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16"/>
  </p:notesMasterIdLst>
  <p:sldIdLst>
    <p:sldId id="411" r:id="rId2"/>
    <p:sldId id="363" r:id="rId3"/>
    <p:sldId id="410" r:id="rId4"/>
    <p:sldId id="406" r:id="rId5"/>
    <p:sldId id="407" r:id="rId6"/>
    <p:sldId id="398" r:id="rId7"/>
    <p:sldId id="405" r:id="rId8"/>
    <p:sldId id="359" r:id="rId9"/>
    <p:sldId id="360" r:id="rId10"/>
    <p:sldId id="361" r:id="rId11"/>
    <p:sldId id="408" r:id="rId12"/>
    <p:sldId id="362" r:id="rId13"/>
    <p:sldId id="409" r:id="rId14"/>
    <p:sldId id="412" r:id="rId15"/>
  </p:sldIdLst>
  <p:sldSz cx="9144000" cy="6858000" type="screen4x3"/>
  <p:notesSz cx="6858000" cy="9144000"/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1pPr>
    <a:lvl2pPr marL="457200" algn="ctr" rtl="0" fontAlgn="base">
      <a:spcBef>
        <a:spcPct val="50000"/>
      </a:spcBef>
      <a:spcAft>
        <a:spcPct val="0"/>
      </a:spcAft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2pPr>
    <a:lvl3pPr marL="914400" algn="ctr" rtl="0" fontAlgn="base">
      <a:spcBef>
        <a:spcPct val="50000"/>
      </a:spcBef>
      <a:spcAft>
        <a:spcPct val="0"/>
      </a:spcAft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3pPr>
    <a:lvl4pPr marL="1371600" algn="ctr" rtl="0" fontAlgn="base">
      <a:spcBef>
        <a:spcPct val="50000"/>
      </a:spcBef>
      <a:spcAft>
        <a:spcPct val="0"/>
      </a:spcAft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4pPr>
    <a:lvl5pPr marL="1828800" algn="ctr" rtl="0" fontAlgn="base">
      <a:spcBef>
        <a:spcPct val="50000"/>
      </a:spcBef>
      <a:spcAft>
        <a:spcPct val="0"/>
      </a:spcAft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6pPr>
    <a:lvl7pPr marL="2743200" algn="l" defTabSz="914400" rtl="0" eaLnBrk="1" latinLnBrk="0" hangingPunct="1"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7pPr>
    <a:lvl8pPr marL="3200400" algn="l" defTabSz="914400" rtl="0" eaLnBrk="1" latinLnBrk="0" hangingPunct="1"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8pPr>
    <a:lvl9pPr marL="3657600" algn="l" defTabSz="914400" rtl="0" eaLnBrk="1" latinLnBrk="0" hangingPunct="1">
      <a:defRPr b="1" kern="1200">
        <a:solidFill>
          <a:schemeClr val="tx2"/>
        </a:solidFill>
        <a:latin typeface="Tahoma" pitchFamily="34" charset="0"/>
        <a:ea typeface="宋体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0CC66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113A9D2-9D6B-4929-AA2D-F23B5EE8CBE7}" styleName="主题样式 2 - 强调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主题样式 2 - 强调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18603FDC-E32A-4AB5-989C-0864C3EAD2B8}" styleName="主题样式 2 - 强调 2">
    <a:tblBg>
      <a:fillRef idx="3">
        <a:schemeClr val="accent2"/>
      </a:fillRef>
      <a:effectRef idx="3">
        <a:schemeClr val="accent2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2">
                <a:tint val="50000"/>
              </a:schemeClr>
            </a:lnRef>
          </a:left>
          <a:right>
            <a:lnRef idx="1">
              <a:schemeClr val="accent2">
                <a:tint val="50000"/>
              </a:schemeClr>
            </a:lnRef>
          </a:right>
          <a:top>
            <a:lnRef idx="1">
              <a:schemeClr val="accent2">
                <a:tint val="50000"/>
              </a:schemeClr>
            </a:lnRef>
          </a:top>
          <a:bottom>
            <a:lnRef idx="1">
              <a:schemeClr val="accent2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1" autoAdjust="0"/>
    <p:restoredTop sz="88792" autoAdjust="0"/>
  </p:normalViewPr>
  <p:slideViewPr>
    <p:cSldViewPr>
      <p:cViewPr>
        <p:scale>
          <a:sx n="75" d="100"/>
          <a:sy n="75" d="100"/>
        </p:scale>
        <p:origin x="-1038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402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053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53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553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53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F9C53CA2-9881-4323-A5C8-DBC5FF95F35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D6D5B4-A1DE-4952-AF99-EDE9C0B658E1}" type="slidenum">
              <a:rPr lang="en-US" altLang="zh-CN" smtClean="0"/>
              <a:pPr/>
              <a:t>2</a:t>
            </a:fld>
            <a:endParaRPr lang="en-US" altLang="zh-CN" smtClean="0"/>
          </a:p>
        </p:txBody>
      </p:sp>
      <p:sp>
        <p:nvSpPr>
          <p:cNvPr id="248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8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VLR</a:t>
            </a:r>
            <a:r>
              <a:rPr lang="zh-CN" altLang="en-US" dirty="0" smtClean="0"/>
              <a:t>在物理实体上总是与</a:t>
            </a:r>
            <a:r>
              <a:rPr lang="en-US" altLang="zh-CN" dirty="0" smtClean="0"/>
              <a:t>MSC</a:t>
            </a:r>
            <a:r>
              <a:rPr lang="zh-CN" altLang="en-US" dirty="0" smtClean="0"/>
              <a:t>一体，这样可以尽量避免由于二者间频繁联系所带来的接续时延。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9C53CA2-9881-4323-A5C8-DBC5FF95F35F}" type="slidenum">
              <a:rPr lang="en-US" altLang="zh-CN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E52EC3-68DD-4A63-868D-2C92E940A772}" type="slidenum">
              <a:rPr lang="en-US" altLang="zh-CN" smtClean="0"/>
              <a:pPr/>
              <a:t>8</a:t>
            </a:fld>
            <a:endParaRPr lang="en-US" altLang="zh-CN" smtClean="0"/>
          </a:p>
        </p:txBody>
      </p:sp>
      <p:sp>
        <p:nvSpPr>
          <p:cNvPr id="249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9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8D6A72E-64C0-46A9-A773-10E074868DD9}" type="slidenum">
              <a:rPr lang="en-US" altLang="zh-CN" smtClean="0"/>
              <a:pPr/>
              <a:t>9</a:t>
            </a:fld>
            <a:endParaRPr lang="en-US" altLang="zh-CN" smtClean="0"/>
          </a:p>
        </p:txBody>
      </p:sp>
      <p:sp>
        <p:nvSpPr>
          <p:cNvPr id="250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0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AC00BE2-FAFD-47CE-A56F-BAA2E681162E}" type="slidenum">
              <a:rPr lang="en-US" altLang="zh-CN" smtClean="0"/>
              <a:pPr/>
              <a:t>10</a:t>
            </a:fld>
            <a:endParaRPr lang="en-US" altLang="zh-CN" smtClean="0"/>
          </a:p>
        </p:txBody>
      </p:sp>
      <p:sp>
        <p:nvSpPr>
          <p:cNvPr id="251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1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6DF6AD-BBEE-404D-AE51-BB81784B8D92}" type="slidenum">
              <a:rPr lang="en-US" altLang="zh-CN" smtClean="0"/>
              <a:pPr/>
              <a:t>12</a:t>
            </a:fld>
            <a:endParaRPr lang="en-US" altLang="zh-CN" smtClean="0"/>
          </a:p>
        </p:txBody>
      </p:sp>
      <p:sp>
        <p:nvSpPr>
          <p:cNvPr id="252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2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29644C-831C-4B04-BB5D-44C6C22A430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5727B4-4163-4B7F-8F9B-39EE83C76C9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标题，文本与剪贴画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剪贴画占位符 3"/>
          <p:cNvSpPr>
            <a:spLocks noGrp="1"/>
          </p:cNvSpPr>
          <p:nvPr>
            <p:ph type="clipArt"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AFE9780-0D25-43F4-981E-7A4D9750A59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80C7E6-7D86-4902-B3BE-379114C1581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150938" y="214313"/>
            <a:ext cx="7793037" cy="1462087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1182688" y="2017713"/>
            <a:ext cx="7772400" cy="4114800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6CEB34-DA32-4D60-8623-616D22C148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1150938" y="214313"/>
            <a:ext cx="7804150" cy="5918200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5BB2C8-4607-4BC1-9526-62BDC19A6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DF2BFA-2661-4ADD-A76D-3626AC04E6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A6F665-2759-4984-83AF-7E14D77D918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ADFDA71-2D8B-4AF5-B703-EB586C7625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27304F-B45A-49A4-B545-CD36C6C6D51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E3CE5C-F481-43AF-AFF3-3556DF1F654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12BDF5-D2CD-462D-B5A9-A4C2DE3B8D8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4B5FBD-8CA1-4F98-A0B6-71B7E933080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96A3EF-E87C-47A8-B5D0-5AE107731DD2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7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8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49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50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51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6152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spcBef>
                <a:spcPct val="0"/>
              </a:spcBef>
              <a:defRPr/>
            </a:pPr>
            <a:endParaRPr kumimoji="1" lang="zh-CN" altLang="zh-CN" sz="2400" b="0">
              <a:solidFill>
                <a:schemeClr val="tx1"/>
              </a:solidFill>
            </a:endParaRP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6155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6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b="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3B29453E-120F-4C19-8492-93E3BD16667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2" r:id="rId2"/>
    <p:sldLayoutId id="2147483661" r:id="rId3"/>
    <p:sldLayoutId id="2147483660" r:id="rId4"/>
    <p:sldLayoutId id="2147483659" r:id="rId5"/>
    <p:sldLayoutId id="2147483658" r:id="rId6"/>
    <p:sldLayoutId id="2147483657" r:id="rId7"/>
    <p:sldLayoutId id="2147483656" r:id="rId8"/>
    <p:sldLayoutId id="2147483655" r:id="rId9"/>
    <p:sldLayoutId id="2147483654" r:id="rId10"/>
    <p:sldLayoutId id="2147483653" r:id="rId11"/>
    <p:sldLayoutId id="2147483652" r:id="rId12"/>
    <p:sldLayoutId id="2147483651" r:id="rId13"/>
    <p:sldLayoutId id="2147483650" r:id="rId14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540" name="Picture 4" descr="C:\Users\tieyi\Desktop\新建位图图像 (2)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57399"/>
            <a:ext cx="7290816" cy="4774692"/>
          </a:xfrm>
          <a:prstGeom prst="rect">
            <a:avLst/>
          </a:prstGeom>
          <a:noFill/>
        </p:spPr>
      </p:pic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sz="4000" b="1" dirty="0" smtClean="0">
                <a:latin typeface="Times New Roman" pitchFamily="18" charset="0"/>
                <a:cs typeface="Times New Roman" pitchFamily="18" charset="0"/>
              </a:rPr>
              <a:t>网络的简化框图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sz="4000" b="1" dirty="0" smtClean="0">
                <a:latin typeface="Times New Roman" pitchFamily="18" charset="0"/>
                <a:cs typeface="Times New Roman" pitchFamily="18" charset="0"/>
              </a:rPr>
              <a:t>不含</a:t>
            </a:r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OSS)</a:t>
            </a:r>
            <a:endParaRPr lang="zh-CN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05000" y="5410200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BSS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包括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BTS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和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BSC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572000" y="5410200"/>
            <a:ext cx="3352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NSS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包括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VLR</a:t>
            </a:r>
            <a:r>
              <a:rPr lang="zh-CN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等</a:t>
            </a:r>
            <a:endParaRPr lang="zh-CN" alt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2.</a:t>
            </a:r>
            <a:r>
              <a:rPr lang="zh-CN" altLang="en-US" sz="4000" b="1" dirty="0" smtClean="0">
                <a:latin typeface="Times New Roman" pitchFamily="18" charset="0"/>
              </a:rPr>
              <a:t>当前</a:t>
            </a:r>
            <a:r>
              <a:rPr lang="en-US" altLang="zh-CN" sz="4000" b="1" dirty="0" smtClean="0">
                <a:latin typeface="Times New Roman" pitchFamily="18" charset="0"/>
              </a:rPr>
              <a:t>MSC</a:t>
            </a:r>
            <a:r>
              <a:rPr lang="zh-CN" altLang="en-US" sz="4000" b="1" dirty="0" smtClean="0">
                <a:latin typeface="Times New Roman" pitchFamily="18" charset="0"/>
              </a:rPr>
              <a:t>如何找到被叫</a:t>
            </a:r>
            <a:r>
              <a:rPr lang="en-US" altLang="zh-CN" sz="4000" b="1" dirty="0" smtClean="0">
                <a:latin typeface="Times New Roman" pitchFamily="18" charset="0"/>
              </a:rPr>
              <a:t>MS</a:t>
            </a:r>
            <a:r>
              <a:rPr lang="zh-CN" altLang="en-US" sz="4000" b="1" dirty="0" smtClean="0">
                <a:latin typeface="Times New Roman" pitchFamily="18" charset="0"/>
              </a:rPr>
              <a:t>？</a:t>
            </a:r>
            <a:endParaRPr lang="zh-CN" altLang="zh-CN" sz="4000" dirty="0" smtClean="0"/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4196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zh-CN" b="1" dirty="0" smtClean="0">
                <a:latin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</a:rPr>
              <a:t>系统的</a:t>
            </a:r>
            <a:r>
              <a:rPr lang="zh-CN" altLang="en-US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位置区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Location Area</a:t>
            </a:r>
            <a:r>
              <a:rPr lang="zh-CN" altLang="en-US" b="1" dirty="0" smtClean="0">
                <a:latin typeface="Times New Roman" pitchFamily="18" charset="0"/>
              </a:rPr>
              <a:t>）：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       GSM</a:t>
            </a:r>
            <a:r>
              <a:rPr lang="zh-CN" altLang="en-US" b="1" dirty="0" smtClean="0">
                <a:latin typeface="Times New Roman" pitchFamily="18" charset="0"/>
              </a:rPr>
              <a:t>系统中存在位置区的概念，一个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位置区由若干个地理上相连成片的小区构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成，位置区上各个小区的基站（确切地说，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是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BTS</a:t>
            </a:r>
            <a:r>
              <a:rPr lang="en-US" altLang="zh-CN" b="1" dirty="0" smtClean="0">
                <a:latin typeface="Times New Roman" pitchFamily="18" charset="0"/>
              </a:rPr>
              <a:t>——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基站收发信机</a:t>
            </a:r>
            <a:r>
              <a:rPr lang="zh-CN" altLang="en-US" b="1" dirty="0" smtClean="0">
                <a:latin typeface="Times New Roman" pitchFamily="18" charset="0"/>
              </a:rPr>
              <a:t>）接受同一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基站</a:t>
            </a:r>
            <a:endParaRPr lang="en-US" altLang="zh-CN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</a:endParaRPr>
          </a:p>
          <a:p>
            <a:pPr eaLnBrk="1" hangingPunct="1">
              <a:lnSpc>
                <a:spcPct val="90000"/>
              </a:lnSpc>
              <a:buNone/>
              <a:defRPr/>
            </a:pP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控制器</a:t>
            </a:r>
            <a:r>
              <a:rPr lang="zh-CN" altLang="en-US" b="1" dirty="0" smtClean="0">
                <a:latin typeface="Times New Roman" pitchFamily="18" charset="0"/>
              </a:rPr>
              <a:t>（</a:t>
            </a:r>
            <a:r>
              <a:rPr lang="en-US" altLang="zh-CN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BSC</a:t>
            </a:r>
            <a:r>
              <a:rPr lang="zh-CN" altLang="en-US" b="1" dirty="0" smtClean="0">
                <a:latin typeface="Times New Roman" pitchFamily="18" charset="0"/>
              </a:rPr>
              <a:t>）的集中管理。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2017713"/>
            <a:ext cx="8193088" cy="41148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</a:rPr>
              <a:t>当移动台离开之前的位置区进入新的位置区时，会向网络做位置登记（称作“</a:t>
            </a: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位置更新</a:t>
            </a:r>
            <a:r>
              <a:rPr lang="zh-CN" altLang="en-US" b="1" dirty="0" smtClean="0">
                <a:latin typeface="Times New Roman" pitchFamily="18" charset="0"/>
              </a:rPr>
              <a:t>”），在</a:t>
            </a:r>
            <a:r>
              <a:rPr lang="en-US" altLang="zh-CN" b="1" dirty="0" smtClean="0">
                <a:latin typeface="Times New Roman" pitchFamily="18" charset="0"/>
              </a:rPr>
              <a:t>VLR</a:t>
            </a:r>
            <a:r>
              <a:rPr lang="zh-CN" altLang="en-US" b="1" dirty="0" smtClean="0">
                <a:latin typeface="Times New Roman" pitchFamily="18" charset="0"/>
              </a:rPr>
              <a:t>中生成当前位置区的记录。一旦有到达特定位置区上某个</a:t>
            </a:r>
            <a:r>
              <a:rPr lang="en-US" altLang="zh-CN" b="1" dirty="0" smtClean="0">
                <a:latin typeface="Times New Roman" pitchFamily="18" charset="0"/>
              </a:rPr>
              <a:t>MS</a:t>
            </a:r>
            <a:r>
              <a:rPr lang="zh-CN" altLang="en-US" b="1" dirty="0" smtClean="0">
                <a:latin typeface="Times New Roman" pitchFamily="18" charset="0"/>
              </a:rPr>
              <a:t>的呼叫，网络会要求该位置区上所有小区的</a:t>
            </a:r>
            <a:r>
              <a:rPr lang="en-US" altLang="zh-CN" b="1" dirty="0" smtClean="0">
                <a:latin typeface="Times New Roman" pitchFamily="18" charset="0"/>
              </a:rPr>
              <a:t>BTS</a:t>
            </a:r>
            <a:r>
              <a:rPr lang="zh-CN" altLang="en-US" b="1" dirty="0" smtClean="0">
                <a:latin typeface="Times New Roman" pitchFamily="18" charset="0"/>
              </a:rPr>
              <a:t>发送信号寻找该移动台（这个环节也被称作“</a:t>
            </a:r>
            <a:r>
              <a:rPr lang="zh-CN" altLang="en-US" b="1" dirty="0" smtClean="0">
                <a:solidFill>
                  <a:schemeClr val="hlink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寻呼</a:t>
            </a:r>
            <a:r>
              <a:rPr lang="zh-CN" altLang="en-US" b="1" dirty="0" smtClean="0">
                <a:latin typeface="Times New Roman" pitchFamily="18" charset="0"/>
              </a:rPr>
              <a:t>”）。即</a:t>
            </a:r>
            <a:r>
              <a:rPr lang="zh-CN" altLang="en-US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网络通过在位置区上寻呼来最终找到被叫</a:t>
            </a:r>
            <a:r>
              <a:rPr lang="en-US" altLang="zh-CN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MS</a:t>
            </a:r>
            <a:r>
              <a:rPr lang="zh-CN" altLang="en-US" b="1" dirty="0" smtClean="0">
                <a:latin typeface="Times New Roman" pitchFamily="18" charset="0"/>
              </a:rPr>
              <a:t>。</a:t>
            </a:r>
            <a:endParaRPr lang="zh-CN" altLang="en-US" sz="3600" b="1" dirty="0" smtClean="0">
              <a:latin typeface="Times New Roman" pitchFamily="18" charset="0"/>
            </a:endParaRPr>
          </a:p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924800" cy="44196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sz="2800" b="1" dirty="0" smtClean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itchFamily="18" charset="0"/>
              </a:rPr>
              <a:t>两种“极端的”位置管理方式</a:t>
            </a:r>
            <a:r>
              <a:rPr lang="zh-CN" altLang="en-US" sz="2800" b="1" dirty="0" smtClean="0">
                <a:latin typeface="Times New Roman" pitchFamily="18" charset="0"/>
              </a:rPr>
              <a:t>：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A.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位置区＝整个服务区域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 不需要做位置更新；但要在整个服务区域范围内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进行寻呼，寻呼成本高（每个</a:t>
            </a:r>
            <a:r>
              <a:rPr lang="en-US" altLang="zh-CN" sz="2800" b="1" dirty="0" smtClean="0">
                <a:latin typeface="Times New Roman" pitchFamily="18" charset="0"/>
              </a:rPr>
              <a:t>BTS</a:t>
            </a:r>
            <a:r>
              <a:rPr lang="zh-CN" altLang="en-US" sz="2800" b="1" dirty="0" smtClean="0">
                <a:latin typeface="Times New Roman" pitchFamily="18" charset="0"/>
              </a:rPr>
              <a:t>此时都要进行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发射）。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B.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itchFamily="18" charset="0"/>
              </a:rPr>
              <a:t>位置区＝单个小区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位置更新频繁，对</a:t>
            </a:r>
            <a:r>
              <a:rPr lang="en-US" altLang="zh-CN" sz="2800" b="1" dirty="0" smtClean="0">
                <a:latin typeface="Times New Roman" pitchFamily="18" charset="0"/>
              </a:rPr>
              <a:t>MS</a:t>
            </a:r>
            <a:r>
              <a:rPr lang="zh-CN" altLang="en-US" sz="2800" b="1" dirty="0" smtClean="0">
                <a:latin typeface="Times New Roman" pitchFamily="18" charset="0"/>
              </a:rPr>
              <a:t>而言，位置更新信息的无线</a:t>
            </a:r>
          </a:p>
          <a:p>
            <a:pPr eaLnBrk="1" hangingPunct="1"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</a:rPr>
              <a:t>传输频繁；但仅需要由一个</a:t>
            </a:r>
            <a:r>
              <a:rPr lang="en-US" altLang="zh-CN" sz="2800" b="1" dirty="0" smtClean="0">
                <a:latin typeface="Times New Roman" pitchFamily="18" charset="0"/>
              </a:rPr>
              <a:t>BTS</a:t>
            </a:r>
            <a:r>
              <a:rPr lang="zh-CN" altLang="en-US" sz="2800" b="1" dirty="0" smtClean="0">
                <a:latin typeface="Times New Roman" pitchFamily="18" charset="0"/>
              </a:rPr>
              <a:t>进行</a:t>
            </a:r>
            <a:r>
              <a:rPr lang="en-US" altLang="zh-CN" sz="2800" b="1" dirty="0" smtClean="0">
                <a:latin typeface="Times New Roman" pitchFamily="18" charset="0"/>
              </a:rPr>
              <a:t>MS</a:t>
            </a:r>
            <a:r>
              <a:rPr lang="zh-CN" altLang="en-US" sz="2800" b="1" dirty="0" smtClean="0">
                <a:latin typeface="Times New Roman" pitchFamily="18" charset="0"/>
              </a:rPr>
              <a:t>的寻呼。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寻呼</a:t>
            </a:r>
            <a:r>
              <a:rPr lang="en-US" altLang="zh-CN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的步骤：</a:t>
            </a:r>
            <a:endParaRPr lang="zh-CN" alt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2133600"/>
            <a:ext cx="8001000" cy="4114800"/>
          </a:xfrm>
        </p:spPr>
        <p:txBody>
          <a:bodyPr/>
          <a:lstStyle/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7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）主管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可以确定移动台的位置区。位置区是一个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所控制的区域。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将联络这个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并要求它寻呼移动台。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    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8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向覆盖位置区的所有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BTS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发出寻呼请求。这些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BTS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进行寻呼。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    9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）被叫移动台识别出寻呼信息并向网络请求进一步完成呼叫接续的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专用信道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。 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2133600"/>
            <a:ext cx="8153400" cy="4114800"/>
          </a:xfrm>
        </p:spPr>
        <p:txBody>
          <a:bodyPr/>
          <a:lstStyle/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习题：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系统中，上述“有线呼移动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（漫游状态）”的例子，在寻呼完成后，还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需要进行哪些过程来真正建立起呼叫？</a:t>
            </a:r>
            <a:endParaRPr lang="zh-CN" altLang="en-US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z="4000" b="1" dirty="0" smtClean="0">
                <a:latin typeface="Times New Roman" pitchFamily="18" charset="0"/>
              </a:rPr>
              <a:t>GSM</a:t>
            </a:r>
            <a:r>
              <a:rPr lang="zh-CN" altLang="en-US" sz="4000" b="1" dirty="0" smtClean="0">
                <a:latin typeface="Times New Roman" pitchFamily="18" charset="0"/>
              </a:rPr>
              <a:t>电话如何接通？</a:t>
            </a:r>
            <a:endParaRPr lang="zh-CN" altLang="zh-CN" sz="4000" dirty="0" smtClean="0"/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981200"/>
            <a:ext cx="7772400" cy="4267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 b="1" dirty="0" smtClean="0">
                <a:latin typeface="Times New Roman" pitchFamily="18" charset="0"/>
              </a:rPr>
              <a:t>“</a:t>
            </a:r>
            <a:r>
              <a:rPr lang="zh-CN" altLang="en-US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</a:rPr>
              <a:t>有线呼移动（处于漫游状态）</a:t>
            </a:r>
            <a:r>
              <a:rPr lang="zh-CN" altLang="en-US" b="1" dirty="0" smtClean="0">
                <a:latin typeface="Times New Roman" pitchFamily="18" charset="0"/>
              </a:rPr>
              <a:t>”例。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比如：某西安固网用户呼叫一个漫游到洛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None/>
              <a:defRPr/>
            </a:pPr>
            <a:r>
              <a:rPr lang="zh-CN" altLang="en-US" b="1" dirty="0" smtClean="0">
                <a:latin typeface="Times New Roman" pitchFamily="18" charset="0"/>
              </a:rPr>
              <a:t>阳的西安移动用户。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1.</a:t>
            </a:r>
            <a:r>
              <a:rPr lang="zh-CN" altLang="en-US" b="1" dirty="0" smtClean="0">
                <a:latin typeface="Times New Roman" pitchFamily="18" charset="0"/>
              </a:rPr>
              <a:t>如何建立到当前</a:t>
            </a:r>
            <a:r>
              <a:rPr lang="en-US" altLang="zh-CN" b="1" dirty="0" smtClean="0">
                <a:latin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</a:rPr>
              <a:t>（洛阳的</a:t>
            </a:r>
            <a:r>
              <a:rPr lang="en-US" altLang="zh-CN" b="1" dirty="0" smtClean="0">
                <a:latin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</a:rPr>
              <a:t>）的话音中继线？</a:t>
            </a: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None/>
              <a:defRPr/>
            </a:pPr>
            <a:r>
              <a:rPr lang="en-US" altLang="zh-CN" b="1" dirty="0" smtClean="0">
                <a:latin typeface="Times New Roman" pitchFamily="18" charset="0"/>
              </a:rPr>
              <a:t>2.</a:t>
            </a:r>
            <a:r>
              <a:rPr lang="zh-CN" altLang="en-US" b="1" dirty="0" smtClean="0">
                <a:latin typeface="Times New Roman" pitchFamily="18" charset="0"/>
              </a:rPr>
              <a:t>当前</a:t>
            </a:r>
            <a:r>
              <a:rPr lang="en-US" altLang="zh-CN" b="1" dirty="0" smtClean="0">
                <a:latin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</a:rPr>
              <a:t>（洛阳的</a:t>
            </a:r>
            <a:r>
              <a:rPr lang="en-US" altLang="zh-CN" b="1" dirty="0" smtClean="0">
                <a:latin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</a:rPr>
              <a:t>）如何找到被叫</a:t>
            </a:r>
            <a:r>
              <a:rPr lang="en-US" altLang="zh-CN" b="1" dirty="0" smtClean="0">
                <a:latin typeface="Times New Roman" pitchFamily="18" charset="0"/>
              </a:rPr>
              <a:t>MS</a:t>
            </a:r>
            <a:r>
              <a:rPr lang="zh-CN" altLang="en-US" b="1" dirty="0" smtClean="0">
                <a:latin typeface="Times New Roman" pitchFamily="18" charset="0"/>
              </a:rPr>
              <a:t>（西安的移动用户）？</a:t>
            </a:r>
          </a:p>
          <a:p>
            <a:pPr eaLnBrk="1" hangingPunct="1">
              <a:buNone/>
              <a:defRPr/>
            </a:pPr>
            <a:endParaRPr lang="en-US" altLang="zh-CN" b="1" dirty="0" smtClean="0">
              <a:latin typeface="Times New Roman" pitchFamily="18" charset="0"/>
            </a:endParaRPr>
          </a:p>
          <a:p>
            <a:pPr eaLnBrk="1" hangingPunct="1">
              <a:buNone/>
              <a:defRPr/>
            </a:pPr>
            <a:endParaRPr lang="zh-CN" altLang="en-US" sz="2400" b="1" dirty="0" smtClean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endParaRPr lang="zh-CN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981200"/>
            <a:ext cx="8001000" cy="4572000"/>
          </a:xfrm>
        </p:spPr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（移动交换中心）是网络的核心。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在交换功能之外，还要完成移动性的管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理，后者包括支持用户实现真正的移动性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所必需的全部功能。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从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VLR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AUC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这三个数据库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中取得</a:t>
            </a:r>
            <a:r>
              <a:rPr lang="zh-CN" altLang="en-US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处理用户呼叫请求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所需的全部数据，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同时这三个数据库也会根据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最新信息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进行自我更新。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  <a:cs typeface="Times New Roman" pitchFamily="18" charset="0"/>
              </a:rPr>
              <a:t>HLR</a:t>
            </a:r>
            <a:endParaRPr lang="zh-CN" altLang="en-US" sz="40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905000"/>
            <a:ext cx="8001000" cy="4800600"/>
          </a:xfrm>
        </p:spPr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HLR(Home Location Register)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：归属位置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寄存器，是一个数据库。其中保存有该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HLR</a:t>
            </a: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管辖区域的所有移动用户的有关数据。其中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静态数据包括移动用户识别码、访问能力、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用户类别和补充业务等。此外，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还保存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有用户漫游时的有关动态信息数据。一个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可以覆盖几个移动交换区域（即不同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管辖的区域）甚至整个移动网。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VLR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762000" y="1981200"/>
            <a:ext cx="7772400" cy="4648200"/>
          </a:xfrm>
        </p:spPr>
        <p:txBody>
          <a:bodyPr/>
          <a:lstStyle/>
          <a:p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VLR(Visitor Location Register)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：访问位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置寄存器，另一个数据库。一个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MSC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VLR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中保存有进入其控制区域的所有外来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(visiting)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移动用户的有关数据。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VLR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将向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外来移动台分配一个临时号码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即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MSRN)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，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以支持到该移动台的通信路由的建立。当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外来移动用户离开</a:t>
            </a:r>
            <a:r>
              <a:rPr lang="en-US" altLang="zh-CN" b="1" dirty="0" smtClean="0">
                <a:latin typeface="Times New Roman" pitchFamily="18" charset="0"/>
                <a:cs typeface="Times New Roman" pitchFamily="18" charset="0"/>
              </a:rPr>
              <a:t>VLR</a:t>
            </a: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的控制区域时，用</a:t>
            </a:r>
            <a:endParaRPr lang="en-US" altLang="zh-CN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zh-CN" altLang="en-US" b="1" dirty="0" smtClean="0">
                <a:latin typeface="Times New Roman" pitchFamily="18" charset="0"/>
                <a:cs typeface="Times New Roman" pitchFamily="18" charset="0"/>
              </a:rPr>
              <a:t>户的有关信息将被删除。</a:t>
            </a:r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b="1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altLang="zh-CN" b="1" smtClean="0">
                <a:latin typeface="Times New Roman" pitchFamily="18" charset="0"/>
                <a:cs typeface="Times New Roman" pitchFamily="18" charset="0"/>
              </a:rPr>
            </a:br>
            <a:r>
              <a:rPr lang="en-US" altLang="zh-CN" sz="3600" b="1" smtClean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sz="3600" b="1" smtClean="0">
                <a:latin typeface="Times New Roman" pitchFamily="18" charset="0"/>
                <a:cs typeface="Times New Roman" pitchFamily="18" charset="0"/>
              </a:rPr>
              <a:t>中的号码</a:t>
            </a:r>
            <a:endParaRPr lang="zh-CN" altLang="en-US" smtClean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1000" y="2057400"/>
            <a:ext cx="8458200" cy="4648200"/>
          </a:xfrm>
        </p:spPr>
        <p:txBody>
          <a:bodyPr/>
          <a:lstStyle/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zh-CN" altLang="en-US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MSISDN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移动台国际</a:t>
            </a:r>
            <a:r>
              <a:rPr lang="en-US" altLang="zh-CN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ISDN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号码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，是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系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统中呼叫某个移动用户所需拨打的号码。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IMSI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国际移动用户识别码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。全球范围内唯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一地标识某个特定的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GSM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用户。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）</a:t>
            </a:r>
            <a:r>
              <a:rPr lang="en-US" altLang="zh-CN" sz="28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MSRN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：</a:t>
            </a:r>
            <a:r>
              <a:rPr lang="zh-CN" altLang="en-US" sz="2800" b="1" dirty="0" smtClean="0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移动台漫游号码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。当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不在其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MSC</a:t>
            </a: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管辖的区域内（即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漫游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到一个另一个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MSC 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的管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辖区域）时，由当地的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VLR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给它分配一个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临时性的</a:t>
            </a:r>
            <a:endParaRPr lang="en-US" altLang="zh-CN" sz="2800" b="1" dirty="0" smtClean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漫游号码，并在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MS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被呼叫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时将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MSRN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通知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该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移动台</a:t>
            </a:r>
            <a:endParaRPr lang="en-US" altLang="zh-CN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Font typeface="Wingdings" pitchFamily="2" charset="2"/>
              <a:buNone/>
              <a:defRPr/>
            </a:pP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800" b="1" dirty="0" smtClean="0">
                <a:latin typeface="Times New Roman" pitchFamily="18" charset="0"/>
                <a:cs typeface="Times New Roman" pitchFamily="18" charset="0"/>
              </a:rPr>
              <a:t>HLR</a:t>
            </a:r>
            <a:r>
              <a:rPr lang="zh-CN" altLang="en-US" sz="2800" b="1" smtClean="0">
                <a:latin typeface="Times New Roman" pitchFamily="18" charset="0"/>
                <a:cs typeface="Times New Roman" pitchFamily="18" charset="0"/>
              </a:rPr>
              <a:t>，用于</a:t>
            </a:r>
            <a:r>
              <a:rPr lang="zh-CN" altLang="en-US" sz="2800" b="1" dirty="0" smtClean="0">
                <a:latin typeface="Times New Roman" pitchFamily="18" charset="0"/>
                <a:cs typeface="Times New Roman" pitchFamily="18" charset="0"/>
              </a:rPr>
              <a:t>建立通信路由。</a:t>
            </a:r>
            <a:endParaRPr lang="zh-CN" alt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b="1" dirty="0" smtClean="0">
                <a:latin typeface="Times New Roman" pitchFamily="18" charset="0"/>
              </a:rPr>
              <a:t>1.</a:t>
            </a:r>
            <a:r>
              <a:rPr lang="zh-CN" altLang="en-US" sz="4000" b="1" dirty="0" smtClean="0">
                <a:latin typeface="Times New Roman" pitchFamily="18" charset="0"/>
              </a:rPr>
              <a:t>如何建立到当前</a:t>
            </a:r>
            <a:r>
              <a:rPr lang="en-US" altLang="zh-CN" sz="4000" b="1" dirty="0" smtClean="0">
                <a:latin typeface="Times New Roman" pitchFamily="18" charset="0"/>
              </a:rPr>
              <a:t>MSC</a:t>
            </a:r>
            <a:r>
              <a:rPr lang="zh-CN" altLang="en-US" sz="4000" b="1" dirty="0" smtClean="0">
                <a:latin typeface="Times New Roman" pitchFamily="18" charset="0"/>
              </a:rPr>
              <a:t>的话音中继线？</a:t>
            </a:r>
            <a:endParaRPr lang="zh-CN" altLang="en-US" dirty="0"/>
          </a:p>
        </p:txBody>
      </p:sp>
      <p:pic>
        <p:nvPicPr>
          <p:cNvPr id="66562" name="Picture 2" descr="D:\TY\2013备课\2013版课件\话音中继线的建立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2286000"/>
            <a:ext cx="8402249" cy="35337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sz="4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建立话音中继线的步骤：</a:t>
            </a:r>
            <a:endParaRPr lang="zh-CN" altLang="zh-CN" sz="4000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2133600"/>
            <a:ext cx="7772400" cy="4419600"/>
          </a:xfrm>
        </p:spPr>
        <p:txBody>
          <a:bodyPr/>
          <a:lstStyle/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1</a:t>
            </a:r>
            <a:r>
              <a:rPr lang="zh-CN" altLang="en-US" sz="2800" b="1" dirty="0" smtClean="0">
                <a:latin typeface="Times New Roman" pitchFamily="18" charset="0"/>
              </a:rPr>
              <a:t>） 一个公共电话网用户呼叫一个移动用户，或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更确切地说，呼叫一个</a:t>
            </a:r>
            <a:r>
              <a:rPr lang="en-US" altLang="zh-CN" sz="2800" b="1" dirty="0" smtClean="0">
                <a:latin typeface="Times New Roman" pitchFamily="18" charset="0"/>
              </a:rPr>
              <a:t>MSISDN</a:t>
            </a:r>
            <a:r>
              <a:rPr lang="zh-CN" altLang="en-US" sz="2800" b="1" dirty="0" smtClean="0">
                <a:latin typeface="Times New Roman" pitchFamily="18" charset="0"/>
              </a:rPr>
              <a:t>。网络辨认出被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叫号码属于某特定的网络提供商的一个</a:t>
            </a:r>
            <a:r>
              <a:rPr lang="en-US" altLang="zh-CN" sz="2800" b="1" dirty="0" smtClean="0">
                <a:latin typeface="Times New Roman" pitchFamily="18" charset="0"/>
              </a:rPr>
              <a:t>GSM</a:t>
            </a:r>
            <a:r>
              <a:rPr lang="zh-CN" altLang="en-US" sz="2800" b="1" dirty="0" smtClean="0">
                <a:latin typeface="Times New Roman" pitchFamily="18" charset="0"/>
              </a:rPr>
              <a:t>用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户，因为</a:t>
            </a:r>
            <a:r>
              <a:rPr lang="en-US" altLang="zh-CN" sz="2800" b="1" dirty="0" smtClean="0">
                <a:latin typeface="Times New Roman" pitchFamily="18" charset="0"/>
              </a:rPr>
              <a:t>MSISDN</a:t>
            </a:r>
            <a:r>
              <a:rPr lang="zh-CN" altLang="en-US" sz="2800" b="1" dirty="0" smtClean="0">
                <a:latin typeface="Times New Roman" pitchFamily="18" charset="0"/>
              </a:rPr>
              <a:t>中的国内目标代码（</a:t>
            </a:r>
            <a:r>
              <a:rPr lang="en-US" altLang="zh-CN" sz="2800" b="1" dirty="0" smtClean="0">
                <a:latin typeface="Times New Roman" pitchFamily="18" charset="0"/>
              </a:rPr>
              <a:t>NDC</a:t>
            </a:r>
            <a:r>
              <a:rPr lang="zh-CN" altLang="en-US" sz="2800" b="1" dirty="0" smtClean="0">
                <a:latin typeface="Times New Roman" pitchFamily="18" charset="0"/>
              </a:rPr>
              <a:t>）含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有这一网络的信息。这样，</a:t>
            </a:r>
            <a:r>
              <a:rPr lang="en-US" altLang="zh-CN" sz="2800" b="1" dirty="0" smtClean="0">
                <a:latin typeface="Times New Roman" pitchFamily="18" charset="0"/>
              </a:rPr>
              <a:t>PSTN</a:t>
            </a:r>
            <a:r>
              <a:rPr lang="zh-CN" altLang="en-US" sz="2800" b="1" dirty="0" smtClean="0">
                <a:latin typeface="Times New Roman" pitchFamily="18" charset="0"/>
              </a:rPr>
              <a:t>就可以建立起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一个到这一</a:t>
            </a:r>
            <a:r>
              <a:rPr lang="en-US" altLang="zh-CN" sz="2800" b="1" dirty="0" smtClean="0">
                <a:latin typeface="Times New Roman" pitchFamily="18" charset="0"/>
              </a:rPr>
              <a:t>GSM</a:t>
            </a:r>
            <a:r>
              <a:rPr lang="zh-CN" altLang="en-US" sz="2800" b="1" dirty="0" smtClean="0">
                <a:latin typeface="Times New Roman" pitchFamily="18" charset="0"/>
              </a:rPr>
              <a:t>提供商的网关</a:t>
            </a:r>
            <a:r>
              <a:rPr lang="en-US" altLang="zh-CN" sz="2800" b="1" dirty="0" smtClean="0">
                <a:latin typeface="Times New Roman" pitchFamily="18" charset="0"/>
              </a:rPr>
              <a:t>MSC</a:t>
            </a:r>
            <a:r>
              <a:rPr lang="zh-CN" altLang="en-US" sz="2800" b="1" dirty="0" smtClean="0">
                <a:latin typeface="Times New Roman" pitchFamily="18" charset="0"/>
              </a:rPr>
              <a:t>（</a:t>
            </a:r>
            <a:r>
              <a:rPr lang="en-US" altLang="zh-CN" sz="2800" b="1" dirty="0" smtClean="0">
                <a:latin typeface="Times New Roman" pitchFamily="18" charset="0"/>
              </a:rPr>
              <a:t>GMSC</a:t>
            </a:r>
            <a:r>
              <a:rPr lang="zh-CN" altLang="en-US" sz="2800" b="1" dirty="0" smtClean="0">
                <a:latin typeface="Times New Roman" pitchFamily="18" charset="0"/>
              </a:rPr>
              <a:t>） 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的连接。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2</a:t>
            </a:r>
            <a:r>
              <a:rPr lang="zh-CN" altLang="en-US" sz="2800" b="1" dirty="0" smtClean="0">
                <a:latin typeface="Times New Roman" pitchFamily="18" charset="0"/>
              </a:rPr>
              <a:t>） 网关</a:t>
            </a:r>
            <a:r>
              <a:rPr lang="en-US" altLang="zh-CN" sz="2800" b="1" dirty="0" smtClean="0">
                <a:latin typeface="Times New Roman" pitchFamily="18" charset="0"/>
              </a:rPr>
              <a:t>MSC</a:t>
            </a:r>
            <a:r>
              <a:rPr lang="zh-CN" altLang="en-US" sz="2800" b="1" dirty="0" smtClean="0">
                <a:latin typeface="Times New Roman" pitchFamily="18" charset="0"/>
              </a:rPr>
              <a:t>在</a:t>
            </a:r>
            <a:r>
              <a:rPr lang="en-US" altLang="zh-CN" sz="2800" b="1" dirty="0" smtClean="0">
                <a:latin typeface="Times New Roman" pitchFamily="18" charset="0"/>
              </a:rPr>
              <a:t>HLR</a:t>
            </a:r>
            <a:r>
              <a:rPr lang="zh-CN" altLang="en-US" sz="2800" b="1" dirty="0" smtClean="0">
                <a:latin typeface="Times New Roman" pitchFamily="18" charset="0"/>
              </a:rPr>
              <a:t>中查询目标用户信息和路由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信息（当前服务于目标用户的</a:t>
            </a:r>
            <a:r>
              <a:rPr lang="en-US" altLang="zh-CN" sz="2800" b="1" dirty="0" smtClean="0">
                <a:latin typeface="Times New Roman" pitchFamily="18" charset="0"/>
              </a:rPr>
              <a:t>VLR</a:t>
            </a:r>
            <a:r>
              <a:rPr lang="zh-CN" altLang="en-US" sz="2800" b="1" dirty="0" smtClean="0">
                <a:latin typeface="Times New Roman" pitchFamily="18" charset="0"/>
              </a:rPr>
              <a:t>）。</a:t>
            </a:r>
          </a:p>
          <a:p>
            <a:pPr marL="609600" indent="-609600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3</a:t>
            </a:r>
            <a:r>
              <a:rPr lang="zh-CN" altLang="en-US" sz="2800" b="1" dirty="0" smtClean="0">
                <a:latin typeface="Times New Roman" pitchFamily="18" charset="0"/>
              </a:rPr>
              <a:t>）  </a:t>
            </a:r>
            <a:r>
              <a:rPr lang="en-US" altLang="zh-CN" sz="2800" b="1" dirty="0" smtClean="0">
                <a:latin typeface="Times New Roman" pitchFamily="18" charset="0"/>
              </a:rPr>
              <a:t>HLR</a:t>
            </a:r>
            <a:r>
              <a:rPr lang="zh-CN" altLang="en-US" sz="2800" b="1" dirty="0" smtClean="0">
                <a:latin typeface="Times New Roman" pitchFamily="18" charset="0"/>
              </a:rPr>
              <a:t>将</a:t>
            </a:r>
            <a:r>
              <a:rPr lang="en-US" altLang="zh-CN" sz="2800" b="1" dirty="0" smtClean="0">
                <a:latin typeface="Times New Roman" pitchFamily="18" charset="0"/>
              </a:rPr>
              <a:t>MSISDN</a:t>
            </a:r>
            <a:r>
              <a:rPr lang="zh-CN" altLang="en-US" sz="2800" b="1" dirty="0" smtClean="0">
                <a:latin typeface="Times New Roman" pitchFamily="18" charset="0"/>
              </a:rPr>
              <a:t>转换成</a:t>
            </a:r>
            <a:r>
              <a:rPr lang="en-US" altLang="zh-CN" sz="2800" b="1" dirty="0" smtClean="0">
                <a:latin typeface="Times New Roman" pitchFamily="18" charset="0"/>
              </a:rPr>
              <a:t>IMSI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 smtClean="0"/>
          </a:p>
        </p:txBody>
      </p:sp>
      <p:sp>
        <p:nvSpPr>
          <p:cNvPr id="1474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2133600"/>
            <a:ext cx="77724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4</a:t>
            </a:r>
            <a:r>
              <a:rPr lang="zh-CN" altLang="en-US" sz="2800" b="1" dirty="0" smtClean="0">
                <a:latin typeface="Times New Roman" pitchFamily="18" charset="0"/>
              </a:rPr>
              <a:t>）如果</a:t>
            </a:r>
            <a:r>
              <a:rPr lang="en-US" altLang="zh-CN" sz="2800" b="1" dirty="0" smtClean="0">
                <a:latin typeface="Times New Roman" pitchFamily="18" charset="0"/>
              </a:rPr>
              <a:t>MS</a:t>
            </a:r>
            <a:r>
              <a:rPr lang="zh-CN" altLang="en-US" sz="2800" b="1" dirty="0" smtClean="0">
                <a:latin typeface="Times New Roman" pitchFamily="18" charset="0"/>
              </a:rPr>
              <a:t>正处于漫游状态，</a:t>
            </a:r>
            <a:r>
              <a:rPr lang="en-US" altLang="zh-CN" sz="2800" b="1" dirty="0" smtClean="0">
                <a:latin typeface="Times New Roman" pitchFamily="18" charset="0"/>
              </a:rPr>
              <a:t>HLR</a:t>
            </a:r>
            <a:r>
              <a:rPr lang="zh-CN" altLang="en-US" sz="2800" b="1" dirty="0" smtClean="0">
                <a:latin typeface="Times New Roman" pitchFamily="18" charset="0"/>
              </a:rPr>
              <a:t>可以确定它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  目前所连接的</a:t>
            </a:r>
            <a:r>
              <a:rPr lang="en-US" altLang="zh-CN" sz="2800" b="1" dirty="0" smtClean="0">
                <a:latin typeface="Times New Roman" pitchFamily="18" charset="0"/>
              </a:rPr>
              <a:t>VLR</a:t>
            </a:r>
            <a:r>
              <a:rPr lang="zh-CN" altLang="en-US" sz="2800" b="1" dirty="0" smtClean="0">
                <a:latin typeface="Times New Roman" pitchFamily="18" charset="0"/>
              </a:rPr>
              <a:t>，并向该</a:t>
            </a:r>
            <a:r>
              <a:rPr lang="en-US" altLang="zh-CN" sz="2800" b="1" dirty="0" smtClean="0">
                <a:latin typeface="Times New Roman" pitchFamily="18" charset="0"/>
              </a:rPr>
              <a:t>VLR</a:t>
            </a:r>
            <a:r>
              <a:rPr lang="zh-CN" altLang="en-US" sz="2800" b="1" dirty="0" smtClean="0">
                <a:latin typeface="Times New Roman" pitchFamily="18" charset="0"/>
              </a:rPr>
              <a:t>发送一个请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</a:t>
            </a:r>
            <a:r>
              <a:rPr lang="zh-CN" altLang="en-US" sz="2800" b="1" dirty="0" smtClean="0">
                <a:latin typeface="Times New Roman" pitchFamily="18" charset="0"/>
              </a:rPr>
              <a:t>求，请求传递 </a:t>
            </a:r>
            <a:r>
              <a:rPr lang="en-US" altLang="zh-CN" sz="2800" b="1" dirty="0" smtClean="0">
                <a:latin typeface="Times New Roman" pitchFamily="18" charset="0"/>
              </a:rPr>
              <a:t>MSRN</a:t>
            </a:r>
            <a:r>
              <a:rPr lang="zh-CN" altLang="en-US" sz="2800" b="1" dirty="0" smtClean="0">
                <a:latin typeface="Times New Roman" pitchFamily="18" charset="0"/>
              </a:rPr>
              <a:t>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5</a:t>
            </a:r>
            <a:r>
              <a:rPr lang="zh-CN" altLang="en-US" sz="2800" b="1" dirty="0" smtClean="0">
                <a:latin typeface="Times New Roman" pitchFamily="18" charset="0"/>
              </a:rPr>
              <a:t>）</a:t>
            </a:r>
            <a:r>
              <a:rPr lang="en-US" altLang="zh-CN" sz="2800" b="1" dirty="0" smtClean="0">
                <a:latin typeface="Times New Roman" pitchFamily="18" charset="0"/>
              </a:rPr>
              <a:t>VLR</a:t>
            </a:r>
            <a:r>
              <a:rPr lang="zh-CN" altLang="en-US" sz="2800" b="1" dirty="0" smtClean="0">
                <a:latin typeface="Times New Roman" pitchFamily="18" charset="0"/>
              </a:rPr>
              <a:t>发送</a:t>
            </a:r>
            <a:r>
              <a:rPr lang="en-US" altLang="zh-CN" sz="2800" b="1" dirty="0" smtClean="0">
                <a:latin typeface="Times New Roman" pitchFamily="18" charset="0"/>
              </a:rPr>
              <a:t>MSRN</a:t>
            </a:r>
            <a:r>
              <a:rPr lang="zh-CN" altLang="en-US" sz="2800" b="1" dirty="0" smtClean="0">
                <a:latin typeface="Times New Roman" pitchFamily="18" charset="0"/>
              </a:rPr>
              <a:t>到</a:t>
            </a:r>
            <a:r>
              <a:rPr lang="en-US" altLang="zh-CN" sz="2800" b="1" dirty="0" smtClean="0">
                <a:latin typeface="Times New Roman" pitchFamily="18" charset="0"/>
              </a:rPr>
              <a:t>HLR</a:t>
            </a:r>
            <a:r>
              <a:rPr lang="zh-CN" altLang="en-US" sz="2800" b="1" dirty="0" smtClean="0">
                <a:latin typeface="Times New Roman" pitchFamily="18" charset="0"/>
              </a:rPr>
              <a:t>。网关</a:t>
            </a:r>
            <a:r>
              <a:rPr lang="en-US" altLang="zh-CN" sz="2800" b="1" dirty="0" smtClean="0">
                <a:latin typeface="Times New Roman" pitchFamily="18" charset="0"/>
              </a:rPr>
              <a:t>MSC</a:t>
            </a:r>
            <a:r>
              <a:rPr lang="zh-CN" altLang="en-US" sz="2800" b="1" dirty="0" smtClean="0">
                <a:latin typeface="Times New Roman" pitchFamily="18" charset="0"/>
              </a:rPr>
              <a:t>就可以在</a:t>
            </a:r>
            <a:endParaRPr lang="en-US" altLang="zh-CN" sz="2800" b="1" dirty="0" smtClean="0">
              <a:latin typeface="Times New Roman" pitchFamily="18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       HLR</a:t>
            </a:r>
            <a:r>
              <a:rPr lang="zh-CN" altLang="en-US" sz="2800" b="1" dirty="0" smtClean="0">
                <a:latin typeface="Times New Roman" pitchFamily="18" charset="0"/>
              </a:rPr>
              <a:t>中获得这一信息。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zh-CN" sz="2800" b="1" dirty="0" smtClean="0">
                <a:latin typeface="Times New Roman" pitchFamily="18" charset="0"/>
              </a:rPr>
              <a:t>6</a:t>
            </a:r>
            <a:r>
              <a:rPr lang="zh-CN" altLang="en-US" sz="2800" b="1" dirty="0" smtClean="0">
                <a:latin typeface="Times New Roman" pitchFamily="18" charset="0"/>
              </a:rPr>
              <a:t>）由于</a:t>
            </a:r>
            <a:r>
              <a:rPr lang="en-US" altLang="zh-CN" sz="2800" b="1" dirty="0" smtClean="0">
                <a:latin typeface="Times New Roman" pitchFamily="18" charset="0"/>
              </a:rPr>
              <a:t>MSRN</a:t>
            </a:r>
            <a:r>
              <a:rPr lang="zh-CN" altLang="en-US" sz="2800" b="1" dirty="0" smtClean="0">
                <a:latin typeface="Times New Roman" pitchFamily="18" charset="0"/>
              </a:rPr>
              <a:t>包含有主管</a:t>
            </a:r>
            <a:r>
              <a:rPr lang="en-US" altLang="zh-CN" sz="2800" b="1" dirty="0" smtClean="0">
                <a:latin typeface="Times New Roman" pitchFamily="18" charset="0"/>
              </a:rPr>
              <a:t>MSC</a:t>
            </a:r>
            <a:r>
              <a:rPr lang="zh-CN" altLang="en-US" sz="2800" b="1" dirty="0" smtClean="0">
                <a:latin typeface="Times New Roman" pitchFamily="18" charset="0"/>
              </a:rPr>
              <a:t>的识别号码，网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  关</a:t>
            </a:r>
            <a:r>
              <a:rPr lang="en-US" altLang="zh-CN" sz="2800" b="1" dirty="0" smtClean="0">
                <a:latin typeface="Times New Roman" pitchFamily="18" charset="0"/>
              </a:rPr>
              <a:t>MSC</a:t>
            </a:r>
            <a:r>
              <a:rPr lang="zh-CN" altLang="en-US" sz="2800" b="1" dirty="0" smtClean="0">
                <a:latin typeface="Times New Roman" pitchFamily="18" charset="0"/>
              </a:rPr>
              <a:t>就可以把呼叫前传至主管</a:t>
            </a:r>
            <a:r>
              <a:rPr lang="en-US" altLang="zh-CN" sz="2800" b="1" dirty="0" smtClean="0">
                <a:latin typeface="Times New Roman" pitchFamily="18" charset="0"/>
              </a:rPr>
              <a:t>MSC</a:t>
            </a:r>
            <a:r>
              <a:rPr lang="zh-CN" altLang="en-US" sz="2800" b="1" dirty="0" smtClean="0">
                <a:latin typeface="Times New Roman" pitchFamily="18" charset="0"/>
              </a:rPr>
              <a:t>。附加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  信息</a:t>
            </a:r>
            <a:r>
              <a:rPr lang="en-US" altLang="zh-CN" sz="2800" b="1" dirty="0" smtClean="0">
                <a:latin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</a:rPr>
              <a:t>如，主叫识别信息</a:t>
            </a:r>
            <a:r>
              <a:rPr lang="en-US" altLang="zh-CN" sz="2800" b="1" dirty="0" smtClean="0">
                <a:latin typeface="Times New Roman" pitchFamily="18" charset="0"/>
              </a:rPr>
              <a:t>——</a:t>
            </a:r>
            <a:r>
              <a:rPr lang="zh-CN" altLang="en-US" sz="2800" b="1" dirty="0" smtClean="0">
                <a:latin typeface="Times New Roman" pitchFamily="18" charset="0"/>
              </a:rPr>
              <a:t>也包括在所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zh-CN" altLang="en-US" sz="2800" b="1" dirty="0" smtClean="0">
                <a:latin typeface="Times New Roman" pitchFamily="18" charset="0"/>
              </a:rPr>
              <a:t>      传递信息中。</a:t>
            </a:r>
            <a:r>
              <a:rPr lang="zh-CN" altLang="en-US" sz="2800" dirty="0" smtClean="0">
                <a:latin typeface="Times New Roman" pitchFamily="18" charset="0"/>
              </a:rPr>
              <a:t> 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altLang="zh-CN" sz="1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ahoma" pitchFamily="34" charset="0"/>
            <a:ea typeface="宋体" pitchFamily="2" charset="-122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8585</TotalTime>
  <Words>1087</Words>
  <Application>Microsoft Office PowerPoint</Application>
  <PresentationFormat>全屏显示(4:3)</PresentationFormat>
  <Paragraphs>98</Paragraphs>
  <Slides>14</Slides>
  <Notes>6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15" baseType="lpstr">
      <vt:lpstr>Blends</vt:lpstr>
      <vt:lpstr>GSM网络的简化框图(不含OSS)</vt:lpstr>
      <vt:lpstr>GSM电话如何接通？</vt:lpstr>
      <vt:lpstr>MSC</vt:lpstr>
      <vt:lpstr>HLR</vt:lpstr>
      <vt:lpstr>VLR</vt:lpstr>
      <vt:lpstr>   GSM中的号码</vt:lpstr>
      <vt:lpstr>1.如何建立到当前MSC的话音中继线？</vt:lpstr>
      <vt:lpstr>建立话音中继线的步骤：</vt:lpstr>
      <vt:lpstr>幻灯片 9</vt:lpstr>
      <vt:lpstr>2.当前MSC如何找到被叫MS？</vt:lpstr>
      <vt:lpstr>幻灯片 11</vt:lpstr>
      <vt:lpstr>幻灯片 12</vt:lpstr>
      <vt:lpstr>寻呼MS的步骤：</vt:lpstr>
      <vt:lpstr>幻灯片 14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TieYi</dc:creator>
  <cp:lastModifiedBy>tieyi</cp:lastModifiedBy>
  <cp:revision>570</cp:revision>
  <cp:lastPrinted>1601-01-01T00:00:00Z</cp:lastPrinted>
  <dcterms:created xsi:type="dcterms:W3CDTF">1601-01-01T00:00:00Z</dcterms:created>
  <dcterms:modified xsi:type="dcterms:W3CDTF">2015-05-17T23:05:12Z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