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8"/>
  </p:notesMasterIdLst>
  <p:sldIdLst>
    <p:sldId id="258" r:id="rId2"/>
    <p:sldId id="259" r:id="rId3"/>
    <p:sldId id="261" r:id="rId4"/>
    <p:sldId id="262" r:id="rId5"/>
    <p:sldId id="263" r:id="rId6"/>
    <p:sldId id="264" r:id="rId7"/>
    <p:sldId id="308" r:id="rId8"/>
    <p:sldId id="267" r:id="rId9"/>
    <p:sldId id="268" r:id="rId10"/>
    <p:sldId id="269" r:id="rId11"/>
    <p:sldId id="309" r:id="rId12"/>
    <p:sldId id="265" r:id="rId13"/>
    <p:sldId id="266" r:id="rId14"/>
    <p:sldId id="260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56" r:id="rId24"/>
    <p:sldId id="257" r:id="rId25"/>
    <p:sldId id="300" r:id="rId26"/>
    <p:sldId id="311" r:id="rId27"/>
    <p:sldId id="302" r:id="rId28"/>
    <p:sldId id="278" r:id="rId29"/>
    <p:sldId id="279" r:id="rId30"/>
    <p:sldId id="280" r:id="rId31"/>
    <p:sldId id="293" r:id="rId32"/>
    <p:sldId id="303" r:id="rId33"/>
    <p:sldId id="307" r:id="rId34"/>
    <p:sldId id="281" r:id="rId35"/>
    <p:sldId id="283" r:id="rId36"/>
    <p:sldId id="282" r:id="rId37"/>
    <p:sldId id="284" r:id="rId38"/>
    <p:sldId id="286" r:id="rId39"/>
    <p:sldId id="285" r:id="rId40"/>
    <p:sldId id="287" r:id="rId41"/>
    <p:sldId id="288" r:id="rId42"/>
    <p:sldId id="289" r:id="rId43"/>
    <p:sldId id="310" r:id="rId44"/>
    <p:sldId id="290" r:id="rId45"/>
    <p:sldId id="292" r:id="rId46"/>
    <p:sldId id="312" r:id="rId47"/>
    <p:sldId id="291" r:id="rId48"/>
    <p:sldId id="296" r:id="rId49"/>
    <p:sldId id="294" r:id="rId50"/>
    <p:sldId id="297" r:id="rId51"/>
    <p:sldId id="298" r:id="rId52"/>
    <p:sldId id="305" r:id="rId53"/>
    <p:sldId id="299" r:id="rId54"/>
    <p:sldId id="306" r:id="rId55"/>
    <p:sldId id="301" r:id="rId56"/>
    <p:sldId id="304" r:id="rId5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FFCC"/>
    <a:srgbClr val="00CC66"/>
    <a:srgbClr val="FFCC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4" autoAdjust="0"/>
    <p:restoredTop sz="94660"/>
  </p:normalViewPr>
  <p:slideViewPr>
    <p:cSldViewPr>
      <p:cViewPr>
        <p:scale>
          <a:sx n="75" d="100"/>
          <a:sy n="75" d="100"/>
        </p:scale>
        <p:origin x="-2652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A728C7-73AD-42BA-940C-84352CB755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89D00-57B4-4925-A1DC-01153AF35DC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1C11C-E8C6-42A9-AAEF-F5B5D3E1EC41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D5D85B-3E55-48B8-96E0-12D54ED46018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AAD4B-6A12-4A9E-B0DE-317716A0A5A8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B53B7-D5B6-4F74-9851-DEE0EE00DB77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49C8D-3907-4FCF-B89A-BDD800C5504F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9F099-3D5B-419E-AE2C-348563F17985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FB6C-6D38-47A4-9FDA-713BA92E374A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7B99DD-FA7E-47C2-A9E9-DE966E956827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A9FB8-0026-457E-B3CF-2930BC3EA72B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80A652-4F1A-412B-8794-06535E115947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9247AB-4AC4-4954-B5DC-F8F43F1A3990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FD449-5CA0-4215-AA6D-55981BAB535F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5351F-91D5-4AEF-B594-CDD95FAFAB1F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E2119-A544-40C0-BEE3-BF8245F9E671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086C0-AC43-41C0-9138-6F1FD200DB0A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4E368-7CFE-4A9B-AFA6-AFE16649B76B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36FCF8-8440-4778-98B2-466116511B73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BD8A4-AFB7-4F2D-8CAD-E342E18B8F80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43CB2-0801-4499-8DD6-A54D3712A29C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18F29-39BE-4A0E-A1B3-3F0ECB8A7625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B6ABC-F216-4A7B-A35E-ECDACB336E41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8C5B6-8DBA-4ABA-BB1C-868E85547AF6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43F02-A1A1-4EE4-A4CC-89D13805DD41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220F6-8A51-4EFD-B710-C13B2217CC02}" type="slidenum">
              <a:rPr lang="en-US" altLang="zh-CN" smtClean="0"/>
              <a:pPr/>
              <a:t>35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F70DF-D958-4D04-9C23-63D3A8E53C1F}" type="slidenum">
              <a:rPr lang="en-US" altLang="zh-CN" smtClean="0"/>
              <a:pPr/>
              <a:t>36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610B4E-6D13-4B97-8942-C53B9C00DFB5}" type="slidenum">
              <a:rPr lang="en-US" altLang="zh-CN" smtClean="0"/>
              <a:pPr/>
              <a:t>37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3D1F0-1871-41E8-B55E-2B134A62769F}" type="slidenum">
              <a:rPr lang="en-US" altLang="zh-CN" smtClean="0"/>
              <a:pPr/>
              <a:t>38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D1D5F4-ED6F-4451-9911-B026C8323AC1}" type="slidenum">
              <a:rPr lang="en-US" altLang="zh-CN" smtClean="0"/>
              <a:pPr/>
              <a:t>39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48495-007B-436D-8CD7-9760B1BD9A3F}" type="slidenum">
              <a:rPr lang="en-US" altLang="zh-CN" smtClean="0"/>
              <a:pPr/>
              <a:t>40</a:t>
            </a:fld>
            <a:endParaRPr lang="en-US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EE831-D27E-42A2-BE99-A4E3CD157670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1FF91-F114-48AC-82E3-1FFDF0577BB1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61DC92-F85C-48E3-9659-8B9AC37AAFE2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0155A-C2C2-4D8A-92C1-1DEE2C668649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FC46B-942B-469B-B386-3FC855BF59B4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E6FE2-AD06-4952-B6F1-EB0A69C8F8BB}" type="slidenum">
              <a:rPr lang="en-US" altLang="zh-CN" smtClean="0"/>
              <a:pPr/>
              <a:t>47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BA8D1-8CF7-47B4-BB09-36C05291E0EC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F3901-EA09-4A08-B1C0-E4F44CB41221}" type="slidenum">
              <a:rPr lang="en-US" altLang="zh-CN" smtClean="0"/>
              <a:pPr/>
              <a:t>49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74450E-DDE9-4EBA-8AF4-7FF32BB9C42E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A7B79-D480-473F-8EB3-82F2956FD185}" type="slidenum">
              <a:rPr lang="en-US" altLang="zh-CN" smtClean="0"/>
              <a:pPr/>
              <a:t>51</a:t>
            </a:fld>
            <a:endParaRPr lang="en-US" altLang="zh-CN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171F9-D207-41B6-8B75-36063326BBA3}" type="slidenum">
              <a:rPr lang="en-US" altLang="zh-CN" smtClean="0"/>
              <a:pPr/>
              <a:t>52</a:t>
            </a:fld>
            <a:endParaRPr lang="en-US" altLang="zh-CN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86B60-813B-4B93-B713-2D5E2E38C1AC}" type="slidenum">
              <a:rPr lang="en-US" altLang="zh-CN" smtClean="0"/>
              <a:pPr/>
              <a:t>53</a:t>
            </a:fld>
            <a:endParaRPr lang="en-US" altLang="zh-CN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FD5B88-416A-4017-BED0-C19E11508FDA}" type="slidenum">
              <a:rPr lang="en-US" altLang="zh-CN" smtClean="0"/>
              <a:pPr/>
              <a:t>54</a:t>
            </a:fld>
            <a:endParaRPr lang="en-US" altLang="zh-CN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4AAA6-04DF-4FA4-8B74-841CB1691620}" type="slidenum">
              <a:rPr lang="en-US" altLang="zh-CN" smtClean="0"/>
              <a:pPr/>
              <a:t>55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57BF81-CD7E-4982-A726-367BD7945A82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E9040-D997-4082-AA8D-7BB6B555EAA2}" type="slidenum">
              <a:rPr lang="en-US" altLang="zh-CN" smtClean="0"/>
              <a:pPr/>
              <a:t>56</a:t>
            </a:fld>
            <a:endParaRPr lang="en-US" altLang="zh-CN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83385-C592-49D6-8833-2AB3ABD28E2D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95652-629F-4E1C-A14D-EEEE42DCAA85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29058-F7BE-4045-91B3-36D841C9184B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12D538-7E7C-40D3-80A0-24F78FD39534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AC1B9-5098-4690-A116-AB20DAB08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8412-6738-4E3D-8A50-BBDCB3376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DD982-80B6-47CB-AA7B-17F5DB6013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EA638-43A9-4D45-A744-0D534E751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08073-9A49-4CEC-875E-055EF6495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5C58-30BA-44BA-AF05-65D89B84A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E9C58-A08F-4707-B882-5A8BFD7CD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E414B-F96F-49D6-BF19-4C2B4DCA1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A54F1-C53E-426C-B7F1-3487F0C32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378A3-D83D-44A1-B966-0A070A9B31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B6E87-D057-4D43-875F-18E4FF676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4AFAB-ECA1-4EF1-A304-FADFC305C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08259-7C29-4E2D-A9EC-98C027118A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2A7AD-E35C-471A-89F1-ADDADAE697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E1090-51B2-443B-BF54-F1986F1BE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8259E96-002F-4D27-8BBE-9848A4F0E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5.xml"/><Relationship Id="rId5" Type="http://schemas.openxmlformats.org/officeDocument/2006/relationships/slide" Target="slide34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42.xml"/><Relationship Id="rId4" Type="http://schemas.openxmlformats.org/officeDocument/2006/relationships/slide" Target="slid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slide" Target="slide30.xml"/><Relationship Id="rId4" Type="http://schemas.openxmlformats.org/officeDocument/2006/relationships/slide" Target="slide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18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u="sng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扩展频谱技术与</a:t>
            </a:r>
            <a:r>
              <a:rPr lang="en-US" altLang="zh-CN" b="1" u="sng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CDMA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495800"/>
            <a:ext cx="6629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IS95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系统</a:t>
            </a:r>
          </a:p>
          <a:p>
            <a:pPr eaLnBrk="1" hangingPunct="1">
              <a:defRPr/>
            </a:pP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是第一个采用</a:t>
            </a:r>
            <a:r>
              <a:rPr lang="en-US" altLang="zh-CN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DSSS</a:t>
            </a:r>
            <a:r>
              <a:rPr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技术的商用系统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14600" y="3429000"/>
            <a:ext cx="4114800" cy="64135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u="sng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课本</a:t>
            </a:r>
            <a:r>
              <a:rPr lang="en-US" altLang="zh-CN" sz="3600" b="1" u="sng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6.11</a:t>
            </a:r>
            <a:r>
              <a:rPr lang="zh-CN" altLang="en-US" sz="3600" b="1" u="sng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/>
            </a:r>
            <a:br>
              <a:rPr lang="en-US" altLang="zh-CN" sz="3600" b="1" smtClean="0"/>
            </a:br>
            <a:r>
              <a:rPr lang="zh-CN" altLang="en-US" sz="3600" b="1" smtClean="0"/>
              <a:t>跳频（</a:t>
            </a:r>
            <a:r>
              <a:rPr lang="en-US" altLang="zh-CN" sz="3600" b="1" smtClean="0">
                <a:latin typeface="Times New Roman" pitchFamily="18" charset="0"/>
              </a:rPr>
              <a:t>FH</a:t>
            </a:r>
            <a:r>
              <a:rPr lang="zh-CN" altLang="en-US" sz="3600" b="1" smtClean="0">
                <a:latin typeface="Times New Roman" pitchFamily="18" charset="0"/>
              </a:rPr>
              <a:t>）</a:t>
            </a:r>
            <a:r>
              <a:rPr lang="zh-CN" altLang="en-US" sz="3600" b="1" smtClean="0"/>
              <a:t>扩频</a:t>
            </a:r>
            <a:r>
              <a:rPr lang="zh-CN" altLang="en-US" sz="3600" b="1" smtClean="0">
                <a:latin typeface="Times New Roman" pitchFamily="18" charset="0"/>
              </a:rPr>
              <a:t>技术简介（续</a:t>
            </a:r>
            <a:r>
              <a:rPr lang="en-US" altLang="zh-CN" sz="3600" b="1" smtClean="0">
                <a:latin typeface="Times New Roman" pitchFamily="18" charset="0"/>
              </a:rPr>
              <a:t>3</a:t>
            </a:r>
            <a:r>
              <a:rPr lang="zh-CN" altLang="en-US" sz="36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886200" cy="502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/>
              <a:t>重要参数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跳频周期</a:t>
            </a:r>
            <a:r>
              <a:rPr lang="zh-CN" altLang="en-US" sz="2400" b="1" dirty="0" smtClean="0"/>
              <a:t>：在每个载频上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dirty="0" smtClean="0"/>
              <a:t>持续发射的时间，记作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i="1" baseline="-25000" dirty="0" err="1" smtClean="0">
                <a:latin typeface="Times New Roman" pitchFamily="18" charset="0"/>
                <a:ea typeface="楷体_GB2312" pitchFamily="49" charset="-122"/>
              </a:rPr>
              <a:t>hop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跳变速率（跳速）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每秒钟载频跳变的次数。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记作</a:t>
            </a:r>
            <a:r>
              <a:rPr lang="en-US" altLang="zh-CN" sz="2400" b="1" i="1" dirty="0" err="1" smtClean="0"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latin typeface="Times New Roman" pitchFamily="18" charset="0"/>
              </a:rPr>
              <a:t>hop</a:t>
            </a:r>
            <a:r>
              <a:rPr lang="zh-CN" altLang="en-US" sz="2400" b="1" dirty="0" smtClean="0">
                <a:latin typeface="Times New Roman" pitchFamily="18" charset="0"/>
              </a:rPr>
              <a:t>，单位为：</a:t>
            </a:r>
            <a:r>
              <a:rPr lang="en-US" altLang="zh-CN" sz="2400" b="1" i="1" dirty="0" smtClean="0">
                <a:latin typeface="Times New Roman" pitchFamily="18" charset="0"/>
              </a:rPr>
              <a:t>hops/s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显然，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连续跳频</a:t>
            </a:r>
            <a:r>
              <a:rPr lang="zh-CN" altLang="en-US" sz="2400" b="1" dirty="0" smtClean="0">
                <a:latin typeface="Times New Roman" pitchFamily="18" charset="0"/>
              </a:rPr>
              <a:t>时，一般有，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</a:rPr>
              <a:t>          </a:t>
            </a:r>
            <a:r>
              <a:rPr lang="en-US" altLang="zh-CN" sz="2400" b="1" i="1" dirty="0" err="1" smtClean="0">
                <a:latin typeface="Times New Roman" pitchFamily="18" charset="0"/>
              </a:rPr>
              <a:t>v</a:t>
            </a:r>
            <a:r>
              <a:rPr lang="en-US" altLang="zh-CN" sz="2400" b="1" i="1" baseline="-25000" dirty="0" err="1" smtClean="0">
                <a:latin typeface="Times New Roman" pitchFamily="18" charset="0"/>
              </a:rPr>
              <a:t>hop</a:t>
            </a:r>
            <a:r>
              <a:rPr lang="zh-CN" altLang="en-US" sz="2400" b="1" dirty="0" smtClean="0">
                <a:latin typeface="Times New Roman" pitchFamily="18" charset="0"/>
              </a:rPr>
              <a:t>＝</a:t>
            </a:r>
            <a:r>
              <a:rPr lang="en-US" altLang="zh-CN" sz="2400" b="1" dirty="0" smtClean="0"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</a:rPr>
              <a:t>／</a:t>
            </a:r>
            <a:r>
              <a:rPr lang="zh-CN" altLang="en-US" sz="2400" b="1" i="1" dirty="0" smtClean="0">
                <a:latin typeface="Times New Roman" pitchFamily="18" charset="0"/>
              </a:rPr>
              <a:t> </a:t>
            </a:r>
            <a:r>
              <a:rPr lang="en-US" altLang="zh-CN" sz="2400" b="1" i="1" dirty="0" err="1" smtClean="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400" b="1" i="1" baseline="-25000" dirty="0" err="1" smtClean="0">
                <a:latin typeface="Times New Roman" pitchFamily="18" charset="0"/>
                <a:ea typeface="楷体_GB2312" pitchFamily="49" charset="-122"/>
              </a:rPr>
              <a:t>hop</a:t>
            </a:r>
            <a:r>
              <a:rPr lang="en-US" altLang="zh-CN" sz="2400" b="1" i="1" baseline="-25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1800" b="1" dirty="0" smtClean="0">
                <a:latin typeface="Times New Roman" pitchFamily="18" charset="0"/>
              </a:rPr>
              <a:t>例如：</a:t>
            </a:r>
            <a:r>
              <a:rPr lang="en-US" altLang="zh-CN" sz="1800" b="1" dirty="0" smtClean="0">
                <a:latin typeface="Times New Roman" pitchFamily="18" charset="0"/>
              </a:rPr>
              <a:t>GSM</a:t>
            </a:r>
            <a:r>
              <a:rPr lang="zh-CN" altLang="en-US" sz="1800" b="1" dirty="0" smtClean="0">
                <a:latin typeface="Times New Roman" pitchFamily="18" charset="0"/>
              </a:rPr>
              <a:t>系统跳频时的跳速为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1800" b="1" dirty="0" smtClean="0">
                <a:latin typeface="Times New Roman" pitchFamily="18" charset="0"/>
              </a:rPr>
              <a:t>217hops/s</a:t>
            </a:r>
            <a:r>
              <a:rPr lang="zh-CN" altLang="en-US" sz="1800" b="1" dirty="0" smtClean="0">
                <a:latin typeface="Times New Roman" pitchFamily="18" charset="0"/>
              </a:rPr>
              <a:t>；但是，每一跳持续时间</a:t>
            </a:r>
            <a:endParaRPr lang="en-US" altLang="zh-CN" sz="1800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1800" b="1" dirty="0" smtClean="0">
                <a:latin typeface="Times New Roman" pitchFamily="18" charset="0"/>
              </a:rPr>
              <a:t>为</a:t>
            </a:r>
            <a:r>
              <a:rPr lang="en-US" altLang="zh-CN" sz="1800" b="1" dirty="0" smtClean="0">
                <a:latin typeface="Times New Roman" pitchFamily="18" charset="0"/>
              </a:rPr>
              <a:t>576.92</a:t>
            </a:r>
            <a:r>
              <a:rPr lang="el-GR" altLang="zh-CN" sz="1800" b="1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1800" b="1" dirty="0" smtClean="0">
                <a:latin typeface="Times New Roman" pitchFamily="18" charset="0"/>
              </a:rPr>
              <a:t>s</a:t>
            </a:r>
            <a:r>
              <a:rPr lang="zh-CN" altLang="en-US" sz="1800" b="1" dirty="0" smtClean="0">
                <a:latin typeface="Times New Roman" pitchFamily="18" charset="0"/>
              </a:rPr>
              <a:t>。（并非倒数关系！！）</a:t>
            </a:r>
          </a:p>
        </p:txBody>
      </p:sp>
      <p:pic>
        <p:nvPicPr>
          <p:cNvPr id="21508" name="Picture 5" descr="Imag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95800" y="1828800"/>
            <a:ext cx="4038600" cy="4006850"/>
          </a:xfrm>
        </p:spPr>
      </p:pic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7543800" y="5943600"/>
            <a:ext cx="1143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8686800" y="571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</a:rPr>
              <a:t>t</a:t>
            </a:r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 flipV="1">
            <a:off x="4343400" y="1676400"/>
            <a:ext cx="0" cy="914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4114800" y="1371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</a:rPr>
              <a:t>f</a:t>
            </a:r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5638800" y="57150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6019800" y="57150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auto">
          <a:xfrm>
            <a:off x="5029200" y="6172200"/>
            <a:ext cx="609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 flipH="1">
            <a:off x="6019800" y="6172200"/>
            <a:ext cx="6096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486400" y="5943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hop</a:t>
            </a:r>
            <a:endParaRPr lang="en-US" altLang="zh-CN" b="1" i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5029200" y="1371600"/>
            <a:ext cx="2895600" cy="45720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u="sng"/>
              <a:t>跳频的时频矩阵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smtClean="0"/>
              <a:t>跳频（</a:t>
            </a:r>
            <a:r>
              <a:rPr lang="en-US" altLang="zh-CN" sz="3600" b="1" smtClean="0">
                <a:latin typeface="Times New Roman" pitchFamily="18" charset="0"/>
              </a:rPr>
              <a:t>FH</a:t>
            </a:r>
            <a:r>
              <a:rPr lang="zh-CN" altLang="en-US" sz="3600" b="1" smtClean="0">
                <a:latin typeface="Times New Roman" pitchFamily="18" charset="0"/>
              </a:rPr>
              <a:t>）</a:t>
            </a:r>
            <a:r>
              <a:rPr lang="zh-CN" altLang="en-US" sz="3600" b="1" smtClean="0"/>
              <a:t>扩频</a:t>
            </a:r>
            <a:r>
              <a:rPr lang="zh-CN" altLang="en-US" sz="3600" b="1" smtClean="0">
                <a:latin typeface="Times New Roman" pitchFamily="18" charset="0"/>
              </a:rPr>
              <a:t>技术简介（续</a:t>
            </a:r>
            <a:r>
              <a:rPr lang="en-US" altLang="zh-CN" sz="3600" b="1" smtClean="0">
                <a:latin typeface="Times New Roman" pitchFamily="18" charset="0"/>
              </a:rPr>
              <a:t>4</a:t>
            </a:r>
            <a:r>
              <a:rPr lang="zh-CN" altLang="en-US" sz="3600" b="1" smtClean="0">
                <a:latin typeface="Times New Roman" pitchFamily="18" charset="0"/>
              </a:rPr>
              <a:t>）</a:t>
            </a:r>
            <a:endParaRPr lang="zh-CN" altLang="en-US" sz="3600" smtClean="0"/>
          </a:p>
        </p:txBody>
      </p:sp>
      <p:sp>
        <p:nvSpPr>
          <p:cNvPr id="22531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GSM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</a:rPr>
              <a:t>跳频示意图：</a:t>
            </a:r>
            <a:endParaRPr lang="en-US" altLang="zh-CN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zh-CN" alt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5181600"/>
            <a:ext cx="8153400" cy="1552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GSM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TDMA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系统，每个载频上传送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个时隙（称为一帧，一帧时长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4.615ms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）。每次发射占用特定的时隙，并且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一次通话过程占用的时隙编号是不变的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。在采用跳频时，每次发射所采用的载频将有所变化。</a:t>
            </a:r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7905750" cy="304800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zh-CN" altLang="en-US" sz="3600" b="1" smtClean="0"/>
              <a:t>跳频（</a:t>
            </a:r>
            <a:r>
              <a:rPr lang="en-US" altLang="zh-CN" sz="3600" b="1" smtClean="0">
                <a:latin typeface="Times New Roman" pitchFamily="18" charset="0"/>
              </a:rPr>
              <a:t>FH</a:t>
            </a:r>
            <a:r>
              <a:rPr lang="zh-CN" altLang="en-US" sz="3600" b="1" smtClean="0">
                <a:latin typeface="Times New Roman" pitchFamily="18" charset="0"/>
              </a:rPr>
              <a:t>）</a:t>
            </a:r>
            <a:r>
              <a:rPr lang="zh-CN" altLang="en-US" sz="3600" b="1" smtClean="0"/>
              <a:t>扩频</a:t>
            </a:r>
            <a:r>
              <a:rPr lang="zh-CN" altLang="en-US" sz="3600" b="1" smtClean="0">
                <a:latin typeface="Times New Roman" pitchFamily="18" charset="0"/>
              </a:rPr>
              <a:t>技术简介（续</a:t>
            </a:r>
            <a:r>
              <a:rPr lang="en-US" altLang="zh-CN" sz="3600" b="1" smtClean="0">
                <a:latin typeface="Times New Roman" pitchFamily="18" charset="0"/>
              </a:rPr>
              <a:t>5</a:t>
            </a:r>
            <a:r>
              <a:rPr lang="zh-CN" altLang="en-US" sz="3600" b="1" smtClean="0">
                <a:latin typeface="Times New Roman" pitchFamily="18" charset="0"/>
              </a:rPr>
              <a:t>）</a:t>
            </a:r>
          </a:p>
        </p:txBody>
      </p:sp>
      <p:pic>
        <p:nvPicPr>
          <p:cNvPr id="23555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0" y="1600200"/>
            <a:ext cx="6064250" cy="4419600"/>
          </a:xfrm>
        </p:spPr>
      </p:pic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905000" y="6096000"/>
            <a:ext cx="556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传统跳频发射机</a:t>
            </a:r>
          </a:p>
        </p:txBody>
      </p:sp>
      <p:sp>
        <p:nvSpPr>
          <p:cNvPr id="23557" name="Rectangle 12"/>
          <p:cNvSpPr>
            <a:spLocks noChangeArrowheads="1"/>
          </p:cNvSpPr>
          <p:nvPr/>
        </p:nvSpPr>
        <p:spPr bwMode="auto">
          <a:xfrm>
            <a:off x="5410200" y="4648200"/>
            <a:ext cx="1219200" cy="1066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600" b="1" smtClean="0">
                <a:latin typeface="Times New Roman" pitchFamily="18" charset="0"/>
              </a:rPr>
              <a:t>跳频（</a:t>
            </a:r>
            <a:r>
              <a:rPr lang="en-US" altLang="zh-CN" sz="3600" b="1" smtClean="0">
                <a:latin typeface="Times New Roman" pitchFamily="18" charset="0"/>
              </a:rPr>
              <a:t>FH</a:t>
            </a:r>
            <a:r>
              <a:rPr lang="zh-CN" altLang="en-US" sz="3600" b="1" smtClean="0">
                <a:latin typeface="Times New Roman" pitchFamily="18" charset="0"/>
              </a:rPr>
              <a:t>）扩频技术简介（续</a:t>
            </a:r>
            <a:r>
              <a:rPr lang="en-US" altLang="zh-CN" sz="3600" b="1" smtClean="0">
                <a:latin typeface="Times New Roman" pitchFamily="18" charset="0"/>
              </a:rPr>
              <a:t>6</a:t>
            </a:r>
            <a:r>
              <a:rPr lang="zh-CN" altLang="en-US" sz="3600" b="1" smtClean="0">
                <a:latin typeface="Times New Roman" pitchFamily="18" charset="0"/>
              </a:rPr>
              <a:t>）</a:t>
            </a:r>
            <a:endParaRPr lang="zh-CN" altLang="en-US" sz="3600" smtClean="0">
              <a:latin typeface="Times New Roman" pitchFamily="18" charset="0"/>
            </a:endParaRP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752600" y="61722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传统跳频接收机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715000" y="3429000"/>
            <a:ext cx="1828800" cy="8382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3352800" y="4648200"/>
            <a:ext cx="1295400" cy="8382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447800"/>
            <a:ext cx="2362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固定中频频率的信号</a:t>
            </a:r>
          </a:p>
        </p:txBody>
      </p:sp>
      <p:cxnSp>
        <p:nvCxnSpPr>
          <p:cNvPr id="24585" name="直接箭头连接符 11"/>
          <p:cNvCxnSpPr>
            <a:cxnSpLocks noChangeShapeType="1"/>
          </p:cNvCxnSpPr>
          <p:nvPr/>
        </p:nvCxnSpPr>
        <p:spPr bwMode="auto">
          <a:xfrm flipH="1">
            <a:off x="5715000" y="1828800"/>
            <a:ext cx="76200" cy="4572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30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430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b="1" dirty="0" smtClean="0">
                <a:latin typeface="Times New Roman" pitchFamily="18" charset="0"/>
              </a:rPr>
              <a:t/>
            </a:r>
            <a:br>
              <a:rPr lang="en-US" altLang="zh-CN" sz="3200" b="1" dirty="0" smtClean="0">
                <a:latin typeface="Times New Roman" pitchFamily="18" charset="0"/>
              </a:rPr>
            </a:br>
            <a:r>
              <a:rPr lang="zh-CN" altLang="en-US" sz="3200" b="1" dirty="0" smtClean="0">
                <a:latin typeface="Times New Roman" pitchFamily="18" charset="0"/>
              </a:rPr>
              <a:t>直接序列（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3200" b="1" dirty="0" smtClean="0">
                <a:latin typeface="Times New Roman" pitchFamily="18" charset="0"/>
              </a:rPr>
              <a:t>irect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200" b="1" dirty="0" smtClean="0">
                <a:latin typeface="Times New Roman" pitchFamily="18" charset="0"/>
              </a:rPr>
              <a:t>equence</a:t>
            </a:r>
            <a:r>
              <a:rPr lang="zh-CN" altLang="en-US" sz="3200" b="1" dirty="0" smtClean="0">
                <a:latin typeface="Times New Roman" pitchFamily="18" charset="0"/>
              </a:rPr>
              <a:t>）扩频技术简介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b="1" smtClean="0">
                <a:latin typeface="Times New Roman" pitchFamily="18" charset="0"/>
              </a:rPr>
              <a:t>直接序列扩频（</a:t>
            </a:r>
            <a:r>
              <a:rPr lang="en-US" altLang="zh-CN" b="1" smtClean="0">
                <a:latin typeface="Times New Roman" pitchFamily="18" charset="0"/>
              </a:rPr>
              <a:t>DSSS</a:t>
            </a:r>
            <a:r>
              <a:rPr lang="zh-CN" altLang="en-US" b="1" smtClean="0">
                <a:latin typeface="Times New Roman" pitchFamily="18" charset="0"/>
              </a:rPr>
              <a:t>）原理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 smtClean="0">
                <a:latin typeface="Times New Roman" pitchFamily="18" charset="0"/>
                <a:hlinkClick r:id="rId3" action="ppaction://hlinksldjump"/>
              </a:rPr>
              <a:t>扩频增益</a:t>
            </a:r>
            <a:endParaRPr lang="zh-CN" altLang="en-US" b="1" smtClean="0">
              <a:latin typeface="Times New Roman" pitchFamily="18" charset="0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 smtClean="0">
                <a:latin typeface="Times New Roman" pitchFamily="18" charset="0"/>
                <a:hlinkClick r:id="rId4" action="ppaction://hlinksldjump"/>
              </a:rPr>
              <a:t>扩频码应具备哪些特点</a:t>
            </a:r>
            <a:r>
              <a:rPr lang="zh-CN" altLang="en-US" b="1" smtClean="0">
                <a:latin typeface="Times New Roman" pitchFamily="18" charset="0"/>
              </a:rPr>
              <a:t>，</a:t>
            </a:r>
            <a:r>
              <a:rPr lang="en-US" altLang="zh-CN" b="1" smtClean="0">
                <a:latin typeface="Times New Roman" pitchFamily="18" charset="0"/>
              </a:rPr>
              <a:t>m</a:t>
            </a:r>
            <a:r>
              <a:rPr lang="zh-CN" altLang="en-US" b="1" smtClean="0">
                <a:latin typeface="Times New Roman" pitchFamily="18" charset="0"/>
              </a:rPr>
              <a:t>序列简介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b="1" smtClean="0">
                <a:latin typeface="Times New Roman" pitchFamily="18" charset="0"/>
                <a:hlinkClick r:id="rId5" action="ppaction://hlinksldjump"/>
              </a:rPr>
              <a:t>Rake</a:t>
            </a:r>
            <a:r>
              <a:rPr lang="zh-CN" altLang="en-US" b="1" smtClean="0">
                <a:latin typeface="Times New Roman" pitchFamily="18" charset="0"/>
                <a:hlinkClick r:id="rId5" action="ppaction://hlinksldjump"/>
              </a:rPr>
              <a:t>接收机</a:t>
            </a:r>
            <a:endParaRPr lang="zh-CN" altLang="en-US" b="1" smtClean="0">
              <a:latin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altLang="zh-CN" b="1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1.</a:t>
            </a:r>
            <a:r>
              <a:rPr lang="zh-CN" altLang="en-US" sz="3200" b="1" smtClean="0">
                <a:latin typeface="Times New Roman" pitchFamily="18" charset="0"/>
              </a:rPr>
              <a:t>直接序列扩频（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）原理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04800" y="5486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BPSK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直接序列扩频发射机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876800" y="5486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BPSK</a:t>
            </a: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直接序列扩频接收机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28600" y="1524000"/>
            <a:ext cx="868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400" b="1" u="sng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DSSS</a:t>
            </a:r>
            <a:r>
              <a:rPr lang="zh-CN" altLang="en-US" sz="2400" b="1" u="sng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系统</a:t>
            </a: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通过将已调载波与宽带扩频序列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直接相乘</a:t>
            </a: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</a:rPr>
              <a:t>来实现带宽的扩展。</a:t>
            </a:r>
          </a:p>
        </p:txBody>
      </p:sp>
      <p:pic>
        <p:nvPicPr>
          <p:cNvPr id="26630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2438400"/>
            <a:ext cx="4343400" cy="3048000"/>
          </a:xfrm>
        </p:spPr>
      </p:pic>
      <p:pic>
        <p:nvPicPr>
          <p:cNvPr id="26631" name="Picture 20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52400" y="2438400"/>
            <a:ext cx="4343400" cy="3048000"/>
          </a:xfrm>
        </p:spPr>
      </p:pic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152400" y="5867400"/>
            <a:ext cx="4267200" cy="8540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发射信号</a:t>
            </a:r>
            <a:r>
              <a:rPr lang="zh-CN" altLang="en-US" sz="2000">
                <a:solidFill>
                  <a:srgbClr val="FF3300"/>
                </a:solidFill>
              </a:rPr>
              <a:t>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20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(t)=c(t)cos[</a:t>
            </a:r>
            <a:r>
              <a:rPr lang="el-GR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ω</a:t>
            </a:r>
            <a:r>
              <a:rPr lang="en-US" altLang="zh-CN" sz="20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0</a:t>
            </a:r>
            <a:r>
              <a:rPr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t+</a:t>
            </a:r>
            <a:r>
              <a:rPr lang="el-GR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θ</a:t>
            </a:r>
            <a:r>
              <a:rPr lang="en-US" altLang="zh-CN" sz="20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d</a:t>
            </a:r>
            <a:r>
              <a:rPr lang="en-US" altLang="zh-CN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(t)]</a:t>
            </a:r>
            <a:endParaRPr lang="el-GR" altLang="zh-CN" sz="2000" b="1" i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Arial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4267200" cy="8540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接收信号</a:t>
            </a:r>
            <a:r>
              <a:rPr lang="zh-CN" altLang="en-US" sz="2000" dirty="0">
                <a:solidFill>
                  <a:srgbClr val="FF3300"/>
                </a:solidFill>
              </a:rPr>
              <a:t>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2000" b="1" i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(t)=c(t-T</a:t>
            </a:r>
            <a:r>
              <a:rPr lang="en-US" altLang="zh-CN" sz="20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sz="20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cos</a:t>
            </a:r>
            <a:r>
              <a:rPr lang="en-US" altLang="zh-CN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[</a:t>
            </a:r>
            <a:r>
              <a:rPr lang="el-GR" altLang="zh-CN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ω</a:t>
            </a:r>
            <a:r>
              <a:rPr lang="en-US" altLang="zh-CN" sz="20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0</a:t>
            </a:r>
            <a:r>
              <a:rPr lang="en-US" altLang="zh-CN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t+</a:t>
            </a:r>
            <a:r>
              <a:rPr lang="el-GR" altLang="zh-CN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θ</a:t>
            </a:r>
            <a:r>
              <a:rPr lang="en-US" altLang="zh-CN" sz="20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d</a:t>
            </a:r>
            <a:r>
              <a:rPr lang="en-US" altLang="zh-CN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(t-T</a:t>
            </a:r>
            <a:r>
              <a:rPr lang="en-US" altLang="zh-CN" sz="20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d</a:t>
            </a:r>
            <a:r>
              <a:rPr lang="en-US" altLang="zh-CN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)+</a:t>
            </a:r>
            <a:r>
              <a:rPr lang="el-GR" altLang="zh-CN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lfaen" pitchFamily="18" charset="0"/>
                <a:cs typeface="Arial" charset="0"/>
              </a:rPr>
              <a:t>φ</a:t>
            </a:r>
            <a:r>
              <a:rPr lang="en-US" altLang="zh-CN" sz="20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]</a:t>
            </a:r>
            <a:endParaRPr lang="el-GR" altLang="zh-CN" sz="2000" b="1" i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/>
      <p:bldP spid="512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1.</a:t>
            </a:r>
            <a:r>
              <a:rPr lang="zh-CN" altLang="en-US" sz="3200" b="1" smtClean="0">
                <a:latin typeface="Times New Roman" pitchFamily="18" charset="0"/>
              </a:rPr>
              <a:t>直接序列扩频（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）原理（续</a:t>
            </a:r>
            <a:r>
              <a:rPr lang="en-US" altLang="zh-CN" sz="3200" b="1" smtClean="0">
                <a:latin typeface="Times New Roman" pitchFamily="18" charset="0"/>
              </a:rPr>
              <a:t>1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u="sng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解扩条件</a:t>
            </a:r>
            <a:r>
              <a:rPr lang="zh-CN" altLang="en-US" sz="2800" b="1" smtClean="0"/>
              <a:t>：接收机要正确解调，必须先进行</a:t>
            </a: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解扩处理</a:t>
            </a:r>
            <a:r>
              <a:rPr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用接收机本地扩频序列与收到的扩频信号相乘</a:t>
            </a:r>
            <a:r>
              <a:rPr lang="zh-CN" altLang="en-US" sz="2800" b="1" smtClean="0"/>
              <a:t>。解扩处理可表达为：</a:t>
            </a:r>
          </a:p>
          <a:p>
            <a:pPr eaLnBrk="1" hangingPunct="1">
              <a:defRPr/>
            </a:pPr>
            <a:endParaRPr lang="zh-CN" altLang="en-US" sz="2800" b="1" smtClean="0"/>
          </a:p>
          <a:p>
            <a:pPr eaLnBrk="1" hangingPunct="1">
              <a:buFontTx/>
              <a:buNone/>
              <a:defRPr/>
            </a:pPr>
            <a:r>
              <a:rPr lang="zh-CN" altLang="en-US" sz="2800" b="1" smtClean="0"/>
              <a:t>                                                                            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smtClean="0"/>
              <a:t>    其中，</a:t>
            </a:r>
            <a:r>
              <a:rPr lang="en-US" altLang="zh-CN" sz="2800" b="1" i="1" smtClean="0">
                <a:latin typeface="Times New Roman" pitchFamily="18" charset="0"/>
              </a:rPr>
              <a:t>T</a:t>
            </a:r>
            <a:r>
              <a:rPr lang="en-US" altLang="zh-CN" sz="2800" b="1" i="1" baseline="-25000" smtClean="0">
                <a:latin typeface="Times New Roman" pitchFamily="18" charset="0"/>
              </a:rPr>
              <a:t>d</a:t>
            </a:r>
            <a:r>
              <a:rPr lang="zh-CN" altLang="en-US" sz="2800" b="1" smtClean="0"/>
              <a:t>为传输时延，   是接收端对传输时延的估计，</a:t>
            </a: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正确解扩</a:t>
            </a:r>
            <a:r>
              <a:rPr lang="zh-CN" altLang="en-US" sz="2800" b="1" smtClean="0"/>
              <a:t>的前提就是使得             ，从而保证：                                            。</a:t>
            </a:r>
          </a:p>
          <a:p>
            <a:pPr eaLnBrk="1" hangingPunct="1">
              <a:buFontTx/>
              <a:buNone/>
              <a:defRPr/>
            </a:pPr>
            <a:endParaRPr lang="en-US" altLang="zh-CN" sz="2800" b="1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990600" y="2971800"/>
          <a:ext cx="6781800" cy="914400"/>
        </p:xfrm>
        <a:graphic>
          <a:graphicData uri="http://schemas.openxmlformats.org/presentationml/2006/ole">
            <p:oleObj spid="_x0000_s2050" name="公式" r:id="rId4" imgW="9969480" imgH="1143000" progId="Equation.3">
              <p:embed/>
            </p:oleObj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419600" y="4038600"/>
          <a:ext cx="368300" cy="457200"/>
        </p:xfrm>
        <a:graphic>
          <a:graphicData uri="http://schemas.openxmlformats.org/presentationml/2006/ole">
            <p:oleObj spid="_x0000_s2051" name="公式" r:id="rId5" imgW="368280" imgH="495000" progId="Equation.3">
              <p:embed/>
            </p:oleObj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5943600" y="4495800"/>
          <a:ext cx="1219200" cy="457200"/>
        </p:xfrm>
        <a:graphic>
          <a:graphicData uri="http://schemas.openxmlformats.org/presentationml/2006/ole">
            <p:oleObj spid="_x0000_s2052" name="公式" r:id="rId6" imgW="1117440" imgH="495000" progId="Equation.3">
              <p:embed/>
            </p:oleObj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1752600" y="4876800"/>
          <a:ext cx="3968750" cy="533400"/>
        </p:xfrm>
        <a:graphic>
          <a:graphicData uri="http://schemas.openxmlformats.org/presentationml/2006/ole">
            <p:oleObj spid="_x0000_s2053" name="公式" r:id="rId7" imgW="3657600" imgH="495000" progId="Equation.3">
              <p:embed/>
            </p:oleObj>
          </a:graphicData>
        </a:graphic>
      </p:graphicFrame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5943600" y="4419600"/>
            <a:ext cx="1219200" cy="533400"/>
          </a:xfrm>
          <a:prstGeom prst="rect">
            <a:avLst/>
          </a:prstGeom>
          <a:solidFill>
            <a:srgbClr val="FF0000">
              <a:alpha val="50195"/>
            </a:srgbClr>
          </a:solidFill>
          <a:ln w="31750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1676400" y="4876800"/>
            <a:ext cx="4038600" cy="533400"/>
          </a:xfrm>
          <a:prstGeom prst="rect">
            <a:avLst/>
          </a:prstGeom>
          <a:solidFill>
            <a:srgbClr val="FF0000">
              <a:alpha val="50195"/>
            </a:srgbClr>
          </a:solidFill>
          <a:ln w="31750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563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563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animBg="1"/>
      <p:bldP spid="56330" grpId="1" animBg="1"/>
      <p:bldP spid="56331" grpId="0" animBg="1"/>
      <p:bldP spid="5633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1.</a:t>
            </a:r>
            <a:r>
              <a:rPr lang="zh-CN" altLang="en-US" sz="3200" b="1" smtClean="0">
                <a:latin typeface="Times New Roman" pitchFamily="18" charset="0"/>
              </a:rPr>
              <a:t>直接序列扩频（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）原理（续</a:t>
            </a:r>
            <a:r>
              <a:rPr lang="en-US" altLang="zh-CN" sz="3200" b="1" smtClean="0">
                <a:latin typeface="Times New Roman" pitchFamily="18" charset="0"/>
              </a:rPr>
              <a:t>2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pic>
        <p:nvPicPr>
          <p:cNvPr id="3076" name="Picture 33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04800" y="1600200"/>
            <a:ext cx="4191000" cy="3276600"/>
          </a:xfrm>
        </p:spPr>
      </p:pic>
      <p:pic>
        <p:nvPicPr>
          <p:cNvPr id="53301" name="Picture 5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4648200" y="1600200"/>
            <a:ext cx="4038600" cy="3276600"/>
          </a:xfrm>
        </p:spPr>
      </p:pic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533400" y="4953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扩频过程</a:t>
            </a:r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1447800" y="2667000"/>
            <a:ext cx="3048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752600" y="26670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1752600" y="3200400"/>
            <a:ext cx="7620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V="1">
            <a:off x="2514600" y="26670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2514600" y="2667000"/>
            <a:ext cx="3048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2819400" y="26670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2819400" y="3200400"/>
            <a:ext cx="2286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V="1">
            <a:off x="3048000" y="26670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3048000" y="2667000"/>
            <a:ext cx="3048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1" name="Line 43"/>
          <p:cNvSpPr>
            <a:spLocks noChangeShapeType="1"/>
          </p:cNvSpPr>
          <p:nvPr/>
        </p:nvSpPr>
        <p:spPr bwMode="auto">
          <a:xfrm>
            <a:off x="3352800" y="26670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>
            <a:off x="3352800" y="3200400"/>
            <a:ext cx="2286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>
            <a:off x="3581400" y="2667000"/>
            <a:ext cx="2286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4" name="Line 46"/>
          <p:cNvSpPr>
            <a:spLocks noChangeShapeType="1"/>
          </p:cNvSpPr>
          <p:nvPr/>
        </p:nvSpPr>
        <p:spPr bwMode="auto">
          <a:xfrm>
            <a:off x="3810000" y="26670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3810000" y="3200400"/>
            <a:ext cx="3048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 flipV="1">
            <a:off x="4114800" y="26670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7" name="Line 49"/>
          <p:cNvSpPr>
            <a:spLocks noChangeShapeType="1"/>
          </p:cNvSpPr>
          <p:nvPr/>
        </p:nvSpPr>
        <p:spPr bwMode="auto">
          <a:xfrm>
            <a:off x="4114800" y="2667000"/>
            <a:ext cx="762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 flipV="1">
            <a:off x="3581400" y="26670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 flipV="1">
            <a:off x="3124200" y="2286000"/>
            <a:ext cx="457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300" name="Text Box 52"/>
          <p:cNvSpPr txBox="1">
            <a:spLocks noChangeArrowheads="1"/>
          </p:cNvSpPr>
          <p:nvPr/>
        </p:nvSpPr>
        <p:spPr bwMode="auto">
          <a:xfrm>
            <a:off x="3505200" y="1981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c(t)d(t)</a:t>
            </a:r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4953000" y="4953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解扩过程</a:t>
            </a:r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304800" y="5410200"/>
            <a:ext cx="8534400" cy="82232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/>
              <a:t>正常解扩的条件有：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）收、发使用相同的扩频序列；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）</a:t>
            </a:r>
            <a:r>
              <a:rPr lang="zh-CN" altLang="en-US" sz="2400" b="1"/>
              <a:t>收、发要实现同步，即要求               。</a:t>
            </a:r>
          </a:p>
        </p:txBody>
      </p:sp>
      <p:graphicFrame>
        <p:nvGraphicFramePr>
          <p:cNvPr id="53304" name="Object 56"/>
          <p:cNvGraphicFramePr>
            <a:graphicFrameLocks noChangeAspect="1"/>
          </p:cNvGraphicFramePr>
          <p:nvPr>
            <p:ph sz="quarter" idx="3"/>
          </p:nvPr>
        </p:nvGraphicFramePr>
        <p:xfrm>
          <a:off x="3505200" y="5867400"/>
          <a:ext cx="1143000" cy="381000"/>
        </p:xfrm>
        <a:graphic>
          <a:graphicData uri="http://schemas.openxmlformats.org/presentationml/2006/ole">
            <p:oleObj spid="_x0000_s3074" name="公式" r:id="rId6" imgW="1117440" imgH="495000" progId="Equation.3">
              <p:embed/>
            </p:oleObj>
          </a:graphicData>
        </a:graphic>
      </p:graphicFrame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114800" y="3886200"/>
            <a:ext cx="1447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解扩即调制波形得到了还原</a:t>
            </a:r>
          </a:p>
        </p:txBody>
      </p:sp>
      <p:sp>
        <p:nvSpPr>
          <p:cNvPr id="3101" name="TextBox 30"/>
          <p:cNvSpPr txBox="1">
            <a:spLocks noChangeArrowheads="1"/>
          </p:cNvSpPr>
          <p:nvPr/>
        </p:nvSpPr>
        <p:spPr bwMode="auto">
          <a:xfrm>
            <a:off x="0" y="1676400"/>
            <a:ext cx="13716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数据序列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2" name="TextBox 31"/>
          <p:cNvSpPr txBox="1">
            <a:spLocks noChangeArrowheads="1"/>
          </p:cNvSpPr>
          <p:nvPr/>
        </p:nvSpPr>
        <p:spPr bwMode="auto">
          <a:xfrm>
            <a:off x="0" y="2514600"/>
            <a:ext cx="13716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扩频序列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3" name="TextBox 32"/>
          <p:cNvSpPr txBox="1">
            <a:spLocks noChangeArrowheads="1"/>
          </p:cNvSpPr>
          <p:nvPr/>
        </p:nvSpPr>
        <p:spPr bwMode="auto">
          <a:xfrm>
            <a:off x="0" y="3276600"/>
            <a:ext cx="13716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已调信号</a:t>
            </a:r>
          </a:p>
        </p:txBody>
      </p:sp>
      <p:sp>
        <p:nvSpPr>
          <p:cNvPr id="3104" name="TextBox 33"/>
          <p:cNvSpPr txBox="1">
            <a:spLocks noChangeArrowheads="1"/>
          </p:cNvSpPr>
          <p:nvPr/>
        </p:nvSpPr>
        <p:spPr bwMode="auto">
          <a:xfrm>
            <a:off x="0" y="4038600"/>
            <a:ext cx="13716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扩频信号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267200" y="1447800"/>
            <a:ext cx="1371600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接收机本地扩频序列</a:t>
            </a:r>
            <a:endParaRPr lang="en-US" altLang="zh-CN" b="1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191000" y="2590800"/>
            <a:ext cx="1371600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不能正常</a:t>
            </a:r>
            <a:endParaRPr lang="en-US" altLang="zh-CN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解扩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267200" y="3581400"/>
            <a:ext cx="12954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正常解扩</a:t>
            </a:r>
          </a:p>
        </p:txBody>
      </p: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>
            <a:off x="4114800" y="3657600"/>
            <a:ext cx="1600200" cy="4572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3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3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3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10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7" dur="10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 tmFilter="0, 0; .2, .5; .8, .5; 1, 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500" autoRev="1" fill="hold"/>
                                        <p:tgtEl>
                                          <p:spTgt spid="533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  <p:bldP spid="53283" grpId="0" animBg="1"/>
      <p:bldP spid="53284" grpId="0" animBg="1"/>
      <p:bldP spid="53285" grpId="0" animBg="1"/>
      <p:bldP spid="53286" grpId="0" animBg="1"/>
      <p:bldP spid="53287" grpId="0" animBg="1"/>
      <p:bldP spid="53288" grpId="0" animBg="1"/>
      <p:bldP spid="53289" grpId="0" animBg="1"/>
      <p:bldP spid="53290" grpId="0" animBg="1"/>
      <p:bldP spid="53291" grpId="0" animBg="1"/>
      <p:bldP spid="53292" grpId="0" animBg="1"/>
      <p:bldP spid="53293" grpId="0" animBg="1"/>
      <p:bldP spid="53294" grpId="0" animBg="1"/>
      <p:bldP spid="53295" grpId="0" animBg="1"/>
      <p:bldP spid="53296" grpId="0" animBg="1"/>
      <p:bldP spid="53297" grpId="0" animBg="1"/>
      <p:bldP spid="53298" grpId="0" animBg="1"/>
      <p:bldP spid="53299" grpId="0" animBg="1"/>
      <p:bldP spid="53300" grpId="0"/>
      <p:bldP spid="53300" grpId="1"/>
      <p:bldP spid="53302" grpId="0"/>
      <p:bldP spid="53303" grpId="0"/>
      <p:bldP spid="30" grpId="0"/>
      <p:bldP spid="35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1.</a:t>
            </a:r>
            <a:r>
              <a:rPr lang="zh-CN" altLang="en-US" sz="3200" b="1" smtClean="0">
                <a:latin typeface="Times New Roman" pitchFamily="18" charset="0"/>
              </a:rPr>
              <a:t>直接序列扩频（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）原理（续</a:t>
            </a:r>
            <a:r>
              <a:rPr lang="en-US" altLang="zh-CN" sz="3200" b="1" smtClean="0">
                <a:latin typeface="Times New Roman" pitchFamily="18" charset="0"/>
              </a:rPr>
              <a:t>3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pic>
        <p:nvPicPr>
          <p:cNvPr id="27651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1600200"/>
            <a:ext cx="4343400" cy="3886200"/>
          </a:xfrm>
        </p:spPr>
      </p:pic>
      <p:pic>
        <p:nvPicPr>
          <p:cNvPr id="5939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48200" y="1600200"/>
            <a:ext cx="4343400" cy="3886200"/>
          </a:xfrm>
        </p:spPr>
      </p:pic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81000" y="5715000"/>
            <a:ext cx="3810000" cy="45720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已调载波的功率谱密度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800600" y="5715000"/>
            <a:ext cx="3810000" cy="45720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u="sng">
                <a:effectLst>
                  <a:outerShdw blurRad="38100" dist="38100" dir="2700000" algn="tl">
                    <a:srgbClr val="FFFFFF"/>
                  </a:outerShdw>
                </a:effectLst>
              </a:rPr>
              <a:t>扩频后的功率谱密度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7391400" y="1752600"/>
            <a:ext cx="1295400" cy="457200"/>
          </a:xfrm>
          <a:prstGeom prst="rect">
            <a:avLst/>
          </a:prstGeom>
          <a:solidFill>
            <a:srgbClr val="FF3300">
              <a:alpha val="50195"/>
            </a:srgbClr>
          </a:solidFill>
          <a:ln w="31750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 i="1">
                <a:latin typeface="Times New Roman" pitchFamily="18" charset="0"/>
              </a:rPr>
              <a:t>T=3T</a:t>
            </a:r>
            <a:r>
              <a:rPr lang="en-US" altLang="zh-CN" sz="2400" b="1" i="1" baseline="-25000">
                <a:latin typeface="Times New Roman" pitchFamily="18" charset="0"/>
              </a:rPr>
              <a:t>c</a:t>
            </a: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6858000" y="3352800"/>
            <a:ext cx="68580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6858000" y="2438400"/>
            <a:ext cx="2286000" cy="10064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发射功率一定时，扩频</a:t>
            </a:r>
            <a:r>
              <a:rPr lang="zh-CN" altLang="en-US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后功率峰值减小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为原来的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／</a:t>
            </a:r>
            <a:r>
              <a:rPr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6" dur="1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9" dur="1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594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/>
      <p:bldP spid="59402" grpId="0" animBg="1"/>
      <p:bldP spid="59403" grpId="0" animBg="1"/>
      <p:bldP spid="59404" grpId="0"/>
      <p:bldP spid="5940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1.</a:t>
            </a:r>
            <a:r>
              <a:rPr lang="zh-CN" altLang="en-US" sz="3200" b="1" smtClean="0">
                <a:latin typeface="Times New Roman" pitchFamily="18" charset="0"/>
              </a:rPr>
              <a:t>直接序列扩频（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）原理（续</a:t>
            </a:r>
            <a:r>
              <a:rPr lang="en-US" altLang="zh-CN" sz="3200" b="1" smtClean="0">
                <a:latin typeface="Times New Roman" pitchFamily="18" charset="0"/>
              </a:rPr>
              <a:t>4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/>
              <a:t>重要术语：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码片（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chip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dirty="0" smtClean="0"/>
              <a:t>   </a:t>
            </a:r>
            <a:r>
              <a:rPr lang="zh-CN" altLang="en-US" sz="2800" b="1" dirty="0" smtClean="0">
                <a:latin typeface="Times New Roman" pitchFamily="18" charset="0"/>
              </a:rPr>
              <a:t>扩频序列的一个“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</a:rPr>
              <a:t>或者一个“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</a:rPr>
              <a:t>被称作一个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码片</a:t>
            </a:r>
            <a:r>
              <a:rPr lang="zh-CN" altLang="en-US" sz="2800" b="1" dirty="0" smtClean="0">
                <a:latin typeface="Times New Roman" pitchFamily="18" charset="0"/>
              </a:rPr>
              <a:t>，以便与原始数据中的“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</a:rPr>
              <a:t>或者“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</a:rPr>
              <a:t>”</a:t>
            </a:r>
            <a:r>
              <a:rPr lang="zh-CN" altLang="en-US" sz="2800" b="1" dirty="0" smtClean="0">
                <a:latin typeface="Times New Roman" pitchFamily="18" charset="0"/>
              </a:rPr>
              <a:t>区分开来（在那里，我们一般称之为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比特</a:t>
            </a:r>
            <a:r>
              <a:rPr lang="zh-CN" altLang="en-US" sz="2800" b="1" dirty="0" smtClean="0">
                <a:latin typeface="Times New Roman" pitchFamily="18" charset="0"/>
              </a:rPr>
              <a:t>或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码元</a:t>
            </a:r>
            <a:r>
              <a:rPr lang="zh-CN" altLang="en-US" sz="2800" b="1" dirty="0" smtClean="0">
                <a:latin typeface="Times New Roman" pitchFamily="18" charset="0"/>
              </a:rPr>
              <a:t>）。扩频序列中一个码片的持续时间称作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码片周期</a:t>
            </a:r>
            <a:r>
              <a:rPr lang="zh-CN" altLang="en-US" sz="2800" b="1" dirty="0" smtClean="0">
                <a:latin typeface="Times New Roman" pitchFamily="18" charset="0"/>
              </a:rPr>
              <a:t>，记作</a:t>
            </a:r>
            <a:r>
              <a:rPr lang="en-US" altLang="zh-CN" sz="2800" b="1" i="1" dirty="0" err="1" smtClean="0">
                <a:latin typeface="Times New Roman" pitchFamily="18" charset="0"/>
              </a:rPr>
              <a:t>T</a:t>
            </a:r>
            <a:r>
              <a:rPr lang="en-US" altLang="zh-CN" sz="2800" b="1" i="1" baseline="-25000" dirty="0" err="1" smtClean="0">
                <a:latin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</a:rPr>
              <a:t>；扩频序列的数据速率称作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码片速率</a:t>
            </a:r>
            <a:r>
              <a:rPr lang="zh-CN" altLang="en-US" sz="2800" b="1" dirty="0" smtClean="0">
                <a:latin typeface="Times New Roman" pitchFamily="18" charset="0"/>
              </a:rPr>
              <a:t>，记作</a:t>
            </a:r>
            <a:r>
              <a:rPr lang="en-US" altLang="zh-CN" sz="2800" b="1" i="1" dirty="0" err="1" smtClean="0">
                <a:latin typeface="Times New Roman" pitchFamily="18" charset="0"/>
              </a:rPr>
              <a:t>R</a:t>
            </a:r>
            <a:r>
              <a:rPr lang="en-US" altLang="zh-CN" sz="2800" b="1" i="1" baseline="-25000" dirty="0" err="1" smtClean="0">
                <a:latin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</a:rPr>
              <a:t>，单位是</a:t>
            </a:r>
            <a:r>
              <a:rPr lang="en-US" altLang="zh-CN" sz="2800" b="1" i="1" dirty="0" smtClean="0">
                <a:latin typeface="Times New Roman" pitchFamily="18" charset="0"/>
              </a:rPr>
              <a:t>chips/s</a:t>
            </a:r>
            <a:r>
              <a:rPr lang="zh-CN" altLang="en-US" sz="2800" b="1" dirty="0" smtClean="0">
                <a:latin typeface="Times New Roman" pitchFamily="18" charset="0"/>
              </a:rPr>
              <a:t>（</a:t>
            </a:r>
            <a:r>
              <a:rPr lang="zh-CN" altLang="en-US" sz="2800" b="1" u="sng" dirty="0" smtClean="0">
                <a:latin typeface="Times New Roman" pitchFamily="18" charset="0"/>
              </a:rPr>
              <a:t>而不用</a:t>
            </a:r>
            <a:r>
              <a:rPr lang="en-US" altLang="zh-CN" sz="2800" b="1" i="1" u="sng" dirty="0" smtClean="0">
                <a:latin typeface="Times New Roman" pitchFamily="18" charset="0"/>
              </a:rPr>
              <a:t>bits/s</a:t>
            </a:r>
            <a:r>
              <a:rPr lang="zh-CN" altLang="en-US" sz="2800" b="1" u="sng" dirty="0" smtClean="0">
                <a:latin typeface="Times New Roman" pitchFamily="18" charset="0"/>
              </a:rPr>
              <a:t>！！</a:t>
            </a:r>
            <a:r>
              <a:rPr lang="zh-CN" altLang="en-US" sz="2800" b="1" dirty="0" smtClean="0">
                <a:latin typeface="Times New Roman" pitchFamily="18" charset="0"/>
              </a:rPr>
              <a:t>）。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   就</a:t>
            </a:r>
            <a:r>
              <a:rPr lang="en-US" altLang="zh-CN" sz="2800" b="1" dirty="0" smtClean="0">
                <a:latin typeface="Times New Roman" pitchFamily="18" charset="0"/>
              </a:rPr>
              <a:t>DSSS</a:t>
            </a:r>
            <a:r>
              <a:rPr lang="zh-CN" altLang="en-US" sz="2800" b="1" dirty="0" smtClean="0">
                <a:latin typeface="Times New Roman" pitchFamily="18" charset="0"/>
              </a:rPr>
              <a:t>系统而言，一般有，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                              </a:t>
            </a:r>
            <a:r>
              <a:rPr lang="en-US" altLang="zh-CN" sz="2800" b="1" i="1" dirty="0" err="1" smtClean="0">
                <a:latin typeface="Times New Roman" pitchFamily="18" charset="0"/>
              </a:rPr>
              <a:t>T</a:t>
            </a:r>
            <a:r>
              <a:rPr lang="en-US" altLang="zh-CN" sz="2800" b="1" i="1" baseline="-25000" dirty="0" err="1" smtClean="0">
                <a:latin typeface="Times New Roman" pitchFamily="18" charset="0"/>
              </a:rPr>
              <a:t>c</a:t>
            </a:r>
            <a:r>
              <a:rPr lang="en-US" altLang="zh-CN" sz="2800" b="1" i="1" dirty="0" smtClean="0">
                <a:latin typeface="Times New Roman" pitchFamily="18" charset="0"/>
              </a:rPr>
              <a:t>&lt;&lt;T</a:t>
            </a:r>
            <a:r>
              <a:rPr lang="en-US" altLang="zh-CN" sz="2800" b="1" i="1" baseline="-25000" dirty="0" smtClean="0">
                <a:latin typeface="Times New Roman" pitchFamily="18" charset="0"/>
              </a:rPr>
              <a:t>S</a:t>
            </a:r>
            <a:r>
              <a:rPr lang="en-US" altLang="zh-CN" sz="2800" b="1" baseline="-25000" dirty="0" smtClean="0"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latin typeface="Times New Roman" pitchFamily="18" charset="0"/>
              </a:rPr>
              <a:t>，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              或者，   </a:t>
            </a:r>
            <a:r>
              <a:rPr lang="en-US" altLang="zh-CN" sz="2800" b="1" i="1" dirty="0" err="1" smtClean="0">
                <a:latin typeface="Times New Roman" pitchFamily="18" charset="0"/>
              </a:rPr>
              <a:t>R</a:t>
            </a:r>
            <a:r>
              <a:rPr lang="en-US" altLang="zh-CN" sz="2800" b="1" i="1" baseline="-25000" dirty="0" err="1" smtClean="0">
                <a:latin typeface="Times New Roman" pitchFamily="18" charset="0"/>
              </a:rPr>
              <a:t>c</a:t>
            </a:r>
            <a:r>
              <a:rPr lang="en-US" altLang="zh-CN" sz="2800" b="1" i="1" dirty="0" smtClean="0">
                <a:latin typeface="Times New Roman" pitchFamily="18" charset="0"/>
              </a:rPr>
              <a:t> &gt;&gt;R</a:t>
            </a:r>
            <a:r>
              <a:rPr lang="en-US" altLang="zh-CN" sz="2800" b="1" i="1" baseline="-25000" dirty="0" smtClean="0">
                <a:latin typeface="Times New Roman" pitchFamily="18" charset="0"/>
              </a:rPr>
              <a:t>S</a:t>
            </a:r>
            <a:r>
              <a:rPr lang="en-US" altLang="zh-CN" sz="2800" b="1" baseline="-25000" dirty="0" smtClean="0"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286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6096000"/>
            <a:ext cx="5334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CDMA</a:t>
            </a:r>
            <a:r>
              <a:rPr lang="zh-CN" altLang="en-US" sz="40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系统属于扩展频谱通信系统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</a:rPr>
              <a:t>什么是扩展频谱（</a:t>
            </a:r>
            <a:r>
              <a:rPr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dirty="0" smtClean="0">
                <a:latin typeface="Times New Roman" pitchFamily="18" charset="0"/>
              </a:rPr>
              <a:t>pread </a:t>
            </a:r>
            <a:r>
              <a:rPr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dirty="0" smtClean="0">
                <a:latin typeface="Times New Roman" pitchFamily="18" charset="0"/>
              </a:rPr>
              <a:t>pectrum</a:t>
            </a:r>
            <a:r>
              <a:rPr lang="zh-CN" altLang="en-US" b="1" dirty="0" smtClean="0">
                <a:latin typeface="Times New Roman" pitchFamily="18" charset="0"/>
              </a:rPr>
              <a:t>）系统？为什么要扩频？</a:t>
            </a:r>
          </a:p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hlinkClick r:id="rId3" action="ppaction://hlinksldjump"/>
              </a:rPr>
              <a:t>有哪些主要的扩展频谱技术？跳频扩频简介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hlinkClick r:id="rId4" action="ppaction://hlinksldjump"/>
              </a:rPr>
              <a:t>直接序列（</a:t>
            </a:r>
            <a:r>
              <a:rPr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hlinkClick r:id="rId4" action="ppaction://hlinksldjump"/>
              </a:rPr>
              <a:t>D</a:t>
            </a:r>
            <a:r>
              <a:rPr lang="en-US" altLang="zh-CN" b="1" dirty="0" smtClean="0">
                <a:latin typeface="Times New Roman" pitchFamily="18" charset="0"/>
                <a:hlinkClick r:id="rId4" action="ppaction://hlinksldjump"/>
              </a:rPr>
              <a:t>irect </a:t>
            </a:r>
            <a:r>
              <a:rPr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hlinkClick r:id="rId4" action="ppaction://hlinksldjump"/>
              </a:rPr>
              <a:t>S</a:t>
            </a:r>
            <a:r>
              <a:rPr lang="en-US" altLang="zh-CN" b="1" dirty="0" smtClean="0">
                <a:latin typeface="Times New Roman" pitchFamily="18" charset="0"/>
                <a:hlinkClick r:id="rId4" action="ppaction://hlinksldjump"/>
              </a:rPr>
              <a:t>equence</a:t>
            </a:r>
            <a:r>
              <a:rPr lang="zh-CN" altLang="en-US" b="1" dirty="0" smtClean="0">
                <a:latin typeface="Times New Roman" pitchFamily="18" charset="0"/>
                <a:hlinkClick r:id="rId4" action="ppaction://hlinksldjump"/>
              </a:rPr>
              <a:t>）扩频技术简介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hlinkClick r:id="rId5" action="ppaction://hlinksldjump"/>
              </a:rPr>
              <a:t>如何用</a:t>
            </a:r>
            <a:r>
              <a:rPr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hlinkClick r:id="rId5" action="ppaction://hlinksldjump"/>
              </a:rPr>
              <a:t>DSSS</a:t>
            </a:r>
            <a:r>
              <a:rPr lang="zh-CN" altLang="en-US" b="1" dirty="0" smtClean="0">
                <a:latin typeface="Times New Roman" pitchFamily="18" charset="0"/>
                <a:hlinkClick r:id="rId5" action="ppaction://hlinksldjump"/>
              </a:rPr>
              <a:t>实现多址</a:t>
            </a:r>
            <a:r>
              <a:rPr lang="zh-CN" altLang="en-US" b="1" dirty="0" smtClean="0">
                <a:latin typeface="Times New Roman" pitchFamily="18" charset="0"/>
              </a:rPr>
              <a:t>？</a:t>
            </a:r>
          </a:p>
          <a:p>
            <a:pPr eaLnBrk="1" hangingPunct="1">
              <a:defRPr/>
            </a:pPr>
            <a:r>
              <a:rPr lang="en-US" altLang="zh-CN" b="1" dirty="0" smtClean="0">
                <a:latin typeface="Times New Roman" pitchFamily="18" charset="0"/>
                <a:hlinkClick r:id="rId6" action="ppaction://hlinksldjump"/>
              </a:rPr>
              <a:t>CDMA</a:t>
            </a:r>
            <a:r>
              <a:rPr lang="zh-CN" altLang="en-US" b="1" dirty="0" smtClean="0">
                <a:latin typeface="Times New Roman" pitchFamily="18" charset="0"/>
                <a:hlinkClick r:id="rId6" action="ppaction://hlinksldjump"/>
              </a:rPr>
              <a:t>有哪些优点？ </a:t>
            </a:r>
            <a:endParaRPr lang="zh-CN" altLang="en-US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2. </a:t>
            </a:r>
            <a:r>
              <a:rPr lang="zh-CN" altLang="en-US" sz="3200" b="1" smtClean="0">
                <a:latin typeface="Times New Roman" pitchFamily="18" charset="0"/>
              </a:rPr>
              <a:t>扩频增益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我们定义：</a:t>
            </a:r>
            <a:r>
              <a:rPr lang="en-US" altLang="zh-CN" b="1" i="1" smtClean="0">
                <a:latin typeface="Times New Roman" pitchFamily="18" charset="0"/>
              </a:rPr>
              <a:t>T</a:t>
            </a:r>
            <a:r>
              <a:rPr lang="en-US" altLang="zh-CN" b="1" i="1" baseline="-25000" smtClean="0">
                <a:latin typeface="Times New Roman" pitchFamily="18" charset="0"/>
              </a:rPr>
              <a:t>S</a:t>
            </a:r>
            <a:r>
              <a:rPr lang="zh-CN" altLang="en-US" b="1" i="1" smtClean="0">
                <a:latin typeface="Times New Roman" pitchFamily="18" charset="0"/>
              </a:rPr>
              <a:t>／</a:t>
            </a:r>
            <a:r>
              <a:rPr lang="en-US" altLang="zh-CN" b="1" i="1" smtClean="0">
                <a:latin typeface="Times New Roman" pitchFamily="18" charset="0"/>
              </a:rPr>
              <a:t>T</a:t>
            </a:r>
            <a:r>
              <a:rPr lang="en-US" altLang="zh-CN" b="1" i="1" baseline="-25000" smtClean="0">
                <a:latin typeface="Times New Roman" pitchFamily="18" charset="0"/>
              </a:rPr>
              <a:t>c</a:t>
            </a:r>
            <a:r>
              <a:rPr lang="zh-CN" altLang="en-US" b="1" smtClean="0"/>
              <a:t>为</a:t>
            </a:r>
            <a:r>
              <a:rPr lang="en-US" altLang="zh-CN" b="1" smtClean="0">
                <a:latin typeface="Times New Roman" pitchFamily="18" charset="0"/>
              </a:rPr>
              <a:t>DSSS</a:t>
            </a:r>
            <a:r>
              <a:rPr lang="zh-CN" altLang="en-US" b="1" smtClean="0"/>
              <a:t>的扩频增益。记作：   </a:t>
            </a:r>
            <a:r>
              <a:rPr lang="en-US" altLang="zh-CN" b="1" i="1" smtClean="0">
                <a:latin typeface="Times New Roman" pitchFamily="18" charset="0"/>
              </a:rPr>
              <a:t>G</a:t>
            </a:r>
            <a:r>
              <a:rPr lang="en-US" altLang="zh-CN" b="1" i="1" baseline="-25000" smtClean="0">
                <a:latin typeface="Times New Roman" pitchFamily="18" charset="0"/>
              </a:rPr>
              <a:t>SS</a:t>
            </a:r>
            <a:r>
              <a:rPr lang="zh-CN" altLang="en-US" b="1" i="1" smtClean="0">
                <a:latin typeface="Times New Roman" pitchFamily="18" charset="0"/>
              </a:rPr>
              <a:t>＝</a:t>
            </a:r>
            <a:r>
              <a:rPr lang="en-US" altLang="zh-CN" b="1" i="1" smtClean="0">
                <a:latin typeface="Times New Roman" pitchFamily="18" charset="0"/>
              </a:rPr>
              <a:t>T</a:t>
            </a:r>
            <a:r>
              <a:rPr lang="en-US" altLang="zh-CN" b="1" i="1" baseline="-25000" smtClean="0">
                <a:latin typeface="Times New Roman" pitchFamily="18" charset="0"/>
              </a:rPr>
              <a:t>S</a:t>
            </a:r>
            <a:r>
              <a:rPr lang="zh-CN" altLang="en-US" b="1" i="1" smtClean="0">
                <a:latin typeface="Times New Roman" pitchFamily="18" charset="0"/>
              </a:rPr>
              <a:t>／</a:t>
            </a:r>
            <a:r>
              <a:rPr lang="en-US" altLang="zh-CN" b="1" i="1" smtClean="0">
                <a:latin typeface="Times New Roman" pitchFamily="18" charset="0"/>
              </a:rPr>
              <a:t>T</a:t>
            </a:r>
            <a:r>
              <a:rPr lang="en-US" altLang="zh-CN" b="1" i="1" baseline="-25000" smtClean="0">
                <a:latin typeface="Times New Roman" pitchFamily="18" charset="0"/>
              </a:rPr>
              <a:t>c</a:t>
            </a:r>
            <a:r>
              <a:rPr lang="en-US" altLang="zh-CN" b="1" smtClean="0"/>
              <a:t> </a:t>
            </a:r>
            <a:r>
              <a:rPr lang="zh-CN" altLang="en-US" b="1" smtClean="0">
                <a:latin typeface="Times New Roman" pitchFamily="18" charset="0"/>
              </a:rPr>
              <a:t>＝</a:t>
            </a:r>
            <a:r>
              <a:rPr lang="en-US" altLang="zh-CN" b="1" i="1" smtClean="0">
                <a:latin typeface="Times New Roman" pitchFamily="18" charset="0"/>
              </a:rPr>
              <a:t>(1</a:t>
            </a:r>
            <a:r>
              <a:rPr lang="zh-CN" altLang="en-US" b="1" i="1" smtClean="0">
                <a:latin typeface="Times New Roman" pitchFamily="18" charset="0"/>
              </a:rPr>
              <a:t>／</a:t>
            </a:r>
            <a:r>
              <a:rPr lang="en-US" altLang="zh-CN" b="1" i="1" smtClean="0">
                <a:latin typeface="Times New Roman" pitchFamily="18" charset="0"/>
              </a:rPr>
              <a:t>T</a:t>
            </a:r>
            <a:r>
              <a:rPr lang="en-US" altLang="zh-CN" b="1" i="1" baseline="-25000" smtClean="0">
                <a:latin typeface="Times New Roman" pitchFamily="18" charset="0"/>
              </a:rPr>
              <a:t>c</a:t>
            </a:r>
            <a:r>
              <a:rPr lang="en-US" altLang="zh-CN" b="1" i="1" smtClean="0">
                <a:latin typeface="Times New Roman" pitchFamily="18" charset="0"/>
              </a:rPr>
              <a:t>)</a:t>
            </a:r>
            <a:r>
              <a:rPr lang="zh-CN" altLang="en-US" b="1" i="1" smtClean="0">
                <a:latin typeface="Times New Roman" pitchFamily="18" charset="0"/>
              </a:rPr>
              <a:t>／</a:t>
            </a:r>
            <a:r>
              <a:rPr lang="en-US" altLang="zh-CN" b="1" i="1" smtClean="0">
                <a:latin typeface="Times New Roman" pitchFamily="18" charset="0"/>
              </a:rPr>
              <a:t>(1</a:t>
            </a:r>
            <a:r>
              <a:rPr lang="zh-CN" altLang="en-US" b="1" i="1" smtClean="0">
                <a:latin typeface="Times New Roman" pitchFamily="18" charset="0"/>
              </a:rPr>
              <a:t>／</a:t>
            </a:r>
            <a:r>
              <a:rPr lang="en-US" altLang="zh-CN" b="1" i="1" smtClean="0">
                <a:latin typeface="Times New Roman" pitchFamily="18" charset="0"/>
              </a:rPr>
              <a:t>T</a:t>
            </a:r>
            <a:r>
              <a:rPr lang="en-US" altLang="zh-CN" b="1" i="1" baseline="-25000" smtClean="0">
                <a:latin typeface="Times New Roman" pitchFamily="18" charset="0"/>
              </a:rPr>
              <a:t>S</a:t>
            </a:r>
            <a:r>
              <a:rPr lang="en-US" altLang="zh-CN" b="1" i="1" smtClean="0">
                <a:latin typeface="Times New Roman" pitchFamily="18" charset="0"/>
              </a:rPr>
              <a:t>)</a:t>
            </a:r>
            <a:r>
              <a:rPr lang="zh-CN" altLang="en-US" b="1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baseline="-25000" smtClean="0"/>
              <a:t>     </a:t>
            </a:r>
            <a:r>
              <a:rPr lang="zh-CN" altLang="en-US" b="1" smtClean="0"/>
              <a:t>刚才，我们看到，扩频之前已调带宽为：</a:t>
            </a:r>
          </a:p>
          <a:p>
            <a:pPr eaLnBrk="1" hangingPunct="1">
              <a:buFontTx/>
              <a:buNone/>
            </a:pPr>
            <a:r>
              <a:rPr lang="zh-CN" altLang="en-US" b="1" i="1" smtClean="0"/>
              <a:t>   </a:t>
            </a:r>
            <a:r>
              <a:rPr lang="en-US" altLang="zh-CN" b="1" i="1" smtClean="0">
                <a:latin typeface="Times New Roman" pitchFamily="18" charset="0"/>
              </a:rPr>
              <a:t>2</a:t>
            </a:r>
            <a:r>
              <a:rPr lang="zh-CN" altLang="en-US" b="1" i="1" smtClean="0">
                <a:latin typeface="Times New Roman" pitchFamily="18" charset="0"/>
              </a:rPr>
              <a:t>／</a:t>
            </a:r>
            <a:r>
              <a:rPr lang="en-US" altLang="zh-CN" b="1" i="1" smtClean="0">
                <a:latin typeface="Times New Roman" pitchFamily="18" charset="0"/>
              </a:rPr>
              <a:t>T</a:t>
            </a:r>
            <a:r>
              <a:rPr lang="en-US" altLang="zh-CN" b="1" i="1" baseline="-25000" smtClean="0">
                <a:latin typeface="Times New Roman" pitchFamily="18" charset="0"/>
              </a:rPr>
              <a:t>S</a:t>
            </a:r>
            <a:r>
              <a:rPr lang="zh-CN" altLang="en-US" b="1" smtClean="0">
                <a:latin typeface="Times New Roman" pitchFamily="18" charset="0"/>
              </a:rPr>
              <a:t>，扩频之后的信号带宽为：</a:t>
            </a:r>
            <a:r>
              <a:rPr lang="en-US" altLang="zh-CN" b="1" i="1" smtClean="0">
                <a:latin typeface="Times New Roman" pitchFamily="18" charset="0"/>
              </a:rPr>
              <a:t>2</a:t>
            </a:r>
            <a:r>
              <a:rPr lang="zh-CN" altLang="en-US" b="1" i="1" smtClean="0">
                <a:latin typeface="Times New Roman" pitchFamily="18" charset="0"/>
              </a:rPr>
              <a:t>／</a:t>
            </a:r>
            <a:r>
              <a:rPr lang="en-US" altLang="zh-CN" b="1" i="1" smtClean="0">
                <a:latin typeface="Times New Roman" pitchFamily="18" charset="0"/>
              </a:rPr>
              <a:t>T</a:t>
            </a:r>
            <a:r>
              <a:rPr lang="en-US" altLang="zh-CN" b="1" i="1" baseline="-25000" smtClean="0">
                <a:latin typeface="Times New Roman" pitchFamily="18" charset="0"/>
              </a:rPr>
              <a:t>c</a:t>
            </a:r>
            <a:r>
              <a:rPr lang="zh-CN" altLang="en-US" b="1" smtClean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因此，就有扩频增益</a:t>
            </a:r>
            <a:r>
              <a:rPr lang="en-US" altLang="zh-CN" b="1" i="1" smtClean="0">
                <a:latin typeface="Times New Roman" pitchFamily="18" charset="0"/>
              </a:rPr>
              <a:t>G</a:t>
            </a:r>
            <a:r>
              <a:rPr lang="en-US" altLang="zh-CN" b="1" i="1" baseline="-25000" smtClean="0">
                <a:latin typeface="Times New Roman" pitchFamily="18" charset="0"/>
              </a:rPr>
              <a:t>SS</a:t>
            </a:r>
            <a:r>
              <a:rPr lang="zh-CN" altLang="en-US" b="1" smtClean="0"/>
              <a:t>为：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              </a:t>
            </a:r>
            <a:r>
              <a:rPr lang="en-US" altLang="zh-CN" b="1" i="1" smtClean="0">
                <a:latin typeface="Times New Roman" pitchFamily="18" charset="0"/>
              </a:rPr>
              <a:t>G</a:t>
            </a:r>
            <a:r>
              <a:rPr lang="en-US" altLang="zh-CN" b="1" i="1" baseline="-25000" smtClean="0">
                <a:latin typeface="Times New Roman" pitchFamily="18" charset="0"/>
              </a:rPr>
              <a:t>SS</a:t>
            </a:r>
            <a:r>
              <a:rPr lang="zh-CN" altLang="en-US" b="1" smtClean="0">
                <a:latin typeface="Times New Roman" pitchFamily="18" charset="0"/>
              </a:rPr>
              <a:t>＝</a:t>
            </a:r>
            <a:r>
              <a:rPr lang="en-US" altLang="zh-CN" b="1" smtClean="0">
                <a:latin typeface="Times New Roman" pitchFamily="18" charset="0"/>
              </a:rPr>
              <a:t>B</a:t>
            </a:r>
            <a:r>
              <a:rPr lang="zh-CN" altLang="en-US" b="1" baseline="-25000" smtClean="0">
                <a:latin typeface="Times New Roman" pitchFamily="18" charset="0"/>
              </a:rPr>
              <a:t>扩频后</a:t>
            </a:r>
            <a:r>
              <a:rPr lang="zh-CN" altLang="en-US" b="1" smtClean="0">
                <a:latin typeface="Times New Roman" pitchFamily="18" charset="0"/>
              </a:rPr>
              <a:t>／</a:t>
            </a:r>
            <a:r>
              <a:rPr lang="en-US" altLang="zh-CN" b="1" smtClean="0">
                <a:latin typeface="Times New Roman" pitchFamily="18" charset="0"/>
              </a:rPr>
              <a:t>B</a:t>
            </a:r>
            <a:r>
              <a:rPr lang="zh-CN" altLang="en-US" b="1" baseline="-25000" smtClean="0">
                <a:latin typeface="Times New Roman" pitchFamily="18" charset="0"/>
              </a:rPr>
              <a:t>扩频前 </a:t>
            </a:r>
            <a:r>
              <a:rPr lang="zh-CN" altLang="en-US" b="1" smtClean="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2. </a:t>
            </a:r>
            <a:r>
              <a:rPr lang="zh-CN" altLang="en-US" sz="3200" b="1" smtClean="0">
                <a:latin typeface="Times New Roman" pitchFamily="18" charset="0"/>
              </a:rPr>
              <a:t>扩频增益（续</a:t>
            </a:r>
            <a:r>
              <a:rPr lang="en-US" altLang="zh-CN" sz="3200" b="1" smtClean="0">
                <a:latin typeface="Times New Roman" pitchFamily="18" charset="0"/>
              </a:rPr>
              <a:t>1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343400" cy="452596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latin typeface="Times New Roman" pitchFamily="18" charset="0"/>
              </a:rPr>
              <a:t>DSSS</a:t>
            </a:r>
            <a:r>
              <a:rPr lang="zh-CN" altLang="en-US" sz="2800" b="1" dirty="0" smtClean="0">
                <a:latin typeface="Times New Roman" pitchFamily="18" charset="0"/>
              </a:rPr>
              <a:t>可以对抗窄带干扰</a:t>
            </a:r>
          </a:p>
        </p:txBody>
      </p:sp>
      <p:pic>
        <p:nvPicPr>
          <p:cNvPr id="3072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667000"/>
            <a:ext cx="4038600" cy="2209800"/>
          </a:xfrm>
        </p:spPr>
      </p:pic>
      <p:sp>
        <p:nvSpPr>
          <p:cNvPr id="30725" name="Line 7"/>
          <p:cNvSpPr>
            <a:spLocks noChangeShapeType="1"/>
          </p:cNvSpPr>
          <p:nvPr/>
        </p:nvSpPr>
        <p:spPr bwMode="auto">
          <a:xfrm>
            <a:off x="5181600" y="3352800"/>
            <a:ext cx="3352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Line 8"/>
          <p:cNvSpPr>
            <a:spLocks noChangeShapeType="1"/>
          </p:cNvSpPr>
          <p:nvPr/>
        </p:nvSpPr>
        <p:spPr bwMode="auto">
          <a:xfrm flipV="1">
            <a:off x="5181600" y="12192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8229600" y="3276600"/>
            <a:ext cx="609600" cy="3968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f</a:t>
            </a: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4724400" y="914400"/>
            <a:ext cx="838200" cy="3968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 PSD</a:t>
            </a:r>
          </a:p>
        </p:txBody>
      </p:sp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6934200" y="685800"/>
            <a:ext cx="18288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31750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接收机解扩前</a:t>
            </a:r>
            <a:r>
              <a:rPr lang="en-US" altLang="zh-CN" b="1">
                <a:latin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</a:rPr>
              <a:t>点</a:t>
            </a:r>
          </a:p>
        </p:txBody>
      </p:sp>
      <p:sp>
        <p:nvSpPr>
          <p:cNvPr id="30730" name="Freeform 25"/>
          <p:cNvSpPr>
            <a:spLocks/>
          </p:cNvSpPr>
          <p:nvPr/>
        </p:nvSpPr>
        <p:spPr bwMode="auto">
          <a:xfrm>
            <a:off x="5638800" y="2819400"/>
            <a:ext cx="376238" cy="565150"/>
          </a:xfrm>
          <a:custGeom>
            <a:avLst/>
            <a:gdLst>
              <a:gd name="T0" fmla="*/ 2147483647 w 237"/>
              <a:gd name="T1" fmla="*/ 2147483647 h 356"/>
              <a:gd name="T2" fmla="*/ 2147483647 w 237"/>
              <a:gd name="T3" fmla="*/ 2147483647 h 356"/>
              <a:gd name="T4" fmla="*/ 2147483647 w 237"/>
              <a:gd name="T5" fmla="*/ 2147483647 h 356"/>
              <a:gd name="T6" fmla="*/ 2147483647 w 237"/>
              <a:gd name="T7" fmla="*/ 2147483647 h 356"/>
              <a:gd name="T8" fmla="*/ 0 w 237"/>
              <a:gd name="T9" fmla="*/ 2147483647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"/>
              <a:gd name="T16" fmla="*/ 0 h 356"/>
              <a:gd name="T17" fmla="*/ 237 w 237"/>
              <a:gd name="T18" fmla="*/ 356 h 3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" h="356">
                <a:moveTo>
                  <a:pt x="228" y="2"/>
                </a:moveTo>
                <a:cubicBezTo>
                  <a:pt x="187" y="16"/>
                  <a:pt x="237" y="0"/>
                  <a:pt x="168" y="14"/>
                </a:cubicBezTo>
                <a:cubicBezTo>
                  <a:pt x="148" y="18"/>
                  <a:pt x="133" y="32"/>
                  <a:pt x="114" y="38"/>
                </a:cubicBezTo>
                <a:cubicBezTo>
                  <a:pt x="89" y="63"/>
                  <a:pt x="83" y="95"/>
                  <a:pt x="72" y="128"/>
                </a:cubicBezTo>
                <a:cubicBezTo>
                  <a:pt x="47" y="202"/>
                  <a:pt x="35" y="286"/>
                  <a:pt x="0" y="35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26"/>
          <p:cNvSpPr>
            <a:spLocks noChangeShapeType="1"/>
          </p:cNvSpPr>
          <p:nvPr/>
        </p:nvSpPr>
        <p:spPr bwMode="auto">
          <a:xfrm>
            <a:off x="5943600" y="2819400"/>
            <a:ext cx="1981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2" name="Freeform 31"/>
          <p:cNvSpPr>
            <a:spLocks/>
          </p:cNvSpPr>
          <p:nvPr/>
        </p:nvSpPr>
        <p:spPr bwMode="auto">
          <a:xfrm flipH="1">
            <a:off x="7848600" y="2819400"/>
            <a:ext cx="381000" cy="565150"/>
          </a:xfrm>
          <a:custGeom>
            <a:avLst/>
            <a:gdLst>
              <a:gd name="T0" fmla="*/ 2147483647 w 237"/>
              <a:gd name="T1" fmla="*/ 2147483647 h 356"/>
              <a:gd name="T2" fmla="*/ 2147483647 w 237"/>
              <a:gd name="T3" fmla="*/ 2147483647 h 356"/>
              <a:gd name="T4" fmla="*/ 2147483647 w 237"/>
              <a:gd name="T5" fmla="*/ 2147483647 h 356"/>
              <a:gd name="T6" fmla="*/ 2147483647 w 237"/>
              <a:gd name="T7" fmla="*/ 2147483647 h 356"/>
              <a:gd name="T8" fmla="*/ 0 w 237"/>
              <a:gd name="T9" fmla="*/ 2147483647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"/>
              <a:gd name="T16" fmla="*/ 0 h 356"/>
              <a:gd name="T17" fmla="*/ 237 w 237"/>
              <a:gd name="T18" fmla="*/ 356 h 3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" h="356">
                <a:moveTo>
                  <a:pt x="228" y="2"/>
                </a:moveTo>
                <a:cubicBezTo>
                  <a:pt x="187" y="16"/>
                  <a:pt x="237" y="0"/>
                  <a:pt x="168" y="14"/>
                </a:cubicBezTo>
                <a:cubicBezTo>
                  <a:pt x="148" y="18"/>
                  <a:pt x="133" y="32"/>
                  <a:pt x="114" y="38"/>
                </a:cubicBezTo>
                <a:cubicBezTo>
                  <a:pt x="89" y="63"/>
                  <a:pt x="83" y="95"/>
                  <a:pt x="72" y="128"/>
                </a:cubicBezTo>
                <a:cubicBezTo>
                  <a:pt x="47" y="202"/>
                  <a:pt x="35" y="286"/>
                  <a:pt x="0" y="35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32"/>
          <p:cNvSpPr>
            <a:spLocks noChangeShapeType="1"/>
          </p:cNvSpPr>
          <p:nvPr/>
        </p:nvSpPr>
        <p:spPr bwMode="auto">
          <a:xfrm>
            <a:off x="6934200" y="3276600"/>
            <a:ext cx="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4" name="Text Box 33"/>
          <p:cNvSpPr txBox="1">
            <a:spLocks noChangeArrowheads="1"/>
          </p:cNvSpPr>
          <p:nvPr/>
        </p:nvSpPr>
        <p:spPr bwMode="auto">
          <a:xfrm>
            <a:off x="6553200" y="3276600"/>
            <a:ext cx="685800" cy="45720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en-US" altLang="zh-CN" sz="2400" b="1" i="1" baseline="-25000">
                <a:latin typeface="Times New Roman" pitchFamily="18" charset="0"/>
              </a:rPr>
              <a:t>0</a:t>
            </a:r>
            <a:endParaRPr lang="en-US" altLang="zh-CN" sz="2400" b="1" i="1">
              <a:latin typeface="Times New Roman" pitchFamily="18" charset="0"/>
            </a:endParaRP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 flipV="1">
            <a:off x="6781800" y="1371600"/>
            <a:ext cx="0" cy="1981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 flipV="1">
            <a:off x="7086600" y="1371600"/>
            <a:ext cx="0" cy="19812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24" name="Freeform 36"/>
          <p:cNvSpPr>
            <a:spLocks/>
          </p:cNvSpPr>
          <p:nvPr/>
        </p:nvSpPr>
        <p:spPr bwMode="auto">
          <a:xfrm>
            <a:off x="6781800" y="1295400"/>
            <a:ext cx="304800" cy="76200"/>
          </a:xfrm>
          <a:custGeom>
            <a:avLst/>
            <a:gdLst>
              <a:gd name="T0" fmla="*/ 0 w 192"/>
              <a:gd name="T1" fmla="*/ 2147483647 h 96"/>
              <a:gd name="T2" fmla="*/ 2147483647 w 192"/>
              <a:gd name="T3" fmla="*/ 0 h 96"/>
              <a:gd name="T4" fmla="*/ 2147483647 w 192"/>
              <a:gd name="T5" fmla="*/ 2147483647 h 96"/>
              <a:gd name="T6" fmla="*/ 0 60000 65536"/>
              <a:gd name="T7" fmla="*/ 0 60000 65536"/>
              <a:gd name="T8" fmla="*/ 0 60000 65536"/>
              <a:gd name="T9" fmla="*/ 0 w 192"/>
              <a:gd name="T10" fmla="*/ 0 h 96"/>
              <a:gd name="T11" fmla="*/ 192 w 19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76" y="80"/>
                  <a:pt x="192" y="96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37"/>
          <p:cNvSpPr>
            <a:spLocks noChangeShapeType="1"/>
          </p:cNvSpPr>
          <p:nvPr/>
        </p:nvSpPr>
        <p:spPr bwMode="auto">
          <a:xfrm flipV="1">
            <a:off x="7543800" y="2362200"/>
            <a:ext cx="6096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9" name="Text Box 38"/>
          <p:cNvSpPr txBox="1">
            <a:spLocks noChangeArrowheads="1"/>
          </p:cNvSpPr>
          <p:nvPr/>
        </p:nvSpPr>
        <p:spPr bwMode="auto">
          <a:xfrm>
            <a:off x="7696200" y="1981200"/>
            <a:ext cx="1219200" cy="3968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有用信号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5486400" y="1371600"/>
            <a:ext cx="1219200" cy="3968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窄带干扰</a:t>
            </a:r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6096000" y="1752600"/>
            <a:ext cx="68580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5257800" y="6477000"/>
            <a:ext cx="3352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30" name="Line 42"/>
          <p:cNvSpPr>
            <a:spLocks noChangeShapeType="1"/>
          </p:cNvSpPr>
          <p:nvPr/>
        </p:nvSpPr>
        <p:spPr bwMode="auto">
          <a:xfrm flipV="1">
            <a:off x="5257800" y="4343400"/>
            <a:ext cx="0" cy="2133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31" name="Text Box 43"/>
          <p:cNvSpPr txBox="1">
            <a:spLocks noChangeArrowheads="1"/>
          </p:cNvSpPr>
          <p:nvPr/>
        </p:nvSpPr>
        <p:spPr bwMode="auto">
          <a:xfrm>
            <a:off x="8305800" y="6400800"/>
            <a:ext cx="609600" cy="3968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f</a:t>
            </a: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4876800" y="3962400"/>
            <a:ext cx="838200" cy="3968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latin typeface="Times New Roman" pitchFamily="18" charset="0"/>
              </a:rPr>
              <a:t> PSD</a:t>
            </a:r>
          </a:p>
        </p:txBody>
      </p: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7010400" y="3810000"/>
            <a:ext cx="17526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31750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接收机解扩后</a:t>
            </a:r>
            <a:r>
              <a:rPr lang="en-US" altLang="zh-CN" b="1">
                <a:latin typeface="Times New Roman" pitchFamily="18" charset="0"/>
              </a:rPr>
              <a:t>B</a:t>
            </a:r>
            <a:r>
              <a:rPr lang="zh-CN" altLang="en-US" b="1"/>
              <a:t>点</a:t>
            </a:r>
          </a:p>
        </p:txBody>
      </p:sp>
      <p:sp>
        <p:nvSpPr>
          <p:cNvPr id="63534" name="Freeform 46"/>
          <p:cNvSpPr>
            <a:spLocks/>
          </p:cNvSpPr>
          <p:nvPr/>
        </p:nvSpPr>
        <p:spPr bwMode="auto">
          <a:xfrm>
            <a:off x="5715000" y="5943600"/>
            <a:ext cx="376238" cy="565150"/>
          </a:xfrm>
          <a:custGeom>
            <a:avLst/>
            <a:gdLst>
              <a:gd name="T0" fmla="*/ 2147483647 w 237"/>
              <a:gd name="T1" fmla="*/ 2147483647 h 356"/>
              <a:gd name="T2" fmla="*/ 2147483647 w 237"/>
              <a:gd name="T3" fmla="*/ 2147483647 h 356"/>
              <a:gd name="T4" fmla="*/ 2147483647 w 237"/>
              <a:gd name="T5" fmla="*/ 2147483647 h 356"/>
              <a:gd name="T6" fmla="*/ 2147483647 w 237"/>
              <a:gd name="T7" fmla="*/ 2147483647 h 356"/>
              <a:gd name="T8" fmla="*/ 0 w 237"/>
              <a:gd name="T9" fmla="*/ 2147483647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"/>
              <a:gd name="T16" fmla="*/ 0 h 356"/>
              <a:gd name="T17" fmla="*/ 237 w 237"/>
              <a:gd name="T18" fmla="*/ 356 h 3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" h="356">
                <a:moveTo>
                  <a:pt x="228" y="2"/>
                </a:moveTo>
                <a:cubicBezTo>
                  <a:pt x="187" y="16"/>
                  <a:pt x="237" y="0"/>
                  <a:pt x="168" y="14"/>
                </a:cubicBezTo>
                <a:cubicBezTo>
                  <a:pt x="148" y="18"/>
                  <a:pt x="133" y="32"/>
                  <a:pt x="114" y="38"/>
                </a:cubicBezTo>
                <a:cubicBezTo>
                  <a:pt x="89" y="63"/>
                  <a:pt x="83" y="95"/>
                  <a:pt x="72" y="128"/>
                </a:cubicBezTo>
                <a:cubicBezTo>
                  <a:pt x="47" y="202"/>
                  <a:pt x="35" y="286"/>
                  <a:pt x="0" y="356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6019800" y="5943600"/>
            <a:ext cx="19812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36" name="Freeform 48"/>
          <p:cNvSpPr>
            <a:spLocks/>
          </p:cNvSpPr>
          <p:nvPr/>
        </p:nvSpPr>
        <p:spPr bwMode="auto">
          <a:xfrm flipH="1">
            <a:off x="7924800" y="5943600"/>
            <a:ext cx="381000" cy="565150"/>
          </a:xfrm>
          <a:custGeom>
            <a:avLst/>
            <a:gdLst>
              <a:gd name="T0" fmla="*/ 2147483647 w 237"/>
              <a:gd name="T1" fmla="*/ 2147483647 h 356"/>
              <a:gd name="T2" fmla="*/ 2147483647 w 237"/>
              <a:gd name="T3" fmla="*/ 2147483647 h 356"/>
              <a:gd name="T4" fmla="*/ 2147483647 w 237"/>
              <a:gd name="T5" fmla="*/ 2147483647 h 356"/>
              <a:gd name="T6" fmla="*/ 2147483647 w 237"/>
              <a:gd name="T7" fmla="*/ 2147483647 h 356"/>
              <a:gd name="T8" fmla="*/ 0 w 237"/>
              <a:gd name="T9" fmla="*/ 2147483647 h 3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"/>
              <a:gd name="T16" fmla="*/ 0 h 356"/>
              <a:gd name="T17" fmla="*/ 237 w 237"/>
              <a:gd name="T18" fmla="*/ 356 h 3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" h="356">
                <a:moveTo>
                  <a:pt x="228" y="2"/>
                </a:moveTo>
                <a:cubicBezTo>
                  <a:pt x="187" y="16"/>
                  <a:pt x="237" y="0"/>
                  <a:pt x="168" y="14"/>
                </a:cubicBezTo>
                <a:cubicBezTo>
                  <a:pt x="148" y="18"/>
                  <a:pt x="133" y="32"/>
                  <a:pt x="114" y="38"/>
                </a:cubicBezTo>
                <a:cubicBezTo>
                  <a:pt x="89" y="63"/>
                  <a:pt x="83" y="95"/>
                  <a:pt x="72" y="128"/>
                </a:cubicBezTo>
                <a:cubicBezTo>
                  <a:pt x="47" y="202"/>
                  <a:pt x="35" y="286"/>
                  <a:pt x="0" y="356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7010400" y="6400800"/>
            <a:ext cx="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6629400" y="6400800"/>
            <a:ext cx="685800" cy="45720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en-US" altLang="zh-CN" sz="2400" b="1" i="1" baseline="-25000">
                <a:latin typeface="Times New Roman" pitchFamily="18" charset="0"/>
              </a:rPr>
              <a:t>0</a:t>
            </a:r>
            <a:endParaRPr lang="en-US" altLang="zh-CN" sz="2400" b="1" i="1">
              <a:latin typeface="Times New Roman" pitchFamily="18" charset="0"/>
            </a:endParaRPr>
          </a:p>
        </p:txBody>
      </p:sp>
      <p:sp>
        <p:nvSpPr>
          <p:cNvPr id="63539" name="Line 51"/>
          <p:cNvSpPr>
            <a:spLocks noChangeShapeType="1"/>
          </p:cNvSpPr>
          <p:nvPr/>
        </p:nvSpPr>
        <p:spPr bwMode="auto">
          <a:xfrm flipV="1">
            <a:off x="6858000" y="4495800"/>
            <a:ext cx="0" cy="1981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0" name="Line 52"/>
          <p:cNvSpPr>
            <a:spLocks noChangeShapeType="1"/>
          </p:cNvSpPr>
          <p:nvPr/>
        </p:nvSpPr>
        <p:spPr bwMode="auto">
          <a:xfrm flipV="1">
            <a:off x="7162800" y="4495800"/>
            <a:ext cx="0" cy="1981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1" name="Freeform 53"/>
          <p:cNvSpPr>
            <a:spLocks/>
          </p:cNvSpPr>
          <p:nvPr/>
        </p:nvSpPr>
        <p:spPr bwMode="auto">
          <a:xfrm>
            <a:off x="6858000" y="4419600"/>
            <a:ext cx="304800" cy="76200"/>
          </a:xfrm>
          <a:custGeom>
            <a:avLst/>
            <a:gdLst>
              <a:gd name="T0" fmla="*/ 0 w 192"/>
              <a:gd name="T1" fmla="*/ 2147483647 h 96"/>
              <a:gd name="T2" fmla="*/ 2147483647 w 192"/>
              <a:gd name="T3" fmla="*/ 0 h 96"/>
              <a:gd name="T4" fmla="*/ 2147483647 w 192"/>
              <a:gd name="T5" fmla="*/ 2147483647 h 96"/>
              <a:gd name="T6" fmla="*/ 0 60000 65536"/>
              <a:gd name="T7" fmla="*/ 0 60000 65536"/>
              <a:gd name="T8" fmla="*/ 0 60000 65536"/>
              <a:gd name="T9" fmla="*/ 0 w 192"/>
              <a:gd name="T10" fmla="*/ 0 h 96"/>
              <a:gd name="T11" fmla="*/ 192 w 19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96">
                <a:moveTo>
                  <a:pt x="0" y="96"/>
                </a:moveTo>
                <a:cubicBezTo>
                  <a:pt x="32" y="48"/>
                  <a:pt x="64" y="0"/>
                  <a:pt x="96" y="0"/>
                </a:cubicBezTo>
                <a:cubicBezTo>
                  <a:pt x="128" y="0"/>
                  <a:pt x="176" y="80"/>
                  <a:pt x="192" y="96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 flipV="1">
            <a:off x="7848600" y="5562600"/>
            <a:ext cx="45720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3" name="Text Box 55"/>
          <p:cNvSpPr txBox="1">
            <a:spLocks noChangeArrowheads="1"/>
          </p:cNvSpPr>
          <p:nvPr/>
        </p:nvSpPr>
        <p:spPr bwMode="auto">
          <a:xfrm>
            <a:off x="7848600" y="4953000"/>
            <a:ext cx="1295400" cy="64135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扩展后的窄带干扰</a:t>
            </a:r>
          </a:p>
        </p:txBody>
      </p:sp>
      <p:sp>
        <p:nvSpPr>
          <p:cNvPr id="63544" name="Text Box 56"/>
          <p:cNvSpPr txBox="1">
            <a:spLocks noChangeArrowheads="1"/>
          </p:cNvSpPr>
          <p:nvPr/>
        </p:nvSpPr>
        <p:spPr bwMode="auto">
          <a:xfrm>
            <a:off x="5410200" y="4267200"/>
            <a:ext cx="1295400" cy="64135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还原后的有用信号</a:t>
            </a:r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>
            <a:off x="6172200" y="48768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>
            <a:off x="7010400" y="4419600"/>
            <a:ext cx="6858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7162800" y="5943600"/>
            <a:ext cx="4572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>
            <a:off x="7391400" y="4419600"/>
            <a:ext cx="0" cy="15240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49" name="Text Box 61"/>
          <p:cNvSpPr txBox="1">
            <a:spLocks noChangeArrowheads="1"/>
          </p:cNvSpPr>
          <p:nvPr/>
        </p:nvSpPr>
        <p:spPr bwMode="auto">
          <a:xfrm>
            <a:off x="7239000" y="4648200"/>
            <a:ext cx="838200" cy="45720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G</a:t>
            </a:r>
            <a:r>
              <a:rPr lang="en-US" altLang="zh-CN" sz="2400" b="1" i="1" baseline="-25000">
                <a:solidFill>
                  <a:srgbClr val="FF3300"/>
                </a:solidFill>
                <a:latin typeface="Times New Roman" pitchFamily="18" charset="0"/>
              </a:rPr>
              <a:t>SS</a:t>
            </a:r>
            <a:endParaRPr lang="en-US" altLang="zh-CN" sz="2400" b="1" i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685800" y="3733800"/>
            <a:ext cx="457200" cy="366713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1371600" y="3581400"/>
            <a:ext cx="457200" cy="366713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</a:t>
            </a:r>
          </a:p>
        </p:txBody>
      </p:sp>
      <p:sp>
        <p:nvSpPr>
          <p:cNvPr id="63552" name="Line 64"/>
          <p:cNvSpPr>
            <a:spLocks noChangeShapeType="1"/>
          </p:cNvSpPr>
          <p:nvPr/>
        </p:nvSpPr>
        <p:spPr bwMode="auto">
          <a:xfrm flipH="1">
            <a:off x="990600" y="3886200"/>
            <a:ext cx="6096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152400" y="5638800"/>
            <a:ext cx="1905000" cy="7016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/>
              <a:t>有用信号被还原为窄带信号</a:t>
            </a:r>
          </a:p>
        </p:txBody>
      </p:sp>
      <p:sp>
        <p:nvSpPr>
          <p:cNvPr id="63554" name="Line 66"/>
          <p:cNvSpPr>
            <a:spLocks noChangeShapeType="1"/>
          </p:cNvSpPr>
          <p:nvPr/>
        </p:nvSpPr>
        <p:spPr bwMode="auto">
          <a:xfrm>
            <a:off x="1676400" y="3886200"/>
            <a:ext cx="1447800" cy="1752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55" name="Text Box 67"/>
          <p:cNvSpPr txBox="1">
            <a:spLocks noChangeArrowheads="1"/>
          </p:cNvSpPr>
          <p:nvPr/>
        </p:nvSpPr>
        <p:spPr bwMode="auto">
          <a:xfrm>
            <a:off x="2286000" y="5562600"/>
            <a:ext cx="1905000" cy="7016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窄带干扰被扩展为宽带干扰</a:t>
            </a:r>
          </a:p>
        </p:txBody>
      </p:sp>
      <p:sp>
        <p:nvSpPr>
          <p:cNvPr id="30769" name="AutoShape 6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343400" y="6324600"/>
            <a:ext cx="5334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10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" dur="10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3" dur="10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6" dur="1000"/>
                                        <p:tgtEl>
                                          <p:spTgt spid="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9" dur="10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635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5" dur="10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8" dur="10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41" dur="10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44" dur="10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47" dur="10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50" dur="10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53" dur="10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56" dur="10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59" dur="10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62" dur="10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65" dur="1000"/>
                                        <p:tgtEl>
                                          <p:spTgt spid="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8" dur="1000"/>
                                        <p:tgtEl>
                                          <p:spTgt spid="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1" dur="1000"/>
                                        <p:tgtEl>
                                          <p:spTgt spid="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635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635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80" dur="10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83" dur="1000"/>
                                        <p:tgtEl>
                                          <p:spTgt spid="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86" dur="10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89" dur="10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92" dur="10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95" dur="1000"/>
                                        <p:tgtEl>
                                          <p:spTgt spid="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98" dur="1000"/>
                                        <p:tgtEl>
                                          <p:spTgt spid="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 tmFilter="0, 0; .2, .5; .8, .5; 1, 0"/>
                                        <p:tgtEl>
                                          <p:spTgt spid="635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500" autoRev="1" fill="hold"/>
                                        <p:tgtEl>
                                          <p:spTgt spid="635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7" dur="10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0" dur="1000"/>
                                        <p:tgtEl>
                                          <p:spTgt spid="6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3" dur="10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6" dur="1000"/>
                                        <p:tgtEl>
                                          <p:spTgt spid="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2" grpId="0" animBg="1"/>
      <p:bldP spid="63523" grpId="0" animBg="1"/>
      <p:bldP spid="63524" grpId="0" animBg="1"/>
      <p:bldP spid="63527" grpId="0"/>
      <p:bldP spid="63528" grpId="0" animBg="1"/>
      <p:bldP spid="63529" grpId="0" animBg="1"/>
      <p:bldP spid="63530" grpId="0" animBg="1"/>
      <p:bldP spid="63531" grpId="0"/>
      <p:bldP spid="63532" grpId="0"/>
      <p:bldP spid="63533" grpId="0" animBg="1"/>
      <p:bldP spid="63533" grpId="1" animBg="1"/>
      <p:bldP spid="63534" grpId="0" animBg="1"/>
      <p:bldP spid="63535" grpId="0" animBg="1"/>
      <p:bldP spid="63536" grpId="0" animBg="1"/>
      <p:bldP spid="63537" grpId="0" animBg="1"/>
      <p:bldP spid="63538" grpId="0"/>
      <p:bldP spid="63539" grpId="0" animBg="1"/>
      <p:bldP spid="63540" grpId="0" animBg="1"/>
      <p:bldP spid="63541" grpId="0" animBg="1"/>
      <p:bldP spid="63542" grpId="0" animBg="1"/>
      <p:bldP spid="63543" grpId="0"/>
      <p:bldP spid="63544" grpId="0"/>
      <p:bldP spid="63545" grpId="0" animBg="1"/>
      <p:bldP spid="63546" grpId="0" animBg="1"/>
      <p:bldP spid="63547" grpId="0" animBg="1"/>
      <p:bldP spid="63548" grpId="0" animBg="1"/>
      <p:bldP spid="63549" grpId="0"/>
      <p:bldP spid="63552" grpId="0" animBg="1"/>
      <p:bldP spid="63553" grpId="0"/>
      <p:bldP spid="63553" grpId="1"/>
      <p:bldP spid="63554" grpId="0" animBg="1"/>
      <p:bldP spid="63555" grpId="0"/>
      <p:bldP spid="6355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b="1" smtClean="0">
                <a:latin typeface="Times New Roman" pitchFamily="18" charset="0"/>
              </a:rPr>
              <a:t/>
            </a:r>
            <a:br>
              <a:rPr lang="en-US" altLang="zh-CN" sz="4000" b="1" smtClean="0">
                <a:latin typeface="Times New Roman" pitchFamily="18" charset="0"/>
              </a:rPr>
            </a:br>
            <a:r>
              <a:rPr lang="en-US" altLang="zh-CN" sz="3600" b="1" smtClean="0">
                <a:latin typeface="Times New Roman" pitchFamily="18" charset="0"/>
              </a:rPr>
              <a:t>3. </a:t>
            </a:r>
            <a:r>
              <a:rPr lang="zh-CN" altLang="en-US" sz="3600" b="1" smtClean="0">
                <a:latin typeface="Times New Roman" pitchFamily="18" charset="0"/>
              </a:rPr>
              <a:t>扩频码应具备哪些特点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latin typeface="Times New Roman" pitchFamily="18" charset="0"/>
              </a:rPr>
              <a:t>单用户工作（假定基站覆盖范围内只有唯一的用户存在）时，</a:t>
            </a:r>
            <a:r>
              <a:rPr lang="en-US" altLang="zh-CN" sz="2800" b="1" smtClean="0">
                <a:latin typeface="Times New Roman" pitchFamily="18" charset="0"/>
              </a:rPr>
              <a:t>DSSS</a:t>
            </a:r>
            <a:r>
              <a:rPr lang="zh-CN" altLang="en-US" sz="2800" b="1" smtClean="0">
                <a:latin typeface="Times New Roman" pitchFamily="18" charset="0"/>
              </a:rPr>
              <a:t>系统对扩频码（序列）的要求为：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  扩频码应该是</a:t>
            </a:r>
            <a:r>
              <a:rPr lang="zh-CN" altLang="en-US" sz="28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伪噪声</a:t>
            </a:r>
            <a:r>
              <a:rPr lang="zh-CN" altLang="en-US" sz="2800" b="1" smtClean="0">
                <a:latin typeface="Times New Roman" pitchFamily="18" charset="0"/>
              </a:rPr>
              <a:t>（</a:t>
            </a:r>
            <a:r>
              <a:rPr lang="en-US" altLang="zh-CN" sz="28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PN</a:t>
            </a:r>
            <a:r>
              <a:rPr lang="zh-CN" altLang="en-US" sz="2800" b="1" smtClean="0">
                <a:latin typeface="Times New Roman" pitchFamily="18" charset="0"/>
              </a:rPr>
              <a:t>，</a:t>
            </a:r>
            <a:r>
              <a:rPr lang="en-US" altLang="zh-CN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 smtClean="0">
                <a:latin typeface="Times New Roman" pitchFamily="18" charset="0"/>
              </a:rPr>
              <a:t>seudo-</a:t>
            </a:r>
            <a:r>
              <a:rPr lang="en-US" altLang="zh-CN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 smtClean="0">
                <a:latin typeface="Times New Roman" pitchFamily="18" charset="0"/>
              </a:rPr>
              <a:t>oise</a:t>
            </a:r>
            <a:r>
              <a:rPr lang="zh-CN" altLang="en-US" sz="2800" b="1" smtClean="0">
                <a:latin typeface="Times New Roman" pitchFamily="18" charset="0"/>
              </a:rPr>
              <a:t>）</a:t>
            </a:r>
            <a:r>
              <a:rPr lang="zh-CN" altLang="en-US" sz="28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码</a:t>
            </a:r>
            <a:r>
              <a:rPr lang="zh-CN" altLang="en-US" sz="2800" b="1" smtClean="0">
                <a:latin typeface="Times New Roman" pitchFamily="18" charset="0"/>
              </a:rPr>
              <a:t>，</a:t>
            </a:r>
            <a:r>
              <a:rPr lang="zh-CN" altLang="en-US" sz="28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即具有近似于噪声的功率谱密度</a:t>
            </a:r>
            <a:r>
              <a:rPr lang="zh-CN" altLang="en-US" sz="2800" b="1" smtClean="0">
                <a:latin typeface="Times New Roman" pitchFamily="18" charset="0"/>
              </a:rPr>
              <a:t>。我们知道，这就是要求</a:t>
            </a:r>
            <a:r>
              <a:rPr lang="zh-CN" altLang="en-US" sz="28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扩频码在时域具有强的自相关峰值</a:t>
            </a:r>
            <a:r>
              <a:rPr lang="zh-CN" altLang="en-US" sz="2800" b="1" smtClean="0">
                <a:latin typeface="Times New Roman" pitchFamily="18" charset="0"/>
              </a:rPr>
              <a:t>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  下面我们简单介绍一种常见的</a:t>
            </a:r>
            <a:r>
              <a:rPr lang="en-US" altLang="zh-CN" sz="2800" b="1" smtClean="0">
                <a:latin typeface="Times New Roman" pitchFamily="18" charset="0"/>
              </a:rPr>
              <a:t>PN</a:t>
            </a:r>
            <a:r>
              <a:rPr lang="zh-CN" altLang="en-US" sz="2800" b="1" smtClean="0">
                <a:latin typeface="Times New Roman" pitchFamily="18" charset="0"/>
              </a:rPr>
              <a:t>码序列</a:t>
            </a:r>
            <a:r>
              <a:rPr lang="en-US" altLang="zh-CN" sz="2800" b="1" smtClean="0">
                <a:latin typeface="Times New Roman" pitchFamily="18" charset="0"/>
              </a:rPr>
              <a:t>——</a:t>
            </a:r>
            <a:r>
              <a:rPr lang="zh-CN" altLang="en-US" sz="2800" b="1" u="sng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最大长度</a:t>
            </a: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线性反馈移位寄存器</a:t>
            </a:r>
            <a:r>
              <a:rPr lang="zh-CN" altLang="en-US" sz="2800" b="1" smtClean="0">
                <a:latin typeface="Times New Roman" pitchFamily="18" charset="0"/>
              </a:rPr>
              <a:t>（</a:t>
            </a:r>
            <a:r>
              <a:rPr lang="en-US" altLang="zh-CN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LFSR</a:t>
            </a:r>
            <a:r>
              <a:rPr lang="zh-CN" altLang="en-US" sz="2800" b="1" smtClean="0">
                <a:latin typeface="Times New Roman" pitchFamily="18" charset="0"/>
              </a:rPr>
              <a:t>）</a:t>
            </a: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序列</a:t>
            </a:r>
            <a:r>
              <a:rPr lang="zh-CN" altLang="en-US" sz="2800" b="1" smtClean="0">
                <a:latin typeface="Times New Roman" pitchFamily="18" charset="0"/>
              </a:rPr>
              <a:t>，简称</a:t>
            </a:r>
            <a:r>
              <a:rPr lang="en-US" altLang="zh-CN" sz="2800" b="1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序列</a:t>
            </a:r>
            <a:r>
              <a:rPr lang="zh-CN" altLang="en-US" sz="2800" b="1" smtClean="0">
                <a:latin typeface="Times New Roman" pitchFamily="18" charset="0"/>
              </a:rPr>
              <a:t>。注意：最大长度指的是最大周期长度。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676400" y="2590800"/>
            <a:ext cx="1066800" cy="1295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000" b="1">
                <a:latin typeface="Times New Roman" pitchFamily="18" charset="0"/>
              </a:rPr>
              <a:t>D        Q</a:t>
            </a:r>
          </a:p>
          <a:p>
            <a:pPr>
              <a:defRPr/>
            </a:pPr>
            <a:endParaRPr lang="en-US" altLang="zh-CN" sz="2000" b="1">
              <a:latin typeface="Times New Roman" pitchFamily="18" charset="0"/>
            </a:endParaRPr>
          </a:p>
          <a:p>
            <a:pPr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</a:p>
          <a:p>
            <a:pPr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505200" y="2590800"/>
            <a:ext cx="1066800" cy="1295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000" b="1">
                <a:latin typeface="Times New Roman" pitchFamily="18" charset="0"/>
              </a:rPr>
              <a:t>D        Q</a:t>
            </a:r>
          </a:p>
          <a:p>
            <a:pPr>
              <a:defRPr/>
            </a:pPr>
            <a:endParaRPr lang="en-US" altLang="zh-CN" b="1"/>
          </a:p>
          <a:p>
            <a:pPr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II</a:t>
            </a:r>
          </a:p>
          <a:p>
            <a:pPr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181600" y="2590800"/>
            <a:ext cx="1066800" cy="1295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000" b="1">
                <a:latin typeface="Times New Roman" pitchFamily="18" charset="0"/>
              </a:rPr>
              <a:t>D        Q</a:t>
            </a:r>
          </a:p>
          <a:p>
            <a:pPr>
              <a:defRPr/>
            </a:pPr>
            <a:endParaRPr lang="en-US" altLang="zh-CN" b="1"/>
          </a:p>
          <a:p>
            <a:pPr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III</a:t>
            </a:r>
          </a:p>
          <a:p>
            <a:pPr>
              <a:defRPr/>
            </a:pPr>
            <a:endParaRPr lang="en-US" altLang="zh-CN" b="1"/>
          </a:p>
        </p:txBody>
      </p:sp>
      <p:sp>
        <p:nvSpPr>
          <p:cNvPr id="32773" name="Line 8"/>
          <p:cNvSpPr>
            <a:spLocks noChangeShapeType="1"/>
          </p:cNvSpPr>
          <p:nvPr/>
        </p:nvSpPr>
        <p:spPr bwMode="auto">
          <a:xfrm>
            <a:off x="1295400" y="3657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>
            <a:off x="1676400" y="3581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10"/>
          <p:cNvSpPr>
            <a:spLocks noChangeShapeType="1"/>
          </p:cNvSpPr>
          <p:nvPr/>
        </p:nvSpPr>
        <p:spPr bwMode="auto">
          <a:xfrm flipH="1">
            <a:off x="1676400" y="3657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11"/>
          <p:cNvSpPr>
            <a:spLocks noChangeShapeType="1"/>
          </p:cNvSpPr>
          <p:nvPr/>
        </p:nvSpPr>
        <p:spPr bwMode="auto">
          <a:xfrm>
            <a:off x="3048000" y="3657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Line 12"/>
          <p:cNvSpPr>
            <a:spLocks noChangeShapeType="1"/>
          </p:cNvSpPr>
          <p:nvPr/>
        </p:nvSpPr>
        <p:spPr bwMode="auto">
          <a:xfrm>
            <a:off x="3505200" y="3581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13"/>
          <p:cNvSpPr>
            <a:spLocks noChangeShapeType="1"/>
          </p:cNvSpPr>
          <p:nvPr/>
        </p:nvSpPr>
        <p:spPr bwMode="auto">
          <a:xfrm flipH="1">
            <a:off x="3505200" y="3657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14"/>
          <p:cNvSpPr>
            <a:spLocks noChangeShapeType="1"/>
          </p:cNvSpPr>
          <p:nvPr/>
        </p:nvSpPr>
        <p:spPr bwMode="auto">
          <a:xfrm>
            <a:off x="4800600" y="3657600"/>
            <a:ext cx="381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5"/>
          <p:cNvSpPr>
            <a:spLocks noChangeShapeType="1"/>
          </p:cNvSpPr>
          <p:nvPr/>
        </p:nvSpPr>
        <p:spPr bwMode="auto">
          <a:xfrm>
            <a:off x="5181600" y="3581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16"/>
          <p:cNvSpPr>
            <a:spLocks noChangeShapeType="1"/>
          </p:cNvSpPr>
          <p:nvPr/>
        </p:nvSpPr>
        <p:spPr bwMode="auto">
          <a:xfrm flipH="1">
            <a:off x="5181600" y="3657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7"/>
          <p:cNvSpPr>
            <a:spLocks noChangeShapeType="1"/>
          </p:cNvSpPr>
          <p:nvPr/>
        </p:nvSpPr>
        <p:spPr bwMode="auto">
          <a:xfrm>
            <a:off x="1066800" y="27432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8"/>
          <p:cNvSpPr>
            <a:spLocks noChangeShapeType="1"/>
          </p:cNvSpPr>
          <p:nvPr/>
        </p:nvSpPr>
        <p:spPr bwMode="auto">
          <a:xfrm>
            <a:off x="2743200" y="2743200"/>
            <a:ext cx="76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19"/>
          <p:cNvSpPr>
            <a:spLocks noChangeShapeType="1"/>
          </p:cNvSpPr>
          <p:nvPr/>
        </p:nvSpPr>
        <p:spPr bwMode="auto">
          <a:xfrm>
            <a:off x="4572000" y="27432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20"/>
          <p:cNvSpPr>
            <a:spLocks noChangeShapeType="1"/>
          </p:cNvSpPr>
          <p:nvPr/>
        </p:nvSpPr>
        <p:spPr bwMode="auto">
          <a:xfrm>
            <a:off x="6248400" y="2743200"/>
            <a:ext cx="2209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21"/>
          <p:cNvSpPr>
            <a:spLocks noChangeShapeType="1"/>
          </p:cNvSpPr>
          <p:nvPr/>
        </p:nvSpPr>
        <p:spPr bwMode="auto">
          <a:xfrm flipV="1">
            <a:off x="6934200" y="1676400"/>
            <a:ext cx="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oval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7" name="Line 22"/>
          <p:cNvSpPr>
            <a:spLocks noChangeShapeType="1"/>
          </p:cNvSpPr>
          <p:nvPr/>
        </p:nvSpPr>
        <p:spPr bwMode="auto">
          <a:xfrm flipV="1">
            <a:off x="2971800" y="1828800"/>
            <a:ext cx="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8" name="Oval 23"/>
          <p:cNvSpPr>
            <a:spLocks noChangeArrowheads="1"/>
          </p:cNvSpPr>
          <p:nvPr/>
        </p:nvSpPr>
        <p:spPr bwMode="auto">
          <a:xfrm>
            <a:off x="2819400" y="152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+</a:t>
            </a:r>
          </a:p>
        </p:txBody>
      </p:sp>
      <p:sp>
        <p:nvSpPr>
          <p:cNvPr id="32789" name="Line 24"/>
          <p:cNvSpPr>
            <a:spLocks noChangeShapeType="1"/>
          </p:cNvSpPr>
          <p:nvPr/>
        </p:nvSpPr>
        <p:spPr bwMode="auto">
          <a:xfrm>
            <a:off x="3124200" y="167640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5"/>
          <p:cNvSpPr>
            <a:spLocks noChangeShapeType="1"/>
          </p:cNvSpPr>
          <p:nvPr/>
        </p:nvSpPr>
        <p:spPr bwMode="auto">
          <a:xfrm flipH="1">
            <a:off x="1066800" y="1676400"/>
            <a:ext cx="1752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6"/>
          <p:cNvSpPr>
            <a:spLocks noChangeShapeType="1"/>
          </p:cNvSpPr>
          <p:nvPr/>
        </p:nvSpPr>
        <p:spPr bwMode="auto">
          <a:xfrm>
            <a:off x="1066800" y="1676400"/>
            <a:ext cx="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7"/>
          <p:cNvSpPr>
            <a:spLocks noChangeShapeType="1"/>
          </p:cNvSpPr>
          <p:nvPr/>
        </p:nvSpPr>
        <p:spPr bwMode="auto">
          <a:xfrm>
            <a:off x="990600" y="4572000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3" name="Line 29"/>
          <p:cNvSpPr>
            <a:spLocks noChangeShapeType="1"/>
          </p:cNvSpPr>
          <p:nvPr/>
        </p:nvSpPr>
        <p:spPr bwMode="auto">
          <a:xfrm>
            <a:off x="1295400" y="3657600"/>
            <a:ext cx="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4" name="Line 30"/>
          <p:cNvSpPr>
            <a:spLocks noChangeShapeType="1"/>
          </p:cNvSpPr>
          <p:nvPr/>
        </p:nvSpPr>
        <p:spPr bwMode="auto">
          <a:xfrm>
            <a:off x="3048000" y="3657600"/>
            <a:ext cx="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5" name="Line 31"/>
          <p:cNvSpPr>
            <a:spLocks noChangeShapeType="1"/>
          </p:cNvSpPr>
          <p:nvPr/>
        </p:nvSpPr>
        <p:spPr bwMode="auto">
          <a:xfrm>
            <a:off x="4800600" y="3657600"/>
            <a:ext cx="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6" name="Line 32"/>
          <p:cNvSpPr>
            <a:spLocks noChangeShapeType="1"/>
          </p:cNvSpPr>
          <p:nvPr/>
        </p:nvSpPr>
        <p:spPr bwMode="auto">
          <a:xfrm flipH="1">
            <a:off x="533400" y="4572000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7" name="Text Box 33"/>
          <p:cNvSpPr txBox="1">
            <a:spLocks noChangeArrowheads="1"/>
          </p:cNvSpPr>
          <p:nvPr/>
        </p:nvSpPr>
        <p:spPr bwMode="auto">
          <a:xfrm>
            <a:off x="228600" y="4267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  CLK </a:t>
            </a:r>
          </a:p>
        </p:txBody>
      </p:sp>
      <p:sp>
        <p:nvSpPr>
          <p:cNvPr id="32798" name="Text Box 34"/>
          <p:cNvSpPr txBox="1">
            <a:spLocks noChangeArrowheads="1"/>
          </p:cNvSpPr>
          <p:nvPr/>
        </p:nvSpPr>
        <p:spPr bwMode="auto">
          <a:xfrm>
            <a:off x="7162800" y="2438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 LFSR</a:t>
            </a:r>
            <a:r>
              <a:rPr lang="zh-CN" altLang="en-US" b="1">
                <a:latin typeface="Times New Roman" pitchFamily="18" charset="0"/>
              </a:rPr>
              <a:t>序列       输出 </a:t>
            </a:r>
          </a:p>
        </p:txBody>
      </p:sp>
      <p:sp>
        <p:nvSpPr>
          <p:cNvPr id="32799" name="Text Box 36"/>
          <p:cNvSpPr txBox="1">
            <a:spLocks noChangeArrowheads="1"/>
          </p:cNvSpPr>
          <p:nvPr/>
        </p:nvSpPr>
        <p:spPr bwMode="auto">
          <a:xfrm>
            <a:off x="533400" y="4953000"/>
            <a:ext cx="8077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1</a:t>
            </a:r>
            <a:r>
              <a:rPr lang="zh-CN" altLang="en-US" sz="2000" b="1">
                <a:latin typeface="Times New Roman" pitchFamily="18" charset="0"/>
              </a:rPr>
              <a:t>）时钟（</a:t>
            </a:r>
            <a:r>
              <a:rPr lang="en-US" altLang="zh-CN" sz="2000" b="1">
                <a:latin typeface="Times New Roman" pitchFamily="18" charset="0"/>
              </a:rPr>
              <a:t>CLK</a:t>
            </a:r>
            <a:r>
              <a:rPr lang="zh-CN" altLang="en-US" sz="2000" b="1">
                <a:latin typeface="Times New Roman" pitchFamily="18" charset="0"/>
              </a:rPr>
              <a:t>）上升沿，</a:t>
            </a:r>
            <a:r>
              <a:rPr lang="en-US" altLang="zh-CN" sz="2000" b="1">
                <a:latin typeface="Times New Roman" pitchFamily="18" charset="0"/>
              </a:rPr>
              <a:t>Q</a:t>
            </a:r>
            <a:r>
              <a:rPr lang="zh-CN" altLang="en-US" sz="2000" b="1">
                <a:latin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</a:rPr>
              <a:t>D</a:t>
            </a:r>
            <a:r>
              <a:rPr lang="zh-CN" altLang="en-US" sz="2000" b="1">
                <a:latin typeface="Times New Roman" pitchFamily="18" charset="0"/>
              </a:rPr>
              <a:t>；</a:t>
            </a:r>
          </a:p>
          <a:p>
            <a:pPr algn="l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zh-CN" altLang="en-US" sz="2000" b="1">
                <a:latin typeface="Times New Roman" pitchFamily="18" charset="0"/>
              </a:rPr>
              <a:t>）设寄存器初状态为</a:t>
            </a:r>
            <a:r>
              <a:rPr lang="en-US" altLang="zh-CN" sz="2000" b="1">
                <a:latin typeface="Times New Roman" pitchFamily="18" charset="0"/>
              </a:rPr>
              <a:t>Q</a:t>
            </a:r>
            <a:r>
              <a:rPr lang="en-US" altLang="zh-CN" sz="2000" b="1" baseline="-25000">
                <a:latin typeface="Times New Roman" pitchFamily="18" charset="0"/>
              </a:rPr>
              <a:t>I</a:t>
            </a:r>
            <a:r>
              <a:rPr lang="zh-CN" altLang="en-US" sz="2000" b="1">
                <a:latin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</a:rPr>
              <a:t>0</a:t>
            </a:r>
            <a:r>
              <a:rPr lang="zh-CN" altLang="en-US" sz="2000" b="1">
                <a:latin typeface="Times New Roman" pitchFamily="18" charset="0"/>
              </a:rPr>
              <a:t>，</a:t>
            </a:r>
            <a:r>
              <a:rPr lang="en-US" altLang="zh-CN" sz="2000" b="1">
                <a:latin typeface="Times New Roman" pitchFamily="18" charset="0"/>
              </a:rPr>
              <a:t>Q</a:t>
            </a:r>
            <a:r>
              <a:rPr lang="en-US" altLang="zh-CN" sz="2000" b="1" baseline="-25000">
                <a:latin typeface="Times New Roman" pitchFamily="18" charset="0"/>
              </a:rPr>
              <a:t>II</a:t>
            </a:r>
            <a:r>
              <a:rPr lang="zh-CN" altLang="en-US" sz="2000" b="1">
                <a:latin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</a:rPr>
              <a:t>1</a:t>
            </a:r>
            <a:r>
              <a:rPr lang="zh-CN" altLang="en-US" sz="2000" b="1">
                <a:latin typeface="Times New Roman" pitchFamily="18" charset="0"/>
              </a:rPr>
              <a:t>，</a:t>
            </a:r>
            <a:r>
              <a:rPr lang="en-US" altLang="zh-CN" sz="2000" b="1">
                <a:latin typeface="Times New Roman" pitchFamily="18" charset="0"/>
              </a:rPr>
              <a:t>Q</a:t>
            </a:r>
            <a:r>
              <a:rPr lang="en-US" altLang="zh-CN" sz="2000" b="1" baseline="-25000">
                <a:latin typeface="Times New Roman" pitchFamily="18" charset="0"/>
              </a:rPr>
              <a:t>III</a:t>
            </a:r>
            <a:r>
              <a:rPr lang="zh-CN" altLang="en-US" sz="2000" b="1">
                <a:latin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</a:rPr>
              <a:t>0</a:t>
            </a:r>
            <a:r>
              <a:rPr lang="zh-CN" altLang="en-US" sz="2000" b="1">
                <a:latin typeface="Times New Roman" pitchFamily="18" charset="0"/>
              </a:rPr>
              <a:t>；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试确定</a:t>
            </a:r>
            <a:r>
              <a:rPr lang="en-US" altLang="zh-CN" sz="2000" b="1">
                <a:latin typeface="Times New Roman" pitchFamily="18" charset="0"/>
              </a:rPr>
              <a:t>LFSR</a:t>
            </a:r>
            <a:r>
              <a:rPr lang="zh-CN" altLang="en-US" sz="2000" b="1">
                <a:latin typeface="Times New Roman" pitchFamily="18" charset="0"/>
              </a:rPr>
              <a:t>序列输出。</a:t>
            </a:r>
          </a:p>
        </p:txBody>
      </p:sp>
      <p:sp>
        <p:nvSpPr>
          <p:cNvPr id="4134" name="Rectangle 38"/>
          <p:cNvSpPr>
            <a:spLocks noChangeArrowheads="1"/>
          </p:cNvSpPr>
          <p:nvPr/>
        </p:nvSpPr>
        <p:spPr bwMode="auto">
          <a:xfrm>
            <a:off x="4953000" y="4419600"/>
            <a:ext cx="3962400" cy="990600"/>
          </a:xfrm>
          <a:prstGeom prst="rect">
            <a:avLst/>
          </a:prstGeom>
          <a:solidFill>
            <a:srgbClr val="FF0000">
              <a:alpha val="3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 sz="14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endParaRPr lang="en-US" altLang="zh-CN" sz="14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CLK</a:t>
            </a:r>
            <a:r>
              <a:rPr lang="zh-CN" alt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：                                                                            </a:t>
            </a:r>
          </a:p>
          <a:p>
            <a:pPr>
              <a:defRPr/>
            </a:pPr>
            <a:endParaRPr lang="zh-CN" altLang="en-US" sz="1400" b="1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</a:t>
            </a:r>
            <a:r>
              <a:rPr lang="en-US" altLang="zh-CN" sz="1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1       2       3       4       5       6       7      8  </a:t>
            </a:r>
          </a:p>
          <a:p>
            <a:pPr>
              <a:defRPr/>
            </a:pPr>
            <a:r>
              <a:rPr lang="en-US" altLang="zh-CN" sz="1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                                              </a:t>
            </a:r>
          </a:p>
        </p:txBody>
      </p:sp>
      <p:sp>
        <p:nvSpPr>
          <p:cNvPr id="32801" name="Line 39"/>
          <p:cNvSpPr>
            <a:spLocks noChangeShapeType="1"/>
          </p:cNvSpPr>
          <p:nvPr/>
        </p:nvSpPr>
        <p:spPr bwMode="auto">
          <a:xfrm>
            <a:off x="54864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2" name="Line 40"/>
          <p:cNvSpPr>
            <a:spLocks noChangeShapeType="1"/>
          </p:cNvSpPr>
          <p:nvPr/>
        </p:nvSpPr>
        <p:spPr bwMode="auto">
          <a:xfrm>
            <a:off x="54864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3" name="Line 41"/>
          <p:cNvSpPr>
            <a:spLocks noChangeShapeType="1"/>
          </p:cNvSpPr>
          <p:nvPr/>
        </p:nvSpPr>
        <p:spPr bwMode="auto">
          <a:xfrm flipH="1">
            <a:off x="5334000" y="4953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4" name="Line 42"/>
          <p:cNvSpPr>
            <a:spLocks noChangeShapeType="1"/>
          </p:cNvSpPr>
          <p:nvPr/>
        </p:nvSpPr>
        <p:spPr bwMode="auto">
          <a:xfrm>
            <a:off x="57150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5" name="Line 43"/>
          <p:cNvSpPr>
            <a:spLocks noChangeShapeType="1"/>
          </p:cNvSpPr>
          <p:nvPr/>
        </p:nvSpPr>
        <p:spPr bwMode="auto">
          <a:xfrm>
            <a:off x="5715000" y="4953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6" name="Line 45"/>
          <p:cNvSpPr>
            <a:spLocks noChangeShapeType="1"/>
          </p:cNvSpPr>
          <p:nvPr/>
        </p:nvSpPr>
        <p:spPr bwMode="auto">
          <a:xfrm flipV="1">
            <a:off x="59436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7" name="Line 46"/>
          <p:cNvSpPr>
            <a:spLocks noChangeShapeType="1"/>
          </p:cNvSpPr>
          <p:nvPr/>
        </p:nvSpPr>
        <p:spPr bwMode="auto">
          <a:xfrm>
            <a:off x="59436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8" name="Line 49"/>
          <p:cNvSpPr>
            <a:spLocks noChangeShapeType="1"/>
          </p:cNvSpPr>
          <p:nvPr/>
        </p:nvSpPr>
        <p:spPr bwMode="auto">
          <a:xfrm>
            <a:off x="61722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9" name="Line 50"/>
          <p:cNvSpPr>
            <a:spLocks noChangeShapeType="1"/>
          </p:cNvSpPr>
          <p:nvPr/>
        </p:nvSpPr>
        <p:spPr bwMode="auto">
          <a:xfrm>
            <a:off x="6172200" y="4953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0" name="Line 51"/>
          <p:cNvSpPr>
            <a:spLocks noChangeShapeType="1"/>
          </p:cNvSpPr>
          <p:nvPr/>
        </p:nvSpPr>
        <p:spPr bwMode="auto">
          <a:xfrm flipV="1">
            <a:off x="64008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1" name="Line 52"/>
          <p:cNvSpPr>
            <a:spLocks noChangeShapeType="1"/>
          </p:cNvSpPr>
          <p:nvPr/>
        </p:nvSpPr>
        <p:spPr bwMode="auto">
          <a:xfrm>
            <a:off x="64008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2" name="Line 53"/>
          <p:cNvSpPr>
            <a:spLocks noChangeShapeType="1"/>
          </p:cNvSpPr>
          <p:nvPr/>
        </p:nvSpPr>
        <p:spPr bwMode="auto">
          <a:xfrm>
            <a:off x="66294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3" name="Line 54"/>
          <p:cNvSpPr>
            <a:spLocks noChangeShapeType="1"/>
          </p:cNvSpPr>
          <p:nvPr/>
        </p:nvSpPr>
        <p:spPr bwMode="auto">
          <a:xfrm>
            <a:off x="6629400" y="4953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4" name="Line 55"/>
          <p:cNvSpPr>
            <a:spLocks noChangeShapeType="1"/>
          </p:cNvSpPr>
          <p:nvPr/>
        </p:nvSpPr>
        <p:spPr bwMode="auto">
          <a:xfrm flipV="1">
            <a:off x="68580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5" name="Line 56"/>
          <p:cNvSpPr>
            <a:spLocks noChangeShapeType="1"/>
          </p:cNvSpPr>
          <p:nvPr/>
        </p:nvSpPr>
        <p:spPr bwMode="auto">
          <a:xfrm>
            <a:off x="68580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6" name="Line 57"/>
          <p:cNvSpPr>
            <a:spLocks noChangeShapeType="1"/>
          </p:cNvSpPr>
          <p:nvPr/>
        </p:nvSpPr>
        <p:spPr bwMode="auto">
          <a:xfrm>
            <a:off x="70866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7" name="Line 58"/>
          <p:cNvSpPr>
            <a:spLocks noChangeShapeType="1"/>
          </p:cNvSpPr>
          <p:nvPr/>
        </p:nvSpPr>
        <p:spPr bwMode="auto">
          <a:xfrm>
            <a:off x="7086600" y="4953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8" name="Line 59"/>
          <p:cNvSpPr>
            <a:spLocks noChangeShapeType="1"/>
          </p:cNvSpPr>
          <p:nvPr/>
        </p:nvSpPr>
        <p:spPr bwMode="auto">
          <a:xfrm flipV="1">
            <a:off x="73152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9" name="Line 60"/>
          <p:cNvSpPr>
            <a:spLocks noChangeShapeType="1"/>
          </p:cNvSpPr>
          <p:nvPr/>
        </p:nvSpPr>
        <p:spPr bwMode="auto">
          <a:xfrm>
            <a:off x="73152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0" name="Line 61"/>
          <p:cNvSpPr>
            <a:spLocks noChangeShapeType="1"/>
          </p:cNvSpPr>
          <p:nvPr/>
        </p:nvSpPr>
        <p:spPr bwMode="auto">
          <a:xfrm>
            <a:off x="75438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1" name="Line 62"/>
          <p:cNvSpPr>
            <a:spLocks noChangeShapeType="1"/>
          </p:cNvSpPr>
          <p:nvPr/>
        </p:nvSpPr>
        <p:spPr bwMode="auto">
          <a:xfrm>
            <a:off x="7543800" y="4953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2" name="Line 63"/>
          <p:cNvSpPr>
            <a:spLocks noChangeShapeType="1"/>
          </p:cNvSpPr>
          <p:nvPr/>
        </p:nvSpPr>
        <p:spPr bwMode="auto">
          <a:xfrm flipV="1">
            <a:off x="77724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3" name="Line 64"/>
          <p:cNvSpPr>
            <a:spLocks noChangeShapeType="1"/>
          </p:cNvSpPr>
          <p:nvPr/>
        </p:nvSpPr>
        <p:spPr bwMode="auto">
          <a:xfrm>
            <a:off x="77724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4" name="Line 65"/>
          <p:cNvSpPr>
            <a:spLocks noChangeShapeType="1"/>
          </p:cNvSpPr>
          <p:nvPr/>
        </p:nvSpPr>
        <p:spPr bwMode="auto">
          <a:xfrm>
            <a:off x="80010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5" name="Line 66"/>
          <p:cNvSpPr>
            <a:spLocks noChangeShapeType="1"/>
          </p:cNvSpPr>
          <p:nvPr/>
        </p:nvSpPr>
        <p:spPr bwMode="auto">
          <a:xfrm>
            <a:off x="8001000" y="4953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6" name="Line 67"/>
          <p:cNvSpPr>
            <a:spLocks noChangeShapeType="1"/>
          </p:cNvSpPr>
          <p:nvPr/>
        </p:nvSpPr>
        <p:spPr bwMode="auto">
          <a:xfrm flipV="1">
            <a:off x="82296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7" name="Line 68"/>
          <p:cNvSpPr>
            <a:spLocks noChangeShapeType="1"/>
          </p:cNvSpPr>
          <p:nvPr/>
        </p:nvSpPr>
        <p:spPr bwMode="auto">
          <a:xfrm>
            <a:off x="8229600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8" name="Line 69"/>
          <p:cNvSpPr>
            <a:spLocks noChangeShapeType="1"/>
          </p:cNvSpPr>
          <p:nvPr/>
        </p:nvSpPr>
        <p:spPr bwMode="auto">
          <a:xfrm>
            <a:off x="84582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9" name="Line 70"/>
          <p:cNvSpPr>
            <a:spLocks noChangeShapeType="1"/>
          </p:cNvSpPr>
          <p:nvPr/>
        </p:nvSpPr>
        <p:spPr bwMode="auto">
          <a:xfrm>
            <a:off x="8458200" y="4953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0" name="Line 71"/>
          <p:cNvSpPr>
            <a:spLocks noChangeShapeType="1"/>
          </p:cNvSpPr>
          <p:nvPr/>
        </p:nvSpPr>
        <p:spPr bwMode="auto">
          <a:xfrm flipV="1">
            <a:off x="8686800" y="4572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1" name="Line 72"/>
          <p:cNvSpPr>
            <a:spLocks noChangeShapeType="1"/>
          </p:cNvSpPr>
          <p:nvPr/>
        </p:nvSpPr>
        <p:spPr bwMode="auto">
          <a:xfrm>
            <a:off x="8686800" y="4572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69" name="Rectangle 73"/>
          <p:cNvSpPr>
            <a:spLocks noChangeArrowheads="1"/>
          </p:cNvSpPr>
          <p:nvPr/>
        </p:nvSpPr>
        <p:spPr bwMode="auto">
          <a:xfrm>
            <a:off x="2057400" y="1371600"/>
            <a:ext cx="2667000" cy="838200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                     </a:t>
            </a:r>
            <a:r>
              <a:rPr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线性反馈</a:t>
            </a:r>
          </a:p>
        </p:txBody>
      </p:sp>
      <p:sp>
        <p:nvSpPr>
          <p:cNvPr id="32833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i="1" smtClean="0">
                <a:latin typeface="Times New Roman" pitchFamily="18" charset="0"/>
              </a:rPr>
              <a:t/>
            </a:r>
            <a:br>
              <a:rPr lang="en-US" altLang="zh-CN" sz="3200" b="1" i="1" smtClean="0">
                <a:latin typeface="Times New Roman" pitchFamily="18" charset="0"/>
              </a:rPr>
            </a:br>
            <a:r>
              <a:rPr lang="en-US" altLang="zh-CN" sz="3200" b="1" i="1" smtClean="0">
                <a:latin typeface="Times New Roman" pitchFamily="18" charset="0"/>
              </a:rPr>
              <a:t>m</a:t>
            </a:r>
            <a:r>
              <a:rPr lang="zh-CN" altLang="en-US" sz="3200" b="1" smtClean="0">
                <a:latin typeface="Times New Roman" pitchFamily="18" charset="0"/>
              </a:rPr>
              <a:t>序列简介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i="1" smtClean="0">
                <a:latin typeface="Times New Roman" pitchFamily="18" charset="0"/>
              </a:rPr>
              <a:t/>
            </a:r>
            <a:br>
              <a:rPr lang="en-US" altLang="zh-CN" sz="3200" b="1" i="1" smtClean="0">
                <a:latin typeface="Times New Roman" pitchFamily="18" charset="0"/>
              </a:rPr>
            </a:br>
            <a:r>
              <a:rPr lang="en-US" altLang="zh-CN" sz="3200" b="1" i="1" smtClean="0">
                <a:latin typeface="Times New Roman" pitchFamily="18" charset="0"/>
              </a:rPr>
              <a:t>m</a:t>
            </a:r>
            <a:r>
              <a:rPr lang="zh-CN" altLang="en-US" sz="3200" b="1" smtClean="0">
                <a:latin typeface="Times New Roman" pitchFamily="18" charset="0"/>
              </a:rPr>
              <a:t>序列简介（续</a:t>
            </a:r>
            <a:r>
              <a:rPr lang="en-US" altLang="zh-CN" sz="3200" b="1" smtClean="0">
                <a:latin typeface="Times New Roman" pitchFamily="18" charset="0"/>
              </a:rPr>
              <a:t>1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graphicFrame>
        <p:nvGraphicFramePr>
          <p:cNvPr id="8368" name="Group 176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153400" cy="5154613"/>
        </p:xfrm>
        <a:graphic>
          <a:graphicData uri="http://schemas.openxmlformats.org/drawingml/2006/table">
            <a:tbl>
              <a:tblPr/>
              <a:tblGrid>
                <a:gridCol w="1524000"/>
                <a:gridCol w="2286000"/>
                <a:gridCol w="2438400"/>
                <a:gridCol w="19050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时钟上升沿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序号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前一反馈运算结果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(Q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III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XOR Q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后一状态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II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III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初始态：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序列输出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(Q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III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001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1    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011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101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001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4953000" y="2590800"/>
            <a:ext cx="762000" cy="381000"/>
          </a:xfrm>
          <a:prstGeom prst="rect">
            <a:avLst/>
          </a:prstGeom>
          <a:solidFill>
            <a:schemeClr val="accent2">
              <a:alpha val="32941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1" name="Rectangle 169"/>
          <p:cNvSpPr>
            <a:spLocks noChangeArrowheads="1"/>
          </p:cNvSpPr>
          <p:nvPr/>
        </p:nvSpPr>
        <p:spPr bwMode="auto">
          <a:xfrm>
            <a:off x="4953000" y="6324600"/>
            <a:ext cx="762000" cy="381000"/>
          </a:xfrm>
          <a:prstGeom prst="rect">
            <a:avLst/>
          </a:prstGeom>
          <a:solidFill>
            <a:schemeClr val="accent2">
              <a:alpha val="32941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2" name="AutoShape 170"/>
          <p:cNvSpPr>
            <a:spLocks/>
          </p:cNvSpPr>
          <p:nvPr/>
        </p:nvSpPr>
        <p:spPr bwMode="auto">
          <a:xfrm>
            <a:off x="7772400" y="2667000"/>
            <a:ext cx="381000" cy="3352800"/>
          </a:xfrm>
          <a:prstGeom prst="rightBrace">
            <a:avLst>
              <a:gd name="adj1" fmla="val 7333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Text Box 172"/>
          <p:cNvSpPr txBox="1">
            <a:spLocks noChangeArrowheads="1"/>
          </p:cNvSpPr>
          <p:nvPr/>
        </p:nvSpPr>
        <p:spPr bwMode="auto">
          <a:xfrm>
            <a:off x="8229600" y="2819400"/>
            <a:ext cx="4572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序列周期为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3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3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3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8" grpId="0" animBg="1"/>
      <p:bldP spid="8358" grpId="1" animBg="1"/>
      <p:bldP spid="8361" grpId="0" animBg="1"/>
      <p:bldP spid="8361" grpId="1" animBg="1"/>
      <p:bldP spid="8362" grpId="0" animBg="1"/>
      <p:bldP spid="83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i="1" dirty="0" smtClean="0">
                <a:latin typeface="Times New Roman" pitchFamily="18" charset="0"/>
              </a:rPr>
              <a:t>m</a:t>
            </a:r>
            <a:r>
              <a:rPr lang="zh-CN" altLang="en-US" b="1" dirty="0" smtClean="0">
                <a:latin typeface="Times New Roman" pitchFamily="18" charset="0"/>
              </a:rPr>
              <a:t>序列的特点：</a:t>
            </a: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）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序列</a:t>
            </a:r>
            <a:r>
              <a:rPr lang="zh-CN" altLang="en-US" b="1" dirty="0" smtClean="0">
                <a:latin typeface="Times New Roman" pitchFamily="18" charset="0"/>
              </a:rPr>
              <a:t>的周期达到了线性反馈移位寄存器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序列周期的最大值，等于</a:t>
            </a: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en-US" altLang="zh-CN" b="1" baseline="30000" dirty="0" smtClean="0">
                <a:latin typeface="Times New Roman" pitchFamily="18" charset="0"/>
              </a:rPr>
              <a:t>L</a:t>
            </a:r>
            <a:r>
              <a:rPr lang="zh-CN" altLang="en-US" b="1" dirty="0" smtClean="0">
                <a:latin typeface="Times New Roman" pitchFamily="18" charset="0"/>
              </a:rPr>
              <a:t>－</a:t>
            </a: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，</a:t>
            </a:r>
            <a:r>
              <a:rPr lang="en-US" altLang="zh-CN" b="1" dirty="0" smtClean="0">
                <a:latin typeface="Times New Roman" pitchFamily="18" charset="0"/>
              </a:rPr>
              <a:t>L</a:t>
            </a:r>
            <a:r>
              <a:rPr lang="zh-CN" altLang="en-US" b="1" dirty="0" smtClean="0">
                <a:latin typeface="Times New Roman" pitchFamily="18" charset="0"/>
              </a:rPr>
              <a:t>为移位寄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存器阶数。所以称作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最大长度</a:t>
            </a:r>
            <a:r>
              <a:rPr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LFSR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序列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</a:rPr>
              <a:t>）序列中包含的</a:t>
            </a: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的个数比</a:t>
            </a:r>
            <a:r>
              <a:rPr lang="en-US" altLang="zh-CN" b="1" dirty="0" smtClean="0">
                <a:latin typeface="Times New Roman" pitchFamily="18" charset="0"/>
              </a:rPr>
              <a:t>0</a:t>
            </a:r>
            <a:r>
              <a:rPr lang="zh-CN" altLang="en-US" b="1" dirty="0" smtClean="0">
                <a:latin typeface="Times New Roman" pitchFamily="18" charset="0"/>
              </a:rPr>
              <a:t>的个数正好多一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个。（双极性</a:t>
            </a:r>
            <a:r>
              <a:rPr lang="en-US" altLang="zh-CN" b="1" dirty="0" smtClean="0">
                <a:latin typeface="Times New Roman" pitchFamily="18" charset="0"/>
              </a:rPr>
              <a:t>NRZ</a:t>
            </a:r>
            <a:r>
              <a:rPr lang="zh-CN" altLang="en-US" b="1" dirty="0" smtClean="0">
                <a:latin typeface="Times New Roman" pitchFamily="18" charset="0"/>
              </a:rPr>
              <a:t>信号的直流分量非常小！）</a:t>
            </a: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3</a:t>
            </a:r>
            <a:r>
              <a:rPr lang="zh-CN" altLang="en-US" b="1" dirty="0" smtClean="0">
                <a:latin typeface="Times New Roman" pitchFamily="18" charset="0"/>
              </a:rPr>
              <a:t>）一个序列与其自身的循环移位序列模二加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后所得序列是其另一个循环移位序列。</a:t>
            </a:r>
            <a:r>
              <a:rPr lang="zh-CN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103" name="椭圆 3"/>
          <p:cNvSpPr>
            <a:spLocks noChangeArrowheads="1"/>
          </p:cNvSpPr>
          <p:nvPr/>
        </p:nvSpPr>
        <p:spPr bwMode="auto">
          <a:xfrm>
            <a:off x="5410200" y="2514600"/>
            <a:ext cx="3276600" cy="3124200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2286000"/>
            <a:ext cx="609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6"/>
          <p:cNvSpPr txBox="1">
            <a:spLocks noGrp="1"/>
          </p:cNvSpPr>
          <p:nvPr>
            <p:ph idx="1"/>
          </p:nvPr>
        </p:nvSpPr>
        <p:spPr>
          <a:xfrm>
            <a:off x="304800" y="1371600"/>
            <a:ext cx="4876800" cy="5311775"/>
          </a:xfrm>
        </p:spPr>
        <p:txBody>
          <a:bodyPr rtlCol="0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游程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：由于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序列是周期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性的，当我们把一个周期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内的序列罗列在一个圆周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上时，将持续出现“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（或者“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”）的情形称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作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游程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。一个游程中持续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出现“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”（或者“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”）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的个数称为该游程的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游程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长度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5800" y="4343400"/>
            <a:ext cx="609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3400" y="3048000"/>
            <a:ext cx="609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5181600"/>
            <a:ext cx="609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5181600"/>
            <a:ext cx="609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4114800"/>
            <a:ext cx="609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11" name="TextBox 12"/>
          <p:cNvSpPr txBox="1">
            <a:spLocks noChangeArrowheads="1"/>
          </p:cNvSpPr>
          <p:nvPr/>
        </p:nvSpPr>
        <p:spPr bwMode="auto">
          <a:xfrm>
            <a:off x="5410200" y="2971800"/>
            <a:ext cx="60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12" name="TextBox 13"/>
          <p:cNvSpPr txBox="1">
            <a:spLocks noChangeArrowheads="1"/>
          </p:cNvSpPr>
          <p:nvPr/>
        </p:nvSpPr>
        <p:spPr bwMode="auto">
          <a:xfrm>
            <a:off x="5410200" y="6019800"/>
            <a:ext cx="350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游程总数为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4113" name="TextBox 14"/>
          <p:cNvSpPr txBox="1">
            <a:spLocks noChangeArrowheads="1"/>
          </p:cNvSpPr>
          <p:nvPr/>
        </p:nvSpPr>
        <p:spPr bwMode="auto">
          <a:xfrm>
            <a:off x="5181600" y="1447800"/>
            <a:ext cx="350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/>
              <a:t>例：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序列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1001110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i="1" dirty="0" smtClean="0">
                <a:latin typeface="Times New Roman" pitchFamily="18" charset="0"/>
              </a:rPr>
              <a:t>m</a:t>
            </a:r>
            <a:r>
              <a:rPr lang="zh-CN" altLang="en-US" b="1" dirty="0" smtClean="0">
                <a:latin typeface="Times New Roman" pitchFamily="18" charset="0"/>
              </a:rPr>
              <a:t>序列的特点（续）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例</a:t>
            </a:r>
            <a:r>
              <a:rPr lang="zh-CN" altLang="en-US" b="1" dirty="0" smtClean="0">
                <a:latin typeface="Times New Roman" pitchFamily="18" charset="0"/>
              </a:rPr>
              <a:t>：</a:t>
            </a:r>
            <a:r>
              <a:rPr lang="en-US" altLang="zh-CN" b="1" i="1" dirty="0" smtClean="0">
                <a:latin typeface="Times New Roman" pitchFamily="18" charset="0"/>
              </a:rPr>
              <a:t>m</a:t>
            </a:r>
            <a:r>
              <a:rPr lang="zh-CN" altLang="en-US" b="1" dirty="0" smtClean="0">
                <a:latin typeface="Times New Roman" pitchFamily="18" charset="0"/>
              </a:rPr>
              <a:t>序列</a:t>
            </a:r>
            <a:r>
              <a:rPr lang="en-US" altLang="zh-CN" b="1" dirty="0" smtClean="0">
                <a:latin typeface="Times New Roman" pitchFamily="18" charset="0"/>
              </a:rPr>
              <a:t>1001110</a:t>
            </a:r>
            <a:r>
              <a:rPr lang="zh-CN" altLang="en-US" b="1" dirty="0" smtClean="0">
                <a:latin typeface="Times New Roman" pitchFamily="18" charset="0"/>
              </a:rPr>
              <a:t>：游程总数为</a:t>
            </a:r>
            <a:r>
              <a:rPr lang="en-US" altLang="zh-CN" b="1" dirty="0" smtClean="0">
                <a:latin typeface="Times New Roman" pitchFamily="18" charset="0"/>
              </a:rPr>
              <a:t>4</a:t>
            </a:r>
            <a:r>
              <a:rPr lang="zh-CN" altLang="en-US" b="1" dirty="0" smtClean="0">
                <a:latin typeface="Times New Roman" pitchFamily="18" charset="0"/>
              </a:rPr>
              <a:t>个。其中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长为</a:t>
            </a: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的游程有</a:t>
            </a: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</a:rPr>
              <a:t>个，长为</a:t>
            </a: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</a:rPr>
              <a:t>的游程有</a:t>
            </a: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个，长</a:t>
            </a:r>
          </a:p>
          <a:p>
            <a:pPr eaLnBrk="1" hangingPunct="1">
              <a:buFontTx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为</a:t>
            </a:r>
            <a:r>
              <a:rPr lang="en-US" altLang="zh-CN" b="1" dirty="0" smtClean="0">
                <a:latin typeface="Times New Roman" pitchFamily="18" charset="0"/>
              </a:rPr>
              <a:t>3</a:t>
            </a:r>
            <a:r>
              <a:rPr lang="zh-CN" altLang="en-US" b="1" dirty="0" smtClean="0">
                <a:latin typeface="Times New Roman" pitchFamily="18" charset="0"/>
              </a:rPr>
              <a:t>（</a:t>
            </a:r>
            <a:r>
              <a:rPr lang="en-US" altLang="zh-CN" b="1" dirty="0" smtClean="0">
                <a:latin typeface="Times New Roman" pitchFamily="18" charset="0"/>
              </a:rPr>
              <a:t>L</a:t>
            </a:r>
            <a:r>
              <a:rPr lang="zh-CN" altLang="en-US" b="1" dirty="0" smtClean="0">
                <a:latin typeface="Times New Roman" pitchFamily="18" charset="0"/>
              </a:rPr>
              <a:t>＝</a:t>
            </a:r>
            <a:r>
              <a:rPr lang="en-US" altLang="zh-CN" b="1" dirty="0" smtClean="0">
                <a:latin typeface="Times New Roman" pitchFamily="18" charset="0"/>
              </a:rPr>
              <a:t>3</a:t>
            </a:r>
            <a:r>
              <a:rPr lang="zh-CN" altLang="en-US" b="1" dirty="0" smtClean="0">
                <a:latin typeface="Times New Roman" pitchFamily="18" charset="0"/>
              </a:rPr>
              <a:t>）的游程有</a:t>
            </a: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个。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endParaRPr lang="zh-CN" altLang="en-US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4</a:t>
            </a:r>
            <a:r>
              <a:rPr lang="zh-CN" altLang="en-US" b="1" dirty="0" smtClean="0">
                <a:latin typeface="Times New Roman" pitchFamily="18" charset="0"/>
              </a:rPr>
              <a:t>）在</a:t>
            </a:r>
            <a:r>
              <a:rPr lang="en-US" altLang="zh-CN" b="1" dirty="0" smtClean="0">
                <a:latin typeface="Times New Roman" pitchFamily="18" charset="0"/>
              </a:rPr>
              <a:t>L</a:t>
            </a:r>
            <a:r>
              <a:rPr lang="zh-CN" altLang="en-US" b="1" dirty="0" smtClean="0">
                <a:latin typeface="Times New Roman" pitchFamily="18" charset="0"/>
              </a:rPr>
              <a:t>阶</a:t>
            </a:r>
            <a:r>
              <a:rPr lang="en-US" altLang="zh-CN" b="1" i="1" dirty="0" smtClean="0">
                <a:latin typeface="Times New Roman" pitchFamily="18" charset="0"/>
              </a:rPr>
              <a:t>m</a:t>
            </a:r>
            <a:r>
              <a:rPr lang="zh-CN" altLang="en-US" b="1" dirty="0" smtClean="0">
                <a:latin typeface="Times New Roman" pitchFamily="18" charset="0"/>
              </a:rPr>
              <a:t>序列的一个周期内，游程总数为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en-US" altLang="zh-CN" b="1" baseline="30000" dirty="0" smtClean="0">
                <a:latin typeface="Times New Roman" pitchFamily="18" charset="0"/>
              </a:rPr>
              <a:t>L-1</a:t>
            </a:r>
            <a:r>
              <a:rPr lang="zh-CN" altLang="en-US" b="1" dirty="0" smtClean="0">
                <a:latin typeface="Times New Roman" pitchFamily="18" charset="0"/>
              </a:rPr>
              <a:t>个，其中长度</a:t>
            </a:r>
            <a:r>
              <a:rPr lang="en-US" altLang="zh-CN" b="1" dirty="0" smtClean="0">
                <a:latin typeface="Times New Roman" pitchFamily="18" charset="0"/>
              </a:rPr>
              <a:t>r(&lt;L)</a:t>
            </a:r>
            <a:r>
              <a:rPr lang="zh-CN" altLang="en-US" b="1" dirty="0" smtClean="0">
                <a:latin typeface="Times New Roman" pitchFamily="18" charset="0"/>
              </a:rPr>
              <a:t>的游程占游程总数的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／</a:t>
            </a: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en-US" altLang="zh-CN" b="1" baseline="30000" dirty="0" smtClean="0">
                <a:latin typeface="Times New Roman" pitchFamily="18" charset="0"/>
              </a:rPr>
              <a:t>r</a:t>
            </a:r>
            <a:r>
              <a:rPr lang="zh-CN" altLang="en-US" b="1" dirty="0" smtClean="0">
                <a:latin typeface="Times New Roman" pitchFamily="18" charset="0"/>
              </a:rPr>
              <a:t>，长度为</a:t>
            </a:r>
            <a:r>
              <a:rPr lang="en-US" altLang="zh-CN" b="1" dirty="0" smtClean="0">
                <a:latin typeface="Times New Roman" pitchFamily="18" charset="0"/>
              </a:rPr>
              <a:t>L</a:t>
            </a:r>
            <a:r>
              <a:rPr lang="zh-CN" altLang="en-US" b="1" dirty="0" smtClean="0">
                <a:latin typeface="Times New Roman" pitchFamily="18" charset="0"/>
              </a:rPr>
              <a:t>的游程占游程总数的</a:t>
            </a: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／</a:t>
            </a: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en-US" altLang="zh-CN" b="1" baseline="30000" dirty="0" smtClean="0">
                <a:latin typeface="Times New Roman" pitchFamily="18" charset="0"/>
              </a:rPr>
              <a:t>L-1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i="1" smtClean="0">
                <a:latin typeface="Times New Roman" pitchFamily="18" charset="0"/>
              </a:rPr>
              <a:t/>
            </a:r>
            <a:br>
              <a:rPr lang="en-US" altLang="zh-CN" sz="4000" b="1" i="1" smtClean="0">
                <a:latin typeface="Times New Roman" pitchFamily="18" charset="0"/>
              </a:rPr>
            </a:br>
            <a:r>
              <a:rPr lang="en-US" altLang="zh-CN" sz="3200" b="1" i="1" smtClean="0">
                <a:latin typeface="Times New Roman" pitchFamily="18" charset="0"/>
              </a:rPr>
              <a:t>m</a:t>
            </a:r>
            <a:r>
              <a:rPr lang="zh-CN" altLang="en-US" sz="3200" b="1" smtClean="0">
                <a:latin typeface="Times New Roman" pitchFamily="18" charset="0"/>
              </a:rPr>
              <a:t>序列简介（续</a:t>
            </a:r>
            <a:r>
              <a:rPr lang="en-US" altLang="zh-CN" sz="3200" b="1" smtClean="0">
                <a:latin typeface="Times New Roman" pitchFamily="18" charset="0"/>
              </a:rPr>
              <a:t>2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pic>
        <p:nvPicPr>
          <p:cNvPr id="36867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8600" y="2209800"/>
            <a:ext cx="4267200" cy="3200400"/>
          </a:xfrm>
        </p:spPr>
      </p:pic>
      <p:pic>
        <p:nvPicPr>
          <p:cNvPr id="36868" name="Picture 8" descr="Image2(2)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48200" y="2209800"/>
            <a:ext cx="4343400" cy="3200400"/>
          </a:xfrm>
        </p:spPr>
      </p:pic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4800600" y="5638800"/>
            <a:ext cx="3886200" cy="45720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序列的功率谱密度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81000" y="5715000"/>
            <a:ext cx="3886200" cy="1004888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序列的自相关函数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（归一化的） </a:t>
            </a:r>
          </a:p>
        </p:txBody>
      </p:sp>
      <p:sp>
        <p:nvSpPr>
          <p:cNvPr id="36871" name="Line 11"/>
          <p:cNvSpPr>
            <a:spLocks noChangeShapeType="1"/>
          </p:cNvSpPr>
          <p:nvPr/>
        </p:nvSpPr>
        <p:spPr bwMode="auto">
          <a:xfrm flipV="1">
            <a:off x="6858000" y="3505200"/>
            <a:ext cx="12954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7467600" y="3200400"/>
            <a:ext cx="1524000" cy="33655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直流分量很小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i="1" smtClean="0">
                <a:latin typeface="Times New Roman" pitchFamily="18" charset="0"/>
              </a:rPr>
              <a:t/>
            </a:r>
            <a:br>
              <a:rPr lang="en-US" altLang="zh-CN" sz="3200" b="1" i="1" smtClean="0">
                <a:latin typeface="Times New Roman" pitchFamily="18" charset="0"/>
              </a:rPr>
            </a:br>
            <a:r>
              <a:rPr lang="en-US" altLang="zh-CN" sz="3200" b="1" i="1" smtClean="0">
                <a:latin typeface="Times New Roman" pitchFamily="18" charset="0"/>
              </a:rPr>
              <a:t>m</a:t>
            </a:r>
            <a:r>
              <a:rPr lang="zh-CN" altLang="en-US" sz="3200" b="1" smtClean="0">
                <a:latin typeface="Times New Roman" pitchFamily="18" charset="0"/>
              </a:rPr>
              <a:t>序列简介（续</a:t>
            </a:r>
            <a:r>
              <a:rPr lang="en-US" altLang="zh-CN" sz="3200" b="1" smtClean="0">
                <a:latin typeface="Times New Roman" pitchFamily="18" charset="0"/>
              </a:rPr>
              <a:t>3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02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这里我们需要说明以下三点：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</a:rPr>
              <a:t>实际应用时，</a:t>
            </a:r>
            <a:r>
              <a:rPr lang="en-US" altLang="zh-CN" sz="2800" b="1" i="1" dirty="0" smtClean="0">
                <a:latin typeface="Times New Roman" pitchFamily="18" charset="0"/>
              </a:rPr>
              <a:t>m </a:t>
            </a:r>
            <a:r>
              <a:rPr lang="zh-CN" altLang="en-US" sz="2800" b="1" dirty="0" smtClean="0">
                <a:latin typeface="Times New Roman" pitchFamily="18" charset="0"/>
              </a:rPr>
              <a:t>序列的周期都会很长，而不可能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仅仅等于</a:t>
            </a:r>
            <a:r>
              <a:rPr lang="en-US" altLang="zh-CN" sz="2800" b="1" dirty="0" smtClean="0">
                <a:latin typeface="Times New Roman" pitchFamily="18" charset="0"/>
              </a:rPr>
              <a:t>7</a:t>
            </a:r>
            <a:r>
              <a:rPr lang="zh-CN" altLang="en-US" sz="2800" b="1" dirty="0" smtClean="0">
                <a:latin typeface="Times New Roman" pitchFamily="18" charset="0"/>
              </a:rPr>
              <a:t>。例如，</a:t>
            </a:r>
            <a:r>
              <a:rPr lang="en-US" altLang="zh-CN" sz="2800" b="1" dirty="0" smtClean="0">
                <a:latin typeface="Times New Roman" pitchFamily="18" charset="0"/>
              </a:rPr>
              <a:t>IS95 CDMA</a:t>
            </a:r>
            <a:r>
              <a:rPr lang="zh-CN" altLang="en-US" sz="2800" b="1" dirty="0" smtClean="0">
                <a:latin typeface="Times New Roman" pitchFamily="18" charset="0"/>
              </a:rPr>
              <a:t>系统中用到的</a:t>
            </a:r>
            <a:r>
              <a:rPr lang="en-US" altLang="zh-CN" sz="2800" b="1" i="1" dirty="0" smtClean="0"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latin typeface="Times New Roman" pitchFamily="18" charset="0"/>
              </a:rPr>
              <a:t>序列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有两种：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长码</a:t>
            </a:r>
            <a:r>
              <a:rPr lang="zh-CN" altLang="en-US" sz="2800" b="1" dirty="0" smtClean="0">
                <a:latin typeface="Times New Roman" pitchFamily="18" charset="0"/>
              </a:rPr>
              <a:t>由</a:t>
            </a:r>
            <a:r>
              <a:rPr lang="en-US" altLang="zh-CN" sz="2800" b="1" dirty="0" smtClean="0">
                <a:latin typeface="Times New Roman" pitchFamily="18" charset="0"/>
              </a:rPr>
              <a:t>42</a:t>
            </a:r>
            <a:r>
              <a:rPr lang="zh-CN" altLang="en-US" sz="2800" b="1" dirty="0" smtClean="0">
                <a:latin typeface="Times New Roman" pitchFamily="18" charset="0"/>
              </a:rPr>
              <a:t>阶</a:t>
            </a:r>
            <a:r>
              <a:rPr lang="en-US" altLang="zh-CN" sz="2800" b="1" dirty="0" smtClean="0">
                <a:latin typeface="Times New Roman" pitchFamily="18" charset="0"/>
              </a:rPr>
              <a:t>LFSR</a:t>
            </a:r>
            <a:r>
              <a:rPr lang="zh-CN" altLang="en-US" sz="2800" b="1" dirty="0" smtClean="0">
                <a:latin typeface="Times New Roman" pitchFamily="18" charset="0"/>
              </a:rPr>
              <a:t>生成，所以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周期为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sz="2800" b="1" baseline="30000" dirty="0" smtClean="0">
                <a:solidFill>
                  <a:schemeClr val="accent2"/>
                </a:solidFill>
                <a:latin typeface="Times New Roman" pitchFamily="18" charset="0"/>
              </a:rPr>
              <a:t>42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-1</a:t>
            </a:r>
            <a:r>
              <a:rPr lang="zh-CN" altLang="en-US" sz="2800" b="1" dirty="0" smtClean="0">
                <a:latin typeface="Times New Roman" pitchFamily="18" charset="0"/>
              </a:rPr>
              <a:t>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短码</a:t>
            </a:r>
            <a:r>
              <a:rPr lang="zh-CN" altLang="en-US" sz="2800" b="1" dirty="0" smtClean="0">
                <a:latin typeface="Times New Roman" pitchFamily="18" charset="0"/>
              </a:rPr>
              <a:t>有两个，分别由两个具有不同线性反馈的</a:t>
            </a:r>
            <a:r>
              <a:rPr lang="en-US" altLang="zh-CN" sz="2800" b="1" dirty="0" smtClean="0">
                <a:latin typeface="Times New Roman" pitchFamily="18" charset="0"/>
              </a:rPr>
              <a:t>15</a:t>
            </a:r>
            <a:r>
              <a:rPr lang="zh-CN" altLang="en-US" sz="2800" b="1" dirty="0" smtClean="0">
                <a:latin typeface="Times New Roman" pitchFamily="18" charset="0"/>
              </a:rPr>
              <a:t>阶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移位寄存器生成，所以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周期都是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sz="2800" b="1" baseline="30000" dirty="0" smtClean="0">
                <a:solidFill>
                  <a:schemeClr val="accent2"/>
                </a:solidFill>
                <a:latin typeface="Times New Roman" pitchFamily="18" charset="0"/>
              </a:rPr>
              <a:t>15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-1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</a:rPr>
              <a:t>具体使用时可能并不像之前</a:t>
            </a:r>
            <a:r>
              <a:rPr lang="en-US" altLang="zh-CN" sz="2800" b="1" dirty="0" smtClean="0">
                <a:latin typeface="Times New Roman" pitchFamily="18" charset="0"/>
              </a:rPr>
              <a:t>BPSK+DSSS</a:t>
            </a:r>
            <a:r>
              <a:rPr lang="zh-CN" altLang="en-US" sz="2800" b="1" dirty="0" smtClean="0">
                <a:latin typeface="Times New Roman" pitchFamily="18" charset="0"/>
              </a:rPr>
              <a:t>系统原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理所描述的那样简单、直接。比如，在</a:t>
            </a:r>
            <a:r>
              <a:rPr lang="en-US" altLang="zh-CN" sz="2800" b="1" dirty="0" smtClean="0">
                <a:latin typeface="Times New Roman" pitchFamily="18" charset="0"/>
              </a:rPr>
              <a:t>IS95</a:t>
            </a:r>
            <a:r>
              <a:rPr lang="zh-CN" altLang="en-US" sz="2800" b="1" dirty="0" smtClean="0">
                <a:latin typeface="Times New Roman" pitchFamily="18" charset="0"/>
              </a:rPr>
              <a:t>中，长码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除用于上行链路扩频外，还被用于下行链路的数据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扰码。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zh-CN" altLang="en-US" sz="3600" b="1" smtClean="0">
                <a:latin typeface="Times New Roman" pitchFamily="18" charset="0"/>
              </a:rPr>
              <a:t>什么是扩展频谱系统？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/>
              <a:t>发射信号带宽远大于所传输的基带信号带宽的系统，称作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扩展频谱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Spread Spectrum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）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系统</a:t>
            </a:r>
            <a:r>
              <a:rPr lang="zh-CN" altLang="en-US" sz="2800" dirty="0" smtClean="0"/>
              <a:t>。</a:t>
            </a:r>
          </a:p>
          <a:p>
            <a:pPr eaLnBrk="1" hangingPunct="1">
              <a:defRPr/>
            </a:pPr>
            <a:r>
              <a:rPr lang="zh-CN" altLang="en-US" sz="2800" b="1" dirty="0" smtClean="0"/>
              <a:t>我们知道，传统的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非扩展频谱系统</a:t>
            </a:r>
            <a:r>
              <a:rPr lang="zh-CN" altLang="en-US" sz="2800" b="1" dirty="0" smtClean="0"/>
              <a:t>，已调信号带宽等于基带信号带宽的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几倍</a:t>
            </a:r>
            <a:r>
              <a:rPr lang="zh-CN" altLang="en-US" sz="2800" b="1" dirty="0" smtClean="0"/>
              <a:t>。如，</a:t>
            </a:r>
            <a:r>
              <a:rPr lang="en-US" altLang="zh-CN" sz="2800" b="1" u="sng" dirty="0" smtClean="0">
                <a:latin typeface="Times New Roman" pitchFamily="18" charset="0"/>
              </a:rPr>
              <a:t>MPSK(M</a:t>
            </a:r>
            <a:r>
              <a:rPr lang="en-US" altLang="zh-CN" sz="2800" b="1" u="sng" dirty="0" smtClean="0">
                <a:latin typeface="Times New Roman" pitchFamily="18" charset="0"/>
                <a:cs typeface="Arial" charset="0"/>
              </a:rPr>
              <a:t>≥2)</a:t>
            </a:r>
            <a:r>
              <a:rPr lang="zh-CN" altLang="en-US" sz="2800" b="1" u="sng" dirty="0" smtClean="0">
                <a:latin typeface="Times New Roman" pitchFamily="18" charset="0"/>
                <a:cs typeface="Arial" charset="0"/>
              </a:rPr>
              <a:t>调制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的已调信号带宽是基带带宽的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倍；</a:t>
            </a:r>
            <a:r>
              <a:rPr lang="en-US" altLang="zh-CN" sz="2800" b="1" u="sng" dirty="0" smtClean="0">
                <a:latin typeface="Times New Roman" pitchFamily="18" charset="0"/>
                <a:cs typeface="Arial" charset="0"/>
              </a:rPr>
              <a:t>MSK</a:t>
            </a:r>
            <a:r>
              <a:rPr lang="zh-CN" altLang="en-US" sz="2800" b="1" u="sng" dirty="0" smtClean="0">
                <a:latin typeface="Times New Roman" pitchFamily="18" charset="0"/>
                <a:cs typeface="Arial" charset="0"/>
              </a:rPr>
              <a:t>调制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的已调信号带宽是基带带宽的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1.5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倍。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而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SS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系统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的射频带宽是远大于基带带宽的，这里“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Arial" charset="0"/>
              </a:rPr>
              <a:t>远大于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”指的是射频带宽是基带信号带宽的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Arial" charset="0"/>
              </a:rPr>
              <a:t>几十倍甚至几百倍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。例如，</a:t>
            </a:r>
            <a:r>
              <a:rPr lang="en-US" altLang="zh-CN" sz="2800" b="1" u="sng" dirty="0" smtClean="0">
                <a:latin typeface="Times New Roman" pitchFamily="18" charset="0"/>
                <a:cs typeface="Arial" charset="0"/>
              </a:rPr>
              <a:t>IS95 CDMA</a:t>
            </a:r>
            <a:r>
              <a:rPr lang="zh-CN" altLang="en-US" sz="2800" b="1" u="sng" dirty="0" smtClean="0">
                <a:latin typeface="Times New Roman" pitchFamily="18" charset="0"/>
                <a:cs typeface="Arial" charset="0"/>
              </a:rPr>
              <a:t>系统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采用直接序列扩频技术，其射频信道带宽为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1.25MHz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，而在其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Arial" charset="0"/>
              </a:rPr>
              <a:t>前向信道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中，编码后基带符号速率为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19.2ksps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。二者之间约</a:t>
            </a:r>
            <a:r>
              <a:rPr lang="en-US" altLang="zh-CN" sz="2800" b="1" dirty="0" smtClean="0">
                <a:latin typeface="Times New Roman" pitchFamily="18" charset="0"/>
                <a:cs typeface="Arial" charset="0"/>
              </a:rPr>
              <a:t>65</a:t>
            </a:r>
            <a:r>
              <a:rPr lang="zh-CN" altLang="en-US" sz="2800" b="1" dirty="0" smtClean="0">
                <a:latin typeface="Times New Roman" pitchFamily="18" charset="0"/>
                <a:cs typeface="Arial" charset="0"/>
              </a:rPr>
              <a:t>倍的关系。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zh-CN" sz="3200" b="1" i="1" smtClean="0">
                <a:latin typeface="Times New Roman" pitchFamily="18" charset="0"/>
              </a:rPr>
              <a:t/>
            </a:r>
            <a:br>
              <a:rPr lang="en-US" altLang="zh-CN" sz="3200" b="1" i="1" smtClean="0">
                <a:latin typeface="Times New Roman" pitchFamily="18" charset="0"/>
              </a:rPr>
            </a:br>
            <a:r>
              <a:rPr lang="en-US" altLang="zh-CN" sz="3200" b="1" i="1" smtClean="0">
                <a:latin typeface="Times New Roman" pitchFamily="18" charset="0"/>
              </a:rPr>
              <a:t>m</a:t>
            </a:r>
            <a:r>
              <a:rPr lang="zh-CN" altLang="en-US" sz="3200" b="1" smtClean="0">
                <a:latin typeface="Times New Roman" pitchFamily="18" charset="0"/>
              </a:rPr>
              <a:t>序列简介（续</a:t>
            </a:r>
            <a:r>
              <a:rPr lang="en-US" altLang="zh-CN" sz="3200" b="1" smtClean="0">
                <a:latin typeface="Times New Roman" pitchFamily="18" charset="0"/>
              </a:rPr>
              <a:t>4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267200" cy="5181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）</a:t>
            </a:r>
            <a:r>
              <a:rPr lang="en-US" altLang="zh-CN" sz="2800" b="1" i="1" dirty="0" smtClean="0"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latin typeface="Times New Roman" pitchFamily="18" charset="0"/>
              </a:rPr>
              <a:t>序列的自相关特性优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良。如右图所示，在码片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边界对齐的情况下，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序列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本身和其循环移位序列之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间的互相关值比较小</a:t>
            </a:r>
            <a:r>
              <a:rPr lang="zh-CN" altLang="en-US" sz="2800" b="1" dirty="0" smtClean="0">
                <a:latin typeface="Times New Roman" pitchFamily="18" charset="0"/>
              </a:rPr>
              <a:t>，等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于－</a:t>
            </a:r>
            <a:r>
              <a:rPr lang="en-US" altLang="zh-CN" sz="2800" b="1" dirty="0" smtClean="0"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</a:rPr>
              <a:t>，这一规律是具有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普遍性的</a:t>
            </a:r>
            <a:r>
              <a:rPr lang="en-US" altLang="zh-CN" sz="2800" b="1" dirty="0" smtClean="0">
                <a:latin typeface="Times New Roman" pitchFamily="18" charset="0"/>
              </a:rPr>
              <a:t>——</a:t>
            </a:r>
            <a:r>
              <a:rPr lang="zh-CN" altLang="en-US" sz="2800" b="1" dirty="0" smtClean="0">
                <a:latin typeface="Times New Roman" pitchFamily="18" charset="0"/>
              </a:rPr>
              <a:t>不仅仅限于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周期</a:t>
            </a:r>
            <a:r>
              <a:rPr lang="en-US" altLang="zh-CN" sz="2800" b="1" dirty="0" smtClean="0">
                <a:latin typeface="Times New Roman" pitchFamily="18" charset="0"/>
              </a:rPr>
              <a:t>N</a:t>
            </a:r>
            <a:r>
              <a:rPr lang="zh-CN" altLang="en-US" sz="2800" b="1" dirty="0" smtClean="0">
                <a:latin typeface="Times New Roman" pitchFamily="18" charset="0"/>
              </a:rPr>
              <a:t>＝</a:t>
            </a:r>
            <a:r>
              <a:rPr lang="en-US" altLang="zh-CN" sz="2800" b="1" dirty="0" smtClean="0">
                <a:latin typeface="Times New Roman" pitchFamily="18" charset="0"/>
              </a:rPr>
              <a:t>7</a:t>
            </a:r>
            <a:r>
              <a:rPr lang="zh-CN" altLang="en-US" sz="2800" b="1" dirty="0" smtClean="0">
                <a:latin typeface="Times New Roman" pitchFamily="18" charset="0"/>
              </a:rPr>
              <a:t>的情形。这就为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实现多址</a:t>
            </a:r>
            <a:r>
              <a:rPr lang="zh-CN" altLang="en-US" sz="2800" b="1" dirty="0" smtClean="0">
                <a:latin typeface="Times New Roman" pitchFamily="18" charset="0"/>
              </a:rPr>
              <a:t>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利用多径</a:t>
            </a:r>
            <a:r>
              <a:rPr lang="zh-CN" altLang="en-US" sz="2800" b="1" dirty="0" smtClean="0">
                <a:latin typeface="Times New Roman" pitchFamily="18" charset="0"/>
              </a:rPr>
              <a:t>创造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了条件。</a:t>
            </a:r>
          </a:p>
        </p:txBody>
      </p:sp>
      <p:pic>
        <p:nvPicPr>
          <p:cNvPr id="38916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1524000"/>
            <a:ext cx="4343400" cy="4953000"/>
          </a:xfrm>
        </p:spPr>
      </p:pic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019800" y="3048000"/>
            <a:ext cx="2286000" cy="1676400"/>
          </a:xfrm>
          <a:prstGeom prst="rect">
            <a:avLst/>
          </a:prstGeom>
          <a:solidFill>
            <a:schemeClr val="accent1"/>
          </a:solidFill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>
                <a:latin typeface="Times New Roman" pitchFamily="18" charset="0"/>
              </a:rPr>
              <a:t>该序列的移位序列有：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0011101</a:t>
            </a:r>
            <a:r>
              <a:rPr lang="zh-CN" altLang="en-US" b="1">
                <a:latin typeface="Times New Roman" pitchFamily="18" charset="0"/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0111010</a:t>
            </a:r>
            <a:r>
              <a:rPr lang="zh-CN" altLang="en-US" b="1">
                <a:latin typeface="Times New Roman" pitchFamily="18" charset="0"/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1110100</a:t>
            </a:r>
            <a:r>
              <a:rPr lang="zh-CN" altLang="en-US" b="1">
                <a:latin typeface="Times New Roman" pitchFamily="18" charset="0"/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1101001</a:t>
            </a:r>
            <a:r>
              <a:rPr lang="zh-CN" altLang="en-US" b="1">
                <a:latin typeface="Times New Roman" pitchFamily="18" charset="0"/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1010011</a:t>
            </a:r>
            <a:r>
              <a:rPr lang="zh-CN" altLang="en-US" b="1">
                <a:latin typeface="Times New Roman" pitchFamily="18" charset="0"/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0100111</a:t>
            </a:r>
            <a:r>
              <a:rPr lang="zh-CN" altLang="en-US" b="1">
                <a:latin typeface="Times New Roman" pitchFamily="18" charset="0"/>
              </a:rPr>
              <a:t>。</a:t>
            </a:r>
            <a:endParaRPr lang="zh-CN" altLang="en-US"/>
          </a:p>
        </p:txBody>
      </p:sp>
      <p:sp>
        <p:nvSpPr>
          <p:cNvPr id="38918" name="AutoShape 6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610600" y="6324600"/>
            <a:ext cx="5334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772400" y="6324600"/>
            <a:ext cx="457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706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0" grpId="0" animBg="1"/>
      <p:bldP spid="7067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</a:rPr>
              <a:t>Rake</a:t>
            </a:r>
            <a:r>
              <a:rPr lang="zh-CN" altLang="en-US" b="1" smtClean="0">
                <a:latin typeface="Times New Roman" pitchFamily="18" charset="0"/>
              </a:rPr>
              <a:t>接收机原理（</a:t>
            </a:r>
            <a:r>
              <a:rPr lang="en-US" altLang="zh-CN" b="1" smtClean="0">
                <a:latin typeface="Times New Roman" pitchFamily="18" charset="0"/>
              </a:rPr>
              <a:t>pp274</a:t>
            </a:r>
            <a:r>
              <a:rPr lang="zh-CN" altLang="en-US" b="1" smtClean="0">
                <a:latin typeface="Times New Roman" pitchFamily="18" charset="0"/>
              </a:rPr>
              <a:t>，</a:t>
            </a:r>
            <a:r>
              <a:rPr lang="en-US" altLang="zh-CN" b="1" smtClean="0">
                <a:latin typeface="Times New Roman" pitchFamily="18" charset="0"/>
              </a:rPr>
              <a:t>7.10</a:t>
            </a:r>
            <a:r>
              <a:rPr lang="zh-CN" altLang="en-US" b="1" smtClean="0">
                <a:latin typeface="Times New Roman" pitchFamily="18" charset="0"/>
              </a:rPr>
              <a:t>）</a:t>
            </a:r>
            <a:endParaRPr lang="zh-CN" altLang="zh-CN" b="1" smtClean="0">
              <a:latin typeface="Times New Roman" pitchFamily="18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33400" y="4329113"/>
            <a:ext cx="8077200" cy="2246769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itchFamily="18" charset="0"/>
              </a:rPr>
              <a:t>不同相关器所采用的本地</a:t>
            </a:r>
            <a:r>
              <a:rPr lang="en-US" altLang="zh-CN" sz="2800" b="1" dirty="0">
                <a:latin typeface="Times New Roman" pitchFamily="18" charset="0"/>
              </a:rPr>
              <a:t>PN</a:t>
            </a:r>
            <a:r>
              <a:rPr lang="zh-CN" altLang="en-US" sz="2800" b="1" dirty="0">
                <a:latin typeface="Times New Roman" pitchFamily="18" charset="0"/>
              </a:rPr>
              <a:t>序列</a:t>
            </a:r>
            <a:r>
              <a:rPr lang="zh-CN" altLang="en-US" sz="2800" b="1" dirty="0" smtClean="0">
                <a:latin typeface="Times New Roman" pitchFamily="18" charset="0"/>
              </a:rPr>
              <a:t>相位不同（各本地序列是发送序列的循环移位序列），</a:t>
            </a:r>
            <a:r>
              <a:rPr lang="zh-CN" altLang="en-US" sz="2800" b="1" dirty="0">
                <a:latin typeface="Times New Roman" pitchFamily="18" charset="0"/>
              </a:rPr>
              <a:t>用以提取不同的多径分量，然后可以通过对各相关器输出进行最大比值合并，来提高最终的判决质量。显然，这就要求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多径时延差要大于一个码片的长度</a:t>
            </a:r>
            <a:r>
              <a:rPr lang="zh-CN" altLang="en-US" sz="2800" b="1" dirty="0">
                <a:latin typeface="Times New Roman" pitchFamily="18" charset="0"/>
              </a:rPr>
              <a:t>。</a:t>
            </a:r>
          </a:p>
        </p:txBody>
      </p:sp>
      <p:pic>
        <p:nvPicPr>
          <p:cNvPr id="3994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7551738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smtClean="0">
                <a:latin typeface="Times New Roman" pitchFamily="18" charset="0"/>
              </a:rPr>
              <a:t>Rake</a:t>
            </a:r>
            <a:r>
              <a:rPr lang="zh-CN" altLang="en-US" b="1" smtClean="0">
                <a:latin typeface="Times New Roman" pitchFamily="18" charset="0"/>
              </a:rPr>
              <a:t>接收机（续</a:t>
            </a:r>
            <a:r>
              <a:rPr lang="en-US" altLang="zh-CN" b="1" smtClean="0">
                <a:latin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</a:rPr>
              <a:t>）</a:t>
            </a:r>
            <a:endParaRPr lang="zh-CN" altLang="zh-CN" b="1" smtClean="0">
              <a:latin typeface="Times New Roman" pitchFamily="18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95400"/>
            <a:ext cx="76009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smtClean="0">
                <a:latin typeface="Times New Roman" pitchFamily="18" charset="0"/>
              </a:rPr>
              <a:t>Rake</a:t>
            </a:r>
            <a:r>
              <a:rPr lang="zh-CN" altLang="en-US" b="1" smtClean="0">
                <a:latin typeface="Times New Roman" pitchFamily="18" charset="0"/>
              </a:rPr>
              <a:t>接收机（续</a:t>
            </a:r>
            <a:r>
              <a:rPr lang="en-US" altLang="zh-CN" b="1" smtClean="0">
                <a:latin typeface="Times New Roman" pitchFamily="18" charset="0"/>
              </a:rPr>
              <a:t>2</a:t>
            </a:r>
            <a:r>
              <a:rPr lang="zh-CN" altLang="en-US" b="1" smtClean="0">
                <a:latin typeface="Times New Roman" pitchFamily="18" charset="0"/>
              </a:rPr>
              <a:t>）</a:t>
            </a:r>
            <a:endParaRPr lang="zh-CN" altLang="zh-CN" b="1" smtClean="0">
              <a:latin typeface="Times New Roman" pitchFamily="18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b="1" smtClean="0">
                <a:latin typeface="Times New Roman" pitchFamily="18" charset="0"/>
              </a:rPr>
              <a:t>            </a:t>
            </a:r>
            <a:r>
              <a:rPr lang="en-US" altLang="zh-CN" b="1" smtClean="0">
                <a:latin typeface="Times New Roman" pitchFamily="18" charset="0"/>
              </a:rPr>
              <a:t>Rake</a:t>
            </a:r>
            <a:r>
              <a:rPr lang="zh-CN" altLang="en-US" b="1" smtClean="0">
                <a:latin typeface="Times New Roman" pitchFamily="18" charset="0"/>
              </a:rPr>
              <a:t>接收机也可以被解释成</a:t>
            </a:r>
            <a:r>
              <a:rPr lang="zh-CN" alt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抽头延迟线</a:t>
            </a:r>
            <a:r>
              <a:rPr lang="zh-CN" altLang="en-US" b="1" smtClean="0">
                <a:latin typeface="Times New Roman" pitchFamily="18" charset="0"/>
              </a:rPr>
              <a:t>，各级延迟器的输出经加权后再合并起来。各级延迟器的延迟时间和抽头处的权值都是可调的，并与信道相匹配。注意，抽头之间通常至少间隔一个码片周期，但抽头之间不必是均匀间隔的。接收滤波器和</a:t>
            </a:r>
            <a:r>
              <a:rPr lang="en-US" altLang="zh-CN" b="1" smtClean="0">
                <a:latin typeface="Times New Roman" pitchFamily="18" charset="0"/>
              </a:rPr>
              <a:t>Rake</a:t>
            </a:r>
            <a:r>
              <a:rPr lang="zh-CN" altLang="en-US" b="1" smtClean="0">
                <a:latin typeface="Times New Roman" pitchFamily="18" charset="0"/>
              </a:rPr>
              <a:t>接收机一起构成了一个与接收信号匹配的滤波器，接收滤波器与发送信号匹配，而</a:t>
            </a:r>
            <a:r>
              <a:rPr lang="en-US" altLang="zh-CN" b="1" smtClean="0">
                <a:latin typeface="Times New Roman" pitchFamily="18" charset="0"/>
              </a:rPr>
              <a:t>Rake</a:t>
            </a:r>
            <a:r>
              <a:rPr lang="zh-CN" altLang="en-US" b="1" smtClean="0">
                <a:latin typeface="Times New Roman" pitchFamily="18" charset="0"/>
              </a:rPr>
              <a:t>接收机与信道匹配。</a:t>
            </a:r>
          </a:p>
        </p:txBody>
      </p:sp>
      <p:sp>
        <p:nvSpPr>
          <p:cNvPr id="41988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smtClean="0"/>
              <a:t/>
            </a:r>
            <a:br>
              <a:rPr lang="en-US" altLang="zh-CN" sz="3600" smtClean="0"/>
            </a:br>
            <a:r>
              <a:rPr lang="en-US" altLang="zh-CN" sz="3600" smtClean="0"/>
              <a:t>             </a:t>
            </a:r>
            <a:r>
              <a:rPr lang="zh-CN" altLang="en-US" sz="3600" b="1" smtClean="0">
                <a:latin typeface="Times New Roman" pitchFamily="18" charset="0"/>
              </a:rPr>
              <a:t>如何用</a:t>
            </a:r>
            <a:r>
              <a:rPr lang="en-US" altLang="zh-CN" sz="3600" b="1" smtClean="0">
                <a:latin typeface="Times New Roman" pitchFamily="18" charset="0"/>
              </a:rPr>
              <a:t>DSSS</a:t>
            </a:r>
            <a:r>
              <a:rPr lang="zh-CN" altLang="en-US" sz="3600" b="1" smtClean="0">
                <a:latin typeface="Times New Roman" pitchFamily="18" charset="0"/>
              </a:rPr>
              <a:t>实现多址？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1. </a:t>
            </a:r>
            <a:r>
              <a:rPr lang="zh-CN" altLang="en-US" b="1" smtClean="0">
                <a:latin typeface="Times New Roman" pitchFamily="18" charset="0"/>
              </a:rPr>
              <a:t>什么是多址？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2. </a:t>
            </a:r>
            <a:r>
              <a:rPr lang="zh-CN" altLang="en-US" b="1" smtClean="0">
                <a:latin typeface="Times New Roman" pitchFamily="18" charset="0"/>
              </a:rPr>
              <a:t>如何用</a:t>
            </a:r>
            <a:r>
              <a:rPr lang="en-US" altLang="zh-CN" b="1" smtClean="0">
                <a:latin typeface="Times New Roman" pitchFamily="18" charset="0"/>
              </a:rPr>
              <a:t>DSSS</a:t>
            </a:r>
            <a:r>
              <a:rPr lang="zh-CN" altLang="en-US" b="1" smtClean="0">
                <a:latin typeface="Times New Roman" pitchFamily="18" charset="0"/>
              </a:rPr>
              <a:t>实现多址？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3. </a:t>
            </a:r>
            <a:r>
              <a:rPr lang="zh-CN" altLang="en-US" b="1" smtClean="0">
                <a:latin typeface="Times New Roman" pitchFamily="18" charset="0"/>
                <a:hlinkClick r:id="rId3" action="ppaction://hlinksldjump"/>
              </a:rPr>
              <a:t>为实现多址，扩频码还应具有什么特点？</a:t>
            </a:r>
            <a:endParaRPr lang="zh-CN" altLang="en-US" b="1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4. </a:t>
            </a:r>
            <a:r>
              <a:rPr lang="zh-CN" altLang="en-US" b="1" smtClean="0">
                <a:latin typeface="Times New Roman" pitchFamily="18" charset="0"/>
                <a:hlinkClick r:id="rId4" action="ppaction://hlinksldjump"/>
              </a:rPr>
              <a:t>多址干扰和</a:t>
            </a:r>
            <a:r>
              <a:rPr lang="en-US" altLang="zh-CN" b="1" smtClean="0">
                <a:latin typeface="Times New Roman" pitchFamily="18" charset="0"/>
                <a:hlinkClick r:id="rId4" action="ppaction://hlinksldjump"/>
              </a:rPr>
              <a:t>CDMA</a:t>
            </a:r>
            <a:r>
              <a:rPr lang="zh-CN" altLang="en-US" b="1" smtClean="0">
                <a:latin typeface="Times New Roman" pitchFamily="18" charset="0"/>
                <a:hlinkClick r:id="rId4" action="ppaction://hlinksldjump"/>
              </a:rPr>
              <a:t>系统的功率控制问题</a:t>
            </a:r>
            <a:endParaRPr lang="zh-CN" altLang="en-US" b="1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en-US" altLang="zh-CN" sz="3200" b="1" smtClean="0">
                <a:latin typeface="Times New Roman" pitchFamily="18" charset="0"/>
              </a:rPr>
              <a:t>1. </a:t>
            </a:r>
            <a:r>
              <a:rPr lang="zh-CN" altLang="en-US" sz="3200" b="1" smtClean="0">
                <a:latin typeface="Times New Roman" pitchFamily="18" charset="0"/>
              </a:rPr>
              <a:t>什么是多址？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</a:rPr>
              <a:t>多址，即</a:t>
            </a:r>
            <a:r>
              <a:rPr lang="en-US" altLang="zh-CN" b="1" dirty="0" smtClean="0">
                <a:latin typeface="Times New Roman" pitchFamily="18" charset="0"/>
              </a:rPr>
              <a:t>Multiple Access</a:t>
            </a:r>
            <a:r>
              <a:rPr lang="zh-CN" altLang="en-US" b="1" dirty="0" smtClean="0">
                <a:latin typeface="Times New Roman" pitchFamily="18" charset="0"/>
              </a:rPr>
              <a:t>，特指蜂窝系统中基站用以区分不同用户的方式，以保证多个用户有效地共享有限的频谱资源。当然，这种技术的应用并不限于蜂窝系统。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 smtClean="0">
                <a:latin typeface="Times New Roman" pitchFamily="18" charset="0"/>
              </a:rPr>
              <a:t>可以从不同角度来实现对用户信号的区分：例如不同用户使用不同载频，即以频率来区分用户</a:t>
            </a:r>
            <a:r>
              <a:rPr lang="en-US" altLang="zh-CN" b="1" dirty="0" smtClean="0">
                <a:latin typeface="Times New Roman" pitchFamily="18" charset="0"/>
              </a:rPr>
              <a:t>——FDMA</a:t>
            </a:r>
            <a:r>
              <a:rPr lang="zh-CN" altLang="en-US" b="1" dirty="0" smtClean="0">
                <a:latin typeface="Times New Roman" pitchFamily="18" charset="0"/>
              </a:rPr>
              <a:t>；又如，将不同用户在发送时间上区分开来，这时由于发送时间不相同，它们是可以采用相同载频的</a:t>
            </a:r>
            <a:r>
              <a:rPr lang="en-US" altLang="zh-CN" b="1" dirty="0" smtClean="0">
                <a:latin typeface="Times New Roman" pitchFamily="18" charset="0"/>
              </a:rPr>
              <a:t>——TDMA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下箭头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610600" y="6172200"/>
            <a:ext cx="5334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b="1" smtClean="0">
                <a:latin typeface="Times New Roman" pitchFamily="18" charset="0"/>
              </a:rPr>
              <a:t/>
            </a:r>
            <a:br>
              <a:rPr lang="en-US" altLang="zh-CN" sz="40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2. </a:t>
            </a:r>
            <a:r>
              <a:rPr lang="zh-CN" altLang="en-US" sz="3200" b="1" smtClean="0">
                <a:latin typeface="Times New Roman" pitchFamily="18" charset="0"/>
              </a:rPr>
              <a:t>如何用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实现多址？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886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/>
              <a:t>直接序列扩频技术也可以被用来区分用户，区分的方法是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给不同用户分配互不相同的扩频码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而不同用户可以同时、并占用相同载频发送</a:t>
            </a:r>
            <a:r>
              <a:rPr lang="zh-CN" altLang="en-US" sz="2800" b="1" dirty="0" smtClean="0"/>
              <a:t>。</a:t>
            </a:r>
          </a:p>
          <a:p>
            <a:pPr eaLnBrk="1" hangingPunct="1">
              <a:defRPr/>
            </a:pPr>
            <a:r>
              <a:rPr lang="zh-CN" altLang="en-US" sz="2800" b="1" dirty="0" smtClean="0"/>
              <a:t>当然，不同用户所使用的扩频码还必须具备一定条件。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4572000" y="5410200"/>
            <a:ext cx="4191000" cy="13112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基站处的扩频发射系统，可以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同时</a:t>
            </a:r>
            <a:r>
              <a:rPr lang="zh-CN" altLang="en-US" sz="2000" b="1" dirty="0">
                <a:latin typeface="Times New Roman" pitchFamily="18" charset="0"/>
              </a:rPr>
              <a:t>将针对</a:t>
            </a:r>
            <a:r>
              <a:rPr lang="en-US" altLang="zh-CN" sz="2000" b="1" dirty="0">
                <a:latin typeface="Times New Roman" pitchFamily="18" charset="0"/>
              </a:rPr>
              <a:t>K</a:t>
            </a:r>
            <a:r>
              <a:rPr lang="zh-CN" altLang="en-US" sz="2000" b="1" dirty="0">
                <a:latin typeface="Times New Roman" pitchFamily="18" charset="0"/>
              </a:rPr>
              <a:t>个用户的扩频信号发送出去，每个用户使用不同的伪随机码</a:t>
            </a:r>
            <a:r>
              <a:rPr lang="en-US" altLang="zh-CN" sz="2000" b="1" dirty="0" err="1">
                <a:latin typeface="Times New Roman" pitchFamily="18" charset="0"/>
              </a:rPr>
              <a:t>PN</a:t>
            </a:r>
            <a:r>
              <a:rPr lang="en-US" altLang="zh-CN" sz="2000" b="1" i="1" baseline="-25000" dirty="0" err="1">
                <a:latin typeface="Times New Roman" pitchFamily="18" charset="0"/>
              </a:rPr>
              <a:t>k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i="1" dirty="0">
                <a:latin typeface="Times New Roman" pitchFamily="18" charset="0"/>
              </a:rPr>
              <a:t>k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1,……,K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</p:txBody>
      </p:sp>
      <p:pic>
        <p:nvPicPr>
          <p:cNvPr id="45062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419600" y="1752600"/>
            <a:ext cx="4343400" cy="36163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2. </a:t>
            </a:r>
            <a:r>
              <a:rPr lang="zh-CN" altLang="en-US" sz="3200" b="1" smtClean="0">
                <a:latin typeface="Times New Roman" pitchFamily="18" charset="0"/>
              </a:rPr>
              <a:t>如何用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实现多址？（续</a:t>
            </a:r>
            <a:r>
              <a:rPr lang="en-US" altLang="zh-CN" sz="3200" b="1" smtClean="0">
                <a:latin typeface="Times New Roman" pitchFamily="18" charset="0"/>
              </a:rPr>
              <a:t>1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        </a:t>
            </a:r>
            <a:r>
              <a:rPr lang="zh-CN" altLang="en-US" sz="2800" b="1" smtClean="0">
                <a:latin typeface="Times New Roman" pitchFamily="18" charset="0"/>
              </a:rPr>
              <a:t>以下为用户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处接收机的原理图。用户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将采用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自己的扩频码</a:t>
            </a:r>
            <a:r>
              <a:rPr lang="en-US" altLang="zh-CN" sz="2800" b="1" smtClean="0">
                <a:latin typeface="Times New Roman" pitchFamily="18" charset="0"/>
              </a:rPr>
              <a:t>PN</a:t>
            </a:r>
            <a:r>
              <a:rPr lang="en-US" altLang="zh-CN" sz="2800" b="1" baseline="-25000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进行解扩，但是应当注意到，基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站可能同时发射针对多个用户的信号，该如何消除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其他用户对用户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的影响，保证正确接收呢？ 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05200"/>
            <a:ext cx="81168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5715000" y="3505200"/>
            <a:ext cx="2209800" cy="685800"/>
          </a:xfrm>
          <a:prstGeom prst="wedgeEllipseCallout">
            <a:avLst>
              <a:gd name="adj1" fmla="val -69398"/>
              <a:gd name="adj2" fmla="val 41898"/>
            </a:avLst>
          </a:prstGeom>
          <a:solidFill>
            <a:schemeClr val="folHlink">
              <a:alpha val="47842"/>
            </a:schemeClr>
          </a:solidFill>
          <a:ln w="31750" algn="ctr">
            <a:noFill/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/>
              <a:t>在基带</a:t>
            </a:r>
            <a:r>
              <a:rPr lang="zh-CN" altLang="en-US" sz="1600" b="1">
                <a:solidFill>
                  <a:srgbClr val="FF3300"/>
                </a:solidFill>
              </a:rPr>
              <a:t>一个码元</a:t>
            </a:r>
            <a:r>
              <a:rPr lang="zh-CN" altLang="en-US" sz="1600" b="1"/>
              <a:t>上做积分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1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2. </a:t>
            </a:r>
            <a:r>
              <a:rPr lang="zh-CN" altLang="en-US" sz="3200" b="1" smtClean="0">
                <a:latin typeface="Times New Roman" pitchFamily="18" charset="0"/>
              </a:rPr>
              <a:t>如何用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实现多址？（续</a:t>
            </a:r>
            <a:r>
              <a:rPr lang="en-US" altLang="zh-CN" sz="3200" b="1" smtClean="0">
                <a:latin typeface="Times New Roman" pitchFamily="18" charset="0"/>
              </a:rPr>
              <a:t>2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我们作以下假定：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Times New Roman" pitchFamily="18" charset="0"/>
              </a:rPr>
              <a:t>1</a:t>
            </a:r>
            <a:r>
              <a:rPr lang="zh-CN" altLang="en-US" sz="2400" b="1" smtClean="0">
                <a:latin typeface="Times New Roman" pitchFamily="18" charset="0"/>
              </a:rPr>
              <a:t>）基站发往各用户的信号的发射功率相等，各用户基带码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Times New Roman" pitchFamily="18" charset="0"/>
              </a:rPr>
              <a:t>元速率相同，采用</a:t>
            </a:r>
            <a:r>
              <a:rPr lang="en-US" altLang="zh-CN" sz="2400" b="1" smtClean="0">
                <a:latin typeface="Times New Roman" pitchFamily="18" charset="0"/>
              </a:rPr>
              <a:t>BPSK</a:t>
            </a:r>
            <a:r>
              <a:rPr lang="zh-CN" altLang="en-US" sz="2400" b="1" smtClean="0">
                <a:latin typeface="Times New Roman" pitchFamily="18" charset="0"/>
              </a:rPr>
              <a:t>调制，则有：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Times New Roman" pitchFamily="18" charset="0"/>
              </a:rPr>
              <a:t>                                                                                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Times New Roman" pitchFamily="18" charset="0"/>
              </a:rPr>
              <a:t>其中，</a:t>
            </a:r>
            <a:r>
              <a:rPr lang="en-US" altLang="zh-CN" sz="2400" b="1" i="1" smtClean="0">
                <a:latin typeface="Times New Roman" pitchFamily="18" charset="0"/>
              </a:rPr>
              <a:t>k</a:t>
            </a:r>
            <a:r>
              <a:rPr lang="en-US" altLang="zh-CN" sz="2400" b="1" smtClean="0">
                <a:latin typeface="Times New Roman" pitchFamily="18" charset="0"/>
              </a:rPr>
              <a:t>=1,……,K</a:t>
            </a:r>
            <a:r>
              <a:rPr lang="zh-CN" altLang="en-US" sz="2400" b="1" smtClean="0">
                <a:latin typeface="Times New Roman" pitchFamily="18" charset="0"/>
              </a:rPr>
              <a:t>。进而，总的发射信号</a:t>
            </a:r>
            <a:r>
              <a:rPr lang="en-US" altLang="zh-CN" sz="2400" b="1" i="1" smtClean="0">
                <a:latin typeface="Times New Roman" pitchFamily="18" charset="0"/>
              </a:rPr>
              <a:t>s(t)</a:t>
            </a:r>
            <a:r>
              <a:rPr lang="zh-CN" altLang="en-US" sz="2400" b="1" smtClean="0">
                <a:latin typeface="Times New Roman" pitchFamily="18" charset="0"/>
              </a:rPr>
              <a:t>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Times New Roman" pitchFamily="18" charset="0"/>
              </a:rPr>
              <a:t>                                                                        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Times New Roman" pitchFamily="18" charset="0"/>
              </a:rPr>
              <a:t>2</a:t>
            </a:r>
            <a:r>
              <a:rPr lang="zh-CN" altLang="en-US" sz="2400" b="1" smtClean="0">
                <a:latin typeface="Times New Roman" pitchFamily="18" charset="0"/>
              </a:rPr>
              <a:t>）用户</a:t>
            </a:r>
            <a:r>
              <a:rPr lang="en-US" altLang="zh-CN" sz="2400" b="1" smtClean="0">
                <a:latin typeface="Times New Roman" pitchFamily="18" charset="0"/>
              </a:rPr>
              <a:t>1</a:t>
            </a:r>
            <a:r>
              <a:rPr lang="zh-CN" altLang="en-US" sz="2400" b="1" smtClean="0">
                <a:latin typeface="Times New Roman" pitchFamily="18" charset="0"/>
              </a:rPr>
              <a:t>的移动台接收机所接收到的信号为：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Times New Roman" pitchFamily="18" charset="0"/>
              </a:rPr>
              <a:t>                                          </a:t>
            </a:r>
            <a:r>
              <a:rPr lang="en-US" altLang="zh-CN" sz="2400" b="1" i="1" smtClean="0">
                <a:latin typeface="Times New Roman" pitchFamily="18" charset="0"/>
              </a:rPr>
              <a:t>r(t)=s(t)+n(t)</a:t>
            </a:r>
            <a:r>
              <a:rPr lang="en-US" altLang="zh-CN" sz="2400" b="1" smtClean="0">
                <a:latin typeface="Times New Roman" pitchFamily="18" charset="0"/>
              </a:rPr>
              <a:t>       </a:t>
            </a:r>
            <a:r>
              <a:rPr lang="zh-CN" altLang="en-US" sz="2400" b="1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latin typeface="Times New Roman" pitchFamily="18" charset="0"/>
              </a:rPr>
              <a:t>3</a:t>
            </a:r>
            <a:r>
              <a:rPr lang="zh-CN" altLang="en-US" sz="2400" b="1" smtClean="0">
                <a:latin typeface="Times New Roman" pitchFamily="18" charset="0"/>
              </a:rPr>
              <a:t>）每个用户码元（周期为</a:t>
            </a:r>
            <a:r>
              <a:rPr lang="en-US" altLang="zh-CN" sz="2400" b="1" smtClean="0">
                <a:latin typeface="Times New Roman" pitchFamily="18" charset="0"/>
              </a:rPr>
              <a:t>T</a:t>
            </a:r>
            <a:r>
              <a:rPr lang="zh-CN" altLang="en-US" sz="2400" b="1" smtClean="0">
                <a:latin typeface="Times New Roman" pitchFamily="18" charset="0"/>
              </a:rPr>
              <a:t>）扩频后对应于</a:t>
            </a:r>
            <a:r>
              <a:rPr lang="en-US" altLang="zh-CN" sz="2400" b="1" smtClean="0">
                <a:latin typeface="Times New Roman" pitchFamily="18" charset="0"/>
              </a:rPr>
              <a:t>N</a:t>
            </a:r>
            <a:r>
              <a:rPr lang="zh-CN" altLang="en-US" sz="2400" b="1" smtClean="0">
                <a:latin typeface="Times New Roman" pitchFamily="18" charset="0"/>
              </a:rPr>
              <a:t>个码片（周期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latin typeface="Times New Roman" pitchFamily="18" charset="0"/>
              </a:rPr>
              <a:t>为</a:t>
            </a:r>
            <a:r>
              <a:rPr lang="en-US" altLang="zh-CN" sz="2400" b="1" smtClean="0">
                <a:latin typeface="Times New Roman" pitchFamily="18" charset="0"/>
              </a:rPr>
              <a:t>T</a:t>
            </a:r>
            <a:r>
              <a:rPr lang="en-US" altLang="zh-CN" sz="2400" b="1" baseline="-25000" smtClean="0">
                <a:latin typeface="Times New Roman" pitchFamily="18" charset="0"/>
              </a:rPr>
              <a:t>c</a:t>
            </a:r>
            <a:r>
              <a:rPr lang="en-US" altLang="zh-CN" sz="2400" b="1" smtClean="0">
                <a:latin typeface="Times New Roman" pitchFamily="18" charset="0"/>
              </a:rPr>
              <a:t>)</a:t>
            </a:r>
            <a:r>
              <a:rPr lang="zh-CN" altLang="en-US" sz="2400" b="1" smtClean="0">
                <a:latin typeface="Times New Roman" pitchFamily="18" charset="0"/>
              </a:rPr>
              <a:t>，即：                      </a:t>
            </a:r>
            <a:r>
              <a:rPr lang="en-US" altLang="zh-CN" sz="2400" b="1" smtClean="0">
                <a:latin typeface="Times New Roman" pitchFamily="18" charset="0"/>
              </a:rPr>
              <a:t>T</a:t>
            </a:r>
            <a:r>
              <a:rPr lang="zh-CN" altLang="en-US" sz="2400" b="1" smtClean="0">
                <a:latin typeface="Times New Roman" pitchFamily="18" charset="0"/>
              </a:rPr>
              <a:t>＝</a:t>
            </a:r>
            <a:r>
              <a:rPr lang="en-US" altLang="zh-CN" sz="2400" b="1" smtClean="0">
                <a:latin typeface="Times New Roman" pitchFamily="18" charset="0"/>
              </a:rPr>
              <a:t>NT</a:t>
            </a:r>
            <a:r>
              <a:rPr lang="en-US" altLang="zh-CN" sz="2400" b="1" baseline="-25000" smtClean="0">
                <a:latin typeface="Times New Roman" pitchFamily="18" charset="0"/>
              </a:rPr>
              <a:t>c</a:t>
            </a:r>
            <a:r>
              <a:rPr lang="en-US" altLang="zh-CN" sz="2400" b="1" smtClean="0">
                <a:latin typeface="Times New Roman" pitchFamily="18" charset="0"/>
              </a:rPr>
              <a:t>             </a:t>
            </a:r>
            <a:r>
              <a:rPr lang="zh-CN" altLang="en-US" sz="2400" b="1" smtClean="0">
                <a:latin typeface="Times New Roman" pitchFamily="18" charset="0"/>
              </a:rPr>
              <a:t>。</a:t>
            </a:r>
            <a:endParaRPr lang="zh-CN" altLang="en-US" sz="2400" b="1" baseline="-25000" smtClean="0">
              <a:latin typeface="Times New Roman" pitchFamily="18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524000" y="2895600"/>
          <a:ext cx="4724400" cy="812800"/>
        </p:xfrm>
        <a:graphic>
          <a:graphicData uri="http://schemas.openxmlformats.org/presentationml/2006/ole">
            <p:oleObj spid="_x0000_s5122" name="公式" r:id="rId4" imgW="6832440" imgH="1028520" progId="Equation.3">
              <p:embed/>
            </p:oleObj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3962400" y="3962400"/>
          <a:ext cx="1676400" cy="533400"/>
        </p:xfrm>
        <a:graphic>
          <a:graphicData uri="http://schemas.openxmlformats.org/presentationml/2006/ole">
            <p:oleObj spid="_x0000_s5123" name="公式" r:id="rId5" imgW="234936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2. </a:t>
            </a:r>
            <a:r>
              <a:rPr lang="zh-CN" altLang="en-US" sz="3200" b="1" smtClean="0">
                <a:latin typeface="Times New Roman" pitchFamily="18" charset="0"/>
              </a:rPr>
              <a:t>如何用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实现多址？（续</a:t>
            </a:r>
            <a:r>
              <a:rPr lang="en-US" altLang="zh-CN" sz="3200" b="1" smtClean="0">
                <a:latin typeface="Times New Roman" pitchFamily="18" charset="0"/>
              </a:rPr>
              <a:t>3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用户</a:t>
            </a:r>
            <a:r>
              <a:rPr lang="en-US" altLang="zh-CN" sz="2800" b="1" dirty="0" smtClean="0"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</a:rPr>
              <a:t>接收机进行了如下处理：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                                        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                                                                            。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    实际上，要使得针对其他用户的信号对针对用户</a:t>
            </a:r>
            <a:r>
              <a:rPr lang="en-US" altLang="zh-CN" sz="2800" b="1" dirty="0" smtClean="0"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latin typeface="Times New Roman" pitchFamily="18" charset="0"/>
              </a:rPr>
              <a:t>的信号的接收不带来影响，就是要求：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                                                      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所以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要采用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DSSS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实现多址，就必须找到一系列扩频码（称作一个码族），它们除了具有类似于</a:t>
            </a:r>
            <a:r>
              <a:rPr lang="en-US" altLang="zh-CN" sz="28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序列的自相关特性外，彼此之间还应该具有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值互相关，即相互正交</a:t>
            </a:r>
            <a:r>
              <a:rPr lang="zh-CN" altLang="en-US" sz="2800" b="1" dirty="0" smtClean="0">
                <a:latin typeface="Times New Roman" pitchFamily="18" charset="0"/>
              </a:rPr>
              <a:t>。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057400" y="1828800"/>
          <a:ext cx="4800600" cy="1604963"/>
        </p:xfrm>
        <a:graphic>
          <a:graphicData uri="http://schemas.openxmlformats.org/presentationml/2006/ole">
            <p:oleObj spid="_x0000_s6146" name="公式" r:id="rId4" imgW="2895480" imgH="1130040" progId="Equation.3">
              <p:embed/>
            </p:oleObj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667000" y="4164013"/>
          <a:ext cx="3810000" cy="673100"/>
        </p:xfrm>
        <a:graphic>
          <a:graphicData uri="http://schemas.openxmlformats.org/presentationml/2006/ole">
            <p:oleObj spid="_x0000_s6147" name="公式" r:id="rId5" imgW="2374560" imgH="469800" progId="Equation.3">
              <p:embed/>
            </p:oleObj>
          </a:graphicData>
        </a:graphic>
      </p:graphicFrame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90800" y="4191000"/>
            <a:ext cx="3962400" cy="609600"/>
          </a:xfrm>
          <a:prstGeom prst="rect">
            <a:avLst/>
          </a:prstGeom>
          <a:solidFill>
            <a:srgbClr val="FF0000">
              <a:alpha val="50195"/>
            </a:srgbClr>
          </a:solidFill>
          <a:ln w="31750" algn="ctr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778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nimBg="1"/>
      <p:bldP spid="778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/>
            </a:r>
            <a:br>
              <a:rPr lang="en-US" altLang="zh-CN" sz="4000" smtClean="0"/>
            </a:br>
            <a:r>
              <a:rPr lang="zh-CN" altLang="en-US" sz="3600" b="1" smtClean="0"/>
              <a:t>为什么要扩频？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smtClean="0">
                <a:latin typeface="Times New Roman" pitchFamily="18" charset="0"/>
              </a:rPr>
              <a:t>扩频通信概念的产生源于二战期间军事应用的需要，最初是为了在存在敌方干扰情况下实现保密通信。最早提出的扩频方式并不是直接序列扩频（</a:t>
            </a:r>
            <a:r>
              <a:rPr lang="en-US" altLang="zh-CN" sz="2800" b="1" smtClean="0">
                <a:latin typeface="Times New Roman" pitchFamily="18" charset="0"/>
              </a:rPr>
              <a:t>DSSS</a:t>
            </a:r>
            <a:r>
              <a:rPr lang="zh-CN" altLang="en-US" sz="2800" b="1" smtClean="0">
                <a:latin typeface="Times New Roman" pitchFamily="18" charset="0"/>
              </a:rPr>
              <a:t>），而是跳频扩频（</a:t>
            </a:r>
            <a:r>
              <a:rPr lang="en-US" altLang="zh-CN" sz="2800" b="1" smtClean="0">
                <a:latin typeface="Times New Roman" pitchFamily="18" charset="0"/>
              </a:rPr>
              <a:t>FHSS</a:t>
            </a:r>
            <a:r>
              <a:rPr lang="zh-CN" altLang="en-US" sz="2800" b="1" smtClean="0">
                <a:latin typeface="Times New Roman" pitchFamily="18" charset="0"/>
              </a:rPr>
              <a:t>）。</a:t>
            </a:r>
          </a:p>
          <a:p>
            <a:pPr eaLnBrk="1" hangingPunct="1"/>
            <a:r>
              <a:rPr lang="zh-CN" altLang="en-US" sz="2800" b="1" smtClean="0"/>
              <a:t>进行频谱扩展的原因有：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）能获得一定程度的抗干扰能力和抗阻塞能力；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Times New Roman" pitchFamily="18" charset="0"/>
              </a:rPr>
              <a:t>2</a:t>
            </a:r>
            <a:r>
              <a:rPr lang="zh-CN" altLang="en-US" sz="2800" b="1" smtClean="0">
                <a:latin typeface="Times New Roman" pitchFamily="18" charset="0"/>
              </a:rPr>
              <a:t>）能得到一种在背景噪声中隐蔽传送信号的方法，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Times New Roman" pitchFamily="18" charset="0"/>
              </a:rPr>
              <a:t>      使窃听者的截获概率非常低；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2. </a:t>
            </a:r>
            <a:r>
              <a:rPr lang="zh-CN" altLang="en-US" sz="3200" b="1" smtClean="0">
                <a:latin typeface="Times New Roman" pitchFamily="18" charset="0"/>
              </a:rPr>
              <a:t>如何用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实现多址？（续</a:t>
            </a:r>
            <a:r>
              <a:rPr lang="en-US" altLang="zh-CN" sz="3200" b="1" smtClean="0">
                <a:latin typeface="Times New Roman" pitchFamily="18" charset="0"/>
              </a:rPr>
              <a:t>4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Times New Roman" pitchFamily="18" charset="0"/>
              </a:rPr>
              <a:t>然而，兼具这样的自相关特性和理想的互相关特性的码族并不</a:t>
            </a:r>
            <a:r>
              <a:rPr lang="zh-CN" altLang="en-US" sz="2800" b="1" smtClean="0">
                <a:latin typeface="Times New Roman" pitchFamily="18" charset="0"/>
              </a:rPr>
              <a:t>好找</a:t>
            </a:r>
            <a:r>
              <a:rPr lang="zh-CN" altLang="en-US" sz="2800" b="1" smtClean="0">
                <a:latin typeface="Times New Roman" pitchFamily="18" charset="0"/>
              </a:rPr>
              <a:t>，往往</a:t>
            </a:r>
            <a:r>
              <a:rPr lang="zh-CN" altLang="en-US" sz="2800" b="1" dirty="0" smtClean="0">
                <a:latin typeface="Times New Roman" pitchFamily="18" charset="0"/>
              </a:rPr>
              <a:t>会“顾此失彼”。但是，在进行多址应用时，我们更看重的是互相关特性。具有理想互相关特性的正交序列族是可以找到的。比如：</a:t>
            </a:r>
            <a:r>
              <a:rPr lang="en-US" altLang="zh-CN" sz="2800" b="1" dirty="0" smtClean="0">
                <a:latin typeface="Times New Roman" pitchFamily="18" charset="0"/>
              </a:rPr>
              <a:t>Walsh</a:t>
            </a:r>
            <a:r>
              <a:rPr lang="zh-CN" altLang="en-US" sz="2800" b="1" dirty="0" smtClean="0">
                <a:latin typeface="Times New Roman" pitchFamily="18" charset="0"/>
              </a:rPr>
              <a:t>序列族。</a:t>
            </a:r>
          </a:p>
          <a:p>
            <a:pPr eaLnBrk="1" hangingPunct="1"/>
            <a:r>
              <a:rPr lang="en-US" altLang="zh-CN" sz="2800" b="1" dirty="0" smtClean="0">
                <a:latin typeface="Times New Roman" pitchFamily="18" charset="0"/>
              </a:rPr>
              <a:t>Walsh</a:t>
            </a:r>
            <a:r>
              <a:rPr lang="zh-CN" altLang="en-US" sz="2800" b="1" dirty="0" smtClean="0">
                <a:latin typeface="Times New Roman" pitchFamily="18" charset="0"/>
              </a:rPr>
              <a:t>序列由以下</a:t>
            </a:r>
            <a:r>
              <a:rPr lang="en-US" altLang="zh-CN" sz="2800" b="1" dirty="0" err="1" smtClean="0">
                <a:latin typeface="Times New Roman" pitchFamily="18" charset="0"/>
              </a:rPr>
              <a:t>Hadamard</a:t>
            </a:r>
            <a:r>
              <a:rPr lang="zh-CN" altLang="en-US" sz="2800" b="1" dirty="0" smtClean="0">
                <a:latin typeface="Times New Roman" pitchFamily="18" charset="0"/>
              </a:rPr>
              <a:t>矩阵定义：</a:t>
            </a:r>
          </a:p>
          <a:p>
            <a:pPr eaLnBrk="1" hangingPunct="1"/>
            <a:endParaRPr lang="zh-CN" altLang="en-US" sz="2800" b="1" dirty="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                                                                     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    </a:t>
            </a:r>
            <a:r>
              <a:rPr lang="en-US" altLang="zh-CN" sz="2800" b="1" i="1" dirty="0" smtClean="0">
                <a:latin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</a:rPr>
              <a:t>=1</a:t>
            </a:r>
            <a:r>
              <a:rPr lang="zh-CN" altLang="en-US" sz="2800" b="1" dirty="0" smtClean="0">
                <a:latin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</a:rPr>
              <a:t>…</a:t>
            </a:r>
            <a:r>
              <a:rPr lang="zh-CN" altLang="en-US" sz="2800" b="1" dirty="0" smtClean="0">
                <a:latin typeface="Times New Roman" pitchFamily="18" charset="0"/>
              </a:rPr>
              <a:t>。递推的初始矩阵为：                     。</a:t>
            </a:r>
          </a:p>
          <a:p>
            <a:pPr eaLnBrk="1" hangingPunct="1"/>
            <a:endParaRPr lang="en-US" altLang="zh-CN" sz="2800" b="1" dirty="0" smtClean="0">
              <a:latin typeface="Times New Roman" pitchFamily="18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667000" y="4267200"/>
          <a:ext cx="3759200" cy="1117600"/>
        </p:xfrm>
        <a:graphic>
          <a:graphicData uri="http://schemas.openxmlformats.org/presentationml/2006/ole">
            <p:oleObj spid="_x0000_s7170" name="公式" r:id="rId4" imgW="3759120" imgH="1117440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6248400" y="5334000"/>
          <a:ext cx="1524000" cy="685800"/>
        </p:xfrm>
        <a:graphic>
          <a:graphicData uri="http://schemas.openxmlformats.org/presentationml/2006/ole">
            <p:oleObj spid="_x0000_s7171" name="公式" r:id="rId5" imgW="251460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2. </a:t>
            </a:r>
            <a:r>
              <a:rPr lang="zh-CN" altLang="en-US" sz="3200" b="1" smtClean="0">
                <a:latin typeface="Times New Roman" pitchFamily="18" charset="0"/>
              </a:rPr>
              <a:t>如何用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实现多址？（续</a:t>
            </a:r>
            <a:r>
              <a:rPr lang="en-US" altLang="zh-CN" sz="3200" b="1" smtClean="0">
                <a:latin typeface="Times New Roman" pitchFamily="18" charset="0"/>
              </a:rPr>
              <a:t>5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Walsh</a:t>
            </a:r>
            <a:r>
              <a:rPr lang="zh-CN" altLang="en-US" sz="2800" b="1" dirty="0" smtClean="0">
                <a:latin typeface="Times New Roman" pitchFamily="18" charset="0"/>
              </a:rPr>
              <a:t>序列族中的各个序列对应于</a:t>
            </a:r>
            <a:r>
              <a:rPr lang="en-US" altLang="zh-CN" sz="2800" b="1" dirty="0" err="1" smtClean="0">
                <a:latin typeface="Times New Roman" pitchFamily="18" charset="0"/>
              </a:rPr>
              <a:t>Hadmard</a:t>
            </a:r>
            <a:r>
              <a:rPr lang="zh-CN" altLang="en-US" sz="2800" b="1" dirty="0" smtClean="0">
                <a:latin typeface="Times New Roman" pitchFamily="18" charset="0"/>
              </a:rPr>
              <a:t>矩阵的每一列。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例如：长度（亦称作周期）为</a:t>
            </a:r>
            <a:r>
              <a:rPr lang="en-US" altLang="zh-CN" sz="2800" b="1" dirty="0" smtClean="0">
                <a:latin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</a:rPr>
              <a:t>的</a:t>
            </a:r>
            <a:r>
              <a:rPr lang="en-US" altLang="zh-CN" sz="2800" b="1" dirty="0" smtClean="0">
                <a:latin typeface="Times New Roman" pitchFamily="18" charset="0"/>
              </a:rPr>
              <a:t>Walsh</a:t>
            </a:r>
            <a:r>
              <a:rPr lang="zh-CN" altLang="en-US" sz="2800" b="1" dirty="0" smtClean="0">
                <a:latin typeface="Times New Roman" pitchFamily="18" charset="0"/>
              </a:rPr>
              <a:t>序列对应于          ，而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b="1" baseline="-25000" dirty="0" smtClean="0">
                <a:latin typeface="Times New Roman" pitchFamily="18" charset="0"/>
              </a:rPr>
              <a:t>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    不难验证，在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彼此对齐</a:t>
            </a:r>
            <a:r>
              <a:rPr lang="zh-CN" altLang="en-US" sz="2800" b="1" dirty="0" smtClean="0">
                <a:latin typeface="Times New Roman" pitchFamily="18" charset="0"/>
              </a:rPr>
              <a:t>的情况下，它们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相互正交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  <a:endParaRPr lang="zh-CN" altLang="en-US" sz="2800" b="1" baseline="-25000" dirty="0" smtClean="0">
              <a:latin typeface="Times New Roman" pitchFamily="18" charset="0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295400" y="2819400"/>
          <a:ext cx="774700" cy="508000"/>
        </p:xfrm>
        <a:graphic>
          <a:graphicData uri="http://schemas.openxmlformats.org/presentationml/2006/ole">
            <p:oleObj spid="_x0000_s8194" name="公式" r:id="rId4" imgW="774360" imgH="507960" progId="Equation.3">
              <p:embed/>
            </p:oleObj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438400" y="3429000"/>
          <a:ext cx="4343400" cy="2514600"/>
        </p:xfrm>
        <a:graphic>
          <a:graphicData uri="http://schemas.openxmlformats.org/presentationml/2006/ole">
            <p:oleObj spid="_x0000_s8195" name="公式" r:id="rId5" imgW="4863960" imgH="3429000" progId="Equation.3">
              <p:embed/>
            </p:oleObj>
          </a:graphicData>
        </a:graphic>
      </p:graphicFrame>
      <p:sp>
        <p:nvSpPr>
          <p:cNvPr id="87048" name="Oval 8"/>
          <p:cNvSpPr>
            <a:spLocks noChangeArrowheads="1"/>
          </p:cNvSpPr>
          <p:nvPr/>
        </p:nvSpPr>
        <p:spPr bwMode="auto">
          <a:xfrm>
            <a:off x="3733800" y="4343400"/>
            <a:ext cx="304800" cy="1600200"/>
          </a:xfrm>
          <a:prstGeom prst="ellipse">
            <a:avLst/>
          </a:prstGeom>
          <a:solidFill>
            <a:srgbClr val="FF0000">
              <a:alpha val="50195"/>
            </a:srgbClr>
          </a:solidFill>
          <a:ln w="317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4191000" y="4343400"/>
            <a:ext cx="609600" cy="1600200"/>
          </a:xfrm>
          <a:prstGeom prst="ellipse">
            <a:avLst/>
          </a:prstGeom>
          <a:solidFill>
            <a:srgbClr val="FF0000">
              <a:alpha val="50195"/>
            </a:srgbClr>
          </a:solidFill>
          <a:ln w="317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4953000" y="4343400"/>
            <a:ext cx="533400" cy="1600200"/>
          </a:xfrm>
          <a:prstGeom prst="ellipse">
            <a:avLst/>
          </a:prstGeom>
          <a:solidFill>
            <a:srgbClr val="FF0000">
              <a:alpha val="50195"/>
            </a:srgbClr>
          </a:solidFill>
          <a:ln w="317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5562600" y="4343400"/>
            <a:ext cx="609600" cy="1600200"/>
          </a:xfrm>
          <a:prstGeom prst="ellipse">
            <a:avLst/>
          </a:prstGeom>
          <a:solidFill>
            <a:srgbClr val="FF0000">
              <a:alpha val="50195"/>
            </a:srgbClr>
          </a:solidFill>
          <a:ln w="31750" algn="ctr">
            <a:noFill/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10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10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10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870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870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87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870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nimBg="1"/>
      <p:bldP spid="87048" grpId="1" animBg="1"/>
      <p:bldP spid="87049" grpId="0" animBg="1"/>
      <p:bldP spid="87049" grpId="1" animBg="1"/>
      <p:bldP spid="87050" grpId="0" animBg="1"/>
      <p:bldP spid="87050" grpId="1" animBg="1"/>
      <p:bldP spid="87051" grpId="0" animBg="1"/>
      <p:bldP spid="8705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2. </a:t>
            </a:r>
            <a:r>
              <a:rPr lang="zh-CN" altLang="en-US" sz="3200" b="1" smtClean="0">
                <a:latin typeface="Times New Roman" pitchFamily="18" charset="0"/>
              </a:rPr>
              <a:t>如何用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实现多址？（续</a:t>
            </a:r>
            <a:r>
              <a:rPr lang="en-US" altLang="zh-CN" sz="3200" b="1" smtClean="0">
                <a:latin typeface="Times New Roman" pitchFamily="18" charset="0"/>
              </a:rPr>
              <a:t>6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我们指出，</a:t>
            </a:r>
            <a:r>
              <a:rPr lang="en-US" altLang="zh-CN" sz="2800" b="1" dirty="0" smtClean="0">
                <a:latin typeface="Times New Roman" pitchFamily="18" charset="0"/>
              </a:rPr>
              <a:t>IS95</a:t>
            </a:r>
            <a:r>
              <a:rPr lang="zh-CN" altLang="en-US" sz="2800" b="1" dirty="0" smtClean="0">
                <a:latin typeface="Times New Roman" pitchFamily="18" charset="0"/>
              </a:rPr>
              <a:t>的下行链路（</a:t>
            </a:r>
            <a:r>
              <a:rPr lang="en-US" altLang="zh-CN" sz="2800" b="1" dirty="0" smtClean="0">
                <a:latin typeface="Times New Roman" pitchFamily="18" charset="0"/>
              </a:rPr>
              <a:t>BS</a:t>
            </a:r>
            <a:r>
              <a:rPr lang="en-US" altLang="zh-CN" sz="2800" b="1" dirty="0" smtClean="0">
                <a:latin typeface="Times New Roman" pitchFamily="18" charset="0"/>
                <a:sym typeface="Wingdings" pitchFamily="2" charset="2"/>
              </a:rPr>
              <a:t>MS</a:t>
            </a:r>
            <a:r>
              <a:rPr lang="zh-CN" altLang="en-US" sz="2800" b="1" dirty="0" smtClean="0">
                <a:latin typeface="Times New Roman" pitchFamily="18" charset="0"/>
                <a:sym typeface="Wingdings" pitchFamily="2" charset="2"/>
              </a:rPr>
              <a:t>）采用</a:t>
            </a:r>
            <a:r>
              <a:rPr lang="en-US" altLang="zh-CN" sz="2800" b="1" dirty="0" smtClean="0">
                <a:latin typeface="Times New Roman" pitchFamily="18" charset="0"/>
                <a:sym typeface="Wingdings" pitchFamily="2" charset="2"/>
              </a:rPr>
              <a:t>Walsh</a:t>
            </a:r>
            <a:r>
              <a:rPr lang="zh-CN" altLang="en-US" sz="2800" b="1" dirty="0" smtClean="0">
                <a:latin typeface="Times New Roman" pitchFamily="18" charset="0"/>
                <a:sym typeface="Wingdings" pitchFamily="2" charset="2"/>
              </a:rPr>
              <a:t>序列进行扩频，所用序列为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64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个码片的序列</a:t>
            </a:r>
            <a:r>
              <a:rPr lang="zh-CN" altLang="en-US" sz="2800" b="1" dirty="0" smtClean="0">
                <a:latin typeface="Times New Roman" pitchFamily="18" charset="0"/>
                <a:sym typeface="Wingdings" pitchFamily="2" charset="2"/>
              </a:rPr>
              <a:t>，即对应于       的各列。扩频增益为</a:t>
            </a:r>
            <a:r>
              <a:rPr lang="en-US" altLang="zh-CN" sz="2800" b="1" dirty="0" smtClean="0">
                <a:latin typeface="Times New Roman" pitchFamily="18" charset="0"/>
                <a:sym typeface="Wingdings" pitchFamily="2" charset="2"/>
              </a:rPr>
              <a:t>64</a:t>
            </a:r>
            <a:r>
              <a:rPr lang="zh-CN" altLang="en-US" sz="2800" b="1" dirty="0" smtClean="0">
                <a:latin typeface="Times New Roman" pitchFamily="18" charset="0"/>
                <a:sym typeface="Wingdings" pitchFamily="2" charset="2"/>
              </a:rPr>
              <a:t>。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Times New Roman" pitchFamily="18" charset="0"/>
                <a:sym typeface="Wingdings" pitchFamily="2" charset="2"/>
              </a:rPr>
              <a:t>值得一提的是，</a:t>
            </a:r>
            <a:r>
              <a:rPr lang="en-US" altLang="zh-CN" sz="2800" b="1" dirty="0" smtClean="0">
                <a:latin typeface="Times New Roman" pitchFamily="18" charset="0"/>
              </a:rPr>
              <a:t>IS95</a:t>
            </a:r>
            <a:r>
              <a:rPr lang="zh-CN" altLang="en-US" sz="2800" b="1" dirty="0" smtClean="0">
                <a:latin typeface="Times New Roman" pitchFamily="18" charset="0"/>
              </a:rPr>
              <a:t>的上行链路并不将</a:t>
            </a:r>
            <a:r>
              <a:rPr lang="en-US" altLang="zh-CN" sz="2800" b="1" dirty="0" smtClean="0">
                <a:latin typeface="Times New Roman" pitchFamily="18" charset="0"/>
              </a:rPr>
              <a:t>Walsh</a:t>
            </a:r>
            <a:r>
              <a:rPr lang="zh-CN" altLang="en-US" sz="2800" b="1" dirty="0" smtClean="0">
                <a:latin typeface="Times New Roman" pitchFamily="18" charset="0"/>
              </a:rPr>
              <a:t>序列用于扩频。这是因为，就下行链路而言，基站可以保证</a:t>
            </a:r>
            <a:r>
              <a:rPr lang="zh-CN" altLang="en-US" sz="2800" b="1" dirty="0" smtClean="0">
                <a:latin typeface="Times New Roman" pitchFamily="18" charset="0"/>
                <a:hlinkClick r:id="rId4" action="ppaction://hlinksldjump"/>
              </a:rPr>
              <a:t>针对各个用户的信号的同时发送</a:t>
            </a:r>
            <a:r>
              <a:rPr lang="zh-CN" altLang="en-US" sz="2800" b="1" dirty="0" smtClean="0">
                <a:latin typeface="Times New Roman" pitchFamily="18" charset="0"/>
              </a:rPr>
              <a:t>；而就上行链路而言，不同用户的信号往往不可能同时到达基站。而</a:t>
            </a:r>
            <a:r>
              <a:rPr lang="en-US" altLang="zh-CN" sz="2800" b="1" dirty="0" smtClean="0">
                <a:latin typeface="Times New Roman" pitchFamily="18" charset="0"/>
              </a:rPr>
              <a:t>Walsh</a:t>
            </a:r>
            <a:r>
              <a:rPr lang="zh-CN" altLang="en-US" sz="2800" b="1" dirty="0" smtClean="0">
                <a:latin typeface="Times New Roman" pitchFamily="18" charset="0"/>
              </a:rPr>
              <a:t>序列仅在彼此间不存在时移时（即“对齐”时）才能够保证完全正交，在相互之间存在任意时移时，反而会具有较大的互相关值。于是上行链路采用同一</a:t>
            </a:r>
            <a:r>
              <a:rPr lang="en-US" altLang="zh-CN" sz="2800" b="1" i="1" dirty="0" smtClean="0">
                <a:latin typeface="Times New Roman" pitchFamily="18" charset="0"/>
                <a:hlinkClick r:id="rId5" action="ppaction://hlinksldjump"/>
              </a:rPr>
              <a:t>m</a:t>
            </a:r>
            <a:r>
              <a:rPr lang="zh-CN" altLang="en-US" sz="2800" b="1" dirty="0" smtClean="0">
                <a:latin typeface="Times New Roman" pitchFamily="18" charset="0"/>
                <a:hlinkClick r:id="rId5" action="ppaction://hlinksldjump"/>
              </a:rPr>
              <a:t>序列</a:t>
            </a:r>
            <a:r>
              <a:rPr lang="zh-CN" altLang="en-US" sz="2800" b="1" dirty="0" smtClean="0">
                <a:latin typeface="Times New Roman" pitchFamily="18" charset="0"/>
              </a:rPr>
              <a:t>（长码）的不同时移版本实现不同用户的扩频。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971800" y="2362200"/>
          <a:ext cx="755650" cy="381000"/>
        </p:xfrm>
        <a:graphic>
          <a:graphicData uri="http://schemas.openxmlformats.org/presentationml/2006/ole">
            <p:oleObj spid="_x0000_s9218" name="公式" r:id="rId6" imgW="76176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Times New Roman" pitchFamily="18" charset="0"/>
              </a:rPr>
              <a:t>2.</a:t>
            </a:r>
            <a:r>
              <a:rPr lang="zh-CN" altLang="en-US" sz="3200" b="1" smtClean="0">
                <a:latin typeface="Times New Roman" pitchFamily="18" charset="0"/>
              </a:rPr>
              <a:t>如何用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实现多址？（续</a:t>
            </a:r>
            <a:r>
              <a:rPr lang="en-US" altLang="zh-CN" sz="3200" b="1" smtClean="0">
                <a:latin typeface="Times New Roman" pitchFamily="18" charset="0"/>
              </a:rPr>
              <a:t>7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en-US" altLang="zh-CN" sz="2800" b="1" smtClean="0">
                <a:latin typeface="Times New Roman" pitchFamily="18" charset="0"/>
              </a:rPr>
              <a:t>IS95</a:t>
            </a:r>
            <a:r>
              <a:rPr lang="zh-CN" altLang="en-US" sz="2800" b="1" smtClean="0">
                <a:latin typeface="Times New Roman" pitchFamily="18" charset="0"/>
              </a:rPr>
              <a:t>下行链路（</a:t>
            </a:r>
            <a:r>
              <a:rPr lang="en-US" altLang="zh-CN" sz="2800" b="1" smtClean="0">
                <a:latin typeface="Times New Roman" pitchFamily="18" charset="0"/>
              </a:rPr>
              <a:t>BS</a:t>
            </a:r>
            <a:r>
              <a:rPr lang="en-US" altLang="zh-CN" sz="2800" b="1" smtClean="0">
                <a:latin typeface="Times New Roman" pitchFamily="18" charset="0"/>
                <a:sym typeface="Wingdings" pitchFamily="2" charset="2"/>
              </a:rPr>
              <a:t>MS</a:t>
            </a:r>
            <a:r>
              <a:rPr lang="zh-CN" altLang="en-US" sz="2800" b="1" smtClean="0">
                <a:latin typeface="Times New Roman" pitchFamily="18" charset="0"/>
                <a:sym typeface="Wingdings" pitchFamily="2" charset="2"/>
              </a:rPr>
              <a:t>）扩频简化框图：</a:t>
            </a:r>
            <a:endParaRPr lang="en-US" altLang="zh-CN" sz="2800" b="1" smtClean="0">
              <a:latin typeface="Times New Roman" pitchFamily="18" charset="0"/>
            </a:endParaRP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457200" y="3962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 b="1">
                <a:latin typeface="Times New Roman" pitchFamily="18" charset="0"/>
              </a:rPr>
              <a:t>IS95</a:t>
            </a:r>
            <a:r>
              <a:rPr lang="zh-CN" altLang="en-US" sz="2800" b="1">
                <a:latin typeface="Times New Roman" pitchFamily="18" charset="0"/>
              </a:rPr>
              <a:t>上行链路（</a:t>
            </a:r>
            <a:r>
              <a:rPr lang="en-US" altLang="zh-CN" sz="2800" b="1">
                <a:latin typeface="Times New Roman" pitchFamily="18" charset="0"/>
              </a:rPr>
              <a:t>MS</a:t>
            </a:r>
            <a:r>
              <a:rPr lang="en-US" altLang="zh-CN" sz="2800" b="1">
                <a:latin typeface="Times New Roman" pitchFamily="18" charset="0"/>
                <a:sym typeface="Wingdings" pitchFamily="2" charset="2"/>
              </a:rPr>
              <a:t>BS</a:t>
            </a:r>
            <a:r>
              <a:rPr lang="zh-CN" altLang="en-US" sz="2800" b="1">
                <a:latin typeface="Times New Roman" pitchFamily="18" charset="0"/>
                <a:sym typeface="Wingdings" pitchFamily="2" charset="2"/>
              </a:rPr>
              <a:t>）扩频简化框图：</a:t>
            </a:r>
            <a:endParaRPr lang="en-US" altLang="zh-CN" sz="2800" b="1">
              <a:latin typeface="Times New Roman" pitchFamily="18" charset="0"/>
            </a:endParaRPr>
          </a:p>
        </p:txBody>
      </p:sp>
      <p:graphicFrame>
        <p:nvGraphicFramePr>
          <p:cNvPr id="10242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" y="4551363"/>
          <a:ext cx="8610600" cy="2078037"/>
        </p:xfrm>
        <a:graphic>
          <a:graphicData uri="http://schemas.openxmlformats.org/presentationml/2006/ole">
            <p:oleObj spid="_x0000_s10242" name="Visio" r:id="rId3" imgW="6498336" imgH="1547622" progId="Visio.Drawing.11">
              <p:embed/>
            </p:oleObj>
          </a:graphicData>
        </a:graphic>
      </p:graphicFrame>
      <p:graphicFrame>
        <p:nvGraphicFramePr>
          <p:cNvPr id="10243" name="Object 16"/>
          <p:cNvGraphicFramePr>
            <a:graphicFrameLocks noChangeAspect="1"/>
          </p:cNvGraphicFramePr>
          <p:nvPr>
            <p:ph sz="quarter" idx="2"/>
          </p:nvPr>
        </p:nvGraphicFramePr>
        <p:xfrm>
          <a:off x="1371600" y="1981200"/>
          <a:ext cx="6477000" cy="2085975"/>
        </p:xfrm>
        <a:graphic>
          <a:graphicData uri="http://schemas.openxmlformats.org/presentationml/2006/ole">
            <p:oleObj spid="_x0000_s10243" name="Visio" r:id="rId4" imgW="4824222" imgH="155219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2. </a:t>
            </a:r>
            <a:r>
              <a:rPr lang="zh-CN" altLang="en-US" sz="3200" b="1" smtClean="0">
                <a:latin typeface="Times New Roman" pitchFamily="18" charset="0"/>
              </a:rPr>
              <a:t>如何用</a:t>
            </a:r>
            <a:r>
              <a:rPr lang="en-US" altLang="zh-CN" sz="3200" b="1" smtClean="0">
                <a:latin typeface="Times New Roman" pitchFamily="18" charset="0"/>
              </a:rPr>
              <a:t>DSSS</a:t>
            </a:r>
            <a:r>
              <a:rPr lang="zh-CN" altLang="en-US" sz="3200" b="1" smtClean="0">
                <a:latin typeface="Times New Roman" pitchFamily="18" charset="0"/>
              </a:rPr>
              <a:t>实现多址？（续</a:t>
            </a:r>
            <a:r>
              <a:rPr lang="en-US" altLang="zh-CN" sz="3200" b="1" smtClean="0">
                <a:latin typeface="Times New Roman" pitchFamily="18" charset="0"/>
              </a:rPr>
              <a:t>8</a:t>
            </a:r>
            <a:r>
              <a:rPr lang="zh-CN" altLang="en-US" sz="32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47107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153400" y="6324600"/>
            <a:ext cx="5334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524000"/>
            <a:ext cx="85344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3. </a:t>
            </a:r>
            <a:r>
              <a:rPr lang="zh-CN" altLang="en-US" sz="3200" b="1" smtClean="0">
                <a:latin typeface="Times New Roman" pitchFamily="18" charset="0"/>
              </a:rPr>
              <a:t>为实现多址，扩频码还应具有什么特点？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 dirty="0" smtClean="0"/>
              <a:t>为支持更多用户同时使用，我们还希望码族之中具有足够数量的扩频码。</a:t>
            </a: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800" b="1" u="sng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小结</a:t>
            </a:r>
            <a:r>
              <a:rPr lang="zh-CN" altLang="en-US" sz="2800" dirty="0" smtClean="0"/>
              <a:t>：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800" dirty="0" smtClean="0"/>
              <a:t>       </a:t>
            </a:r>
            <a:r>
              <a:rPr lang="zh-CN" altLang="en-US" sz="2800" b="1" dirty="0" smtClean="0">
                <a:latin typeface="Times New Roman" pitchFamily="18" charset="0"/>
              </a:rPr>
              <a:t>用于多址时，一般要求扩频码具有如下特点：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</a:rPr>
              <a:t>）应该是伪噪声（</a:t>
            </a:r>
            <a:r>
              <a:rPr lang="en-US" altLang="zh-CN" sz="2800" b="1" dirty="0" smtClean="0">
                <a:latin typeface="Times New Roman" pitchFamily="18" charset="0"/>
              </a:rPr>
              <a:t>PN</a:t>
            </a:r>
            <a:r>
              <a:rPr lang="zh-CN" altLang="en-US" sz="2800" b="1" dirty="0" smtClean="0">
                <a:latin typeface="Times New Roman" pitchFamily="18" charset="0"/>
              </a:rPr>
              <a:t>）码，即具有近似于噪声的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功率谱密度，也就是要求扩频码在时域具有强的自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相关峰值；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</a:rPr>
              <a:t>）码族中各个码字间具有良好的互相关特性，即要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求接近于零的互相关值；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</a:rPr>
              <a:t>）码族之中应包含足够数量的扩频码。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0" y="17526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sp>
        <p:nvSpPr>
          <p:cNvPr id="4915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1143000"/>
          </a:xfrm>
        </p:spPr>
        <p:txBody>
          <a:bodyPr/>
          <a:lstStyle/>
          <a:p>
            <a:r>
              <a:rPr lang="zh-CN" altLang="en-US" b="1" smtClean="0">
                <a:latin typeface="Times New Roman" pitchFamily="18" charset="0"/>
                <a:cs typeface="Times New Roman" pitchFamily="18" charset="0"/>
              </a:rPr>
              <a:t>上行链路常用的扩频码（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</a:rPr>
              <a:t>序列）有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</a:rPr>
              <a:t>序列、</a:t>
            </a:r>
            <a:endParaRPr lang="en-US" altLang="zh-CN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Gold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</a:rPr>
              <a:t>序列和</a:t>
            </a: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Kasami</a:t>
            </a:r>
            <a:r>
              <a:rPr lang="zh-CN" altLang="en-US" b="1" smtClean="0">
                <a:latin typeface="Times New Roman" pitchFamily="18" charset="0"/>
                <a:cs typeface="Times New Roman" pitchFamily="18" charset="0"/>
              </a:rPr>
              <a:t>序列。</a:t>
            </a:r>
            <a:endParaRPr lang="zh-CN" altLang="en-US" smtClean="0"/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3048000"/>
            <a:ext cx="9128125" cy="2551113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</p:pic>
      <p:sp>
        <p:nvSpPr>
          <p:cNvPr id="49158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153400" y="6324600"/>
            <a:ext cx="5334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 b="1" smtClean="0">
                <a:latin typeface="Times New Roman" pitchFamily="18" charset="0"/>
              </a:rPr>
              <a:t/>
            </a:r>
            <a:br>
              <a:rPr lang="en-US" altLang="zh-CN" sz="4000" b="1" smtClean="0">
                <a:latin typeface="Times New Roman" pitchFamily="18" charset="0"/>
              </a:rPr>
            </a:br>
            <a:r>
              <a:rPr lang="en-US" altLang="zh-CN" sz="3200" b="1" smtClean="0">
                <a:latin typeface="Times New Roman" pitchFamily="18" charset="0"/>
              </a:rPr>
              <a:t>4. </a:t>
            </a:r>
            <a:r>
              <a:rPr lang="zh-CN" altLang="en-US" sz="3200" b="1" smtClean="0">
                <a:latin typeface="Times New Roman" pitchFamily="18" charset="0"/>
              </a:rPr>
              <a:t>多址干扰和</a:t>
            </a:r>
            <a:r>
              <a:rPr lang="en-US" altLang="zh-CN" sz="3200" b="1" smtClean="0">
                <a:latin typeface="Times New Roman" pitchFamily="18" charset="0"/>
              </a:rPr>
              <a:t>CDMA</a:t>
            </a:r>
            <a:r>
              <a:rPr lang="zh-CN" altLang="en-US" sz="3200" b="1" smtClean="0">
                <a:latin typeface="Times New Roman" pitchFamily="18" charset="0"/>
              </a:rPr>
              <a:t>系统的功率控制问题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采用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DSSS</a:t>
            </a:r>
            <a:r>
              <a:rPr lang="zh-CN" altLang="en-US" sz="2800" b="1" dirty="0" smtClean="0">
                <a:latin typeface="Times New Roman" pitchFamily="18" charset="0"/>
              </a:rPr>
              <a:t>实现多址的系统就称作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码分多址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(CDMA)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系统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多址干扰：用于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特指</a:t>
            </a:r>
            <a:r>
              <a:rPr lang="en-US" altLang="zh-CN" sz="2800" b="1" dirty="0" smtClean="0">
                <a:latin typeface="Times New Roman" pitchFamily="18" charset="0"/>
              </a:rPr>
              <a:t>CDMA</a:t>
            </a:r>
            <a:r>
              <a:rPr lang="zh-CN" altLang="en-US" sz="2800" b="1" dirty="0" smtClean="0">
                <a:latin typeface="Times New Roman" pitchFamily="18" charset="0"/>
              </a:rPr>
              <a:t>系统中，由于采用不同扩频码进行扩频而引起的相互干扰（应该强调，</a:t>
            </a:r>
            <a:r>
              <a:rPr lang="en-US" altLang="zh-CN" sz="2800" b="1" dirty="0" smtClean="0">
                <a:latin typeface="Times New Roman" pitchFamily="18" charset="0"/>
              </a:rPr>
              <a:t>CDMA</a:t>
            </a:r>
            <a:r>
              <a:rPr lang="zh-CN" altLang="en-US" sz="2800" b="1" dirty="0" smtClean="0">
                <a:latin typeface="Times New Roman" pitchFamily="18" charset="0"/>
              </a:rPr>
              <a:t>系统中所有用户可以同时工作于同一载频上）。在经过信道传播以后，即使是理论上完全正交的码，由于时延扩展等因素的影响可能也不再具有零互相关值。况且，实际使用的扩频码往往只能保证相互之间具有较低的非零互相关值。所以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多址干扰是客观存在的</a:t>
            </a:r>
            <a:r>
              <a:rPr lang="zh-CN" altLang="en-US" sz="2800" b="1" dirty="0" smtClean="0">
                <a:latin typeface="Times New Roman" pitchFamily="18" charset="0"/>
              </a:rPr>
              <a:t>，关键在于如何加以控制。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305800" cy="5181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远近效应</a:t>
            </a:r>
            <a:r>
              <a:rPr lang="zh-CN" altLang="en-US" sz="2400" b="1" smtClean="0"/>
              <a:t>：</a:t>
            </a:r>
            <a:r>
              <a:rPr lang="en-US" altLang="zh-CN" sz="2400" b="1" smtClean="0">
                <a:latin typeface="Times New Roman" pitchFamily="18" charset="0"/>
              </a:rPr>
              <a:t>CDMA</a:t>
            </a:r>
            <a:r>
              <a:rPr lang="zh-CN" altLang="en-US" sz="2400" b="1" smtClean="0">
                <a:latin typeface="Times New Roman" pitchFamily="18" charset="0"/>
              </a:rPr>
              <a:t>系统，考虑</a:t>
            </a:r>
            <a:r>
              <a:rPr lang="en-US" altLang="zh-CN" sz="24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MS1</a:t>
            </a:r>
            <a:r>
              <a:rPr lang="zh-CN" altLang="en-US" sz="2400" b="1" smtClean="0">
                <a:latin typeface="Times New Roman" pitchFamily="18" charset="0"/>
              </a:rPr>
              <a:t>和</a:t>
            </a:r>
            <a:r>
              <a:rPr lang="en-US" altLang="zh-CN" sz="24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MS2</a:t>
            </a:r>
            <a:r>
              <a:rPr lang="zh-CN" altLang="en-US" sz="2400" b="1" smtClean="0">
                <a:latin typeface="Times New Roman" pitchFamily="18" charset="0"/>
              </a:rPr>
              <a:t>的反向链路。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62000" y="2590800"/>
          <a:ext cx="3657600" cy="3048000"/>
        </p:xfrm>
        <a:graphic>
          <a:graphicData uri="http://schemas.openxmlformats.org/presentationml/2006/ole">
            <p:oleObj spid="_x0000_s11266" name="Visio" r:id="rId4" imgW="4936756" imgH="4341502" progId="Visio.Drawing.11">
              <p:embed/>
            </p:oleObj>
          </a:graphicData>
        </a:graphic>
      </p:graphicFrame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828800" y="2819400"/>
            <a:ext cx="685800" cy="1295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2667000" y="4038600"/>
            <a:ext cx="152400" cy="152400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209800" y="33528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000" b="1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c,k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2743200" y="39624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000" b="1" i="1" baseline="-25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c,k</a:t>
            </a:r>
          </a:p>
        </p:txBody>
      </p:sp>
      <p:pic>
        <p:nvPicPr>
          <p:cNvPr id="1127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2667000"/>
            <a:ext cx="4205288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4" name="Text Box 18"/>
          <p:cNvSpPr txBox="1">
            <a:spLocks noChangeArrowheads="1"/>
          </p:cNvSpPr>
          <p:nvPr/>
        </p:nvSpPr>
        <p:spPr bwMode="auto">
          <a:xfrm>
            <a:off x="6096000" y="5105400"/>
            <a:ext cx="838200" cy="45720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en-US" altLang="zh-CN" sz="2400" b="1" i="1" baseline="-25000">
                <a:latin typeface="Times New Roman" pitchFamily="18" charset="0"/>
              </a:rPr>
              <a:t>c,k</a:t>
            </a:r>
            <a:endParaRPr lang="en-US" altLang="zh-CN" sz="2400" b="1" i="1">
              <a:latin typeface="Times New Roman" pitchFamily="18" charset="0"/>
            </a:endParaRPr>
          </a:p>
        </p:txBody>
      </p:sp>
      <p:sp>
        <p:nvSpPr>
          <p:cNvPr id="11275" name="Line 19"/>
          <p:cNvSpPr>
            <a:spLocks noChangeShapeType="1"/>
          </p:cNvSpPr>
          <p:nvPr/>
        </p:nvSpPr>
        <p:spPr bwMode="auto">
          <a:xfrm flipV="1">
            <a:off x="6324600" y="3962400"/>
            <a:ext cx="68580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20"/>
          <p:cNvSpPr>
            <a:spLocks noChangeShapeType="1"/>
          </p:cNvSpPr>
          <p:nvPr/>
        </p:nvSpPr>
        <p:spPr bwMode="auto">
          <a:xfrm flipV="1">
            <a:off x="6934200" y="4114800"/>
            <a:ext cx="990600" cy="914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Text Box 21"/>
          <p:cNvSpPr txBox="1">
            <a:spLocks noChangeArrowheads="1"/>
          </p:cNvSpPr>
          <p:nvPr/>
        </p:nvSpPr>
        <p:spPr bwMode="auto">
          <a:xfrm>
            <a:off x="6705600" y="3657600"/>
            <a:ext cx="762000" cy="366713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</a:rPr>
              <a:t>MS2</a:t>
            </a:r>
          </a:p>
        </p:txBody>
      </p:sp>
      <p:sp>
        <p:nvSpPr>
          <p:cNvPr id="11278" name="Text Box 22"/>
          <p:cNvSpPr txBox="1">
            <a:spLocks noChangeArrowheads="1"/>
          </p:cNvSpPr>
          <p:nvPr/>
        </p:nvSpPr>
        <p:spPr bwMode="auto">
          <a:xfrm>
            <a:off x="7620000" y="3810000"/>
            <a:ext cx="762000" cy="366713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itchFamily="18" charset="0"/>
              </a:rPr>
              <a:t>MS1</a:t>
            </a:r>
          </a:p>
        </p:txBody>
      </p:sp>
      <p:sp>
        <p:nvSpPr>
          <p:cNvPr id="11279" name="Text Box 24"/>
          <p:cNvSpPr txBox="1">
            <a:spLocks noChangeArrowheads="1"/>
          </p:cNvSpPr>
          <p:nvPr/>
        </p:nvSpPr>
        <p:spPr bwMode="auto">
          <a:xfrm>
            <a:off x="685800" y="5791200"/>
            <a:ext cx="8001000" cy="82232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由于远近效应，</a:t>
            </a:r>
            <a:r>
              <a:rPr lang="en-US" altLang="zh-CN" sz="2400" b="1">
                <a:latin typeface="Times New Roman" pitchFamily="18" charset="0"/>
              </a:rPr>
              <a:t>MS2</a:t>
            </a:r>
            <a:r>
              <a:rPr lang="zh-CN" altLang="en-US" sz="2400" b="1">
                <a:latin typeface="Times New Roman" pitchFamily="18" charset="0"/>
              </a:rPr>
              <a:t>以相同功率发射将导致</a:t>
            </a:r>
            <a:r>
              <a:rPr lang="en-US" altLang="zh-CN" sz="2400" b="1">
                <a:latin typeface="Times New Roman" pitchFamily="18" charset="0"/>
              </a:rPr>
              <a:t>BS</a:t>
            </a:r>
            <a:r>
              <a:rPr lang="zh-CN" altLang="en-US" sz="2400" b="1">
                <a:latin typeface="Times New Roman" pitchFamily="18" charset="0"/>
              </a:rPr>
              <a:t>无法正常接收</a:t>
            </a:r>
            <a:r>
              <a:rPr lang="en-US" altLang="zh-CN" sz="2400" b="1">
                <a:latin typeface="Times New Roman" pitchFamily="18" charset="0"/>
              </a:rPr>
              <a:t>MS1</a:t>
            </a:r>
            <a:r>
              <a:rPr lang="zh-CN" altLang="en-US" sz="2400" b="1">
                <a:latin typeface="Times New Roman" pitchFamily="18" charset="0"/>
              </a:rPr>
              <a:t>的信号。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smtClean="0">
                <a:latin typeface="Times New Roman" pitchFamily="18" charset="0"/>
              </a:rPr>
              <a:t>由于多址干扰和远近效应的客观存在，为保证</a:t>
            </a:r>
            <a:r>
              <a:rPr lang="en-US" altLang="zh-CN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CDMA</a:t>
            </a:r>
            <a:r>
              <a:rPr lang="zh-CN" alt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系统</a:t>
            </a:r>
            <a:r>
              <a:rPr lang="zh-CN" altLang="en-US" b="1" smtClean="0">
                <a:latin typeface="Times New Roman" pitchFamily="18" charset="0"/>
              </a:rPr>
              <a:t>的有效运作和获得足够大的系统容量，</a:t>
            </a:r>
            <a:r>
              <a:rPr lang="zh-CN" alt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功率控制的实施是必不可少的</a:t>
            </a:r>
            <a:r>
              <a:rPr lang="zh-CN" altLang="en-US" b="1" smtClean="0">
                <a:latin typeface="Times New Roman" pitchFamily="18" charset="0"/>
              </a:rPr>
              <a:t>。功率控制的主要目的在于：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克服远近效应、减小多址干扰，维持系统正常运作和提升系统容量。另外通过反向功率控制还可以节省电池电能。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 </a:t>
            </a:r>
            <a:r>
              <a:rPr lang="zh-CN" altLang="en-US" b="1" smtClean="0"/>
              <a:t>功率控制即根据通信距离的不同，实时地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smtClean="0"/>
              <a:t>    调整发射机的所需功率。包括反向功率控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smtClean="0"/>
              <a:t>    制和前向功率控制。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为什么要扩频？（续）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800" b="1" smtClean="0">
                <a:latin typeface="Times New Roman" pitchFamily="18" charset="0"/>
              </a:rPr>
              <a:t>3</a:t>
            </a:r>
            <a:r>
              <a:rPr lang="zh-CN" altLang="en-US" sz="2800" b="1" smtClean="0">
                <a:latin typeface="Times New Roman" pitchFamily="18" charset="0"/>
              </a:rPr>
              <a:t>）能够抵御来自多条传输路径（即多径）的干扰；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     </a:t>
            </a: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Wingdings" pitchFamily="2" charset="2"/>
              </a:rPr>
              <a:t>应用例：</a:t>
            </a:r>
            <a:r>
              <a:rPr lang="en-US" altLang="zh-CN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Wingdings" pitchFamily="2" charset="2"/>
              </a:rPr>
              <a:t>Rake</a:t>
            </a: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Wingdings" pitchFamily="2" charset="2"/>
              </a:rPr>
              <a:t>接收机</a:t>
            </a:r>
            <a:endParaRPr lang="zh-CN" altLang="en-US" sz="2800" b="1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800" b="1" smtClean="0">
                <a:latin typeface="Times New Roman" pitchFamily="18" charset="0"/>
              </a:rPr>
              <a:t>4</a:t>
            </a:r>
            <a:r>
              <a:rPr lang="zh-CN" altLang="en-US" sz="2800" b="1" smtClean="0">
                <a:latin typeface="Times New Roman" pitchFamily="18" charset="0"/>
              </a:rPr>
              <a:t>）能实现多个用户共享一个公共信道（即实现多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    址）； </a:t>
            </a: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Wingdings" pitchFamily="2" charset="2"/>
              </a:rPr>
              <a:t>应用例：</a:t>
            </a:r>
            <a:r>
              <a:rPr lang="en-US" altLang="zh-CN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Wingdings" pitchFamily="2" charset="2"/>
              </a:rPr>
              <a:t>CDMA</a:t>
            </a: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Wingdings" pitchFamily="2" charset="2"/>
              </a:rPr>
              <a:t>系统</a:t>
            </a:r>
            <a:endParaRPr lang="zh-CN" altLang="en-US" sz="2800" b="1" smtClean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800" b="1" smtClean="0">
                <a:latin typeface="Times New Roman" pitchFamily="18" charset="0"/>
              </a:rPr>
              <a:t>5</a:t>
            </a:r>
            <a:r>
              <a:rPr lang="zh-CN" altLang="en-US" sz="2800" b="1" smtClean="0">
                <a:latin typeface="Times New Roman" pitchFamily="18" charset="0"/>
              </a:rPr>
              <a:t>）能提供一种测量两点间范围和距离的方法。 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    </a:t>
            </a: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Wingdings" pitchFamily="2" charset="2"/>
              </a:rPr>
              <a:t>  应用例：全球定位系统（</a:t>
            </a:r>
            <a:r>
              <a:rPr lang="en-US" altLang="zh-CN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Wingdings" pitchFamily="2" charset="2"/>
              </a:rPr>
              <a:t>GPS</a:t>
            </a:r>
            <a:r>
              <a:rPr lang="zh-CN" altLang="en-US" sz="28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Wingdings" pitchFamily="2" charset="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381000"/>
            <a:ext cx="82296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反向功率控制</a:t>
            </a:r>
            <a:r>
              <a:rPr lang="zh-CN" altLang="en-US" sz="2800" b="1" dirty="0" smtClean="0"/>
              <a:t>，即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上行链路功率控制</a:t>
            </a:r>
            <a:r>
              <a:rPr lang="zh-CN" altLang="en-US" sz="2800" b="1" dirty="0" smtClean="0"/>
              <a:t>。其主要要</a:t>
            </a:r>
            <a:endParaRPr lang="en-US" altLang="zh-CN" sz="2800" b="1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求是使任一移动台无论处于什么位置上，其信号</a:t>
            </a:r>
            <a:endParaRPr lang="en-US" altLang="zh-CN" sz="2800" b="1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在到达基站接收机时，都具有相同的电平，而且</a:t>
            </a:r>
            <a:endParaRPr lang="en-US" altLang="zh-CN" sz="2800" b="1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刚刚达到信干比门限。换言之，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上行链路功率控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制目标就是保证到达基站的所有信号具有大致相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等的强度</a:t>
            </a:r>
            <a:r>
              <a:rPr lang="zh-CN" altLang="en-US" sz="2800" b="1" dirty="0" smtClean="0"/>
              <a:t>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 dirty="0" smtClean="0"/>
              <a:t>反向功率控制的一种方法是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开环功率控制</a:t>
            </a:r>
            <a:r>
              <a:rPr lang="zh-CN" altLang="en-US" sz="2800" b="1" dirty="0" smtClean="0"/>
              <a:t>，即移</a:t>
            </a:r>
            <a:endParaRPr lang="en-US" altLang="zh-CN" sz="2800" b="1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动台接收和测量基站发来的信号强度，并估计前</a:t>
            </a:r>
            <a:endParaRPr lang="en-US" altLang="zh-CN" sz="2800" b="1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向传输损耗，然后根据这一估计来调节移动台的</a:t>
            </a:r>
            <a:endParaRPr lang="en-US" altLang="zh-CN" sz="2800" b="1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反向发射功率。如果接收信号增强，就降低移动</a:t>
            </a:r>
            <a:endParaRPr lang="en-US" altLang="zh-CN" sz="2800" b="1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台发射功率；反之，就增加移动台发射功率。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开环功率控制用于补偿信道引起的平均路径损耗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和阴影衰落的影响（对于</a:t>
            </a: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FDD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系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统，信道的这部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分影响可认为与工作频率无关），适合于功率的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大范围调整</a:t>
            </a:r>
            <a:r>
              <a:rPr lang="zh-CN" altLang="en-US" sz="2800" b="1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57200"/>
            <a:ext cx="82296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还有一种功率控制方法是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闭环功率控制</a:t>
            </a:r>
            <a:r>
              <a:rPr lang="zh-CN" altLang="en-US" sz="2800" b="1" dirty="0" smtClean="0">
                <a:latin typeface="Times New Roman" pitchFamily="18" charset="0"/>
              </a:rPr>
              <a:t>，由基站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latin typeface="Times New Roman" pitchFamily="18" charset="0"/>
              </a:rPr>
              <a:t>检测来自移动台的信号强度，并将测得的结果与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latin typeface="Times New Roman" pitchFamily="18" charset="0"/>
              </a:rPr>
              <a:t>事先设定的门限比较，从而形成功率调整指令，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latin typeface="Times New Roman" pitchFamily="18" charset="0"/>
              </a:rPr>
              <a:t>然后将其发送给移动台，移动台根据此指令来调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latin typeface="Times New Roman" pitchFamily="18" charset="0"/>
              </a:rPr>
              <a:t>节自身的发射功率。</a:t>
            </a:r>
            <a:r>
              <a:rPr lang="en-US" altLang="zh-CN" sz="2800" b="1" dirty="0" smtClean="0">
                <a:latin typeface="Times New Roman" pitchFamily="18" charset="0"/>
              </a:rPr>
              <a:t>IS95</a:t>
            </a:r>
            <a:r>
              <a:rPr lang="zh-CN" altLang="en-US" sz="2800" b="1" dirty="0" smtClean="0">
                <a:latin typeface="Times New Roman" pitchFamily="18" charset="0"/>
              </a:rPr>
              <a:t>系统中，基站每</a:t>
            </a:r>
            <a:r>
              <a:rPr lang="en-US" altLang="zh-CN" sz="2800" b="1" dirty="0" smtClean="0">
                <a:latin typeface="Times New Roman" pitchFamily="18" charset="0"/>
              </a:rPr>
              <a:t>1.25ms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latin typeface="Times New Roman" pitchFamily="18" charset="0"/>
              </a:rPr>
              <a:t>向移动台发一次功率调整指令（即每秒发送</a:t>
            </a:r>
            <a:r>
              <a:rPr lang="en-US" altLang="zh-CN" sz="2800" b="1" dirty="0" smtClean="0">
                <a:latin typeface="Times New Roman" pitchFamily="18" charset="0"/>
              </a:rPr>
              <a:t>800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latin typeface="Times New Roman" pitchFamily="18" charset="0"/>
              </a:rPr>
              <a:t>次），每次调整功率为</a:t>
            </a:r>
            <a:r>
              <a:rPr lang="en-US" altLang="zh-CN" sz="2800" b="1" dirty="0" smtClean="0">
                <a:latin typeface="Times New Roman" pitchFamily="18" charset="0"/>
              </a:rPr>
              <a:t>1dB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闭环功率控制用于补偿小尺度衰落的影响（对于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FDD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系统，上、下行链路工作载频的差异一般远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大于相关带宽，信道引起的小尺度衰落一定不相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关。），适合于精细调整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实际使用时，往往将开环控制和闭环控制结合起</a:t>
            </a:r>
            <a:endParaRPr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来：前者用于大范围调整；后者用于精细调整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body" sz="half" idx="1"/>
          </p:nvPr>
        </p:nvSpPr>
        <p:spPr>
          <a:noFill/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反向开环控制</a:t>
            </a:r>
          </a:p>
        </p:txBody>
      </p:sp>
      <p:sp>
        <p:nvSpPr>
          <p:cNvPr id="54276" name="Rectangle 8"/>
          <p:cNvSpPr>
            <a:spLocks noGrp="1" noChangeArrowheads="1"/>
          </p:cNvSpPr>
          <p:nvPr>
            <p:ph type="body" sz="half" idx="2"/>
          </p:nvPr>
        </p:nvSpPr>
        <p:spPr>
          <a:noFill/>
          <a:ln w="25400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zh-CN" altLang="en-US" smtClean="0"/>
              <a:t>反向闭环控制</a:t>
            </a:r>
          </a:p>
        </p:txBody>
      </p:sp>
      <p:sp>
        <p:nvSpPr>
          <p:cNvPr id="54277" name="AutoShape 9"/>
          <p:cNvSpPr>
            <a:spLocks noChangeArrowheads="1"/>
          </p:cNvSpPr>
          <p:nvPr/>
        </p:nvSpPr>
        <p:spPr bwMode="auto">
          <a:xfrm>
            <a:off x="838200" y="2743200"/>
            <a:ext cx="3048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Rectangle 10"/>
          <p:cNvSpPr>
            <a:spLocks noChangeArrowheads="1"/>
          </p:cNvSpPr>
          <p:nvPr/>
        </p:nvSpPr>
        <p:spPr bwMode="auto">
          <a:xfrm>
            <a:off x="2971800" y="3429000"/>
            <a:ext cx="533400" cy="228600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Oval 11"/>
          <p:cNvSpPr>
            <a:spLocks noChangeArrowheads="1"/>
          </p:cNvSpPr>
          <p:nvPr/>
        </p:nvSpPr>
        <p:spPr bwMode="auto">
          <a:xfrm>
            <a:off x="2971800" y="3657600"/>
            <a:ext cx="228600" cy="1524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Oval 12"/>
          <p:cNvSpPr>
            <a:spLocks noChangeArrowheads="1"/>
          </p:cNvSpPr>
          <p:nvPr/>
        </p:nvSpPr>
        <p:spPr bwMode="auto">
          <a:xfrm>
            <a:off x="3276600" y="3657600"/>
            <a:ext cx="228600" cy="1524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Line 13"/>
          <p:cNvSpPr>
            <a:spLocks noChangeShapeType="1"/>
          </p:cNvSpPr>
          <p:nvPr/>
        </p:nvSpPr>
        <p:spPr bwMode="auto">
          <a:xfrm>
            <a:off x="609600" y="3810000"/>
            <a:ext cx="3733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1143000" y="2819400"/>
            <a:ext cx="19050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2971800" y="3048000"/>
            <a:ext cx="1143000" cy="366713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</a:rPr>
              <a:t>MS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测量</a:t>
            </a:r>
          </a:p>
        </p:txBody>
      </p:sp>
      <p:sp>
        <p:nvSpPr>
          <p:cNvPr id="149520" name="Line 16"/>
          <p:cNvSpPr>
            <a:spLocks noChangeShapeType="1"/>
          </p:cNvSpPr>
          <p:nvPr/>
        </p:nvSpPr>
        <p:spPr bwMode="auto">
          <a:xfrm flipH="1" flipV="1">
            <a:off x="1143000" y="2971800"/>
            <a:ext cx="175260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5" name="AutoShape 17"/>
          <p:cNvSpPr>
            <a:spLocks noChangeArrowheads="1"/>
          </p:cNvSpPr>
          <p:nvPr/>
        </p:nvSpPr>
        <p:spPr bwMode="auto">
          <a:xfrm>
            <a:off x="5029200" y="2743200"/>
            <a:ext cx="3048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Rectangle 18"/>
          <p:cNvSpPr>
            <a:spLocks noChangeArrowheads="1"/>
          </p:cNvSpPr>
          <p:nvPr/>
        </p:nvSpPr>
        <p:spPr bwMode="auto">
          <a:xfrm>
            <a:off x="7162800" y="3429000"/>
            <a:ext cx="533400" cy="228600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Oval 19"/>
          <p:cNvSpPr>
            <a:spLocks noChangeArrowheads="1"/>
          </p:cNvSpPr>
          <p:nvPr/>
        </p:nvSpPr>
        <p:spPr bwMode="auto">
          <a:xfrm>
            <a:off x="7162800" y="3657600"/>
            <a:ext cx="228600" cy="1524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Oval 20"/>
          <p:cNvSpPr>
            <a:spLocks noChangeArrowheads="1"/>
          </p:cNvSpPr>
          <p:nvPr/>
        </p:nvSpPr>
        <p:spPr bwMode="auto">
          <a:xfrm>
            <a:off x="7467600" y="3657600"/>
            <a:ext cx="228600" cy="152400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9" name="Line 21"/>
          <p:cNvSpPr>
            <a:spLocks noChangeShapeType="1"/>
          </p:cNvSpPr>
          <p:nvPr/>
        </p:nvSpPr>
        <p:spPr bwMode="auto">
          <a:xfrm>
            <a:off x="4800600" y="3810000"/>
            <a:ext cx="3733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5334000" y="2743200"/>
            <a:ext cx="19050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>
            <a:off x="4876800" y="2362200"/>
            <a:ext cx="1143000" cy="366713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</a:rPr>
              <a:t>BS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测量</a:t>
            </a:r>
          </a:p>
        </p:txBody>
      </p:sp>
      <p:sp>
        <p:nvSpPr>
          <p:cNvPr id="149529" name="Line 25"/>
          <p:cNvSpPr>
            <a:spLocks noChangeShapeType="1"/>
          </p:cNvSpPr>
          <p:nvPr/>
        </p:nvSpPr>
        <p:spPr bwMode="auto">
          <a:xfrm>
            <a:off x="5334000" y="2895600"/>
            <a:ext cx="1752600" cy="4572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5486400" y="3048000"/>
            <a:ext cx="1295400" cy="366713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控制命令</a:t>
            </a:r>
          </a:p>
        </p:txBody>
      </p:sp>
      <p:sp>
        <p:nvSpPr>
          <p:cNvPr id="149532" name="Line 28"/>
          <p:cNvSpPr>
            <a:spLocks noChangeShapeType="1"/>
          </p:cNvSpPr>
          <p:nvPr/>
        </p:nvSpPr>
        <p:spPr bwMode="auto">
          <a:xfrm flipH="1" flipV="1">
            <a:off x="5334000" y="3124200"/>
            <a:ext cx="175260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533" name="Text Box 29"/>
          <p:cNvSpPr txBox="1">
            <a:spLocks noChangeArrowheads="1"/>
          </p:cNvSpPr>
          <p:nvPr/>
        </p:nvSpPr>
        <p:spPr bwMode="auto">
          <a:xfrm>
            <a:off x="1828800" y="3352800"/>
            <a:ext cx="1143000" cy="366713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MS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发射</a:t>
            </a: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533400" y="3962400"/>
            <a:ext cx="3886200" cy="19208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/>
              <a:t>由对前向链路的测量结果决定反向链路的发射功率。</a:t>
            </a:r>
            <a:r>
              <a:rPr lang="zh-CN" altLang="en-US" sz="2000" b="1" dirty="0">
                <a:latin typeface="Times New Roman" pitchFamily="18" charset="0"/>
              </a:rPr>
              <a:t>对于</a:t>
            </a:r>
            <a:r>
              <a:rPr lang="en-US" altLang="zh-CN" sz="2000" b="1" dirty="0">
                <a:latin typeface="Times New Roman" pitchFamily="18" charset="0"/>
              </a:rPr>
              <a:t>FDD</a:t>
            </a:r>
            <a:r>
              <a:rPr lang="zh-CN" altLang="en-US" sz="2000" b="1">
                <a:latin typeface="Times New Roman" pitchFamily="18" charset="0"/>
              </a:rPr>
              <a:t>系统</a:t>
            </a:r>
            <a:r>
              <a:rPr lang="zh-CN" altLang="en-US" sz="2000" b="1"/>
              <a:t>，由于双工间隔远大于信道的相关带宽，前、反向链路不相关</a:t>
            </a:r>
            <a:r>
              <a:rPr lang="zh-CN" altLang="en-US" sz="2000" b="1" smtClean="0"/>
              <a:t>，小尺度衰落</a:t>
            </a:r>
            <a:r>
              <a:rPr lang="zh-CN" altLang="en-US" sz="2000" b="1"/>
              <a:t>特性不一致，造成这种控制可能出现不准确的情况。</a:t>
            </a:r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6096000" y="3505200"/>
            <a:ext cx="1143000" cy="366713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MS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发射</a:t>
            </a:r>
          </a:p>
        </p:txBody>
      </p: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4724400" y="4038600"/>
            <a:ext cx="3886200" cy="1920875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BS</a:t>
            </a:r>
            <a:r>
              <a:rPr lang="zh-CN" altLang="en-US" sz="2000" b="1">
                <a:latin typeface="Times New Roman" pitchFamily="18" charset="0"/>
              </a:rPr>
              <a:t>测量反向链路的信号水平，根据特定算法决定</a:t>
            </a:r>
            <a:r>
              <a:rPr lang="en-US" altLang="zh-CN" sz="2000" b="1">
                <a:latin typeface="Times New Roman" pitchFamily="18" charset="0"/>
              </a:rPr>
              <a:t>MS</a:t>
            </a:r>
            <a:r>
              <a:rPr lang="zh-CN" altLang="en-US" sz="2000" b="1">
                <a:latin typeface="Times New Roman" pitchFamily="18" charset="0"/>
              </a:rPr>
              <a:t>发射功率的升或降，并发送功率调整指令（从而形成了测量、比较、控制的闭环）。</a:t>
            </a:r>
            <a:r>
              <a:rPr lang="en-US" altLang="zh-CN" sz="2000" b="1">
                <a:latin typeface="Times New Roman" pitchFamily="18" charset="0"/>
              </a:rPr>
              <a:t>MS</a:t>
            </a:r>
            <a:r>
              <a:rPr lang="zh-CN" altLang="en-US" sz="2000" b="1">
                <a:latin typeface="Times New Roman" pitchFamily="18" charset="0"/>
              </a:rPr>
              <a:t>根据调整指令来调整自身的发射功率。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495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495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495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495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1000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1495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1495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8" grpId="0" animBg="1"/>
      <p:bldP spid="149519" grpId="0"/>
      <p:bldP spid="149519" grpId="1"/>
      <p:bldP spid="149520" grpId="0" animBg="1"/>
      <p:bldP spid="149526" grpId="0" animBg="1"/>
      <p:bldP spid="149527" grpId="0"/>
      <p:bldP spid="149527" grpId="1"/>
      <p:bldP spid="149529" grpId="0" animBg="1"/>
      <p:bldP spid="149531" grpId="0"/>
      <p:bldP spid="149532" grpId="0" animBg="1"/>
      <p:bldP spid="149533" grpId="0"/>
      <p:bldP spid="149533" grpId="1"/>
      <p:bldP spid="149534" grpId="0"/>
      <p:bldP spid="149535" grpId="0"/>
      <p:bldP spid="149535" grpId="1"/>
      <p:bldP spid="14953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04800"/>
            <a:ext cx="84582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前向功率控制</a:t>
            </a:r>
            <a:r>
              <a:rPr lang="zh-CN" altLang="en-US" sz="2800" b="1" dirty="0" smtClean="0"/>
              <a:t>，即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下行链路功率控制</a:t>
            </a:r>
            <a:r>
              <a:rPr lang="zh-CN" altLang="en-US" sz="2800" b="1" dirty="0" smtClean="0"/>
              <a:t>。由于下行链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路不存在远近效应问题，这一方向的功率控制并非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CDMA</a:t>
            </a:r>
            <a:r>
              <a:rPr lang="zh-CN" altLang="en-US" sz="2800" b="1" dirty="0" smtClean="0"/>
              <a:t>系统运行所必需的。由于基站对小区内多个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移动台进行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同步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等功率</a:t>
            </a:r>
            <a:r>
              <a:rPr lang="zh-CN" altLang="en-US" sz="2800" b="1" dirty="0" smtClean="0"/>
              <a:t>发射，所以下行链路功率控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制的要求就是控制基站向移动台发射的功率，使任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一移动台无论处于小区中的任何位置上，收到基站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的信号电平都能高于信干比门限。也就是说，下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行链路功率控制的目标是在</a:t>
            </a:r>
            <a:r>
              <a:rPr lang="zh-CN" altLang="en-US" sz="2800" b="1" dirty="0" smtClean="0">
                <a:latin typeface="Times New Roman" pitchFamily="18" charset="0"/>
              </a:rPr>
              <a:t>保持每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</a:rPr>
              <a:t>个移动台的信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     </a:t>
            </a:r>
            <a:r>
              <a:rPr lang="zh-CN" altLang="en-US" sz="2800" b="1" dirty="0" smtClean="0">
                <a:latin typeface="Times New Roman" pitchFamily="18" charset="0"/>
              </a:rPr>
              <a:t>干比高于</a:t>
            </a:r>
            <a:r>
              <a:rPr lang="zh-CN" altLang="en-US" sz="2800" b="1" dirty="0" smtClean="0"/>
              <a:t>给定门限值的同时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使总发送功率最小化</a:t>
            </a:r>
            <a:endParaRPr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可以降低对其他小区所形成的</a:t>
            </a:r>
            <a:r>
              <a:rPr lang="zh-CN" altLang="en-US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总干扰功率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CN" altLang="en-US" sz="2800" b="1" dirty="0" smtClean="0"/>
              <a:t>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/>
              <a:t>前向功率控制也可以采用开环和闭环两种方法。但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由于一般对其功率控制的准确性要求不高，许多情</a:t>
            </a: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况下，开环控制就足够了。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最后，应该指出，功率控制并非</a:t>
            </a:r>
            <a:r>
              <a:rPr lang="en-US" altLang="zh-CN" b="1" dirty="0" smtClean="0">
                <a:latin typeface="Times New Roman" pitchFamily="18" charset="0"/>
              </a:rPr>
              <a:t>CDMA</a:t>
            </a:r>
            <a:r>
              <a:rPr lang="zh-CN" altLang="en-US" b="1" dirty="0" smtClean="0">
                <a:latin typeface="Times New Roman" pitchFamily="18" charset="0"/>
              </a:rPr>
              <a:t>系统的专有属性，</a:t>
            </a:r>
            <a:r>
              <a:rPr lang="en-US" altLang="zh-CN" b="1" dirty="0" smtClean="0">
                <a:latin typeface="Times New Roman" pitchFamily="18" charset="0"/>
              </a:rPr>
              <a:t>FDMA</a:t>
            </a:r>
            <a:r>
              <a:rPr lang="zh-CN" altLang="en-US" b="1" dirty="0" smtClean="0">
                <a:latin typeface="Times New Roman" pitchFamily="18" charset="0"/>
              </a:rPr>
              <a:t>或</a:t>
            </a:r>
            <a:r>
              <a:rPr lang="en-US" altLang="zh-CN" b="1" dirty="0" smtClean="0">
                <a:latin typeface="Times New Roman" pitchFamily="18" charset="0"/>
              </a:rPr>
              <a:t>TDMA</a:t>
            </a:r>
            <a:r>
              <a:rPr lang="zh-CN" altLang="en-US" b="1" dirty="0" smtClean="0">
                <a:latin typeface="Times New Roman" pitchFamily="18" charset="0"/>
              </a:rPr>
              <a:t>系统也可以通过使用功率控制来降低小区间干扰，从而提高系统容量。主要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差别在于，功率控制对于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CDMA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是必不可少的，而对于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FDMA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TDMA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则是可选的。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6324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05800" y="5943600"/>
            <a:ext cx="5334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>
                <a:latin typeface="Times New Roman" pitchFamily="18" charset="0"/>
              </a:rPr>
              <a:t>CDMA</a:t>
            </a:r>
            <a:r>
              <a:rPr lang="zh-CN" altLang="en-US" sz="4000" b="1" smtClean="0">
                <a:latin typeface="Times New Roman" pitchFamily="18" charset="0"/>
              </a:rPr>
              <a:t>系统的优点（</a:t>
            </a:r>
            <a:r>
              <a:rPr lang="en-US" altLang="zh-CN" sz="4000" b="1" smtClean="0">
                <a:latin typeface="Times New Roman" pitchFamily="18" charset="0"/>
              </a:rPr>
              <a:t>pp322</a:t>
            </a:r>
            <a:r>
              <a:rPr lang="zh-CN" altLang="en-US" sz="40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itchFamily="18" charset="0"/>
              </a:rPr>
              <a:t>CDMA</a:t>
            </a:r>
            <a:r>
              <a:rPr lang="zh-CN" altLang="en-US" b="1" smtClean="0">
                <a:latin typeface="Times New Roman" pitchFamily="18" charset="0"/>
              </a:rPr>
              <a:t>蜂窝系统采用</a:t>
            </a:r>
            <a:r>
              <a:rPr lang="en-US" altLang="zh-CN" b="1" smtClean="0">
                <a:latin typeface="Times New Roman" pitchFamily="18" charset="0"/>
              </a:rPr>
              <a:t>N</a:t>
            </a:r>
            <a:r>
              <a:rPr lang="zh-CN" altLang="en-US" b="1" smtClean="0">
                <a:latin typeface="Times New Roman" pitchFamily="18" charset="0"/>
              </a:rPr>
              <a:t>＝</a:t>
            </a:r>
            <a:r>
              <a:rPr lang="en-US" altLang="zh-CN" b="1" smtClean="0">
                <a:latin typeface="Times New Roman" pitchFamily="18" charset="0"/>
              </a:rPr>
              <a:t>1</a:t>
            </a:r>
            <a:r>
              <a:rPr lang="zh-CN" altLang="en-US" b="1" smtClean="0">
                <a:latin typeface="Times New Roman" pitchFamily="18" charset="0"/>
              </a:rPr>
              <a:t>的区群配置，频率规划要比</a:t>
            </a:r>
            <a:r>
              <a:rPr lang="en-US" altLang="zh-CN" b="1" smtClean="0">
                <a:latin typeface="Times New Roman" pitchFamily="18" charset="0"/>
              </a:rPr>
              <a:t>TDMA</a:t>
            </a:r>
            <a:r>
              <a:rPr lang="zh-CN" altLang="en-US" b="1" smtClean="0">
                <a:latin typeface="Times New Roman" pitchFamily="18" charset="0"/>
              </a:rPr>
              <a:t>和</a:t>
            </a:r>
            <a:r>
              <a:rPr lang="en-US" altLang="zh-CN" b="1" smtClean="0">
                <a:latin typeface="Times New Roman" pitchFamily="18" charset="0"/>
              </a:rPr>
              <a:t>FDMA</a:t>
            </a:r>
            <a:r>
              <a:rPr lang="zh-CN" altLang="en-US" b="1" smtClean="0">
                <a:latin typeface="Times New Roman" pitchFamily="18" charset="0"/>
              </a:rPr>
              <a:t>系统容易得多。由于小区内许多用户可以采用相同载频（</a:t>
            </a:r>
            <a:r>
              <a:rPr lang="en-US" altLang="zh-CN" b="1" smtClean="0">
                <a:latin typeface="Times New Roman" pitchFamily="18" charset="0"/>
              </a:rPr>
              <a:t>IS95</a:t>
            </a:r>
            <a:r>
              <a:rPr lang="zh-CN" altLang="en-US" b="1" smtClean="0">
                <a:latin typeface="Times New Roman" pitchFamily="18" charset="0"/>
              </a:rPr>
              <a:t>中，使用同一载频的用户数最多可达</a:t>
            </a:r>
            <a:r>
              <a:rPr lang="en-US" altLang="zh-CN" b="1" smtClean="0">
                <a:latin typeface="Times New Roman" pitchFamily="18" charset="0"/>
              </a:rPr>
              <a:t>64</a:t>
            </a:r>
            <a:r>
              <a:rPr lang="zh-CN" altLang="en-US" b="1" smtClean="0">
                <a:latin typeface="Times New Roman" pitchFamily="18" charset="0"/>
              </a:rPr>
              <a:t>个），</a:t>
            </a:r>
            <a:r>
              <a:rPr lang="en-US" altLang="zh-CN" b="1" smtClean="0">
                <a:latin typeface="Times New Roman" pitchFamily="18" charset="0"/>
              </a:rPr>
              <a:t>CDMA</a:t>
            </a:r>
            <a:r>
              <a:rPr lang="zh-CN" altLang="en-US" b="1" smtClean="0">
                <a:latin typeface="Times New Roman" pitchFamily="18" charset="0"/>
              </a:rPr>
              <a:t>在系统容量方面具有优势。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itchFamily="18" charset="0"/>
              </a:rPr>
              <a:t>CDMA</a:t>
            </a:r>
            <a:r>
              <a:rPr lang="zh-CN" altLang="en-US" b="1" smtClean="0">
                <a:latin typeface="Times New Roman" pitchFamily="18" charset="0"/>
              </a:rPr>
              <a:t>系统具有软容量的限制。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latin typeface="Times New Roman" pitchFamily="18" charset="0"/>
              </a:rPr>
              <a:t>CDMA</a:t>
            </a:r>
            <a:r>
              <a:rPr lang="zh-CN" altLang="en-US" b="1" smtClean="0">
                <a:latin typeface="Times New Roman" pitchFamily="18" charset="0"/>
              </a:rPr>
              <a:t>利用</a:t>
            </a:r>
            <a:r>
              <a:rPr lang="en-US" altLang="zh-CN" b="1" smtClean="0">
                <a:latin typeface="Times New Roman" pitchFamily="18" charset="0"/>
              </a:rPr>
              <a:t>PN</a:t>
            </a:r>
            <a:r>
              <a:rPr lang="zh-CN" altLang="en-US" b="1" smtClean="0">
                <a:latin typeface="Times New Roman" pitchFamily="18" charset="0"/>
              </a:rPr>
              <a:t>码的良好自相关性，通过采用</a:t>
            </a:r>
            <a:r>
              <a:rPr lang="en-US" altLang="zh-CN" b="1" smtClean="0">
                <a:latin typeface="Times New Roman" pitchFamily="18" charset="0"/>
              </a:rPr>
              <a:t>Rake</a:t>
            </a:r>
            <a:r>
              <a:rPr lang="zh-CN" altLang="en-US" b="1" smtClean="0">
                <a:latin typeface="Times New Roman" pitchFamily="18" charset="0"/>
              </a:rPr>
              <a:t>接收机，利用不同时延的多径信号来提高接收可靠性，而不需要均衡。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>
                <a:latin typeface="Times New Roman" pitchFamily="18" charset="0"/>
              </a:rPr>
              <a:t>CDMA</a:t>
            </a:r>
            <a:r>
              <a:rPr lang="zh-CN" altLang="en-US" sz="4000" b="1" smtClean="0">
                <a:latin typeface="Times New Roman" pitchFamily="18" charset="0"/>
              </a:rPr>
              <a:t>系统的优点（续）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Times New Roman" pitchFamily="18" charset="0"/>
              </a:rPr>
              <a:t>CDMA</a:t>
            </a:r>
            <a:r>
              <a:rPr lang="zh-CN" altLang="en-US" b="1" smtClean="0">
                <a:latin typeface="Times New Roman" pitchFamily="18" charset="0"/>
              </a:rPr>
              <a:t>系统采用软切换。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itchFamily="18" charset="0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>
                <a:latin typeface="Times New Roman" pitchFamily="18" charset="0"/>
              </a:rPr>
              <a:t/>
            </a:r>
            <a:br>
              <a:rPr lang="en-US" altLang="zh-CN" sz="3200" b="1" smtClean="0">
                <a:latin typeface="Times New Roman" pitchFamily="18" charset="0"/>
              </a:rPr>
            </a:br>
            <a:r>
              <a:rPr lang="zh-CN" altLang="en-US" sz="3600" b="1" smtClean="0">
                <a:latin typeface="Times New Roman" pitchFamily="18" charset="0"/>
              </a:rPr>
              <a:t>有哪些主要的扩展频谱技术？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/>
              <a:t>不同扩频技术的区别在于采用不同的方式来达到扩展频谱的目的。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/>
              <a:t>主要扩频技术包括：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）直接序列（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b="1" dirty="0" smtClean="0">
                <a:latin typeface="Times New Roman" pitchFamily="18" charset="0"/>
              </a:rPr>
              <a:t>irect 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="1" dirty="0" smtClean="0">
                <a:latin typeface="Times New Roman" pitchFamily="18" charset="0"/>
              </a:rPr>
              <a:t>equence</a:t>
            </a:r>
            <a:r>
              <a:rPr lang="zh-CN" altLang="en-US" b="1" dirty="0" smtClean="0">
                <a:latin typeface="Times New Roman" pitchFamily="18" charset="0"/>
              </a:rPr>
              <a:t>）扩频技术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</a:rPr>
              <a:t>）频率跳变（简称跳频，</a:t>
            </a:r>
            <a:r>
              <a:rPr lang="en-US" altLang="zh-CN" sz="2800" b="1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</a:rPr>
              <a:t>requency </a:t>
            </a:r>
            <a:r>
              <a:rPr lang="en-US" altLang="zh-CN" sz="2800" b="1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H</a:t>
            </a:r>
            <a:r>
              <a:rPr lang="en-US" altLang="zh-CN" sz="2800" b="1" dirty="0" smtClean="0">
                <a:latin typeface="Times New Roman" pitchFamily="18" charset="0"/>
              </a:rPr>
              <a:t>opping</a:t>
            </a:r>
            <a:r>
              <a:rPr lang="zh-CN" altLang="en-US" b="1" dirty="0" smtClean="0"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      扩频技术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3</a:t>
            </a:r>
            <a:r>
              <a:rPr lang="zh-CN" altLang="en-US" b="1" dirty="0" smtClean="0">
                <a:latin typeface="Times New Roman" pitchFamily="18" charset="0"/>
              </a:rPr>
              <a:t>）时间跳变（简称跳时， </a:t>
            </a:r>
            <a:r>
              <a:rPr lang="en-US" altLang="zh-CN" sz="2800" b="1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</a:rPr>
              <a:t>ime </a:t>
            </a:r>
            <a:r>
              <a:rPr lang="en-US" altLang="zh-CN" sz="2800" b="1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H</a:t>
            </a:r>
            <a:r>
              <a:rPr lang="en-US" altLang="zh-CN" sz="2800" b="1" dirty="0" smtClean="0">
                <a:latin typeface="Times New Roman" pitchFamily="18" charset="0"/>
              </a:rPr>
              <a:t>opping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）扩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      频技术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smtClean="0"/>
              <a:t>跳频（</a:t>
            </a:r>
            <a:r>
              <a:rPr lang="en-US" altLang="zh-CN" sz="4000" b="1" smtClean="0">
                <a:latin typeface="Times New Roman" pitchFamily="18" charset="0"/>
              </a:rPr>
              <a:t>FH</a:t>
            </a:r>
            <a:r>
              <a:rPr lang="zh-CN" altLang="en-US" sz="4000" b="1" smtClean="0">
                <a:latin typeface="Times New Roman" pitchFamily="18" charset="0"/>
              </a:rPr>
              <a:t>）</a:t>
            </a:r>
            <a:r>
              <a:rPr lang="zh-CN" altLang="en-US" sz="4000" b="1" smtClean="0"/>
              <a:t>扩频</a:t>
            </a:r>
            <a:r>
              <a:rPr lang="zh-CN" altLang="en-US" sz="4000" b="1" smtClean="0">
                <a:latin typeface="Times New Roman" pitchFamily="18" charset="0"/>
              </a:rPr>
              <a:t>技术简介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ph idx="1"/>
          </p:nvPr>
        </p:nvGraphicFramePr>
        <p:xfrm>
          <a:off x="457200" y="2819400"/>
          <a:ext cx="8229600" cy="3438525"/>
        </p:xfrm>
        <a:graphic>
          <a:graphicData uri="http://schemas.openxmlformats.org/presentationml/2006/ole">
            <p:oleObj spid="_x0000_s1026" name="Visio" r:id="rId3" imgW="6274689" imgH="2622042" progId="Visio.Drawing.11">
              <p:embed/>
            </p:oleObj>
          </a:graphicData>
        </a:graphic>
      </p:graphicFrame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457200" y="1219200"/>
            <a:ext cx="8077200" cy="1066800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/>
              <a:t>跳频扩频通过不断地更替发射载频（也就是更替所占用的频带）来达到扩展频谱的目的。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H="1">
            <a:off x="2514600" y="3962400"/>
            <a:ext cx="76200" cy="1295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 flipV="1">
            <a:off x="3429000" y="3962400"/>
            <a:ext cx="2438400" cy="1371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 flipV="1">
            <a:off x="4419600" y="3886200"/>
            <a:ext cx="457200" cy="14478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auto">
          <a:xfrm flipV="1">
            <a:off x="5334000" y="3886200"/>
            <a:ext cx="2057400" cy="144780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 flipH="1" flipV="1">
            <a:off x="3505200" y="3962400"/>
            <a:ext cx="2590800" cy="1447800"/>
          </a:xfrm>
          <a:prstGeom prst="line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/>
            </a:r>
            <a:br>
              <a:rPr lang="en-US" altLang="zh-CN" sz="3600" b="1" smtClean="0"/>
            </a:br>
            <a:r>
              <a:rPr lang="zh-CN" altLang="en-US" sz="3600" b="1" smtClean="0"/>
              <a:t>跳频（</a:t>
            </a:r>
            <a:r>
              <a:rPr lang="en-US" altLang="zh-CN" sz="3600" b="1" smtClean="0">
                <a:latin typeface="Times New Roman" pitchFamily="18" charset="0"/>
              </a:rPr>
              <a:t>FH</a:t>
            </a:r>
            <a:r>
              <a:rPr lang="zh-CN" altLang="en-US" sz="3600" b="1" smtClean="0">
                <a:latin typeface="Times New Roman" pitchFamily="18" charset="0"/>
              </a:rPr>
              <a:t>）</a:t>
            </a:r>
            <a:r>
              <a:rPr lang="zh-CN" altLang="en-US" sz="3600" b="1" smtClean="0"/>
              <a:t>扩频</a:t>
            </a:r>
            <a:r>
              <a:rPr lang="zh-CN" altLang="en-US" sz="3600" b="1" smtClean="0">
                <a:latin typeface="Times New Roman" pitchFamily="18" charset="0"/>
              </a:rPr>
              <a:t>技术简介（续</a:t>
            </a:r>
            <a:r>
              <a:rPr lang="en-US" altLang="zh-CN" sz="3600" b="1" smtClean="0">
                <a:latin typeface="Times New Roman" pitchFamily="18" charset="0"/>
              </a:rPr>
              <a:t>1</a:t>
            </a:r>
            <a:r>
              <a:rPr lang="zh-CN" altLang="en-US" sz="36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50292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Times New Roman" pitchFamily="18" charset="0"/>
              </a:rPr>
              <a:t>FHSS</a:t>
            </a:r>
            <a:r>
              <a:rPr lang="zh-CN" altLang="en-US" b="1" dirty="0" smtClean="0">
                <a:latin typeface="Times New Roman" pitchFamily="18" charset="0"/>
              </a:rPr>
              <a:t>系统在军事通信领域应用较多。它通过不断地更替载波频率来实现扩频。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/>
            <a:r>
              <a:rPr lang="zh-CN" altLang="en-US" b="1" dirty="0" smtClean="0">
                <a:latin typeface="Times New Roman" pitchFamily="18" charset="0"/>
              </a:rPr>
              <a:t>载波频率更替的规律常称为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跳频图案</a:t>
            </a:r>
            <a:r>
              <a:rPr lang="zh-CN" altLang="en-US" b="1" dirty="0" smtClean="0">
                <a:latin typeface="Times New Roman" pitchFamily="18" charset="0"/>
              </a:rPr>
              <a:t>，为了保证跳频的有效性</a:t>
            </a:r>
            <a:r>
              <a:rPr lang="en-US" altLang="zh-CN" b="1" dirty="0" smtClean="0">
                <a:latin typeface="Times New Roman" pitchFamily="18" charset="0"/>
              </a:rPr>
              <a:t>——</a:t>
            </a:r>
            <a:r>
              <a:rPr lang="zh-CN" altLang="en-US" b="1" dirty="0" smtClean="0">
                <a:latin typeface="Times New Roman" pitchFamily="18" charset="0"/>
              </a:rPr>
              <a:t>抗敌方干扰和截获，跳变规律应呈现出伪随机变化的特点，跳频图案一般由伪随机码（</a:t>
            </a:r>
            <a:r>
              <a:rPr lang="en-US" altLang="zh-CN" b="1" dirty="0" smtClean="0">
                <a:latin typeface="Times New Roman" pitchFamily="18" charset="0"/>
              </a:rPr>
              <a:t>Pseudo Noise</a:t>
            </a:r>
            <a:r>
              <a:rPr lang="zh-CN" altLang="en-US" b="1" dirty="0" smtClean="0">
                <a:latin typeface="Times New Roman" pitchFamily="18" charset="0"/>
              </a:rPr>
              <a:t>，</a:t>
            </a:r>
            <a:r>
              <a:rPr lang="en-US" altLang="zh-CN" b="1" dirty="0" smtClean="0">
                <a:latin typeface="Times New Roman" pitchFamily="18" charset="0"/>
              </a:rPr>
              <a:t>PN</a:t>
            </a:r>
            <a:r>
              <a:rPr lang="zh-CN" altLang="en-US" b="1" dirty="0" smtClean="0">
                <a:latin typeface="Times New Roman" pitchFamily="18" charset="0"/>
              </a:rPr>
              <a:t>码）所决定。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b="1" dirty="0" smtClean="0">
                <a:latin typeface="Times New Roman" pitchFamily="18" charset="0"/>
              </a:rPr>
              <a:t>FHSS</a:t>
            </a:r>
            <a:r>
              <a:rPr lang="zh-CN" altLang="en-US" b="1" dirty="0" smtClean="0">
                <a:latin typeface="Times New Roman" pitchFamily="18" charset="0"/>
              </a:rPr>
              <a:t>的应用已经不仅仅限于军事通信领域，象</a:t>
            </a:r>
            <a:r>
              <a:rPr lang="en-US" altLang="zh-CN" b="1" dirty="0" smtClean="0">
                <a:latin typeface="Times New Roman" pitchFamily="18" charset="0"/>
              </a:rPr>
              <a:t>GSM</a:t>
            </a:r>
            <a:r>
              <a:rPr lang="zh-CN" altLang="en-US" b="1" dirty="0" smtClean="0">
                <a:latin typeface="Times New Roman" pitchFamily="18" charset="0"/>
              </a:rPr>
              <a:t>和蓝牙（</a:t>
            </a:r>
            <a:r>
              <a:rPr lang="en-US" altLang="zh-CN" b="1" dirty="0" smtClean="0">
                <a:latin typeface="Times New Roman" pitchFamily="18" charset="0"/>
              </a:rPr>
              <a:t>Blue tooth</a:t>
            </a:r>
            <a:r>
              <a:rPr lang="zh-CN" altLang="en-US" b="1" dirty="0" smtClean="0">
                <a:latin typeface="Times New Roman" pitchFamily="18" charset="0"/>
              </a:rPr>
              <a:t>）系统中都应用了跳频。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/>
            </a:r>
            <a:br>
              <a:rPr lang="en-US" altLang="zh-CN" sz="3600" b="1" smtClean="0"/>
            </a:br>
            <a:r>
              <a:rPr lang="zh-CN" altLang="en-US" sz="3600" b="1" smtClean="0"/>
              <a:t>跳频（</a:t>
            </a:r>
            <a:r>
              <a:rPr lang="en-US" altLang="zh-CN" sz="3600" b="1" smtClean="0">
                <a:latin typeface="Times New Roman" pitchFamily="18" charset="0"/>
              </a:rPr>
              <a:t>FH</a:t>
            </a:r>
            <a:r>
              <a:rPr lang="zh-CN" altLang="en-US" sz="3600" b="1" smtClean="0">
                <a:latin typeface="Times New Roman" pitchFamily="18" charset="0"/>
              </a:rPr>
              <a:t>）</a:t>
            </a:r>
            <a:r>
              <a:rPr lang="zh-CN" altLang="en-US" sz="3600" b="1" smtClean="0"/>
              <a:t>扩频</a:t>
            </a:r>
            <a:r>
              <a:rPr lang="zh-CN" altLang="en-US" sz="3600" b="1" smtClean="0">
                <a:latin typeface="Times New Roman" pitchFamily="18" charset="0"/>
              </a:rPr>
              <a:t>技术简介（续</a:t>
            </a:r>
            <a:r>
              <a:rPr lang="en-US" altLang="zh-CN" sz="3600" b="1" smtClean="0">
                <a:latin typeface="Times New Roman" pitchFamily="18" charset="0"/>
              </a:rPr>
              <a:t>2</a:t>
            </a:r>
            <a:r>
              <a:rPr lang="zh-CN" altLang="en-US" sz="3600" b="1" smtClean="0">
                <a:latin typeface="Times New Roman" pitchFamily="18" charset="0"/>
              </a:rPr>
              <a:t>）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Times New Roman" pitchFamily="18" charset="0"/>
              </a:rPr>
              <a:t>值得指出的是，</a:t>
            </a:r>
            <a:r>
              <a:rPr lang="en-US" altLang="zh-CN" b="1" dirty="0" smtClean="0">
                <a:latin typeface="Times New Roman" pitchFamily="18" charset="0"/>
              </a:rPr>
              <a:t>GSM</a:t>
            </a:r>
            <a:r>
              <a:rPr lang="zh-CN" altLang="en-US" b="1" dirty="0" smtClean="0">
                <a:latin typeface="Times New Roman" pitchFamily="18" charset="0"/>
              </a:rPr>
              <a:t>中使用跳频的目的主要在于实现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频率分集</a:t>
            </a:r>
            <a:r>
              <a:rPr lang="zh-CN" altLang="en-US" b="1" dirty="0" smtClean="0">
                <a:latin typeface="Times New Roman" pitchFamily="18" charset="0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干扰白化</a:t>
            </a:r>
            <a:r>
              <a:rPr lang="zh-CN" altLang="en-US" b="1" dirty="0" smtClean="0">
                <a:latin typeface="Times New Roman" pitchFamily="18" charset="0"/>
              </a:rPr>
              <a:t>，通过应用跳频技术来提升</a:t>
            </a:r>
            <a:r>
              <a:rPr lang="en-US" altLang="zh-CN" b="1" dirty="0" smtClean="0">
                <a:latin typeface="Times New Roman" pitchFamily="18" charset="0"/>
              </a:rPr>
              <a:t>GSM</a:t>
            </a:r>
            <a:r>
              <a:rPr lang="zh-CN" altLang="en-US" b="1" dirty="0" smtClean="0">
                <a:latin typeface="Times New Roman" pitchFamily="18" charset="0"/>
              </a:rPr>
              <a:t>蜂窝系统的容量（信干比可以得到改善）。</a:t>
            </a:r>
            <a:r>
              <a:rPr lang="en-US" altLang="zh-CN" b="1" dirty="0" smtClean="0">
                <a:latin typeface="Times New Roman" pitchFamily="18" charset="0"/>
              </a:rPr>
              <a:t>GSM</a:t>
            </a:r>
            <a:r>
              <a:rPr lang="zh-CN" altLang="en-US" b="1" dirty="0" smtClean="0">
                <a:latin typeface="Times New Roman" pitchFamily="18" charset="0"/>
              </a:rPr>
              <a:t>在不采用跳频时，信干比门限为</a:t>
            </a:r>
            <a:r>
              <a:rPr lang="en-US" altLang="zh-CN" b="1" dirty="0" smtClean="0">
                <a:latin typeface="Times New Roman" pitchFamily="18" charset="0"/>
              </a:rPr>
              <a:t>11dB</a:t>
            </a:r>
            <a:r>
              <a:rPr lang="zh-CN" altLang="en-US" b="1" dirty="0" smtClean="0">
                <a:latin typeface="Times New Roman" pitchFamily="18" charset="0"/>
              </a:rPr>
              <a:t>；采用跳频以后，信干比门限可以进一步下降为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9dB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 smtClean="0">
                <a:latin typeface="Times New Roman" pitchFamily="18" charset="0"/>
              </a:rPr>
              <a:t>GSM</a:t>
            </a:r>
            <a:r>
              <a:rPr lang="zh-CN" altLang="en-US" b="1" dirty="0" smtClean="0">
                <a:latin typeface="Times New Roman" pitchFamily="18" charset="0"/>
              </a:rPr>
              <a:t>采用</a:t>
            </a:r>
            <a:r>
              <a:rPr lang="en-US" altLang="zh-CN" b="1" dirty="0" smtClean="0">
                <a:latin typeface="Times New Roman" pitchFamily="18" charset="0"/>
              </a:rPr>
              <a:t>TDMA</a:t>
            </a:r>
            <a:r>
              <a:rPr lang="zh-CN" altLang="en-US" b="1" dirty="0" smtClean="0">
                <a:latin typeface="Times New Roman" pitchFamily="18" charset="0"/>
              </a:rPr>
              <a:t>方式，用户发射机的发射是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突发式</a:t>
            </a:r>
            <a:r>
              <a:rPr lang="zh-CN" altLang="en-US" b="1" dirty="0" smtClean="0">
                <a:latin typeface="Times New Roman" pitchFamily="18" charset="0"/>
              </a:rPr>
              <a:t>的（而不是持续式的，用户发射只占用特定的时隙），这就为跳频的引入创造了条件，每次发射（每个时隙）可以采用不同的载频。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rgbClr val="FF0000"/>
          </a:solidFill>
          <a:prstDash val="sysDot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4439</Words>
  <Application>Microsoft Office PowerPoint</Application>
  <PresentationFormat>全屏显示(4:3)</PresentationFormat>
  <Paragraphs>474</Paragraphs>
  <Slides>56</Slides>
  <Notes>50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59" baseType="lpstr">
      <vt:lpstr>默认设计模板</vt:lpstr>
      <vt:lpstr>Visio</vt:lpstr>
      <vt:lpstr>公式</vt:lpstr>
      <vt:lpstr>扩展频谱技术与CDMA</vt:lpstr>
      <vt:lpstr>CDMA系统属于扩展频谱通信系统</vt:lpstr>
      <vt:lpstr> 什么是扩展频谱系统？</vt:lpstr>
      <vt:lpstr> 为什么要扩频？</vt:lpstr>
      <vt:lpstr> 为什么要扩频？（续）</vt:lpstr>
      <vt:lpstr> 有哪些主要的扩展频谱技术？</vt:lpstr>
      <vt:lpstr>跳频（FH）扩频技术简介</vt:lpstr>
      <vt:lpstr> 跳频（FH）扩频技术简介（续1）</vt:lpstr>
      <vt:lpstr> 跳频（FH）扩频技术简介（续2）</vt:lpstr>
      <vt:lpstr> 跳频（FH）扩频技术简介（续3）</vt:lpstr>
      <vt:lpstr>跳频（FH）扩频技术简介（续4）</vt:lpstr>
      <vt:lpstr> 跳频（FH）扩频技术简介（续5）</vt:lpstr>
      <vt:lpstr> 跳频（FH）扩频技术简介（续6）</vt:lpstr>
      <vt:lpstr> 直接序列（Direct Sequence）扩频技术简介</vt:lpstr>
      <vt:lpstr> 1.直接序列扩频（DSSS）原理</vt:lpstr>
      <vt:lpstr> 1.直接序列扩频（DSSS）原理（续1）</vt:lpstr>
      <vt:lpstr> 1.直接序列扩频（DSSS）原理（续2）</vt:lpstr>
      <vt:lpstr> 1.直接序列扩频（DSSS）原理（续3）</vt:lpstr>
      <vt:lpstr> 1.直接序列扩频（DSSS）原理（续4）</vt:lpstr>
      <vt:lpstr> 2. 扩频增益</vt:lpstr>
      <vt:lpstr> 2. 扩频增益（续1）</vt:lpstr>
      <vt:lpstr> 3. 扩频码应具备哪些特点</vt:lpstr>
      <vt:lpstr> m序列简介</vt:lpstr>
      <vt:lpstr> m序列简介（续1）</vt:lpstr>
      <vt:lpstr>幻灯片 25</vt:lpstr>
      <vt:lpstr>幻灯片 26</vt:lpstr>
      <vt:lpstr>幻灯片 27</vt:lpstr>
      <vt:lpstr> m序列简介（续2）</vt:lpstr>
      <vt:lpstr> m序列简介（续3）</vt:lpstr>
      <vt:lpstr> m序列简介（续4）</vt:lpstr>
      <vt:lpstr>Rake接收机原理（pp274，7.10）</vt:lpstr>
      <vt:lpstr>Rake接收机（续1）</vt:lpstr>
      <vt:lpstr>Rake接收机（续2）</vt:lpstr>
      <vt:lpstr>              如何用DSSS实现多址？</vt:lpstr>
      <vt:lpstr> 1. 什么是多址？</vt:lpstr>
      <vt:lpstr> 2. 如何用DSSS实现多址？</vt:lpstr>
      <vt:lpstr> 2. 如何用DSSS实现多址？（续1）</vt:lpstr>
      <vt:lpstr> 2. 如何用DSSS实现多址？（续2）</vt:lpstr>
      <vt:lpstr> 2. 如何用DSSS实现多址？（续3）</vt:lpstr>
      <vt:lpstr> 2. 如何用DSSS实现多址？（续4）</vt:lpstr>
      <vt:lpstr> 2. 如何用DSSS实现多址？（续5）</vt:lpstr>
      <vt:lpstr> 2. 如何用DSSS实现多址？（续6）</vt:lpstr>
      <vt:lpstr>2.如何用DSSS实现多址？（续7）</vt:lpstr>
      <vt:lpstr> 2. 如何用DSSS实现多址？（续8）</vt:lpstr>
      <vt:lpstr> 3. 为实现多址，扩频码还应具有什么特点？</vt:lpstr>
      <vt:lpstr>幻灯片 46</vt:lpstr>
      <vt:lpstr> 4. 多址干扰和CDMA系统的功率控制问题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CDMA系统的优点（pp322）</vt:lpstr>
      <vt:lpstr>CDMA系统的优点（续）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TieYi</dc:creator>
  <cp:lastModifiedBy>Yi Tie</cp:lastModifiedBy>
  <cp:revision>258</cp:revision>
  <cp:lastPrinted>1601-01-01T00:00:00Z</cp:lastPrinted>
  <dcterms:created xsi:type="dcterms:W3CDTF">1601-01-01T00:00:00Z</dcterms:created>
  <dcterms:modified xsi:type="dcterms:W3CDTF">2017-06-18T15:10:00Z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