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xml" ContentType="application/inkml+xml"/>
  <Override PartName="/ppt/ink/ink2.xml" ContentType="application/inkml+xml"/>
  <Override PartName="/ppt/notesSlides/notesSlide50.xml" ContentType="application/vnd.openxmlformats-officedocument.presentationml.notesSlide+xml"/>
  <Override PartName="/ppt/ink/ink3.xml" ContentType="application/inkml+xml"/>
  <Override PartName="/ppt/ink/ink4.xml" ContentType="application/inkml+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8"/>
  </p:notesMasterIdLst>
  <p:sldIdLst>
    <p:sldId id="274" r:id="rId2"/>
    <p:sldId id="275" r:id="rId3"/>
    <p:sldId id="273" r:id="rId4"/>
    <p:sldId id="308" r:id="rId5"/>
    <p:sldId id="310" r:id="rId6"/>
    <p:sldId id="309" r:id="rId7"/>
    <p:sldId id="330" r:id="rId8"/>
    <p:sldId id="276" r:id="rId9"/>
    <p:sldId id="277" r:id="rId10"/>
    <p:sldId id="278" r:id="rId11"/>
    <p:sldId id="279" r:id="rId12"/>
    <p:sldId id="280" r:id="rId13"/>
    <p:sldId id="281" r:id="rId14"/>
    <p:sldId id="299" r:id="rId15"/>
    <p:sldId id="282" r:id="rId16"/>
    <p:sldId id="283" r:id="rId17"/>
    <p:sldId id="284" r:id="rId18"/>
    <p:sldId id="333" r:id="rId19"/>
    <p:sldId id="339" r:id="rId20"/>
    <p:sldId id="285" r:id="rId21"/>
    <p:sldId id="286" r:id="rId22"/>
    <p:sldId id="287" r:id="rId23"/>
    <p:sldId id="288" r:id="rId24"/>
    <p:sldId id="289" r:id="rId25"/>
    <p:sldId id="290" r:id="rId26"/>
    <p:sldId id="368" r:id="rId27"/>
    <p:sldId id="291" r:id="rId28"/>
    <p:sldId id="292" r:id="rId29"/>
    <p:sldId id="293" r:id="rId30"/>
    <p:sldId id="300" r:id="rId31"/>
    <p:sldId id="301" r:id="rId32"/>
    <p:sldId id="302" r:id="rId33"/>
    <p:sldId id="303" r:id="rId34"/>
    <p:sldId id="304" r:id="rId35"/>
    <p:sldId id="305" r:id="rId36"/>
    <p:sldId id="311" r:id="rId37"/>
    <p:sldId id="306" r:id="rId38"/>
    <p:sldId id="332" r:id="rId39"/>
    <p:sldId id="307" r:id="rId40"/>
    <p:sldId id="294" r:id="rId41"/>
    <p:sldId id="298" r:id="rId42"/>
    <p:sldId id="295" r:id="rId43"/>
    <p:sldId id="296" r:id="rId44"/>
    <p:sldId id="297" r:id="rId45"/>
    <p:sldId id="312" r:id="rId46"/>
    <p:sldId id="366" r:id="rId47"/>
    <p:sldId id="367" r:id="rId48"/>
    <p:sldId id="314" r:id="rId49"/>
    <p:sldId id="315" r:id="rId50"/>
    <p:sldId id="316" r:id="rId51"/>
    <p:sldId id="317" r:id="rId52"/>
    <p:sldId id="340" r:id="rId53"/>
    <p:sldId id="364" r:id="rId54"/>
    <p:sldId id="341" r:id="rId55"/>
    <p:sldId id="342" r:id="rId56"/>
    <p:sldId id="343" r:id="rId57"/>
    <p:sldId id="344" r:id="rId58"/>
    <p:sldId id="345" r:id="rId59"/>
    <p:sldId id="346" r:id="rId60"/>
    <p:sldId id="347" r:id="rId61"/>
    <p:sldId id="348" r:id="rId62"/>
    <p:sldId id="349" r:id="rId63"/>
    <p:sldId id="350" r:id="rId64"/>
    <p:sldId id="362" r:id="rId65"/>
    <p:sldId id="365" r:id="rId66"/>
    <p:sldId id="357" r:id="rId67"/>
    <p:sldId id="356" r:id="rId68"/>
    <p:sldId id="358" r:id="rId69"/>
    <p:sldId id="359" r:id="rId70"/>
    <p:sldId id="360" r:id="rId71"/>
    <p:sldId id="361" r:id="rId72"/>
    <p:sldId id="351" r:id="rId73"/>
    <p:sldId id="352" r:id="rId74"/>
    <p:sldId id="353" r:id="rId75"/>
    <p:sldId id="354" r:id="rId76"/>
    <p:sldId id="363" r:id="rId77"/>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Tahoma" pitchFamily="34" charset="0"/>
        <a:ea typeface="宋体" charset="-122"/>
        <a:cs typeface="+mn-cs"/>
      </a:defRPr>
    </a:lvl1pPr>
    <a:lvl2pPr marL="457200" algn="ctr" rtl="0" fontAlgn="base">
      <a:spcBef>
        <a:spcPct val="0"/>
      </a:spcBef>
      <a:spcAft>
        <a:spcPct val="0"/>
      </a:spcAft>
      <a:defRPr kern="1200">
        <a:solidFill>
          <a:schemeClr val="tx1"/>
        </a:solidFill>
        <a:latin typeface="Tahoma" pitchFamily="34" charset="0"/>
        <a:ea typeface="宋体" charset="-122"/>
        <a:cs typeface="+mn-cs"/>
      </a:defRPr>
    </a:lvl2pPr>
    <a:lvl3pPr marL="914400" algn="ctr" rtl="0" fontAlgn="base">
      <a:spcBef>
        <a:spcPct val="0"/>
      </a:spcBef>
      <a:spcAft>
        <a:spcPct val="0"/>
      </a:spcAft>
      <a:defRPr kern="1200">
        <a:solidFill>
          <a:schemeClr val="tx1"/>
        </a:solidFill>
        <a:latin typeface="Tahoma" pitchFamily="34" charset="0"/>
        <a:ea typeface="宋体" charset="-122"/>
        <a:cs typeface="+mn-cs"/>
      </a:defRPr>
    </a:lvl3pPr>
    <a:lvl4pPr marL="1371600" algn="ctr" rtl="0" fontAlgn="base">
      <a:spcBef>
        <a:spcPct val="0"/>
      </a:spcBef>
      <a:spcAft>
        <a:spcPct val="0"/>
      </a:spcAft>
      <a:defRPr kern="1200">
        <a:solidFill>
          <a:schemeClr val="tx1"/>
        </a:solidFill>
        <a:latin typeface="Tahoma" pitchFamily="34" charset="0"/>
        <a:ea typeface="宋体" charset="-122"/>
        <a:cs typeface="+mn-cs"/>
      </a:defRPr>
    </a:lvl4pPr>
    <a:lvl5pPr marL="1828800" algn="ctr" rtl="0" fontAlgn="base">
      <a:spcBef>
        <a:spcPct val="0"/>
      </a:spcBef>
      <a:spcAft>
        <a:spcPct val="0"/>
      </a:spcAft>
      <a:defRPr kern="1200">
        <a:solidFill>
          <a:schemeClr val="tx1"/>
        </a:solidFill>
        <a:latin typeface="Tahoma" pitchFamily="34" charset="0"/>
        <a:ea typeface="宋体" charset="-122"/>
        <a:cs typeface="+mn-cs"/>
      </a:defRPr>
    </a:lvl5pPr>
    <a:lvl6pPr marL="2286000" algn="l" defTabSz="914400" rtl="0" eaLnBrk="1" latinLnBrk="0" hangingPunct="1">
      <a:defRPr kern="1200">
        <a:solidFill>
          <a:schemeClr val="tx1"/>
        </a:solidFill>
        <a:latin typeface="Tahoma" pitchFamily="34" charset="0"/>
        <a:ea typeface="宋体" charset="-122"/>
        <a:cs typeface="+mn-cs"/>
      </a:defRPr>
    </a:lvl6pPr>
    <a:lvl7pPr marL="2743200" algn="l" defTabSz="914400" rtl="0" eaLnBrk="1" latinLnBrk="0" hangingPunct="1">
      <a:defRPr kern="1200">
        <a:solidFill>
          <a:schemeClr val="tx1"/>
        </a:solidFill>
        <a:latin typeface="Tahoma" pitchFamily="34" charset="0"/>
        <a:ea typeface="宋体" charset="-122"/>
        <a:cs typeface="+mn-cs"/>
      </a:defRPr>
    </a:lvl7pPr>
    <a:lvl8pPr marL="3200400" algn="l" defTabSz="914400" rtl="0" eaLnBrk="1" latinLnBrk="0" hangingPunct="1">
      <a:defRPr kern="1200">
        <a:solidFill>
          <a:schemeClr val="tx1"/>
        </a:solidFill>
        <a:latin typeface="Tahoma" pitchFamily="34" charset="0"/>
        <a:ea typeface="宋体" charset="-122"/>
        <a:cs typeface="+mn-cs"/>
      </a:defRPr>
    </a:lvl8pPr>
    <a:lvl9pPr marL="3657600" algn="l" defTabSz="914400" rtl="0" eaLnBrk="1" latinLnBrk="0" hangingPunct="1">
      <a:defRPr kern="1200">
        <a:solidFill>
          <a:schemeClr val="tx1"/>
        </a:solidFill>
        <a:latin typeface="Tahom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5" autoAdjust="0"/>
    <p:restoredTop sz="94660"/>
  </p:normalViewPr>
  <p:slideViewPr>
    <p:cSldViewPr>
      <p:cViewPr varScale="1">
        <p:scale>
          <a:sx n="68" d="100"/>
          <a:sy n="68" d="100"/>
        </p:scale>
        <p:origin x="142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9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6" units="1/cm"/>
        </inkml:channelProperties>
      </inkml:inkSource>
      <inkml:timestamp xml:id="ts0" timeString="2008-04-01T22:05:04.90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0 312,'0'0,"21"0,-21 0,21 0,21-21,-20 0,41 21,1-21,-1-1,1 22,-1-21,1 0,41 0,-20 21,0-21,-22 0,43-1,-42 22,20-21,-41 0,20 21,-42-21,22 21,20 0,-21-21,-20 21,20 0,0 0,1 0,20 0,-42 0,0 0,1 0,20 0,-42 0,21 0,21 0,-20 0,-1 0,21 0,22 0,-43 0,21 0,-21 0,22 0,-43 0,21 0,-21 0,21 0,0 21,0-21,-21 0,0 21,21-21,-21 21,22-21,-1 0,-21 0,0 21,21-21,-21 0,21 0,-21 0,0 0,21 0,-21 0,43 22,-22-22,21 0,-21 0,22 0,-1 0,-42 0,21 0,-21 0,21 0,0 0,-21 0,22 0,41 0,-42 0,22 0,-22 0,0 0,21 0,-42 0,21 0,-21 0,0 0,22 0,-1 0,0 0,21 0,22 0,-22 0,0 0,1 0,-1 0,0 0,-20 0,-1 0,21 0,0 0,1 0,-1 0,0 21,1 0,20-21,1 0,-1 0,-20 0,-1 0,0 0,-21 0,22 0,-22 0,21 0,-21 0,22 0,-1 0,-21 0,0 0,43 0,-43 0,0 0,22 0,-1 0,0 0,1 0,-1 0,0 0,-21 0,22 0,-22 0,0 0,21 0,1 0,20 0,-20 0,41 0,-20 0,-1 21,1-21,-22 0,22 0,-43 0,21 0,-21 0,43 0,-22 0,-42 0,42 0,-20 0,-1 0,0 0,21 0,-42 0,21 0,1 0,-1 0,0 0,21 0,1 0,-22 0,0 0,0 0,0 0,22 0,-22 0,0 0,0 0,-21 0,21 0,0 0,1 0,-1 0,21 0,-42 0,21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6" units="1/cm"/>
        </inkml:channelProperties>
      </inkml:inkSource>
      <inkml:timestamp xml:id="ts0" timeString="2008-04-01T22:05:08.32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0 113,'0'0,"21"0,0 0,1 0,-1 0,21 0,22 0,-1 0,1 0,20 0,22 0,-42 0,-1 0,1 0,-1 0,1 0,20 0,-20 21,42-21,42 43,0-43,42 42,22-21,-64-21,-42 0,-21 0,-1 0,-20 0,-22 0,22 0,-22 0,-21 0,22 0,41 0,1 0,84 0,-42 0,-21 0,21 0,-42 0,-22 0,1-21,-22 21,0-21,1 21,-1 0,0 0,22 0,-1 0,22 0,21 0,-21 0,-22 0,22 0,-1 0,1 0,0 0,21 0,21 0,-22 0,22 0,-42 0,-21 0,-1 0,1 0,-1 0,1 0,-22 0,21 0,22 0,-21 0,20 0,1 0,-22 0,22 0,-21 0,-1 0,1-21,-22 21,21-21,1-1,-1 22,1 0,-22 0,22 0,-1 0,1 0,-1 0,1 0,20 0,-20 0,21 0,-22 0,1 0,20 0,-20 0,-1 0,1 0,20 0,1 0,21 0,-43 0,22 0,0 0,21 0,-22 0,1 0,21 0,-64 0,22 0,-1 0,1 0,-22 0,0 0,1 0,20 0,-42 0,43 0,-22 0,0 0,22 0,-1 0,1 0,-1 0,1 0,-1 0,1 0,-22 0,1 0,20 0,-21 0,1 0,20 0,1 0,-22 0,43 0,-22 0,-20 0,20 0,1 0,-22 0,0 0,-21 0,1 0,20 0,0 0,1 0,-22 0,21 0,22 0,-43 0,21 0,0 0,1 0,-1 0,0 0,22 0,-1 0,-20 0,-1 0,22 0,-22 0,0 0,1 0,-1 0,0 0,-21 0,1 0,41 0,-21 0,22 0,-22 0,1 0,20 0,-21 0,22 0,-1 0,1 0,-1 0,1 0,-1 0,-20 0,20 0,1 0,-1 0,1 0,-1 0,1 0,20 0,-20 0,-22 0,22 0,-22 0,0 0,1 0,20 0,-20 0,-1 0,0 0,22 0,-43 0,42 0,-20 0,-1 0,0-21,-20 21,41-21,-42 21,22-21,-22 21,0 0,0 0,21 0,-20 0,20 0,-21 0,0 0,22 0,-1 0,0 0,1 0,-1 0,-21 0,21 0,1 0,-1 0,0 0,1 0,20 0,-42 0,43-21,-1 0,-41 21,-1 0,0-22,-21 22,21 0,-21 0,42 0,-42 0,22 0,-1 0,0 0,-21 0,21 0,-21 0,21 0,-21 0,43 0,-22 0,0 0,0 0,-21 0,21 0,0 0,-21 0,22 0,-1 0,0 0,0 0,0 0,0 0,1 0,-22 0,21 0,0 0,0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1-05-29T13:47:33.487"/>
    </inkml:context>
    <inkml:brush xml:id="br0">
      <inkml:brushProperty name="width" value="0.07938" units="cm"/>
      <inkml:brushProperty name="height" value="0.05292" units="cm"/>
      <inkml:brushProperty name="color" value="#FF0000"/>
      <inkml:brushProperty name="fitToCurve" value="1"/>
    </inkml:brush>
  </inkml:definitions>
  <inkml:trace contextRef="#ctx0" brushRef="#br0">0 224,'0'0,"42"0,43 0,21 0,42 0,-21 0,21 0,43 0,-64 0,21 0,-42 0,-43 0,1 0,-22 0,21 0,-20 0,-1 0,64 0,-43 0,22 21,42 1,0-22,0 0,42 0,-20 0,-1 0,0 0,-42 0,21 0,21 0,-63 0,63 0,-21 0,0 0,0 0,21 0,-63 0,-22 0,1 0,-1 0,-21 0,43 0,-21 0,-22 0,0 0,22 0,-22 0,0 0,22 0,-22 0,1 0,-1 0,0 0,22 0,-43 0,21 0,22 0,-1 0,1 0,-1 0,22 0,-22 0,22 0,0 0,-22 0,1 0,-1 0,1 0,-1 0,-20 0,20 0,1 0,-1 0,1 0,-1 0,-21 0,22 0,-22 0,43 0,-22 0,1 0,-22 0,43 0,0 0,-22 0,-21 0,22 0,-1 0,1 0,-1 0,-20 0,-1 0,22 0,-43 0,0 0,21 0,1 0,-22 0,0 0,0 0,0 0,0 0,22 0,-22 0,0 0,43 0,-22 0,0 0,1 0,41 0,-41 0,41 0,-20 0,-22 0,0 0,1 0,-1 0,22 0,-1 0,1 0,-1 0,-21 0,22 0,-22 0,22-22,-22 22,-21-21,22 21,-1 0,0 0,1 0,-1 0,0 0,22-21,-22 21,0-21,1 21,20-21,-20 21,-1 0,0-21,1 21,-1-22,0 22,1 0,20 0,-21 0,43 0,-43 0,-20-21,20 21,-21 0,0 0,0 0,1-21,-1 21,21 0,0-21,1 21,20 0,1-21,-1 21,1 0,-22 0,0-21,-20 21,-1 0,0 0,0 0,-21 0,21 0,0 0,1 0,41 0,-21 0,43 0,-43 0,22 0,-1 0,1 0,-1 0,-20 0,20 0,-42 0,43 0,-64 0,21 0,-21 0,21 0,0 0,1 0,-1 0,0 0,21 0,1 0,-22 0,21 0,0 0,-42 0,22 0,-22 0,21 0,-21 0,21 0,0 0,21 0,1 21,20-21,1 21,-1-21,1 0,-1 21,-42-21,1 0,-1 0,0 21,0-21,-21 0,21 0,0 0,22 0,-1 0,0 0,1 0,-22 0,21 21,-21-21,1 0,-22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1-05-29T13:47:37.752"/>
    </inkml:context>
    <inkml:brush xml:id="br0">
      <inkml:brushProperty name="width" value="0.07938" units="cm"/>
      <inkml:brushProperty name="height" value="0.05292" units="cm"/>
      <inkml:brushProperty name="color" value="#FF0000"/>
      <inkml:brushProperty name="fitToCurve" value="1"/>
    </inkml:brush>
  </inkml:definitions>
  <inkml:trace contextRef="#ctx0" brushRef="#br0">0 256,'0'0,"42"0,1 0,-1 0,21 0,22 0,21 0,-21 0,20 0,1 0,-21 0,0 0,-1 0,1 0,21 0,0 0,21 0,-22 0,44 0,-22 0,-22 0,22 0,-21 0,21 0,0 0,-21 0,-21 0,21 0,-1 0,22 0,-21 0,21 0,-42 0,42 0,-42 0,-22 0,22 0,-1 0,-20 0,-1 0,22 0,-21 0,-1 0,1 0,-22-21,43 21,-43-21,64 0,-22 21,1-21,42 0,-21 21,42 0,-42 0,-21 0,20 0,-20 0,-21 0,20 0,-20 0,20 0,1 0,0 0,-1 0,22 0,-21 0,-22 0,43 0,-42 0,-1 0,22 0,-22 0,22 0,0 0,-22 0,1 0,-1 0,1 0,-1 0,1 0,20 0,1 0,21 0,-21 0,20 0,22 0,-42 0,0 0,21 0,-22 0,1 0,0 0,-1 0,-20 0,63 0,-43 0,1 0,42 0,-42 0,21 0,-22-22,1 1,-22 21,43 0,0 0,-42 0,-1-21,-21 21,22 0,-22 0,22 0,-22 0,22 0,-1 0,1 0,-22 0,21 0,1 0,-1 0,1 0,-1 0,1 0,21 0,-22 0,22 0,-22 0,1 0,-1 0,1 0,20 0,1 0,42 0,-21 0,-21 0,42 0,-43 0,1 0,21 0,-43 0,-20 0,-1 0,0 0,1 0,-1 0,0 0,1 0,-22 0,42 0,-20 0,20 0,-21 0,22 0,-1 0,1 0,-1 0,1 0,21 0,20 0,-41 0,21 0,-22 0,1 0,-1 0,1 0,-1 0,22 0,-22 0,1 0,-1 0,1 0,-22 0,22 0,-22 0,43 0,-22 0,22 0,-1 0,1 0,0 0,-22 0,-20 0,20 0,1 0,-22 0,21 0,1 0,-1 0,1 0,42 0,-43 0,-20 0,-1 0,0 0,1 0,20 0,22 0,-22 0,1 0,-1 0,1 0,-1 0,1 0,20 0,1 0,-21 0,20 0,1 0,-22 0,1 0,-1 0,-20 0,-1 0,0 0,1 0,20 0,-20 0,20 0,-21 0,43 0,-43 0,22 0,-1 0,1 0,-22 0,1 0,-1 0,0 0,22 0,-43 0,21 0,-21 0,1 0,-1 0,21 0,-21 0,22 0,-1 0,0 0,43 0,-22 0,-20 0,-1 0,0 0,1 0,-1 0,0 0,-20 0,20 0,0 0,-21 0,1 0,-1-21,0 21,0 0,0 0,0 0,22-21,-43 21,42 0,0 0,1 0,-1 0,43 0,-22 0,1 0,-22 0,22-21,-64 21,21 0,0 0,0 0,-21 0,21 0,-21 0,43-22,-43 22,21 0,21 0,0 0,-20 0,20 0,0 0,1 0,-1 0,0 0,1 0,-1 0,-42 0,42 0,-42 0,21 0,22 0,-43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471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88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71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471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DCFD56CD-78DD-4427-919E-AE5969ADCB6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B7EF3C5-C06C-4110-9D3E-F03882710EEE}" type="slidenum">
              <a:rPr lang="en-US" altLang="zh-CN" smtClean="0">
                <a:ea typeface="宋体" charset="-122"/>
              </a:rPr>
              <a:pPr/>
              <a:t>1</a:t>
            </a:fld>
            <a:endParaRPr lang="en-US" altLang="zh-CN">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8F7F69A-BB2E-4A0A-A49C-4A2656DC0526}" type="slidenum">
              <a:rPr lang="en-US" altLang="zh-CN" smtClean="0">
                <a:ea typeface="宋体" charset="-122"/>
              </a:rPr>
              <a:pPr/>
              <a:t>11</a:t>
            </a:fld>
            <a:endParaRPr lang="en-US" altLang="zh-CN">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772F574-6167-4337-8F8B-A4C2A459FF4E}" type="slidenum">
              <a:rPr lang="en-US" altLang="zh-CN" smtClean="0">
                <a:ea typeface="宋体" charset="-122"/>
              </a:rPr>
              <a:pPr/>
              <a:t>12</a:t>
            </a:fld>
            <a:endParaRPr lang="en-US" altLang="zh-CN">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F6EE5475-71C8-4BDE-B7E2-0B3218B325BF}" type="slidenum">
              <a:rPr lang="en-US" altLang="zh-CN" smtClean="0">
                <a:ea typeface="宋体" charset="-122"/>
              </a:rPr>
              <a:pPr/>
              <a:t>13</a:t>
            </a:fld>
            <a:endParaRPr lang="en-US" altLang="zh-CN">
              <a:ea typeface="宋体" charset="-122"/>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DBC8C05-1A11-4609-9C6C-549620334C4A}" type="slidenum">
              <a:rPr lang="en-US" altLang="zh-CN" smtClean="0">
                <a:ea typeface="宋体" charset="-122"/>
              </a:rPr>
              <a:pPr/>
              <a:t>14</a:t>
            </a:fld>
            <a:endParaRPr lang="en-US" altLang="zh-CN">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36E5D1C-F757-454B-A357-B920B6690E0C}" type="slidenum">
              <a:rPr lang="en-US" altLang="zh-CN" smtClean="0">
                <a:ea typeface="宋体" charset="-122"/>
              </a:rPr>
              <a:pPr/>
              <a:t>15</a:t>
            </a:fld>
            <a:endParaRPr lang="en-US" altLang="zh-CN">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B094AA7-3DE0-480C-BA8A-2922529CCEDA}" type="slidenum">
              <a:rPr lang="en-US" altLang="zh-CN" smtClean="0">
                <a:ea typeface="宋体" charset="-122"/>
              </a:rPr>
              <a:pPr/>
              <a:t>16</a:t>
            </a:fld>
            <a:endParaRPr lang="en-US" altLang="zh-CN">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EE09105-AD94-448F-88F8-4E12B70814B7}" type="slidenum">
              <a:rPr lang="en-US" altLang="zh-CN" smtClean="0">
                <a:ea typeface="宋体" charset="-122"/>
              </a:rPr>
              <a:pPr/>
              <a:t>17</a:t>
            </a:fld>
            <a:endParaRPr lang="en-US" altLang="zh-CN">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8853982C-EBEA-44FF-8336-979F79EAA9CA}" type="slidenum">
              <a:rPr lang="en-US" altLang="zh-CN" smtClean="0">
                <a:ea typeface="宋体" charset="-122"/>
              </a:rPr>
              <a:pPr/>
              <a:t>20</a:t>
            </a:fld>
            <a:endParaRPr lang="en-US" altLang="zh-CN">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8B95502-108B-49EC-B038-B08BC3D668AB}" type="slidenum">
              <a:rPr lang="en-US" altLang="zh-CN" smtClean="0">
                <a:ea typeface="宋体" charset="-122"/>
              </a:rPr>
              <a:pPr/>
              <a:t>21</a:t>
            </a:fld>
            <a:endParaRPr lang="en-US" altLang="zh-CN">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4EC6BC6-6551-4F14-89FF-6CA84FC872C3}" type="slidenum">
              <a:rPr lang="en-US" altLang="zh-CN" smtClean="0">
                <a:ea typeface="宋体" charset="-122"/>
              </a:rPr>
              <a:pPr/>
              <a:t>22</a:t>
            </a:fld>
            <a:endParaRPr lang="en-US" altLang="zh-CN">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26047AB8-50FA-44B2-ACA8-FD9D469B326A}" type="slidenum">
              <a:rPr lang="en-US" altLang="zh-CN" smtClean="0">
                <a:ea typeface="宋体" charset="-122"/>
              </a:rPr>
              <a:pPr/>
              <a:t>2</a:t>
            </a:fld>
            <a:endParaRPr lang="en-US" altLang="zh-CN">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253C2C7-DBE4-4A86-88E4-1BC87E9ECB98}" type="slidenum">
              <a:rPr lang="en-US" altLang="zh-CN" smtClean="0">
                <a:ea typeface="宋体" charset="-122"/>
              </a:rPr>
              <a:pPr/>
              <a:t>23</a:t>
            </a:fld>
            <a:endParaRPr lang="en-US" altLang="zh-CN">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1EA123E-4426-4EBB-9521-2AB1AB85A35E}" type="slidenum">
              <a:rPr lang="en-US" altLang="zh-CN" smtClean="0">
                <a:ea typeface="宋体" charset="-122"/>
              </a:rPr>
              <a:pPr/>
              <a:t>24</a:t>
            </a:fld>
            <a:endParaRPr lang="en-US" altLang="zh-CN">
              <a:ea typeface="宋体" charset="-122"/>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8FC18CF-FDD9-49D8-8A5B-37AC9E7755B4}" type="slidenum">
              <a:rPr lang="en-US" altLang="zh-CN" smtClean="0">
                <a:ea typeface="宋体" charset="-122"/>
              </a:rPr>
              <a:pPr/>
              <a:t>25</a:t>
            </a:fld>
            <a:endParaRPr lang="en-US" altLang="zh-CN">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EEFD64E-321B-48B1-853C-D961D612736F}" type="slidenum">
              <a:rPr lang="en-US" altLang="zh-CN" smtClean="0">
                <a:ea typeface="宋体" charset="-122"/>
              </a:rPr>
              <a:pPr/>
              <a:t>27</a:t>
            </a:fld>
            <a:endParaRPr lang="en-US" altLang="zh-CN">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626526E-927D-4998-B6D0-9CC089DEA092}" type="slidenum">
              <a:rPr lang="en-US" altLang="zh-CN" smtClean="0">
                <a:ea typeface="宋体" charset="-122"/>
              </a:rPr>
              <a:pPr/>
              <a:t>28</a:t>
            </a:fld>
            <a:endParaRPr lang="en-US" altLang="zh-CN">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4FB4E05-EDB5-499F-A91A-EA5454526261}" type="slidenum">
              <a:rPr lang="en-US" altLang="zh-CN" smtClean="0">
                <a:ea typeface="宋体" charset="-122"/>
              </a:rPr>
              <a:pPr/>
              <a:t>29</a:t>
            </a:fld>
            <a:endParaRPr lang="en-US" altLang="zh-CN">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D5D2F2D-2ED2-4FD3-8845-3B2457654055}" type="slidenum">
              <a:rPr lang="en-US" altLang="zh-CN" smtClean="0">
                <a:ea typeface="宋体" charset="-122"/>
              </a:rPr>
              <a:pPr/>
              <a:t>30</a:t>
            </a:fld>
            <a:endParaRPr lang="en-US" altLang="zh-CN">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E5C08F5-58C1-468E-87B1-51201D0B86A3}" type="slidenum">
              <a:rPr lang="en-US" altLang="zh-CN" smtClean="0">
                <a:ea typeface="宋体" charset="-122"/>
              </a:rPr>
              <a:pPr/>
              <a:t>31</a:t>
            </a:fld>
            <a:endParaRPr lang="en-US" altLang="zh-CN">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41FF1CAF-E8C2-4EBE-88A2-192B0223EC39}" type="slidenum">
              <a:rPr lang="en-US" altLang="zh-CN" smtClean="0">
                <a:ea typeface="宋体" charset="-122"/>
              </a:rPr>
              <a:pPr/>
              <a:t>32</a:t>
            </a:fld>
            <a:endParaRPr lang="en-US" altLang="zh-CN">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E295A3B4-FCDA-4EEC-8131-610AF6303312}" type="slidenum">
              <a:rPr lang="en-US" altLang="zh-CN" smtClean="0">
                <a:ea typeface="宋体" charset="-122"/>
              </a:rPr>
              <a:pPr/>
              <a:t>33</a:t>
            </a:fld>
            <a:endParaRPr lang="en-US" altLang="zh-CN">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67BDC574-6632-49D5-AD29-D3FE1870F0DC}" type="slidenum">
              <a:rPr lang="en-US" altLang="zh-CN" smtClean="0">
                <a:ea typeface="宋体" charset="-122"/>
              </a:rPr>
              <a:pPr/>
              <a:t>3</a:t>
            </a:fld>
            <a:endParaRPr lang="en-US" altLang="zh-CN">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649D4E23-52A8-4B45-B6C0-56326D5818B9}" type="slidenum">
              <a:rPr lang="en-US" altLang="zh-CN" smtClean="0">
                <a:ea typeface="宋体" charset="-122"/>
              </a:rPr>
              <a:pPr/>
              <a:t>34</a:t>
            </a:fld>
            <a:endParaRPr lang="en-US" altLang="zh-CN">
              <a:ea typeface="宋体" charset="-122"/>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37E6BD08-3E19-42AA-95D6-04E86462A7BF}" type="slidenum">
              <a:rPr lang="en-US" altLang="zh-CN" smtClean="0">
                <a:ea typeface="宋体" charset="-122"/>
              </a:rPr>
              <a:pPr/>
              <a:t>35</a:t>
            </a:fld>
            <a:endParaRPr lang="en-US" altLang="zh-CN">
              <a:ea typeface="宋体"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61172CD8-EBAA-4845-B946-F8FF7CCA2F91}" type="slidenum">
              <a:rPr lang="en-US" altLang="zh-CN" smtClean="0">
                <a:ea typeface="宋体" charset="-122"/>
              </a:rPr>
              <a:pPr/>
              <a:t>36</a:t>
            </a:fld>
            <a:endParaRPr lang="en-US" altLang="zh-CN">
              <a:ea typeface="宋体"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B6B80739-ECF2-4BC3-9EAA-EB1A0E90599C}" type="slidenum">
              <a:rPr lang="en-US" altLang="zh-CN" smtClean="0">
                <a:ea typeface="宋体" charset="-122"/>
              </a:rPr>
              <a:pPr/>
              <a:t>37</a:t>
            </a:fld>
            <a:endParaRPr lang="en-US" altLang="zh-CN">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941F1E37-F65D-4FBC-B672-8F70EDE4D3C6}" type="slidenum">
              <a:rPr lang="en-US" altLang="zh-CN" smtClean="0">
                <a:ea typeface="宋体" charset="-122"/>
              </a:rPr>
              <a:pPr/>
              <a:t>39</a:t>
            </a:fld>
            <a:endParaRPr lang="en-US" altLang="zh-CN">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22D2B41D-0CFF-48C7-9404-E5D75415EA10}" type="slidenum">
              <a:rPr lang="en-US" altLang="zh-CN" smtClean="0">
                <a:ea typeface="宋体" charset="-122"/>
              </a:rPr>
              <a:pPr/>
              <a:t>40</a:t>
            </a:fld>
            <a:endParaRPr lang="en-US" altLang="zh-CN">
              <a:ea typeface="宋体" charset="-122"/>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201DE9DA-5E4D-4AA5-B694-21192A2D8C09}" type="slidenum">
              <a:rPr lang="en-US" altLang="zh-CN" smtClean="0">
                <a:ea typeface="宋体" charset="-122"/>
              </a:rPr>
              <a:pPr/>
              <a:t>41</a:t>
            </a:fld>
            <a:endParaRPr lang="en-US" altLang="zh-CN">
              <a:ea typeface="宋体" charset="-122"/>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A76CDB3D-386E-4A83-B485-E8246E3AFBD8}" type="slidenum">
              <a:rPr lang="en-US" altLang="zh-CN" smtClean="0">
                <a:ea typeface="宋体" charset="-122"/>
              </a:rPr>
              <a:pPr/>
              <a:t>42</a:t>
            </a:fld>
            <a:endParaRPr lang="en-US" altLang="zh-CN">
              <a:ea typeface="宋体" charset="-122"/>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1C98AAA7-6FA1-40DD-AC25-874F9ACA2498}" type="slidenum">
              <a:rPr lang="en-US" altLang="zh-CN" smtClean="0">
                <a:ea typeface="宋体" charset="-122"/>
              </a:rPr>
              <a:pPr/>
              <a:t>43</a:t>
            </a:fld>
            <a:endParaRPr lang="en-US" altLang="zh-CN">
              <a:ea typeface="宋体" charset="-122"/>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1EF10FE5-AD0B-403A-A7FA-57CC5AFBDD04}" type="slidenum">
              <a:rPr lang="en-US" altLang="zh-CN" smtClean="0">
                <a:ea typeface="宋体" charset="-122"/>
              </a:rPr>
              <a:pPr/>
              <a:t>44</a:t>
            </a:fld>
            <a:endParaRPr lang="en-US" altLang="zh-CN">
              <a:ea typeface="宋体" charset="-122"/>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4214C0E4-BBA8-48F9-A472-59767BE58DD3}" type="slidenum">
              <a:rPr lang="en-US" altLang="zh-CN" smtClean="0">
                <a:ea typeface="宋体" charset="-122"/>
              </a:rPr>
              <a:pPr/>
              <a:t>4</a:t>
            </a:fld>
            <a:endParaRPr lang="en-US" altLang="zh-CN">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D295597-5CDA-48DF-9C38-2736FF7A72FA}" type="slidenum">
              <a:rPr lang="en-US" altLang="zh-CN" smtClean="0">
                <a:ea typeface="宋体" charset="-122"/>
              </a:rPr>
              <a:pPr/>
              <a:t>45</a:t>
            </a:fld>
            <a:endParaRPr lang="en-US" altLang="zh-CN">
              <a:ea typeface="宋体" charset="-122"/>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3D2434A0-80F5-4119-82BB-CCFFD3D1910C}" type="slidenum">
              <a:rPr lang="en-US" altLang="zh-CN" smtClean="0">
                <a:ea typeface="宋体" charset="-122"/>
              </a:rPr>
              <a:pPr/>
              <a:t>48</a:t>
            </a:fld>
            <a:endParaRPr lang="en-US" altLang="zh-CN">
              <a:ea typeface="宋体" charset="-122"/>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7FB02ADB-7645-40D8-9EB3-41C4BB5FFA67}" type="slidenum">
              <a:rPr lang="en-US" altLang="zh-CN" smtClean="0">
                <a:ea typeface="宋体" charset="-122"/>
              </a:rPr>
              <a:pPr/>
              <a:t>49</a:t>
            </a:fld>
            <a:endParaRPr lang="en-US" altLang="zh-CN">
              <a:ea typeface="宋体" charset="-122"/>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2B26FE58-BD12-4B21-8823-7CF3EB32C95B}" type="slidenum">
              <a:rPr lang="en-US" altLang="zh-CN" smtClean="0">
                <a:ea typeface="宋体" charset="-122"/>
              </a:rPr>
              <a:pPr/>
              <a:t>50</a:t>
            </a:fld>
            <a:endParaRPr lang="en-US" altLang="zh-CN">
              <a:ea typeface="宋体" charset="-122"/>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EC46C463-6070-46E1-9900-9D88191D056E}" type="slidenum">
              <a:rPr lang="en-US" altLang="zh-CN" smtClean="0">
                <a:ea typeface="宋体" charset="-122"/>
              </a:rPr>
              <a:pPr/>
              <a:t>51</a:t>
            </a:fld>
            <a:endParaRPr lang="en-US" altLang="zh-CN">
              <a:ea typeface="宋体" charset="-122"/>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11AF9551-EBC1-4E59-8395-74CC79DFF0D8}" type="slidenum">
              <a:rPr lang="en-US" altLang="zh-CN" smtClean="0">
                <a:ea typeface="宋体" charset="-122"/>
              </a:rPr>
              <a:pPr/>
              <a:t>52</a:t>
            </a:fld>
            <a:endParaRPr lang="en-US" altLang="zh-CN">
              <a:ea typeface="宋体" charset="-122"/>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9AC7566C-1A50-47B8-A457-94E607D6025E}" type="slidenum">
              <a:rPr lang="en-US" altLang="zh-CN" smtClean="0">
                <a:ea typeface="宋体" charset="-122"/>
              </a:rPr>
              <a:pPr/>
              <a:t>54</a:t>
            </a:fld>
            <a:endParaRPr lang="en-US" altLang="zh-CN">
              <a:ea typeface="宋体"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9C810801-79AB-4BFB-A25F-706C81759C86}" type="slidenum">
              <a:rPr lang="en-US" altLang="zh-CN" smtClean="0">
                <a:ea typeface="宋体" charset="-122"/>
              </a:rPr>
              <a:pPr/>
              <a:t>55</a:t>
            </a:fld>
            <a:endParaRPr lang="en-US" altLang="zh-CN">
              <a:ea typeface="宋体"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279DF0CB-2145-4965-948C-CA8F52A8B16F}" type="slidenum">
              <a:rPr lang="en-US" altLang="zh-CN" smtClean="0">
                <a:ea typeface="宋体" charset="-122"/>
              </a:rPr>
              <a:pPr/>
              <a:t>56</a:t>
            </a:fld>
            <a:endParaRPr lang="en-US" altLang="zh-CN">
              <a:ea typeface="宋体"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A191DF4-2AFC-4B4F-9F15-8CD353DED278}" type="slidenum">
              <a:rPr lang="en-US" altLang="zh-CN" smtClean="0">
                <a:ea typeface="宋体" charset="-122"/>
              </a:rPr>
              <a:pPr/>
              <a:t>57</a:t>
            </a:fld>
            <a:endParaRPr lang="en-US" altLang="zh-CN">
              <a:ea typeface="宋体"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92FD76CE-C377-479E-83CC-C125A931F7FF}" type="slidenum">
              <a:rPr lang="en-US" altLang="zh-CN" smtClean="0">
                <a:ea typeface="宋体" charset="-122"/>
              </a:rPr>
              <a:pPr/>
              <a:t>5</a:t>
            </a:fld>
            <a:endParaRPr lang="en-US" altLang="zh-CN">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18AF16C-853B-4D3A-AB9B-CA540FBC694C}" type="slidenum">
              <a:rPr lang="en-US" altLang="zh-CN" smtClean="0">
                <a:ea typeface="宋体" charset="-122"/>
              </a:rPr>
              <a:pPr/>
              <a:t>58</a:t>
            </a:fld>
            <a:endParaRPr lang="en-US" altLang="zh-CN">
              <a:ea typeface="宋体"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4E1A9261-CDF8-4B37-BE2B-6D5F116EBFF3}" type="slidenum">
              <a:rPr lang="en-US" altLang="zh-CN" smtClean="0">
                <a:ea typeface="宋体" charset="-122"/>
              </a:rPr>
              <a:pPr/>
              <a:t>59</a:t>
            </a:fld>
            <a:endParaRPr lang="en-US" altLang="zh-CN">
              <a:ea typeface="宋体"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7673CFE9-671F-48C6-802C-AEEBFB76573F}" type="slidenum">
              <a:rPr lang="en-US" altLang="zh-CN" smtClean="0">
                <a:ea typeface="宋体" charset="-122"/>
              </a:rPr>
              <a:pPr/>
              <a:t>61</a:t>
            </a:fld>
            <a:endParaRPr lang="en-US" altLang="zh-CN">
              <a:ea typeface="宋体"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4EE4F52E-F16C-441A-94EF-6C65D9325E86}" type="slidenum">
              <a:rPr lang="en-US" altLang="zh-CN" smtClean="0">
                <a:ea typeface="宋体" charset="-122"/>
              </a:rPr>
              <a:pPr/>
              <a:t>62</a:t>
            </a:fld>
            <a:endParaRPr lang="en-US" altLang="zh-CN">
              <a:ea typeface="宋体"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430AA31F-71D6-4C24-9ED5-474287A18121}" type="slidenum">
              <a:rPr lang="en-US" altLang="zh-CN" smtClean="0">
                <a:ea typeface="宋体" charset="-122"/>
              </a:rPr>
              <a:pPr/>
              <a:t>63</a:t>
            </a:fld>
            <a:endParaRPr lang="en-US" altLang="zh-CN">
              <a:ea typeface="宋体"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E912558B-40E3-4235-B0A6-21F627A452F8}" type="slidenum">
              <a:rPr lang="en-US" altLang="zh-CN" smtClean="0">
                <a:ea typeface="宋体" charset="-122"/>
              </a:rPr>
              <a:pPr/>
              <a:t>66</a:t>
            </a:fld>
            <a:endParaRPr lang="en-US" altLang="zh-CN">
              <a:ea typeface="宋体"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68C9E033-F8F2-4819-9ACF-4DC0130CC1C5}" type="slidenum">
              <a:rPr lang="en-US" altLang="zh-CN" smtClean="0">
                <a:ea typeface="宋体" charset="-122"/>
              </a:rPr>
              <a:pPr/>
              <a:t>6</a:t>
            </a:fld>
            <a:endParaRPr lang="en-US" altLang="zh-CN">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C1337C4-D60F-42EA-B9BC-DB423C52F0E3}" type="slidenum">
              <a:rPr lang="en-US" altLang="zh-CN" smtClean="0">
                <a:ea typeface="宋体" charset="-122"/>
              </a:rPr>
              <a:pPr/>
              <a:t>8</a:t>
            </a:fld>
            <a:endParaRPr lang="en-US" altLang="zh-CN">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51D91C01-D3DD-4380-8AF5-69CCB5A98D2A}" type="slidenum">
              <a:rPr lang="en-US" altLang="zh-CN" smtClean="0">
                <a:ea typeface="宋体" charset="-122"/>
              </a:rPr>
              <a:pPr/>
              <a:t>9</a:t>
            </a:fld>
            <a:endParaRPr lang="en-US" altLang="zh-CN">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198A7E5-BE15-4D75-8DFC-77C3A91391AB}" type="slidenum">
              <a:rPr lang="en-US" altLang="zh-CN" smtClean="0">
                <a:ea typeface="宋体" charset="-122"/>
              </a:rPr>
              <a:pPr/>
              <a:t>10</a:t>
            </a:fld>
            <a:endParaRPr lang="en-US" altLang="zh-CN">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ea typeface="宋体"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ea typeface="宋体"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a typeface="宋体"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ea typeface="宋体"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a typeface="宋体" pitchFamily="2" charset="-122"/>
              </a:endParaRPr>
            </a:p>
          </p:txBody>
        </p:sp>
      </p:grpSp>
      <p:sp>
        <p:nvSpPr>
          <p:cNvPr id="8204"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82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88DDA40-7C11-4DC8-B1D5-5DAEC02E2D5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F5B24B70-BEB9-465B-B9D6-1AAF97AA4335}"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A144F9B-A84D-4CFB-AE8C-F879CB49EB1E}"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981ACC4-31A0-4A99-9B10-D6C98C8CC289}"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7F112C5-FB57-46B0-98C9-2146198F9ED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AD0E3830-06C2-4E67-A658-7953AC7B884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C228DEB7-6CE3-4EDE-836C-023E6F019B0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77F4C8B-6855-41B6-ADB2-7DA8E3D4DDE5}"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B62A8A8-80BD-44B3-8C65-C2B545C4485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ABFE03F-6153-4D9B-AF34-041763E50A7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523A05C-89F9-4D93-B692-1E4B6CC369D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0A628A40-2B93-446F-B871-A3C0A066075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1C318FD-FC7E-4AFE-AE07-9547E76C686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D8CE236-27E5-4B80-ACB7-4AE5DD08A26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717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717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717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717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717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717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zh-CN" altLang="zh-CN" sz="2400">
              <a:ea typeface="宋体" pitchFamily="2" charset="-122"/>
            </a:endParaRPr>
          </a:p>
        </p:txBody>
      </p:sp>
      <p:sp>
        <p:nvSpPr>
          <p:cNvPr id="2151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151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9"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7180"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7181"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D6202579-A698-4A90-9778-D713C448FFD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58"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52.xml"/><Relationship Id="rId4" Type="http://schemas.openxmlformats.org/officeDocument/2006/relationships/slide" Target="slide4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6.w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8.wmf"/><Relationship Id="rId2" Type="http://schemas.openxmlformats.org/officeDocument/2006/relationships/slideLayout" Target="../slideLayouts/slideLayout14.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7.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0.wmf"/><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2.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6.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9.wmf"/><Relationship Id="rId2" Type="http://schemas.openxmlformats.org/officeDocument/2006/relationships/slideLayout" Target="../slideLayouts/slideLayout14.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39.wmf"/><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oleObject" Target="../embeddings/oleObject23.bin"/><Relationship Id="rId5" Type="http://schemas.openxmlformats.org/officeDocument/2006/relationships/image" Target="../media/image38.wmf"/><Relationship Id="rId4" Type="http://schemas.openxmlformats.org/officeDocument/2006/relationships/oleObject" Target="../embeddings/oleObject22.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notesSlide" Target="../notesSlides/notesSlide48.xml"/><Relationship Id="rId7" Type="http://schemas.openxmlformats.org/officeDocument/2006/relationships/image" Target="../media/image41.wmf"/><Relationship Id="rId2" Type="http://schemas.openxmlformats.org/officeDocument/2006/relationships/slideLayout" Target="../slideLayouts/slideLayout14.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40.wmf"/><Relationship Id="rId4" Type="http://schemas.openxmlformats.org/officeDocument/2006/relationships/oleObject" Target="../embeddings/oleObject24.bin"/><Relationship Id="rId9" Type="http://schemas.openxmlformats.org/officeDocument/2006/relationships/image" Target="../media/image42.wmf"/></Relationships>
</file>

<file path=ppt/slides/_rels/slide5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44.emf"/><Relationship Id="rId5" Type="http://schemas.openxmlformats.org/officeDocument/2006/relationships/customXml" Target="../ink/ink2.xml"/><Relationship Id="rId4" Type="http://schemas.openxmlformats.org/officeDocument/2006/relationships/image" Target="../media/image43.emf"/></Relationships>
</file>

<file path=ppt/slides/_rels/slide5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6.emf"/><Relationship Id="rId5" Type="http://schemas.openxmlformats.org/officeDocument/2006/relationships/customXml" Target="../ink/ink4.xml"/><Relationship Id="rId4" Type="http://schemas.openxmlformats.org/officeDocument/2006/relationships/image" Target="../media/image45.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54.xml"/><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9.wmf"/><Relationship Id="rId5" Type="http://schemas.openxmlformats.org/officeDocument/2006/relationships/oleObject" Target="../embeddings/oleObject27.bin"/><Relationship Id="rId4" Type="http://schemas.openxmlformats.org/officeDocument/2006/relationships/image" Target="../media/image5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3.wmf"/><Relationship Id="rId5" Type="http://schemas.openxmlformats.org/officeDocument/2006/relationships/oleObject" Target="../embeddings/oleObject30.bin"/><Relationship Id="rId4" Type="http://schemas.openxmlformats.org/officeDocument/2006/relationships/image" Target="../media/image52.wmf"/></Relationships>
</file>

<file path=ppt/slides/_rels/slide6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8.wmf"/><Relationship Id="rId5" Type="http://schemas.openxmlformats.org/officeDocument/2006/relationships/oleObject" Target="../embeddings/oleObject33.bin"/><Relationship Id="rId4" Type="http://schemas.openxmlformats.org/officeDocument/2006/relationships/image" Target="../media/image57.wmf"/></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slide" Target="slide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60.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1.wmf"/><Relationship Id="rId4" Type="http://schemas.openxmlformats.org/officeDocument/2006/relationships/oleObject" Target="../embeddings/oleObject35.bin"/></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5.wmf"/><Relationship Id="rId5" Type="http://schemas.openxmlformats.org/officeDocument/2006/relationships/oleObject" Target="../embeddings/oleObject3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39.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ctrTitle"/>
          </p:nvPr>
        </p:nvSpPr>
        <p:spPr/>
        <p:txBody>
          <a:bodyPr/>
          <a:lstStyle/>
          <a:p>
            <a:pPr eaLnBrk="1" hangingPunct="1">
              <a:defRPr/>
            </a:pPr>
            <a:r>
              <a:rPr lang="en-US" altLang="zh-CN" dirty="0"/>
              <a:t>            </a:t>
            </a:r>
            <a:r>
              <a:rPr lang="zh-CN" altLang="en-US" b="1" dirty="0">
                <a:effectLst>
                  <a:outerShdw blurRad="38100" dist="38100" dir="2700000" algn="tl">
                    <a:srgbClr val="000000">
                      <a:alpha val="43137"/>
                    </a:srgbClr>
                  </a:outerShdw>
                </a:effectLst>
              </a:rPr>
              <a:t>抗多径技术</a:t>
            </a:r>
          </a:p>
        </p:txBody>
      </p:sp>
      <p:sp>
        <p:nvSpPr>
          <p:cNvPr id="70659" name="Rectangle 3"/>
          <p:cNvSpPr>
            <a:spLocks noGrp="1" noChangeArrowheads="1"/>
          </p:cNvSpPr>
          <p:nvPr>
            <p:ph type="subTitle" idx="1"/>
          </p:nvPr>
        </p:nvSpPr>
        <p:spPr/>
        <p:txBody>
          <a:bodyPr/>
          <a:lstStyle/>
          <a:p>
            <a:pPr eaLnBrk="1" hangingPunct="1">
              <a:defRPr/>
            </a:pPr>
            <a:r>
              <a:rPr lang="zh-CN" altLang="en-US" b="1" dirty="0">
                <a:effectLst>
                  <a:outerShdw blurRad="38100" dist="38100" dir="2700000" algn="tl">
                    <a:srgbClr val="000000">
                      <a:alpha val="43137"/>
                    </a:srgbClr>
                  </a:outerShdw>
                </a:effectLst>
              </a:rPr>
              <a:t>分集、交织与均衡</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endParaRPr lang="zh-CN" altLang="zh-CN"/>
          </a:p>
        </p:txBody>
      </p:sp>
      <p:sp>
        <p:nvSpPr>
          <p:cNvPr id="24579" name="Rectangle 3"/>
          <p:cNvSpPr>
            <a:spLocks noGrp="1" noChangeArrowheads="1"/>
          </p:cNvSpPr>
          <p:nvPr>
            <p:ph type="body" idx="1"/>
          </p:nvPr>
        </p:nvSpPr>
        <p:spPr>
          <a:xfrm>
            <a:off x="762000" y="2209800"/>
            <a:ext cx="7772400" cy="4114800"/>
          </a:xfrm>
        </p:spPr>
        <p:txBody>
          <a:bodyPr/>
          <a:lstStyle/>
          <a:p>
            <a:pPr eaLnBrk="1" hangingPunct="1">
              <a:defRPr/>
            </a:pPr>
            <a:r>
              <a:rPr lang="zh-CN" altLang="en-US" sz="2800" b="1" dirty="0"/>
              <a:t>我们注意到，这两个接收信号的信噪比变化是基本不相关的。也就是说，信道对由不同天线捕捉到的两个接收信号的影响是相互独立的，它们同时经历深衰落的可能性非常的小。</a:t>
            </a:r>
          </a:p>
          <a:p>
            <a:pPr eaLnBrk="1" hangingPunct="1">
              <a:defRPr/>
            </a:pPr>
            <a:r>
              <a:rPr lang="zh-CN" altLang="en-US" sz="2800" b="1" dirty="0"/>
              <a:t>因此，哪怕我们只是选择信噪比高的那个信号用于解调，这样得到的</a:t>
            </a:r>
            <a:r>
              <a:rPr lang="zh-CN" altLang="en-US" sz="2800" b="1" dirty="0">
                <a:solidFill>
                  <a:srgbClr val="FF0000"/>
                </a:solidFill>
                <a:effectLst>
                  <a:outerShdw blurRad="38100" dist="38100" dir="2700000" algn="tl">
                    <a:srgbClr val="000000">
                      <a:alpha val="43137"/>
                    </a:srgbClr>
                  </a:outerShdw>
                </a:effectLst>
              </a:rPr>
              <a:t>总的接收信号也将比使用单个接收天线时的接收信号具有更好的平均信噪比</a:t>
            </a:r>
            <a:r>
              <a:rPr lang="zh-CN" altLang="en-US" sz="2800" b="1" dirty="0"/>
              <a:t>，这必将有利于提高接收性能。</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endParaRPr lang="zh-CN" altLang="zh-CN"/>
          </a:p>
        </p:txBody>
      </p:sp>
      <p:pic>
        <p:nvPicPr>
          <p:cNvPr id="32771" name="Picture 3"/>
          <p:cNvPicPr>
            <a:picLocks noChangeAspect="1" noChangeArrowheads="1"/>
          </p:cNvPicPr>
          <p:nvPr/>
        </p:nvPicPr>
        <p:blipFill>
          <a:blip r:embed="rId3" cstate="print"/>
          <a:srcRect/>
          <a:stretch>
            <a:fillRect/>
          </a:stretch>
        </p:blipFill>
        <p:spPr bwMode="auto">
          <a:xfrm>
            <a:off x="1447800" y="2133600"/>
            <a:ext cx="6413500" cy="4514850"/>
          </a:xfrm>
          <a:prstGeom prst="rect">
            <a:avLst/>
          </a:prstGeom>
          <a:noFill/>
          <a:ln w="9525">
            <a:noFill/>
            <a:miter lim="800000"/>
            <a:headEnd/>
            <a:tailEnd/>
          </a:ln>
        </p:spPr>
      </p:pic>
      <p:sp>
        <p:nvSpPr>
          <p:cNvPr id="32772" name="Line 4"/>
          <p:cNvSpPr>
            <a:spLocks noChangeShapeType="1"/>
          </p:cNvSpPr>
          <p:nvPr/>
        </p:nvSpPr>
        <p:spPr bwMode="auto">
          <a:xfrm flipV="1">
            <a:off x="4267200" y="2514600"/>
            <a:ext cx="609600" cy="457200"/>
          </a:xfrm>
          <a:prstGeom prst="line">
            <a:avLst/>
          </a:prstGeom>
          <a:noFill/>
          <a:ln w="28575">
            <a:solidFill>
              <a:schemeClr val="tx1"/>
            </a:solidFill>
            <a:round/>
            <a:headEnd type="triangle" w="med" len="med"/>
            <a:tailEnd/>
          </a:ln>
        </p:spPr>
        <p:txBody>
          <a:bodyPr/>
          <a:lstStyle/>
          <a:p>
            <a:endParaRPr lang="zh-CN" altLang="en-US"/>
          </a:p>
        </p:txBody>
      </p:sp>
      <p:sp>
        <p:nvSpPr>
          <p:cNvPr id="80901" name="Text Box 5"/>
          <p:cNvSpPr txBox="1">
            <a:spLocks noChangeArrowheads="1"/>
          </p:cNvSpPr>
          <p:nvPr/>
        </p:nvSpPr>
        <p:spPr bwMode="auto">
          <a:xfrm>
            <a:off x="4876800" y="2133600"/>
            <a:ext cx="2057400" cy="641350"/>
          </a:xfrm>
          <a:prstGeom prst="rect">
            <a:avLst/>
          </a:prstGeom>
          <a:noFill/>
          <a:ln w="9525">
            <a:noFill/>
            <a:miter lim="800000"/>
            <a:headEnd/>
            <a:tailEnd/>
          </a:ln>
          <a:effectLst/>
        </p:spPr>
        <p:txBody>
          <a:bodyPr>
            <a:spAutoFit/>
          </a:bodyPr>
          <a:lstStyle/>
          <a:p>
            <a:pPr algn="l">
              <a:spcBef>
                <a:spcPct val="50000"/>
              </a:spcBef>
              <a:defRPr/>
            </a:pPr>
            <a:r>
              <a:rPr lang="zh-CN" altLang="en-US" b="1">
                <a:effectLst>
                  <a:outerShdw blurRad="38100" dist="38100" dir="2700000" algn="tl">
                    <a:srgbClr val="FFFFFF"/>
                  </a:outerShdw>
                </a:effectLst>
                <a:ea typeface="宋体" pitchFamily="2" charset="-122"/>
              </a:rPr>
              <a:t>经选择后接收信号信噪比有所提高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zh-CN"/>
          </a:p>
        </p:txBody>
      </p:sp>
      <p:sp>
        <p:nvSpPr>
          <p:cNvPr id="82947" name="Rectangle 3"/>
          <p:cNvSpPr>
            <a:spLocks noGrp="1" noChangeArrowheads="1"/>
          </p:cNvSpPr>
          <p:nvPr>
            <p:ph type="body" idx="1"/>
          </p:nvPr>
        </p:nvSpPr>
        <p:spPr>
          <a:xfrm>
            <a:off x="762000" y="1905000"/>
            <a:ext cx="8077200" cy="4572000"/>
          </a:xfrm>
        </p:spPr>
        <p:txBody>
          <a:bodyPr/>
          <a:lstStyle/>
          <a:p>
            <a:pPr eaLnBrk="1" hangingPunct="1">
              <a:buFont typeface="Wingdings" pitchFamily="2" charset="2"/>
              <a:buNone/>
              <a:defRPr/>
            </a:pPr>
            <a:r>
              <a:rPr lang="en-US" altLang="zh-CN" b="1">
                <a:effectLst>
                  <a:outerShdw blurRad="38100" dist="38100" dir="2700000" algn="tl">
                    <a:srgbClr val="C0C0C0"/>
                  </a:outerShdw>
                </a:effectLst>
                <a:latin typeface="Times New Roman" pitchFamily="18" charset="0"/>
              </a:rPr>
              <a:t>2</a:t>
            </a:r>
            <a:r>
              <a:rPr lang="zh-CN" altLang="en-US" b="1">
                <a:effectLst>
                  <a:outerShdw blurRad="38100" dist="38100" dir="2700000" algn="tl">
                    <a:srgbClr val="C0C0C0"/>
                  </a:outerShdw>
                </a:effectLst>
                <a:latin typeface="Times New Roman" pitchFamily="18" charset="0"/>
              </a:rPr>
              <a:t>）分集的概念</a:t>
            </a:r>
            <a:r>
              <a:rPr lang="zh-CN" altLang="en-US" b="1">
                <a:latin typeface="Times New Roman" pitchFamily="18" charset="0"/>
              </a:rPr>
              <a:t>：传统意义上，分集</a:t>
            </a:r>
            <a:r>
              <a:rPr lang="zh-CN" altLang="en-US" b="1">
                <a:solidFill>
                  <a:schemeClr val="tx2"/>
                </a:solidFill>
                <a:latin typeface="Times New Roman" pitchFamily="18" charset="0"/>
              </a:rPr>
              <a:t>主要是</a:t>
            </a:r>
            <a:endParaRPr lang="en-US" altLang="zh-CN" b="1">
              <a:solidFill>
                <a:schemeClr val="tx2"/>
              </a:solidFill>
              <a:latin typeface="Times New Roman" pitchFamily="18" charset="0"/>
            </a:endParaRPr>
          </a:p>
          <a:p>
            <a:pPr eaLnBrk="1" hangingPunct="1">
              <a:buFont typeface="Wingdings" pitchFamily="2" charset="2"/>
              <a:buNone/>
              <a:defRPr/>
            </a:pPr>
            <a:r>
              <a:rPr lang="zh-CN" altLang="en-US" b="1">
                <a:latin typeface="Times New Roman" pitchFamily="18" charset="0"/>
              </a:rPr>
              <a:t>信号接收时的概念，用来对抗小尺度衰落所</a:t>
            </a:r>
            <a:endParaRPr lang="en-US" altLang="zh-CN" b="1">
              <a:latin typeface="Times New Roman" pitchFamily="18" charset="0"/>
            </a:endParaRPr>
          </a:p>
          <a:p>
            <a:pPr eaLnBrk="1" hangingPunct="1">
              <a:buFont typeface="Wingdings" pitchFamily="2" charset="2"/>
              <a:buNone/>
              <a:defRPr/>
            </a:pPr>
            <a:r>
              <a:rPr lang="zh-CN" altLang="en-US" b="1">
                <a:latin typeface="Times New Roman" pitchFamily="18" charset="0"/>
              </a:rPr>
              <a:t>引起的接收信号包络的起伏变化。分集接收</a:t>
            </a:r>
            <a:endParaRPr lang="en-US" altLang="zh-CN" b="1">
              <a:latin typeface="Times New Roman" pitchFamily="18" charset="0"/>
            </a:endParaRPr>
          </a:p>
          <a:p>
            <a:pPr eaLnBrk="1" hangingPunct="1">
              <a:buFont typeface="Wingdings" pitchFamily="2" charset="2"/>
              <a:buNone/>
              <a:defRPr/>
            </a:pPr>
            <a:r>
              <a:rPr lang="zh-CN" altLang="en-US" b="1">
                <a:latin typeface="Times New Roman" pitchFamily="18" charset="0"/>
              </a:rPr>
              <a:t>机可以获取由同一发送信号形成的不同分集</a:t>
            </a:r>
            <a:endParaRPr lang="en-US" altLang="zh-CN" b="1">
              <a:latin typeface="Times New Roman" pitchFamily="18" charset="0"/>
            </a:endParaRPr>
          </a:p>
          <a:p>
            <a:pPr eaLnBrk="1" hangingPunct="1">
              <a:buFont typeface="Wingdings" pitchFamily="2" charset="2"/>
              <a:buNone/>
              <a:defRPr/>
            </a:pPr>
            <a:r>
              <a:rPr lang="zh-CN" altLang="en-US" b="1">
                <a:latin typeface="Times New Roman" pitchFamily="18" charset="0"/>
              </a:rPr>
              <a:t>支路，各支路信号的包络（幅度）不具有相</a:t>
            </a:r>
            <a:endParaRPr lang="en-US" altLang="zh-CN" b="1">
              <a:latin typeface="Times New Roman" pitchFamily="18" charset="0"/>
            </a:endParaRPr>
          </a:p>
          <a:p>
            <a:pPr eaLnBrk="1" hangingPunct="1">
              <a:buFont typeface="Wingdings" pitchFamily="2" charset="2"/>
              <a:buNone/>
              <a:defRPr/>
            </a:pPr>
            <a:r>
              <a:rPr lang="zh-CN" altLang="en-US" b="1">
                <a:latin typeface="Times New Roman" pitchFamily="18" charset="0"/>
              </a:rPr>
              <a:t>关性（这意味着它们不会同时经历深衰</a:t>
            </a:r>
          </a:p>
          <a:p>
            <a:pPr eaLnBrk="1" hangingPunct="1">
              <a:buFont typeface="Wingdings" pitchFamily="2" charset="2"/>
              <a:buNone/>
              <a:defRPr/>
            </a:pPr>
            <a:r>
              <a:rPr lang="zh-CN" altLang="en-US" b="1">
                <a:latin typeface="Times New Roman" pitchFamily="18" charset="0"/>
              </a:rPr>
              <a:t>落），从而就可以通过对它们进行一定的处</a:t>
            </a:r>
          </a:p>
          <a:p>
            <a:pPr eaLnBrk="1" hangingPunct="1">
              <a:buFont typeface="Wingdings" pitchFamily="2" charset="2"/>
              <a:buNone/>
              <a:defRPr/>
            </a:pPr>
            <a:r>
              <a:rPr lang="zh-CN" altLang="en-US" b="1">
                <a:latin typeface="Times New Roman" pitchFamily="18" charset="0"/>
              </a:rPr>
              <a:t>理来提升接收信噪比，改善接收质量。</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zh-CN" altLang="zh-CN"/>
          </a:p>
        </p:txBody>
      </p:sp>
      <p:sp>
        <p:nvSpPr>
          <p:cNvPr id="34819" name="Rectangle 3"/>
          <p:cNvSpPr>
            <a:spLocks noGrp="1" noChangeArrowheads="1"/>
          </p:cNvSpPr>
          <p:nvPr>
            <p:ph type="body" idx="4294967295"/>
          </p:nvPr>
        </p:nvSpPr>
        <p:spPr>
          <a:xfrm>
            <a:off x="381000" y="2057400"/>
            <a:ext cx="8153400" cy="4495800"/>
          </a:xfrm>
        </p:spPr>
        <p:txBody>
          <a:bodyPr/>
          <a:lstStyle/>
          <a:p>
            <a:pPr eaLnBrk="1" hangingPunct="1"/>
            <a:endParaRPr lang="en-US" altLang="zh-CN"/>
          </a:p>
          <a:p>
            <a:pPr eaLnBrk="1" hangingPunct="1"/>
            <a:endParaRPr lang="en-US" altLang="zh-CN"/>
          </a:p>
        </p:txBody>
      </p:sp>
      <p:sp>
        <p:nvSpPr>
          <p:cNvPr id="84996" name="Text Box 4"/>
          <p:cNvSpPr txBox="1">
            <a:spLocks noChangeArrowheads="1"/>
          </p:cNvSpPr>
          <p:nvPr/>
        </p:nvSpPr>
        <p:spPr bwMode="auto">
          <a:xfrm>
            <a:off x="3124200" y="2133600"/>
            <a:ext cx="2438400" cy="457200"/>
          </a:xfrm>
          <a:prstGeom prst="rect">
            <a:avLst/>
          </a:prstGeom>
          <a:noFill/>
          <a:ln w="9525">
            <a:noFill/>
            <a:miter lim="800000"/>
            <a:headEnd/>
            <a:tailEnd/>
          </a:ln>
          <a:effectLst/>
        </p:spPr>
        <p:txBody>
          <a:bodyPr>
            <a:spAutoFit/>
          </a:bodyPr>
          <a:lstStyle/>
          <a:p>
            <a:pPr algn="l">
              <a:spcBef>
                <a:spcPct val="50000"/>
              </a:spcBef>
              <a:defRPr/>
            </a:pPr>
            <a:r>
              <a:rPr lang="zh-CN" altLang="en-US" sz="2400" b="1">
                <a:effectLst>
                  <a:outerShdw blurRad="38100" dist="38100" dir="2700000" algn="tl">
                    <a:srgbClr val="FFFFFF"/>
                  </a:outerShdw>
                </a:effectLst>
                <a:ea typeface="宋体" pitchFamily="2" charset="-122"/>
              </a:rPr>
              <a:t>（</a:t>
            </a:r>
            <a:r>
              <a:rPr lang="zh-CN" altLang="en-US" sz="2400" b="1" u="sng">
                <a:effectLst>
                  <a:outerShdw blurRad="38100" dist="38100" dir="2700000" algn="tl">
                    <a:srgbClr val="FFFFFF"/>
                  </a:outerShdw>
                </a:effectLst>
                <a:ea typeface="宋体" pitchFamily="2" charset="-122"/>
              </a:rPr>
              <a:t>分</a:t>
            </a:r>
            <a:r>
              <a:rPr lang="zh-CN" altLang="en-US" sz="2400" b="1">
                <a:effectLst>
                  <a:outerShdw blurRad="38100" dist="38100" dir="2700000" algn="tl">
                    <a:srgbClr val="FFFFFF"/>
                  </a:outerShdw>
                </a:effectLst>
                <a:ea typeface="宋体" pitchFamily="2" charset="-122"/>
              </a:rPr>
              <a:t>          </a:t>
            </a:r>
            <a:r>
              <a:rPr lang="zh-CN" altLang="en-US" sz="2400" b="1" u="sng">
                <a:effectLst>
                  <a:outerShdw blurRad="38100" dist="38100" dir="2700000" algn="tl">
                    <a:srgbClr val="FFFFFF"/>
                  </a:outerShdw>
                </a:effectLst>
                <a:ea typeface="宋体" pitchFamily="2" charset="-122"/>
              </a:rPr>
              <a:t>集</a:t>
            </a:r>
            <a:r>
              <a:rPr lang="zh-CN" altLang="en-US" sz="2400" b="1">
                <a:effectLst>
                  <a:outerShdw blurRad="38100" dist="38100" dir="2700000" algn="tl">
                    <a:srgbClr val="FFFFFF"/>
                  </a:outerShdw>
                </a:effectLst>
                <a:ea typeface="宋体" pitchFamily="2" charset="-122"/>
              </a:rPr>
              <a:t>）</a:t>
            </a:r>
          </a:p>
        </p:txBody>
      </p:sp>
      <p:sp>
        <p:nvSpPr>
          <p:cNvPr id="34821" name="Line 5"/>
          <p:cNvSpPr>
            <a:spLocks noChangeShapeType="1"/>
          </p:cNvSpPr>
          <p:nvPr/>
        </p:nvSpPr>
        <p:spPr bwMode="auto">
          <a:xfrm flipH="1">
            <a:off x="2895600" y="2590800"/>
            <a:ext cx="685800" cy="609600"/>
          </a:xfrm>
          <a:prstGeom prst="line">
            <a:avLst/>
          </a:prstGeom>
          <a:noFill/>
          <a:ln w="31750">
            <a:solidFill>
              <a:schemeClr val="tx1"/>
            </a:solidFill>
            <a:round/>
            <a:headEnd/>
            <a:tailEnd type="triangle" w="med" len="med"/>
          </a:ln>
        </p:spPr>
        <p:txBody>
          <a:bodyPr/>
          <a:lstStyle/>
          <a:p>
            <a:endParaRPr lang="zh-CN" altLang="en-US"/>
          </a:p>
        </p:txBody>
      </p:sp>
      <p:sp>
        <p:nvSpPr>
          <p:cNvPr id="34822" name="Line 6"/>
          <p:cNvSpPr>
            <a:spLocks noChangeShapeType="1"/>
          </p:cNvSpPr>
          <p:nvPr/>
        </p:nvSpPr>
        <p:spPr bwMode="auto">
          <a:xfrm>
            <a:off x="4876800" y="2590800"/>
            <a:ext cx="838200" cy="609600"/>
          </a:xfrm>
          <a:prstGeom prst="line">
            <a:avLst/>
          </a:prstGeom>
          <a:noFill/>
          <a:ln w="31750">
            <a:solidFill>
              <a:schemeClr val="tx1"/>
            </a:solidFill>
            <a:round/>
            <a:headEnd/>
            <a:tailEnd type="triangle" w="med" len="med"/>
          </a:ln>
        </p:spPr>
        <p:txBody>
          <a:bodyPr/>
          <a:lstStyle/>
          <a:p>
            <a:endParaRPr lang="zh-CN" altLang="en-US"/>
          </a:p>
        </p:txBody>
      </p:sp>
      <p:sp>
        <p:nvSpPr>
          <p:cNvPr id="84999" name="Text Box 7"/>
          <p:cNvSpPr txBox="1">
            <a:spLocks noChangeArrowheads="1"/>
          </p:cNvSpPr>
          <p:nvPr/>
        </p:nvSpPr>
        <p:spPr bwMode="auto">
          <a:xfrm>
            <a:off x="1524000" y="3200400"/>
            <a:ext cx="2438400" cy="457200"/>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ea typeface="宋体" pitchFamily="2" charset="-122"/>
              </a:rPr>
              <a:t>         </a:t>
            </a:r>
            <a:r>
              <a:rPr lang="zh-CN" altLang="en-US" sz="2400" b="1">
                <a:effectLst>
                  <a:outerShdw blurRad="38100" dist="38100" dir="2700000" algn="tl">
                    <a:srgbClr val="FFFFFF"/>
                  </a:outerShdw>
                </a:effectLst>
                <a:ea typeface="宋体" pitchFamily="2" charset="-122"/>
              </a:rPr>
              <a:t>分：</a:t>
            </a:r>
          </a:p>
        </p:txBody>
      </p:sp>
      <p:sp>
        <p:nvSpPr>
          <p:cNvPr id="85000" name="Text Box 8"/>
          <p:cNvSpPr txBox="1">
            <a:spLocks noChangeArrowheads="1"/>
          </p:cNvSpPr>
          <p:nvPr/>
        </p:nvSpPr>
        <p:spPr bwMode="auto">
          <a:xfrm>
            <a:off x="4953000" y="3200400"/>
            <a:ext cx="2438400" cy="457200"/>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ea typeface="宋体" pitchFamily="2" charset="-122"/>
              </a:rPr>
              <a:t>         </a:t>
            </a:r>
            <a:r>
              <a:rPr lang="zh-CN" altLang="en-US" sz="2400" b="1">
                <a:effectLst>
                  <a:outerShdw blurRad="38100" dist="38100" dir="2700000" algn="tl">
                    <a:srgbClr val="FFFFFF"/>
                  </a:outerShdw>
                </a:effectLst>
                <a:ea typeface="宋体" pitchFamily="2" charset="-122"/>
              </a:rPr>
              <a:t>集：</a:t>
            </a:r>
          </a:p>
        </p:txBody>
      </p:sp>
      <p:sp>
        <p:nvSpPr>
          <p:cNvPr id="34825" name="Rectangle 9"/>
          <p:cNvSpPr>
            <a:spLocks noChangeArrowheads="1"/>
          </p:cNvSpPr>
          <p:nvPr/>
        </p:nvSpPr>
        <p:spPr bwMode="auto">
          <a:xfrm>
            <a:off x="457200" y="3657600"/>
            <a:ext cx="3886200" cy="3048000"/>
          </a:xfrm>
          <a:prstGeom prst="rect">
            <a:avLst/>
          </a:prstGeom>
          <a:noFill/>
          <a:ln w="9525">
            <a:solidFill>
              <a:schemeClr val="tx1"/>
            </a:solidFill>
            <a:miter lim="800000"/>
            <a:headEnd/>
            <a:tailEnd/>
          </a:ln>
        </p:spPr>
        <p:txBody>
          <a:bodyPr wrap="none" anchor="ctr"/>
          <a:lstStyle/>
          <a:p>
            <a:endParaRPr lang="zh-CN" altLang="zh-CN"/>
          </a:p>
        </p:txBody>
      </p:sp>
      <p:sp>
        <p:nvSpPr>
          <p:cNvPr id="85002" name="Text Box 10"/>
          <p:cNvSpPr txBox="1">
            <a:spLocks noChangeArrowheads="1"/>
          </p:cNvSpPr>
          <p:nvPr/>
        </p:nvSpPr>
        <p:spPr bwMode="auto">
          <a:xfrm>
            <a:off x="1143000" y="3962400"/>
            <a:ext cx="2514600" cy="457200"/>
          </a:xfrm>
          <a:prstGeom prst="rect">
            <a:avLst/>
          </a:prstGeom>
          <a:noFill/>
          <a:ln w="9525">
            <a:noFill/>
            <a:miter lim="800000"/>
            <a:headEnd/>
            <a:tailEnd/>
          </a:ln>
          <a:effectLst/>
        </p:spPr>
        <p:txBody>
          <a:bodyPr>
            <a:spAutoFit/>
          </a:bodyPr>
          <a:lstStyle/>
          <a:p>
            <a:pPr algn="l">
              <a:spcBef>
                <a:spcPct val="50000"/>
              </a:spcBef>
              <a:defRPr/>
            </a:pPr>
            <a:r>
              <a:rPr lang="en-US" altLang="zh-CN" b="1">
                <a:effectLst>
                  <a:outerShdw blurRad="38100" dist="38100" dir="2700000" algn="tl">
                    <a:srgbClr val="FFFFFF"/>
                  </a:outerShdw>
                </a:effectLst>
                <a:ea typeface="宋体" pitchFamily="2" charset="-122"/>
              </a:rPr>
              <a:t>  </a:t>
            </a:r>
            <a:r>
              <a:rPr lang="zh-CN" altLang="en-US" sz="2400" b="1">
                <a:effectLst>
                  <a:outerShdw blurRad="38100" dist="38100" dir="2700000" algn="tl">
                    <a:srgbClr val="FFFFFF"/>
                  </a:outerShdw>
                </a:effectLst>
                <a:ea typeface="宋体" pitchFamily="2" charset="-122"/>
              </a:rPr>
              <a:t>同样的发送信息</a:t>
            </a:r>
          </a:p>
        </p:txBody>
      </p:sp>
      <p:sp>
        <p:nvSpPr>
          <p:cNvPr id="34827" name="Line 11"/>
          <p:cNvSpPr>
            <a:spLocks noChangeShapeType="1"/>
          </p:cNvSpPr>
          <p:nvPr/>
        </p:nvSpPr>
        <p:spPr bwMode="auto">
          <a:xfrm flipH="1">
            <a:off x="1371600" y="4419600"/>
            <a:ext cx="685800" cy="685800"/>
          </a:xfrm>
          <a:prstGeom prst="line">
            <a:avLst/>
          </a:prstGeom>
          <a:noFill/>
          <a:ln w="25400">
            <a:solidFill>
              <a:schemeClr val="tx1"/>
            </a:solidFill>
            <a:round/>
            <a:headEnd/>
            <a:tailEnd type="triangle" w="med" len="med"/>
          </a:ln>
        </p:spPr>
        <p:txBody>
          <a:bodyPr/>
          <a:lstStyle/>
          <a:p>
            <a:endParaRPr lang="zh-CN" altLang="en-US"/>
          </a:p>
        </p:txBody>
      </p:sp>
      <p:sp>
        <p:nvSpPr>
          <p:cNvPr id="34828" name="Line 12"/>
          <p:cNvSpPr>
            <a:spLocks noChangeShapeType="1"/>
          </p:cNvSpPr>
          <p:nvPr/>
        </p:nvSpPr>
        <p:spPr bwMode="auto">
          <a:xfrm>
            <a:off x="2362200" y="4419600"/>
            <a:ext cx="0" cy="685800"/>
          </a:xfrm>
          <a:prstGeom prst="line">
            <a:avLst/>
          </a:prstGeom>
          <a:noFill/>
          <a:ln w="25400">
            <a:solidFill>
              <a:schemeClr val="tx1"/>
            </a:solidFill>
            <a:round/>
            <a:headEnd/>
            <a:tailEnd type="triangle" w="med" len="med"/>
          </a:ln>
        </p:spPr>
        <p:txBody>
          <a:bodyPr/>
          <a:lstStyle/>
          <a:p>
            <a:endParaRPr lang="zh-CN" altLang="en-US"/>
          </a:p>
        </p:txBody>
      </p:sp>
      <p:sp>
        <p:nvSpPr>
          <p:cNvPr id="34829" name="Line 13"/>
          <p:cNvSpPr>
            <a:spLocks noChangeShapeType="1"/>
          </p:cNvSpPr>
          <p:nvPr/>
        </p:nvSpPr>
        <p:spPr bwMode="auto">
          <a:xfrm>
            <a:off x="2667000" y="4419600"/>
            <a:ext cx="838200" cy="685800"/>
          </a:xfrm>
          <a:prstGeom prst="line">
            <a:avLst/>
          </a:prstGeom>
          <a:noFill/>
          <a:ln w="25400">
            <a:solidFill>
              <a:schemeClr val="tx1"/>
            </a:solidFill>
            <a:round/>
            <a:headEnd/>
            <a:tailEnd type="triangle" w="med" len="med"/>
          </a:ln>
        </p:spPr>
        <p:txBody>
          <a:bodyPr/>
          <a:lstStyle/>
          <a:p>
            <a:endParaRPr lang="zh-CN" altLang="en-US"/>
          </a:p>
        </p:txBody>
      </p:sp>
      <p:sp>
        <p:nvSpPr>
          <p:cNvPr id="85006" name="Text Box 14"/>
          <p:cNvSpPr txBox="1">
            <a:spLocks noChangeArrowheads="1"/>
          </p:cNvSpPr>
          <p:nvPr/>
        </p:nvSpPr>
        <p:spPr bwMode="auto">
          <a:xfrm>
            <a:off x="457200" y="5029200"/>
            <a:ext cx="13716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latin typeface="Times New Roman" pitchFamily="18" charset="0"/>
                <a:ea typeface="宋体" pitchFamily="2" charset="-122"/>
              </a:rPr>
              <a:t>1</a:t>
            </a:r>
            <a:r>
              <a:rPr lang="zh-CN" altLang="en-US" sz="2400" b="1">
                <a:effectLst>
                  <a:outerShdw blurRad="38100" dist="38100" dir="2700000" algn="tl">
                    <a:srgbClr val="FFFFFF"/>
                  </a:outerShdw>
                </a:effectLst>
                <a:ea typeface="宋体" pitchFamily="2" charset="-122"/>
              </a:rPr>
              <a:t>号支路信号</a:t>
            </a:r>
          </a:p>
        </p:txBody>
      </p:sp>
      <p:sp>
        <p:nvSpPr>
          <p:cNvPr id="85007" name="Text Box 15"/>
          <p:cNvSpPr txBox="1">
            <a:spLocks noChangeArrowheads="1"/>
          </p:cNvSpPr>
          <p:nvPr/>
        </p:nvSpPr>
        <p:spPr bwMode="auto">
          <a:xfrm>
            <a:off x="1828800" y="5029200"/>
            <a:ext cx="12954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latin typeface="Times New Roman" pitchFamily="18" charset="0"/>
                <a:ea typeface="宋体" pitchFamily="2" charset="-122"/>
              </a:rPr>
              <a:t>2</a:t>
            </a:r>
            <a:r>
              <a:rPr lang="zh-CN" altLang="en-US" sz="2400" b="1">
                <a:effectLst>
                  <a:outerShdw blurRad="38100" dist="38100" dir="2700000" algn="tl">
                    <a:srgbClr val="FFFFFF"/>
                  </a:outerShdw>
                </a:effectLst>
                <a:latin typeface="Times New Roman" pitchFamily="18" charset="0"/>
                <a:ea typeface="宋体" pitchFamily="2" charset="-122"/>
              </a:rPr>
              <a:t>号支路信号</a:t>
            </a:r>
          </a:p>
        </p:txBody>
      </p:sp>
      <p:sp>
        <p:nvSpPr>
          <p:cNvPr id="85008" name="Text Box 16"/>
          <p:cNvSpPr txBox="1">
            <a:spLocks noChangeArrowheads="1"/>
          </p:cNvSpPr>
          <p:nvPr/>
        </p:nvSpPr>
        <p:spPr bwMode="auto">
          <a:xfrm>
            <a:off x="3200400" y="5029200"/>
            <a:ext cx="11430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latin typeface="Times New Roman" pitchFamily="18" charset="0"/>
                <a:ea typeface="宋体" pitchFamily="2" charset="-122"/>
              </a:rPr>
              <a:t>3</a:t>
            </a:r>
            <a:r>
              <a:rPr lang="zh-CN" altLang="en-US" sz="2400" b="1">
                <a:effectLst>
                  <a:outerShdw blurRad="38100" dist="38100" dir="2700000" algn="tl">
                    <a:srgbClr val="FFFFFF"/>
                  </a:outerShdw>
                </a:effectLst>
                <a:latin typeface="Times New Roman" pitchFamily="18" charset="0"/>
                <a:ea typeface="宋体" pitchFamily="2" charset="-122"/>
              </a:rPr>
              <a:t>号支路信号</a:t>
            </a:r>
          </a:p>
        </p:txBody>
      </p:sp>
      <p:sp>
        <p:nvSpPr>
          <p:cNvPr id="85009" name="Text Box 17"/>
          <p:cNvSpPr txBox="1">
            <a:spLocks noChangeArrowheads="1"/>
          </p:cNvSpPr>
          <p:nvPr/>
        </p:nvSpPr>
        <p:spPr bwMode="auto">
          <a:xfrm>
            <a:off x="1066800" y="4572000"/>
            <a:ext cx="990600" cy="366713"/>
          </a:xfrm>
          <a:prstGeom prst="rect">
            <a:avLst/>
          </a:prstGeom>
          <a:noFill/>
          <a:ln w="9525">
            <a:noFill/>
            <a:miter lim="800000"/>
            <a:headEnd/>
            <a:tailEnd/>
          </a:ln>
          <a:effectLst/>
        </p:spPr>
        <p:txBody>
          <a:bodyPr>
            <a:spAutoFit/>
          </a:bodyPr>
          <a:lstStyle/>
          <a:p>
            <a:pPr algn="l">
              <a:spcBef>
                <a:spcPct val="50000"/>
              </a:spcBef>
              <a:defRPr/>
            </a:pPr>
            <a:r>
              <a:rPr lang="en-US" altLang="zh-CN" sz="1400" b="1">
                <a:effectLst>
                  <a:outerShdw blurRad="38100" dist="38100" dir="2700000" algn="tl">
                    <a:srgbClr val="FFFFFF"/>
                  </a:outerShdw>
                </a:effectLst>
                <a:latin typeface="Times New Roman" pitchFamily="18" charset="0"/>
                <a:ea typeface="宋体" pitchFamily="2" charset="-122"/>
              </a:rPr>
              <a:t> </a:t>
            </a:r>
            <a:r>
              <a:rPr lang="zh-CN" altLang="en-US" b="1">
                <a:effectLst>
                  <a:outerShdw blurRad="38100" dist="38100" dir="2700000" algn="tl">
                    <a:srgbClr val="FFFFFF"/>
                  </a:outerShdw>
                </a:effectLst>
                <a:latin typeface="Times New Roman" pitchFamily="18" charset="0"/>
                <a:ea typeface="宋体" pitchFamily="2" charset="-122"/>
              </a:rPr>
              <a:t>支路</a:t>
            </a:r>
            <a:r>
              <a:rPr lang="en-US" altLang="zh-CN" b="1">
                <a:effectLst>
                  <a:outerShdw blurRad="38100" dist="38100" dir="2700000" algn="tl">
                    <a:srgbClr val="FFFFFF"/>
                  </a:outerShdw>
                </a:effectLst>
                <a:latin typeface="Times New Roman" pitchFamily="18" charset="0"/>
                <a:ea typeface="宋体" pitchFamily="2" charset="-122"/>
              </a:rPr>
              <a:t>1</a:t>
            </a:r>
          </a:p>
        </p:txBody>
      </p:sp>
      <p:sp>
        <p:nvSpPr>
          <p:cNvPr id="85010" name="Text Box 18"/>
          <p:cNvSpPr txBox="1">
            <a:spLocks noChangeArrowheads="1"/>
          </p:cNvSpPr>
          <p:nvPr/>
        </p:nvSpPr>
        <p:spPr bwMode="auto">
          <a:xfrm>
            <a:off x="1981200" y="4572000"/>
            <a:ext cx="762000" cy="366713"/>
          </a:xfrm>
          <a:prstGeom prst="rect">
            <a:avLst/>
          </a:prstGeom>
          <a:noFill/>
          <a:ln w="9525">
            <a:noFill/>
            <a:miter lim="800000"/>
            <a:headEnd/>
            <a:tailEnd/>
          </a:ln>
          <a:effectLst/>
        </p:spPr>
        <p:txBody>
          <a:bodyPr>
            <a:spAutoFit/>
          </a:bodyPr>
          <a:lstStyle/>
          <a:p>
            <a:pPr algn="l">
              <a:spcBef>
                <a:spcPct val="50000"/>
              </a:spcBef>
              <a:defRPr/>
            </a:pPr>
            <a:r>
              <a:rPr lang="zh-CN" altLang="en-US" b="1">
                <a:effectLst>
                  <a:outerShdw blurRad="38100" dist="38100" dir="2700000" algn="tl">
                    <a:srgbClr val="FFFFFF"/>
                  </a:outerShdw>
                </a:effectLst>
                <a:latin typeface="Times New Roman" pitchFamily="18" charset="0"/>
                <a:ea typeface="宋体" pitchFamily="2" charset="-122"/>
              </a:rPr>
              <a:t>支路</a:t>
            </a:r>
            <a:r>
              <a:rPr lang="en-US" altLang="zh-CN" b="1">
                <a:effectLst>
                  <a:outerShdw blurRad="38100" dist="38100" dir="2700000" algn="tl">
                    <a:srgbClr val="FFFFFF"/>
                  </a:outerShdw>
                </a:effectLst>
                <a:latin typeface="Times New Roman" pitchFamily="18" charset="0"/>
                <a:ea typeface="宋体" pitchFamily="2" charset="-122"/>
              </a:rPr>
              <a:t>2</a:t>
            </a:r>
          </a:p>
        </p:txBody>
      </p:sp>
      <p:sp>
        <p:nvSpPr>
          <p:cNvPr id="85011" name="Text Box 19"/>
          <p:cNvSpPr txBox="1">
            <a:spLocks noChangeArrowheads="1"/>
          </p:cNvSpPr>
          <p:nvPr/>
        </p:nvSpPr>
        <p:spPr bwMode="auto">
          <a:xfrm>
            <a:off x="2895600" y="4572000"/>
            <a:ext cx="762000" cy="366713"/>
          </a:xfrm>
          <a:prstGeom prst="rect">
            <a:avLst/>
          </a:prstGeom>
          <a:noFill/>
          <a:ln w="9525">
            <a:noFill/>
            <a:miter lim="800000"/>
            <a:headEnd/>
            <a:tailEnd/>
          </a:ln>
          <a:effectLst/>
        </p:spPr>
        <p:txBody>
          <a:bodyPr>
            <a:spAutoFit/>
          </a:bodyPr>
          <a:lstStyle/>
          <a:p>
            <a:pPr algn="l">
              <a:spcBef>
                <a:spcPct val="50000"/>
              </a:spcBef>
              <a:defRPr/>
            </a:pPr>
            <a:r>
              <a:rPr lang="zh-CN" altLang="en-US" b="1">
                <a:effectLst>
                  <a:outerShdw blurRad="38100" dist="38100" dir="2700000" algn="tl">
                    <a:srgbClr val="FFFFFF"/>
                  </a:outerShdw>
                </a:effectLst>
                <a:latin typeface="Times New Roman" pitchFamily="18" charset="0"/>
                <a:ea typeface="宋体" pitchFamily="2" charset="-122"/>
              </a:rPr>
              <a:t>支路</a:t>
            </a:r>
            <a:r>
              <a:rPr lang="en-US" altLang="zh-CN" b="1">
                <a:effectLst>
                  <a:outerShdw blurRad="38100" dist="38100" dir="2700000" algn="tl">
                    <a:srgbClr val="FFFFFF"/>
                  </a:outerShdw>
                </a:effectLst>
                <a:latin typeface="Times New Roman" pitchFamily="18" charset="0"/>
                <a:ea typeface="宋体" pitchFamily="2" charset="-122"/>
              </a:rPr>
              <a:t>3</a:t>
            </a:r>
          </a:p>
        </p:txBody>
      </p:sp>
      <p:sp>
        <p:nvSpPr>
          <p:cNvPr id="85012" name="Text Box 20"/>
          <p:cNvSpPr txBox="1">
            <a:spLocks noChangeArrowheads="1"/>
          </p:cNvSpPr>
          <p:nvPr/>
        </p:nvSpPr>
        <p:spPr bwMode="auto">
          <a:xfrm>
            <a:off x="838200" y="6096000"/>
            <a:ext cx="3429000" cy="457200"/>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hlink"/>
                </a:solidFill>
                <a:effectLst>
                  <a:outerShdw blurRad="38100" dist="38100" dir="2700000" algn="tl">
                    <a:srgbClr val="000000"/>
                  </a:outerShdw>
                </a:effectLst>
                <a:ea typeface="宋体" pitchFamily="2" charset="-122"/>
              </a:rPr>
              <a:t> </a:t>
            </a:r>
            <a:r>
              <a:rPr lang="en-US" altLang="zh-CN" sz="2400" b="1">
                <a:solidFill>
                  <a:schemeClr val="hlink"/>
                </a:solidFill>
                <a:effectLst>
                  <a:outerShdw blurRad="38100" dist="38100" dir="2700000" algn="tl">
                    <a:srgbClr val="000000"/>
                  </a:outerShdw>
                </a:effectLst>
                <a:latin typeface="Arial"/>
                <a:ea typeface="宋体" pitchFamily="2" charset="-122"/>
              </a:rPr>
              <a:t>“</a:t>
            </a:r>
            <a:r>
              <a:rPr lang="zh-CN" altLang="en-US" sz="2400" b="1">
                <a:solidFill>
                  <a:schemeClr val="hlink"/>
                </a:solidFill>
                <a:effectLst>
                  <a:outerShdw blurRad="38100" dist="38100" dir="2700000" algn="tl">
                    <a:srgbClr val="000000"/>
                  </a:outerShdw>
                </a:effectLst>
                <a:ea typeface="宋体" pitchFamily="2" charset="-122"/>
              </a:rPr>
              <a:t>各支路信号不相关</a:t>
            </a:r>
            <a:r>
              <a:rPr lang="zh-CN" altLang="en-US" sz="2400" b="1">
                <a:solidFill>
                  <a:schemeClr val="hlink"/>
                </a:solidFill>
                <a:effectLst>
                  <a:outerShdw blurRad="38100" dist="38100" dir="2700000" algn="tl">
                    <a:srgbClr val="000000"/>
                  </a:outerShdw>
                </a:effectLst>
                <a:latin typeface="Arial"/>
                <a:ea typeface="宋体" pitchFamily="2" charset="-122"/>
              </a:rPr>
              <a:t>”</a:t>
            </a:r>
            <a:endParaRPr lang="zh-CN" altLang="en-US" sz="2400" b="1">
              <a:solidFill>
                <a:schemeClr val="hlink"/>
              </a:solidFill>
              <a:effectLst>
                <a:outerShdw blurRad="38100" dist="38100" dir="2700000" algn="tl">
                  <a:srgbClr val="000000"/>
                </a:outerShdw>
              </a:effectLst>
              <a:ea typeface="宋体" pitchFamily="2" charset="-122"/>
            </a:endParaRPr>
          </a:p>
        </p:txBody>
      </p:sp>
      <p:sp>
        <p:nvSpPr>
          <p:cNvPr id="34837" name="Rectangle 21"/>
          <p:cNvSpPr>
            <a:spLocks noChangeArrowheads="1"/>
          </p:cNvSpPr>
          <p:nvPr/>
        </p:nvSpPr>
        <p:spPr bwMode="auto">
          <a:xfrm>
            <a:off x="4572000" y="3657600"/>
            <a:ext cx="3962400" cy="3048000"/>
          </a:xfrm>
          <a:prstGeom prst="rect">
            <a:avLst/>
          </a:prstGeom>
          <a:noFill/>
          <a:ln w="9525">
            <a:solidFill>
              <a:schemeClr val="tx1"/>
            </a:solidFill>
            <a:miter lim="800000"/>
            <a:headEnd/>
            <a:tailEnd/>
          </a:ln>
        </p:spPr>
        <p:txBody>
          <a:bodyPr wrap="none" anchor="ctr"/>
          <a:lstStyle/>
          <a:p>
            <a:endParaRPr lang="zh-CN" altLang="zh-CN"/>
          </a:p>
        </p:txBody>
      </p:sp>
      <p:sp>
        <p:nvSpPr>
          <p:cNvPr id="85014" name="Text Box 22"/>
          <p:cNvSpPr txBox="1">
            <a:spLocks noChangeArrowheads="1"/>
          </p:cNvSpPr>
          <p:nvPr/>
        </p:nvSpPr>
        <p:spPr bwMode="auto">
          <a:xfrm>
            <a:off x="4724400" y="3733800"/>
            <a:ext cx="12192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latin typeface="Times New Roman" pitchFamily="18" charset="0"/>
                <a:ea typeface="宋体" pitchFamily="2" charset="-122"/>
              </a:rPr>
              <a:t>1</a:t>
            </a:r>
            <a:r>
              <a:rPr lang="zh-CN" altLang="en-US" sz="2400" b="1">
                <a:effectLst>
                  <a:outerShdw blurRad="38100" dist="38100" dir="2700000" algn="tl">
                    <a:srgbClr val="FFFFFF"/>
                  </a:outerShdw>
                </a:effectLst>
                <a:ea typeface="宋体" pitchFamily="2" charset="-122"/>
              </a:rPr>
              <a:t>号支路信号</a:t>
            </a:r>
          </a:p>
        </p:txBody>
      </p:sp>
      <p:sp>
        <p:nvSpPr>
          <p:cNvPr id="85015" name="Text Box 23"/>
          <p:cNvSpPr txBox="1">
            <a:spLocks noChangeArrowheads="1"/>
          </p:cNvSpPr>
          <p:nvPr/>
        </p:nvSpPr>
        <p:spPr bwMode="auto">
          <a:xfrm>
            <a:off x="6019800" y="3733800"/>
            <a:ext cx="11430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latin typeface="Times New Roman" pitchFamily="18" charset="0"/>
                <a:ea typeface="宋体" pitchFamily="2" charset="-122"/>
              </a:rPr>
              <a:t>2</a:t>
            </a:r>
            <a:r>
              <a:rPr lang="zh-CN" altLang="en-US" sz="2400" b="1">
                <a:effectLst>
                  <a:outerShdw blurRad="38100" dist="38100" dir="2700000" algn="tl">
                    <a:srgbClr val="FFFFFF"/>
                  </a:outerShdw>
                </a:effectLst>
                <a:ea typeface="宋体" pitchFamily="2" charset="-122"/>
              </a:rPr>
              <a:t>号支路信号</a:t>
            </a:r>
          </a:p>
        </p:txBody>
      </p:sp>
      <p:sp>
        <p:nvSpPr>
          <p:cNvPr id="85016" name="Text Box 24"/>
          <p:cNvSpPr txBox="1">
            <a:spLocks noChangeArrowheads="1"/>
          </p:cNvSpPr>
          <p:nvPr/>
        </p:nvSpPr>
        <p:spPr bwMode="auto">
          <a:xfrm>
            <a:off x="7239000" y="3733800"/>
            <a:ext cx="11430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effectLst>
                  <a:outerShdw blurRad="38100" dist="38100" dir="2700000" algn="tl">
                    <a:srgbClr val="FFFFFF"/>
                  </a:outerShdw>
                </a:effectLst>
                <a:latin typeface="Times New Roman" pitchFamily="18" charset="0"/>
                <a:ea typeface="宋体" pitchFamily="2" charset="-122"/>
              </a:rPr>
              <a:t>3</a:t>
            </a:r>
            <a:r>
              <a:rPr lang="zh-CN" altLang="en-US" sz="2400" b="1">
                <a:effectLst>
                  <a:outerShdw blurRad="38100" dist="38100" dir="2700000" algn="tl">
                    <a:srgbClr val="FFFFFF"/>
                  </a:outerShdw>
                </a:effectLst>
                <a:ea typeface="宋体" pitchFamily="2" charset="-122"/>
              </a:rPr>
              <a:t>号支路信号</a:t>
            </a:r>
          </a:p>
        </p:txBody>
      </p:sp>
      <p:sp>
        <p:nvSpPr>
          <p:cNvPr id="34841" name="Line 25"/>
          <p:cNvSpPr>
            <a:spLocks noChangeShapeType="1"/>
          </p:cNvSpPr>
          <p:nvPr/>
        </p:nvSpPr>
        <p:spPr bwMode="auto">
          <a:xfrm>
            <a:off x="5410200" y="4495800"/>
            <a:ext cx="609600" cy="381000"/>
          </a:xfrm>
          <a:prstGeom prst="line">
            <a:avLst/>
          </a:prstGeom>
          <a:noFill/>
          <a:ln w="25400">
            <a:solidFill>
              <a:schemeClr val="tx1"/>
            </a:solidFill>
            <a:round/>
            <a:headEnd/>
            <a:tailEnd type="triangle" w="med" len="med"/>
          </a:ln>
        </p:spPr>
        <p:txBody>
          <a:bodyPr/>
          <a:lstStyle/>
          <a:p>
            <a:endParaRPr lang="zh-CN" altLang="en-US"/>
          </a:p>
        </p:txBody>
      </p:sp>
      <p:sp>
        <p:nvSpPr>
          <p:cNvPr id="34842" name="Line 26"/>
          <p:cNvSpPr>
            <a:spLocks noChangeShapeType="1"/>
          </p:cNvSpPr>
          <p:nvPr/>
        </p:nvSpPr>
        <p:spPr bwMode="auto">
          <a:xfrm>
            <a:off x="6553200" y="4572000"/>
            <a:ext cx="0" cy="304800"/>
          </a:xfrm>
          <a:prstGeom prst="line">
            <a:avLst/>
          </a:prstGeom>
          <a:noFill/>
          <a:ln w="25400">
            <a:solidFill>
              <a:schemeClr val="tx1"/>
            </a:solidFill>
            <a:round/>
            <a:headEnd/>
            <a:tailEnd type="triangle" w="med" len="med"/>
          </a:ln>
        </p:spPr>
        <p:txBody>
          <a:bodyPr/>
          <a:lstStyle/>
          <a:p>
            <a:endParaRPr lang="zh-CN" altLang="en-US"/>
          </a:p>
        </p:txBody>
      </p:sp>
      <p:sp>
        <p:nvSpPr>
          <p:cNvPr id="34843" name="Line 27"/>
          <p:cNvSpPr>
            <a:spLocks noChangeShapeType="1"/>
          </p:cNvSpPr>
          <p:nvPr/>
        </p:nvSpPr>
        <p:spPr bwMode="auto">
          <a:xfrm flipH="1">
            <a:off x="7239000" y="4495800"/>
            <a:ext cx="533400" cy="381000"/>
          </a:xfrm>
          <a:prstGeom prst="line">
            <a:avLst/>
          </a:prstGeom>
          <a:noFill/>
          <a:ln w="25400">
            <a:solidFill>
              <a:schemeClr val="tx1"/>
            </a:solidFill>
            <a:round/>
            <a:headEnd/>
            <a:tailEnd type="triangle" w="med" len="med"/>
          </a:ln>
        </p:spPr>
        <p:txBody>
          <a:bodyPr/>
          <a:lstStyle/>
          <a:p>
            <a:endParaRPr lang="zh-CN" altLang="en-US"/>
          </a:p>
        </p:txBody>
      </p:sp>
      <p:sp>
        <p:nvSpPr>
          <p:cNvPr id="85020" name="Text Box 28"/>
          <p:cNvSpPr txBox="1">
            <a:spLocks noChangeArrowheads="1"/>
          </p:cNvSpPr>
          <p:nvPr/>
        </p:nvSpPr>
        <p:spPr bwMode="auto">
          <a:xfrm>
            <a:off x="5562600" y="5029200"/>
            <a:ext cx="2209800" cy="366713"/>
          </a:xfrm>
          <a:prstGeom prst="rect">
            <a:avLst/>
          </a:prstGeom>
          <a:noFill/>
          <a:ln w="9525">
            <a:noFill/>
            <a:miter lim="800000"/>
            <a:headEnd/>
            <a:tailEnd/>
          </a:ln>
          <a:effectLst/>
        </p:spPr>
        <p:txBody>
          <a:bodyPr>
            <a:spAutoFit/>
          </a:bodyPr>
          <a:lstStyle/>
          <a:p>
            <a:pPr algn="l">
              <a:spcBef>
                <a:spcPct val="50000"/>
              </a:spcBef>
              <a:defRPr/>
            </a:pPr>
            <a:r>
              <a:rPr lang="en-US" altLang="zh-CN" b="1">
                <a:effectLst>
                  <a:outerShdw blurRad="38100" dist="38100" dir="2700000" algn="tl">
                    <a:srgbClr val="FFFFFF"/>
                  </a:outerShdw>
                </a:effectLst>
                <a:ea typeface="宋体" pitchFamily="2" charset="-122"/>
              </a:rPr>
              <a:t>   </a:t>
            </a:r>
          </a:p>
        </p:txBody>
      </p:sp>
      <p:sp>
        <p:nvSpPr>
          <p:cNvPr id="34845" name="Line 29"/>
          <p:cNvSpPr>
            <a:spLocks noChangeShapeType="1"/>
          </p:cNvSpPr>
          <p:nvPr/>
        </p:nvSpPr>
        <p:spPr bwMode="auto">
          <a:xfrm>
            <a:off x="6553200" y="5334000"/>
            <a:ext cx="0" cy="228600"/>
          </a:xfrm>
          <a:prstGeom prst="line">
            <a:avLst/>
          </a:prstGeom>
          <a:noFill/>
          <a:ln w="25400">
            <a:solidFill>
              <a:schemeClr val="tx1"/>
            </a:solidFill>
            <a:round/>
            <a:headEnd/>
            <a:tailEnd type="triangle" w="med" len="med"/>
          </a:ln>
        </p:spPr>
        <p:txBody>
          <a:bodyPr/>
          <a:lstStyle/>
          <a:p>
            <a:endParaRPr lang="zh-CN" altLang="en-US"/>
          </a:p>
        </p:txBody>
      </p:sp>
      <p:sp>
        <p:nvSpPr>
          <p:cNvPr id="85022" name="Text Box 30"/>
          <p:cNvSpPr txBox="1">
            <a:spLocks noChangeArrowheads="1"/>
          </p:cNvSpPr>
          <p:nvPr/>
        </p:nvSpPr>
        <p:spPr bwMode="auto">
          <a:xfrm>
            <a:off x="5334000" y="5486400"/>
            <a:ext cx="2209800" cy="457200"/>
          </a:xfrm>
          <a:prstGeom prst="rect">
            <a:avLst/>
          </a:prstGeom>
          <a:noFill/>
          <a:ln w="9525">
            <a:noFill/>
            <a:miter lim="800000"/>
            <a:headEnd/>
            <a:tailEnd/>
          </a:ln>
          <a:effectLst/>
        </p:spPr>
        <p:txBody>
          <a:bodyPr>
            <a:spAutoFit/>
          </a:bodyPr>
          <a:lstStyle/>
          <a:p>
            <a:pPr algn="l">
              <a:spcBef>
                <a:spcPct val="50000"/>
              </a:spcBef>
              <a:defRPr/>
            </a:pPr>
            <a:r>
              <a:rPr lang="en-US" altLang="zh-CN" b="1">
                <a:effectLst>
                  <a:outerShdw blurRad="38100" dist="38100" dir="2700000" algn="tl">
                    <a:srgbClr val="FFFFFF"/>
                  </a:outerShdw>
                </a:effectLst>
                <a:ea typeface="宋体" pitchFamily="2" charset="-122"/>
              </a:rPr>
              <a:t>        </a:t>
            </a:r>
            <a:r>
              <a:rPr lang="zh-CN" altLang="en-US" sz="2400" b="1">
                <a:effectLst>
                  <a:outerShdw blurRad="38100" dist="38100" dir="2700000" algn="tl">
                    <a:srgbClr val="FFFFFF"/>
                  </a:outerShdw>
                </a:effectLst>
                <a:ea typeface="宋体" pitchFamily="2" charset="-122"/>
              </a:rPr>
              <a:t>合成信号</a:t>
            </a:r>
          </a:p>
        </p:txBody>
      </p:sp>
      <p:sp>
        <p:nvSpPr>
          <p:cNvPr id="85023" name="Text Box 31"/>
          <p:cNvSpPr txBox="1">
            <a:spLocks noChangeArrowheads="1"/>
          </p:cNvSpPr>
          <p:nvPr/>
        </p:nvSpPr>
        <p:spPr bwMode="auto">
          <a:xfrm>
            <a:off x="4572000" y="5867400"/>
            <a:ext cx="3886200" cy="822325"/>
          </a:xfrm>
          <a:prstGeom prst="rect">
            <a:avLst/>
          </a:prstGeom>
          <a:noFill/>
          <a:ln w="9525">
            <a:noFill/>
            <a:miter lim="800000"/>
            <a:headEnd/>
            <a:tailEnd/>
          </a:ln>
          <a:effectLst/>
        </p:spPr>
        <p:txBody>
          <a:bodyPr>
            <a:spAutoFit/>
          </a:bodyPr>
          <a:lstStyle/>
          <a:p>
            <a:pPr algn="l">
              <a:spcBef>
                <a:spcPct val="50000"/>
              </a:spcBef>
              <a:defRPr/>
            </a:pPr>
            <a:r>
              <a:rPr lang="en-US" altLang="zh-CN" sz="2400" b="1">
                <a:solidFill>
                  <a:schemeClr val="hlink"/>
                </a:solidFill>
                <a:effectLst>
                  <a:outerShdw blurRad="38100" dist="38100" dir="2700000" algn="tl">
                    <a:srgbClr val="000000"/>
                  </a:outerShdw>
                </a:effectLst>
                <a:latin typeface="Arial"/>
                <a:ea typeface="宋体" pitchFamily="2" charset="-122"/>
              </a:rPr>
              <a:t>“</a:t>
            </a:r>
            <a:r>
              <a:rPr lang="zh-CN" altLang="en-US" sz="2400" b="1">
                <a:solidFill>
                  <a:schemeClr val="hlink"/>
                </a:solidFill>
                <a:effectLst>
                  <a:outerShdw blurRad="38100" dist="38100" dir="2700000" algn="tl">
                    <a:srgbClr val="000000"/>
                  </a:outerShdw>
                </a:effectLst>
                <a:ea typeface="宋体" pitchFamily="2" charset="-122"/>
              </a:rPr>
              <a:t>合成信号将具有更高的平均信噪比</a:t>
            </a:r>
            <a:r>
              <a:rPr lang="zh-CN" altLang="en-US" sz="2400" b="1">
                <a:solidFill>
                  <a:schemeClr val="hlink"/>
                </a:solidFill>
                <a:effectLst>
                  <a:outerShdw blurRad="38100" dist="38100" dir="2700000" algn="tl">
                    <a:srgbClr val="000000"/>
                  </a:outerShdw>
                </a:effectLst>
                <a:latin typeface="Arial"/>
                <a:ea typeface="宋体" pitchFamily="2" charset="-122"/>
              </a:rPr>
              <a:t>”</a:t>
            </a:r>
            <a:endParaRPr lang="zh-CN" altLang="en-US" sz="2400" b="1">
              <a:solidFill>
                <a:schemeClr val="hlink"/>
              </a:solidFill>
              <a:effectLst>
                <a:outerShdw blurRad="38100" dist="38100" dir="2700000" algn="tl">
                  <a:srgbClr val="000000"/>
                </a:outerShdw>
              </a:effectLst>
              <a:ea typeface="宋体" pitchFamily="2" charset="-122"/>
            </a:endParaRPr>
          </a:p>
        </p:txBody>
      </p:sp>
      <p:sp>
        <p:nvSpPr>
          <p:cNvPr id="85024" name="Rectangle 32"/>
          <p:cNvSpPr>
            <a:spLocks noChangeArrowheads="1"/>
          </p:cNvSpPr>
          <p:nvPr/>
        </p:nvSpPr>
        <p:spPr bwMode="auto">
          <a:xfrm>
            <a:off x="5562600" y="4876800"/>
            <a:ext cx="2286000" cy="457200"/>
          </a:xfrm>
          <a:prstGeom prst="rect">
            <a:avLst/>
          </a:prstGeom>
          <a:noFill/>
          <a:ln w="19050">
            <a:solidFill>
              <a:schemeClr val="tx1"/>
            </a:solidFill>
            <a:miter lim="800000"/>
            <a:headEnd/>
            <a:tailEnd/>
          </a:ln>
          <a:effectLst/>
        </p:spPr>
        <p:txBody>
          <a:bodyPr wrap="none" anchor="ctr"/>
          <a:lstStyle/>
          <a:p>
            <a:pPr>
              <a:defRPr/>
            </a:pPr>
            <a:r>
              <a:rPr lang="zh-CN" altLang="en-US" sz="2400" b="1">
                <a:effectLst>
                  <a:outerShdw blurRad="38100" dist="38100" dir="2700000" algn="tl">
                    <a:srgbClr val="FFFFFF"/>
                  </a:outerShdw>
                </a:effectLst>
                <a:ea typeface="宋体" pitchFamily="2" charset="-122"/>
              </a:rPr>
              <a:t>选择或线性合并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endParaRPr lang="zh-CN" altLang="zh-CN"/>
          </a:p>
        </p:txBody>
      </p:sp>
      <p:sp>
        <p:nvSpPr>
          <p:cNvPr id="121859" name="Rectangle 3"/>
          <p:cNvSpPr>
            <a:spLocks noGrp="1" noChangeArrowheads="1"/>
          </p:cNvSpPr>
          <p:nvPr>
            <p:ph type="body" idx="1"/>
          </p:nvPr>
        </p:nvSpPr>
        <p:spPr>
          <a:xfrm>
            <a:off x="609600" y="1981200"/>
            <a:ext cx="8229600" cy="4648200"/>
          </a:xfrm>
        </p:spPr>
        <p:txBody>
          <a:bodyPr/>
          <a:lstStyle/>
          <a:p>
            <a:pPr eaLnBrk="1" hangingPunct="1">
              <a:lnSpc>
                <a:spcPct val="90000"/>
              </a:lnSpc>
              <a:buFont typeface="Wingdings" pitchFamily="2" charset="2"/>
              <a:buNone/>
              <a:defRPr/>
            </a:pPr>
            <a:r>
              <a:rPr lang="en-US" altLang="zh-CN" sz="2800" b="1" dirty="0">
                <a:effectLst>
                  <a:outerShdw blurRad="38100" dist="38100" dir="2700000" algn="tl">
                    <a:srgbClr val="FFFFFF"/>
                  </a:outerShdw>
                </a:effectLst>
                <a:latin typeface="Times New Roman" pitchFamily="18" charset="0"/>
              </a:rPr>
              <a:t>3</a:t>
            </a:r>
            <a:r>
              <a:rPr lang="zh-CN" altLang="en-US" sz="2800" b="1" dirty="0">
                <a:effectLst>
                  <a:outerShdw blurRad="38100" dist="38100" dir="2700000" algn="tl">
                    <a:srgbClr val="FFFFFF"/>
                  </a:outerShdw>
                </a:effectLst>
                <a:latin typeface="Times New Roman" pitchFamily="18" charset="0"/>
              </a:rPr>
              <a:t>）“分”的类型与方式</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       </a:t>
            </a:r>
            <a:r>
              <a:rPr lang="zh-CN" altLang="en-US" sz="2400" b="1" dirty="0">
                <a:latin typeface="Times New Roman" pitchFamily="18" charset="0"/>
              </a:rPr>
              <a:t>首先是 “分”的规模问题。从规模上，分集被分为</a:t>
            </a:r>
            <a:r>
              <a:rPr lang="zh-CN" altLang="en-US" sz="2400" b="1" dirty="0">
                <a:solidFill>
                  <a:schemeClr val="tx2"/>
                </a:solidFill>
                <a:effectLst>
                  <a:outerShdw blurRad="38100" dist="38100" dir="2700000" algn="tl">
                    <a:srgbClr val="000000"/>
                  </a:outerShdw>
                </a:effectLst>
                <a:latin typeface="Times New Roman" pitchFamily="18" charset="0"/>
              </a:rPr>
              <a:t>宏</a:t>
            </a:r>
            <a:endParaRPr lang="en-US" altLang="zh-CN" sz="2400" b="1" dirty="0">
              <a:solidFill>
                <a:schemeClr val="tx2"/>
              </a:solidFill>
              <a:effectLst>
                <a:outerShdw blurRad="38100" dist="38100" dir="2700000" algn="tl">
                  <a:srgbClr val="000000"/>
                </a:outerShdw>
              </a:effectLst>
              <a:latin typeface="Times New Roman" pitchFamily="18" charset="0"/>
            </a:endParaRPr>
          </a:p>
          <a:p>
            <a:pPr eaLnBrk="1" hangingPunct="1">
              <a:lnSpc>
                <a:spcPct val="90000"/>
              </a:lnSpc>
              <a:buFont typeface="Wingdings" pitchFamily="2" charset="2"/>
              <a:buNone/>
              <a:defRPr/>
            </a:pPr>
            <a:r>
              <a:rPr lang="zh-CN" altLang="en-US" sz="2400" b="1" dirty="0">
                <a:solidFill>
                  <a:schemeClr val="tx2"/>
                </a:solidFill>
                <a:effectLst>
                  <a:outerShdw blurRad="38100" dist="38100" dir="2700000" algn="tl">
                    <a:srgbClr val="000000"/>
                  </a:outerShdw>
                </a:effectLst>
                <a:latin typeface="Times New Roman" pitchFamily="18" charset="0"/>
              </a:rPr>
              <a:t>分集</a:t>
            </a:r>
            <a:r>
              <a:rPr lang="zh-CN" altLang="en-US" sz="2400" b="1" dirty="0">
                <a:latin typeface="Times New Roman" pitchFamily="18" charset="0"/>
              </a:rPr>
              <a:t>和</a:t>
            </a:r>
            <a:r>
              <a:rPr lang="zh-CN" altLang="en-US" sz="2400" b="1" dirty="0">
                <a:solidFill>
                  <a:schemeClr val="hlink"/>
                </a:solidFill>
                <a:effectLst>
                  <a:outerShdw blurRad="38100" dist="38100" dir="2700000" algn="tl">
                    <a:srgbClr val="000000"/>
                  </a:outerShdw>
                </a:effectLst>
                <a:latin typeface="Times New Roman" pitchFamily="18" charset="0"/>
              </a:rPr>
              <a:t>微分集</a:t>
            </a:r>
            <a:r>
              <a:rPr lang="zh-CN" altLang="en-US" sz="2400" b="1" dirty="0">
                <a:latin typeface="Times New Roman" pitchFamily="18" charset="0"/>
              </a:rPr>
              <a:t>。</a:t>
            </a:r>
            <a:r>
              <a:rPr lang="zh-CN" altLang="en-US" sz="2400" b="1" dirty="0">
                <a:solidFill>
                  <a:schemeClr val="tx2"/>
                </a:solidFill>
                <a:effectLst>
                  <a:outerShdw blurRad="38100" dist="38100" dir="2700000" algn="tl">
                    <a:srgbClr val="000000"/>
                  </a:outerShdw>
                </a:effectLst>
                <a:latin typeface="Times New Roman" pitchFamily="18" charset="0"/>
              </a:rPr>
              <a:t>前者用于克服大尺度衰落（即阴影衰落）的</a:t>
            </a:r>
            <a:endParaRPr lang="en-US" altLang="zh-CN" sz="2400" b="1" dirty="0">
              <a:solidFill>
                <a:schemeClr val="tx2"/>
              </a:solidFill>
              <a:effectLst>
                <a:outerShdw blurRad="38100" dist="38100" dir="2700000" algn="tl">
                  <a:srgbClr val="000000"/>
                </a:outerShdw>
              </a:effectLst>
              <a:latin typeface="Times New Roman" pitchFamily="18" charset="0"/>
            </a:endParaRPr>
          </a:p>
          <a:p>
            <a:pPr eaLnBrk="1" hangingPunct="1">
              <a:lnSpc>
                <a:spcPct val="90000"/>
              </a:lnSpc>
              <a:buFont typeface="Wingdings" pitchFamily="2" charset="2"/>
              <a:buNone/>
              <a:defRPr/>
            </a:pPr>
            <a:r>
              <a:rPr lang="zh-CN" altLang="en-US" sz="2400" b="1" dirty="0">
                <a:solidFill>
                  <a:schemeClr val="tx2"/>
                </a:solidFill>
                <a:effectLst>
                  <a:outerShdw blurRad="38100" dist="38100" dir="2700000" algn="tl">
                    <a:srgbClr val="000000"/>
                  </a:outerShdw>
                </a:effectLst>
                <a:latin typeface="Times New Roman" pitchFamily="18" charset="0"/>
              </a:rPr>
              <a:t>影响</a:t>
            </a:r>
            <a:r>
              <a:rPr lang="zh-CN" altLang="en-US" sz="2400" b="1" dirty="0">
                <a:latin typeface="Times New Roman" pitchFamily="18" charset="0"/>
              </a:rPr>
              <a:t>；</a:t>
            </a:r>
            <a:r>
              <a:rPr lang="zh-CN" altLang="en-US" sz="2400" b="1" dirty="0">
                <a:solidFill>
                  <a:schemeClr val="hlink"/>
                </a:solidFill>
                <a:effectLst>
                  <a:outerShdw blurRad="38100" dist="38100" dir="2700000" algn="tl">
                    <a:srgbClr val="000000"/>
                  </a:outerShdw>
                </a:effectLst>
                <a:latin typeface="Times New Roman" pitchFamily="18" charset="0"/>
              </a:rPr>
              <a:t>后者用于克服小尺度衰落的影响</a:t>
            </a:r>
            <a:r>
              <a:rPr lang="zh-CN" altLang="en-US" sz="2400" b="1" dirty="0">
                <a:latin typeface="Times New Roman" pitchFamily="18" charset="0"/>
              </a:rPr>
              <a:t>。宏分集，也称作多</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基站分集，指的是如果发射端（</a:t>
            </a:r>
            <a:r>
              <a:rPr lang="en-US" altLang="zh-CN" sz="2400" b="1" dirty="0">
                <a:latin typeface="Times New Roman" pitchFamily="18" charset="0"/>
              </a:rPr>
              <a:t>BS1</a:t>
            </a:r>
            <a:r>
              <a:rPr lang="zh-CN" altLang="en-US" sz="2400" b="1" dirty="0">
                <a:latin typeface="Times New Roman" pitchFamily="18" charset="0"/>
              </a:rPr>
              <a:t>）和接收端（</a:t>
            </a:r>
            <a:r>
              <a:rPr lang="en-US" altLang="zh-CN" sz="2400" b="1" dirty="0">
                <a:latin typeface="Times New Roman" pitchFamily="18" charset="0"/>
              </a:rPr>
              <a:t>MS</a:t>
            </a:r>
            <a:r>
              <a:rPr lang="zh-CN" altLang="en-US" sz="2400" b="1" dirty="0">
                <a:latin typeface="Times New Roman" pitchFamily="18" charset="0"/>
              </a:rPr>
              <a:t>）之间</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存在严重的障碍物阻挡（如一座山）时，则会发生明显的阴</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影衰落，此时只有利用另一座基站（</a:t>
            </a:r>
            <a:r>
              <a:rPr lang="en-US" altLang="zh-CN" sz="2400" b="1" dirty="0">
                <a:latin typeface="Times New Roman" pitchFamily="18" charset="0"/>
              </a:rPr>
              <a:t>BS2</a:t>
            </a:r>
            <a:r>
              <a:rPr lang="zh-CN" altLang="en-US" sz="2400" b="1" dirty="0">
                <a:latin typeface="Times New Roman" pitchFamily="18" charset="0"/>
              </a:rPr>
              <a:t>）来保证与移动台</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之间的通信（假定</a:t>
            </a:r>
            <a:r>
              <a:rPr lang="en-US" altLang="zh-CN" sz="2400" b="1" dirty="0">
                <a:latin typeface="Times New Roman" pitchFamily="18" charset="0"/>
              </a:rPr>
              <a:t>BS2</a:t>
            </a:r>
            <a:r>
              <a:rPr lang="zh-CN" altLang="en-US" sz="2400" b="1" dirty="0">
                <a:latin typeface="Times New Roman" pitchFamily="18" charset="0"/>
              </a:rPr>
              <a:t>与</a:t>
            </a:r>
            <a:r>
              <a:rPr lang="en-US" altLang="zh-CN" sz="2400" b="1" dirty="0">
                <a:latin typeface="Times New Roman" pitchFamily="18" charset="0"/>
              </a:rPr>
              <a:t>MS</a:t>
            </a:r>
            <a:r>
              <a:rPr lang="zh-CN" altLang="en-US" sz="2400" b="1" dirty="0">
                <a:latin typeface="Times New Roman" pitchFamily="18" charset="0"/>
              </a:rPr>
              <a:t>之间不存在阻挡）。由于</a:t>
            </a:r>
            <a:r>
              <a:rPr lang="en-US" altLang="zh-CN" sz="2400" b="1" dirty="0">
                <a:latin typeface="Times New Roman" pitchFamily="18" charset="0"/>
              </a:rPr>
              <a:t>BS1</a:t>
            </a:r>
            <a:r>
              <a:rPr lang="zh-CN" altLang="en-US" sz="2400" b="1" dirty="0">
                <a:latin typeface="Times New Roman" pitchFamily="18" charset="0"/>
              </a:rPr>
              <a:t>和</a:t>
            </a:r>
          </a:p>
          <a:p>
            <a:pPr eaLnBrk="1" hangingPunct="1">
              <a:lnSpc>
                <a:spcPct val="90000"/>
              </a:lnSpc>
              <a:buFont typeface="Wingdings" pitchFamily="2" charset="2"/>
              <a:buNone/>
              <a:defRPr/>
            </a:pPr>
            <a:r>
              <a:rPr lang="en-US" altLang="zh-CN" sz="2400" b="1" dirty="0">
                <a:latin typeface="Times New Roman" pitchFamily="18" charset="0"/>
              </a:rPr>
              <a:t>BS2</a:t>
            </a:r>
            <a:r>
              <a:rPr lang="zh-CN" altLang="en-US" sz="2400" b="1" dirty="0">
                <a:latin typeface="Times New Roman" pitchFamily="18" charset="0"/>
              </a:rPr>
              <a:t>之间会有很大的距离，故称之为宏分集。</a:t>
            </a:r>
          </a:p>
          <a:p>
            <a:pPr eaLnBrk="1" hangingPunct="1">
              <a:lnSpc>
                <a:spcPct val="90000"/>
              </a:lnSpc>
              <a:buFont typeface="Wingdings" pitchFamily="2" charset="2"/>
              <a:buNone/>
              <a:defRPr/>
            </a:pPr>
            <a:r>
              <a:rPr lang="zh-CN" altLang="en-US" sz="2400" b="1" dirty="0">
                <a:latin typeface="Times New Roman" pitchFamily="18" charset="0"/>
              </a:rPr>
              <a:t>        直放站（</a:t>
            </a:r>
            <a:r>
              <a:rPr lang="en-US" altLang="zh-CN" sz="2400" b="1" dirty="0" err="1">
                <a:latin typeface="Times New Roman" pitchFamily="18" charset="0"/>
              </a:rPr>
              <a:t>Repeator</a:t>
            </a:r>
            <a:r>
              <a:rPr lang="zh-CN" altLang="en-US" sz="2400" b="1" dirty="0">
                <a:latin typeface="Times New Roman" pitchFamily="18" charset="0"/>
              </a:rPr>
              <a:t>）和同播（</a:t>
            </a:r>
            <a:r>
              <a:rPr lang="en-US" altLang="zh-CN" sz="2400" b="1" dirty="0">
                <a:latin typeface="Times New Roman" pitchFamily="18" charset="0"/>
              </a:rPr>
              <a:t>Simulcast</a:t>
            </a:r>
            <a:r>
              <a:rPr lang="zh-CN" altLang="en-US" sz="2400" b="1" dirty="0">
                <a:latin typeface="Times New Roman" pitchFamily="18" charset="0"/>
              </a:rPr>
              <a:t>）是具体的宏分</a:t>
            </a:r>
          </a:p>
          <a:p>
            <a:pPr eaLnBrk="1" hangingPunct="1">
              <a:lnSpc>
                <a:spcPct val="90000"/>
              </a:lnSpc>
              <a:buFont typeface="Wingdings" pitchFamily="2" charset="2"/>
              <a:buNone/>
              <a:defRPr/>
            </a:pPr>
            <a:r>
              <a:rPr lang="zh-CN" altLang="en-US" sz="2400" b="1" dirty="0">
                <a:latin typeface="Times New Roman" pitchFamily="18" charset="0"/>
              </a:rPr>
              <a:t>集措施。</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endParaRPr lang="zh-CN" altLang="zh-CN"/>
          </a:p>
        </p:txBody>
      </p:sp>
      <p:sp>
        <p:nvSpPr>
          <p:cNvPr id="87043" name="Rectangle 3"/>
          <p:cNvSpPr>
            <a:spLocks noGrp="1" noChangeArrowheads="1"/>
          </p:cNvSpPr>
          <p:nvPr>
            <p:ph type="body" idx="1"/>
          </p:nvPr>
        </p:nvSpPr>
        <p:spPr>
          <a:xfrm>
            <a:off x="838200" y="1981200"/>
            <a:ext cx="8001000" cy="4648200"/>
          </a:xfrm>
        </p:spPr>
        <p:txBody>
          <a:bodyPr/>
          <a:lstStyle/>
          <a:p>
            <a:pPr eaLnBrk="1" hangingPunct="1">
              <a:lnSpc>
                <a:spcPct val="90000"/>
              </a:lnSpc>
              <a:buFont typeface="Wingdings" pitchFamily="2" charset="2"/>
              <a:buNone/>
              <a:defRPr/>
            </a:pPr>
            <a:r>
              <a:rPr lang="en-US" altLang="zh-CN" sz="2800" b="1" dirty="0">
                <a:effectLst>
                  <a:outerShdw blurRad="38100" dist="38100" dir="2700000" algn="tl">
                    <a:srgbClr val="FFFFFF"/>
                  </a:outerShdw>
                </a:effectLst>
                <a:latin typeface="Times New Roman" pitchFamily="18" charset="0"/>
              </a:rPr>
              <a:t>3</a:t>
            </a:r>
            <a:r>
              <a:rPr lang="zh-CN" altLang="en-US" sz="2800" b="1" dirty="0">
                <a:effectLst>
                  <a:outerShdw blurRad="38100" dist="38100" dir="2700000" algn="tl">
                    <a:srgbClr val="FFFFFF"/>
                  </a:outerShdw>
                </a:effectLst>
                <a:latin typeface="Times New Roman" pitchFamily="18" charset="0"/>
              </a:rPr>
              <a:t>）“分”的类型与方式（续一）</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        </a:t>
            </a:r>
            <a:r>
              <a:rPr lang="zh-CN" altLang="en-US" sz="2400" b="1" dirty="0">
                <a:latin typeface="Times New Roman" pitchFamily="18" charset="0"/>
              </a:rPr>
              <a:t>以下我们只讨论微分集。微分集是指在同一接收设</a:t>
            </a:r>
          </a:p>
          <a:p>
            <a:pPr eaLnBrk="1" hangingPunct="1">
              <a:lnSpc>
                <a:spcPct val="90000"/>
              </a:lnSpc>
              <a:buFont typeface="Wingdings" pitchFamily="2" charset="2"/>
              <a:buNone/>
              <a:defRPr/>
            </a:pPr>
            <a:r>
              <a:rPr lang="zh-CN" altLang="en-US" sz="2400" b="1" dirty="0">
                <a:latin typeface="Times New Roman" pitchFamily="18" charset="0"/>
              </a:rPr>
              <a:t>备处获得多个分集支路的分集方式。</a:t>
            </a:r>
          </a:p>
          <a:p>
            <a:pPr eaLnBrk="1" hangingPunct="1">
              <a:lnSpc>
                <a:spcPct val="90000"/>
              </a:lnSpc>
              <a:buFont typeface="Wingdings" pitchFamily="2" charset="2"/>
              <a:buNone/>
              <a:defRPr/>
            </a:pPr>
            <a:r>
              <a:rPr lang="zh-CN" altLang="en-US" sz="2400" b="1" dirty="0">
                <a:latin typeface="Times New Roman" pitchFamily="18" charset="0"/>
              </a:rPr>
              <a:t>        对于微分集，首先是如何“分”的问题。可以“明</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分”、也可以“暗分”，所谓“</a:t>
            </a:r>
            <a:r>
              <a:rPr lang="zh-CN" altLang="en-US" sz="2400" b="1" dirty="0">
                <a:solidFill>
                  <a:schemeClr val="tx2"/>
                </a:solidFill>
                <a:effectLst>
                  <a:outerShdw blurRad="38100" dist="38100" dir="2700000" algn="tl">
                    <a:srgbClr val="000000"/>
                  </a:outerShdw>
                </a:effectLst>
                <a:latin typeface="Times New Roman" pitchFamily="18" charset="0"/>
              </a:rPr>
              <a:t>明分</a:t>
            </a:r>
            <a:r>
              <a:rPr lang="zh-CN" altLang="en-US" sz="2400" b="1" dirty="0">
                <a:latin typeface="Times New Roman" pitchFamily="18" charset="0"/>
              </a:rPr>
              <a:t>”是指不同分集支路</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以明显的方式获取，分集支路的区分是显而易见的，我们</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称之为“</a:t>
            </a:r>
            <a:r>
              <a:rPr lang="zh-CN" altLang="en-US" sz="2400" b="1" dirty="0">
                <a:solidFill>
                  <a:schemeClr val="tx2"/>
                </a:solidFill>
                <a:effectLst>
                  <a:outerShdw blurRad="38100" dist="38100" dir="2700000" algn="tl">
                    <a:srgbClr val="000000"/>
                  </a:outerShdw>
                </a:effectLst>
                <a:latin typeface="Times New Roman" pitchFamily="18" charset="0"/>
              </a:rPr>
              <a:t>显分集</a:t>
            </a:r>
            <a:r>
              <a:rPr lang="zh-CN" altLang="en-US" sz="2400" b="1" dirty="0">
                <a:latin typeface="Times New Roman" pitchFamily="18" charset="0"/>
              </a:rPr>
              <a:t>”；所谓“</a:t>
            </a:r>
            <a:r>
              <a:rPr lang="zh-CN" altLang="en-US" sz="2400" b="1" dirty="0">
                <a:solidFill>
                  <a:schemeClr val="hlink"/>
                </a:solidFill>
                <a:effectLst>
                  <a:outerShdw blurRad="38100" dist="38100" dir="2700000" algn="tl">
                    <a:srgbClr val="000000"/>
                  </a:outerShdw>
                </a:effectLst>
                <a:latin typeface="Times New Roman" pitchFamily="18" charset="0"/>
              </a:rPr>
              <a:t>暗分</a:t>
            </a:r>
            <a:r>
              <a:rPr lang="zh-CN" altLang="en-US" sz="2400" b="1" dirty="0">
                <a:latin typeface="Times New Roman" pitchFamily="18" charset="0"/>
              </a:rPr>
              <a:t>”是指不同分集支路以隐</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含的方式获取，分集支路的区分不是显而易见的，我们称</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之为“</a:t>
            </a:r>
            <a:r>
              <a:rPr lang="zh-CN" altLang="en-US" sz="2400" b="1" dirty="0">
                <a:solidFill>
                  <a:schemeClr val="hlink"/>
                </a:solidFill>
                <a:effectLst>
                  <a:outerShdw blurRad="38100" dist="38100" dir="2700000" algn="tl">
                    <a:srgbClr val="000000"/>
                  </a:outerShdw>
                </a:effectLst>
                <a:latin typeface="Times New Roman" pitchFamily="18" charset="0"/>
              </a:rPr>
              <a:t>隐分集</a:t>
            </a:r>
            <a:r>
              <a:rPr lang="zh-CN" altLang="en-US" sz="2400" b="1" dirty="0">
                <a:latin typeface="Times New Roman" pitchFamily="18" charset="0"/>
              </a:rPr>
              <a:t>”。如：</a:t>
            </a:r>
            <a:r>
              <a:rPr lang="en-US" altLang="zh-CN" sz="2400" b="1" dirty="0">
                <a:latin typeface="Times New Roman" pitchFamily="18" charset="0"/>
              </a:rPr>
              <a:t>CDMA</a:t>
            </a:r>
            <a:r>
              <a:rPr lang="zh-CN" altLang="en-US" sz="2400" b="1" dirty="0">
                <a:latin typeface="Times New Roman" pitchFamily="18" charset="0"/>
              </a:rPr>
              <a:t>系统中的</a:t>
            </a:r>
            <a:r>
              <a:rPr lang="en-US" altLang="zh-CN" sz="2400" b="1" dirty="0">
                <a:effectLst>
                  <a:outerShdw blurRad="38100" dist="38100" dir="2700000" algn="tl">
                    <a:srgbClr val="FFFFFF"/>
                  </a:outerShdw>
                </a:effectLst>
                <a:latin typeface="Times New Roman" pitchFamily="18" charset="0"/>
              </a:rPr>
              <a:t>Rake</a:t>
            </a:r>
            <a:r>
              <a:rPr lang="zh-CN" altLang="en-US" sz="2400" b="1" dirty="0">
                <a:effectLst>
                  <a:outerShdw blurRad="38100" dist="38100" dir="2700000" algn="tl">
                    <a:srgbClr val="FFFFFF"/>
                  </a:outerShdw>
                </a:effectLst>
                <a:latin typeface="Times New Roman" pitchFamily="18" charset="0"/>
              </a:rPr>
              <a:t>接收就是一种</a:t>
            </a:r>
            <a:endParaRPr lang="en-US" altLang="zh-CN" sz="2400" b="1" dirty="0">
              <a:effectLst>
                <a:outerShdw blurRad="38100" dist="38100" dir="2700000" algn="tl">
                  <a:srgbClr val="FFFFFF"/>
                </a:outerShdw>
              </a:effectLst>
              <a:latin typeface="Times New Roman" pitchFamily="18" charset="0"/>
            </a:endParaRPr>
          </a:p>
          <a:p>
            <a:pPr eaLnBrk="1" hangingPunct="1">
              <a:lnSpc>
                <a:spcPct val="9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隐分集</a:t>
            </a:r>
            <a:r>
              <a:rPr lang="zh-CN" altLang="en-US" sz="2400" b="1" dirty="0">
                <a:latin typeface="Times New Roman" pitchFamily="18" charset="0"/>
              </a:rPr>
              <a:t>，就</a:t>
            </a:r>
            <a:r>
              <a:rPr lang="en-US" altLang="zh-CN" sz="2400" b="1" dirty="0">
                <a:latin typeface="Times New Roman" pitchFamily="18" charset="0"/>
              </a:rPr>
              <a:t>CDMA</a:t>
            </a:r>
            <a:r>
              <a:rPr lang="zh-CN" altLang="en-US" sz="2400" b="1" dirty="0">
                <a:latin typeface="Times New Roman" pitchFamily="18" charset="0"/>
              </a:rPr>
              <a:t>系统而言，扩频接收机通过相关运算就</a:t>
            </a:r>
            <a:endParaRPr lang="en-US" altLang="zh-CN"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能够区分不同的多径支路。又如：差错控制编码。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endParaRPr lang="zh-CN" altLang="zh-CN"/>
          </a:p>
        </p:txBody>
      </p:sp>
      <p:sp>
        <p:nvSpPr>
          <p:cNvPr id="89091" name="Rectangle 3"/>
          <p:cNvSpPr>
            <a:spLocks noGrp="1" noChangeArrowheads="1"/>
          </p:cNvSpPr>
          <p:nvPr>
            <p:ph type="body" idx="1"/>
          </p:nvPr>
        </p:nvSpPr>
        <p:spPr>
          <a:xfrm>
            <a:off x="762000" y="2057400"/>
            <a:ext cx="7772400" cy="4419600"/>
          </a:xfrm>
        </p:spPr>
        <p:txBody>
          <a:bodyPr/>
          <a:lstStyle/>
          <a:p>
            <a:pPr eaLnBrk="1" hangingPunct="1">
              <a:lnSpc>
                <a:spcPct val="90000"/>
              </a:lnSpc>
              <a:buFont typeface="Wingdings" pitchFamily="2" charset="2"/>
              <a:buNone/>
              <a:defRPr/>
            </a:pPr>
            <a:r>
              <a:rPr lang="en-US" altLang="zh-CN" sz="2800" b="1" dirty="0">
                <a:effectLst>
                  <a:outerShdw blurRad="38100" dist="38100" dir="2700000" algn="tl">
                    <a:srgbClr val="FFFFFF"/>
                  </a:outerShdw>
                </a:effectLst>
                <a:latin typeface="Times New Roman" pitchFamily="18" charset="0"/>
              </a:rPr>
              <a:t>3</a:t>
            </a:r>
            <a:r>
              <a:rPr lang="zh-CN" altLang="en-US" sz="2800" b="1" dirty="0">
                <a:effectLst>
                  <a:outerShdw blurRad="38100" dist="38100" dir="2700000" algn="tl">
                    <a:srgbClr val="FFFFFF"/>
                  </a:outerShdw>
                </a:effectLst>
                <a:latin typeface="Times New Roman" pitchFamily="18" charset="0"/>
              </a:rPr>
              <a:t>）“分”的类型与方式（续二）</a:t>
            </a:r>
            <a:r>
              <a:rPr lang="zh-CN" altLang="en-US" sz="2800" b="1" dirty="0">
                <a:latin typeface="Times New Roman" pitchFamily="18" charset="0"/>
              </a:rPr>
              <a:t> ：</a:t>
            </a:r>
          </a:p>
          <a:p>
            <a:pPr eaLnBrk="1" hangingPunct="1">
              <a:lnSpc>
                <a:spcPct val="90000"/>
              </a:lnSpc>
              <a:buFont typeface="Wingdings" pitchFamily="2" charset="2"/>
              <a:buNone/>
              <a:defRPr/>
            </a:pPr>
            <a:r>
              <a:rPr lang="zh-CN" altLang="en-US" sz="2800" b="1" dirty="0">
                <a:latin typeface="Times New Roman" pitchFamily="18" charset="0"/>
              </a:rPr>
              <a:t>        其次，是有哪些“分”的方式？按分集支路</a:t>
            </a:r>
            <a:endParaRPr lang="en-US" altLang="zh-CN"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的不同获取方式可以将</a:t>
            </a:r>
            <a:r>
              <a:rPr lang="zh-CN" altLang="en-US" sz="2800" b="1" dirty="0">
                <a:effectLst>
                  <a:outerShdw blurRad="38100" dist="38100" dir="2700000" algn="tl">
                    <a:srgbClr val="FFFFFF"/>
                  </a:outerShdw>
                </a:effectLst>
                <a:latin typeface="Times New Roman" pitchFamily="18" charset="0"/>
              </a:rPr>
              <a:t>显分集</a:t>
            </a:r>
            <a:r>
              <a:rPr lang="zh-CN" altLang="en-US" sz="2800" b="1" dirty="0">
                <a:latin typeface="Times New Roman" pitchFamily="18" charset="0"/>
              </a:rPr>
              <a:t>分为以下类型：</a:t>
            </a:r>
          </a:p>
          <a:p>
            <a:pPr eaLnBrk="1" hangingPunct="1">
              <a:lnSpc>
                <a:spcPct val="90000"/>
              </a:lnSpc>
              <a:buFont typeface="Wingdings" pitchFamily="2" charset="2"/>
              <a:buChar char="Ø"/>
              <a:defRPr/>
            </a:pPr>
            <a:r>
              <a:rPr lang="zh-CN" altLang="en-US" sz="2800" b="1" dirty="0">
                <a:latin typeface="Times New Roman" pitchFamily="18" charset="0"/>
              </a:rPr>
              <a:t>空间分集（天线分集）</a:t>
            </a:r>
          </a:p>
          <a:p>
            <a:pPr eaLnBrk="1" hangingPunct="1">
              <a:lnSpc>
                <a:spcPct val="90000"/>
              </a:lnSpc>
              <a:buFont typeface="Wingdings" pitchFamily="2" charset="2"/>
              <a:buChar char="Ø"/>
              <a:defRPr/>
            </a:pPr>
            <a:r>
              <a:rPr lang="zh-CN" altLang="en-US" sz="2800" b="1" dirty="0">
                <a:latin typeface="Times New Roman" pitchFamily="18" charset="0"/>
              </a:rPr>
              <a:t>极化分集</a:t>
            </a:r>
          </a:p>
          <a:p>
            <a:pPr eaLnBrk="1" hangingPunct="1">
              <a:lnSpc>
                <a:spcPct val="90000"/>
              </a:lnSpc>
              <a:buFont typeface="Wingdings" pitchFamily="2" charset="2"/>
              <a:buChar char="Ø"/>
              <a:defRPr/>
            </a:pPr>
            <a:r>
              <a:rPr lang="zh-CN" altLang="en-US" sz="2800" b="1" dirty="0">
                <a:latin typeface="Times New Roman" pitchFamily="18" charset="0"/>
              </a:rPr>
              <a:t>频率分集</a:t>
            </a:r>
          </a:p>
          <a:p>
            <a:pPr eaLnBrk="1" hangingPunct="1">
              <a:lnSpc>
                <a:spcPct val="90000"/>
              </a:lnSpc>
              <a:buFont typeface="Wingdings" pitchFamily="2" charset="2"/>
              <a:buChar char="Ø"/>
              <a:defRPr/>
            </a:pPr>
            <a:r>
              <a:rPr lang="zh-CN" altLang="en-US" sz="2800" b="1" dirty="0">
                <a:latin typeface="Times New Roman" pitchFamily="18" charset="0"/>
              </a:rPr>
              <a:t>时间分集</a:t>
            </a:r>
          </a:p>
          <a:p>
            <a:pPr eaLnBrk="1" hangingPunct="1">
              <a:lnSpc>
                <a:spcPct val="90000"/>
              </a:lnSpc>
              <a:buFont typeface="Wingdings" pitchFamily="2" charset="2"/>
              <a:buChar char="Ø"/>
              <a:defRPr/>
            </a:pPr>
            <a:r>
              <a:rPr lang="zh-CN" altLang="en-US" sz="2800" b="1" dirty="0">
                <a:latin typeface="Times New Roman" pitchFamily="18" charset="0"/>
              </a:rPr>
              <a:t>角度分集</a:t>
            </a:r>
          </a:p>
          <a:p>
            <a:pPr eaLnBrk="1" hangingPunct="1">
              <a:lnSpc>
                <a:spcPct val="90000"/>
              </a:lnSpc>
              <a:buFont typeface="Wingdings" pitchFamily="2" charset="2"/>
              <a:buNone/>
              <a:defRPr/>
            </a:pPr>
            <a:r>
              <a:rPr lang="zh-CN" altLang="en-US" sz="2800" b="1" dirty="0">
                <a:latin typeface="Times New Roman" pitchFamily="18" charset="0"/>
              </a:rPr>
              <a:t>等等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endParaRPr lang="zh-CN" altLang="zh-CN"/>
          </a:p>
        </p:txBody>
      </p:sp>
      <p:graphicFrame>
        <p:nvGraphicFramePr>
          <p:cNvPr id="34852" name="Group 36"/>
          <p:cNvGraphicFramePr>
            <a:graphicFrameLocks noGrp="1"/>
          </p:cNvGraphicFramePr>
          <p:nvPr>
            <p:ph type="tbl" idx="1"/>
          </p:nvPr>
        </p:nvGraphicFramePr>
        <p:xfrm>
          <a:off x="457200" y="2057400"/>
          <a:ext cx="8534400" cy="4591818"/>
        </p:xfrm>
        <a:graphic>
          <a:graphicData uri="http://schemas.openxmlformats.org/drawingml/2006/table">
            <a:tbl>
              <a:tblPr/>
              <a:tblGrid>
                <a:gridCol w="1704975">
                  <a:extLst>
                    <a:ext uri="{9D8B030D-6E8A-4147-A177-3AD203B41FA5}">
                      <a16:colId xmlns:a16="http://schemas.microsoft.com/office/drawing/2014/main" val="20000"/>
                    </a:ext>
                  </a:extLst>
                </a:gridCol>
                <a:gridCol w="1571625">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5699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dirty="0">
                          <a:ln>
                            <a:noFill/>
                          </a:ln>
                          <a:solidFill>
                            <a:schemeClr val="tx1"/>
                          </a:solidFill>
                          <a:effectLst>
                            <a:outerShdw blurRad="38100" dist="38100" dir="2700000" algn="tl">
                              <a:srgbClr val="C0C0C0"/>
                            </a:outerShdw>
                          </a:effectLst>
                          <a:latin typeface="Tahoma" pitchFamily="34" charset="0"/>
                          <a:ea typeface="宋体" pitchFamily="2" charset="-122"/>
                        </a:rPr>
                        <a:t> </a:t>
                      </a:r>
                      <a:r>
                        <a:rPr kumimoji="0" lang="zh-CN" altLang="en-US" sz="2400" b="1" i="0" u="none" strike="noStrike" cap="none" normalizeH="0" baseline="0" dirty="0">
                          <a:ln>
                            <a:noFill/>
                          </a:ln>
                          <a:solidFill>
                            <a:schemeClr val="tx1"/>
                          </a:solidFill>
                          <a:effectLst>
                            <a:outerShdw blurRad="38100" dist="38100" dir="2700000" algn="tl">
                              <a:srgbClr val="C0C0C0"/>
                            </a:outerShdw>
                          </a:effectLst>
                          <a:latin typeface="Tahoma" pitchFamily="34" charset="0"/>
                          <a:ea typeface="宋体" pitchFamily="2" charset="-122"/>
                        </a:rPr>
                        <a:t>分集类型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空间分集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极化分集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频率分集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ahoma" pitchFamily="34" charset="0"/>
                          <a:ea typeface="宋体" pitchFamily="2" charset="-122"/>
                        </a:rPr>
                        <a:t>时间分集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005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1.</a:t>
                      </a: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分集支路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彼此间相距一定距离的多部接收天线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两部接收天线：一部垂直极化天线、一部水平极化天线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调制有同一发送信息的不同载波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先、后发送的调制有同一发送信息的同一已调信号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250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2. </a:t>
                      </a: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不相关</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      条件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天线彼此间距大于半个波长</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天线极化特性不同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不同载频间距都大于</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B</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C</a:t>
                      </a:r>
                      <a:endParaRPr kumimoji="0"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发送时间间隔大于</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C</a:t>
                      </a:r>
                      <a:endParaRPr kumimoji="0"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005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altLang="zh-CN"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 </a:t>
                      </a: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特点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多部天线和距离条件均对其应用形成制约作用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ahoma" pitchFamily="34" charset="0"/>
                          <a:ea typeface="宋体" pitchFamily="2" charset="-122"/>
                        </a:rPr>
                        <a:t>两部天线可以设置于同一位置。</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3dB</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的功率损失。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同时占用多个载频发送，还需要更大发射的功率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同一信息在不同时间发送会降低数据速率。不适于静止的应用。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
          <p:cNvSpPr>
            <a:spLocks noGrp="1"/>
          </p:cNvSpPr>
          <p:nvPr>
            <p:ph type="title"/>
          </p:nvPr>
        </p:nvSpPr>
        <p:spPr/>
        <p:txBody>
          <a:bodyPr/>
          <a:lstStyle/>
          <a:p>
            <a:endParaRPr lang="zh-CN" altLang="en-US"/>
          </a:p>
        </p:txBody>
      </p:sp>
      <p:sp>
        <p:nvSpPr>
          <p:cNvPr id="5" name="内容占位符 4"/>
          <p:cNvSpPr>
            <a:spLocks noGrp="1"/>
          </p:cNvSpPr>
          <p:nvPr>
            <p:ph idx="1"/>
          </p:nvPr>
        </p:nvSpPr>
        <p:spPr>
          <a:xfrm>
            <a:off x="838200" y="2133600"/>
            <a:ext cx="7772400" cy="4343400"/>
          </a:xfrm>
        </p:spPr>
        <p:txBody>
          <a:bodyPr/>
          <a:lstStyle/>
          <a:p>
            <a:pPr>
              <a:defRPr/>
            </a:pPr>
            <a:r>
              <a:rPr lang="zh-CN" altLang="en-US" sz="2800" b="1" dirty="0">
                <a:effectLst>
                  <a:outerShdw blurRad="38100" dist="38100" dir="2700000" algn="tl">
                    <a:srgbClr val="000000">
                      <a:alpha val="43137"/>
                    </a:srgbClr>
                  </a:outerShdw>
                </a:effectLst>
              </a:rPr>
              <a:t>极化分集</a:t>
            </a:r>
            <a:r>
              <a:rPr lang="zh-CN" altLang="en-US" sz="2800" b="1" dirty="0"/>
              <a:t>：水平极化和垂直极化的多径分量在无线信道中的传播是不同的，这是由于反射和绕射过程与极化方式有关。</a:t>
            </a:r>
            <a:r>
              <a:rPr lang="zh-CN" altLang="en-US" sz="2800" b="1" dirty="0">
                <a:solidFill>
                  <a:srgbClr val="FF0000"/>
                </a:solidFill>
                <a:effectLst>
                  <a:outerShdw blurRad="38100" dist="38100" dir="2700000" algn="tl">
                    <a:srgbClr val="000000">
                      <a:alpha val="43137"/>
                    </a:srgbClr>
                  </a:outerShdw>
                </a:effectLst>
              </a:rPr>
              <a:t>即使发射天线只发射单一极化的信号，但信道传播特性的影响会导致</a:t>
            </a:r>
            <a:r>
              <a:rPr lang="zh-CN" altLang="en-US" sz="2800" b="1" dirty="0">
                <a:solidFill>
                  <a:srgbClr val="0070C0"/>
                </a:solidFill>
                <a:effectLst>
                  <a:outerShdw blurRad="38100" dist="38100" dir="2700000" algn="tl">
                    <a:srgbClr val="000000">
                      <a:alpha val="43137"/>
                    </a:srgbClr>
                  </a:outerShdw>
                </a:effectLst>
              </a:rPr>
              <a:t>去极化</a:t>
            </a:r>
            <a:r>
              <a:rPr lang="zh-CN" altLang="en-US" sz="2800" b="1" dirty="0">
                <a:solidFill>
                  <a:srgbClr val="FF0000"/>
                </a:solidFill>
                <a:effectLst>
                  <a:outerShdw blurRad="38100" dist="38100" dir="2700000" algn="tl">
                    <a:srgbClr val="000000">
                      <a:alpha val="43137"/>
                    </a:srgbClr>
                  </a:outerShdw>
                </a:effectLst>
              </a:rPr>
              <a:t>，因此会有两个极化方式的信号到达接收机。</a:t>
            </a:r>
            <a:r>
              <a:rPr lang="zh-CN" altLang="en-US" sz="2800" b="1" dirty="0">
                <a:solidFill>
                  <a:srgbClr val="0070C0"/>
                </a:solidFill>
                <a:effectLst>
                  <a:outerShdw blurRad="38100" dist="38100" dir="2700000" algn="tl">
                    <a:srgbClr val="000000">
                      <a:alpha val="43137"/>
                    </a:srgbClr>
                  </a:outerShdw>
                </a:effectLst>
              </a:rPr>
              <a:t>极化方式不同的信号，其衰落是统计独立的。</a:t>
            </a:r>
            <a:r>
              <a:rPr lang="zh-CN" altLang="en-US" sz="2800" b="1" dirty="0"/>
              <a:t>因此采用两部不同极化的天线分别接收两个极化方式的信号，再对信号进行适当的合并处理，就可以实现分集。这种分集的实现对于天线间的最小间距没有任何要求。</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endParaRPr lang="zh-CN" altLang="en-US"/>
          </a:p>
        </p:txBody>
      </p:sp>
      <p:pic>
        <p:nvPicPr>
          <p:cNvPr id="40963" name="内容占位符 3" descr="极化天线.jpg"/>
          <p:cNvPicPr>
            <a:picLocks noGrp="1" noChangeAspect="1"/>
          </p:cNvPicPr>
          <p:nvPr>
            <p:ph idx="1"/>
          </p:nvPr>
        </p:nvPicPr>
        <p:blipFill>
          <a:blip r:embed="rId2" cstate="print"/>
          <a:srcRect/>
          <a:stretch>
            <a:fillRect/>
          </a:stretch>
        </p:blipFill>
        <p:spPr>
          <a:xfrm>
            <a:off x="1828800" y="2057400"/>
            <a:ext cx="5276850" cy="3952875"/>
          </a:xfrm>
        </p:spPr>
      </p:pic>
      <p:sp>
        <p:nvSpPr>
          <p:cNvPr id="40964" name="TextBox 4"/>
          <p:cNvSpPr txBox="1">
            <a:spLocks noChangeArrowheads="1"/>
          </p:cNvSpPr>
          <p:nvPr/>
        </p:nvSpPr>
        <p:spPr bwMode="auto">
          <a:xfrm>
            <a:off x="1219200" y="6096000"/>
            <a:ext cx="6858000" cy="519113"/>
          </a:xfrm>
          <a:prstGeom prst="rect">
            <a:avLst/>
          </a:prstGeom>
          <a:noFill/>
          <a:ln w="9525">
            <a:noFill/>
            <a:miter lim="800000"/>
            <a:headEnd/>
            <a:tailEnd/>
          </a:ln>
        </p:spPr>
        <p:txBody>
          <a:bodyPr>
            <a:spAutoFit/>
          </a:bodyPr>
          <a:lstStyle/>
          <a:p>
            <a:pPr algn="l"/>
            <a:r>
              <a:rPr lang="zh-CN" altLang="en-US" sz="2800" b="1"/>
              <a:t>   实验室中的一对不同极化的微带天线</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zh-CN"/>
          </a:p>
        </p:txBody>
      </p:sp>
      <p:sp>
        <p:nvSpPr>
          <p:cNvPr id="24579" name="Rectangle 3"/>
          <p:cNvSpPr>
            <a:spLocks noGrp="1" noChangeArrowheads="1"/>
          </p:cNvSpPr>
          <p:nvPr>
            <p:ph type="body" idx="1"/>
          </p:nvPr>
        </p:nvSpPr>
        <p:spPr>
          <a:xfrm>
            <a:off x="762000" y="2133600"/>
            <a:ext cx="7772400" cy="4114800"/>
          </a:xfrm>
        </p:spPr>
        <p:txBody>
          <a:bodyPr/>
          <a:lstStyle/>
          <a:p>
            <a:pPr eaLnBrk="1" hangingPunct="1"/>
            <a:r>
              <a:rPr lang="zh-CN" altLang="en-US" b="1"/>
              <a:t>缓解衰落影响的措施</a:t>
            </a:r>
          </a:p>
          <a:p>
            <a:pPr eaLnBrk="1" hangingPunct="1">
              <a:buFont typeface="Wingdings" pitchFamily="2" charset="2"/>
              <a:buNone/>
            </a:pPr>
            <a:r>
              <a:rPr lang="en-US" altLang="zh-CN" b="1">
                <a:latin typeface="Times New Roman" pitchFamily="18" charset="0"/>
              </a:rPr>
              <a:t>1.</a:t>
            </a:r>
            <a:r>
              <a:rPr lang="zh-CN" altLang="en-US" b="1">
                <a:latin typeface="Times New Roman" pitchFamily="18" charset="0"/>
              </a:rPr>
              <a:t>总结</a:t>
            </a:r>
          </a:p>
          <a:p>
            <a:pPr eaLnBrk="1" hangingPunct="1">
              <a:buFont typeface="Wingdings" pitchFamily="2" charset="2"/>
              <a:buNone/>
            </a:pPr>
            <a:r>
              <a:rPr lang="en-US" altLang="zh-CN" b="1">
                <a:latin typeface="Times New Roman" pitchFamily="18" charset="0"/>
                <a:hlinkClick r:id="rId3" action="ppaction://hlinksldjump"/>
              </a:rPr>
              <a:t>2.</a:t>
            </a:r>
            <a:r>
              <a:rPr lang="zh-CN" altLang="en-US" b="1">
                <a:latin typeface="Times New Roman" pitchFamily="18" charset="0"/>
                <a:hlinkClick r:id="rId3" action="ppaction://hlinksldjump"/>
              </a:rPr>
              <a:t>分集（</a:t>
            </a:r>
            <a:r>
              <a:rPr lang="en-US" altLang="zh-CN" b="1">
                <a:latin typeface="Times New Roman" pitchFamily="18" charset="0"/>
                <a:hlinkClick r:id="rId3" action="ppaction://hlinksldjump"/>
              </a:rPr>
              <a:t>Diversity</a:t>
            </a:r>
            <a:r>
              <a:rPr lang="zh-CN" altLang="en-US" b="1">
                <a:latin typeface="Times New Roman" pitchFamily="18" charset="0"/>
                <a:hlinkClick r:id="rId3" action="ppaction://hlinksldjump"/>
              </a:rPr>
              <a:t>）</a:t>
            </a:r>
            <a:endParaRPr lang="zh-CN" altLang="en-US" b="1">
              <a:latin typeface="Times New Roman" pitchFamily="18" charset="0"/>
            </a:endParaRPr>
          </a:p>
          <a:p>
            <a:pPr eaLnBrk="1" hangingPunct="1">
              <a:buFont typeface="Wingdings" pitchFamily="2" charset="2"/>
              <a:buNone/>
            </a:pPr>
            <a:r>
              <a:rPr lang="en-US" altLang="zh-CN" b="1">
                <a:latin typeface="Times New Roman" pitchFamily="18" charset="0"/>
                <a:hlinkClick r:id="rId4" action="ppaction://hlinksldjump"/>
              </a:rPr>
              <a:t>3.</a:t>
            </a:r>
            <a:r>
              <a:rPr lang="zh-CN" altLang="en-US" b="1">
                <a:latin typeface="Times New Roman" pitchFamily="18" charset="0"/>
                <a:hlinkClick r:id="rId4" action="ppaction://hlinksldjump"/>
              </a:rPr>
              <a:t>交织（</a:t>
            </a:r>
            <a:r>
              <a:rPr lang="en-US" altLang="zh-CN" b="1">
                <a:latin typeface="Times New Roman" pitchFamily="18" charset="0"/>
                <a:hlinkClick r:id="rId4" action="ppaction://hlinksldjump"/>
              </a:rPr>
              <a:t>Interleaving)</a:t>
            </a:r>
            <a:endParaRPr lang="en-US" altLang="zh-CN" b="1">
              <a:latin typeface="Times New Roman" pitchFamily="18" charset="0"/>
            </a:endParaRPr>
          </a:p>
          <a:p>
            <a:pPr eaLnBrk="1" hangingPunct="1">
              <a:buFont typeface="Wingdings" pitchFamily="2" charset="2"/>
              <a:buNone/>
            </a:pPr>
            <a:r>
              <a:rPr lang="en-US" altLang="zh-CN" b="1">
                <a:latin typeface="Times New Roman" pitchFamily="18" charset="0"/>
                <a:hlinkClick r:id="rId5" action="ppaction://hlinksldjump"/>
              </a:rPr>
              <a:t>4.</a:t>
            </a:r>
            <a:r>
              <a:rPr lang="zh-CN" altLang="en-US" b="1">
                <a:latin typeface="Times New Roman" pitchFamily="18" charset="0"/>
                <a:hlinkClick r:id="rId5" action="ppaction://hlinksldjump"/>
              </a:rPr>
              <a:t>均衡（</a:t>
            </a:r>
            <a:r>
              <a:rPr lang="en-US" altLang="zh-CN" b="1">
                <a:latin typeface="Times New Roman" pitchFamily="18" charset="0"/>
                <a:hlinkClick r:id="rId5" action="ppaction://hlinksldjump"/>
              </a:rPr>
              <a:t>Equalization</a:t>
            </a:r>
            <a:r>
              <a:rPr lang="zh-CN" altLang="en-US" b="1">
                <a:latin typeface="Times New Roman" pitchFamily="18" charset="0"/>
                <a:hlinkClick r:id="rId5" action="ppaction://hlinksldjump"/>
              </a:rPr>
              <a:t>）</a:t>
            </a:r>
            <a:endParaRPr lang="zh-CN" altLang="en-US" b="1">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zh-CN" altLang="zh-CN"/>
          </a:p>
        </p:txBody>
      </p:sp>
      <p:sp>
        <p:nvSpPr>
          <p:cNvPr id="93187" name="Rectangle 3"/>
          <p:cNvSpPr>
            <a:spLocks noGrp="1" noChangeArrowheads="1"/>
          </p:cNvSpPr>
          <p:nvPr>
            <p:ph type="body" idx="1"/>
          </p:nvPr>
        </p:nvSpPr>
        <p:spPr>
          <a:xfrm>
            <a:off x="762000" y="2057400"/>
            <a:ext cx="7848600" cy="4572000"/>
          </a:xfrm>
        </p:spPr>
        <p:txBody>
          <a:bodyPr/>
          <a:lstStyle/>
          <a:p>
            <a:pPr eaLnBrk="1" hangingPunct="1">
              <a:lnSpc>
                <a:spcPct val="80000"/>
              </a:lnSpc>
              <a:buFont typeface="Wingdings" pitchFamily="2" charset="2"/>
              <a:buNone/>
              <a:defRPr/>
            </a:pPr>
            <a:r>
              <a:rPr lang="en-US" altLang="zh-CN" sz="2800" b="1" dirty="0">
                <a:latin typeface="Times New Roman" pitchFamily="18" charset="0"/>
              </a:rPr>
              <a:t>4</a:t>
            </a:r>
            <a:r>
              <a:rPr lang="zh-CN" altLang="en-US" sz="2800" b="1" dirty="0">
                <a:latin typeface="Times New Roman" pitchFamily="18" charset="0"/>
              </a:rPr>
              <a:t>）“集”的方式</a:t>
            </a:r>
            <a:r>
              <a:rPr lang="en-US" altLang="zh-CN" sz="2800" b="1" dirty="0">
                <a:latin typeface="Times New Roman" pitchFamily="18" charset="0"/>
              </a:rPr>
              <a:t>——</a:t>
            </a:r>
            <a:r>
              <a:rPr lang="zh-CN" altLang="en-US" sz="2800" b="1" dirty="0">
                <a:latin typeface="Times New Roman" pitchFamily="18" charset="0"/>
              </a:rPr>
              <a:t>合并方式</a:t>
            </a:r>
          </a:p>
          <a:p>
            <a:pPr eaLnBrk="1" hangingPunct="1">
              <a:lnSpc>
                <a:spcPct val="80000"/>
              </a:lnSpc>
              <a:buFont typeface="Wingdings" pitchFamily="2" charset="2"/>
              <a:buNone/>
              <a:defRPr/>
            </a:pPr>
            <a:r>
              <a:rPr lang="zh-CN" altLang="en-US" sz="2800" b="1" dirty="0">
                <a:latin typeface="Times New Roman" pitchFamily="18" charset="0"/>
              </a:rPr>
              <a:t>对来自不同分集支路的信号进行处理的目的是提</a:t>
            </a:r>
          </a:p>
          <a:p>
            <a:pPr eaLnBrk="1" hangingPunct="1">
              <a:lnSpc>
                <a:spcPct val="80000"/>
              </a:lnSpc>
              <a:buFont typeface="Wingdings" pitchFamily="2" charset="2"/>
              <a:buNone/>
              <a:defRPr/>
            </a:pPr>
            <a:r>
              <a:rPr lang="zh-CN" altLang="en-US" sz="2800" b="1" dirty="0">
                <a:latin typeface="Times New Roman" pitchFamily="18" charset="0"/>
              </a:rPr>
              <a:t>高合成信号的平均信噪比，理论上有效的“集”</a:t>
            </a:r>
            <a:endParaRPr lang="en-US" altLang="zh-CN" sz="2800" b="1" dirty="0">
              <a:latin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的方式分为</a:t>
            </a:r>
            <a:r>
              <a:rPr lang="zh-CN" altLang="en-US" sz="2800" b="1" dirty="0">
                <a:effectLst>
                  <a:outerShdw blurRad="38100" dist="38100" dir="2700000" algn="tl">
                    <a:srgbClr val="FFFFFF"/>
                  </a:outerShdw>
                </a:effectLst>
                <a:latin typeface="Times New Roman" pitchFamily="18" charset="0"/>
              </a:rPr>
              <a:t>选择式</a:t>
            </a:r>
            <a:r>
              <a:rPr lang="zh-CN" altLang="en-US" sz="2800" b="1" dirty="0">
                <a:latin typeface="Times New Roman" pitchFamily="18" charset="0"/>
              </a:rPr>
              <a:t>和</a:t>
            </a:r>
            <a:r>
              <a:rPr lang="zh-CN" altLang="en-US" sz="2800" b="1" dirty="0">
                <a:effectLst>
                  <a:outerShdw blurRad="38100" dist="38100" dir="2700000" algn="tl">
                    <a:srgbClr val="FFFFFF"/>
                  </a:outerShdw>
                </a:effectLst>
                <a:latin typeface="Times New Roman" pitchFamily="18" charset="0"/>
              </a:rPr>
              <a:t>线性合并式</a:t>
            </a:r>
            <a:r>
              <a:rPr lang="zh-CN" altLang="en-US" sz="2800" b="1" dirty="0">
                <a:latin typeface="Times New Roman" pitchFamily="18" charset="0"/>
              </a:rPr>
              <a:t>。前者采用多部</a:t>
            </a:r>
            <a:endParaRPr lang="en-US" altLang="zh-CN" sz="2800" b="1" dirty="0">
              <a:latin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接收机连续监测各支路信噪比，选取任何时刻具</a:t>
            </a:r>
            <a:endParaRPr lang="en-US" altLang="zh-CN" sz="2800" b="1" dirty="0">
              <a:latin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最大信噪比的支路加以输出。由于总的接收信号</a:t>
            </a:r>
            <a:endParaRPr lang="en-US" altLang="zh-CN" sz="2800" b="1" dirty="0">
              <a:latin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来自于不同的支路，所以也可以认为发生了“合</a:t>
            </a:r>
          </a:p>
          <a:p>
            <a:pPr eaLnBrk="1" hangingPunct="1">
              <a:lnSpc>
                <a:spcPct val="80000"/>
              </a:lnSpc>
              <a:buFont typeface="Wingdings" pitchFamily="2" charset="2"/>
              <a:buNone/>
              <a:defRPr/>
            </a:pPr>
            <a:r>
              <a:rPr lang="zh-CN" altLang="en-US" sz="2800" b="1" dirty="0">
                <a:latin typeface="Times New Roman" pitchFamily="18" charset="0"/>
              </a:rPr>
              <a:t>并”，故也称之为“</a:t>
            </a:r>
            <a:r>
              <a:rPr lang="zh-CN" altLang="en-US" sz="2800" b="1" dirty="0">
                <a:solidFill>
                  <a:schemeClr val="tx2"/>
                </a:solidFill>
                <a:effectLst>
                  <a:outerShdw blurRad="38100" dist="38100" dir="2700000" algn="tl">
                    <a:srgbClr val="000000"/>
                  </a:outerShdw>
                </a:effectLst>
                <a:latin typeface="Times New Roman" pitchFamily="18" charset="0"/>
              </a:rPr>
              <a:t>选择式合并</a:t>
            </a:r>
            <a:r>
              <a:rPr lang="zh-CN" altLang="en-US" sz="2800" b="1" dirty="0">
                <a:latin typeface="Times New Roman" pitchFamily="18" charset="0"/>
              </a:rPr>
              <a:t>”（</a:t>
            </a:r>
            <a:r>
              <a:rPr lang="zh-CN" altLang="en-US" sz="2800" b="1" dirty="0">
                <a:solidFill>
                  <a:schemeClr val="tx2"/>
                </a:solidFill>
                <a:effectLst>
                  <a:outerShdw blurRad="38100" dist="38100" dir="2700000" algn="tl">
                    <a:srgbClr val="000000"/>
                  </a:outerShdw>
                </a:effectLst>
                <a:latin typeface="Times New Roman" pitchFamily="18" charset="0"/>
              </a:rPr>
              <a:t> </a:t>
            </a:r>
            <a:r>
              <a:rPr lang="en-US" altLang="zh-CN" sz="2800" b="1" dirty="0">
                <a:latin typeface="Times New Roman" pitchFamily="18" charset="0"/>
              </a:rPr>
              <a:t>Selection </a:t>
            </a:r>
          </a:p>
          <a:p>
            <a:pPr eaLnBrk="1" hangingPunct="1">
              <a:lnSpc>
                <a:spcPct val="80000"/>
              </a:lnSpc>
              <a:buFont typeface="Wingdings" pitchFamily="2" charset="2"/>
              <a:buNone/>
              <a:defRPr/>
            </a:pPr>
            <a:r>
              <a:rPr lang="en-US" altLang="zh-CN" sz="2800" b="1" dirty="0">
                <a:latin typeface="Times New Roman" pitchFamily="18" charset="0"/>
              </a:rPr>
              <a:t>Combining</a:t>
            </a:r>
            <a:r>
              <a:rPr lang="zh-CN" altLang="en-US" sz="2800" b="1" dirty="0">
                <a:latin typeface="Times New Roman" pitchFamily="18" charset="0"/>
              </a:rPr>
              <a:t>，</a:t>
            </a:r>
            <a:r>
              <a:rPr lang="en-US" altLang="zh-CN" sz="2800" b="1" dirty="0">
                <a:latin typeface="Times New Roman" pitchFamily="18" charset="0"/>
              </a:rPr>
              <a:t>SC</a:t>
            </a:r>
            <a:r>
              <a:rPr lang="zh-CN" altLang="en-US" sz="2800" b="1" dirty="0">
                <a:latin typeface="Times New Roman" pitchFamily="18" charset="0"/>
              </a:rPr>
              <a:t>）</a:t>
            </a:r>
            <a:r>
              <a:rPr lang="en-US" altLang="zh-CN" sz="2800" b="1" dirty="0">
                <a:latin typeface="Times New Roman" pitchFamily="18" charset="0"/>
              </a:rPr>
              <a:t> </a:t>
            </a:r>
            <a:r>
              <a:rPr lang="zh-CN" altLang="en-US" sz="2800" b="1" dirty="0">
                <a:latin typeface="Times New Roman" pitchFamily="18" charset="0"/>
              </a:rPr>
              <a:t>。我们将所有的“集”的方式</a:t>
            </a:r>
            <a:endParaRPr lang="en-US" altLang="zh-CN" sz="2800" b="1" dirty="0">
              <a:latin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都称为</a:t>
            </a:r>
            <a:r>
              <a:rPr lang="zh-CN" altLang="en-US" sz="2800" b="1" dirty="0">
                <a:solidFill>
                  <a:schemeClr val="hlink"/>
                </a:solidFill>
                <a:effectLst>
                  <a:outerShdw blurRad="38100" dist="38100" dir="2700000" algn="tl">
                    <a:srgbClr val="000000"/>
                  </a:outerShdw>
                </a:effectLst>
                <a:latin typeface="Times New Roman" pitchFamily="18" charset="0"/>
              </a:rPr>
              <a:t>合并</a:t>
            </a:r>
            <a:r>
              <a:rPr lang="zh-CN" altLang="en-US" sz="2800" b="1" dirty="0">
                <a:latin typeface="Times New Roman" pitchFamily="18" charset="0"/>
              </a:rPr>
              <a:t>方式。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endParaRPr lang="zh-CN" altLang="zh-CN"/>
          </a:p>
        </p:txBody>
      </p:sp>
      <p:sp>
        <p:nvSpPr>
          <p:cNvPr id="95235" name="Rectangle 3"/>
          <p:cNvSpPr>
            <a:spLocks noGrp="1" noChangeArrowheads="1"/>
          </p:cNvSpPr>
          <p:nvPr>
            <p:ph type="body" idx="1"/>
          </p:nvPr>
        </p:nvSpPr>
        <p:spPr>
          <a:xfrm>
            <a:off x="762000" y="2133600"/>
            <a:ext cx="7772400" cy="4114800"/>
          </a:xfrm>
        </p:spPr>
        <p:txBody>
          <a:bodyPr/>
          <a:lstStyle/>
          <a:p>
            <a:pPr eaLnBrk="1" hangingPunct="1">
              <a:defRPr/>
            </a:pPr>
            <a:r>
              <a:rPr lang="zh-CN" altLang="en-US" b="1" dirty="0"/>
              <a:t>选择方式的</a:t>
            </a:r>
            <a:r>
              <a:rPr lang="zh-CN" altLang="en-US" b="1" dirty="0">
                <a:latin typeface="宋体"/>
              </a:rPr>
              <a:t>“</a:t>
            </a:r>
            <a:r>
              <a:rPr lang="zh-CN" altLang="en-US" b="1" dirty="0"/>
              <a:t>简化</a:t>
            </a:r>
            <a:r>
              <a:rPr lang="zh-CN" altLang="en-US" b="1" dirty="0">
                <a:latin typeface="宋体"/>
              </a:rPr>
              <a:t>”</a:t>
            </a:r>
            <a:r>
              <a:rPr lang="zh-CN" altLang="en-US" b="1" dirty="0"/>
              <a:t>实现</a:t>
            </a:r>
            <a:r>
              <a:rPr lang="en-US" altLang="zh-CN" b="1" dirty="0">
                <a:latin typeface="Arial" charset="0"/>
              </a:rPr>
              <a:t>——</a:t>
            </a:r>
            <a:r>
              <a:rPr lang="zh-CN" altLang="en-US" b="1" dirty="0"/>
              <a:t>扫描分集</a:t>
            </a:r>
          </a:p>
          <a:p>
            <a:pPr eaLnBrk="1" hangingPunct="1">
              <a:buFont typeface="Wingdings" pitchFamily="2" charset="2"/>
              <a:buNone/>
              <a:defRPr/>
            </a:pPr>
            <a:r>
              <a:rPr lang="zh-CN" altLang="en-US" b="1" dirty="0"/>
              <a:t>   </a:t>
            </a:r>
            <a:endParaRPr lang="en-US" altLang="zh-CN" b="1" dirty="0"/>
          </a:p>
          <a:p>
            <a:pPr eaLnBrk="1" hangingPunct="1">
              <a:buFont typeface="Wingdings" pitchFamily="2" charset="2"/>
              <a:buNone/>
              <a:defRPr/>
            </a:pPr>
            <a:r>
              <a:rPr lang="en-US" altLang="zh-CN" b="1" dirty="0"/>
              <a:t>   </a:t>
            </a:r>
            <a:r>
              <a:rPr lang="zh-CN" altLang="en-US" b="1" dirty="0"/>
              <a:t>选择合并要求实时测量所有支路的信噪比，其实现具有一定的复杂性和相对较高的成本。</a:t>
            </a:r>
            <a:endParaRPr lang="en-US" altLang="zh-CN" b="1" dirty="0"/>
          </a:p>
          <a:p>
            <a:pPr eaLnBrk="1" hangingPunct="1">
              <a:buFont typeface="Wingdings" pitchFamily="2" charset="2"/>
              <a:buNone/>
              <a:defRPr/>
            </a:pPr>
            <a:r>
              <a:rPr lang="en-US" altLang="zh-CN" b="1" dirty="0"/>
              <a:t>   </a:t>
            </a:r>
            <a:r>
              <a:rPr lang="zh-CN" altLang="en-US" b="1" dirty="0"/>
              <a:t>常采用更易实现的</a:t>
            </a:r>
            <a:r>
              <a:rPr lang="zh-CN" altLang="en-US" b="1" dirty="0">
                <a:solidFill>
                  <a:srgbClr val="0070C0"/>
                </a:solidFill>
                <a:effectLst>
                  <a:outerShdw blurRad="38100" dist="38100" dir="2700000" algn="tl">
                    <a:srgbClr val="C0C0C0"/>
                  </a:outerShdw>
                </a:effectLst>
              </a:rPr>
              <a:t>扫描分集</a:t>
            </a:r>
            <a:r>
              <a:rPr lang="zh-CN" altLang="en-US" b="1" dirty="0"/>
              <a:t>来实现支路的选择。</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endParaRPr lang="zh-CN" altLang="zh-CN"/>
          </a:p>
        </p:txBody>
      </p:sp>
      <p:sp>
        <p:nvSpPr>
          <p:cNvPr id="44035" name="Rectangle 3"/>
          <p:cNvSpPr>
            <a:spLocks noGrp="1" noChangeArrowheads="1"/>
          </p:cNvSpPr>
          <p:nvPr>
            <p:ph type="body" idx="1"/>
          </p:nvPr>
        </p:nvSpPr>
        <p:spPr>
          <a:xfrm>
            <a:off x="838200" y="2133600"/>
            <a:ext cx="7772400" cy="4419600"/>
          </a:xfrm>
        </p:spPr>
        <p:txBody>
          <a:bodyPr/>
          <a:lstStyle/>
          <a:p>
            <a:pPr eaLnBrk="1" hangingPunct="1"/>
            <a:r>
              <a:rPr lang="zh-CN" altLang="en-US" b="1"/>
              <a:t>扫描分集原理</a:t>
            </a:r>
          </a:p>
          <a:p>
            <a:pPr eaLnBrk="1" hangingPunct="1">
              <a:buFont typeface="Wingdings" pitchFamily="2" charset="2"/>
              <a:buNone/>
            </a:pPr>
            <a:endParaRPr lang="en-US" altLang="zh-CN"/>
          </a:p>
        </p:txBody>
      </p:sp>
      <p:pic>
        <p:nvPicPr>
          <p:cNvPr id="44036" name="Picture 4"/>
          <p:cNvPicPr>
            <a:picLocks noChangeAspect="1" noChangeArrowheads="1"/>
          </p:cNvPicPr>
          <p:nvPr/>
        </p:nvPicPr>
        <p:blipFill>
          <a:blip r:embed="rId3" cstate="print"/>
          <a:srcRect/>
          <a:stretch>
            <a:fillRect/>
          </a:stretch>
        </p:blipFill>
        <p:spPr bwMode="auto">
          <a:xfrm>
            <a:off x="1219200" y="2819400"/>
            <a:ext cx="6751638" cy="35337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zh-CN" altLang="zh-CN"/>
          </a:p>
        </p:txBody>
      </p:sp>
      <p:sp>
        <p:nvSpPr>
          <p:cNvPr id="99331" name="Rectangle 3"/>
          <p:cNvSpPr>
            <a:spLocks noGrp="1" noChangeArrowheads="1"/>
          </p:cNvSpPr>
          <p:nvPr>
            <p:ph type="body" idx="1"/>
          </p:nvPr>
        </p:nvSpPr>
        <p:spPr>
          <a:xfrm>
            <a:off x="685800" y="2133600"/>
            <a:ext cx="8229600" cy="4419600"/>
          </a:xfrm>
        </p:spPr>
        <p:txBody>
          <a:bodyPr/>
          <a:lstStyle/>
          <a:p>
            <a:pPr eaLnBrk="1" hangingPunct="1">
              <a:lnSpc>
                <a:spcPct val="90000"/>
              </a:lnSpc>
              <a:defRPr/>
            </a:pPr>
            <a:r>
              <a:rPr lang="zh-CN" altLang="en-US" sz="2800" b="1" dirty="0"/>
              <a:t>扫描分集原理（续）：</a:t>
            </a:r>
          </a:p>
          <a:p>
            <a:pPr eaLnBrk="1" hangingPunct="1">
              <a:lnSpc>
                <a:spcPct val="90000"/>
              </a:lnSpc>
              <a:buFont typeface="Wingdings" pitchFamily="2" charset="2"/>
              <a:buNone/>
              <a:defRPr/>
            </a:pPr>
            <a:r>
              <a:rPr lang="zh-CN" altLang="en-US" sz="2800" dirty="0"/>
              <a:t>   </a:t>
            </a:r>
            <a:r>
              <a:rPr lang="zh-CN" altLang="en-US" sz="2800" b="1" dirty="0"/>
              <a:t>进行扫描分集时，在信噪比门限设定以后，关键在于如何进行支路转换控制。有一种控制策略叫做</a:t>
            </a:r>
            <a:r>
              <a:rPr lang="zh-CN" altLang="en-US" sz="2800" b="1" dirty="0">
                <a:latin typeface="Arial" charset="0"/>
              </a:rPr>
              <a:t>“</a:t>
            </a:r>
            <a:r>
              <a:rPr lang="zh-CN" altLang="en-US" sz="2800" b="1" dirty="0">
                <a:effectLst>
                  <a:outerShdw blurRad="38100" dist="38100" dir="2700000" algn="tl">
                    <a:srgbClr val="C0C0C0"/>
                  </a:outerShdw>
                </a:effectLst>
              </a:rPr>
              <a:t>转换并停留</a:t>
            </a:r>
            <a:r>
              <a:rPr lang="zh-CN" altLang="en-US" sz="2800" b="1" dirty="0">
                <a:latin typeface="Arial" charset="0"/>
              </a:rPr>
              <a:t>”</a:t>
            </a:r>
            <a:r>
              <a:rPr lang="zh-CN" altLang="en-US" sz="2800" b="1" dirty="0"/>
              <a:t>的方式，即若只有两个支路，在当前支路不满足门限信噪比时，就直接转换到另一支路上进行接收（</a:t>
            </a:r>
            <a:r>
              <a:rPr lang="zh-CN" altLang="en-US" sz="2800" b="1" dirty="0">
                <a:solidFill>
                  <a:srgbClr val="FF0000"/>
                </a:solidFill>
                <a:effectLst>
                  <a:outerShdw blurRad="38100" dist="38100" dir="2700000" algn="tl">
                    <a:srgbClr val="000000">
                      <a:alpha val="43137"/>
                    </a:srgbClr>
                  </a:outerShdw>
                </a:effectLst>
              </a:rPr>
              <a:t>而不管这另一条支路信噪比是否满足门限要求</a:t>
            </a:r>
            <a:r>
              <a:rPr lang="zh-CN" altLang="en-US" sz="2800" b="1" dirty="0"/>
              <a:t>）；若存在多个支路，则通过扫描确认的下一满足门限的支路将作为接收支路。可以看出，</a:t>
            </a:r>
            <a:r>
              <a:rPr lang="zh-CN" altLang="en-US" sz="2800" b="1" dirty="0">
                <a:solidFill>
                  <a:schemeClr val="tx2"/>
                </a:solidFill>
                <a:effectLst>
                  <a:outerShdw blurRad="38100" dist="38100" dir="2700000" algn="tl">
                    <a:srgbClr val="C0C0C0"/>
                  </a:outerShdw>
                </a:effectLst>
              </a:rPr>
              <a:t>这里并不保证选择的是信噪比最高的支路。所以，扫描分集的性能介于无分集和选择合并之间。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zh-CN" altLang="zh-CN"/>
          </a:p>
        </p:txBody>
      </p:sp>
      <p:sp>
        <p:nvSpPr>
          <p:cNvPr id="46083" name="Rectangle 3"/>
          <p:cNvSpPr>
            <a:spLocks noGrp="1" noChangeArrowheads="1"/>
          </p:cNvSpPr>
          <p:nvPr>
            <p:ph type="body" idx="1"/>
          </p:nvPr>
        </p:nvSpPr>
        <p:spPr>
          <a:xfrm>
            <a:off x="762000" y="2017713"/>
            <a:ext cx="8193088" cy="4687887"/>
          </a:xfrm>
        </p:spPr>
        <p:txBody>
          <a:bodyPr/>
          <a:lstStyle/>
          <a:p>
            <a:pPr eaLnBrk="1" hangingPunct="1"/>
            <a:r>
              <a:rPr lang="en-US" altLang="zh-CN" b="1" dirty="0">
                <a:latin typeface="Times New Roman" pitchFamily="18" charset="0"/>
              </a:rPr>
              <a:t>“</a:t>
            </a:r>
            <a:r>
              <a:rPr lang="zh-CN" altLang="en-US" b="1" dirty="0">
                <a:latin typeface="Times New Roman" pitchFamily="18" charset="0"/>
              </a:rPr>
              <a:t>转换停留（</a:t>
            </a:r>
            <a:r>
              <a:rPr lang="en-US" altLang="zh-CN" b="1" dirty="0">
                <a:latin typeface="Times New Roman" pitchFamily="18" charset="0"/>
              </a:rPr>
              <a:t>Switch and Stay Combining</a:t>
            </a:r>
            <a:r>
              <a:rPr lang="zh-CN" altLang="en-US" b="1" dirty="0">
                <a:latin typeface="Times New Roman" pitchFamily="18" charset="0"/>
              </a:rPr>
              <a:t>）”扫描分集（两个分集支路情况）</a:t>
            </a:r>
            <a:r>
              <a:rPr lang="zh-CN" altLang="en-US" dirty="0"/>
              <a:t>：</a:t>
            </a:r>
          </a:p>
        </p:txBody>
      </p:sp>
      <p:pic>
        <p:nvPicPr>
          <p:cNvPr id="46084" name="Picture 4"/>
          <p:cNvPicPr>
            <a:picLocks noChangeAspect="1" noChangeArrowheads="1"/>
          </p:cNvPicPr>
          <p:nvPr/>
        </p:nvPicPr>
        <p:blipFill>
          <a:blip r:embed="rId3" cstate="print"/>
          <a:srcRect/>
          <a:stretch>
            <a:fillRect/>
          </a:stretch>
        </p:blipFill>
        <p:spPr bwMode="auto">
          <a:xfrm>
            <a:off x="1371600" y="3124200"/>
            <a:ext cx="7239000" cy="3494088"/>
          </a:xfrm>
          <a:prstGeom prst="rect">
            <a:avLst/>
          </a:prstGeom>
          <a:noFill/>
          <a:ln w="9525">
            <a:noFill/>
            <a:miter lim="800000"/>
            <a:headEnd/>
            <a:tailEnd/>
          </a:ln>
        </p:spPr>
      </p:pic>
      <p:sp>
        <p:nvSpPr>
          <p:cNvPr id="5" name="椭圆 4"/>
          <p:cNvSpPr/>
          <p:nvPr/>
        </p:nvSpPr>
        <p:spPr bwMode="auto">
          <a:xfrm>
            <a:off x="2590800" y="4343400"/>
            <a:ext cx="457200" cy="99060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6" name="椭圆 5"/>
          <p:cNvSpPr/>
          <p:nvPr/>
        </p:nvSpPr>
        <p:spPr bwMode="auto">
          <a:xfrm>
            <a:off x="4495800" y="4343400"/>
            <a:ext cx="228600" cy="99060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7" name="椭圆 6"/>
          <p:cNvSpPr/>
          <p:nvPr/>
        </p:nvSpPr>
        <p:spPr bwMode="auto">
          <a:xfrm>
            <a:off x="6019800" y="4419600"/>
            <a:ext cx="304800" cy="990600"/>
          </a:xfrm>
          <a:prstGeom prst="ellipse">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9" name="直接箭头连接符 8"/>
          <p:cNvCxnSpPr/>
          <p:nvPr/>
        </p:nvCxnSpPr>
        <p:spPr bwMode="auto">
          <a:xfrm>
            <a:off x="3048000" y="5334000"/>
            <a:ext cx="1447800" cy="914400"/>
          </a:xfrm>
          <a:prstGeom prst="straightConnector1">
            <a:avLst/>
          </a:prstGeom>
          <a:solidFill>
            <a:schemeClr val="accent1"/>
          </a:solidFill>
          <a:ln w="22225" cap="flat" cmpd="sng" algn="ctr">
            <a:solidFill>
              <a:srgbClr val="FF0000"/>
            </a:solidFill>
            <a:prstDash val="solid"/>
            <a:round/>
            <a:headEnd type="triangle" w="lg" len="lg"/>
            <a:tailEnd type="none"/>
          </a:ln>
          <a:effectLst/>
        </p:spPr>
      </p:cxnSp>
      <p:cxnSp>
        <p:nvCxnSpPr>
          <p:cNvPr id="10" name="直接箭头连接符 9"/>
          <p:cNvCxnSpPr/>
          <p:nvPr/>
        </p:nvCxnSpPr>
        <p:spPr bwMode="auto">
          <a:xfrm>
            <a:off x="4572000" y="5334000"/>
            <a:ext cx="0" cy="914400"/>
          </a:xfrm>
          <a:prstGeom prst="straightConnector1">
            <a:avLst/>
          </a:prstGeom>
          <a:solidFill>
            <a:schemeClr val="accent1"/>
          </a:solidFill>
          <a:ln w="22225" cap="flat" cmpd="sng" algn="ctr">
            <a:solidFill>
              <a:srgbClr val="FF0000"/>
            </a:solidFill>
            <a:prstDash val="solid"/>
            <a:round/>
            <a:headEnd type="triangle" w="lg" len="lg"/>
            <a:tailEnd type="none"/>
          </a:ln>
          <a:effectLst/>
        </p:spPr>
      </p:cxnSp>
      <p:cxnSp>
        <p:nvCxnSpPr>
          <p:cNvPr id="12" name="直接箭头连接符 11"/>
          <p:cNvCxnSpPr/>
          <p:nvPr/>
        </p:nvCxnSpPr>
        <p:spPr bwMode="auto">
          <a:xfrm flipH="1">
            <a:off x="4724400" y="5410200"/>
            <a:ext cx="1447800" cy="838200"/>
          </a:xfrm>
          <a:prstGeom prst="straightConnector1">
            <a:avLst/>
          </a:prstGeom>
          <a:solidFill>
            <a:schemeClr val="accent1"/>
          </a:solidFill>
          <a:ln w="22225" cap="flat" cmpd="sng" algn="ctr">
            <a:solidFill>
              <a:srgbClr val="FF0000"/>
            </a:solidFill>
            <a:prstDash val="solid"/>
            <a:round/>
            <a:headEnd type="triangle" w="lg" len="lg"/>
            <a:tailEnd type="none"/>
          </a:ln>
          <a:effectLst/>
        </p:spPr>
      </p:cxnSp>
      <p:sp>
        <p:nvSpPr>
          <p:cNvPr id="15" name="TextBox 14"/>
          <p:cNvSpPr txBox="1"/>
          <p:nvPr/>
        </p:nvSpPr>
        <p:spPr>
          <a:xfrm>
            <a:off x="1905000" y="6248400"/>
            <a:ext cx="5638800" cy="461665"/>
          </a:xfrm>
          <a:prstGeom prst="rect">
            <a:avLst/>
          </a:prstGeom>
          <a:noFill/>
        </p:spPr>
        <p:txBody>
          <a:bodyPr wrap="square" rtlCol="0">
            <a:spAutoFit/>
          </a:bodyPr>
          <a:lstStyle/>
          <a:p>
            <a:r>
              <a:rPr lang="zh-CN" altLang="en-US" sz="2400" b="1" dirty="0">
                <a:solidFill>
                  <a:srgbClr val="FF0000"/>
                </a:solidFill>
              </a:rPr>
              <a:t>所停留支路的信噪比反而比另一支路低</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endParaRPr lang="zh-CN" altLang="zh-CN"/>
          </a:p>
        </p:txBody>
      </p:sp>
      <p:sp>
        <p:nvSpPr>
          <p:cNvPr id="41987" name="Rectangle 3"/>
          <p:cNvSpPr>
            <a:spLocks noGrp="1" noChangeArrowheads="1"/>
          </p:cNvSpPr>
          <p:nvPr>
            <p:ph type="body" idx="1"/>
          </p:nvPr>
        </p:nvSpPr>
        <p:spPr>
          <a:xfrm>
            <a:off x="762000" y="2057400"/>
            <a:ext cx="7772400" cy="4572000"/>
          </a:xfrm>
        </p:spPr>
        <p:txBody>
          <a:bodyPr/>
          <a:lstStyle/>
          <a:p>
            <a:pPr eaLnBrk="1" hangingPunct="1">
              <a:defRPr/>
            </a:pPr>
            <a:r>
              <a:rPr lang="zh-CN" altLang="en-US" b="1" dirty="0"/>
              <a:t>线性合并方式</a:t>
            </a:r>
            <a:r>
              <a:rPr lang="zh-CN" altLang="en-US" sz="2800" b="1" dirty="0">
                <a:solidFill>
                  <a:srgbClr val="0070C0"/>
                </a:solidFill>
                <a:effectLst>
                  <a:outerShdw blurRad="38100" dist="38100" dir="2700000" algn="tl">
                    <a:srgbClr val="000000">
                      <a:alpha val="43137"/>
                    </a:srgbClr>
                  </a:outerShdw>
                </a:effectLst>
              </a:rPr>
              <a:t>（每部天线设置一部接收机）</a:t>
            </a:r>
            <a:endParaRPr lang="zh-CN" altLang="en-US" sz="2800" b="1" dirty="0"/>
          </a:p>
        </p:txBody>
      </p:sp>
      <p:pic>
        <p:nvPicPr>
          <p:cNvPr id="47108" name="Picture 4"/>
          <p:cNvPicPr>
            <a:picLocks noChangeAspect="1" noChangeArrowheads="1"/>
          </p:cNvPicPr>
          <p:nvPr/>
        </p:nvPicPr>
        <p:blipFill>
          <a:blip r:embed="rId3" cstate="print"/>
          <a:srcRect/>
          <a:stretch>
            <a:fillRect/>
          </a:stretch>
        </p:blipFill>
        <p:spPr bwMode="auto">
          <a:xfrm>
            <a:off x="990600" y="2667000"/>
            <a:ext cx="7467600" cy="3733800"/>
          </a:xfrm>
          <a:prstGeom prst="rect">
            <a:avLst/>
          </a:prstGeom>
          <a:noFill/>
          <a:ln w="9525">
            <a:noFill/>
            <a:miter lim="800000"/>
            <a:headEnd/>
            <a:tailEnd/>
          </a:ln>
        </p:spPr>
      </p:pic>
      <p:sp>
        <p:nvSpPr>
          <p:cNvPr id="47109" name="椭圆形标注 4"/>
          <p:cNvSpPr>
            <a:spLocks noChangeArrowheads="1"/>
          </p:cNvSpPr>
          <p:nvPr/>
        </p:nvSpPr>
        <p:spPr bwMode="auto">
          <a:xfrm>
            <a:off x="0" y="5715000"/>
            <a:ext cx="3886200" cy="1143000"/>
          </a:xfrm>
          <a:prstGeom prst="wedgeEllipseCallout">
            <a:avLst>
              <a:gd name="adj1" fmla="val 41347"/>
              <a:gd name="adj2" fmla="val -78569"/>
            </a:avLst>
          </a:prstGeom>
          <a:solidFill>
            <a:srgbClr val="0070C0">
              <a:alpha val="39999"/>
            </a:srgbClr>
          </a:solidFill>
          <a:ln w="9525" algn="ctr">
            <a:solidFill>
              <a:schemeClr val="tx1"/>
            </a:solidFill>
            <a:round/>
            <a:headEnd/>
            <a:tailEnd/>
          </a:ln>
        </p:spPr>
        <p:txBody>
          <a:bodyPr wrap="none" anchor="ctr"/>
          <a:lstStyle/>
          <a:p>
            <a:r>
              <a:rPr lang="zh-CN" altLang="en-US" sz="2400" b="1" dirty="0">
                <a:solidFill>
                  <a:srgbClr val="FF0000"/>
                </a:solidFill>
                <a:effectLst>
                  <a:outerShdw blurRad="38100" dist="38100" dir="2700000" algn="tl">
                    <a:srgbClr val="000000">
                      <a:alpha val="43137"/>
                    </a:srgbClr>
                  </a:outerShdw>
                </a:effectLst>
              </a:rPr>
              <a:t>通过对各支路进行相干检测</a:t>
            </a:r>
            <a:endParaRPr lang="en-US" altLang="zh-CN" sz="2400" b="1" dirty="0">
              <a:solidFill>
                <a:srgbClr val="FF0000"/>
              </a:solidFill>
              <a:effectLst>
                <a:outerShdw blurRad="38100" dist="38100" dir="2700000" algn="tl">
                  <a:srgbClr val="000000">
                    <a:alpha val="43137"/>
                  </a:srgbClr>
                </a:outerShdw>
              </a:effectLst>
            </a:endParaRPr>
          </a:p>
          <a:p>
            <a:r>
              <a:rPr lang="zh-CN" altLang="en-US" sz="2400" b="1" dirty="0">
                <a:solidFill>
                  <a:srgbClr val="FF0000"/>
                </a:solidFill>
                <a:effectLst>
                  <a:outerShdw blurRad="38100" dist="38100" dir="2700000" algn="tl">
                    <a:srgbClr val="000000">
                      <a:alpha val="43137"/>
                    </a:srgbClr>
                  </a:outerShdw>
                </a:effectLst>
              </a:rPr>
              <a:t>获取其相位</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线性合并方式的表示</a:t>
            </a:r>
          </a:p>
        </p:txBody>
      </p:sp>
      <p:graphicFrame>
        <p:nvGraphicFramePr>
          <p:cNvPr id="4" name="内容占位符 3"/>
          <p:cNvGraphicFramePr>
            <a:graphicFrameLocks noGrp="1" noChangeAspect="1"/>
          </p:cNvGraphicFramePr>
          <p:nvPr>
            <p:ph idx="1"/>
          </p:nvPr>
        </p:nvGraphicFramePr>
        <p:xfrm>
          <a:off x="3581400" y="1981200"/>
          <a:ext cx="1789112" cy="1031069"/>
        </p:xfrm>
        <a:graphic>
          <a:graphicData uri="http://schemas.openxmlformats.org/presentationml/2006/ole">
            <mc:AlternateContent xmlns:mc="http://schemas.openxmlformats.org/markup-compatibility/2006">
              <mc:Choice xmlns:v="urn:schemas-microsoft-com:vml" Requires="v">
                <p:oleObj spid="_x0000_s148485" name="公式" r:id="rId3" imgW="749160" imgH="431640" progId="Equation.3">
                  <p:embed/>
                </p:oleObj>
              </mc:Choice>
              <mc:Fallback>
                <p:oleObj name="公式" r:id="rId3" imgW="749160" imgH="431640" progId="Equation.3">
                  <p:embed/>
                  <p:pic>
                    <p:nvPicPr>
                      <p:cNvPr id="0" name="内容占位符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81200"/>
                        <a:ext cx="1789112" cy="10310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505200" y="3200400"/>
          <a:ext cx="2042085" cy="977900"/>
        </p:xfrm>
        <a:graphic>
          <a:graphicData uri="http://schemas.openxmlformats.org/presentationml/2006/ole">
            <mc:AlternateContent xmlns:mc="http://schemas.openxmlformats.org/markup-compatibility/2006">
              <mc:Choice xmlns:v="urn:schemas-microsoft-com:vml" Requires="v">
                <p:oleObj spid="_x0000_s148486" name="公式" r:id="rId5" imgW="901440" imgH="431640" progId="Equation.3">
                  <p:embed/>
                </p:oleObj>
              </mc:Choice>
              <mc:Fallback>
                <p:oleObj name="公式" r:id="rId5" imgW="90144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3200400"/>
                        <a:ext cx="204208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3581400" y="4800600"/>
          <a:ext cx="1779373" cy="1219200"/>
        </p:xfrm>
        <a:graphic>
          <a:graphicData uri="http://schemas.openxmlformats.org/presentationml/2006/ole">
            <mc:AlternateContent xmlns:mc="http://schemas.openxmlformats.org/markup-compatibility/2006">
              <mc:Choice xmlns:v="urn:schemas-microsoft-com:vml" Requires="v">
                <p:oleObj spid="_x0000_s148487" name="公式" r:id="rId7" imgW="685800" imgH="469800" progId="Equation.3">
                  <p:embed/>
                </p:oleObj>
              </mc:Choice>
              <mc:Fallback>
                <p:oleObj name="公式" r:id="rId7" imgW="685800" imgH="469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800600"/>
                        <a:ext cx="1779373"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62000" y="4343400"/>
            <a:ext cx="3581400" cy="523220"/>
          </a:xfrm>
          <a:prstGeom prst="rect">
            <a:avLst/>
          </a:prstGeom>
          <a:noFill/>
        </p:spPr>
        <p:txBody>
          <a:bodyPr wrap="square" rtlCol="0">
            <a:spAutoFit/>
          </a:bodyPr>
          <a:lstStyle/>
          <a:p>
            <a:r>
              <a:rPr lang="zh-CN" altLang="en-US" sz="2800" b="1" dirty="0"/>
              <a:t>线性合并后的信噪比：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endParaRPr lang="zh-CN" altLang="zh-CN"/>
          </a:p>
        </p:txBody>
      </p:sp>
      <p:sp>
        <p:nvSpPr>
          <p:cNvPr id="48131" name="Rectangle 3"/>
          <p:cNvSpPr>
            <a:spLocks noGrp="1" noChangeArrowheads="1"/>
          </p:cNvSpPr>
          <p:nvPr>
            <p:ph type="body" idx="1"/>
          </p:nvPr>
        </p:nvSpPr>
        <p:spPr>
          <a:xfrm>
            <a:off x="762000" y="2017713"/>
            <a:ext cx="8193088" cy="4535487"/>
          </a:xfrm>
        </p:spPr>
        <p:txBody>
          <a:bodyPr/>
          <a:lstStyle/>
          <a:p>
            <a:pPr eaLnBrk="1" hangingPunct="1"/>
            <a:r>
              <a:rPr lang="zh-CN" altLang="en-US" sz="2800" b="1"/>
              <a:t>最大比值合并（</a:t>
            </a:r>
            <a:r>
              <a:rPr lang="en-US" altLang="zh-CN" sz="2800" b="1">
                <a:latin typeface="Times New Roman" pitchFamily="18" charset="0"/>
              </a:rPr>
              <a:t>Maximal Ratio Combining</a:t>
            </a:r>
            <a:r>
              <a:rPr lang="zh-CN" altLang="en-US" sz="2800" b="1">
                <a:latin typeface="Times New Roman" pitchFamily="18" charset="0"/>
              </a:rPr>
              <a:t>，</a:t>
            </a:r>
            <a:r>
              <a:rPr lang="en-US" altLang="zh-CN" sz="2800" b="1">
                <a:latin typeface="Times New Roman" pitchFamily="18" charset="0"/>
              </a:rPr>
              <a:t>MRC</a:t>
            </a:r>
            <a:r>
              <a:rPr lang="zh-CN" altLang="en-US" sz="2800" b="1"/>
              <a:t>）</a:t>
            </a:r>
          </a:p>
        </p:txBody>
      </p:sp>
      <p:pic>
        <p:nvPicPr>
          <p:cNvPr id="48132" name="Picture 4"/>
          <p:cNvPicPr>
            <a:picLocks noChangeAspect="1" noChangeArrowheads="1"/>
          </p:cNvPicPr>
          <p:nvPr/>
        </p:nvPicPr>
        <p:blipFill>
          <a:blip r:embed="rId3" cstate="print"/>
          <a:srcRect/>
          <a:stretch>
            <a:fillRect/>
          </a:stretch>
        </p:blipFill>
        <p:spPr bwMode="auto">
          <a:xfrm>
            <a:off x="838200" y="3048000"/>
            <a:ext cx="7772400" cy="3657600"/>
          </a:xfrm>
          <a:prstGeom prst="rect">
            <a:avLst/>
          </a:prstGeom>
          <a:noFill/>
          <a:ln w="9525">
            <a:noFill/>
            <a:miter lim="800000"/>
            <a:headEnd/>
            <a:tailEnd/>
          </a:ln>
        </p:spPr>
      </p:pic>
      <p:sp>
        <p:nvSpPr>
          <p:cNvPr id="48133" name="Text Box 5"/>
          <p:cNvSpPr txBox="1">
            <a:spLocks noChangeArrowheads="1"/>
          </p:cNvSpPr>
          <p:nvPr/>
        </p:nvSpPr>
        <p:spPr bwMode="auto">
          <a:xfrm>
            <a:off x="5791200" y="3124200"/>
            <a:ext cx="2971800" cy="482600"/>
          </a:xfrm>
          <a:prstGeom prst="rect">
            <a:avLst/>
          </a:prstGeom>
          <a:noFill/>
          <a:ln w="25400">
            <a:solidFill>
              <a:schemeClr val="tx2"/>
            </a:solidFill>
            <a:miter lim="800000"/>
            <a:headEnd/>
            <a:tailEnd/>
          </a:ln>
        </p:spPr>
        <p:txBody>
          <a:bodyPr>
            <a:spAutoFit/>
          </a:bodyPr>
          <a:lstStyle/>
          <a:p>
            <a:pPr algn="l">
              <a:spcBef>
                <a:spcPct val="50000"/>
              </a:spcBef>
            </a:pPr>
            <a:r>
              <a:rPr lang="en-US" altLang="zh-CN" sz="2400" b="1" i="1">
                <a:solidFill>
                  <a:schemeClr val="tx2"/>
                </a:solidFill>
                <a:latin typeface="Times New Roman" pitchFamily="18" charset="0"/>
              </a:rPr>
              <a:t>G</a:t>
            </a:r>
            <a:r>
              <a:rPr lang="en-US" altLang="zh-CN" sz="2400" b="1" i="1" baseline="-25000">
                <a:solidFill>
                  <a:schemeClr val="tx2"/>
                </a:solidFill>
                <a:latin typeface="Times New Roman" pitchFamily="18" charset="0"/>
              </a:rPr>
              <a:t>i</a:t>
            </a:r>
            <a:r>
              <a:rPr lang="zh-CN" altLang="en-US" sz="2400" b="1" i="1">
                <a:solidFill>
                  <a:schemeClr val="tx2"/>
                </a:solidFill>
                <a:latin typeface="Times New Roman" pitchFamily="18" charset="0"/>
              </a:rPr>
              <a:t>＝</a:t>
            </a:r>
            <a:r>
              <a:rPr lang="en-US" altLang="zh-CN" sz="2400" b="1" i="1">
                <a:solidFill>
                  <a:schemeClr val="tx2"/>
                </a:solidFill>
                <a:latin typeface="Times New Roman" pitchFamily="18" charset="0"/>
              </a:rPr>
              <a:t>r</a:t>
            </a:r>
            <a:r>
              <a:rPr lang="en-US" altLang="zh-CN" sz="2400" b="1" i="1" baseline="-25000">
                <a:solidFill>
                  <a:schemeClr val="tx2"/>
                </a:solidFill>
                <a:latin typeface="Times New Roman" pitchFamily="18" charset="0"/>
              </a:rPr>
              <a:t>i </a:t>
            </a:r>
            <a:r>
              <a:rPr lang="en-US" altLang="zh-CN" sz="2400" b="1" i="1">
                <a:solidFill>
                  <a:schemeClr val="tx2"/>
                </a:solidFill>
                <a:latin typeface="Times New Roman" pitchFamily="18" charset="0"/>
              </a:rPr>
              <a:t>/N , i=1,2,…,m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endParaRPr lang="zh-CN" altLang="zh-CN"/>
          </a:p>
        </p:txBody>
      </p:sp>
      <p:sp>
        <p:nvSpPr>
          <p:cNvPr id="49155" name="Rectangle 3"/>
          <p:cNvSpPr>
            <a:spLocks noGrp="1" noChangeArrowheads="1"/>
          </p:cNvSpPr>
          <p:nvPr>
            <p:ph type="body" idx="1"/>
          </p:nvPr>
        </p:nvSpPr>
        <p:spPr>
          <a:xfrm>
            <a:off x="838200" y="2133600"/>
            <a:ext cx="7772400" cy="4114800"/>
          </a:xfrm>
        </p:spPr>
        <p:txBody>
          <a:bodyPr/>
          <a:lstStyle/>
          <a:p>
            <a:pPr eaLnBrk="1" hangingPunct="1"/>
            <a:r>
              <a:rPr lang="zh-CN" altLang="en-US" b="1"/>
              <a:t>等增益合并</a:t>
            </a:r>
            <a:r>
              <a:rPr lang="zh-CN" altLang="en-US"/>
              <a:t>（</a:t>
            </a:r>
            <a:r>
              <a:rPr lang="en-US" altLang="zh-CN" b="1">
                <a:latin typeface="Times New Roman" pitchFamily="18" charset="0"/>
              </a:rPr>
              <a:t>Equal Gain Combing</a:t>
            </a:r>
            <a:r>
              <a:rPr lang="zh-CN" altLang="en-US" b="1">
                <a:latin typeface="Times New Roman" pitchFamily="18" charset="0"/>
              </a:rPr>
              <a:t>，</a:t>
            </a:r>
            <a:r>
              <a:rPr lang="en-US" altLang="zh-CN" b="1">
                <a:latin typeface="Times New Roman" pitchFamily="18" charset="0"/>
              </a:rPr>
              <a:t>EGC</a:t>
            </a:r>
            <a:r>
              <a:rPr lang="zh-CN" altLang="en-US"/>
              <a:t>）：</a:t>
            </a:r>
            <a:endParaRPr lang="en-US" altLang="zh-CN"/>
          </a:p>
          <a:p>
            <a:pPr eaLnBrk="1" hangingPunct="1">
              <a:buFont typeface="Wingdings" pitchFamily="2" charset="2"/>
              <a:buNone/>
            </a:pPr>
            <a:r>
              <a:rPr lang="en-US" altLang="zh-CN" sz="2800" b="1"/>
              <a:t>   </a:t>
            </a:r>
            <a:r>
              <a:rPr lang="zh-CN" altLang="en-US" sz="2800" b="1"/>
              <a:t>各支路增益都相等（即</a:t>
            </a:r>
            <a:r>
              <a:rPr lang="en-US" altLang="zh-CN" sz="2800" b="1">
                <a:latin typeface="Times New Roman" pitchFamily="18" charset="0"/>
              </a:rPr>
              <a:t>G</a:t>
            </a:r>
            <a:r>
              <a:rPr lang="en-US" altLang="zh-CN" sz="2800" b="1" baseline="-25000">
                <a:latin typeface="Times New Roman" pitchFamily="18" charset="0"/>
              </a:rPr>
              <a:t>1</a:t>
            </a:r>
            <a:r>
              <a:rPr lang="en-US" altLang="zh-CN" sz="2800" b="1">
                <a:latin typeface="Times New Roman" pitchFamily="18" charset="0"/>
              </a:rPr>
              <a:t>=G</a:t>
            </a:r>
            <a:r>
              <a:rPr lang="en-US" altLang="zh-CN" sz="2800" b="1" baseline="-25000">
                <a:latin typeface="Times New Roman" pitchFamily="18" charset="0"/>
              </a:rPr>
              <a:t>2</a:t>
            </a:r>
            <a:r>
              <a:rPr lang="en-US" altLang="zh-CN" sz="2800" b="1">
                <a:latin typeface="Times New Roman" pitchFamily="18" charset="0"/>
              </a:rPr>
              <a:t>=……=G</a:t>
            </a:r>
            <a:r>
              <a:rPr lang="en-US" altLang="zh-CN" sz="2800" b="1" baseline="-25000">
                <a:latin typeface="Times New Roman" pitchFamily="18" charset="0"/>
              </a:rPr>
              <a:t>m</a:t>
            </a:r>
            <a:r>
              <a:rPr lang="zh-CN" altLang="en-US" sz="2800" b="1">
                <a:latin typeface="Times New Roman" pitchFamily="18" charset="0"/>
              </a:rPr>
              <a:t>）</a:t>
            </a:r>
            <a:r>
              <a:rPr lang="zh-CN" altLang="en-US" sz="2800" b="1"/>
              <a:t>的线</a:t>
            </a:r>
            <a:endParaRPr lang="en-US" altLang="zh-CN" sz="2800" b="1"/>
          </a:p>
          <a:p>
            <a:pPr eaLnBrk="1" hangingPunct="1">
              <a:buFont typeface="Wingdings" pitchFamily="2" charset="2"/>
              <a:buNone/>
            </a:pPr>
            <a:r>
              <a:rPr lang="en-US" altLang="zh-CN" sz="2800" b="1"/>
              <a:t>   </a:t>
            </a:r>
            <a:r>
              <a:rPr lang="zh-CN" altLang="en-US" sz="2800" b="1"/>
              <a:t>性合并方式称作等增益合并。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6"/>
          <p:cNvSpPr>
            <a:spLocks noGrp="1" noChangeArrowheads="1"/>
          </p:cNvSpPr>
          <p:nvPr>
            <p:ph type="title"/>
          </p:nvPr>
        </p:nvSpPr>
        <p:spPr/>
        <p:txBody>
          <a:bodyPr/>
          <a:lstStyle/>
          <a:p>
            <a:pPr eaLnBrk="1" hangingPunct="1"/>
            <a:endParaRPr lang="zh-CN" altLang="zh-CN"/>
          </a:p>
        </p:txBody>
      </p:sp>
      <p:sp>
        <p:nvSpPr>
          <p:cNvPr id="2053" name="Rectangle 3"/>
          <p:cNvSpPr>
            <a:spLocks noGrp="1" noChangeArrowheads="1"/>
          </p:cNvSpPr>
          <p:nvPr>
            <p:ph type="body" sz="half" idx="1"/>
          </p:nvPr>
        </p:nvSpPr>
        <p:spPr>
          <a:xfrm>
            <a:off x="762000" y="2017713"/>
            <a:ext cx="8001000" cy="4459287"/>
          </a:xfrm>
        </p:spPr>
        <p:txBody>
          <a:bodyPr/>
          <a:lstStyle/>
          <a:p>
            <a:pPr eaLnBrk="1" hangingPunct="1">
              <a:lnSpc>
                <a:spcPct val="80000"/>
              </a:lnSpc>
              <a:buFont typeface="Wingdings" pitchFamily="2" charset="2"/>
              <a:buNone/>
            </a:pPr>
            <a:r>
              <a:rPr lang="en-US" altLang="zh-CN" sz="2400" b="1" dirty="0">
                <a:latin typeface="Times New Roman" pitchFamily="18" charset="0"/>
              </a:rPr>
              <a:t>5</a:t>
            </a:r>
            <a:r>
              <a:rPr lang="zh-CN" altLang="en-US" sz="2400" b="1" dirty="0">
                <a:latin typeface="Times New Roman" pitchFamily="18" charset="0"/>
              </a:rPr>
              <a:t>）</a:t>
            </a:r>
            <a:r>
              <a:rPr lang="zh-CN" altLang="en-US" sz="2800" b="1" dirty="0">
                <a:latin typeface="Times New Roman" pitchFamily="18" charset="0"/>
              </a:rPr>
              <a:t>合并增益：假定各支路经历相互独立的瑞利</a:t>
            </a:r>
          </a:p>
          <a:p>
            <a:pPr eaLnBrk="1" hangingPunct="1">
              <a:lnSpc>
                <a:spcPct val="80000"/>
              </a:lnSpc>
              <a:buFont typeface="Wingdings" pitchFamily="2" charset="2"/>
              <a:buNone/>
            </a:pPr>
            <a:r>
              <a:rPr lang="zh-CN" altLang="en-US" sz="2800" b="1" dirty="0">
                <a:latin typeface="Times New Roman" pitchFamily="18" charset="0"/>
              </a:rPr>
              <a:t>衰落，并具有相等的平均输入信噪比。则</a:t>
            </a:r>
            <a:r>
              <a:rPr lang="en-US" altLang="zh-CN" sz="2800" b="1" dirty="0">
                <a:latin typeface="Times New Roman" pitchFamily="18" charset="0"/>
              </a:rPr>
              <a:t> </a:t>
            </a:r>
            <a:r>
              <a:rPr lang="zh-CN" altLang="en-US" sz="2800" b="1" dirty="0">
                <a:latin typeface="Times New Roman" pitchFamily="18" charset="0"/>
              </a:rPr>
              <a:t>某种合</a:t>
            </a:r>
          </a:p>
          <a:p>
            <a:pPr eaLnBrk="1" hangingPunct="1">
              <a:lnSpc>
                <a:spcPct val="80000"/>
              </a:lnSpc>
              <a:buFont typeface="Wingdings" pitchFamily="2" charset="2"/>
              <a:buNone/>
            </a:pPr>
            <a:r>
              <a:rPr lang="zh-CN" altLang="en-US" sz="2800" b="1" dirty="0">
                <a:latin typeface="Times New Roman" pitchFamily="18" charset="0"/>
              </a:rPr>
              <a:t>并方式的合并后平均输出信噪比（记作     ）和支</a:t>
            </a:r>
          </a:p>
          <a:p>
            <a:pPr eaLnBrk="1" hangingPunct="1">
              <a:lnSpc>
                <a:spcPct val="80000"/>
              </a:lnSpc>
              <a:buFont typeface="Wingdings" pitchFamily="2" charset="2"/>
              <a:buNone/>
            </a:pPr>
            <a:r>
              <a:rPr lang="zh-CN" altLang="en-US" sz="2800" b="1" dirty="0">
                <a:latin typeface="Times New Roman" pitchFamily="18" charset="0"/>
              </a:rPr>
              <a:t>路平均输入信噪比（记作</a:t>
            </a:r>
            <a:r>
              <a:rPr lang="ru-RU" altLang="zh-CN" sz="2800" b="1" i="1" dirty="0">
                <a:latin typeface="宋体" charset="-122"/>
              </a:rPr>
              <a:t>Г</a:t>
            </a:r>
            <a:r>
              <a:rPr lang="zh-CN" altLang="en-US" sz="2800" b="1" dirty="0">
                <a:latin typeface="宋体" charset="-122"/>
              </a:rPr>
              <a:t>）</a:t>
            </a:r>
            <a:r>
              <a:rPr lang="zh-CN" altLang="en-US" sz="2800" b="1" dirty="0">
                <a:latin typeface="Times New Roman" pitchFamily="18" charset="0"/>
              </a:rPr>
              <a:t>的比值称作合并增</a:t>
            </a:r>
            <a:endParaRPr lang="en-US" altLang="zh-CN"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益。即</a:t>
            </a:r>
          </a:p>
          <a:p>
            <a:pPr eaLnBrk="1" hangingPunct="1">
              <a:lnSpc>
                <a:spcPct val="80000"/>
              </a:lnSpc>
              <a:buFont typeface="Wingdings" pitchFamily="2" charset="2"/>
              <a:buNone/>
            </a:pPr>
            <a:endParaRPr lang="zh-CN" altLang="en-US"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                                                   。</a:t>
            </a:r>
          </a:p>
          <a:p>
            <a:pPr eaLnBrk="1" hangingPunct="1">
              <a:lnSpc>
                <a:spcPct val="80000"/>
              </a:lnSpc>
              <a:buFont typeface="Wingdings" pitchFamily="2" charset="2"/>
              <a:buNone/>
            </a:pPr>
            <a:r>
              <a:rPr lang="zh-CN" altLang="en-US" sz="2800" b="1" dirty="0">
                <a:latin typeface="Times New Roman" pitchFamily="18" charset="0"/>
              </a:rPr>
              <a:t>分集支路数目相同时，三种基本合并方式（选</a:t>
            </a:r>
          </a:p>
          <a:p>
            <a:pPr eaLnBrk="1" hangingPunct="1">
              <a:lnSpc>
                <a:spcPct val="80000"/>
              </a:lnSpc>
              <a:buFont typeface="Wingdings" pitchFamily="2" charset="2"/>
              <a:buNone/>
            </a:pPr>
            <a:r>
              <a:rPr lang="zh-CN" altLang="en-US" sz="2800" b="1" dirty="0">
                <a:latin typeface="Times New Roman" pitchFamily="18" charset="0"/>
              </a:rPr>
              <a:t>择、等增益、最大比值）的合并增益的关系为：</a:t>
            </a:r>
          </a:p>
          <a:p>
            <a:pPr eaLnBrk="1" hangingPunct="1">
              <a:lnSpc>
                <a:spcPct val="80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G</a:t>
            </a:r>
            <a:r>
              <a:rPr lang="en-US" altLang="zh-CN" sz="2800" b="1" baseline="-25000" dirty="0">
                <a:latin typeface="Times New Roman" pitchFamily="18" charset="0"/>
              </a:rPr>
              <a:t>MRC</a:t>
            </a:r>
            <a:r>
              <a:rPr lang="en-US" altLang="zh-CN" sz="2800" b="1" dirty="0">
                <a:latin typeface="Times New Roman" pitchFamily="18" charset="0"/>
              </a:rPr>
              <a:t>&gt;G</a:t>
            </a:r>
            <a:r>
              <a:rPr lang="en-US" altLang="zh-CN" sz="2800" b="1" baseline="-25000" dirty="0">
                <a:latin typeface="Times New Roman" pitchFamily="18" charset="0"/>
              </a:rPr>
              <a:t>EGC</a:t>
            </a:r>
            <a:r>
              <a:rPr lang="en-US" altLang="zh-CN" sz="2800" b="1" dirty="0">
                <a:latin typeface="Times New Roman" pitchFamily="18" charset="0"/>
              </a:rPr>
              <a:t>&gt;G</a:t>
            </a:r>
            <a:r>
              <a:rPr lang="en-US" altLang="zh-CN" sz="2800" b="1" baseline="-25000" dirty="0">
                <a:latin typeface="Times New Roman" pitchFamily="18" charset="0"/>
              </a:rPr>
              <a:t>SC</a:t>
            </a:r>
            <a:endParaRPr lang="en-US" altLang="zh-CN" sz="2800" b="1" dirty="0">
              <a:latin typeface="Times New Roman" pitchFamily="18" charset="0"/>
            </a:endParaRPr>
          </a:p>
        </p:txBody>
      </p:sp>
      <p:graphicFrame>
        <p:nvGraphicFramePr>
          <p:cNvPr id="2050" name="Object 4"/>
          <p:cNvGraphicFramePr>
            <a:graphicFrameLocks noGrp="1" noChangeAspect="1"/>
          </p:cNvGraphicFramePr>
          <p:nvPr>
            <p:ph sz="quarter" idx="2"/>
          </p:nvPr>
        </p:nvGraphicFramePr>
        <p:xfrm>
          <a:off x="3352800" y="3962400"/>
          <a:ext cx="1254125" cy="965200"/>
        </p:xfrm>
        <a:graphic>
          <a:graphicData uri="http://schemas.openxmlformats.org/presentationml/2006/ole">
            <mc:AlternateContent xmlns:mc="http://schemas.openxmlformats.org/markup-compatibility/2006">
              <mc:Choice xmlns:v="urn:schemas-microsoft-com:vml" Requires="v">
                <p:oleObj spid="_x0000_s2052" name="公式" r:id="rId4" imgW="660240" imgH="507960" progId="Equation.3">
                  <p:embed/>
                </p:oleObj>
              </mc:Choice>
              <mc:Fallback>
                <p:oleObj name="公式" r:id="rId4" imgW="660240" imgH="507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962400"/>
                        <a:ext cx="1254125"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5"/>
          <p:cNvGraphicFramePr>
            <a:graphicFrameLocks noGrp="1" noChangeAspect="1"/>
          </p:cNvGraphicFramePr>
          <p:nvPr>
            <p:ph sz="quarter" idx="3"/>
          </p:nvPr>
        </p:nvGraphicFramePr>
        <p:xfrm>
          <a:off x="6934200" y="2819400"/>
          <a:ext cx="450850" cy="457200"/>
        </p:xfrm>
        <a:graphic>
          <a:graphicData uri="http://schemas.openxmlformats.org/presentationml/2006/ole">
            <mc:AlternateContent xmlns:mc="http://schemas.openxmlformats.org/markup-compatibility/2006">
              <mc:Choice xmlns:v="urn:schemas-microsoft-com:vml" Requires="v">
                <p:oleObj spid="_x0000_s2053" name="公式" r:id="rId6" imgW="152280" imgH="279360" progId="Equation.3">
                  <p:embed/>
                </p:oleObj>
              </mc:Choice>
              <mc:Fallback>
                <p:oleObj name="公式" r:id="rId6" imgW="152280" imgH="2793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819400"/>
                        <a:ext cx="4508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81"/>
          <p:cNvSpPr>
            <a:spLocks noGrp="1" noChangeArrowheads="1"/>
          </p:cNvSpPr>
          <p:nvPr>
            <p:ph type="title"/>
          </p:nvPr>
        </p:nvSpPr>
        <p:spPr/>
        <p:txBody>
          <a:bodyPr/>
          <a:lstStyle/>
          <a:p>
            <a:pPr eaLnBrk="1" hangingPunct="1"/>
            <a:endParaRPr lang="zh-CN" altLang="zh-CN"/>
          </a:p>
        </p:txBody>
      </p:sp>
      <p:sp>
        <p:nvSpPr>
          <p:cNvPr id="37891" name="Rectangle 3"/>
          <p:cNvSpPr>
            <a:spLocks noGrp="1" noChangeArrowheads="1"/>
          </p:cNvSpPr>
          <p:nvPr>
            <p:ph type="body" sz="half" idx="1"/>
          </p:nvPr>
        </p:nvSpPr>
        <p:spPr>
          <a:xfrm>
            <a:off x="762000" y="2017713"/>
            <a:ext cx="7848600" cy="4687887"/>
          </a:xfrm>
        </p:spPr>
        <p:txBody>
          <a:bodyPr/>
          <a:lstStyle/>
          <a:p>
            <a:pPr eaLnBrk="1" hangingPunct="1">
              <a:buFont typeface="Wingdings" pitchFamily="2" charset="2"/>
              <a:buNone/>
              <a:defRPr/>
            </a:pPr>
            <a:r>
              <a:rPr lang="en-US" altLang="zh-CN" sz="2400" b="1" dirty="0">
                <a:effectLst>
                  <a:outerShdw blurRad="38100" dist="38100" dir="2700000" algn="tl">
                    <a:srgbClr val="000000">
                      <a:alpha val="43137"/>
                    </a:srgbClr>
                  </a:outerShdw>
                </a:effectLst>
                <a:latin typeface="Times New Roman" pitchFamily="18" charset="0"/>
              </a:rPr>
              <a:t>1.</a:t>
            </a:r>
            <a:r>
              <a:rPr lang="zh-CN" altLang="en-US" sz="2400" b="1" dirty="0">
                <a:effectLst>
                  <a:outerShdw blurRad="38100" dist="38100" dir="2700000" algn="tl">
                    <a:srgbClr val="000000">
                      <a:alpha val="43137"/>
                    </a:srgbClr>
                  </a:outerShdw>
                </a:effectLst>
                <a:latin typeface="Times New Roman" pitchFamily="18" charset="0"/>
              </a:rPr>
              <a:t>大尺度衰落和小尺度衰落的缓解措施总结：</a:t>
            </a:r>
          </a:p>
          <a:p>
            <a:pPr eaLnBrk="1" hangingPunct="1">
              <a:buFont typeface="Wingdings" pitchFamily="2" charset="2"/>
              <a:buNone/>
              <a:defRPr/>
            </a:pPr>
            <a:endParaRPr lang="en-US" altLang="zh-CN" sz="2400" b="1" dirty="0">
              <a:effectLst>
                <a:outerShdw blurRad="38100" dist="38100" dir="2700000" algn="tl">
                  <a:srgbClr val="000000">
                    <a:alpha val="43137"/>
                  </a:srgbClr>
                </a:outerShdw>
              </a:effectLst>
              <a:latin typeface="Times New Roman" pitchFamily="18" charset="0"/>
            </a:endParaRPr>
          </a:p>
        </p:txBody>
      </p:sp>
      <p:graphicFrame>
        <p:nvGraphicFramePr>
          <p:cNvPr id="21530" name="Group 26"/>
          <p:cNvGraphicFramePr>
            <a:graphicFrameLocks noGrp="1"/>
          </p:cNvGraphicFramePr>
          <p:nvPr>
            <p:ph sz="half" idx="2"/>
            <p:extLst>
              <p:ext uri="{D42A27DB-BD31-4B8C-83A1-F6EECF244321}">
                <p14:modId xmlns:p14="http://schemas.microsoft.com/office/powerpoint/2010/main" val="63636151"/>
              </p:ext>
            </p:extLst>
          </p:nvPr>
        </p:nvGraphicFramePr>
        <p:xfrm>
          <a:off x="533400" y="2590800"/>
          <a:ext cx="8382000" cy="4068128"/>
        </p:xfrm>
        <a:graphic>
          <a:graphicData uri="http://schemas.openxmlformats.org/drawingml/2006/table">
            <a:tbl>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3098800">
                  <a:extLst>
                    <a:ext uri="{9D8B030D-6E8A-4147-A177-3AD203B41FA5}">
                      <a16:colId xmlns:a16="http://schemas.microsoft.com/office/drawing/2014/main" val="20002"/>
                    </a:ext>
                  </a:extLst>
                </a:gridCol>
              </a:tblGrid>
              <a:tr h="609600">
                <a:tc>
                  <a:txBody>
                    <a:bodyPr/>
                    <a:lstStyle/>
                    <a:p>
                      <a:pPr marL="342900" marR="0" lvl="0" indent="-142875"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信道施加的影响</a:t>
                      </a: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endParaRPr kumimoji="0" lang="zh-CN" altLang="en-US" sz="1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受影响的系统指标</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缓解措施</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652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阴影衰落</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接收信号强度</a:t>
                      </a:r>
                      <a:endParaRPr kumimoji="0" lang="zh-CN" altLang="en-US" sz="24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衰落容限（余量）</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增加发射功率或</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在设计时约束（减小</a:t>
                      </a:r>
                    </a:p>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）小区半径；宏分集</a:t>
                      </a:r>
                      <a:endParaRPr kumimoji="0" lang="zh-CN" altLang="en-US" sz="24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74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小尺度衰落 </a:t>
                      </a:r>
                      <a:endParaRPr kumimoji="0" lang="zh-CN" altLang="en-US" sz="2400" b="0" i="0" u="none" strike="noStrike" cap="none" normalizeH="0" baseline="0" dirty="0">
                        <a:ln>
                          <a:noFill/>
                        </a:ln>
                        <a:solidFill>
                          <a:schemeClr val="tx1"/>
                        </a:solidFill>
                        <a:effectLst/>
                        <a:latin typeface="Arial"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误比特率</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误包率</a:t>
                      </a:r>
                      <a:endParaRPr kumimoji="0" lang="zh-CN" altLang="en-US" sz="24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差错控制编码；</a:t>
                      </a:r>
                      <a:r>
                        <a:rPr kumimoji="0" lang="zh-CN" altLang="en-US"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交</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织；</a:t>
                      </a: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跳频；</a:t>
                      </a:r>
                      <a:r>
                        <a:rPr kumimoji="0" lang="zh-CN" altLang="en-US"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分集</a:t>
                      </a:r>
                      <a:endParaRPr kumimoji="0" lang="zh-CN" altLang="en-US" sz="2400" b="1"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108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多径时延扩展</a:t>
                      </a:r>
                      <a:endPar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（码间干扰）</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错误基底（不可</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减轻错误）</a:t>
                      </a:r>
                      <a:endParaRPr kumimoji="0" lang="zh-CN" altLang="en-US" sz="2400" b="1" i="0" u="none" strike="noStrike" cap="none" normalizeH="0" baseline="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均衡</a:t>
                      </a:r>
                      <a:r>
                        <a:rPr kumimoji="0" lang="zh-CN" altLang="en-US" sz="24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rPr>
                        <a:t>OFDM</a:t>
                      </a:r>
                      <a:r>
                        <a:rPr kumimoji="0" lang="zh-CN" altLang="en-US" sz="24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0" lang="en-US" altLang="zh-CN" sz="24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rPr>
                        <a:t>DS</a:t>
                      </a:r>
                      <a:r>
                        <a:rPr kumimoji="0" lang="zh-CN" altLang="en-US" sz="24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rPr>
                        <a:t>扩</a:t>
                      </a:r>
                      <a:endParaRPr kumimoji="0" lang="en-US" altLang="zh-CN" sz="24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cs typeface="Times New Roman" pitchFamily="18" charset="0"/>
                        </a:rPr>
                        <a:t>频</a:t>
                      </a:r>
                      <a:r>
                        <a:rPr kumimoji="0" lang="zh-CN" altLang="en-US" sz="2400" b="1" i="0" u="none" strike="noStrike" cap="none" normalizeH="0" baseline="0" dirty="0">
                          <a:ln>
                            <a:noFill/>
                          </a:ln>
                          <a:solidFill>
                            <a:schemeClr val="tx1"/>
                          </a:solidFill>
                          <a:effectLst>
                            <a:outerShdw blurRad="38100" dist="38100" dir="2700000" algn="tl">
                              <a:srgbClr val="C0C0C0"/>
                            </a:outerShdw>
                          </a:effectLst>
                          <a:latin typeface="Times New Roman" pitchFamily="18" charset="0"/>
                          <a:ea typeface="宋体" pitchFamily="2" charset="-122"/>
                          <a:cs typeface="Times New Roman" pitchFamily="18" charset="0"/>
                        </a:rPr>
                        <a:t>；定向天线</a:t>
                      </a:r>
                      <a:endParaRPr kumimoji="0" lang="zh-CN" altLang="en-US" sz="2400" b="1" i="0" u="none" strike="noStrike" cap="none" normalizeH="0" baseline="0" dirty="0">
                        <a:ln>
                          <a:noFill/>
                        </a:ln>
                        <a:solidFill>
                          <a:schemeClr val="tx1"/>
                        </a:solidFill>
                        <a:effectLst>
                          <a:outerShdw blurRad="38100" dist="38100" dir="2700000" algn="tl">
                            <a:srgbClr val="C0C0C0"/>
                          </a:outerShdw>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8"/>
          <p:cNvSpPr>
            <a:spLocks noGrp="1" noChangeArrowheads="1"/>
          </p:cNvSpPr>
          <p:nvPr>
            <p:ph type="title"/>
          </p:nvPr>
        </p:nvSpPr>
        <p:spPr/>
        <p:txBody>
          <a:bodyPr/>
          <a:lstStyle/>
          <a:p>
            <a:pPr eaLnBrk="1" hangingPunct="1"/>
            <a:endParaRPr lang="zh-CN" altLang="zh-CN"/>
          </a:p>
        </p:txBody>
      </p:sp>
      <p:sp>
        <p:nvSpPr>
          <p:cNvPr id="3077" name="Rectangle 3"/>
          <p:cNvSpPr>
            <a:spLocks noGrp="1" noChangeArrowheads="1"/>
          </p:cNvSpPr>
          <p:nvPr>
            <p:ph type="body" sz="half" idx="1"/>
          </p:nvPr>
        </p:nvSpPr>
        <p:spPr>
          <a:xfrm>
            <a:off x="838200" y="2017713"/>
            <a:ext cx="7696200" cy="4459287"/>
          </a:xfrm>
        </p:spPr>
        <p:txBody>
          <a:bodyPr/>
          <a:lstStyle/>
          <a:p>
            <a:pPr eaLnBrk="1" hangingPunct="1">
              <a:lnSpc>
                <a:spcPct val="90000"/>
              </a:lnSpc>
            </a:pPr>
            <a:r>
              <a:rPr lang="zh-CN" altLang="en-US" sz="2800" b="1" dirty="0"/>
              <a:t>选择合并合并增益推导：</a:t>
            </a:r>
          </a:p>
          <a:p>
            <a:pPr eaLnBrk="1" hangingPunct="1">
              <a:lnSpc>
                <a:spcPct val="90000"/>
              </a:lnSpc>
              <a:buFont typeface="Wingdings" pitchFamily="2" charset="2"/>
              <a:buNone/>
            </a:pPr>
            <a:r>
              <a:rPr lang="zh-CN" altLang="en-US" sz="2800" b="1" dirty="0"/>
              <a:t>   </a:t>
            </a:r>
            <a:r>
              <a:rPr lang="zh-CN" altLang="en-US" sz="2800" b="1" dirty="0">
                <a:latin typeface="Times New Roman" pitchFamily="18" charset="0"/>
              </a:rPr>
              <a:t>假设共有</a:t>
            </a:r>
            <a:r>
              <a:rPr lang="en-US" altLang="zh-CN" sz="2800" b="1" dirty="0">
                <a:latin typeface="Times New Roman" pitchFamily="18" charset="0"/>
              </a:rPr>
              <a:t>M</a:t>
            </a:r>
            <a:r>
              <a:rPr lang="zh-CN" altLang="en-US" sz="2800" b="1" dirty="0">
                <a:latin typeface="Times New Roman" pitchFamily="18" charset="0"/>
              </a:rPr>
              <a:t>个分集支路，设其平均接收信噪比均为</a:t>
            </a:r>
            <a:r>
              <a:rPr lang="ru-RU" altLang="zh-CN" sz="2800" b="1" dirty="0">
                <a:latin typeface="Times New Roman" pitchFamily="18" charset="0"/>
              </a:rPr>
              <a:t>Г</a:t>
            </a:r>
            <a:r>
              <a:rPr lang="zh-CN" altLang="en-US" sz="2800" b="1" dirty="0">
                <a:latin typeface="Times New Roman" pitchFamily="18" charset="0"/>
              </a:rPr>
              <a:t>，即有：</a:t>
            </a:r>
          </a:p>
          <a:p>
            <a:pPr eaLnBrk="1" hangingPunct="1">
              <a:lnSpc>
                <a:spcPct val="90000"/>
              </a:lnSpc>
              <a:buFont typeface="Wingdings" pitchFamily="2" charset="2"/>
              <a:buNone/>
            </a:pPr>
            <a:r>
              <a:rPr lang="zh-CN" altLang="en-US" sz="2800" b="1" dirty="0">
                <a:latin typeface="Times New Roman" pitchFamily="18" charset="0"/>
              </a:rPr>
              <a:t>                                                      ，</a:t>
            </a:r>
          </a:p>
          <a:p>
            <a:pPr eaLnBrk="1" hangingPunct="1">
              <a:lnSpc>
                <a:spcPct val="90000"/>
              </a:lnSpc>
              <a:buFont typeface="Wingdings" pitchFamily="2" charset="2"/>
              <a:buNone/>
            </a:pPr>
            <a:r>
              <a:rPr lang="zh-CN" altLang="en-US" sz="2800" b="1" dirty="0">
                <a:latin typeface="Times New Roman" pitchFamily="18" charset="0"/>
              </a:rPr>
              <a:t>    各支路的瞬时信噪比记作：</a:t>
            </a:r>
          </a:p>
          <a:p>
            <a:pPr eaLnBrk="1" hangingPunct="1">
              <a:lnSpc>
                <a:spcPct val="90000"/>
              </a:lnSpc>
              <a:buFont typeface="Wingdings" pitchFamily="2" charset="2"/>
              <a:buNone/>
            </a:pPr>
            <a:r>
              <a:rPr lang="zh-CN" altLang="en-US" sz="2800" b="1" dirty="0">
                <a:latin typeface="Times New Roman" pitchFamily="18" charset="0"/>
              </a:rPr>
              <a:t>                                                            。</a:t>
            </a:r>
          </a:p>
          <a:p>
            <a:pPr eaLnBrk="1" hangingPunct="1">
              <a:lnSpc>
                <a:spcPct val="90000"/>
              </a:lnSpc>
              <a:buFont typeface="Wingdings" pitchFamily="2" charset="2"/>
              <a:buNone/>
            </a:pPr>
            <a:endParaRPr lang="zh-CN" altLang="en-US" sz="2800" b="1" dirty="0">
              <a:latin typeface="Times New Roman" pitchFamily="18" charset="0"/>
            </a:endParaRPr>
          </a:p>
          <a:p>
            <a:pPr eaLnBrk="1" hangingPunct="1">
              <a:lnSpc>
                <a:spcPct val="90000"/>
              </a:lnSpc>
              <a:buFont typeface="Wingdings" pitchFamily="2" charset="2"/>
              <a:buNone/>
            </a:pPr>
            <a:r>
              <a:rPr lang="zh-CN" altLang="en-US" sz="2800" b="1" dirty="0">
                <a:latin typeface="Times New Roman" pitchFamily="18" charset="0"/>
              </a:rPr>
              <a:t>    这里，</a:t>
            </a:r>
            <a:r>
              <a:rPr lang="el-GR" altLang="zh-CN" sz="2800" b="1" i="1" dirty="0">
                <a:latin typeface="宋体" charset="-122"/>
              </a:rPr>
              <a:t>α</a:t>
            </a:r>
            <a:r>
              <a:rPr lang="zh-CN" altLang="en-US" sz="2800" b="1" dirty="0">
                <a:latin typeface="宋体" charset="-122"/>
              </a:rPr>
              <a:t>代表瑞利衰落信道对接收信号幅度的影响，我们已经知道</a:t>
            </a:r>
            <a:r>
              <a:rPr lang="el-GR" altLang="zh-CN" sz="2800" b="1" i="1" dirty="0">
                <a:latin typeface="Times New Roman" pitchFamily="18" charset="0"/>
              </a:rPr>
              <a:t>α</a:t>
            </a:r>
            <a:r>
              <a:rPr lang="en-US" altLang="zh-CN" sz="2800" b="1" i="1" baseline="30000" dirty="0">
                <a:latin typeface="Times New Roman" pitchFamily="18" charset="0"/>
              </a:rPr>
              <a:t>2</a:t>
            </a:r>
            <a:r>
              <a:rPr lang="zh-CN" altLang="en-US" sz="2800" b="1" dirty="0">
                <a:latin typeface="宋体" charset="-122"/>
              </a:rPr>
              <a:t>将服从两个自由度的</a:t>
            </a:r>
            <a:r>
              <a:rPr lang="el-GR" altLang="zh-CN" sz="2800" b="1" i="1" dirty="0">
                <a:latin typeface="Times New Roman" pitchFamily="18" charset="0"/>
                <a:cs typeface="Times New Roman" pitchFamily="18" charset="0"/>
              </a:rPr>
              <a:t>χ</a:t>
            </a:r>
            <a:r>
              <a:rPr lang="en-US" altLang="zh-CN" sz="2800" b="1" baseline="30000" dirty="0">
                <a:latin typeface="Times New Roman" pitchFamily="18" charset="0"/>
                <a:cs typeface="Times New Roman" pitchFamily="18" charset="0"/>
              </a:rPr>
              <a:t>2</a:t>
            </a:r>
            <a:r>
              <a:rPr lang="zh-CN" altLang="en-US" sz="2800" b="1" dirty="0">
                <a:latin typeface="Times New Roman" pitchFamily="18" charset="0"/>
                <a:cs typeface="Times New Roman" pitchFamily="18" charset="0"/>
              </a:rPr>
              <a:t>分布（</a:t>
            </a:r>
            <a:r>
              <a:rPr lang="zh-CN" altLang="en-US" sz="2800" b="1" dirty="0">
                <a:latin typeface="宋体" charset="-122"/>
              </a:rPr>
              <a:t>指数分布）。</a:t>
            </a:r>
            <a:endParaRPr lang="zh-CN" altLang="ru-RU" sz="2800" b="1" dirty="0">
              <a:latin typeface="Times New Roman" pitchFamily="18" charset="0"/>
            </a:endParaRPr>
          </a:p>
        </p:txBody>
      </p:sp>
      <p:graphicFrame>
        <p:nvGraphicFramePr>
          <p:cNvPr id="3074" name="Object 4"/>
          <p:cNvGraphicFramePr>
            <a:graphicFrameLocks noGrp="1" noChangeAspect="1"/>
          </p:cNvGraphicFramePr>
          <p:nvPr>
            <p:ph sz="quarter" idx="2"/>
          </p:nvPr>
        </p:nvGraphicFramePr>
        <p:xfrm>
          <a:off x="4114800" y="3124200"/>
          <a:ext cx="1295400" cy="762000"/>
        </p:xfrm>
        <a:graphic>
          <a:graphicData uri="http://schemas.openxmlformats.org/presentationml/2006/ole">
            <mc:AlternateContent xmlns:mc="http://schemas.openxmlformats.org/markup-compatibility/2006">
              <mc:Choice xmlns:v="urn:schemas-microsoft-com:vml" Requires="v">
                <p:oleObj spid="_x0000_s3076" name="公式" r:id="rId4" imgW="914400" imgH="533160" progId="Equation.3">
                  <p:embed/>
                </p:oleObj>
              </mc:Choice>
              <mc:Fallback>
                <p:oleObj name="公式" r:id="rId4" imgW="91440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124200"/>
                        <a:ext cx="12954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7"/>
          <p:cNvGraphicFramePr>
            <a:graphicFrameLocks noGrp="1" noChangeAspect="1"/>
          </p:cNvGraphicFramePr>
          <p:nvPr>
            <p:ph sz="quarter" idx="3"/>
          </p:nvPr>
        </p:nvGraphicFramePr>
        <p:xfrm>
          <a:off x="4191000" y="4343400"/>
          <a:ext cx="1371600" cy="762000"/>
        </p:xfrm>
        <a:graphic>
          <a:graphicData uri="http://schemas.openxmlformats.org/presentationml/2006/ole">
            <mc:AlternateContent xmlns:mc="http://schemas.openxmlformats.org/markup-compatibility/2006">
              <mc:Choice xmlns:v="urn:schemas-microsoft-com:vml" Requires="v">
                <p:oleObj spid="_x0000_s3077" name="公式" r:id="rId6" imgW="901440" imgH="533160" progId="Equation.3">
                  <p:embed/>
                </p:oleObj>
              </mc:Choice>
              <mc:Fallback>
                <p:oleObj name="公式" r:id="rId6" imgW="901440" imgH="5331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343400"/>
                        <a:ext cx="13716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8"/>
          <p:cNvSpPr>
            <a:spLocks noGrp="1" noChangeArrowheads="1"/>
          </p:cNvSpPr>
          <p:nvPr>
            <p:ph type="title"/>
          </p:nvPr>
        </p:nvSpPr>
        <p:spPr/>
        <p:txBody>
          <a:bodyPr/>
          <a:lstStyle/>
          <a:p>
            <a:pPr eaLnBrk="1" hangingPunct="1"/>
            <a:endParaRPr lang="zh-CN" altLang="zh-CN"/>
          </a:p>
        </p:txBody>
      </p:sp>
      <p:sp>
        <p:nvSpPr>
          <p:cNvPr id="4101" name="Rectangle 3"/>
          <p:cNvSpPr>
            <a:spLocks noGrp="1" noChangeArrowheads="1"/>
          </p:cNvSpPr>
          <p:nvPr>
            <p:ph type="body" sz="half" idx="1"/>
          </p:nvPr>
        </p:nvSpPr>
        <p:spPr>
          <a:xfrm>
            <a:off x="762000" y="2017713"/>
            <a:ext cx="7848600" cy="4114800"/>
          </a:xfrm>
        </p:spPr>
        <p:txBody>
          <a:bodyPr/>
          <a:lstStyle/>
          <a:p>
            <a:pPr eaLnBrk="1" hangingPunct="1"/>
            <a:r>
              <a:rPr lang="zh-CN" altLang="en-US" sz="2800" b="1" dirty="0"/>
              <a:t>选择合并合并增益推导（续一）：</a:t>
            </a:r>
          </a:p>
          <a:p>
            <a:pPr eaLnBrk="1" hangingPunct="1">
              <a:buFont typeface="Wingdings" pitchFamily="2" charset="2"/>
              <a:buNone/>
            </a:pPr>
            <a:r>
              <a:rPr lang="zh-CN" altLang="en-US" sz="2800" b="1" dirty="0"/>
              <a:t>    所以，</a:t>
            </a:r>
            <a:r>
              <a:rPr lang="el-GR" altLang="zh-CN" sz="2800" b="1" i="1" dirty="0">
                <a:latin typeface="Times New Roman" pitchFamily="18" charset="0"/>
              </a:rPr>
              <a:t>γ</a:t>
            </a:r>
            <a:r>
              <a:rPr lang="en-US" altLang="zh-CN" sz="2800" b="1" i="1" baseline="-25000" dirty="0" err="1">
                <a:latin typeface="Times New Roman" pitchFamily="18" charset="0"/>
              </a:rPr>
              <a:t>i</a:t>
            </a:r>
            <a:r>
              <a:rPr lang="zh-CN" altLang="en-US" sz="2800" b="1" dirty="0">
                <a:latin typeface="Times New Roman" pitchFamily="18" charset="0"/>
              </a:rPr>
              <a:t>的</a:t>
            </a:r>
            <a:r>
              <a:rPr lang="en-US" altLang="zh-CN" sz="2800" b="1" i="1" dirty="0" err="1">
                <a:latin typeface="Times New Roman" pitchFamily="18" charset="0"/>
              </a:rPr>
              <a:t>pdf</a:t>
            </a:r>
            <a:r>
              <a:rPr lang="zh-CN" altLang="en-US" sz="2800" b="1" dirty="0">
                <a:latin typeface="Times New Roman" pitchFamily="18" charset="0"/>
              </a:rPr>
              <a:t>为：</a:t>
            </a:r>
          </a:p>
          <a:p>
            <a:pPr eaLnBrk="1" hangingPunct="1">
              <a:buFont typeface="Wingdings" pitchFamily="2" charset="2"/>
              <a:buNone/>
            </a:pPr>
            <a:endParaRPr lang="zh-CN" altLang="en-US" sz="2800" b="1" dirty="0">
              <a:latin typeface="Times New Roman" pitchFamily="18" charset="0"/>
            </a:endParaRPr>
          </a:p>
          <a:p>
            <a:pPr eaLnBrk="1" hangingPunct="1">
              <a:buFont typeface="Wingdings" pitchFamily="2" charset="2"/>
              <a:buNone/>
            </a:pPr>
            <a:r>
              <a:rPr lang="zh-CN" altLang="en-US" sz="2800" b="1" dirty="0">
                <a:latin typeface="Times New Roman" pitchFamily="18" charset="0"/>
              </a:rPr>
              <a:t>     </a:t>
            </a:r>
            <a:r>
              <a:rPr lang="el-GR" altLang="zh-CN" sz="2800" b="1" i="1" dirty="0">
                <a:latin typeface="Times New Roman" pitchFamily="18" charset="0"/>
              </a:rPr>
              <a:t>γ</a:t>
            </a:r>
            <a:r>
              <a:rPr lang="en-US" altLang="zh-CN" sz="2800" b="1" i="1" baseline="-25000" dirty="0" err="1">
                <a:latin typeface="Times New Roman" pitchFamily="18" charset="0"/>
              </a:rPr>
              <a:t>i</a:t>
            </a:r>
            <a:r>
              <a:rPr lang="zh-CN" altLang="en-US" sz="2800" b="1" dirty="0">
                <a:latin typeface="Times New Roman" pitchFamily="18" charset="0"/>
              </a:rPr>
              <a:t>的</a:t>
            </a:r>
            <a:r>
              <a:rPr lang="en-US" altLang="zh-CN" sz="2800" b="1" i="1" dirty="0" err="1">
                <a:latin typeface="Times New Roman" pitchFamily="18" charset="0"/>
              </a:rPr>
              <a:t>cdf</a:t>
            </a:r>
            <a:r>
              <a:rPr lang="zh-CN" altLang="en-US" sz="2800" b="1" dirty="0">
                <a:latin typeface="Times New Roman" pitchFamily="18" charset="0"/>
              </a:rPr>
              <a:t>为</a:t>
            </a:r>
            <a:r>
              <a:rPr lang="en-US" altLang="zh-CN" sz="2800" b="1" dirty="0">
                <a:latin typeface="Times New Roman" pitchFamily="18" charset="0"/>
              </a:rPr>
              <a:t>:</a:t>
            </a:r>
          </a:p>
          <a:p>
            <a:pPr eaLnBrk="1" hangingPunct="1">
              <a:buFont typeface="Wingdings" pitchFamily="2" charset="2"/>
              <a:buNone/>
            </a:pPr>
            <a:endParaRPr lang="en-US" altLang="zh-CN" sz="2800" b="1" dirty="0">
              <a:latin typeface="Times New Roman" pitchFamily="18" charset="0"/>
            </a:endParaRPr>
          </a:p>
          <a:p>
            <a:pPr eaLnBrk="1" hangingPunct="1">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其中， </a:t>
            </a:r>
            <a:r>
              <a:rPr lang="el-GR" altLang="zh-CN" sz="2800" b="1" i="1" dirty="0">
                <a:latin typeface="Times New Roman" pitchFamily="18" charset="0"/>
              </a:rPr>
              <a:t>γ</a:t>
            </a:r>
            <a:r>
              <a:rPr lang="zh-CN" altLang="en-US" sz="2800" b="1" dirty="0">
                <a:latin typeface="Times New Roman" pitchFamily="18" charset="0"/>
              </a:rPr>
              <a:t>为设定的支路信噪比门限 。</a:t>
            </a:r>
          </a:p>
          <a:p>
            <a:pPr eaLnBrk="1" hangingPunct="1">
              <a:buFont typeface="Wingdings" pitchFamily="2" charset="2"/>
              <a:buNone/>
            </a:pPr>
            <a:r>
              <a:rPr lang="zh-CN" altLang="en-US" sz="2800" b="1" dirty="0">
                <a:latin typeface="Times New Roman" pitchFamily="18" charset="0"/>
              </a:rPr>
              <a:t>                  </a:t>
            </a:r>
            <a:endParaRPr lang="el-GR" altLang="zh-CN" sz="2800" b="1" dirty="0">
              <a:latin typeface="Times New Roman" pitchFamily="18" charset="0"/>
            </a:endParaRPr>
          </a:p>
        </p:txBody>
      </p:sp>
      <p:graphicFrame>
        <p:nvGraphicFramePr>
          <p:cNvPr id="4098" name="Object 4"/>
          <p:cNvGraphicFramePr>
            <a:graphicFrameLocks noGrp="1" noChangeAspect="1"/>
          </p:cNvGraphicFramePr>
          <p:nvPr>
            <p:ph sz="quarter" idx="2"/>
          </p:nvPr>
        </p:nvGraphicFramePr>
        <p:xfrm>
          <a:off x="2514600" y="2971800"/>
          <a:ext cx="3429000" cy="762000"/>
        </p:xfrm>
        <a:graphic>
          <a:graphicData uri="http://schemas.openxmlformats.org/presentationml/2006/ole">
            <mc:AlternateContent xmlns:mc="http://schemas.openxmlformats.org/markup-compatibility/2006">
              <mc:Choice xmlns:v="urn:schemas-microsoft-com:vml" Requires="v">
                <p:oleObj spid="_x0000_s4100" name="公式" r:id="rId4" imgW="2527200" imgH="533160" progId="Equation.3">
                  <p:embed/>
                </p:oleObj>
              </mc:Choice>
              <mc:Fallback>
                <p:oleObj name="公式" r:id="rId4" imgW="252720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2971800"/>
                        <a:ext cx="34290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7"/>
          <p:cNvGraphicFramePr>
            <a:graphicFrameLocks noGrp="1" noChangeAspect="1"/>
          </p:cNvGraphicFramePr>
          <p:nvPr>
            <p:ph sz="quarter" idx="3"/>
          </p:nvPr>
        </p:nvGraphicFramePr>
        <p:xfrm>
          <a:off x="2209800" y="3962400"/>
          <a:ext cx="4724400" cy="771525"/>
        </p:xfrm>
        <a:graphic>
          <a:graphicData uri="http://schemas.openxmlformats.org/presentationml/2006/ole">
            <mc:AlternateContent xmlns:mc="http://schemas.openxmlformats.org/markup-compatibility/2006">
              <mc:Choice xmlns:v="urn:schemas-microsoft-com:vml" Requires="v">
                <p:oleObj spid="_x0000_s4101" name="公式" r:id="rId6" imgW="3377880" imgH="533160" progId="Equation.3">
                  <p:embed/>
                </p:oleObj>
              </mc:Choice>
              <mc:Fallback>
                <p:oleObj name="公式" r:id="rId6" imgW="3377880" imgH="5331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962400"/>
                        <a:ext cx="472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8"/>
          <p:cNvSpPr>
            <a:spLocks noGrp="1" noChangeArrowheads="1"/>
          </p:cNvSpPr>
          <p:nvPr>
            <p:ph type="title"/>
          </p:nvPr>
        </p:nvSpPr>
        <p:spPr/>
        <p:txBody>
          <a:bodyPr/>
          <a:lstStyle/>
          <a:p>
            <a:pPr eaLnBrk="1" hangingPunct="1"/>
            <a:endParaRPr lang="zh-CN" altLang="zh-CN"/>
          </a:p>
        </p:txBody>
      </p:sp>
      <p:sp>
        <p:nvSpPr>
          <p:cNvPr id="129027" name="Rectangle 3"/>
          <p:cNvSpPr>
            <a:spLocks noGrp="1" noChangeArrowheads="1"/>
          </p:cNvSpPr>
          <p:nvPr>
            <p:ph type="body" sz="half" idx="1"/>
          </p:nvPr>
        </p:nvSpPr>
        <p:spPr>
          <a:xfrm>
            <a:off x="762000" y="2057400"/>
            <a:ext cx="7924800" cy="4648200"/>
          </a:xfrm>
        </p:spPr>
        <p:txBody>
          <a:bodyPr/>
          <a:lstStyle/>
          <a:p>
            <a:pPr eaLnBrk="1" hangingPunct="1">
              <a:lnSpc>
                <a:spcPct val="90000"/>
              </a:lnSpc>
              <a:defRPr/>
            </a:pPr>
            <a:r>
              <a:rPr lang="zh-CN" altLang="en-US" sz="2800" b="1" dirty="0"/>
              <a:t>选择合并合并增益推导（续二）：</a:t>
            </a:r>
          </a:p>
          <a:p>
            <a:pPr eaLnBrk="1" hangingPunct="1">
              <a:lnSpc>
                <a:spcPct val="90000"/>
              </a:lnSpc>
              <a:buFont typeface="Wingdings" pitchFamily="2" charset="2"/>
              <a:buNone/>
              <a:defRPr/>
            </a:pPr>
            <a:r>
              <a:rPr lang="zh-CN" altLang="en-US" sz="2800" b="1" dirty="0"/>
              <a:t>    所有分集支路的信噪比同时低于门限信噪比</a:t>
            </a:r>
            <a:r>
              <a:rPr lang="el-GR" altLang="zh-CN" sz="2800" b="1" i="1" dirty="0">
                <a:latin typeface="宋体" pitchFamily="2" charset="-122"/>
              </a:rPr>
              <a:t>γ</a:t>
            </a:r>
            <a:r>
              <a:rPr lang="en-US" altLang="zh-CN" sz="2800" b="1" i="1" dirty="0">
                <a:latin typeface="宋体" pitchFamily="2" charset="-122"/>
              </a:rPr>
              <a:t> </a:t>
            </a:r>
          </a:p>
          <a:p>
            <a:pPr eaLnBrk="1" hangingPunct="1">
              <a:lnSpc>
                <a:spcPct val="90000"/>
              </a:lnSpc>
              <a:buFont typeface="Wingdings" pitchFamily="2" charset="2"/>
              <a:buNone/>
              <a:defRPr/>
            </a:pPr>
            <a:r>
              <a:rPr lang="en-US" altLang="zh-CN" sz="2800" b="1" i="1" dirty="0">
                <a:latin typeface="宋体" pitchFamily="2" charset="-122"/>
              </a:rPr>
              <a:t>  </a:t>
            </a:r>
            <a:r>
              <a:rPr lang="zh-CN" altLang="en-US" sz="2800" b="1" dirty="0">
                <a:latin typeface="宋体" pitchFamily="2" charset="-122"/>
              </a:rPr>
              <a:t>的概率为（考虑到各支路相互独立）：</a:t>
            </a:r>
          </a:p>
          <a:p>
            <a:pPr eaLnBrk="1" hangingPunct="1">
              <a:lnSpc>
                <a:spcPct val="90000"/>
              </a:lnSpc>
              <a:buFont typeface="Wingdings" pitchFamily="2" charset="2"/>
              <a:buNone/>
              <a:defRPr/>
            </a:pPr>
            <a:endParaRPr lang="zh-CN" altLang="en-US" sz="2800" b="1" dirty="0">
              <a:latin typeface="宋体" pitchFamily="2" charset="-122"/>
            </a:endParaRPr>
          </a:p>
          <a:p>
            <a:pPr eaLnBrk="1" hangingPunct="1">
              <a:lnSpc>
                <a:spcPct val="90000"/>
              </a:lnSpc>
              <a:buFont typeface="Wingdings" pitchFamily="2" charset="2"/>
              <a:buNone/>
              <a:defRPr/>
            </a:pPr>
            <a:r>
              <a:rPr lang="zh-CN" altLang="en-US" sz="2800" b="1" dirty="0">
                <a:latin typeface="宋体" pitchFamily="2" charset="-122"/>
              </a:rPr>
              <a:t>  我们将其记作</a:t>
            </a:r>
            <a:r>
              <a:rPr lang="en-US" altLang="zh-CN" sz="2800" b="1" i="1" dirty="0">
                <a:latin typeface="宋体" pitchFamily="2" charset="-122"/>
              </a:rPr>
              <a:t>P</a:t>
            </a:r>
            <a:r>
              <a:rPr lang="en-US" altLang="zh-CN" sz="2800" b="1" i="1" baseline="-25000" dirty="0">
                <a:latin typeface="宋体" pitchFamily="2" charset="-122"/>
              </a:rPr>
              <a:t>M</a:t>
            </a:r>
            <a:r>
              <a:rPr lang="en-US" altLang="zh-CN" sz="2800" b="1" i="1" dirty="0">
                <a:latin typeface="宋体" pitchFamily="2" charset="-122"/>
              </a:rPr>
              <a:t>(</a:t>
            </a:r>
            <a:r>
              <a:rPr lang="el-GR" altLang="zh-CN" sz="2800" b="1" i="1" dirty="0">
                <a:latin typeface="宋体" pitchFamily="2" charset="-122"/>
              </a:rPr>
              <a:t>γ</a:t>
            </a:r>
            <a:r>
              <a:rPr lang="en-US" altLang="zh-CN" sz="2800" b="1" i="1" dirty="0">
                <a:latin typeface="宋体" pitchFamily="2" charset="-122"/>
              </a:rPr>
              <a:t>)</a:t>
            </a:r>
            <a:r>
              <a:rPr lang="zh-CN" altLang="en-US" sz="2800" b="1" dirty="0">
                <a:latin typeface="宋体" pitchFamily="2" charset="-122"/>
              </a:rPr>
              <a:t>，则有：</a:t>
            </a:r>
            <a:endParaRPr lang="en-US" altLang="zh-CN" sz="2800" b="1" dirty="0">
              <a:latin typeface="宋体" pitchFamily="2" charset="-122"/>
            </a:endParaRPr>
          </a:p>
          <a:p>
            <a:pPr eaLnBrk="1" hangingPunct="1">
              <a:lnSpc>
                <a:spcPct val="90000"/>
              </a:lnSpc>
              <a:buFont typeface="Wingdings" pitchFamily="2" charset="2"/>
              <a:buNone/>
              <a:defRPr/>
            </a:pPr>
            <a:endParaRPr lang="zh-CN" altLang="en-US" sz="2800" b="1" dirty="0">
              <a:latin typeface="宋体" pitchFamily="2" charset="-122"/>
            </a:endParaRPr>
          </a:p>
          <a:p>
            <a:pPr eaLnBrk="1" hangingPunct="1">
              <a:lnSpc>
                <a:spcPct val="90000"/>
              </a:lnSpc>
              <a:buFont typeface="Wingdings" pitchFamily="2" charset="2"/>
              <a:buNone/>
              <a:defRPr/>
            </a:pPr>
            <a:r>
              <a:rPr lang="zh-CN" altLang="en-US" sz="2800" b="1" dirty="0">
                <a:latin typeface="Times New Roman" pitchFamily="18" charset="0"/>
              </a:rPr>
              <a:t>     </a:t>
            </a:r>
            <a:endParaRPr lang="en-US" altLang="zh-CN" sz="2800" b="1" dirty="0">
              <a:latin typeface="Times New Roman" pitchFamily="18" charset="0"/>
            </a:endParaRPr>
          </a:p>
          <a:p>
            <a:pPr eaLnBrk="1" hangingPunct="1">
              <a:lnSpc>
                <a:spcPct val="90000"/>
              </a:lnSpc>
              <a:buNone/>
              <a:defRPr/>
            </a:pPr>
            <a:r>
              <a:rPr lang="en-US" altLang="zh-CN" sz="2800" b="1" dirty="0">
                <a:latin typeface="Times New Roman" pitchFamily="18" charset="0"/>
              </a:rPr>
              <a:t>      </a:t>
            </a:r>
            <a:r>
              <a:rPr lang="zh-CN" altLang="en-US" sz="2800" b="1" dirty="0">
                <a:latin typeface="Times New Roman" pitchFamily="18" charset="0"/>
              </a:rPr>
              <a:t>因为 “各支路信噪比中的最大值小于等于</a:t>
            </a:r>
            <a:r>
              <a:rPr lang="el-GR" altLang="zh-CN" sz="2800" b="1" i="1" dirty="0">
                <a:latin typeface="宋体" pitchFamily="2" charset="-122"/>
              </a:rPr>
              <a:t>γ</a:t>
            </a:r>
            <a:r>
              <a:rPr lang="zh-CN" altLang="en-US" sz="2800" b="1" dirty="0">
                <a:latin typeface="宋体" pitchFamily="2" charset="-122"/>
              </a:rPr>
              <a:t>”</a:t>
            </a:r>
            <a:endParaRPr lang="en-US" altLang="zh-CN" sz="2800" b="1" dirty="0">
              <a:latin typeface="宋体" pitchFamily="2" charset="-122"/>
            </a:endParaRPr>
          </a:p>
          <a:p>
            <a:pPr eaLnBrk="1" hangingPunct="1">
              <a:lnSpc>
                <a:spcPct val="90000"/>
              </a:lnSpc>
              <a:buNone/>
              <a:defRPr/>
            </a:pPr>
            <a:r>
              <a:rPr lang="en-US" altLang="zh-CN" sz="2800" b="1" dirty="0">
                <a:latin typeface="宋体" pitchFamily="2" charset="-122"/>
              </a:rPr>
              <a:t>   </a:t>
            </a:r>
            <a:r>
              <a:rPr lang="zh-CN" altLang="en-US" sz="2800" b="1" dirty="0">
                <a:latin typeface="宋体" pitchFamily="2" charset="-122"/>
              </a:rPr>
              <a:t>与“每个支路信噪比都小于等于 </a:t>
            </a:r>
            <a:r>
              <a:rPr lang="el-GR" altLang="zh-CN" sz="2800" b="1" i="1" dirty="0">
                <a:latin typeface="宋体" pitchFamily="2" charset="-122"/>
              </a:rPr>
              <a:t>γ</a:t>
            </a:r>
            <a:r>
              <a:rPr lang="zh-CN" altLang="en-US" sz="2800" b="1" dirty="0">
                <a:latin typeface="宋体" pitchFamily="2" charset="-122"/>
              </a:rPr>
              <a:t>”相等价。</a:t>
            </a:r>
            <a:endParaRPr lang="en-US" altLang="zh-CN" sz="2800" b="1" dirty="0">
              <a:latin typeface="宋体" pitchFamily="2" charset="-122"/>
            </a:endParaRPr>
          </a:p>
          <a:p>
            <a:pPr eaLnBrk="1" hangingPunct="1">
              <a:lnSpc>
                <a:spcPct val="90000"/>
              </a:lnSpc>
              <a:buFont typeface="Wingdings" pitchFamily="2" charset="2"/>
              <a:buNone/>
              <a:defRPr/>
            </a:pPr>
            <a:r>
              <a:rPr lang="en-US" altLang="zh-CN" sz="2800" b="1" dirty="0">
                <a:latin typeface="宋体" pitchFamily="2" charset="-122"/>
              </a:rPr>
              <a:t>   </a:t>
            </a:r>
            <a:r>
              <a:rPr lang="zh-CN" altLang="en-US" sz="2800" b="1" dirty="0">
                <a:latin typeface="宋体" pitchFamily="2" charset="-122"/>
              </a:rPr>
              <a:t>所以，</a:t>
            </a:r>
            <a:r>
              <a:rPr lang="zh-CN" altLang="en-US" sz="2800" b="1" dirty="0">
                <a:solidFill>
                  <a:schemeClr val="tx2"/>
                </a:solidFill>
                <a:effectLst>
                  <a:outerShdw blurRad="38100" dist="38100" dir="2700000" algn="tl">
                    <a:srgbClr val="000000"/>
                  </a:outerShdw>
                </a:effectLst>
                <a:latin typeface="Times New Roman" pitchFamily="18" charset="0"/>
              </a:rPr>
              <a:t>这也就是选择合并输出信噪比的 </a:t>
            </a:r>
            <a:r>
              <a:rPr lang="en-US" altLang="zh-CN" sz="2800" b="1" dirty="0">
                <a:solidFill>
                  <a:schemeClr val="tx2"/>
                </a:solidFill>
                <a:effectLst>
                  <a:outerShdw blurRad="38100" dist="38100" dir="2700000" algn="tl">
                    <a:srgbClr val="000000"/>
                  </a:outerShdw>
                </a:effectLst>
                <a:latin typeface="Times New Roman" pitchFamily="18" charset="0"/>
              </a:rPr>
              <a:t>CDF</a:t>
            </a:r>
            <a:r>
              <a:rPr lang="zh-CN" altLang="en-US" sz="2800" b="1" dirty="0">
                <a:latin typeface="Times New Roman" pitchFamily="18" charset="0"/>
              </a:rPr>
              <a:t>。</a:t>
            </a:r>
            <a:endParaRPr lang="en-US" altLang="zh-CN" sz="2800" b="1" dirty="0">
              <a:latin typeface="Times New Roman" pitchFamily="18" charset="0"/>
            </a:endParaRPr>
          </a:p>
          <a:p>
            <a:pPr eaLnBrk="1" hangingPunct="1">
              <a:lnSpc>
                <a:spcPct val="90000"/>
              </a:lnSpc>
              <a:buNone/>
              <a:defRPr/>
            </a:pPr>
            <a:r>
              <a:rPr lang="zh-CN" altLang="en-US" sz="2800" b="1" dirty="0">
                <a:latin typeface="宋体" pitchFamily="2" charset="-122"/>
              </a:rPr>
              <a:t>     </a:t>
            </a:r>
            <a:endParaRPr lang="zh-CN" altLang="el-GR" sz="2800" b="1" dirty="0">
              <a:latin typeface="宋体" pitchFamily="2" charset="-122"/>
            </a:endParaRPr>
          </a:p>
        </p:txBody>
      </p:sp>
      <p:graphicFrame>
        <p:nvGraphicFramePr>
          <p:cNvPr id="5122" name="Object 4"/>
          <p:cNvGraphicFramePr>
            <a:graphicFrameLocks noGrp="1" noChangeAspect="1"/>
          </p:cNvGraphicFramePr>
          <p:nvPr>
            <p:ph sz="quarter" idx="2"/>
          </p:nvPr>
        </p:nvGraphicFramePr>
        <p:xfrm>
          <a:off x="1295400" y="3429000"/>
          <a:ext cx="7162800" cy="381000"/>
        </p:xfrm>
        <a:graphic>
          <a:graphicData uri="http://schemas.openxmlformats.org/presentationml/2006/ole">
            <mc:AlternateContent xmlns:mc="http://schemas.openxmlformats.org/markup-compatibility/2006">
              <mc:Choice xmlns:v="urn:schemas-microsoft-com:vml" Requires="v">
                <p:oleObj spid="_x0000_s5124" name="公式" r:id="rId4" imgW="5499000" imgH="253800" progId="Equation.3">
                  <p:embed/>
                </p:oleObj>
              </mc:Choice>
              <mc:Fallback>
                <p:oleObj name="公式" r:id="rId4" imgW="5499000" imgH="253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71628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7"/>
          <p:cNvGraphicFramePr>
            <a:graphicFrameLocks noGrp="1" noChangeAspect="1"/>
          </p:cNvGraphicFramePr>
          <p:nvPr>
            <p:ph sz="quarter" idx="3"/>
          </p:nvPr>
        </p:nvGraphicFramePr>
        <p:xfrm>
          <a:off x="3200400" y="4419600"/>
          <a:ext cx="2968625" cy="825500"/>
        </p:xfrm>
        <a:graphic>
          <a:graphicData uri="http://schemas.openxmlformats.org/presentationml/2006/ole">
            <mc:AlternateContent xmlns:mc="http://schemas.openxmlformats.org/markup-compatibility/2006">
              <mc:Choice xmlns:v="urn:schemas-microsoft-com:vml" Requires="v">
                <p:oleObj spid="_x0000_s5125" name="公式" r:id="rId6" imgW="2145960" imgH="596880" progId="Equation.3">
                  <p:embed/>
                </p:oleObj>
              </mc:Choice>
              <mc:Fallback>
                <p:oleObj name="公式" r:id="rId6" imgW="2145960" imgH="5968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4419600"/>
                        <a:ext cx="2968625"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lstStyle/>
          <a:p>
            <a:pPr eaLnBrk="1" hangingPunct="1"/>
            <a:endParaRPr lang="zh-CN" altLang="zh-CN"/>
          </a:p>
        </p:txBody>
      </p:sp>
      <p:sp>
        <p:nvSpPr>
          <p:cNvPr id="5124" name="Rectangle 3"/>
          <p:cNvSpPr>
            <a:spLocks noGrp="1" noChangeArrowheads="1"/>
          </p:cNvSpPr>
          <p:nvPr>
            <p:ph type="body" sz="half" idx="1"/>
          </p:nvPr>
        </p:nvSpPr>
        <p:spPr>
          <a:xfrm>
            <a:off x="685800" y="1981200"/>
            <a:ext cx="4191000" cy="4648200"/>
          </a:xfrm>
        </p:spPr>
        <p:txBody>
          <a:bodyPr/>
          <a:lstStyle/>
          <a:p>
            <a:pPr eaLnBrk="1" hangingPunct="1">
              <a:defRPr/>
            </a:pPr>
            <a:r>
              <a:rPr lang="zh-CN" altLang="en-US" sz="2400" b="1" dirty="0"/>
              <a:t>选择合并合并增益推导（续三）：</a:t>
            </a:r>
          </a:p>
          <a:p>
            <a:pPr eaLnBrk="1" hangingPunct="1">
              <a:buFont typeface="Wingdings" pitchFamily="2" charset="2"/>
              <a:buNone/>
              <a:defRPr/>
            </a:pPr>
            <a:r>
              <a:rPr lang="zh-CN" altLang="en-US" sz="2400" dirty="0"/>
              <a:t>    </a:t>
            </a:r>
            <a:r>
              <a:rPr lang="zh-CN" altLang="en-US" sz="2400" b="1" dirty="0"/>
              <a:t>这样，至少有一条支路信噪比大于</a:t>
            </a:r>
            <a:r>
              <a:rPr lang="el-GR" altLang="zh-CN" sz="2400" b="1" i="1" dirty="0">
                <a:latin typeface="宋体" pitchFamily="2" charset="-122"/>
              </a:rPr>
              <a:t>γ</a:t>
            </a:r>
            <a:r>
              <a:rPr lang="zh-CN" altLang="en-US" sz="2400" b="1" dirty="0">
                <a:latin typeface="宋体" pitchFamily="2" charset="-122"/>
              </a:rPr>
              <a:t>的概率就等于：</a:t>
            </a:r>
          </a:p>
          <a:p>
            <a:pPr eaLnBrk="1" hangingPunct="1">
              <a:buFont typeface="Wingdings" pitchFamily="2" charset="2"/>
              <a:buNone/>
              <a:defRPr/>
            </a:pPr>
            <a:endParaRPr lang="zh-CN" altLang="en-US" sz="2400" b="1" dirty="0">
              <a:latin typeface="宋体" pitchFamily="2" charset="-122"/>
            </a:endParaRPr>
          </a:p>
          <a:p>
            <a:pPr eaLnBrk="1" hangingPunct="1">
              <a:buFont typeface="Wingdings" pitchFamily="2" charset="2"/>
              <a:buNone/>
              <a:defRPr/>
            </a:pPr>
            <a:endParaRPr lang="zh-CN" altLang="en-US" sz="2400" b="1" dirty="0">
              <a:latin typeface="宋体" pitchFamily="2" charset="-122"/>
            </a:endParaRPr>
          </a:p>
          <a:p>
            <a:pPr eaLnBrk="1" hangingPunct="1">
              <a:buFont typeface="Wingdings" pitchFamily="2" charset="2"/>
              <a:buNone/>
              <a:defRPr/>
            </a:pPr>
            <a:r>
              <a:rPr lang="zh-CN" altLang="en-US" sz="2400" b="1" dirty="0">
                <a:latin typeface="宋体" pitchFamily="2" charset="-122"/>
              </a:rPr>
              <a:t>  </a:t>
            </a:r>
            <a:r>
              <a:rPr lang="zh-CN" altLang="en-US" sz="2400" b="1" dirty="0">
                <a:latin typeface="Times New Roman" pitchFamily="18" charset="0"/>
              </a:rPr>
              <a:t>由右图可以看出，</a:t>
            </a:r>
            <a:r>
              <a:rPr lang="el-GR" altLang="zh-CN" sz="2400" b="1" i="1" dirty="0">
                <a:latin typeface="宋体" pitchFamily="2" charset="-122"/>
              </a:rPr>
              <a:t>γ</a:t>
            </a:r>
            <a:r>
              <a:rPr lang="zh-CN" altLang="en-US" sz="2400" b="1" dirty="0">
                <a:latin typeface="宋体" pitchFamily="2" charset="-122"/>
              </a:rPr>
              <a:t>＝</a:t>
            </a:r>
            <a:r>
              <a:rPr lang="ru-RU" altLang="zh-CN" sz="2400" b="1" i="1" dirty="0">
                <a:latin typeface="宋体" pitchFamily="2" charset="-122"/>
              </a:rPr>
              <a:t>Г</a:t>
            </a:r>
            <a:r>
              <a:rPr lang="zh-CN" altLang="en-US" sz="2400" b="1" dirty="0">
                <a:latin typeface="宋体" pitchFamily="2" charset="-122"/>
              </a:rPr>
              <a:t>情况（</a:t>
            </a:r>
            <a:r>
              <a:rPr lang="en-US" altLang="zh-CN" sz="2400" b="1" dirty="0">
                <a:effectLst>
                  <a:outerShdw blurRad="38100" dist="38100" dir="2700000" algn="tl">
                    <a:srgbClr val="000000">
                      <a:alpha val="43137"/>
                    </a:srgbClr>
                  </a:outerShdw>
                </a:effectLst>
                <a:latin typeface="宋体" pitchFamily="2" charset="-122"/>
              </a:rPr>
              <a:t>0dB</a:t>
            </a:r>
            <a:r>
              <a:rPr lang="zh-CN" altLang="en-US" sz="2400" b="1" dirty="0">
                <a:latin typeface="宋体" pitchFamily="2" charset="-122"/>
              </a:rPr>
              <a:t>）下，</a:t>
            </a:r>
            <a:r>
              <a:rPr lang="zh-CN" altLang="en-US" sz="2400" b="1" dirty="0">
                <a:latin typeface="Times New Roman" pitchFamily="18" charset="0"/>
              </a:rPr>
              <a:t>无分集时（</a:t>
            </a:r>
            <a:r>
              <a:rPr lang="en-US" altLang="zh-CN" sz="2400" b="1" dirty="0">
                <a:latin typeface="Times New Roman" pitchFamily="18" charset="0"/>
              </a:rPr>
              <a:t>M</a:t>
            </a: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），上述概率为：</a:t>
            </a:r>
            <a:r>
              <a:rPr lang="en-US" altLang="zh-CN" sz="2400" b="1" dirty="0">
                <a:latin typeface="Times New Roman" pitchFamily="18" charset="0"/>
              </a:rPr>
              <a:t>36</a:t>
            </a:r>
            <a:r>
              <a:rPr lang="zh-CN" altLang="en-US" sz="2400" b="1" dirty="0">
                <a:latin typeface="Times New Roman" pitchFamily="18" charset="0"/>
              </a:rPr>
              <a:t>％，</a:t>
            </a:r>
            <a:r>
              <a:rPr lang="en-US" altLang="zh-CN" sz="2400" b="1" dirty="0">
                <a:latin typeface="Times New Roman" pitchFamily="18" charset="0"/>
              </a:rPr>
              <a:t>M=2</a:t>
            </a:r>
            <a:r>
              <a:rPr lang="zh-CN" altLang="en-US" sz="2400" b="1" dirty="0">
                <a:latin typeface="Times New Roman" pitchFamily="18" charset="0"/>
              </a:rPr>
              <a:t>时，上述概率为：</a:t>
            </a:r>
            <a:r>
              <a:rPr lang="en-US" altLang="zh-CN" sz="2400" b="1" dirty="0">
                <a:latin typeface="Times New Roman" pitchFamily="18" charset="0"/>
              </a:rPr>
              <a:t>60</a:t>
            </a:r>
            <a:r>
              <a:rPr lang="zh-CN" altLang="en-US" sz="2400" b="1" dirty="0">
                <a:latin typeface="Times New Roman" pitchFamily="18" charset="0"/>
              </a:rPr>
              <a:t>％。</a:t>
            </a:r>
            <a:r>
              <a:rPr lang="zh-CN" altLang="en-US" sz="2400" b="1" dirty="0">
                <a:latin typeface="宋体" pitchFamily="2" charset="-122"/>
              </a:rPr>
              <a:t>        </a:t>
            </a:r>
            <a:endParaRPr lang="zh-CN" altLang="el-GR" sz="2400" b="1" dirty="0">
              <a:latin typeface="宋体" pitchFamily="2" charset="-122"/>
            </a:endParaRPr>
          </a:p>
        </p:txBody>
      </p:sp>
      <p:graphicFrame>
        <p:nvGraphicFramePr>
          <p:cNvPr id="6146" name="Object 4"/>
          <p:cNvGraphicFramePr>
            <a:graphicFrameLocks noGrp="1" noChangeAspect="1"/>
          </p:cNvGraphicFramePr>
          <p:nvPr>
            <p:ph sz="half" idx="2"/>
          </p:nvPr>
        </p:nvGraphicFramePr>
        <p:xfrm>
          <a:off x="914400" y="3581400"/>
          <a:ext cx="3810000" cy="849313"/>
        </p:xfrm>
        <a:graphic>
          <a:graphicData uri="http://schemas.openxmlformats.org/presentationml/2006/ole">
            <mc:AlternateContent xmlns:mc="http://schemas.openxmlformats.org/markup-compatibility/2006">
              <mc:Choice xmlns:v="urn:schemas-microsoft-com:vml" Requires="v">
                <p:oleObj spid="_x0000_s6147" name="公式" r:id="rId4" imgW="2679480" imgH="596880" progId="Equation.3">
                  <p:embed/>
                </p:oleObj>
              </mc:Choice>
              <mc:Fallback>
                <p:oleObj name="公式" r:id="rId4" imgW="2679480" imgH="596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581400"/>
                        <a:ext cx="3810000"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9" name="Picture 8"/>
          <p:cNvPicPr>
            <a:picLocks noChangeAspect="1" noChangeArrowheads="1"/>
          </p:cNvPicPr>
          <p:nvPr/>
        </p:nvPicPr>
        <p:blipFill>
          <a:blip r:embed="rId6" cstate="print"/>
          <a:srcRect/>
          <a:stretch>
            <a:fillRect/>
          </a:stretch>
        </p:blipFill>
        <p:spPr bwMode="auto">
          <a:xfrm>
            <a:off x="5029200" y="1905000"/>
            <a:ext cx="3981450" cy="4791075"/>
          </a:xfrm>
          <a:prstGeom prst="rect">
            <a:avLst/>
          </a:prstGeom>
          <a:noFill/>
          <a:ln w="9525" algn="ctr">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8"/>
          <p:cNvSpPr>
            <a:spLocks noGrp="1" noChangeArrowheads="1"/>
          </p:cNvSpPr>
          <p:nvPr>
            <p:ph type="title"/>
          </p:nvPr>
        </p:nvSpPr>
        <p:spPr/>
        <p:txBody>
          <a:bodyPr/>
          <a:lstStyle/>
          <a:p>
            <a:pPr eaLnBrk="1" hangingPunct="1"/>
            <a:endParaRPr lang="zh-CN" altLang="zh-CN"/>
          </a:p>
        </p:txBody>
      </p:sp>
      <p:sp>
        <p:nvSpPr>
          <p:cNvPr id="7173" name="Rectangle 3"/>
          <p:cNvSpPr>
            <a:spLocks noGrp="1" noChangeArrowheads="1"/>
          </p:cNvSpPr>
          <p:nvPr>
            <p:ph type="body" sz="half" idx="1"/>
          </p:nvPr>
        </p:nvSpPr>
        <p:spPr>
          <a:xfrm>
            <a:off x="762000" y="2057400"/>
            <a:ext cx="7772400" cy="4114800"/>
          </a:xfrm>
        </p:spPr>
        <p:txBody>
          <a:bodyPr/>
          <a:lstStyle/>
          <a:p>
            <a:pPr eaLnBrk="1" hangingPunct="1"/>
            <a:r>
              <a:rPr lang="zh-CN" altLang="en-US" sz="2800" b="1" dirty="0">
                <a:latin typeface="Times New Roman" pitchFamily="18" charset="0"/>
              </a:rPr>
              <a:t>选择合并合并增益推导（续四）：</a:t>
            </a:r>
          </a:p>
          <a:p>
            <a:pPr eaLnBrk="1" hangingPunct="1">
              <a:buFont typeface="Wingdings" pitchFamily="2" charset="2"/>
              <a:buNone/>
            </a:pPr>
            <a:r>
              <a:rPr lang="zh-CN" altLang="en-US" sz="2800" b="1" dirty="0">
                <a:latin typeface="Times New Roman" pitchFamily="18" charset="0"/>
              </a:rPr>
              <a:t>    选择合并后输出信噪比的</a:t>
            </a:r>
            <a:r>
              <a:rPr lang="en-US" altLang="zh-CN" sz="2800" b="1" i="1" dirty="0" err="1">
                <a:latin typeface="Times New Roman" pitchFamily="18" charset="0"/>
              </a:rPr>
              <a:t>pdf</a:t>
            </a:r>
            <a:r>
              <a:rPr lang="zh-CN" altLang="en-US" sz="2800" b="1" dirty="0">
                <a:latin typeface="Times New Roman" pitchFamily="18" charset="0"/>
              </a:rPr>
              <a:t>为：</a:t>
            </a:r>
          </a:p>
          <a:p>
            <a:pPr eaLnBrk="1" hangingPunct="1">
              <a:buFont typeface="Wingdings" pitchFamily="2" charset="2"/>
              <a:buNone/>
            </a:pPr>
            <a:endParaRPr lang="zh-CN" altLang="en-US" sz="2800" b="1" dirty="0">
              <a:latin typeface="Times New Roman" pitchFamily="18" charset="0"/>
            </a:endParaRPr>
          </a:p>
          <a:p>
            <a:pPr eaLnBrk="1" hangingPunct="1">
              <a:buFont typeface="Wingdings" pitchFamily="2" charset="2"/>
              <a:buNone/>
            </a:pPr>
            <a:endParaRPr lang="zh-CN" altLang="en-US" sz="2800" b="1" dirty="0">
              <a:latin typeface="Times New Roman" pitchFamily="18" charset="0"/>
            </a:endParaRPr>
          </a:p>
          <a:p>
            <a:pPr eaLnBrk="1" hangingPunct="1">
              <a:buFont typeface="Wingdings" pitchFamily="2" charset="2"/>
              <a:buNone/>
            </a:pPr>
            <a:r>
              <a:rPr lang="zh-CN" altLang="en-US" sz="2800" b="1" dirty="0">
                <a:latin typeface="Times New Roman" pitchFamily="18" charset="0"/>
              </a:rPr>
              <a:t>    平均输出信噪比为：</a:t>
            </a:r>
          </a:p>
          <a:p>
            <a:pPr eaLnBrk="1" hangingPunct="1">
              <a:buFont typeface="Wingdings" pitchFamily="2" charset="2"/>
              <a:buNone/>
            </a:pPr>
            <a:r>
              <a:rPr lang="zh-CN" altLang="en-US" sz="2800" b="1" dirty="0">
                <a:latin typeface="Times New Roman" pitchFamily="18" charset="0"/>
              </a:rPr>
              <a:t>                   </a:t>
            </a:r>
          </a:p>
          <a:p>
            <a:pPr eaLnBrk="1" hangingPunct="1">
              <a:buFont typeface="Wingdings" pitchFamily="2" charset="2"/>
              <a:buNone/>
            </a:pPr>
            <a:r>
              <a:rPr lang="zh-CN" altLang="en-US" sz="2400" b="1" dirty="0"/>
              <a:t>       </a:t>
            </a:r>
          </a:p>
        </p:txBody>
      </p:sp>
      <p:graphicFrame>
        <p:nvGraphicFramePr>
          <p:cNvPr id="7170" name="Object 4"/>
          <p:cNvGraphicFramePr>
            <a:graphicFrameLocks noGrp="1" noChangeAspect="1"/>
          </p:cNvGraphicFramePr>
          <p:nvPr>
            <p:ph sz="quarter" idx="2"/>
          </p:nvPr>
        </p:nvGraphicFramePr>
        <p:xfrm>
          <a:off x="3352800" y="3124200"/>
          <a:ext cx="2362200" cy="838200"/>
        </p:xfrm>
        <a:graphic>
          <a:graphicData uri="http://schemas.openxmlformats.org/presentationml/2006/ole">
            <mc:AlternateContent xmlns:mc="http://schemas.openxmlformats.org/markup-compatibility/2006">
              <mc:Choice xmlns:v="urn:schemas-microsoft-com:vml" Requires="v">
                <p:oleObj spid="_x0000_s7172" name="公式" r:id="rId4" imgW="1447560" imgH="520560" progId="Equation.3">
                  <p:embed/>
                </p:oleObj>
              </mc:Choice>
              <mc:Fallback>
                <p:oleObj name="公式" r:id="rId4" imgW="1447560" imgH="520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124200"/>
                        <a:ext cx="23622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7"/>
          <p:cNvGraphicFramePr>
            <a:graphicFrameLocks noGrp="1" noChangeAspect="1"/>
          </p:cNvGraphicFramePr>
          <p:nvPr>
            <p:ph sz="quarter" idx="3"/>
          </p:nvPr>
        </p:nvGraphicFramePr>
        <p:xfrm>
          <a:off x="3505200" y="4724400"/>
          <a:ext cx="2667000" cy="825500"/>
        </p:xfrm>
        <a:graphic>
          <a:graphicData uri="http://schemas.openxmlformats.org/presentationml/2006/ole">
            <mc:AlternateContent xmlns:mc="http://schemas.openxmlformats.org/markup-compatibility/2006">
              <mc:Choice xmlns:v="urn:schemas-microsoft-com:vml" Requires="v">
                <p:oleObj spid="_x0000_s7173" name="公式" r:id="rId6" imgW="1257120" imgH="406080" progId="Equation.3">
                  <p:embed/>
                </p:oleObj>
              </mc:Choice>
              <mc:Fallback>
                <p:oleObj name="公式" r:id="rId6" imgW="1257120" imgH="4060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724400"/>
                        <a:ext cx="26670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p:txBody>
          <a:bodyPr/>
          <a:lstStyle/>
          <a:p>
            <a:pPr eaLnBrk="1" hangingPunct="1"/>
            <a:endParaRPr lang="zh-CN" altLang="zh-CN"/>
          </a:p>
        </p:txBody>
      </p:sp>
      <p:sp>
        <p:nvSpPr>
          <p:cNvPr id="8196" name="Rectangle 3"/>
          <p:cNvSpPr>
            <a:spLocks noGrp="1" noChangeArrowheads="1"/>
          </p:cNvSpPr>
          <p:nvPr>
            <p:ph type="body" sz="half" idx="1"/>
          </p:nvPr>
        </p:nvSpPr>
        <p:spPr>
          <a:xfrm>
            <a:off x="838200" y="2017713"/>
            <a:ext cx="7772400" cy="4383087"/>
          </a:xfrm>
        </p:spPr>
        <p:txBody>
          <a:bodyPr/>
          <a:lstStyle/>
          <a:p>
            <a:pPr eaLnBrk="1" hangingPunct="1">
              <a:lnSpc>
                <a:spcPct val="80000"/>
              </a:lnSpc>
            </a:pPr>
            <a:r>
              <a:rPr lang="zh-CN" altLang="en-US" sz="2800" b="1">
                <a:latin typeface="Times New Roman" pitchFamily="18" charset="0"/>
              </a:rPr>
              <a:t>选择合并合并增益推导（续五）：</a:t>
            </a:r>
          </a:p>
          <a:p>
            <a:pPr eaLnBrk="1" hangingPunct="1">
              <a:lnSpc>
                <a:spcPct val="80000"/>
              </a:lnSpc>
              <a:buFont typeface="Wingdings" pitchFamily="2" charset="2"/>
              <a:buNone/>
            </a:pPr>
            <a:r>
              <a:rPr lang="zh-CN" altLang="en-US" sz="2800" b="1">
                <a:latin typeface="Times New Roman" pitchFamily="18" charset="0"/>
              </a:rPr>
              <a:t>    计算后得到：</a:t>
            </a:r>
          </a:p>
          <a:p>
            <a:pPr eaLnBrk="1" hangingPunct="1">
              <a:lnSpc>
                <a:spcPct val="80000"/>
              </a:lnSpc>
              <a:buFont typeface="Wingdings" pitchFamily="2" charset="2"/>
              <a:buNone/>
            </a:pPr>
            <a:endParaRPr lang="zh-CN" altLang="en-US" sz="2800" b="1">
              <a:latin typeface="Times New Roman" pitchFamily="18" charset="0"/>
            </a:endParaRPr>
          </a:p>
          <a:p>
            <a:pPr eaLnBrk="1" hangingPunct="1">
              <a:lnSpc>
                <a:spcPct val="80000"/>
              </a:lnSpc>
              <a:buFont typeface="Wingdings" pitchFamily="2" charset="2"/>
              <a:buNone/>
            </a:pPr>
            <a:endParaRPr lang="zh-CN" altLang="en-US" sz="2800" b="1">
              <a:latin typeface="Times New Roman" pitchFamily="18" charset="0"/>
            </a:endParaRPr>
          </a:p>
          <a:p>
            <a:pPr eaLnBrk="1" hangingPunct="1">
              <a:lnSpc>
                <a:spcPct val="80000"/>
              </a:lnSpc>
              <a:buFont typeface="Wingdings" pitchFamily="2" charset="2"/>
              <a:buNone/>
            </a:pPr>
            <a:endParaRPr lang="zh-CN" altLang="en-US" sz="2800" b="1">
              <a:latin typeface="Times New Roman" pitchFamily="18" charset="0"/>
            </a:endParaRPr>
          </a:p>
          <a:p>
            <a:pPr eaLnBrk="1" hangingPunct="1">
              <a:lnSpc>
                <a:spcPct val="80000"/>
              </a:lnSpc>
              <a:buFont typeface="Wingdings" pitchFamily="2" charset="2"/>
              <a:buNone/>
            </a:pPr>
            <a:r>
              <a:rPr lang="zh-CN" altLang="en-US" sz="2800" b="1">
                <a:latin typeface="Times New Roman" pitchFamily="18" charset="0"/>
              </a:rPr>
              <a:t>    </a:t>
            </a:r>
          </a:p>
          <a:p>
            <a:pPr eaLnBrk="1" hangingPunct="1">
              <a:lnSpc>
                <a:spcPct val="80000"/>
              </a:lnSpc>
              <a:buFont typeface="Wingdings" pitchFamily="2" charset="2"/>
              <a:buNone/>
            </a:pPr>
            <a:r>
              <a:rPr lang="zh-CN" altLang="en-US" sz="2800" b="1">
                <a:latin typeface="Times New Roman" pitchFamily="18" charset="0"/>
              </a:rPr>
              <a:t>    </a:t>
            </a:r>
            <a:r>
              <a:rPr lang="zh-CN" altLang="en-US" sz="2800" b="1" u="sng">
                <a:latin typeface="Times New Roman" pitchFamily="18" charset="0"/>
              </a:rPr>
              <a:t>习题</a:t>
            </a:r>
            <a:r>
              <a:rPr lang="en-US" altLang="zh-CN" sz="2800" b="1" u="sng">
                <a:latin typeface="Times New Roman" pitchFamily="18" charset="0"/>
              </a:rPr>
              <a:t>1</a:t>
            </a:r>
            <a:r>
              <a:rPr lang="zh-CN" altLang="en-US" sz="2800" b="1">
                <a:latin typeface="Times New Roman" pitchFamily="18" charset="0"/>
              </a:rPr>
              <a:t>：试演算推导上述结果。</a:t>
            </a:r>
          </a:p>
          <a:p>
            <a:pPr eaLnBrk="1" hangingPunct="1">
              <a:lnSpc>
                <a:spcPct val="80000"/>
              </a:lnSpc>
              <a:buFont typeface="Wingdings" pitchFamily="2" charset="2"/>
              <a:buNone/>
            </a:pPr>
            <a:r>
              <a:rPr lang="zh-CN" altLang="en-US" sz="2800" b="1">
                <a:latin typeface="Times New Roman" pitchFamily="18" charset="0"/>
              </a:rPr>
              <a:t>    </a:t>
            </a:r>
            <a:r>
              <a:rPr lang="zh-CN" altLang="en-US" sz="2800" b="1" u="sng">
                <a:latin typeface="Times New Roman" pitchFamily="18" charset="0"/>
              </a:rPr>
              <a:t>习题</a:t>
            </a:r>
            <a:r>
              <a:rPr lang="en-US" altLang="zh-CN" sz="2800" b="1" u="sng">
                <a:latin typeface="Times New Roman" pitchFamily="18" charset="0"/>
              </a:rPr>
              <a:t>2</a:t>
            </a:r>
            <a:r>
              <a:rPr lang="zh-CN" altLang="en-US" sz="2800" b="1">
                <a:latin typeface="Times New Roman" pitchFamily="18" charset="0"/>
              </a:rPr>
              <a:t>：试推导最大比值合并的合并输出信噪</a:t>
            </a:r>
            <a:endParaRPr lang="en-US" altLang="zh-CN" sz="2800" b="1">
              <a:latin typeface="Times New Roman" pitchFamily="18" charset="0"/>
            </a:endParaRPr>
          </a:p>
          <a:p>
            <a:pPr eaLnBrk="1" hangingPunct="1">
              <a:lnSpc>
                <a:spcPct val="80000"/>
              </a:lnSpc>
              <a:buFont typeface="Wingdings" pitchFamily="2" charset="2"/>
              <a:buNone/>
            </a:pPr>
            <a:r>
              <a:rPr lang="en-US" altLang="zh-CN" sz="2800" b="1">
                <a:latin typeface="Times New Roman" pitchFamily="18" charset="0"/>
              </a:rPr>
              <a:t>    </a:t>
            </a:r>
            <a:r>
              <a:rPr lang="zh-CN" altLang="en-US" sz="2800" b="1">
                <a:latin typeface="Times New Roman" pitchFamily="18" charset="0"/>
              </a:rPr>
              <a:t>比的</a:t>
            </a:r>
            <a:r>
              <a:rPr lang="en-US" altLang="zh-CN" sz="2800" b="1">
                <a:latin typeface="Times New Roman" pitchFamily="18" charset="0"/>
              </a:rPr>
              <a:t>CDF</a:t>
            </a:r>
            <a:r>
              <a:rPr lang="zh-CN" altLang="en-US" sz="2800" b="1">
                <a:latin typeface="Times New Roman" pitchFamily="18" charset="0"/>
              </a:rPr>
              <a:t>，并得出其合并增益。  </a:t>
            </a:r>
          </a:p>
          <a:p>
            <a:pPr eaLnBrk="1" hangingPunct="1">
              <a:lnSpc>
                <a:spcPct val="80000"/>
              </a:lnSpc>
              <a:buFont typeface="Wingdings" pitchFamily="2" charset="2"/>
              <a:buNone/>
            </a:pPr>
            <a:r>
              <a:rPr lang="zh-CN" altLang="en-US" sz="2800" b="1">
                <a:latin typeface="Times New Roman" pitchFamily="18" charset="0"/>
              </a:rPr>
              <a:t>           </a:t>
            </a:r>
          </a:p>
        </p:txBody>
      </p:sp>
      <p:graphicFrame>
        <p:nvGraphicFramePr>
          <p:cNvPr id="8194" name="Object 4"/>
          <p:cNvGraphicFramePr>
            <a:graphicFrameLocks noGrp="1" noChangeAspect="1"/>
          </p:cNvGraphicFramePr>
          <p:nvPr>
            <p:ph sz="half" idx="2"/>
          </p:nvPr>
        </p:nvGraphicFramePr>
        <p:xfrm>
          <a:off x="3048000" y="3048000"/>
          <a:ext cx="2286000" cy="1058863"/>
        </p:xfrm>
        <a:graphic>
          <a:graphicData uri="http://schemas.openxmlformats.org/presentationml/2006/ole">
            <mc:AlternateContent xmlns:mc="http://schemas.openxmlformats.org/markup-compatibility/2006">
              <mc:Choice xmlns:v="urn:schemas-microsoft-com:vml" Requires="v">
                <p:oleObj spid="_x0000_s8195" name="公式" r:id="rId4" imgW="774360" imgH="507960" progId="Equation.3">
                  <p:embed/>
                </p:oleObj>
              </mc:Choice>
              <mc:Fallback>
                <p:oleObj name="公式" r:id="rId4" imgW="774360" imgH="507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048000"/>
                        <a:ext cx="2286000" cy="105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7" name="Rectangle 7"/>
          <p:cNvSpPr>
            <a:spLocks noChangeArrowheads="1"/>
          </p:cNvSpPr>
          <p:nvPr/>
        </p:nvSpPr>
        <p:spPr bwMode="auto">
          <a:xfrm>
            <a:off x="2895600" y="2895600"/>
            <a:ext cx="2514600" cy="1447800"/>
          </a:xfrm>
          <a:prstGeom prst="rect">
            <a:avLst/>
          </a:prstGeom>
          <a:noFill/>
          <a:ln w="28575">
            <a:solidFill>
              <a:schemeClr val="tx1"/>
            </a:solidFill>
            <a:miter lim="800000"/>
            <a:headEnd/>
            <a:tailEnd/>
          </a:ln>
        </p:spPr>
        <p:txBody>
          <a:bodyPr wrap="none" anchor="ctr"/>
          <a:lstStyle/>
          <a:p>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endParaRPr lang="zh-CN" altLang="zh-CN"/>
          </a:p>
        </p:txBody>
      </p:sp>
      <p:sp>
        <p:nvSpPr>
          <p:cNvPr id="50179" name="Rectangle 3"/>
          <p:cNvSpPr>
            <a:spLocks noGrp="1" noChangeArrowheads="1"/>
          </p:cNvSpPr>
          <p:nvPr>
            <p:ph type="body" idx="1"/>
          </p:nvPr>
        </p:nvSpPr>
        <p:spPr>
          <a:xfrm>
            <a:off x="762000" y="2133600"/>
            <a:ext cx="8001000" cy="4419600"/>
          </a:xfrm>
        </p:spPr>
        <p:txBody>
          <a:bodyPr/>
          <a:lstStyle/>
          <a:p>
            <a:pPr eaLnBrk="1" hangingPunct="1">
              <a:lnSpc>
                <a:spcPct val="80000"/>
              </a:lnSpc>
            </a:pPr>
            <a:r>
              <a:rPr lang="zh-CN" altLang="en-US" sz="2800" b="1" u="sng" dirty="0">
                <a:latin typeface="Times New Roman" pitchFamily="18" charset="0"/>
              </a:rPr>
              <a:t>例</a:t>
            </a:r>
            <a:r>
              <a:rPr lang="zh-CN" altLang="en-US" sz="2800" b="1" dirty="0">
                <a:latin typeface="Times New Roman" pitchFamily="18" charset="0"/>
              </a:rPr>
              <a:t>：</a:t>
            </a:r>
            <a:r>
              <a:rPr lang="en-US" altLang="zh-CN" sz="2800" b="1" dirty="0">
                <a:latin typeface="Times New Roman" pitchFamily="18" charset="0"/>
              </a:rPr>
              <a:t>pp268 </a:t>
            </a:r>
            <a:r>
              <a:rPr lang="zh-CN" altLang="en-US" sz="2800" b="1" dirty="0">
                <a:latin typeface="Times New Roman" pitchFamily="18" charset="0"/>
              </a:rPr>
              <a:t>例</a:t>
            </a:r>
            <a:r>
              <a:rPr lang="en-US" altLang="zh-CN" sz="2800" b="1" dirty="0">
                <a:latin typeface="Times New Roman" pitchFamily="18" charset="0"/>
              </a:rPr>
              <a:t>7.4</a:t>
            </a:r>
          </a:p>
          <a:p>
            <a:pPr eaLnBrk="1" hangingPunct="1">
              <a:lnSpc>
                <a:spcPct val="80000"/>
              </a:lnSpc>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设</a:t>
            </a:r>
            <a:r>
              <a:rPr lang="en-US" altLang="zh-CN" sz="2800" b="1" dirty="0">
                <a:latin typeface="Times New Roman" pitchFamily="18" charset="0"/>
              </a:rPr>
              <a:t>M</a:t>
            </a:r>
            <a:r>
              <a:rPr lang="zh-CN" altLang="en-US" sz="2800" b="1" dirty="0">
                <a:latin typeface="Times New Roman" pitchFamily="18" charset="0"/>
              </a:rPr>
              <a:t>＝</a:t>
            </a:r>
            <a:r>
              <a:rPr lang="en-US" altLang="zh-CN" sz="2800" b="1" dirty="0">
                <a:latin typeface="Times New Roman" pitchFamily="18" charset="0"/>
              </a:rPr>
              <a:t>4</a:t>
            </a:r>
            <a:r>
              <a:rPr lang="zh-CN" altLang="en-US" sz="2800" b="1" dirty="0">
                <a:latin typeface="Times New Roman" pitchFamily="18" charset="0"/>
              </a:rPr>
              <a:t>，选择分集的信噪比门限</a:t>
            </a:r>
            <a:r>
              <a:rPr lang="el-GR" altLang="zh-CN" sz="2800" b="1" i="1" dirty="0">
                <a:latin typeface="宋体" charset="-122"/>
              </a:rPr>
              <a:t>γ</a:t>
            </a:r>
            <a:r>
              <a:rPr lang="zh-CN" altLang="en-US" sz="2800" b="1" dirty="0">
                <a:latin typeface="宋体" charset="-122"/>
              </a:rPr>
              <a:t>＝</a:t>
            </a:r>
            <a:r>
              <a:rPr lang="en-US" altLang="zh-CN" sz="2800" b="1" dirty="0">
                <a:latin typeface="Times New Roman" pitchFamily="18" charset="0"/>
              </a:rPr>
              <a:t>10dB</a:t>
            </a:r>
            <a:r>
              <a:rPr lang="zh-CN" altLang="en-US" sz="2800" b="1" dirty="0">
                <a:latin typeface="Times New Roman" pitchFamily="18" charset="0"/>
              </a:rPr>
              <a:t>，各</a:t>
            </a:r>
          </a:p>
          <a:p>
            <a:pPr eaLnBrk="1" hangingPunct="1">
              <a:lnSpc>
                <a:spcPct val="80000"/>
              </a:lnSpc>
              <a:buFont typeface="Wingdings" pitchFamily="2" charset="2"/>
              <a:buNone/>
            </a:pPr>
            <a:r>
              <a:rPr lang="zh-CN" altLang="en-US" sz="2800" b="1" dirty="0">
                <a:latin typeface="Times New Roman" pitchFamily="18" charset="0"/>
              </a:rPr>
              <a:t>    支路接收信号幅度服从瑞利分布，单个支路的</a:t>
            </a:r>
            <a:endParaRPr lang="en-US" altLang="zh-CN" sz="2800" b="1" dirty="0">
              <a:latin typeface="Times New Roman" pitchFamily="18" charset="0"/>
            </a:endParaRPr>
          </a:p>
          <a:p>
            <a:pPr eaLnBrk="1" hangingPunct="1">
              <a:lnSpc>
                <a:spcPct val="80000"/>
              </a:lnSpc>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平均输入信噪比</a:t>
            </a:r>
            <a:r>
              <a:rPr lang="ru-RU" altLang="zh-CN" sz="2800" b="1" i="1" dirty="0">
                <a:latin typeface="Times New Roman" pitchFamily="18" charset="0"/>
              </a:rPr>
              <a:t>Г</a:t>
            </a:r>
            <a:r>
              <a:rPr lang="zh-CN" altLang="en-US" sz="2800" b="1" dirty="0">
                <a:latin typeface="Times New Roman" pitchFamily="18" charset="0"/>
              </a:rPr>
              <a:t>＝</a:t>
            </a:r>
            <a:r>
              <a:rPr lang="en-US" altLang="zh-CN" sz="2800" b="1" dirty="0">
                <a:latin typeface="Times New Roman" pitchFamily="18" charset="0"/>
              </a:rPr>
              <a:t>20dB</a:t>
            </a:r>
            <a:r>
              <a:rPr lang="zh-CN" altLang="en-US" sz="2800" b="1" dirty="0">
                <a:latin typeface="Times New Roman" pitchFamily="18" charset="0"/>
              </a:rPr>
              <a:t>，且各支路具相同的平</a:t>
            </a:r>
            <a:endParaRPr lang="en-US" altLang="zh-CN" sz="2800" b="1" dirty="0">
              <a:latin typeface="Times New Roman" pitchFamily="18" charset="0"/>
            </a:endParaRPr>
          </a:p>
          <a:p>
            <a:pPr eaLnBrk="1" hangingPunct="1">
              <a:lnSpc>
                <a:spcPct val="80000"/>
              </a:lnSpc>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均输入信噪比。试比较</a:t>
            </a:r>
            <a:r>
              <a:rPr lang="en-US" altLang="zh-CN" sz="2800" b="1" dirty="0">
                <a:latin typeface="Times New Roman" pitchFamily="18" charset="0"/>
              </a:rPr>
              <a:t>4</a:t>
            </a:r>
            <a:r>
              <a:rPr lang="zh-CN" altLang="en-US" sz="2800" b="1" dirty="0">
                <a:latin typeface="Times New Roman" pitchFamily="18" charset="0"/>
              </a:rPr>
              <a:t>重分集和无分集时输出</a:t>
            </a:r>
            <a:endParaRPr lang="en-US" altLang="zh-CN" sz="2800" b="1" dirty="0">
              <a:latin typeface="Times New Roman" pitchFamily="18" charset="0"/>
            </a:endParaRPr>
          </a:p>
          <a:p>
            <a:pPr eaLnBrk="1" hangingPunct="1">
              <a:lnSpc>
                <a:spcPct val="80000"/>
              </a:lnSpc>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信噪比低于门限值的概率。</a:t>
            </a:r>
          </a:p>
          <a:p>
            <a:pPr eaLnBrk="1" hangingPunct="1">
              <a:lnSpc>
                <a:spcPct val="80000"/>
              </a:lnSpc>
              <a:buFont typeface="Wingdings" pitchFamily="2" charset="2"/>
              <a:buNone/>
            </a:pPr>
            <a:endParaRPr lang="zh-CN" altLang="en-US" sz="2800" b="1" dirty="0">
              <a:latin typeface="Times New Roman" pitchFamily="18" charset="0"/>
            </a:endParaRPr>
          </a:p>
          <a:p>
            <a:pPr eaLnBrk="1" hangingPunct="1">
              <a:lnSpc>
                <a:spcPct val="80000"/>
              </a:lnSpc>
              <a:buFont typeface="Wingdings" pitchFamily="2" charset="2"/>
              <a:buNone/>
            </a:pPr>
            <a:r>
              <a:rPr lang="zh-CN" altLang="en-US" sz="2800" b="1" dirty="0">
                <a:latin typeface="Times New Roman" pitchFamily="18" charset="0"/>
              </a:rPr>
              <a:t>    ［解］：</a:t>
            </a:r>
            <a:r>
              <a:rPr lang="en-US" altLang="zh-CN" sz="2800" b="1" dirty="0">
                <a:latin typeface="Times New Roman" pitchFamily="18" charset="0"/>
              </a:rPr>
              <a:t>M</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时，</a:t>
            </a:r>
            <a:r>
              <a:rPr lang="en-US" altLang="zh-CN" sz="2800" b="1" dirty="0">
                <a:latin typeface="Times New Roman" pitchFamily="18" charset="0"/>
              </a:rPr>
              <a:t>P</a:t>
            </a:r>
            <a:r>
              <a:rPr lang="en-US" altLang="zh-CN" sz="2800" b="1" baseline="-25000" dirty="0">
                <a:latin typeface="Times New Roman" pitchFamily="18" charset="0"/>
              </a:rPr>
              <a:t>1</a:t>
            </a:r>
            <a:r>
              <a:rPr lang="en-US" altLang="zh-CN" sz="2800" b="1" dirty="0">
                <a:latin typeface="Times New Roman" pitchFamily="18" charset="0"/>
              </a:rPr>
              <a:t>(</a:t>
            </a:r>
            <a:r>
              <a:rPr lang="el-GR" altLang="zh-CN" sz="2800" b="1" i="1" dirty="0">
                <a:latin typeface="宋体" charset="-122"/>
              </a:rPr>
              <a:t>γ</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exp(-0.1)=0.095</a:t>
            </a:r>
            <a:r>
              <a:rPr lang="zh-CN" altLang="en-US" sz="2800" b="1" dirty="0">
                <a:latin typeface="Times New Roman" pitchFamily="18" charset="0"/>
              </a:rPr>
              <a:t>； </a:t>
            </a:r>
          </a:p>
          <a:p>
            <a:pPr eaLnBrk="1" hangingPunct="1">
              <a:lnSpc>
                <a:spcPct val="80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M</a:t>
            </a:r>
            <a:r>
              <a:rPr lang="zh-CN" altLang="en-US" sz="2800" b="1" dirty="0">
                <a:latin typeface="Times New Roman" pitchFamily="18" charset="0"/>
              </a:rPr>
              <a:t>＝</a:t>
            </a:r>
            <a:r>
              <a:rPr lang="en-US" altLang="zh-CN" sz="2800" b="1" dirty="0">
                <a:latin typeface="Times New Roman" pitchFamily="18" charset="0"/>
              </a:rPr>
              <a:t>4</a:t>
            </a:r>
            <a:r>
              <a:rPr lang="zh-CN" altLang="en-US" sz="2800" b="1" dirty="0">
                <a:latin typeface="Times New Roman" pitchFamily="18" charset="0"/>
              </a:rPr>
              <a:t>时，</a:t>
            </a:r>
            <a:r>
              <a:rPr lang="en-US" altLang="zh-CN" sz="2800" b="1" dirty="0">
                <a:latin typeface="Times New Roman" pitchFamily="18" charset="0"/>
              </a:rPr>
              <a:t>P</a:t>
            </a:r>
            <a:r>
              <a:rPr lang="en-US" altLang="zh-CN" sz="2800" b="1" baseline="-25000" dirty="0">
                <a:latin typeface="Times New Roman" pitchFamily="18" charset="0"/>
              </a:rPr>
              <a:t>4</a:t>
            </a:r>
            <a:r>
              <a:rPr lang="en-US" altLang="zh-CN" sz="2800" b="1" dirty="0">
                <a:latin typeface="Times New Roman" pitchFamily="18" charset="0"/>
              </a:rPr>
              <a:t>(</a:t>
            </a:r>
            <a:r>
              <a:rPr lang="el-GR" altLang="zh-CN" sz="2800" b="1" i="1" dirty="0">
                <a:latin typeface="宋体" charset="-122"/>
              </a:rPr>
              <a:t>γ</a:t>
            </a:r>
            <a:r>
              <a:rPr lang="en-US" altLang="zh-CN" sz="2800" b="1" dirty="0">
                <a:latin typeface="Times New Roman" pitchFamily="18" charset="0"/>
              </a:rPr>
              <a:t>)=</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exp(-0.1)</a:t>
            </a:r>
            <a:r>
              <a:rPr lang="zh-CN" altLang="en-US" sz="2800" b="1" dirty="0">
                <a:latin typeface="Times New Roman" pitchFamily="18" charset="0"/>
              </a:rPr>
              <a:t>］</a:t>
            </a:r>
            <a:r>
              <a:rPr lang="en-US" altLang="zh-CN" sz="2800" b="1" baseline="30000" dirty="0">
                <a:latin typeface="Times New Roman" pitchFamily="18" charset="0"/>
              </a:rPr>
              <a:t>4</a:t>
            </a:r>
            <a:r>
              <a:rPr lang="en-US" altLang="zh-CN" sz="2800" b="1" dirty="0">
                <a:latin typeface="Times New Roman" pitchFamily="18" charset="0"/>
              </a:rPr>
              <a:t>=0.095</a:t>
            </a:r>
            <a:r>
              <a:rPr lang="en-US" altLang="zh-CN" sz="2800" b="1" baseline="30000" dirty="0">
                <a:latin typeface="Times New Roman" pitchFamily="18" charset="0"/>
              </a:rPr>
              <a:t>4</a:t>
            </a:r>
          </a:p>
          <a:p>
            <a:pPr eaLnBrk="1" hangingPunct="1">
              <a:lnSpc>
                <a:spcPct val="80000"/>
              </a:lnSpc>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a:t>
            </a:r>
            <a:r>
              <a:rPr lang="en-US" altLang="zh-CN" sz="2800" b="1" dirty="0">
                <a:latin typeface="Times New Roman" pitchFamily="18" charset="0"/>
              </a:rPr>
              <a:t>0.000082</a:t>
            </a:r>
          </a:p>
          <a:p>
            <a:pPr eaLnBrk="1" hangingPunct="1">
              <a:lnSpc>
                <a:spcPct val="80000"/>
              </a:lnSpc>
              <a:buFont typeface="Wingdings" pitchFamily="2" charset="2"/>
              <a:buNone/>
            </a:pPr>
            <a:r>
              <a:rPr lang="en-US" altLang="zh-CN" sz="2400" b="1" dirty="0">
                <a:latin typeface="Times New Roman" pitchFamily="18" charset="0"/>
              </a:rPr>
              <a:t>                         </a:t>
            </a:r>
            <a:endParaRPr lang="ru-RU" altLang="zh-CN" sz="2400" b="1" dirty="0">
              <a:latin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7"/>
          <p:cNvSpPr>
            <a:spLocks noGrp="1" noChangeArrowheads="1"/>
          </p:cNvSpPr>
          <p:nvPr>
            <p:ph type="title"/>
          </p:nvPr>
        </p:nvSpPr>
        <p:spPr/>
        <p:txBody>
          <a:bodyPr/>
          <a:lstStyle/>
          <a:p>
            <a:pPr eaLnBrk="1" hangingPunct="1"/>
            <a:endParaRPr lang="zh-CN" altLang="zh-CN"/>
          </a:p>
        </p:txBody>
      </p:sp>
      <p:sp>
        <p:nvSpPr>
          <p:cNvPr id="9221" name="Rectangle 3"/>
          <p:cNvSpPr>
            <a:spLocks noGrp="1" noChangeArrowheads="1"/>
          </p:cNvSpPr>
          <p:nvPr>
            <p:ph type="body" sz="half" idx="1"/>
          </p:nvPr>
        </p:nvSpPr>
        <p:spPr>
          <a:xfrm>
            <a:off x="762000" y="2017713"/>
            <a:ext cx="7848600" cy="4114800"/>
          </a:xfrm>
        </p:spPr>
        <p:txBody>
          <a:bodyPr/>
          <a:lstStyle/>
          <a:p>
            <a:pPr eaLnBrk="1" hangingPunct="1">
              <a:lnSpc>
                <a:spcPct val="80000"/>
              </a:lnSpc>
            </a:pPr>
            <a:r>
              <a:rPr lang="zh-CN" altLang="en-US" sz="2800" b="1"/>
              <a:t>合并增益比较：</a:t>
            </a:r>
          </a:p>
          <a:p>
            <a:pPr eaLnBrk="1" hangingPunct="1">
              <a:lnSpc>
                <a:spcPct val="80000"/>
              </a:lnSpc>
            </a:pPr>
            <a:endParaRPr lang="zh-CN" altLang="en-US" sz="2800" b="1"/>
          </a:p>
          <a:p>
            <a:pPr eaLnBrk="1" hangingPunct="1">
              <a:lnSpc>
                <a:spcPct val="80000"/>
              </a:lnSpc>
            </a:pPr>
            <a:endParaRPr lang="zh-CN" altLang="en-US" sz="2400" b="1"/>
          </a:p>
          <a:p>
            <a:pPr eaLnBrk="1" hangingPunct="1">
              <a:lnSpc>
                <a:spcPct val="80000"/>
              </a:lnSpc>
            </a:pPr>
            <a:endParaRPr lang="zh-CN" altLang="en-US" sz="2400" b="1"/>
          </a:p>
          <a:p>
            <a:pPr eaLnBrk="1" hangingPunct="1">
              <a:lnSpc>
                <a:spcPct val="80000"/>
              </a:lnSpc>
            </a:pPr>
            <a:endParaRPr lang="zh-CN" altLang="en-US" sz="2400" b="1"/>
          </a:p>
          <a:p>
            <a:pPr eaLnBrk="1" hangingPunct="1">
              <a:lnSpc>
                <a:spcPct val="80000"/>
              </a:lnSpc>
            </a:pPr>
            <a:endParaRPr lang="zh-CN" altLang="en-US" sz="2400" b="1"/>
          </a:p>
          <a:p>
            <a:pPr eaLnBrk="1" hangingPunct="1">
              <a:lnSpc>
                <a:spcPct val="80000"/>
              </a:lnSpc>
            </a:pPr>
            <a:r>
              <a:rPr lang="zh-CN" altLang="en-US" sz="2800" b="1">
                <a:latin typeface="Times New Roman" pitchFamily="18" charset="0"/>
              </a:rPr>
              <a:t>分集重数（</a:t>
            </a:r>
            <a:r>
              <a:rPr lang="en-US" altLang="zh-CN" sz="2800" b="1">
                <a:latin typeface="Times New Roman" pitchFamily="18" charset="0"/>
              </a:rPr>
              <a:t>M</a:t>
            </a:r>
            <a:r>
              <a:rPr lang="zh-CN" altLang="en-US" sz="2800" b="1">
                <a:latin typeface="Times New Roman" pitchFamily="18" charset="0"/>
              </a:rPr>
              <a:t>）较少时，</a:t>
            </a:r>
            <a:r>
              <a:rPr lang="en-US" altLang="zh-CN" sz="2800" b="1">
                <a:latin typeface="Times New Roman" pitchFamily="18" charset="0"/>
              </a:rPr>
              <a:t>EGC</a:t>
            </a:r>
            <a:r>
              <a:rPr lang="zh-CN" altLang="en-US" sz="2800" b="1">
                <a:latin typeface="Times New Roman" pitchFamily="18" charset="0"/>
              </a:rPr>
              <a:t>的信噪比增益接</a:t>
            </a:r>
            <a:endParaRPr lang="en-US" altLang="zh-CN" sz="2800" b="1">
              <a:latin typeface="Times New Roman" pitchFamily="18" charset="0"/>
            </a:endParaRPr>
          </a:p>
          <a:p>
            <a:pPr eaLnBrk="1" hangingPunct="1">
              <a:lnSpc>
                <a:spcPct val="80000"/>
              </a:lnSpc>
              <a:buFont typeface="Wingdings" pitchFamily="2" charset="2"/>
              <a:buNone/>
            </a:pPr>
            <a:r>
              <a:rPr lang="en-US" altLang="zh-CN" sz="2800" b="1">
                <a:latin typeface="Times New Roman" pitchFamily="18" charset="0"/>
              </a:rPr>
              <a:t>    </a:t>
            </a:r>
            <a:r>
              <a:rPr lang="zh-CN" altLang="en-US" sz="2800" b="1">
                <a:latin typeface="Times New Roman" pitchFamily="18" charset="0"/>
              </a:rPr>
              <a:t>近于</a:t>
            </a:r>
            <a:r>
              <a:rPr lang="en-US" altLang="zh-CN" sz="2800" b="1">
                <a:latin typeface="Times New Roman" pitchFamily="18" charset="0"/>
              </a:rPr>
              <a:t>MRC</a:t>
            </a:r>
            <a:r>
              <a:rPr lang="zh-CN" altLang="en-US" sz="2800" b="1">
                <a:latin typeface="Times New Roman" pitchFamily="18" charset="0"/>
              </a:rPr>
              <a:t>；</a:t>
            </a:r>
            <a:r>
              <a:rPr lang="en-US" altLang="zh-CN" sz="2800" b="1">
                <a:latin typeface="Times New Roman" pitchFamily="18" charset="0"/>
              </a:rPr>
              <a:t>SC</a:t>
            </a:r>
            <a:r>
              <a:rPr lang="zh-CN" altLang="en-US" sz="2800" b="1">
                <a:latin typeface="Times New Roman" pitchFamily="18" charset="0"/>
              </a:rPr>
              <a:t>信噪比增益相对最少，因为它</a:t>
            </a:r>
            <a:endParaRPr lang="en-US" altLang="zh-CN" sz="2800" b="1">
              <a:latin typeface="Times New Roman" pitchFamily="18" charset="0"/>
            </a:endParaRPr>
          </a:p>
          <a:p>
            <a:pPr eaLnBrk="1" hangingPunct="1">
              <a:lnSpc>
                <a:spcPct val="80000"/>
              </a:lnSpc>
              <a:buFont typeface="Wingdings" pitchFamily="2" charset="2"/>
              <a:buNone/>
            </a:pPr>
            <a:r>
              <a:rPr lang="en-US" altLang="zh-CN" sz="2800" b="1">
                <a:latin typeface="Times New Roman" pitchFamily="18" charset="0"/>
              </a:rPr>
              <a:t>    </a:t>
            </a:r>
            <a:r>
              <a:rPr lang="zh-CN" altLang="en-US" sz="2800" b="1">
                <a:latin typeface="Times New Roman" pitchFamily="18" charset="0"/>
              </a:rPr>
              <a:t>在一次选择输出时只利用了当时最强的一路信</a:t>
            </a:r>
            <a:endParaRPr lang="en-US" altLang="zh-CN" sz="2800" b="1">
              <a:latin typeface="Times New Roman" pitchFamily="18" charset="0"/>
            </a:endParaRPr>
          </a:p>
          <a:p>
            <a:pPr eaLnBrk="1" hangingPunct="1">
              <a:lnSpc>
                <a:spcPct val="80000"/>
              </a:lnSpc>
              <a:buFont typeface="Wingdings" pitchFamily="2" charset="2"/>
              <a:buNone/>
            </a:pPr>
            <a:r>
              <a:rPr lang="en-US" altLang="zh-CN" sz="2800" b="1">
                <a:latin typeface="Times New Roman" pitchFamily="18" charset="0"/>
              </a:rPr>
              <a:t>    </a:t>
            </a:r>
            <a:r>
              <a:rPr lang="zh-CN" altLang="en-US" sz="2800" b="1">
                <a:latin typeface="Times New Roman" pitchFamily="18" charset="0"/>
              </a:rPr>
              <a:t>号，而其他各支路都没有被利用。</a:t>
            </a:r>
          </a:p>
        </p:txBody>
      </p:sp>
      <p:graphicFrame>
        <p:nvGraphicFramePr>
          <p:cNvPr id="139304" name="Group 40"/>
          <p:cNvGraphicFramePr>
            <a:graphicFrameLocks noGrp="1"/>
          </p:cNvGraphicFramePr>
          <p:nvPr>
            <p:ph sz="quarter" idx="2"/>
          </p:nvPr>
        </p:nvGraphicFramePr>
        <p:xfrm>
          <a:off x="838200" y="2743200"/>
          <a:ext cx="7812088" cy="1258888"/>
        </p:xfrm>
        <a:graphic>
          <a:graphicData uri="http://schemas.openxmlformats.org/drawingml/2006/table">
            <a:tbl>
              <a:tblPr/>
              <a:tblGrid>
                <a:gridCol w="1676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173288">
                  <a:extLst>
                    <a:ext uri="{9D8B030D-6E8A-4147-A177-3AD203B41FA5}">
                      <a16:colId xmlns:a16="http://schemas.microsoft.com/office/drawing/2014/main" val="20003"/>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合并方式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SC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EGC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MRC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1" i="0" u="none" strike="noStrike" cap="none" normalizeH="0" baseline="0">
                          <a:ln>
                            <a:noFill/>
                          </a:ln>
                          <a:solidFill>
                            <a:schemeClr val="tx1"/>
                          </a:solidFill>
                          <a:effectLst/>
                          <a:latin typeface="Tahoma" pitchFamily="34" charset="0"/>
                          <a:ea typeface="宋体" pitchFamily="2" charset="-122"/>
                        </a:rPr>
                        <a:t>合并增益</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800" b="0"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宋体" pitchFamily="2" charset="-122"/>
                        </a:rPr>
                        <a:t>       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9218" name="Object 26"/>
          <p:cNvGraphicFramePr>
            <a:graphicFrameLocks noGrp="1" noChangeAspect="1"/>
          </p:cNvGraphicFramePr>
          <p:nvPr>
            <p:ph sz="quarter" idx="3"/>
          </p:nvPr>
        </p:nvGraphicFramePr>
        <p:xfrm>
          <a:off x="2895600" y="3352800"/>
          <a:ext cx="990600" cy="609600"/>
        </p:xfrm>
        <a:graphic>
          <a:graphicData uri="http://schemas.openxmlformats.org/presentationml/2006/ole">
            <mc:AlternateContent xmlns:mc="http://schemas.openxmlformats.org/markup-compatibility/2006">
              <mc:Choice xmlns:v="urn:schemas-microsoft-com:vml" Requires="v">
                <p:oleObj spid="_x0000_s9220" name="公式" r:id="rId4" imgW="393480" imgH="482400" progId="Equation.3">
                  <p:embed/>
                </p:oleObj>
              </mc:Choice>
              <mc:Fallback>
                <p:oleObj name="公式" r:id="rId4" imgW="393480" imgH="48240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352800"/>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34"/>
          <p:cNvGraphicFramePr>
            <a:graphicFrameLocks noChangeAspect="1"/>
          </p:cNvGraphicFramePr>
          <p:nvPr/>
        </p:nvGraphicFramePr>
        <p:xfrm>
          <a:off x="4953000" y="3429000"/>
          <a:ext cx="1130300" cy="482600"/>
        </p:xfrm>
        <a:graphic>
          <a:graphicData uri="http://schemas.openxmlformats.org/presentationml/2006/ole">
            <mc:AlternateContent xmlns:mc="http://schemas.openxmlformats.org/markup-compatibility/2006">
              <mc:Choice xmlns:v="urn:schemas-microsoft-com:vml" Requires="v">
                <p:oleObj spid="_x0000_s9221" name="公式" r:id="rId6" imgW="1130040" imgH="482400" progId="Equation.3">
                  <p:embed/>
                </p:oleObj>
              </mc:Choice>
              <mc:Fallback>
                <p:oleObj name="公式" r:id="rId6" imgW="1130040" imgH="482400" progId="Equation.3">
                  <p:embed/>
                  <p:pic>
                    <p:nvPicPr>
                      <p:cNvPr id="0" name="Object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3429000"/>
                        <a:ext cx="113030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D:\无线通信课程\2010spring\2010年更新的课件\diversity_gain.jpg"/>
          <p:cNvPicPr>
            <a:picLocks noChangeAspect="1" noChangeArrowheads="1"/>
          </p:cNvPicPr>
          <p:nvPr/>
        </p:nvPicPr>
        <p:blipFill>
          <a:blip r:embed="rId2" cstate="print"/>
          <a:srcRect/>
          <a:stretch>
            <a:fillRect/>
          </a:stretch>
        </p:blipFill>
        <p:spPr bwMode="auto">
          <a:xfrm>
            <a:off x="1676400" y="2057400"/>
            <a:ext cx="5343525" cy="4000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type="title"/>
          </p:nvPr>
        </p:nvSpPr>
        <p:spPr/>
        <p:txBody>
          <a:bodyPr/>
          <a:lstStyle/>
          <a:p>
            <a:pPr eaLnBrk="1" hangingPunct="1"/>
            <a:endParaRPr lang="zh-CN" altLang="zh-CN"/>
          </a:p>
        </p:txBody>
      </p:sp>
      <p:pic>
        <p:nvPicPr>
          <p:cNvPr id="52227" name="Picture 8"/>
          <p:cNvPicPr>
            <a:picLocks noGrp="1" noChangeAspect="1" noChangeArrowheads="1"/>
          </p:cNvPicPr>
          <p:nvPr>
            <p:ph idx="1"/>
          </p:nvPr>
        </p:nvPicPr>
        <p:blipFill>
          <a:blip r:embed="rId3" cstate="print"/>
          <a:srcRect/>
          <a:stretch>
            <a:fillRect/>
          </a:stretch>
        </p:blipFill>
        <p:spPr>
          <a:xfrm>
            <a:off x="1219200" y="2133600"/>
            <a:ext cx="7158038" cy="4114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zh-CN" altLang="zh-CN"/>
          </a:p>
        </p:txBody>
      </p:sp>
      <p:sp>
        <p:nvSpPr>
          <p:cNvPr id="147459" name="Rectangle 3"/>
          <p:cNvSpPr>
            <a:spLocks noGrp="1" noChangeArrowheads="1"/>
          </p:cNvSpPr>
          <p:nvPr>
            <p:ph type="body" idx="1"/>
          </p:nvPr>
        </p:nvSpPr>
        <p:spPr>
          <a:xfrm>
            <a:off x="838200" y="1981200"/>
            <a:ext cx="7772400" cy="4724400"/>
          </a:xfrm>
        </p:spPr>
        <p:txBody>
          <a:bodyPr/>
          <a:lstStyle/>
          <a:p>
            <a:pPr eaLnBrk="1" hangingPunct="1">
              <a:lnSpc>
                <a:spcPct val="80000"/>
              </a:lnSpc>
              <a:defRPr/>
            </a:pPr>
            <a:r>
              <a:rPr lang="zh-CN" altLang="en-US" b="1" dirty="0"/>
              <a:t>关于</a:t>
            </a:r>
            <a:r>
              <a:rPr lang="zh-CN" altLang="en-US" b="1" dirty="0">
                <a:latin typeface="Arial"/>
              </a:rPr>
              <a:t>“</a:t>
            </a:r>
            <a:r>
              <a:rPr lang="zh-CN" altLang="en-US" b="1" dirty="0"/>
              <a:t>不可减轻错误</a:t>
            </a:r>
            <a:r>
              <a:rPr lang="zh-CN" altLang="en-US" b="1" dirty="0">
                <a:latin typeface="Arial"/>
              </a:rPr>
              <a:t>”</a:t>
            </a:r>
            <a:r>
              <a:rPr lang="zh-CN" altLang="en-US" b="1" dirty="0"/>
              <a:t>：</a:t>
            </a:r>
          </a:p>
          <a:p>
            <a:pPr eaLnBrk="1" hangingPunct="1">
              <a:lnSpc>
                <a:spcPct val="80000"/>
              </a:lnSpc>
              <a:buFont typeface="Wingdings" pitchFamily="2" charset="2"/>
              <a:buNone/>
              <a:defRPr/>
            </a:pPr>
            <a:r>
              <a:rPr lang="zh-CN" altLang="en-US" sz="2800" b="1" dirty="0"/>
              <a:t>          所谓</a:t>
            </a:r>
            <a:r>
              <a:rPr lang="zh-CN" altLang="en-US" sz="2800" b="1" dirty="0">
                <a:latin typeface="Arial"/>
              </a:rPr>
              <a:t>“</a:t>
            </a:r>
            <a:r>
              <a:rPr lang="zh-CN" altLang="en-US" sz="2800" b="1" dirty="0"/>
              <a:t>不可减轻错误</a:t>
            </a:r>
            <a:r>
              <a:rPr lang="zh-CN" altLang="en-US" sz="2800" b="1" dirty="0">
                <a:latin typeface="Arial"/>
              </a:rPr>
              <a:t>”</a:t>
            </a:r>
            <a:r>
              <a:rPr lang="zh-CN" altLang="en-US" sz="2800" b="1" dirty="0"/>
              <a:t>指的是由信道所造</a:t>
            </a:r>
            <a:endParaRPr lang="en-US" altLang="zh-CN" sz="2800" b="1" dirty="0"/>
          </a:p>
          <a:p>
            <a:pPr eaLnBrk="1" hangingPunct="1">
              <a:lnSpc>
                <a:spcPct val="80000"/>
              </a:lnSpc>
              <a:buFont typeface="Wingdings" pitchFamily="2" charset="2"/>
              <a:buNone/>
              <a:defRPr/>
            </a:pPr>
            <a:r>
              <a:rPr lang="en-US" altLang="zh-CN" sz="2800" b="1" dirty="0"/>
              <a:t>    </a:t>
            </a:r>
            <a:r>
              <a:rPr lang="zh-CN" altLang="en-US" sz="2800" b="1" dirty="0"/>
              <a:t>成的</a:t>
            </a:r>
            <a:r>
              <a:rPr lang="zh-CN" altLang="en-US" sz="2800" b="1" dirty="0">
                <a:solidFill>
                  <a:schemeClr val="tx2"/>
                </a:solidFill>
                <a:effectLst>
                  <a:outerShdw blurRad="38100" dist="38100" dir="2700000" algn="tl">
                    <a:srgbClr val="000000"/>
                  </a:outerShdw>
                </a:effectLst>
              </a:rPr>
              <a:t>信号失真</a:t>
            </a:r>
            <a:r>
              <a:rPr lang="zh-CN" altLang="en-US" sz="2800" b="1" dirty="0"/>
              <a:t>引起的接收差错，一般不可能通</a:t>
            </a:r>
            <a:endParaRPr lang="en-US" altLang="zh-CN" sz="2800" b="1" dirty="0"/>
          </a:p>
          <a:p>
            <a:pPr eaLnBrk="1" hangingPunct="1">
              <a:lnSpc>
                <a:spcPct val="80000"/>
              </a:lnSpc>
              <a:buFont typeface="Wingdings" pitchFamily="2" charset="2"/>
              <a:buNone/>
              <a:defRPr/>
            </a:pPr>
            <a:r>
              <a:rPr lang="en-US" altLang="zh-CN" sz="2800" b="1" dirty="0"/>
              <a:t>    </a:t>
            </a:r>
            <a:r>
              <a:rPr lang="zh-CN" altLang="en-US" sz="2800" b="1" dirty="0"/>
              <a:t>过简单地增加发射功率（相当于提高接收信噪</a:t>
            </a:r>
            <a:endParaRPr lang="en-US" altLang="zh-CN" sz="2800" b="1" dirty="0"/>
          </a:p>
          <a:p>
            <a:pPr eaLnBrk="1" hangingPunct="1">
              <a:lnSpc>
                <a:spcPct val="80000"/>
              </a:lnSpc>
              <a:buFont typeface="Wingdings" pitchFamily="2" charset="2"/>
              <a:buNone/>
              <a:defRPr/>
            </a:pPr>
            <a:r>
              <a:rPr lang="en-US" altLang="zh-CN" sz="2800" b="1" dirty="0"/>
              <a:t>    </a:t>
            </a:r>
            <a:r>
              <a:rPr lang="zh-CN" altLang="en-US" sz="2800" b="1" dirty="0"/>
              <a:t>比）来减轻或降低这种错误的发生率。</a:t>
            </a:r>
          </a:p>
          <a:p>
            <a:pPr eaLnBrk="1" hangingPunct="1">
              <a:lnSpc>
                <a:spcPct val="80000"/>
              </a:lnSpc>
              <a:buFont typeface="Wingdings" pitchFamily="2" charset="2"/>
              <a:buNone/>
              <a:defRPr/>
            </a:pPr>
            <a:r>
              <a:rPr lang="zh-CN" altLang="en-US" sz="2800" b="1" dirty="0"/>
              <a:t>          在无线传输信道中，传输错误不仅仅由噪</a:t>
            </a:r>
            <a:endParaRPr lang="en-US" altLang="zh-CN" sz="2800" b="1" dirty="0"/>
          </a:p>
          <a:p>
            <a:pPr eaLnBrk="1" hangingPunct="1">
              <a:lnSpc>
                <a:spcPct val="80000"/>
              </a:lnSpc>
              <a:buFont typeface="Wingdings" pitchFamily="2" charset="2"/>
              <a:buNone/>
              <a:defRPr/>
            </a:pPr>
            <a:r>
              <a:rPr lang="en-US" altLang="zh-CN" sz="2800" b="1" dirty="0"/>
              <a:t>    </a:t>
            </a:r>
            <a:r>
              <a:rPr lang="zh-CN" altLang="en-US" sz="2800" b="1" dirty="0"/>
              <a:t>声引起，而且还与信号失真有关。</a:t>
            </a:r>
            <a:r>
              <a:rPr lang="zh-CN" altLang="en-US" sz="2800" b="1" dirty="0">
                <a:solidFill>
                  <a:schemeClr val="tx2"/>
                </a:solidFill>
                <a:effectLst>
                  <a:outerShdw blurRad="38100" dist="38100" dir="2700000" algn="tl">
                    <a:srgbClr val="000000"/>
                  </a:outerShdw>
                </a:effectLst>
                <a:latin typeface="Times New Roman" pitchFamily="18" charset="0"/>
              </a:rPr>
              <a:t>这些失真一</a:t>
            </a:r>
            <a:endParaRPr lang="en-US" altLang="zh-CN" sz="2800" b="1" dirty="0">
              <a:solidFill>
                <a:schemeClr val="tx2"/>
              </a:solidFill>
              <a:effectLst>
                <a:outerShdw blurRad="38100" dist="38100" dir="2700000" algn="tl">
                  <a:srgbClr val="000000"/>
                </a:outerShdw>
              </a:effectLst>
              <a:latin typeface="Times New Roman" pitchFamily="18" charset="0"/>
            </a:endParaRPr>
          </a:p>
          <a:p>
            <a:pPr eaLnBrk="1" hangingPunct="1">
              <a:lnSpc>
                <a:spcPct val="80000"/>
              </a:lnSpc>
              <a:buFont typeface="Wingdings" pitchFamily="2" charset="2"/>
              <a:buNone/>
              <a:defRPr/>
            </a:pPr>
            <a:r>
              <a:rPr lang="en-US" altLang="zh-CN" sz="2800" b="1" dirty="0">
                <a:solidFill>
                  <a:schemeClr val="tx2"/>
                </a:solidFill>
                <a:effectLst>
                  <a:outerShdw blurRad="38100" dist="38100" dir="2700000" algn="tl">
                    <a:srgbClr val="000000"/>
                  </a:outerShdw>
                </a:effectLst>
                <a:latin typeface="Times New Roman" pitchFamily="18" charset="0"/>
              </a:rPr>
              <a:t>     </a:t>
            </a:r>
            <a:r>
              <a:rPr lang="zh-CN" altLang="en-US" sz="2800" b="1" dirty="0">
                <a:solidFill>
                  <a:schemeClr val="tx2"/>
                </a:solidFill>
                <a:effectLst>
                  <a:outerShdw blurRad="38100" dist="38100" dir="2700000" algn="tl">
                    <a:srgbClr val="000000"/>
                  </a:outerShdw>
                </a:effectLst>
                <a:latin typeface="Times New Roman" pitchFamily="18" charset="0"/>
              </a:rPr>
              <a:t>方面由时延色散引起，另一方面是由频率色散</a:t>
            </a:r>
            <a:endParaRPr lang="en-US" altLang="zh-CN" sz="2800" b="1" dirty="0">
              <a:solidFill>
                <a:schemeClr val="tx2"/>
              </a:solidFill>
              <a:effectLst>
                <a:outerShdw blurRad="38100" dist="38100" dir="2700000" algn="tl">
                  <a:srgbClr val="000000"/>
                </a:outerShdw>
              </a:effectLst>
              <a:latin typeface="Times New Roman" pitchFamily="18" charset="0"/>
            </a:endParaRPr>
          </a:p>
          <a:p>
            <a:pPr eaLnBrk="1" hangingPunct="1">
              <a:lnSpc>
                <a:spcPct val="80000"/>
              </a:lnSpc>
              <a:buFont typeface="Wingdings" pitchFamily="2" charset="2"/>
              <a:buNone/>
              <a:defRPr/>
            </a:pPr>
            <a:r>
              <a:rPr lang="en-US" altLang="zh-CN" sz="2800" b="1" dirty="0">
                <a:solidFill>
                  <a:schemeClr val="tx2"/>
                </a:solidFill>
                <a:effectLst>
                  <a:outerShdw blurRad="38100" dist="38100" dir="2700000" algn="tl">
                    <a:srgbClr val="000000"/>
                  </a:outerShdw>
                </a:effectLst>
                <a:latin typeface="Times New Roman" pitchFamily="18" charset="0"/>
              </a:rPr>
              <a:t>     </a:t>
            </a:r>
            <a:r>
              <a:rPr lang="zh-CN" altLang="en-US" sz="2800" b="1" dirty="0">
                <a:solidFill>
                  <a:schemeClr val="tx2"/>
                </a:solidFill>
                <a:effectLst>
                  <a:outerShdw blurRad="38100" dist="38100" dir="2700000" algn="tl">
                    <a:srgbClr val="000000"/>
                  </a:outerShdw>
                </a:effectLst>
                <a:latin typeface="Times New Roman" pitchFamily="18" charset="0"/>
              </a:rPr>
              <a:t>引起</a:t>
            </a:r>
            <a:r>
              <a:rPr lang="en-US" altLang="zh-CN" sz="2800" b="1" dirty="0">
                <a:solidFill>
                  <a:schemeClr val="tx2"/>
                </a:solidFill>
                <a:effectLst>
                  <a:outerShdw blurRad="38100" dist="38100" dir="2700000" algn="tl">
                    <a:srgbClr val="000000"/>
                  </a:outerShdw>
                </a:effectLst>
                <a:latin typeface="Times New Roman" pitchFamily="18" charset="0"/>
              </a:rPr>
              <a:t>(</a:t>
            </a:r>
            <a:r>
              <a:rPr lang="zh-CN" altLang="en-US" sz="2800" b="1" dirty="0">
                <a:solidFill>
                  <a:schemeClr val="tx2"/>
                </a:solidFill>
                <a:effectLst>
                  <a:outerShdw blurRad="38100" dist="38100" dir="2700000" algn="tl">
                    <a:srgbClr val="000000"/>
                  </a:outerShdw>
                </a:effectLst>
                <a:latin typeface="Times New Roman" pitchFamily="18" charset="0"/>
              </a:rPr>
              <a:t>多普勒效应</a:t>
            </a:r>
            <a:r>
              <a:rPr lang="en-US" altLang="zh-CN" sz="2800" b="1" dirty="0">
                <a:solidFill>
                  <a:schemeClr val="tx2"/>
                </a:solidFill>
                <a:effectLst>
                  <a:outerShdw blurRad="38100" dist="38100" dir="2700000" algn="tl">
                    <a:srgbClr val="000000"/>
                  </a:outerShdw>
                </a:effectLst>
                <a:latin typeface="Times New Roman" pitchFamily="18" charset="0"/>
              </a:rPr>
              <a:t>)</a:t>
            </a:r>
            <a:r>
              <a:rPr lang="zh-CN" altLang="en-US" sz="2800" b="1" dirty="0"/>
              <a:t>。对于高数据速率，时延色</a:t>
            </a:r>
            <a:endParaRPr lang="en-US" altLang="zh-CN" sz="2800" b="1" dirty="0"/>
          </a:p>
          <a:p>
            <a:pPr eaLnBrk="1" hangingPunct="1">
              <a:lnSpc>
                <a:spcPct val="80000"/>
              </a:lnSpc>
              <a:buFont typeface="Wingdings" pitchFamily="2" charset="2"/>
              <a:buNone/>
              <a:defRPr/>
            </a:pPr>
            <a:r>
              <a:rPr lang="en-US" altLang="zh-CN" sz="2800" b="1" dirty="0"/>
              <a:t>    </a:t>
            </a:r>
            <a:r>
              <a:rPr lang="zh-CN" altLang="en-US" sz="2800" b="1" dirty="0"/>
              <a:t>散是信号失真的主要原因；对于低数据速率，</a:t>
            </a:r>
            <a:endParaRPr lang="en-US" altLang="zh-CN" sz="2800" b="1" dirty="0"/>
          </a:p>
          <a:p>
            <a:pPr eaLnBrk="1" hangingPunct="1">
              <a:lnSpc>
                <a:spcPct val="80000"/>
              </a:lnSpc>
              <a:buFont typeface="Wingdings" pitchFamily="2" charset="2"/>
              <a:buNone/>
              <a:defRPr/>
            </a:pPr>
            <a:r>
              <a:rPr lang="en-US" altLang="zh-CN" sz="2800" b="1" dirty="0"/>
              <a:t>    </a:t>
            </a:r>
            <a:r>
              <a:rPr lang="zh-CN" altLang="en-US" sz="2800" b="1" dirty="0"/>
              <a:t>多普勒效应是主要原因。</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endParaRPr lang="zh-CN" altLang="zh-CN"/>
          </a:p>
        </p:txBody>
      </p:sp>
      <p:sp>
        <p:nvSpPr>
          <p:cNvPr id="53251" name="Rectangle 3"/>
          <p:cNvSpPr>
            <a:spLocks noGrp="1" noChangeArrowheads="1"/>
          </p:cNvSpPr>
          <p:nvPr>
            <p:ph type="body" idx="1"/>
          </p:nvPr>
        </p:nvSpPr>
        <p:spPr>
          <a:xfrm>
            <a:off x="762000" y="2017713"/>
            <a:ext cx="8193088" cy="4114800"/>
          </a:xfrm>
        </p:spPr>
        <p:txBody>
          <a:bodyPr/>
          <a:lstStyle/>
          <a:p>
            <a:pPr eaLnBrk="1" hangingPunct="1"/>
            <a:r>
              <a:rPr lang="zh-CN" altLang="en-US" b="1"/>
              <a:t>发送（发射）分集</a:t>
            </a:r>
          </a:p>
        </p:txBody>
      </p:sp>
      <p:pic>
        <p:nvPicPr>
          <p:cNvPr id="53252" name="Picture 4"/>
          <p:cNvPicPr>
            <a:picLocks noChangeAspect="1" noChangeArrowheads="1"/>
          </p:cNvPicPr>
          <p:nvPr/>
        </p:nvPicPr>
        <p:blipFill>
          <a:blip r:embed="rId3" cstate="print"/>
          <a:srcRect/>
          <a:stretch>
            <a:fillRect/>
          </a:stretch>
        </p:blipFill>
        <p:spPr bwMode="auto">
          <a:xfrm>
            <a:off x="685800" y="2895600"/>
            <a:ext cx="7583488" cy="3124200"/>
          </a:xfrm>
          <a:prstGeom prst="rect">
            <a:avLst/>
          </a:prstGeom>
          <a:noFill/>
          <a:ln w="9525">
            <a:noFill/>
            <a:miter lim="800000"/>
            <a:headEnd/>
            <a:tailEnd/>
          </a:ln>
        </p:spPr>
      </p:pic>
      <p:sp>
        <p:nvSpPr>
          <p:cNvPr id="53253" name="Text Box 5"/>
          <p:cNvSpPr txBox="1">
            <a:spLocks noChangeArrowheads="1"/>
          </p:cNvSpPr>
          <p:nvPr/>
        </p:nvSpPr>
        <p:spPr bwMode="auto">
          <a:xfrm>
            <a:off x="990600" y="5638800"/>
            <a:ext cx="2438400" cy="457200"/>
          </a:xfrm>
          <a:prstGeom prst="rect">
            <a:avLst/>
          </a:prstGeom>
          <a:noFill/>
          <a:ln w="9525">
            <a:noFill/>
            <a:miter lim="800000"/>
            <a:headEnd/>
            <a:tailEnd/>
          </a:ln>
        </p:spPr>
        <p:txBody>
          <a:bodyPr>
            <a:spAutoFit/>
          </a:bodyPr>
          <a:lstStyle/>
          <a:p>
            <a:pPr algn="l">
              <a:spcBef>
                <a:spcPct val="50000"/>
              </a:spcBef>
            </a:pPr>
            <a:r>
              <a:rPr lang="zh-CN" altLang="en-US" sz="2400" b="1" u="sng"/>
              <a:t>接收分集</a:t>
            </a:r>
            <a:r>
              <a:rPr lang="zh-CN" altLang="en-US" sz="2400" b="1">
                <a:latin typeface="Times New Roman" pitchFamily="18" charset="0"/>
              </a:rPr>
              <a:t>  </a:t>
            </a:r>
            <a:r>
              <a:rPr lang="en-US" altLang="zh-CN" sz="2400" b="1">
                <a:latin typeface="Times New Roman" pitchFamily="18" charset="0"/>
              </a:rPr>
              <a:t>SIMO</a:t>
            </a:r>
          </a:p>
        </p:txBody>
      </p:sp>
      <p:sp>
        <p:nvSpPr>
          <p:cNvPr id="53254" name="Text Box 6"/>
          <p:cNvSpPr txBox="1">
            <a:spLocks noChangeArrowheads="1"/>
          </p:cNvSpPr>
          <p:nvPr/>
        </p:nvSpPr>
        <p:spPr bwMode="auto">
          <a:xfrm>
            <a:off x="3505200" y="5638800"/>
            <a:ext cx="2514600" cy="457200"/>
          </a:xfrm>
          <a:prstGeom prst="rect">
            <a:avLst/>
          </a:prstGeom>
          <a:noFill/>
          <a:ln w="9525">
            <a:noFill/>
            <a:miter lim="800000"/>
            <a:headEnd/>
            <a:tailEnd/>
          </a:ln>
        </p:spPr>
        <p:txBody>
          <a:bodyPr>
            <a:spAutoFit/>
          </a:bodyPr>
          <a:lstStyle/>
          <a:p>
            <a:pPr algn="l">
              <a:spcBef>
                <a:spcPct val="50000"/>
              </a:spcBef>
            </a:pPr>
            <a:r>
              <a:rPr lang="en-US" altLang="zh-CN" sz="2400" b="1"/>
              <a:t> </a:t>
            </a:r>
            <a:r>
              <a:rPr lang="zh-CN" altLang="en-US" sz="2400" b="1" u="sng"/>
              <a:t>发射分集</a:t>
            </a:r>
            <a:r>
              <a:rPr lang="zh-CN" altLang="en-US" sz="2400" b="1">
                <a:latin typeface="Times New Roman" pitchFamily="18" charset="0"/>
              </a:rPr>
              <a:t> </a:t>
            </a:r>
            <a:r>
              <a:rPr lang="en-US" altLang="zh-CN" sz="2400" b="1">
                <a:latin typeface="Times New Roman" pitchFamily="18" charset="0"/>
              </a:rPr>
              <a:t>MISO</a:t>
            </a:r>
          </a:p>
        </p:txBody>
      </p:sp>
      <p:sp>
        <p:nvSpPr>
          <p:cNvPr id="53255" name="Text Box 7"/>
          <p:cNvSpPr txBox="1">
            <a:spLocks noChangeArrowheads="1"/>
          </p:cNvSpPr>
          <p:nvPr/>
        </p:nvSpPr>
        <p:spPr bwMode="auto">
          <a:xfrm>
            <a:off x="5715000" y="5638800"/>
            <a:ext cx="1600200" cy="457200"/>
          </a:xfrm>
          <a:prstGeom prst="rect">
            <a:avLst/>
          </a:prstGeom>
          <a:noFill/>
          <a:ln w="9525">
            <a:noFill/>
            <a:miter lim="800000"/>
            <a:headEnd/>
            <a:tailEnd/>
          </a:ln>
        </p:spPr>
        <p:txBody>
          <a:bodyPr>
            <a:spAutoFit/>
          </a:bodyPr>
          <a:lstStyle/>
          <a:p>
            <a:pPr algn="l">
              <a:spcBef>
                <a:spcPct val="50000"/>
              </a:spcBef>
            </a:pPr>
            <a:r>
              <a:rPr lang="en-US" altLang="zh-CN" sz="2400" b="1">
                <a:latin typeface="Times New Roman" pitchFamily="18" charset="0"/>
              </a:rPr>
              <a:t>    MIMO</a:t>
            </a:r>
          </a:p>
        </p:txBody>
      </p:sp>
      <p:sp>
        <p:nvSpPr>
          <p:cNvPr id="9" name="AutoShape 4">
            <a:hlinkClick r:id="rId4" action="ppaction://hlinksldjump"/>
          </p:cNvPr>
          <p:cNvSpPr>
            <a:spLocks noChangeArrowheads="1"/>
          </p:cNvSpPr>
          <p:nvPr/>
        </p:nvSpPr>
        <p:spPr bwMode="auto">
          <a:xfrm>
            <a:off x="8153400" y="601980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sz="4000" b="1" dirty="0">
                <a:effectLst>
                  <a:outerShdw blurRad="38100" dist="38100" dir="2700000" algn="tl">
                    <a:srgbClr val="000000">
                      <a:alpha val="43137"/>
                    </a:srgbClr>
                  </a:outerShdw>
                </a:effectLst>
                <a:latin typeface="Times New Roman" pitchFamily="18" charset="0"/>
              </a:rPr>
              <a:t>3.</a:t>
            </a:r>
            <a:r>
              <a:rPr lang="zh-CN" altLang="en-US" sz="4000" b="1" dirty="0">
                <a:effectLst>
                  <a:outerShdw blurRad="38100" dist="38100" dir="2700000" algn="tl">
                    <a:srgbClr val="000000">
                      <a:alpha val="43137"/>
                    </a:srgbClr>
                  </a:outerShdw>
                </a:effectLst>
                <a:latin typeface="Times New Roman" pitchFamily="18" charset="0"/>
              </a:rPr>
              <a:t>交织</a:t>
            </a:r>
          </a:p>
        </p:txBody>
      </p:sp>
      <p:sp>
        <p:nvSpPr>
          <p:cNvPr id="119811" name="Rectangle 3"/>
          <p:cNvSpPr>
            <a:spLocks noGrp="1" noChangeArrowheads="1"/>
          </p:cNvSpPr>
          <p:nvPr>
            <p:ph type="body" idx="1"/>
          </p:nvPr>
        </p:nvSpPr>
        <p:spPr>
          <a:xfrm>
            <a:off x="762000" y="2057400"/>
            <a:ext cx="7772400" cy="4114800"/>
          </a:xfrm>
        </p:spPr>
        <p:txBody>
          <a:bodyPr/>
          <a:lstStyle/>
          <a:p>
            <a:pPr eaLnBrk="1" hangingPunct="1">
              <a:defRPr/>
            </a:pPr>
            <a:r>
              <a:rPr lang="zh-CN" altLang="en-US" b="1" dirty="0">
                <a:solidFill>
                  <a:schemeClr val="hlink"/>
                </a:solidFill>
                <a:effectLst>
                  <a:outerShdw blurRad="38100" dist="38100" dir="2700000" algn="tl">
                    <a:srgbClr val="000000"/>
                  </a:outerShdw>
                </a:effectLst>
              </a:rPr>
              <a:t>交织用于对抗深衰落引起的突发错误</a:t>
            </a:r>
            <a:r>
              <a:rPr lang="zh-CN" altLang="en-US" b="1" dirty="0">
                <a:solidFill>
                  <a:schemeClr val="hlink"/>
                </a:solidFill>
              </a:rPr>
              <a:t>。</a:t>
            </a:r>
            <a:endParaRPr lang="en-US" altLang="zh-CN" b="1" dirty="0">
              <a:solidFill>
                <a:schemeClr val="hlink"/>
              </a:solidFill>
            </a:endParaRPr>
          </a:p>
          <a:p>
            <a:pPr eaLnBrk="1" hangingPunct="1">
              <a:buFont typeface="Wingdings" pitchFamily="2" charset="2"/>
              <a:buNone/>
              <a:defRPr/>
            </a:pPr>
            <a:r>
              <a:rPr lang="en-US" altLang="zh-CN" b="1" dirty="0">
                <a:solidFill>
                  <a:schemeClr val="hlink"/>
                </a:solidFill>
              </a:rPr>
              <a:t>   </a:t>
            </a:r>
            <a:r>
              <a:rPr lang="zh-CN" altLang="en-US" b="1" dirty="0"/>
              <a:t>通过发送端的</a:t>
            </a:r>
            <a:r>
              <a:rPr lang="zh-CN" altLang="en-US" b="1" dirty="0">
                <a:effectLst>
                  <a:outerShdw blurRad="38100" dist="38100" dir="2700000" algn="tl">
                    <a:srgbClr val="FFFFFF"/>
                  </a:outerShdw>
                </a:effectLst>
              </a:rPr>
              <a:t>交织</a:t>
            </a:r>
            <a:r>
              <a:rPr lang="zh-CN" altLang="en-US" b="1" dirty="0"/>
              <a:t>处理和接收端的</a:t>
            </a:r>
            <a:r>
              <a:rPr lang="zh-CN" altLang="en-US" b="1" dirty="0">
                <a:effectLst>
                  <a:outerShdw blurRad="38100" dist="38100" dir="2700000" algn="tl">
                    <a:srgbClr val="FFFFFF"/>
                  </a:outerShdw>
                </a:effectLst>
              </a:rPr>
              <a:t>解交</a:t>
            </a:r>
            <a:endParaRPr lang="en-US" altLang="zh-CN" b="1" dirty="0">
              <a:effectLst>
                <a:outerShdw blurRad="38100" dist="38100" dir="2700000" algn="tl">
                  <a:srgbClr val="FFFFFF"/>
                </a:outerShdw>
              </a:effectLst>
            </a:endParaRPr>
          </a:p>
          <a:p>
            <a:pPr eaLnBrk="1" hangingPunct="1">
              <a:buFont typeface="Wingdings" pitchFamily="2" charset="2"/>
              <a:buNone/>
              <a:defRPr/>
            </a:pPr>
            <a:r>
              <a:rPr lang="en-US" altLang="zh-CN" b="1" dirty="0">
                <a:effectLst>
                  <a:outerShdw blurRad="38100" dist="38100" dir="2700000" algn="tl">
                    <a:srgbClr val="FFFFFF"/>
                  </a:outerShdw>
                </a:effectLst>
              </a:rPr>
              <a:t>   </a:t>
            </a:r>
            <a:r>
              <a:rPr lang="zh-CN" altLang="en-US" b="1" dirty="0">
                <a:effectLst>
                  <a:outerShdw blurRad="38100" dist="38100" dir="2700000" algn="tl">
                    <a:srgbClr val="FFFFFF"/>
                  </a:outerShdw>
                </a:effectLst>
              </a:rPr>
              <a:t>织</a:t>
            </a:r>
            <a:r>
              <a:rPr lang="zh-CN" altLang="en-US" b="1" dirty="0"/>
              <a:t>（简称</a:t>
            </a:r>
            <a:r>
              <a:rPr lang="zh-CN" altLang="en-US" b="1" dirty="0">
                <a:effectLst>
                  <a:outerShdw blurRad="38100" dist="38100" dir="2700000" algn="tl">
                    <a:srgbClr val="FFFFFF"/>
                  </a:outerShdw>
                </a:effectLst>
              </a:rPr>
              <a:t>解织</a:t>
            </a:r>
            <a:r>
              <a:rPr lang="zh-CN" altLang="en-US" b="1" dirty="0"/>
              <a:t>）处理，可以将信道引起</a:t>
            </a:r>
            <a:endParaRPr lang="en-US" altLang="zh-CN" b="1" dirty="0"/>
          </a:p>
          <a:p>
            <a:pPr eaLnBrk="1" hangingPunct="1">
              <a:buFont typeface="Wingdings" pitchFamily="2" charset="2"/>
              <a:buNone/>
              <a:defRPr/>
            </a:pPr>
            <a:r>
              <a:rPr lang="en-US" altLang="zh-CN" b="1" dirty="0"/>
              <a:t>   </a:t>
            </a:r>
            <a:r>
              <a:rPr lang="zh-CN" altLang="en-US" b="1" dirty="0"/>
              <a:t>的</a:t>
            </a:r>
            <a:r>
              <a:rPr lang="zh-CN" altLang="en-US" b="1" dirty="0">
                <a:solidFill>
                  <a:schemeClr val="tx2"/>
                </a:solidFill>
                <a:effectLst>
                  <a:outerShdw blurRad="38100" dist="38100" dir="2700000" algn="tl">
                    <a:srgbClr val="000000">
                      <a:alpha val="43137"/>
                    </a:srgbClr>
                  </a:outerShdw>
                </a:effectLst>
              </a:rPr>
              <a:t>突发错误</a:t>
            </a:r>
            <a:r>
              <a:rPr lang="zh-CN" altLang="en-US" b="1" dirty="0"/>
              <a:t>（</a:t>
            </a:r>
            <a:r>
              <a:rPr lang="zh-CN" altLang="en-US" b="1" dirty="0">
                <a:solidFill>
                  <a:schemeClr val="tx2"/>
                </a:solidFill>
                <a:effectLst>
                  <a:outerShdw blurRad="38100" dist="38100" dir="2700000" algn="tl">
                    <a:srgbClr val="000000">
                      <a:alpha val="43137"/>
                    </a:srgbClr>
                  </a:outerShdw>
                </a:effectLst>
              </a:rPr>
              <a:t>连续的若干比特的错误</a:t>
            </a:r>
            <a:r>
              <a:rPr lang="zh-CN" altLang="en-US" b="1" dirty="0"/>
              <a:t>）</a:t>
            </a:r>
            <a:endParaRPr lang="en-US" altLang="zh-CN" b="1" dirty="0"/>
          </a:p>
          <a:p>
            <a:pPr eaLnBrk="1" hangingPunct="1">
              <a:buFont typeface="Wingdings" pitchFamily="2" charset="2"/>
              <a:buNone/>
              <a:defRPr/>
            </a:pPr>
            <a:r>
              <a:rPr lang="en-US" altLang="zh-CN" b="1" dirty="0"/>
              <a:t>   </a:t>
            </a:r>
            <a:r>
              <a:rPr lang="zh-CN" altLang="en-US" b="1" dirty="0"/>
              <a:t>分散为零星的随机错误，以保证差错状</a:t>
            </a:r>
            <a:endParaRPr lang="en-US" altLang="zh-CN" b="1" dirty="0"/>
          </a:p>
          <a:p>
            <a:pPr eaLnBrk="1" hangingPunct="1">
              <a:buFont typeface="Wingdings" pitchFamily="2" charset="2"/>
              <a:buNone/>
              <a:defRPr/>
            </a:pPr>
            <a:r>
              <a:rPr lang="en-US" altLang="zh-CN" b="1" dirty="0"/>
              <a:t>   </a:t>
            </a:r>
            <a:r>
              <a:rPr lang="zh-CN" altLang="en-US" b="1" dirty="0"/>
              <a:t>况被基本限定在纠错译码器的纠错能力</a:t>
            </a:r>
            <a:endParaRPr lang="en-US" altLang="zh-CN" b="1" dirty="0"/>
          </a:p>
          <a:p>
            <a:pPr eaLnBrk="1" hangingPunct="1">
              <a:buFont typeface="Wingdings" pitchFamily="2" charset="2"/>
              <a:buNone/>
              <a:defRPr/>
            </a:pPr>
            <a:r>
              <a:rPr lang="en-US" altLang="zh-CN" b="1" dirty="0"/>
              <a:t>   </a:t>
            </a:r>
            <a:r>
              <a:rPr lang="zh-CN" altLang="en-US" b="1" dirty="0"/>
              <a:t>范围之内，从而得以有效地纠正。</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endParaRPr lang="zh-CN" altLang="zh-CN" b="1" dirty="0">
              <a:latin typeface="Times New Roman" pitchFamily="18" charset="0"/>
            </a:endParaRPr>
          </a:p>
        </p:txBody>
      </p:sp>
      <p:sp>
        <p:nvSpPr>
          <p:cNvPr id="113667" name="Rectangle 3"/>
          <p:cNvSpPr>
            <a:spLocks noChangeArrowheads="1"/>
          </p:cNvSpPr>
          <p:nvPr/>
        </p:nvSpPr>
        <p:spPr bwMode="auto">
          <a:xfrm>
            <a:off x="2286000" y="2590800"/>
            <a:ext cx="1066800" cy="457200"/>
          </a:xfrm>
          <a:prstGeom prst="rect">
            <a:avLst/>
          </a:prstGeom>
          <a:solidFill>
            <a:srgbClr val="00CCFF"/>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编码器</a:t>
            </a:r>
            <a:r>
              <a:rPr lang="zh-CN" altLang="en-US">
                <a:ea typeface="宋体" pitchFamily="2" charset="-122"/>
              </a:rPr>
              <a:t> </a:t>
            </a:r>
          </a:p>
        </p:txBody>
      </p:sp>
      <p:sp>
        <p:nvSpPr>
          <p:cNvPr id="113668" name="Rectangle 4"/>
          <p:cNvSpPr>
            <a:spLocks noChangeArrowheads="1"/>
          </p:cNvSpPr>
          <p:nvPr/>
        </p:nvSpPr>
        <p:spPr bwMode="auto">
          <a:xfrm>
            <a:off x="4343400" y="2590800"/>
            <a:ext cx="1066800" cy="457200"/>
          </a:xfrm>
          <a:prstGeom prst="rect">
            <a:avLst/>
          </a:prstGeom>
          <a:solidFill>
            <a:srgbClr val="FFCC00"/>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交织器</a:t>
            </a:r>
            <a:r>
              <a:rPr lang="zh-CN" altLang="en-US">
                <a:ea typeface="宋体" pitchFamily="2" charset="-122"/>
              </a:rPr>
              <a:t> </a:t>
            </a:r>
          </a:p>
        </p:txBody>
      </p:sp>
      <p:sp>
        <p:nvSpPr>
          <p:cNvPr id="113669" name="Rectangle 5"/>
          <p:cNvSpPr>
            <a:spLocks noChangeArrowheads="1"/>
          </p:cNvSpPr>
          <p:nvPr/>
        </p:nvSpPr>
        <p:spPr bwMode="auto">
          <a:xfrm>
            <a:off x="6400800" y="2590800"/>
            <a:ext cx="1066800" cy="457200"/>
          </a:xfrm>
          <a:prstGeom prst="rect">
            <a:avLst/>
          </a:prstGeom>
          <a:solidFill>
            <a:srgbClr val="00CCFF"/>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调制器</a:t>
            </a:r>
            <a:r>
              <a:rPr lang="zh-CN" altLang="en-US">
                <a:ea typeface="宋体" pitchFamily="2" charset="-122"/>
              </a:rPr>
              <a:t> </a:t>
            </a:r>
          </a:p>
        </p:txBody>
      </p:sp>
      <p:sp>
        <p:nvSpPr>
          <p:cNvPr id="113670" name="Rectangle 6"/>
          <p:cNvSpPr>
            <a:spLocks noChangeArrowheads="1"/>
          </p:cNvSpPr>
          <p:nvPr/>
        </p:nvSpPr>
        <p:spPr bwMode="auto">
          <a:xfrm>
            <a:off x="2286000" y="4953000"/>
            <a:ext cx="1066800" cy="457200"/>
          </a:xfrm>
          <a:prstGeom prst="rect">
            <a:avLst/>
          </a:prstGeom>
          <a:solidFill>
            <a:srgbClr val="00CCFF"/>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译码器</a:t>
            </a:r>
            <a:r>
              <a:rPr lang="zh-CN" altLang="en-US">
                <a:ea typeface="宋体" pitchFamily="2" charset="-122"/>
              </a:rPr>
              <a:t> </a:t>
            </a:r>
          </a:p>
        </p:txBody>
      </p:sp>
      <p:sp>
        <p:nvSpPr>
          <p:cNvPr id="113671" name="Rectangle 7"/>
          <p:cNvSpPr>
            <a:spLocks noChangeArrowheads="1"/>
          </p:cNvSpPr>
          <p:nvPr/>
        </p:nvSpPr>
        <p:spPr bwMode="auto">
          <a:xfrm>
            <a:off x="4343400" y="4953000"/>
            <a:ext cx="1066800" cy="457200"/>
          </a:xfrm>
          <a:prstGeom prst="rect">
            <a:avLst/>
          </a:prstGeom>
          <a:solidFill>
            <a:srgbClr val="FFCC00"/>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解织器</a:t>
            </a:r>
            <a:r>
              <a:rPr lang="zh-CN" altLang="en-US">
                <a:ea typeface="宋体" pitchFamily="2" charset="-122"/>
              </a:rPr>
              <a:t> </a:t>
            </a:r>
          </a:p>
        </p:txBody>
      </p:sp>
      <p:sp>
        <p:nvSpPr>
          <p:cNvPr id="113672" name="Rectangle 8"/>
          <p:cNvSpPr>
            <a:spLocks noChangeArrowheads="1"/>
          </p:cNvSpPr>
          <p:nvPr/>
        </p:nvSpPr>
        <p:spPr bwMode="auto">
          <a:xfrm>
            <a:off x="6400800" y="4953000"/>
            <a:ext cx="1066800" cy="457200"/>
          </a:xfrm>
          <a:prstGeom prst="rect">
            <a:avLst/>
          </a:prstGeom>
          <a:solidFill>
            <a:srgbClr val="00CCFF"/>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解调器</a:t>
            </a:r>
            <a:r>
              <a:rPr lang="zh-CN" altLang="en-US">
                <a:ea typeface="宋体" pitchFamily="2" charset="-122"/>
              </a:rPr>
              <a:t> </a:t>
            </a:r>
          </a:p>
        </p:txBody>
      </p:sp>
      <p:sp>
        <p:nvSpPr>
          <p:cNvPr id="113673" name="Rectangle 9"/>
          <p:cNvSpPr>
            <a:spLocks noChangeArrowheads="1"/>
          </p:cNvSpPr>
          <p:nvPr/>
        </p:nvSpPr>
        <p:spPr bwMode="auto">
          <a:xfrm>
            <a:off x="7620000" y="3657600"/>
            <a:ext cx="1066800" cy="457200"/>
          </a:xfrm>
          <a:prstGeom prst="rect">
            <a:avLst/>
          </a:prstGeom>
          <a:solidFill>
            <a:srgbClr val="00CCFF"/>
          </a:solidFill>
          <a:ln w="25400">
            <a:solidFill>
              <a:schemeClr val="tx1"/>
            </a:solidFill>
            <a:miter lim="800000"/>
            <a:headEnd/>
            <a:tailEnd/>
          </a:ln>
          <a:effectLst/>
        </p:spPr>
        <p:txBody>
          <a:bodyPr wrap="none" anchor="ctr"/>
          <a:lstStyle/>
          <a:p>
            <a:pPr>
              <a:defRPr/>
            </a:pPr>
            <a:r>
              <a:rPr lang="zh-CN" altLang="en-US" b="1">
                <a:effectLst>
                  <a:outerShdw blurRad="38100" dist="38100" dir="2700000" algn="tl">
                    <a:srgbClr val="FFFFFF"/>
                  </a:outerShdw>
                </a:effectLst>
                <a:ea typeface="宋体" pitchFamily="2" charset="-122"/>
              </a:rPr>
              <a:t>信道</a:t>
            </a:r>
            <a:r>
              <a:rPr lang="zh-CN" altLang="en-US">
                <a:ea typeface="宋体" pitchFamily="2" charset="-122"/>
              </a:rPr>
              <a:t> </a:t>
            </a:r>
          </a:p>
        </p:txBody>
      </p:sp>
      <p:sp>
        <p:nvSpPr>
          <p:cNvPr id="55306" name="Line 10"/>
          <p:cNvSpPr>
            <a:spLocks noChangeShapeType="1"/>
          </p:cNvSpPr>
          <p:nvPr/>
        </p:nvSpPr>
        <p:spPr bwMode="auto">
          <a:xfrm>
            <a:off x="1295400" y="2819400"/>
            <a:ext cx="990600" cy="0"/>
          </a:xfrm>
          <a:prstGeom prst="line">
            <a:avLst/>
          </a:prstGeom>
          <a:noFill/>
          <a:ln w="19050">
            <a:solidFill>
              <a:schemeClr val="tx1"/>
            </a:solidFill>
            <a:round/>
            <a:headEnd/>
            <a:tailEnd type="triangle" w="med" len="med"/>
          </a:ln>
        </p:spPr>
        <p:txBody>
          <a:bodyPr/>
          <a:lstStyle/>
          <a:p>
            <a:endParaRPr lang="zh-CN" altLang="en-US"/>
          </a:p>
        </p:txBody>
      </p:sp>
      <p:sp>
        <p:nvSpPr>
          <p:cNvPr id="55307" name="Line 11"/>
          <p:cNvSpPr>
            <a:spLocks noChangeShapeType="1"/>
          </p:cNvSpPr>
          <p:nvPr/>
        </p:nvSpPr>
        <p:spPr bwMode="auto">
          <a:xfrm>
            <a:off x="3352800" y="2819400"/>
            <a:ext cx="990600" cy="0"/>
          </a:xfrm>
          <a:prstGeom prst="line">
            <a:avLst/>
          </a:prstGeom>
          <a:noFill/>
          <a:ln w="19050">
            <a:solidFill>
              <a:schemeClr val="tx1"/>
            </a:solidFill>
            <a:round/>
            <a:headEnd/>
            <a:tailEnd type="triangle" w="med" len="med"/>
          </a:ln>
        </p:spPr>
        <p:txBody>
          <a:bodyPr/>
          <a:lstStyle/>
          <a:p>
            <a:endParaRPr lang="zh-CN" altLang="en-US"/>
          </a:p>
        </p:txBody>
      </p:sp>
      <p:sp>
        <p:nvSpPr>
          <p:cNvPr id="55308" name="Line 12"/>
          <p:cNvSpPr>
            <a:spLocks noChangeShapeType="1"/>
          </p:cNvSpPr>
          <p:nvPr/>
        </p:nvSpPr>
        <p:spPr bwMode="auto">
          <a:xfrm>
            <a:off x="5410200" y="2819400"/>
            <a:ext cx="990600" cy="0"/>
          </a:xfrm>
          <a:prstGeom prst="line">
            <a:avLst/>
          </a:prstGeom>
          <a:noFill/>
          <a:ln w="19050">
            <a:solidFill>
              <a:schemeClr val="tx1"/>
            </a:solidFill>
            <a:round/>
            <a:headEnd/>
            <a:tailEnd type="triangle" w="med" len="med"/>
          </a:ln>
        </p:spPr>
        <p:txBody>
          <a:bodyPr/>
          <a:lstStyle/>
          <a:p>
            <a:endParaRPr lang="zh-CN" altLang="en-US"/>
          </a:p>
        </p:txBody>
      </p:sp>
      <p:sp>
        <p:nvSpPr>
          <p:cNvPr id="55309" name="Line 13"/>
          <p:cNvSpPr>
            <a:spLocks noChangeShapeType="1"/>
          </p:cNvSpPr>
          <p:nvPr/>
        </p:nvSpPr>
        <p:spPr bwMode="auto">
          <a:xfrm flipH="1">
            <a:off x="3352800" y="5181600"/>
            <a:ext cx="990600" cy="0"/>
          </a:xfrm>
          <a:prstGeom prst="line">
            <a:avLst/>
          </a:prstGeom>
          <a:noFill/>
          <a:ln w="19050">
            <a:solidFill>
              <a:schemeClr val="tx1"/>
            </a:solidFill>
            <a:round/>
            <a:headEnd/>
            <a:tailEnd type="triangle" w="med" len="med"/>
          </a:ln>
        </p:spPr>
        <p:txBody>
          <a:bodyPr/>
          <a:lstStyle/>
          <a:p>
            <a:endParaRPr lang="zh-CN" altLang="en-US"/>
          </a:p>
        </p:txBody>
      </p:sp>
      <p:sp>
        <p:nvSpPr>
          <p:cNvPr id="55310" name="Line 14"/>
          <p:cNvSpPr>
            <a:spLocks noChangeShapeType="1"/>
          </p:cNvSpPr>
          <p:nvPr/>
        </p:nvSpPr>
        <p:spPr bwMode="auto">
          <a:xfrm flipH="1">
            <a:off x="1295400" y="5181600"/>
            <a:ext cx="990600" cy="0"/>
          </a:xfrm>
          <a:prstGeom prst="line">
            <a:avLst/>
          </a:prstGeom>
          <a:noFill/>
          <a:ln w="19050">
            <a:solidFill>
              <a:schemeClr val="tx1"/>
            </a:solidFill>
            <a:round/>
            <a:headEnd/>
            <a:tailEnd type="triangle" w="med" len="med"/>
          </a:ln>
        </p:spPr>
        <p:txBody>
          <a:bodyPr/>
          <a:lstStyle/>
          <a:p>
            <a:endParaRPr lang="zh-CN" altLang="en-US"/>
          </a:p>
        </p:txBody>
      </p:sp>
      <p:sp>
        <p:nvSpPr>
          <p:cNvPr id="55311" name="Line 15"/>
          <p:cNvSpPr>
            <a:spLocks noChangeShapeType="1"/>
          </p:cNvSpPr>
          <p:nvPr/>
        </p:nvSpPr>
        <p:spPr bwMode="auto">
          <a:xfrm flipH="1">
            <a:off x="5410200" y="5181600"/>
            <a:ext cx="990600" cy="0"/>
          </a:xfrm>
          <a:prstGeom prst="line">
            <a:avLst/>
          </a:prstGeom>
          <a:noFill/>
          <a:ln w="19050">
            <a:solidFill>
              <a:schemeClr val="tx1"/>
            </a:solidFill>
            <a:round/>
            <a:headEnd/>
            <a:tailEnd type="triangle" w="med" len="med"/>
          </a:ln>
        </p:spPr>
        <p:txBody>
          <a:bodyPr/>
          <a:lstStyle/>
          <a:p>
            <a:endParaRPr lang="zh-CN" altLang="en-US"/>
          </a:p>
        </p:txBody>
      </p:sp>
      <p:sp>
        <p:nvSpPr>
          <p:cNvPr id="55312" name="Line 16"/>
          <p:cNvSpPr>
            <a:spLocks noChangeShapeType="1"/>
          </p:cNvSpPr>
          <p:nvPr/>
        </p:nvSpPr>
        <p:spPr bwMode="auto">
          <a:xfrm>
            <a:off x="7467600" y="2819400"/>
            <a:ext cx="762000" cy="0"/>
          </a:xfrm>
          <a:prstGeom prst="line">
            <a:avLst/>
          </a:prstGeom>
          <a:noFill/>
          <a:ln w="19050">
            <a:solidFill>
              <a:schemeClr val="tx1"/>
            </a:solidFill>
            <a:round/>
            <a:headEnd/>
            <a:tailEnd/>
          </a:ln>
        </p:spPr>
        <p:txBody>
          <a:bodyPr/>
          <a:lstStyle/>
          <a:p>
            <a:endParaRPr lang="zh-CN" altLang="en-US"/>
          </a:p>
        </p:txBody>
      </p:sp>
      <p:sp>
        <p:nvSpPr>
          <p:cNvPr id="55313" name="Line 17"/>
          <p:cNvSpPr>
            <a:spLocks noChangeShapeType="1"/>
          </p:cNvSpPr>
          <p:nvPr/>
        </p:nvSpPr>
        <p:spPr bwMode="auto">
          <a:xfrm>
            <a:off x="8229600" y="2819400"/>
            <a:ext cx="0" cy="838200"/>
          </a:xfrm>
          <a:prstGeom prst="line">
            <a:avLst/>
          </a:prstGeom>
          <a:noFill/>
          <a:ln w="19050">
            <a:solidFill>
              <a:schemeClr val="tx1"/>
            </a:solidFill>
            <a:round/>
            <a:headEnd/>
            <a:tailEnd type="triangle" w="med" len="med"/>
          </a:ln>
        </p:spPr>
        <p:txBody>
          <a:bodyPr/>
          <a:lstStyle/>
          <a:p>
            <a:endParaRPr lang="zh-CN" altLang="en-US"/>
          </a:p>
        </p:txBody>
      </p:sp>
      <p:sp>
        <p:nvSpPr>
          <p:cNvPr id="55314" name="Line 18"/>
          <p:cNvSpPr>
            <a:spLocks noChangeShapeType="1"/>
          </p:cNvSpPr>
          <p:nvPr/>
        </p:nvSpPr>
        <p:spPr bwMode="auto">
          <a:xfrm>
            <a:off x="8229600" y="4114800"/>
            <a:ext cx="0" cy="1066800"/>
          </a:xfrm>
          <a:prstGeom prst="line">
            <a:avLst/>
          </a:prstGeom>
          <a:noFill/>
          <a:ln w="19050">
            <a:solidFill>
              <a:schemeClr val="tx1"/>
            </a:solidFill>
            <a:round/>
            <a:headEnd/>
            <a:tailEnd/>
          </a:ln>
        </p:spPr>
        <p:txBody>
          <a:bodyPr/>
          <a:lstStyle/>
          <a:p>
            <a:endParaRPr lang="zh-CN" altLang="en-US"/>
          </a:p>
        </p:txBody>
      </p:sp>
      <p:sp>
        <p:nvSpPr>
          <p:cNvPr id="55315" name="Line 19"/>
          <p:cNvSpPr>
            <a:spLocks noChangeShapeType="1"/>
          </p:cNvSpPr>
          <p:nvPr/>
        </p:nvSpPr>
        <p:spPr bwMode="auto">
          <a:xfrm flipH="1">
            <a:off x="7467600" y="5181600"/>
            <a:ext cx="762000" cy="0"/>
          </a:xfrm>
          <a:prstGeom prst="line">
            <a:avLst/>
          </a:prstGeom>
          <a:noFill/>
          <a:ln w="19050">
            <a:solidFill>
              <a:schemeClr val="tx1"/>
            </a:solidFill>
            <a:round/>
            <a:headEnd/>
            <a:tailEnd type="triangle" w="med" len="med"/>
          </a:ln>
        </p:spPr>
        <p:txBody>
          <a:bodyPr/>
          <a:lstStyle/>
          <a:p>
            <a:endParaRPr lang="zh-CN" altLang="en-US"/>
          </a:p>
        </p:txBody>
      </p:sp>
      <p:sp>
        <p:nvSpPr>
          <p:cNvPr id="113684" name="Line 20"/>
          <p:cNvSpPr>
            <a:spLocks noChangeShapeType="1"/>
          </p:cNvSpPr>
          <p:nvPr/>
        </p:nvSpPr>
        <p:spPr bwMode="auto">
          <a:xfrm>
            <a:off x="4343400" y="2819400"/>
            <a:ext cx="1066800" cy="0"/>
          </a:xfrm>
          <a:prstGeom prst="line">
            <a:avLst/>
          </a:prstGeom>
          <a:noFill/>
          <a:ln w="19050">
            <a:solidFill>
              <a:schemeClr val="tx1"/>
            </a:solidFill>
            <a:round/>
            <a:headEnd/>
            <a:tailEnd/>
          </a:ln>
        </p:spPr>
        <p:txBody>
          <a:bodyPr/>
          <a:lstStyle/>
          <a:p>
            <a:endParaRPr lang="zh-CN" altLang="en-US"/>
          </a:p>
        </p:txBody>
      </p:sp>
      <p:sp>
        <p:nvSpPr>
          <p:cNvPr id="113685" name="Line 21"/>
          <p:cNvSpPr>
            <a:spLocks noChangeShapeType="1"/>
          </p:cNvSpPr>
          <p:nvPr/>
        </p:nvSpPr>
        <p:spPr bwMode="auto">
          <a:xfrm flipH="1">
            <a:off x="4343400" y="5181600"/>
            <a:ext cx="1066800" cy="0"/>
          </a:xfrm>
          <a:prstGeom prst="line">
            <a:avLst/>
          </a:prstGeom>
          <a:noFill/>
          <a:ln w="19050">
            <a:solidFill>
              <a:schemeClr val="tx1"/>
            </a:solidFill>
            <a:round/>
            <a:headEnd/>
            <a:tailEnd/>
          </a:ln>
        </p:spPr>
        <p:txBody>
          <a:bodyPr/>
          <a:lstStyle/>
          <a:p>
            <a:endParaRPr lang="zh-CN" altLang="en-US"/>
          </a:p>
        </p:txBody>
      </p:sp>
      <p:sp>
        <p:nvSpPr>
          <p:cNvPr id="55318" name="Text Box 22"/>
          <p:cNvSpPr txBox="1">
            <a:spLocks noChangeArrowheads="1"/>
          </p:cNvSpPr>
          <p:nvPr/>
        </p:nvSpPr>
        <p:spPr bwMode="auto">
          <a:xfrm>
            <a:off x="838200" y="2438400"/>
            <a:ext cx="1371600" cy="366713"/>
          </a:xfrm>
          <a:prstGeom prst="rect">
            <a:avLst/>
          </a:prstGeom>
          <a:noFill/>
          <a:ln w="9525">
            <a:noFill/>
            <a:miter lim="800000"/>
            <a:headEnd/>
            <a:tailEnd/>
          </a:ln>
        </p:spPr>
        <p:txBody>
          <a:bodyPr>
            <a:spAutoFit/>
          </a:bodyPr>
          <a:lstStyle/>
          <a:p>
            <a:pPr algn="l">
              <a:spcBef>
                <a:spcPct val="50000"/>
              </a:spcBef>
            </a:pPr>
            <a:r>
              <a:rPr lang="en-US" altLang="zh-CN" b="1"/>
              <a:t>    </a:t>
            </a:r>
            <a:r>
              <a:rPr lang="zh-CN" altLang="en-US" b="1"/>
              <a:t>信源比特</a:t>
            </a:r>
          </a:p>
        </p:txBody>
      </p:sp>
      <p:sp>
        <p:nvSpPr>
          <p:cNvPr id="55319" name="Text Box 23"/>
          <p:cNvSpPr txBox="1">
            <a:spLocks noChangeArrowheads="1"/>
          </p:cNvSpPr>
          <p:nvPr/>
        </p:nvSpPr>
        <p:spPr bwMode="auto">
          <a:xfrm>
            <a:off x="914400" y="4724400"/>
            <a:ext cx="1371600" cy="366713"/>
          </a:xfrm>
          <a:prstGeom prst="rect">
            <a:avLst/>
          </a:prstGeom>
          <a:noFill/>
          <a:ln w="9525">
            <a:noFill/>
            <a:miter lim="800000"/>
            <a:headEnd/>
            <a:tailEnd/>
          </a:ln>
        </p:spPr>
        <p:txBody>
          <a:bodyPr>
            <a:spAutoFit/>
          </a:bodyPr>
          <a:lstStyle/>
          <a:p>
            <a:pPr algn="l">
              <a:spcBef>
                <a:spcPct val="50000"/>
              </a:spcBef>
            </a:pPr>
            <a:r>
              <a:rPr lang="en-US" altLang="zh-CN" b="1"/>
              <a:t>    </a:t>
            </a:r>
            <a:r>
              <a:rPr lang="zh-CN" altLang="en-US" b="1"/>
              <a:t>恢复出的</a:t>
            </a:r>
          </a:p>
        </p:txBody>
      </p:sp>
      <p:sp>
        <p:nvSpPr>
          <p:cNvPr id="55320" name="Text Box 24"/>
          <p:cNvSpPr txBox="1">
            <a:spLocks noChangeArrowheads="1"/>
          </p:cNvSpPr>
          <p:nvPr/>
        </p:nvSpPr>
        <p:spPr bwMode="auto">
          <a:xfrm>
            <a:off x="914400" y="5257800"/>
            <a:ext cx="1371600" cy="366713"/>
          </a:xfrm>
          <a:prstGeom prst="rect">
            <a:avLst/>
          </a:prstGeom>
          <a:noFill/>
          <a:ln w="9525">
            <a:noFill/>
            <a:miter lim="800000"/>
            <a:headEnd/>
            <a:tailEnd/>
          </a:ln>
        </p:spPr>
        <p:txBody>
          <a:bodyPr>
            <a:spAutoFit/>
          </a:bodyPr>
          <a:lstStyle/>
          <a:p>
            <a:pPr algn="l">
              <a:spcBef>
                <a:spcPct val="50000"/>
              </a:spcBef>
            </a:pPr>
            <a:r>
              <a:rPr lang="en-US" altLang="zh-CN" b="1"/>
              <a:t>    </a:t>
            </a:r>
            <a:r>
              <a:rPr lang="zh-CN" altLang="en-US" b="1"/>
              <a:t>信源比特</a:t>
            </a:r>
          </a:p>
        </p:txBody>
      </p:sp>
      <p:sp>
        <p:nvSpPr>
          <p:cNvPr id="113689" name="Text Box 25"/>
          <p:cNvSpPr txBox="1">
            <a:spLocks noChangeArrowheads="1"/>
          </p:cNvSpPr>
          <p:nvPr/>
        </p:nvSpPr>
        <p:spPr bwMode="auto">
          <a:xfrm>
            <a:off x="1066800" y="5791200"/>
            <a:ext cx="7391400" cy="822325"/>
          </a:xfrm>
          <a:prstGeom prst="rect">
            <a:avLst/>
          </a:prstGeom>
          <a:noFill/>
          <a:ln w="9525">
            <a:noFill/>
            <a:miter lim="800000"/>
            <a:headEnd/>
            <a:tailEnd/>
          </a:ln>
        </p:spPr>
        <p:txBody>
          <a:bodyPr>
            <a:spAutoFit/>
          </a:bodyPr>
          <a:lstStyle/>
          <a:p>
            <a:pPr algn="l">
              <a:spcBef>
                <a:spcPct val="50000"/>
              </a:spcBef>
            </a:pPr>
            <a:r>
              <a:rPr lang="zh-CN" altLang="en-US" sz="2400" b="1" u="sng"/>
              <a:t>发送端</a:t>
            </a:r>
            <a:r>
              <a:rPr lang="zh-CN" altLang="en-US" sz="2400" b="1"/>
              <a:t>：交织器位于编码器之后，调制器之前；</a:t>
            </a:r>
            <a:r>
              <a:rPr lang="zh-CN" altLang="en-US" sz="2400" b="1" u="sng"/>
              <a:t>接收端</a:t>
            </a:r>
            <a:r>
              <a:rPr lang="zh-CN" altLang="en-US" sz="2400" b="1"/>
              <a:t>：解织器位于解调器之后，译码器之前。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13684"/>
                                        </p:tgtEl>
                                      </p:cBhvr>
                                    </p:animEffect>
                                    <p:set>
                                      <p:cBhvr>
                                        <p:cTn id="7" dur="1" fill="hold">
                                          <p:stCondLst>
                                            <p:cond delay="499"/>
                                          </p:stCondLst>
                                        </p:cTn>
                                        <p:tgtEl>
                                          <p:spTgt spid="113684"/>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13685"/>
                                        </p:tgtEl>
                                      </p:cBhvr>
                                    </p:animEffect>
                                    <p:set>
                                      <p:cBhvr>
                                        <p:cTn id="10" dur="1" fill="hold">
                                          <p:stCondLst>
                                            <p:cond delay="499"/>
                                          </p:stCondLst>
                                        </p:cTn>
                                        <p:tgtEl>
                                          <p:spTgt spid="113685"/>
                                        </p:tgtEl>
                                        <p:attrNameLst>
                                          <p:attrName>style.visibility</p:attrName>
                                        </p:attrNameLst>
                                      </p:cBhvr>
                                      <p:to>
                                        <p:strVal val="hidden"/>
                                      </p:to>
                                    </p:set>
                                  </p:childTnLst>
                                </p:cTn>
                              </p:par>
                            </p:childTnLst>
                          </p:cTn>
                        </p:par>
                        <p:par>
                          <p:cTn id="11" fill="hold">
                            <p:stCondLst>
                              <p:cond delay="500"/>
                            </p:stCondLst>
                            <p:childTnLst>
                              <p:par>
                                <p:cTn id="12" presetID="55" presetClass="entr" presetSubtype="0" fill="hold" grpId="0" nodeType="afterEffect">
                                  <p:stCondLst>
                                    <p:cond delay="0"/>
                                  </p:stCondLst>
                                  <p:childTnLst>
                                    <p:set>
                                      <p:cBhvr>
                                        <p:cTn id="13" dur="1" fill="hold">
                                          <p:stCondLst>
                                            <p:cond delay="0"/>
                                          </p:stCondLst>
                                        </p:cTn>
                                        <p:tgtEl>
                                          <p:spTgt spid="113668"/>
                                        </p:tgtEl>
                                        <p:attrNameLst>
                                          <p:attrName>style.visibility</p:attrName>
                                        </p:attrNameLst>
                                      </p:cBhvr>
                                      <p:to>
                                        <p:strVal val="visible"/>
                                      </p:to>
                                    </p:set>
                                    <p:anim calcmode="lin" valueType="num">
                                      <p:cBhvr>
                                        <p:cTn id="14" dur="1000" fill="hold"/>
                                        <p:tgtEl>
                                          <p:spTgt spid="113668"/>
                                        </p:tgtEl>
                                        <p:attrNameLst>
                                          <p:attrName>ppt_w</p:attrName>
                                        </p:attrNameLst>
                                      </p:cBhvr>
                                      <p:tavLst>
                                        <p:tav tm="0">
                                          <p:val>
                                            <p:strVal val="#ppt_w*0.70"/>
                                          </p:val>
                                        </p:tav>
                                        <p:tav tm="100000">
                                          <p:val>
                                            <p:strVal val="#ppt_w"/>
                                          </p:val>
                                        </p:tav>
                                      </p:tavLst>
                                    </p:anim>
                                    <p:anim calcmode="lin" valueType="num">
                                      <p:cBhvr>
                                        <p:cTn id="15" dur="1000" fill="hold"/>
                                        <p:tgtEl>
                                          <p:spTgt spid="113668"/>
                                        </p:tgtEl>
                                        <p:attrNameLst>
                                          <p:attrName>ppt_h</p:attrName>
                                        </p:attrNameLst>
                                      </p:cBhvr>
                                      <p:tavLst>
                                        <p:tav tm="0">
                                          <p:val>
                                            <p:strVal val="#ppt_h"/>
                                          </p:val>
                                        </p:tav>
                                        <p:tav tm="100000">
                                          <p:val>
                                            <p:strVal val="#ppt_h"/>
                                          </p:val>
                                        </p:tav>
                                      </p:tavLst>
                                    </p:anim>
                                    <p:animEffect transition="in" filter="fade">
                                      <p:cBhvr>
                                        <p:cTn id="16" dur="1000"/>
                                        <p:tgtEl>
                                          <p:spTgt spid="113668"/>
                                        </p:tgtEl>
                                      </p:cBhvr>
                                    </p:animEffect>
                                  </p:childTnLst>
                                </p:cTn>
                              </p:par>
                            </p:childTnLst>
                          </p:cTn>
                        </p:par>
                        <p:par>
                          <p:cTn id="17" fill="hold">
                            <p:stCondLst>
                              <p:cond delay="1500"/>
                            </p:stCondLst>
                            <p:childTnLst>
                              <p:par>
                                <p:cTn id="18" presetID="55" presetClass="entr" presetSubtype="0" fill="hold" grpId="0" nodeType="afterEffect">
                                  <p:stCondLst>
                                    <p:cond delay="0"/>
                                  </p:stCondLst>
                                  <p:childTnLst>
                                    <p:set>
                                      <p:cBhvr>
                                        <p:cTn id="19" dur="1" fill="hold">
                                          <p:stCondLst>
                                            <p:cond delay="0"/>
                                          </p:stCondLst>
                                        </p:cTn>
                                        <p:tgtEl>
                                          <p:spTgt spid="113671"/>
                                        </p:tgtEl>
                                        <p:attrNameLst>
                                          <p:attrName>style.visibility</p:attrName>
                                        </p:attrNameLst>
                                      </p:cBhvr>
                                      <p:to>
                                        <p:strVal val="visible"/>
                                      </p:to>
                                    </p:set>
                                    <p:anim calcmode="lin" valueType="num">
                                      <p:cBhvr>
                                        <p:cTn id="20" dur="1000" fill="hold"/>
                                        <p:tgtEl>
                                          <p:spTgt spid="113671"/>
                                        </p:tgtEl>
                                        <p:attrNameLst>
                                          <p:attrName>ppt_w</p:attrName>
                                        </p:attrNameLst>
                                      </p:cBhvr>
                                      <p:tavLst>
                                        <p:tav tm="0">
                                          <p:val>
                                            <p:strVal val="#ppt_w*0.70"/>
                                          </p:val>
                                        </p:tav>
                                        <p:tav tm="100000">
                                          <p:val>
                                            <p:strVal val="#ppt_w"/>
                                          </p:val>
                                        </p:tav>
                                      </p:tavLst>
                                    </p:anim>
                                    <p:anim calcmode="lin" valueType="num">
                                      <p:cBhvr>
                                        <p:cTn id="21" dur="1000" fill="hold"/>
                                        <p:tgtEl>
                                          <p:spTgt spid="113671"/>
                                        </p:tgtEl>
                                        <p:attrNameLst>
                                          <p:attrName>ppt_h</p:attrName>
                                        </p:attrNameLst>
                                      </p:cBhvr>
                                      <p:tavLst>
                                        <p:tav tm="0">
                                          <p:val>
                                            <p:strVal val="#ppt_h"/>
                                          </p:val>
                                        </p:tav>
                                        <p:tav tm="100000">
                                          <p:val>
                                            <p:strVal val="#ppt_h"/>
                                          </p:val>
                                        </p:tav>
                                      </p:tavLst>
                                    </p:anim>
                                    <p:animEffect transition="in" filter="fade">
                                      <p:cBhvr>
                                        <p:cTn id="22" dur="1000"/>
                                        <p:tgtEl>
                                          <p:spTgt spid="113671"/>
                                        </p:tgtEl>
                                      </p:cBhvr>
                                    </p:animEffect>
                                  </p:childTnLst>
                                </p:cTn>
                              </p:par>
                            </p:childTnLst>
                          </p:cTn>
                        </p:par>
                        <p:par>
                          <p:cTn id="23" fill="hold">
                            <p:stCondLst>
                              <p:cond delay="2500"/>
                            </p:stCondLst>
                            <p:childTnLst>
                              <p:par>
                                <p:cTn id="24" presetID="26" presetClass="emph" presetSubtype="0" fill="hold" grpId="1" nodeType="afterEffect">
                                  <p:stCondLst>
                                    <p:cond delay="0"/>
                                  </p:stCondLst>
                                  <p:childTnLst>
                                    <p:animEffect transition="out" filter="fade">
                                      <p:cBhvr>
                                        <p:cTn id="25" dur="500" tmFilter="0, 0; .2, .5; .8, .5; 1, 0"/>
                                        <p:tgtEl>
                                          <p:spTgt spid="113668"/>
                                        </p:tgtEl>
                                      </p:cBhvr>
                                    </p:animEffect>
                                    <p:animScale>
                                      <p:cBhvr>
                                        <p:cTn id="26" dur="250" autoRev="1" fill="hold"/>
                                        <p:tgtEl>
                                          <p:spTgt spid="113668"/>
                                        </p:tgtEl>
                                      </p:cBhvr>
                                      <p:by x="105000" y="105000"/>
                                    </p:animScale>
                                  </p:childTnLst>
                                </p:cTn>
                              </p:par>
                            </p:childTnLst>
                          </p:cTn>
                        </p:par>
                        <p:par>
                          <p:cTn id="27" fill="hold">
                            <p:stCondLst>
                              <p:cond delay="3000"/>
                            </p:stCondLst>
                            <p:childTnLst>
                              <p:par>
                                <p:cTn id="28" presetID="26" presetClass="emph" presetSubtype="0" fill="hold" grpId="1" nodeType="afterEffect">
                                  <p:stCondLst>
                                    <p:cond delay="0"/>
                                  </p:stCondLst>
                                  <p:childTnLst>
                                    <p:animEffect transition="out" filter="fade">
                                      <p:cBhvr>
                                        <p:cTn id="29" dur="500" tmFilter="0, 0; .2, .5; .8, .5; 1, 0"/>
                                        <p:tgtEl>
                                          <p:spTgt spid="113671"/>
                                        </p:tgtEl>
                                      </p:cBhvr>
                                    </p:animEffect>
                                    <p:animScale>
                                      <p:cBhvr>
                                        <p:cTn id="30" dur="250" autoRev="1" fill="hold"/>
                                        <p:tgtEl>
                                          <p:spTgt spid="113671"/>
                                        </p:tgtEl>
                                      </p:cBhvr>
                                      <p:by x="105000" y="105000"/>
                                    </p:animScale>
                                  </p:childTnLst>
                                </p:cTn>
                              </p:par>
                            </p:childTnLst>
                          </p:cTn>
                        </p:par>
                        <p:par>
                          <p:cTn id="31" fill="hold">
                            <p:stCondLst>
                              <p:cond delay="3500"/>
                            </p:stCondLst>
                            <p:childTnLst>
                              <p:par>
                                <p:cTn id="32" presetID="55" presetClass="entr" presetSubtype="0" fill="hold" grpId="0" nodeType="afterEffect">
                                  <p:stCondLst>
                                    <p:cond delay="0"/>
                                  </p:stCondLst>
                                  <p:childTnLst>
                                    <p:set>
                                      <p:cBhvr>
                                        <p:cTn id="33" dur="1" fill="hold">
                                          <p:stCondLst>
                                            <p:cond delay="0"/>
                                          </p:stCondLst>
                                        </p:cTn>
                                        <p:tgtEl>
                                          <p:spTgt spid="113689"/>
                                        </p:tgtEl>
                                        <p:attrNameLst>
                                          <p:attrName>style.visibility</p:attrName>
                                        </p:attrNameLst>
                                      </p:cBhvr>
                                      <p:to>
                                        <p:strVal val="visible"/>
                                      </p:to>
                                    </p:set>
                                    <p:anim calcmode="lin" valueType="num">
                                      <p:cBhvr>
                                        <p:cTn id="34" dur="1000" fill="hold"/>
                                        <p:tgtEl>
                                          <p:spTgt spid="113689"/>
                                        </p:tgtEl>
                                        <p:attrNameLst>
                                          <p:attrName>ppt_w</p:attrName>
                                        </p:attrNameLst>
                                      </p:cBhvr>
                                      <p:tavLst>
                                        <p:tav tm="0">
                                          <p:val>
                                            <p:strVal val="#ppt_w*0.70"/>
                                          </p:val>
                                        </p:tav>
                                        <p:tav tm="100000">
                                          <p:val>
                                            <p:strVal val="#ppt_w"/>
                                          </p:val>
                                        </p:tav>
                                      </p:tavLst>
                                    </p:anim>
                                    <p:anim calcmode="lin" valueType="num">
                                      <p:cBhvr>
                                        <p:cTn id="35" dur="1000" fill="hold"/>
                                        <p:tgtEl>
                                          <p:spTgt spid="113689"/>
                                        </p:tgtEl>
                                        <p:attrNameLst>
                                          <p:attrName>ppt_h</p:attrName>
                                        </p:attrNameLst>
                                      </p:cBhvr>
                                      <p:tavLst>
                                        <p:tav tm="0">
                                          <p:val>
                                            <p:strVal val="#ppt_h"/>
                                          </p:val>
                                        </p:tav>
                                        <p:tav tm="100000">
                                          <p:val>
                                            <p:strVal val="#ppt_h"/>
                                          </p:val>
                                        </p:tav>
                                      </p:tavLst>
                                    </p:anim>
                                    <p:animEffect transition="in" filter="fade">
                                      <p:cBhvr>
                                        <p:cTn id="36" dur="1000"/>
                                        <p:tgtEl>
                                          <p:spTgt spid="113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68" grpId="1" animBg="1"/>
      <p:bldP spid="113671" grpId="0" animBg="1"/>
      <p:bldP spid="113671" grpId="1" animBg="1"/>
      <p:bldP spid="113684" grpId="0" animBg="1"/>
      <p:bldP spid="113685" grpId="0" animBg="1"/>
      <p:bldP spid="11368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z="3600" b="1" dirty="0">
                <a:effectLst>
                  <a:outerShdw blurRad="38100" dist="38100" dir="2700000" algn="tl">
                    <a:srgbClr val="000000">
                      <a:alpha val="43137"/>
                    </a:srgbClr>
                  </a:outerShdw>
                </a:effectLst>
              </a:rPr>
              <a:t>分组交织原理（适于与分组码结合）</a:t>
            </a:r>
          </a:p>
        </p:txBody>
      </p:sp>
      <p:pic>
        <p:nvPicPr>
          <p:cNvPr id="56323" name="Picture 3"/>
          <p:cNvPicPr>
            <a:picLocks noChangeAspect="1" noChangeArrowheads="1"/>
          </p:cNvPicPr>
          <p:nvPr/>
        </p:nvPicPr>
        <p:blipFill>
          <a:blip r:embed="rId3" cstate="print"/>
          <a:srcRect/>
          <a:stretch>
            <a:fillRect/>
          </a:stretch>
        </p:blipFill>
        <p:spPr bwMode="auto">
          <a:xfrm>
            <a:off x="304800" y="2209800"/>
            <a:ext cx="8540750" cy="4302125"/>
          </a:xfrm>
          <a:prstGeom prst="rect">
            <a:avLst/>
          </a:prstGeom>
          <a:noFill/>
          <a:ln w="9525">
            <a:noFill/>
            <a:miter lim="800000"/>
            <a:headEnd/>
            <a:tailEnd/>
          </a:ln>
        </p:spPr>
      </p:pic>
      <p:sp>
        <p:nvSpPr>
          <p:cNvPr id="56324" name="AutoShape 4"/>
          <p:cNvSpPr>
            <a:spLocks noChangeArrowheads="1"/>
          </p:cNvSpPr>
          <p:nvPr/>
        </p:nvSpPr>
        <p:spPr bwMode="auto">
          <a:xfrm flipV="1">
            <a:off x="152400" y="4267200"/>
            <a:ext cx="2057400" cy="1219200"/>
          </a:xfrm>
          <a:prstGeom prst="wedgeEllipseCallout">
            <a:avLst>
              <a:gd name="adj1" fmla="val 17708"/>
              <a:gd name="adj2" fmla="val 84375"/>
            </a:avLst>
          </a:prstGeom>
          <a:solidFill>
            <a:schemeClr val="tx2">
              <a:alpha val="25098"/>
            </a:schemeClr>
          </a:solidFill>
          <a:ln w="9525">
            <a:solidFill>
              <a:schemeClr val="tx1"/>
            </a:solidFill>
            <a:miter lim="800000"/>
            <a:headEnd/>
            <a:tailEnd/>
          </a:ln>
        </p:spPr>
        <p:txBody>
          <a:bodyPr rot="10800000"/>
          <a:lstStyle/>
          <a:p>
            <a:r>
              <a:rPr lang="zh-CN" altLang="en-US" b="1">
                <a:latin typeface="Times New Roman" pitchFamily="18" charset="0"/>
              </a:rPr>
              <a:t>每行写入</a:t>
            </a:r>
            <a:r>
              <a:rPr lang="en-US" altLang="zh-CN" b="1">
                <a:latin typeface="Times New Roman" pitchFamily="18" charset="0"/>
              </a:rPr>
              <a:t>(n,k)</a:t>
            </a:r>
            <a:r>
              <a:rPr lang="zh-CN" altLang="en-US" b="1">
                <a:latin typeface="Times New Roman" pitchFamily="18" charset="0"/>
              </a:rPr>
              <a:t>分组码的一个码字</a:t>
            </a:r>
          </a:p>
        </p:txBody>
      </p:sp>
      <p:sp>
        <p:nvSpPr>
          <p:cNvPr id="56325" name="AutoShape 5"/>
          <p:cNvSpPr>
            <a:spLocks noChangeArrowheads="1"/>
          </p:cNvSpPr>
          <p:nvPr/>
        </p:nvSpPr>
        <p:spPr bwMode="auto">
          <a:xfrm flipV="1">
            <a:off x="3810000" y="5105400"/>
            <a:ext cx="2362200" cy="1371600"/>
          </a:xfrm>
          <a:prstGeom prst="wedgeEllipseCallout">
            <a:avLst>
              <a:gd name="adj1" fmla="val -85995"/>
              <a:gd name="adj2" fmla="val 245718"/>
            </a:avLst>
          </a:prstGeom>
          <a:solidFill>
            <a:schemeClr val="tx2">
              <a:alpha val="25098"/>
            </a:schemeClr>
          </a:solidFill>
          <a:ln w="9525">
            <a:solidFill>
              <a:schemeClr val="tx1"/>
            </a:solidFill>
            <a:miter lim="800000"/>
            <a:headEnd/>
            <a:tailEnd/>
          </a:ln>
        </p:spPr>
        <p:txBody>
          <a:bodyPr rot="10800000"/>
          <a:lstStyle/>
          <a:p>
            <a:r>
              <a:rPr lang="zh-CN" altLang="en-US" b="1">
                <a:latin typeface="Times New Roman" pitchFamily="18" charset="0"/>
              </a:rPr>
              <a:t>读出以后同一码字中的相邻比特被隔开了</a:t>
            </a:r>
            <a:r>
              <a:rPr lang="en-US" altLang="zh-CN" b="1">
                <a:latin typeface="Times New Roman" pitchFamily="18" charset="0"/>
              </a:rPr>
              <a:t>d-1</a:t>
            </a:r>
            <a:r>
              <a:rPr lang="zh-CN" altLang="en-US" b="1">
                <a:latin typeface="Times New Roman" pitchFamily="18" charset="0"/>
              </a:rPr>
              <a:t>个比特</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endParaRPr lang="zh-CN" altLang="zh-CN"/>
          </a:p>
        </p:txBody>
      </p:sp>
      <p:sp>
        <p:nvSpPr>
          <p:cNvPr id="117763" name="Rectangle 3"/>
          <p:cNvSpPr>
            <a:spLocks noGrp="1" noChangeArrowheads="1"/>
          </p:cNvSpPr>
          <p:nvPr>
            <p:ph type="body" idx="1"/>
          </p:nvPr>
        </p:nvSpPr>
        <p:spPr>
          <a:xfrm>
            <a:off x="762000" y="2133600"/>
            <a:ext cx="7772400" cy="4495800"/>
          </a:xfrm>
        </p:spPr>
        <p:txBody>
          <a:bodyPr/>
          <a:lstStyle/>
          <a:p>
            <a:pPr eaLnBrk="1" hangingPunct="1">
              <a:lnSpc>
                <a:spcPct val="80000"/>
              </a:lnSpc>
              <a:defRPr/>
            </a:pPr>
            <a:r>
              <a:rPr lang="zh-CN" altLang="en-US" sz="2400" b="1" dirty="0"/>
              <a:t>分组交织原理（续）</a:t>
            </a:r>
          </a:p>
          <a:p>
            <a:pPr eaLnBrk="1" hangingPunct="1">
              <a:lnSpc>
                <a:spcPct val="80000"/>
              </a:lnSpc>
              <a:buFont typeface="Wingdings" pitchFamily="2" charset="2"/>
              <a:buNone/>
              <a:defRPr/>
            </a:pPr>
            <a:r>
              <a:rPr lang="zh-CN" altLang="en-US" sz="2400" b="1" dirty="0"/>
              <a:t>       </a:t>
            </a:r>
            <a:r>
              <a:rPr lang="zh-CN" altLang="en-US" sz="2400" b="1" dirty="0">
                <a:latin typeface="Times New Roman" pitchFamily="18" charset="0"/>
              </a:rPr>
              <a:t>可以指出，在上述交织方式下，</a:t>
            </a:r>
            <a:r>
              <a:rPr lang="zh-CN" altLang="en-US" sz="2400" b="1" u="sng" dirty="0">
                <a:effectLst>
                  <a:outerShdw blurRad="38100" dist="38100" dir="2700000" algn="tl">
                    <a:srgbClr val="FFFFFF"/>
                  </a:outerShdw>
                </a:effectLst>
                <a:latin typeface="Times New Roman" pitchFamily="18" charset="0"/>
              </a:rPr>
              <a:t>交织矩阵的列数</a:t>
            </a:r>
            <a:r>
              <a:rPr lang="en-US" altLang="zh-CN" sz="2400" b="1" i="1" u="sng" dirty="0">
                <a:effectLst>
                  <a:outerShdw blurRad="38100" dist="38100" dir="2700000" algn="tl">
                    <a:srgbClr val="FFFFFF"/>
                  </a:outerShdw>
                </a:effectLst>
                <a:latin typeface="Times New Roman" pitchFamily="18" charset="0"/>
              </a:rPr>
              <a:t>n</a:t>
            </a:r>
            <a:r>
              <a:rPr lang="zh-CN" altLang="en-US" sz="2400" b="1" dirty="0">
                <a:latin typeface="Times New Roman" pitchFamily="18" charset="0"/>
              </a:rPr>
              <a:t>的</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选择与系统所采用的纠错编码方案有关，而不同的纠错</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方案的纠检错能力可能是不同的，应根据系统需要加以</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选取；</a:t>
            </a:r>
            <a:r>
              <a:rPr lang="zh-CN" altLang="en-US" sz="2400" b="1" u="sng" dirty="0">
                <a:effectLst>
                  <a:outerShdw blurRad="38100" dist="38100" dir="2700000" algn="tl">
                    <a:srgbClr val="FFFFFF"/>
                  </a:outerShdw>
                </a:effectLst>
                <a:latin typeface="Times New Roman" pitchFamily="18" charset="0"/>
              </a:rPr>
              <a:t>交织矩阵的行数</a:t>
            </a:r>
            <a:r>
              <a:rPr lang="en-US" altLang="zh-CN" sz="2400" b="1" i="1" u="sng" dirty="0">
                <a:effectLst>
                  <a:outerShdw blurRad="38100" dist="38100" dir="2700000" algn="tl">
                    <a:srgbClr val="FFFFFF"/>
                  </a:outerShdw>
                </a:effectLst>
                <a:latin typeface="Times New Roman" pitchFamily="18" charset="0"/>
              </a:rPr>
              <a:t>d</a:t>
            </a:r>
            <a:r>
              <a:rPr lang="zh-CN" altLang="en-US" sz="2400" b="1" dirty="0">
                <a:latin typeface="Times New Roman" pitchFamily="18" charset="0"/>
              </a:rPr>
              <a:t>的选择与信道衰落情况有关，</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即若信道的平均衰落持续时间越长，则深衰落引起的突</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发错误所涉及的比特数将越多，</a:t>
            </a:r>
            <a:r>
              <a:rPr lang="en-US" altLang="zh-CN" sz="2400" b="1" i="1" dirty="0">
                <a:latin typeface="Times New Roman" pitchFamily="18" charset="0"/>
              </a:rPr>
              <a:t>d</a:t>
            </a:r>
            <a:r>
              <a:rPr lang="zh-CN" altLang="en-US" sz="2400" b="1" dirty="0">
                <a:latin typeface="Times New Roman" pitchFamily="18" charset="0"/>
              </a:rPr>
              <a:t>就应该选得更大一些，</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以保证经过“</a:t>
            </a:r>
            <a:r>
              <a:rPr lang="zh-CN" altLang="en-US" sz="2400" b="1" dirty="0">
                <a:effectLst>
                  <a:outerShdw blurRad="38100" dist="38100" dir="2700000" algn="tl">
                    <a:srgbClr val="FFFFFF"/>
                  </a:outerShdw>
                </a:effectLst>
                <a:latin typeface="Times New Roman" pitchFamily="18" charset="0"/>
              </a:rPr>
              <a:t>交织</a:t>
            </a:r>
            <a:r>
              <a:rPr lang="zh-CN" altLang="en-US" b="1" dirty="0">
                <a:effectLst>
                  <a:outerShdw blurRad="38100" dist="38100" dir="2700000" algn="tl">
                    <a:srgbClr val="FFFFFF"/>
                  </a:outerShdw>
                </a:effectLst>
              </a:rPr>
              <a:t>→</a:t>
            </a:r>
            <a:r>
              <a:rPr lang="zh-CN" altLang="en-US" sz="2400" b="1" dirty="0">
                <a:effectLst>
                  <a:outerShdw blurRad="38100" dist="38100" dir="2700000" algn="tl">
                    <a:srgbClr val="FFFFFF"/>
                  </a:outerShdw>
                </a:effectLst>
                <a:latin typeface="Times New Roman" pitchFamily="18" charset="0"/>
              </a:rPr>
              <a:t>信道</a:t>
            </a:r>
            <a:r>
              <a:rPr lang="zh-CN" altLang="en-US" b="1" dirty="0">
                <a:effectLst>
                  <a:outerShdw blurRad="38100" dist="38100" dir="2700000" algn="tl">
                    <a:srgbClr val="FFFFFF"/>
                  </a:outerShdw>
                </a:effectLst>
              </a:rPr>
              <a:t>→</a:t>
            </a:r>
            <a:r>
              <a:rPr lang="zh-CN" altLang="en-US" sz="2400" b="1" dirty="0">
                <a:effectLst>
                  <a:outerShdw blurRad="38100" dist="38100" dir="2700000" algn="tl">
                    <a:srgbClr val="FFFFFF"/>
                  </a:outerShdw>
                </a:effectLst>
                <a:latin typeface="Times New Roman" pitchFamily="18" charset="0"/>
              </a:rPr>
              <a:t>解织</a:t>
            </a:r>
            <a:r>
              <a:rPr lang="zh-CN" altLang="en-US" sz="2400" b="1" dirty="0">
                <a:latin typeface="Times New Roman" pitchFamily="18" charset="0"/>
              </a:rPr>
              <a:t>”过程后，对突发错误</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的分散作用。可按              确定交织深度</a:t>
            </a:r>
            <a:r>
              <a:rPr lang="en-US" altLang="zh-CN" sz="2400" b="1" i="1" dirty="0">
                <a:latin typeface="Times New Roman" pitchFamily="18" charset="0"/>
              </a:rPr>
              <a:t>d</a:t>
            </a:r>
            <a:r>
              <a:rPr lang="zh-CN" altLang="en-US" sz="2400" b="1" dirty="0">
                <a:latin typeface="Times New Roman" pitchFamily="18" charset="0"/>
              </a:rPr>
              <a:t>。</a:t>
            </a:r>
          </a:p>
          <a:p>
            <a:pPr eaLnBrk="1" hangingPunct="1">
              <a:lnSpc>
                <a:spcPct val="80000"/>
              </a:lnSpc>
              <a:buFont typeface="Wingdings" pitchFamily="2" charset="2"/>
              <a:buNone/>
              <a:defRPr/>
            </a:pPr>
            <a:r>
              <a:rPr lang="zh-CN" altLang="en-US" sz="2400" b="1" dirty="0">
                <a:latin typeface="Times New Roman" pitchFamily="18" charset="0"/>
              </a:rPr>
              <a:t>       此外，需要注意，</a:t>
            </a:r>
            <a:r>
              <a:rPr lang="zh-CN" altLang="en-US" sz="2400" b="1" dirty="0">
                <a:solidFill>
                  <a:schemeClr val="tx2"/>
                </a:solidFill>
                <a:effectLst>
                  <a:outerShdw blurRad="38100" dist="38100" dir="2700000" algn="tl">
                    <a:srgbClr val="000000"/>
                  </a:outerShdw>
                </a:effectLst>
                <a:latin typeface="Times New Roman" pitchFamily="18" charset="0"/>
              </a:rPr>
              <a:t>交织处理并不引入冗余比特</a:t>
            </a:r>
            <a:r>
              <a:rPr lang="zh-CN" altLang="en-US" sz="2400" b="1" dirty="0">
                <a:latin typeface="Times New Roman" pitchFamily="18" charset="0"/>
              </a:rPr>
              <a:t>（而</a:t>
            </a:r>
          </a:p>
          <a:p>
            <a:pPr eaLnBrk="1" hangingPunct="1">
              <a:lnSpc>
                <a:spcPct val="80000"/>
              </a:lnSpc>
              <a:buFont typeface="Wingdings" pitchFamily="2" charset="2"/>
              <a:buNone/>
              <a:defRPr/>
            </a:pPr>
            <a:r>
              <a:rPr lang="zh-CN" altLang="en-US" sz="2400" b="1" dirty="0">
                <a:latin typeface="Times New Roman" pitchFamily="18" charset="0"/>
              </a:rPr>
              <a:t>纠错编码将会引入冗余比特！），</a:t>
            </a:r>
            <a:r>
              <a:rPr lang="zh-CN" altLang="en-US" sz="2400" b="1" dirty="0">
                <a:solidFill>
                  <a:schemeClr val="tx2"/>
                </a:solidFill>
                <a:effectLst>
                  <a:outerShdw blurRad="38100" dist="38100" dir="2700000" algn="tl">
                    <a:srgbClr val="000000"/>
                  </a:outerShdw>
                </a:effectLst>
                <a:latin typeface="Times New Roman" pitchFamily="18" charset="0"/>
              </a:rPr>
              <a:t>但交织、解织过程会</a:t>
            </a:r>
          </a:p>
          <a:p>
            <a:pPr eaLnBrk="1" hangingPunct="1">
              <a:lnSpc>
                <a:spcPct val="80000"/>
              </a:lnSpc>
              <a:buFont typeface="Wingdings" pitchFamily="2" charset="2"/>
              <a:buNone/>
              <a:defRPr/>
            </a:pPr>
            <a:r>
              <a:rPr lang="zh-CN" altLang="en-US" sz="2400" b="1" dirty="0">
                <a:solidFill>
                  <a:schemeClr val="tx2"/>
                </a:solidFill>
                <a:effectLst>
                  <a:outerShdw blurRad="38100" dist="38100" dir="2700000" algn="tl">
                    <a:srgbClr val="000000"/>
                  </a:outerShdw>
                </a:effectLst>
                <a:latin typeface="Times New Roman" pitchFamily="18" charset="0"/>
              </a:rPr>
              <a:t>带来处理时延</a:t>
            </a:r>
            <a:r>
              <a:rPr lang="zh-CN" altLang="en-US" sz="2400" b="1" dirty="0">
                <a:latin typeface="Times New Roman" pitchFamily="18" charset="0"/>
              </a:rPr>
              <a:t>，对于语音传输而言，应适当控制时延。</a:t>
            </a:r>
          </a:p>
        </p:txBody>
      </p:sp>
      <p:graphicFrame>
        <p:nvGraphicFramePr>
          <p:cNvPr id="10242" name="Object 4"/>
          <p:cNvGraphicFramePr>
            <a:graphicFrameLocks noChangeAspect="1"/>
          </p:cNvGraphicFramePr>
          <p:nvPr/>
        </p:nvGraphicFramePr>
        <p:xfrm>
          <a:off x="3352800" y="5181600"/>
          <a:ext cx="1001713" cy="419100"/>
        </p:xfrm>
        <a:graphic>
          <a:graphicData uri="http://schemas.openxmlformats.org/presentationml/2006/ole">
            <mc:AlternateContent xmlns:mc="http://schemas.openxmlformats.org/markup-compatibility/2006">
              <mc:Choice xmlns:v="urn:schemas-microsoft-com:vml" Requires="v">
                <p:oleObj spid="_x0000_s10243" name="公式" r:id="rId4" imgW="545760" imgH="228600" progId="Equation.3">
                  <p:embed/>
                </p:oleObj>
              </mc:Choice>
              <mc:Fallback>
                <p:oleObj name="公式" r:id="rId4" imgW="54576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5181600"/>
                        <a:ext cx="10017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zh-CN" altLang="zh-CN"/>
          </a:p>
        </p:txBody>
      </p:sp>
      <p:sp>
        <p:nvSpPr>
          <p:cNvPr id="165891" name="Rectangle 3"/>
          <p:cNvSpPr>
            <a:spLocks noGrp="1" noChangeArrowheads="1"/>
          </p:cNvSpPr>
          <p:nvPr>
            <p:ph type="body" idx="1"/>
          </p:nvPr>
        </p:nvSpPr>
        <p:spPr>
          <a:xfrm>
            <a:off x="762000" y="2133600"/>
            <a:ext cx="7696200" cy="4114800"/>
          </a:xfrm>
        </p:spPr>
        <p:txBody>
          <a:bodyPr/>
          <a:lstStyle/>
          <a:p>
            <a:pPr eaLnBrk="1" hangingPunct="1">
              <a:defRPr/>
            </a:pPr>
            <a:r>
              <a:rPr lang="zh-CN" altLang="en-US" b="1" dirty="0"/>
              <a:t>例</a:t>
            </a:r>
            <a:r>
              <a:rPr lang="zh-CN" altLang="en-US" sz="2800" dirty="0">
                <a:latin typeface="Times New Roman" pitchFamily="18" charset="0"/>
              </a:rPr>
              <a:t>：</a:t>
            </a:r>
            <a:r>
              <a:rPr lang="zh-CN" altLang="en-US" b="1" dirty="0">
                <a:latin typeface="Times New Roman" pitchFamily="18" charset="0"/>
              </a:rPr>
              <a:t>设</a:t>
            </a:r>
            <a:r>
              <a:rPr lang="en-US" altLang="zh-CN" b="1" dirty="0" err="1">
                <a:latin typeface="Times New Roman" pitchFamily="18" charset="0"/>
              </a:rPr>
              <a:t>d×n</a:t>
            </a:r>
            <a:r>
              <a:rPr lang="zh-CN" altLang="en-US" b="1" dirty="0">
                <a:latin typeface="Times New Roman" pitchFamily="18" charset="0"/>
              </a:rPr>
              <a:t>的交织矩阵，</a:t>
            </a:r>
            <a:r>
              <a:rPr lang="en-US" altLang="zh-CN" b="1" dirty="0">
                <a:latin typeface="Times New Roman" pitchFamily="18" charset="0"/>
              </a:rPr>
              <a:t>d=6 </a:t>
            </a:r>
            <a:r>
              <a:rPr lang="zh-CN" altLang="en-US" b="1" dirty="0">
                <a:latin typeface="Times New Roman" pitchFamily="18" charset="0"/>
              </a:rPr>
              <a:t>， </a:t>
            </a:r>
            <a:r>
              <a:rPr lang="en-US" altLang="zh-CN" b="1" dirty="0">
                <a:latin typeface="Times New Roman" pitchFamily="18" charset="0"/>
              </a:rPr>
              <a:t>n=4</a:t>
            </a:r>
            <a:r>
              <a:rPr lang="zh-CN" altLang="en-US" b="1" dirty="0">
                <a:latin typeface="Times New Roman" pitchFamily="18" charset="0"/>
              </a:rPr>
              <a:t>。将每次写入矩阵的</a:t>
            </a:r>
            <a:r>
              <a:rPr lang="en-US" altLang="zh-CN" b="1" dirty="0">
                <a:latin typeface="Times New Roman" pitchFamily="18" charset="0"/>
              </a:rPr>
              <a:t>24</a:t>
            </a:r>
            <a:r>
              <a:rPr lang="zh-CN" altLang="en-US" b="1" dirty="0">
                <a:latin typeface="Times New Roman" pitchFamily="18" charset="0"/>
              </a:rPr>
              <a:t>个比特依次编号为</a:t>
            </a:r>
            <a:r>
              <a:rPr lang="en-US" altLang="zh-CN" b="1" dirty="0">
                <a:latin typeface="Times New Roman" pitchFamily="18" charset="0"/>
              </a:rPr>
              <a:t>1,2,3,……, 22,23,24</a:t>
            </a:r>
            <a:r>
              <a:rPr lang="zh-CN" altLang="en-US" b="1" dirty="0">
                <a:latin typeface="Times New Roman" pitchFamily="18" charset="0"/>
              </a:rPr>
              <a:t>号比特。</a:t>
            </a:r>
            <a:r>
              <a:rPr lang="zh-CN" altLang="en-US" b="1" dirty="0">
                <a:solidFill>
                  <a:schemeClr val="tx2"/>
                </a:solidFill>
                <a:effectLst>
                  <a:outerShdw blurRad="38100" dist="38100" dir="2700000" algn="tl">
                    <a:srgbClr val="000000"/>
                  </a:outerShdw>
                </a:effectLst>
                <a:latin typeface="Times New Roman" pitchFamily="18" charset="0"/>
              </a:rPr>
              <a:t>交织时“按行写入”、“按列读出”；解织时“按列写入”、“按行读出”。</a:t>
            </a:r>
            <a:r>
              <a:rPr lang="zh-CN" altLang="en-US" b="1" dirty="0">
                <a:latin typeface="Times New Roman" pitchFamily="18" charset="0"/>
              </a:rPr>
              <a:t>试设定信道可能引起的错误状况，并总结解织后错误被分散的规律。试确定交织器和解织器所引起的迟延。</a:t>
            </a:r>
            <a:endParaRPr lang="en-US" altLang="zh-CN" b="1" dirty="0">
              <a:latin typeface="Times New Roman"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148482" name="Picture 2"/>
          <p:cNvPicPr>
            <a:picLocks noChangeAspect="1" noChangeArrowheads="1"/>
          </p:cNvPicPr>
          <p:nvPr/>
        </p:nvPicPr>
        <p:blipFill>
          <a:blip r:embed="rId2" cstate="print"/>
          <a:srcRect/>
          <a:stretch>
            <a:fillRect/>
          </a:stretch>
        </p:blipFill>
        <p:spPr bwMode="auto">
          <a:xfrm>
            <a:off x="609600" y="2133600"/>
            <a:ext cx="7915130" cy="43434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49506" name="Picture 2"/>
          <p:cNvPicPr>
            <a:picLocks noChangeAspect="1" noChangeArrowheads="1"/>
          </p:cNvPicPr>
          <p:nvPr/>
        </p:nvPicPr>
        <p:blipFill>
          <a:blip r:embed="rId2" cstate="print"/>
          <a:srcRect/>
          <a:stretch>
            <a:fillRect/>
          </a:stretch>
        </p:blipFill>
        <p:spPr bwMode="auto">
          <a:xfrm>
            <a:off x="685800" y="2286000"/>
            <a:ext cx="7716800" cy="42672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endParaRPr lang="zh-CN" altLang="zh-CN"/>
          </a:p>
        </p:txBody>
      </p:sp>
      <p:sp>
        <p:nvSpPr>
          <p:cNvPr id="59395" name="Rectangle 3"/>
          <p:cNvSpPr>
            <a:spLocks noGrp="1" noChangeArrowheads="1"/>
          </p:cNvSpPr>
          <p:nvPr>
            <p:ph type="body" idx="1"/>
          </p:nvPr>
        </p:nvSpPr>
        <p:spPr>
          <a:xfrm>
            <a:off x="914400" y="2133600"/>
            <a:ext cx="7772400" cy="4114800"/>
          </a:xfrm>
        </p:spPr>
        <p:txBody>
          <a:bodyPr/>
          <a:lstStyle/>
          <a:p>
            <a:pPr eaLnBrk="1" hangingPunct="1">
              <a:buFont typeface="Wingdings" pitchFamily="2" charset="2"/>
              <a:buNone/>
            </a:pPr>
            <a:r>
              <a:rPr lang="zh-CN" altLang="en-US" b="1" dirty="0"/>
              <a:t>［解］</a:t>
            </a:r>
            <a:r>
              <a:rPr lang="en-US" altLang="zh-CN" sz="2800" b="1" u="sng" dirty="0">
                <a:latin typeface="Times New Roman" pitchFamily="18" charset="0"/>
              </a:rPr>
              <a:t>(b)</a:t>
            </a:r>
            <a:r>
              <a:rPr lang="zh-CN" altLang="en-US" sz="2800" b="1" u="sng" dirty="0">
                <a:latin typeface="Times New Roman" pitchFamily="18" charset="0"/>
              </a:rPr>
              <a:t>图</a:t>
            </a:r>
            <a:r>
              <a:rPr lang="zh-CN" altLang="en-US" sz="2800" b="1" dirty="0">
                <a:latin typeface="Times New Roman" pitchFamily="18" charset="0"/>
              </a:rPr>
              <a:t>的错误情况为信道引起</a:t>
            </a:r>
            <a:r>
              <a:rPr lang="en-US" altLang="zh-CN" sz="2800" b="1" dirty="0">
                <a:latin typeface="Times New Roman" pitchFamily="18" charset="0"/>
              </a:rPr>
              <a:t>5</a:t>
            </a:r>
            <a:r>
              <a:rPr lang="zh-CN" altLang="en-US" sz="2800" b="1" dirty="0">
                <a:latin typeface="Times New Roman" pitchFamily="18" charset="0"/>
              </a:rPr>
              <a:t>个比特的突发错误，则解织以后的输出为：</a:t>
            </a:r>
          </a:p>
          <a:p>
            <a:pPr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1  2  3  4  5  6  7  8  9  10  11  12</a:t>
            </a:r>
          </a:p>
          <a:p>
            <a:pPr eaLnBrk="1" hangingPunct="1">
              <a:buFont typeface="Wingdings" pitchFamily="2" charset="2"/>
              <a:buNone/>
            </a:pPr>
            <a:r>
              <a:rPr lang="en-US" altLang="zh-CN" sz="2800" b="1" dirty="0">
                <a:latin typeface="Times New Roman" pitchFamily="18" charset="0"/>
              </a:rPr>
              <a:t>                         13 14 15 16 17 18 19 20 21 22 23 24</a:t>
            </a:r>
          </a:p>
          <a:p>
            <a:pPr eaLnBrk="1" hangingPunct="1">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更一般地，任何长度小于</a:t>
            </a:r>
            <a:r>
              <a:rPr lang="en-US" altLang="zh-CN" sz="2800" b="1" i="1" dirty="0">
                <a:latin typeface="Times New Roman" pitchFamily="18" charset="0"/>
              </a:rPr>
              <a:t>d</a:t>
            </a:r>
            <a:r>
              <a:rPr lang="zh-CN" altLang="en-US" sz="2800" b="1" dirty="0">
                <a:latin typeface="Times New Roman" pitchFamily="18" charset="0"/>
              </a:rPr>
              <a:t>的突发错误经解织后输出时，将转化为单个错误，相互之间至少由</a:t>
            </a:r>
            <a:r>
              <a:rPr lang="en-US" altLang="zh-CN" sz="2800" b="1" i="1" dirty="0">
                <a:latin typeface="Times New Roman" pitchFamily="18" charset="0"/>
              </a:rPr>
              <a:t>n-1</a:t>
            </a:r>
            <a:r>
              <a:rPr lang="zh-CN" altLang="en-US" sz="2800" b="1" dirty="0">
                <a:latin typeface="Times New Roman" pitchFamily="18" charset="0"/>
              </a:rPr>
              <a:t>个比特隔开。 </a:t>
            </a:r>
            <a:endParaRPr lang="zh-CN" altLang="en-US" b="1" dirty="0">
              <a:latin typeface="Times New Roman" pitchFamily="18" charset="0"/>
            </a:endParaRPr>
          </a:p>
        </p:txBody>
      </p:sp>
      <p:sp>
        <p:nvSpPr>
          <p:cNvPr id="59396" name="Oval 4"/>
          <p:cNvSpPr>
            <a:spLocks noChangeArrowheads="1"/>
          </p:cNvSpPr>
          <p:nvPr/>
        </p:nvSpPr>
        <p:spPr bwMode="auto">
          <a:xfrm>
            <a:off x="1981200" y="3200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59397" name="Oval 5"/>
          <p:cNvSpPr>
            <a:spLocks noChangeArrowheads="1"/>
          </p:cNvSpPr>
          <p:nvPr/>
        </p:nvSpPr>
        <p:spPr bwMode="auto">
          <a:xfrm>
            <a:off x="3352800" y="3200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59398" name="Oval 6"/>
          <p:cNvSpPr>
            <a:spLocks noChangeArrowheads="1"/>
          </p:cNvSpPr>
          <p:nvPr/>
        </p:nvSpPr>
        <p:spPr bwMode="auto">
          <a:xfrm>
            <a:off x="3657600" y="37338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59399" name="Oval 7"/>
          <p:cNvSpPr>
            <a:spLocks noChangeArrowheads="1"/>
          </p:cNvSpPr>
          <p:nvPr/>
        </p:nvSpPr>
        <p:spPr bwMode="auto">
          <a:xfrm>
            <a:off x="5486400" y="37338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59400" name="Oval 8"/>
          <p:cNvSpPr>
            <a:spLocks noChangeArrowheads="1"/>
          </p:cNvSpPr>
          <p:nvPr/>
        </p:nvSpPr>
        <p:spPr bwMode="auto">
          <a:xfrm>
            <a:off x="7239000" y="3733800"/>
            <a:ext cx="381000" cy="381000"/>
          </a:xfrm>
          <a:prstGeom prst="ellipse">
            <a:avLst/>
          </a:prstGeom>
          <a:noFill/>
          <a:ln w="25400">
            <a:solidFill>
              <a:schemeClr val="tx1"/>
            </a:solidFill>
            <a:round/>
            <a:headEnd/>
            <a:tailEnd/>
          </a:ln>
        </p:spPr>
        <p:txBody>
          <a:bodyPr wrap="none" anchor="ct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zh-CN"/>
          </a:p>
        </p:txBody>
      </p:sp>
      <p:sp>
        <p:nvSpPr>
          <p:cNvPr id="60419" name="Rectangle 3"/>
          <p:cNvSpPr>
            <a:spLocks noGrp="1" noChangeArrowheads="1"/>
          </p:cNvSpPr>
          <p:nvPr>
            <p:ph type="body" idx="1"/>
          </p:nvPr>
        </p:nvSpPr>
        <p:spPr>
          <a:xfrm>
            <a:off x="838200" y="2057400"/>
            <a:ext cx="7772400" cy="4114800"/>
          </a:xfrm>
        </p:spPr>
        <p:txBody>
          <a:bodyPr/>
          <a:lstStyle/>
          <a:p>
            <a:pPr eaLnBrk="1" hangingPunct="1">
              <a:lnSpc>
                <a:spcPct val="90000"/>
              </a:lnSpc>
              <a:buFont typeface="Wingdings" pitchFamily="2" charset="2"/>
              <a:buNone/>
            </a:pPr>
            <a:r>
              <a:rPr lang="zh-CN" altLang="en-US" b="1" dirty="0"/>
              <a:t>［解］（续一）</a:t>
            </a:r>
          </a:p>
          <a:p>
            <a:pPr eaLnBrk="1" hangingPunct="1">
              <a:lnSpc>
                <a:spcPct val="90000"/>
              </a:lnSpc>
              <a:buFont typeface="Wingdings" pitchFamily="2" charset="2"/>
              <a:buNone/>
            </a:pPr>
            <a:r>
              <a:rPr lang="zh-CN" altLang="en-US" b="1" dirty="0"/>
              <a:t>  </a:t>
            </a:r>
            <a:r>
              <a:rPr lang="en-US" altLang="zh-CN" sz="2800" b="1" u="sng" dirty="0">
                <a:latin typeface="Times New Roman" pitchFamily="18" charset="0"/>
              </a:rPr>
              <a:t>(c)</a:t>
            </a:r>
            <a:r>
              <a:rPr lang="zh-CN" altLang="en-US" sz="2800" b="1" u="sng" dirty="0">
                <a:latin typeface="Times New Roman" pitchFamily="18" charset="0"/>
              </a:rPr>
              <a:t>图</a:t>
            </a:r>
            <a:r>
              <a:rPr lang="zh-CN" altLang="en-US" sz="2800" b="1" dirty="0">
                <a:latin typeface="Times New Roman" pitchFamily="18" charset="0"/>
              </a:rPr>
              <a:t>的错误情况为信道引起</a:t>
            </a:r>
            <a:r>
              <a:rPr lang="en-US" altLang="zh-CN" sz="2800" b="1" dirty="0">
                <a:latin typeface="Times New Roman" pitchFamily="18" charset="0"/>
              </a:rPr>
              <a:t>9</a:t>
            </a:r>
            <a:r>
              <a:rPr lang="zh-CN" altLang="en-US" sz="2800" b="1" dirty="0">
                <a:latin typeface="Times New Roman" pitchFamily="18" charset="0"/>
              </a:rPr>
              <a:t>个比特的突发错误，则解织以后的输出为：</a:t>
            </a:r>
          </a:p>
          <a:p>
            <a:pPr eaLnBrk="1" hangingPunct="1">
              <a:lnSpc>
                <a:spcPct val="90000"/>
              </a:lnSpc>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1  2  3  4  5  6  7  8  9  10  11  12</a:t>
            </a:r>
          </a:p>
          <a:p>
            <a:pPr eaLnBrk="1" hangingPunct="1">
              <a:lnSpc>
                <a:spcPct val="90000"/>
              </a:lnSpc>
              <a:buFont typeface="Wingdings" pitchFamily="2" charset="2"/>
              <a:buNone/>
            </a:pPr>
            <a:r>
              <a:rPr lang="en-US" altLang="zh-CN" sz="2800" b="1" dirty="0">
                <a:latin typeface="Times New Roman" pitchFamily="18" charset="0"/>
              </a:rPr>
              <a:t>                         13 14 15 16 17 18 19 20 21 22 23 24</a:t>
            </a:r>
          </a:p>
          <a:p>
            <a:pPr eaLnBrk="1" hangingPunct="1">
              <a:lnSpc>
                <a:spcPct val="90000"/>
              </a:lnSpc>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更一般地，任何长度等于</a:t>
            </a:r>
            <a:r>
              <a:rPr lang="en-US" altLang="zh-CN" sz="2800" b="1" i="1" dirty="0" err="1">
                <a:latin typeface="Times New Roman" pitchFamily="18" charset="0"/>
              </a:rPr>
              <a:t>bd</a:t>
            </a:r>
            <a:r>
              <a:rPr lang="zh-CN" altLang="en-US" sz="2800" b="1" dirty="0">
                <a:latin typeface="Times New Roman" pitchFamily="18" charset="0"/>
              </a:rPr>
              <a:t>的突发错误，此处</a:t>
            </a:r>
            <a:r>
              <a:rPr lang="en-US" altLang="zh-CN" sz="2800" b="1" i="1" dirty="0">
                <a:latin typeface="Times New Roman" pitchFamily="18" charset="0"/>
              </a:rPr>
              <a:t>b</a:t>
            </a:r>
            <a:r>
              <a:rPr lang="en-US" altLang="zh-CN" sz="2800" b="1" dirty="0">
                <a:latin typeface="Times New Roman" pitchFamily="18" charset="0"/>
              </a:rPr>
              <a:t>&gt;1</a:t>
            </a:r>
            <a:r>
              <a:rPr lang="zh-CN" altLang="en-US" sz="2800" b="1" dirty="0">
                <a:latin typeface="Times New Roman" pitchFamily="18" charset="0"/>
              </a:rPr>
              <a:t>，经解织后输出时，突发错误的长度将不超过  </a:t>
            </a:r>
            <a:r>
              <a:rPr lang="en-US" altLang="zh-CN" sz="2800" b="1" i="1" dirty="0">
                <a:latin typeface="Times New Roman" pitchFamily="18" charset="0"/>
              </a:rPr>
              <a:t>b</a:t>
            </a:r>
            <a:r>
              <a:rPr lang="en-US" altLang="zh-CN" sz="2800" b="1" dirty="0">
                <a:latin typeface="Times New Roman" pitchFamily="18" charset="0"/>
              </a:rPr>
              <a:t>  </a:t>
            </a:r>
            <a:r>
              <a:rPr lang="zh-CN" altLang="en-US" sz="2800" b="1" dirty="0">
                <a:latin typeface="Times New Roman" pitchFamily="18" charset="0"/>
              </a:rPr>
              <a:t>个比特，每个输出突发错误与其余相邻突发之间至少由</a:t>
            </a:r>
            <a:r>
              <a:rPr lang="en-US" altLang="zh-CN" sz="2800" b="1" i="1" dirty="0">
                <a:latin typeface="Times New Roman" pitchFamily="18" charset="0"/>
              </a:rPr>
              <a:t>n</a:t>
            </a:r>
            <a:r>
              <a:rPr lang="zh-CN" altLang="en-US" sz="2800" b="1" dirty="0">
                <a:latin typeface="Times New Roman" pitchFamily="18" charset="0"/>
              </a:rPr>
              <a:t>－  </a:t>
            </a:r>
            <a:r>
              <a:rPr lang="en-US" altLang="zh-CN" sz="2800" b="1" i="1" dirty="0">
                <a:latin typeface="Times New Roman" pitchFamily="18" charset="0"/>
              </a:rPr>
              <a:t>b</a:t>
            </a:r>
            <a:r>
              <a:rPr lang="en-US" altLang="zh-CN" sz="2800" b="1" dirty="0">
                <a:latin typeface="Times New Roman" pitchFamily="18" charset="0"/>
              </a:rPr>
              <a:t>  </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个比特隔开。</a:t>
            </a:r>
            <a:endParaRPr lang="en-US" altLang="zh-CN" sz="2800" b="1" dirty="0">
              <a:latin typeface="Times New Roman" pitchFamily="18" charset="0"/>
            </a:endParaRPr>
          </a:p>
          <a:p>
            <a:pPr eaLnBrk="1" hangingPunct="1">
              <a:lnSpc>
                <a:spcPct val="90000"/>
              </a:lnSpc>
              <a:buNone/>
            </a:pPr>
            <a:r>
              <a:rPr lang="en-US" altLang="zh-CN" sz="2800" b="1" dirty="0">
                <a:latin typeface="Times New Roman" pitchFamily="18" charset="0"/>
              </a:rPr>
              <a:t>    </a:t>
            </a:r>
            <a:endParaRPr lang="zh-CN" altLang="en-US" sz="2800" b="1" dirty="0">
              <a:latin typeface="Times New Roman" pitchFamily="18" charset="0"/>
            </a:endParaRPr>
          </a:p>
        </p:txBody>
      </p:sp>
      <p:sp>
        <p:nvSpPr>
          <p:cNvPr id="60420" name="Oval 4"/>
          <p:cNvSpPr>
            <a:spLocks noChangeArrowheads="1"/>
          </p:cNvSpPr>
          <p:nvPr/>
        </p:nvSpPr>
        <p:spPr bwMode="auto">
          <a:xfrm>
            <a:off x="1905000" y="35052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1" name="Oval 5"/>
          <p:cNvSpPr>
            <a:spLocks noChangeArrowheads="1"/>
          </p:cNvSpPr>
          <p:nvPr/>
        </p:nvSpPr>
        <p:spPr bwMode="auto">
          <a:xfrm>
            <a:off x="3276600" y="35052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2" name="Oval 6"/>
          <p:cNvSpPr>
            <a:spLocks noChangeArrowheads="1"/>
          </p:cNvSpPr>
          <p:nvPr/>
        </p:nvSpPr>
        <p:spPr bwMode="auto">
          <a:xfrm>
            <a:off x="4953000" y="35052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3" name="Oval 7"/>
          <p:cNvSpPr>
            <a:spLocks noChangeArrowheads="1"/>
          </p:cNvSpPr>
          <p:nvPr/>
        </p:nvSpPr>
        <p:spPr bwMode="auto">
          <a:xfrm>
            <a:off x="3581400" y="3962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4" name="Oval 8"/>
          <p:cNvSpPr>
            <a:spLocks noChangeArrowheads="1"/>
          </p:cNvSpPr>
          <p:nvPr/>
        </p:nvSpPr>
        <p:spPr bwMode="auto">
          <a:xfrm>
            <a:off x="4038600" y="3962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5" name="Oval 9"/>
          <p:cNvSpPr>
            <a:spLocks noChangeArrowheads="1"/>
          </p:cNvSpPr>
          <p:nvPr/>
        </p:nvSpPr>
        <p:spPr bwMode="auto">
          <a:xfrm>
            <a:off x="5334000" y="3962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6" name="Oval 10"/>
          <p:cNvSpPr>
            <a:spLocks noChangeArrowheads="1"/>
          </p:cNvSpPr>
          <p:nvPr/>
        </p:nvSpPr>
        <p:spPr bwMode="auto">
          <a:xfrm>
            <a:off x="5791200" y="3962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7" name="Oval 11"/>
          <p:cNvSpPr>
            <a:spLocks noChangeArrowheads="1"/>
          </p:cNvSpPr>
          <p:nvPr/>
        </p:nvSpPr>
        <p:spPr bwMode="auto">
          <a:xfrm>
            <a:off x="7162800" y="3962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8" name="Oval 12"/>
          <p:cNvSpPr>
            <a:spLocks noChangeArrowheads="1"/>
          </p:cNvSpPr>
          <p:nvPr/>
        </p:nvSpPr>
        <p:spPr bwMode="auto">
          <a:xfrm>
            <a:off x="7620000" y="39624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0429" name="Line 16"/>
          <p:cNvSpPr>
            <a:spLocks noChangeShapeType="1"/>
          </p:cNvSpPr>
          <p:nvPr/>
        </p:nvSpPr>
        <p:spPr bwMode="auto">
          <a:xfrm flipH="1">
            <a:off x="2057400" y="5257800"/>
            <a:ext cx="0" cy="381000"/>
          </a:xfrm>
          <a:prstGeom prst="line">
            <a:avLst/>
          </a:prstGeom>
          <a:noFill/>
          <a:ln w="25400">
            <a:solidFill>
              <a:schemeClr val="tx1"/>
            </a:solidFill>
            <a:round/>
            <a:headEnd/>
            <a:tailEnd/>
          </a:ln>
        </p:spPr>
        <p:txBody>
          <a:bodyPr/>
          <a:lstStyle/>
          <a:p>
            <a:endParaRPr lang="zh-CN" altLang="en-US"/>
          </a:p>
        </p:txBody>
      </p:sp>
      <p:sp>
        <p:nvSpPr>
          <p:cNvPr id="60430" name="Line 18"/>
          <p:cNvSpPr>
            <a:spLocks noChangeShapeType="1"/>
          </p:cNvSpPr>
          <p:nvPr/>
        </p:nvSpPr>
        <p:spPr bwMode="auto">
          <a:xfrm>
            <a:off x="2438400" y="5257800"/>
            <a:ext cx="0" cy="381000"/>
          </a:xfrm>
          <a:prstGeom prst="line">
            <a:avLst/>
          </a:prstGeom>
          <a:noFill/>
          <a:ln w="25400">
            <a:solidFill>
              <a:schemeClr val="tx1"/>
            </a:solidFill>
            <a:round/>
            <a:headEnd/>
            <a:tailEnd/>
          </a:ln>
        </p:spPr>
        <p:txBody>
          <a:bodyPr/>
          <a:lstStyle/>
          <a:p>
            <a:endParaRPr lang="zh-CN" altLang="en-US"/>
          </a:p>
        </p:txBody>
      </p:sp>
      <p:sp>
        <p:nvSpPr>
          <p:cNvPr id="60431" name="Line 19"/>
          <p:cNvSpPr>
            <a:spLocks noChangeShapeType="1"/>
          </p:cNvSpPr>
          <p:nvPr/>
        </p:nvSpPr>
        <p:spPr bwMode="auto">
          <a:xfrm flipH="1">
            <a:off x="2286000" y="5257800"/>
            <a:ext cx="152400" cy="0"/>
          </a:xfrm>
          <a:prstGeom prst="line">
            <a:avLst/>
          </a:prstGeom>
          <a:noFill/>
          <a:ln w="25400">
            <a:solidFill>
              <a:schemeClr val="tx1"/>
            </a:solidFill>
            <a:round/>
            <a:headEnd/>
            <a:tailEnd/>
          </a:ln>
        </p:spPr>
        <p:txBody>
          <a:bodyPr/>
          <a:lstStyle/>
          <a:p>
            <a:endParaRPr lang="zh-CN" altLang="en-US"/>
          </a:p>
        </p:txBody>
      </p:sp>
      <p:sp>
        <p:nvSpPr>
          <p:cNvPr id="60432" name="Line 20"/>
          <p:cNvSpPr>
            <a:spLocks noChangeShapeType="1"/>
          </p:cNvSpPr>
          <p:nvPr/>
        </p:nvSpPr>
        <p:spPr bwMode="auto">
          <a:xfrm flipH="1">
            <a:off x="2057400" y="5257800"/>
            <a:ext cx="152400" cy="0"/>
          </a:xfrm>
          <a:prstGeom prst="line">
            <a:avLst/>
          </a:prstGeom>
          <a:noFill/>
          <a:ln w="25400">
            <a:solidFill>
              <a:schemeClr val="tx1"/>
            </a:solidFill>
            <a:round/>
            <a:headEnd/>
            <a:tailEnd/>
          </a:ln>
        </p:spPr>
        <p:txBody>
          <a:bodyPr/>
          <a:lstStyle/>
          <a:p>
            <a:endParaRPr lang="zh-CN" altLang="en-US"/>
          </a:p>
        </p:txBody>
      </p:sp>
      <p:sp>
        <p:nvSpPr>
          <p:cNvPr id="60433" name="Line 21"/>
          <p:cNvSpPr>
            <a:spLocks noChangeShapeType="1"/>
          </p:cNvSpPr>
          <p:nvPr/>
        </p:nvSpPr>
        <p:spPr bwMode="auto">
          <a:xfrm>
            <a:off x="4724400" y="5715000"/>
            <a:ext cx="0" cy="304800"/>
          </a:xfrm>
          <a:prstGeom prst="line">
            <a:avLst/>
          </a:prstGeom>
          <a:noFill/>
          <a:ln w="25400">
            <a:solidFill>
              <a:schemeClr val="tx1"/>
            </a:solidFill>
            <a:round/>
            <a:headEnd/>
            <a:tailEnd/>
          </a:ln>
        </p:spPr>
        <p:txBody>
          <a:bodyPr/>
          <a:lstStyle/>
          <a:p>
            <a:endParaRPr lang="zh-CN" altLang="en-US"/>
          </a:p>
        </p:txBody>
      </p:sp>
      <p:sp>
        <p:nvSpPr>
          <p:cNvPr id="60434" name="Line 22"/>
          <p:cNvSpPr>
            <a:spLocks noChangeShapeType="1"/>
          </p:cNvSpPr>
          <p:nvPr/>
        </p:nvSpPr>
        <p:spPr bwMode="auto">
          <a:xfrm>
            <a:off x="4724400" y="6019800"/>
            <a:ext cx="152400" cy="0"/>
          </a:xfrm>
          <a:prstGeom prst="line">
            <a:avLst/>
          </a:prstGeom>
          <a:noFill/>
          <a:ln w="25400">
            <a:solidFill>
              <a:schemeClr val="tx1"/>
            </a:solidFill>
            <a:round/>
            <a:headEnd/>
            <a:tailEnd/>
          </a:ln>
        </p:spPr>
        <p:txBody>
          <a:bodyPr/>
          <a:lstStyle/>
          <a:p>
            <a:endParaRPr lang="zh-CN" altLang="en-US"/>
          </a:p>
        </p:txBody>
      </p:sp>
      <p:sp>
        <p:nvSpPr>
          <p:cNvPr id="60435" name="Line 23"/>
          <p:cNvSpPr>
            <a:spLocks noChangeShapeType="1"/>
          </p:cNvSpPr>
          <p:nvPr/>
        </p:nvSpPr>
        <p:spPr bwMode="auto">
          <a:xfrm>
            <a:off x="5105400" y="5715000"/>
            <a:ext cx="0" cy="304800"/>
          </a:xfrm>
          <a:prstGeom prst="line">
            <a:avLst/>
          </a:prstGeom>
          <a:noFill/>
          <a:ln w="25400">
            <a:solidFill>
              <a:schemeClr val="tx1"/>
            </a:solidFill>
            <a:round/>
            <a:headEnd/>
            <a:tailEnd/>
          </a:ln>
        </p:spPr>
        <p:txBody>
          <a:bodyPr/>
          <a:lstStyle/>
          <a:p>
            <a:endParaRPr lang="zh-CN" altLang="en-US"/>
          </a:p>
        </p:txBody>
      </p:sp>
      <p:sp>
        <p:nvSpPr>
          <p:cNvPr id="60436" name="Line 25"/>
          <p:cNvSpPr>
            <a:spLocks noChangeShapeType="1"/>
          </p:cNvSpPr>
          <p:nvPr/>
        </p:nvSpPr>
        <p:spPr bwMode="auto">
          <a:xfrm flipH="1">
            <a:off x="4953000" y="6019800"/>
            <a:ext cx="152400" cy="0"/>
          </a:xfrm>
          <a:prstGeom prst="line">
            <a:avLst/>
          </a:prstGeom>
          <a:noFill/>
          <a:ln w="25400">
            <a:solidFill>
              <a:schemeClr val="tx1"/>
            </a:solidFill>
            <a:round/>
            <a:headEnd/>
            <a:tailEnd/>
          </a:ln>
        </p:spPr>
        <p:txBody>
          <a:bodyP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p:txBody>
          <a:bodyPr/>
          <a:lstStyle/>
          <a:p>
            <a:pPr eaLnBrk="1" hangingPunct="1"/>
            <a:endParaRPr lang="zh-CN" altLang="zh-CN"/>
          </a:p>
        </p:txBody>
      </p:sp>
      <p:pic>
        <p:nvPicPr>
          <p:cNvPr id="27651" name="Picture 6"/>
          <p:cNvPicPr>
            <a:picLocks noGrp="1" noChangeAspect="1" noChangeArrowheads="1"/>
          </p:cNvPicPr>
          <p:nvPr>
            <p:ph idx="1"/>
          </p:nvPr>
        </p:nvPicPr>
        <p:blipFill>
          <a:blip r:embed="rId3" cstate="print"/>
          <a:srcRect/>
          <a:stretch>
            <a:fillRect/>
          </a:stretch>
        </p:blipFill>
        <p:spPr>
          <a:xfrm>
            <a:off x="1371600" y="1981200"/>
            <a:ext cx="6384925" cy="3810000"/>
          </a:xfrm>
        </p:spPr>
      </p:pic>
      <p:sp>
        <p:nvSpPr>
          <p:cNvPr id="149511" name="Text Box 7"/>
          <p:cNvSpPr txBox="1">
            <a:spLocks noChangeArrowheads="1"/>
          </p:cNvSpPr>
          <p:nvPr/>
        </p:nvSpPr>
        <p:spPr bwMode="auto">
          <a:xfrm>
            <a:off x="533400" y="5791200"/>
            <a:ext cx="8305800" cy="822325"/>
          </a:xfrm>
          <a:prstGeom prst="rect">
            <a:avLst/>
          </a:prstGeom>
          <a:noFill/>
          <a:ln w="9525">
            <a:noFill/>
            <a:miter lim="800000"/>
            <a:headEnd/>
            <a:tailEnd/>
          </a:ln>
          <a:effectLst/>
        </p:spPr>
        <p:txBody>
          <a:bodyPr>
            <a:spAutoFit/>
          </a:bodyPr>
          <a:lstStyle/>
          <a:p>
            <a:pPr algn="l">
              <a:spcBef>
                <a:spcPct val="50000"/>
              </a:spcBef>
              <a:defRPr/>
            </a:pPr>
            <a:r>
              <a:rPr lang="zh-CN" altLang="en-US" sz="2400" b="1">
                <a:solidFill>
                  <a:schemeClr val="tx2"/>
                </a:solidFill>
                <a:effectLst>
                  <a:outerShdw blurRad="38100" dist="38100" dir="2700000" algn="tl">
                    <a:srgbClr val="000000"/>
                  </a:outerShdw>
                </a:effectLst>
                <a:ea typeface="宋体" pitchFamily="2" charset="-122"/>
              </a:rPr>
              <a:t>注意：增加发射信号功率，只意味着同时提高各路径接收信号的幅度，并不能缓解码间干扰所引起的信号波形失真。</a:t>
            </a:r>
            <a:r>
              <a:rPr lang="zh-CN" altLang="en-US" b="1">
                <a:solidFill>
                  <a:schemeClr val="tx2"/>
                </a:solidFill>
                <a:effectLst>
                  <a:outerShdw blurRad="38100" dist="38100" dir="2700000" algn="tl">
                    <a:srgbClr val="000000"/>
                  </a:outerShdw>
                </a:effectLst>
                <a:ea typeface="宋体" pitchFamily="2"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zh-CN" altLang="zh-CN"/>
          </a:p>
        </p:txBody>
      </p:sp>
      <p:sp>
        <p:nvSpPr>
          <p:cNvPr id="61443" name="Rectangle 3"/>
          <p:cNvSpPr>
            <a:spLocks noGrp="1" noChangeArrowheads="1"/>
          </p:cNvSpPr>
          <p:nvPr>
            <p:ph type="body" idx="1"/>
          </p:nvPr>
        </p:nvSpPr>
        <p:spPr>
          <a:xfrm>
            <a:off x="838200" y="2057400"/>
            <a:ext cx="7772400" cy="4114800"/>
          </a:xfrm>
        </p:spPr>
        <p:txBody>
          <a:bodyPr/>
          <a:lstStyle/>
          <a:p>
            <a:pPr eaLnBrk="1" hangingPunct="1">
              <a:buFont typeface="Wingdings" pitchFamily="2" charset="2"/>
              <a:buNone/>
            </a:pPr>
            <a:r>
              <a:rPr lang="zh-CN" altLang="en-US" b="1" dirty="0"/>
              <a:t>［解］（续二）</a:t>
            </a:r>
          </a:p>
          <a:p>
            <a:pPr eaLnBrk="1" hangingPunct="1">
              <a:buFont typeface="Wingdings" pitchFamily="2" charset="2"/>
              <a:buNone/>
            </a:pPr>
            <a:r>
              <a:rPr lang="zh-CN" altLang="en-US" sz="2800" b="1" dirty="0">
                <a:latin typeface="Times New Roman" pitchFamily="18" charset="0"/>
              </a:rPr>
              <a:t>    </a:t>
            </a:r>
            <a:r>
              <a:rPr lang="en-US" altLang="zh-CN" sz="2800" b="1" u="sng" dirty="0">
                <a:latin typeface="Times New Roman" pitchFamily="18" charset="0"/>
              </a:rPr>
              <a:t>(d)</a:t>
            </a:r>
            <a:r>
              <a:rPr lang="zh-CN" altLang="en-US" sz="2800" b="1" u="sng" dirty="0">
                <a:latin typeface="Times New Roman" pitchFamily="18" charset="0"/>
              </a:rPr>
              <a:t>图</a:t>
            </a:r>
            <a:r>
              <a:rPr lang="zh-CN" altLang="en-US" sz="2800" b="1" dirty="0">
                <a:latin typeface="Times New Roman" pitchFamily="18" charset="0"/>
              </a:rPr>
              <a:t>的错误情况为信道引起周期性的单个错误，周期正好等于</a:t>
            </a:r>
            <a:r>
              <a:rPr lang="en-US" altLang="zh-CN" sz="2800" b="1" i="1" dirty="0">
                <a:latin typeface="Times New Roman" pitchFamily="18" charset="0"/>
              </a:rPr>
              <a:t>d=6</a:t>
            </a:r>
            <a:r>
              <a:rPr lang="zh-CN" altLang="en-US" sz="2800" b="1" dirty="0">
                <a:latin typeface="Times New Roman" pitchFamily="18" charset="0"/>
              </a:rPr>
              <a:t>，则解织以后的输出为：</a:t>
            </a:r>
          </a:p>
          <a:p>
            <a:pPr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1  2  3  4  5  6  7  8  9  10  11  12</a:t>
            </a:r>
          </a:p>
          <a:p>
            <a:pPr eaLnBrk="1" hangingPunct="1">
              <a:buFont typeface="Wingdings" pitchFamily="2" charset="2"/>
              <a:buNone/>
            </a:pPr>
            <a:r>
              <a:rPr lang="en-US" altLang="zh-CN" sz="2800" b="1" dirty="0">
                <a:latin typeface="Times New Roman" pitchFamily="18" charset="0"/>
              </a:rPr>
              <a:t>                         13 14 15 16 17 18 19 20 21 22 23 24</a:t>
            </a:r>
          </a:p>
          <a:p>
            <a:pPr eaLnBrk="1" hangingPunct="1">
              <a:buFont typeface="Wingdings" pitchFamily="2" charset="2"/>
              <a:buNone/>
            </a:pPr>
            <a:r>
              <a:rPr lang="en-US" altLang="zh-CN" sz="2800" b="1" dirty="0">
                <a:latin typeface="Times New Roman" pitchFamily="18" charset="0"/>
              </a:rPr>
              <a:t>    </a:t>
            </a:r>
            <a:r>
              <a:rPr lang="zh-CN" altLang="en-US" sz="2800" b="1" dirty="0">
                <a:latin typeface="Times New Roman" pitchFamily="18" charset="0"/>
              </a:rPr>
              <a:t>这时，经解织后输出时，错误将转化为长度为</a:t>
            </a:r>
            <a:r>
              <a:rPr lang="en-US" altLang="zh-CN" sz="2800" b="1" i="1" dirty="0">
                <a:latin typeface="Times New Roman" pitchFamily="18" charset="0"/>
              </a:rPr>
              <a:t>n=4</a:t>
            </a:r>
            <a:r>
              <a:rPr lang="zh-CN" altLang="en-US" sz="2800" b="1" dirty="0">
                <a:latin typeface="Times New Roman" pitchFamily="18" charset="0"/>
              </a:rPr>
              <a:t>的突发错误。</a:t>
            </a:r>
          </a:p>
        </p:txBody>
      </p:sp>
      <p:sp>
        <p:nvSpPr>
          <p:cNvPr id="61444" name="Oval 4"/>
          <p:cNvSpPr>
            <a:spLocks noChangeArrowheads="1"/>
          </p:cNvSpPr>
          <p:nvPr/>
        </p:nvSpPr>
        <p:spPr bwMode="auto">
          <a:xfrm>
            <a:off x="4038600" y="36576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1445" name="Oval 5"/>
          <p:cNvSpPr>
            <a:spLocks noChangeArrowheads="1"/>
          </p:cNvSpPr>
          <p:nvPr/>
        </p:nvSpPr>
        <p:spPr bwMode="auto">
          <a:xfrm>
            <a:off x="4495800" y="36576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1446" name="Oval 6"/>
          <p:cNvSpPr>
            <a:spLocks noChangeArrowheads="1"/>
          </p:cNvSpPr>
          <p:nvPr/>
        </p:nvSpPr>
        <p:spPr bwMode="auto">
          <a:xfrm>
            <a:off x="4953000" y="3657600"/>
            <a:ext cx="381000" cy="381000"/>
          </a:xfrm>
          <a:prstGeom prst="ellipse">
            <a:avLst/>
          </a:prstGeom>
          <a:noFill/>
          <a:ln w="25400">
            <a:solidFill>
              <a:schemeClr val="tx1"/>
            </a:solidFill>
            <a:round/>
            <a:headEnd/>
            <a:tailEnd/>
          </a:ln>
        </p:spPr>
        <p:txBody>
          <a:bodyPr wrap="none" anchor="ctr"/>
          <a:lstStyle/>
          <a:p>
            <a:endParaRPr lang="zh-CN" altLang="en-US"/>
          </a:p>
        </p:txBody>
      </p:sp>
      <p:sp>
        <p:nvSpPr>
          <p:cNvPr id="61447" name="Oval 7"/>
          <p:cNvSpPr>
            <a:spLocks noChangeArrowheads="1"/>
          </p:cNvSpPr>
          <p:nvPr/>
        </p:nvSpPr>
        <p:spPr bwMode="auto">
          <a:xfrm>
            <a:off x="5486400" y="3657600"/>
            <a:ext cx="381000" cy="381000"/>
          </a:xfrm>
          <a:prstGeom prst="ellipse">
            <a:avLst/>
          </a:prstGeom>
          <a:noFill/>
          <a:ln w="25400">
            <a:solidFill>
              <a:schemeClr val="tx1"/>
            </a:solidFill>
            <a:round/>
            <a:headEnd/>
            <a:tailEnd/>
          </a:ln>
        </p:spPr>
        <p:txBody>
          <a:bodyPr wrap="none" anchor="ct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zh-CN"/>
          </a:p>
        </p:txBody>
      </p:sp>
      <p:sp>
        <p:nvSpPr>
          <p:cNvPr id="62467" name="Rectangle 3"/>
          <p:cNvSpPr>
            <a:spLocks noGrp="1" noChangeArrowheads="1"/>
          </p:cNvSpPr>
          <p:nvPr>
            <p:ph type="body" idx="1"/>
          </p:nvPr>
        </p:nvSpPr>
        <p:spPr>
          <a:xfrm>
            <a:off x="762000" y="2057400"/>
            <a:ext cx="7924800" cy="4114800"/>
          </a:xfrm>
        </p:spPr>
        <p:txBody>
          <a:bodyPr/>
          <a:lstStyle/>
          <a:p>
            <a:pPr eaLnBrk="1" hangingPunct="1">
              <a:buFont typeface="Wingdings" pitchFamily="2" charset="2"/>
              <a:buNone/>
            </a:pPr>
            <a:r>
              <a:rPr lang="zh-CN" altLang="en-US" b="1" dirty="0"/>
              <a:t>［解］（续三）</a:t>
            </a:r>
          </a:p>
          <a:p>
            <a:pPr eaLnBrk="1" hangingPunct="1">
              <a:buFont typeface="Wingdings" pitchFamily="2" charset="2"/>
              <a:buNone/>
            </a:pPr>
            <a:r>
              <a:rPr lang="zh-CN" altLang="en-US" b="1" dirty="0"/>
              <a:t>   </a:t>
            </a:r>
            <a:r>
              <a:rPr lang="zh-CN" altLang="en-US" sz="2800" b="1" dirty="0">
                <a:latin typeface="Times New Roman" pitchFamily="18" charset="0"/>
              </a:rPr>
              <a:t>对于交织器，当最后一行（即第</a:t>
            </a:r>
            <a:r>
              <a:rPr lang="en-US" altLang="zh-CN" sz="2800" b="1" i="1" dirty="0">
                <a:latin typeface="Times New Roman" pitchFamily="18" charset="0"/>
              </a:rPr>
              <a:t>d</a:t>
            </a:r>
            <a:r>
              <a:rPr lang="zh-CN" altLang="en-US" sz="2800" b="1" dirty="0">
                <a:latin typeface="Times New Roman" pitchFamily="18" charset="0"/>
              </a:rPr>
              <a:t>行）第一个比特写入后才能开始“按列读出”，所以确切的交织器延迟为</a:t>
            </a:r>
            <a:r>
              <a:rPr lang="en-US" altLang="zh-CN" sz="2800" b="1" dirty="0">
                <a:latin typeface="Times New Roman" pitchFamily="18" charset="0"/>
              </a:rPr>
              <a:t>[</a:t>
            </a:r>
            <a:r>
              <a:rPr lang="en-US" altLang="zh-CN" sz="2800" b="1" i="1" dirty="0">
                <a:latin typeface="Times New Roman" pitchFamily="18" charset="0"/>
              </a:rPr>
              <a:t>n</a:t>
            </a:r>
            <a:r>
              <a:rPr lang="en-US" altLang="zh-CN" sz="2800" b="1" dirty="0">
                <a:latin typeface="Times New Roman" pitchFamily="18" charset="0"/>
              </a:rPr>
              <a:t>(</a:t>
            </a:r>
            <a:r>
              <a:rPr lang="en-US" altLang="zh-CN" sz="2800" b="1" i="1" dirty="0">
                <a:latin typeface="Times New Roman" pitchFamily="18" charset="0"/>
              </a:rPr>
              <a:t>d</a:t>
            </a:r>
            <a:r>
              <a:rPr lang="zh-CN" altLang="en-US" sz="2800" b="1" dirty="0">
                <a:latin typeface="Times New Roman" pitchFamily="18" charset="0"/>
              </a:rPr>
              <a:t>－</a:t>
            </a:r>
            <a:r>
              <a:rPr lang="en-US" altLang="zh-CN" sz="2800" b="1" i="1" dirty="0">
                <a:latin typeface="Times New Roman" pitchFamily="18" charset="0"/>
              </a:rPr>
              <a:t>1</a:t>
            </a:r>
            <a:r>
              <a:rPr lang="en-US" altLang="zh-CN" sz="2800" b="1" dirty="0">
                <a:latin typeface="Times New Roman" pitchFamily="18" charset="0"/>
              </a:rPr>
              <a:t>)+</a:t>
            </a:r>
            <a:r>
              <a:rPr lang="en-US" altLang="zh-CN" sz="2800" b="1" i="1" dirty="0">
                <a:latin typeface="Times New Roman" pitchFamily="18" charset="0"/>
              </a:rPr>
              <a:t>1</a:t>
            </a:r>
            <a:r>
              <a:rPr lang="en-US" altLang="zh-CN" sz="2800" b="1" dirty="0">
                <a:latin typeface="Times New Roman" pitchFamily="18" charset="0"/>
              </a:rPr>
              <a:t>]</a:t>
            </a:r>
            <a:r>
              <a:rPr lang="en-US" altLang="zh-CN" sz="2800" b="1" i="1" dirty="0">
                <a:latin typeface="Times New Roman" pitchFamily="18" charset="0"/>
              </a:rPr>
              <a:t>T</a:t>
            </a:r>
            <a:r>
              <a:rPr lang="en-US" altLang="zh-CN" sz="2800" b="1" i="1" baseline="-25000" dirty="0">
                <a:latin typeface="Times New Roman" pitchFamily="18" charset="0"/>
              </a:rPr>
              <a:t>S</a:t>
            </a:r>
            <a:r>
              <a:rPr lang="zh-CN" altLang="en-US" sz="2800" b="1" dirty="0">
                <a:latin typeface="Times New Roman" pitchFamily="18" charset="0"/>
              </a:rPr>
              <a:t>；类似地，解织器延迟为</a:t>
            </a:r>
            <a:r>
              <a:rPr lang="en-US" altLang="zh-CN" sz="2800" b="1" dirty="0">
                <a:latin typeface="Times New Roman" pitchFamily="18" charset="0"/>
              </a:rPr>
              <a:t>[ </a:t>
            </a:r>
            <a:r>
              <a:rPr lang="en-US" altLang="zh-CN" sz="2800" b="1" i="1" dirty="0">
                <a:latin typeface="Times New Roman" pitchFamily="18" charset="0"/>
              </a:rPr>
              <a:t>d</a:t>
            </a:r>
            <a:r>
              <a:rPr lang="en-US" altLang="zh-CN" sz="2800" b="1" dirty="0">
                <a:latin typeface="Times New Roman" pitchFamily="18" charset="0"/>
              </a:rPr>
              <a:t>(</a:t>
            </a:r>
            <a:r>
              <a:rPr lang="en-US" altLang="zh-CN" sz="2800" b="1" i="1" dirty="0">
                <a:latin typeface="Times New Roman" pitchFamily="18" charset="0"/>
              </a:rPr>
              <a:t>n</a:t>
            </a:r>
            <a:r>
              <a:rPr lang="zh-CN" altLang="en-US" sz="2800" b="1" dirty="0">
                <a:latin typeface="Times New Roman" pitchFamily="18" charset="0"/>
              </a:rPr>
              <a:t>－</a:t>
            </a:r>
            <a:r>
              <a:rPr lang="en-US" altLang="zh-CN" sz="2800" b="1" i="1" dirty="0">
                <a:latin typeface="Times New Roman" pitchFamily="18" charset="0"/>
              </a:rPr>
              <a:t>1</a:t>
            </a:r>
            <a:r>
              <a:rPr lang="en-US" altLang="zh-CN" sz="2800" b="1" dirty="0">
                <a:latin typeface="Times New Roman" pitchFamily="18" charset="0"/>
              </a:rPr>
              <a:t>)+</a:t>
            </a:r>
            <a:r>
              <a:rPr lang="en-US" altLang="zh-CN" sz="2800" b="1" i="1" dirty="0">
                <a:latin typeface="Times New Roman" pitchFamily="18" charset="0"/>
              </a:rPr>
              <a:t>1</a:t>
            </a:r>
            <a:r>
              <a:rPr lang="en-US" altLang="zh-CN" sz="2800" b="1" dirty="0">
                <a:latin typeface="Times New Roman" pitchFamily="18" charset="0"/>
              </a:rPr>
              <a:t> ]</a:t>
            </a:r>
            <a:r>
              <a:rPr lang="en-US" altLang="zh-CN" sz="2800" b="1" i="1" dirty="0">
                <a:latin typeface="Times New Roman" pitchFamily="18" charset="0"/>
              </a:rPr>
              <a:t>T</a:t>
            </a:r>
            <a:r>
              <a:rPr lang="en-US" altLang="zh-CN" sz="2800" b="1" i="1" baseline="-25000" dirty="0">
                <a:latin typeface="Times New Roman" pitchFamily="18" charset="0"/>
              </a:rPr>
              <a:t>S</a:t>
            </a:r>
            <a:r>
              <a:rPr lang="en-US" altLang="zh-CN" sz="2800" b="1" dirty="0">
                <a:latin typeface="Times New Roman" pitchFamily="18" charset="0"/>
              </a:rPr>
              <a:t> </a:t>
            </a:r>
            <a:r>
              <a:rPr lang="zh-CN" altLang="en-US" sz="2800" b="1" dirty="0">
                <a:latin typeface="Times New Roman" pitchFamily="18" charset="0"/>
              </a:rPr>
              <a:t>。所以交织器和解织器带来的总的延迟时间为：</a:t>
            </a:r>
            <a:r>
              <a:rPr lang="en-US" altLang="zh-CN" sz="2800" b="1" dirty="0">
                <a:latin typeface="Times New Roman" pitchFamily="18" charset="0"/>
              </a:rPr>
              <a:t>[</a:t>
            </a:r>
            <a:r>
              <a:rPr lang="en-US" altLang="zh-CN" sz="2800" b="1" i="1" dirty="0">
                <a:latin typeface="Times New Roman" pitchFamily="18" charset="0"/>
              </a:rPr>
              <a:t>2nd</a:t>
            </a:r>
            <a:r>
              <a:rPr lang="zh-CN" altLang="en-US" sz="2800" b="1" dirty="0">
                <a:latin typeface="Times New Roman" pitchFamily="18" charset="0"/>
              </a:rPr>
              <a:t>－</a:t>
            </a:r>
            <a:r>
              <a:rPr lang="en-US" altLang="zh-CN" sz="2800" b="1" dirty="0">
                <a:latin typeface="Times New Roman" pitchFamily="18" charset="0"/>
              </a:rPr>
              <a:t>(</a:t>
            </a:r>
            <a:r>
              <a:rPr lang="en-US" altLang="zh-CN" sz="2800" b="1" i="1" dirty="0" err="1">
                <a:latin typeface="Times New Roman" pitchFamily="18" charset="0"/>
              </a:rPr>
              <a:t>n</a:t>
            </a:r>
            <a:r>
              <a:rPr lang="en-US" altLang="zh-CN" sz="2800" b="1" dirty="0" err="1">
                <a:latin typeface="Times New Roman" pitchFamily="18" charset="0"/>
              </a:rPr>
              <a:t>+</a:t>
            </a:r>
            <a:r>
              <a:rPr lang="en-US" altLang="zh-CN" sz="2800" b="1" i="1" dirty="0" err="1">
                <a:latin typeface="Times New Roman" pitchFamily="18" charset="0"/>
              </a:rPr>
              <a:t>d</a:t>
            </a:r>
            <a:r>
              <a:rPr lang="en-US" altLang="zh-CN" sz="2800" b="1" dirty="0">
                <a:latin typeface="Times New Roman" pitchFamily="18" charset="0"/>
              </a:rPr>
              <a:t>)+</a:t>
            </a:r>
            <a:r>
              <a:rPr lang="en-US" altLang="zh-CN" sz="2800" b="1" i="1" dirty="0">
                <a:latin typeface="Times New Roman" pitchFamily="18" charset="0"/>
              </a:rPr>
              <a:t>2</a:t>
            </a:r>
            <a:r>
              <a:rPr lang="en-US" altLang="zh-CN" sz="2800" b="1" dirty="0">
                <a:latin typeface="Times New Roman" pitchFamily="18" charset="0"/>
              </a:rPr>
              <a:t>]</a:t>
            </a:r>
            <a:r>
              <a:rPr lang="en-US" altLang="zh-CN" sz="2800" b="1" i="1" dirty="0">
                <a:latin typeface="Times New Roman" pitchFamily="18" charset="0"/>
              </a:rPr>
              <a:t>T</a:t>
            </a:r>
            <a:r>
              <a:rPr lang="en-US" altLang="zh-CN" sz="2800" b="1" i="1" baseline="-25000" dirty="0">
                <a:latin typeface="Times New Roman" pitchFamily="18" charset="0"/>
              </a:rPr>
              <a:t>S</a:t>
            </a:r>
            <a:r>
              <a:rPr lang="en-US" altLang="zh-CN" sz="2800" b="1" dirty="0">
                <a:latin typeface="Times New Roman" pitchFamily="18" charset="0"/>
              </a:rPr>
              <a:t>  </a:t>
            </a:r>
            <a:r>
              <a:rPr lang="zh-CN" altLang="en-US" sz="2800" b="1" dirty="0">
                <a:latin typeface="Times New Roman" pitchFamily="18" charset="0"/>
              </a:rPr>
              <a:t>。</a:t>
            </a:r>
          </a:p>
          <a:p>
            <a:pPr eaLnBrk="1" hangingPunct="1">
              <a:buFont typeface="Wingdings" pitchFamily="2" charset="2"/>
              <a:buNone/>
            </a:pPr>
            <a:r>
              <a:rPr lang="zh-CN" altLang="en-US" sz="2800" b="1" dirty="0">
                <a:latin typeface="Times New Roman" pitchFamily="18" charset="0"/>
              </a:rPr>
              <a:t>    当交织矩阵规模较大时，延迟时间大约为</a:t>
            </a:r>
            <a:r>
              <a:rPr lang="en-US" altLang="zh-CN" sz="2800" b="1" i="1" dirty="0">
                <a:latin typeface="Times New Roman" pitchFamily="18" charset="0"/>
              </a:rPr>
              <a:t>2ndT</a:t>
            </a:r>
            <a:r>
              <a:rPr lang="en-US" altLang="zh-CN" sz="2800" b="1" i="1" baseline="-25000" dirty="0">
                <a:latin typeface="Times New Roman" pitchFamily="18" charset="0"/>
              </a:rPr>
              <a:t>S</a:t>
            </a:r>
            <a:r>
              <a:rPr lang="zh-CN" altLang="en-US" sz="2800" b="1" dirty="0">
                <a:latin typeface="Times New Roman" pitchFamily="18" charset="0"/>
              </a:rPr>
              <a:t>。</a:t>
            </a:r>
          </a:p>
        </p:txBody>
      </p:sp>
      <p:sp>
        <p:nvSpPr>
          <p:cNvPr id="5" name="AutoShape 4">
            <a:hlinkClick r:id="rId3" action="ppaction://hlinksldjump"/>
          </p:cNvPr>
          <p:cNvSpPr>
            <a:spLocks noChangeArrowheads="1"/>
          </p:cNvSpPr>
          <p:nvPr/>
        </p:nvSpPr>
        <p:spPr bwMode="auto">
          <a:xfrm>
            <a:off x="8153400" y="609600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z="4000" b="1" dirty="0">
                <a:effectLst>
                  <a:outerShdw blurRad="38100" dist="38100" dir="2700000" algn="tl">
                    <a:srgbClr val="000000">
                      <a:alpha val="43137"/>
                    </a:srgbClr>
                  </a:outerShdw>
                </a:effectLst>
                <a:latin typeface="Times New Roman" pitchFamily="18" charset="0"/>
              </a:rPr>
              <a:t>4.</a:t>
            </a:r>
            <a:r>
              <a:rPr lang="zh-CN" altLang="en-US" sz="4000" b="1" dirty="0">
                <a:effectLst>
                  <a:outerShdw blurRad="38100" dist="38100" dir="2700000" algn="tl">
                    <a:srgbClr val="000000">
                      <a:alpha val="43137"/>
                    </a:srgbClr>
                  </a:outerShdw>
                </a:effectLst>
                <a:latin typeface="Times New Roman" pitchFamily="18" charset="0"/>
              </a:rPr>
              <a:t>均衡</a:t>
            </a:r>
            <a:endParaRPr lang="zh-CN" altLang="zh-CN" sz="4000" dirty="0">
              <a:effectLst>
                <a:outerShdw blurRad="38100" dist="38100" dir="2700000" algn="tl">
                  <a:srgbClr val="000000">
                    <a:alpha val="43137"/>
                  </a:srgbClr>
                </a:outerShdw>
              </a:effectLst>
            </a:endParaRPr>
          </a:p>
        </p:txBody>
      </p:sp>
      <p:sp>
        <p:nvSpPr>
          <p:cNvPr id="175107" name="Rectangle 3"/>
          <p:cNvSpPr>
            <a:spLocks noGrp="1" noChangeArrowheads="1"/>
          </p:cNvSpPr>
          <p:nvPr>
            <p:ph type="body" idx="1"/>
          </p:nvPr>
        </p:nvSpPr>
        <p:spPr>
          <a:xfrm>
            <a:off x="838200" y="2133600"/>
            <a:ext cx="7772400" cy="4114800"/>
          </a:xfrm>
        </p:spPr>
        <p:txBody>
          <a:bodyPr/>
          <a:lstStyle/>
          <a:p>
            <a:pPr eaLnBrk="1" hangingPunct="1">
              <a:buFont typeface="Wingdings" pitchFamily="2" charset="2"/>
              <a:buNone/>
              <a:defRPr/>
            </a:pPr>
            <a:r>
              <a:rPr lang="zh-CN" altLang="en-US" b="1" dirty="0">
                <a:effectLst>
                  <a:outerShdw blurRad="38100" dist="38100" dir="2700000" algn="tl">
                    <a:srgbClr val="000000">
                      <a:alpha val="43137"/>
                    </a:srgbClr>
                  </a:outerShdw>
                </a:effectLst>
                <a:latin typeface="Times New Roman" pitchFamily="18" charset="0"/>
              </a:rPr>
              <a:t>均衡</a:t>
            </a:r>
            <a:r>
              <a:rPr lang="zh-CN" altLang="en-US" b="1" dirty="0">
                <a:latin typeface="Times New Roman" pitchFamily="18" charset="0"/>
              </a:rPr>
              <a:t> </a:t>
            </a:r>
            <a:r>
              <a:rPr lang="en-US" altLang="zh-CN" b="1" dirty="0">
                <a:latin typeface="Arial"/>
              </a:rPr>
              <a:t>——</a:t>
            </a:r>
            <a:r>
              <a:rPr lang="en-US" altLang="zh-CN" b="1" dirty="0">
                <a:solidFill>
                  <a:schemeClr val="tx2"/>
                </a:solidFill>
                <a:ea typeface="楷体_GB2312" pitchFamily="49" charset="-122"/>
              </a:rPr>
              <a:t> </a:t>
            </a:r>
            <a:r>
              <a:rPr lang="zh-CN" altLang="en-US" b="1" dirty="0">
                <a:solidFill>
                  <a:schemeClr val="tx2"/>
                </a:solidFill>
                <a:effectLst>
                  <a:outerShdw blurRad="38100" dist="38100" dir="2700000" algn="tl">
                    <a:srgbClr val="000000"/>
                  </a:outerShdw>
                </a:effectLst>
                <a:ea typeface="楷体_GB2312" pitchFamily="49" charset="-122"/>
              </a:rPr>
              <a:t>用于克服时间色散引起的码间</a:t>
            </a:r>
            <a:endParaRPr lang="en-US" altLang="zh-CN" b="1" dirty="0">
              <a:solidFill>
                <a:schemeClr val="tx2"/>
              </a:solidFill>
              <a:effectLst>
                <a:outerShdw blurRad="38100" dist="38100" dir="2700000" algn="tl">
                  <a:srgbClr val="000000"/>
                </a:outerShdw>
              </a:effectLst>
              <a:ea typeface="楷体_GB2312" pitchFamily="49" charset="-122"/>
            </a:endParaRPr>
          </a:p>
          <a:p>
            <a:pPr eaLnBrk="1" hangingPunct="1">
              <a:buFont typeface="Wingdings" pitchFamily="2" charset="2"/>
              <a:buNone/>
              <a:defRPr/>
            </a:pPr>
            <a:r>
              <a:rPr lang="zh-CN" altLang="en-US" b="1" dirty="0">
                <a:solidFill>
                  <a:schemeClr val="tx2"/>
                </a:solidFill>
                <a:effectLst>
                  <a:outerShdw blurRad="38100" dist="38100" dir="2700000" algn="tl">
                    <a:srgbClr val="000000"/>
                  </a:outerShdw>
                </a:effectLst>
                <a:ea typeface="楷体_GB2312" pitchFamily="49" charset="-122"/>
              </a:rPr>
              <a:t>干扰，减轻或消除由于信号失真所造成的</a:t>
            </a:r>
            <a:endParaRPr lang="en-US" altLang="zh-CN" b="1" dirty="0">
              <a:solidFill>
                <a:schemeClr val="tx2"/>
              </a:solidFill>
              <a:effectLst>
                <a:outerShdw blurRad="38100" dist="38100" dir="2700000" algn="tl">
                  <a:srgbClr val="000000"/>
                </a:outerShdw>
              </a:effectLst>
              <a:ea typeface="楷体_GB2312" pitchFamily="49" charset="-122"/>
            </a:endParaRPr>
          </a:p>
          <a:p>
            <a:pPr eaLnBrk="1" hangingPunct="1">
              <a:buFont typeface="Wingdings" pitchFamily="2" charset="2"/>
              <a:buNone/>
              <a:defRPr/>
            </a:pPr>
            <a:r>
              <a:rPr lang="zh-CN" altLang="en-US" b="1" dirty="0">
                <a:solidFill>
                  <a:schemeClr val="tx2"/>
                </a:solidFill>
                <a:effectLst>
                  <a:outerShdw blurRad="38100" dist="38100" dir="2700000" algn="tl">
                    <a:srgbClr val="000000"/>
                  </a:outerShdw>
                </a:effectLst>
                <a:latin typeface="Arial"/>
                <a:ea typeface="楷体_GB2312" pitchFamily="49" charset="-122"/>
              </a:rPr>
              <a:t>“</a:t>
            </a:r>
            <a:r>
              <a:rPr lang="zh-CN" altLang="en-US" b="1" dirty="0">
                <a:solidFill>
                  <a:schemeClr val="tx2"/>
                </a:solidFill>
                <a:effectLst>
                  <a:outerShdw blurRad="38100" dist="38100" dir="2700000" algn="tl">
                    <a:srgbClr val="000000"/>
                  </a:outerShdw>
                </a:effectLst>
                <a:ea typeface="楷体_GB2312" pitchFamily="49" charset="-122"/>
              </a:rPr>
              <a:t>不可减轻错误</a:t>
            </a:r>
            <a:r>
              <a:rPr lang="zh-CN" altLang="en-US" b="1" dirty="0">
                <a:solidFill>
                  <a:schemeClr val="tx2"/>
                </a:solidFill>
                <a:effectLst>
                  <a:outerShdw blurRad="38100" dist="38100" dir="2700000" algn="tl">
                    <a:srgbClr val="000000"/>
                  </a:outerShdw>
                </a:effectLst>
                <a:latin typeface="Arial"/>
                <a:ea typeface="楷体_GB2312" pitchFamily="49" charset="-122"/>
              </a:rPr>
              <a:t>”</a:t>
            </a:r>
            <a:r>
              <a:rPr lang="zh-CN" altLang="en-US" b="1" dirty="0">
                <a:solidFill>
                  <a:schemeClr val="tx2"/>
                </a:solidFill>
                <a:effectLst>
                  <a:outerShdw blurRad="38100" dist="38100" dir="2700000" algn="tl">
                    <a:srgbClr val="000000"/>
                  </a:outerShdw>
                </a:effectLst>
                <a:ea typeface="楷体_GB2312" pitchFamily="49" charset="-122"/>
              </a:rPr>
              <a:t> 。</a:t>
            </a:r>
          </a:p>
          <a:p>
            <a:pPr eaLnBrk="1" hangingPunct="1">
              <a:buFont typeface="Wingdings" pitchFamily="2" charset="2"/>
              <a:buNone/>
              <a:defRPr/>
            </a:pPr>
            <a:r>
              <a:rPr lang="zh-CN" altLang="en-US" b="1" dirty="0">
                <a:latin typeface="Times New Roman" pitchFamily="18" charset="0"/>
                <a:ea typeface="楷体_GB2312" pitchFamily="49" charset="-122"/>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endParaRPr lang="zh-CN" altLang="en-US"/>
          </a:p>
        </p:txBody>
      </p:sp>
      <p:sp>
        <p:nvSpPr>
          <p:cNvPr id="64515" name="内容占位符 2"/>
          <p:cNvSpPr>
            <a:spLocks noGrp="1"/>
          </p:cNvSpPr>
          <p:nvPr>
            <p:ph idx="1"/>
          </p:nvPr>
        </p:nvSpPr>
        <p:spPr/>
        <p:txBody>
          <a:bodyPr/>
          <a:lstStyle/>
          <a:p>
            <a:pPr eaLnBrk="1" hangingPunct="1">
              <a:buFont typeface="Wingdings" pitchFamily="2" charset="2"/>
              <a:buNone/>
            </a:pPr>
            <a:r>
              <a:rPr lang="en-US" altLang="zh-CN" b="1">
                <a:latin typeface="Times New Roman" pitchFamily="18" charset="0"/>
                <a:ea typeface="楷体_GB2312" pitchFamily="49" charset="-122"/>
              </a:rPr>
              <a:t>1</a:t>
            </a:r>
            <a:r>
              <a:rPr lang="zh-CN" altLang="en-US" b="1">
                <a:latin typeface="Times New Roman" pitchFamily="18" charset="0"/>
                <a:ea typeface="楷体_GB2312" pitchFamily="49" charset="-122"/>
              </a:rPr>
              <a:t>）均衡原理和常见实现方法</a:t>
            </a:r>
            <a:endParaRPr lang="en-US" altLang="zh-CN" b="1">
              <a:latin typeface="Times New Roman" pitchFamily="18" charset="0"/>
              <a:ea typeface="楷体_GB2312" pitchFamily="49" charset="-122"/>
            </a:endParaRPr>
          </a:p>
          <a:p>
            <a:pPr eaLnBrk="1" hangingPunct="1">
              <a:buFont typeface="Wingdings" pitchFamily="2" charset="2"/>
              <a:buNone/>
            </a:pPr>
            <a:r>
              <a:rPr lang="en-US" altLang="zh-CN" b="1">
                <a:latin typeface="Times New Roman" pitchFamily="18" charset="0"/>
                <a:ea typeface="楷体_GB2312" pitchFamily="49" charset="-122"/>
              </a:rPr>
              <a:t>2</a:t>
            </a:r>
            <a:r>
              <a:rPr lang="zh-CN" altLang="en-US" b="1">
                <a:latin typeface="Times New Roman" pitchFamily="18" charset="0"/>
                <a:ea typeface="楷体_GB2312" pitchFamily="49" charset="-122"/>
              </a:rPr>
              <a:t>）均衡的准则</a:t>
            </a:r>
          </a:p>
          <a:p>
            <a:pPr eaLnBrk="1" hangingPunct="1">
              <a:buFont typeface="Wingdings" pitchFamily="2" charset="2"/>
              <a:buNone/>
            </a:pPr>
            <a:r>
              <a:rPr lang="en-US" altLang="zh-CN" b="1">
                <a:latin typeface="Times New Roman" pitchFamily="18" charset="0"/>
                <a:ea typeface="楷体_GB2312" pitchFamily="49" charset="-122"/>
              </a:rPr>
              <a:t>3</a:t>
            </a:r>
            <a:r>
              <a:rPr lang="zh-CN" altLang="en-US" b="1">
                <a:latin typeface="Times New Roman" pitchFamily="18" charset="0"/>
                <a:ea typeface="楷体_GB2312" pitchFamily="49" charset="-122"/>
              </a:rPr>
              <a:t>）均衡器的类型、结构与算法</a:t>
            </a:r>
          </a:p>
          <a:p>
            <a:pPr eaLnBrk="1" hangingPunct="1">
              <a:buFont typeface="Wingdings" pitchFamily="2" charset="2"/>
              <a:buNone/>
            </a:pPr>
            <a:r>
              <a:rPr lang="en-US" altLang="zh-CN" b="1">
                <a:latin typeface="Times New Roman" pitchFamily="18" charset="0"/>
                <a:ea typeface="楷体_GB2312" pitchFamily="49" charset="-122"/>
              </a:rPr>
              <a:t>4</a:t>
            </a:r>
            <a:r>
              <a:rPr lang="zh-CN" altLang="en-US" b="1">
                <a:latin typeface="Times New Roman" pitchFamily="18" charset="0"/>
                <a:ea typeface="楷体_GB2312" pitchFamily="49" charset="-122"/>
              </a:rPr>
              <a:t>）线性均衡器</a:t>
            </a:r>
            <a:endParaRPr lang="en-US" altLang="zh-CN" b="1">
              <a:latin typeface="Times New Roman" pitchFamily="18" charset="0"/>
              <a:ea typeface="楷体_GB2312" pitchFamily="49" charset="-122"/>
            </a:endParaRPr>
          </a:p>
          <a:p>
            <a:pPr eaLnBrk="1" hangingPunct="1">
              <a:buFont typeface="Wingdings" pitchFamily="2" charset="2"/>
              <a:buNone/>
            </a:pPr>
            <a:r>
              <a:rPr lang="en-US" altLang="zh-CN" b="1">
                <a:latin typeface="Times New Roman" pitchFamily="18" charset="0"/>
                <a:ea typeface="楷体_GB2312" pitchFamily="49" charset="-122"/>
              </a:rPr>
              <a:t>5</a:t>
            </a:r>
            <a:r>
              <a:rPr lang="zh-CN" altLang="en-US" b="1">
                <a:latin typeface="Times New Roman" pitchFamily="18" charset="0"/>
                <a:ea typeface="楷体_GB2312" pitchFamily="49" charset="-122"/>
              </a:rPr>
              <a:t>）判决反馈（</a:t>
            </a:r>
            <a:r>
              <a:rPr lang="en-US" altLang="zh-CN" b="1">
                <a:latin typeface="Times New Roman" pitchFamily="18" charset="0"/>
                <a:ea typeface="楷体_GB2312" pitchFamily="49" charset="-122"/>
              </a:rPr>
              <a:t>DFE</a:t>
            </a:r>
            <a:r>
              <a:rPr lang="zh-CN" altLang="en-US" b="1">
                <a:latin typeface="Times New Roman" pitchFamily="18" charset="0"/>
                <a:ea typeface="楷体_GB2312" pitchFamily="49" charset="-122"/>
              </a:rPr>
              <a:t>）均衡器的原理</a:t>
            </a:r>
            <a:endParaRPr lang="en-US" altLang="zh-CN" b="1">
              <a:latin typeface="Times New Roman" pitchFamily="18" charset="0"/>
              <a:ea typeface="楷体_GB2312" pitchFamily="49" charset="-122"/>
            </a:endParaRPr>
          </a:p>
          <a:p>
            <a:pPr eaLnBrk="1" hangingPunct="1">
              <a:buFont typeface="Wingdings" pitchFamily="2" charset="2"/>
              <a:buNone/>
            </a:pPr>
            <a:r>
              <a:rPr lang="en-US" altLang="zh-CN" b="1">
                <a:latin typeface="Times New Roman" pitchFamily="18" charset="0"/>
                <a:ea typeface="楷体_GB2312" pitchFamily="49" charset="-122"/>
              </a:rPr>
              <a:t>6</a:t>
            </a:r>
            <a:r>
              <a:rPr lang="zh-CN" altLang="en-US" b="1">
                <a:latin typeface="Times New Roman" pitchFamily="18" charset="0"/>
                <a:ea typeface="楷体_GB2312" pitchFamily="49" charset="-122"/>
              </a:rPr>
              <a:t>）自适应均衡</a:t>
            </a:r>
            <a:endParaRPr lang="en-US" altLang="zh-CN" b="1">
              <a:latin typeface="Times New Roman" pitchFamily="18" charset="0"/>
              <a:ea typeface="楷体_GB2312" pitchFamily="49" charset="-122"/>
            </a:endParaRPr>
          </a:p>
          <a:p>
            <a:pPr eaLnBrk="1" hangingPunct="1">
              <a:buFont typeface="Wingdings" pitchFamily="2" charset="2"/>
              <a:buNone/>
            </a:pPr>
            <a:r>
              <a:rPr lang="en-US" altLang="zh-CN" b="1">
                <a:latin typeface="Times New Roman" pitchFamily="18" charset="0"/>
                <a:ea typeface="楷体_GB2312" pitchFamily="49" charset="-122"/>
              </a:rPr>
              <a:t>7</a:t>
            </a:r>
            <a:r>
              <a:rPr lang="zh-CN" altLang="en-US" b="1">
                <a:latin typeface="Times New Roman" pitchFamily="18" charset="0"/>
                <a:ea typeface="楷体_GB2312" pitchFamily="49" charset="-122"/>
              </a:rPr>
              <a:t>）盲均衡</a:t>
            </a:r>
          </a:p>
          <a:p>
            <a:pPr>
              <a:buFont typeface="Wingdings" pitchFamily="2" charset="2"/>
              <a:buNone/>
            </a:pP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latin typeface="Times New Roman" pitchFamily="18" charset="0"/>
              </a:rPr>
              <a:t>1</a:t>
            </a:r>
            <a:r>
              <a:rPr lang="zh-CN" altLang="en-US" sz="4000" b="1" dirty="0">
                <a:effectLst>
                  <a:outerShdw blurRad="38100" dist="38100" dir="2700000" algn="tl">
                    <a:srgbClr val="000000">
                      <a:alpha val="43137"/>
                    </a:srgbClr>
                  </a:outerShdw>
                </a:effectLst>
                <a:latin typeface="Times New Roman" pitchFamily="18" charset="0"/>
              </a:rPr>
              <a:t>）均衡原理</a:t>
            </a:r>
            <a:endParaRPr lang="zh-CN" altLang="zh-CN" dirty="0">
              <a:effectLst>
                <a:outerShdw blurRad="38100" dist="38100" dir="2700000" algn="tl">
                  <a:srgbClr val="000000">
                    <a:alpha val="43137"/>
                  </a:srgbClr>
                </a:outerShdw>
              </a:effectLst>
            </a:endParaRPr>
          </a:p>
        </p:txBody>
      </p:sp>
      <p:pic>
        <p:nvPicPr>
          <p:cNvPr id="65539" name="Picture 8"/>
          <p:cNvPicPr>
            <a:picLocks noGrp="1" noChangeAspect="1" noChangeArrowheads="1"/>
          </p:cNvPicPr>
          <p:nvPr>
            <p:ph idx="1"/>
          </p:nvPr>
        </p:nvPicPr>
        <p:blipFill>
          <a:blip r:embed="rId3" cstate="print"/>
          <a:srcRect/>
          <a:stretch>
            <a:fillRect/>
          </a:stretch>
        </p:blipFill>
        <p:spPr>
          <a:xfrm>
            <a:off x="533400" y="2133600"/>
            <a:ext cx="8077200" cy="4495800"/>
          </a:xfrm>
          <a:noFill/>
        </p:spPr>
      </p:pic>
      <p:sp>
        <p:nvSpPr>
          <p:cNvPr id="65540" name="AutoShape 8"/>
          <p:cNvSpPr>
            <a:spLocks noChangeArrowheads="1"/>
          </p:cNvSpPr>
          <p:nvPr/>
        </p:nvSpPr>
        <p:spPr bwMode="auto">
          <a:xfrm flipV="1">
            <a:off x="6324600" y="5334000"/>
            <a:ext cx="1905000" cy="838200"/>
          </a:xfrm>
          <a:prstGeom prst="wedgeEllipseCallout">
            <a:avLst>
              <a:gd name="adj1" fmla="val 15667"/>
              <a:gd name="adj2" fmla="val 168347"/>
            </a:avLst>
          </a:prstGeom>
          <a:solidFill>
            <a:schemeClr val="accent1">
              <a:alpha val="20000"/>
            </a:schemeClr>
          </a:solidFill>
          <a:ln w="9525" algn="ctr">
            <a:solidFill>
              <a:schemeClr val="tx1"/>
            </a:solidFill>
            <a:miter lim="800000"/>
            <a:headEnd/>
            <a:tailEnd/>
          </a:ln>
        </p:spPr>
        <p:txBody>
          <a:bodyPr rot="10800000" anchor="ctr"/>
          <a:lstStyle/>
          <a:p>
            <a:r>
              <a:rPr lang="zh-CN" altLang="en-US" b="1"/>
              <a:t>基带等效复冲激响应</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8"/>
          <p:cNvSpPr>
            <a:spLocks noGrp="1" noChangeArrowheads="1"/>
          </p:cNvSpPr>
          <p:nvPr>
            <p:ph type="title"/>
          </p:nvPr>
        </p:nvSpPr>
        <p:spPr/>
        <p:txBody>
          <a:bodyPr/>
          <a:lstStyle/>
          <a:p>
            <a:pPr eaLnBrk="1" hangingPunct="1"/>
            <a:endParaRPr lang="zh-CN" altLang="zh-CN"/>
          </a:p>
        </p:txBody>
      </p:sp>
      <p:sp>
        <p:nvSpPr>
          <p:cNvPr id="11269" name="Rectangle 3"/>
          <p:cNvSpPr>
            <a:spLocks noGrp="1" noChangeArrowheads="1"/>
          </p:cNvSpPr>
          <p:nvPr>
            <p:ph type="body" sz="half" idx="1"/>
          </p:nvPr>
        </p:nvSpPr>
        <p:spPr>
          <a:xfrm>
            <a:off x="762000" y="2017713"/>
            <a:ext cx="7848600" cy="4459287"/>
          </a:xfrm>
        </p:spPr>
        <p:txBody>
          <a:bodyPr/>
          <a:lstStyle/>
          <a:p>
            <a:pPr eaLnBrk="1" hangingPunct="1">
              <a:buFont typeface="Wingdings" pitchFamily="2" charset="2"/>
              <a:buNone/>
            </a:pPr>
            <a:r>
              <a:rPr lang="zh-CN" altLang="en-US" sz="2800" b="1">
                <a:latin typeface="Times New Roman" pitchFamily="18" charset="0"/>
              </a:rPr>
              <a:t>均衡器的输入等于：</a:t>
            </a:r>
          </a:p>
          <a:p>
            <a:pPr eaLnBrk="1" hangingPunct="1">
              <a:buFont typeface="Wingdings" pitchFamily="2" charset="2"/>
              <a:buNone/>
            </a:pPr>
            <a:endParaRPr lang="zh-CN" altLang="en-US" sz="2800" b="1">
              <a:latin typeface="Times New Roman" pitchFamily="18" charset="0"/>
            </a:endParaRPr>
          </a:p>
          <a:p>
            <a:pPr eaLnBrk="1" hangingPunct="1">
              <a:buFont typeface="Wingdings" pitchFamily="2" charset="2"/>
              <a:buNone/>
            </a:pPr>
            <a:r>
              <a:rPr lang="zh-CN" altLang="en-US" sz="2800" b="1">
                <a:latin typeface="Times New Roman" pitchFamily="18" charset="0"/>
              </a:rPr>
              <a:t>其中，</a:t>
            </a:r>
            <a:r>
              <a:rPr lang="en-US" altLang="zh-CN" sz="2800" b="1" i="1">
                <a:latin typeface="Times New Roman" pitchFamily="18" charset="0"/>
              </a:rPr>
              <a:t>n</a:t>
            </a:r>
            <a:r>
              <a:rPr lang="en-US" altLang="zh-CN" sz="2800" b="1" i="1" baseline="-25000">
                <a:latin typeface="Times New Roman" pitchFamily="18" charset="0"/>
              </a:rPr>
              <a:t>b</a:t>
            </a:r>
            <a:r>
              <a:rPr lang="en-US" altLang="zh-CN" sz="2800" b="1" i="1">
                <a:latin typeface="Times New Roman" pitchFamily="18" charset="0"/>
              </a:rPr>
              <a:t>(t)</a:t>
            </a:r>
            <a:r>
              <a:rPr lang="zh-CN" altLang="en-US" sz="2800" b="1">
                <a:latin typeface="Times New Roman" pitchFamily="18" charset="0"/>
              </a:rPr>
              <a:t>为等效基带噪声。</a:t>
            </a:r>
          </a:p>
          <a:p>
            <a:pPr eaLnBrk="1" hangingPunct="1">
              <a:buFont typeface="Wingdings" pitchFamily="2" charset="2"/>
              <a:buNone/>
            </a:pPr>
            <a:r>
              <a:rPr lang="zh-CN" altLang="en-US" sz="2800" b="1">
                <a:latin typeface="Times New Roman" pitchFamily="18" charset="0"/>
              </a:rPr>
              <a:t>设均衡器的基带冲激响应为</a:t>
            </a:r>
            <a:r>
              <a:rPr lang="en-US" altLang="zh-CN" sz="2800" b="1" i="1">
                <a:latin typeface="Times New Roman" pitchFamily="18" charset="0"/>
              </a:rPr>
              <a:t>h</a:t>
            </a:r>
            <a:r>
              <a:rPr lang="en-US" altLang="zh-CN" sz="2800" b="1" i="1" baseline="-25000">
                <a:latin typeface="Times New Roman" pitchFamily="18" charset="0"/>
              </a:rPr>
              <a:t>eq</a:t>
            </a:r>
            <a:r>
              <a:rPr lang="en-US" altLang="zh-CN" sz="2800" b="1" i="1">
                <a:latin typeface="Times New Roman" pitchFamily="18" charset="0"/>
              </a:rPr>
              <a:t>(t)</a:t>
            </a:r>
            <a:r>
              <a:rPr lang="zh-CN" altLang="en-US" sz="2800" b="1">
                <a:latin typeface="Times New Roman" pitchFamily="18" charset="0"/>
              </a:rPr>
              <a:t>，则均衡器</a:t>
            </a:r>
          </a:p>
          <a:p>
            <a:pPr eaLnBrk="1" hangingPunct="1">
              <a:buFont typeface="Wingdings" pitchFamily="2" charset="2"/>
              <a:buNone/>
            </a:pPr>
            <a:r>
              <a:rPr lang="zh-CN" altLang="en-US" sz="2800" b="1">
                <a:latin typeface="Times New Roman" pitchFamily="18" charset="0"/>
              </a:rPr>
              <a:t>的输出为：</a:t>
            </a:r>
          </a:p>
          <a:p>
            <a:pPr eaLnBrk="1" hangingPunct="1">
              <a:buFont typeface="Wingdings" pitchFamily="2" charset="2"/>
              <a:buNone/>
            </a:pPr>
            <a:r>
              <a:rPr lang="zh-CN" altLang="en-US" sz="2400" b="1"/>
              <a:t>              </a:t>
            </a:r>
          </a:p>
        </p:txBody>
      </p:sp>
      <p:graphicFrame>
        <p:nvGraphicFramePr>
          <p:cNvPr id="11266" name="Object 4"/>
          <p:cNvGraphicFramePr>
            <a:graphicFrameLocks noGrp="1" noChangeAspect="1"/>
          </p:cNvGraphicFramePr>
          <p:nvPr>
            <p:ph sz="quarter" idx="2"/>
          </p:nvPr>
        </p:nvGraphicFramePr>
        <p:xfrm>
          <a:off x="2743200" y="2514600"/>
          <a:ext cx="3581400" cy="508000"/>
        </p:xfrm>
        <a:graphic>
          <a:graphicData uri="http://schemas.openxmlformats.org/presentationml/2006/ole">
            <mc:AlternateContent xmlns:mc="http://schemas.openxmlformats.org/markup-compatibility/2006">
              <mc:Choice xmlns:v="urn:schemas-microsoft-com:vml" Requires="v">
                <p:oleObj spid="_x0000_s11268" name="公式" r:id="rId4" imgW="2273040" imgH="279360" progId="Equation.3">
                  <p:embed/>
                </p:oleObj>
              </mc:Choice>
              <mc:Fallback>
                <p:oleObj name="公式" r:id="rId4" imgW="2273040" imgH="279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514600"/>
                        <a:ext cx="35814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7"/>
          <p:cNvGraphicFramePr>
            <a:graphicFrameLocks noGrp="1" noChangeAspect="1"/>
          </p:cNvGraphicFramePr>
          <p:nvPr>
            <p:ph sz="quarter" idx="3"/>
          </p:nvPr>
        </p:nvGraphicFramePr>
        <p:xfrm>
          <a:off x="2209800" y="4773613"/>
          <a:ext cx="6096000" cy="1847850"/>
        </p:xfrm>
        <a:graphic>
          <a:graphicData uri="http://schemas.openxmlformats.org/presentationml/2006/ole">
            <mc:AlternateContent xmlns:mc="http://schemas.openxmlformats.org/markup-compatibility/2006">
              <mc:Choice xmlns:v="urn:schemas-microsoft-com:vml" Requires="v">
                <p:oleObj spid="_x0000_s11269" name="公式" r:id="rId6" imgW="2806560" imgH="850680" progId="Equation.3">
                  <p:embed/>
                </p:oleObj>
              </mc:Choice>
              <mc:Fallback>
                <p:oleObj name="公式" r:id="rId6" imgW="2806560" imgH="8506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4773613"/>
                        <a:ext cx="6096000" cy="184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0" name="Rectangle 10"/>
          <p:cNvSpPr>
            <a:spLocks noChangeArrowheads="1"/>
          </p:cNvSpPr>
          <p:nvPr/>
        </p:nvSpPr>
        <p:spPr bwMode="auto">
          <a:xfrm>
            <a:off x="5181600" y="6019800"/>
            <a:ext cx="1905000" cy="609600"/>
          </a:xfrm>
          <a:prstGeom prst="rect">
            <a:avLst/>
          </a:prstGeom>
          <a:solidFill>
            <a:schemeClr val="tx2">
              <a:alpha val="20000"/>
            </a:schemeClr>
          </a:solidFill>
          <a:ln w="9525" algn="ctr">
            <a:noFill/>
            <a:miter lim="800000"/>
            <a:headEnd/>
            <a:tailEnd/>
          </a:ln>
        </p:spPr>
        <p:txBody>
          <a:bodyPr wrap="none" anchor="ctr"/>
          <a:lstStyle/>
          <a:p>
            <a:endParaRPr lang="zh-CN" altLang="en-US"/>
          </a:p>
        </p:txBody>
      </p:sp>
      <p:sp>
        <p:nvSpPr>
          <p:cNvPr id="11271" name="AutoShape 11"/>
          <p:cNvSpPr>
            <a:spLocks noChangeArrowheads="1"/>
          </p:cNvSpPr>
          <p:nvPr/>
        </p:nvSpPr>
        <p:spPr bwMode="auto">
          <a:xfrm>
            <a:off x="6781800" y="4572000"/>
            <a:ext cx="2209800" cy="914400"/>
          </a:xfrm>
          <a:prstGeom prst="wedgeEllipseCallout">
            <a:avLst>
              <a:gd name="adj1" fmla="val -69028"/>
              <a:gd name="adj2" fmla="val 128794"/>
            </a:avLst>
          </a:prstGeom>
          <a:solidFill>
            <a:schemeClr val="tx2">
              <a:alpha val="18823"/>
            </a:schemeClr>
          </a:solidFill>
          <a:ln w="9525" algn="ctr">
            <a:solidFill>
              <a:schemeClr val="tx1"/>
            </a:solidFill>
            <a:miter lim="800000"/>
            <a:headEnd/>
            <a:tailEnd/>
          </a:ln>
        </p:spPr>
        <p:txBody>
          <a:bodyPr anchor="ctr"/>
          <a:lstStyle/>
          <a:p>
            <a:r>
              <a:rPr lang="zh-CN" altLang="en-US" b="1"/>
              <a:t>可能发生噪声增强作用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8"/>
          <p:cNvSpPr>
            <a:spLocks noGrp="1" noChangeArrowheads="1"/>
          </p:cNvSpPr>
          <p:nvPr>
            <p:ph type="title"/>
          </p:nvPr>
        </p:nvSpPr>
        <p:spPr/>
        <p:txBody>
          <a:bodyPr/>
          <a:lstStyle/>
          <a:p>
            <a:pPr eaLnBrk="1" hangingPunct="1"/>
            <a:endParaRPr lang="zh-CN" altLang="zh-CN"/>
          </a:p>
        </p:txBody>
      </p:sp>
      <p:sp>
        <p:nvSpPr>
          <p:cNvPr id="11270" name="Rectangle 3"/>
          <p:cNvSpPr>
            <a:spLocks noGrp="1" noChangeArrowheads="1"/>
          </p:cNvSpPr>
          <p:nvPr>
            <p:ph type="body" sz="half" idx="1"/>
          </p:nvPr>
        </p:nvSpPr>
        <p:spPr>
          <a:xfrm>
            <a:off x="838200" y="1981200"/>
            <a:ext cx="7772400" cy="4648200"/>
          </a:xfrm>
        </p:spPr>
        <p:txBody>
          <a:bodyPr/>
          <a:lstStyle/>
          <a:p>
            <a:pPr eaLnBrk="1" hangingPunct="1">
              <a:buFont typeface="Wingdings" pitchFamily="2" charset="2"/>
              <a:buNone/>
              <a:defRPr/>
            </a:pPr>
            <a:r>
              <a:rPr lang="zh-CN" altLang="en-US" sz="2800" b="1" dirty="0">
                <a:latin typeface="Times New Roman" pitchFamily="18" charset="0"/>
              </a:rPr>
              <a:t>为了使               就要求 </a:t>
            </a:r>
            <a:r>
              <a:rPr lang="en-US" altLang="zh-CN" sz="2800" b="1" i="1" dirty="0">
                <a:latin typeface="Times New Roman" pitchFamily="18" charset="0"/>
              </a:rPr>
              <a:t>g(t)</a:t>
            </a:r>
            <a:r>
              <a:rPr lang="zh-CN" altLang="en-US" sz="2800" b="1" dirty="0">
                <a:latin typeface="Times New Roman" pitchFamily="18" charset="0"/>
              </a:rPr>
              <a:t>为：</a:t>
            </a:r>
          </a:p>
          <a:p>
            <a:pPr eaLnBrk="1" hangingPunct="1">
              <a:buFont typeface="Wingdings" pitchFamily="2" charset="2"/>
              <a:buNone/>
              <a:defRPr/>
            </a:pPr>
            <a:r>
              <a:rPr lang="zh-CN" altLang="en-US" sz="2800" b="1" dirty="0">
                <a:latin typeface="Times New Roman" pitchFamily="18" charset="0"/>
              </a:rPr>
              <a:t>                                                                </a:t>
            </a:r>
          </a:p>
          <a:p>
            <a:pPr eaLnBrk="1" hangingPunct="1">
              <a:buFont typeface="Wingdings" pitchFamily="2" charset="2"/>
              <a:buNone/>
              <a:defRPr/>
            </a:pPr>
            <a:r>
              <a:rPr lang="zh-CN" altLang="en-US" sz="2800" b="1" dirty="0">
                <a:latin typeface="Times New Roman" pitchFamily="18" charset="0"/>
              </a:rPr>
              <a:t>即在频域要求满足：</a:t>
            </a:r>
          </a:p>
          <a:p>
            <a:pPr eaLnBrk="1" hangingPunct="1">
              <a:buFont typeface="Wingdings" pitchFamily="2" charset="2"/>
              <a:buNone/>
              <a:defRPr/>
            </a:pPr>
            <a:endParaRPr lang="zh-CN" altLang="en-US" sz="2800" b="1" dirty="0">
              <a:latin typeface="Times New Roman" pitchFamily="18" charset="0"/>
            </a:endParaRPr>
          </a:p>
          <a:p>
            <a:pPr eaLnBrk="1" hangingPunct="1">
              <a:buNone/>
              <a:defRPr/>
            </a:pPr>
            <a:r>
              <a:rPr lang="zh-CN" altLang="en-US" sz="2800" b="1" dirty="0">
                <a:solidFill>
                  <a:srgbClr val="FF0000"/>
                </a:solidFill>
                <a:effectLst>
                  <a:outerShdw blurRad="38100" dist="38100" dir="2700000" algn="tl">
                    <a:srgbClr val="000000">
                      <a:alpha val="43137"/>
                    </a:srgbClr>
                  </a:outerShdw>
                </a:effectLst>
              </a:rPr>
              <a:t>均衡器实际上是广义传输信道的逆滤波器</a:t>
            </a:r>
            <a:r>
              <a:rPr lang="zh-CN" altLang="en-US" sz="2800" b="1" dirty="0"/>
              <a:t>。对于</a:t>
            </a:r>
            <a:endParaRPr lang="en-US" altLang="zh-CN" sz="2800" b="1" dirty="0"/>
          </a:p>
          <a:p>
            <a:pPr eaLnBrk="1" hangingPunct="1">
              <a:buNone/>
              <a:defRPr/>
            </a:pPr>
            <a:r>
              <a:rPr lang="zh-CN" altLang="en-US" sz="2800" b="1" dirty="0"/>
              <a:t>频率选择性信道，均衡器将增强频率衰减大的频</a:t>
            </a:r>
            <a:endParaRPr lang="en-US" altLang="zh-CN" sz="2800" b="1" dirty="0"/>
          </a:p>
          <a:p>
            <a:pPr eaLnBrk="1" hangingPunct="1">
              <a:buNone/>
              <a:defRPr/>
            </a:pPr>
            <a:r>
              <a:rPr lang="zh-CN" altLang="en-US" sz="2800" b="1" dirty="0"/>
              <a:t>谱部分而削弱频率衰减小的频谱部分，以使得频</a:t>
            </a:r>
            <a:endParaRPr lang="en-US" altLang="zh-CN" sz="2800" b="1" dirty="0"/>
          </a:p>
          <a:p>
            <a:pPr eaLnBrk="1" hangingPunct="1">
              <a:buNone/>
              <a:defRPr/>
            </a:pPr>
            <a:r>
              <a:rPr lang="zh-CN" altLang="en-US" sz="2800" b="1" dirty="0"/>
              <a:t>谱响应的各部分趋于平坦。同时使得相位响应趋</a:t>
            </a:r>
            <a:endParaRPr lang="en-US" altLang="zh-CN" sz="2800" b="1" dirty="0"/>
          </a:p>
          <a:p>
            <a:pPr eaLnBrk="1" hangingPunct="1">
              <a:buNone/>
              <a:defRPr/>
            </a:pPr>
            <a:r>
              <a:rPr lang="zh-CN" altLang="en-US" sz="2800" b="1" dirty="0"/>
              <a:t>于线性。</a:t>
            </a:r>
          </a:p>
        </p:txBody>
      </p:sp>
      <p:graphicFrame>
        <p:nvGraphicFramePr>
          <p:cNvPr id="12290" name="Object 4"/>
          <p:cNvGraphicFramePr>
            <a:graphicFrameLocks noGrp="1" noChangeAspect="1"/>
          </p:cNvGraphicFramePr>
          <p:nvPr>
            <p:ph sz="quarter" idx="2"/>
          </p:nvPr>
        </p:nvGraphicFramePr>
        <p:xfrm>
          <a:off x="1981200" y="1828800"/>
          <a:ext cx="1295400" cy="685800"/>
        </p:xfrm>
        <a:graphic>
          <a:graphicData uri="http://schemas.openxmlformats.org/presentationml/2006/ole">
            <mc:AlternateContent xmlns:mc="http://schemas.openxmlformats.org/markup-compatibility/2006">
              <mc:Choice xmlns:v="urn:schemas-microsoft-com:vml" Requires="v">
                <p:oleObj spid="_x0000_s12293" name="公式" r:id="rId4" imgW="977760" imgH="368280" progId="Equation.3">
                  <p:embed/>
                </p:oleObj>
              </mc:Choice>
              <mc:Fallback>
                <p:oleObj name="公式" r:id="rId4" imgW="977760" imgH="368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1828800"/>
                        <a:ext cx="129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7"/>
          <p:cNvGraphicFramePr>
            <a:graphicFrameLocks noGrp="1" noChangeAspect="1"/>
          </p:cNvGraphicFramePr>
          <p:nvPr>
            <p:ph sz="quarter" idx="3"/>
          </p:nvPr>
        </p:nvGraphicFramePr>
        <p:xfrm>
          <a:off x="2362200" y="2514600"/>
          <a:ext cx="4038600" cy="533400"/>
        </p:xfrm>
        <a:graphic>
          <a:graphicData uri="http://schemas.openxmlformats.org/presentationml/2006/ole">
            <mc:AlternateContent xmlns:mc="http://schemas.openxmlformats.org/markup-compatibility/2006">
              <mc:Choice xmlns:v="urn:schemas-microsoft-com:vml" Requires="v">
                <p:oleObj spid="_x0000_s12294" name="公式" r:id="rId6" imgW="2336760" imgH="304560" progId="Equation.3">
                  <p:embed/>
                </p:oleObj>
              </mc:Choice>
              <mc:Fallback>
                <p:oleObj name="公式" r:id="rId6" imgW="2336760" imgH="3045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514600"/>
                        <a:ext cx="4038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10"/>
          <p:cNvGraphicFramePr>
            <a:graphicFrameLocks noChangeAspect="1"/>
          </p:cNvGraphicFramePr>
          <p:nvPr/>
        </p:nvGraphicFramePr>
        <p:xfrm>
          <a:off x="2971800" y="3505200"/>
          <a:ext cx="2819400" cy="533400"/>
        </p:xfrm>
        <a:graphic>
          <a:graphicData uri="http://schemas.openxmlformats.org/presentationml/2006/ole">
            <mc:AlternateContent xmlns:mc="http://schemas.openxmlformats.org/markup-compatibility/2006">
              <mc:Choice xmlns:v="urn:schemas-microsoft-com:vml" Requires="v">
                <p:oleObj spid="_x0000_s12295" name="公式" r:id="rId8" imgW="1650960" imgH="304560" progId="Equation.3">
                  <p:embed/>
                </p:oleObj>
              </mc:Choice>
              <mc:Fallback>
                <p:oleObj name="公式" r:id="rId8" imgW="1650960" imgH="30456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3505200"/>
                        <a:ext cx="2819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Rectangle 11"/>
          <p:cNvSpPr>
            <a:spLocks noChangeArrowheads="1"/>
          </p:cNvSpPr>
          <p:nvPr/>
        </p:nvSpPr>
        <p:spPr bwMode="auto">
          <a:xfrm>
            <a:off x="2743200" y="3505200"/>
            <a:ext cx="3200400" cy="533400"/>
          </a:xfrm>
          <a:prstGeom prst="rect">
            <a:avLst/>
          </a:prstGeom>
          <a:noFill/>
          <a:ln w="25400">
            <a:solidFill>
              <a:schemeClr val="tx1"/>
            </a:solidFill>
            <a:miter lim="800000"/>
            <a:headEnd/>
            <a:tailEnd/>
          </a:ln>
        </p:spPr>
        <p:txBody>
          <a:bodyPr wrap="none" anchor="ctr"/>
          <a:lstStyle/>
          <a:p>
            <a:endParaRPr lang="zh-CN" altLang="en-US"/>
          </a:p>
        </p:txBody>
      </p:sp>
      <p:sp>
        <p:nvSpPr>
          <p:cNvPr id="12296" name="Rectangle 12"/>
          <p:cNvSpPr>
            <a:spLocks noChangeArrowheads="1"/>
          </p:cNvSpPr>
          <p:nvPr/>
        </p:nvSpPr>
        <p:spPr bwMode="auto">
          <a:xfrm>
            <a:off x="2209800" y="2514600"/>
            <a:ext cx="4267200" cy="533400"/>
          </a:xfrm>
          <a:prstGeom prst="rect">
            <a:avLst/>
          </a:prstGeom>
          <a:noFill/>
          <a:ln w="25400">
            <a:solidFill>
              <a:schemeClr val="tx1"/>
            </a:solidFill>
            <a:miter lim="800000"/>
            <a:headEnd/>
            <a:tailEnd/>
          </a:ln>
        </p:spPr>
        <p:txBody>
          <a:bodyPr wrap="none" anchor="ct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pPr eaLnBrk="1" hangingPunct="1"/>
            <a:endParaRPr lang="zh-CN" altLang="zh-CN"/>
          </a:p>
        </p:txBody>
      </p:sp>
      <p:sp>
        <p:nvSpPr>
          <p:cNvPr id="178181" name="Rectangle 5"/>
          <p:cNvSpPr>
            <a:spLocks noGrp="1" noChangeArrowheads="1"/>
          </p:cNvSpPr>
          <p:nvPr>
            <p:ph type="body" idx="1"/>
          </p:nvPr>
        </p:nvSpPr>
        <p:spPr>
          <a:xfrm>
            <a:off x="762000" y="1981200"/>
            <a:ext cx="7924800" cy="4648200"/>
          </a:xfrm>
        </p:spPr>
        <p:txBody>
          <a:bodyPr/>
          <a:lstStyle/>
          <a:p>
            <a:pPr eaLnBrk="1" hangingPunct="1">
              <a:buFont typeface="Wingdings" pitchFamily="2" charset="2"/>
              <a:buNone/>
              <a:defRPr/>
            </a:pPr>
            <a:r>
              <a:rPr lang="zh-CN" altLang="en-US" sz="2800" b="1" dirty="0"/>
              <a:t>而实际的移动无线信道都是时变信道，</a:t>
            </a:r>
            <a:r>
              <a:rPr lang="zh-CN" altLang="en-US" sz="2800" b="1" dirty="0">
                <a:solidFill>
                  <a:srgbClr val="FF0000"/>
                </a:solidFill>
                <a:effectLst>
                  <a:outerShdw blurRad="38100" dist="38100" dir="2700000" algn="tl">
                    <a:srgbClr val="000000">
                      <a:alpha val="43137"/>
                    </a:srgbClr>
                  </a:outerShdw>
                </a:effectLst>
              </a:rPr>
              <a:t>自适应均</a:t>
            </a:r>
          </a:p>
          <a:p>
            <a:pPr eaLnBrk="1" hangingPunct="1">
              <a:buFont typeface="Wingdings" pitchFamily="2" charset="2"/>
              <a:buNone/>
              <a:defRPr/>
            </a:pPr>
            <a:r>
              <a:rPr lang="zh-CN" altLang="en-US" sz="2800" b="1" dirty="0">
                <a:solidFill>
                  <a:srgbClr val="FF0000"/>
                </a:solidFill>
                <a:effectLst>
                  <a:outerShdw blurRad="38100" dist="38100" dir="2700000" algn="tl">
                    <a:srgbClr val="000000">
                      <a:alpha val="43137"/>
                    </a:srgbClr>
                  </a:outerShdw>
                </a:effectLst>
              </a:rPr>
              <a:t>衡器</a:t>
            </a:r>
            <a:r>
              <a:rPr lang="zh-CN" altLang="en-US" sz="2800" b="1" dirty="0"/>
              <a:t>通过跟踪信道变化来使得上述频域特性在所</a:t>
            </a:r>
            <a:endParaRPr lang="en-US" altLang="zh-CN" sz="2800" b="1" dirty="0"/>
          </a:p>
          <a:p>
            <a:pPr eaLnBrk="1" hangingPunct="1">
              <a:buFont typeface="Wingdings" pitchFamily="2" charset="2"/>
              <a:buNone/>
              <a:defRPr/>
            </a:pPr>
            <a:r>
              <a:rPr lang="zh-CN" altLang="en-US" sz="2800" b="1" dirty="0"/>
              <a:t>有时刻都得到近似地满足。</a:t>
            </a:r>
          </a:p>
          <a:p>
            <a:pPr eaLnBrk="1" hangingPunct="1">
              <a:buFont typeface="Wingdings" pitchFamily="2" charset="2"/>
              <a:buNone/>
              <a:defRPr/>
            </a:pPr>
            <a:r>
              <a:rPr lang="zh-CN" altLang="en-US" sz="2800" b="1" u="sng" dirty="0">
                <a:effectLst>
                  <a:outerShdw blurRad="38100" dist="38100" dir="2700000" algn="tl">
                    <a:srgbClr val="FFFFFF"/>
                  </a:outerShdw>
                </a:effectLst>
              </a:rPr>
              <a:t>常见的实现方法</a:t>
            </a:r>
            <a:r>
              <a:rPr lang="zh-CN" altLang="en-US" sz="2800" b="1" dirty="0"/>
              <a:t>：无线通信中，由于信道是</a:t>
            </a:r>
            <a:r>
              <a:rPr lang="zh-CN" altLang="en-US" sz="2800" b="1" dirty="0">
                <a:solidFill>
                  <a:schemeClr val="tx2"/>
                </a:solidFill>
                <a:effectLst>
                  <a:outerShdw blurRad="38100" dist="38100" dir="2700000" algn="tl">
                    <a:srgbClr val="000000"/>
                  </a:outerShdw>
                </a:effectLst>
              </a:rPr>
              <a:t>未知</a:t>
            </a:r>
          </a:p>
          <a:p>
            <a:pPr eaLnBrk="1" hangingPunct="1">
              <a:buFont typeface="Wingdings" pitchFamily="2" charset="2"/>
              <a:buNone/>
              <a:defRPr/>
            </a:pPr>
            <a:r>
              <a:rPr lang="zh-CN" altLang="en-US" sz="2800" b="1" dirty="0"/>
              <a:t>且</a:t>
            </a:r>
            <a:r>
              <a:rPr lang="zh-CN" altLang="en-US" sz="2800" b="1" dirty="0">
                <a:solidFill>
                  <a:schemeClr val="tx2"/>
                </a:solidFill>
                <a:effectLst>
                  <a:outerShdw blurRad="38100" dist="38100" dir="2700000" algn="tl">
                    <a:srgbClr val="000000"/>
                  </a:outerShdw>
                </a:effectLst>
              </a:rPr>
              <a:t>时变的</a:t>
            </a:r>
            <a:r>
              <a:rPr lang="zh-CN" altLang="en-US" sz="2800" b="1" dirty="0"/>
              <a:t>。要按上述原理实现均衡首先就必须解</a:t>
            </a:r>
          </a:p>
          <a:p>
            <a:pPr eaLnBrk="1" hangingPunct="1">
              <a:buFont typeface="Wingdings" pitchFamily="2" charset="2"/>
              <a:buNone/>
              <a:defRPr/>
            </a:pPr>
            <a:r>
              <a:rPr lang="zh-CN" altLang="en-US" sz="2800" b="1" dirty="0"/>
              <a:t>决如何获取信道的冲激响应的问题（</a:t>
            </a:r>
            <a:r>
              <a:rPr lang="zh-CN" altLang="en-US" sz="2800" b="1" dirty="0">
                <a:latin typeface="Arial"/>
              </a:rPr>
              <a:t>“</a:t>
            </a:r>
            <a:r>
              <a:rPr lang="zh-CN" altLang="en-US" sz="2800" b="1" dirty="0"/>
              <a:t>变未知为</a:t>
            </a:r>
            <a:endParaRPr lang="en-US" altLang="zh-CN" sz="2800" b="1" dirty="0"/>
          </a:p>
          <a:p>
            <a:pPr eaLnBrk="1" hangingPunct="1">
              <a:buFont typeface="Wingdings" pitchFamily="2" charset="2"/>
              <a:buNone/>
              <a:defRPr/>
            </a:pPr>
            <a:r>
              <a:rPr lang="zh-CN" altLang="en-US" sz="2800" b="1" dirty="0"/>
              <a:t>已知</a:t>
            </a:r>
            <a:r>
              <a:rPr lang="zh-CN" altLang="en-US" sz="2800" b="1" dirty="0">
                <a:latin typeface="Arial"/>
              </a:rPr>
              <a:t>”</a:t>
            </a:r>
            <a:r>
              <a:rPr lang="zh-CN" altLang="en-US" sz="2800" b="1" dirty="0"/>
              <a:t>），这叫作信道估计，通常通过发送端发</a:t>
            </a:r>
            <a:endParaRPr lang="en-US" altLang="zh-CN" sz="2800" b="1" dirty="0"/>
          </a:p>
          <a:p>
            <a:pPr eaLnBrk="1" hangingPunct="1">
              <a:buFont typeface="Wingdings" pitchFamily="2" charset="2"/>
              <a:buNone/>
              <a:defRPr/>
            </a:pPr>
            <a:r>
              <a:rPr lang="zh-CN" altLang="en-US" sz="2800" b="1" dirty="0"/>
              <a:t>送已知序列（称作</a:t>
            </a:r>
            <a:r>
              <a:rPr lang="zh-CN" altLang="en-US" sz="2800" b="1" dirty="0">
                <a:latin typeface="Arial"/>
              </a:rPr>
              <a:t>“</a:t>
            </a:r>
            <a:r>
              <a:rPr lang="zh-CN" altLang="en-US" sz="2800" b="1" dirty="0"/>
              <a:t>训练序列</a:t>
            </a:r>
            <a:r>
              <a:rPr lang="zh-CN" altLang="en-US" sz="2800" b="1" dirty="0">
                <a:latin typeface="Arial"/>
              </a:rPr>
              <a:t>”</a:t>
            </a:r>
            <a:r>
              <a:rPr lang="zh-CN" altLang="en-US" sz="2800" b="1" dirty="0"/>
              <a:t>），接收端通过</a:t>
            </a:r>
            <a:endParaRPr lang="en-US" altLang="zh-CN" sz="2800" b="1" dirty="0"/>
          </a:p>
          <a:p>
            <a:pPr eaLnBrk="1" hangingPunct="1">
              <a:buFont typeface="Wingdings" pitchFamily="2" charset="2"/>
              <a:buNone/>
              <a:defRPr/>
            </a:pPr>
            <a:r>
              <a:rPr lang="zh-CN" altLang="en-US" sz="2800" b="1" dirty="0"/>
              <a:t>对训练序列的接收来对信道的冲激响应作出估计。</a:t>
            </a:r>
          </a:p>
        </p:txBody>
      </p:sp>
      <mc:AlternateContent xmlns:mc="http://schemas.openxmlformats.org/markup-compatibility/2006">
        <mc:Choice xmlns:p14="http://schemas.microsoft.com/office/powerpoint/2010/main" Requires="p14">
          <p:contentPart p14:bwMode="auto" r:id="rId3">
            <p14:nvContentPartPr>
              <p14:cNvPr id="13314" name="Ink 6"/>
              <p14:cNvContentPartPr>
                <a14:cpLocks xmlns:a14="http://schemas.microsoft.com/office/drawing/2010/main" noRot="1" noChangeAspect="1" noEditPoints="1" noChangeArrowheads="1" noChangeShapeType="1"/>
              </p14:cNvContentPartPr>
              <p14:nvPr/>
            </p14:nvContentPartPr>
            <p14:xfrm>
              <a:off x="6256338" y="4473575"/>
              <a:ext cx="2125662" cy="106363"/>
            </p14:xfrm>
          </p:contentPart>
        </mc:Choice>
        <mc:Fallback>
          <p:pic>
            <p:nvPicPr>
              <p:cNvPr id="13314" name="Ink 6"/>
              <p:cNvPicPr>
                <a:picLocks noRot="1" noChangeAspect="1" noEditPoints="1" noChangeArrowheads="1" noChangeShapeType="1"/>
              </p:cNvPicPr>
              <p:nvPr/>
            </p:nvPicPr>
            <p:blipFill>
              <a:blip r:embed="rId4"/>
              <a:stretch>
                <a:fillRect/>
              </a:stretch>
            </p:blipFill>
            <p:spPr>
              <a:xfrm>
                <a:off x="6238702" y="4456924"/>
                <a:ext cx="2160214" cy="138986"/>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315" name="Ink 7"/>
              <p14:cNvContentPartPr>
                <a14:cpLocks xmlns:a14="http://schemas.microsoft.com/office/drawing/2010/main" noRot="1" noChangeAspect="1" noEditPoints="1" noChangeArrowheads="1" noChangeShapeType="1"/>
              </p14:cNvContentPartPr>
              <p14:nvPr/>
            </p14:nvContentPartPr>
            <p14:xfrm>
              <a:off x="922338" y="5051425"/>
              <a:ext cx="5303837" cy="84138"/>
            </p14:xfrm>
          </p:contentPart>
        </mc:Choice>
        <mc:Fallback>
          <p:pic>
            <p:nvPicPr>
              <p:cNvPr id="13315" name="Ink 7"/>
              <p:cNvPicPr>
                <a:picLocks noRot="1" noChangeAspect="1" noEditPoints="1" noChangeArrowheads="1" noChangeShapeType="1"/>
              </p:cNvPicPr>
              <p:nvPr/>
            </p:nvPicPr>
            <p:blipFill>
              <a:blip r:embed="rId6"/>
              <a:stretch>
                <a:fillRect/>
              </a:stretch>
            </p:blipFill>
            <p:spPr>
              <a:xfrm>
                <a:off x="904698" y="5034528"/>
                <a:ext cx="5338397" cy="117241"/>
              </a:xfrm>
              <a:prstGeom prst="rect">
                <a:avLst/>
              </a:prstGeom>
            </p:spPr>
          </p:pic>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endParaRPr lang="zh-CN" altLang="zh-CN"/>
          </a:p>
        </p:txBody>
      </p:sp>
      <p:sp>
        <p:nvSpPr>
          <p:cNvPr id="14341" name="Rectangle 3"/>
          <p:cNvSpPr>
            <a:spLocks noGrp="1" noChangeArrowheads="1"/>
          </p:cNvSpPr>
          <p:nvPr>
            <p:ph type="body" idx="1"/>
          </p:nvPr>
        </p:nvSpPr>
        <p:spPr>
          <a:xfrm>
            <a:off x="838200" y="2133600"/>
            <a:ext cx="7772400" cy="4114800"/>
          </a:xfrm>
        </p:spPr>
        <p:txBody>
          <a:bodyPr/>
          <a:lstStyle/>
          <a:p>
            <a:pPr eaLnBrk="1" hangingPunct="1">
              <a:buFont typeface="Wingdings" pitchFamily="2" charset="2"/>
              <a:buNone/>
            </a:pPr>
            <a:r>
              <a:rPr lang="zh-CN" altLang="en-US" sz="2800" b="1"/>
              <a:t>实际上，也就是利用训练序列来获得均衡器（滤</a:t>
            </a:r>
            <a:endParaRPr lang="en-US" altLang="zh-CN" sz="2800" b="1"/>
          </a:p>
          <a:p>
            <a:pPr eaLnBrk="1" hangingPunct="1">
              <a:buFont typeface="Wingdings" pitchFamily="2" charset="2"/>
              <a:buNone/>
            </a:pPr>
            <a:r>
              <a:rPr lang="zh-CN" altLang="en-US" sz="2800" b="1"/>
              <a:t>波器）的系数。而时变问题则可以通过在</a:t>
            </a:r>
            <a:r>
              <a:rPr lang="zh-CN" altLang="en-US" sz="2800" b="1">
                <a:latin typeface="Arial" charset="0"/>
              </a:rPr>
              <a:t>“</a:t>
            </a:r>
            <a:r>
              <a:rPr lang="zh-CN" altLang="en-US" sz="2800" b="1"/>
              <a:t>足够</a:t>
            </a:r>
            <a:endParaRPr lang="en-US" altLang="zh-CN" sz="2800" b="1"/>
          </a:p>
          <a:p>
            <a:pPr eaLnBrk="1" hangingPunct="1">
              <a:buFont typeface="Wingdings" pitchFamily="2" charset="2"/>
              <a:buNone/>
            </a:pPr>
            <a:r>
              <a:rPr lang="zh-CN" altLang="en-US" sz="2800" b="1"/>
              <a:t>短</a:t>
            </a:r>
            <a:r>
              <a:rPr lang="zh-CN" altLang="en-US" sz="2800" b="1">
                <a:latin typeface="Arial" charset="0"/>
              </a:rPr>
              <a:t>”</a:t>
            </a:r>
            <a:r>
              <a:rPr lang="zh-CN" altLang="en-US" sz="2800" b="1"/>
              <a:t>的时间间隔内重复发送训练序列来解决，也</a:t>
            </a:r>
            <a:endParaRPr lang="en-US" altLang="zh-CN" sz="2800" b="1"/>
          </a:p>
          <a:p>
            <a:pPr eaLnBrk="1" hangingPunct="1">
              <a:buFont typeface="Wingdings" pitchFamily="2" charset="2"/>
              <a:buNone/>
            </a:pPr>
            <a:r>
              <a:rPr lang="zh-CN" altLang="en-US" sz="2800" b="1"/>
              <a:t>就是说，通过一定时间间隔（这个间隔大于信道</a:t>
            </a:r>
            <a:endParaRPr lang="en-US" altLang="zh-CN" sz="2800" b="1"/>
          </a:p>
          <a:p>
            <a:pPr eaLnBrk="1" hangingPunct="1">
              <a:buFont typeface="Wingdings" pitchFamily="2" charset="2"/>
              <a:buNone/>
            </a:pPr>
            <a:r>
              <a:rPr lang="zh-CN" altLang="en-US" sz="2800" b="1"/>
              <a:t>的相干时间）内对信道的重新估计来调整均衡器</a:t>
            </a:r>
            <a:endParaRPr lang="en-US" altLang="zh-CN" sz="2800" b="1"/>
          </a:p>
          <a:p>
            <a:pPr eaLnBrk="1" hangingPunct="1">
              <a:buFont typeface="Wingdings" pitchFamily="2" charset="2"/>
              <a:buNone/>
            </a:pPr>
            <a:r>
              <a:rPr lang="zh-CN" altLang="en-US" sz="2800" b="1"/>
              <a:t>的冲激响应，以适应信道的时变性，保证均衡的</a:t>
            </a:r>
            <a:endParaRPr lang="en-US" altLang="zh-CN" sz="2800" b="1"/>
          </a:p>
          <a:p>
            <a:pPr eaLnBrk="1" hangingPunct="1">
              <a:buFont typeface="Wingdings" pitchFamily="2" charset="2"/>
              <a:buNone/>
            </a:pPr>
            <a:r>
              <a:rPr lang="zh-CN" altLang="en-US" sz="2800" b="1"/>
              <a:t>有效性。</a:t>
            </a:r>
          </a:p>
        </p:txBody>
      </p:sp>
      <mc:AlternateContent xmlns:mc="http://schemas.openxmlformats.org/markup-compatibility/2006">
        <mc:Choice xmlns:p14="http://schemas.microsoft.com/office/powerpoint/2010/main" Requires="p14">
          <p:contentPart p14:bwMode="auto" r:id="rId3">
            <p14:nvContentPartPr>
              <p14:cNvPr id="14338" name="Ink 6"/>
              <p14:cNvContentPartPr>
                <a14:cpLocks xmlns:a14="http://schemas.microsoft.com/office/drawing/2010/main" noRot="1" noChangeAspect="1" noEditPoints="1" noChangeArrowheads="1" noChangeShapeType="1"/>
              </p14:cNvContentPartPr>
              <p14:nvPr/>
            </p14:nvContentPartPr>
            <p14:xfrm>
              <a:off x="3886200" y="3124200"/>
              <a:ext cx="4511675" cy="92075"/>
            </p14:xfrm>
          </p:contentPart>
        </mc:Choice>
        <mc:Fallback>
          <p:pic>
            <p:nvPicPr>
              <p:cNvPr id="14338" name="Ink 6"/>
              <p:cNvPicPr>
                <a:picLocks noRot="1" noChangeAspect="1" noEditPoints="1" noChangeArrowheads="1" noChangeShapeType="1"/>
              </p:cNvPicPr>
              <p:nvPr/>
            </p:nvPicPr>
            <p:blipFill>
              <a:blip r:embed="rId4"/>
              <a:stretch>
                <a:fillRect/>
              </a:stretch>
            </p:blipFill>
            <p:spPr>
              <a:xfrm>
                <a:off x="3871800" y="3117075"/>
                <a:ext cx="4539756" cy="106325"/>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339" name="Ink 7"/>
              <p14:cNvContentPartPr>
                <a14:cpLocks xmlns:a14="http://schemas.microsoft.com/office/drawing/2010/main" noRot="1" noChangeAspect="1" noEditPoints="1" noChangeArrowheads="1" noChangeShapeType="1"/>
              </p14:cNvContentPartPr>
              <p14:nvPr/>
            </p14:nvContentPartPr>
            <p14:xfrm>
              <a:off x="838200" y="3657600"/>
              <a:ext cx="6942138" cy="92075"/>
            </p14:xfrm>
          </p:contentPart>
        </mc:Choice>
        <mc:Fallback>
          <p:pic>
            <p:nvPicPr>
              <p:cNvPr id="14339" name="Ink 7"/>
              <p:cNvPicPr>
                <a:picLocks noRot="1" noChangeAspect="1" noEditPoints="1" noChangeArrowheads="1" noChangeShapeType="1"/>
              </p:cNvPicPr>
              <p:nvPr/>
            </p:nvPicPr>
            <p:blipFill>
              <a:blip r:embed="rId6"/>
              <a:stretch>
                <a:fillRect/>
              </a:stretch>
            </p:blipFill>
            <p:spPr>
              <a:xfrm>
                <a:off x="823800" y="3649853"/>
                <a:ext cx="6970218" cy="107570"/>
              </a:xfrm>
              <a:prstGeom prst="rect">
                <a:avLst/>
              </a:prstGeom>
            </p:spPr>
          </p:pic>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a:p>
        </p:txBody>
      </p:sp>
      <p:sp>
        <p:nvSpPr>
          <p:cNvPr id="66563" name="Rectangle 3"/>
          <p:cNvSpPr>
            <a:spLocks noGrp="1" noChangeArrowheads="1"/>
          </p:cNvSpPr>
          <p:nvPr>
            <p:ph type="body" idx="1"/>
          </p:nvPr>
        </p:nvSpPr>
        <p:spPr>
          <a:xfrm>
            <a:off x="533400" y="2133600"/>
            <a:ext cx="8077200" cy="4114800"/>
          </a:xfrm>
        </p:spPr>
        <p:txBody>
          <a:bodyPr/>
          <a:lstStyle/>
          <a:p>
            <a:pPr eaLnBrk="1" hangingPunct="1"/>
            <a:r>
              <a:rPr lang="zh-CN" altLang="en-US" b="1" u="sng" dirty="0"/>
              <a:t>例</a:t>
            </a:r>
            <a:r>
              <a:rPr lang="zh-CN" altLang="en-US" dirty="0"/>
              <a:t>：</a:t>
            </a:r>
            <a:r>
              <a:rPr lang="en-US" altLang="zh-CN" b="1" dirty="0">
                <a:latin typeface="Times New Roman" pitchFamily="18" charset="0"/>
              </a:rPr>
              <a:t>pp262</a:t>
            </a:r>
            <a:r>
              <a:rPr lang="zh-CN" altLang="en-US" b="1" dirty="0">
                <a:latin typeface="Times New Roman" pitchFamily="18" charset="0"/>
              </a:rPr>
              <a:t>例</a:t>
            </a:r>
            <a:r>
              <a:rPr lang="en-US" altLang="zh-CN" b="1" dirty="0">
                <a:latin typeface="Times New Roman" pitchFamily="18" charset="0"/>
              </a:rPr>
              <a:t>7.3</a:t>
            </a:r>
          </a:p>
          <a:p>
            <a:pPr eaLnBrk="1" hangingPunct="1">
              <a:buFont typeface="Wingdings" pitchFamily="2" charset="2"/>
              <a:buNone/>
            </a:pPr>
            <a:r>
              <a:rPr lang="en-US" altLang="zh-CN" b="1" dirty="0">
                <a:latin typeface="Times New Roman" pitchFamily="18" charset="0"/>
              </a:rPr>
              <a:t>    </a:t>
            </a:r>
            <a:r>
              <a:rPr lang="zh-CN" altLang="en-US" sz="2800" b="1" dirty="0">
                <a:latin typeface="Times New Roman" pitchFamily="18" charset="0"/>
              </a:rPr>
              <a:t>美国数字蜂窝体制（</a:t>
            </a:r>
            <a:r>
              <a:rPr lang="en-US" altLang="zh-CN" sz="2800" b="1" dirty="0">
                <a:latin typeface="Times New Roman" pitchFamily="18" charset="0"/>
              </a:rPr>
              <a:t>TDMA</a:t>
            </a:r>
            <a:r>
              <a:rPr lang="zh-CN" altLang="en-US" sz="2800" b="1" dirty="0">
                <a:latin typeface="Times New Roman" pitchFamily="18" charset="0"/>
              </a:rPr>
              <a:t>）。若</a:t>
            </a:r>
            <a:r>
              <a:rPr lang="en-US" altLang="zh-CN" sz="2800" b="1" i="1" dirty="0">
                <a:latin typeface="Times New Roman" pitchFamily="18" charset="0"/>
              </a:rPr>
              <a:t>f</a:t>
            </a:r>
            <a:r>
              <a:rPr lang="en-US" altLang="zh-CN" sz="2800" b="1" dirty="0">
                <a:latin typeface="Times New Roman" pitchFamily="18" charset="0"/>
              </a:rPr>
              <a:t>=900MHz</a:t>
            </a:r>
            <a:r>
              <a:rPr lang="zh-CN" altLang="en-US" sz="2800" b="1" dirty="0">
                <a:latin typeface="Times New Roman" pitchFamily="18" charset="0"/>
              </a:rPr>
              <a:t>，  </a:t>
            </a:r>
            <a:r>
              <a:rPr lang="en-US" altLang="zh-CN" sz="2800" b="1" dirty="0">
                <a:latin typeface="Times New Roman" pitchFamily="18" charset="0"/>
              </a:rPr>
              <a:t>MS</a:t>
            </a:r>
            <a:r>
              <a:rPr lang="zh-CN" altLang="en-US" sz="2800" b="1" dirty="0">
                <a:latin typeface="Times New Roman" pitchFamily="18" charset="0"/>
              </a:rPr>
              <a:t>移动速率</a:t>
            </a:r>
            <a:r>
              <a:rPr lang="en-US" altLang="zh-CN" sz="2800" b="1" i="1" dirty="0">
                <a:latin typeface="Times New Roman" pitchFamily="18" charset="0"/>
              </a:rPr>
              <a:t>v</a:t>
            </a:r>
            <a:r>
              <a:rPr lang="en-US" altLang="zh-CN" sz="2800" b="1" dirty="0">
                <a:latin typeface="Times New Roman" pitchFamily="18" charset="0"/>
              </a:rPr>
              <a:t>=80km/hr</a:t>
            </a:r>
            <a:r>
              <a:rPr lang="zh-CN" altLang="en-US" sz="2800" b="1" dirty="0">
                <a:latin typeface="Times New Roman" pitchFamily="18" charset="0"/>
              </a:rPr>
              <a:t>，试计算：</a:t>
            </a:r>
          </a:p>
          <a:p>
            <a:pPr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1</a:t>
            </a:r>
            <a:r>
              <a:rPr lang="zh-CN" altLang="en-US" sz="2800" b="1" dirty="0">
                <a:latin typeface="Times New Roman" pitchFamily="18" charset="0"/>
              </a:rPr>
              <a:t>）最大多普勒频移；</a:t>
            </a:r>
          </a:p>
          <a:p>
            <a:pPr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2</a:t>
            </a:r>
            <a:r>
              <a:rPr lang="zh-CN" altLang="en-US" sz="2800" b="1" dirty="0">
                <a:latin typeface="Times New Roman" pitchFamily="18" charset="0"/>
              </a:rPr>
              <a:t>）信道相干时间；</a:t>
            </a:r>
          </a:p>
          <a:p>
            <a:pPr eaLnBrk="1" hangingPunct="1">
              <a:buFont typeface="Wingdings" pitchFamily="2" charset="2"/>
              <a:buNone/>
            </a:pPr>
            <a:r>
              <a:rPr lang="zh-CN" altLang="en-US" sz="2800" b="1" dirty="0">
                <a:latin typeface="Times New Roman" pitchFamily="18" charset="0"/>
              </a:rPr>
              <a:t>     </a:t>
            </a:r>
            <a:r>
              <a:rPr lang="en-US" altLang="zh-CN" sz="2800" b="1" dirty="0">
                <a:latin typeface="Times New Roman" pitchFamily="18" charset="0"/>
              </a:rPr>
              <a:t>3</a:t>
            </a:r>
            <a:r>
              <a:rPr lang="zh-CN" altLang="en-US" sz="2800" b="1" dirty="0">
                <a:latin typeface="Times New Roman" pitchFamily="18" charset="0"/>
              </a:rPr>
              <a:t>）不用更新均衡器（横向滤波器结构）抽头系数所能够传输的最大符号数目，设发送符号速率为</a:t>
            </a:r>
            <a:r>
              <a:rPr lang="en-US" altLang="zh-CN" sz="2800" b="1" dirty="0">
                <a:latin typeface="Times New Roman" pitchFamily="18" charset="0"/>
              </a:rPr>
              <a:t>24.3k symbols/s</a:t>
            </a:r>
            <a:r>
              <a:rPr lang="zh-CN" altLang="en-US" sz="2800" b="1" dirty="0">
                <a:latin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endParaRPr lang="zh-CN" altLang="zh-CN"/>
          </a:p>
        </p:txBody>
      </p:sp>
      <p:sp>
        <p:nvSpPr>
          <p:cNvPr id="148483" name="Rectangle 3"/>
          <p:cNvSpPr>
            <a:spLocks noGrp="1" noChangeArrowheads="1"/>
          </p:cNvSpPr>
          <p:nvPr>
            <p:ph type="body" idx="1"/>
          </p:nvPr>
        </p:nvSpPr>
        <p:spPr>
          <a:xfrm>
            <a:off x="838200" y="2133600"/>
            <a:ext cx="8001000" cy="4572000"/>
          </a:xfrm>
        </p:spPr>
        <p:txBody>
          <a:bodyPr/>
          <a:lstStyle/>
          <a:p>
            <a:pPr eaLnBrk="1" hangingPunct="1">
              <a:lnSpc>
                <a:spcPct val="80000"/>
              </a:lnSpc>
              <a:defRPr/>
            </a:pPr>
            <a:r>
              <a:rPr lang="zh-CN" altLang="en-US" sz="2800" b="1" dirty="0"/>
              <a:t>关于不可减轻错误（续）</a:t>
            </a:r>
          </a:p>
          <a:p>
            <a:pPr eaLnBrk="1" hangingPunct="1">
              <a:lnSpc>
                <a:spcPct val="80000"/>
              </a:lnSpc>
              <a:buFont typeface="Wingdings" pitchFamily="2" charset="2"/>
              <a:buNone/>
              <a:defRPr/>
            </a:pPr>
            <a:r>
              <a:rPr lang="zh-CN" altLang="en-US" sz="2800" b="1" dirty="0"/>
              <a:t>  </a:t>
            </a:r>
            <a:r>
              <a:rPr lang="en-US" altLang="zh-CN" sz="2800" b="1" dirty="0">
                <a:latin typeface="Times New Roman" pitchFamily="18" charset="0"/>
              </a:rPr>
              <a:t>1. </a:t>
            </a:r>
            <a:r>
              <a:rPr lang="zh-CN" altLang="en-US" sz="2800" b="1" dirty="0">
                <a:latin typeface="Times New Roman" pitchFamily="18" charset="0"/>
              </a:rPr>
              <a:t>显然，要避免信号失真引起的不可减轻错误，一方面就是要避免</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时间色散</a:t>
            </a:r>
            <a:r>
              <a:rPr lang="zh-CN" altLang="en-US" sz="2800" b="1" dirty="0">
                <a:latin typeface="Times New Roman" pitchFamily="18" charset="0"/>
              </a:rPr>
              <a:t>引起的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波形失真</a:t>
            </a:r>
            <a:r>
              <a:rPr lang="zh-CN" altLang="en-US" sz="2800" b="1" dirty="0">
                <a:latin typeface="Times New Roman" pitchFamily="18" charset="0"/>
              </a:rPr>
              <a:t>，另一方面要去避免</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频率色散</a:t>
            </a:r>
            <a:r>
              <a:rPr lang="zh-CN" altLang="en-US" sz="2800" b="1" dirty="0">
                <a:latin typeface="Times New Roman" pitchFamily="18" charset="0"/>
              </a:rPr>
              <a:t>引起的</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频谱失真</a:t>
            </a:r>
            <a:r>
              <a:rPr lang="zh-CN" altLang="en-US" sz="2800" b="1" dirty="0">
                <a:latin typeface="Times New Roman" pitchFamily="18" charset="0"/>
              </a:rPr>
              <a:t>。这就给信号的传输速率（</a:t>
            </a:r>
            <a:r>
              <a:rPr lang="en-US" altLang="zh-CN" sz="2800" b="1" dirty="0">
                <a:latin typeface="Times New Roman" pitchFamily="18" charset="0"/>
              </a:rPr>
              <a:t>R</a:t>
            </a:r>
            <a:r>
              <a:rPr lang="en-US" altLang="zh-CN" sz="2800" b="1" baseline="-25000" dirty="0">
                <a:latin typeface="Times New Roman" pitchFamily="18" charset="0"/>
              </a:rPr>
              <a:t>S</a:t>
            </a:r>
            <a:r>
              <a:rPr lang="zh-CN" altLang="en-US" sz="2800" b="1" dirty="0">
                <a:latin typeface="Times New Roman" pitchFamily="18" charset="0"/>
              </a:rPr>
              <a:t>＝</a:t>
            </a:r>
            <a:r>
              <a:rPr lang="en-US" altLang="zh-CN" sz="2800" b="1" dirty="0">
                <a:latin typeface="Times New Roman" pitchFamily="18" charset="0"/>
              </a:rPr>
              <a:t>1/T</a:t>
            </a:r>
            <a:r>
              <a:rPr lang="en-US" altLang="zh-CN" sz="2800" b="1" baseline="-25000" dirty="0">
                <a:latin typeface="Times New Roman" pitchFamily="18" charset="0"/>
              </a:rPr>
              <a:t>S</a:t>
            </a:r>
            <a:r>
              <a:rPr lang="zh-CN" altLang="en-US" sz="2800" b="1" dirty="0">
                <a:latin typeface="Times New Roman" pitchFamily="18" charset="0"/>
              </a:rPr>
              <a:t>）施加了如下限制：               </a:t>
            </a:r>
            <a:r>
              <a:rPr lang="en-US" altLang="zh-CN" sz="2800" b="1" i="1" dirty="0">
                <a:solidFill>
                  <a:schemeClr val="tx2"/>
                </a:solidFill>
                <a:effectLst>
                  <a:outerShdw blurRad="38100" dist="38100" dir="2700000" algn="tl">
                    <a:srgbClr val="000000"/>
                  </a:outerShdw>
                </a:effectLst>
                <a:latin typeface="Times New Roman" pitchFamily="18" charset="0"/>
              </a:rPr>
              <a:t>1/</a:t>
            </a:r>
            <a:r>
              <a:rPr lang="en-US" altLang="zh-CN" sz="2800" b="1" i="1" dirty="0" err="1">
                <a:solidFill>
                  <a:schemeClr val="tx2"/>
                </a:solidFill>
                <a:effectLst>
                  <a:outerShdw blurRad="38100" dist="38100" dir="2700000" algn="tl">
                    <a:srgbClr val="000000"/>
                  </a:outerShdw>
                </a:effectLst>
                <a:latin typeface="Times New Roman" pitchFamily="18" charset="0"/>
              </a:rPr>
              <a:t>T</a:t>
            </a:r>
            <a:r>
              <a:rPr lang="en-US" altLang="zh-CN" sz="2800" b="1" i="1" baseline="-25000" dirty="0" err="1">
                <a:solidFill>
                  <a:schemeClr val="tx2"/>
                </a:solidFill>
                <a:effectLst>
                  <a:outerShdw blurRad="38100" dist="38100" dir="2700000" algn="tl">
                    <a:srgbClr val="000000"/>
                  </a:outerShdw>
                </a:effectLst>
                <a:latin typeface="Times New Roman" pitchFamily="18" charset="0"/>
              </a:rPr>
              <a:t>c</a:t>
            </a:r>
            <a:r>
              <a:rPr lang="en-US" altLang="zh-CN" sz="2800" b="1" i="1" dirty="0">
                <a:solidFill>
                  <a:schemeClr val="tx2"/>
                </a:solidFill>
                <a:effectLst>
                  <a:outerShdw blurRad="38100" dist="38100" dir="2700000" algn="tl">
                    <a:srgbClr val="000000"/>
                  </a:outerShdw>
                </a:effectLst>
                <a:latin typeface="Times New Roman" pitchFamily="18" charset="0"/>
              </a:rPr>
              <a:t>&lt;&lt;  R</a:t>
            </a:r>
            <a:r>
              <a:rPr lang="en-US" altLang="zh-CN" sz="2800" b="1" i="1" baseline="-25000" dirty="0">
                <a:solidFill>
                  <a:schemeClr val="tx2"/>
                </a:solidFill>
                <a:effectLst>
                  <a:outerShdw blurRad="38100" dist="38100" dir="2700000" algn="tl">
                    <a:srgbClr val="000000"/>
                  </a:outerShdw>
                </a:effectLst>
                <a:latin typeface="Times New Roman" pitchFamily="18" charset="0"/>
              </a:rPr>
              <a:t>S </a:t>
            </a:r>
            <a:r>
              <a:rPr lang="en-US" altLang="zh-CN" sz="2800" b="1" i="1" dirty="0">
                <a:solidFill>
                  <a:schemeClr val="tx2"/>
                </a:solidFill>
                <a:effectLst>
                  <a:outerShdw blurRad="38100" dist="38100" dir="2700000" algn="tl">
                    <a:srgbClr val="000000"/>
                  </a:outerShdw>
                </a:effectLst>
                <a:latin typeface="Times New Roman" pitchFamily="18" charset="0"/>
              </a:rPr>
              <a:t> &lt;&lt;1/</a:t>
            </a:r>
            <a:r>
              <a:rPr lang="el-GR" altLang="zh-CN" sz="2800" b="1" i="1" dirty="0">
                <a:solidFill>
                  <a:schemeClr val="tx2"/>
                </a:solidFill>
                <a:effectLst>
                  <a:outerShdw blurRad="38100" dist="38100" dir="2700000" algn="tl">
                    <a:srgbClr val="000000"/>
                  </a:outerShdw>
                </a:effectLst>
                <a:latin typeface="Times New Roman" pitchFamily="18" charset="0"/>
                <a:cs typeface="Times New Roman" pitchFamily="18" charset="0"/>
              </a:rPr>
              <a:t>σ</a:t>
            </a:r>
            <a:r>
              <a:rPr lang="el-GR" altLang="zh-CN" sz="2800" b="1" i="1" baseline="-25000" dirty="0">
                <a:solidFill>
                  <a:schemeClr val="tx2"/>
                </a:solidFill>
                <a:effectLst>
                  <a:outerShdw blurRad="38100" dist="38100" dir="2700000" algn="tl">
                    <a:srgbClr val="000000"/>
                  </a:outerShdw>
                </a:effectLst>
                <a:latin typeface="Times New Roman" pitchFamily="18" charset="0"/>
                <a:cs typeface="Times New Roman" pitchFamily="18" charset="0"/>
              </a:rPr>
              <a:t>τ</a:t>
            </a:r>
            <a:r>
              <a:rPr lang="en-US" altLang="zh-CN" sz="2800" b="1" i="1" baseline="-25000" dirty="0">
                <a:solidFill>
                  <a:schemeClr val="tx2"/>
                </a:solidFill>
                <a:effectLst>
                  <a:outerShdw blurRad="38100" dist="38100" dir="2700000" algn="tl">
                    <a:srgbClr val="000000"/>
                  </a:outerShdw>
                </a:effectLst>
                <a:latin typeface="Times New Roman" pitchFamily="18" charset="0"/>
                <a:cs typeface="Times New Roman" pitchFamily="18" charset="0"/>
              </a:rPr>
              <a:t>            </a:t>
            </a:r>
            <a:r>
              <a:rPr lang="zh-CN" altLang="en-US" sz="2800" b="1" dirty="0">
                <a:latin typeface="Times New Roman" pitchFamily="18" charset="0"/>
                <a:cs typeface="Times New Roman" pitchFamily="18" charset="0"/>
              </a:rPr>
              <a:t>。</a:t>
            </a:r>
            <a:endParaRPr lang="zh-CN" altLang="el-GR" sz="2800" b="1" dirty="0">
              <a:latin typeface="Times New Roman" pitchFamily="18" charset="0"/>
              <a:cs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2.</a:t>
            </a:r>
            <a:r>
              <a:rPr lang="zh-CN" altLang="en-US" sz="2800" b="1" dirty="0">
                <a:latin typeface="Times New Roman" pitchFamily="18" charset="0"/>
              </a:rPr>
              <a:t>在发生任何一种失真的情况下，增大发射信号功率都不会减小</a:t>
            </a:r>
            <a:r>
              <a:rPr lang="en-US" altLang="zh-CN" sz="2800" b="1" dirty="0">
                <a:latin typeface="Times New Roman" pitchFamily="18" charset="0"/>
              </a:rPr>
              <a:t>BER</a:t>
            </a:r>
            <a:r>
              <a:rPr lang="zh-CN" altLang="en-US" sz="2800" b="1" dirty="0">
                <a:latin typeface="Times New Roman" pitchFamily="18" charset="0"/>
              </a:rPr>
              <a:t>，因此，这种差错通常称为差错基底</a:t>
            </a:r>
            <a:r>
              <a:rPr lang="en-US" altLang="zh-CN" sz="2800" b="1" dirty="0">
                <a:latin typeface="Times New Roman" pitchFamily="18" charset="0"/>
              </a:rPr>
              <a:t>(error floor)</a:t>
            </a:r>
            <a:r>
              <a:rPr lang="zh-CN" altLang="en-US" sz="2800" b="1" dirty="0">
                <a:latin typeface="Times New Roman" pitchFamily="18" charset="0"/>
              </a:rPr>
              <a:t>或不可减轻错误</a:t>
            </a:r>
            <a:r>
              <a:rPr lang="en-US" altLang="zh-CN" sz="2800" b="1" dirty="0">
                <a:latin typeface="Times New Roman" pitchFamily="18" charset="0"/>
              </a:rPr>
              <a:t>(</a:t>
            </a:r>
            <a:r>
              <a:rPr lang="en-US" altLang="zh-CN" sz="2800" b="1" dirty="0" err="1">
                <a:latin typeface="Times New Roman" pitchFamily="18" charset="0"/>
              </a:rPr>
              <a:t>irredu-cible</a:t>
            </a:r>
            <a:r>
              <a:rPr lang="en-US" altLang="zh-CN" sz="2800" b="1" dirty="0">
                <a:latin typeface="Times New Roman" pitchFamily="18" charset="0"/>
              </a:rPr>
              <a:t> errors)</a:t>
            </a:r>
            <a:r>
              <a:rPr lang="zh-CN" altLang="en-US" sz="2800" b="1" dirty="0">
                <a:latin typeface="Times New Roman" pitchFamily="18" charset="0"/>
              </a:rPr>
              <a:t>。当然，通过其他方法</a:t>
            </a:r>
            <a:r>
              <a:rPr lang="en-US" altLang="zh-CN" sz="2800" b="1" dirty="0">
                <a:latin typeface="Times New Roman" pitchFamily="18" charset="0"/>
              </a:rPr>
              <a:t>(</a:t>
            </a:r>
            <a:r>
              <a:rPr lang="zh-CN" altLang="en-US" sz="2800" b="1" dirty="0">
                <a:latin typeface="Times New Roman" pitchFamily="18" charset="0"/>
              </a:rPr>
              <a:t>例如均衡，分集等等</a:t>
            </a:r>
            <a:r>
              <a:rPr lang="en-US" altLang="zh-CN" sz="2800" b="1" dirty="0">
                <a:latin typeface="Times New Roman" pitchFamily="18" charset="0"/>
              </a:rPr>
              <a:t>)</a:t>
            </a:r>
            <a:r>
              <a:rPr lang="zh-CN" altLang="en-US" sz="2800" b="1" dirty="0">
                <a:latin typeface="Times New Roman" pitchFamily="18" charset="0"/>
              </a:rPr>
              <a:t>而不是增加功率，这些错误也可以减轻或消除。</a:t>
            </a:r>
          </a:p>
        </p:txBody>
      </p:sp>
      <p:sp>
        <p:nvSpPr>
          <p:cNvPr id="28676" name="Rectangle 4"/>
          <p:cNvSpPr>
            <a:spLocks noChangeArrowheads="1"/>
          </p:cNvSpPr>
          <p:nvPr/>
        </p:nvSpPr>
        <p:spPr bwMode="auto">
          <a:xfrm>
            <a:off x="3200400" y="3962400"/>
            <a:ext cx="3352800" cy="381000"/>
          </a:xfrm>
          <a:prstGeom prst="rect">
            <a:avLst/>
          </a:prstGeom>
          <a:noFill/>
          <a:ln w="28575">
            <a:solidFill>
              <a:schemeClr val="tx2"/>
            </a:solidFill>
            <a:miter lim="800000"/>
            <a:headEnd/>
            <a:tailEnd/>
          </a:ln>
        </p:spPr>
        <p:txBody>
          <a:bodyPr wrap="none" anchor="ctr"/>
          <a:lstStyle/>
          <a:p>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zh-CN" altLang="zh-CN"/>
          </a:p>
        </p:txBody>
      </p:sp>
      <p:sp>
        <p:nvSpPr>
          <p:cNvPr id="67587" name="Rectangle 3"/>
          <p:cNvSpPr>
            <a:spLocks noGrp="1" noChangeArrowheads="1"/>
          </p:cNvSpPr>
          <p:nvPr>
            <p:ph type="body" idx="1"/>
          </p:nvPr>
        </p:nvSpPr>
        <p:spPr>
          <a:xfrm>
            <a:off x="762000" y="2133600"/>
            <a:ext cx="7772400" cy="4114800"/>
          </a:xfrm>
        </p:spPr>
        <p:txBody>
          <a:bodyPr/>
          <a:lstStyle/>
          <a:p>
            <a:pPr eaLnBrk="1" hangingPunct="1"/>
            <a:r>
              <a:rPr lang="zh-CN" altLang="en-US" b="1" dirty="0">
                <a:latin typeface="Times New Roman" pitchFamily="18" charset="0"/>
              </a:rPr>
              <a:t>［解］</a:t>
            </a:r>
          </a:p>
          <a:p>
            <a:pPr eaLnBrk="1" hangingPunct="1">
              <a:buFont typeface="Wingdings" pitchFamily="2" charset="2"/>
              <a:buNone/>
            </a:pPr>
            <a:r>
              <a:rPr lang="zh-CN" altLang="en-US" b="1" dirty="0">
                <a:latin typeface="Times New Roman" pitchFamily="18" charset="0"/>
              </a:rPr>
              <a:t>  </a:t>
            </a:r>
            <a:r>
              <a:rPr lang="en-US" altLang="zh-CN" b="1" dirty="0">
                <a:latin typeface="Times New Roman" pitchFamily="18" charset="0"/>
              </a:rPr>
              <a:t>(1) </a:t>
            </a:r>
            <a:r>
              <a:rPr lang="en-US" altLang="zh-CN" b="1" i="1" dirty="0">
                <a:latin typeface="Times New Roman" pitchFamily="18" charset="0"/>
              </a:rPr>
              <a:t>f</a:t>
            </a:r>
            <a:r>
              <a:rPr lang="en-US" altLang="zh-CN" b="1" i="1" baseline="-25000" dirty="0">
                <a:latin typeface="Times New Roman" pitchFamily="18" charset="0"/>
              </a:rPr>
              <a:t>m</a:t>
            </a:r>
            <a:r>
              <a:rPr lang="en-US" altLang="zh-CN" b="1" dirty="0">
                <a:latin typeface="Times New Roman" pitchFamily="18" charset="0"/>
              </a:rPr>
              <a:t>=</a:t>
            </a:r>
            <a:r>
              <a:rPr lang="en-US" altLang="zh-CN" b="1" i="1" dirty="0">
                <a:latin typeface="Times New Roman" pitchFamily="18" charset="0"/>
              </a:rPr>
              <a:t>v</a:t>
            </a:r>
            <a:r>
              <a:rPr lang="en-US" altLang="zh-CN" b="1" dirty="0">
                <a:latin typeface="Times New Roman" pitchFamily="18" charset="0"/>
              </a:rPr>
              <a:t>/</a:t>
            </a:r>
            <a:r>
              <a:rPr lang="el-GR" altLang="zh-CN" b="1" i="1" dirty="0">
                <a:latin typeface="Times New Roman" pitchFamily="18" charset="0"/>
                <a:cs typeface="Tahoma" pitchFamily="34" charset="0"/>
              </a:rPr>
              <a:t>λ</a:t>
            </a:r>
            <a:r>
              <a:rPr lang="en-US" altLang="zh-CN" b="1" dirty="0">
                <a:latin typeface="Times New Roman" pitchFamily="18" charset="0"/>
                <a:cs typeface="Tahoma" pitchFamily="34" charset="0"/>
              </a:rPr>
              <a:t>=66.67Hz</a:t>
            </a:r>
          </a:p>
          <a:p>
            <a:pPr eaLnBrk="1" hangingPunct="1">
              <a:buFont typeface="Wingdings" pitchFamily="2" charset="2"/>
              <a:buNone/>
            </a:pPr>
            <a:r>
              <a:rPr lang="en-US" altLang="zh-CN" b="1" dirty="0">
                <a:latin typeface="Times New Roman" pitchFamily="18" charset="0"/>
                <a:cs typeface="Tahoma" pitchFamily="34" charset="0"/>
              </a:rPr>
              <a:t>  (2)</a:t>
            </a:r>
            <a:r>
              <a:rPr lang="en-US" altLang="zh-CN" b="1" dirty="0">
                <a:latin typeface="Times New Roman" pitchFamily="18" charset="0"/>
              </a:rPr>
              <a:t> </a:t>
            </a:r>
            <a:r>
              <a:rPr lang="en-US" altLang="zh-CN" b="1" i="1" dirty="0" err="1">
                <a:latin typeface="Times New Roman" pitchFamily="18" charset="0"/>
              </a:rPr>
              <a:t>T</a:t>
            </a:r>
            <a:r>
              <a:rPr lang="en-US" altLang="zh-CN" b="1" i="1" baseline="-25000" dirty="0" err="1">
                <a:latin typeface="Times New Roman" pitchFamily="18" charset="0"/>
              </a:rPr>
              <a:t>c</a:t>
            </a:r>
            <a:r>
              <a:rPr lang="en-US" altLang="zh-CN" b="1" dirty="0">
                <a:latin typeface="Times New Roman" pitchFamily="18" charset="0"/>
              </a:rPr>
              <a:t>=0.423/</a:t>
            </a:r>
            <a:r>
              <a:rPr lang="en-US" altLang="zh-CN" b="1" i="1" dirty="0">
                <a:latin typeface="Times New Roman" pitchFamily="18" charset="0"/>
              </a:rPr>
              <a:t>f</a:t>
            </a:r>
            <a:r>
              <a:rPr lang="en-US" altLang="zh-CN" b="1" i="1" baseline="-25000" dirty="0">
                <a:latin typeface="Times New Roman" pitchFamily="18" charset="0"/>
              </a:rPr>
              <a:t>m</a:t>
            </a:r>
            <a:r>
              <a:rPr lang="en-US" altLang="zh-CN" b="1" dirty="0">
                <a:latin typeface="Times New Roman" pitchFamily="18" charset="0"/>
              </a:rPr>
              <a:t>=6.34ms</a:t>
            </a:r>
          </a:p>
          <a:p>
            <a:pPr eaLnBrk="1" hangingPunct="1">
              <a:buFont typeface="Wingdings" pitchFamily="2" charset="2"/>
              <a:buNone/>
            </a:pPr>
            <a:r>
              <a:rPr lang="en-US" altLang="zh-CN" b="1" dirty="0">
                <a:latin typeface="Times New Roman" pitchFamily="18" charset="0"/>
              </a:rPr>
              <a:t>  (3)  </a:t>
            </a:r>
            <a:r>
              <a:rPr lang="zh-CN" altLang="en-US" b="1" dirty="0">
                <a:latin typeface="Times New Roman" pitchFamily="18" charset="0"/>
              </a:rPr>
              <a:t>我们认为，相干时间是一个时间界限，小于它的时间范围内，信道就是基本不变的，也就不用更新均衡器系数。所以最大符号数目为：</a:t>
            </a:r>
            <a:r>
              <a:rPr lang="en-US" altLang="zh-CN" b="1" i="1" dirty="0" err="1">
                <a:latin typeface="Times New Roman" pitchFamily="18" charset="0"/>
              </a:rPr>
              <a:t>T</a:t>
            </a:r>
            <a:r>
              <a:rPr lang="en-US" altLang="zh-CN" b="1" i="1" baseline="-25000" dirty="0" err="1">
                <a:latin typeface="Times New Roman" pitchFamily="18" charset="0"/>
              </a:rPr>
              <a:t>c</a:t>
            </a:r>
            <a:r>
              <a:rPr lang="en-US" altLang="zh-CN" b="1" dirty="0" err="1">
                <a:latin typeface="Times New Roman" pitchFamily="18" charset="0"/>
              </a:rPr>
              <a:t>×</a:t>
            </a:r>
            <a:r>
              <a:rPr lang="en-US" altLang="zh-CN" b="1" i="1" dirty="0" err="1">
                <a:latin typeface="Times New Roman" pitchFamily="18" charset="0"/>
              </a:rPr>
              <a:t>R</a:t>
            </a:r>
            <a:r>
              <a:rPr lang="en-US" altLang="zh-CN" b="1" i="1" baseline="-25000" dirty="0" err="1">
                <a:latin typeface="Times New Roman" pitchFamily="18" charset="0"/>
              </a:rPr>
              <a:t>S</a:t>
            </a:r>
            <a:r>
              <a:rPr lang="en-US" altLang="zh-CN" b="1" dirty="0">
                <a:latin typeface="Times New Roman" pitchFamily="18" charset="0"/>
              </a:rPr>
              <a:t>=154</a:t>
            </a:r>
            <a:r>
              <a:rPr lang="zh-CN" altLang="en-US" b="1" dirty="0">
                <a:latin typeface="Times New Roman" pitchFamily="18" charset="0"/>
              </a:rPr>
              <a:t>个符号。</a:t>
            </a:r>
            <a:r>
              <a:rPr lang="zh-CN" altLang="en-US"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latin typeface="Times New Roman" pitchFamily="18" charset="0"/>
                <a:cs typeface="Times New Roman" pitchFamily="18" charset="0"/>
              </a:rPr>
              <a:t>2</a:t>
            </a:r>
            <a:r>
              <a:rPr lang="zh-CN" altLang="en-US" sz="4000" b="1" dirty="0">
                <a:effectLst>
                  <a:outerShdw blurRad="38100" dist="38100" dir="2700000" algn="tl">
                    <a:srgbClr val="000000">
                      <a:alpha val="43137"/>
                    </a:srgbClr>
                  </a:outerShdw>
                </a:effectLst>
                <a:latin typeface="Times New Roman" pitchFamily="18" charset="0"/>
                <a:cs typeface="Times New Roman" pitchFamily="18" charset="0"/>
              </a:rPr>
              <a:t>）均衡的准则</a:t>
            </a:r>
            <a:endParaRPr lang="zh-CN" altLang="zh-CN" sz="4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8611" name="Rectangle 3"/>
          <p:cNvSpPr>
            <a:spLocks noGrp="1" noChangeArrowheads="1"/>
          </p:cNvSpPr>
          <p:nvPr>
            <p:ph type="body" idx="1"/>
          </p:nvPr>
        </p:nvSpPr>
        <p:spPr>
          <a:xfrm>
            <a:off x="838200" y="2133600"/>
            <a:ext cx="7772400" cy="4572000"/>
          </a:xfrm>
        </p:spPr>
        <p:txBody>
          <a:bodyPr/>
          <a:lstStyle/>
          <a:p>
            <a:pPr eaLnBrk="1" hangingPunct="1">
              <a:buFont typeface="Wingdings" pitchFamily="2" charset="2"/>
              <a:buNone/>
            </a:pPr>
            <a:endParaRPr lang="zh-CN" altLang="en-US" sz="2800" b="1">
              <a:latin typeface="Times New Roman" pitchFamily="18" charset="0"/>
              <a:ea typeface="楷体_GB2312" pitchFamily="49" charset="-122"/>
            </a:endParaRPr>
          </a:p>
          <a:p>
            <a:pPr eaLnBrk="1" hangingPunct="1">
              <a:buFont typeface="Wingdings" pitchFamily="2" charset="2"/>
              <a:buNone/>
            </a:pPr>
            <a:endParaRPr lang="zh-CN" altLang="en-US" sz="2800" b="1">
              <a:latin typeface="Times New Roman" pitchFamily="18" charset="0"/>
              <a:ea typeface="楷体_GB2312" pitchFamily="49" charset="-122"/>
            </a:endParaRPr>
          </a:p>
          <a:p>
            <a:pPr eaLnBrk="1" hangingPunct="1">
              <a:buFont typeface="Wingdings" pitchFamily="2" charset="2"/>
              <a:buNone/>
            </a:pPr>
            <a:endParaRPr lang="zh-CN" altLang="en-US" sz="2800" b="1">
              <a:latin typeface="Times New Roman" pitchFamily="18" charset="0"/>
              <a:ea typeface="楷体_GB2312" pitchFamily="49" charset="-122"/>
            </a:endParaRPr>
          </a:p>
          <a:p>
            <a:pPr eaLnBrk="1" hangingPunct="1">
              <a:buFont typeface="Wingdings" pitchFamily="2" charset="2"/>
              <a:buNone/>
            </a:pPr>
            <a:endParaRPr lang="zh-CN" altLang="en-US" sz="2800" b="1">
              <a:latin typeface="Times New Roman" pitchFamily="18" charset="0"/>
              <a:ea typeface="楷体_GB2312" pitchFamily="49" charset="-122"/>
            </a:endParaRPr>
          </a:p>
          <a:p>
            <a:pPr eaLnBrk="1" hangingPunct="1">
              <a:buFont typeface="Wingdings" pitchFamily="2" charset="2"/>
              <a:buNone/>
            </a:pPr>
            <a:r>
              <a:rPr lang="zh-CN" altLang="en-US" sz="2800" b="1">
                <a:latin typeface="Times New Roman" pitchFamily="18" charset="0"/>
                <a:ea typeface="楷体_GB2312" pitchFamily="49" charset="-122"/>
              </a:rPr>
              <a:t>     </a:t>
            </a:r>
            <a:r>
              <a:rPr lang="en-US" altLang="zh-CN" sz="2800" b="1">
                <a:latin typeface="Times New Roman" pitchFamily="18" charset="0"/>
                <a:ea typeface="楷体_GB2312" pitchFamily="49" charset="-122"/>
              </a:rPr>
              <a:t>E(z)</a:t>
            </a:r>
            <a:r>
              <a:rPr lang="zh-CN" altLang="en-US" sz="2800" b="1">
                <a:latin typeface="Times New Roman" pitchFamily="18" charset="0"/>
                <a:ea typeface="楷体_GB2312" pitchFamily="49" charset="-122"/>
              </a:rPr>
              <a:t>的实现可以基于两种准则：</a:t>
            </a:r>
          </a:p>
          <a:p>
            <a:pPr eaLnBrk="1" hangingPunct="1">
              <a:buFont typeface="Wingdings" pitchFamily="2" charset="2"/>
              <a:buNone/>
            </a:pPr>
            <a:r>
              <a:rPr lang="zh-CN" altLang="en-US" sz="2800" b="1">
                <a:latin typeface="Times New Roman" pitchFamily="18" charset="0"/>
                <a:ea typeface="楷体_GB2312" pitchFamily="49" charset="-122"/>
              </a:rPr>
              <a:t>     </a:t>
            </a:r>
            <a:r>
              <a:rPr lang="en-US" altLang="zh-CN" sz="2800" b="1">
                <a:latin typeface="Times New Roman" pitchFamily="18" charset="0"/>
                <a:ea typeface="楷体_GB2312" pitchFamily="49" charset="-122"/>
              </a:rPr>
              <a:t>A.</a:t>
            </a:r>
            <a:r>
              <a:rPr lang="zh-CN" altLang="en-US" sz="2800" b="1">
                <a:latin typeface="Times New Roman" pitchFamily="18" charset="0"/>
                <a:ea typeface="楷体_GB2312" pitchFamily="49" charset="-122"/>
              </a:rPr>
              <a:t>完全消除码间干扰（迫零准则）</a:t>
            </a:r>
            <a:endParaRPr lang="en-US" altLang="zh-CN" sz="2800" b="1">
              <a:latin typeface="Times New Roman" pitchFamily="18" charset="0"/>
              <a:ea typeface="楷体_GB2312" pitchFamily="49" charset="-122"/>
            </a:endParaRPr>
          </a:p>
          <a:p>
            <a:pPr eaLnBrk="1" hangingPunct="1">
              <a:buFont typeface="Wingdings" pitchFamily="2" charset="2"/>
              <a:buNone/>
            </a:pPr>
            <a:r>
              <a:rPr lang="en-US" altLang="zh-CN" sz="2800" b="1">
                <a:latin typeface="Times New Roman" pitchFamily="18" charset="0"/>
                <a:ea typeface="楷体_GB2312" pitchFamily="49" charset="-122"/>
              </a:rPr>
              <a:t>                                                  ——</a:t>
            </a:r>
            <a:r>
              <a:rPr lang="zh-CN" altLang="en-US" sz="2800" b="1">
                <a:latin typeface="Times New Roman" pitchFamily="18" charset="0"/>
                <a:ea typeface="楷体_GB2312" pitchFamily="49" charset="-122"/>
              </a:rPr>
              <a:t>迫零均衡器</a:t>
            </a:r>
          </a:p>
          <a:p>
            <a:pPr eaLnBrk="1" hangingPunct="1">
              <a:buFont typeface="Wingdings" pitchFamily="2" charset="2"/>
              <a:buNone/>
            </a:pPr>
            <a:r>
              <a:rPr lang="zh-CN" altLang="en-US" sz="2800" b="1">
                <a:latin typeface="Times New Roman" pitchFamily="18" charset="0"/>
                <a:ea typeface="楷体_GB2312" pitchFamily="49" charset="-122"/>
              </a:rPr>
              <a:t>     </a:t>
            </a:r>
            <a:r>
              <a:rPr lang="en-US" altLang="zh-CN" sz="2800" b="1">
                <a:latin typeface="Times New Roman" pitchFamily="18" charset="0"/>
                <a:ea typeface="楷体_GB2312" pitchFamily="49" charset="-122"/>
              </a:rPr>
              <a:t>B.</a:t>
            </a:r>
            <a:r>
              <a:rPr lang="zh-CN" altLang="en-US" sz="2800" b="1">
                <a:latin typeface="Times New Roman" pitchFamily="18" charset="0"/>
                <a:ea typeface="楷体_GB2312" pitchFamily="49" charset="-122"/>
              </a:rPr>
              <a:t>使均方误差最小化（</a:t>
            </a:r>
            <a:r>
              <a:rPr lang="en-US" altLang="zh-CN" sz="2800" b="1">
                <a:latin typeface="Times New Roman" pitchFamily="18" charset="0"/>
                <a:ea typeface="楷体_GB2312" pitchFamily="49" charset="-122"/>
              </a:rPr>
              <a:t>MMSE</a:t>
            </a:r>
            <a:r>
              <a:rPr lang="zh-CN" altLang="en-US" sz="2800" b="1">
                <a:latin typeface="Times New Roman" pitchFamily="18" charset="0"/>
                <a:ea typeface="楷体_GB2312" pitchFamily="49" charset="-122"/>
              </a:rPr>
              <a:t>准则）</a:t>
            </a:r>
            <a:endParaRPr lang="en-US" altLang="zh-CN" sz="2800" b="1">
              <a:latin typeface="Times New Roman" pitchFamily="18" charset="0"/>
              <a:ea typeface="楷体_GB2312" pitchFamily="49" charset="-122"/>
            </a:endParaRPr>
          </a:p>
          <a:p>
            <a:pPr eaLnBrk="1" hangingPunct="1">
              <a:buFont typeface="Wingdings" pitchFamily="2" charset="2"/>
              <a:buNone/>
            </a:pPr>
            <a:r>
              <a:rPr lang="en-US" altLang="zh-CN" sz="2800" b="1">
                <a:latin typeface="Times New Roman" pitchFamily="18" charset="0"/>
                <a:ea typeface="楷体_GB2312" pitchFamily="49" charset="-122"/>
              </a:rPr>
              <a:t>                                                  ——MMSE</a:t>
            </a:r>
            <a:r>
              <a:rPr lang="zh-CN" altLang="en-US" sz="2800" b="1">
                <a:latin typeface="Times New Roman" pitchFamily="18" charset="0"/>
                <a:ea typeface="楷体_GB2312" pitchFamily="49" charset="-122"/>
              </a:rPr>
              <a:t>均衡器</a:t>
            </a:r>
            <a:endParaRPr lang="en-US" altLang="zh-CN" sz="2800"/>
          </a:p>
        </p:txBody>
      </p:sp>
      <p:pic>
        <p:nvPicPr>
          <p:cNvPr id="68612" name="Picture 2"/>
          <p:cNvPicPr>
            <a:picLocks noChangeAspect="1" noChangeArrowheads="1"/>
          </p:cNvPicPr>
          <p:nvPr/>
        </p:nvPicPr>
        <p:blipFill>
          <a:blip r:embed="rId3" cstate="print"/>
          <a:srcRect/>
          <a:stretch>
            <a:fillRect/>
          </a:stretch>
        </p:blipFill>
        <p:spPr bwMode="auto">
          <a:xfrm>
            <a:off x="1905000" y="2133600"/>
            <a:ext cx="5114925" cy="2038350"/>
          </a:xfrm>
          <a:prstGeom prst="rect">
            <a:avLst/>
          </a:prstGeom>
          <a:noFill/>
          <a:ln w="9525" algn="ctr">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endParaRPr lang="zh-CN" altLang="zh-CN"/>
          </a:p>
        </p:txBody>
      </p:sp>
      <p:sp>
        <p:nvSpPr>
          <p:cNvPr id="69635" name="Rectangle 3"/>
          <p:cNvSpPr>
            <a:spLocks noGrp="1" noChangeArrowheads="1"/>
          </p:cNvSpPr>
          <p:nvPr>
            <p:ph type="body" idx="1"/>
          </p:nvPr>
        </p:nvSpPr>
        <p:spPr>
          <a:xfrm>
            <a:off x="838200" y="2057400"/>
            <a:ext cx="7772400" cy="4114800"/>
          </a:xfrm>
        </p:spPr>
        <p:txBody>
          <a:bodyPr/>
          <a:lstStyle/>
          <a:p>
            <a:pPr eaLnBrk="1" hangingPunct="1">
              <a:buFont typeface="Wingdings" pitchFamily="2" charset="2"/>
              <a:buNone/>
            </a:pPr>
            <a:r>
              <a:rPr lang="en-US" altLang="zh-CN" b="1">
                <a:latin typeface="Times New Roman" pitchFamily="18" charset="0"/>
                <a:ea typeface="楷体_GB2312" pitchFamily="49" charset="-122"/>
              </a:rPr>
              <a:t>A.</a:t>
            </a:r>
            <a:r>
              <a:rPr lang="zh-CN" altLang="en-US" b="1">
                <a:latin typeface="Times New Roman" pitchFamily="18" charset="0"/>
                <a:ea typeface="楷体_GB2312" pitchFamily="49" charset="-122"/>
              </a:rPr>
              <a:t>迫零均衡器</a:t>
            </a:r>
          </a:p>
        </p:txBody>
      </p:sp>
      <p:pic>
        <p:nvPicPr>
          <p:cNvPr id="69636" name="Picture 2"/>
          <p:cNvPicPr>
            <a:picLocks noChangeAspect="1" noChangeArrowheads="1"/>
          </p:cNvPicPr>
          <p:nvPr/>
        </p:nvPicPr>
        <p:blipFill>
          <a:blip r:embed="rId3" cstate="print"/>
          <a:srcRect/>
          <a:stretch>
            <a:fillRect/>
          </a:stretch>
        </p:blipFill>
        <p:spPr bwMode="auto">
          <a:xfrm>
            <a:off x="990600" y="2743200"/>
            <a:ext cx="7200900" cy="4114800"/>
          </a:xfrm>
          <a:prstGeom prst="rect">
            <a:avLst/>
          </a:prstGeom>
          <a:noFill/>
          <a:ln w="9525" algn="ctr">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endParaRPr lang="zh-CN" altLang="zh-CN"/>
          </a:p>
        </p:txBody>
      </p:sp>
      <p:sp>
        <p:nvSpPr>
          <p:cNvPr id="15365" name="Rectangle 3"/>
          <p:cNvSpPr>
            <a:spLocks noGrp="1" noChangeArrowheads="1"/>
          </p:cNvSpPr>
          <p:nvPr>
            <p:ph type="body" idx="1"/>
          </p:nvPr>
        </p:nvSpPr>
        <p:spPr>
          <a:xfrm>
            <a:off x="762000" y="2133600"/>
            <a:ext cx="7772400" cy="4495800"/>
          </a:xfrm>
        </p:spPr>
        <p:txBody>
          <a:bodyPr/>
          <a:lstStyle/>
          <a:p>
            <a:pPr eaLnBrk="1" hangingPunct="1">
              <a:buFont typeface="Wingdings" pitchFamily="2" charset="2"/>
              <a:buNone/>
            </a:pPr>
            <a:r>
              <a:rPr lang="en-US" altLang="zh-CN" b="1">
                <a:latin typeface="Times New Roman" pitchFamily="18" charset="0"/>
              </a:rPr>
              <a:t>B.MMSE</a:t>
            </a:r>
            <a:r>
              <a:rPr lang="zh-CN" altLang="en-US" b="1">
                <a:latin typeface="Times New Roman" pitchFamily="18" charset="0"/>
              </a:rPr>
              <a:t>均衡器：                      ，                。                 </a:t>
            </a:r>
          </a:p>
        </p:txBody>
      </p:sp>
      <p:pic>
        <p:nvPicPr>
          <p:cNvPr id="15366" name="Picture 5"/>
          <p:cNvPicPr>
            <a:picLocks noChangeAspect="1" noChangeArrowheads="1"/>
          </p:cNvPicPr>
          <p:nvPr/>
        </p:nvPicPr>
        <p:blipFill>
          <a:blip r:embed="rId4" cstate="print"/>
          <a:srcRect/>
          <a:stretch>
            <a:fillRect/>
          </a:stretch>
        </p:blipFill>
        <p:spPr bwMode="auto">
          <a:xfrm>
            <a:off x="990600" y="2743200"/>
            <a:ext cx="7210425" cy="3933825"/>
          </a:xfrm>
          <a:prstGeom prst="rect">
            <a:avLst/>
          </a:prstGeom>
          <a:noFill/>
          <a:ln w="9525" algn="ctr">
            <a:noFill/>
            <a:miter lim="800000"/>
            <a:headEnd/>
            <a:tailEnd/>
          </a:ln>
        </p:spPr>
      </p:pic>
      <p:graphicFrame>
        <p:nvGraphicFramePr>
          <p:cNvPr id="15362" name="Object 5"/>
          <p:cNvGraphicFramePr>
            <a:graphicFrameLocks noChangeAspect="1"/>
          </p:cNvGraphicFramePr>
          <p:nvPr/>
        </p:nvGraphicFramePr>
        <p:xfrm>
          <a:off x="4038600" y="2133600"/>
          <a:ext cx="2260600" cy="609600"/>
        </p:xfrm>
        <a:graphic>
          <a:graphicData uri="http://schemas.openxmlformats.org/presentationml/2006/ole">
            <mc:AlternateContent xmlns:mc="http://schemas.openxmlformats.org/markup-compatibility/2006">
              <mc:Choice xmlns:v="urn:schemas-microsoft-com:vml" Requires="v">
                <p:oleObj spid="_x0000_s15364" name="公式" r:id="rId5" imgW="1002960" imgH="241200" progId="Equation.3">
                  <p:embed/>
                </p:oleObj>
              </mc:Choice>
              <mc:Fallback>
                <p:oleObj name="公式" r:id="rId5" imgW="1002960" imgH="24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133600"/>
                        <a:ext cx="2260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6"/>
          <p:cNvGraphicFramePr>
            <a:graphicFrameLocks noChangeAspect="1"/>
          </p:cNvGraphicFramePr>
          <p:nvPr/>
        </p:nvGraphicFramePr>
        <p:xfrm>
          <a:off x="6553200" y="1981200"/>
          <a:ext cx="1744663" cy="692150"/>
        </p:xfrm>
        <a:graphic>
          <a:graphicData uri="http://schemas.openxmlformats.org/presentationml/2006/ole">
            <mc:AlternateContent xmlns:mc="http://schemas.openxmlformats.org/markup-compatibility/2006">
              <mc:Choice xmlns:v="urn:schemas-microsoft-com:vml" Requires="v">
                <p:oleObj spid="_x0000_s15365" name="公式" r:id="rId7" imgW="799920" imgH="317160" progId="Equation.3">
                  <p:embed/>
                </p:oleObj>
              </mc:Choice>
              <mc:Fallback>
                <p:oleObj name="公式" r:id="rId7" imgW="799920" imgH="3171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1981200"/>
                        <a:ext cx="1744663"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endParaRPr lang="zh-CN" altLang="en-US"/>
          </a:p>
        </p:txBody>
      </p:sp>
      <p:sp>
        <p:nvSpPr>
          <p:cNvPr id="70659" name="内容占位符 2"/>
          <p:cNvSpPr>
            <a:spLocks noGrp="1"/>
          </p:cNvSpPr>
          <p:nvPr>
            <p:ph idx="1"/>
          </p:nvPr>
        </p:nvSpPr>
        <p:spPr>
          <a:xfrm>
            <a:off x="609600" y="1981200"/>
            <a:ext cx="8077200" cy="4572000"/>
          </a:xfrm>
        </p:spPr>
        <p:txBody>
          <a:bodyPr/>
          <a:lstStyle/>
          <a:p>
            <a:r>
              <a:rPr lang="zh-CN" altLang="en-US" b="1">
                <a:latin typeface="Times New Roman" pitchFamily="18" charset="0"/>
                <a:cs typeface="Times New Roman" pitchFamily="18" charset="0"/>
              </a:rPr>
              <a:t>迫零（</a:t>
            </a:r>
            <a:r>
              <a:rPr lang="en-US" altLang="zh-CN" b="1">
                <a:latin typeface="Times New Roman" pitchFamily="18" charset="0"/>
                <a:cs typeface="Times New Roman" pitchFamily="18" charset="0"/>
              </a:rPr>
              <a:t>zero-forcing</a:t>
            </a:r>
            <a:r>
              <a:rPr lang="zh-CN" altLang="en-US" b="1">
                <a:latin typeface="Times New Roman" pitchFamily="18" charset="0"/>
                <a:cs typeface="Times New Roman" pitchFamily="18" charset="0"/>
              </a:rPr>
              <a:t>，</a:t>
            </a:r>
            <a:r>
              <a:rPr lang="en-US" altLang="zh-CN" b="1">
                <a:latin typeface="Times New Roman" pitchFamily="18" charset="0"/>
                <a:cs typeface="Times New Roman" pitchFamily="18" charset="0"/>
              </a:rPr>
              <a:t>ZF</a:t>
            </a:r>
            <a:r>
              <a:rPr lang="zh-CN" altLang="en-US" b="1">
                <a:latin typeface="Times New Roman" pitchFamily="18" charset="0"/>
                <a:cs typeface="Times New Roman" pitchFamily="18" charset="0"/>
              </a:rPr>
              <a:t>）均衡器可以完</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全消除符号间干扰，但噪声增强比较显著，</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均衡引起了信噪比的下降；最小均方误差</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a:t>
            </a:r>
            <a:r>
              <a:rPr lang="en-US" altLang="zh-CN" b="1">
                <a:latin typeface="Times New Roman" pitchFamily="18" charset="0"/>
                <a:cs typeface="Times New Roman" pitchFamily="18" charset="0"/>
              </a:rPr>
              <a:t>minimum mean-square error</a:t>
            </a:r>
            <a:r>
              <a:rPr lang="zh-CN" altLang="en-US" b="1">
                <a:latin typeface="Times New Roman" pitchFamily="18" charset="0"/>
                <a:cs typeface="Times New Roman" pitchFamily="18" charset="0"/>
              </a:rPr>
              <a:t>，</a:t>
            </a:r>
            <a:r>
              <a:rPr lang="en-US" altLang="zh-CN" b="1">
                <a:latin typeface="Times New Roman" pitchFamily="18" charset="0"/>
                <a:cs typeface="Times New Roman" pitchFamily="18" charset="0"/>
              </a:rPr>
              <a:t>MMSE</a:t>
            </a:r>
            <a:r>
              <a:rPr lang="zh-CN" altLang="en-US" b="1">
                <a:latin typeface="Times New Roman" pitchFamily="18" charset="0"/>
                <a:cs typeface="Times New Roman" pitchFamily="18" charset="0"/>
              </a:rPr>
              <a:t>）</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均衡器兼顾了降低符号间干扰和避免噪声增</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强的问题，它能最小化发送符号和均衡器输</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出符号之间的均方误差。因此，</a:t>
            </a:r>
            <a:r>
              <a:rPr lang="en-US" altLang="zh-CN" b="1">
                <a:latin typeface="Times New Roman" pitchFamily="18" charset="0"/>
                <a:cs typeface="Times New Roman" pitchFamily="18" charset="0"/>
              </a:rPr>
              <a:t>MMSE</a:t>
            </a:r>
            <a:r>
              <a:rPr lang="zh-CN" altLang="en-US" b="1">
                <a:latin typeface="Times New Roman" pitchFamily="18" charset="0"/>
                <a:cs typeface="Times New Roman" pitchFamily="18" charset="0"/>
              </a:rPr>
              <a:t>均衡</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器的错误率性能要好于</a:t>
            </a:r>
            <a:r>
              <a:rPr lang="en-US" altLang="zh-CN" b="1">
                <a:latin typeface="Times New Roman" pitchFamily="18" charset="0"/>
                <a:cs typeface="Times New Roman" pitchFamily="18" charset="0"/>
              </a:rPr>
              <a:t>ZF</a:t>
            </a:r>
            <a:r>
              <a:rPr lang="zh-CN" altLang="en-US" b="1">
                <a:latin typeface="Times New Roman" pitchFamily="18" charset="0"/>
                <a:cs typeface="Times New Roman" pitchFamily="18" charset="0"/>
              </a:rPr>
              <a:t>均衡器。</a:t>
            </a:r>
            <a:r>
              <a:rPr lang="en-US" altLang="zh-CN" b="1">
                <a:latin typeface="Times New Roman" pitchFamily="18" charset="0"/>
                <a:cs typeface="Times New Roman" pitchFamily="18" charset="0"/>
              </a:rPr>
              <a:t> </a:t>
            </a:r>
            <a:endParaRPr lang="zh-CN" altLang="en-US" b="1">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标题 1"/>
          <p:cNvSpPr>
            <a:spLocks noGrp="1"/>
          </p:cNvSpPr>
          <p:nvPr>
            <p:ph type="title"/>
          </p:nvPr>
        </p:nvSpPr>
        <p:spPr/>
        <p:txBody>
          <a:bodyPr/>
          <a:lstStyle/>
          <a:p>
            <a:endParaRPr lang="zh-CN" altLang="en-US"/>
          </a:p>
        </p:txBody>
      </p:sp>
      <p:sp>
        <p:nvSpPr>
          <p:cNvPr id="16390" name="内容占位符 2"/>
          <p:cNvSpPr>
            <a:spLocks noGrp="1"/>
          </p:cNvSpPr>
          <p:nvPr>
            <p:ph idx="1"/>
          </p:nvPr>
        </p:nvSpPr>
        <p:spPr>
          <a:xfrm>
            <a:off x="457200" y="2133600"/>
            <a:ext cx="8382000" cy="4572000"/>
          </a:xfrm>
        </p:spPr>
        <p:txBody>
          <a:bodyPr/>
          <a:lstStyle/>
          <a:p>
            <a:r>
              <a:rPr lang="en-US" altLang="zh-CN" b="1">
                <a:latin typeface="Times New Roman" pitchFamily="18" charset="0"/>
                <a:cs typeface="Times New Roman" pitchFamily="18" charset="0"/>
              </a:rPr>
              <a:t>MMSE</a:t>
            </a:r>
            <a:r>
              <a:rPr lang="zh-CN" altLang="en-US" b="1">
                <a:latin typeface="Times New Roman" pitchFamily="18" charset="0"/>
                <a:cs typeface="Times New Roman" pitchFamily="18" charset="0"/>
              </a:rPr>
              <a:t>精确解</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        使均方误差最小化的滤波器系数，在理</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论上是可以求解的，这是一个维纳滤波问题。</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其结论为：</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其中        是最佳滤波器系数向量，</a:t>
            </a:r>
            <a:r>
              <a:rPr lang="en-US" altLang="zh-CN" b="1">
                <a:latin typeface="Times New Roman" pitchFamily="18" charset="0"/>
                <a:cs typeface="Times New Roman" pitchFamily="18" charset="0"/>
              </a:rPr>
              <a:t>R</a:t>
            </a:r>
            <a:r>
              <a:rPr lang="zh-CN" altLang="en-US" b="1">
                <a:latin typeface="Times New Roman" pitchFamily="18" charset="0"/>
                <a:cs typeface="Times New Roman" pitchFamily="18" charset="0"/>
              </a:rPr>
              <a:t>是均衡器</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输入的自相关矩阵，    是均衡器输入和所期望</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的均衡器输出之间的互相关向量。</a:t>
            </a:r>
            <a:endParaRPr lang="en-US" altLang="zh-CN" b="1">
              <a:latin typeface="Times New Roman" pitchFamily="18" charset="0"/>
              <a:cs typeface="Times New Roman" pitchFamily="18" charset="0"/>
            </a:endParaRPr>
          </a:p>
          <a:p>
            <a:pPr>
              <a:buFont typeface="Wingdings" pitchFamily="2" charset="2"/>
              <a:buNone/>
            </a:pPr>
            <a:endParaRPr lang="en-US" altLang="zh-CN" b="1">
              <a:latin typeface="Times New Roman" pitchFamily="18" charset="0"/>
              <a:cs typeface="Times New Roman" pitchFamily="18" charset="0"/>
            </a:endParaRPr>
          </a:p>
          <a:p>
            <a:pPr>
              <a:buFont typeface="Wingdings" pitchFamily="2" charset="2"/>
              <a:buNone/>
            </a:pPr>
            <a:endParaRPr lang="zh-CN" altLang="en-US" b="1">
              <a:latin typeface="Times New Roman" pitchFamily="18" charset="0"/>
              <a:cs typeface="Times New Roman" pitchFamily="18" charset="0"/>
            </a:endParaRPr>
          </a:p>
        </p:txBody>
      </p:sp>
      <p:graphicFrame>
        <p:nvGraphicFramePr>
          <p:cNvPr id="16386" name="Object 2"/>
          <p:cNvGraphicFramePr>
            <a:graphicFrameLocks noChangeAspect="1"/>
          </p:cNvGraphicFramePr>
          <p:nvPr/>
        </p:nvGraphicFramePr>
        <p:xfrm>
          <a:off x="3352800" y="3733800"/>
          <a:ext cx="2886075" cy="812800"/>
        </p:xfrm>
        <a:graphic>
          <a:graphicData uri="http://schemas.openxmlformats.org/presentationml/2006/ole">
            <mc:AlternateContent xmlns:mc="http://schemas.openxmlformats.org/markup-compatibility/2006">
              <mc:Choice xmlns:v="urn:schemas-microsoft-com:vml" Requires="v">
                <p:oleObj spid="_x0000_s16389" name="公式" r:id="rId3" imgW="901440" imgH="253800" progId="Equation.3">
                  <p:embed/>
                </p:oleObj>
              </mc:Choice>
              <mc:Fallback>
                <p:oleObj name="公式" r:id="rId3" imgW="90144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3733800"/>
                        <a:ext cx="288607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1371600" y="4495800"/>
          <a:ext cx="758825" cy="584200"/>
        </p:xfrm>
        <a:graphic>
          <a:graphicData uri="http://schemas.openxmlformats.org/presentationml/2006/ole">
            <mc:AlternateContent xmlns:mc="http://schemas.openxmlformats.org/markup-compatibility/2006">
              <mc:Choice xmlns:v="urn:schemas-microsoft-com:vml" Requires="v">
                <p:oleObj spid="_x0000_s16390" name="公式" r:id="rId5" imgW="330120" imgH="253800" progId="Equation.3">
                  <p:embed/>
                </p:oleObj>
              </mc:Choice>
              <mc:Fallback>
                <p:oleObj name="公式" r:id="rId5" imgW="330120" imgH="253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495800"/>
                        <a:ext cx="7588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6"/>
          <p:cNvGraphicFramePr>
            <a:graphicFrameLocks noChangeAspect="1"/>
          </p:cNvGraphicFramePr>
          <p:nvPr/>
        </p:nvGraphicFramePr>
        <p:xfrm>
          <a:off x="4114800" y="5029200"/>
          <a:ext cx="381000" cy="635000"/>
        </p:xfrm>
        <a:graphic>
          <a:graphicData uri="http://schemas.openxmlformats.org/presentationml/2006/ole">
            <mc:AlternateContent xmlns:mc="http://schemas.openxmlformats.org/markup-compatibility/2006">
              <mc:Choice xmlns:v="urn:schemas-microsoft-com:vml" Requires="v">
                <p:oleObj spid="_x0000_s16391" name="公式" r:id="rId7" imgW="152280" imgH="253800" progId="Equation.3">
                  <p:embed/>
                </p:oleObj>
              </mc:Choice>
              <mc:Fallback>
                <p:oleObj name="公式" r:id="rId7" imgW="152280" imgH="2538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5029200"/>
                        <a:ext cx="381000"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latin typeface="Times New Roman" pitchFamily="18" charset="0"/>
              </a:rPr>
              <a:t>3</a:t>
            </a:r>
            <a:r>
              <a:rPr lang="zh-CN" altLang="en-US" sz="4000" b="1" dirty="0">
                <a:effectLst>
                  <a:outerShdw blurRad="38100" dist="38100" dir="2700000" algn="tl">
                    <a:srgbClr val="000000">
                      <a:alpha val="43137"/>
                    </a:srgbClr>
                  </a:outerShdw>
                </a:effectLst>
                <a:latin typeface="Times New Roman" pitchFamily="18" charset="0"/>
              </a:rPr>
              <a:t>）均衡器的类型、结构与算法</a:t>
            </a:r>
            <a:endParaRPr lang="zh-CN" altLang="zh-CN" sz="4000" dirty="0">
              <a:effectLst>
                <a:outerShdw blurRad="38100" dist="38100" dir="2700000" algn="tl">
                  <a:srgbClr val="000000">
                    <a:alpha val="43137"/>
                  </a:srgbClr>
                </a:outerShdw>
              </a:effectLst>
            </a:endParaRPr>
          </a:p>
        </p:txBody>
      </p:sp>
      <p:sp>
        <p:nvSpPr>
          <p:cNvPr id="71683" name="内容占位符 6"/>
          <p:cNvSpPr>
            <a:spLocks noGrp="1"/>
          </p:cNvSpPr>
          <p:nvPr>
            <p:ph idx="1"/>
          </p:nvPr>
        </p:nvSpPr>
        <p:spPr/>
        <p:txBody>
          <a:bodyPr/>
          <a:lstStyle/>
          <a:p>
            <a:endParaRPr lang="zh-CN" altLang="en-US"/>
          </a:p>
        </p:txBody>
      </p:sp>
      <p:pic>
        <p:nvPicPr>
          <p:cNvPr id="71684" name="Picture 6"/>
          <p:cNvPicPr>
            <a:picLocks noChangeAspect="1" noChangeArrowheads="1"/>
          </p:cNvPicPr>
          <p:nvPr/>
        </p:nvPicPr>
        <p:blipFill>
          <a:blip r:embed="rId3" cstate="print"/>
          <a:srcRect/>
          <a:stretch>
            <a:fillRect/>
          </a:stretch>
        </p:blipFill>
        <p:spPr bwMode="auto">
          <a:xfrm>
            <a:off x="381000" y="2057400"/>
            <a:ext cx="8383588" cy="4524375"/>
          </a:xfrm>
          <a:prstGeom prst="rect">
            <a:avLst/>
          </a:prstGeom>
          <a:noFill/>
          <a:ln w="9525" algn="ctr">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effectLst>
                  <a:outerShdw blurRad="38100" dist="38100" dir="2700000" algn="tl">
                    <a:srgbClr val="000000">
                      <a:alpha val="43137"/>
                    </a:srgbClr>
                  </a:outerShdw>
                </a:effectLst>
                <a:latin typeface="Times New Roman" pitchFamily="18" charset="0"/>
              </a:rPr>
              <a:t>4</a:t>
            </a:r>
            <a:r>
              <a:rPr lang="zh-CN" altLang="en-US" b="1" dirty="0">
                <a:effectLst>
                  <a:outerShdw blurRad="38100" dist="38100" dir="2700000" algn="tl">
                    <a:srgbClr val="000000">
                      <a:alpha val="43137"/>
                    </a:srgbClr>
                  </a:outerShdw>
                </a:effectLst>
                <a:latin typeface="Times New Roman" pitchFamily="18" charset="0"/>
              </a:rPr>
              <a:t>）</a:t>
            </a:r>
            <a:r>
              <a:rPr lang="zh-CN" altLang="en-US" b="1" dirty="0">
                <a:effectLst>
                  <a:outerShdw blurRad="38100" dist="38100" dir="2700000" algn="tl">
                    <a:srgbClr val="000000">
                      <a:alpha val="43137"/>
                    </a:srgbClr>
                  </a:outerShdw>
                </a:effectLst>
                <a:latin typeface="Times New Roman" pitchFamily="18" charset="0"/>
                <a:ea typeface="楷体_GB2312" pitchFamily="49" charset="-122"/>
              </a:rPr>
              <a:t>线性均衡器</a:t>
            </a:r>
            <a:endParaRPr lang="zh-CN" altLang="en-US" dirty="0"/>
          </a:p>
        </p:txBody>
      </p:sp>
      <p:sp>
        <p:nvSpPr>
          <p:cNvPr id="3" name="内容占位符 2"/>
          <p:cNvSpPr>
            <a:spLocks noGrp="1"/>
          </p:cNvSpPr>
          <p:nvPr>
            <p:ph idx="1"/>
          </p:nvPr>
        </p:nvSpPr>
        <p:spPr>
          <a:xfrm>
            <a:off x="838200" y="1981200"/>
            <a:ext cx="7924800" cy="1524000"/>
          </a:xfrm>
        </p:spPr>
        <p:txBody>
          <a:bodyPr/>
          <a:lstStyle/>
          <a:p>
            <a:pPr>
              <a:defRPr/>
            </a:pP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线性均衡器</a:t>
            </a:r>
            <a:r>
              <a:rPr lang="zh-CN" altLang="en-US" b="1" dirty="0">
                <a:latin typeface="Times New Roman" pitchFamily="18" charset="0"/>
                <a:cs typeface="Times New Roman" pitchFamily="18" charset="0"/>
              </a:rPr>
              <a:t>：通过简单的</a:t>
            </a:r>
            <a:r>
              <a:rPr lang="zh-CN" alt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线性滤波器</a:t>
            </a:r>
            <a:r>
              <a:rPr lang="zh-CN" altLang="en-US" b="1" dirty="0">
                <a:latin typeface="Times New Roman" pitchFamily="18" charset="0"/>
                <a:cs typeface="Times New Roman" pitchFamily="18" charset="0"/>
              </a:rPr>
              <a:t>来实</a:t>
            </a:r>
            <a:endParaRPr lang="en-US" altLang="zh-CN" b="1" dirty="0">
              <a:latin typeface="Times New Roman" pitchFamily="18" charset="0"/>
              <a:cs typeface="Times New Roman" pitchFamily="18" charset="0"/>
            </a:endParaRPr>
          </a:p>
          <a:p>
            <a:pPr>
              <a:buFont typeface="Wingdings" pitchFamily="2" charset="2"/>
              <a:buNone/>
              <a:defRPr/>
            </a:pPr>
            <a:r>
              <a:rPr lang="zh-CN" altLang="en-US" b="1" dirty="0">
                <a:latin typeface="Times New Roman" pitchFamily="18" charset="0"/>
                <a:cs typeface="Times New Roman" pitchFamily="18" charset="0"/>
              </a:rPr>
              <a:t>现的均衡器，称作线性均衡器。最常见的</a:t>
            </a:r>
            <a:endParaRPr lang="en-US" altLang="zh-CN" b="1" dirty="0">
              <a:latin typeface="Times New Roman" pitchFamily="18" charset="0"/>
              <a:cs typeface="Times New Roman" pitchFamily="18" charset="0"/>
            </a:endParaRPr>
          </a:p>
          <a:p>
            <a:pPr>
              <a:buFont typeface="Wingdings" pitchFamily="2" charset="2"/>
              <a:buNone/>
              <a:defRPr/>
            </a:pPr>
            <a:r>
              <a:rPr lang="zh-CN" altLang="en-US" b="1" dirty="0">
                <a:latin typeface="Times New Roman" pitchFamily="18" charset="0"/>
                <a:cs typeface="Times New Roman" pitchFamily="18" charset="0"/>
              </a:rPr>
              <a:t>结构形式是横向滤波器结构。</a:t>
            </a:r>
            <a:endParaRPr lang="en-US" altLang="zh-CN" b="1" dirty="0">
              <a:latin typeface="Times New Roman" pitchFamily="18" charset="0"/>
              <a:cs typeface="Times New Roman" pitchFamily="18" charset="0"/>
            </a:endParaRPr>
          </a:p>
          <a:p>
            <a:pPr>
              <a:defRPr/>
            </a:pPr>
            <a:endParaRPr lang="zh-CN" altLang="en-US" b="1" dirty="0">
              <a:latin typeface="Times New Roman" pitchFamily="18" charset="0"/>
              <a:cs typeface="Times New Roman" pitchFamily="18" charset="0"/>
            </a:endParaRPr>
          </a:p>
        </p:txBody>
      </p:sp>
      <p:pic>
        <p:nvPicPr>
          <p:cNvPr id="72708" name="Picture 5"/>
          <p:cNvPicPr>
            <a:picLocks noChangeAspect="1" noChangeArrowheads="1"/>
          </p:cNvPicPr>
          <p:nvPr/>
        </p:nvPicPr>
        <p:blipFill>
          <a:blip r:embed="rId2" cstate="print"/>
          <a:srcRect/>
          <a:stretch>
            <a:fillRect/>
          </a:stretch>
        </p:blipFill>
        <p:spPr bwMode="auto">
          <a:xfrm>
            <a:off x="990600" y="3686175"/>
            <a:ext cx="7419975" cy="3171825"/>
          </a:xfrm>
          <a:prstGeom prst="rect">
            <a:avLst/>
          </a:prstGeom>
          <a:noFill/>
          <a:ln w="9525" algn="ctr">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2133600"/>
            <a:ext cx="7772400" cy="4114800"/>
          </a:xfrm>
        </p:spPr>
        <p:txBody>
          <a:bodyPr/>
          <a:lstStyle/>
          <a:p>
            <a:pPr>
              <a:buFont typeface="Wingdings" pitchFamily="2" charset="2"/>
              <a:buNone/>
              <a:defRPr/>
            </a:pPr>
            <a:r>
              <a:rPr lang="zh-CN" altLang="en-US" b="1" dirty="0"/>
              <a:t>横向滤波器的输出为：</a:t>
            </a:r>
            <a:endParaRPr lang="en-US" altLang="zh-CN" b="1" dirty="0"/>
          </a:p>
          <a:p>
            <a:pPr>
              <a:buFont typeface="Wingdings" pitchFamily="2" charset="2"/>
              <a:buNone/>
              <a:defRPr/>
            </a:pPr>
            <a:endParaRPr lang="en-US" altLang="zh-CN" b="1" dirty="0"/>
          </a:p>
          <a:p>
            <a:pPr>
              <a:buFont typeface="Wingdings" pitchFamily="2" charset="2"/>
              <a:buNone/>
              <a:defRPr/>
            </a:pPr>
            <a:endParaRPr lang="en-US" altLang="zh-CN" b="1" dirty="0"/>
          </a:p>
          <a:p>
            <a:pPr>
              <a:buFont typeface="Wingdings" pitchFamily="2" charset="2"/>
              <a:buNone/>
              <a:defRPr/>
            </a:pPr>
            <a:endParaRPr lang="en-US" altLang="zh-CN" b="1" dirty="0"/>
          </a:p>
          <a:p>
            <a:pPr>
              <a:buFont typeface="Wingdings" pitchFamily="2" charset="2"/>
              <a:buNone/>
              <a:defRPr/>
            </a:pPr>
            <a:r>
              <a:rPr lang="zh-CN" altLang="en-US" b="1" dirty="0"/>
              <a:t>其中，    为线性滤波器的输出，再经过门</a:t>
            </a:r>
            <a:endParaRPr lang="en-US" altLang="zh-CN" b="1" dirty="0"/>
          </a:p>
          <a:p>
            <a:pPr>
              <a:buFont typeface="Wingdings" pitchFamily="2" charset="2"/>
              <a:buNone/>
              <a:defRPr/>
            </a:pPr>
            <a:r>
              <a:rPr lang="zh-CN" altLang="en-US" b="1" dirty="0"/>
              <a:t>限判决器（</a:t>
            </a:r>
            <a:r>
              <a:rPr lang="zh-CN" altLang="en-US" b="1" dirty="0">
                <a:effectLst>
                  <a:outerShdw blurRad="38100" dist="38100" dir="2700000" algn="tl">
                    <a:srgbClr val="000000">
                      <a:alpha val="43137"/>
                    </a:srgbClr>
                  </a:outerShdw>
                </a:effectLst>
              </a:rPr>
              <a:t>非线性处理</a:t>
            </a: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a:t>
            </a:r>
            <a:r>
              <a:rPr lang="zh-CN" altLang="en-US" b="1" dirty="0"/>
              <a:t>）的判决之后恢复</a:t>
            </a:r>
            <a:endParaRPr lang="en-US" altLang="zh-CN" b="1" dirty="0"/>
          </a:p>
          <a:p>
            <a:pPr>
              <a:buFont typeface="Wingdings" pitchFamily="2" charset="2"/>
              <a:buNone/>
              <a:defRPr/>
            </a:pPr>
            <a:r>
              <a:rPr lang="zh-CN" altLang="en-US" b="1" dirty="0"/>
              <a:t>出原始信息</a:t>
            </a:r>
            <a:r>
              <a:rPr lang="en-US" altLang="zh-CN" b="1" i="1" dirty="0" err="1">
                <a:latin typeface="Times New Roman" pitchFamily="18" charset="0"/>
                <a:cs typeface="Times New Roman" pitchFamily="18" charset="0"/>
              </a:rPr>
              <a:t>d</a:t>
            </a:r>
            <a:r>
              <a:rPr lang="en-US" altLang="zh-CN" b="1" i="1" baseline="-25000" dirty="0" err="1">
                <a:latin typeface="Times New Roman" pitchFamily="18" charset="0"/>
                <a:cs typeface="Times New Roman" pitchFamily="18" charset="0"/>
              </a:rPr>
              <a:t>k</a:t>
            </a:r>
            <a:r>
              <a:rPr lang="en-US" altLang="zh-CN" b="1" i="1" baseline="-25000" dirty="0">
                <a:latin typeface="Times New Roman" pitchFamily="18" charset="0"/>
                <a:cs typeface="Times New Roman" pitchFamily="18" charset="0"/>
              </a:rPr>
              <a:t> </a:t>
            </a:r>
            <a:r>
              <a:rPr lang="en-US" altLang="zh-CN" b="1" i="1" dirty="0">
                <a:latin typeface="Times New Roman" pitchFamily="18" charset="0"/>
                <a:cs typeface="Times New Roman" pitchFamily="18" charset="0"/>
              </a:rPr>
              <a:t> </a:t>
            </a:r>
            <a:r>
              <a:rPr lang="zh-CN" altLang="en-US" b="1" dirty="0">
                <a:latin typeface="Times New Roman" pitchFamily="18" charset="0"/>
                <a:cs typeface="Times New Roman" pitchFamily="18" charset="0"/>
              </a:rPr>
              <a:t>。</a:t>
            </a:r>
            <a:r>
              <a:rPr lang="en-US" altLang="zh-CN" b="1" i="1" baseline="-25000" dirty="0">
                <a:latin typeface="Times New Roman" pitchFamily="18" charset="0"/>
                <a:cs typeface="Times New Roman" pitchFamily="18" charset="0"/>
              </a:rPr>
              <a:t> </a:t>
            </a:r>
          </a:p>
          <a:p>
            <a:pPr>
              <a:buFont typeface="Wingdings" pitchFamily="2" charset="2"/>
              <a:buNone/>
              <a:defRPr/>
            </a:pPr>
            <a:endParaRPr lang="en-US" altLang="zh-CN" b="1" dirty="0"/>
          </a:p>
          <a:p>
            <a:pPr>
              <a:buFont typeface="Wingdings" pitchFamily="2" charset="2"/>
              <a:buNone/>
              <a:defRPr/>
            </a:pPr>
            <a:endParaRPr lang="en-US" altLang="zh-CN" b="1" dirty="0"/>
          </a:p>
          <a:p>
            <a:pPr>
              <a:buFont typeface="Wingdings" pitchFamily="2" charset="2"/>
              <a:buNone/>
              <a:defRPr/>
            </a:pPr>
            <a:endParaRPr lang="en-US" altLang="zh-CN" b="1" dirty="0"/>
          </a:p>
          <a:p>
            <a:pPr>
              <a:buFont typeface="Wingdings" pitchFamily="2" charset="2"/>
              <a:buNone/>
              <a:defRPr/>
            </a:pPr>
            <a:endParaRPr lang="en-US" altLang="zh-CN" b="1" dirty="0"/>
          </a:p>
          <a:p>
            <a:pPr>
              <a:buFont typeface="Wingdings" pitchFamily="2" charset="2"/>
              <a:buNone/>
              <a:defRPr/>
            </a:pPr>
            <a:endParaRPr lang="zh-CN" altLang="en-US" dirty="0"/>
          </a:p>
        </p:txBody>
      </p:sp>
      <p:graphicFrame>
        <p:nvGraphicFramePr>
          <p:cNvPr id="17410" name="Object 2"/>
          <p:cNvGraphicFramePr>
            <a:graphicFrameLocks noChangeAspect="1"/>
          </p:cNvGraphicFramePr>
          <p:nvPr/>
        </p:nvGraphicFramePr>
        <p:xfrm>
          <a:off x="2233613" y="2819400"/>
          <a:ext cx="4067175" cy="1344613"/>
        </p:xfrm>
        <a:graphic>
          <a:graphicData uri="http://schemas.openxmlformats.org/presentationml/2006/ole">
            <mc:AlternateContent xmlns:mc="http://schemas.openxmlformats.org/markup-compatibility/2006">
              <mc:Choice xmlns:v="urn:schemas-microsoft-com:vml" Requires="v">
                <p:oleObj spid="_x0000_s17412" name="公式" r:id="rId3" imgW="1091880" imgH="469800" progId="Equation.3">
                  <p:embed/>
                </p:oleObj>
              </mc:Choice>
              <mc:Fallback>
                <p:oleObj name="公式" r:id="rId3" imgW="1091880" imgH="469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13" y="2819400"/>
                        <a:ext cx="4067175"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4"/>
          <p:cNvGraphicFramePr>
            <a:graphicFrameLocks noChangeAspect="1"/>
          </p:cNvGraphicFramePr>
          <p:nvPr/>
        </p:nvGraphicFramePr>
        <p:xfrm>
          <a:off x="2057400" y="4343400"/>
          <a:ext cx="488950" cy="673100"/>
        </p:xfrm>
        <a:graphic>
          <a:graphicData uri="http://schemas.openxmlformats.org/presentationml/2006/ole">
            <mc:AlternateContent xmlns:mc="http://schemas.openxmlformats.org/markup-compatibility/2006">
              <mc:Choice xmlns:v="urn:schemas-microsoft-com:vml" Requires="v">
                <p:oleObj spid="_x0000_s17413" name="公式" r:id="rId5" imgW="203040" imgH="279360" progId="Equation.3">
                  <p:embed/>
                </p:oleObj>
              </mc:Choice>
              <mc:Fallback>
                <p:oleObj name="公式" r:id="rId5" imgW="203040" imgH="27936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343400"/>
                        <a:ext cx="48895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5</a:t>
            </a: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）判决反馈均衡器（</a:t>
            </a: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DFE</a:t>
            </a:r>
            <a:r>
              <a:rPr lang="zh-CN" altLang="en-US" b="1" dirty="0">
                <a:effectLst>
                  <a:outerShdw blurRad="38100" dist="38100" dir="2700000" algn="tl">
                    <a:srgbClr val="000000">
                      <a:alpha val="43137"/>
                    </a:srgbClr>
                  </a:outerShdw>
                </a:effectLst>
                <a:latin typeface="Times New Roman" pitchFamily="18" charset="0"/>
                <a:cs typeface="Times New Roman" pitchFamily="18" charset="0"/>
              </a:rPr>
              <a:t>）</a:t>
            </a:r>
          </a:p>
        </p:txBody>
      </p:sp>
      <p:pic>
        <p:nvPicPr>
          <p:cNvPr id="73731" name="Picture 2"/>
          <p:cNvPicPr>
            <a:picLocks noGrp="1" noChangeAspect="1" noChangeArrowheads="1"/>
          </p:cNvPicPr>
          <p:nvPr>
            <p:ph idx="1"/>
          </p:nvPr>
        </p:nvPicPr>
        <p:blipFill>
          <a:blip r:embed="rId2" cstate="print"/>
          <a:srcRect/>
          <a:stretch>
            <a:fillRect/>
          </a:stretch>
        </p:blipFill>
        <p:spPr>
          <a:xfrm>
            <a:off x="1219200" y="1844675"/>
            <a:ext cx="6923088" cy="5013325"/>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endParaRPr lang="zh-CN" altLang="zh-CN"/>
          </a:p>
        </p:txBody>
      </p:sp>
      <p:sp>
        <p:nvSpPr>
          <p:cNvPr id="1030" name="Rectangle 3"/>
          <p:cNvSpPr>
            <a:spLocks noGrp="1" noChangeArrowheads="1"/>
          </p:cNvSpPr>
          <p:nvPr>
            <p:ph type="body" idx="1"/>
          </p:nvPr>
        </p:nvSpPr>
        <p:spPr>
          <a:xfrm>
            <a:off x="838200" y="2057400"/>
            <a:ext cx="7772400" cy="4114800"/>
          </a:xfrm>
        </p:spPr>
        <p:txBody>
          <a:bodyPr/>
          <a:lstStyle/>
          <a:p>
            <a:pPr eaLnBrk="1" hangingPunct="1"/>
            <a:r>
              <a:rPr lang="zh-CN" altLang="en-US" b="1">
                <a:latin typeface="Times New Roman" pitchFamily="18" charset="0"/>
              </a:rPr>
              <a:t>例如：以</a:t>
            </a:r>
            <a:r>
              <a:rPr lang="en-US" altLang="zh-CN" b="1">
                <a:latin typeface="Times New Roman" pitchFamily="18" charset="0"/>
              </a:rPr>
              <a:t>60mph</a:t>
            </a:r>
            <a:r>
              <a:rPr lang="zh-CN" altLang="en-US" b="1">
                <a:latin typeface="Times New Roman" pitchFamily="18" charset="0"/>
              </a:rPr>
              <a:t>行驶的汽车，使用</a:t>
            </a:r>
            <a:r>
              <a:rPr lang="en-US" altLang="zh-CN" b="1">
                <a:latin typeface="Times New Roman" pitchFamily="18" charset="0"/>
              </a:rPr>
              <a:t>900MHz</a:t>
            </a:r>
            <a:r>
              <a:rPr lang="zh-CN" altLang="en-US" b="1">
                <a:latin typeface="Times New Roman" pitchFamily="18" charset="0"/>
              </a:rPr>
              <a:t>载频，为避免频率色散引起的失真，要求</a:t>
            </a:r>
            <a:r>
              <a:rPr lang="en-US" altLang="zh-CN" b="1">
                <a:latin typeface="Times New Roman" pitchFamily="18" charset="0"/>
              </a:rPr>
              <a:t>T</a:t>
            </a:r>
            <a:r>
              <a:rPr lang="en-US" altLang="zh-CN" b="1" baseline="-25000">
                <a:latin typeface="Times New Roman" pitchFamily="18" charset="0"/>
              </a:rPr>
              <a:t>c</a:t>
            </a:r>
            <a:r>
              <a:rPr lang="en-US" altLang="zh-CN" b="1">
                <a:latin typeface="Times New Roman" pitchFamily="18" charset="0"/>
              </a:rPr>
              <a:t>=5.26ms</a:t>
            </a:r>
            <a:r>
              <a:rPr lang="zh-CN" altLang="en-US" b="1">
                <a:latin typeface="Times New Roman" pitchFamily="18" charset="0"/>
              </a:rPr>
              <a:t>，则符号速率必须超过</a:t>
            </a:r>
            <a:r>
              <a:rPr lang="en-US" altLang="zh-CN" b="1">
                <a:latin typeface="Times New Roman" pitchFamily="18" charset="0"/>
              </a:rPr>
              <a:t>190bps</a:t>
            </a:r>
            <a:r>
              <a:rPr lang="zh-CN" altLang="en-US" b="1">
                <a:latin typeface="Times New Roman" pitchFamily="18" charset="0"/>
              </a:rPr>
              <a:t>。</a:t>
            </a:r>
            <a:endParaRPr lang="en-US" altLang="zh-CN" b="1">
              <a:latin typeface="Times New Roman" pitchFamily="18" charset="0"/>
            </a:endParaRPr>
          </a:p>
          <a:p>
            <a:pPr eaLnBrk="1" hangingPunct="1"/>
            <a:r>
              <a:rPr lang="en-US" altLang="zh-CN" b="1">
                <a:latin typeface="Times New Roman" pitchFamily="18" charset="0"/>
              </a:rPr>
              <a:t>T</a:t>
            </a:r>
            <a:r>
              <a:rPr lang="en-US" altLang="zh-CN" b="1" baseline="-25000">
                <a:latin typeface="Times New Roman" pitchFamily="18" charset="0"/>
              </a:rPr>
              <a:t>c</a:t>
            </a:r>
            <a:r>
              <a:rPr lang="zh-CN" altLang="en-US" b="1">
                <a:latin typeface="Times New Roman" pitchFamily="18" charset="0"/>
              </a:rPr>
              <a:t>的计算：                        </a:t>
            </a:r>
            <a:endParaRPr lang="en-US" altLang="zh-CN" b="1">
              <a:latin typeface="Times New Roman" pitchFamily="18" charset="0"/>
            </a:endParaRPr>
          </a:p>
          <a:p>
            <a:pPr eaLnBrk="1" hangingPunct="1">
              <a:buFont typeface="Wingdings" pitchFamily="2" charset="2"/>
              <a:buNone/>
            </a:pPr>
            <a:endParaRPr lang="en-US" altLang="zh-CN" b="1">
              <a:latin typeface="Times New Roman" pitchFamily="18" charset="0"/>
            </a:endParaRPr>
          </a:p>
          <a:p>
            <a:pPr eaLnBrk="1" hangingPunct="1">
              <a:buFont typeface="Wingdings" pitchFamily="2" charset="2"/>
              <a:buNone/>
            </a:pPr>
            <a:r>
              <a:rPr lang="en-US" altLang="zh-CN" b="1">
                <a:latin typeface="Times New Roman" pitchFamily="18" charset="0"/>
              </a:rPr>
              <a:t>         </a:t>
            </a:r>
          </a:p>
          <a:p>
            <a:pPr eaLnBrk="1" hangingPunct="1">
              <a:buFont typeface="Wingdings" pitchFamily="2" charset="2"/>
              <a:buNone/>
            </a:pPr>
            <a:r>
              <a:rPr lang="en-US" altLang="zh-CN" b="1">
                <a:latin typeface="Times New Roman" pitchFamily="18" charset="0"/>
              </a:rPr>
              <a:t>               </a:t>
            </a:r>
          </a:p>
          <a:p>
            <a:pPr eaLnBrk="1" hangingPunct="1">
              <a:buFont typeface="Wingdings" pitchFamily="2" charset="2"/>
              <a:buNone/>
            </a:pPr>
            <a:r>
              <a:rPr lang="zh-CN" altLang="en-US" b="1">
                <a:latin typeface="Times New Roman" pitchFamily="18" charset="0"/>
              </a:rPr>
              <a:t> </a:t>
            </a:r>
            <a:endParaRPr lang="en-US" altLang="zh-CN" b="1">
              <a:latin typeface="Times New Roman" pitchFamily="18" charset="0"/>
            </a:endParaRPr>
          </a:p>
          <a:p>
            <a:pPr eaLnBrk="1" hangingPunct="1">
              <a:buFont typeface="Wingdings" pitchFamily="2" charset="2"/>
              <a:buNone/>
            </a:pPr>
            <a:r>
              <a:rPr lang="en-US" altLang="zh-CN" b="1">
                <a:latin typeface="Times New Roman" pitchFamily="18" charset="0"/>
              </a:rPr>
              <a:t>                   </a:t>
            </a:r>
            <a:endParaRPr lang="zh-CN" altLang="en-US" b="1">
              <a:latin typeface="Times New Roman" pitchFamily="18" charset="0"/>
            </a:endParaRPr>
          </a:p>
        </p:txBody>
      </p:sp>
      <p:graphicFrame>
        <p:nvGraphicFramePr>
          <p:cNvPr id="1026" name="Object 4"/>
          <p:cNvGraphicFramePr>
            <a:graphicFrameLocks noChangeAspect="1"/>
          </p:cNvGraphicFramePr>
          <p:nvPr/>
        </p:nvGraphicFramePr>
        <p:xfrm>
          <a:off x="3429000" y="4114800"/>
          <a:ext cx="2133600" cy="533400"/>
        </p:xfrm>
        <a:graphic>
          <a:graphicData uri="http://schemas.openxmlformats.org/presentationml/2006/ole">
            <mc:AlternateContent xmlns:mc="http://schemas.openxmlformats.org/markup-compatibility/2006">
              <mc:Choice xmlns:v="urn:schemas-microsoft-com:vml" Requires="v">
                <p:oleObj spid="_x0000_s1029" name="公式" r:id="rId3" imgW="939600" imgH="228600" progId="Equation.3">
                  <p:embed/>
                </p:oleObj>
              </mc:Choice>
              <mc:Fallback>
                <p:oleObj name="公式" r:id="rId3" imgW="939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4114800"/>
                        <a:ext cx="2133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1905000" y="4648200"/>
          <a:ext cx="6096000" cy="990600"/>
        </p:xfrm>
        <a:graphic>
          <a:graphicData uri="http://schemas.openxmlformats.org/presentationml/2006/ole">
            <mc:AlternateContent xmlns:mc="http://schemas.openxmlformats.org/markup-compatibility/2006">
              <mc:Choice xmlns:v="urn:schemas-microsoft-com:vml" Requires="v">
                <p:oleObj spid="_x0000_s1030" name="公式" r:id="rId5" imgW="2590560" imgH="406080" progId="Equation.3">
                  <p:embed/>
                </p:oleObj>
              </mc:Choice>
              <mc:Fallback>
                <p:oleObj name="公式" r:id="rId5" imgW="2590560" imgH="406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648200"/>
                        <a:ext cx="60960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2209800" y="5715000"/>
          <a:ext cx="4572000" cy="533400"/>
        </p:xfrm>
        <a:graphic>
          <a:graphicData uri="http://schemas.openxmlformats.org/presentationml/2006/ole">
            <mc:AlternateContent xmlns:mc="http://schemas.openxmlformats.org/markup-compatibility/2006">
              <mc:Choice xmlns:v="urn:schemas-microsoft-com:vml" Requires="v">
                <p:oleObj spid="_x0000_s1031" name="公式" r:id="rId7" imgW="2044440" imgH="228600" progId="Equation.3">
                  <p:embed/>
                </p:oleObj>
              </mc:Choice>
              <mc:Fallback>
                <p:oleObj name="公式" r:id="rId7" imgW="204444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5715000"/>
                        <a:ext cx="45720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4">
            <a:hlinkClick r:id="rId9" action="ppaction://hlinksldjump"/>
          </p:cNvPr>
          <p:cNvSpPr>
            <a:spLocks noChangeArrowheads="1"/>
          </p:cNvSpPr>
          <p:nvPr/>
        </p:nvSpPr>
        <p:spPr bwMode="auto">
          <a:xfrm>
            <a:off x="8153400" y="601980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标题 1"/>
          <p:cNvSpPr>
            <a:spLocks noGrp="1"/>
          </p:cNvSpPr>
          <p:nvPr>
            <p:ph type="title"/>
          </p:nvPr>
        </p:nvSpPr>
        <p:spPr/>
        <p:txBody>
          <a:bodyPr/>
          <a:lstStyle/>
          <a:p>
            <a:endParaRPr lang="zh-CN" altLang="en-US"/>
          </a:p>
        </p:txBody>
      </p:sp>
      <p:sp>
        <p:nvSpPr>
          <p:cNvPr id="18436" name="内容占位符 2"/>
          <p:cNvSpPr>
            <a:spLocks noGrp="1"/>
          </p:cNvSpPr>
          <p:nvPr>
            <p:ph idx="1"/>
          </p:nvPr>
        </p:nvSpPr>
        <p:spPr>
          <a:xfrm>
            <a:off x="685800" y="1981200"/>
            <a:ext cx="7924800" cy="4648200"/>
          </a:xfrm>
        </p:spPr>
        <p:txBody>
          <a:bodyPr/>
          <a:lstStyle/>
          <a:p>
            <a:pPr>
              <a:buFont typeface="Wingdings" pitchFamily="2" charset="2"/>
              <a:buNone/>
            </a:pPr>
            <a:r>
              <a:rPr lang="en-US" altLang="zh-CN" b="1" dirty="0">
                <a:latin typeface="Times New Roman" pitchFamily="18" charset="0"/>
                <a:cs typeface="Times New Roman" pitchFamily="18" charset="0"/>
              </a:rPr>
              <a:t>DFE</a:t>
            </a:r>
            <a:r>
              <a:rPr lang="zh-CN" altLang="en-US" b="1" dirty="0">
                <a:latin typeface="Times New Roman" pitchFamily="18" charset="0"/>
                <a:cs typeface="Times New Roman" pitchFamily="18" charset="0"/>
              </a:rPr>
              <a:t>均衡器在门限判决之前的输出为：</a:t>
            </a:r>
            <a:endParaRPr lang="en-US" altLang="zh-CN" dirty="0"/>
          </a:p>
          <a:p>
            <a:pPr>
              <a:buFont typeface="Wingdings" pitchFamily="2" charset="2"/>
              <a:buNone/>
            </a:pPr>
            <a:endParaRPr lang="en-US" altLang="zh-CN" dirty="0"/>
          </a:p>
          <a:p>
            <a:pPr>
              <a:buFont typeface="Wingdings" pitchFamily="2" charset="2"/>
              <a:buNone/>
            </a:pPr>
            <a:endParaRPr lang="en-US" altLang="zh-CN" dirty="0"/>
          </a:p>
          <a:p>
            <a:pPr>
              <a:buFont typeface="Wingdings" pitchFamily="2" charset="2"/>
              <a:buNone/>
            </a:pPr>
            <a:r>
              <a:rPr lang="zh-CN" altLang="en-US" b="1" dirty="0"/>
              <a:t>其中，</a:t>
            </a:r>
            <a:r>
              <a:rPr lang="en-US" altLang="zh-CN" b="1" i="1" dirty="0" err="1">
                <a:latin typeface="Times New Roman" pitchFamily="18" charset="0"/>
                <a:cs typeface="Times New Roman" pitchFamily="18" charset="0"/>
              </a:rPr>
              <a:t>d</a:t>
            </a:r>
            <a:r>
              <a:rPr lang="en-US" altLang="zh-CN" b="1" i="1" baseline="-25000" dirty="0" err="1">
                <a:latin typeface="Times New Roman" pitchFamily="18" charset="0"/>
                <a:cs typeface="Times New Roman" pitchFamily="18" charset="0"/>
              </a:rPr>
              <a:t>k-i</a:t>
            </a:r>
            <a:r>
              <a:rPr lang="zh-CN" altLang="en-US" b="1" dirty="0">
                <a:latin typeface="Times New Roman" pitchFamily="18" charset="0"/>
                <a:cs typeface="Times New Roman" pitchFamily="18" charset="0"/>
              </a:rPr>
              <a:t>是</a:t>
            </a:r>
            <a:r>
              <a:rPr lang="en-US" altLang="zh-CN" b="1" i="1" dirty="0">
                <a:latin typeface="Times New Roman" pitchFamily="18" charset="0"/>
                <a:cs typeface="Times New Roman" pitchFamily="18" charset="0"/>
              </a:rPr>
              <a:t>k</a:t>
            </a:r>
            <a:r>
              <a:rPr lang="zh-CN" altLang="en-US" b="1" dirty="0">
                <a:latin typeface="Times New Roman" pitchFamily="18" charset="0"/>
                <a:cs typeface="Times New Roman" pitchFamily="18" charset="0"/>
              </a:rPr>
              <a:t>时刻以前的门限判决结果。</a:t>
            </a:r>
            <a:endParaRPr lang="en-US" altLang="zh-CN" b="1" dirty="0">
              <a:latin typeface="Times New Roman" pitchFamily="18" charset="0"/>
              <a:cs typeface="Times New Roman" pitchFamily="18" charset="0"/>
            </a:endParaRPr>
          </a:p>
          <a:p>
            <a:pPr>
              <a:buFont typeface="Wingdings" pitchFamily="2" charset="2"/>
              <a:buNone/>
            </a:pPr>
            <a:r>
              <a:rPr lang="en-US" altLang="zh-CN" b="1" dirty="0">
                <a:latin typeface="Times New Roman" pitchFamily="18" charset="0"/>
                <a:cs typeface="Times New Roman" pitchFamily="18" charset="0"/>
              </a:rPr>
              <a:t>DFE</a:t>
            </a:r>
            <a:r>
              <a:rPr lang="zh-CN" altLang="en-US" b="1" dirty="0">
                <a:latin typeface="Times New Roman" pitchFamily="18" charset="0"/>
                <a:cs typeface="Times New Roman" pitchFamily="18" charset="0"/>
              </a:rPr>
              <a:t>均衡器将之前的判决结果通过反馈滤</a:t>
            </a:r>
            <a:endParaRPr lang="en-US" altLang="zh-CN" b="1" dirty="0">
              <a:latin typeface="Times New Roman" pitchFamily="18" charset="0"/>
              <a:cs typeface="Times New Roman" pitchFamily="18" charset="0"/>
            </a:endParaRPr>
          </a:p>
          <a:p>
            <a:pPr>
              <a:buFont typeface="Wingdings" pitchFamily="2" charset="2"/>
              <a:buNone/>
            </a:pPr>
            <a:r>
              <a:rPr lang="zh-CN" altLang="en-US" b="1" dirty="0">
                <a:latin typeface="Times New Roman" pitchFamily="18" charset="0"/>
                <a:cs typeface="Times New Roman" pitchFamily="18" charset="0"/>
              </a:rPr>
              <a:t>波器反馈了回来，参与</a:t>
            </a:r>
            <a:r>
              <a:rPr lang="en-US" altLang="zh-CN" b="1" i="1" dirty="0">
                <a:latin typeface="Times New Roman" pitchFamily="18" charset="0"/>
                <a:cs typeface="Times New Roman" pitchFamily="18" charset="0"/>
              </a:rPr>
              <a:t>k</a:t>
            </a:r>
            <a:r>
              <a:rPr lang="zh-CN" altLang="en-US" b="1" dirty="0">
                <a:latin typeface="Times New Roman" pitchFamily="18" charset="0"/>
                <a:cs typeface="Times New Roman" pitchFamily="18" charset="0"/>
              </a:rPr>
              <a:t>时刻的均衡运算。</a:t>
            </a:r>
            <a:endParaRPr lang="en-US" altLang="zh-CN" b="1" dirty="0">
              <a:latin typeface="Times New Roman" pitchFamily="18" charset="0"/>
              <a:cs typeface="Times New Roman" pitchFamily="18" charset="0"/>
            </a:endParaRPr>
          </a:p>
          <a:p>
            <a:pPr>
              <a:buFont typeface="Wingdings" pitchFamily="2" charset="2"/>
              <a:buNone/>
            </a:pPr>
            <a:r>
              <a:rPr lang="zh-CN" altLang="en-US" b="1" dirty="0">
                <a:latin typeface="Times New Roman" pitchFamily="18" charset="0"/>
                <a:cs typeface="Times New Roman" pitchFamily="18" charset="0"/>
              </a:rPr>
              <a:t>由于门限判决是非线性处理环节，所以，</a:t>
            </a:r>
            <a:endParaRPr lang="en-US" altLang="zh-CN" b="1" dirty="0">
              <a:latin typeface="Times New Roman" pitchFamily="18" charset="0"/>
              <a:cs typeface="Times New Roman" pitchFamily="18" charset="0"/>
            </a:endParaRPr>
          </a:p>
          <a:p>
            <a:pPr>
              <a:buFont typeface="Wingdings" pitchFamily="2" charset="2"/>
              <a:buNone/>
            </a:pPr>
            <a:r>
              <a:rPr lang="en-US" altLang="zh-CN"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DFE</a:t>
            </a:r>
            <a:r>
              <a:rPr lang="zh-CN" alt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均衡器是非线性均衡器</a:t>
            </a:r>
            <a:r>
              <a:rPr lang="zh-CN" altLang="en-US" b="1" dirty="0">
                <a:latin typeface="Times New Roman" pitchFamily="18" charset="0"/>
                <a:cs typeface="Times New Roman" pitchFamily="18" charset="0"/>
              </a:rPr>
              <a:t>。</a:t>
            </a:r>
          </a:p>
        </p:txBody>
      </p:sp>
      <p:graphicFrame>
        <p:nvGraphicFramePr>
          <p:cNvPr id="18434" name="Object 4"/>
          <p:cNvGraphicFramePr>
            <a:graphicFrameLocks noChangeAspect="1"/>
          </p:cNvGraphicFramePr>
          <p:nvPr/>
        </p:nvGraphicFramePr>
        <p:xfrm>
          <a:off x="914400" y="2514600"/>
          <a:ext cx="7237413" cy="1344613"/>
        </p:xfrm>
        <a:graphic>
          <a:graphicData uri="http://schemas.openxmlformats.org/presentationml/2006/ole">
            <mc:AlternateContent xmlns:mc="http://schemas.openxmlformats.org/markup-compatibility/2006">
              <mc:Choice xmlns:v="urn:schemas-microsoft-com:vml" Requires="v">
                <p:oleObj spid="_x0000_s18435" name="公式" r:id="rId3" imgW="1942920" imgH="469800" progId="Equation.3">
                  <p:embed/>
                </p:oleObj>
              </mc:Choice>
              <mc:Fallback>
                <p:oleObj name="公式" r:id="rId3" imgW="1942920" imgH="469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14600"/>
                        <a:ext cx="7237413" cy="1344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endParaRPr lang="zh-CN" altLang="en-US"/>
          </a:p>
        </p:txBody>
      </p:sp>
      <p:sp>
        <p:nvSpPr>
          <p:cNvPr id="74755" name="内容占位符 2"/>
          <p:cNvSpPr>
            <a:spLocks noGrp="1"/>
          </p:cNvSpPr>
          <p:nvPr>
            <p:ph idx="1"/>
          </p:nvPr>
        </p:nvSpPr>
        <p:spPr>
          <a:xfrm>
            <a:off x="838200" y="2209800"/>
            <a:ext cx="7772400" cy="4114800"/>
          </a:xfrm>
        </p:spPr>
        <p:txBody>
          <a:bodyPr/>
          <a:lstStyle/>
          <a:p>
            <a:r>
              <a:rPr lang="en-US" altLang="zh-CN" b="1">
                <a:latin typeface="Times New Roman" pitchFamily="18" charset="0"/>
                <a:cs typeface="Times New Roman" pitchFamily="18" charset="0"/>
              </a:rPr>
              <a:t>DFE</a:t>
            </a:r>
            <a:r>
              <a:rPr lang="zh-CN" altLang="en-US" b="1">
                <a:latin typeface="Times New Roman" pitchFamily="18" charset="0"/>
                <a:cs typeface="Times New Roman" pitchFamily="18" charset="0"/>
              </a:rPr>
              <a:t>均衡器的反馈滤波器具有近似于信</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道的冲激响应，这样通过这个反馈就可以</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将之前符号引起的符号间干扰从接收信号</a:t>
            </a:r>
            <a:endParaRPr lang="en-US" altLang="zh-CN" b="1">
              <a:latin typeface="Times New Roman" pitchFamily="18" charset="0"/>
              <a:cs typeface="Times New Roman" pitchFamily="18" charset="0"/>
            </a:endParaRPr>
          </a:p>
          <a:p>
            <a:pPr>
              <a:buFont typeface="Wingdings" pitchFamily="2" charset="2"/>
              <a:buNone/>
            </a:pPr>
            <a:r>
              <a:rPr lang="zh-CN" altLang="en-US" b="1">
                <a:latin typeface="Times New Roman" pitchFamily="18" charset="0"/>
                <a:cs typeface="Times New Roman" pitchFamily="18" charset="0"/>
              </a:rPr>
              <a:t>中消除掉，以有利于当前符号的判决。</a:t>
            </a:r>
            <a:endParaRPr lang="en-US" altLang="zh-CN" b="1">
              <a:latin typeface="Times New Roman" pitchFamily="18" charset="0"/>
              <a:cs typeface="Times New Roman" pitchFamily="18" charset="0"/>
            </a:endParaRPr>
          </a:p>
          <a:p>
            <a:r>
              <a:rPr lang="zh-CN" altLang="en-US" b="1">
                <a:latin typeface="Times New Roman" pitchFamily="18" charset="0"/>
                <a:cs typeface="Times New Roman" pitchFamily="18" charset="0"/>
              </a:rPr>
              <a:t>当信道具有严重的频率选择性时，</a:t>
            </a:r>
            <a:r>
              <a:rPr lang="en-US" altLang="zh-CN" b="1">
                <a:latin typeface="Times New Roman" pitchFamily="18" charset="0"/>
                <a:cs typeface="Times New Roman" pitchFamily="18" charset="0"/>
              </a:rPr>
              <a:t>DFE</a:t>
            </a:r>
          </a:p>
          <a:p>
            <a:pPr>
              <a:buFont typeface="Wingdings" pitchFamily="2" charset="2"/>
              <a:buNone/>
            </a:pPr>
            <a:r>
              <a:rPr lang="zh-CN" altLang="en-US" b="1">
                <a:latin typeface="Times New Roman" pitchFamily="18" charset="0"/>
                <a:cs typeface="Times New Roman" pitchFamily="18" charset="0"/>
              </a:rPr>
              <a:t>均衡器的性能要优于线性均衡器。</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altLang="zh-CN" sz="4000" b="1">
                <a:effectLst>
                  <a:outerShdw blurRad="38100" dist="38100" dir="2700000" algn="tl">
                    <a:srgbClr val="C0C0C0"/>
                  </a:outerShdw>
                </a:effectLst>
                <a:latin typeface="Times New Roman" pitchFamily="18" charset="0"/>
                <a:cs typeface="Times New Roman" pitchFamily="18" charset="0"/>
              </a:rPr>
              <a:t>6</a:t>
            </a:r>
            <a:r>
              <a:rPr lang="zh-CN" altLang="en-US" sz="4000" b="1">
                <a:effectLst>
                  <a:outerShdw blurRad="38100" dist="38100" dir="2700000" algn="tl">
                    <a:srgbClr val="C0C0C0"/>
                  </a:outerShdw>
                </a:effectLst>
                <a:latin typeface="Times New Roman" pitchFamily="18" charset="0"/>
                <a:cs typeface="Times New Roman" pitchFamily="18" charset="0"/>
              </a:rPr>
              <a:t>）</a:t>
            </a:r>
            <a:r>
              <a:rPr lang="zh-CN" altLang="en-US" sz="4000" b="1">
                <a:effectLst>
                  <a:outerShdw blurRad="38100" dist="38100" dir="2700000" algn="tl">
                    <a:srgbClr val="C0C0C0"/>
                  </a:outerShdw>
                </a:effectLst>
                <a:latin typeface="Times New Roman" pitchFamily="18" charset="0"/>
              </a:rPr>
              <a:t>自适应均衡器</a:t>
            </a:r>
            <a:endParaRPr lang="zh-CN" altLang="en-US" sz="4000" b="1">
              <a:effectLst>
                <a:outerShdw blurRad="38100" dist="38100" dir="2700000" algn="tl">
                  <a:srgbClr val="C0C0C0"/>
                </a:outerShdw>
              </a:effectLst>
            </a:endParaRPr>
          </a:p>
        </p:txBody>
      </p:sp>
      <p:sp>
        <p:nvSpPr>
          <p:cNvPr id="19460" name="Rectangle 3"/>
          <p:cNvSpPr>
            <a:spLocks noGrp="1" noChangeArrowheads="1"/>
          </p:cNvSpPr>
          <p:nvPr>
            <p:ph type="body" idx="1"/>
          </p:nvPr>
        </p:nvSpPr>
        <p:spPr>
          <a:xfrm>
            <a:off x="755650" y="2133600"/>
            <a:ext cx="7772400" cy="4114800"/>
          </a:xfrm>
        </p:spPr>
        <p:txBody>
          <a:bodyPr/>
          <a:lstStyle/>
          <a:p>
            <a:pPr>
              <a:buFont typeface="Wingdings" pitchFamily="2" charset="2"/>
              <a:buNone/>
            </a:pPr>
            <a:r>
              <a:rPr lang="zh-CN" altLang="en-US" sz="2800" b="1"/>
              <a:t>原理框图如下图所示：</a:t>
            </a:r>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endParaRPr lang="zh-CN" altLang="en-US" sz="2800"/>
          </a:p>
          <a:p>
            <a:pPr>
              <a:buFont typeface="Wingdings" pitchFamily="2" charset="2"/>
              <a:buNone/>
            </a:pPr>
            <a:r>
              <a:rPr lang="zh-CN" altLang="en-US" sz="2800" b="1"/>
              <a:t>自适应均衡器是自适应滤波器在通信领域中的一</a:t>
            </a:r>
          </a:p>
          <a:p>
            <a:pPr>
              <a:buFont typeface="Wingdings" pitchFamily="2" charset="2"/>
              <a:buNone/>
            </a:pPr>
            <a:r>
              <a:rPr lang="zh-CN" altLang="en-US" sz="2800" b="1"/>
              <a:t>种应用 。</a:t>
            </a:r>
          </a:p>
        </p:txBody>
      </p:sp>
      <p:pic>
        <p:nvPicPr>
          <p:cNvPr id="19461" name="Picture 6" descr="adaptivefilter2"/>
          <p:cNvPicPr>
            <a:picLocks noChangeAspect="1" noChangeArrowheads="1"/>
          </p:cNvPicPr>
          <p:nvPr/>
        </p:nvPicPr>
        <p:blipFill>
          <a:blip r:embed="rId3" cstate="print"/>
          <a:srcRect/>
          <a:stretch>
            <a:fillRect/>
          </a:stretch>
        </p:blipFill>
        <p:spPr bwMode="auto">
          <a:xfrm>
            <a:off x="1403350" y="2708275"/>
            <a:ext cx="6502400" cy="2527300"/>
          </a:xfrm>
          <a:prstGeom prst="rect">
            <a:avLst/>
          </a:prstGeom>
          <a:noFill/>
          <a:ln w="9525">
            <a:noFill/>
            <a:miter lim="800000"/>
            <a:headEnd/>
            <a:tailEnd/>
          </a:ln>
        </p:spPr>
      </p:pic>
      <p:graphicFrame>
        <p:nvGraphicFramePr>
          <p:cNvPr id="19458" name="Object 5"/>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9459" name="公式" r:id="rId4" imgW="914400" imgH="215640" progId="Equation.3">
                  <p:embed/>
                </p:oleObj>
              </mc:Choice>
              <mc:Fallback>
                <p:oleObj name="公式" r:id="rId4" imgW="914400" imgH="215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a:defRPr/>
            </a:pPr>
            <a:r>
              <a:rPr lang="zh-CN" altLang="en-US" b="1" dirty="0">
                <a:effectLst>
                  <a:outerShdw blurRad="38100" dist="38100" dir="2700000" algn="tl">
                    <a:srgbClr val="000000">
                      <a:alpha val="43137"/>
                    </a:srgbClr>
                  </a:outerShdw>
                </a:effectLst>
              </a:rPr>
              <a:t>线性自适应均衡器的基本形式</a:t>
            </a:r>
            <a:endParaRPr lang="zh-CN" altLang="en-US" dirty="0"/>
          </a:p>
        </p:txBody>
      </p:sp>
      <p:sp>
        <p:nvSpPr>
          <p:cNvPr id="75779" name="Rectangle 3"/>
          <p:cNvSpPr>
            <a:spLocks noGrp="1" noChangeArrowheads="1"/>
          </p:cNvSpPr>
          <p:nvPr>
            <p:ph type="body" idx="1"/>
          </p:nvPr>
        </p:nvSpPr>
        <p:spPr>
          <a:xfrm>
            <a:off x="755650" y="1989138"/>
            <a:ext cx="7772400" cy="4259262"/>
          </a:xfrm>
        </p:spPr>
        <p:txBody>
          <a:bodyPr/>
          <a:lstStyle/>
          <a:p>
            <a:pPr>
              <a:buFont typeface="Wingdings" pitchFamily="2" charset="2"/>
              <a:buNone/>
            </a:pPr>
            <a:r>
              <a:rPr lang="zh-CN" altLang="en-US" b="1">
                <a:latin typeface="Times New Roman" pitchFamily="18" charset="0"/>
              </a:rPr>
              <a:t>其中可变滤波器部分可以采用线性的横向</a:t>
            </a:r>
          </a:p>
          <a:p>
            <a:pPr>
              <a:buFont typeface="Wingdings" pitchFamily="2" charset="2"/>
              <a:buNone/>
            </a:pPr>
            <a:r>
              <a:rPr lang="zh-CN" altLang="en-US" b="1">
                <a:latin typeface="Times New Roman" pitchFamily="18" charset="0"/>
              </a:rPr>
              <a:t>滤波器（</a:t>
            </a:r>
            <a:r>
              <a:rPr lang="en-US" altLang="zh-CN" b="1">
                <a:latin typeface="Times New Roman" pitchFamily="18" charset="0"/>
              </a:rPr>
              <a:t>FIR</a:t>
            </a:r>
            <a:r>
              <a:rPr lang="zh-CN" altLang="en-US" b="1">
                <a:latin typeface="Times New Roman" pitchFamily="18" charset="0"/>
              </a:rPr>
              <a:t>）形式来实现，如下图。 </a:t>
            </a:r>
          </a:p>
        </p:txBody>
      </p:sp>
      <p:pic>
        <p:nvPicPr>
          <p:cNvPr id="75780" name="Picture 2"/>
          <p:cNvPicPr>
            <a:picLocks noChangeAspect="1" noChangeArrowheads="1"/>
          </p:cNvPicPr>
          <p:nvPr/>
        </p:nvPicPr>
        <p:blipFill>
          <a:blip r:embed="rId2" cstate="print"/>
          <a:srcRect/>
          <a:stretch>
            <a:fillRect/>
          </a:stretch>
        </p:blipFill>
        <p:spPr bwMode="auto">
          <a:xfrm>
            <a:off x="609600" y="3124200"/>
            <a:ext cx="7943850" cy="3581400"/>
          </a:xfrm>
          <a:prstGeom prst="rect">
            <a:avLst/>
          </a:prstGeom>
          <a:noFill/>
          <a:ln w="9525" algn="ctr">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p:txBody>
          <a:bodyPr/>
          <a:lstStyle/>
          <a:p>
            <a:endParaRPr lang="zh-CN" altLang="en-US"/>
          </a:p>
        </p:txBody>
      </p:sp>
      <p:sp>
        <p:nvSpPr>
          <p:cNvPr id="14343" name="Rectangle 3"/>
          <p:cNvSpPr>
            <a:spLocks noGrp="1" noChangeArrowheads="1"/>
          </p:cNvSpPr>
          <p:nvPr>
            <p:ph type="body" idx="1"/>
          </p:nvPr>
        </p:nvSpPr>
        <p:spPr>
          <a:xfrm>
            <a:off x="755650" y="2133600"/>
            <a:ext cx="7778750" cy="4572000"/>
          </a:xfrm>
        </p:spPr>
        <p:txBody>
          <a:bodyPr/>
          <a:lstStyle/>
          <a:p>
            <a:pPr>
              <a:buFont typeface="Wingdings" pitchFamily="2" charset="2"/>
              <a:buNone/>
              <a:defRPr/>
            </a:pPr>
            <a:r>
              <a:rPr lang="zh-CN" altLang="en-US" sz="2800" b="1" dirty="0">
                <a:latin typeface="Times New Roman" pitchFamily="18" charset="0"/>
              </a:rPr>
              <a:t>抽头系数向量     的更新是通过更新算法跟踪误差</a:t>
            </a:r>
            <a:endParaRPr lang="en-US" altLang="zh-CN" sz="2800" b="1" dirty="0">
              <a:latin typeface="Times New Roman" pitchFamily="18" charset="0"/>
            </a:endParaRPr>
          </a:p>
          <a:p>
            <a:pPr>
              <a:buFont typeface="Wingdings" pitchFamily="2" charset="2"/>
              <a:buNone/>
              <a:defRPr/>
            </a:pPr>
            <a:r>
              <a:rPr lang="zh-CN" altLang="en-US" sz="2800" b="1" dirty="0">
                <a:latin typeface="Times New Roman" pitchFamily="18" charset="0"/>
              </a:rPr>
              <a:t>信号    的变化来实现的，这里有：</a:t>
            </a:r>
            <a:endParaRPr lang="en-US" altLang="zh-CN" sz="2800" b="1" dirty="0">
              <a:latin typeface="Times New Roman" pitchFamily="18" charset="0"/>
            </a:endParaRPr>
          </a:p>
          <a:p>
            <a:pPr>
              <a:buFont typeface="Wingdings" pitchFamily="2" charset="2"/>
              <a:buNone/>
              <a:defRPr/>
            </a:pPr>
            <a:r>
              <a:rPr lang="zh-CN" altLang="en-US" sz="2800" b="1" dirty="0">
                <a:latin typeface="Times New Roman" pitchFamily="18" charset="0"/>
              </a:rPr>
              <a:t>                                                      。</a:t>
            </a:r>
            <a:endParaRPr lang="en-US" altLang="zh-CN" sz="2800" b="1" dirty="0">
              <a:latin typeface="Times New Roman" pitchFamily="18" charset="0"/>
            </a:endParaRPr>
          </a:p>
          <a:p>
            <a:pPr>
              <a:buFont typeface="Wingdings" pitchFamily="2" charset="2"/>
              <a:buNone/>
              <a:defRPr/>
            </a:pPr>
            <a:r>
              <a:rPr lang="zh-CN" altLang="en-US" sz="2800" b="1" dirty="0"/>
              <a:t>其中      是滤波器系数的校正因子。自适应算法</a:t>
            </a:r>
            <a:endParaRPr lang="en-US" altLang="zh-CN" sz="2800" b="1" dirty="0"/>
          </a:p>
          <a:p>
            <a:pPr>
              <a:buFont typeface="Wingdings" pitchFamily="2" charset="2"/>
              <a:buNone/>
              <a:defRPr/>
            </a:pPr>
            <a:r>
              <a:rPr lang="zh-CN" altLang="en-US" sz="2800" b="1" dirty="0"/>
              <a:t>根据输入信号与误差信号生成这个校正因子。</a:t>
            </a:r>
            <a:endParaRPr lang="en-US" altLang="zh-CN" sz="2800" b="1" dirty="0"/>
          </a:p>
          <a:p>
            <a:pPr>
              <a:buFont typeface="Wingdings" pitchFamily="2" charset="2"/>
              <a:buNone/>
              <a:defRPr/>
            </a:pPr>
            <a:r>
              <a:rPr lang="en-US" altLang="zh-CN" sz="2800" b="1" dirty="0">
                <a:latin typeface="Times New Roman" pitchFamily="18" charset="0"/>
                <a:cs typeface="Times New Roman" pitchFamily="18" charset="0"/>
              </a:rPr>
              <a:t>LMS </a:t>
            </a:r>
            <a:r>
              <a:rPr lang="zh-CN" altLang="en-US" sz="2800" b="1" dirty="0">
                <a:latin typeface="Times New Roman" pitchFamily="18" charset="0"/>
                <a:cs typeface="Times New Roman" pitchFamily="18" charset="0"/>
              </a:rPr>
              <a:t>和 </a:t>
            </a:r>
            <a:r>
              <a:rPr lang="en-US" altLang="zh-CN" sz="2800" b="1" dirty="0">
                <a:latin typeface="Times New Roman" pitchFamily="18" charset="0"/>
                <a:cs typeface="Times New Roman" pitchFamily="18" charset="0"/>
              </a:rPr>
              <a:t>RLS </a:t>
            </a:r>
            <a:r>
              <a:rPr lang="zh-CN" altLang="en-US" sz="2800" b="1" dirty="0"/>
              <a:t>是不同的系数更新算法。这些算法</a:t>
            </a:r>
            <a:endParaRPr lang="en-US" altLang="zh-CN" sz="2800" b="1" dirty="0"/>
          </a:p>
          <a:p>
            <a:pPr>
              <a:buFont typeface="Wingdings" pitchFamily="2" charset="2"/>
              <a:buNone/>
              <a:defRPr/>
            </a:pPr>
            <a:r>
              <a:rPr lang="zh-CN" altLang="en-US" sz="2800" b="1" dirty="0"/>
              <a:t>都是通过</a:t>
            </a:r>
            <a:r>
              <a:rPr lang="zh-CN" altLang="en-US" sz="2800" b="1" dirty="0">
                <a:solidFill>
                  <a:srgbClr val="FF0000"/>
                </a:solidFill>
                <a:effectLst>
                  <a:outerShdw blurRad="38100" dist="38100" dir="2700000" algn="tl">
                    <a:srgbClr val="000000">
                      <a:alpha val="43137"/>
                    </a:srgbClr>
                  </a:outerShdw>
                </a:effectLst>
              </a:rPr>
              <a:t>迭代运算</a:t>
            </a:r>
            <a:r>
              <a:rPr lang="zh-CN" altLang="en-US" sz="2800" b="1" dirty="0"/>
              <a:t>来调整滤波器系数，使之最终</a:t>
            </a:r>
            <a:endParaRPr lang="en-US" altLang="zh-CN" sz="2800" b="1" dirty="0"/>
          </a:p>
          <a:p>
            <a:pPr>
              <a:buFont typeface="Wingdings" pitchFamily="2" charset="2"/>
              <a:buNone/>
              <a:defRPr/>
            </a:pPr>
            <a:r>
              <a:rPr lang="zh-CN" altLang="en-US" sz="2800" b="1" dirty="0"/>
              <a:t>收敛于接近</a:t>
            </a:r>
            <a:r>
              <a:rPr lang="en-US" altLang="zh-CN" sz="2800" b="1" dirty="0">
                <a:latin typeface="Times New Roman" pitchFamily="18" charset="0"/>
                <a:cs typeface="Times New Roman" pitchFamily="18" charset="0"/>
              </a:rPr>
              <a:t>MMSE</a:t>
            </a:r>
            <a:r>
              <a:rPr lang="zh-CN" altLang="en-US" sz="2800" b="1" dirty="0">
                <a:latin typeface="Times New Roman" pitchFamily="18" charset="0"/>
                <a:cs typeface="Times New Roman" pitchFamily="18" charset="0"/>
              </a:rPr>
              <a:t>精确解的数值。</a:t>
            </a:r>
            <a:endParaRPr lang="en-US" altLang="zh-CN" sz="2800" b="1" dirty="0">
              <a:latin typeface="Times New Roman" pitchFamily="18" charset="0"/>
              <a:cs typeface="Times New Roman" pitchFamily="18" charset="0"/>
            </a:endParaRPr>
          </a:p>
          <a:p>
            <a:pPr>
              <a:buFont typeface="Wingdings" pitchFamily="2" charset="2"/>
              <a:buNone/>
              <a:defRPr/>
            </a:pPr>
            <a:r>
              <a:rPr lang="zh-CN" altLang="en-US" sz="2800" b="1" dirty="0"/>
              <a:t>注：</a:t>
            </a:r>
            <a:r>
              <a:rPr lang="en-US" altLang="zh-CN" sz="2800" b="1" dirty="0">
                <a:latin typeface="Times New Roman" pitchFamily="18" charset="0"/>
              </a:rPr>
              <a:t>LMS</a:t>
            </a:r>
            <a:r>
              <a:rPr lang="zh-CN" altLang="en-US" sz="2800" b="1" dirty="0">
                <a:latin typeface="Times New Roman" pitchFamily="18" charset="0"/>
              </a:rPr>
              <a:t> ，最小均方；</a:t>
            </a:r>
            <a:r>
              <a:rPr lang="en-US" altLang="zh-CN" sz="2800" b="1" dirty="0">
                <a:latin typeface="Times New Roman" pitchFamily="18" charset="0"/>
              </a:rPr>
              <a:t>RLS</a:t>
            </a:r>
            <a:r>
              <a:rPr lang="zh-CN" altLang="en-US" sz="2800" b="1" dirty="0">
                <a:latin typeface="Times New Roman" pitchFamily="18" charset="0"/>
              </a:rPr>
              <a:t>，递归最小二乘 。                                                                </a:t>
            </a:r>
            <a:endParaRPr lang="zh-CN" altLang="en-US" sz="2800" b="1" dirty="0">
              <a:latin typeface="Times New Roman" pitchFamily="18" charset="0"/>
              <a:cs typeface="Tahoma" pitchFamily="34" charset="0"/>
            </a:endParaRPr>
          </a:p>
        </p:txBody>
      </p:sp>
      <p:graphicFrame>
        <p:nvGraphicFramePr>
          <p:cNvPr id="20482" name="Object 2"/>
          <p:cNvGraphicFramePr>
            <a:graphicFrameLocks noChangeAspect="1"/>
          </p:cNvGraphicFramePr>
          <p:nvPr/>
        </p:nvGraphicFramePr>
        <p:xfrm>
          <a:off x="2974975" y="2057400"/>
          <a:ext cx="573088" cy="609600"/>
        </p:xfrm>
        <a:graphic>
          <a:graphicData uri="http://schemas.openxmlformats.org/presentationml/2006/ole">
            <mc:AlternateContent xmlns:mc="http://schemas.openxmlformats.org/markup-compatibility/2006">
              <mc:Choice xmlns:v="urn:schemas-microsoft-com:vml" Requires="v">
                <p:oleObj spid="_x0000_s20486" name="公式" r:id="rId3" imgW="215640" imgH="228600" progId="Equation.3">
                  <p:embed/>
                </p:oleObj>
              </mc:Choice>
              <mc:Fallback>
                <p:oleObj name="公式" r:id="rId3" imgW="21564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4975" y="2057400"/>
                        <a:ext cx="5730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nvGraphicFramePr>
        <p:xfrm>
          <a:off x="1524000" y="2590800"/>
          <a:ext cx="457200" cy="633413"/>
        </p:xfrm>
        <a:graphic>
          <a:graphicData uri="http://schemas.openxmlformats.org/presentationml/2006/ole">
            <mc:AlternateContent xmlns:mc="http://schemas.openxmlformats.org/markup-compatibility/2006">
              <mc:Choice xmlns:v="urn:schemas-microsoft-com:vml" Requires="v">
                <p:oleObj spid="_x0000_s20487" name="公式" r:id="rId5" imgW="164880" imgH="228600" progId="Equation.3">
                  <p:embed/>
                </p:oleObj>
              </mc:Choice>
              <mc:Fallback>
                <p:oleObj name="公式" r:id="rId5" imgW="16488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590800"/>
                        <a:ext cx="457200" cy="633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4"/>
          <p:cNvGraphicFramePr>
            <a:graphicFrameLocks noChangeAspect="1"/>
          </p:cNvGraphicFramePr>
          <p:nvPr/>
        </p:nvGraphicFramePr>
        <p:xfrm>
          <a:off x="2690813" y="3124200"/>
          <a:ext cx="2879725" cy="609600"/>
        </p:xfrm>
        <a:graphic>
          <a:graphicData uri="http://schemas.openxmlformats.org/presentationml/2006/ole">
            <mc:AlternateContent xmlns:mc="http://schemas.openxmlformats.org/markup-compatibility/2006">
              <mc:Choice xmlns:v="urn:schemas-microsoft-com:vml" Requires="v">
                <p:oleObj spid="_x0000_s20488" name="公式" r:id="rId7" imgW="1079280" imgH="228600" progId="Equation.3">
                  <p:embed/>
                </p:oleObj>
              </mc:Choice>
              <mc:Fallback>
                <p:oleObj name="公式" r:id="rId7" imgW="107928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0813" y="3124200"/>
                        <a:ext cx="2879725"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8"/>
          <p:cNvGraphicFramePr>
            <a:graphicFrameLocks noChangeAspect="1"/>
          </p:cNvGraphicFramePr>
          <p:nvPr/>
        </p:nvGraphicFramePr>
        <p:xfrm>
          <a:off x="1430338" y="3657600"/>
          <a:ext cx="847164" cy="609600"/>
        </p:xfrm>
        <a:graphic>
          <a:graphicData uri="http://schemas.openxmlformats.org/presentationml/2006/ole">
            <mc:AlternateContent xmlns:mc="http://schemas.openxmlformats.org/markup-compatibility/2006">
              <mc:Choice xmlns:v="urn:schemas-microsoft-com:vml" Requires="v">
                <p:oleObj spid="_x0000_s20489" name="公式" r:id="rId9" imgW="317160" imgH="228600" progId="Equation.3">
                  <p:embed/>
                </p:oleObj>
              </mc:Choice>
              <mc:Fallback>
                <p:oleObj name="公式" r:id="rId9" imgW="317160" imgH="2286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0338" y="3657600"/>
                        <a:ext cx="847164"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zh-CN" altLang="en-US" sz="4000" b="1" dirty="0">
                <a:effectLst>
                  <a:outerShdw blurRad="38100" dist="38100" dir="2700000" algn="tl">
                    <a:srgbClr val="000000">
                      <a:alpha val="43137"/>
                    </a:srgbClr>
                  </a:outerShdw>
                </a:effectLst>
              </a:rPr>
              <a:t>衡量自适应迭代算法性能的标准</a:t>
            </a:r>
          </a:p>
        </p:txBody>
      </p:sp>
      <p:sp>
        <p:nvSpPr>
          <p:cNvPr id="99331" name="Rectangle 3"/>
          <p:cNvSpPr>
            <a:spLocks noGrp="1" noChangeArrowheads="1"/>
          </p:cNvSpPr>
          <p:nvPr>
            <p:ph type="body" idx="1"/>
          </p:nvPr>
        </p:nvSpPr>
        <p:spPr>
          <a:xfrm>
            <a:off x="609600" y="2133600"/>
            <a:ext cx="8001000" cy="4343400"/>
          </a:xfrm>
        </p:spPr>
        <p:txBody>
          <a:bodyPr/>
          <a:lstStyle/>
          <a:p>
            <a:pPr>
              <a:lnSpc>
                <a:spcPct val="80000"/>
              </a:lnSpc>
              <a:buFont typeface="Wingdings" pitchFamily="2" charset="2"/>
              <a:buNone/>
              <a:defRPr/>
            </a:pPr>
            <a:r>
              <a:rPr lang="en-US" altLang="zh-CN" b="1" dirty="0">
                <a:latin typeface="Times New Roman" pitchFamily="18" charset="0"/>
              </a:rPr>
              <a:t>1</a:t>
            </a:r>
            <a:r>
              <a:rPr lang="zh-CN" altLang="en-US" b="1" dirty="0">
                <a:latin typeface="Times New Roman" pitchFamily="18" charset="0"/>
              </a:rPr>
              <a:t>）特定算法能够通过迭代运算尽快达到收</a:t>
            </a:r>
            <a:endParaRPr lang="en-US" altLang="zh-CN" b="1" dirty="0">
              <a:latin typeface="Times New Roman" pitchFamily="18" charset="0"/>
            </a:endParaRPr>
          </a:p>
          <a:p>
            <a:pPr>
              <a:lnSpc>
                <a:spcPct val="80000"/>
              </a:lnSpc>
              <a:buFont typeface="Wingdings" pitchFamily="2" charset="2"/>
              <a:buNone/>
              <a:defRPr/>
            </a:pPr>
            <a:r>
              <a:rPr lang="zh-CN" altLang="en-US" b="1" dirty="0">
                <a:latin typeface="Times New Roman" pitchFamily="18" charset="0"/>
              </a:rPr>
              <a:t>敛状态。这是算法的</a:t>
            </a:r>
            <a:r>
              <a:rPr lang="zh-CN" altLang="en-US" b="1" dirty="0">
                <a:solidFill>
                  <a:schemeClr val="hlink"/>
                </a:solidFill>
                <a:effectLst>
                  <a:outerShdw blurRad="38100" dist="38100" dir="2700000" algn="tl">
                    <a:srgbClr val="000000">
                      <a:alpha val="43137"/>
                    </a:srgbClr>
                  </a:outerShdw>
                </a:effectLst>
                <a:latin typeface="Times New Roman" pitchFamily="18" charset="0"/>
              </a:rPr>
              <a:t>收敛速度</a:t>
            </a:r>
            <a:r>
              <a:rPr lang="zh-CN" altLang="en-US" b="1" dirty="0">
                <a:latin typeface="Times New Roman" pitchFamily="18" charset="0"/>
              </a:rPr>
              <a:t>问题。</a:t>
            </a:r>
          </a:p>
          <a:p>
            <a:pPr>
              <a:lnSpc>
                <a:spcPct val="80000"/>
              </a:lnSpc>
              <a:buFont typeface="Wingdings" pitchFamily="2" charset="2"/>
              <a:buNone/>
              <a:defRPr/>
            </a:pPr>
            <a:r>
              <a:rPr lang="en-US" altLang="zh-CN" b="1" dirty="0">
                <a:latin typeface="Times New Roman" pitchFamily="18" charset="0"/>
              </a:rPr>
              <a:t>2</a:t>
            </a:r>
            <a:r>
              <a:rPr lang="zh-CN" altLang="en-US" b="1" dirty="0">
                <a:latin typeface="Times New Roman" pitchFamily="18" charset="0"/>
              </a:rPr>
              <a:t>）每一次迭代所需要的运算量尽量地少。</a:t>
            </a:r>
            <a:endParaRPr lang="en-US" altLang="zh-CN" b="1" dirty="0">
              <a:latin typeface="Times New Roman" pitchFamily="18" charset="0"/>
            </a:endParaRPr>
          </a:p>
          <a:p>
            <a:pPr>
              <a:lnSpc>
                <a:spcPct val="80000"/>
              </a:lnSpc>
              <a:buFont typeface="Wingdings" pitchFamily="2" charset="2"/>
              <a:buNone/>
              <a:defRPr/>
            </a:pPr>
            <a:r>
              <a:rPr lang="zh-CN" altLang="en-US" b="1" dirty="0">
                <a:latin typeface="Times New Roman" pitchFamily="18" charset="0"/>
              </a:rPr>
              <a:t>这是算法的</a:t>
            </a:r>
            <a:r>
              <a:rPr lang="zh-CN" altLang="en-US" b="1" dirty="0">
                <a:solidFill>
                  <a:schemeClr val="hlink"/>
                </a:solidFill>
                <a:effectLst>
                  <a:outerShdw blurRad="38100" dist="38100" dir="2700000" algn="tl">
                    <a:srgbClr val="000000">
                      <a:alpha val="43137"/>
                    </a:srgbClr>
                  </a:outerShdw>
                </a:effectLst>
                <a:latin typeface="Times New Roman" pitchFamily="18" charset="0"/>
              </a:rPr>
              <a:t>计算复杂度</a:t>
            </a:r>
            <a:r>
              <a:rPr lang="zh-CN" altLang="en-US" b="1" dirty="0">
                <a:latin typeface="Times New Roman" pitchFamily="18" charset="0"/>
              </a:rPr>
              <a:t>问题。</a:t>
            </a:r>
          </a:p>
          <a:p>
            <a:pPr>
              <a:lnSpc>
                <a:spcPct val="80000"/>
              </a:lnSpc>
              <a:buFont typeface="Wingdings" pitchFamily="2" charset="2"/>
              <a:buNone/>
              <a:defRPr/>
            </a:pPr>
            <a:r>
              <a:rPr lang="en-US" altLang="zh-CN" b="1" dirty="0">
                <a:latin typeface="Times New Roman" pitchFamily="18" charset="0"/>
              </a:rPr>
              <a:t>3</a:t>
            </a:r>
            <a:r>
              <a:rPr lang="zh-CN" altLang="en-US" b="1" dirty="0">
                <a:latin typeface="Times New Roman" pitchFamily="18" charset="0"/>
              </a:rPr>
              <a:t>）算法最终的收敛状态与理论上的</a:t>
            </a:r>
            <a:r>
              <a:rPr lang="en-US" altLang="zh-CN" b="1" dirty="0">
                <a:latin typeface="Times New Roman" pitchFamily="18" charset="0"/>
              </a:rPr>
              <a:t>MMSE</a:t>
            </a:r>
          </a:p>
          <a:p>
            <a:pPr>
              <a:lnSpc>
                <a:spcPct val="80000"/>
              </a:lnSpc>
              <a:buFont typeface="Wingdings" pitchFamily="2" charset="2"/>
              <a:buNone/>
              <a:defRPr/>
            </a:pPr>
            <a:r>
              <a:rPr lang="zh-CN" altLang="en-US" b="1" dirty="0">
                <a:latin typeface="Times New Roman" pitchFamily="18" charset="0"/>
              </a:rPr>
              <a:t>精确解的偏离程度。这是算法的</a:t>
            </a:r>
            <a:r>
              <a:rPr lang="zh-CN" altLang="en-US" b="1" dirty="0">
                <a:solidFill>
                  <a:schemeClr val="hlink"/>
                </a:solidFill>
                <a:effectLst>
                  <a:outerShdw blurRad="38100" dist="38100" dir="2700000" algn="tl">
                    <a:srgbClr val="000000">
                      <a:alpha val="43137"/>
                    </a:srgbClr>
                  </a:outerShdw>
                </a:effectLst>
                <a:latin typeface="Times New Roman" pitchFamily="18" charset="0"/>
              </a:rPr>
              <a:t>失调</a:t>
            </a:r>
            <a:r>
              <a:rPr lang="zh-CN" altLang="en-US" b="1" dirty="0">
                <a:latin typeface="Times New Roman" pitchFamily="18" charset="0"/>
              </a:rPr>
              <a:t>问题。</a:t>
            </a:r>
          </a:p>
          <a:p>
            <a:pPr>
              <a:lnSpc>
                <a:spcPct val="80000"/>
              </a:lnSpc>
              <a:buFont typeface="Wingdings" pitchFamily="2" charset="2"/>
              <a:buNone/>
              <a:defRPr/>
            </a:pPr>
            <a:r>
              <a:rPr lang="en-US" altLang="zh-CN" b="1" dirty="0">
                <a:latin typeface="Times New Roman" pitchFamily="18" charset="0"/>
              </a:rPr>
              <a:t>4</a:t>
            </a:r>
            <a:r>
              <a:rPr lang="zh-CN" altLang="en-US" b="1" dirty="0">
                <a:latin typeface="Times New Roman" pitchFamily="18" charset="0"/>
              </a:rPr>
              <a:t>）在利用计算机进行算法运算时，由于舍</a:t>
            </a:r>
            <a:endParaRPr lang="en-US" altLang="zh-CN" b="1" dirty="0">
              <a:latin typeface="Times New Roman" pitchFamily="18" charset="0"/>
            </a:endParaRPr>
          </a:p>
          <a:p>
            <a:pPr>
              <a:lnSpc>
                <a:spcPct val="80000"/>
              </a:lnSpc>
              <a:buFont typeface="Wingdings" pitchFamily="2" charset="2"/>
              <a:buNone/>
              <a:defRPr/>
            </a:pPr>
            <a:r>
              <a:rPr lang="zh-CN" altLang="en-US" b="1" dirty="0">
                <a:latin typeface="Times New Roman" pitchFamily="18" charset="0"/>
              </a:rPr>
              <a:t>入误差和量化噪声的存在，可能影响到算法</a:t>
            </a:r>
            <a:endParaRPr lang="en-US" altLang="zh-CN" b="1" dirty="0">
              <a:latin typeface="Times New Roman" pitchFamily="18" charset="0"/>
            </a:endParaRPr>
          </a:p>
          <a:p>
            <a:pPr>
              <a:lnSpc>
                <a:spcPct val="80000"/>
              </a:lnSpc>
              <a:buFont typeface="Wingdings" pitchFamily="2" charset="2"/>
              <a:buNone/>
              <a:defRPr/>
            </a:pPr>
            <a:r>
              <a:rPr lang="zh-CN" altLang="en-US" b="1" dirty="0">
                <a:latin typeface="Times New Roman" pitchFamily="18" charset="0"/>
              </a:rPr>
              <a:t>的稳定性。这是算法的</a:t>
            </a:r>
            <a:r>
              <a:rPr lang="zh-CN" altLang="en-US" b="1" dirty="0">
                <a:solidFill>
                  <a:schemeClr val="hlink"/>
                </a:solidFill>
                <a:effectLst>
                  <a:outerShdw blurRad="38100" dist="38100" dir="2700000" algn="tl">
                    <a:srgbClr val="000000">
                      <a:alpha val="43137"/>
                    </a:srgbClr>
                  </a:outerShdw>
                </a:effectLst>
                <a:latin typeface="Times New Roman" pitchFamily="18" charset="0"/>
              </a:rPr>
              <a:t>数值特性</a:t>
            </a:r>
            <a:r>
              <a:rPr lang="zh-CN" altLang="en-US" b="1" dirty="0">
                <a:latin typeface="Times New Roman" pitchFamily="18" charset="0"/>
              </a:rPr>
              <a:t>问题</a:t>
            </a:r>
            <a:r>
              <a:rPr lang="zh-CN" altLang="en-US"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en-US" altLang="zh-CN" b="1">
                <a:latin typeface="Times New Roman" pitchFamily="18" charset="0"/>
                <a:cs typeface="Times New Roman" pitchFamily="18" charset="0"/>
              </a:rPr>
              <a:t>7</a:t>
            </a:r>
            <a:r>
              <a:rPr lang="zh-CN" altLang="en-US" b="1">
                <a:latin typeface="Times New Roman" pitchFamily="18" charset="0"/>
                <a:cs typeface="Times New Roman" pitchFamily="18" charset="0"/>
              </a:rPr>
              <a:t>）</a:t>
            </a:r>
            <a:r>
              <a:rPr lang="zh-CN" altLang="en-US" b="1"/>
              <a:t>盲均衡</a:t>
            </a:r>
          </a:p>
        </p:txBody>
      </p:sp>
      <p:sp>
        <p:nvSpPr>
          <p:cNvPr id="77827" name="内容占位符 2"/>
          <p:cNvSpPr>
            <a:spLocks noGrp="1"/>
          </p:cNvSpPr>
          <p:nvPr>
            <p:ph idx="1"/>
          </p:nvPr>
        </p:nvSpPr>
        <p:spPr>
          <a:xfrm>
            <a:off x="762000" y="1981200"/>
            <a:ext cx="7772400" cy="4495800"/>
          </a:xfrm>
        </p:spPr>
        <p:txBody>
          <a:bodyPr/>
          <a:lstStyle/>
          <a:p>
            <a:r>
              <a:rPr lang="zh-CN" altLang="en-US" b="1"/>
              <a:t>前面已经提到，常用的均衡实现方法是基于训练的均衡。这种方法也存在一定的问题，比如，训练序列的发送要占用系统开销，而且为跟踪信道变化，需要周期性地发送训练序列。</a:t>
            </a:r>
            <a:endParaRPr lang="en-US" altLang="zh-CN" b="1"/>
          </a:p>
          <a:p>
            <a:r>
              <a:rPr lang="zh-CN" altLang="en-US" b="1"/>
              <a:t>盲均衡：利用发送信号的已知统计特性来估计信道和数据。通过使均衡器输出的特定统计特性与发送信号的已知统计特性相匹配来调整均衡器系数。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4000" b="1" dirty="0">
                <a:effectLst>
                  <a:outerShdw blurRad="38100" dist="38100" dir="2700000" algn="tl">
                    <a:srgbClr val="000000">
                      <a:alpha val="43137"/>
                    </a:srgbClr>
                  </a:outerShdw>
                </a:effectLst>
                <a:latin typeface="Times New Roman" pitchFamily="18" charset="0"/>
              </a:rPr>
              <a:t>2.</a:t>
            </a:r>
            <a:r>
              <a:rPr lang="zh-CN" altLang="en-US" sz="4000" b="1" dirty="0">
                <a:effectLst>
                  <a:outerShdw blurRad="38100" dist="38100" dir="2700000" algn="tl">
                    <a:srgbClr val="000000">
                      <a:alpha val="43137"/>
                    </a:srgbClr>
                  </a:outerShdw>
                </a:effectLst>
              </a:rPr>
              <a:t>分集</a:t>
            </a:r>
            <a:endParaRPr lang="zh-CN" altLang="zh-CN" sz="4000" dirty="0">
              <a:effectLst>
                <a:outerShdw blurRad="38100" dist="38100" dir="2700000" algn="tl">
                  <a:srgbClr val="000000">
                    <a:alpha val="43137"/>
                  </a:srgbClr>
                </a:outerShdw>
              </a:effectLst>
            </a:endParaRPr>
          </a:p>
        </p:txBody>
      </p:sp>
      <p:sp>
        <p:nvSpPr>
          <p:cNvPr id="74755" name="Rectangle 3"/>
          <p:cNvSpPr>
            <a:spLocks noGrp="1" noChangeArrowheads="1"/>
          </p:cNvSpPr>
          <p:nvPr>
            <p:ph type="body" idx="1"/>
          </p:nvPr>
        </p:nvSpPr>
        <p:spPr>
          <a:xfrm>
            <a:off x="838200" y="2133600"/>
            <a:ext cx="7772400" cy="4419600"/>
          </a:xfrm>
        </p:spPr>
        <p:txBody>
          <a:bodyPr/>
          <a:lstStyle/>
          <a:p>
            <a:pPr eaLnBrk="1" hangingPunct="1">
              <a:buFont typeface="Wingdings" pitchFamily="2" charset="2"/>
              <a:buNone/>
              <a:defRPr/>
            </a:pPr>
            <a:r>
              <a:rPr lang="zh-CN" altLang="en-US" b="1" dirty="0">
                <a:effectLst>
                  <a:outerShdw blurRad="38100" dist="38100" dir="2700000" algn="tl">
                    <a:srgbClr val="000000">
                      <a:alpha val="43137"/>
                    </a:srgbClr>
                  </a:outerShdw>
                </a:effectLst>
              </a:rPr>
              <a:t>分集 </a:t>
            </a:r>
            <a:r>
              <a:rPr lang="en-US" altLang="zh-CN" b="1" dirty="0">
                <a:latin typeface="Arial"/>
              </a:rPr>
              <a:t>——</a:t>
            </a:r>
            <a:r>
              <a:rPr lang="en-US" altLang="zh-CN" b="1" dirty="0">
                <a:solidFill>
                  <a:schemeClr val="tx2"/>
                </a:solidFill>
                <a:ea typeface="楷体_GB2312" pitchFamily="49" charset="-122"/>
              </a:rPr>
              <a:t> </a:t>
            </a:r>
            <a:r>
              <a:rPr lang="zh-CN" altLang="en-US" b="1" dirty="0">
                <a:solidFill>
                  <a:schemeClr val="tx2"/>
                </a:solidFill>
                <a:effectLst>
                  <a:outerShdw blurRad="38100" dist="38100" dir="2700000" algn="tl">
                    <a:srgbClr val="000000"/>
                  </a:outerShdw>
                </a:effectLst>
                <a:ea typeface="楷体_GB2312" pitchFamily="49" charset="-122"/>
              </a:rPr>
              <a:t>用于克服衰落引起的电平起伏，</a:t>
            </a:r>
            <a:endParaRPr lang="en-US" altLang="zh-CN" b="1" dirty="0">
              <a:solidFill>
                <a:schemeClr val="tx2"/>
              </a:solidFill>
              <a:effectLst>
                <a:outerShdw blurRad="38100" dist="38100" dir="2700000" algn="tl">
                  <a:srgbClr val="000000"/>
                </a:outerShdw>
              </a:effectLst>
              <a:ea typeface="楷体_GB2312" pitchFamily="49" charset="-122"/>
            </a:endParaRPr>
          </a:p>
          <a:p>
            <a:pPr eaLnBrk="1" hangingPunct="1">
              <a:buFont typeface="Wingdings" pitchFamily="2" charset="2"/>
              <a:buNone/>
              <a:defRPr/>
            </a:pPr>
            <a:r>
              <a:rPr lang="zh-CN" altLang="en-US" b="1" dirty="0">
                <a:solidFill>
                  <a:schemeClr val="tx2"/>
                </a:solidFill>
                <a:effectLst>
                  <a:outerShdw blurRad="38100" dist="38100" dir="2700000" algn="tl">
                    <a:srgbClr val="000000"/>
                  </a:outerShdw>
                </a:effectLst>
                <a:ea typeface="楷体_GB2312" pitchFamily="49" charset="-122"/>
              </a:rPr>
              <a:t>提高接收信噪比。</a:t>
            </a:r>
          </a:p>
          <a:p>
            <a:pPr eaLnBrk="1" hangingPunct="1">
              <a:buFont typeface="Wingdings" pitchFamily="2" charset="2"/>
              <a:buNone/>
              <a:defRPr/>
            </a:pPr>
            <a:r>
              <a:rPr lang="en-US" altLang="zh-CN" b="1" dirty="0">
                <a:latin typeface="Times New Roman" pitchFamily="18" charset="0"/>
              </a:rPr>
              <a:t>1</a:t>
            </a:r>
            <a:r>
              <a:rPr lang="zh-CN" altLang="en-US" b="1" dirty="0">
                <a:latin typeface="Times New Roman" pitchFamily="18" charset="0"/>
              </a:rPr>
              <a:t>）相互独立的衰落实现</a:t>
            </a:r>
          </a:p>
          <a:p>
            <a:pPr eaLnBrk="1" hangingPunct="1">
              <a:buFont typeface="Wingdings" pitchFamily="2" charset="2"/>
              <a:buNone/>
              <a:defRPr/>
            </a:pPr>
            <a:r>
              <a:rPr lang="en-US" altLang="zh-CN" b="1" dirty="0">
                <a:latin typeface="Times New Roman" pitchFamily="18" charset="0"/>
              </a:rPr>
              <a:t>2</a:t>
            </a:r>
            <a:r>
              <a:rPr lang="zh-CN" altLang="en-US" b="1" dirty="0">
                <a:latin typeface="Times New Roman" pitchFamily="18" charset="0"/>
              </a:rPr>
              <a:t>）分集概念</a:t>
            </a:r>
          </a:p>
          <a:p>
            <a:pPr eaLnBrk="1" hangingPunct="1">
              <a:buFont typeface="Wingdings" pitchFamily="2" charset="2"/>
              <a:buNone/>
              <a:defRPr/>
            </a:pPr>
            <a:r>
              <a:rPr lang="en-US" altLang="zh-CN" b="1" dirty="0">
                <a:latin typeface="Times New Roman" pitchFamily="18" charset="0"/>
              </a:rPr>
              <a:t>3</a:t>
            </a:r>
            <a:r>
              <a:rPr lang="zh-CN" altLang="en-US" b="1" dirty="0">
                <a:latin typeface="Times New Roman" pitchFamily="18" charset="0"/>
              </a:rPr>
              <a:t>）“分”的方式</a:t>
            </a:r>
          </a:p>
          <a:p>
            <a:pPr eaLnBrk="1" hangingPunct="1">
              <a:buFont typeface="Wingdings" pitchFamily="2" charset="2"/>
              <a:buNone/>
              <a:defRPr/>
            </a:pPr>
            <a:r>
              <a:rPr lang="en-US" altLang="zh-CN" b="1" dirty="0">
                <a:latin typeface="Times New Roman" pitchFamily="18" charset="0"/>
              </a:rPr>
              <a:t>4</a:t>
            </a:r>
            <a:r>
              <a:rPr lang="zh-CN" altLang="en-US" b="1" dirty="0">
                <a:latin typeface="Times New Roman" pitchFamily="18" charset="0"/>
              </a:rPr>
              <a:t>）“集”的方式</a:t>
            </a:r>
            <a:r>
              <a:rPr lang="en-US" altLang="zh-CN" b="1" dirty="0">
                <a:latin typeface="Times New Roman" pitchFamily="18" charset="0"/>
              </a:rPr>
              <a:t>——</a:t>
            </a:r>
            <a:r>
              <a:rPr lang="zh-CN" altLang="en-US" b="1" dirty="0">
                <a:latin typeface="Times New Roman" pitchFamily="18" charset="0"/>
              </a:rPr>
              <a:t>合并方式</a:t>
            </a:r>
          </a:p>
          <a:p>
            <a:pPr eaLnBrk="1" hangingPunct="1">
              <a:buFont typeface="Wingdings" pitchFamily="2" charset="2"/>
              <a:buNone/>
              <a:defRPr/>
            </a:pPr>
            <a:r>
              <a:rPr lang="en-US" altLang="zh-CN" b="1" dirty="0">
                <a:latin typeface="Times New Roman" pitchFamily="18" charset="0"/>
              </a:rPr>
              <a:t>5</a:t>
            </a:r>
            <a:r>
              <a:rPr lang="zh-CN" altLang="en-US" b="1" dirty="0">
                <a:latin typeface="Times New Roman" pitchFamily="18" charset="0"/>
              </a:rPr>
              <a:t>）合并增益</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zh-CN" altLang="zh-CN"/>
          </a:p>
        </p:txBody>
      </p:sp>
      <p:sp>
        <p:nvSpPr>
          <p:cNvPr id="76803" name="Rectangle 3"/>
          <p:cNvSpPr>
            <a:spLocks noGrp="1" noChangeArrowheads="1"/>
          </p:cNvSpPr>
          <p:nvPr>
            <p:ph type="body" sz="half" idx="1"/>
          </p:nvPr>
        </p:nvSpPr>
        <p:spPr>
          <a:xfrm>
            <a:off x="762000" y="2057400"/>
            <a:ext cx="3810000" cy="4114800"/>
          </a:xfrm>
        </p:spPr>
        <p:txBody>
          <a:bodyPr/>
          <a:lstStyle/>
          <a:p>
            <a:pPr eaLnBrk="1" hangingPunct="1">
              <a:buFont typeface="Wingdings" pitchFamily="2" charset="2"/>
              <a:buNone/>
              <a:defRPr/>
            </a:pPr>
            <a:r>
              <a:rPr lang="en-US" altLang="zh-CN" sz="2800" b="1">
                <a:effectLst>
                  <a:outerShdw blurRad="38100" dist="38100" dir="2700000" algn="tl">
                    <a:srgbClr val="FFFFFF"/>
                  </a:outerShdw>
                </a:effectLst>
                <a:latin typeface="Times New Roman" pitchFamily="18" charset="0"/>
              </a:rPr>
              <a:t>1</a:t>
            </a:r>
            <a:r>
              <a:rPr lang="zh-CN" altLang="en-US" sz="2800" b="1">
                <a:effectLst>
                  <a:outerShdw blurRad="38100" dist="38100" dir="2700000" algn="tl">
                    <a:srgbClr val="FFFFFF"/>
                  </a:outerShdw>
                </a:effectLst>
                <a:latin typeface="Times New Roman" pitchFamily="18" charset="0"/>
              </a:rPr>
              <a:t>）相互独立的衰落实</a:t>
            </a:r>
          </a:p>
          <a:p>
            <a:pPr eaLnBrk="1" hangingPunct="1">
              <a:buFont typeface="Wingdings" pitchFamily="2" charset="2"/>
              <a:buNone/>
              <a:defRPr/>
            </a:pPr>
            <a:r>
              <a:rPr lang="zh-CN" altLang="en-US" sz="2800" b="1">
                <a:effectLst>
                  <a:outerShdw blurRad="38100" dist="38100" dir="2700000" algn="tl">
                    <a:srgbClr val="FFFFFF"/>
                  </a:outerShdw>
                </a:effectLst>
                <a:latin typeface="Times New Roman" pitchFamily="18" charset="0"/>
              </a:rPr>
              <a:t>现</a:t>
            </a:r>
            <a:r>
              <a:rPr lang="zh-CN" altLang="en-US" sz="2800" b="1">
                <a:latin typeface="Times New Roman" pitchFamily="18" charset="0"/>
              </a:rPr>
              <a:t>：右图显示了接收端</a:t>
            </a:r>
          </a:p>
          <a:p>
            <a:pPr eaLnBrk="1" hangingPunct="1">
              <a:buFont typeface="Wingdings" pitchFamily="2" charset="2"/>
              <a:buNone/>
              <a:defRPr/>
            </a:pPr>
            <a:r>
              <a:rPr lang="zh-CN" altLang="en-US" sz="2800" b="1">
                <a:latin typeface="Times New Roman" pitchFamily="18" charset="0"/>
              </a:rPr>
              <a:t>设置两部天线时，</a:t>
            </a:r>
            <a:r>
              <a:rPr lang="zh-CN" altLang="en-US" sz="2800" b="1">
                <a:solidFill>
                  <a:schemeClr val="tx2"/>
                </a:solidFill>
                <a:effectLst>
                  <a:outerShdw blurRad="38100" dist="38100" dir="2700000" algn="tl">
                    <a:srgbClr val="000000"/>
                  </a:outerShdw>
                </a:effectLst>
                <a:latin typeface="Times New Roman" pitchFamily="18" charset="0"/>
              </a:rPr>
              <a:t>当天</a:t>
            </a:r>
          </a:p>
          <a:p>
            <a:pPr eaLnBrk="1" hangingPunct="1">
              <a:buFont typeface="Wingdings" pitchFamily="2" charset="2"/>
              <a:buNone/>
              <a:defRPr/>
            </a:pPr>
            <a:r>
              <a:rPr lang="zh-CN" altLang="en-US" sz="2800" b="1">
                <a:solidFill>
                  <a:schemeClr val="tx2"/>
                </a:solidFill>
                <a:effectLst>
                  <a:outerShdw blurRad="38100" dist="38100" dir="2700000" algn="tl">
                    <a:srgbClr val="000000"/>
                  </a:outerShdw>
                </a:effectLst>
                <a:latin typeface="Times New Roman" pitchFamily="18" charset="0"/>
              </a:rPr>
              <a:t>线距离足够远</a:t>
            </a:r>
            <a:r>
              <a:rPr lang="zh-CN" altLang="en-US" sz="2800" b="1">
                <a:latin typeface="Times New Roman" pitchFamily="18" charset="0"/>
              </a:rPr>
              <a:t>的情况</a:t>
            </a:r>
          </a:p>
          <a:p>
            <a:pPr eaLnBrk="1" hangingPunct="1">
              <a:buFont typeface="Wingdings" pitchFamily="2" charset="2"/>
              <a:buNone/>
              <a:defRPr/>
            </a:pPr>
            <a:r>
              <a:rPr lang="zh-CN" altLang="en-US" sz="2800" b="1">
                <a:latin typeface="Times New Roman" pitchFamily="18" charset="0"/>
              </a:rPr>
              <a:t>下，就同一发射信号而</a:t>
            </a:r>
          </a:p>
          <a:p>
            <a:pPr eaLnBrk="1" hangingPunct="1">
              <a:buFont typeface="Wingdings" pitchFamily="2" charset="2"/>
              <a:buNone/>
              <a:defRPr/>
            </a:pPr>
            <a:r>
              <a:rPr lang="zh-CN" altLang="en-US" sz="2800" b="1">
                <a:latin typeface="Times New Roman" pitchFamily="18" charset="0"/>
              </a:rPr>
              <a:t>言，它们分别接收到的</a:t>
            </a:r>
          </a:p>
          <a:p>
            <a:pPr eaLnBrk="1" hangingPunct="1">
              <a:buFont typeface="Wingdings" pitchFamily="2" charset="2"/>
              <a:buNone/>
              <a:defRPr/>
            </a:pPr>
            <a:r>
              <a:rPr lang="zh-CN" altLang="en-US" sz="2800" b="1">
                <a:latin typeface="Times New Roman" pitchFamily="18" charset="0"/>
              </a:rPr>
              <a:t>信号的信噪比在小尺度</a:t>
            </a:r>
          </a:p>
          <a:p>
            <a:pPr eaLnBrk="1" hangingPunct="1">
              <a:buFont typeface="Wingdings" pitchFamily="2" charset="2"/>
              <a:buNone/>
              <a:defRPr/>
            </a:pPr>
            <a:r>
              <a:rPr lang="zh-CN" altLang="en-US" sz="2800" b="1">
                <a:latin typeface="Times New Roman" pitchFamily="18" charset="0"/>
              </a:rPr>
              <a:t>上的变化情况。</a:t>
            </a:r>
          </a:p>
        </p:txBody>
      </p:sp>
      <p:pic>
        <p:nvPicPr>
          <p:cNvPr id="30724" name="Picture 4"/>
          <p:cNvPicPr>
            <a:picLocks noGrp="1" noChangeAspect="1" noChangeArrowheads="1"/>
          </p:cNvPicPr>
          <p:nvPr>
            <p:ph sz="half" idx="2"/>
          </p:nvPr>
        </p:nvPicPr>
        <p:blipFill>
          <a:blip r:embed="rId3" cstate="print"/>
          <a:srcRect/>
          <a:stretch>
            <a:fillRect/>
          </a:stretch>
        </p:blipFill>
        <p:spPr>
          <a:xfrm>
            <a:off x="4800600" y="2133600"/>
            <a:ext cx="4038600" cy="4267200"/>
          </a:xfrm>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3500</TotalTime>
  <Words>4590</Words>
  <Application>Microsoft Office PowerPoint</Application>
  <PresentationFormat>全屏显示(4:3)</PresentationFormat>
  <Paragraphs>522</Paragraphs>
  <Slides>76</Slides>
  <Notes>55</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84" baseType="lpstr">
      <vt:lpstr>楷体_GB2312</vt:lpstr>
      <vt:lpstr>宋体</vt:lpstr>
      <vt:lpstr>Arial</vt:lpstr>
      <vt:lpstr>Tahoma</vt:lpstr>
      <vt:lpstr>Times New Roman</vt:lpstr>
      <vt:lpstr>Wingdings</vt:lpstr>
      <vt:lpstr>Blends</vt:lpstr>
      <vt:lpstr>公式</vt:lpstr>
      <vt:lpstr>            抗多径技术</vt:lpstr>
      <vt:lpstr>PowerPoint 演示文稿</vt:lpstr>
      <vt:lpstr>PowerPoint 演示文稿</vt:lpstr>
      <vt:lpstr>PowerPoint 演示文稿</vt:lpstr>
      <vt:lpstr>PowerPoint 演示文稿</vt:lpstr>
      <vt:lpstr>PowerPoint 演示文稿</vt:lpstr>
      <vt:lpstr>PowerPoint 演示文稿</vt:lpstr>
      <vt:lpstr>2.分集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线性合并方式的表示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3.交织</vt:lpstr>
      <vt:lpstr>PowerPoint 演示文稿</vt:lpstr>
      <vt:lpstr>分组交织原理（适于与分组码结合）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4.均衡</vt:lpstr>
      <vt:lpstr>PowerPoint 演示文稿</vt:lpstr>
      <vt:lpstr>1）均衡原理</vt:lpstr>
      <vt:lpstr>PowerPoint 演示文稿</vt:lpstr>
      <vt:lpstr>PowerPoint 演示文稿</vt:lpstr>
      <vt:lpstr>PowerPoint 演示文稿</vt:lpstr>
      <vt:lpstr>PowerPoint 演示文稿</vt:lpstr>
      <vt:lpstr>PowerPoint 演示文稿</vt:lpstr>
      <vt:lpstr>PowerPoint 演示文稿</vt:lpstr>
      <vt:lpstr>2）均衡的准则</vt:lpstr>
      <vt:lpstr>PowerPoint 演示文稿</vt:lpstr>
      <vt:lpstr>PowerPoint 演示文稿</vt:lpstr>
      <vt:lpstr>PowerPoint 演示文稿</vt:lpstr>
      <vt:lpstr>PowerPoint 演示文稿</vt:lpstr>
      <vt:lpstr>3）均衡器的类型、结构与算法</vt:lpstr>
      <vt:lpstr>4）线性均衡器</vt:lpstr>
      <vt:lpstr>PowerPoint 演示文稿</vt:lpstr>
      <vt:lpstr>5）判决反馈均衡器（DFE）</vt:lpstr>
      <vt:lpstr>PowerPoint 演示文稿</vt:lpstr>
      <vt:lpstr>PowerPoint 演示文稿</vt:lpstr>
      <vt:lpstr>6）自适应均衡器</vt:lpstr>
      <vt:lpstr>线性自适应均衡器的基本形式</vt:lpstr>
      <vt:lpstr>PowerPoint 演示文稿</vt:lpstr>
      <vt:lpstr>衡量自适应迭代算法性能的标准</vt:lpstr>
      <vt:lpstr>7）盲均衡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TieYi</dc:creator>
  <cp:lastModifiedBy>TY</cp:lastModifiedBy>
  <cp:revision>425</cp:revision>
  <cp:lastPrinted>1601-01-01T00:00:00Z</cp:lastPrinted>
  <dcterms:created xsi:type="dcterms:W3CDTF">1601-01-01T00:00:00Z</dcterms:created>
  <dcterms:modified xsi:type="dcterms:W3CDTF">2018-06-03T23:02:29Z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