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256" r:id="rId2"/>
    <p:sldId id="403" r:id="rId3"/>
    <p:sldId id="379" r:id="rId4"/>
    <p:sldId id="417" r:id="rId5"/>
    <p:sldId id="418" r:id="rId6"/>
    <p:sldId id="415" r:id="rId7"/>
    <p:sldId id="426" r:id="rId8"/>
    <p:sldId id="427" r:id="rId9"/>
    <p:sldId id="428" r:id="rId10"/>
    <p:sldId id="429" r:id="rId11"/>
    <p:sldId id="389" r:id="rId12"/>
    <p:sldId id="390" r:id="rId13"/>
    <p:sldId id="416" r:id="rId14"/>
    <p:sldId id="422" r:id="rId15"/>
    <p:sldId id="423" r:id="rId16"/>
    <p:sldId id="375" r:id="rId17"/>
    <p:sldId id="366" r:id="rId18"/>
    <p:sldId id="368" r:id="rId19"/>
    <p:sldId id="365" r:id="rId20"/>
    <p:sldId id="436" r:id="rId21"/>
    <p:sldId id="437" r:id="rId22"/>
    <p:sldId id="438" r:id="rId23"/>
    <p:sldId id="439" r:id="rId24"/>
    <p:sldId id="419" r:id="rId25"/>
    <p:sldId id="257" r:id="rId26"/>
    <p:sldId id="258" r:id="rId27"/>
    <p:sldId id="260" r:id="rId28"/>
    <p:sldId id="376" r:id="rId29"/>
    <p:sldId id="259" r:id="rId30"/>
    <p:sldId id="261" r:id="rId31"/>
    <p:sldId id="262" r:id="rId32"/>
    <p:sldId id="263" r:id="rId33"/>
    <p:sldId id="420" r:id="rId34"/>
    <p:sldId id="424" r:id="rId35"/>
    <p:sldId id="425" r:id="rId36"/>
    <p:sldId id="264" r:id="rId37"/>
    <p:sldId id="299" r:id="rId38"/>
    <p:sldId id="265" r:id="rId39"/>
    <p:sldId id="421" r:id="rId40"/>
  </p:sldIdLst>
  <p:sldSz cx="9144000" cy="6858000" type="screen4x3"/>
  <p:notesSz cx="6858000" cy="9144000"/>
  <p:defaultTextStyle>
    <a:defPPr>
      <a:defRPr lang="zh-CN"/>
    </a:defPPr>
    <a:lvl1pPr algn="ctr" rtl="0" fontAlgn="base">
      <a:spcBef>
        <a:spcPct val="50000"/>
      </a:spcBef>
      <a:spcAft>
        <a:spcPct val="0"/>
      </a:spcAft>
      <a:defRPr b="1" kern="1200">
        <a:solidFill>
          <a:schemeClr val="tx2"/>
        </a:solidFill>
        <a:latin typeface="Tahoma" pitchFamily="34" charset="0"/>
        <a:ea typeface="宋体" pitchFamily="2" charset="-122"/>
        <a:cs typeface="+mn-cs"/>
      </a:defRPr>
    </a:lvl1pPr>
    <a:lvl2pPr marL="457200" algn="ctr" rtl="0" fontAlgn="base">
      <a:spcBef>
        <a:spcPct val="50000"/>
      </a:spcBef>
      <a:spcAft>
        <a:spcPct val="0"/>
      </a:spcAft>
      <a:defRPr b="1" kern="1200">
        <a:solidFill>
          <a:schemeClr val="tx2"/>
        </a:solidFill>
        <a:latin typeface="Tahoma" pitchFamily="34" charset="0"/>
        <a:ea typeface="宋体" pitchFamily="2" charset="-122"/>
        <a:cs typeface="+mn-cs"/>
      </a:defRPr>
    </a:lvl2pPr>
    <a:lvl3pPr marL="914400" algn="ctr" rtl="0" fontAlgn="base">
      <a:spcBef>
        <a:spcPct val="50000"/>
      </a:spcBef>
      <a:spcAft>
        <a:spcPct val="0"/>
      </a:spcAft>
      <a:defRPr b="1" kern="1200">
        <a:solidFill>
          <a:schemeClr val="tx2"/>
        </a:solidFill>
        <a:latin typeface="Tahoma" pitchFamily="34" charset="0"/>
        <a:ea typeface="宋体" pitchFamily="2" charset="-122"/>
        <a:cs typeface="+mn-cs"/>
      </a:defRPr>
    </a:lvl3pPr>
    <a:lvl4pPr marL="1371600" algn="ctr" rtl="0" fontAlgn="base">
      <a:spcBef>
        <a:spcPct val="50000"/>
      </a:spcBef>
      <a:spcAft>
        <a:spcPct val="0"/>
      </a:spcAft>
      <a:defRPr b="1" kern="1200">
        <a:solidFill>
          <a:schemeClr val="tx2"/>
        </a:solidFill>
        <a:latin typeface="Tahoma" pitchFamily="34" charset="0"/>
        <a:ea typeface="宋体" pitchFamily="2" charset="-122"/>
        <a:cs typeface="+mn-cs"/>
      </a:defRPr>
    </a:lvl4pPr>
    <a:lvl5pPr marL="1828800" algn="ctr" rtl="0" fontAlgn="base">
      <a:spcBef>
        <a:spcPct val="50000"/>
      </a:spcBef>
      <a:spcAft>
        <a:spcPct val="0"/>
      </a:spcAft>
      <a:defRPr b="1" kern="1200">
        <a:solidFill>
          <a:schemeClr val="tx2"/>
        </a:solidFill>
        <a:latin typeface="Tahoma" pitchFamily="34" charset="0"/>
        <a:ea typeface="宋体" pitchFamily="2" charset="-122"/>
        <a:cs typeface="+mn-cs"/>
      </a:defRPr>
    </a:lvl5pPr>
    <a:lvl6pPr marL="2286000" algn="l" defTabSz="914400" rtl="0" eaLnBrk="1" latinLnBrk="0" hangingPunct="1">
      <a:defRPr b="1" kern="1200">
        <a:solidFill>
          <a:schemeClr val="tx2"/>
        </a:solidFill>
        <a:latin typeface="Tahoma" pitchFamily="34" charset="0"/>
        <a:ea typeface="宋体" pitchFamily="2" charset="-122"/>
        <a:cs typeface="+mn-cs"/>
      </a:defRPr>
    </a:lvl6pPr>
    <a:lvl7pPr marL="2743200" algn="l" defTabSz="914400" rtl="0" eaLnBrk="1" latinLnBrk="0" hangingPunct="1">
      <a:defRPr b="1" kern="1200">
        <a:solidFill>
          <a:schemeClr val="tx2"/>
        </a:solidFill>
        <a:latin typeface="Tahoma" pitchFamily="34" charset="0"/>
        <a:ea typeface="宋体" pitchFamily="2" charset="-122"/>
        <a:cs typeface="+mn-cs"/>
      </a:defRPr>
    </a:lvl7pPr>
    <a:lvl8pPr marL="3200400" algn="l" defTabSz="914400" rtl="0" eaLnBrk="1" latinLnBrk="0" hangingPunct="1">
      <a:defRPr b="1" kern="1200">
        <a:solidFill>
          <a:schemeClr val="tx2"/>
        </a:solidFill>
        <a:latin typeface="Tahoma" pitchFamily="34" charset="0"/>
        <a:ea typeface="宋体" pitchFamily="2" charset="-122"/>
        <a:cs typeface="+mn-cs"/>
      </a:defRPr>
    </a:lvl8pPr>
    <a:lvl9pPr marL="3657600" algn="l" defTabSz="914400" rtl="0" eaLnBrk="1" latinLnBrk="0" hangingPunct="1">
      <a:defRPr b="1" kern="1200">
        <a:solidFill>
          <a:schemeClr val="tx2"/>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2" autoAdjust="0"/>
    <p:restoredTop sz="94660" autoAdjust="0"/>
  </p:normalViewPr>
  <p:slideViewPr>
    <p:cSldViewPr>
      <p:cViewPr varScale="1">
        <p:scale>
          <a:sx n="85" d="100"/>
          <a:sy n="85" d="100"/>
        </p:scale>
        <p:origin x="1454" y="58"/>
      </p:cViewPr>
      <p:guideLst>
        <p:guide orient="horz" pos="2160"/>
        <p:guide pos="2880"/>
      </p:guideLst>
    </p:cSldViewPr>
  </p:slideViewPr>
  <p:outlineViewPr>
    <p:cViewPr>
      <p:scale>
        <a:sx n="33" d="100"/>
        <a:sy n="33" d="100"/>
      </p:scale>
      <p:origin x="0" y="4020"/>
    </p:cViewPr>
  </p:outlineViewPr>
  <p:notesTextViewPr>
    <p:cViewPr>
      <p:scale>
        <a:sx n="100" d="100"/>
        <a:sy n="100" d="100"/>
      </p:scale>
      <p:origin x="0" y="0"/>
    </p:cViewPr>
  </p:notesTextViewPr>
  <p:sorterViewPr>
    <p:cViewPr>
      <p:scale>
        <a:sx n="66" d="100"/>
        <a:sy n="66" d="100"/>
      </p:scale>
      <p:origin x="0" y="2196"/>
    </p:cViewPr>
  </p:sorterViewPr>
  <p:notesViewPr>
    <p:cSldViewPr>
      <p:cViewPr varScale="1">
        <p:scale>
          <a:sx n="57" d="100"/>
          <a:sy n="57" d="100"/>
        </p:scale>
        <p:origin x="-25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solidFill>
                  <a:schemeClr val="tx1"/>
                </a:solidFill>
                <a:latin typeface="Arial" charset="0"/>
              </a:defRPr>
            </a:lvl1pPr>
          </a:lstStyle>
          <a:p>
            <a:pPr>
              <a:defRPr/>
            </a:pPr>
            <a:endParaRPr lang="en-US" altLang="zh-CN"/>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Arial" charset="0"/>
              </a:defRPr>
            </a:lvl1pPr>
          </a:lstStyle>
          <a:p>
            <a:pPr>
              <a:defRPr/>
            </a:pPr>
            <a:endParaRPr lang="en-US" altLang="zh-CN"/>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solidFill>
                  <a:schemeClr val="tx1"/>
                </a:solidFill>
                <a:latin typeface="Arial"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Arial" charset="0"/>
              </a:defRPr>
            </a:lvl1pPr>
          </a:lstStyle>
          <a:p>
            <a:pPr>
              <a:defRPr/>
            </a:pPr>
            <a:fld id="{F9C53CA2-9881-4323-A5C8-DBC5FF95F3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A6039231-FF82-4CF8-8D0D-489588F49696}" type="slidenum">
              <a:rPr lang="en-US" altLang="zh-CN" smtClean="0"/>
              <a:pPr/>
              <a:t>1</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1F34F8CE-44A0-4FB8-B6C0-22886A111916}" type="slidenum">
              <a:rPr lang="en-US" altLang="zh-CN" smtClean="0"/>
              <a:pPr/>
              <a:t>31</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48337D2E-8349-41AF-8C21-F28FC7361422}" type="slidenum">
              <a:rPr lang="en-US" altLang="zh-CN" smtClean="0"/>
              <a:pPr/>
              <a:t>32</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3DAC4B-C2D4-447D-994F-CC2EA2D57DF6}" type="slidenum">
              <a:rPr lang="en-US" altLang="zh-CN" smtClean="0"/>
              <a:pPr/>
              <a:t>36</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B444F9FD-E08C-4B7D-9853-46146722A542}" type="slidenum">
              <a:rPr lang="en-US" altLang="zh-CN" smtClean="0"/>
              <a:pPr/>
              <a:t>37</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9EF7AD28-E073-4149-A324-E452AFE990F8}" type="slidenum">
              <a:rPr lang="en-US" altLang="zh-CN" smtClean="0"/>
              <a:pPr/>
              <a:t>38</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F9C53CA2-9881-4323-A5C8-DBC5FF95F35F}"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用户数即订户数，显然订户与人之间可以是“一人多订户”的对应关系</a:t>
            </a:r>
          </a:p>
        </p:txBody>
      </p:sp>
      <p:sp>
        <p:nvSpPr>
          <p:cNvPr id="4" name="灯片编号占位符 3"/>
          <p:cNvSpPr>
            <a:spLocks noGrp="1"/>
          </p:cNvSpPr>
          <p:nvPr>
            <p:ph type="sldNum" sz="quarter" idx="10"/>
          </p:nvPr>
        </p:nvSpPr>
        <p:spPr/>
        <p:txBody>
          <a:bodyPr/>
          <a:lstStyle/>
          <a:p>
            <a:fld id="{851BBE82-BECB-47C6-8D96-E954E07F8FB5}"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渗透率：每百人（居民）中的订户</a:t>
            </a:r>
            <a:r>
              <a:rPr lang="zh-CN" altLang="en-US"/>
              <a:t>数称为</a:t>
            </a:r>
            <a:endParaRPr lang="zh-CN" altLang="en-US" dirty="0"/>
          </a:p>
        </p:txBody>
      </p:sp>
      <p:sp>
        <p:nvSpPr>
          <p:cNvPr id="4" name="灯片编号占位符 3"/>
          <p:cNvSpPr>
            <a:spLocks noGrp="1"/>
          </p:cNvSpPr>
          <p:nvPr>
            <p:ph type="sldNum" sz="quarter" idx="10"/>
          </p:nvPr>
        </p:nvSpPr>
        <p:spPr/>
        <p:txBody>
          <a:bodyPr/>
          <a:lstStyle/>
          <a:p>
            <a:fld id="{851BBE82-BECB-47C6-8D96-E954E07F8FB5}"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5435CAF-9865-41C1-BA92-CE49EB77D391}" type="slidenum">
              <a:rPr lang="en-US" altLang="zh-CN" smtClean="0"/>
              <a:pPr/>
              <a:t>25</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2C70234-52C6-4656-A1DC-10042B94B9B3}" type="slidenum">
              <a:rPr lang="en-US" altLang="zh-CN" smtClean="0"/>
              <a:pPr/>
              <a:t>26</a:t>
            </a:fld>
            <a:endParaRPr lang="en-US" altLang="zh-CN"/>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7669CFB-420E-4BFA-904D-7A7A90296E2F}" type="slidenum">
              <a:rPr lang="en-US" altLang="zh-CN" smtClean="0"/>
              <a:pPr/>
              <a:t>27</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725AE590-C135-4FF0-88BC-BDCFEDD8B8D0}" type="slidenum">
              <a:rPr lang="en-US" altLang="zh-CN" smtClean="0"/>
              <a:pPr/>
              <a:t>29</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EFD96A02-76F6-40C9-9496-389D0D6A74D7}" type="slidenum">
              <a:rPr lang="en-US" altLang="zh-CN" smtClean="0"/>
              <a:pPr/>
              <a:t>30</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29644C-831C-4B04-BB5D-44C6C22A430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C5727B4-4163-4B7F-8F9B-39EE83C76C9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AFE9780-0D25-43F4-981E-7A4D9750A590}"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580C7E6-7D86-4902-B3BE-379114C1581D}"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A6CEB34-DA32-4D60-8623-616D22C148B6}"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95BB2C8-4607-4BC1-9526-62BDC19A653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0DF2BFA-2661-4ADD-A76D-3626AC04E6F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BA6F665-2759-4984-83AF-7E14D77D918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9ADFDA71-2D8B-4AF5-B703-EB586C76256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1527304F-B45A-49A4-B545-CD36C6C6D51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65E3CE5C-F481-43AF-AFF3-3556DF1F654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D12BDF5-D2CD-462D-B5A9-A4C2DE3B8D8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104B5FBD-8CA1-4F98-A0B6-71B7E933080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796A3EF-E87C-47A8-B5D0-5AE107731DD2}"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spcBef>
                <a:spcPct val="0"/>
              </a:spcBef>
              <a:defRPr/>
            </a:pPr>
            <a:endParaRPr kumimoji="1" lang="zh-CN" altLang="zh-CN" sz="2400" b="0">
              <a:solidFill>
                <a:schemeClr val="tx1"/>
              </a:solidFill>
            </a:endParaRPr>
          </a:p>
        </p:txBody>
      </p:sp>
      <p:sp>
        <p:nvSpPr>
          <p:cNvPr id="614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spcBef>
                <a:spcPct val="0"/>
              </a:spcBef>
              <a:defRPr/>
            </a:pPr>
            <a:endParaRPr kumimoji="1" lang="zh-CN" altLang="zh-CN" sz="2400" b="0">
              <a:solidFill>
                <a:schemeClr val="tx1"/>
              </a:solidFill>
            </a:endParaRPr>
          </a:p>
        </p:txBody>
      </p:sp>
      <p:sp>
        <p:nvSpPr>
          <p:cNvPr id="614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spcBef>
                <a:spcPct val="0"/>
              </a:spcBef>
              <a:defRPr/>
            </a:pPr>
            <a:endParaRPr kumimoji="1" lang="zh-CN" altLang="zh-CN" sz="2400" b="0">
              <a:solidFill>
                <a:schemeClr val="tx1"/>
              </a:solidFill>
            </a:endParaRPr>
          </a:p>
        </p:txBody>
      </p:sp>
      <p:sp>
        <p:nvSpPr>
          <p:cNvPr id="614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defRPr/>
            </a:pPr>
            <a:endParaRPr kumimoji="1" lang="zh-CN" altLang="zh-CN" sz="2400" b="0">
              <a:solidFill>
                <a:schemeClr val="tx1"/>
              </a:solidFill>
            </a:endParaRPr>
          </a:p>
        </p:txBody>
      </p:sp>
      <p:sp>
        <p:nvSpPr>
          <p:cNvPr id="615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spcBef>
                <a:spcPct val="0"/>
              </a:spcBef>
              <a:defRPr/>
            </a:pPr>
            <a:endParaRPr kumimoji="1" lang="zh-CN" altLang="zh-CN" sz="2400" b="0">
              <a:solidFill>
                <a:schemeClr val="tx1"/>
              </a:solidFill>
            </a:endParaRPr>
          </a:p>
        </p:txBody>
      </p:sp>
      <p:sp>
        <p:nvSpPr>
          <p:cNvPr id="615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spcBef>
                <a:spcPct val="0"/>
              </a:spcBef>
              <a:defRPr/>
            </a:pPr>
            <a:endParaRPr kumimoji="1" lang="zh-CN" altLang="zh-CN" sz="2400" b="0">
              <a:solidFill>
                <a:schemeClr val="tx1"/>
              </a:solidFill>
            </a:endParaRPr>
          </a:p>
        </p:txBody>
      </p:sp>
      <p:sp>
        <p:nvSpPr>
          <p:cNvPr id="615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spcBef>
                <a:spcPct val="0"/>
              </a:spcBef>
              <a:defRPr/>
            </a:pPr>
            <a:endParaRPr kumimoji="1" lang="zh-CN" altLang="zh-CN" sz="2400" b="0">
              <a:solidFill>
                <a:schemeClr val="tx1"/>
              </a:solidFill>
            </a:endParaRPr>
          </a:p>
        </p:txBody>
      </p:sp>
      <p:sp>
        <p:nvSpPr>
          <p:cNvPr id="41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400" b="0">
                <a:solidFill>
                  <a:schemeClr val="tx1"/>
                </a:solidFill>
              </a:defRPr>
            </a:lvl1pPr>
          </a:lstStyle>
          <a:p>
            <a:pPr>
              <a:defRPr/>
            </a:pPr>
            <a:endParaRPr lang="en-US" altLang="zh-CN"/>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400" b="0">
                <a:solidFill>
                  <a:schemeClr val="tx1"/>
                </a:solidFill>
              </a:defRPr>
            </a:lvl1pPr>
          </a:lstStyle>
          <a:p>
            <a:pPr>
              <a:defRPr/>
            </a:pPr>
            <a:endParaRPr lang="en-US" altLang="zh-CN"/>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400" b="0">
                <a:solidFill>
                  <a:schemeClr val="tx1"/>
                </a:solidFill>
              </a:defRPr>
            </a:lvl1pPr>
          </a:lstStyle>
          <a:p>
            <a:pPr>
              <a:defRPr/>
            </a:pPr>
            <a:fld id="{3B29453E-120F-4C19-8492-93E3BD16667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676400"/>
            <a:ext cx="7772400" cy="1470025"/>
          </a:xfrm>
        </p:spPr>
        <p:txBody>
          <a:bodyPr/>
          <a:lstStyle/>
          <a:p>
            <a:pPr eaLnBrk="1" hangingPunct="1"/>
            <a:r>
              <a:rPr lang="en-US" altLang="zh-CN"/>
              <a:t>           </a:t>
            </a:r>
            <a:r>
              <a:rPr lang="zh-CN" altLang="en-US" b="1"/>
              <a:t>无线通信系统</a:t>
            </a:r>
          </a:p>
        </p:txBody>
      </p:sp>
      <p:sp>
        <p:nvSpPr>
          <p:cNvPr id="5123" name="Rectangle 3"/>
          <p:cNvSpPr>
            <a:spLocks noGrp="1" noChangeArrowheads="1"/>
          </p:cNvSpPr>
          <p:nvPr>
            <p:ph type="subTitle" idx="4294967295"/>
          </p:nvPr>
        </p:nvSpPr>
        <p:spPr>
          <a:xfrm>
            <a:off x="914400" y="3200400"/>
            <a:ext cx="7239000" cy="2819400"/>
          </a:xfrm>
        </p:spPr>
        <p:txBody>
          <a:bodyPr/>
          <a:lstStyle/>
          <a:p>
            <a:pPr marL="0" indent="0" algn="ctr" eaLnBrk="1" hangingPunct="1">
              <a:buFont typeface="Wingdings" pitchFamily="2" charset="2"/>
              <a:buNone/>
            </a:pPr>
            <a:endParaRPr lang="en-US" altLang="zh-CN" b="1" dirty="0">
              <a:latin typeface="Times New Roman" pitchFamily="18" charset="0"/>
            </a:endParaRPr>
          </a:p>
          <a:p>
            <a:pPr marL="0" indent="0" algn="ctr" eaLnBrk="1" hangingPunct="1">
              <a:buFont typeface="Wingdings" pitchFamily="2" charset="2"/>
              <a:buNone/>
            </a:pPr>
            <a:endParaRPr lang="en-US" altLang="zh-CN" b="1" dirty="0">
              <a:latin typeface="Times New Roman" pitchFamily="18" charset="0"/>
            </a:endParaRPr>
          </a:p>
          <a:p>
            <a:pPr marL="0" indent="0" algn="ctr" eaLnBrk="1" hangingPunct="1">
              <a:buFont typeface="Wingdings" pitchFamily="2" charset="2"/>
              <a:buNone/>
            </a:pPr>
            <a:r>
              <a:rPr lang="en-US" altLang="zh-CN" b="1">
                <a:latin typeface="Times New Roman" pitchFamily="18" charset="0"/>
              </a:rPr>
              <a:t>2019</a:t>
            </a:r>
            <a:r>
              <a:rPr lang="zh-CN" altLang="en-US" b="1">
                <a:latin typeface="Times New Roman" pitchFamily="18" charset="0"/>
              </a:rPr>
              <a:t>级</a:t>
            </a:r>
            <a:endParaRPr lang="zh-CN" altLang="en-US" b="1" dirty="0">
              <a:latin typeface="Times New Roman" pitchFamily="18" charset="0"/>
            </a:endParaRPr>
          </a:p>
          <a:p>
            <a:pPr marL="0" indent="0" algn="ctr" eaLnBrk="1" hangingPunct="1">
              <a:buFont typeface="Wingdings" pitchFamily="2" charset="2"/>
              <a:buNone/>
            </a:pPr>
            <a:endParaRPr lang="en-US" altLang="zh-CN" b="1" dirty="0">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effectLst>
                  <a:outerShdw blurRad="38100" dist="38100" dir="2700000" algn="tl">
                    <a:srgbClr val="000000">
                      <a:alpha val="43137"/>
                    </a:srgbClr>
                  </a:outerShdw>
                </a:effectLst>
              </a:rPr>
              <a:t>到</a:t>
            </a:r>
            <a:r>
              <a:rPr lang="en-US" altLang="zh-CN" sz="4000" b="1" dirty="0">
                <a:effectLst>
                  <a:outerShdw blurRad="38100" dist="38100" dir="2700000" algn="tl">
                    <a:srgbClr val="000000">
                      <a:alpha val="43137"/>
                    </a:srgbClr>
                  </a:outerShdw>
                </a:effectLst>
              </a:rPr>
              <a:t>2016</a:t>
            </a:r>
            <a:r>
              <a:rPr lang="zh-CN" altLang="en-US" sz="4000" b="1" dirty="0">
                <a:effectLst>
                  <a:outerShdw blurRad="38100" dist="38100" dir="2700000" algn="tl">
                    <a:srgbClr val="000000">
                      <a:alpha val="43137"/>
                    </a:srgbClr>
                  </a:outerShdw>
                </a:effectLst>
              </a:rPr>
              <a:t>年世界离线人口分布</a:t>
            </a:r>
          </a:p>
        </p:txBody>
      </p:sp>
      <p:pic>
        <p:nvPicPr>
          <p:cNvPr id="3" name="Picture 2"/>
          <p:cNvPicPr>
            <a:picLocks noChangeAspect="1" noChangeArrowheads="1"/>
          </p:cNvPicPr>
          <p:nvPr/>
        </p:nvPicPr>
        <p:blipFill>
          <a:blip r:embed="rId3"/>
          <a:srcRect/>
          <a:stretch>
            <a:fillRect/>
          </a:stretch>
        </p:blipFill>
        <p:spPr bwMode="auto">
          <a:xfrm>
            <a:off x="304800" y="2066571"/>
            <a:ext cx="8567238" cy="4791429"/>
          </a:xfrm>
          <a:prstGeom prst="rect">
            <a:avLst/>
          </a:prstGeom>
          <a:noFill/>
          <a:ln w="9525">
            <a:noFill/>
            <a:miter lim="800000"/>
            <a:headEnd/>
            <a:tailEnd/>
          </a:ln>
          <a:effectLst/>
        </p:spPr>
      </p:pic>
      <p:sp>
        <p:nvSpPr>
          <p:cNvPr id="4" name="直角上箭头 6">
            <a:hlinkClick r:id="rId4" action="ppaction://hlinksldjump"/>
            <a:extLst>
              <a:ext uri="{FF2B5EF4-FFF2-40B4-BE49-F238E27FC236}">
                <a16:creationId xmlns:a16="http://schemas.microsoft.com/office/drawing/2014/main" id="{7620FCB5-DF2C-4A8D-9423-1B9B4A97D3EC}"/>
              </a:ext>
            </a:extLst>
          </p:cNvPr>
          <p:cNvSpPr/>
          <p:nvPr/>
        </p:nvSpPr>
        <p:spPr bwMode="auto">
          <a:xfrm>
            <a:off x="8382000" y="6172200"/>
            <a:ext cx="685800" cy="533400"/>
          </a:xfrm>
          <a:prstGeom prst="bentUpArrow">
            <a:avLst>
              <a:gd name="adj1" fmla="val 39286"/>
              <a:gd name="adj2" fmla="val 36905"/>
              <a:gd name="adj3" fmla="val 36905"/>
            </a:avLst>
          </a:prstGeom>
          <a:solidFill>
            <a:srgbClr val="7030A0"/>
          </a:solidFill>
          <a:ln w="9525" cap="flat" cmpd="sng" algn="ctr">
            <a:noFill/>
            <a:prstDash val="solid"/>
            <a:round/>
            <a:headEnd type="none" w="med" len="med"/>
            <a:tailEnd type="none" w="med" len="med"/>
          </a:ln>
          <a:effectLst/>
        </p:spPr>
        <p:txBody>
          <a:bodyPr wrap="square">
            <a:spAutoFit/>
          </a:bodyPr>
          <a:lstStyle/>
          <a:p>
            <a:pPr>
              <a:defRPr/>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z="3600" b="1" dirty="0">
                <a:latin typeface="Times New Roman" pitchFamily="18" charset="0"/>
                <a:cs typeface="Times New Roman" pitchFamily="18" charset="0"/>
              </a:rPr>
              <a:t>移动通信的技术演进（</a:t>
            </a:r>
            <a:r>
              <a:rPr lang="en-US" altLang="zh-CN" sz="3600" b="1" dirty="0">
                <a:latin typeface="Times New Roman" pitchFamily="18" charset="0"/>
                <a:cs typeface="Times New Roman" pitchFamily="18" charset="0"/>
              </a:rPr>
              <a:t>0G~2.XG</a:t>
            </a:r>
            <a:r>
              <a:rPr lang="zh-CN" altLang="en-US" sz="3600" b="1" dirty="0">
                <a:latin typeface="Times New Roman" pitchFamily="18" charset="0"/>
                <a:cs typeface="Times New Roman" pitchFamily="18" charset="0"/>
              </a:rPr>
              <a:t>）</a:t>
            </a:r>
            <a:endParaRPr lang="zh-CN" altLang="en-US" sz="3600" dirty="0">
              <a:latin typeface="Times New Roman" pitchFamily="18" charset="0"/>
              <a:cs typeface="Times New Roman" pitchFamily="18" charset="0"/>
            </a:endParaRPr>
          </a:p>
        </p:txBody>
      </p:sp>
      <p:pic>
        <p:nvPicPr>
          <p:cNvPr id="15363" name="Picture 2"/>
          <p:cNvPicPr>
            <a:picLocks noGrp="1" noChangeAspect="1" noChangeArrowheads="1"/>
          </p:cNvPicPr>
          <p:nvPr>
            <p:ph idx="1"/>
          </p:nvPr>
        </p:nvPicPr>
        <p:blipFill>
          <a:blip r:embed="rId2" cstate="print"/>
          <a:srcRect/>
          <a:stretch>
            <a:fillRect/>
          </a:stretch>
        </p:blipFill>
        <p:spPr>
          <a:xfrm>
            <a:off x="762000" y="1981200"/>
            <a:ext cx="8183563" cy="45720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z="3600" b="1">
                <a:latin typeface="Times New Roman" pitchFamily="18" charset="0"/>
                <a:cs typeface="Times New Roman" pitchFamily="18" charset="0"/>
              </a:rPr>
              <a:t>移动通信的技术演进（</a:t>
            </a:r>
            <a:r>
              <a:rPr lang="en-US" altLang="zh-CN" sz="3600" b="1">
                <a:latin typeface="Times New Roman" pitchFamily="18" charset="0"/>
                <a:cs typeface="Times New Roman" pitchFamily="18" charset="0"/>
              </a:rPr>
              <a:t>3G~4G</a:t>
            </a:r>
            <a:r>
              <a:rPr lang="zh-CN" altLang="en-US" sz="3600" b="1">
                <a:latin typeface="Times New Roman" pitchFamily="18" charset="0"/>
                <a:cs typeface="Times New Roman" pitchFamily="18" charset="0"/>
              </a:rPr>
              <a:t>）</a:t>
            </a:r>
            <a:endParaRPr lang="zh-CN" altLang="en-US" sz="3600"/>
          </a:p>
        </p:txBody>
      </p:sp>
      <p:pic>
        <p:nvPicPr>
          <p:cNvPr id="16387" name="Picture 2"/>
          <p:cNvPicPr>
            <a:picLocks noGrp="1" noChangeAspect="1" noChangeArrowheads="1"/>
          </p:cNvPicPr>
          <p:nvPr>
            <p:ph idx="1"/>
          </p:nvPr>
        </p:nvPicPr>
        <p:blipFill>
          <a:blip r:embed="rId2" cstate="print"/>
          <a:srcRect/>
          <a:stretch>
            <a:fillRect/>
          </a:stretch>
        </p:blipFill>
        <p:spPr>
          <a:xfrm>
            <a:off x="762000" y="2057400"/>
            <a:ext cx="8153400" cy="3276600"/>
          </a:xfrm>
          <a:noFill/>
        </p:spPr>
      </p:pic>
      <p:sp>
        <p:nvSpPr>
          <p:cNvPr id="5" name="TextBox 4"/>
          <p:cNvSpPr txBox="1"/>
          <p:nvPr/>
        </p:nvSpPr>
        <p:spPr>
          <a:xfrm>
            <a:off x="762000" y="5257800"/>
            <a:ext cx="8153400" cy="1200150"/>
          </a:xfrm>
          <a:prstGeom prst="rect">
            <a:avLst/>
          </a:prstGeom>
          <a:noFill/>
        </p:spPr>
        <p:txBody>
          <a:bodyPr>
            <a:spAutoFit/>
          </a:bodyPr>
          <a:lstStyle/>
          <a:p>
            <a:pPr algn="l">
              <a:defRPr/>
            </a:pPr>
            <a:r>
              <a:rPr lang="en-US" altLang="zh-CN" dirty="0">
                <a:effectLst>
                  <a:outerShdw blurRad="38100" dist="38100" dir="2700000" algn="tl">
                    <a:srgbClr val="000000"/>
                  </a:outerShdw>
                </a:effectLst>
                <a:latin typeface="Times New Roman" pitchFamily="18" charset="0"/>
              </a:rPr>
              <a:t>UMTS</a:t>
            </a:r>
            <a:r>
              <a:rPr lang="zh-CN" altLang="en-US" dirty="0">
                <a:effectLst>
                  <a:outerShdw blurRad="38100" dist="38100" dir="2700000" algn="tl">
                    <a:srgbClr val="000000"/>
                  </a:outerShdw>
                </a:effectLst>
                <a:latin typeface="Times New Roman" pitchFamily="18" charset="0"/>
              </a:rPr>
              <a:t>：</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Universal Mobile Telecommunications System  </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通用移动通信系统</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 </a:t>
            </a:r>
          </a:p>
          <a:p>
            <a:pPr algn="l">
              <a:defRPr/>
            </a:pPr>
            <a:r>
              <a:rPr lang="en-US" altLang="zh-CN" dirty="0">
                <a:effectLst>
                  <a:outerShdw blurRad="38100" dist="38100" dir="2700000" algn="tl">
                    <a:srgbClr val="000000">
                      <a:alpha val="43137"/>
                    </a:srgbClr>
                  </a:outerShdw>
                </a:effectLst>
                <a:latin typeface="Times New Roman" pitchFamily="18" charset="0"/>
                <a:cs typeface="Times New Roman" pitchFamily="18" charset="0"/>
              </a:rPr>
              <a:t>UTRA</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dirty="0">
                <a:effectLst>
                  <a:outerShdw blurRad="38100" dist="38100" dir="2700000" algn="tl">
                    <a:srgbClr val="000000">
                      <a:alpha val="43137"/>
                    </a:srgbClr>
                  </a:outerShdw>
                </a:effectLst>
                <a:latin typeface="Times New Roman" pitchFamily="18" charset="0"/>
                <a:cs typeface="Times New Roman" pitchFamily="18" charset="0"/>
              </a:rPr>
              <a:t>UMTS Terrestrial Radio Access   UMTS</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陆地无线接入</a:t>
            </a:r>
            <a:endParaRPr lang="en-US" altLang="zh-CN" dirty="0">
              <a:effectLst>
                <a:outerShdw blurRad="38100" dist="38100" dir="2700000" algn="tl">
                  <a:srgbClr val="000000">
                    <a:alpha val="43137"/>
                  </a:srgbClr>
                </a:outerShdw>
              </a:effectLst>
              <a:latin typeface="Times New Roman" pitchFamily="18" charset="0"/>
              <a:cs typeface="Times New Roman" pitchFamily="18" charset="0"/>
            </a:endParaRPr>
          </a:p>
          <a:p>
            <a:pPr algn="l">
              <a:defRPr/>
            </a:pPr>
            <a:r>
              <a:rPr lang="en-US" altLang="zh-CN" dirty="0">
                <a:effectLst>
                  <a:outerShdw blurRad="38100" dist="38100" dir="2700000" algn="tl">
                    <a:srgbClr val="000000"/>
                  </a:outerShdw>
                </a:effectLst>
                <a:latin typeface="Times New Roman" pitchFamily="18" charset="0"/>
              </a:rPr>
              <a:t>LTE</a:t>
            </a:r>
            <a:r>
              <a:rPr lang="zh-CN" altLang="en-US" dirty="0">
                <a:effectLst>
                  <a:outerShdw blurRad="38100" dist="38100" dir="2700000" algn="tl">
                    <a:srgbClr val="000000"/>
                  </a:outerShdw>
                </a:effectLst>
                <a:latin typeface="Times New Roman" pitchFamily="18" charset="0"/>
              </a:rPr>
              <a:t>：长期演进      </a:t>
            </a:r>
            <a:r>
              <a:rPr lang="en-US" altLang="zh-CN" dirty="0">
                <a:effectLst>
                  <a:outerShdw blurRad="38100" dist="38100" dir="2700000" algn="tl">
                    <a:srgbClr val="000000"/>
                  </a:outerShdw>
                </a:effectLst>
                <a:latin typeface="Times New Roman" pitchFamily="18" charset="0"/>
              </a:rPr>
              <a:t>HSPA</a:t>
            </a:r>
            <a:r>
              <a:rPr lang="zh-CN" altLang="en-US" dirty="0">
                <a:effectLst>
                  <a:outerShdw blurRad="38100" dist="38100" dir="2700000" algn="tl">
                    <a:srgbClr val="000000"/>
                  </a:outerShdw>
                </a:effectLst>
                <a:latin typeface="Times New Roman" pitchFamily="18" charset="0"/>
              </a:rPr>
              <a:t>：高速分组接入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4000" b="1" dirty="0">
                <a:latin typeface="Times New Roman" pitchFamily="18" charset="0"/>
                <a:cs typeface="Times New Roman" pitchFamily="18" charset="0"/>
              </a:rPr>
              <a:t>2G</a:t>
            </a:r>
            <a:r>
              <a:rPr lang="zh-CN" altLang="en-US" sz="4000" b="1" dirty="0">
                <a:latin typeface="Times New Roman" pitchFamily="18" charset="0"/>
                <a:cs typeface="Times New Roman" pitchFamily="18" charset="0"/>
              </a:rPr>
              <a:t>技术的不同升级路径</a:t>
            </a:r>
          </a:p>
        </p:txBody>
      </p:sp>
      <p:pic>
        <p:nvPicPr>
          <p:cNvPr id="224258" name="Picture 2" descr="D:\TY\2013备课\2013版课件\2G_upgrade.jpg"/>
          <p:cNvPicPr>
            <a:picLocks noChangeAspect="1" noChangeArrowheads="1"/>
          </p:cNvPicPr>
          <p:nvPr/>
        </p:nvPicPr>
        <p:blipFill>
          <a:blip r:embed="rId2" cstate="print"/>
          <a:srcRect/>
          <a:stretch>
            <a:fillRect/>
          </a:stretch>
        </p:blipFill>
        <p:spPr bwMode="auto">
          <a:xfrm>
            <a:off x="685800" y="2057400"/>
            <a:ext cx="7620000" cy="4572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itchFamily="18" charset="0"/>
                <a:ea typeface="+mn-ea"/>
                <a:cs typeface="Times New Roman" pitchFamily="18" charset="0"/>
              </a:rPr>
              <a:t>3G</a:t>
            </a:r>
            <a:r>
              <a:rPr lang="zh-CN" altLang="en-US" sz="4000" b="1" dirty="0">
                <a:latin typeface="Times New Roman" pitchFamily="18" charset="0"/>
                <a:ea typeface="+mn-ea"/>
                <a:cs typeface="Times New Roman" pitchFamily="18" charset="0"/>
              </a:rPr>
              <a:t>和</a:t>
            </a:r>
            <a:r>
              <a:rPr lang="en-US" altLang="zh-CN" sz="4000" b="1" dirty="0">
                <a:latin typeface="Times New Roman" pitchFamily="18" charset="0"/>
                <a:ea typeface="+mn-ea"/>
                <a:cs typeface="Times New Roman" pitchFamily="18" charset="0"/>
              </a:rPr>
              <a:t>4G</a:t>
            </a:r>
            <a:r>
              <a:rPr lang="zh-CN" altLang="en-US" sz="4000" b="1" dirty="0">
                <a:latin typeface="Times New Roman" pitchFamily="18" charset="0"/>
                <a:ea typeface="+mn-ea"/>
                <a:cs typeface="Times New Roman" pitchFamily="18" charset="0"/>
              </a:rPr>
              <a:t>的标准化</a:t>
            </a:r>
          </a:p>
        </p:txBody>
      </p:sp>
      <p:pic>
        <p:nvPicPr>
          <p:cNvPr id="230402" name="Picture 2" descr="D:\2013备课\2013版课件\IMT2000.jpg"/>
          <p:cNvPicPr>
            <a:picLocks noChangeAspect="1" noChangeArrowheads="1"/>
          </p:cNvPicPr>
          <p:nvPr/>
        </p:nvPicPr>
        <p:blipFill>
          <a:blip r:embed="rId2" cstate="print"/>
          <a:srcRect/>
          <a:stretch>
            <a:fillRect/>
          </a:stretch>
        </p:blipFill>
        <p:spPr bwMode="auto">
          <a:xfrm>
            <a:off x="0" y="2209800"/>
            <a:ext cx="4724400" cy="3517392"/>
          </a:xfrm>
          <a:prstGeom prst="rect">
            <a:avLst/>
          </a:prstGeom>
          <a:noFill/>
        </p:spPr>
      </p:pic>
      <p:pic>
        <p:nvPicPr>
          <p:cNvPr id="230403" name="Picture 3" descr="D:\2013备课\2013版课件\IMT_A.jpg"/>
          <p:cNvPicPr>
            <a:picLocks noChangeAspect="1" noChangeArrowheads="1"/>
          </p:cNvPicPr>
          <p:nvPr/>
        </p:nvPicPr>
        <p:blipFill>
          <a:blip r:embed="rId3" cstate="print"/>
          <a:srcRect/>
          <a:stretch>
            <a:fillRect/>
          </a:stretch>
        </p:blipFill>
        <p:spPr bwMode="auto">
          <a:xfrm>
            <a:off x="4572000" y="2514600"/>
            <a:ext cx="4572000" cy="284073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itchFamily="18" charset="0"/>
                <a:cs typeface="Times New Roman" pitchFamily="18" charset="0"/>
              </a:rPr>
              <a:t>IMT-2000</a:t>
            </a:r>
            <a:r>
              <a:rPr lang="zh-CN" altLang="en-US" sz="4000" b="1" dirty="0">
                <a:latin typeface="Times New Roman" pitchFamily="18" charset="0"/>
                <a:cs typeface="Times New Roman" pitchFamily="18" charset="0"/>
              </a:rPr>
              <a:t>和</a:t>
            </a:r>
            <a:r>
              <a:rPr lang="en-US" altLang="zh-CN" sz="4000" b="1" dirty="0">
                <a:latin typeface="Times New Roman" pitchFamily="18" charset="0"/>
                <a:cs typeface="Times New Roman" pitchFamily="18" charset="0"/>
              </a:rPr>
              <a:t>IMT-Advanced</a:t>
            </a:r>
            <a:r>
              <a:rPr lang="zh-CN" altLang="en-US" sz="4000" b="1" dirty="0">
                <a:latin typeface="Times New Roman" pitchFamily="18" charset="0"/>
                <a:cs typeface="Times New Roman" pitchFamily="18" charset="0"/>
              </a:rPr>
              <a:t>的</a:t>
            </a:r>
            <a:br>
              <a:rPr lang="en-US" altLang="zh-CN" sz="4000" b="1" dirty="0">
                <a:latin typeface="Times New Roman" pitchFamily="18" charset="0"/>
                <a:cs typeface="Times New Roman" pitchFamily="18" charset="0"/>
              </a:rPr>
            </a:br>
            <a:r>
              <a:rPr lang="en-US" altLang="zh-CN" sz="4000" b="1" dirty="0">
                <a:latin typeface="Times New Roman" pitchFamily="18" charset="0"/>
                <a:cs typeface="Times New Roman" pitchFamily="18" charset="0"/>
              </a:rPr>
              <a:t>            </a:t>
            </a:r>
            <a:r>
              <a:rPr lang="zh-CN" altLang="en-US" sz="4000" b="1" dirty="0">
                <a:latin typeface="Times New Roman" pitchFamily="18" charset="0"/>
                <a:cs typeface="Times New Roman" pitchFamily="18" charset="0"/>
              </a:rPr>
              <a:t>功能示意图</a:t>
            </a:r>
          </a:p>
        </p:txBody>
      </p:sp>
      <p:pic>
        <p:nvPicPr>
          <p:cNvPr id="231426" name="Picture 2" descr="D:\2013备课\2013版课件\3G4G.jpg"/>
          <p:cNvPicPr>
            <a:picLocks noChangeAspect="1" noChangeArrowheads="1"/>
          </p:cNvPicPr>
          <p:nvPr/>
        </p:nvPicPr>
        <p:blipFill>
          <a:blip r:embed="rId2" cstate="print"/>
          <a:srcRect/>
          <a:stretch>
            <a:fillRect/>
          </a:stretch>
        </p:blipFill>
        <p:spPr bwMode="auto">
          <a:xfrm>
            <a:off x="304800" y="2133600"/>
            <a:ext cx="8534400" cy="454456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4"/>
          <p:cNvSpPr>
            <a:spLocks noGrp="1"/>
          </p:cNvSpPr>
          <p:nvPr>
            <p:ph type="title"/>
          </p:nvPr>
        </p:nvSpPr>
        <p:spPr>
          <a:xfrm>
            <a:off x="1150938" y="381000"/>
            <a:ext cx="7793037" cy="1295400"/>
          </a:xfrm>
        </p:spPr>
        <p:txBody>
          <a:bodyPr/>
          <a:lstStyle/>
          <a:p>
            <a:pPr eaLnBrk="1" hangingPunct="1"/>
            <a:r>
              <a:rPr lang="en-US" altLang="zh-CN" sz="4000" b="1">
                <a:latin typeface="Times New Roman" pitchFamily="18" charset="0"/>
                <a:cs typeface="Times New Roman" pitchFamily="18" charset="0"/>
              </a:rPr>
              <a:t>3G</a:t>
            </a:r>
            <a:r>
              <a:rPr lang="zh-CN" altLang="en-US" sz="4000" b="1">
                <a:latin typeface="Times New Roman" pitchFamily="18" charset="0"/>
                <a:cs typeface="Times New Roman" pitchFamily="18" charset="0"/>
              </a:rPr>
              <a:t>与</a:t>
            </a:r>
            <a:r>
              <a:rPr lang="en-US" altLang="zh-CN" sz="4000" b="1">
                <a:latin typeface="Times New Roman" pitchFamily="18" charset="0"/>
                <a:cs typeface="Times New Roman" pitchFamily="18" charset="0"/>
              </a:rPr>
              <a:t>4G</a:t>
            </a:r>
            <a:r>
              <a:rPr lang="zh-CN" altLang="en-US" sz="4000" b="1">
                <a:latin typeface="Times New Roman" pitchFamily="18" charset="0"/>
                <a:cs typeface="Times New Roman" pitchFamily="18" charset="0"/>
              </a:rPr>
              <a:t>的传输速率</a:t>
            </a:r>
          </a:p>
        </p:txBody>
      </p:sp>
      <p:sp>
        <p:nvSpPr>
          <p:cNvPr id="7171" name="内容占位符 5"/>
          <p:cNvSpPr>
            <a:spLocks noGrp="1"/>
          </p:cNvSpPr>
          <p:nvPr>
            <p:ph idx="1"/>
          </p:nvPr>
        </p:nvSpPr>
        <p:spPr>
          <a:xfrm>
            <a:off x="533400" y="2017713"/>
            <a:ext cx="8421688" cy="4535487"/>
          </a:xfrm>
        </p:spPr>
        <p:txBody>
          <a:bodyPr/>
          <a:lstStyle/>
          <a:p>
            <a:pPr eaLnBrk="1" hangingPunct="1">
              <a:defRPr/>
            </a:pPr>
            <a:r>
              <a:rPr lang="zh-CN" altLang="en-US" sz="2800" b="1" dirty="0">
                <a:latin typeface="Times New Roman" pitchFamily="18" charset="0"/>
                <a:cs typeface="Times New Roman" pitchFamily="18" charset="0"/>
              </a:rPr>
              <a:t>就</a:t>
            </a:r>
            <a:r>
              <a:rPr lang="en-US" altLang="zh-CN"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3G</a:t>
            </a:r>
            <a:r>
              <a:rPr lang="zh-CN" alt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IMT-2000</a:t>
            </a:r>
            <a:r>
              <a:rPr lang="zh-CN" alt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800" b="1" dirty="0">
                <a:latin typeface="Times New Roman" pitchFamily="18" charset="0"/>
                <a:cs typeface="Times New Roman" pitchFamily="18" charset="0"/>
              </a:rPr>
              <a:t>而言，无线网络必须能够支持不同的数据传输速度，也就是说在室内、室外和行车的环境中能够分别支持至少</a:t>
            </a:r>
            <a:r>
              <a:rPr lang="en-US" altLang="zh-CN"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2Mbps</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兆比特</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每秒</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384kbps(</a:t>
            </a:r>
            <a:r>
              <a:rPr lang="zh-CN" altLang="en-US" sz="2800" b="1" dirty="0">
                <a:latin typeface="Times New Roman" pitchFamily="18" charset="0"/>
                <a:cs typeface="Times New Roman" pitchFamily="18" charset="0"/>
              </a:rPr>
              <a:t>千比特</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每秒</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以及</a:t>
            </a:r>
            <a:r>
              <a:rPr lang="en-US" altLang="zh-CN" sz="2800" b="1" dirty="0">
                <a:latin typeface="Times New Roman" pitchFamily="18" charset="0"/>
                <a:cs typeface="Times New Roman" pitchFamily="18" charset="0"/>
              </a:rPr>
              <a:t>144kbps</a:t>
            </a:r>
            <a:r>
              <a:rPr lang="zh-CN" altLang="en-US" sz="2800" b="1" dirty="0">
                <a:latin typeface="Times New Roman" pitchFamily="18" charset="0"/>
                <a:cs typeface="Times New Roman" pitchFamily="18" charset="0"/>
              </a:rPr>
              <a:t>的传输速度（此数值根据网络环境会发生变化</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a:t>
            </a:r>
            <a:endParaRPr lang="en-US" altLang="zh-CN" sz="2800" b="1" dirty="0">
              <a:latin typeface="Times New Roman" pitchFamily="18" charset="0"/>
              <a:cs typeface="Times New Roman" pitchFamily="18" charset="0"/>
            </a:endParaRPr>
          </a:p>
          <a:p>
            <a:pPr eaLnBrk="1" hangingPunct="1">
              <a:defRPr/>
            </a:pPr>
            <a:r>
              <a:rPr lang="en-US" altLang="zh-CN" sz="2800" b="1" dirty="0">
                <a:latin typeface="Times New Roman" pitchFamily="18" charset="0"/>
                <a:cs typeface="Times New Roman" pitchFamily="18" charset="0"/>
              </a:rPr>
              <a:t>2006</a:t>
            </a:r>
            <a:r>
              <a:rPr lang="zh-CN" altLang="zh-CN" sz="2800" b="1" dirty="0">
                <a:latin typeface="Times New Roman" pitchFamily="18" charset="0"/>
                <a:cs typeface="Times New Roman" pitchFamily="18" charset="0"/>
              </a:rPr>
              <a:t>年</a:t>
            </a:r>
            <a:r>
              <a:rPr lang="en-US" altLang="zh-CN" sz="2800" b="1" dirty="0">
                <a:latin typeface="Times New Roman" pitchFamily="18" charset="0"/>
                <a:cs typeface="Times New Roman" pitchFamily="18" charset="0"/>
              </a:rPr>
              <a:t>ITU-R</a:t>
            </a:r>
            <a:r>
              <a:rPr lang="zh-CN" altLang="zh-CN" sz="2800" b="1" dirty="0">
                <a:latin typeface="Times New Roman" pitchFamily="18" charset="0"/>
                <a:cs typeface="Times New Roman" pitchFamily="18" charset="0"/>
              </a:rPr>
              <a:t>正式将</a:t>
            </a:r>
            <a:r>
              <a:rPr lang="en-US" altLang="zh-CN" sz="2800" b="1" dirty="0">
                <a:latin typeface="Times New Roman" pitchFamily="18" charset="0"/>
                <a:cs typeface="Times New Roman" pitchFamily="18" charset="0"/>
              </a:rPr>
              <a:t>B3G</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Beyond 3G</a:t>
            </a:r>
            <a:r>
              <a:rPr lang="zh-CN" altLang="en-US" sz="2800" b="1" dirty="0">
                <a:latin typeface="Times New Roman" pitchFamily="18" charset="0"/>
                <a:cs typeface="Times New Roman" pitchFamily="18" charset="0"/>
              </a:rPr>
              <a:t>）</a:t>
            </a:r>
            <a:r>
              <a:rPr lang="zh-CN" altLang="zh-CN" sz="2800" b="1" dirty="0">
                <a:latin typeface="Times New Roman" pitchFamily="18" charset="0"/>
                <a:cs typeface="Times New Roman" pitchFamily="18" charset="0"/>
              </a:rPr>
              <a:t>技术命名为</a:t>
            </a:r>
            <a:r>
              <a:rPr lang="en-US" altLang="zh-CN"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IMT-advanced</a:t>
            </a:r>
            <a:r>
              <a:rPr lang="zh-CN" altLang="zh-CN" sz="2800" b="1" dirty="0">
                <a:latin typeface="Times New Roman" pitchFamily="18" charset="0"/>
                <a:cs typeface="Times New Roman" pitchFamily="18" charset="0"/>
              </a:rPr>
              <a:t>技术。该技术定位于更高的数据率和更大的系统容量，峰值速率目标为：</a:t>
            </a:r>
            <a:r>
              <a:rPr lang="zh-CN" altLang="zh-CN" sz="2800" b="1" dirty="0">
                <a:effectLst>
                  <a:outerShdw blurRad="38100" dist="38100" dir="2700000" algn="tl">
                    <a:srgbClr val="000000">
                      <a:alpha val="43137"/>
                    </a:srgbClr>
                  </a:outerShdw>
                </a:effectLst>
                <a:latin typeface="Times New Roman" pitchFamily="18" charset="0"/>
                <a:cs typeface="Times New Roman" pitchFamily="18" charset="0"/>
              </a:rPr>
              <a:t>低速移动、热点覆盖场景下</a:t>
            </a:r>
            <a:r>
              <a:rPr lang="en-US" altLang="zh-CN"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1Gbit/s</a:t>
            </a:r>
            <a:r>
              <a:rPr lang="zh-CN" altLang="zh-CN" sz="2800" b="1" dirty="0">
                <a:effectLst>
                  <a:outerShdw blurRad="38100" dist="38100" dir="2700000" algn="tl">
                    <a:srgbClr val="000000">
                      <a:alpha val="43137"/>
                    </a:srgbClr>
                  </a:outerShdw>
                </a:effectLst>
                <a:latin typeface="Times New Roman" pitchFamily="18" charset="0"/>
                <a:cs typeface="Times New Roman" pitchFamily="18" charset="0"/>
              </a:rPr>
              <a:t>；高速移动、广域覆盖场景下</a:t>
            </a:r>
            <a:r>
              <a:rPr lang="en-US" altLang="zh-CN"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100Mbit/s</a:t>
            </a:r>
            <a:r>
              <a:rPr lang="zh-CN" altLang="zh-CN" sz="2800" b="1" dirty="0">
                <a:effectLst>
                  <a:outerShdw blurRad="38100" dist="38100" dir="2700000" algn="tl">
                    <a:srgbClr val="000000">
                      <a:alpha val="43137"/>
                    </a:srgbClr>
                  </a:outerShdw>
                </a:effectLst>
                <a:latin typeface="Times New Roman" pitchFamily="18" charset="0"/>
                <a:cs typeface="Times New Roman" pitchFamily="18" charset="0"/>
              </a:rPr>
              <a:t>。</a:t>
            </a:r>
          </a:p>
          <a:p>
            <a:pPr eaLnBrk="1" hangingPunct="1">
              <a:defRPr/>
            </a:pPr>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2" name="Rectangle 4"/>
          <p:cNvSpPr>
            <a:spLocks noGrp="1" noChangeArrowheads="1"/>
          </p:cNvSpPr>
          <p:nvPr>
            <p:ph type="title"/>
          </p:nvPr>
        </p:nvSpPr>
        <p:spPr/>
        <p:txBody>
          <a:bodyPr/>
          <a:lstStyle/>
          <a:p>
            <a:pPr eaLnBrk="1" hangingPunct="1">
              <a:defRPr/>
            </a:pPr>
            <a:r>
              <a:rPr lang="zh-CN" altLang="en-US" sz="3600" b="1" dirty="0">
                <a:effectLst>
                  <a:outerShdw blurRad="38100" dist="38100" dir="2700000" algn="tl">
                    <a:srgbClr val="000000"/>
                  </a:outerShdw>
                </a:effectLst>
              </a:rPr>
              <a:t>宽带接入移动化</a:t>
            </a:r>
            <a:r>
              <a:rPr lang="zh-CN" altLang="en-US" sz="3600" b="1" dirty="0"/>
              <a:t>和</a:t>
            </a:r>
            <a:r>
              <a:rPr lang="zh-CN" altLang="en-US" sz="3600" b="1" dirty="0">
                <a:effectLst>
                  <a:outerShdw blurRad="38100" dist="38100" dir="2700000" algn="tl">
                    <a:srgbClr val="000000"/>
                  </a:outerShdw>
                </a:effectLst>
              </a:rPr>
              <a:t>移动通信宽带化</a:t>
            </a:r>
            <a:r>
              <a:rPr lang="zh-CN" altLang="en-US" sz="3600" b="1" dirty="0">
                <a:latin typeface="Times New Roman" pitchFamily="18" charset="0"/>
                <a:cs typeface="Times New Roman" pitchFamily="18" charset="0"/>
              </a:rPr>
              <a:t>（</a:t>
            </a:r>
            <a:r>
              <a:rPr lang="en-US" altLang="zh-CN" sz="3600" b="1" dirty="0">
                <a:latin typeface="Times New Roman" pitchFamily="18" charset="0"/>
                <a:cs typeface="Times New Roman" pitchFamily="18" charset="0"/>
              </a:rPr>
              <a:t>1</a:t>
            </a:r>
            <a:r>
              <a:rPr lang="zh-CN" altLang="en-US" sz="3600" b="1" dirty="0">
                <a:latin typeface="Times New Roman" pitchFamily="18" charset="0"/>
                <a:cs typeface="Times New Roman" pitchFamily="18" charset="0"/>
              </a:rPr>
              <a:t>）</a:t>
            </a:r>
          </a:p>
        </p:txBody>
      </p:sp>
      <p:pic>
        <p:nvPicPr>
          <p:cNvPr id="18435" name="Picture 5" descr="Image1"/>
          <p:cNvPicPr>
            <a:picLocks noChangeAspect="1" noChangeArrowheads="1"/>
          </p:cNvPicPr>
          <p:nvPr/>
        </p:nvPicPr>
        <p:blipFill>
          <a:blip r:embed="rId2" cstate="print"/>
          <a:srcRect/>
          <a:stretch>
            <a:fillRect/>
          </a:stretch>
        </p:blipFill>
        <p:spPr bwMode="auto">
          <a:xfrm>
            <a:off x="990600" y="2133600"/>
            <a:ext cx="7050088" cy="3155950"/>
          </a:xfrm>
          <a:prstGeom prst="rect">
            <a:avLst/>
          </a:prstGeom>
          <a:noFill/>
          <a:ln w="9525">
            <a:noFill/>
            <a:miter lim="800000"/>
            <a:headEnd/>
            <a:tailEnd/>
          </a:ln>
        </p:spPr>
      </p:pic>
      <p:sp>
        <p:nvSpPr>
          <p:cNvPr id="252935" name="Text Box 7"/>
          <p:cNvSpPr txBox="1">
            <a:spLocks noChangeArrowheads="1"/>
          </p:cNvSpPr>
          <p:nvPr/>
        </p:nvSpPr>
        <p:spPr bwMode="auto">
          <a:xfrm>
            <a:off x="762000" y="5334000"/>
            <a:ext cx="7848600" cy="1158875"/>
          </a:xfrm>
          <a:prstGeom prst="rect">
            <a:avLst/>
          </a:prstGeom>
          <a:noFill/>
          <a:ln w="9525" algn="ctr">
            <a:noFill/>
            <a:miter lim="800000"/>
            <a:headEnd/>
            <a:tailEnd/>
          </a:ln>
          <a:effectLst/>
        </p:spPr>
        <p:txBody>
          <a:bodyPr>
            <a:spAutoFit/>
          </a:bodyPr>
          <a:lstStyle/>
          <a:p>
            <a:pPr algn="l">
              <a:defRPr/>
            </a:pPr>
            <a:r>
              <a:rPr lang="en-US" altLang="zh-CN" sz="2000" u="sng">
                <a:effectLst>
                  <a:outerShdw blurRad="38100" dist="38100" dir="2700000" algn="tl">
                    <a:srgbClr val="000000"/>
                  </a:outerShdw>
                </a:effectLst>
                <a:latin typeface="Times New Roman" pitchFamily="18" charset="0"/>
              </a:rPr>
              <a:t>3G</a:t>
            </a:r>
            <a:r>
              <a:rPr lang="zh-CN" altLang="en-US" sz="2000">
                <a:latin typeface="Times New Roman" pitchFamily="18" charset="0"/>
              </a:rPr>
              <a:t>：</a:t>
            </a:r>
            <a:r>
              <a:rPr lang="en-US" altLang="zh-CN" sz="2000">
                <a:latin typeface="Times New Roman" pitchFamily="18" charset="0"/>
              </a:rPr>
              <a:t>the 3rd Generation  </a:t>
            </a:r>
            <a:r>
              <a:rPr lang="zh-CN" altLang="en-US" sz="2000">
                <a:effectLst>
                  <a:outerShdw blurRad="38100" dist="38100" dir="2700000" algn="tl">
                    <a:srgbClr val="000000"/>
                  </a:outerShdw>
                </a:effectLst>
                <a:latin typeface="Times New Roman" pitchFamily="18" charset="0"/>
              </a:rPr>
              <a:t>第</a:t>
            </a:r>
            <a:r>
              <a:rPr lang="en-US" altLang="zh-CN" sz="2000">
                <a:effectLst>
                  <a:outerShdw blurRad="38100" dist="38100" dir="2700000" algn="tl">
                    <a:srgbClr val="000000"/>
                  </a:outerShdw>
                </a:effectLst>
                <a:latin typeface="Times New Roman" pitchFamily="18" charset="0"/>
              </a:rPr>
              <a:t>3</a:t>
            </a:r>
            <a:r>
              <a:rPr lang="zh-CN" altLang="en-US" sz="2000">
                <a:effectLst>
                  <a:outerShdw blurRad="38100" dist="38100" dir="2700000" algn="tl">
                    <a:srgbClr val="000000"/>
                  </a:outerShdw>
                </a:effectLst>
                <a:latin typeface="Times New Roman" pitchFamily="18" charset="0"/>
              </a:rPr>
              <a:t>代</a:t>
            </a:r>
            <a:r>
              <a:rPr lang="zh-CN" altLang="en-US" sz="2000">
                <a:latin typeface="Times New Roman" pitchFamily="18" charset="0"/>
              </a:rPr>
              <a:t>      </a:t>
            </a:r>
            <a:r>
              <a:rPr lang="en-US" altLang="zh-CN" sz="2000" u="sng">
                <a:effectLst>
                  <a:outerShdw blurRad="38100" dist="38100" dir="2700000" algn="tl">
                    <a:srgbClr val="000000"/>
                  </a:outerShdw>
                </a:effectLst>
                <a:latin typeface="Times New Roman" pitchFamily="18" charset="0"/>
              </a:rPr>
              <a:t>E3G</a:t>
            </a:r>
            <a:r>
              <a:rPr lang="zh-CN" altLang="en-US" sz="2000">
                <a:latin typeface="Times New Roman" pitchFamily="18" charset="0"/>
              </a:rPr>
              <a:t>：</a:t>
            </a:r>
            <a:r>
              <a:rPr lang="en-US" altLang="zh-CN" sz="2000">
                <a:latin typeface="Times New Roman" pitchFamily="18" charset="0"/>
              </a:rPr>
              <a:t>Evolved 3G  </a:t>
            </a:r>
            <a:r>
              <a:rPr lang="zh-CN" altLang="en-US" sz="2000">
                <a:effectLst>
                  <a:outerShdw blurRad="38100" dist="38100" dir="2700000" algn="tl">
                    <a:srgbClr val="000000"/>
                  </a:outerShdw>
                </a:effectLst>
                <a:latin typeface="Times New Roman" pitchFamily="18" charset="0"/>
              </a:rPr>
              <a:t>演进型</a:t>
            </a:r>
            <a:r>
              <a:rPr lang="en-US" altLang="zh-CN" sz="2000">
                <a:effectLst>
                  <a:outerShdw blurRad="38100" dist="38100" dir="2700000" algn="tl">
                    <a:srgbClr val="000000"/>
                  </a:outerShdw>
                </a:effectLst>
                <a:latin typeface="Times New Roman" pitchFamily="18" charset="0"/>
              </a:rPr>
              <a:t>3G</a:t>
            </a:r>
            <a:r>
              <a:rPr lang="en-US" altLang="zh-CN" sz="2000">
                <a:latin typeface="Times New Roman" pitchFamily="18" charset="0"/>
              </a:rPr>
              <a:t>  </a:t>
            </a:r>
          </a:p>
          <a:p>
            <a:pPr algn="l">
              <a:defRPr/>
            </a:pPr>
            <a:r>
              <a:rPr lang="en-US" altLang="zh-CN" sz="2000" u="sng">
                <a:effectLst>
                  <a:outerShdw blurRad="38100" dist="38100" dir="2700000" algn="tl">
                    <a:srgbClr val="000000"/>
                  </a:outerShdw>
                </a:effectLst>
                <a:latin typeface="Times New Roman" pitchFamily="18" charset="0"/>
              </a:rPr>
              <a:t>Wi-Fi</a:t>
            </a:r>
            <a:r>
              <a:rPr lang="zh-CN" altLang="en-US" sz="2000">
                <a:latin typeface="Times New Roman" pitchFamily="18" charset="0"/>
              </a:rPr>
              <a:t>：</a:t>
            </a:r>
            <a:r>
              <a:rPr lang="en-US" altLang="zh-CN" sz="2000">
                <a:latin typeface="Times New Roman" pitchFamily="18" charset="0"/>
              </a:rPr>
              <a:t>Wireless Fidelity   </a:t>
            </a:r>
            <a:r>
              <a:rPr lang="zh-CN" altLang="en-US" sz="2000">
                <a:effectLst>
                  <a:outerShdw blurRad="38100" dist="38100" dir="2700000" algn="tl">
                    <a:srgbClr val="000000"/>
                  </a:outerShdw>
                </a:effectLst>
                <a:latin typeface="Times New Roman" pitchFamily="18" charset="0"/>
              </a:rPr>
              <a:t>无线高保真</a:t>
            </a:r>
            <a:r>
              <a:rPr lang="zh-CN" altLang="en-US" sz="2000">
                <a:latin typeface="Times New Roman" pitchFamily="18" charset="0"/>
              </a:rPr>
              <a:t>     </a:t>
            </a:r>
            <a:r>
              <a:rPr lang="en-US" altLang="zh-CN" sz="2000" u="sng">
                <a:effectLst>
                  <a:outerShdw blurRad="38100" dist="38100" dir="2700000" algn="tl">
                    <a:srgbClr val="000000"/>
                  </a:outerShdw>
                </a:effectLst>
                <a:latin typeface="Times New Roman" pitchFamily="18" charset="0"/>
              </a:rPr>
              <a:t>WiMAX</a:t>
            </a:r>
            <a:r>
              <a:rPr lang="zh-CN" altLang="en-US" sz="2000">
                <a:latin typeface="Times New Roman" pitchFamily="18" charset="0"/>
              </a:rPr>
              <a:t>：</a:t>
            </a:r>
            <a:r>
              <a:rPr lang="en-US" altLang="zh-CN" sz="2000">
                <a:latin typeface="Times New Roman" pitchFamily="18" charset="0"/>
              </a:rPr>
              <a:t>World interoperability for Microwave Access </a:t>
            </a:r>
            <a:r>
              <a:rPr lang="zh-CN" altLang="en-US" sz="2000">
                <a:effectLst>
                  <a:outerShdw blurRad="38100" dist="38100" dir="2700000" algn="tl">
                    <a:srgbClr val="000000"/>
                  </a:outerShdw>
                </a:effectLst>
                <a:latin typeface="Times New Roman" pitchFamily="18" charset="0"/>
              </a:rPr>
              <a:t>全球微波接入互操作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zh-CN" altLang="en-US" sz="3600" b="1" dirty="0">
                <a:effectLst>
                  <a:outerShdw blurRad="38100" dist="38100" dir="2700000" algn="tl">
                    <a:srgbClr val="000000"/>
                  </a:outerShdw>
                </a:effectLst>
              </a:rPr>
              <a:t>宽带接入移动化</a:t>
            </a:r>
            <a:r>
              <a:rPr lang="zh-CN" altLang="en-US" sz="3600" b="1" dirty="0"/>
              <a:t>和</a:t>
            </a:r>
            <a:r>
              <a:rPr lang="zh-CN" altLang="en-US" sz="3600" b="1" dirty="0">
                <a:effectLst>
                  <a:outerShdw blurRad="38100" dist="38100" dir="2700000" algn="tl">
                    <a:srgbClr val="000000"/>
                  </a:outerShdw>
                </a:effectLst>
              </a:rPr>
              <a:t>移动通信宽带化</a:t>
            </a:r>
            <a:r>
              <a:rPr lang="zh-CN" altLang="en-US" sz="3600" b="1" dirty="0">
                <a:latin typeface="Times New Roman" pitchFamily="18" charset="0"/>
                <a:cs typeface="Times New Roman" pitchFamily="18" charset="0"/>
              </a:rPr>
              <a:t>（</a:t>
            </a:r>
            <a:r>
              <a:rPr lang="en-US" altLang="zh-CN" sz="3600" b="1" dirty="0">
                <a:latin typeface="Times New Roman" pitchFamily="18" charset="0"/>
                <a:cs typeface="Times New Roman" pitchFamily="18" charset="0"/>
              </a:rPr>
              <a:t>2</a:t>
            </a:r>
            <a:r>
              <a:rPr lang="zh-CN" altLang="en-US" sz="3600" b="1" dirty="0">
                <a:latin typeface="Times New Roman" pitchFamily="18" charset="0"/>
                <a:cs typeface="Times New Roman" pitchFamily="18" charset="0"/>
              </a:rPr>
              <a:t>）</a:t>
            </a:r>
            <a:endParaRPr lang="zh-CN" altLang="zh-CN" sz="3600" dirty="0"/>
          </a:p>
        </p:txBody>
      </p:sp>
      <p:sp>
        <p:nvSpPr>
          <p:cNvPr id="257029" name="Text Box 5"/>
          <p:cNvSpPr txBox="1">
            <a:spLocks noChangeArrowheads="1"/>
          </p:cNvSpPr>
          <p:nvPr/>
        </p:nvSpPr>
        <p:spPr bwMode="auto">
          <a:xfrm>
            <a:off x="762000" y="2133600"/>
            <a:ext cx="7772400" cy="2292350"/>
          </a:xfrm>
          <a:prstGeom prst="rect">
            <a:avLst/>
          </a:prstGeom>
          <a:noFill/>
          <a:ln w="9525" algn="ctr">
            <a:solidFill>
              <a:schemeClr val="tx1"/>
            </a:solidFill>
            <a:miter lim="800000"/>
            <a:headEnd/>
            <a:tailEnd/>
          </a:ln>
          <a:effectLst/>
        </p:spPr>
        <p:txBody>
          <a:bodyPr>
            <a:spAutoFit/>
          </a:bodyPr>
          <a:lstStyle/>
          <a:p>
            <a:pPr algn="l">
              <a:defRPr/>
            </a:pPr>
            <a:r>
              <a:rPr lang="en-US" altLang="zh-CN" sz="2400" dirty="0">
                <a:latin typeface="Times New Roman" pitchFamily="18" charset="0"/>
              </a:rPr>
              <a:t>“</a:t>
            </a:r>
            <a:r>
              <a:rPr lang="zh-CN" altLang="en-US" sz="2400" dirty="0">
                <a:effectLst>
                  <a:outerShdw blurRad="38100" dist="38100" dir="2700000" algn="tl">
                    <a:srgbClr val="000000">
                      <a:alpha val="43137"/>
                    </a:srgbClr>
                  </a:outerShdw>
                </a:effectLst>
                <a:latin typeface="Times New Roman" pitchFamily="18" charset="0"/>
              </a:rPr>
              <a:t>宽带接入移动化</a:t>
            </a:r>
            <a:r>
              <a:rPr lang="zh-CN" altLang="en-US" sz="2400" dirty="0">
                <a:latin typeface="Times New Roman" pitchFamily="18" charset="0"/>
              </a:rPr>
              <a:t>”趋势表现为：由大带宽向可变带宽</a:t>
            </a:r>
            <a:r>
              <a:rPr lang="en-US" altLang="zh-CN" sz="2400" dirty="0">
                <a:latin typeface="Times New Roman" pitchFamily="18" charset="0"/>
              </a:rPr>
              <a:t>(</a:t>
            </a:r>
            <a:r>
              <a:rPr lang="zh-CN" altLang="en-US" sz="2400" dirty="0">
                <a:latin typeface="Times New Roman" pitchFamily="18" charset="0"/>
              </a:rPr>
              <a:t>有效支持小带宽</a:t>
            </a:r>
            <a:r>
              <a:rPr lang="en-US" altLang="zh-CN" sz="2400" dirty="0">
                <a:latin typeface="Times New Roman" pitchFamily="18" charset="0"/>
              </a:rPr>
              <a:t>)</a:t>
            </a:r>
            <a:r>
              <a:rPr lang="zh-CN" altLang="en-US" sz="2400" dirty="0">
                <a:latin typeface="Times New Roman" pitchFamily="18" charset="0"/>
              </a:rPr>
              <a:t>演变；由固定接入向支持中低速移动演变；由孤立热点覆盖向支持切换的多小区组网演变；由数据业务向同时支持话音业务演变；由支持以笔记本电脑为代表的便携终端，向同时支持以手机为代表的移动终端演变。                  </a:t>
            </a:r>
            <a:r>
              <a:rPr lang="en-US" altLang="zh-CN" sz="2400" dirty="0" err="1">
                <a:solidFill>
                  <a:srgbClr val="FF0000"/>
                </a:solidFill>
                <a:effectLst>
                  <a:outerShdw blurRad="38100" dist="38100" dir="2700000" algn="tl">
                    <a:srgbClr val="000000">
                      <a:alpha val="43137"/>
                    </a:srgbClr>
                  </a:outerShdw>
                </a:effectLst>
                <a:latin typeface="Times New Roman" pitchFamily="18" charset="0"/>
              </a:rPr>
              <a:t>WiFi</a:t>
            </a:r>
            <a:r>
              <a:rPr lang="en-US" altLang="zh-CN" sz="2400" dirty="0">
                <a:solidFill>
                  <a:srgbClr val="FF0000"/>
                </a:solidFill>
                <a:latin typeface="Times New Roman" pitchFamily="18" charset="0"/>
              </a:rPr>
              <a:t>  </a:t>
            </a:r>
            <a:r>
              <a:rPr lang="en-US" altLang="zh-CN" sz="2400" dirty="0">
                <a:solidFill>
                  <a:srgbClr val="FF0000"/>
                </a:solidFill>
                <a:latin typeface="Times New Roman" pitchFamily="18" charset="0"/>
                <a:sym typeface="Wingdings" pitchFamily="2" charset="2"/>
              </a:rPr>
              <a:t>  </a:t>
            </a:r>
            <a:r>
              <a:rPr lang="en-US" altLang="zh-CN" sz="2400" dirty="0" err="1">
                <a:solidFill>
                  <a:srgbClr val="FF0000"/>
                </a:solidFill>
                <a:effectLst>
                  <a:outerShdw blurRad="38100" dist="38100" dir="2700000" algn="tl">
                    <a:srgbClr val="000000">
                      <a:alpha val="43137"/>
                    </a:srgbClr>
                  </a:outerShdw>
                </a:effectLst>
                <a:latin typeface="Times New Roman" pitchFamily="18" charset="0"/>
                <a:sym typeface="Wingdings" pitchFamily="2" charset="2"/>
              </a:rPr>
              <a:t>WiMAX</a:t>
            </a:r>
            <a:endParaRPr lang="zh-CN" altLang="en-US" sz="2400" dirty="0">
              <a:solidFill>
                <a:srgbClr val="FF0000"/>
              </a:solidFill>
              <a:effectLst>
                <a:outerShdw blurRad="38100" dist="38100" dir="2700000" algn="tl">
                  <a:srgbClr val="000000">
                    <a:alpha val="43137"/>
                  </a:srgbClr>
                </a:outerShdw>
              </a:effectLst>
              <a:latin typeface="Times New Roman" pitchFamily="18" charset="0"/>
            </a:endParaRPr>
          </a:p>
        </p:txBody>
      </p:sp>
      <p:sp>
        <p:nvSpPr>
          <p:cNvPr id="257030" name="Text Box 6"/>
          <p:cNvSpPr txBox="1">
            <a:spLocks noChangeArrowheads="1"/>
          </p:cNvSpPr>
          <p:nvPr/>
        </p:nvSpPr>
        <p:spPr bwMode="auto">
          <a:xfrm>
            <a:off x="762000" y="4572000"/>
            <a:ext cx="7772400" cy="1927225"/>
          </a:xfrm>
          <a:prstGeom prst="rect">
            <a:avLst/>
          </a:prstGeom>
          <a:noFill/>
          <a:ln w="9525" algn="ctr">
            <a:solidFill>
              <a:schemeClr val="tx1"/>
            </a:solidFill>
            <a:miter lim="800000"/>
            <a:headEnd/>
            <a:tailEnd/>
          </a:ln>
          <a:effectLst/>
        </p:spPr>
        <p:txBody>
          <a:bodyPr>
            <a:spAutoFit/>
          </a:bodyPr>
          <a:lstStyle/>
          <a:p>
            <a:pPr algn="l">
              <a:defRPr/>
            </a:pPr>
            <a:r>
              <a:rPr lang="en-US" altLang="zh-CN" sz="2400" dirty="0">
                <a:latin typeface="Arial"/>
              </a:rPr>
              <a:t>“</a:t>
            </a:r>
            <a:r>
              <a:rPr lang="zh-CN" altLang="en-US" sz="2400" dirty="0">
                <a:effectLst>
                  <a:outerShdw blurRad="38100" dist="38100" dir="2700000" algn="tl">
                    <a:srgbClr val="000000"/>
                  </a:outerShdw>
                </a:effectLst>
              </a:rPr>
              <a:t>移动通信宽带化</a:t>
            </a:r>
            <a:r>
              <a:rPr lang="zh-CN" altLang="en-US" sz="2400" dirty="0">
                <a:latin typeface="Arial"/>
              </a:rPr>
              <a:t>”</a:t>
            </a:r>
            <a:r>
              <a:rPr lang="zh-CN" altLang="en-US" sz="2400" dirty="0"/>
              <a:t>表现为：</a:t>
            </a:r>
            <a:r>
              <a:rPr lang="zh-CN" altLang="en-US" sz="2400" dirty="0">
                <a:latin typeface="Times New Roman" pitchFamily="18" charset="0"/>
              </a:rPr>
              <a:t>由</a:t>
            </a:r>
            <a:r>
              <a:rPr lang="en-US" altLang="zh-CN" sz="2400" dirty="0">
                <a:latin typeface="Times New Roman" pitchFamily="18" charset="0"/>
              </a:rPr>
              <a:t>5MHz</a:t>
            </a:r>
            <a:r>
              <a:rPr lang="zh-CN" altLang="en-US" sz="2400" dirty="0">
                <a:latin typeface="Times New Roman" pitchFamily="18" charset="0"/>
              </a:rPr>
              <a:t>以下带宽向</a:t>
            </a:r>
            <a:r>
              <a:rPr lang="en-US" altLang="zh-CN" sz="2400" dirty="0">
                <a:latin typeface="Times New Roman" pitchFamily="18" charset="0"/>
              </a:rPr>
              <a:t>20MHz</a:t>
            </a:r>
            <a:r>
              <a:rPr lang="zh-CN" altLang="en-US" sz="2400" dirty="0">
                <a:latin typeface="Times New Roman" pitchFamily="18" charset="0"/>
              </a:rPr>
              <a:t>带宽演变；由注重高速移动向为低速移动优化演变；由电路交换／分组交换并重向全分组域演变；由蜂窝网络向兼顾热点覆盖演变；终端形态由以移动终端为主向便携、移动终端并重演变。      </a:t>
            </a:r>
            <a:r>
              <a:rPr lang="en-US" altLang="zh-CN" sz="2400" dirty="0">
                <a:solidFill>
                  <a:srgbClr val="FF0000"/>
                </a:solidFill>
                <a:effectLst>
                  <a:outerShdw blurRad="38100" dist="38100" dir="2700000" algn="tl">
                    <a:srgbClr val="000000">
                      <a:alpha val="43137"/>
                    </a:srgbClr>
                  </a:outerShdw>
                </a:effectLst>
                <a:latin typeface="Times New Roman" pitchFamily="18" charset="0"/>
              </a:rPr>
              <a:t>IMT-2000</a:t>
            </a:r>
            <a:r>
              <a:rPr lang="en-US" altLang="zh-CN" sz="2400" dirty="0">
                <a:solidFill>
                  <a:srgbClr val="FF0000"/>
                </a:solidFill>
                <a:latin typeface="Times New Roman" pitchFamily="18" charset="0"/>
              </a:rPr>
              <a:t> </a:t>
            </a:r>
            <a:r>
              <a:rPr lang="en-US" altLang="zh-CN" sz="2400" dirty="0">
                <a:solidFill>
                  <a:srgbClr val="FF0000"/>
                </a:solidFill>
                <a:latin typeface="Times New Roman" pitchFamily="18" charset="0"/>
                <a:sym typeface="Wingdings" pitchFamily="2" charset="2"/>
              </a:rPr>
              <a:t> </a:t>
            </a:r>
            <a:r>
              <a:rPr lang="en-US" altLang="zh-CN" sz="2400" dirty="0">
                <a:solidFill>
                  <a:srgbClr val="FF0000"/>
                </a:solidFill>
                <a:effectLst>
                  <a:outerShdw blurRad="38100" dist="38100" dir="2700000" algn="tl">
                    <a:srgbClr val="000000">
                      <a:alpha val="43137"/>
                    </a:srgbClr>
                  </a:outerShdw>
                </a:effectLst>
                <a:latin typeface="Times New Roman" pitchFamily="18" charset="0"/>
                <a:sym typeface="Wingdings" pitchFamily="2" charset="2"/>
              </a:rPr>
              <a:t>IMT-Advanced</a:t>
            </a:r>
            <a:endParaRPr lang="zh-CN" altLang="en-US" sz="2400" dirty="0">
              <a:solidFill>
                <a:srgbClr val="FF0000"/>
              </a:solidFill>
              <a:effectLst>
                <a:outerShdw blurRad="38100" dist="38100" dir="2700000" algn="tl">
                  <a:srgbClr val="000000">
                    <a:alpha val="43137"/>
                  </a:srgbClr>
                </a:outerShdw>
              </a:effectLst>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4000" b="1" dirty="0">
                <a:latin typeface="Times New Roman" pitchFamily="18" charset="0"/>
              </a:rPr>
              <a:t>国内的</a:t>
            </a:r>
            <a:r>
              <a:rPr lang="en-US" altLang="zh-CN" sz="4000" b="1" dirty="0">
                <a:latin typeface="Times New Roman" pitchFamily="18" charset="0"/>
              </a:rPr>
              <a:t>3G</a:t>
            </a:r>
            <a:r>
              <a:rPr lang="zh-CN" altLang="en-US" sz="4000" b="1" dirty="0">
                <a:latin typeface="Times New Roman" pitchFamily="18" charset="0"/>
              </a:rPr>
              <a:t>商用</a:t>
            </a:r>
          </a:p>
        </p:txBody>
      </p:sp>
      <p:sp>
        <p:nvSpPr>
          <p:cNvPr id="13315" name="Rectangle 3"/>
          <p:cNvSpPr>
            <a:spLocks noGrp="1" noChangeArrowheads="1"/>
          </p:cNvSpPr>
          <p:nvPr>
            <p:ph type="body" idx="1"/>
          </p:nvPr>
        </p:nvSpPr>
        <p:spPr>
          <a:xfrm>
            <a:off x="685800" y="1981200"/>
            <a:ext cx="8001000" cy="4724400"/>
          </a:xfrm>
        </p:spPr>
        <p:txBody>
          <a:bodyPr/>
          <a:lstStyle/>
          <a:p>
            <a:pPr eaLnBrk="1" hangingPunct="1">
              <a:lnSpc>
                <a:spcPct val="80000"/>
              </a:lnSpc>
              <a:buFont typeface="Wingdings" pitchFamily="2" charset="2"/>
              <a:buNone/>
            </a:pPr>
            <a:r>
              <a:rPr lang="en-US" altLang="zh-CN" sz="1800" b="1" dirty="0">
                <a:latin typeface="Times New Roman" pitchFamily="18" charset="0"/>
              </a:rPr>
              <a:t>            </a:t>
            </a:r>
            <a:r>
              <a:rPr lang="en-US" altLang="zh-CN" sz="2800" b="1" dirty="0">
                <a:latin typeface="Times New Roman" pitchFamily="18" charset="0"/>
              </a:rPr>
              <a:t>2009</a:t>
            </a:r>
            <a:r>
              <a:rPr lang="zh-CN" altLang="en-US" sz="2800" b="1" dirty="0">
                <a:latin typeface="Times New Roman" pitchFamily="18" charset="0"/>
              </a:rPr>
              <a:t>年</a:t>
            </a:r>
            <a:r>
              <a:rPr lang="en-US" altLang="zh-CN" sz="2800" b="1" dirty="0">
                <a:latin typeface="Times New Roman" pitchFamily="18" charset="0"/>
              </a:rPr>
              <a:t>1</a:t>
            </a:r>
            <a:r>
              <a:rPr lang="zh-CN" altLang="en-US" sz="2800" b="1" dirty="0">
                <a:latin typeface="Times New Roman" pitchFamily="18" charset="0"/>
              </a:rPr>
              <a:t>月</a:t>
            </a:r>
            <a:r>
              <a:rPr lang="en-US" altLang="zh-CN" sz="2800" b="1" dirty="0">
                <a:latin typeface="Times New Roman" pitchFamily="18" charset="0"/>
              </a:rPr>
              <a:t>7</a:t>
            </a:r>
            <a:r>
              <a:rPr lang="zh-CN" altLang="en-US" sz="2800" b="1" dirty="0">
                <a:latin typeface="Times New Roman" pitchFamily="18" charset="0"/>
              </a:rPr>
              <a:t>日，工业和信息化部为中国移动、</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中国电信和中国联通发放</a:t>
            </a:r>
            <a:r>
              <a:rPr lang="en-US" altLang="zh-CN" sz="2800" b="1" dirty="0">
                <a:latin typeface="Times New Roman" pitchFamily="18" charset="0"/>
              </a:rPr>
              <a:t>3</a:t>
            </a:r>
            <a:r>
              <a:rPr lang="zh-CN" altLang="en-US" sz="2800" b="1" dirty="0">
                <a:latin typeface="Times New Roman" pitchFamily="18" charset="0"/>
              </a:rPr>
              <a:t>张第三代移动通信</a:t>
            </a:r>
            <a:r>
              <a:rPr lang="en-US" altLang="zh-CN" sz="2800" b="1" dirty="0">
                <a:latin typeface="Times New Roman" pitchFamily="18" charset="0"/>
              </a:rPr>
              <a:t>(3G)</a:t>
            </a:r>
          </a:p>
          <a:p>
            <a:pPr eaLnBrk="1" hangingPunct="1">
              <a:lnSpc>
                <a:spcPct val="80000"/>
              </a:lnSpc>
              <a:buFont typeface="Wingdings" pitchFamily="2" charset="2"/>
              <a:buNone/>
            </a:pPr>
            <a:r>
              <a:rPr lang="zh-CN" altLang="en-US" sz="2800" b="1" dirty="0">
                <a:latin typeface="Times New Roman" pitchFamily="18" charset="0"/>
              </a:rPr>
              <a:t>牌照，此举标志着我国正式进入</a:t>
            </a:r>
            <a:r>
              <a:rPr lang="en-US" altLang="zh-CN" sz="2800" b="1" dirty="0">
                <a:latin typeface="Times New Roman" pitchFamily="18" charset="0"/>
              </a:rPr>
              <a:t>3G</a:t>
            </a:r>
            <a:r>
              <a:rPr lang="zh-CN" altLang="en-US" sz="2800" b="1" dirty="0">
                <a:latin typeface="Times New Roman" pitchFamily="18" charset="0"/>
              </a:rPr>
              <a:t>时代。中国</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也是世界上</a:t>
            </a:r>
            <a:r>
              <a:rPr lang="zh-CN" altLang="en-US" sz="2800" b="1" dirty="0">
                <a:solidFill>
                  <a:srgbClr val="FF0000"/>
                </a:solidFill>
                <a:effectLst>
                  <a:outerShdw blurRad="38100" dist="38100" dir="2700000" algn="tl">
                    <a:srgbClr val="C0C0C0"/>
                  </a:outerShdw>
                </a:effectLst>
                <a:latin typeface="Times New Roman" pitchFamily="18" charset="0"/>
              </a:rPr>
              <a:t>唯一同时</a:t>
            </a:r>
            <a:r>
              <a:rPr lang="zh-CN" altLang="en-US" sz="2800" b="1" dirty="0">
                <a:latin typeface="Times New Roman" pitchFamily="18" charset="0"/>
              </a:rPr>
              <a:t>采用三种</a:t>
            </a:r>
            <a:r>
              <a:rPr lang="en-US" altLang="zh-CN" sz="2800" b="1" dirty="0">
                <a:latin typeface="Times New Roman" pitchFamily="18" charset="0"/>
              </a:rPr>
              <a:t>3G</a:t>
            </a:r>
            <a:r>
              <a:rPr lang="zh-CN" altLang="en-US" sz="2800" b="1" dirty="0">
                <a:latin typeface="Times New Roman" pitchFamily="18" charset="0"/>
              </a:rPr>
              <a:t>标准的国家。</a:t>
            </a:r>
            <a:endParaRPr lang="en-US" altLang="zh-CN" sz="2800" b="1" dirty="0">
              <a:latin typeface="Times New Roman" pitchFamily="18" charset="0"/>
            </a:endParaRPr>
          </a:p>
          <a:p>
            <a:pPr eaLnBrk="1" hangingPunct="1">
              <a:lnSpc>
                <a:spcPct val="80000"/>
              </a:lnSpc>
              <a:buFont typeface="Wingdings" pitchFamily="2" charset="2"/>
              <a:buNone/>
            </a:pPr>
            <a:r>
              <a:rPr lang="en-US" altLang="zh-CN" sz="2800" b="1" dirty="0">
                <a:latin typeface="Times New Roman" pitchFamily="18" charset="0"/>
              </a:rPr>
              <a:t>(</a:t>
            </a:r>
            <a:r>
              <a:rPr lang="zh-CN" altLang="en-US" sz="2800" b="1" dirty="0">
                <a:latin typeface="Times New Roman" pitchFamily="18" charset="0"/>
              </a:rPr>
              <a:t>按：全球第一个商用</a:t>
            </a:r>
            <a:r>
              <a:rPr lang="en-US" altLang="zh-CN" sz="2800" b="1" dirty="0">
                <a:latin typeface="Times New Roman" pitchFamily="18" charset="0"/>
              </a:rPr>
              <a:t>3G</a:t>
            </a:r>
            <a:r>
              <a:rPr lang="zh-CN" altLang="en-US" sz="2800" b="1" dirty="0">
                <a:latin typeface="Times New Roman" pitchFamily="18" charset="0"/>
              </a:rPr>
              <a:t>网络</a:t>
            </a:r>
            <a:r>
              <a:rPr lang="en-US" altLang="zh-CN" sz="2800" b="1" dirty="0">
                <a:latin typeface="Times New Roman" pitchFamily="18" charset="0"/>
              </a:rPr>
              <a:t>2001</a:t>
            </a:r>
            <a:r>
              <a:rPr lang="zh-CN" altLang="en-US" sz="2800" b="1" dirty="0">
                <a:latin typeface="Times New Roman" pitchFamily="18" charset="0"/>
              </a:rPr>
              <a:t>年十月在日本</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开通 </a:t>
            </a:r>
            <a:r>
              <a:rPr lang="en-US" altLang="zh-CN" sz="2800" b="1" dirty="0">
                <a:latin typeface="Times New Roman" pitchFamily="18" charset="0"/>
              </a:rPr>
              <a:t>NTT </a:t>
            </a:r>
            <a:r>
              <a:rPr lang="en-US" altLang="zh-CN" sz="2800" b="1" dirty="0" err="1">
                <a:latin typeface="Times New Roman" pitchFamily="18" charset="0"/>
              </a:rPr>
              <a:t>DoCoMo</a:t>
            </a:r>
            <a:r>
              <a:rPr lang="en-US" altLang="zh-CN" sz="2800" b="1" dirty="0">
                <a:latin typeface="Times New Roman" pitchFamily="18" charset="0"/>
              </a:rPr>
              <a:t> WCDMA)</a:t>
            </a:r>
          </a:p>
          <a:p>
            <a:pPr eaLnBrk="1" hangingPunct="1">
              <a:lnSpc>
                <a:spcPct val="80000"/>
              </a:lnSpc>
              <a:buFont typeface="Wingdings" pitchFamily="2" charset="2"/>
              <a:buNone/>
            </a:pPr>
            <a:endParaRPr lang="en-US" altLang="zh-CN" sz="2800" b="1" dirty="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b="1" dirty="0">
                <a:latin typeface="Times New Roman" pitchFamily="18" charset="0"/>
              </a:rPr>
              <a:t>移动通信业发展概况</a:t>
            </a:r>
          </a:p>
        </p:txBody>
      </p:sp>
      <p:sp>
        <p:nvSpPr>
          <p:cNvPr id="6147" name="Rectangle 4"/>
          <p:cNvSpPr>
            <a:spLocks noGrp="1" noChangeArrowheads="1"/>
          </p:cNvSpPr>
          <p:nvPr>
            <p:ph type="body" idx="1"/>
          </p:nvPr>
        </p:nvSpPr>
        <p:spPr>
          <a:xfrm>
            <a:off x="838200" y="2133600"/>
            <a:ext cx="7772400" cy="4114800"/>
          </a:xfrm>
        </p:spPr>
        <p:txBody>
          <a:bodyPr/>
          <a:lstStyle/>
          <a:p>
            <a:r>
              <a:rPr lang="en-US" altLang="zh-CN" sz="3600" b="1" dirty="0">
                <a:latin typeface="Times New Roman" pitchFamily="18" charset="0"/>
              </a:rPr>
              <a:t>IDI</a:t>
            </a:r>
            <a:r>
              <a:rPr lang="zh-CN" altLang="en-US" sz="3600" b="1" dirty="0">
                <a:latin typeface="Times New Roman" pitchFamily="18" charset="0"/>
              </a:rPr>
              <a:t>（</a:t>
            </a:r>
            <a:r>
              <a:rPr lang="en-US" altLang="zh-CN" sz="3600" b="1" dirty="0">
                <a:latin typeface="Times New Roman" pitchFamily="18" charset="0"/>
              </a:rPr>
              <a:t>ICT</a:t>
            </a:r>
            <a:r>
              <a:rPr lang="zh-CN" altLang="en-US" sz="3600" b="1" dirty="0">
                <a:latin typeface="Times New Roman" pitchFamily="18" charset="0"/>
              </a:rPr>
              <a:t>发展指数）简介</a:t>
            </a:r>
          </a:p>
          <a:p>
            <a:r>
              <a:rPr lang="zh-CN" altLang="en-US" sz="3600" b="1" dirty="0">
                <a:latin typeface="Times New Roman" pitchFamily="18" charset="0"/>
                <a:cs typeface="Times New Roman" pitchFamily="18" charset="0"/>
                <a:hlinkClick r:id="rId3" action="ppaction://hlinksldjump"/>
              </a:rPr>
              <a:t>全球移动通信发展状况</a:t>
            </a:r>
            <a:endParaRPr lang="en-US" altLang="zh-CN" sz="3600" b="1" dirty="0">
              <a:latin typeface="Times New Roman" pitchFamily="18" charset="0"/>
              <a:cs typeface="Times New Roman" pitchFamily="18" charset="0"/>
            </a:endParaRPr>
          </a:p>
          <a:p>
            <a:r>
              <a:rPr lang="zh-CN" altLang="en-US" sz="3600" b="1" dirty="0">
                <a:latin typeface="Times New Roman" pitchFamily="18" charset="0"/>
                <a:cs typeface="Times New Roman" pitchFamily="18" charset="0"/>
                <a:hlinkClick r:id="rId4" action="ppaction://hlinksldjump"/>
              </a:rPr>
              <a:t>移动通信的技术演进</a:t>
            </a:r>
            <a:endParaRPr lang="zh-CN" altLang="en-US" sz="3600" b="1" dirty="0">
              <a:latin typeface="Times New Roman" pitchFamily="18" charset="0"/>
            </a:endParaRPr>
          </a:p>
          <a:p>
            <a:endParaRPr lang="zh-CN" altLang="en-US" sz="3600" b="1" dirty="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latin typeface="Times New Roman" pitchFamily="18" charset="0"/>
                <a:cs typeface="Times New Roman" pitchFamily="18" charset="0"/>
              </a:rPr>
              <a:t>国内</a:t>
            </a:r>
            <a:r>
              <a:rPr lang="en-US" altLang="zh-CN" b="1" dirty="0">
                <a:latin typeface="Times New Roman" pitchFamily="18" charset="0"/>
                <a:cs typeface="Times New Roman" pitchFamily="18" charset="0"/>
              </a:rPr>
              <a:t>4G</a:t>
            </a:r>
            <a:r>
              <a:rPr lang="zh-CN" altLang="en-US" b="1" dirty="0">
                <a:latin typeface="Times New Roman" pitchFamily="18" charset="0"/>
                <a:cs typeface="Times New Roman" pitchFamily="18" charset="0"/>
              </a:rPr>
              <a:t>的商用</a:t>
            </a:r>
          </a:p>
        </p:txBody>
      </p:sp>
      <p:sp>
        <p:nvSpPr>
          <p:cNvPr id="5" name="内容占位符 4"/>
          <p:cNvSpPr>
            <a:spLocks noGrp="1"/>
          </p:cNvSpPr>
          <p:nvPr>
            <p:ph idx="1"/>
          </p:nvPr>
        </p:nvSpPr>
        <p:spPr>
          <a:xfrm>
            <a:off x="838200" y="2133600"/>
            <a:ext cx="7772400" cy="4114800"/>
          </a:xfrm>
        </p:spPr>
        <p:txBody>
          <a:bodyPr/>
          <a:lstStyle/>
          <a:p>
            <a:r>
              <a:rPr lang="en-US" altLang="zh-CN" b="1" dirty="0">
                <a:latin typeface="Times New Roman" pitchFamily="18" charset="0"/>
                <a:cs typeface="Times New Roman" pitchFamily="18" charset="0"/>
              </a:rPr>
              <a:t>TDD</a:t>
            </a:r>
            <a:r>
              <a:rPr lang="zh-CN" altLang="en-US" b="1" dirty="0">
                <a:latin typeface="Times New Roman" pitchFamily="18" charset="0"/>
                <a:cs typeface="Times New Roman" pitchFamily="18" charset="0"/>
              </a:rPr>
              <a:t>版本</a:t>
            </a:r>
            <a:r>
              <a:rPr lang="en-US" altLang="zh-CN" b="1" dirty="0">
                <a:latin typeface="Times New Roman" pitchFamily="18" charset="0"/>
                <a:cs typeface="Times New Roman" pitchFamily="18" charset="0"/>
              </a:rPr>
              <a:t>TD-LTE</a:t>
            </a:r>
            <a:r>
              <a:rPr lang="zh-CN" altLang="en-US" b="1" dirty="0">
                <a:latin typeface="Times New Roman" pitchFamily="18" charset="0"/>
                <a:cs typeface="Times New Roman" pitchFamily="18" charset="0"/>
              </a:rPr>
              <a:t>牌照于</a:t>
            </a:r>
            <a:r>
              <a:rPr lang="en-US" altLang="zh-CN" b="1" dirty="0">
                <a:latin typeface="Times New Roman" pitchFamily="18" charset="0"/>
                <a:cs typeface="Times New Roman" pitchFamily="18" charset="0"/>
              </a:rPr>
              <a:t>2013</a:t>
            </a:r>
            <a:r>
              <a:rPr lang="zh-CN" altLang="en-US" b="1" dirty="0">
                <a:latin typeface="Times New Roman" pitchFamily="18" charset="0"/>
                <a:cs typeface="Times New Roman" pitchFamily="18" charset="0"/>
              </a:rPr>
              <a:t>年</a:t>
            </a:r>
            <a:r>
              <a:rPr lang="en-US" altLang="zh-CN" b="1" dirty="0">
                <a:latin typeface="Times New Roman" pitchFamily="18" charset="0"/>
                <a:cs typeface="Times New Roman" pitchFamily="18" charset="0"/>
              </a:rPr>
              <a:t>12</a:t>
            </a:r>
            <a:r>
              <a:rPr lang="zh-CN" altLang="en-US" b="1" dirty="0">
                <a:latin typeface="Times New Roman" pitchFamily="18" charset="0"/>
                <a:cs typeface="Times New Roman" pitchFamily="18" charset="0"/>
              </a:rPr>
              <a:t>月</a:t>
            </a:r>
            <a:r>
              <a:rPr lang="en-US" altLang="zh-CN" b="1" dirty="0">
                <a:latin typeface="Times New Roman" pitchFamily="18" charset="0"/>
                <a:cs typeface="Times New Roman" pitchFamily="18" charset="0"/>
              </a:rPr>
              <a:t>4</a:t>
            </a:r>
            <a:r>
              <a:rPr lang="zh-CN" altLang="en-US" b="1" dirty="0">
                <a:latin typeface="Times New Roman" pitchFamily="18" charset="0"/>
                <a:cs typeface="Times New Roman" pitchFamily="18" charset="0"/>
              </a:rPr>
              <a:t>日发放，三家运营商</a:t>
            </a:r>
            <a:endParaRPr lang="en-US" altLang="zh-CN" b="1" dirty="0">
              <a:latin typeface="Times New Roman" pitchFamily="18" charset="0"/>
              <a:cs typeface="Times New Roman" pitchFamily="18" charset="0"/>
            </a:endParaRPr>
          </a:p>
          <a:p>
            <a:r>
              <a:rPr lang="en-US" altLang="zh-CN" b="1" dirty="0">
                <a:latin typeface="Times New Roman" pitchFamily="18" charset="0"/>
                <a:cs typeface="Times New Roman" pitchFamily="18" charset="0"/>
              </a:rPr>
              <a:t>FDD</a:t>
            </a:r>
            <a:r>
              <a:rPr lang="zh-CN" altLang="en-US" b="1" dirty="0">
                <a:latin typeface="Times New Roman" pitchFamily="18" charset="0"/>
                <a:cs typeface="Times New Roman" pitchFamily="18" charset="0"/>
              </a:rPr>
              <a:t>版本</a:t>
            </a:r>
            <a:r>
              <a:rPr lang="en-US" altLang="zh-CN" b="1" dirty="0">
                <a:latin typeface="Times New Roman" pitchFamily="18" charset="0"/>
                <a:cs typeface="Times New Roman" pitchFamily="18" charset="0"/>
              </a:rPr>
              <a:t>FDD-LTE</a:t>
            </a:r>
            <a:r>
              <a:rPr lang="zh-CN" altLang="en-US" b="1" dirty="0">
                <a:latin typeface="Times New Roman" pitchFamily="18" charset="0"/>
                <a:cs typeface="Times New Roman" pitchFamily="18" charset="0"/>
              </a:rPr>
              <a:t>牌照于</a:t>
            </a:r>
            <a:r>
              <a:rPr lang="en-US" altLang="zh-CN" b="1" dirty="0">
                <a:latin typeface="Times New Roman" pitchFamily="18" charset="0"/>
                <a:cs typeface="Times New Roman" pitchFamily="18" charset="0"/>
              </a:rPr>
              <a:t>2015</a:t>
            </a:r>
            <a:r>
              <a:rPr lang="zh-CN" altLang="en-US" b="1" dirty="0">
                <a:latin typeface="Times New Roman" pitchFamily="18" charset="0"/>
                <a:cs typeface="Times New Roman" pitchFamily="18" charset="0"/>
              </a:rPr>
              <a:t>年</a:t>
            </a:r>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月</a:t>
            </a:r>
            <a:r>
              <a:rPr lang="en-US" altLang="zh-CN" b="1" dirty="0">
                <a:latin typeface="Times New Roman" pitchFamily="18" charset="0"/>
                <a:cs typeface="Times New Roman" pitchFamily="18" charset="0"/>
              </a:rPr>
              <a:t>27</a:t>
            </a:r>
            <a:r>
              <a:rPr lang="zh-CN" altLang="en-US" b="1" dirty="0">
                <a:latin typeface="Times New Roman" pitchFamily="18" charset="0"/>
                <a:cs typeface="Times New Roman" pitchFamily="18" charset="0"/>
              </a:rPr>
              <a:t>日发放，两家运营商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a:effectLst>
                  <a:outerShdw blurRad="38100" dist="38100" dir="2700000" algn="tl">
                    <a:srgbClr val="000000">
                      <a:alpha val="43137"/>
                    </a:srgbClr>
                  </a:outerShdw>
                </a:effectLst>
              </a:rPr>
              <a:t>5G</a:t>
            </a:r>
            <a:endParaRPr lang="zh-CN" altLang="en-US" b="1" dirty="0">
              <a:effectLst>
                <a:outerShdw blurRad="38100" dist="38100" dir="2700000" algn="tl">
                  <a:srgbClr val="000000">
                    <a:alpha val="43137"/>
                  </a:srgbClr>
                </a:outerShdw>
              </a:effectLst>
            </a:endParaRPr>
          </a:p>
        </p:txBody>
      </p:sp>
      <p:sp>
        <p:nvSpPr>
          <p:cNvPr id="5" name="矩形 4"/>
          <p:cNvSpPr/>
          <p:nvPr/>
        </p:nvSpPr>
        <p:spPr>
          <a:xfrm>
            <a:off x="609600" y="1981200"/>
            <a:ext cx="8001000" cy="1384995"/>
          </a:xfrm>
          <a:prstGeom prst="rect">
            <a:avLst/>
          </a:prstGeom>
        </p:spPr>
        <p:txBody>
          <a:bodyPr wrap="square">
            <a:spAutoFit/>
          </a:bodyPr>
          <a:lstStyle/>
          <a:p>
            <a:pPr algn="l"/>
            <a:r>
              <a:rPr lang="en-US" altLang="zh-CN" sz="2800" b="0" dirty="0"/>
              <a:t>       </a:t>
            </a:r>
            <a:r>
              <a:rPr lang="en-US" altLang="zh-CN" sz="2800" dirty="0"/>
              <a:t>5G</a:t>
            </a:r>
            <a:r>
              <a:rPr lang="zh-CN" altLang="en-US" sz="2800" dirty="0"/>
              <a:t>要解决的问题将不仅仅是传输速度。而是要应对来自于联网设备的大规模增长以及不同应用场景对网络需求不同的挑战。</a:t>
            </a:r>
          </a:p>
        </p:txBody>
      </p:sp>
      <p:sp>
        <p:nvSpPr>
          <p:cNvPr id="6" name="矩形 5"/>
          <p:cNvSpPr/>
          <p:nvPr/>
        </p:nvSpPr>
        <p:spPr>
          <a:xfrm>
            <a:off x="685800" y="3352800"/>
            <a:ext cx="7924800" cy="1384995"/>
          </a:xfrm>
          <a:prstGeom prst="rect">
            <a:avLst/>
          </a:prstGeom>
        </p:spPr>
        <p:txBody>
          <a:bodyPr wrap="square">
            <a:spAutoFit/>
          </a:bodyPr>
          <a:lstStyle/>
          <a:p>
            <a:pPr algn="l"/>
            <a:r>
              <a:rPr lang="en-US" altLang="zh-CN" sz="2800" b="0" dirty="0"/>
              <a:t>       </a:t>
            </a:r>
            <a:r>
              <a:rPr lang="en-US" altLang="zh-CN" sz="2800" dirty="0"/>
              <a:t>2012</a:t>
            </a:r>
            <a:r>
              <a:rPr lang="zh-CN" altLang="en-US" sz="2800" dirty="0"/>
              <a:t>年</a:t>
            </a:r>
            <a:r>
              <a:rPr lang="en-US" altLang="zh-CN" sz="2800" dirty="0"/>
              <a:t>11</a:t>
            </a:r>
            <a:r>
              <a:rPr lang="zh-CN" altLang="en-US" sz="2800" dirty="0"/>
              <a:t>月，欧盟就宣布启动了名为</a:t>
            </a:r>
            <a:r>
              <a:rPr lang="en-US" altLang="zh-CN" sz="2800" dirty="0"/>
              <a:t>METIS (</a:t>
            </a:r>
            <a:r>
              <a:rPr lang="zh-CN" altLang="en-US" sz="2800" dirty="0"/>
              <a:t>构建</a:t>
            </a:r>
            <a:r>
              <a:rPr lang="en-US" altLang="zh-CN" sz="2800" dirty="0"/>
              <a:t>2020</a:t>
            </a:r>
            <a:r>
              <a:rPr lang="zh-CN" altLang="en-US" sz="2800" dirty="0"/>
              <a:t>年信息社会的无线移动通信关键技术</a:t>
            </a:r>
            <a:r>
              <a:rPr lang="en-US" altLang="zh-CN" sz="2800" dirty="0"/>
              <a:t>)</a:t>
            </a:r>
            <a:r>
              <a:rPr lang="zh-CN" altLang="en-US" sz="2800" dirty="0"/>
              <a:t>的项目。</a:t>
            </a:r>
          </a:p>
        </p:txBody>
      </p:sp>
      <p:sp>
        <p:nvSpPr>
          <p:cNvPr id="7" name="矩形 6"/>
          <p:cNvSpPr/>
          <p:nvPr/>
        </p:nvSpPr>
        <p:spPr>
          <a:xfrm>
            <a:off x="762000" y="4800600"/>
            <a:ext cx="7924800" cy="1815882"/>
          </a:xfrm>
          <a:prstGeom prst="rect">
            <a:avLst/>
          </a:prstGeom>
        </p:spPr>
        <p:txBody>
          <a:bodyPr wrap="square">
            <a:spAutoFit/>
          </a:bodyPr>
          <a:lstStyle/>
          <a:p>
            <a:pPr algn="l"/>
            <a:r>
              <a:rPr lang="en-US" altLang="zh-CN" sz="2800" dirty="0"/>
              <a:t>       METIS</a:t>
            </a:r>
            <a:r>
              <a:rPr lang="zh-CN" altLang="en-US" sz="2800" dirty="0"/>
              <a:t>设立的目标是：为建立下一代（</a:t>
            </a:r>
            <a:r>
              <a:rPr lang="en-US" altLang="zh-CN" sz="2800" dirty="0"/>
              <a:t>5G</a:t>
            </a:r>
            <a:r>
              <a:rPr lang="zh-CN" altLang="en-US" sz="2800" dirty="0"/>
              <a:t>）移动和无线通信系统奠定基础，为未来的移动通信和无线技术在需求、特性和指标上达成共识，取得在概念、雏形、关键技术组成上的统一意见。</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outerShdw blurRad="38100" dist="38100" dir="2700000" algn="tl">
                    <a:srgbClr val="000000">
                      <a:alpha val="43137"/>
                    </a:srgbClr>
                  </a:outerShdw>
                </a:effectLst>
              </a:rPr>
              <a:t>METIS</a:t>
            </a:r>
            <a:endParaRPr lang="zh-CN" altLang="en-US" b="1" dirty="0">
              <a:effectLst>
                <a:outerShdw blurRad="38100" dist="38100" dir="2700000" algn="tl">
                  <a:srgbClr val="000000">
                    <a:alpha val="43137"/>
                  </a:srgbClr>
                </a:outerShdw>
              </a:effectLst>
            </a:endParaRPr>
          </a:p>
        </p:txBody>
      </p:sp>
      <p:sp>
        <p:nvSpPr>
          <p:cNvPr id="3" name="矩形 2"/>
          <p:cNvSpPr/>
          <p:nvPr/>
        </p:nvSpPr>
        <p:spPr>
          <a:xfrm>
            <a:off x="381000" y="2133600"/>
            <a:ext cx="8458200" cy="1384995"/>
          </a:xfrm>
          <a:prstGeom prst="rect">
            <a:avLst/>
          </a:prstGeom>
        </p:spPr>
        <p:txBody>
          <a:bodyPr wrap="square">
            <a:spAutoFit/>
          </a:bodyPr>
          <a:lstStyle/>
          <a:p>
            <a:pPr algn="l"/>
            <a:r>
              <a:rPr lang="en-US" altLang="zh-CN" sz="2800" dirty="0"/>
              <a:t>Mobile and wireless communications Enablers for Twenty-twenty (2020) Information Society</a:t>
            </a:r>
            <a:endParaRPr lang="zh-CN" altLang="en-US" sz="2800" dirty="0"/>
          </a:p>
        </p:txBody>
      </p:sp>
      <p:sp>
        <p:nvSpPr>
          <p:cNvPr id="4" name="矩形 3"/>
          <p:cNvSpPr/>
          <p:nvPr/>
        </p:nvSpPr>
        <p:spPr>
          <a:xfrm>
            <a:off x="0" y="3581400"/>
            <a:ext cx="8763000" cy="3108543"/>
          </a:xfrm>
          <a:prstGeom prst="rect">
            <a:avLst/>
          </a:prstGeom>
        </p:spPr>
        <p:txBody>
          <a:bodyPr wrap="square">
            <a:spAutoFit/>
          </a:bodyPr>
          <a:lstStyle/>
          <a:p>
            <a:pPr lvl="1" algn="l"/>
            <a:r>
              <a:rPr lang="zh-CN" altLang="en-US" sz="2800" dirty="0"/>
              <a:t>      在</a:t>
            </a:r>
            <a:r>
              <a:rPr lang="en-US" altLang="zh-CN" sz="2800" dirty="0"/>
              <a:t>METIS</a:t>
            </a:r>
            <a:r>
              <a:rPr lang="zh-CN" altLang="en-US" sz="2800" dirty="0"/>
              <a:t>内部，所有任务被分为了八个工作组，其中</a:t>
            </a:r>
            <a:r>
              <a:rPr lang="en-US" altLang="zh-CN" sz="2800" dirty="0"/>
              <a:t>6</a:t>
            </a:r>
            <a:r>
              <a:rPr lang="zh-CN" altLang="en-US" sz="2800" dirty="0"/>
              <a:t>个技术类工作组分别由日本运营商</a:t>
            </a:r>
            <a:r>
              <a:rPr lang="en-US" altLang="zh-CN" sz="2800" dirty="0"/>
              <a:t>DOCOMO</a:t>
            </a:r>
            <a:r>
              <a:rPr lang="zh-CN" altLang="en-US" sz="2800" dirty="0"/>
              <a:t>，华为，阿尔卡特</a:t>
            </a:r>
            <a:r>
              <a:rPr lang="en-US" altLang="zh-CN" sz="2800" dirty="0"/>
              <a:t>-</a:t>
            </a:r>
            <a:r>
              <a:rPr lang="zh-CN" altLang="en-US" sz="2800" dirty="0"/>
              <a:t>朗讯，诺基亚西门子，诺基亚，爱立信负责。每个工作组负责统筹一项研究。另外，爱立信还会负责两个非技术类的工作组，包括标准制定与发布以及项目管理和监督。每项研究都会划分成很多个具体任务，所有的成员都可以参与其中。</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6082F-E81E-480D-8C4D-D653540284E1}"/>
              </a:ext>
            </a:extLst>
          </p:cNvPr>
          <p:cNvSpPr>
            <a:spLocks noGrp="1"/>
          </p:cNvSpPr>
          <p:nvPr>
            <p:ph type="title"/>
          </p:nvPr>
        </p:nvSpPr>
        <p:spPr/>
        <p:txBody>
          <a:bodyPr/>
          <a:lstStyle/>
          <a:p>
            <a:r>
              <a:rPr lang="zh-CN" altLang="en-US" b="1" dirty="0">
                <a:latin typeface="Times New Roman" pitchFamily="18" charset="0"/>
                <a:cs typeface="Times New Roman" pitchFamily="18" charset="0"/>
              </a:rPr>
              <a:t>移动通信系统代际发展</a:t>
            </a:r>
          </a:p>
        </p:txBody>
      </p:sp>
      <p:pic>
        <p:nvPicPr>
          <p:cNvPr id="3" name="图片 2">
            <a:extLst>
              <a:ext uri="{FF2B5EF4-FFF2-40B4-BE49-F238E27FC236}">
                <a16:creationId xmlns:a16="http://schemas.microsoft.com/office/drawing/2014/main" id="{37C52303-8321-47B4-97C9-BFE90777A7AC}"/>
              </a:ext>
            </a:extLst>
          </p:cNvPr>
          <p:cNvPicPr>
            <a:picLocks noChangeAspect="1"/>
          </p:cNvPicPr>
          <p:nvPr/>
        </p:nvPicPr>
        <p:blipFill>
          <a:blip r:embed="rId2"/>
          <a:stretch>
            <a:fillRect/>
          </a:stretch>
        </p:blipFill>
        <p:spPr>
          <a:xfrm>
            <a:off x="1172610" y="1905000"/>
            <a:ext cx="7231062" cy="4839333"/>
          </a:xfrm>
          <a:prstGeom prst="rect">
            <a:avLst/>
          </a:prstGeom>
        </p:spPr>
      </p:pic>
    </p:spTree>
    <p:extLst>
      <p:ext uri="{BB962C8B-B14F-4D97-AF65-F5344CB8AC3E}">
        <p14:creationId xmlns:p14="http://schemas.microsoft.com/office/powerpoint/2010/main" val="254167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t>课程要求</a:t>
            </a:r>
          </a:p>
        </p:txBody>
      </p:sp>
      <p:sp>
        <p:nvSpPr>
          <p:cNvPr id="5" name="内容占位符 4"/>
          <p:cNvSpPr>
            <a:spLocks noGrp="1"/>
          </p:cNvSpPr>
          <p:nvPr>
            <p:ph idx="1"/>
          </p:nvPr>
        </p:nvSpPr>
        <p:spPr>
          <a:xfrm>
            <a:off x="914400" y="2133600"/>
            <a:ext cx="7772400" cy="4114800"/>
          </a:xfrm>
        </p:spPr>
        <p:txBody>
          <a:bodyPr/>
          <a:lstStyle/>
          <a:p>
            <a:r>
              <a:rPr lang="zh-CN" altLang="en-US" sz="3600" b="1" dirty="0"/>
              <a:t>教材及参考书</a:t>
            </a:r>
            <a:endParaRPr lang="en-US" altLang="zh-CN" sz="3600" b="1" dirty="0"/>
          </a:p>
          <a:p>
            <a:r>
              <a:rPr lang="zh-CN" altLang="en-US" sz="3600" b="1" dirty="0">
                <a:hlinkClick r:id="rId2" action="ppaction://hlinksldjump"/>
              </a:rPr>
              <a:t>本课程的基本要求</a:t>
            </a:r>
            <a:endParaRPr lang="en-US" altLang="zh-CN" sz="3600" b="1" dirty="0"/>
          </a:p>
          <a:p>
            <a:r>
              <a:rPr lang="zh-CN" altLang="en-US" sz="3600" b="1" dirty="0">
                <a:hlinkClick r:id="" action="ppaction://noaction"/>
              </a:rPr>
              <a:t>课程的考核</a:t>
            </a:r>
            <a:endParaRPr lang="en-US" altLang="zh-CN" sz="3600" b="1" dirty="0"/>
          </a:p>
          <a:p>
            <a:endParaRPr lang="en-US" altLang="zh-CN" sz="3600" b="1" dirty="0"/>
          </a:p>
          <a:p>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4000" b="1" dirty="0"/>
              <a:t>本课程使用的教材</a:t>
            </a:r>
          </a:p>
        </p:txBody>
      </p:sp>
      <p:sp>
        <p:nvSpPr>
          <p:cNvPr id="8195" name="Rectangle 3"/>
          <p:cNvSpPr>
            <a:spLocks noGrp="1" noChangeArrowheads="1"/>
          </p:cNvSpPr>
          <p:nvPr>
            <p:ph type="body" sz="half" idx="1"/>
          </p:nvPr>
        </p:nvSpPr>
        <p:spPr>
          <a:xfrm>
            <a:off x="838200" y="1981200"/>
            <a:ext cx="3810000" cy="4648200"/>
          </a:xfrm>
        </p:spPr>
        <p:txBody>
          <a:bodyPr/>
          <a:lstStyle/>
          <a:p>
            <a:pPr eaLnBrk="1" hangingPunct="1">
              <a:buFont typeface="Wingdings" pitchFamily="2" charset="2"/>
              <a:buNone/>
              <a:defRPr/>
            </a:pPr>
            <a:r>
              <a:rPr lang="en-US" altLang="zh-CN" sz="2800" b="1" dirty="0">
                <a:latin typeface="Times New Roman" pitchFamily="18" charset="0"/>
              </a:rPr>
              <a:t>T. S. </a:t>
            </a:r>
            <a:r>
              <a:rPr lang="en-US" altLang="zh-CN" sz="2800" b="1" dirty="0" err="1">
                <a:latin typeface="Times New Roman" pitchFamily="18" charset="0"/>
              </a:rPr>
              <a:t>Rappaport</a:t>
            </a:r>
            <a:r>
              <a:rPr lang="en-US" altLang="zh-CN" sz="2800" b="1" dirty="0">
                <a:latin typeface="Times New Roman" pitchFamily="18" charset="0"/>
              </a:rPr>
              <a:t> </a:t>
            </a:r>
            <a:r>
              <a:rPr lang="zh-CN" altLang="en-US" sz="2800" b="1" dirty="0">
                <a:latin typeface="Times New Roman" pitchFamily="18" charset="0"/>
              </a:rPr>
              <a:t>著</a:t>
            </a:r>
          </a:p>
          <a:p>
            <a:pPr eaLnBrk="1" hangingPunct="1">
              <a:buFont typeface="Wingdings" pitchFamily="2" charset="2"/>
              <a:buNone/>
              <a:defRPr/>
            </a:pPr>
            <a:r>
              <a:rPr lang="zh-CN" altLang="en-US" sz="2800" b="1" dirty="0">
                <a:latin typeface="Times New Roman" pitchFamily="18" charset="0"/>
              </a:rPr>
              <a:t>“</a:t>
            </a:r>
            <a:r>
              <a:rPr lang="en-US" altLang="zh-CN" sz="2800" b="1" dirty="0">
                <a:latin typeface="Times New Roman" pitchFamily="18" charset="0"/>
              </a:rPr>
              <a:t>Wireless Communications  Principles and Practice , 2e”  2002</a:t>
            </a:r>
          </a:p>
          <a:p>
            <a:pPr eaLnBrk="1" hangingPunct="1">
              <a:buFont typeface="Wingdings" pitchFamily="2" charset="2"/>
              <a:buNone/>
              <a:defRPr/>
            </a:pPr>
            <a:r>
              <a:rPr lang="en-US" altLang="zh-CN" sz="2800" b="1" dirty="0">
                <a:latin typeface="Times New Roman" pitchFamily="18" charset="0"/>
              </a:rPr>
              <a:t>《</a:t>
            </a:r>
            <a:r>
              <a:rPr lang="zh-CN" altLang="en-US" sz="2800" b="1" dirty="0">
                <a:effectLst>
                  <a:outerShdw blurRad="38100" dist="38100" dir="2700000" algn="tl">
                    <a:srgbClr val="FFFFFF"/>
                  </a:outerShdw>
                </a:effectLst>
                <a:latin typeface="Times New Roman" pitchFamily="18" charset="0"/>
              </a:rPr>
              <a:t>无线通信原理与应用（第二版）</a:t>
            </a:r>
            <a:r>
              <a:rPr lang="en-US" altLang="zh-CN" sz="2800" b="1" dirty="0">
                <a:latin typeface="Times New Roman" pitchFamily="18" charset="0"/>
              </a:rPr>
              <a:t>》  </a:t>
            </a:r>
          </a:p>
          <a:p>
            <a:pPr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周文安 等译    </a:t>
            </a:r>
            <a:r>
              <a:rPr lang="en-US" altLang="zh-CN" sz="2800" b="1" dirty="0">
                <a:latin typeface="Times New Roman" pitchFamily="18" charset="0"/>
              </a:rPr>
              <a:t>  </a:t>
            </a:r>
          </a:p>
          <a:p>
            <a:pPr eaLnBrk="1" hangingPunct="1">
              <a:buFont typeface="Wingdings" pitchFamily="2" charset="2"/>
              <a:buNone/>
              <a:defRPr/>
            </a:pPr>
            <a:r>
              <a:rPr lang="zh-CN" altLang="en-US" sz="2800" b="1" dirty="0">
                <a:latin typeface="Times New Roman" pitchFamily="18" charset="0"/>
              </a:rPr>
              <a:t>           电子工业出版社</a:t>
            </a:r>
            <a:r>
              <a:rPr lang="en-US" altLang="zh-CN" sz="2800" b="1" dirty="0">
                <a:latin typeface="Times New Roman" pitchFamily="18" charset="0"/>
              </a:rPr>
              <a:t> </a:t>
            </a:r>
          </a:p>
          <a:p>
            <a:pPr eaLnBrk="1" hangingPunct="1">
              <a:buFont typeface="Wingdings" pitchFamily="2" charset="2"/>
              <a:buNone/>
              <a:defRPr/>
            </a:pPr>
            <a:r>
              <a:rPr lang="en-US" altLang="zh-CN" sz="2800" b="1" dirty="0">
                <a:latin typeface="Times New Roman" pitchFamily="18" charset="0"/>
              </a:rPr>
              <a:t>                           2006.07</a:t>
            </a:r>
            <a:endParaRPr lang="zh-CN" altLang="en-US" sz="2800" b="1" dirty="0">
              <a:latin typeface="Times New Roman" pitchFamily="18" charset="0"/>
            </a:endParaRPr>
          </a:p>
        </p:txBody>
      </p:sp>
      <p:pic>
        <p:nvPicPr>
          <p:cNvPr id="21508" name="Picture 8" descr="Image1"/>
          <p:cNvPicPr>
            <a:picLocks noGrp="1" noChangeAspect="1" noChangeArrowheads="1"/>
          </p:cNvPicPr>
          <p:nvPr>
            <p:ph type="clipArt" sz="half" idx="2"/>
          </p:nvPr>
        </p:nvPicPr>
        <p:blipFill>
          <a:blip r:embed="rId3" cstate="print"/>
          <a:srcRect/>
          <a:stretch>
            <a:fillRect/>
          </a:stretch>
        </p:blipFill>
        <p:spPr>
          <a:xfrm>
            <a:off x="5257800" y="2057400"/>
            <a:ext cx="2879725" cy="409575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4000" b="1" dirty="0"/>
              <a:t>参考书</a:t>
            </a:r>
            <a:r>
              <a:rPr lang="zh-CN" altLang="en-US" sz="4000" b="1" dirty="0">
                <a:latin typeface="Times New Roman" pitchFamily="18" charset="0"/>
              </a:rPr>
              <a:t>（</a:t>
            </a:r>
            <a:r>
              <a:rPr lang="en-US" altLang="zh-CN" sz="4000" b="1" dirty="0">
                <a:latin typeface="Times New Roman" pitchFamily="18" charset="0"/>
              </a:rPr>
              <a:t>1</a:t>
            </a:r>
            <a:r>
              <a:rPr lang="zh-CN" altLang="en-US" sz="4000" b="1" dirty="0">
                <a:latin typeface="Times New Roman" pitchFamily="18" charset="0"/>
              </a:rPr>
              <a:t>）</a:t>
            </a:r>
          </a:p>
        </p:txBody>
      </p:sp>
      <p:sp>
        <p:nvSpPr>
          <p:cNvPr id="11268" name="Rectangle 4"/>
          <p:cNvSpPr>
            <a:spLocks noGrp="1" noChangeArrowheads="1"/>
          </p:cNvSpPr>
          <p:nvPr>
            <p:ph type="body" sz="half" idx="1"/>
          </p:nvPr>
        </p:nvSpPr>
        <p:spPr>
          <a:xfrm>
            <a:off x="914400" y="1981200"/>
            <a:ext cx="4114800" cy="4383088"/>
          </a:xfrm>
        </p:spPr>
        <p:txBody>
          <a:bodyPr/>
          <a:lstStyle/>
          <a:p>
            <a:pPr eaLnBrk="1" hangingPunct="1">
              <a:buFont typeface="Wingdings" pitchFamily="2" charset="2"/>
              <a:buNone/>
              <a:defRPr/>
            </a:pPr>
            <a:r>
              <a:rPr lang="en-US" altLang="zh-CN" sz="2800" b="1" dirty="0">
                <a:latin typeface="Times New Roman" pitchFamily="18" charset="0"/>
              </a:rPr>
              <a:t>1.</a:t>
            </a:r>
            <a:r>
              <a:rPr lang="zh-CN" altLang="en-US" sz="2800" b="1" dirty="0">
                <a:effectLst>
                  <a:outerShdw blurRad="38100" dist="38100" dir="2700000" algn="tl">
                    <a:srgbClr val="000000">
                      <a:alpha val="43137"/>
                    </a:srgbClr>
                  </a:outerShdw>
                </a:effectLst>
                <a:latin typeface="Times New Roman" pitchFamily="18" charset="0"/>
              </a:rPr>
              <a:t>郭梯云</a:t>
            </a:r>
            <a:r>
              <a:rPr lang="zh-CN" altLang="en-US" sz="2800" b="1" dirty="0"/>
              <a:t>等编著</a:t>
            </a:r>
          </a:p>
          <a:p>
            <a:pPr eaLnBrk="1" hangingPunct="1">
              <a:buFont typeface="Wingdings" pitchFamily="2" charset="2"/>
              <a:buNone/>
              <a:defRPr/>
            </a:pPr>
            <a:r>
              <a:rPr lang="en-US" altLang="zh-CN" sz="2800" b="1" dirty="0"/>
              <a:t>《</a:t>
            </a:r>
            <a:r>
              <a:rPr lang="zh-CN" altLang="en-US" sz="2800" b="1" dirty="0">
                <a:effectLst>
                  <a:outerShdw blurRad="38100" dist="38100" dir="2700000" algn="tl">
                    <a:srgbClr val="FFFFFF"/>
                  </a:outerShdw>
                </a:effectLst>
              </a:rPr>
              <a:t>移动通信</a:t>
            </a:r>
            <a:r>
              <a:rPr lang="zh-CN" altLang="en-US" sz="2800" b="1" dirty="0"/>
              <a:t>（修订版）</a:t>
            </a:r>
            <a:r>
              <a:rPr lang="en-US" altLang="zh-CN" sz="2800" b="1" dirty="0"/>
              <a:t>》</a:t>
            </a:r>
          </a:p>
          <a:p>
            <a:pPr eaLnBrk="1" hangingPunct="1">
              <a:buFont typeface="Wingdings" pitchFamily="2" charset="2"/>
              <a:buNone/>
              <a:defRPr/>
            </a:pPr>
            <a:r>
              <a:rPr lang="zh-CN" altLang="en-US" sz="2800" b="1" dirty="0"/>
              <a:t>已出</a:t>
            </a:r>
            <a:r>
              <a:rPr lang="zh-CN" altLang="en-US" sz="2800" b="1" dirty="0">
                <a:latin typeface="Times New Roman" pitchFamily="18" charset="0"/>
              </a:rPr>
              <a:t>至第</a:t>
            </a:r>
            <a:r>
              <a:rPr lang="en-US" altLang="zh-CN" sz="2800" b="1" dirty="0">
                <a:latin typeface="Times New Roman" pitchFamily="18" charset="0"/>
              </a:rPr>
              <a:t>4</a:t>
            </a:r>
            <a:r>
              <a:rPr lang="zh-CN" altLang="en-US" sz="2800" b="1" dirty="0">
                <a:latin typeface="Times New Roman" pitchFamily="18" charset="0"/>
              </a:rPr>
              <a:t>版</a:t>
            </a:r>
            <a:endParaRPr lang="en-US" altLang="zh-CN" sz="2800" b="1" dirty="0">
              <a:latin typeface="Times New Roman" pitchFamily="18" charset="0"/>
            </a:endParaRPr>
          </a:p>
          <a:p>
            <a:pPr eaLnBrk="1" hangingPunct="1">
              <a:buFont typeface="Wingdings" pitchFamily="2" charset="2"/>
              <a:buNone/>
              <a:defRPr/>
            </a:pPr>
            <a:endParaRPr lang="en-US" altLang="zh-CN" sz="2800" b="1" dirty="0">
              <a:latin typeface="Times New Roman" pitchFamily="18" charset="0"/>
            </a:endParaRPr>
          </a:p>
          <a:p>
            <a:pPr eaLnBrk="1" hangingPunct="1">
              <a:buFont typeface="Wingdings" pitchFamily="2" charset="2"/>
              <a:buNone/>
              <a:defRPr/>
            </a:pPr>
            <a:r>
              <a:rPr lang="en-US" altLang="zh-CN" sz="2800" b="1" dirty="0">
                <a:latin typeface="Times New Roman" pitchFamily="18" charset="0"/>
              </a:rPr>
              <a:t>《</a:t>
            </a:r>
            <a:r>
              <a:rPr lang="zh-CN" altLang="en-US" sz="2800" b="1" dirty="0">
                <a:latin typeface="Times New Roman" pitchFamily="18" charset="0"/>
              </a:rPr>
              <a:t>移动通信（第</a:t>
            </a:r>
            <a:r>
              <a:rPr lang="en-US" altLang="zh-CN" sz="2800" b="1" dirty="0">
                <a:latin typeface="Times New Roman" pitchFamily="18" charset="0"/>
              </a:rPr>
              <a:t>4</a:t>
            </a:r>
            <a:r>
              <a:rPr lang="zh-CN" altLang="en-US" sz="2800" b="1" dirty="0">
                <a:latin typeface="Times New Roman" pitchFamily="18" charset="0"/>
              </a:rPr>
              <a:t>版）</a:t>
            </a:r>
            <a:r>
              <a:rPr lang="en-US" altLang="zh-CN"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西安电子科技大学出版社</a:t>
            </a:r>
            <a:endParaRPr lang="en-US" altLang="zh-CN" sz="2800" b="1" dirty="0">
              <a:latin typeface="Times New Roman" pitchFamily="18" charset="0"/>
            </a:endParaRPr>
          </a:p>
          <a:p>
            <a:pPr eaLnBrk="1" hangingPunct="1">
              <a:buFont typeface="Wingdings" pitchFamily="2" charset="2"/>
              <a:buNone/>
              <a:defRPr/>
            </a:pPr>
            <a:r>
              <a:rPr lang="en-US" altLang="zh-CN" sz="2800" b="1" dirty="0">
                <a:latin typeface="Times New Roman" pitchFamily="18" charset="0"/>
              </a:rPr>
              <a:t>                             2006.12</a:t>
            </a:r>
            <a:endParaRPr lang="zh-CN" altLang="en-US" sz="2800" b="1" dirty="0">
              <a:latin typeface="Times New Roman" pitchFamily="18" charset="0"/>
            </a:endParaRPr>
          </a:p>
        </p:txBody>
      </p:sp>
      <p:pic>
        <p:nvPicPr>
          <p:cNvPr id="22532" name="Picture 10" descr="Image2"/>
          <p:cNvPicPr>
            <a:picLocks noGrp="1" noChangeAspect="1" noChangeArrowheads="1"/>
          </p:cNvPicPr>
          <p:nvPr>
            <p:ph type="clipArt" sz="half" idx="2"/>
          </p:nvPr>
        </p:nvPicPr>
        <p:blipFill>
          <a:blip r:embed="rId3" cstate="print"/>
          <a:srcRect/>
          <a:stretch>
            <a:fillRect/>
          </a:stretch>
        </p:blipFill>
        <p:spPr>
          <a:xfrm>
            <a:off x="5562600" y="2057400"/>
            <a:ext cx="2886075" cy="409575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zh-CN" altLang="en-US" sz="4000" b="1" dirty="0"/>
              <a:t>参考书</a:t>
            </a:r>
            <a:r>
              <a:rPr lang="zh-CN" altLang="en-US" sz="4000" b="1" dirty="0">
                <a:latin typeface="Times New Roman" pitchFamily="18" charset="0"/>
              </a:rPr>
              <a:t>（</a:t>
            </a:r>
            <a:r>
              <a:rPr lang="en-US" altLang="zh-CN" sz="4000" b="1" dirty="0">
                <a:latin typeface="Times New Roman" pitchFamily="18" charset="0"/>
              </a:rPr>
              <a:t>2</a:t>
            </a:r>
            <a:r>
              <a:rPr lang="zh-CN" altLang="en-US" sz="4000" b="1" dirty="0">
                <a:latin typeface="Times New Roman" pitchFamily="18" charset="0"/>
              </a:rPr>
              <a:t>）</a:t>
            </a:r>
          </a:p>
        </p:txBody>
      </p:sp>
      <p:sp>
        <p:nvSpPr>
          <p:cNvPr id="15365" name="Rectangle 5"/>
          <p:cNvSpPr>
            <a:spLocks noGrp="1" noChangeArrowheads="1"/>
          </p:cNvSpPr>
          <p:nvPr>
            <p:ph type="body" sz="half" idx="1"/>
          </p:nvPr>
        </p:nvSpPr>
        <p:spPr>
          <a:xfrm>
            <a:off x="990600" y="2057400"/>
            <a:ext cx="3810000" cy="4114800"/>
          </a:xfrm>
        </p:spPr>
        <p:txBody>
          <a:bodyPr/>
          <a:lstStyle/>
          <a:p>
            <a:pPr marL="533400" indent="-533400" eaLnBrk="1" hangingPunct="1">
              <a:buFont typeface="Wingdings" pitchFamily="2" charset="2"/>
              <a:buNone/>
              <a:defRPr/>
            </a:pPr>
            <a:r>
              <a:rPr lang="en-US" altLang="zh-CN" sz="2800" b="1" dirty="0">
                <a:effectLst>
                  <a:outerShdw blurRad="38100" dist="38100" dir="2700000" algn="tl">
                    <a:srgbClr val="000000">
                      <a:alpha val="43137"/>
                    </a:srgbClr>
                  </a:outerShdw>
                </a:effectLst>
                <a:latin typeface="Times New Roman" pitchFamily="18" charset="0"/>
              </a:rPr>
              <a:t>2. A. Goldsmith </a:t>
            </a:r>
            <a:r>
              <a:rPr lang="zh-CN" altLang="en-US" sz="2800" b="1" dirty="0">
                <a:latin typeface="Times New Roman" pitchFamily="18" charset="0"/>
              </a:rPr>
              <a:t>著</a:t>
            </a:r>
          </a:p>
          <a:p>
            <a:pPr marL="533400" indent="-533400" eaLnBrk="1" hangingPunct="1">
              <a:buFont typeface="Wingdings" pitchFamily="2" charset="2"/>
              <a:buNone/>
              <a:defRPr/>
            </a:pPr>
            <a:r>
              <a:rPr lang="zh-CN" altLang="en-US" sz="2800" b="1" dirty="0">
                <a:latin typeface="Times New Roman" pitchFamily="18" charset="0"/>
              </a:rPr>
              <a:t>“</a:t>
            </a:r>
            <a:r>
              <a:rPr lang="en-US" altLang="zh-CN" sz="2800" b="1" dirty="0">
                <a:latin typeface="Times New Roman" pitchFamily="18" charset="0"/>
              </a:rPr>
              <a:t>wireless Communications”</a:t>
            </a:r>
          </a:p>
          <a:p>
            <a:pPr marL="533400" indent="-533400" eaLnBrk="1" hangingPunct="1">
              <a:buFont typeface="Wingdings" pitchFamily="2" charset="2"/>
              <a:buNone/>
              <a:defRPr/>
            </a:pPr>
            <a:r>
              <a:rPr lang="en-US" altLang="zh-CN" sz="2800" b="1" dirty="0">
                <a:latin typeface="Times New Roman" pitchFamily="18" charset="0"/>
              </a:rPr>
              <a:t>                           2005</a:t>
            </a:r>
          </a:p>
          <a:p>
            <a:pPr marL="533400" indent="-533400" eaLnBrk="1" hangingPunct="1">
              <a:buFont typeface="Wingdings" pitchFamily="2" charset="2"/>
              <a:buNone/>
              <a:defRPr/>
            </a:pPr>
            <a:r>
              <a:rPr lang="en-US" altLang="zh-CN" sz="2800" b="1" dirty="0">
                <a:latin typeface="Times New Roman" pitchFamily="18" charset="0"/>
              </a:rPr>
              <a:t>《</a:t>
            </a:r>
            <a:r>
              <a:rPr lang="zh-CN" altLang="en-US" sz="2800" b="1" dirty="0">
                <a:effectLst>
                  <a:outerShdw blurRad="38100" dist="38100" dir="2700000" algn="tl">
                    <a:srgbClr val="FFFFFF"/>
                  </a:outerShdw>
                </a:effectLst>
                <a:latin typeface="Times New Roman" pitchFamily="18" charset="0"/>
              </a:rPr>
              <a:t>无线通信</a:t>
            </a:r>
            <a:r>
              <a:rPr lang="en-US" altLang="zh-CN" sz="2800" b="1" dirty="0">
                <a:latin typeface="Times New Roman" pitchFamily="18" charset="0"/>
              </a:rPr>
              <a:t>》</a:t>
            </a:r>
          </a:p>
          <a:p>
            <a:pPr marL="533400" indent="-533400"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杨鸿文 等译</a:t>
            </a:r>
            <a:endParaRPr lang="en-US" altLang="zh-CN" sz="2800" b="1" dirty="0">
              <a:latin typeface="Times New Roman" pitchFamily="18" charset="0"/>
            </a:endParaRPr>
          </a:p>
          <a:p>
            <a:pPr marL="533400" indent="-533400"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人民邮电出版社</a:t>
            </a:r>
            <a:endParaRPr lang="en-US" altLang="zh-CN" sz="2800" b="1" dirty="0">
              <a:latin typeface="Times New Roman" pitchFamily="18" charset="0"/>
            </a:endParaRPr>
          </a:p>
          <a:p>
            <a:pPr marL="533400" indent="-533400" eaLnBrk="1" hangingPunct="1">
              <a:buFont typeface="Wingdings" pitchFamily="2" charset="2"/>
              <a:buNone/>
              <a:defRPr/>
            </a:pPr>
            <a:r>
              <a:rPr lang="en-US" altLang="zh-CN" sz="2800" b="1" dirty="0">
                <a:latin typeface="Times New Roman" pitchFamily="18" charset="0"/>
              </a:rPr>
              <a:t>                        2007.06</a:t>
            </a:r>
            <a:endParaRPr lang="zh-CN" altLang="en-US" sz="2800" b="1" dirty="0">
              <a:latin typeface="Times New Roman" pitchFamily="18" charset="0"/>
            </a:endParaRPr>
          </a:p>
        </p:txBody>
      </p:sp>
      <p:pic>
        <p:nvPicPr>
          <p:cNvPr id="23556" name="Picture 7" descr="goldsmith"/>
          <p:cNvPicPr>
            <a:picLocks noGrp="1" noChangeAspect="1" noChangeArrowheads="1"/>
          </p:cNvPicPr>
          <p:nvPr>
            <p:ph type="clipArt" sz="half" idx="2"/>
          </p:nvPr>
        </p:nvPicPr>
        <p:blipFill>
          <a:blip r:embed="rId3" cstate="print"/>
          <a:srcRect/>
          <a:stretch>
            <a:fillRect/>
          </a:stretch>
        </p:blipFill>
        <p:spPr>
          <a:xfrm>
            <a:off x="5257800" y="2057400"/>
            <a:ext cx="2854325" cy="409575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title"/>
          </p:nvPr>
        </p:nvSpPr>
        <p:spPr/>
        <p:txBody>
          <a:bodyPr/>
          <a:lstStyle/>
          <a:p>
            <a:pPr eaLnBrk="1" hangingPunct="1"/>
            <a:r>
              <a:rPr lang="zh-CN" altLang="en-US" sz="4000" b="1" dirty="0">
                <a:latin typeface="Times New Roman" pitchFamily="18" charset="0"/>
                <a:cs typeface="Times New Roman" pitchFamily="18" charset="0"/>
              </a:rPr>
              <a:t>参考书（</a:t>
            </a:r>
            <a:r>
              <a:rPr lang="en-US" altLang="zh-CN" sz="4000" b="1" dirty="0">
                <a:latin typeface="Times New Roman" pitchFamily="18" charset="0"/>
                <a:cs typeface="Times New Roman" pitchFamily="18" charset="0"/>
              </a:rPr>
              <a:t>3</a:t>
            </a:r>
            <a:r>
              <a:rPr lang="zh-CN" altLang="en-US" sz="4000" b="1" dirty="0">
                <a:latin typeface="Times New Roman" pitchFamily="18" charset="0"/>
                <a:cs typeface="Times New Roman" pitchFamily="18" charset="0"/>
              </a:rPr>
              <a:t>）</a:t>
            </a:r>
          </a:p>
        </p:txBody>
      </p:sp>
      <p:sp>
        <p:nvSpPr>
          <p:cNvPr id="14339" name="内容占位符 6"/>
          <p:cNvSpPr>
            <a:spLocks noGrp="1"/>
          </p:cNvSpPr>
          <p:nvPr>
            <p:ph sz="half" idx="1"/>
          </p:nvPr>
        </p:nvSpPr>
        <p:spPr>
          <a:xfrm>
            <a:off x="685800" y="2017713"/>
            <a:ext cx="4306888" cy="4114800"/>
          </a:xfrm>
        </p:spPr>
        <p:txBody>
          <a:bodyPr/>
          <a:lstStyle/>
          <a:p>
            <a:pPr eaLnBrk="1" hangingPunct="1">
              <a:buFont typeface="Wingdings" pitchFamily="2" charset="2"/>
              <a:buNone/>
              <a:defRPr/>
            </a:pPr>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3. Simon </a:t>
            </a:r>
            <a:r>
              <a:rPr lang="en-US" altLang="zh-CN" b="1" dirty="0" err="1">
                <a:effectLst>
                  <a:outerShdw blurRad="38100" dist="38100" dir="2700000" algn="tl">
                    <a:srgbClr val="000000">
                      <a:alpha val="43137"/>
                    </a:srgbClr>
                  </a:outerShdw>
                </a:effectLst>
                <a:latin typeface="Times New Roman" pitchFamily="18" charset="0"/>
                <a:cs typeface="Times New Roman" pitchFamily="18" charset="0"/>
              </a:rPr>
              <a:t>Haykin</a:t>
            </a:r>
            <a:r>
              <a:rPr lang="zh-CN" altLang="en-US" b="1" dirty="0">
                <a:latin typeface="Times New Roman" pitchFamily="18" charset="0"/>
                <a:cs typeface="Times New Roman" pitchFamily="18" charset="0"/>
              </a:rPr>
              <a:t>等 著</a:t>
            </a:r>
            <a:endParaRPr lang="en-US" altLang="zh-CN" b="1" dirty="0">
              <a:latin typeface="Times New Roman" pitchFamily="18" charset="0"/>
              <a:cs typeface="Times New Roman" pitchFamily="18" charset="0"/>
            </a:endParaRPr>
          </a:p>
          <a:p>
            <a:pPr eaLnBrk="1" hangingPunct="1">
              <a:buFont typeface="Wingdings" pitchFamily="2" charset="2"/>
              <a:buNone/>
              <a:defRPr/>
            </a:pPr>
            <a:r>
              <a:rPr lang="en-US" altLang="zh-CN" b="1" dirty="0">
                <a:latin typeface="Times New Roman" pitchFamily="18" charset="0"/>
                <a:cs typeface="Times New Roman" pitchFamily="18" charset="0"/>
              </a:rPr>
              <a:t>“Modern    Wireless </a:t>
            </a:r>
          </a:p>
          <a:p>
            <a:pPr eaLnBrk="1" hangingPunct="1">
              <a:buFont typeface="Wingdings" pitchFamily="2" charset="2"/>
              <a:buNone/>
              <a:defRPr/>
            </a:pPr>
            <a:r>
              <a:rPr lang="en-US" altLang="zh-CN" b="1" dirty="0">
                <a:latin typeface="Times New Roman" pitchFamily="18" charset="0"/>
                <a:cs typeface="Times New Roman" pitchFamily="18" charset="0"/>
              </a:rPr>
              <a:t>  Communication”  2005</a:t>
            </a:r>
          </a:p>
          <a:p>
            <a:pPr eaLnBrk="1" hangingPunct="1">
              <a:buFont typeface="Wingdings" pitchFamily="2" charset="2"/>
              <a:buNone/>
              <a:defRPr/>
            </a:pP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现代无线通信</a:t>
            </a:r>
            <a:r>
              <a:rPr lang="en-US" altLang="zh-CN" b="1" dirty="0">
                <a:latin typeface="Times New Roman" pitchFamily="18" charset="0"/>
                <a:cs typeface="Times New Roman" pitchFamily="18" charset="0"/>
              </a:rPr>
              <a:t>》</a:t>
            </a:r>
          </a:p>
          <a:p>
            <a:pPr eaLnBrk="1" hangingPunct="1">
              <a:buFont typeface="Wingdings" pitchFamily="2" charset="2"/>
              <a:buNone/>
              <a:defRPr/>
            </a:pPr>
            <a:r>
              <a:rPr lang="zh-CN" altLang="en-US" b="1" dirty="0">
                <a:latin typeface="Times New Roman" pitchFamily="18" charset="0"/>
                <a:cs typeface="Times New Roman" pitchFamily="18" charset="0"/>
              </a:rPr>
              <a:t>                    郑宝玉 等译</a:t>
            </a:r>
            <a:endParaRPr lang="en-US" altLang="zh-CN" b="1" dirty="0">
              <a:latin typeface="Times New Roman" pitchFamily="18" charset="0"/>
              <a:cs typeface="Times New Roman" pitchFamily="18" charset="0"/>
            </a:endParaRPr>
          </a:p>
          <a:p>
            <a:pPr eaLnBrk="1" hangingPunct="1">
              <a:buFont typeface="Wingdings" pitchFamily="2" charset="2"/>
              <a:buNone/>
              <a:defRPr/>
            </a:pPr>
            <a:r>
              <a:rPr lang="en-US" altLang="zh-CN" b="1" dirty="0">
                <a:latin typeface="Times New Roman" pitchFamily="18" charset="0"/>
                <a:cs typeface="Times New Roman" pitchFamily="18" charset="0"/>
              </a:rPr>
              <a:t>   </a:t>
            </a:r>
            <a:r>
              <a:rPr lang="zh-CN" altLang="en-US" b="1" dirty="0">
                <a:latin typeface="Times New Roman" pitchFamily="18" charset="0"/>
                <a:cs typeface="Times New Roman" pitchFamily="18" charset="0"/>
              </a:rPr>
              <a:t>电子工业出版社 </a:t>
            </a:r>
            <a:endParaRPr lang="en-US" altLang="zh-CN" b="1" dirty="0">
              <a:latin typeface="Times New Roman" pitchFamily="18" charset="0"/>
              <a:cs typeface="Times New Roman" pitchFamily="18" charset="0"/>
            </a:endParaRPr>
          </a:p>
          <a:p>
            <a:pPr eaLnBrk="1" hangingPunct="1">
              <a:buFont typeface="Wingdings" pitchFamily="2" charset="2"/>
              <a:buNone/>
              <a:defRPr/>
            </a:pPr>
            <a:r>
              <a:rPr lang="en-US" altLang="zh-CN" b="1" dirty="0">
                <a:latin typeface="Times New Roman" pitchFamily="18" charset="0"/>
                <a:cs typeface="Times New Roman" pitchFamily="18" charset="0"/>
              </a:rPr>
              <a:t>                           2006.05</a:t>
            </a:r>
          </a:p>
          <a:p>
            <a:pPr eaLnBrk="1" hangingPunct="1">
              <a:buFont typeface="Wingdings" pitchFamily="2" charset="2"/>
              <a:buNone/>
              <a:defRPr/>
            </a:pPr>
            <a:endParaRPr lang="en-US" altLang="zh-CN" dirty="0">
              <a:latin typeface="Times New Roman" pitchFamily="18" charset="0"/>
              <a:cs typeface="Times New Roman" pitchFamily="18" charset="0"/>
            </a:endParaRPr>
          </a:p>
          <a:p>
            <a:pPr eaLnBrk="1" hangingPunct="1">
              <a:buFont typeface="Wingdings" pitchFamily="2" charset="2"/>
              <a:buNone/>
              <a:defRPr/>
            </a:pPr>
            <a:endParaRPr lang="zh-CN" altLang="en-US" dirty="0"/>
          </a:p>
        </p:txBody>
      </p:sp>
      <p:pic>
        <p:nvPicPr>
          <p:cNvPr id="24580" name="内容占位符 5" descr="Modern Wireless Communication封面.jpg"/>
          <p:cNvPicPr>
            <a:picLocks noGrp="1" noChangeAspect="1"/>
          </p:cNvPicPr>
          <p:nvPr>
            <p:ph sz="half" idx="2"/>
          </p:nvPr>
        </p:nvPicPr>
        <p:blipFill>
          <a:blip r:embed="rId2" cstate="print"/>
          <a:srcRect/>
          <a:stretch>
            <a:fillRect/>
          </a:stretch>
        </p:blipFill>
        <p:spPr>
          <a:xfrm>
            <a:off x="5105400" y="2057400"/>
            <a:ext cx="2954338" cy="4175125"/>
          </a:xfrm>
        </p:spPr>
      </p:pic>
      <p:sp>
        <p:nvSpPr>
          <p:cNvPr id="5" name="直角上箭头 4">
            <a:hlinkClick r:id="rId3" action="ppaction://hlinksldjump"/>
          </p:cNvPr>
          <p:cNvSpPr/>
          <p:nvPr/>
        </p:nvSpPr>
        <p:spPr bwMode="auto">
          <a:xfrm>
            <a:off x="8458200" y="6172200"/>
            <a:ext cx="685800" cy="533400"/>
          </a:xfrm>
          <a:prstGeom prst="bentUpArrow">
            <a:avLst>
              <a:gd name="adj1" fmla="val 39286"/>
              <a:gd name="adj2" fmla="val 36905"/>
              <a:gd name="adj3" fmla="val 34524"/>
            </a:avLst>
          </a:prstGeom>
          <a:solidFill>
            <a:srgbClr val="7030A0"/>
          </a:solidFill>
          <a:ln w="9525" cap="flat" cmpd="sng" algn="ctr">
            <a:noFill/>
            <a:prstDash val="solid"/>
            <a:round/>
            <a:headEnd type="none" w="med" len="med"/>
            <a:tailEnd type="none" w="med" len="med"/>
          </a:ln>
          <a:effectLst/>
        </p:spPr>
        <p:txBody>
          <a:bodyPr wrap="square">
            <a:spAutoFit/>
          </a:bodyPr>
          <a:lstStyle/>
          <a:p>
            <a:pPr>
              <a:defRPr/>
            </a:pP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4000" b="1" dirty="0"/>
              <a:t>本课程的基本</a:t>
            </a:r>
            <a:r>
              <a:rPr lang="zh-CN" altLang="en-US" sz="4000" b="1" dirty="0">
                <a:latin typeface="Times New Roman" pitchFamily="18" charset="0"/>
              </a:rPr>
              <a:t>要求（</a:t>
            </a:r>
            <a:r>
              <a:rPr lang="en-US" altLang="zh-CN" sz="4000" b="1" dirty="0">
                <a:latin typeface="Times New Roman" pitchFamily="18" charset="0"/>
              </a:rPr>
              <a:t>1</a:t>
            </a:r>
            <a:r>
              <a:rPr lang="zh-CN" altLang="en-US" sz="4000" b="1" dirty="0">
                <a:latin typeface="Times New Roman" pitchFamily="18" charset="0"/>
              </a:rPr>
              <a:t>）</a:t>
            </a:r>
          </a:p>
        </p:txBody>
      </p:sp>
      <p:sp>
        <p:nvSpPr>
          <p:cNvPr id="14339" name="Rectangle 3"/>
          <p:cNvSpPr>
            <a:spLocks noGrp="1" noChangeArrowheads="1"/>
          </p:cNvSpPr>
          <p:nvPr>
            <p:ph type="body" idx="1"/>
          </p:nvPr>
        </p:nvSpPr>
        <p:spPr>
          <a:xfrm>
            <a:off x="838200" y="2057400"/>
            <a:ext cx="7772400" cy="4495800"/>
          </a:xfrm>
        </p:spPr>
        <p:txBody>
          <a:bodyPr/>
          <a:lstStyle/>
          <a:p>
            <a:pPr eaLnBrk="1" hangingPunct="1">
              <a:lnSpc>
                <a:spcPct val="90000"/>
              </a:lnSpc>
              <a:defRPr/>
            </a:pPr>
            <a:r>
              <a:rPr lang="zh-CN" altLang="en-US" b="1" dirty="0">
                <a:effectLst>
                  <a:outerShdw blurRad="38100" dist="38100" dir="2700000" algn="tl">
                    <a:srgbClr val="000000">
                      <a:alpha val="43137"/>
                    </a:srgbClr>
                  </a:outerShdw>
                </a:effectLst>
                <a:latin typeface="Times New Roman" pitchFamily="18" charset="0"/>
              </a:rPr>
              <a:t>就所选教材而言</a:t>
            </a:r>
            <a:r>
              <a:rPr lang="zh-CN" altLang="en-US" b="1" dirty="0">
                <a:latin typeface="Times New Roman" pitchFamily="18" charset="0"/>
              </a:rPr>
              <a:t>，主要讲解以下各章：第</a:t>
            </a:r>
            <a:r>
              <a:rPr lang="en-US" altLang="zh-CN" b="1" dirty="0">
                <a:latin typeface="Times New Roman" pitchFamily="18" charset="0"/>
              </a:rPr>
              <a:t>1</a:t>
            </a:r>
            <a:r>
              <a:rPr lang="zh-CN" altLang="en-US" b="1" dirty="0">
                <a:latin typeface="Times New Roman" pitchFamily="18" charset="0"/>
              </a:rPr>
              <a:t>章（无线通信系统概述）、第</a:t>
            </a:r>
            <a:r>
              <a:rPr lang="en-US" altLang="zh-CN" b="1" dirty="0">
                <a:latin typeface="Times New Roman" pitchFamily="18" charset="0"/>
              </a:rPr>
              <a:t>2</a:t>
            </a:r>
            <a:r>
              <a:rPr lang="zh-CN" altLang="en-US" b="1" dirty="0">
                <a:latin typeface="Times New Roman" pitchFamily="18" charset="0"/>
              </a:rPr>
              <a:t>章（现代无线通信系统）、第</a:t>
            </a:r>
            <a:r>
              <a:rPr lang="en-US" altLang="zh-CN" b="1" dirty="0">
                <a:latin typeface="Times New Roman" pitchFamily="18" charset="0"/>
              </a:rPr>
              <a:t>3</a:t>
            </a:r>
            <a:r>
              <a:rPr lang="zh-CN" altLang="en-US" b="1" dirty="0">
                <a:latin typeface="Times New Roman" pitchFamily="18" charset="0"/>
              </a:rPr>
              <a:t>章（蜂窝的概念）、第</a:t>
            </a:r>
            <a:r>
              <a:rPr lang="en-US" altLang="zh-CN" b="1" dirty="0">
                <a:latin typeface="Times New Roman" pitchFamily="18" charset="0"/>
              </a:rPr>
              <a:t>4</a:t>
            </a:r>
            <a:r>
              <a:rPr lang="zh-CN" altLang="en-US" b="1" dirty="0">
                <a:latin typeface="Times New Roman" pitchFamily="18" charset="0"/>
              </a:rPr>
              <a:t>章（大尺度路径损耗）、第</a:t>
            </a:r>
            <a:r>
              <a:rPr lang="en-US" altLang="zh-CN" b="1" dirty="0">
                <a:latin typeface="Times New Roman" pitchFamily="18" charset="0"/>
              </a:rPr>
              <a:t>5</a:t>
            </a:r>
            <a:r>
              <a:rPr lang="zh-CN" altLang="en-US" b="1" dirty="0">
                <a:latin typeface="Times New Roman" pitchFamily="18" charset="0"/>
              </a:rPr>
              <a:t>章（小尺度衰落和多径效应）、第</a:t>
            </a:r>
            <a:r>
              <a:rPr lang="en-US" altLang="zh-CN" b="1" dirty="0">
                <a:latin typeface="Times New Roman" pitchFamily="18" charset="0"/>
              </a:rPr>
              <a:t>6</a:t>
            </a:r>
            <a:r>
              <a:rPr lang="zh-CN" altLang="en-US" b="1" dirty="0">
                <a:latin typeface="Times New Roman" pitchFamily="18" charset="0"/>
              </a:rPr>
              <a:t>章（移动无线电中的调制技术）、第</a:t>
            </a:r>
            <a:r>
              <a:rPr lang="en-US" altLang="zh-CN" b="1" dirty="0">
                <a:latin typeface="Times New Roman" pitchFamily="18" charset="0"/>
              </a:rPr>
              <a:t>7</a:t>
            </a:r>
            <a:r>
              <a:rPr lang="zh-CN" altLang="en-US" b="1" dirty="0">
                <a:latin typeface="Times New Roman" pitchFamily="18" charset="0"/>
              </a:rPr>
              <a:t>章（均衡、分集和信道编码）、第</a:t>
            </a:r>
            <a:r>
              <a:rPr lang="en-US" altLang="zh-CN" b="1" dirty="0">
                <a:latin typeface="Times New Roman" pitchFamily="18" charset="0"/>
              </a:rPr>
              <a:t>9</a:t>
            </a:r>
            <a:r>
              <a:rPr lang="zh-CN" altLang="en-US" b="1" dirty="0">
                <a:latin typeface="Times New Roman" pitchFamily="18" charset="0"/>
              </a:rPr>
              <a:t>章（无线通信多址接入技术）</a:t>
            </a:r>
          </a:p>
          <a:p>
            <a:pPr eaLnBrk="1" hangingPunct="1">
              <a:lnSpc>
                <a:spcPct val="90000"/>
              </a:lnSpc>
              <a:buFont typeface="Wingdings" pitchFamily="2" charset="2"/>
              <a:buNone/>
              <a:defRPr/>
            </a:pPr>
            <a:r>
              <a:rPr lang="zh-CN" altLang="en-US" dirty="0">
                <a:latin typeface="Times New Roman" pitchFamily="18" charset="0"/>
              </a:rPr>
              <a:t>   </a:t>
            </a:r>
            <a:r>
              <a:rPr lang="zh-CN" altLang="en-US" b="1" dirty="0">
                <a:solidFill>
                  <a:schemeClr val="tx2"/>
                </a:solidFill>
                <a:latin typeface="Times New Roman" pitchFamily="18" charset="0"/>
              </a:rPr>
              <a:t>注：第</a:t>
            </a:r>
            <a:r>
              <a:rPr lang="en-US" altLang="zh-CN" b="1" dirty="0">
                <a:solidFill>
                  <a:schemeClr val="tx2"/>
                </a:solidFill>
                <a:latin typeface="Times New Roman" pitchFamily="18" charset="0"/>
              </a:rPr>
              <a:t>6</a:t>
            </a:r>
            <a:r>
              <a:rPr lang="zh-CN" altLang="en-US" b="1" dirty="0">
                <a:solidFill>
                  <a:schemeClr val="tx2"/>
                </a:solidFill>
                <a:latin typeface="Times New Roman" pitchFamily="18" charset="0"/>
              </a:rPr>
              <a:t>章中模拟调制不讲；第</a:t>
            </a:r>
            <a:r>
              <a:rPr lang="en-US" altLang="zh-CN" b="1" dirty="0">
                <a:solidFill>
                  <a:schemeClr val="tx2"/>
                </a:solidFill>
                <a:latin typeface="Times New Roman" pitchFamily="18" charset="0"/>
              </a:rPr>
              <a:t>7</a:t>
            </a:r>
            <a:r>
              <a:rPr lang="zh-CN" altLang="en-US" b="1" dirty="0">
                <a:solidFill>
                  <a:schemeClr val="tx2"/>
                </a:solidFill>
                <a:latin typeface="Times New Roman" pitchFamily="18" charset="0"/>
              </a:rPr>
              <a:t>章中编码不讲、均衡简介。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z="4000" b="1" dirty="0">
                <a:latin typeface="Times New Roman" pitchFamily="18" charset="0"/>
                <a:cs typeface="Times New Roman" pitchFamily="18" charset="0"/>
              </a:rPr>
              <a:t>IDI</a:t>
            </a:r>
            <a:r>
              <a:rPr lang="zh-CN" altLang="en-US" sz="4000" b="1" dirty="0">
                <a:latin typeface="Times New Roman" pitchFamily="18" charset="0"/>
                <a:cs typeface="Times New Roman" pitchFamily="18" charset="0"/>
              </a:rPr>
              <a:t>简介（</a:t>
            </a:r>
            <a:r>
              <a:rPr lang="en-US" altLang="zh-CN" sz="4000" b="1" dirty="0">
                <a:latin typeface="Times New Roman" pitchFamily="18" charset="0"/>
                <a:cs typeface="Times New Roman" pitchFamily="18" charset="0"/>
              </a:rPr>
              <a:t>1</a:t>
            </a:r>
            <a:r>
              <a:rPr lang="zh-CN" altLang="en-US" sz="4000" b="1" dirty="0">
                <a:latin typeface="Times New Roman" pitchFamily="18" charset="0"/>
                <a:cs typeface="Times New Roman" pitchFamily="18" charset="0"/>
              </a:rPr>
              <a:t>）</a:t>
            </a:r>
          </a:p>
        </p:txBody>
      </p:sp>
      <p:sp>
        <p:nvSpPr>
          <p:cNvPr id="6147" name="内容占位符 2"/>
          <p:cNvSpPr>
            <a:spLocks noGrp="1"/>
          </p:cNvSpPr>
          <p:nvPr>
            <p:ph idx="1"/>
          </p:nvPr>
        </p:nvSpPr>
        <p:spPr>
          <a:xfrm>
            <a:off x="609600" y="1828800"/>
            <a:ext cx="8077200" cy="2590800"/>
          </a:xfrm>
        </p:spPr>
        <p:txBody>
          <a:bodyPr/>
          <a:lstStyle/>
          <a:p>
            <a:pPr>
              <a:buFont typeface="Wingdings" pitchFamily="2" charset="2"/>
              <a:buNone/>
              <a:defRPr/>
            </a:pPr>
            <a:r>
              <a:rPr lang="en-US" altLang="zh-CN" sz="2400" b="1" dirty="0">
                <a:latin typeface="Times New Roman" pitchFamily="18" charset="0"/>
                <a:cs typeface="Times New Roman" pitchFamily="18" charset="0"/>
              </a:rPr>
              <a:t>       ICT (Information Communication Technology)</a:t>
            </a:r>
            <a:r>
              <a:rPr lang="zh-CN" altLang="en-US" sz="2400" b="1" dirty="0">
                <a:latin typeface="Times New Roman" pitchFamily="18" charset="0"/>
                <a:cs typeface="Times New Roman" pitchFamily="18" charset="0"/>
              </a:rPr>
              <a:t>发展指</a:t>
            </a:r>
          </a:p>
          <a:p>
            <a:pPr>
              <a:buFont typeface="Wingdings" pitchFamily="2" charset="2"/>
              <a:buNone/>
              <a:defRPr/>
            </a:pPr>
            <a:r>
              <a:rPr lang="zh-CN" altLang="en-US" sz="2400" b="1" dirty="0">
                <a:latin typeface="Times New Roman" pitchFamily="18" charset="0"/>
                <a:cs typeface="Times New Roman" pitchFamily="18" charset="0"/>
              </a:rPr>
              <a:t>数</a:t>
            </a:r>
            <a:r>
              <a:rPr lang="en-US" altLang="zh-CN" sz="2400" b="1" dirty="0">
                <a:latin typeface="Times New Roman" pitchFamily="18" charset="0"/>
                <a:cs typeface="Times New Roman" pitchFamily="18" charset="0"/>
              </a:rPr>
              <a:t>(IDI)</a:t>
            </a:r>
            <a:r>
              <a:rPr lang="zh-CN" altLang="en-US" sz="2400" b="1" dirty="0">
                <a:latin typeface="Times New Roman" pitchFamily="18" charset="0"/>
                <a:cs typeface="Times New Roman" pitchFamily="18" charset="0"/>
              </a:rPr>
              <a:t>是衡量和跟踪各国在迈向信息社会的过程中所取得</a:t>
            </a:r>
          </a:p>
          <a:p>
            <a:pPr>
              <a:buFont typeface="Wingdings" pitchFamily="2" charset="2"/>
              <a:buNone/>
              <a:defRPr/>
            </a:pPr>
            <a:r>
              <a:rPr lang="zh-CN" altLang="en-US" sz="2400" b="1" dirty="0">
                <a:latin typeface="Times New Roman" pitchFamily="18" charset="0"/>
                <a:cs typeface="Times New Roman" pitchFamily="18" charset="0"/>
              </a:rPr>
              <a:t>总体进展的有用工具，是一项由涵盖</a:t>
            </a:r>
            <a:r>
              <a:rPr lang="en-US" altLang="zh-CN" sz="2400" b="1" dirty="0">
                <a:latin typeface="Times New Roman" pitchFamily="18" charset="0"/>
                <a:cs typeface="Times New Roman" pitchFamily="18" charset="0"/>
              </a:rPr>
              <a:t>ICT</a:t>
            </a:r>
            <a:r>
              <a:rPr lang="zh-CN" altLang="en-US" sz="2400" b="1" dirty="0">
                <a:effectLst>
                  <a:outerShdw blurRad="38100" dist="38100" dir="2700000" algn="tl">
                    <a:srgbClr val="C0C0C0"/>
                  </a:outerShdw>
                </a:effectLst>
                <a:latin typeface="Times New Roman" pitchFamily="18" charset="0"/>
                <a:cs typeface="Times New Roman" pitchFamily="18" charset="0"/>
              </a:rPr>
              <a:t>获取（</a:t>
            </a:r>
            <a:r>
              <a:rPr lang="en-US" altLang="zh-CN" sz="2400" b="1" dirty="0">
                <a:effectLst>
                  <a:outerShdw blurRad="38100" dist="38100" dir="2700000" algn="tl">
                    <a:srgbClr val="C0C0C0"/>
                  </a:outerShdw>
                </a:effectLst>
                <a:latin typeface="Times New Roman" pitchFamily="18" charset="0"/>
                <a:cs typeface="Times New Roman" pitchFamily="18" charset="0"/>
              </a:rPr>
              <a:t>access</a:t>
            </a:r>
            <a:r>
              <a:rPr lang="zh-CN" altLang="en-US" sz="2400" b="1" dirty="0">
                <a:effectLst>
                  <a:outerShdw blurRad="38100" dist="38100" dir="2700000" algn="tl">
                    <a:srgbClr val="C0C0C0"/>
                  </a:outerShdw>
                </a:effectLst>
                <a:latin typeface="Times New Roman" pitchFamily="18" charset="0"/>
                <a:cs typeface="Times New Roman" pitchFamily="18" charset="0"/>
              </a:rPr>
              <a:t>）</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buFont typeface="Wingdings" pitchFamily="2" charset="2"/>
              <a:buNone/>
              <a:defRPr/>
            </a:pPr>
            <a:r>
              <a:rPr lang="zh-CN" altLang="en-US" sz="2400" b="1" dirty="0">
                <a:effectLst>
                  <a:outerShdw blurRad="38100" dist="38100" dir="2700000" algn="tl">
                    <a:srgbClr val="C0C0C0"/>
                  </a:outerShdw>
                </a:effectLst>
                <a:latin typeface="Times New Roman" pitchFamily="18" charset="0"/>
                <a:cs typeface="Times New Roman" pitchFamily="18" charset="0"/>
              </a:rPr>
              <a:t>使用（</a:t>
            </a:r>
            <a:r>
              <a:rPr lang="en-US" altLang="zh-CN" sz="2400" b="1" dirty="0">
                <a:effectLst>
                  <a:outerShdw blurRad="38100" dist="38100" dir="2700000" algn="tl">
                    <a:srgbClr val="C0C0C0"/>
                  </a:outerShdw>
                </a:effectLst>
                <a:latin typeface="Times New Roman" pitchFamily="18" charset="0"/>
                <a:cs typeface="Times New Roman" pitchFamily="18" charset="0"/>
              </a:rPr>
              <a:t>use</a:t>
            </a:r>
            <a:r>
              <a:rPr lang="zh-CN" altLang="en-US" sz="2400" b="1" dirty="0">
                <a:effectLst>
                  <a:outerShdw blurRad="38100" dist="38100" dir="2700000" algn="tl">
                    <a:srgbClr val="C0C0C0"/>
                  </a:outerShdw>
                </a:effectLst>
                <a:latin typeface="Times New Roman" pitchFamily="18" charset="0"/>
                <a:cs typeface="Times New Roman" pitchFamily="18" charset="0"/>
              </a:rPr>
              <a:t>）</a:t>
            </a:r>
            <a:r>
              <a:rPr lang="zh-CN" altLang="en-US" sz="2400" b="1" dirty="0">
                <a:latin typeface="Times New Roman" pitchFamily="18" charset="0"/>
                <a:cs typeface="Times New Roman" pitchFamily="18" charset="0"/>
              </a:rPr>
              <a:t>和</a:t>
            </a:r>
            <a:r>
              <a:rPr lang="zh-CN" altLang="en-US" sz="2400" b="1" dirty="0">
                <a:effectLst>
                  <a:outerShdw blurRad="38100" dist="38100" dir="2700000" algn="tl">
                    <a:srgbClr val="C0C0C0"/>
                  </a:outerShdw>
                </a:effectLst>
                <a:latin typeface="Times New Roman" pitchFamily="18" charset="0"/>
                <a:cs typeface="Times New Roman" pitchFamily="18" charset="0"/>
              </a:rPr>
              <a:t>技能（</a:t>
            </a:r>
            <a:r>
              <a:rPr lang="en-US" altLang="zh-CN" sz="2400" b="1" dirty="0">
                <a:effectLst>
                  <a:outerShdw blurRad="38100" dist="38100" dir="2700000" algn="tl">
                    <a:srgbClr val="C0C0C0"/>
                  </a:outerShdw>
                </a:effectLst>
                <a:latin typeface="Times New Roman" pitchFamily="18" charset="0"/>
                <a:cs typeface="Times New Roman" pitchFamily="18" charset="0"/>
              </a:rPr>
              <a:t>skills</a:t>
            </a:r>
            <a:r>
              <a:rPr lang="zh-CN" altLang="en-US" sz="2400" b="1" dirty="0">
                <a:effectLst>
                  <a:outerShdw blurRad="38100" dist="38100" dir="2700000" algn="tl">
                    <a:srgbClr val="C0C0C0"/>
                  </a:outerShdw>
                </a:effectLst>
                <a:latin typeface="Times New Roman" pitchFamily="18" charset="0"/>
                <a:cs typeface="Times New Roman" pitchFamily="18" charset="0"/>
              </a:rPr>
              <a:t>）</a:t>
            </a:r>
            <a:r>
              <a:rPr lang="zh-CN" altLang="en-US" sz="2400" b="1" dirty="0">
                <a:latin typeface="Times New Roman" pitchFamily="18" charset="0"/>
                <a:cs typeface="Times New Roman" pitchFamily="18" charset="0"/>
              </a:rPr>
              <a:t>的</a:t>
            </a:r>
            <a:r>
              <a:rPr lang="en-US" altLang="zh-CN" sz="2400" b="1" dirty="0">
                <a:latin typeface="Times New Roman" pitchFamily="18" charset="0"/>
                <a:cs typeface="Times New Roman" pitchFamily="18" charset="0"/>
              </a:rPr>
              <a:t>11</a:t>
            </a:r>
            <a:r>
              <a:rPr lang="zh-CN" altLang="en-US" sz="2400" b="1" dirty="0">
                <a:latin typeface="Times New Roman" pitchFamily="18" charset="0"/>
                <a:cs typeface="Times New Roman" pitchFamily="18" charset="0"/>
              </a:rPr>
              <a:t>个指标组成的综合指数，</a:t>
            </a:r>
            <a:endParaRPr lang="en-US" altLang="zh-CN" sz="2400" b="1" dirty="0">
              <a:latin typeface="Times New Roman" pitchFamily="18" charset="0"/>
              <a:cs typeface="Times New Roman" pitchFamily="18" charset="0"/>
            </a:endParaRPr>
          </a:p>
          <a:p>
            <a:pPr>
              <a:buFont typeface="Wingdings" pitchFamily="2" charset="2"/>
              <a:buNone/>
              <a:defRPr/>
            </a:pPr>
            <a:r>
              <a:rPr lang="zh-CN" altLang="en-US" sz="2400" b="1" dirty="0">
                <a:latin typeface="Times New Roman" pitchFamily="18" charset="0"/>
                <a:cs typeface="Times New Roman" pitchFamily="18" charset="0"/>
              </a:rPr>
              <a:t>旨在根据发达国家和发展中国家的情况衡量长期以来</a:t>
            </a:r>
            <a:r>
              <a:rPr lang="en-US" altLang="zh-CN" sz="2400" b="1" dirty="0">
                <a:latin typeface="Times New Roman" pitchFamily="18" charset="0"/>
                <a:cs typeface="Times New Roman" pitchFamily="18" charset="0"/>
              </a:rPr>
              <a:t>ICT</a:t>
            </a:r>
          </a:p>
          <a:p>
            <a:pPr>
              <a:buFont typeface="Wingdings" pitchFamily="2" charset="2"/>
              <a:buNone/>
              <a:defRPr/>
            </a:pPr>
            <a:r>
              <a:rPr lang="zh-CN" altLang="en-US" sz="2400" b="1" dirty="0">
                <a:latin typeface="Times New Roman" pitchFamily="18" charset="0"/>
                <a:cs typeface="Times New Roman" pitchFamily="18" charset="0"/>
              </a:rPr>
              <a:t>发展的水平和变化。</a:t>
            </a:r>
          </a:p>
        </p:txBody>
      </p:sp>
      <p:sp>
        <p:nvSpPr>
          <p:cNvPr id="5" name="TextBox 4"/>
          <p:cNvSpPr txBox="1"/>
          <p:nvPr/>
        </p:nvSpPr>
        <p:spPr>
          <a:xfrm>
            <a:off x="914400" y="4876800"/>
            <a:ext cx="2743200" cy="1569660"/>
          </a:xfrm>
          <a:prstGeom prst="rect">
            <a:avLst/>
          </a:prstGeom>
          <a:noFill/>
        </p:spPr>
        <p:txBody>
          <a:bodyPr wrap="square" rtlCol="0">
            <a:spAutoFit/>
          </a:bodyPr>
          <a:lstStyle/>
          <a:p>
            <a:pPr algn="l"/>
            <a:r>
              <a:rPr lang="en-US" altLang="zh-CN" sz="2400" dirty="0">
                <a:solidFill>
                  <a:schemeClr val="tx1"/>
                </a:solidFill>
                <a:latin typeface="Times New Roman" pitchFamily="18" charset="0"/>
                <a:cs typeface="Times New Roman" pitchFamily="18" charset="0"/>
              </a:rPr>
              <a:t>IDI</a:t>
            </a:r>
            <a:r>
              <a:rPr lang="zh-CN" altLang="en-US" sz="2400" dirty="0">
                <a:solidFill>
                  <a:schemeClr val="tx1"/>
                </a:solidFill>
                <a:latin typeface="Times New Roman" pitchFamily="18" charset="0"/>
                <a:cs typeface="Times New Roman" pitchFamily="18" charset="0"/>
              </a:rPr>
              <a:t>，</a:t>
            </a:r>
            <a:r>
              <a:rPr lang="en-US" altLang="zh-CN" sz="2400" dirty="0">
                <a:solidFill>
                  <a:schemeClr val="tx1"/>
                </a:solidFill>
                <a:latin typeface="Times New Roman" pitchFamily="18" charset="0"/>
                <a:cs typeface="Times New Roman" pitchFamily="18" charset="0"/>
              </a:rPr>
              <a:t>2008</a:t>
            </a:r>
            <a:r>
              <a:rPr lang="zh-CN" altLang="en-US" sz="2400" dirty="0">
                <a:solidFill>
                  <a:schemeClr val="tx1"/>
                </a:solidFill>
                <a:latin typeface="Times New Roman" pitchFamily="18" charset="0"/>
                <a:cs typeface="Times New Roman" pitchFamily="18" charset="0"/>
              </a:rPr>
              <a:t>年由国际电信联盟（</a:t>
            </a:r>
            <a:r>
              <a:rPr lang="en-US" altLang="zh-CN" sz="2400" dirty="0">
                <a:solidFill>
                  <a:schemeClr val="tx1"/>
                </a:solidFill>
                <a:latin typeface="Times New Roman" pitchFamily="18" charset="0"/>
                <a:cs typeface="Times New Roman" pitchFamily="18" charset="0"/>
              </a:rPr>
              <a:t>ITU</a:t>
            </a:r>
            <a:r>
              <a:rPr lang="zh-CN" altLang="en-US" sz="2400" dirty="0">
                <a:solidFill>
                  <a:schemeClr val="tx1"/>
                </a:solidFill>
                <a:latin typeface="Times New Roman" pitchFamily="18" charset="0"/>
                <a:cs typeface="Times New Roman" pitchFamily="18" charset="0"/>
              </a:rPr>
              <a:t>）开发，并在</a:t>
            </a:r>
            <a:r>
              <a:rPr lang="en-US" altLang="zh-CN" sz="2400" dirty="0">
                <a:solidFill>
                  <a:schemeClr val="tx1"/>
                </a:solidFill>
                <a:latin typeface="Times New Roman" pitchFamily="18" charset="0"/>
                <a:cs typeface="Times New Roman" pitchFamily="18" charset="0"/>
              </a:rPr>
              <a:t>2009</a:t>
            </a:r>
            <a:r>
              <a:rPr lang="zh-CN" altLang="en-US" sz="2400" dirty="0">
                <a:solidFill>
                  <a:schemeClr val="tx1"/>
                </a:solidFill>
                <a:latin typeface="Times New Roman" pitchFamily="18" charset="0"/>
                <a:cs typeface="Times New Roman" pitchFamily="18" charset="0"/>
              </a:rPr>
              <a:t>年发布了第一版。</a:t>
            </a:r>
          </a:p>
        </p:txBody>
      </p:sp>
      <p:pic>
        <p:nvPicPr>
          <p:cNvPr id="3" name="图片 2">
            <a:extLst>
              <a:ext uri="{FF2B5EF4-FFF2-40B4-BE49-F238E27FC236}">
                <a16:creationId xmlns:a16="http://schemas.microsoft.com/office/drawing/2014/main" id="{A72200D4-2B06-4640-BB57-28B28C363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902" y="4132586"/>
            <a:ext cx="4877481" cy="24768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left)">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left)">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left)">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left)">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wipe(left)">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wipe(left)">
                                      <p:cBhvr>
                                        <p:cTn id="32" dur="500"/>
                                        <p:tgtEl>
                                          <p:spTgt spid="6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up)">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4000" b="1" dirty="0"/>
              <a:t>本课程的基本</a:t>
            </a:r>
            <a:r>
              <a:rPr lang="zh-CN" altLang="en-US" sz="4000" b="1" dirty="0">
                <a:latin typeface="Times New Roman" pitchFamily="18" charset="0"/>
              </a:rPr>
              <a:t>要求（</a:t>
            </a:r>
            <a:r>
              <a:rPr lang="en-US" altLang="zh-CN" sz="4000" b="1" dirty="0">
                <a:latin typeface="Times New Roman" pitchFamily="18" charset="0"/>
              </a:rPr>
              <a:t>2</a:t>
            </a:r>
            <a:r>
              <a:rPr lang="zh-CN" altLang="en-US" sz="4000" b="1" dirty="0">
                <a:latin typeface="Times New Roman" pitchFamily="18" charset="0"/>
              </a:rPr>
              <a:t>）</a:t>
            </a:r>
          </a:p>
        </p:txBody>
      </p:sp>
      <p:sp>
        <p:nvSpPr>
          <p:cNvPr id="17411" name="Rectangle 3"/>
          <p:cNvSpPr>
            <a:spLocks noGrp="1" noChangeArrowheads="1"/>
          </p:cNvSpPr>
          <p:nvPr>
            <p:ph type="body" idx="1"/>
          </p:nvPr>
        </p:nvSpPr>
        <p:spPr>
          <a:xfrm>
            <a:off x="609600" y="2057400"/>
            <a:ext cx="8077200" cy="4495800"/>
          </a:xfrm>
        </p:spPr>
        <p:txBody>
          <a:bodyPr/>
          <a:lstStyle/>
          <a:p>
            <a:pPr eaLnBrk="1" hangingPunct="1">
              <a:defRPr/>
            </a:pPr>
            <a:r>
              <a:rPr lang="zh-CN" altLang="en-US" sz="2800" b="1" dirty="0">
                <a:latin typeface="Times New Roman" pitchFamily="18" charset="0"/>
              </a:rPr>
              <a:t>概括起来说，本课程主要要求大家通过学习掌握以</a:t>
            </a:r>
            <a:r>
              <a:rPr lang="zh-CN" altLang="en-US" sz="2800" b="1" dirty="0">
                <a:solidFill>
                  <a:srgbClr val="FF0000"/>
                </a:solidFill>
                <a:effectLst>
                  <a:outerShdw blurRad="38100" dist="38100" dir="2700000" algn="tl">
                    <a:srgbClr val="FFFFFF"/>
                  </a:outerShdw>
                </a:effectLst>
                <a:latin typeface="Times New Roman" pitchFamily="18" charset="0"/>
              </a:rPr>
              <a:t>蜂窝系统</a:t>
            </a:r>
            <a:r>
              <a:rPr lang="zh-CN" altLang="en-US" sz="2800" b="1" dirty="0">
                <a:latin typeface="Times New Roman" pitchFamily="18" charset="0"/>
              </a:rPr>
              <a:t>为主的无线移动通信系统的基础知识。可以分成以下几个方面的内容：</a:t>
            </a:r>
          </a:p>
          <a:p>
            <a:pPr eaLnBrk="1" hangingPunct="1">
              <a:buFont typeface="Wingdings" pitchFamily="2" charset="2"/>
              <a:buNone/>
              <a:defRPr/>
            </a:pPr>
            <a:r>
              <a:rPr lang="zh-CN" altLang="en-US" sz="2800" dirty="0">
                <a:latin typeface="Times New Roman" pitchFamily="18" charset="0"/>
              </a:rPr>
              <a:t>    </a:t>
            </a:r>
            <a:r>
              <a:rPr lang="en-US" altLang="zh-CN" sz="2800" b="1" dirty="0">
                <a:latin typeface="Times New Roman" pitchFamily="18" charset="0"/>
              </a:rPr>
              <a:t>1</a:t>
            </a:r>
            <a:r>
              <a:rPr lang="zh-CN" altLang="en-US" sz="2800" b="1" dirty="0">
                <a:latin typeface="Times New Roman" pitchFamily="18" charset="0"/>
              </a:rPr>
              <a:t>）蜂窝系统设计原理（</a:t>
            </a:r>
            <a:r>
              <a:rPr lang="en-US" altLang="zh-CN" sz="2800" b="1" dirty="0">
                <a:latin typeface="Times New Roman" pitchFamily="18" charset="0"/>
              </a:rPr>
              <a:t>Ch3</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a:t>
            </a:r>
            <a:r>
              <a:rPr lang="en-US" altLang="zh-CN" sz="2800" b="1" dirty="0">
                <a:latin typeface="Times New Roman" pitchFamily="18" charset="0"/>
              </a:rPr>
              <a:t>2</a:t>
            </a:r>
            <a:r>
              <a:rPr lang="zh-CN" altLang="en-US" sz="2800" b="1" dirty="0">
                <a:latin typeface="Times New Roman" pitchFamily="18" charset="0"/>
              </a:rPr>
              <a:t>）无线移动信道（</a:t>
            </a:r>
            <a:r>
              <a:rPr lang="en-US" altLang="zh-CN" sz="2800" b="1" dirty="0">
                <a:latin typeface="Times New Roman" pitchFamily="18" charset="0"/>
              </a:rPr>
              <a:t>Ch4</a:t>
            </a:r>
            <a:r>
              <a:rPr lang="zh-CN" altLang="en-US" sz="2800" b="1" dirty="0">
                <a:latin typeface="Times New Roman" pitchFamily="18" charset="0"/>
              </a:rPr>
              <a:t>、</a:t>
            </a:r>
            <a:r>
              <a:rPr lang="en-US" altLang="zh-CN" sz="2800" b="1" dirty="0">
                <a:latin typeface="Times New Roman" pitchFamily="18" charset="0"/>
              </a:rPr>
              <a:t>Ch5</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a:t>
            </a:r>
            <a:r>
              <a:rPr lang="en-US" altLang="zh-CN" sz="2800" b="1" dirty="0">
                <a:latin typeface="Times New Roman" pitchFamily="18" charset="0"/>
              </a:rPr>
              <a:t>3</a:t>
            </a:r>
            <a:r>
              <a:rPr lang="zh-CN" altLang="en-US" sz="2800" b="1" dirty="0">
                <a:latin typeface="Times New Roman" pitchFamily="18" charset="0"/>
              </a:rPr>
              <a:t>）用于移动通信的数字调制技术和抗多径（如均衡）、抗衰落技术（如分集、交织等）（</a:t>
            </a:r>
            <a:r>
              <a:rPr lang="en-US" altLang="zh-CN" sz="2800" b="1" dirty="0">
                <a:latin typeface="Times New Roman" pitchFamily="18" charset="0"/>
              </a:rPr>
              <a:t>Ch6</a:t>
            </a:r>
            <a:r>
              <a:rPr lang="zh-CN" altLang="en-US" sz="2800" b="1" dirty="0">
                <a:latin typeface="Times New Roman" pitchFamily="18" charset="0"/>
              </a:rPr>
              <a:t>、</a:t>
            </a:r>
            <a:r>
              <a:rPr lang="en-US" altLang="zh-CN" sz="2800" b="1" dirty="0">
                <a:latin typeface="Times New Roman" pitchFamily="18" charset="0"/>
              </a:rPr>
              <a:t>Ch7</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a:t>
            </a:r>
            <a:r>
              <a:rPr lang="en-US" altLang="zh-CN" sz="2800" b="1" dirty="0">
                <a:latin typeface="Times New Roman" pitchFamily="18" charset="0"/>
              </a:rPr>
              <a:t>4</a:t>
            </a:r>
            <a:r>
              <a:rPr lang="zh-CN" altLang="en-US" sz="2800" b="1" dirty="0">
                <a:latin typeface="Times New Roman" pitchFamily="18" charset="0"/>
              </a:rPr>
              <a:t>）多址技术（</a:t>
            </a:r>
            <a:r>
              <a:rPr lang="en-US" altLang="zh-CN" sz="2800" b="1" dirty="0">
                <a:latin typeface="Times New Roman" pitchFamily="18" charset="0"/>
              </a:rPr>
              <a:t>Ch9</a:t>
            </a:r>
            <a:r>
              <a:rPr lang="zh-CN" altLang="en-US" sz="2800" b="1" dirty="0">
                <a:latin typeface="Times New Roman"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4000" b="1" dirty="0">
                <a:latin typeface="Times New Roman" pitchFamily="18" charset="0"/>
              </a:rPr>
              <a:t>蜂窝网络（第</a:t>
            </a:r>
            <a:r>
              <a:rPr lang="en-US" altLang="zh-CN" sz="4000" b="1" dirty="0">
                <a:latin typeface="Times New Roman" pitchFamily="18" charset="0"/>
              </a:rPr>
              <a:t>2</a:t>
            </a:r>
            <a:r>
              <a:rPr lang="zh-CN" altLang="en-US" sz="4000" b="1" dirty="0">
                <a:latin typeface="Times New Roman" pitchFamily="18" charset="0"/>
              </a:rPr>
              <a:t>代）的构成</a:t>
            </a:r>
          </a:p>
        </p:txBody>
      </p:sp>
      <p:sp>
        <p:nvSpPr>
          <p:cNvPr id="27651" name="Rectangle 5"/>
          <p:cNvSpPr>
            <a:spLocks noGrp="1" noChangeArrowheads="1"/>
          </p:cNvSpPr>
          <p:nvPr>
            <p:ph type="body" sz="half" idx="1"/>
          </p:nvPr>
        </p:nvSpPr>
        <p:spPr>
          <a:xfrm>
            <a:off x="381000" y="2133600"/>
            <a:ext cx="4267200" cy="4343400"/>
          </a:xfrm>
        </p:spPr>
        <p:txBody>
          <a:bodyPr/>
          <a:lstStyle/>
          <a:p>
            <a:pPr eaLnBrk="1" hangingPunct="1">
              <a:lnSpc>
                <a:spcPct val="90000"/>
              </a:lnSpc>
            </a:pPr>
            <a:r>
              <a:rPr lang="zh-CN" altLang="en-US" sz="2800" b="1" dirty="0"/>
              <a:t>重要名词：</a:t>
            </a:r>
          </a:p>
          <a:p>
            <a:pPr eaLnBrk="1" hangingPunct="1">
              <a:lnSpc>
                <a:spcPct val="90000"/>
              </a:lnSpc>
              <a:buFont typeface="Wingdings" pitchFamily="2" charset="2"/>
              <a:buNone/>
            </a:pPr>
            <a:r>
              <a:rPr lang="zh-CN" altLang="en-US" sz="2800" b="1" dirty="0"/>
              <a:t>   </a:t>
            </a:r>
            <a:r>
              <a:rPr lang="en-US" altLang="zh-CN" b="1" dirty="0">
                <a:latin typeface="Times New Roman" pitchFamily="18" charset="0"/>
              </a:rPr>
              <a:t>MS</a:t>
            </a:r>
            <a:r>
              <a:rPr lang="zh-CN" altLang="en-US" b="1" dirty="0">
                <a:latin typeface="Times New Roman" pitchFamily="18" charset="0"/>
              </a:rPr>
              <a:t>（</a:t>
            </a:r>
            <a:r>
              <a:rPr lang="en-US" altLang="zh-CN" b="1" dirty="0">
                <a:latin typeface="Times New Roman" pitchFamily="18" charset="0"/>
              </a:rPr>
              <a:t>Mobile Station</a:t>
            </a:r>
            <a:r>
              <a:rPr lang="zh-CN" altLang="en-US" b="1" dirty="0">
                <a:latin typeface="Times New Roman" pitchFamily="18" charset="0"/>
              </a:rPr>
              <a:t>）：移动台，如手机。</a:t>
            </a:r>
          </a:p>
          <a:p>
            <a:pPr eaLnBrk="1" hangingPunct="1">
              <a:lnSpc>
                <a:spcPct val="90000"/>
              </a:lnSpc>
              <a:buFont typeface="Wingdings" pitchFamily="2" charset="2"/>
              <a:buNone/>
            </a:pPr>
            <a:r>
              <a:rPr lang="zh-CN" altLang="en-US" b="1" dirty="0">
                <a:latin typeface="Times New Roman" pitchFamily="18" charset="0"/>
              </a:rPr>
              <a:t>   </a:t>
            </a:r>
            <a:r>
              <a:rPr lang="en-US" altLang="zh-CN" b="1" dirty="0">
                <a:latin typeface="Times New Roman" pitchFamily="18" charset="0"/>
              </a:rPr>
              <a:t>BS</a:t>
            </a:r>
            <a:r>
              <a:rPr lang="zh-CN" altLang="en-US" b="1" dirty="0">
                <a:latin typeface="Times New Roman" pitchFamily="18" charset="0"/>
              </a:rPr>
              <a:t>（</a:t>
            </a:r>
            <a:r>
              <a:rPr lang="en-US" altLang="zh-CN" b="1" dirty="0">
                <a:latin typeface="Times New Roman" pitchFamily="18" charset="0"/>
                <a:sym typeface="Wingdings" pitchFamily="2" charset="2"/>
              </a:rPr>
              <a:t>Base Station</a:t>
            </a:r>
            <a:r>
              <a:rPr lang="zh-CN" altLang="en-US" b="1" dirty="0">
                <a:latin typeface="Times New Roman" pitchFamily="18" charset="0"/>
                <a:sym typeface="Wingdings" pitchFamily="2" charset="2"/>
              </a:rPr>
              <a:t>）：基站。</a:t>
            </a:r>
          </a:p>
          <a:p>
            <a:pPr eaLnBrk="1" hangingPunct="1">
              <a:lnSpc>
                <a:spcPct val="90000"/>
              </a:lnSpc>
              <a:buFont typeface="Wingdings" pitchFamily="2" charset="2"/>
              <a:buNone/>
            </a:pPr>
            <a:r>
              <a:rPr lang="zh-CN" altLang="en-US" b="1" dirty="0">
                <a:latin typeface="Times New Roman" pitchFamily="18" charset="0"/>
                <a:sym typeface="Wingdings" pitchFamily="2" charset="2"/>
              </a:rPr>
              <a:t>   </a:t>
            </a:r>
            <a:r>
              <a:rPr lang="en-US" altLang="zh-CN" b="1" dirty="0">
                <a:latin typeface="Times New Roman" pitchFamily="18" charset="0"/>
                <a:sym typeface="Wingdings" pitchFamily="2" charset="2"/>
              </a:rPr>
              <a:t>MSC</a:t>
            </a:r>
            <a:r>
              <a:rPr lang="zh-CN" altLang="en-US" b="1" dirty="0">
                <a:latin typeface="Times New Roman" pitchFamily="18" charset="0"/>
                <a:sym typeface="Wingdings" pitchFamily="2" charset="2"/>
              </a:rPr>
              <a:t>（</a:t>
            </a:r>
            <a:r>
              <a:rPr lang="en-US" altLang="zh-CN" b="1" dirty="0">
                <a:latin typeface="Times New Roman" pitchFamily="18" charset="0"/>
                <a:sym typeface="Wingdings" pitchFamily="2" charset="2"/>
              </a:rPr>
              <a:t>Mobile Switching Center</a:t>
            </a:r>
            <a:r>
              <a:rPr lang="zh-CN" altLang="en-US" b="1" dirty="0">
                <a:latin typeface="Times New Roman" pitchFamily="18" charset="0"/>
                <a:sym typeface="Wingdings" pitchFamily="2" charset="2"/>
              </a:rPr>
              <a:t>）移动交换中心。</a:t>
            </a:r>
            <a:endParaRPr lang="zh-CN" altLang="en-US" b="1" dirty="0">
              <a:latin typeface="Times New Roman" pitchFamily="18" charset="0"/>
            </a:endParaRPr>
          </a:p>
        </p:txBody>
      </p:sp>
      <p:pic>
        <p:nvPicPr>
          <p:cNvPr id="27652" name="Picture 7"/>
          <p:cNvPicPr>
            <a:picLocks noGrp="1" noChangeAspect="1" noChangeArrowheads="1"/>
          </p:cNvPicPr>
          <p:nvPr>
            <p:ph type="clipArt" sz="half" idx="2"/>
          </p:nvPr>
        </p:nvPicPr>
        <p:blipFill>
          <a:blip r:embed="rId3" cstate="print"/>
          <a:srcRect/>
          <a:stretch>
            <a:fillRect/>
          </a:stretch>
        </p:blipFill>
        <p:spPr>
          <a:xfrm>
            <a:off x="4800600" y="1981200"/>
            <a:ext cx="3962400" cy="4343400"/>
          </a:xfrm>
        </p:spPr>
      </p:pic>
      <p:sp>
        <p:nvSpPr>
          <p:cNvPr id="27653" name="Text Box 8"/>
          <p:cNvSpPr txBox="1">
            <a:spLocks noChangeArrowheads="1"/>
          </p:cNvSpPr>
          <p:nvPr/>
        </p:nvSpPr>
        <p:spPr bwMode="auto">
          <a:xfrm>
            <a:off x="4800600" y="6248400"/>
            <a:ext cx="1828800" cy="366713"/>
          </a:xfrm>
          <a:prstGeom prst="rect">
            <a:avLst/>
          </a:prstGeom>
          <a:noFill/>
          <a:ln w="9525" algn="ctr">
            <a:noFill/>
            <a:miter lim="800000"/>
            <a:headEnd/>
            <a:tailEnd/>
          </a:ln>
        </p:spPr>
        <p:txBody>
          <a:bodyPr>
            <a:spAutoFit/>
          </a:bodyPr>
          <a:lstStyle/>
          <a:p>
            <a:r>
              <a:rPr lang="zh-CN" altLang="en-US" u="sng" dirty="0">
                <a:solidFill>
                  <a:schemeClr val="hlink"/>
                </a:solidFill>
              </a:rPr>
              <a:t>归属位置寄存器</a:t>
            </a:r>
          </a:p>
        </p:txBody>
      </p:sp>
      <p:sp>
        <p:nvSpPr>
          <p:cNvPr id="27654" name="Text Box 9"/>
          <p:cNvSpPr txBox="1">
            <a:spLocks noChangeArrowheads="1"/>
          </p:cNvSpPr>
          <p:nvPr/>
        </p:nvSpPr>
        <p:spPr bwMode="auto">
          <a:xfrm>
            <a:off x="6629400" y="6248400"/>
            <a:ext cx="1828800" cy="366713"/>
          </a:xfrm>
          <a:prstGeom prst="rect">
            <a:avLst/>
          </a:prstGeom>
          <a:noFill/>
          <a:ln w="9525" algn="ctr">
            <a:noFill/>
            <a:miter lim="800000"/>
            <a:headEnd/>
            <a:tailEnd/>
          </a:ln>
        </p:spPr>
        <p:txBody>
          <a:bodyPr>
            <a:spAutoFit/>
          </a:bodyPr>
          <a:lstStyle/>
          <a:p>
            <a:r>
              <a:rPr lang="zh-CN" altLang="en-US" u="sng">
                <a:solidFill>
                  <a:schemeClr val="hlink"/>
                </a:solidFill>
              </a:rPr>
              <a:t>访问位置寄存器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4000" b="1" dirty="0"/>
              <a:t>有基础设施的集中式无线网络</a:t>
            </a:r>
          </a:p>
        </p:txBody>
      </p:sp>
      <p:sp>
        <p:nvSpPr>
          <p:cNvPr id="20484" name="Rectangle 4"/>
          <p:cNvSpPr>
            <a:spLocks noGrp="1" noChangeArrowheads="1"/>
          </p:cNvSpPr>
          <p:nvPr>
            <p:ph type="body" sz="half" idx="1"/>
          </p:nvPr>
        </p:nvSpPr>
        <p:spPr>
          <a:xfrm>
            <a:off x="533400" y="2057400"/>
            <a:ext cx="4191000" cy="4343400"/>
          </a:xfrm>
        </p:spPr>
        <p:txBody>
          <a:bodyPr/>
          <a:lstStyle/>
          <a:p>
            <a:pPr eaLnBrk="1" hangingPunct="1">
              <a:defRPr/>
            </a:pPr>
            <a:r>
              <a:rPr lang="zh-CN" altLang="en-US" sz="2800" b="1" dirty="0">
                <a:effectLst>
                  <a:outerShdw blurRad="38100" dist="38100" dir="2700000" algn="tl">
                    <a:srgbClr val="FFFFFF"/>
                  </a:outerShdw>
                </a:effectLst>
              </a:rPr>
              <a:t>蜂窝系统</a:t>
            </a:r>
            <a:r>
              <a:rPr lang="zh-CN" altLang="en-US" sz="2800" b="1" dirty="0"/>
              <a:t>属于</a:t>
            </a:r>
            <a:r>
              <a:rPr lang="zh-CN" altLang="en-US" sz="2800" b="1" dirty="0">
                <a:solidFill>
                  <a:srgbClr val="FF0000"/>
                </a:solidFill>
                <a:effectLst>
                  <a:outerShdw blurRad="38100" dist="38100" dir="2700000" algn="tl">
                    <a:srgbClr val="000000">
                      <a:alpha val="43137"/>
                    </a:srgbClr>
                  </a:outerShdw>
                </a:effectLst>
              </a:rPr>
              <a:t>有基础设施</a:t>
            </a:r>
            <a:r>
              <a:rPr lang="zh-CN" altLang="en-US" sz="2800" dirty="0"/>
              <a:t>（</a:t>
            </a:r>
            <a:r>
              <a:rPr lang="zh-CN" altLang="en-US" sz="2800" b="1" dirty="0"/>
              <a:t>如基站）的网络。任意两个网内用户（或者网内用户和有线网用户）之间的通信都要通过</a:t>
            </a:r>
            <a:r>
              <a:rPr lang="zh-CN" altLang="en-US" sz="2800" b="1" dirty="0">
                <a:solidFill>
                  <a:srgbClr val="FF0000"/>
                </a:solidFill>
                <a:effectLst>
                  <a:outerShdw blurRad="38100" dist="38100" dir="2700000" algn="tl">
                    <a:srgbClr val="000000">
                      <a:alpha val="43137"/>
                    </a:srgbClr>
                  </a:outerShdw>
                </a:effectLst>
              </a:rPr>
              <a:t>基站</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itchFamily="18" charset="0"/>
              </a:rPr>
              <a:t>BS</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a:t>
            </a:r>
            <a:r>
              <a:rPr lang="zh-CN" altLang="en-US" sz="2800" b="1" dirty="0">
                <a:latin typeface="Times New Roman" pitchFamily="18" charset="0"/>
              </a:rPr>
              <a:t>“</a:t>
            </a:r>
            <a:r>
              <a:rPr lang="zh-CN" altLang="en-US" sz="2800" b="1" u="wavyHeavy" dirty="0">
                <a:uFill>
                  <a:solidFill>
                    <a:srgbClr val="FF0000"/>
                  </a:solidFill>
                </a:uFill>
              </a:rPr>
              <a:t>中继</a:t>
            </a:r>
            <a:r>
              <a:rPr lang="zh-CN" altLang="en-US" sz="2800" b="1" dirty="0">
                <a:latin typeface="Arial"/>
              </a:rPr>
              <a:t>”</a:t>
            </a:r>
            <a:r>
              <a:rPr lang="zh-CN" altLang="en-US" sz="2800" b="1" dirty="0"/>
              <a:t>，这一点和一般的点对点无线通信（如，无线对讲机）是不同的。</a:t>
            </a:r>
          </a:p>
        </p:txBody>
      </p:sp>
      <p:pic>
        <p:nvPicPr>
          <p:cNvPr id="28676" name="Picture 6" descr="DSCF0077"/>
          <p:cNvPicPr>
            <a:picLocks noGrp="1" noChangeAspect="1" noChangeArrowheads="1"/>
          </p:cNvPicPr>
          <p:nvPr>
            <p:ph type="clipArt" sz="half" idx="2"/>
          </p:nvPr>
        </p:nvPicPr>
        <p:blipFill>
          <a:blip r:embed="rId3" cstate="print"/>
          <a:srcRect/>
          <a:stretch>
            <a:fillRect/>
          </a:stretch>
        </p:blipFill>
        <p:spPr>
          <a:xfrm>
            <a:off x="5029200" y="2057400"/>
            <a:ext cx="3505200" cy="42672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t>三种无线网络的比较</a:t>
            </a:r>
          </a:p>
        </p:txBody>
      </p:sp>
      <p:graphicFrame>
        <p:nvGraphicFramePr>
          <p:cNvPr id="3" name="表格 2"/>
          <p:cNvGraphicFramePr>
            <a:graphicFrameLocks noGrp="1"/>
          </p:cNvGraphicFramePr>
          <p:nvPr/>
        </p:nvGraphicFramePr>
        <p:xfrm>
          <a:off x="457200" y="2057400"/>
          <a:ext cx="8458200" cy="4668520"/>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3812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650701">
                <a:tc>
                  <a:txBody>
                    <a:bodyPr/>
                    <a:lstStyle/>
                    <a:p>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                 </a:t>
                      </a: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网络</a:t>
                      </a:r>
                      <a:endParaRPr lang="en-US" altLang="zh-CN" b="1" dirty="0">
                        <a:effectLst>
                          <a:outerShdw blurRad="38100" dist="38100" dir="2700000" algn="tl">
                            <a:srgbClr val="000000">
                              <a:alpha val="43137"/>
                            </a:srgbClr>
                          </a:outerShdw>
                        </a:effectLst>
                        <a:latin typeface="Times New Roman" pitchFamily="18" charset="0"/>
                        <a:cs typeface="Times New Roman" pitchFamily="18" charset="0"/>
                      </a:endParaRPr>
                    </a:p>
                    <a:p>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特征</a:t>
                      </a:r>
                    </a:p>
                  </a:txBody>
                  <a:tcPr>
                    <a:lnTlToBr w="12700" cap="flat" cmpd="sng" algn="ctr">
                      <a:solidFill>
                        <a:schemeClr val="tx1"/>
                      </a:solidFill>
                      <a:prstDash val="solid"/>
                      <a:round/>
                      <a:headEnd type="none" w="med" len="med"/>
                      <a:tailEnd type="none" w="med" len="med"/>
                    </a:lnTlToBr>
                  </a:tcPr>
                </a:tc>
                <a:tc>
                  <a:txBody>
                    <a:bodyPr/>
                    <a:lstStyle/>
                    <a:p>
                      <a:pPr algn="ct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蜂窝网络</a:t>
                      </a:r>
                    </a:p>
                  </a:txBody>
                  <a:tcPr/>
                </a:tc>
                <a:tc>
                  <a:txBody>
                    <a:bodyPr/>
                    <a:lstStyle/>
                    <a:p>
                      <a:pPr algn="ct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 无线局域网</a:t>
                      </a:r>
                      <a:endParaRPr lang="en-US" altLang="zh-CN" b="1" dirty="0">
                        <a:effectLst>
                          <a:outerShdw blurRad="38100" dist="38100" dir="2700000" algn="tl">
                            <a:srgbClr val="000000">
                              <a:alpha val="43137"/>
                            </a:srgbClr>
                          </a:outerShdw>
                        </a:effectLst>
                        <a:latin typeface="Times New Roman" pitchFamily="18" charset="0"/>
                        <a:cs typeface="Times New Roman" pitchFamily="18" charset="0"/>
                      </a:endParaRPr>
                    </a:p>
                    <a:p>
                      <a:pPr algn="ct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a:t>
                      </a:r>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WLAN</a:t>
                      </a: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a:t>
                      </a:r>
                    </a:p>
                  </a:txBody>
                  <a:tcPr/>
                </a:tc>
                <a:tc>
                  <a:txBody>
                    <a:bodyPr/>
                    <a:lstStyle/>
                    <a:p>
                      <a:pPr algn="ctr"/>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ad</a:t>
                      </a:r>
                      <a:r>
                        <a:rPr lang="en-US" altLang="zh-CN" b="1" baseline="0" dirty="0">
                          <a:effectLst>
                            <a:outerShdw blurRad="38100" dist="38100" dir="2700000" algn="tl">
                              <a:srgbClr val="000000">
                                <a:alpha val="43137"/>
                              </a:srgbClr>
                            </a:outerShdw>
                          </a:effectLst>
                          <a:latin typeface="Times New Roman" pitchFamily="18" charset="0"/>
                          <a:cs typeface="Times New Roman" pitchFamily="18" charset="0"/>
                        </a:rPr>
                        <a:t> hoc</a:t>
                      </a:r>
                      <a:r>
                        <a:rPr lang="zh-CN" altLang="en-US" b="1" baseline="0" dirty="0">
                          <a:effectLst>
                            <a:outerShdw blurRad="38100" dist="38100" dir="2700000" algn="tl">
                              <a:srgbClr val="000000">
                                <a:alpha val="43137"/>
                              </a:srgbClr>
                            </a:outerShdw>
                          </a:effectLst>
                          <a:latin typeface="Times New Roman" pitchFamily="18" charset="0"/>
                          <a:cs typeface="Times New Roman" pitchFamily="18" charset="0"/>
                        </a:rPr>
                        <a:t>网络</a:t>
                      </a:r>
                      <a:endParaRPr lang="zh-CN" altLang="en-US" b="1" dirty="0">
                        <a:effectLst>
                          <a:outerShdw blurRad="38100" dist="38100" dir="2700000" algn="tl">
                            <a:srgbClr val="000000">
                              <a:alpha val="43137"/>
                            </a:srgbClr>
                          </a:outerShdw>
                        </a:effectLst>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6993">
                <a:tc>
                  <a:txBody>
                    <a:bodyPr/>
                    <a:lstStyle/>
                    <a:p>
                      <a:r>
                        <a:rPr lang="zh-CN" altLang="en-US" b="1" dirty="0">
                          <a:effectLst>
                            <a:outerShdw blurRad="38100" dist="38100" dir="2700000" algn="tl">
                              <a:srgbClr val="000000">
                                <a:alpha val="43137"/>
                              </a:srgbClr>
                            </a:outerShdw>
                          </a:effectLst>
                        </a:rPr>
                        <a:t>覆盖区域</a:t>
                      </a:r>
                    </a:p>
                  </a:txBody>
                  <a:tcPr/>
                </a:tc>
                <a:tc>
                  <a:txBody>
                    <a:bodyPr/>
                    <a:lstStyle/>
                    <a:p>
                      <a:r>
                        <a:rPr lang="zh-CN" altLang="en-US" b="1" dirty="0"/>
                        <a:t>广域覆盖</a:t>
                      </a:r>
                    </a:p>
                  </a:txBody>
                  <a:tcPr/>
                </a:tc>
                <a:tc>
                  <a:txBody>
                    <a:bodyPr/>
                    <a:lstStyle/>
                    <a:p>
                      <a:r>
                        <a:rPr lang="zh-CN" altLang="en-US" b="1" dirty="0"/>
                        <a:t>局域覆盖</a:t>
                      </a:r>
                    </a:p>
                  </a:txBody>
                  <a:tcPr/>
                </a:tc>
                <a:tc>
                  <a:txBody>
                    <a:bodyPr/>
                    <a:lstStyle/>
                    <a:p>
                      <a:r>
                        <a:rPr lang="zh-CN" altLang="en-US" b="1" dirty="0"/>
                        <a:t>局域覆盖</a:t>
                      </a:r>
                    </a:p>
                  </a:txBody>
                  <a:tcPr/>
                </a:tc>
                <a:extLst>
                  <a:ext uri="{0D108BD9-81ED-4DB2-BD59-A6C34878D82A}">
                    <a16:rowId xmlns:a16="http://schemas.microsoft.com/office/drawing/2014/main" val="10001"/>
                  </a:ext>
                </a:extLst>
              </a:tr>
              <a:tr h="376993">
                <a:tc>
                  <a:txBody>
                    <a:bodyPr/>
                    <a:lstStyle/>
                    <a:p>
                      <a:r>
                        <a:rPr lang="zh-CN" altLang="en-US" b="1" dirty="0">
                          <a:effectLst>
                            <a:outerShdw blurRad="38100" dist="38100" dir="2700000" algn="tl">
                              <a:srgbClr val="000000">
                                <a:alpha val="43137"/>
                              </a:srgbClr>
                            </a:outerShdw>
                          </a:effectLst>
                        </a:rPr>
                        <a:t>基础设施</a:t>
                      </a:r>
                    </a:p>
                  </a:txBody>
                  <a:tcPr/>
                </a:tc>
                <a:tc>
                  <a:txBody>
                    <a:bodyPr/>
                    <a:lstStyle/>
                    <a:p>
                      <a:r>
                        <a:rPr lang="zh-CN" altLang="en-US" b="1" dirty="0"/>
                        <a:t>基站</a:t>
                      </a:r>
                    </a:p>
                  </a:txBody>
                  <a:tcPr/>
                </a:tc>
                <a:tc>
                  <a:txBody>
                    <a:bodyPr/>
                    <a:lstStyle/>
                    <a:p>
                      <a:r>
                        <a:rPr lang="zh-CN" altLang="en-US" b="1" dirty="0"/>
                        <a:t>接入点</a:t>
                      </a:r>
                    </a:p>
                  </a:txBody>
                  <a:tcPr/>
                </a:tc>
                <a:tc>
                  <a:txBody>
                    <a:bodyPr/>
                    <a:lstStyle/>
                    <a:p>
                      <a:r>
                        <a:rPr lang="zh-CN" altLang="en-US" b="1" dirty="0"/>
                        <a:t>不需要</a:t>
                      </a:r>
                    </a:p>
                  </a:txBody>
                  <a:tcPr/>
                </a:tc>
                <a:extLst>
                  <a:ext uri="{0D108BD9-81ED-4DB2-BD59-A6C34878D82A}">
                    <a16:rowId xmlns:a16="http://schemas.microsoft.com/office/drawing/2014/main" val="10002"/>
                  </a:ext>
                </a:extLst>
              </a:tr>
              <a:tr h="376993">
                <a:tc>
                  <a:txBody>
                    <a:bodyPr/>
                    <a:lstStyle/>
                    <a:p>
                      <a:r>
                        <a:rPr lang="zh-CN" altLang="en-US" b="1" dirty="0">
                          <a:effectLst>
                            <a:outerShdw blurRad="38100" dist="38100" dir="2700000" algn="tl">
                              <a:srgbClr val="000000">
                                <a:alpha val="43137"/>
                              </a:srgbClr>
                            </a:outerShdw>
                          </a:effectLst>
                        </a:rPr>
                        <a:t>组网形式</a:t>
                      </a:r>
                    </a:p>
                  </a:txBody>
                  <a:tcPr/>
                </a:tc>
                <a:tc>
                  <a:txBody>
                    <a:bodyPr/>
                    <a:lstStyle/>
                    <a:p>
                      <a:r>
                        <a:rPr lang="zh-CN" altLang="en-US" b="1" dirty="0"/>
                        <a:t>集中式，需要规划 </a:t>
                      </a:r>
                    </a:p>
                  </a:txBody>
                  <a:tcPr/>
                </a:tc>
                <a:tc>
                  <a:txBody>
                    <a:bodyPr/>
                    <a:lstStyle/>
                    <a:p>
                      <a:r>
                        <a:rPr lang="zh-CN" altLang="en-US" b="1" dirty="0"/>
                        <a:t>集中式，无需规划</a:t>
                      </a:r>
                    </a:p>
                  </a:txBody>
                  <a:tcPr/>
                </a:tc>
                <a:tc>
                  <a:txBody>
                    <a:bodyPr/>
                    <a:lstStyle/>
                    <a:p>
                      <a:r>
                        <a:rPr lang="zh-CN" altLang="en-US" b="1" dirty="0"/>
                        <a:t>分布式，无需规划</a:t>
                      </a:r>
                    </a:p>
                  </a:txBody>
                  <a:tcPr/>
                </a:tc>
                <a:extLst>
                  <a:ext uri="{0D108BD9-81ED-4DB2-BD59-A6C34878D82A}">
                    <a16:rowId xmlns:a16="http://schemas.microsoft.com/office/drawing/2014/main" val="10003"/>
                  </a:ext>
                </a:extLst>
              </a:tr>
              <a:tr h="929573">
                <a:tc>
                  <a:txBody>
                    <a:bodyPr/>
                    <a:lstStyle/>
                    <a:p>
                      <a:r>
                        <a:rPr lang="zh-CN" altLang="en-US" b="1" dirty="0">
                          <a:effectLst>
                            <a:outerShdw blurRad="38100" dist="38100" dir="2700000" algn="tl">
                              <a:srgbClr val="000000">
                                <a:alpha val="43137"/>
                              </a:srgbClr>
                            </a:outerShdw>
                          </a:effectLst>
                        </a:rPr>
                        <a:t>移动性</a:t>
                      </a:r>
                    </a:p>
                  </a:txBody>
                  <a:tcPr/>
                </a:tc>
                <a:tc>
                  <a:txBody>
                    <a:bodyPr/>
                    <a:lstStyle/>
                    <a:p>
                      <a:r>
                        <a:rPr lang="zh-CN" altLang="en-US" b="1" dirty="0"/>
                        <a:t>支持用户大范围高速移动</a:t>
                      </a:r>
                    </a:p>
                  </a:txBody>
                  <a:tcPr/>
                </a:tc>
                <a:tc>
                  <a:txBody>
                    <a:bodyPr/>
                    <a:lstStyle/>
                    <a:p>
                      <a:r>
                        <a:rPr lang="zh-CN" altLang="en-US" b="1" dirty="0"/>
                        <a:t>支持有限的移动性</a:t>
                      </a:r>
                    </a:p>
                  </a:txBody>
                  <a:tcPr/>
                </a:tc>
                <a:tc>
                  <a:txBody>
                    <a:bodyPr/>
                    <a:lstStyle/>
                    <a:p>
                      <a:r>
                        <a:rPr lang="zh-CN" altLang="en-US" b="1" dirty="0"/>
                        <a:t>覆盖区域内，节点可以自由移动，甚至消失。动态连接</a:t>
                      </a:r>
                    </a:p>
                  </a:txBody>
                  <a:tcPr/>
                </a:tc>
                <a:extLst>
                  <a:ext uri="{0D108BD9-81ED-4DB2-BD59-A6C34878D82A}">
                    <a16:rowId xmlns:a16="http://schemas.microsoft.com/office/drawing/2014/main" val="10004"/>
                  </a:ext>
                </a:extLst>
              </a:tr>
              <a:tr h="929573">
                <a:tc>
                  <a:txBody>
                    <a:bodyPr/>
                    <a:lstStyle/>
                    <a:p>
                      <a:r>
                        <a:rPr lang="zh-CN" altLang="en-US" b="1" dirty="0">
                          <a:effectLst>
                            <a:outerShdw blurRad="38100" dist="38100" dir="2700000" algn="tl">
                              <a:srgbClr val="000000">
                                <a:alpha val="43137"/>
                              </a:srgbClr>
                            </a:outerShdw>
                          </a:effectLst>
                        </a:rPr>
                        <a:t>中继</a:t>
                      </a:r>
                    </a:p>
                  </a:txBody>
                  <a:tcPr/>
                </a:tc>
                <a:tc>
                  <a:txBody>
                    <a:bodyPr/>
                    <a:lstStyle/>
                    <a:p>
                      <a:r>
                        <a:rPr lang="zh-CN" altLang="en-US" b="1" dirty="0"/>
                        <a:t>基站中继</a:t>
                      </a:r>
                    </a:p>
                  </a:txBody>
                  <a:tcPr/>
                </a:tc>
                <a:tc>
                  <a:txBody>
                    <a:bodyPr/>
                    <a:lstStyle/>
                    <a:p>
                      <a:r>
                        <a:rPr lang="zh-CN" altLang="en-US" b="1" dirty="0"/>
                        <a:t>接入点中继</a:t>
                      </a:r>
                    </a:p>
                  </a:txBody>
                  <a:tcPr/>
                </a:tc>
                <a:tc>
                  <a:txBody>
                    <a:bodyPr/>
                    <a:lstStyle/>
                    <a:p>
                      <a:r>
                        <a:rPr lang="zh-CN" altLang="en-US" b="1" dirty="0"/>
                        <a:t>所有节点可能需要中继其他节点的信息。降低用户带宽</a:t>
                      </a:r>
                    </a:p>
                  </a:txBody>
                  <a:tcPr/>
                </a:tc>
                <a:extLst>
                  <a:ext uri="{0D108BD9-81ED-4DB2-BD59-A6C34878D82A}">
                    <a16:rowId xmlns:a16="http://schemas.microsoft.com/office/drawing/2014/main" val="10005"/>
                  </a:ext>
                </a:extLst>
              </a:tr>
              <a:tr h="650701">
                <a:tc>
                  <a:txBody>
                    <a:bodyPr/>
                    <a:lstStyle/>
                    <a:p>
                      <a:r>
                        <a:rPr lang="zh-CN" altLang="en-US" b="1" dirty="0">
                          <a:effectLst>
                            <a:outerShdw blurRad="38100" dist="38100" dir="2700000" algn="tl">
                              <a:srgbClr val="000000">
                                <a:alpha val="43137"/>
                              </a:srgbClr>
                            </a:outerShdw>
                          </a:effectLst>
                        </a:rPr>
                        <a:t>路由</a:t>
                      </a:r>
                    </a:p>
                  </a:txBody>
                  <a:tcPr/>
                </a:tc>
                <a:tc>
                  <a:txBody>
                    <a:bodyPr/>
                    <a:lstStyle/>
                    <a:p>
                      <a:r>
                        <a:rPr lang="zh-CN" altLang="en-US" b="1" dirty="0"/>
                        <a:t>用户不直接参与路由</a:t>
                      </a:r>
                    </a:p>
                  </a:txBody>
                  <a:tcPr/>
                </a:tc>
                <a:tc>
                  <a:txBody>
                    <a:bodyPr/>
                    <a:lstStyle/>
                    <a:p>
                      <a:r>
                        <a:rPr lang="zh-CN" altLang="en-US" b="1" dirty="0"/>
                        <a:t>用户不直接参与路由</a:t>
                      </a:r>
                    </a:p>
                  </a:txBody>
                  <a:tcPr/>
                </a:tc>
                <a:tc>
                  <a:txBody>
                    <a:bodyPr/>
                    <a:lstStyle/>
                    <a:p>
                      <a:r>
                        <a:rPr lang="zh-CN" altLang="en-US" b="1" dirty="0"/>
                        <a:t>所有节点都需要参与路由</a:t>
                      </a:r>
                    </a:p>
                  </a:txBody>
                  <a:tcPr/>
                </a:tc>
                <a:extLst>
                  <a:ext uri="{0D108BD9-81ED-4DB2-BD59-A6C34878D82A}">
                    <a16:rowId xmlns:a16="http://schemas.microsoft.com/office/drawing/2014/main" val="10006"/>
                  </a:ext>
                </a:extLst>
              </a:tr>
              <a:tr h="376993">
                <a:tc>
                  <a:txBody>
                    <a:bodyPr/>
                    <a:lstStyle/>
                    <a:p>
                      <a:r>
                        <a:rPr lang="zh-CN" altLang="en-US" b="1" dirty="0">
                          <a:effectLst>
                            <a:outerShdw blurRad="38100" dist="38100" dir="2700000" algn="tl">
                              <a:srgbClr val="000000">
                                <a:alpha val="43137"/>
                              </a:srgbClr>
                            </a:outerShdw>
                          </a:effectLst>
                        </a:rPr>
                        <a:t>多跳</a:t>
                      </a:r>
                    </a:p>
                  </a:txBody>
                  <a:tcPr/>
                </a:tc>
                <a:tc>
                  <a:txBody>
                    <a:bodyPr/>
                    <a:lstStyle/>
                    <a:p>
                      <a:r>
                        <a:rPr lang="zh-CN" altLang="en-US" b="1" dirty="0"/>
                        <a:t>单跳</a:t>
                      </a:r>
                    </a:p>
                  </a:txBody>
                  <a:tcPr/>
                </a:tc>
                <a:tc>
                  <a:txBody>
                    <a:bodyPr/>
                    <a:lstStyle/>
                    <a:p>
                      <a:r>
                        <a:rPr lang="zh-CN" altLang="en-US" b="1" dirty="0"/>
                        <a:t>单跳</a:t>
                      </a:r>
                    </a:p>
                  </a:txBody>
                  <a:tcPr/>
                </a:tc>
                <a:tc>
                  <a:txBody>
                    <a:bodyPr/>
                    <a:lstStyle/>
                    <a:p>
                      <a:r>
                        <a:rPr lang="zh-CN" altLang="en-US" b="1" dirty="0"/>
                        <a:t>多跳</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latin typeface="Times New Roman" pitchFamily="18" charset="0"/>
                <a:cs typeface="Times New Roman" pitchFamily="18" charset="0"/>
              </a:rPr>
              <a:t>GSM</a:t>
            </a:r>
            <a:r>
              <a:rPr lang="zh-CN" altLang="en-US" sz="4000" b="1" dirty="0"/>
              <a:t>移动台</a:t>
            </a:r>
            <a:r>
              <a:rPr lang="zh-CN" altLang="en-US" sz="4000" b="1" dirty="0">
                <a:latin typeface="Times New Roman" pitchFamily="18" charset="0"/>
                <a:cs typeface="Times New Roman" pitchFamily="18" charset="0"/>
              </a:rPr>
              <a:t>（</a:t>
            </a:r>
            <a:r>
              <a:rPr lang="en-US" altLang="zh-CN" sz="4000" b="1" dirty="0">
                <a:latin typeface="Times New Roman" pitchFamily="18" charset="0"/>
                <a:cs typeface="Times New Roman" pitchFamily="18" charset="0"/>
              </a:rPr>
              <a:t>MS</a:t>
            </a:r>
            <a:r>
              <a:rPr lang="zh-CN" altLang="en-US" sz="4000" b="1" dirty="0">
                <a:latin typeface="Times New Roman" pitchFamily="18" charset="0"/>
                <a:cs typeface="Times New Roman" pitchFamily="18" charset="0"/>
              </a:rPr>
              <a:t>）</a:t>
            </a:r>
            <a:r>
              <a:rPr lang="zh-CN" altLang="en-US" sz="4000" b="1" dirty="0"/>
              <a:t>处的通信分层</a:t>
            </a:r>
          </a:p>
        </p:txBody>
      </p:sp>
      <p:sp>
        <p:nvSpPr>
          <p:cNvPr id="4" name="TextBox 3"/>
          <p:cNvSpPr txBox="1"/>
          <p:nvPr/>
        </p:nvSpPr>
        <p:spPr>
          <a:xfrm>
            <a:off x="4343400" y="1828800"/>
            <a:ext cx="4495800" cy="4708981"/>
          </a:xfrm>
          <a:prstGeom prst="rect">
            <a:avLst/>
          </a:prstGeom>
          <a:noFill/>
        </p:spPr>
        <p:txBody>
          <a:bodyPr wrap="square" rtlCol="0">
            <a:spAutoFit/>
          </a:bodyPr>
          <a:lstStyle/>
          <a:p>
            <a:pPr algn="l"/>
            <a:r>
              <a:rPr lang="en-US" altLang="zh-CN"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L1</a:t>
            </a:r>
            <a:r>
              <a:rPr lang="zh-CN" alt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：物理层，为任意一对节点间的比特传输提供了物理机制。在无线系统中，它完成用于传输的电磁波的调制解调，这一层也包括传输媒质。</a:t>
            </a:r>
            <a:endParaRPr lang="en-US" altLang="zh-CN"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altLang="zh-CN"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L2</a:t>
            </a:r>
            <a:r>
              <a:rPr lang="zh-CN" alt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：数据链路层，这一层的作用之一是负责提供不同用户共享传输媒质（无线系统中，传输媒质就是频谱）的方式。数据链路层的一部分，即媒质访问控制（</a:t>
            </a:r>
            <a:r>
              <a:rPr lang="en-US" altLang="zh-CN"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MAC</a:t>
            </a:r>
            <a:r>
              <a:rPr lang="zh-CN" alt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）子层，它具体负责使用户信号帧通过共享的媒质发送出去，而不致对其他用户形成过度干扰</a:t>
            </a:r>
            <a:r>
              <a:rPr lang="zh-CN" altLang="en-US" sz="200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。这种共享媒质的通信方式</a:t>
            </a:r>
            <a:r>
              <a:rPr lang="zh-CN" alt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被称作多址（</a:t>
            </a:r>
            <a:r>
              <a:rPr lang="en-US" altLang="zh-CN"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multiple-access</a:t>
            </a:r>
            <a:r>
              <a:rPr lang="zh-CN" alt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）通信。</a:t>
            </a:r>
            <a:endParaRPr lang="en-US" altLang="zh-CN"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l"/>
            <a:r>
              <a:rPr lang="en-US" altLang="zh-CN"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L3</a:t>
            </a:r>
            <a:r>
              <a:rPr lang="zh-CN" altLang="en-US" sz="20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：网络层</a:t>
            </a:r>
          </a:p>
        </p:txBody>
      </p:sp>
      <p:pic>
        <p:nvPicPr>
          <p:cNvPr id="232451" name="Picture 3" descr="D:\2013备课\2013版课件\Um三层.jpg"/>
          <p:cNvPicPr>
            <a:picLocks noChangeAspect="1" noChangeArrowheads="1"/>
          </p:cNvPicPr>
          <p:nvPr/>
        </p:nvPicPr>
        <p:blipFill>
          <a:blip r:embed="rId2" cstate="print"/>
          <a:srcRect/>
          <a:stretch>
            <a:fillRect/>
          </a:stretch>
        </p:blipFill>
        <p:spPr bwMode="auto">
          <a:xfrm>
            <a:off x="609600" y="2057400"/>
            <a:ext cx="3431103" cy="44196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latin typeface="Times New Roman" pitchFamily="18" charset="0"/>
                <a:cs typeface="Times New Roman" pitchFamily="18" charset="0"/>
              </a:rPr>
              <a:t>               以太网和蜂窝网</a:t>
            </a:r>
            <a:br>
              <a:rPr lang="en-US" altLang="zh-CN" sz="4000" b="1" dirty="0">
                <a:latin typeface="Times New Roman" pitchFamily="18" charset="0"/>
                <a:cs typeface="Times New Roman" pitchFamily="18" charset="0"/>
              </a:rPr>
            </a:br>
            <a:r>
              <a:rPr lang="en-US" altLang="zh-CN" sz="4000" b="1" dirty="0">
                <a:latin typeface="Times New Roman" pitchFamily="18" charset="0"/>
                <a:cs typeface="Times New Roman" pitchFamily="18" charset="0"/>
              </a:rPr>
              <a:t>             MAC</a:t>
            </a:r>
            <a:r>
              <a:rPr lang="zh-CN" altLang="en-US" sz="4000" b="1" dirty="0">
                <a:latin typeface="Times New Roman" pitchFamily="18" charset="0"/>
                <a:cs typeface="Times New Roman" pitchFamily="18" charset="0"/>
              </a:rPr>
              <a:t>多址功能对比</a:t>
            </a:r>
          </a:p>
        </p:txBody>
      </p:sp>
      <p:pic>
        <p:nvPicPr>
          <p:cNvPr id="1026" name="Picture 2" descr="D:\TY\2013备课\2013版课件\有线MAC.jpg"/>
          <p:cNvPicPr>
            <a:picLocks noChangeAspect="1" noChangeArrowheads="1"/>
          </p:cNvPicPr>
          <p:nvPr/>
        </p:nvPicPr>
        <p:blipFill>
          <a:blip r:embed="rId2" cstate="print"/>
          <a:srcRect/>
          <a:stretch>
            <a:fillRect/>
          </a:stretch>
        </p:blipFill>
        <p:spPr bwMode="auto">
          <a:xfrm>
            <a:off x="381000" y="2667000"/>
            <a:ext cx="4191000" cy="1905000"/>
          </a:xfrm>
          <a:prstGeom prst="rect">
            <a:avLst/>
          </a:prstGeom>
          <a:noFill/>
        </p:spPr>
      </p:pic>
      <p:sp>
        <p:nvSpPr>
          <p:cNvPr id="4" name="TextBox 3"/>
          <p:cNvSpPr txBox="1"/>
          <p:nvPr/>
        </p:nvSpPr>
        <p:spPr>
          <a:xfrm>
            <a:off x="457200" y="4876800"/>
            <a:ext cx="4114800" cy="1323439"/>
          </a:xfrm>
          <a:prstGeom prst="rect">
            <a:avLst/>
          </a:prstGeom>
          <a:noFill/>
        </p:spPr>
        <p:txBody>
          <a:bodyPr wrap="square" rtlCol="0">
            <a:spAutoFit/>
          </a:bodyPr>
          <a:lstStyle/>
          <a:p>
            <a:pPr algn="l"/>
            <a:r>
              <a:rPr lang="zh-CN" altLang="en-US" sz="2000" dirty="0">
                <a:solidFill>
                  <a:schemeClr val="tx1"/>
                </a:solidFill>
              </a:rPr>
              <a:t>传统以太网的传输媒质就是构成总线的电缆。</a:t>
            </a:r>
            <a:r>
              <a:rPr lang="zh-CN" altLang="en-US" sz="2000" dirty="0">
                <a:solidFill>
                  <a:schemeClr val="tx1"/>
                </a:solidFill>
                <a:latin typeface="Times New Roman" pitchFamily="18" charset="0"/>
                <a:cs typeface="Times New Roman" pitchFamily="18" charset="0"/>
              </a:rPr>
              <a:t>它采用</a:t>
            </a:r>
            <a:r>
              <a:rPr lang="en-US" altLang="zh-CN" sz="2000" dirty="0">
                <a:solidFill>
                  <a:schemeClr val="tx1"/>
                </a:solidFill>
                <a:latin typeface="Times New Roman" pitchFamily="18" charset="0"/>
                <a:cs typeface="Times New Roman" pitchFamily="18" charset="0"/>
              </a:rPr>
              <a:t>CSMA/CD</a:t>
            </a:r>
            <a:r>
              <a:rPr lang="zh-CN" altLang="en-US" sz="2000" dirty="0">
                <a:solidFill>
                  <a:schemeClr val="tx1"/>
                </a:solidFill>
                <a:latin typeface="Times New Roman" pitchFamily="18" charset="0"/>
                <a:cs typeface="Times New Roman" pitchFamily="18" charset="0"/>
              </a:rPr>
              <a:t>协议实现多址，保证连接在总线上的各主机对总线的共享。</a:t>
            </a:r>
            <a:endParaRPr lang="zh-CN" altLang="en-US" sz="2000" dirty="0">
              <a:latin typeface="Times New Roman" pitchFamily="18" charset="0"/>
              <a:cs typeface="Times New Roman" pitchFamily="18" charset="0"/>
            </a:endParaRPr>
          </a:p>
        </p:txBody>
      </p:sp>
      <p:pic>
        <p:nvPicPr>
          <p:cNvPr id="1027" name="Picture 3" descr="D:\TY\2013备课\2013版课件\蜂窝MAC.jpg"/>
          <p:cNvPicPr>
            <a:picLocks noChangeAspect="1" noChangeArrowheads="1"/>
          </p:cNvPicPr>
          <p:nvPr/>
        </p:nvPicPr>
        <p:blipFill>
          <a:blip r:embed="rId3" cstate="print"/>
          <a:srcRect/>
          <a:stretch>
            <a:fillRect/>
          </a:stretch>
        </p:blipFill>
        <p:spPr bwMode="auto">
          <a:xfrm>
            <a:off x="5257800" y="2590800"/>
            <a:ext cx="2747010" cy="2133600"/>
          </a:xfrm>
          <a:prstGeom prst="rect">
            <a:avLst/>
          </a:prstGeom>
          <a:noFill/>
        </p:spPr>
      </p:pic>
      <p:sp>
        <p:nvSpPr>
          <p:cNvPr id="6" name="TextBox 5"/>
          <p:cNvSpPr txBox="1"/>
          <p:nvPr/>
        </p:nvSpPr>
        <p:spPr>
          <a:xfrm>
            <a:off x="838200" y="2133600"/>
            <a:ext cx="3200400" cy="461665"/>
          </a:xfrm>
          <a:prstGeom prst="rect">
            <a:avLst/>
          </a:prstGeom>
          <a:noFill/>
        </p:spPr>
        <p:txBody>
          <a:bodyPr wrap="square" rtlCol="0">
            <a:spAutoFit/>
          </a:bodyPr>
          <a:lstStyle/>
          <a:p>
            <a:r>
              <a:rPr lang="zh-CN" altLang="en-US" sz="2400" dirty="0">
                <a:solidFill>
                  <a:schemeClr val="tx1"/>
                </a:solidFill>
              </a:rPr>
              <a:t>传统以太网</a:t>
            </a:r>
          </a:p>
        </p:txBody>
      </p:sp>
      <p:sp>
        <p:nvSpPr>
          <p:cNvPr id="7" name="TextBox 6"/>
          <p:cNvSpPr txBox="1"/>
          <p:nvPr/>
        </p:nvSpPr>
        <p:spPr>
          <a:xfrm>
            <a:off x="4800600" y="2133600"/>
            <a:ext cx="3505200" cy="461665"/>
          </a:xfrm>
          <a:prstGeom prst="rect">
            <a:avLst/>
          </a:prstGeom>
          <a:noFill/>
        </p:spPr>
        <p:txBody>
          <a:bodyPr wrap="square" rtlCol="0">
            <a:spAutoFit/>
          </a:bodyPr>
          <a:lstStyle/>
          <a:p>
            <a:r>
              <a:rPr lang="zh-CN" altLang="en-US" sz="2400" dirty="0">
                <a:solidFill>
                  <a:schemeClr val="tx1"/>
                </a:solidFill>
              </a:rPr>
              <a:t>   蜂窝网</a:t>
            </a:r>
          </a:p>
        </p:txBody>
      </p:sp>
      <p:sp>
        <p:nvSpPr>
          <p:cNvPr id="8" name="TextBox 7"/>
          <p:cNvSpPr txBox="1"/>
          <p:nvPr/>
        </p:nvSpPr>
        <p:spPr>
          <a:xfrm>
            <a:off x="4648200" y="4724400"/>
            <a:ext cx="4495800" cy="1631216"/>
          </a:xfrm>
          <a:prstGeom prst="rect">
            <a:avLst/>
          </a:prstGeom>
          <a:noFill/>
        </p:spPr>
        <p:txBody>
          <a:bodyPr wrap="square" rtlCol="0">
            <a:spAutoFit/>
          </a:bodyPr>
          <a:lstStyle/>
          <a:p>
            <a:pPr algn="l"/>
            <a:r>
              <a:rPr lang="zh-CN" altLang="en-US" sz="2000" dirty="0">
                <a:solidFill>
                  <a:schemeClr val="tx1"/>
                </a:solidFill>
                <a:latin typeface="Times New Roman" pitchFamily="18" charset="0"/>
                <a:cs typeface="Times New Roman" pitchFamily="18" charset="0"/>
              </a:rPr>
              <a:t>蜂窝网的无线传输是通过电磁波的空间辐射实现的，而电磁波在物理上表现为占用特定频谱的信号，所以其传输媒质就是无线频谱。蜂窝网采用</a:t>
            </a:r>
            <a:r>
              <a:rPr lang="en-US" altLang="zh-CN" sz="2000" dirty="0">
                <a:solidFill>
                  <a:schemeClr val="tx1"/>
                </a:solidFill>
                <a:latin typeface="Times New Roman" pitchFamily="18" charset="0"/>
                <a:cs typeface="Times New Roman" pitchFamily="18" charset="0"/>
              </a:rPr>
              <a:t>FDMA</a:t>
            </a:r>
            <a:r>
              <a:rPr lang="zh-CN" altLang="en-US" sz="2000" dirty="0">
                <a:solidFill>
                  <a:schemeClr val="tx1"/>
                </a:solidFill>
                <a:latin typeface="Times New Roman" pitchFamily="18" charset="0"/>
                <a:cs typeface="Times New Roman" pitchFamily="18" charset="0"/>
              </a:rPr>
              <a:t>等多址方式来共享无线频谱。</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000" b="1" dirty="0"/>
              <a:t>通信网络分层</a:t>
            </a:r>
            <a:r>
              <a:rPr lang="zh-CN" altLang="en-US" sz="4000" b="1" dirty="0">
                <a:latin typeface="Times New Roman" pitchFamily="18" charset="0"/>
              </a:rPr>
              <a:t>（</a:t>
            </a:r>
            <a:r>
              <a:rPr lang="en-US" altLang="zh-CN" sz="4000" b="1" dirty="0">
                <a:latin typeface="Times New Roman" pitchFamily="18" charset="0"/>
              </a:rPr>
              <a:t>GSM</a:t>
            </a:r>
            <a:r>
              <a:rPr lang="zh-CN" altLang="en-US" sz="4000" b="1" dirty="0">
                <a:latin typeface="Times New Roman" pitchFamily="18" charset="0"/>
              </a:rPr>
              <a:t>协议栈）</a:t>
            </a:r>
          </a:p>
        </p:txBody>
      </p:sp>
      <p:pic>
        <p:nvPicPr>
          <p:cNvPr id="29699" name="Picture 4"/>
          <p:cNvPicPr>
            <a:picLocks noChangeArrowheads="1"/>
          </p:cNvPicPr>
          <p:nvPr/>
        </p:nvPicPr>
        <p:blipFill>
          <a:blip r:embed="rId3" cstate="print"/>
          <a:srcRect/>
          <a:stretch>
            <a:fillRect/>
          </a:stretch>
        </p:blipFill>
        <p:spPr bwMode="auto">
          <a:xfrm>
            <a:off x="533400" y="2057400"/>
            <a:ext cx="8248650" cy="3505200"/>
          </a:xfrm>
          <a:prstGeom prst="rect">
            <a:avLst/>
          </a:prstGeom>
          <a:noFill/>
          <a:ln w="9525">
            <a:noFill/>
            <a:miter lim="800000"/>
            <a:headEnd/>
            <a:tailEnd/>
          </a:ln>
        </p:spPr>
      </p:pic>
      <p:sp>
        <p:nvSpPr>
          <p:cNvPr id="29700" name="Text Box 5"/>
          <p:cNvSpPr txBox="1">
            <a:spLocks noChangeArrowheads="1"/>
          </p:cNvSpPr>
          <p:nvPr/>
        </p:nvSpPr>
        <p:spPr bwMode="auto">
          <a:xfrm>
            <a:off x="533400" y="5715000"/>
            <a:ext cx="8229600" cy="946150"/>
          </a:xfrm>
          <a:prstGeom prst="rect">
            <a:avLst/>
          </a:prstGeom>
          <a:noFill/>
          <a:ln w="9525">
            <a:noFill/>
            <a:miter lim="800000"/>
            <a:headEnd/>
            <a:tailEnd/>
          </a:ln>
        </p:spPr>
        <p:txBody>
          <a:bodyPr>
            <a:spAutoFit/>
          </a:bodyPr>
          <a:lstStyle/>
          <a:p>
            <a:pPr algn="l"/>
            <a:r>
              <a:rPr lang="en-US" altLang="zh-CN" sz="2800">
                <a:solidFill>
                  <a:schemeClr val="tx1"/>
                </a:solidFill>
                <a:latin typeface="Times New Roman" pitchFamily="18" charset="0"/>
              </a:rPr>
              <a:t>RRM</a:t>
            </a:r>
            <a:r>
              <a:rPr lang="zh-CN" altLang="en-US" sz="2800" b="0" dirty="0">
                <a:solidFill>
                  <a:schemeClr val="tx1"/>
                </a:solidFill>
                <a:latin typeface="Times New Roman" pitchFamily="18" charset="0"/>
              </a:rPr>
              <a:t>：</a:t>
            </a:r>
            <a:r>
              <a:rPr lang="zh-CN" altLang="en-US" sz="2800" dirty="0">
                <a:solidFill>
                  <a:schemeClr val="tx1"/>
                </a:solidFill>
                <a:latin typeface="Times New Roman" pitchFamily="18" charset="0"/>
              </a:rPr>
              <a:t>无线资源管理、</a:t>
            </a:r>
            <a:r>
              <a:rPr lang="en-US" altLang="zh-CN" sz="2800" dirty="0">
                <a:solidFill>
                  <a:schemeClr val="tx1"/>
                </a:solidFill>
                <a:latin typeface="Times New Roman" pitchFamily="18" charset="0"/>
              </a:rPr>
              <a:t>MM</a:t>
            </a:r>
            <a:r>
              <a:rPr lang="zh-CN" altLang="en-US" sz="2800" dirty="0">
                <a:solidFill>
                  <a:schemeClr val="tx1"/>
                </a:solidFill>
                <a:latin typeface="Times New Roman" pitchFamily="18" charset="0"/>
              </a:rPr>
              <a:t>：移动性管理、</a:t>
            </a:r>
            <a:r>
              <a:rPr lang="en-US" altLang="zh-CN" sz="2800" dirty="0">
                <a:solidFill>
                  <a:schemeClr val="tx1"/>
                </a:solidFill>
                <a:latin typeface="Times New Roman" pitchFamily="18" charset="0"/>
              </a:rPr>
              <a:t>CM</a:t>
            </a:r>
            <a:r>
              <a:rPr lang="zh-CN" altLang="en-US" sz="2800" dirty="0">
                <a:solidFill>
                  <a:schemeClr val="tx1"/>
                </a:solidFill>
                <a:latin typeface="Times New Roman" pitchFamily="18" charset="0"/>
              </a:rPr>
              <a:t>：连接管理。</a:t>
            </a:r>
            <a:r>
              <a:rPr lang="en-US" altLang="zh-CN" sz="2800" dirty="0">
                <a:solidFill>
                  <a:schemeClr val="tx1"/>
                </a:solidFill>
                <a:latin typeface="Times New Roman" pitchFamily="18" charset="0"/>
              </a:rPr>
              <a:t>Radio</a:t>
            </a:r>
            <a:r>
              <a:rPr lang="zh-CN" altLang="en-US" sz="2800" dirty="0">
                <a:solidFill>
                  <a:schemeClr val="tx1"/>
                </a:solidFill>
                <a:latin typeface="Times New Roman" pitchFamily="18" charset="0"/>
              </a:rPr>
              <a:t>：无线；</a:t>
            </a:r>
            <a:r>
              <a:rPr lang="en-US" altLang="zh-CN" sz="2800" dirty="0">
                <a:solidFill>
                  <a:schemeClr val="tx1"/>
                </a:solidFill>
                <a:latin typeface="Times New Roman" pitchFamily="18" charset="0"/>
              </a:rPr>
              <a:t>64kbps</a:t>
            </a:r>
            <a:r>
              <a:rPr lang="zh-CN" altLang="en-US" sz="2800" dirty="0">
                <a:solidFill>
                  <a:schemeClr val="tx1"/>
                </a:solidFill>
                <a:latin typeface="Times New Roman" pitchFamily="18" charset="0"/>
              </a:rPr>
              <a:t>：有线／微波。</a:t>
            </a:r>
          </a:p>
        </p:txBody>
      </p:sp>
      <p:sp>
        <p:nvSpPr>
          <p:cNvPr id="22534" name="AutoShape 6"/>
          <p:cNvSpPr>
            <a:spLocks noChangeArrowheads="1"/>
          </p:cNvSpPr>
          <p:nvPr/>
        </p:nvSpPr>
        <p:spPr bwMode="auto">
          <a:xfrm>
            <a:off x="2895600" y="2133600"/>
            <a:ext cx="1524000" cy="914400"/>
          </a:xfrm>
          <a:prstGeom prst="wedgeEllipseCallout">
            <a:avLst>
              <a:gd name="adj1" fmla="val -138750"/>
              <a:gd name="adj2" fmla="val 200000"/>
            </a:avLst>
          </a:prstGeom>
          <a:solidFill>
            <a:schemeClr val="accent1">
              <a:alpha val="30000"/>
            </a:schemeClr>
          </a:solidFill>
          <a:ln w="9525">
            <a:solidFill>
              <a:schemeClr val="tx1"/>
            </a:solidFill>
            <a:miter lim="800000"/>
            <a:headEnd/>
            <a:tailEnd/>
          </a:ln>
          <a:effectLst/>
        </p:spPr>
        <p:txBody>
          <a:bodyPr/>
          <a:lstStyle/>
          <a:p>
            <a:pPr>
              <a:spcBef>
                <a:spcPct val="0"/>
              </a:spcBef>
              <a:defRPr/>
            </a:pPr>
            <a:r>
              <a:rPr lang="zh-CN" altLang="en-US" sz="1400">
                <a:solidFill>
                  <a:schemeClr val="tx1"/>
                </a:solidFill>
                <a:effectLst>
                  <a:outerShdw blurRad="38100" dist="38100" dir="2700000" algn="tl">
                    <a:srgbClr val="FFFFFF"/>
                  </a:outerShdw>
                </a:effectLst>
                <a:latin typeface="宋体" pitchFamily="2" charset="-122"/>
              </a:rPr>
              <a:t>修正的</a:t>
            </a:r>
            <a:r>
              <a:rPr lang="en-US" altLang="zh-CN" sz="1400">
                <a:solidFill>
                  <a:schemeClr val="tx1"/>
                </a:solidFill>
                <a:latin typeface="宋体" pitchFamily="2" charset="-122"/>
              </a:rPr>
              <a:t>D</a:t>
            </a:r>
            <a:r>
              <a:rPr lang="zh-CN" altLang="en-US" sz="1400">
                <a:solidFill>
                  <a:schemeClr val="tx1"/>
                </a:solidFill>
                <a:latin typeface="宋体" pitchFamily="2" charset="-122"/>
              </a:rPr>
              <a:t>信道链路接入规程</a:t>
            </a:r>
          </a:p>
        </p:txBody>
      </p:sp>
      <p:sp>
        <p:nvSpPr>
          <p:cNvPr id="29702" name="Text Box 8"/>
          <p:cNvSpPr txBox="1">
            <a:spLocks noChangeArrowheads="1"/>
          </p:cNvSpPr>
          <p:nvPr/>
        </p:nvSpPr>
        <p:spPr bwMode="auto">
          <a:xfrm>
            <a:off x="914400" y="5410200"/>
            <a:ext cx="1143000" cy="396875"/>
          </a:xfrm>
          <a:prstGeom prst="rect">
            <a:avLst/>
          </a:prstGeom>
          <a:noFill/>
          <a:ln w="9525" algn="ctr">
            <a:noFill/>
            <a:miter lim="800000"/>
            <a:headEnd/>
            <a:tailEnd/>
          </a:ln>
        </p:spPr>
        <p:txBody>
          <a:bodyPr>
            <a:spAutoFit/>
          </a:bodyPr>
          <a:lstStyle/>
          <a:p>
            <a:r>
              <a:rPr lang="zh-CN" altLang="en-US" sz="2000" u="sng">
                <a:solidFill>
                  <a:schemeClr val="hlink"/>
                </a:solidFill>
              </a:rPr>
              <a:t>移动台</a:t>
            </a:r>
          </a:p>
        </p:txBody>
      </p:sp>
      <p:sp>
        <p:nvSpPr>
          <p:cNvPr id="29703" name="Text Box 9"/>
          <p:cNvSpPr txBox="1">
            <a:spLocks noChangeArrowheads="1"/>
          </p:cNvSpPr>
          <p:nvPr/>
        </p:nvSpPr>
        <p:spPr bwMode="auto">
          <a:xfrm>
            <a:off x="2667000" y="5410200"/>
            <a:ext cx="1828800" cy="396875"/>
          </a:xfrm>
          <a:prstGeom prst="rect">
            <a:avLst/>
          </a:prstGeom>
          <a:noFill/>
          <a:ln w="9525" algn="ctr">
            <a:noFill/>
            <a:miter lim="800000"/>
            <a:headEnd/>
            <a:tailEnd/>
          </a:ln>
        </p:spPr>
        <p:txBody>
          <a:bodyPr>
            <a:spAutoFit/>
          </a:bodyPr>
          <a:lstStyle/>
          <a:p>
            <a:r>
              <a:rPr lang="zh-CN" altLang="en-US" sz="2000" u="sng">
                <a:solidFill>
                  <a:schemeClr val="hlink"/>
                </a:solidFill>
              </a:rPr>
              <a:t>基站收发信机</a:t>
            </a:r>
          </a:p>
        </p:txBody>
      </p:sp>
      <p:sp>
        <p:nvSpPr>
          <p:cNvPr id="29704" name="Text Box 10"/>
          <p:cNvSpPr txBox="1">
            <a:spLocks noChangeArrowheads="1"/>
          </p:cNvSpPr>
          <p:nvPr/>
        </p:nvSpPr>
        <p:spPr bwMode="auto">
          <a:xfrm>
            <a:off x="4800600" y="5410200"/>
            <a:ext cx="1828800" cy="396875"/>
          </a:xfrm>
          <a:prstGeom prst="rect">
            <a:avLst/>
          </a:prstGeom>
          <a:noFill/>
          <a:ln w="9525" algn="ctr">
            <a:noFill/>
            <a:miter lim="800000"/>
            <a:headEnd/>
            <a:tailEnd/>
          </a:ln>
        </p:spPr>
        <p:txBody>
          <a:bodyPr>
            <a:spAutoFit/>
          </a:bodyPr>
          <a:lstStyle/>
          <a:p>
            <a:r>
              <a:rPr lang="zh-CN" altLang="en-US" sz="2000" u="sng">
                <a:solidFill>
                  <a:schemeClr val="hlink"/>
                </a:solidFill>
              </a:rPr>
              <a:t>基站控制器</a:t>
            </a:r>
          </a:p>
        </p:txBody>
      </p:sp>
      <p:sp>
        <p:nvSpPr>
          <p:cNvPr id="29705" name="Text Box 11"/>
          <p:cNvSpPr txBox="1">
            <a:spLocks noChangeArrowheads="1"/>
          </p:cNvSpPr>
          <p:nvPr/>
        </p:nvSpPr>
        <p:spPr bwMode="auto">
          <a:xfrm>
            <a:off x="6781800" y="5410200"/>
            <a:ext cx="1828800" cy="396875"/>
          </a:xfrm>
          <a:prstGeom prst="rect">
            <a:avLst/>
          </a:prstGeom>
          <a:noFill/>
          <a:ln w="9525" algn="ctr">
            <a:noFill/>
            <a:miter lim="800000"/>
            <a:headEnd/>
            <a:tailEnd/>
          </a:ln>
        </p:spPr>
        <p:txBody>
          <a:bodyPr>
            <a:spAutoFit/>
          </a:bodyPr>
          <a:lstStyle/>
          <a:p>
            <a:r>
              <a:rPr lang="zh-CN" altLang="en-US" sz="2000" u="sng">
                <a:solidFill>
                  <a:schemeClr val="hlink"/>
                </a:solidFill>
              </a:rPr>
              <a:t>移动交换中心</a:t>
            </a:r>
          </a:p>
        </p:txBody>
      </p:sp>
      <p:sp>
        <p:nvSpPr>
          <p:cNvPr id="29706" name="Text Box 12"/>
          <p:cNvSpPr txBox="1">
            <a:spLocks noChangeArrowheads="1"/>
          </p:cNvSpPr>
          <p:nvPr/>
        </p:nvSpPr>
        <p:spPr bwMode="auto">
          <a:xfrm>
            <a:off x="0" y="4724400"/>
            <a:ext cx="914400" cy="366713"/>
          </a:xfrm>
          <a:prstGeom prst="rect">
            <a:avLst/>
          </a:prstGeom>
          <a:noFill/>
          <a:ln w="9525" algn="ctr">
            <a:noFill/>
            <a:miter lim="800000"/>
            <a:headEnd/>
            <a:tailEnd/>
          </a:ln>
        </p:spPr>
        <p:txBody>
          <a:bodyPr>
            <a:spAutoFit/>
          </a:bodyPr>
          <a:lstStyle/>
          <a:p>
            <a:r>
              <a:rPr lang="zh-CN" altLang="en-US">
                <a:solidFill>
                  <a:schemeClr val="hlink"/>
                </a:solidFill>
              </a:rPr>
              <a:t>物理层</a:t>
            </a:r>
          </a:p>
        </p:txBody>
      </p:sp>
      <p:sp>
        <p:nvSpPr>
          <p:cNvPr id="29707" name="Text Box 13"/>
          <p:cNvSpPr txBox="1">
            <a:spLocks noChangeArrowheads="1"/>
          </p:cNvSpPr>
          <p:nvPr/>
        </p:nvSpPr>
        <p:spPr bwMode="auto">
          <a:xfrm>
            <a:off x="0" y="4267200"/>
            <a:ext cx="914400" cy="366713"/>
          </a:xfrm>
          <a:prstGeom prst="rect">
            <a:avLst/>
          </a:prstGeom>
          <a:noFill/>
          <a:ln w="9525" algn="ctr">
            <a:noFill/>
            <a:miter lim="800000"/>
            <a:headEnd/>
            <a:tailEnd/>
          </a:ln>
        </p:spPr>
        <p:txBody>
          <a:bodyPr>
            <a:spAutoFit/>
          </a:bodyPr>
          <a:lstStyle/>
          <a:p>
            <a:r>
              <a:rPr lang="zh-CN" altLang="en-US">
                <a:solidFill>
                  <a:schemeClr val="hlink"/>
                </a:solidFill>
              </a:rPr>
              <a:t>链路层</a:t>
            </a:r>
          </a:p>
        </p:txBody>
      </p:sp>
      <p:sp>
        <p:nvSpPr>
          <p:cNvPr id="29708" name="Text Box 14"/>
          <p:cNvSpPr txBox="1">
            <a:spLocks noChangeArrowheads="1"/>
          </p:cNvSpPr>
          <p:nvPr/>
        </p:nvSpPr>
        <p:spPr bwMode="auto">
          <a:xfrm>
            <a:off x="0" y="3124200"/>
            <a:ext cx="914400" cy="366713"/>
          </a:xfrm>
          <a:prstGeom prst="rect">
            <a:avLst/>
          </a:prstGeom>
          <a:noFill/>
          <a:ln w="9525" algn="ctr">
            <a:noFill/>
            <a:miter lim="800000"/>
            <a:headEnd/>
            <a:tailEnd/>
          </a:ln>
        </p:spPr>
        <p:txBody>
          <a:bodyPr>
            <a:spAutoFit/>
          </a:bodyPr>
          <a:lstStyle/>
          <a:p>
            <a:r>
              <a:rPr lang="zh-CN" altLang="en-US" dirty="0">
                <a:solidFill>
                  <a:schemeClr val="hlink"/>
                </a:solidFill>
              </a:rPr>
              <a:t>网络层</a:t>
            </a:r>
          </a:p>
        </p:txBody>
      </p:sp>
      <p:sp>
        <p:nvSpPr>
          <p:cNvPr id="29709" name="AutoShape 15"/>
          <p:cNvSpPr>
            <a:spLocks/>
          </p:cNvSpPr>
          <p:nvPr/>
        </p:nvSpPr>
        <p:spPr bwMode="auto">
          <a:xfrm>
            <a:off x="762000" y="2362200"/>
            <a:ext cx="304800" cy="1905000"/>
          </a:xfrm>
          <a:prstGeom prst="leftBrace">
            <a:avLst>
              <a:gd name="adj1" fmla="val 29167"/>
              <a:gd name="adj2" fmla="val 50000"/>
            </a:avLst>
          </a:prstGeom>
          <a:noFill/>
          <a:ln w="25400">
            <a:solidFill>
              <a:schemeClr val="hlink"/>
            </a:solidFill>
            <a:round/>
            <a:headEnd/>
            <a:tailEnd/>
          </a:ln>
        </p:spPr>
        <p:txBody>
          <a:bodyPr wrap="none" anchor="ctr"/>
          <a:lstStyle/>
          <a:p>
            <a:endParaRPr lang="zh-CN" altLang="en-US"/>
          </a:p>
        </p:txBody>
      </p:sp>
      <p:sp>
        <p:nvSpPr>
          <p:cNvPr id="29710" name="AutoShape 16"/>
          <p:cNvSpPr>
            <a:spLocks noChangeArrowheads="1"/>
          </p:cNvSpPr>
          <p:nvPr/>
        </p:nvSpPr>
        <p:spPr bwMode="auto">
          <a:xfrm>
            <a:off x="5029200" y="2057400"/>
            <a:ext cx="1447800" cy="762000"/>
          </a:xfrm>
          <a:prstGeom prst="wedgeEllipseCallout">
            <a:avLst>
              <a:gd name="adj1" fmla="val -123685"/>
              <a:gd name="adj2" fmla="val 257500"/>
            </a:avLst>
          </a:prstGeom>
          <a:solidFill>
            <a:schemeClr val="accent1">
              <a:alpha val="30196"/>
            </a:schemeClr>
          </a:solidFill>
          <a:ln w="9525">
            <a:solidFill>
              <a:schemeClr val="tx1"/>
            </a:solidFill>
            <a:miter lim="800000"/>
            <a:headEnd/>
            <a:tailEnd/>
          </a:ln>
        </p:spPr>
        <p:txBody>
          <a:bodyPr/>
          <a:lstStyle/>
          <a:p>
            <a:pPr>
              <a:spcBef>
                <a:spcPct val="0"/>
              </a:spcBef>
            </a:pPr>
            <a:r>
              <a:rPr lang="en-US" altLang="zh-CN" sz="1400">
                <a:solidFill>
                  <a:schemeClr val="tx1"/>
                </a:solidFill>
                <a:latin typeface="宋体" pitchFamily="2" charset="-122"/>
              </a:rPr>
              <a:t>D</a:t>
            </a:r>
            <a:r>
              <a:rPr lang="zh-CN" altLang="en-US" sz="1400">
                <a:solidFill>
                  <a:schemeClr val="tx1"/>
                </a:solidFill>
                <a:latin typeface="宋体" pitchFamily="2" charset="-122"/>
              </a:rPr>
              <a:t>信道链路接入规程</a:t>
            </a:r>
          </a:p>
        </p:txBody>
      </p:sp>
      <p:sp>
        <p:nvSpPr>
          <p:cNvPr id="29711" name="Text Box 17"/>
          <p:cNvSpPr txBox="1">
            <a:spLocks noChangeArrowheads="1"/>
          </p:cNvSpPr>
          <p:nvPr/>
        </p:nvSpPr>
        <p:spPr bwMode="auto">
          <a:xfrm>
            <a:off x="6019800" y="3505200"/>
            <a:ext cx="1676400" cy="336550"/>
          </a:xfrm>
          <a:prstGeom prst="rect">
            <a:avLst/>
          </a:prstGeom>
          <a:noFill/>
          <a:ln w="9525" algn="ctr">
            <a:noFill/>
            <a:miter lim="800000"/>
            <a:headEnd/>
            <a:tailEnd/>
          </a:ln>
        </p:spPr>
        <p:txBody>
          <a:bodyPr>
            <a:spAutoFit/>
          </a:bodyPr>
          <a:lstStyle/>
          <a:p>
            <a:r>
              <a:rPr lang="zh-CN" altLang="en-US" sz="1600">
                <a:solidFill>
                  <a:schemeClr val="hlink"/>
                </a:solidFill>
              </a:rPr>
              <a:t>信令链接控制</a:t>
            </a:r>
          </a:p>
        </p:txBody>
      </p:sp>
      <p:sp>
        <p:nvSpPr>
          <p:cNvPr id="29712" name="Text Box 18"/>
          <p:cNvSpPr txBox="1">
            <a:spLocks noChangeArrowheads="1"/>
          </p:cNvSpPr>
          <p:nvPr/>
        </p:nvSpPr>
        <p:spPr bwMode="auto">
          <a:xfrm>
            <a:off x="5943600" y="3962400"/>
            <a:ext cx="1676400" cy="336550"/>
          </a:xfrm>
          <a:prstGeom prst="rect">
            <a:avLst/>
          </a:prstGeom>
          <a:noFill/>
          <a:ln w="9525" algn="ctr">
            <a:noFill/>
            <a:miter lim="800000"/>
            <a:headEnd/>
            <a:tailEnd/>
          </a:ln>
        </p:spPr>
        <p:txBody>
          <a:bodyPr>
            <a:spAutoFit/>
          </a:bodyPr>
          <a:lstStyle/>
          <a:p>
            <a:r>
              <a:rPr lang="zh-CN" altLang="en-US" sz="1600">
                <a:solidFill>
                  <a:schemeClr val="hlink"/>
                </a:solidFill>
              </a:rPr>
              <a:t>消息传递</a:t>
            </a:r>
          </a:p>
        </p:txBody>
      </p:sp>
      <p:sp>
        <p:nvSpPr>
          <p:cNvPr id="29713" name="Text Box 19"/>
          <p:cNvSpPr txBox="1">
            <a:spLocks noChangeArrowheads="1"/>
          </p:cNvSpPr>
          <p:nvPr/>
        </p:nvSpPr>
        <p:spPr bwMode="auto">
          <a:xfrm>
            <a:off x="5943600" y="4343400"/>
            <a:ext cx="1676400" cy="336550"/>
          </a:xfrm>
          <a:prstGeom prst="rect">
            <a:avLst/>
          </a:prstGeom>
          <a:noFill/>
          <a:ln w="9525" algn="ctr">
            <a:noFill/>
            <a:miter lim="800000"/>
            <a:headEnd/>
            <a:tailEnd/>
          </a:ln>
        </p:spPr>
        <p:txBody>
          <a:bodyPr>
            <a:spAutoFit/>
          </a:bodyPr>
          <a:lstStyle/>
          <a:p>
            <a:r>
              <a:rPr lang="zh-CN" altLang="en-US" sz="1600">
                <a:solidFill>
                  <a:schemeClr val="hlink"/>
                </a:solidFill>
              </a:rPr>
              <a:t>消息传递</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4000" b="1" dirty="0">
                <a:latin typeface="Times New Roman" pitchFamily="18" charset="0"/>
              </a:rPr>
              <a:t>简化的</a:t>
            </a:r>
            <a:r>
              <a:rPr lang="en-US" altLang="zh-CN" sz="4000" b="1" dirty="0">
                <a:latin typeface="Times New Roman" pitchFamily="18" charset="0"/>
              </a:rPr>
              <a:t>GSM</a:t>
            </a:r>
            <a:r>
              <a:rPr lang="zh-CN" altLang="en-US" sz="4000" b="1" dirty="0">
                <a:latin typeface="Times New Roman" pitchFamily="18" charset="0"/>
              </a:rPr>
              <a:t>协议结构</a:t>
            </a:r>
            <a:endParaRPr lang="zh-CN" altLang="zh-CN" sz="4000" dirty="0"/>
          </a:p>
        </p:txBody>
      </p:sp>
      <p:pic>
        <p:nvPicPr>
          <p:cNvPr id="36865" name="Picture 1" descr="C:\Users\tieyi\Desktop\无标题.jpg"/>
          <p:cNvPicPr>
            <a:picLocks noChangeAspect="1" noChangeArrowheads="1"/>
          </p:cNvPicPr>
          <p:nvPr/>
        </p:nvPicPr>
        <p:blipFill>
          <a:blip r:embed="rId3" cstate="print"/>
          <a:srcRect/>
          <a:stretch>
            <a:fillRect/>
          </a:stretch>
        </p:blipFill>
        <p:spPr bwMode="auto">
          <a:xfrm>
            <a:off x="47625" y="2057400"/>
            <a:ext cx="9096375" cy="45720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4000" b="1" dirty="0"/>
              <a:t>从通信分层的观念看课程要求</a:t>
            </a:r>
          </a:p>
        </p:txBody>
      </p:sp>
      <p:sp>
        <p:nvSpPr>
          <p:cNvPr id="24579" name="Rectangle 3"/>
          <p:cNvSpPr>
            <a:spLocks noGrp="1" noChangeArrowheads="1"/>
          </p:cNvSpPr>
          <p:nvPr>
            <p:ph type="body" idx="1"/>
          </p:nvPr>
        </p:nvSpPr>
        <p:spPr>
          <a:xfrm>
            <a:off x="762000" y="2057400"/>
            <a:ext cx="7772400" cy="4648200"/>
          </a:xfrm>
        </p:spPr>
        <p:txBody>
          <a:bodyPr/>
          <a:lstStyle/>
          <a:p>
            <a:pPr eaLnBrk="1" hangingPunct="1">
              <a:defRPr/>
            </a:pPr>
            <a:r>
              <a:rPr lang="zh-CN" altLang="en-US" b="1" dirty="0">
                <a:latin typeface="Times New Roman" pitchFamily="18" charset="0"/>
              </a:rPr>
              <a:t>本课程主要关注基站（</a:t>
            </a:r>
            <a:r>
              <a:rPr lang="en-US" altLang="zh-CN" b="1" dirty="0">
                <a:latin typeface="Times New Roman" pitchFamily="18" charset="0"/>
              </a:rPr>
              <a:t>BS</a:t>
            </a:r>
            <a:r>
              <a:rPr lang="zh-CN" altLang="en-US" b="1" dirty="0">
                <a:latin typeface="Times New Roman" pitchFamily="18" charset="0"/>
              </a:rPr>
              <a:t>）和移动台（</a:t>
            </a:r>
            <a:r>
              <a:rPr lang="en-US" altLang="zh-CN" b="1" dirty="0">
                <a:latin typeface="Times New Roman" pitchFamily="18" charset="0"/>
              </a:rPr>
              <a:t>MS </a:t>
            </a:r>
            <a:r>
              <a:rPr lang="zh-CN" altLang="en-US" b="1" dirty="0">
                <a:latin typeface="Times New Roman" pitchFamily="18" charset="0"/>
              </a:rPr>
              <a:t>）之间</a:t>
            </a:r>
            <a:r>
              <a:rPr lang="zh-CN" altLang="en-US" b="1" dirty="0">
                <a:solidFill>
                  <a:srgbClr val="FF0000"/>
                </a:solidFill>
                <a:effectLst>
                  <a:outerShdw blurRad="38100" dist="38100" dir="2700000" algn="tl">
                    <a:srgbClr val="FFFFFF"/>
                  </a:outerShdw>
                </a:effectLst>
                <a:latin typeface="Times New Roman" pitchFamily="18" charset="0"/>
              </a:rPr>
              <a:t>空中接口</a:t>
            </a:r>
            <a:r>
              <a:rPr lang="zh-CN" altLang="en-US" b="1" dirty="0">
                <a:latin typeface="Times New Roman" pitchFamily="18" charset="0"/>
              </a:rPr>
              <a:t>（</a:t>
            </a:r>
            <a:r>
              <a:rPr lang="en-US" altLang="zh-CN" b="1" dirty="0">
                <a:latin typeface="Times New Roman" pitchFamily="18" charset="0"/>
              </a:rPr>
              <a:t>GSM</a:t>
            </a:r>
            <a:r>
              <a:rPr lang="zh-CN" altLang="en-US" b="1" dirty="0">
                <a:latin typeface="Times New Roman" pitchFamily="18" charset="0"/>
              </a:rPr>
              <a:t>中，这个接口称作</a:t>
            </a:r>
            <a:r>
              <a:rPr lang="en-US" altLang="zh-CN" b="1" dirty="0">
                <a:latin typeface="Times New Roman" pitchFamily="18" charset="0"/>
              </a:rPr>
              <a:t>U</a:t>
            </a:r>
            <a:r>
              <a:rPr lang="en-US" altLang="zh-CN" b="1" baseline="-25000" dirty="0">
                <a:latin typeface="Times New Roman" pitchFamily="18" charset="0"/>
              </a:rPr>
              <a:t>m</a:t>
            </a:r>
            <a:r>
              <a:rPr lang="zh-CN" altLang="en-US" b="1" dirty="0">
                <a:latin typeface="Times New Roman" pitchFamily="18" charset="0"/>
              </a:rPr>
              <a:t>接口）</a:t>
            </a:r>
            <a:r>
              <a:rPr lang="zh-CN" altLang="en-US" b="1" dirty="0">
                <a:effectLst>
                  <a:outerShdw blurRad="38100" dist="38100" dir="2700000" algn="tl">
                    <a:srgbClr val="FFFFFF"/>
                  </a:outerShdw>
                </a:effectLst>
                <a:latin typeface="Times New Roman" pitchFamily="18" charset="0"/>
              </a:rPr>
              <a:t>的</a:t>
            </a:r>
            <a:r>
              <a:rPr lang="zh-CN" altLang="en-US" b="1" dirty="0">
                <a:solidFill>
                  <a:srgbClr val="FF0000"/>
                </a:solidFill>
                <a:effectLst>
                  <a:outerShdw blurRad="38100" dist="38100" dir="2700000" algn="tl">
                    <a:srgbClr val="FFFFFF"/>
                  </a:outerShdw>
                </a:effectLst>
                <a:latin typeface="Times New Roman" pitchFamily="18" charset="0"/>
              </a:rPr>
              <a:t>物理层</a:t>
            </a:r>
            <a:r>
              <a:rPr lang="zh-CN" altLang="en-US" b="1" dirty="0">
                <a:latin typeface="Times New Roman" pitchFamily="18" charset="0"/>
              </a:rPr>
              <a:t>：第</a:t>
            </a:r>
            <a:r>
              <a:rPr lang="en-US" altLang="zh-CN" b="1" dirty="0">
                <a:latin typeface="Times New Roman" pitchFamily="18" charset="0"/>
              </a:rPr>
              <a:t>4</a:t>
            </a:r>
            <a:r>
              <a:rPr lang="zh-CN" altLang="en-US" b="1" dirty="0">
                <a:latin typeface="Times New Roman" pitchFamily="18" charset="0"/>
              </a:rPr>
              <a:t>、</a:t>
            </a:r>
            <a:r>
              <a:rPr lang="en-US" altLang="zh-CN" b="1" dirty="0">
                <a:latin typeface="Times New Roman" pitchFamily="18" charset="0"/>
              </a:rPr>
              <a:t>5</a:t>
            </a:r>
            <a:r>
              <a:rPr lang="zh-CN" altLang="en-US" b="1" dirty="0">
                <a:latin typeface="Times New Roman" pitchFamily="18" charset="0"/>
              </a:rPr>
              <a:t>章讨论物理层的传输媒质，即无线信道；第</a:t>
            </a:r>
            <a:r>
              <a:rPr lang="en-US" altLang="zh-CN" b="1" dirty="0">
                <a:latin typeface="Times New Roman" pitchFamily="18" charset="0"/>
              </a:rPr>
              <a:t>6</a:t>
            </a:r>
            <a:r>
              <a:rPr lang="zh-CN" altLang="en-US" b="1" dirty="0">
                <a:latin typeface="Times New Roman" pitchFamily="18" charset="0"/>
              </a:rPr>
              <a:t>、</a:t>
            </a:r>
            <a:r>
              <a:rPr lang="en-US" altLang="zh-CN" b="1" dirty="0">
                <a:latin typeface="Times New Roman" pitchFamily="18" charset="0"/>
              </a:rPr>
              <a:t>7</a:t>
            </a:r>
            <a:r>
              <a:rPr lang="zh-CN" altLang="en-US" b="1" dirty="0">
                <a:latin typeface="Times New Roman" pitchFamily="18" charset="0"/>
              </a:rPr>
              <a:t>章讨论传输技术。</a:t>
            </a:r>
            <a:endParaRPr lang="en-US" altLang="zh-CN" b="1" dirty="0">
              <a:latin typeface="Times New Roman" pitchFamily="18" charset="0"/>
            </a:endParaRPr>
          </a:p>
          <a:p>
            <a:pPr eaLnBrk="1" hangingPunct="1">
              <a:defRPr/>
            </a:pPr>
            <a:r>
              <a:rPr lang="zh-CN" altLang="en-US" b="1" dirty="0">
                <a:latin typeface="Times New Roman" pitchFamily="18" charset="0"/>
              </a:rPr>
              <a:t>同时，也从系统（或网络）的角度对其它层作必要的介绍；第</a:t>
            </a:r>
            <a:r>
              <a:rPr lang="en-US" altLang="zh-CN" b="1" dirty="0">
                <a:latin typeface="Times New Roman" pitchFamily="18" charset="0"/>
              </a:rPr>
              <a:t>9</a:t>
            </a:r>
            <a:r>
              <a:rPr lang="zh-CN" altLang="en-US" b="1" dirty="0">
                <a:latin typeface="Times New Roman" pitchFamily="18" charset="0"/>
              </a:rPr>
              <a:t>章介绍多址技术。</a:t>
            </a:r>
            <a:endParaRPr lang="en-US" altLang="zh-CN" b="1" dirty="0">
              <a:latin typeface="Times New Roman" pitchFamily="18" charset="0"/>
            </a:endParaRPr>
          </a:p>
          <a:p>
            <a:pPr eaLnBrk="1" hangingPunct="1">
              <a:defRPr/>
            </a:pPr>
            <a:r>
              <a:rPr lang="zh-CN" altLang="en-US" b="1" dirty="0">
                <a:latin typeface="Times New Roman" pitchFamily="18" charset="0"/>
              </a:rPr>
              <a:t>第</a:t>
            </a:r>
            <a:r>
              <a:rPr lang="en-US" altLang="zh-CN" b="1" dirty="0">
                <a:latin typeface="Times New Roman" pitchFamily="18" charset="0"/>
              </a:rPr>
              <a:t>3</a:t>
            </a:r>
            <a:r>
              <a:rPr lang="zh-CN" altLang="en-US" b="1" dirty="0">
                <a:latin typeface="Times New Roman" pitchFamily="18" charset="0"/>
              </a:rPr>
              <a:t>章讨论蜂窝网络原理、信道分配策略、切换等问题；</a:t>
            </a:r>
          </a:p>
          <a:p>
            <a:pPr eaLnBrk="1" hangingPunct="1">
              <a:defRPr/>
            </a:pPr>
            <a:endParaRPr lang="en-US" altLang="zh-CN" b="1" dirty="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b="1" dirty="0"/>
              <a:t>无线通信中物理层要解决的问题</a:t>
            </a:r>
          </a:p>
        </p:txBody>
      </p:sp>
      <p:pic>
        <p:nvPicPr>
          <p:cNvPr id="229379" name="Picture 3" descr="K:\2013备课\2013版课件\model.jpg"/>
          <p:cNvPicPr>
            <a:picLocks noChangeAspect="1" noChangeArrowheads="1"/>
          </p:cNvPicPr>
          <p:nvPr/>
        </p:nvPicPr>
        <p:blipFill>
          <a:blip r:embed="rId2" cstate="print"/>
          <a:srcRect/>
          <a:stretch>
            <a:fillRect/>
          </a:stretch>
        </p:blipFill>
        <p:spPr bwMode="auto">
          <a:xfrm>
            <a:off x="762000" y="2057400"/>
            <a:ext cx="7620000" cy="1066800"/>
          </a:xfrm>
          <a:prstGeom prst="rect">
            <a:avLst/>
          </a:prstGeom>
          <a:noFill/>
        </p:spPr>
      </p:pic>
      <p:sp>
        <p:nvSpPr>
          <p:cNvPr id="7" name="TextBox 6"/>
          <p:cNvSpPr txBox="1"/>
          <p:nvPr/>
        </p:nvSpPr>
        <p:spPr>
          <a:xfrm>
            <a:off x="1066800" y="2887682"/>
            <a:ext cx="2286000" cy="3970318"/>
          </a:xfrm>
          <a:prstGeom prst="rect">
            <a:avLst/>
          </a:prstGeom>
          <a:noFill/>
        </p:spPr>
        <p:txBody>
          <a:bodyPr wrap="square" rtlCol="0">
            <a:spAutoFit/>
          </a:bodyPr>
          <a:lstStyle/>
          <a:p>
            <a:pPr algn="l"/>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形成能可靠地通过信道传输的信号，并能高效地利用无线频谱；</a:t>
            </a:r>
            <a:endParaRPr lang="en-US" altLang="zh-CN" dirty="0">
              <a:latin typeface="Times New Roman" pitchFamily="18" charset="0"/>
              <a:cs typeface="Times New Roman" pitchFamily="18" charset="0"/>
            </a:endParaRPr>
          </a:p>
          <a:p>
            <a:pPr algn="l"/>
            <a:r>
              <a:rPr lang="en-US" altLang="zh-CN" dirty="0">
                <a:latin typeface="Times New Roman" pitchFamily="18" charset="0"/>
                <a:cs typeface="Times New Roman" pitchFamily="18" charset="0"/>
              </a:rPr>
              <a:t>(b)</a:t>
            </a:r>
            <a:r>
              <a:rPr lang="zh-CN" altLang="en-US" dirty="0">
                <a:latin typeface="Times New Roman" pitchFamily="18" charset="0"/>
                <a:cs typeface="Times New Roman" pitchFamily="18" charset="0"/>
              </a:rPr>
              <a:t>终端通常是移动的并受电池功率的限制，发射机必须采用具有鲁棒性且功率高效的调制技术；</a:t>
            </a:r>
            <a:endParaRPr lang="en-US" altLang="zh-CN" dirty="0">
              <a:latin typeface="Times New Roman" pitchFamily="18" charset="0"/>
              <a:cs typeface="Times New Roman" pitchFamily="18" charset="0"/>
            </a:endParaRPr>
          </a:p>
          <a:p>
            <a:pPr algn="l"/>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由于传输媒质是与其他用户共享的，发射机应该能将对其他用户的干扰最小化。</a:t>
            </a:r>
          </a:p>
        </p:txBody>
      </p:sp>
      <p:sp>
        <p:nvSpPr>
          <p:cNvPr id="8" name="TextBox 7"/>
          <p:cNvSpPr txBox="1"/>
          <p:nvPr/>
        </p:nvSpPr>
        <p:spPr>
          <a:xfrm>
            <a:off x="3429000" y="2895600"/>
            <a:ext cx="2286000" cy="2723823"/>
          </a:xfrm>
          <a:prstGeom prst="rect">
            <a:avLst/>
          </a:prstGeom>
          <a:noFill/>
        </p:spPr>
        <p:txBody>
          <a:bodyPr wrap="square" rtlCol="0">
            <a:spAutoFit/>
          </a:bodyPr>
          <a:lstStyle/>
          <a:p>
            <a:pPr algn="l"/>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多径传播引起的信号失真；</a:t>
            </a:r>
            <a:endParaRPr lang="en-US" altLang="zh-CN" dirty="0">
              <a:latin typeface="Times New Roman" pitchFamily="18" charset="0"/>
              <a:cs typeface="Times New Roman" pitchFamily="18" charset="0"/>
            </a:endParaRPr>
          </a:p>
          <a:p>
            <a:pPr algn="l"/>
            <a:r>
              <a:rPr lang="en-US" altLang="zh-CN" dirty="0">
                <a:latin typeface="Times New Roman" pitchFamily="18" charset="0"/>
                <a:cs typeface="Times New Roman" pitchFamily="18" charset="0"/>
              </a:rPr>
              <a:t>(b)</a:t>
            </a:r>
            <a:r>
              <a:rPr lang="zh-CN" altLang="en-US" dirty="0">
                <a:latin typeface="Times New Roman" pitchFamily="18" charset="0"/>
                <a:cs typeface="Times New Roman" pitchFamily="18" charset="0"/>
              </a:rPr>
              <a:t>由于终端的移动性或传播路径上条件的变化造成信道的时变特性；</a:t>
            </a:r>
            <a:endParaRPr lang="en-US" altLang="zh-CN" dirty="0">
              <a:latin typeface="Times New Roman" pitchFamily="18" charset="0"/>
              <a:cs typeface="Times New Roman" pitchFamily="18" charset="0"/>
            </a:endParaRPr>
          </a:p>
          <a:p>
            <a:pPr algn="l"/>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同频干扰；</a:t>
            </a:r>
            <a:endParaRPr lang="en-US" altLang="zh-CN" dirty="0">
              <a:latin typeface="Times New Roman" pitchFamily="18" charset="0"/>
              <a:cs typeface="Times New Roman" pitchFamily="18" charset="0"/>
            </a:endParaRPr>
          </a:p>
          <a:p>
            <a:pPr algn="l"/>
            <a:r>
              <a:rPr lang="en-US" altLang="zh-CN" dirty="0">
                <a:latin typeface="Times New Roman" pitchFamily="18" charset="0"/>
                <a:cs typeface="Times New Roman" pitchFamily="18" charset="0"/>
              </a:rPr>
              <a:t>(d)</a:t>
            </a:r>
            <a:r>
              <a:rPr lang="zh-CN" altLang="en-US" dirty="0">
                <a:latin typeface="Times New Roman" pitchFamily="18" charset="0"/>
                <a:cs typeface="Times New Roman" pitchFamily="18" charset="0"/>
              </a:rPr>
              <a:t>噪声。</a:t>
            </a:r>
          </a:p>
        </p:txBody>
      </p:sp>
      <p:sp>
        <p:nvSpPr>
          <p:cNvPr id="9" name="TextBox 8"/>
          <p:cNvSpPr txBox="1"/>
          <p:nvPr/>
        </p:nvSpPr>
        <p:spPr>
          <a:xfrm>
            <a:off x="5638800" y="2895600"/>
            <a:ext cx="2286000" cy="2862322"/>
          </a:xfrm>
          <a:prstGeom prst="rect">
            <a:avLst/>
          </a:prstGeom>
          <a:noFill/>
        </p:spPr>
        <p:txBody>
          <a:bodyPr wrap="square" rtlCol="0">
            <a:spAutoFit/>
          </a:bodyPr>
          <a:lstStyle/>
          <a:p>
            <a:pPr algn="l"/>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必须频繁地估计信道的时变特性，以便用相应技术对信道进行补偿；</a:t>
            </a:r>
            <a:endParaRPr lang="en-US" altLang="zh-CN" dirty="0">
              <a:latin typeface="Times New Roman" pitchFamily="18" charset="0"/>
              <a:cs typeface="Times New Roman" pitchFamily="18" charset="0"/>
            </a:endParaRPr>
          </a:p>
          <a:p>
            <a:pPr algn="l"/>
            <a:r>
              <a:rPr lang="en-US" altLang="zh-CN" dirty="0">
                <a:latin typeface="Times New Roman" pitchFamily="18" charset="0"/>
                <a:cs typeface="Times New Roman" pitchFamily="18" charset="0"/>
              </a:rPr>
              <a:t>(b)</a:t>
            </a:r>
            <a:r>
              <a:rPr lang="zh-CN" altLang="en-US" dirty="0">
                <a:latin typeface="Times New Roman" pitchFamily="18" charset="0"/>
                <a:cs typeface="Times New Roman" pitchFamily="18" charset="0"/>
              </a:rPr>
              <a:t>采用纠错技术改善无线信道通常很差的传输可靠性；</a:t>
            </a:r>
            <a:endParaRPr lang="en-US" altLang="zh-CN" dirty="0">
              <a:latin typeface="Times New Roman" pitchFamily="18" charset="0"/>
              <a:cs typeface="Times New Roman" pitchFamily="18" charset="0"/>
            </a:endParaRPr>
          </a:p>
          <a:p>
            <a:pPr algn="l"/>
            <a:r>
              <a:rPr lang="en-US" altLang="zh-CN" dirty="0">
                <a:latin typeface="Times New Roman" pitchFamily="18" charset="0"/>
                <a:cs typeface="Times New Roman" pitchFamily="18" charset="0"/>
              </a:rPr>
              <a:t>(c)</a:t>
            </a:r>
            <a:r>
              <a:rPr lang="zh-CN" altLang="en-US" dirty="0">
                <a:latin typeface="Times New Roman" pitchFamily="18" charset="0"/>
                <a:cs typeface="Times New Roman" pitchFamily="18" charset="0"/>
              </a:rPr>
              <a:t>在快变信道条件下要能保持同步</a:t>
            </a:r>
            <a:r>
              <a:rPr lang="zh-CN" altLang="en-US" dirty="0"/>
              <a:t>。</a:t>
            </a:r>
          </a:p>
        </p:txBody>
      </p:sp>
      <p:cxnSp>
        <p:nvCxnSpPr>
          <p:cNvPr id="11" name="直接连接符 10"/>
          <p:cNvCxnSpPr/>
          <p:nvPr/>
        </p:nvCxnSpPr>
        <p:spPr bwMode="auto">
          <a:xfrm>
            <a:off x="3429000" y="2438400"/>
            <a:ext cx="0" cy="4419600"/>
          </a:xfrm>
          <a:prstGeom prst="line">
            <a:avLst/>
          </a:prstGeom>
          <a:noFill/>
          <a:ln w="31750" cap="flat" cmpd="sng" algn="ctr">
            <a:solidFill>
              <a:schemeClr val="tx2"/>
            </a:solidFill>
            <a:prstDash val="dash"/>
            <a:round/>
            <a:headEnd type="none" w="med" len="med"/>
            <a:tailEnd type="none" w="med" len="med"/>
          </a:ln>
          <a:effectLst/>
        </p:spPr>
      </p:cxnSp>
      <p:cxnSp>
        <p:nvCxnSpPr>
          <p:cNvPr id="13" name="直接连接符 12"/>
          <p:cNvCxnSpPr/>
          <p:nvPr/>
        </p:nvCxnSpPr>
        <p:spPr bwMode="auto">
          <a:xfrm>
            <a:off x="5638800" y="2438400"/>
            <a:ext cx="0" cy="4419600"/>
          </a:xfrm>
          <a:prstGeom prst="line">
            <a:avLst/>
          </a:prstGeom>
          <a:noFill/>
          <a:ln w="31750" cap="flat" cmpd="sng" algn="ctr">
            <a:solidFill>
              <a:schemeClr val="tx2"/>
            </a:solidFill>
            <a:prstDash val="dash"/>
            <a:round/>
            <a:headEnd type="none" w="med" len="med"/>
            <a:tailEnd type="none" w="med" len="med"/>
          </a:ln>
          <a:effectLst/>
        </p:spPr>
      </p:cxnSp>
      <p:sp>
        <p:nvSpPr>
          <p:cNvPr id="10" name="直角上箭头 9">
            <a:hlinkClick r:id="rId3" action="ppaction://hlinksldjump"/>
          </p:cNvPr>
          <p:cNvSpPr/>
          <p:nvPr/>
        </p:nvSpPr>
        <p:spPr bwMode="auto">
          <a:xfrm>
            <a:off x="8458200" y="6172200"/>
            <a:ext cx="685800" cy="533400"/>
          </a:xfrm>
          <a:prstGeom prst="bentUpArrow">
            <a:avLst>
              <a:gd name="adj1" fmla="val 39286"/>
              <a:gd name="adj2" fmla="val 36905"/>
              <a:gd name="adj3" fmla="val 34524"/>
            </a:avLst>
          </a:prstGeom>
          <a:solidFill>
            <a:srgbClr val="7030A0"/>
          </a:solidFill>
          <a:ln w="9525" cap="flat" cmpd="sng" algn="ctr">
            <a:noFill/>
            <a:prstDash val="solid"/>
            <a:round/>
            <a:headEnd type="none" w="med" len="med"/>
            <a:tailEnd type="none" w="med" len="med"/>
          </a:ln>
          <a:effectLst/>
        </p:spPr>
        <p:txBody>
          <a:bodyPr wrap="square">
            <a:spAutoFit/>
          </a:bodyPr>
          <a:lstStyle/>
          <a:p>
            <a:pPr>
              <a:defRPr/>
            </a:pPr>
            <a:endParaRPr lang="zh-CN" altLang="en-US"/>
          </a:p>
        </p:txBody>
      </p:sp>
      <p:sp>
        <p:nvSpPr>
          <p:cNvPr id="15" name="TextBox 14"/>
          <p:cNvSpPr txBox="1"/>
          <p:nvPr/>
        </p:nvSpPr>
        <p:spPr>
          <a:xfrm>
            <a:off x="3886200" y="1981200"/>
            <a:ext cx="1447800" cy="381000"/>
          </a:xfrm>
          <a:prstGeom prst="rect">
            <a:avLst/>
          </a:prstGeom>
          <a:noFill/>
        </p:spPr>
        <p:txBody>
          <a:bodyPr wrap="square" rtlCol="0">
            <a:spAutoFit/>
          </a:bodyPr>
          <a:lstStyle/>
          <a:p>
            <a:pPr algn="l"/>
            <a:r>
              <a:rPr lang="en-US" altLang="zh-CN" dirty="0"/>
              <a:t>Ch4</a:t>
            </a:r>
            <a:r>
              <a:rPr lang="zh-CN" altLang="en-US" dirty="0"/>
              <a:t>，</a:t>
            </a:r>
            <a:r>
              <a:rPr lang="en-US" altLang="zh-CN" dirty="0"/>
              <a:t>ch5</a:t>
            </a:r>
            <a:endParaRPr lang="zh-CN" altLang="en-US" dirty="0"/>
          </a:p>
        </p:txBody>
      </p:sp>
      <p:sp>
        <p:nvSpPr>
          <p:cNvPr id="16" name="TextBox 15"/>
          <p:cNvSpPr txBox="1"/>
          <p:nvPr/>
        </p:nvSpPr>
        <p:spPr>
          <a:xfrm>
            <a:off x="2286000" y="1981200"/>
            <a:ext cx="990600" cy="369332"/>
          </a:xfrm>
          <a:prstGeom prst="rect">
            <a:avLst/>
          </a:prstGeom>
          <a:noFill/>
        </p:spPr>
        <p:txBody>
          <a:bodyPr wrap="square" rtlCol="0">
            <a:spAutoFit/>
          </a:bodyPr>
          <a:lstStyle/>
          <a:p>
            <a:pPr algn="l"/>
            <a:r>
              <a:rPr lang="en-US" altLang="zh-CN" dirty="0">
                <a:latin typeface="+mn-lt"/>
                <a:cs typeface="Times New Roman" pitchFamily="18" charset="0"/>
              </a:rPr>
              <a:t>Ch6</a:t>
            </a:r>
            <a:endParaRPr lang="zh-CN" altLang="en-US" dirty="0">
              <a:latin typeface="+mn-lt"/>
              <a:cs typeface="Times New Roman" pitchFamily="18" charset="0"/>
            </a:endParaRPr>
          </a:p>
        </p:txBody>
      </p:sp>
      <p:sp>
        <p:nvSpPr>
          <p:cNvPr id="17" name="TextBox 16"/>
          <p:cNvSpPr txBox="1"/>
          <p:nvPr/>
        </p:nvSpPr>
        <p:spPr>
          <a:xfrm>
            <a:off x="5791200" y="1981200"/>
            <a:ext cx="1447800" cy="381000"/>
          </a:xfrm>
          <a:prstGeom prst="rect">
            <a:avLst/>
          </a:prstGeom>
          <a:noFill/>
        </p:spPr>
        <p:txBody>
          <a:bodyPr wrap="square" rtlCol="0">
            <a:spAutoFit/>
          </a:bodyPr>
          <a:lstStyle/>
          <a:p>
            <a:pPr algn="l"/>
            <a:r>
              <a:rPr lang="en-US" altLang="zh-CN" dirty="0"/>
              <a:t>Ch6</a:t>
            </a:r>
            <a:r>
              <a:rPr lang="zh-CN" altLang="en-US" dirty="0"/>
              <a:t>，</a:t>
            </a:r>
            <a:r>
              <a:rPr lang="en-US" altLang="zh-CN" dirty="0"/>
              <a:t>ch7</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b="1" dirty="0">
                <a:latin typeface="Times New Roman" pitchFamily="18" charset="0"/>
                <a:cs typeface="Times New Roman" pitchFamily="18" charset="0"/>
              </a:rPr>
              <a:t>IDI</a:t>
            </a:r>
            <a:r>
              <a:rPr lang="zh-CN" altLang="en-US" sz="4000" b="1" dirty="0">
                <a:latin typeface="Times New Roman" pitchFamily="18" charset="0"/>
                <a:cs typeface="Times New Roman" pitchFamily="18" charset="0"/>
              </a:rPr>
              <a:t>简介（</a:t>
            </a:r>
            <a:r>
              <a:rPr lang="en-US" altLang="zh-CN" sz="4000" b="1" dirty="0">
                <a:latin typeface="Times New Roman" pitchFamily="18" charset="0"/>
                <a:cs typeface="Times New Roman" pitchFamily="18" charset="0"/>
              </a:rPr>
              <a:t>2</a:t>
            </a:r>
            <a:r>
              <a:rPr lang="zh-CN" altLang="en-US" sz="4000" b="1" dirty="0">
                <a:latin typeface="Times New Roman" pitchFamily="18" charset="0"/>
                <a:cs typeface="Times New Roman" pitchFamily="18" charset="0"/>
              </a:rPr>
              <a:t>）</a:t>
            </a:r>
            <a:endParaRPr lang="zh-CN" altLang="en-US" sz="4000" dirty="0"/>
          </a:p>
        </p:txBody>
      </p:sp>
      <p:pic>
        <p:nvPicPr>
          <p:cNvPr id="3" name="图片 2">
            <a:extLst>
              <a:ext uri="{FF2B5EF4-FFF2-40B4-BE49-F238E27FC236}">
                <a16:creationId xmlns:a16="http://schemas.microsoft.com/office/drawing/2014/main" id="{EB3768DF-B2F1-4DF6-AB40-A5C3BC376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120681"/>
            <a:ext cx="7759100" cy="45230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z="4000" b="1" dirty="0">
                <a:latin typeface="Times New Roman" pitchFamily="18" charset="0"/>
                <a:cs typeface="Times New Roman" pitchFamily="18" charset="0"/>
              </a:rPr>
              <a:t>IDI</a:t>
            </a:r>
            <a:r>
              <a:rPr lang="zh-CN" altLang="en-US" sz="4000" b="1" dirty="0">
                <a:latin typeface="Times New Roman" pitchFamily="18" charset="0"/>
                <a:cs typeface="Times New Roman" pitchFamily="18" charset="0"/>
              </a:rPr>
              <a:t>简介（</a:t>
            </a:r>
            <a:r>
              <a:rPr lang="en-US" altLang="zh-CN" sz="4000" b="1" dirty="0">
                <a:latin typeface="Times New Roman" pitchFamily="18" charset="0"/>
                <a:cs typeface="Times New Roman" pitchFamily="18" charset="0"/>
              </a:rPr>
              <a:t>3</a:t>
            </a:r>
            <a:r>
              <a:rPr lang="zh-CN" altLang="en-US" sz="4000" b="1" dirty="0">
                <a:latin typeface="Times New Roman" pitchFamily="18" charset="0"/>
                <a:cs typeface="Times New Roman" pitchFamily="18" charset="0"/>
              </a:rPr>
              <a:t>）</a:t>
            </a:r>
            <a:endParaRPr lang="zh-CN" altLang="en-US" sz="40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469714608"/>
              </p:ext>
            </p:extLst>
          </p:nvPr>
        </p:nvGraphicFramePr>
        <p:xfrm>
          <a:off x="381000" y="2590800"/>
          <a:ext cx="8458199" cy="2978431"/>
        </p:xfrm>
        <a:graphic>
          <a:graphicData uri="http://schemas.openxmlformats.org/drawingml/2006/table">
            <a:tbl>
              <a:tblPr firstRow="1" bandRow="1" bandCol="1">
                <a:tableStyleId>{5940675A-B579-460E-94D1-54222C63F5DA}</a:tableStyleId>
              </a:tblPr>
              <a:tblGrid>
                <a:gridCol w="1018116">
                  <a:extLst>
                    <a:ext uri="{9D8B030D-6E8A-4147-A177-3AD203B41FA5}">
                      <a16:colId xmlns:a16="http://schemas.microsoft.com/office/drawing/2014/main" val="20000"/>
                    </a:ext>
                  </a:extLst>
                </a:gridCol>
                <a:gridCol w="658284">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761999">
                  <a:extLst>
                    <a:ext uri="{9D8B030D-6E8A-4147-A177-3AD203B41FA5}">
                      <a16:colId xmlns:a16="http://schemas.microsoft.com/office/drawing/2014/main" val="20011"/>
                    </a:ext>
                  </a:extLst>
                </a:gridCol>
              </a:tblGrid>
              <a:tr h="581101">
                <a:tc>
                  <a:txBody>
                    <a:bodyPr/>
                    <a:lstStyle/>
                    <a:p>
                      <a:r>
                        <a:rPr lang="en-US" altLang="zh-CN" b="1" dirty="0"/>
                        <a:t>IDI</a:t>
                      </a:r>
                      <a:endParaRPr lang="zh-CN" altLang="en-US" b="1" dirty="0"/>
                    </a:p>
                  </a:txBody>
                  <a:tcPr/>
                </a:tc>
                <a:tc gridSpan="5">
                  <a:txBody>
                    <a:bodyPr/>
                    <a:lstStyle/>
                    <a:p>
                      <a:r>
                        <a:rPr lang="en-US" altLang="zh-CN" b="1" dirty="0"/>
                        <a:t>                   access</a:t>
                      </a:r>
                      <a:endParaRPr lang="zh-CN" altLang="en-US" b="1" dirty="0"/>
                    </a:p>
                  </a:txBody>
                  <a:tcPr/>
                </a:tc>
                <a:tc hMerge="1">
                  <a:txBody>
                    <a:bodyPr/>
                    <a:lstStyle/>
                    <a:p>
                      <a:endParaRPr lang="zh-CN" altLang="en-US" b="1" dirty="0"/>
                    </a:p>
                  </a:txBody>
                  <a:tcPr/>
                </a:tc>
                <a:tc hMerge="1">
                  <a:txBody>
                    <a:bodyPr/>
                    <a:lstStyle/>
                    <a:p>
                      <a:endParaRPr lang="zh-CN" altLang="en-US" b="1" dirty="0"/>
                    </a:p>
                  </a:txBody>
                  <a:tcPr/>
                </a:tc>
                <a:tc hMerge="1">
                  <a:txBody>
                    <a:bodyPr/>
                    <a:lstStyle/>
                    <a:p>
                      <a:endParaRPr lang="zh-CN" altLang="en-US" b="1" dirty="0"/>
                    </a:p>
                  </a:txBody>
                  <a:tcPr/>
                </a:tc>
                <a:tc hMerge="1">
                  <a:txBody>
                    <a:bodyPr/>
                    <a:lstStyle/>
                    <a:p>
                      <a:endParaRPr lang="en-US" altLang="zh-CN" b="1" dirty="0"/>
                    </a:p>
                  </a:txBody>
                  <a:tcPr/>
                </a:tc>
                <a:tc gridSpan="3">
                  <a:txBody>
                    <a:bodyPr/>
                    <a:lstStyle/>
                    <a:p>
                      <a:r>
                        <a:rPr lang="en-US" altLang="zh-CN" b="1" dirty="0"/>
                        <a:t>         use</a:t>
                      </a:r>
                      <a:endParaRPr lang="zh-CN" altLang="en-US" b="1" dirty="0"/>
                    </a:p>
                  </a:txBody>
                  <a:tcPr/>
                </a:tc>
                <a:tc hMerge="1">
                  <a:txBody>
                    <a:bodyPr/>
                    <a:lstStyle/>
                    <a:p>
                      <a:endParaRPr lang="zh-CN" altLang="en-US" b="1" dirty="0"/>
                    </a:p>
                  </a:txBody>
                  <a:tcPr/>
                </a:tc>
                <a:tc hMerge="1">
                  <a:txBody>
                    <a:bodyPr/>
                    <a:lstStyle/>
                    <a:p>
                      <a:endParaRPr lang="zh-CN" altLang="en-US" b="1" dirty="0"/>
                    </a:p>
                  </a:txBody>
                  <a:tcPr/>
                </a:tc>
                <a:tc gridSpan="3">
                  <a:txBody>
                    <a:bodyPr/>
                    <a:lstStyle/>
                    <a:p>
                      <a:r>
                        <a:rPr lang="en-US" altLang="zh-CN" b="1" dirty="0"/>
                        <a:t>         skills</a:t>
                      </a:r>
                      <a:endParaRPr lang="zh-CN" altLang="en-US" b="1" dirty="0"/>
                    </a:p>
                  </a:txBody>
                  <a:tcPr/>
                </a:tc>
                <a:tc hMerge="1">
                  <a:txBody>
                    <a:bodyPr/>
                    <a:lstStyle/>
                    <a:p>
                      <a:endParaRPr lang="zh-CN" altLang="en-US" b="1" dirty="0"/>
                    </a:p>
                  </a:txBody>
                  <a:tcPr/>
                </a:tc>
                <a:tc hMerge="1">
                  <a:txBody>
                    <a:bodyPr/>
                    <a:lstStyle/>
                    <a:p>
                      <a:endParaRPr lang="zh-CN" altLang="en-US" b="1" dirty="0"/>
                    </a:p>
                  </a:txBody>
                  <a:tcPr/>
                </a:tc>
                <a:extLst>
                  <a:ext uri="{0D108BD9-81ED-4DB2-BD59-A6C34878D82A}">
                    <a16:rowId xmlns:a16="http://schemas.microsoft.com/office/drawing/2014/main" val="10000"/>
                  </a:ext>
                </a:extLst>
              </a:tr>
              <a:tr h="581101">
                <a:tc>
                  <a:txBody>
                    <a:bodyPr/>
                    <a:lstStyle/>
                    <a:p>
                      <a:r>
                        <a:rPr lang="zh-CN" altLang="en-US" b="1" dirty="0"/>
                        <a:t>  </a:t>
                      </a:r>
                      <a:r>
                        <a:rPr lang="zh-CN" altLang="en-US" b="1" baseline="0" dirty="0"/>
                        <a:t>   </a:t>
                      </a:r>
                      <a:r>
                        <a:rPr lang="zh-CN" altLang="en-US" b="1" dirty="0"/>
                        <a:t>指标</a:t>
                      </a:r>
                      <a:endParaRPr lang="en-US" altLang="zh-CN" b="1" dirty="0"/>
                    </a:p>
                    <a:p>
                      <a:r>
                        <a:rPr lang="zh-CN" altLang="en-US" b="1" dirty="0"/>
                        <a:t>国家</a:t>
                      </a:r>
                    </a:p>
                  </a:txBody>
                  <a:tcPr>
                    <a:lnTlToBr w="12700" cap="flat" cmpd="sng" algn="ctr">
                      <a:solidFill>
                        <a:schemeClr val="tx1"/>
                      </a:solidFill>
                      <a:prstDash val="solid"/>
                      <a:round/>
                      <a:headEnd type="none" w="med" len="med"/>
                      <a:tailEnd type="none" w="med" len="med"/>
                    </a:lnTlToBr>
                  </a:tcPr>
                </a:tc>
                <a:tc>
                  <a:txBody>
                    <a:bodyPr/>
                    <a:lstStyle/>
                    <a:p>
                      <a:r>
                        <a:rPr lang="en-US" altLang="zh-CN" dirty="0"/>
                        <a:t>a</a:t>
                      </a:r>
                      <a:endParaRPr lang="zh-CN" altLang="en-US" b="1" dirty="0"/>
                    </a:p>
                  </a:txBody>
                  <a:tcPr/>
                </a:tc>
                <a:tc>
                  <a:txBody>
                    <a:bodyPr/>
                    <a:lstStyle/>
                    <a:p>
                      <a:r>
                        <a:rPr lang="en-US" altLang="zh-CN" dirty="0"/>
                        <a:t>b</a:t>
                      </a:r>
                      <a:endParaRPr lang="zh-CN" altLang="en-US" b="1" dirty="0"/>
                    </a:p>
                  </a:txBody>
                  <a:tcPr/>
                </a:tc>
                <a:tc>
                  <a:txBody>
                    <a:bodyPr/>
                    <a:lstStyle/>
                    <a:p>
                      <a:r>
                        <a:rPr lang="en-US" altLang="zh-CN" dirty="0"/>
                        <a:t>c</a:t>
                      </a:r>
                      <a:endParaRPr lang="zh-CN" altLang="en-US" b="1" dirty="0"/>
                    </a:p>
                  </a:txBody>
                  <a:tcPr/>
                </a:tc>
                <a:tc>
                  <a:txBody>
                    <a:bodyPr/>
                    <a:lstStyle/>
                    <a:p>
                      <a:r>
                        <a:rPr lang="en-US" altLang="zh-CN" dirty="0"/>
                        <a:t>d</a:t>
                      </a:r>
                      <a:endParaRPr lang="zh-CN" altLang="en-US" b="1" dirty="0"/>
                    </a:p>
                  </a:txBody>
                  <a:tcPr/>
                </a:tc>
                <a:tc>
                  <a:txBody>
                    <a:bodyPr/>
                    <a:lstStyle/>
                    <a:p>
                      <a:r>
                        <a:rPr lang="en-US" altLang="zh-CN" dirty="0"/>
                        <a:t>e</a:t>
                      </a:r>
                      <a:endParaRPr lang="en-US" altLang="zh-CN" b="1" dirty="0"/>
                    </a:p>
                  </a:txBody>
                  <a:tcPr/>
                </a:tc>
                <a:tc>
                  <a:txBody>
                    <a:bodyPr/>
                    <a:lstStyle/>
                    <a:p>
                      <a:r>
                        <a:rPr lang="en-US" altLang="zh-CN" dirty="0"/>
                        <a:t>f</a:t>
                      </a:r>
                      <a:endParaRPr lang="zh-CN" altLang="en-US" b="1" dirty="0"/>
                    </a:p>
                  </a:txBody>
                  <a:tcPr/>
                </a:tc>
                <a:tc>
                  <a:txBody>
                    <a:bodyPr/>
                    <a:lstStyle/>
                    <a:p>
                      <a:r>
                        <a:rPr lang="en-US" altLang="zh-CN" dirty="0"/>
                        <a:t>g</a:t>
                      </a:r>
                      <a:endParaRPr lang="zh-CN" altLang="en-US" b="1" dirty="0"/>
                    </a:p>
                  </a:txBody>
                  <a:tcPr/>
                </a:tc>
                <a:tc>
                  <a:txBody>
                    <a:bodyPr/>
                    <a:lstStyle/>
                    <a:p>
                      <a:r>
                        <a:rPr lang="en-US" altLang="zh-CN" dirty="0"/>
                        <a:t>h</a:t>
                      </a:r>
                      <a:endParaRPr lang="zh-CN" altLang="en-US" b="1" dirty="0"/>
                    </a:p>
                  </a:txBody>
                  <a:tcPr/>
                </a:tc>
                <a:tc>
                  <a:txBody>
                    <a:bodyPr/>
                    <a:lstStyle/>
                    <a:p>
                      <a:r>
                        <a:rPr lang="en-US" altLang="zh-CN" dirty="0" err="1"/>
                        <a:t>i</a:t>
                      </a:r>
                      <a:endParaRPr lang="zh-CN" altLang="en-US" b="1" dirty="0"/>
                    </a:p>
                  </a:txBody>
                  <a:tcPr/>
                </a:tc>
                <a:tc>
                  <a:txBody>
                    <a:bodyPr/>
                    <a:lstStyle/>
                    <a:p>
                      <a:r>
                        <a:rPr lang="en-US" altLang="zh-CN" dirty="0"/>
                        <a:t>j</a:t>
                      </a:r>
                      <a:endParaRPr lang="zh-CN" altLang="en-US" b="1" dirty="0"/>
                    </a:p>
                  </a:txBody>
                  <a:tcPr/>
                </a:tc>
                <a:tc>
                  <a:txBody>
                    <a:bodyPr/>
                    <a:lstStyle/>
                    <a:p>
                      <a:r>
                        <a:rPr lang="en-US" altLang="zh-CN" dirty="0"/>
                        <a:t>k</a:t>
                      </a:r>
                      <a:endParaRPr lang="zh-CN" altLang="en-US" b="1" dirty="0"/>
                    </a:p>
                  </a:txBody>
                  <a:tcPr/>
                </a:tc>
                <a:extLst>
                  <a:ext uri="{0D108BD9-81ED-4DB2-BD59-A6C34878D82A}">
                    <a16:rowId xmlns:a16="http://schemas.microsoft.com/office/drawing/2014/main" val="10001"/>
                  </a:ext>
                </a:extLst>
              </a:tr>
              <a:tr h="585750">
                <a:tc>
                  <a:txBody>
                    <a:bodyPr/>
                    <a:lstStyle/>
                    <a:p>
                      <a:r>
                        <a:rPr lang="zh-CN" altLang="en-US" sz="2000" b="1" dirty="0"/>
                        <a:t>中国</a:t>
                      </a:r>
                    </a:p>
                  </a:txBody>
                  <a:tcPr/>
                </a:tc>
                <a:tc>
                  <a:txBody>
                    <a:bodyPr/>
                    <a:lstStyle/>
                    <a:p>
                      <a:r>
                        <a:rPr lang="en-US" altLang="zh-CN" sz="1600" dirty="0">
                          <a:effectLst/>
                        </a:rPr>
                        <a:t>14.7</a:t>
                      </a:r>
                      <a:endParaRPr lang="zh-CN" altLang="en-US" sz="1600" b="0" dirty="0">
                        <a:effectLst/>
                      </a:endParaRPr>
                    </a:p>
                  </a:txBody>
                  <a:tcPr/>
                </a:tc>
                <a:tc>
                  <a:txBody>
                    <a:bodyPr/>
                    <a:lstStyle/>
                    <a:p>
                      <a:r>
                        <a:rPr lang="en-US" altLang="zh-CN" sz="1600" dirty="0">
                          <a:effectLst/>
                        </a:rPr>
                        <a:t>96.9</a:t>
                      </a:r>
                      <a:endParaRPr lang="zh-CN" altLang="en-US" sz="1600" b="0" dirty="0">
                        <a:effectLst/>
                      </a:endParaRPr>
                    </a:p>
                  </a:txBody>
                  <a:tcPr/>
                </a:tc>
                <a:tc>
                  <a:txBody>
                    <a:bodyPr/>
                    <a:lstStyle/>
                    <a:p>
                      <a:r>
                        <a:rPr lang="en-US" altLang="zh-CN" sz="1600" dirty="0">
                          <a:effectLst/>
                        </a:rPr>
                        <a:t>14699</a:t>
                      </a:r>
                      <a:endParaRPr lang="zh-CN" altLang="en-US" sz="1600" b="0" dirty="0">
                        <a:effectLst/>
                      </a:endParaRPr>
                    </a:p>
                  </a:txBody>
                  <a:tcPr/>
                </a:tc>
                <a:tc>
                  <a:txBody>
                    <a:bodyPr/>
                    <a:lstStyle/>
                    <a:p>
                      <a:r>
                        <a:rPr lang="en-US" altLang="zh-CN" sz="1600" dirty="0">
                          <a:effectLst/>
                        </a:rPr>
                        <a:t>52.5</a:t>
                      </a:r>
                      <a:endParaRPr lang="zh-CN" altLang="en-US" sz="1600" b="0" dirty="0">
                        <a:effectLst/>
                      </a:endParaRPr>
                    </a:p>
                  </a:txBody>
                  <a:tcPr/>
                </a:tc>
                <a:tc>
                  <a:txBody>
                    <a:bodyPr/>
                    <a:lstStyle/>
                    <a:p>
                      <a:r>
                        <a:rPr lang="en-US" altLang="zh-CN" sz="1600" dirty="0">
                          <a:effectLst/>
                        </a:rPr>
                        <a:t>55.5</a:t>
                      </a:r>
                      <a:endParaRPr lang="zh-CN" altLang="en-US" sz="1600" b="0" dirty="0">
                        <a:effectLst/>
                      </a:endParaRPr>
                    </a:p>
                  </a:txBody>
                  <a:tcPr/>
                </a:tc>
                <a:tc>
                  <a:txBody>
                    <a:bodyPr/>
                    <a:lstStyle/>
                    <a:p>
                      <a:r>
                        <a:rPr lang="en-US" altLang="zh-CN" sz="1600" dirty="0">
                          <a:effectLst/>
                        </a:rPr>
                        <a:t>53.2</a:t>
                      </a:r>
                      <a:endParaRPr lang="zh-CN" altLang="en-US" sz="1600" b="0" dirty="0">
                        <a:effectLst/>
                      </a:endParaRPr>
                    </a:p>
                  </a:txBody>
                  <a:tcPr/>
                </a:tc>
                <a:tc>
                  <a:txBody>
                    <a:bodyPr/>
                    <a:lstStyle/>
                    <a:p>
                      <a:r>
                        <a:rPr lang="en-US" altLang="zh-CN" sz="1600" dirty="0">
                          <a:effectLst/>
                        </a:rPr>
                        <a:t>22.9</a:t>
                      </a:r>
                      <a:endParaRPr lang="zh-CN" altLang="en-US" sz="1600" b="0" dirty="0">
                        <a:effectLst/>
                      </a:endParaRPr>
                    </a:p>
                  </a:txBody>
                  <a:tcPr/>
                </a:tc>
                <a:tc>
                  <a:txBody>
                    <a:bodyPr/>
                    <a:lstStyle/>
                    <a:p>
                      <a:r>
                        <a:rPr lang="en-US" altLang="zh-CN" sz="1600" dirty="0">
                          <a:effectLst/>
                        </a:rPr>
                        <a:t>66.8</a:t>
                      </a:r>
                      <a:endParaRPr lang="zh-CN" altLang="en-US" sz="1600" b="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rPr>
                        <a:t>7.6</a:t>
                      </a:r>
                      <a:endParaRPr lang="zh-CN" altLang="en-US" sz="1600" b="0" dirty="0">
                        <a:effectLst/>
                      </a:endParaRPr>
                    </a:p>
                  </a:txBody>
                  <a:tcPr/>
                </a:tc>
                <a:tc>
                  <a:txBody>
                    <a:bodyPr/>
                    <a:lstStyle/>
                    <a:p>
                      <a:r>
                        <a:rPr lang="en-US" altLang="zh-CN" sz="1600" dirty="0">
                          <a:effectLst/>
                        </a:rPr>
                        <a:t>94.3</a:t>
                      </a:r>
                      <a:endParaRPr lang="zh-CN" altLang="en-US" sz="1600" b="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rPr>
                        <a:t> 43.4</a:t>
                      </a:r>
                      <a:endParaRPr lang="zh-CN" altLang="en-US" sz="1600" dirty="0">
                        <a:effectLst/>
                      </a:endParaRPr>
                    </a:p>
                    <a:p>
                      <a:endParaRPr lang="zh-CN" altLang="en-US" sz="1600" b="0" dirty="0">
                        <a:effectLst/>
                      </a:endParaRPr>
                    </a:p>
                  </a:txBody>
                  <a:tcPr/>
                </a:tc>
                <a:extLst>
                  <a:ext uri="{0D108BD9-81ED-4DB2-BD59-A6C34878D82A}">
                    <a16:rowId xmlns:a16="http://schemas.microsoft.com/office/drawing/2014/main" val="10002"/>
                  </a:ext>
                </a:extLst>
              </a:tr>
              <a:tr h="585750">
                <a:tc>
                  <a:txBody>
                    <a:bodyPr/>
                    <a:lstStyle/>
                    <a:p>
                      <a:r>
                        <a:rPr lang="zh-CN" altLang="en-US" sz="2000" b="1" dirty="0"/>
                        <a:t>韩国</a:t>
                      </a:r>
                    </a:p>
                  </a:txBody>
                  <a:tcPr/>
                </a:tc>
                <a:tc>
                  <a:txBody>
                    <a:bodyPr/>
                    <a:lstStyle/>
                    <a:p>
                      <a:r>
                        <a:rPr lang="en-US" altLang="zh-CN" sz="1600" dirty="0">
                          <a:effectLst/>
                        </a:rPr>
                        <a:t>56.1</a:t>
                      </a:r>
                      <a:endParaRPr lang="zh-CN" altLang="en-US" sz="1600" b="0" dirty="0">
                        <a:effectLst/>
                      </a:endParaRPr>
                    </a:p>
                  </a:txBody>
                  <a:tcPr/>
                </a:tc>
                <a:tc>
                  <a:txBody>
                    <a:bodyPr/>
                    <a:lstStyle/>
                    <a:p>
                      <a:r>
                        <a:rPr lang="en-US" altLang="zh-CN" sz="1600" dirty="0">
                          <a:effectLst/>
                        </a:rPr>
                        <a:t>122.7</a:t>
                      </a:r>
                      <a:endParaRPr lang="zh-CN" altLang="en-US" sz="1600" b="0" dirty="0">
                        <a:effectLst/>
                      </a:endParaRPr>
                    </a:p>
                  </a:txBody>
                  <a:tcPr/>
                </a:tc>
                <a:tc>
                  <a:txBody>
                    <a:bodyPr/>
                    <a:lstStyle/>
                    <a:p>
                      <a:r>
                        <a:rPr lang="en-US" altLang="zh-CN" sz="1600" dirty="0">
                          <a:effectLst/>
                        </a:rPr>
                        <a:t>54252</a:t>
                      </a:r>
                      <a:endParaRPr lang="zh-CN" altLang="en-US" sz="1600" b="0" dirty="0">
                        <a:effectLst/>
                      </a:endParaRPr>
                    </a:p>
                  </a:txBody>
                  <a:tcPr/>
                </a:tc>
                <a:tc>
                  <a:txBody>
                    <a:bodyPr/>
                    <a:lstStyle/>
                    <a:p>
                      <a:r>
                        <a:rPr lang="en-US" altLang="zh-CN" sz="1600" dirty="0">
                          <a:effectLst/>
                        </a:rPr>
                        <a:t>75.3</a:t>
                      </a:r>
                      <a:endParaRPr lang="zh-CN" altLang="en-US" sz="1600" b="0" dirty="0">
                        <a:effectLst/>
                      </a:endParaRPr>
                    </a:p>
                  </a:txBody>
                  <a:tcPr/>
                </a:tc>
                <a:tc>
                  <a:txBody>
                    <a:bodyPr/>
                    <a:lstStyle/>
                    <a:p>
                      <a:r>
                        <a:rPr lang="en-US" altLang="zh-CN" sz="1600" dirty="0">
                          <a:effectLst/>
                        </a:rPr>
                        <a:t>99.2</a:t>
                      </a:r>
                      <a:endParaRPr lang="zh-CN" altLang="en-US" sz="1600" b="0" dirty="0">
                        <a:effectLst/>
                      </a:endParaRPr>
                    </a:p>
                  </a:txBody>
                  <a:tcPr/>
                </a:tc>
                <a:tc>
                  <a:txBody>
                    <a:bodyPr/>
                    <a:lstStyle/>
                    <a:p>
                      <a:r>
                        <a:rPr lang="en-US" altLang="zh-CN" sz="1600" dirty="0">
                          <a:effectLst/>
                        </a:rPr>
                        <a:t>92.7</a:t>
                      </a:r>
                      <a:endParaRPr lang="zh-CN" altLang="en-US" sz="1600" b="0" dirty="0">
                        <a:effectLst/>
                      </a:endParaRPr>
                    </a:p>
                  </a:txBody>
                  <a:tcPr/>
                </a:tc>
                <a:tc>
                  <a:txBody>
                    <a:bodyPr/>
                    <a:lstStyle/>
                    <a:p>
                      <a:r>
                        <a:rPr lang="en-US" altLang="zh-CN" sz="1600" dirty="0">
                          <a:effectLst/>
                        </a:rPr>
                        <a:t>41.1</a:t>
                      </a:r>
                      <a:endParaRPr lang="zh-CN" altLang="en-US" sz="1600" b="0" dirty="0">
                        <a:effectLst/>
                      </a:endParaRPr>
                    </a:p>
                  </a:txBody>
                  <a:tcPr/>
                </a:tc>
                <a:tc>
                  <a:txBody>
                    <a:bodyPr/>
                    <a:lstStyle/>
                    <a:p>
                      <a:r>
                        <a:rPr lang="en-US" altLang="zh-CN" sz="1600" dirty="0">
                          <a:effectLst/>
                        </a:rPr>
                        <a:t>111.5</a:t>
                      </a:r>
                      <a:endParaRPr lang="zh-CN" altLang="en-US" sz="1600" b="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rPr>
                        <a:t>12.2</a:t>
                      </a:r>
                      <a:endParaRPr lang="zh-CN" altLang="en-US" sz="1600" dirty="0">
                        <a:effectLst/>
                      </a:endParaRPr>
                    </a:p>
                    <a:p>
                      <a:endParaRPr lang="zh-CN" altLang="en-US" sz="1600" b="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rPr>
                        <a:t>97.7</a:t>
                      </a:r>
                      <a:endParaRPr lang="zh-CN" altLang="en-US" sz="1600" dirty="0">
                        <a:effectLst/>
                      </a:endParaRPr>
                    </a:p>
                    <a:p>
                      <a:endParaRPr lang="zh-CN" altLang="en-US" sz="1600" b="0" dirty="0">
                        <a:effectLst/>
                      </a:endParaRPr>
                    </a:p>
                  </a:txBody>
                  <a:tcPr/>
                </a:tc>
                <a:tc>
                  <a:txBody>
                    <a:bodyPr/>
                    <a:lstStyle/>
                    <a:p>
                      <a:pPr algn="ctr"/>
                      <a:r>
                        <a:rPr lang="en-US" altLang="zh-CN" sz="1600" dirty="0">
                          <a:effectLst/>
                        </a:rPr>
                        <a:t>95.4</a:t>
                      </a:r>
                      <a:endParaRPr lang="zh-CN" altLang="en-US" sz="1600" b="0" dirty="0">
                        <a:effectLst/>
                      </a:endParaRPr>
                    </a:p>
                  </a:txBody>
                  <a:tcPr/>
                </a:tc>
                <a:extLst>
                  <a:ext uri="{0D108BD9-81ED-4DB2-BD59-A6C34878D82A}">
                    <a16:rowId xmlns:a16="http://schemas.microsoft.com/office/drawing/2014/main" val="10003"/>
                  </a:ext>
                </a:extLst>
              </a:tr>
              <a:tr h="585750">
                <a:tc>
                  <a:txBody>
                    <a:bodyPr/>
                    <a:lstStyle/>
                    <a:p>
                      <a:r>
                        <a:rPr lang="zh-CN" altLang="en-US" sz="2000" b="1" dirty="0"/>
                        <a:t>美国</a:t>
                      </a:r>
                    </a:p>
                  </a:txBody>
                  <a:tcPr/>
                </a:tc>
                <a:tc>
                  <a:txBody>
                    <a:bodyPr/>
                    <a:lstStyle/>
                    <a:p>
                      <a:r>
                        <a:rPr lang="en-US" altLang="zh-CN" sz="1600" b="0" dirty="0">
                          <a:effectLst/>
                        </a:rPr>
                        <a:t>37.1</a:t>
                      </a:r>
                      <a:endParaRPr lang="zh-CN" altLang="en-US" sz="1600" b="0" dirty="0">
                        <a:effectLst/>
                      </a:endParaRPr>
                    </a:p>
                  </a:txBody>
                  <a:tcPr/>
                </a:tc>
                <a:tc>
                  <a:txBody>
                    <a:bodyPr/>
                    <a:lstStyle/>
                    <a:p>
                      <a:r>
                        <a:rPr lang="en-US" altLang="zh-CN" sz="1600" b="0" dirty="0">
                          <a:effectLst/>
                        </a:rPr>
                        <a:t>127.2</a:t>
                      </a:r>
                      <a:endParaRPr lang="zh-CN" altLang="en-US" sz="1600" b="0" dirty="0">
                        <a:effectLst/>
                      </a:endParaRPr>
                    </a:p>
                  </a:txBody>
                  <a:tcPr/>
                </a:tc>
                <a:tc>
                  <a:txBody>
                    <a:bodyPr/>
                    <a:lstStyle/>
                    <a:p>
                      <a:r>
                        <a:rPr lang="en-US" altLang="zh-CN" sz="1200" b="0" dirty="0">
                          <a:effectLst/>
                        </a:rPr>
                        <a:t>126545</a:t>
                      </a:r>
                      <a:endParaRPr lang="zh-CN" altLang="en-US" sz="1200" b="0" dirty="0">
                        <a:effectLst/>
                      </a:endParaRPr>
                    </a:p>
                  </a:txBody>
                  <a:tcPr/>
                </a:tc>
                <a:tc>
                  <a:txBody>
                    <a:bodyPr/>
                    <a:lstStyle/>
                    <a:p>
                      <a:r>
                        <a:rPr lang="en-US" altLang="zh-CN" sz="1600" b="0" dirty="0">
                          <a:effectLst/>
                        </a:rPr>
                        <a:t>87.0</a:t>
                      </a:r>
                      <a:endParaRPr lang="zh-CN" altLang="en-US" sz="1600" b="0" dirty="0">
                        <a:effectLst/>
                      </a:endParaRPr>
                    </a:p>
                  </a:txBody>
                  <a:tcPr/>
                </a:tc>
                <a:tc>
                  <a:txBody>
                    <a:bodyPr/>
                    <a:lstStyle/>
                    <a:p>
                      <a:r>
                        <a:rPr lang="en-US" altLang="zh-CN" sz="1600" b="0" dirty="0">
                          <a:effectLst/>
                        </a:rPr>
                        <a:t>84.0</a:t>
                      </a:r>
                      <a:endParaRPr lang="zh-CN" altLang="en-US" sz="1600" b="0" dirty="0">
                        <a:effectLst/>
                      </a:endParaRPr>
                    </a:p>
                  </a:txBody>
                  <a:tcPr/>
                </a:tc>
                <a:tc>
                  <a:txBody>
                    <a:bodyPr/>
                    <a:lstStyle/>
                    <a:p>
                      <a:r>
                        <a:rPr lang="en-US" altLang="zh-CN" sz="1600" b="0" dirty="0">
                          <a:effectLst/>
                        </a:rPr>
                        <a:t>76.2</a:t>
                      </a:r>
                      <a:endParaRPr lang="zh-CN" altLang="en-US" sz="1600" b="0" dirty="0">
                        <a:effectLst/>
                      </a:endParaRPr>
                    </a:p>
                  </a:txBody>
                  <a:tcPr/>
                </a:tc>
                <a:tc>
                  <a:txBody>
                    <a:bodyPr/>
                    <a:lstStyle/>
                    <a:p>
                      <a:r>
                        <a:rPr lang="en-US" altLang="zh-CN" sz="1600" b="0" dirty="0">
                          <a:effectLst/>
                        </a:rPr>
                        <a:t>32.4</a:t>
                      </a:r>
                      <a:endParaRPr lang="zh-CN" altLang="en-US" sz="1600" b="0" dirty="0">
                        <a:effectLst/>
                      </a:endParaRPr>
                    </a:p>
                  </a:txBody>
                  <a:tcPr/>
                </a:tc>
                <a:tc>
                  <a:txBody>
                    <a:bodyPr/>
                    <a:lstStyle/>
                    <a:p>
                      <a:r>
                        <a:rPr lang="en-US" altLang="zh-CN" sz="1600" b="0" dirty="0">
                          <a:effectLst/>
                        </a:rPr>
                        <a:t>120.0</a:t>
                      </a:r>
                      <a:endParaRPr lang="zh-CN" altLang="en-US" sz="1600" b="0" dirty="0">
                        <a:effectLst/>
                      </a:endParaRPr>
                    </a:p>
                  </a:txBody>
                  <a:tcPr/>
                </a:tc>
                <a:tc>
                  <a:txBody>
                    <a:bodyPr/>
                    <a:lstStyle/>
                    <a:p>
                      <a:r>
                        <a:rPr lang="en-US" altLang="zh-CN" sz="1600" b="0" dirty="0">
                          <a:effectLst/>
                        </a:rPr>
                        <a:t>13.2</a:t>
                      </a:r>
                      <a:endParaRPr lang="zh-CN" altLang="en-US" sz="1600" b="0" dirty="0">
                        <a:effectLst/>
                      </a:endParaRPr>
                    </a:p>
                  </a:txBody>
                  <a:tcPr/>
                </a:tc>
                <a:tc>
                  <a:txBody>
                    <a:bodyPr/>
                    <a:lstStyle/>
                    <a:p>
                      <a:r>
                        <a:rPr lang="en-US" altLang="zh-CN" sz="1600" b="0" dirty="0">
                          <a:effectLst/>
                        </a:rPr>
                        <a:t>97.6</a:t>
                      </a:r>
                      <a:endParaRPr lang="zh-CN" altLang="en-US" sz="1600" b="0" dirty="0">
                        <a:effectLst/>
                      </a:endParaRPr>
                    </a:p>
                  </a:txBody>
                  <a:tcPr/>
                </a:tc>
                <a:tc>
                  <a:txBody>
                    <a:bodyPr/>
                    <a:lstStyle/>
                    <a:p>
                      <a:pPr algn="ctr"/>
                      <a:r>
                        <a:rPr lang="en-US" altLang="zh-CN" sz="1600" b="0" dirty="0">
                          <a:effectLst/>
                        </a:rPr>
                        <a:t>85.8</a:t>
                      </a:r>
                      <a:endParaRPr lang="zh-CN" altLang="en-US" sz="1600" b="0" dirty="0">
                        <a:effectLst/>
                      </a:endParaRP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609600" y="2057400"/>
            <a:ext cx="7620000" cy="523220"/>
          </a:xfrm>
          <a:prstGeom prst="rect">
            <a:avLst/>
          </a:prstGeom>
          <a:noFill/>
        </p:spPr>
        <p:txBody>
          <a:bodyPr wrap="square" rtlCol="0">
            <a:spAutoFit/>
          </a:bodyPr>
          <a:lstStyle/>
          <a:p>
            <a:pPr algn="l"/>
            <a:r>
              <a:rPr lang="en-US" altLang="zh-CN" sz="2800" dirty="0">
                <a:solidFill>
                  <a:schemeClr val="tx1"/>
                </a:solidFill>
                <a:latin typeface="Times New Roman" pitchFamily="18" charset="0"/>
                <a:ea typeface="+mn-ea"/>
                <a:cs typeface="Times New Roman" pitchFamily="18" charset="0"/>
              </a:rPr>
              <a:t>2017</a:t>
            </a:r>
            <a:r>
              <a:rPr lang="zh-CN" altLang="en-US" sz="2800" dirty="0">
                <a:solidFill>
                  <a:schemeClr val="tx1"/>
                </a:solidFill>
                <a:latin typeface="Times New Roman" pitchFamily="18" charset="0"/>
                <a:ea typeface="+mn-ea"/>
                <a:cs typeface="Times New Roman" pitchFamily="18" charset="0"/>
              </a:rPr>
              <a:t>年中、韩、美三国</a:t>
            </a:r>
            <a:r>
              <a:rPr lang="en-US" altLang="zh-CN" sz="2800" dirty="0">
                <a:solidFill>
                  <a:schemeClr val="tx1"/>
                </a:solidFill>
                <a:latin typeface="Times New Roman" pitchFamily="18" charset="0"/>
                <a:ea typeface="+mn-ea"/>
                <a:cs typeface="Times New Roman" pitchFamily="18" charset="0"/>
              </a:rPr>
              <a:t>IDI</a:t>
            </a:r>
            <a:r>
              <a:rPr lang="zh-CN" altLang="en-US" sz="2800" dirty="0">
                <a:solidFill>
                  <a:schemeClr val="tx1"/>
                </a:solidFill>
                <a:latin typeface="Times New Roman" pitchFamily="18" charset="0"/>
                <a:ea typeface="+mn-ea"/>
                <a:cs typeface="Times New Roman" pitchFamily="18" charset="0"/>
              </a:rPr>
              <a:t>各项子指标的对比：</a:t>
            </a:r>
          </a:p>
        </p:txBody>
      </p:sp>
      <p:sp>
        <p:nvSpPr>
          <p:cNvPr id="6" name="TextBox 5"/>
          <p:cNvSpPr txBox="1"/>
          <p:nvPr/>
        </p:nvSpPr>
        <p:spPr>
          <a:xfrm>
            <a:off x="380999" y="5704278"/>
            <a:ext cx="8458200" cy="923330"/>
          </a:xfrm>
          <a:prstGeom prst="rect">
            <a:avLst/>
          </a:prstGeom>
          <a:noFill/>
        </p:spPr>
        <p:txBody>
          <a:bodyPr wrap="square" rtlCol="0">
            <a:spAutoFit/>
          </a:bodyPr>
          <a:lstStyle/>
          <a:p>
            <a:pPr algn="l"/>
            <a:r>
              <a:rPr lang="zh-CN" altLang="en-US" dirty="0">
                <a:solidFill>
                  <a:schemeClr val="tx1"/>
                </a:solidFill>
              </a:rPr>
              <a:t>注：</a:t>
            </a:r>
            <a:r>
              <a:rPr lang="en-US" altLang="zh-CN" dirty="0">
                <a:solidFill>
                  <a:schemeClr val="tx1"/>
                </a:solidFill>
              </a:rPr>
              <a:t>f</a:t>
            </a:r>
            <a:r>
              <a:rPr lang="zh-CN" altLang="en-US" dirty="0">
                <a:solidFill>
                  <a:schemeClr val="tx1"/>
                </a:solidFill>
              </a:rPr>
              <a:t>：使用</a:t>
            </a:r>
            <a:r>
              <a:rPr lang="en-US" altLang="zh-CN" dirty="0">
                <a:solidFill>
                  <a:schemeClr val="tx1"/>
                </a:solidFill>
              </a:rPr>
              <a:t>internet</a:t>
            </a:r>
            <a:r>
              <a:rPr lang="zh-CN" altLang="en-US" dirty="0">
                <a:solidFill>
                  <a:schemeClr val="tx1"/>
                </a:solidFill>
              </a:rPr>
              <a:t>的个人所占的百分比；</a:t>
            </a:r>
            <a:r>
              <a:rPr lang="en-US" altLang="zh-CN" dirty="0">
                <a:solidFill>
                  <a:schemeClr val="tx1"/>
                </a:solidFill>
              </a:rPr>
              <a:t>g</a:t>
            </a:r>
            <a:r>
              <a:rPr lang="zh-CN" altLang="en-US" dirty="0">
                <a:solidFill>
                  <a:schemeClr val="tx1"/>
                </a:solidFill>
              </a:rPr>
              <a:t>：每</a:t>
            </a:r>
            <a:r>
              <a:rPr lang="en-US" altLang="zh-CN" dirty="0">
                <a:solidFill>
                  <a:schemeClr val="tx1"/>
                </a:solidFill>
              </a:rPr>
              <a:t>100</a:t>
            </a:r>
            <a:r>
              <a:rPr lang="zh-CN" altLang="en-US" dirty="0">
                <a:solidFill>
                  <a:schemeClr val="tx1"/>
                </a:solidFill>
              </a:rPr>
              <a:t>居民中固定（有线）宽带</a:t>
            </a:r>
            <a:r>
              <a:rPr lang="en-US" altLang="zh-CN" dirty="0">
                <a:solidFill>
                  <a:schemeClr val="tx1"/>
                </a:solidFill>
              </a:rPr>
              <a:t>internet</a:t>
            </a:r>
            <a:r>
              <a:rPr lang="zh-CN" altLang="en-US" dirty="0">
                <a:solidFill>
                  <a:schemeClr val="tx1"/>
                </a:solidFill>
              </a:rPr>
              <a:t>用户数；</a:t>
            </a:r>
            <a:r>
              <a:rPr lang="en-US" altLang="zh-CN" dirty="0">
                <a:solidFill>
                  <a:schemeClr val="tx1"/>
                </a:solidFill>
              </a:rPr>
              <a:t>h</a:t>
            </a:r>
            <a:r>
              <a:rPr lang="zh-CN" altLang="en-US" dirty="0">
                <a:solidFill>
                  <a:schemeClr val="tx1"/>
                </a:solidFill>
              </a:rPr>
              <a:t>：每</a:t>
            </a:r>
            <a:r>
              <a:rPr lang="en-US" altLang="zh-CN" dirty="0">
                <a:solidFill>
                  <a:schemeClr val="tx1"/>
                </a:solidFill>
              </a:rPr>
              <a:t>100</a:t>
            </a:r>
            <a:r>
              <a:rPr lang="zh-CN" altLang="en-US" dirty="0">
                <a:solidFill>
                  <a:schemeClr val="tx1"/>
                </a:solidFill>
              </a:rPr>
              <a:t>居民中</a:t>
            </a:r>
            <a:r>
              <a:rPr lang="zh-CN" altLang="en-US" dirty="0">
                <a:solidFill>
                  <a:srgbClr val="FF0000"/>
                </a:solidFill>
              </a:rPr>
              <a:t>活跃的</a:t>
            </a:r>
            <a:r>
              <a:rPr lang="zh-CN" altLang="en-US" dirty="0">
                <a:solidFill>
                  <a:schemeClr val="tx1"/>
                </a:solidFill>
              </a:rPr>
              <a:t>移动宽带用户数；</a:t>
            </a:r>
            <a:r>
              <a:rPr lang="en-US" altLang="zh-CN" dirty="0" err="1">
                <a:solidFill>
                  <a:schemeClr val="tx1"/>
                </a:solidFill>
              </a:rPr>
              <a:t>i</a:t>
            </a:r>
            <a:r>
              <a:rPr lang="zh-CN" altLang="en-US" dirty="0">
                <a:solidFill>
                  <a:schemeClr val="tx1"/>
                </a:solidFill>
              </a:rPr>
              <a:t>：平均受教育年限；</a:t>
            </a:r>
            <a:r>
              <a:rPr lang="en-US" altLang="zh-CN" dirty="0">
                <a:solidFill>
                  <a:schemeClr val="tx1"/>
                </a:solidFill>
              </a:rPr>
              <a:t>j</a:t>
            </a:r>
            <a:r>
              <a:rPr lang="zh-CN" altLang="en-US" dirty="0">
                <a:solidFill>
                  <a:schemeClr val="tx1"/>
                </a:solidFill>
              </a:rPr>
              <a:t>：中等教育的毛入学率；</a:t>
            </a:r>
            <a:r>
              <a:rPr lang="en-US" altLang="zh-CN" dirty="0">
                <a:solidFill>
                  <a:schemeClr val="tx1"/>
                </a:solidFill>
              </a:rPr>
              <a:t>k</a:t>
            </a:r>
            <a:r>
              <a:rPr lang="zh-CN" altLang="en-US" dirty="0">
                <a:solidFill>
                  <a:schemeClr val="tx1"/>
                </a:solidFill>
              </a:rPr>
              <a:t>：高等教育的毛入学率。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b="1" dirty="0">
                <a:latin typeface="Times New Roman" pitchFamily="18" charset="0"/>
                <a:cs typeface="Times New Roman" pitchFamily="18" charset="0"/>
              </a:rPr>
              <a:t>IDI</a:t>
            </a:r>
            <a:r>
              <a:rPr lang="zh-CN" altLang="en-US" sz="4000" b="1" dirty="0">
                <a:latin typeface="Times New Roman" pitchFamily="18" charset="0"/>
                <a:cs typeface="Times New Roman" pitchFamily="18" charset="0"/>
              </a:rPr>
              <a:t>简介（</a:t>
            </a:r>
            <a:r>
              <a:rPr lang="en-US" altLang="zh-CN" sz="4000" b="1" dirty="0">
                <a:latin typeface="Times New Roman" pitchFamily="18" charset="0"/>
                <a:cs typeface="Times New Roman" pitchFamily="18" charset="0"/>
              </a:rPr>
              <a:t>4</a:t>
            </a:r>
            <a:r>
              <a:rPr lang="zh-CN" altLang="en-US" sz="4000" b="1" dirty="0">
                <a:latin typeface="Times New Roman" pitchFamily="18" charset="0"/>
                <a:cs typeface="Times New Roman" pitchFamily="18" charset="0"/>
              </a:rPr>
              <a:t>）</a:t>
            </a:r>
            <a:endParaRPr lang="zh-CN" altLang="en-US" sz="4000" dirty="0"/>
          </a:p>
        </p:txBody>
      </p:sp>
      <p:sp>
        <p:nvSpPr>
          <p:cNvPr id="8" name="内容占位符 7"/>
          <p:cNvSpPr>
            <a:spLocks noGrp="1"/>
          </p:cNvSpPr>
          <p:nvPr>
            <p:ph sz="half" idx="4294967295"/>
          </p:nvPr>
        </p:nvSpPr>
        <p:spPr>
          <a:xfrm>
            <a:off x="4648202" y="2209800"/>
            <a:ext cx="4190998" cy="4114800"/>
          </a:xfrm>
        </p:spPr>
        <p:txBody>
          <a:bodyPr/>
          <a:lstStyle/>
          <a:p>
            <a:pPr>
              <a:buNone/>
            </a:pPr>
            <a:r>
              <a:rPr lang="en-US" altLang="zh-CN" sz="2400" b="1" dirty="0">
                <a:latin typeface="Times New Roman" pitchFamily="18" charset="0"/>
                <a:cs typeface="Times New Roman" pitchFamily="18" charset="0"/>
              </a:rPr>
              <a:t>        2017</a:t>
            </a:r>
            <a:r>
              <a:rPr lang="zh-CN" altLang="en-US" sz="2400" b="1" dirty="0">
                <a:latin typeface="Times New Roman" pitchFamily="18" charset="0"/>
                <a:cs typeface="Times New Roman" pitchFamily="18" charset="0"/>
              </a:rPr>
              <a:t>年</a:t>
            </a:r>
            <a:r>
              <a:rPr lang="en-US" altLang="zh-CN" sz="2400" b="1" dirty="0">
                <a:latin typeface="Times New Roman" pitchFamily="18" charset="0"/>
                <a:cs typeface="Times New Roman" pitchFamily="18" charset="0"/>
              </a:rPr>
              <a:t>IDI</a:t>
            </a:r>
            <a:r>
              <a:rPr lang="zh-CN" altLang="en-US" sz="2400" b="1" dirty="0">
                <a:latin typeface="Times New Roman" pitchFamily="18" charset="0"/>
                <a:cs typeface="Times New Roman" pitchFamily="18" charset="0"/>
              </a:rPr>
              <a:t>排名前十位</a:t>
            </a:r>
            <a:endParaRPr lang="en-US" altLang="zh-CN" sz="2400" b="1" dirty="0">
              <a:latin typeface="Times New Roman" pitchFamily="18" charset="0"/>
              <a:cs typeface="Times New Roman" pitchFamily="18" charset="0"/>
            </a:endParaRPr>
          </a:p>
          <a:p>
            <a:pPr>
              <a:buNone/>
            </a:pPr>
            <a:r>
              <a:rPr lang="zh-CN" altLang="en-US" sz="2400" b="1" dirty="0">
                <a:latin typeface="Times New Roman" pitchFamily="18" charset="0"/>
                <a:cs typeface="Times New Roman" pitchFamily="18" charset="0"/>
              </a:rPr>
              <a:t>的经济体是：冰岛、韩国、</a:t>
            </a:r>
            <a:endParaRPr lang="en-US" altLang="zh-CN" sz="2400" b="1" dirty="0">
              <a:latin typeface="Times New Roman" pitchFamily="18" charset="0"/>
              <a:cs typeface="Times New Roman" pitchFamily="18" charset="0"/>
            </a:endParaRPr>
          </a:p>
          <a:p>
            <a:pPr>
              <a:buNone/>
            </a:pPr>
            <a:r>
              <a:rPr lang="zh-CN" altLang="en-US" sz="2400" b="1" dirty="0">
                <a:latin typeface="Times New Roman" pitchFamily="18" charset="0"/>
                <a:cs typeface="Times New Roman" pitchFamily="18" charset="0"/>
              </a:rPr>
              <a:t>瑞士、丹麦、英国、香港、</a:t>
            </a:r>
            <a:endParaRPr lang="en-US" altLang="zh-CN" sz="2400" b="1" dirty="0">
              <a:latin typeface="Times New Roman" pitchFamily="18" charset="0"/>
              <a:cs typeface="Times New Roman" pitchFamily="18" charset="0"/>
            </a:endParaRPr>
          </a:p>
          <a:p>
            <a:pPr>
              <a:buNone/>
            </a:pPr>
            <a:r>
              <a:rPr lang="zh-CN" altLang="en-US" sz="2400" b="1" dirty="0">
                <a:latin typeface="Times New Roman" pitchFamily="18" charset="0"/>
                <a:cs typeface="Times New Roman" pitchFamily="18" charset="0"/>
              </a:rPr>
              <a:t>荷兰、挪威、卢森堡、日本。</a:t>
            </a:r>
            <a:endParaRPr lang="en-US" altLang="zh-CN" sz="2400" b="1" dirty="0">
              <a:latin typeface="Times New Roman" pitchFamily="18" charset="0"/>
              <a:cs typeface="Times New Roman" pitchFamily="18" charset="0"/>
            </a:endParaRPr>
          </a:p>
          <a:p>
            <a:pPr>
              <a:buNone/>
            </a:pPr>
            <a:endParaRPr lang="en-US" altLang="zh-CN" sz="2400" b="1" dirty="0">
              <a:latin typeface="Times New Roman" pitchFamily="18" charset="0"/>
              <a:cs typeface="Times New Roman" pitchFamily="18" charset="0"/>
            </a:endParaRPr>
          </a:p>
          <a:p>
            <a:pPr>
              <a:buNone/>
            </a:pPr>
            <a:r>
              <a:rPr lang="zh-CN" altLang="en-US" sz="2400" b="1" dirty="0">
                <a:latin typeface="Times New Roman" pitchFamily="18" charset="0"/>
                <a:cs typeface="Times New Roman" pitchFamily="18" charset="0"/>
              </a:rPr>
              <a:t>美国排名第</a:t>
            </a:r>
            <a:r>
              <a:rPr lang="en-US" altLang="zh-CN" sz="2400" b="1" dirty="0">
                <a:latin typeface="Times New Roman" pitchFamily="18" charset="0"/>
                <a:cs typeface="Times New Roman" pitchFamily="18" charset="0"/>
              </a:rPr>
              <a:t>15</a:t>
            </a:r>
            <a:r>
              <a:rPr lang="zh-CN" altLang="en-US" sz="2400" b="1" dirty="0">
                <a:latin typeface="Times New Roman" pitchFamily="18" charset="0"/>
                <a:cs typeface="Times New Roman" pitchFamily="18" charset="0"/>
              </a:rPr>
              <a:t>位（</a:t>
            </a:r>
            <a:r>
              <a:rPr lang="en-US" altLang="zh-CN" sz="2400" b="1" dirty="0">
                <a:latin typeface="Times New Roman" pitchFamily="18" charset="0"/>
                <a:cs typeface="Times New Roman" pitchFamily="18" charset="0"/>
              </a:rPr>
              <a:t>8.18</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buNone/>
            </a:pPr>
            <a:endParaRPr lang="en-US" altLang="zh-CN" sz="2400" b="1" dirty="0">
              <a:latin typeface="Times New Roman" pitchFamily="18" charset="0"/>
              <a:cs typeface="Times New Roman" pitchFamily="18" charset="0"/>
            </a:endParaRPr>
          </a:p>
          <a:p>
            <a:pPr>
              <a:buNone/>
            </a:pPr>
            <a:r>
              <a:rPr lang="zh-CN" altLang="en-US" sz="2400" b="1" dirty="0">
                <a:latin typeface="Times New Roman" pitchFamily="18" charset="0"/>
                <a:cs typeface="Times New Roman" pitchFamily="18" charset="0"/>
              </a:rPr>
              <a:t>中国排名第</a:t>
            </a:r>
            <a:r>
              <a:rPr lang="en-US" altLang="zh-CN" sz="2400" b="1" dirty="0">
                <a:latin typeface="Times New Roman" pitchFamily="18" charset="0"/>
                <a:cs typeface="Times New Roman" pitchFamily="18" charset="0"/>
              </a:rPr>
              <a:t>80</a:t>
            </a:r>
            <a:r>
              <a:rPr lang="zh-CN" altLang="en-US" sz="2400" b="1" dirty="0">
                <a:latin typeface="Times New Roman" pitchFamily="18" charset="0"/>
                <a:cs typeface="Times New Roman" pitchFamily="18" charset="0"/>
              </a:rPr>
              <a:t>位（</a:t>
            </a:r>
            <a:r>
              <a:rPr lang="en-US" altLang="zh-CN" sz="2400" b="1" dirty="0">
                <a:latin typeface="Times New Roman" pitchFamily="18" charset="0"/>
                <a:cs typeface="Times New Roman" pitchFamily="18" charset="0"/>
              </a:rPr>
              <a:t>5.60</a:t>
            </a:r>
            <a:r>
              <a:rPr lang="zh-CN" altLang="en-US" sz="2400" b="1" dirty="0">
                <a:latin typeface="Times New Roman" pitchFamily="18" charset="0"/>
                <a:cs typeface="Times New Roman" pitchFamily="18" charset="0"/>
              </a:rPr>
              <a:t>）。</a:t>
            </a:r>
            <a:endParaRPr lang="zh-CN" altLang="en-US" sz="2400" dirty="0"/>
          </a:p>
          <a:p>
            <a:pPr>
              <a:buNone/>
            </a:pPr>
            <a:endParaRPr lang="zh-CN" altLang="en-US" sz="2400" b="1" dirty="0">
              <a:latin typeface="Times New Roman" pitchFamily="18" charset="0"/>
              <a:cs typeface="Times New Roman" pitchFamily="18" charset="0"/>
            </a:endParaRPr>
          </a:p>
        </p:txBody>
      </p:sp>
      <p:sp>
        <p:nvSpPr>
          <p:cNvPr id="5" name="直角上箭头 4">
            <a:hlinkClick r:id="rId2" action="ppaction://hlinksldjump"/>
          </p:cNvPr>
          <p:cNvSpPr/>
          <p:nvPr/>
        </p:nvSpPr>
        <p:spPr bwMode="auto">
          <a:xfrm>
            <a:off x="8458200" y="6172200"/>
            <a:ext cx="685800" cy="533400"/>
          </a:xfrm>
          <a:prstGeom prst="bentUpArrow">
            <a:avLst>
              <a:gd name="adj1" fmla="val 39286"/>
              <a:gd name="adj2" fmla="val 36905"/>
              <a:gd name="adj3" fmla="val 34524"/>
            </a:avLst>
          </a:prstGeom>
          <a:solidFill>
            <a:srgbClr val="7030A0"/>
          </a:solidFill>
          <a:ln w="9525" cap="flat" cmpd="sng" algn="ctr">
            <a:noFill/>
            <a:prstDash val="solid"/>
            <a:round/>
            <a:headEnd type="none" w="med" len="med"/>
            <a:tailEnd type="none" w="med" len="med"/>
          </a:ln>
          <a:effectLst/>
        </p:spPr>
        <p:txBody>
          <a:bodyPr wrap="square">
            <a:spAutoFit/>
          </a:bodyPr>
          <a:lstStyle/>
          <a:p>
            <a:pPr>
              <a:defRPr/>
            </a:pPr>
            <a:endParaRPr lang="zh-CN" altLang="en-US"/>
          </a:p>
        </p:txBody>
      </p:sp>
      <p:pic>
        <p:nvPicPr>
          <p:cNvPr id="3" name="图片 2">
            <a:extLst>
              <a:ext uri="{FF2B5EF4-FFF2-40B4-BE49-F238E27FC236}">
                <a16:creationId xmlns:a16="http://schemas.microsoft.com/office/drawing/2014/main" id="{95B71C14-0114-4913-988A-02C1F5AA1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37" y="2020170"/>
            <a:ext cx="3801863" cy="4685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无线通信的代际划分</a:t>
            </a:r>
          </a:p>
        </p:txBody>
      </p:sp>
      <p:sp>
        <p:nvSpPr>
          <p:cNvPr id="7" name="副标题 6"/>
          <p:cNvSpPr>
            <a:spLocks noGrp="1"/>
          </p:cNvSpPr>
          <p:nvPr>
            <p:ph idx="1"/>
          </p:nvPr>
        </p:nvSpPr>
        <p:spPr>
          <a:xfrm>
            <a:off x="762000" y="2017713"/>
            <a:ext cx="8193088" cy="4114800"/>
          </a:xfrm>
        </p:spPr>
        <p:txBody>
          <a:bodyPr>
            <a:normAutofit fontScale="92500"/>
          </a:bodyPr>
          <a:lstStyle/>
          <a:p>
            <a:r>
              <a:rPr lang="zh-CN" altLang="en-US" sz="4000" b="1" dirty="0">
                <a:solidFill>
                  <a:schemeClr val="tx1"/>
                </a:solidFill>
                <a:latin typeface="Times New Roman" pitchFamily="18" charset="0"/>
                <a:cs typeface="Times New Roman" pitchFamily="18" charset="0"/>
              </a:rPr>
              <a:t>本课程中</a:t>
            </a:r>
            <a:r>
              <a:rPr lang="zh-CN" altLang="en-US" sz="4000" b="1" dirty="0">
                <a:solidFill>
                  <a:schemeClr val="tx2"/>
                </a:solidFill>
                <a:effectLst>
                  <a:outerShdw blurRad="38100" dist="38100" dir="2700000" algn="tl">
                    <a:srgbClr val="000000">
                      <a:alpha val="43137"/>
                    </a:srgbClr>
                  </a:outerShdw>
                </a:effectLst>
                <a:latin typeface="Times New Roman" pitchFamily="18" charset="0"/>
                <a:cs typeface="Times New Roman" pitchFamily="18" charset="0"/>
              </a:rPr>
              <a:t>无线通信</a:t>
            </a:r>
            <a:r>
              <a:rPr lang="zh-CN" altLang="en-US" sz="4000" b="1" dirty="0">
                <a:solidFill>
                  <a:schemeClr val="tx1"/>
                </a:solidFill>
                <a:latin typeface="Times New Roman" pitchFamily="18" charset="0"/>
                <a:cs typeface="Times New Roman" pitchFamily="18" charset="0"/>
              </a:rPr>
              <a:t>即</a:t>
            </a:r>
            <a:r>
              <a:rPr lang="zh-CN" altLang="en-US" sz="4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蜂窝移动通信</a:t>
            </a:r>
            <a:endParaRPr lang="en-US" altLang="zh-CN" sz="4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r>
              <a:rPr lang="zh-CN" altLang="en-US" sz="4000" b="1" dirty="0">
                <a:solidFill>
                  <a:schemeClr val="tx1"/>
                </a:solidFill>
                <a:latin typeface="Times New Roman" pitchFamily="18" charset="0"/>
                <a:cs typeface="Times New Roman" pitchFamily="18" charset="0"/>
              </a:rPr>
              <a:t>目前投入商用的无线通信系统分为：</a:t>
            </a:r>
            <a:endParaRPr lang="en-US" altLang="zh-CN" sz="4000" b="1" dirty="0">
              <a:solidFill>
                <a:schemeClr val="tx1"/>
              </a:solidFill>
              <a:latin typeface="Times New Roman" pitchFamily="18" charset="0"/>
              <a:cs typeface="Times New Roman" pitchFamily="18" charset="0"/>
            </a:endParaRPr>
          </a:p>
          <a:p>
            <a:pPr>
              <a:buNone/>
            </a:pPr>
            <a:r>
              <a:rPr lang="en-US" altLang="zh-CN" sz="4000" b="1" dirty="0">
                <a:solidFill>
                  <a:schemeClr val="tx1"/>
                </a:solidFill>
                <a:latin typeface="Times New Roman" pitchFamily="18" charset="0"/>
                <a:cs typeface="Times New Roman" pitchFamily="18" charset="0"/>
              </a:rPr>
              <a:t>   1G     </a:t>
            </a:r>
            <a:r>
              <a:rPr lang="zh-CN" altLang="en-US" sz="4000" b="1" dirty="0">
                <a:solidFill>
                  <a:schemeClr val="tx1"/>
                </a:solidFill>
                <a:latin typeface="Times New Roman" pitchFamily="18" charset="0"/>
                <a:cs typeface="Times New Roman" pitchFamily="18" charset="0"/>
              </a:rPr>
              <a:t>模拟蜂窝移动通信</a:t>
            </a:r>
            <a:endParaRPr lang="en-US" altLang="zh-CN" sz="4000" b="1" dirty="0">
              <a:solidFill>
                <a:schemeClr val="tx1"/>
              </a:solidFill>
              <a:latin typeface="Times New Roman" pitchFamily="18" charset="0"/>
              <a:cs typeface="Times New Roman" pitchFamily="18" charset="0"/>
            </a:endParaRPr>
          </a:p>
          <a:p>
            <a:pPr>
              <a:buNone/>
            </a:pPr>
            <a:r>
              <a:rPr lang="en-US" altLang="zh-CN" sz="4000" b="1" dirty="0">
                <a:latin typeface="Times New Roman" pitchFamily="18" charset="0"/>
                <a:cs typeface="Times New Roman" pitchFamily="18" charset="0"/>
              </a:rPr>
              <a:t>   2G     </a:t>
            </a:r>
            <a:r>
              <a:rPr lang="zh-CN" altLang="en-US" sz="4000" b="1" dirty="0">
                <a:latin typeface="Times New Roman" pitchFamily="18" charset="0"/>
                <a:cs typeface="Times New Roman" pitchFamily="18" charset="0"/>
              </a:rPr>
              <a:t>数字蜂窝移动通信</a:t>
            </a:r>
            <a:endParaRPr lang="en-US" altLang="zh-CN" sz="4000" b="1" dirty="0">
              <a:latin typeface="Times New Roman" pitchFamily="18" charset="0"/>
              <a:cs typeface="Times New Roman" pitchFamily="18" charset="0"/>
            </a:endParaRPr>
          </a:p>
          <a:p>
            <a:pPr>
              <a:buNone/>
            </a:pPr>
            <a:r>
              <a:rPr lang="en-US" altLang="zh-CN" sz="4000" b="1" dirty="0">
                <a:solidFill>
                  <a:schemeClr val="tx1"/>
                </a:solidFill>
                <a:latin typeface="Times New Roman" pitchFamily="18" charset="0"/>
                <a:cs typeface="Times New Roman" pitchFamily="18" charset="0"/>
              </a:rPr>
              <a:t>   3G     </a:t>
            </a:r>
            <a:r>
              <a:rPr lang="zh-CN" altLang="en-US" sz="4000" b="1" dirty="0">
                <a:solidFill>
                  <a:schemeClr val="tx1"/>
                </a:solidFill>
                <a:latin typeface="Times New Roman" pitchFamily="18" charset="0"/>
                <a:cs typeface="Times New Roman" pitchFamily="18" charset="0"/>
              </a:rPr>
              <a:t>宽带码分多址系统</a:t>
            </a:r>
            <a:endParaRPr lang="en-US" altLang="zh-CN" sz="4000" b="1" dirty="0">
              <a:solidFill>
                <a:schemeClr val="tx1"/>
              </a:solidFill>
              <a:latin typeface="Times New Roman" pitchFamily="18" charset="0"/>
              <a:cs typeface="Times New Roman" pitchFamily="18" charset="0"/>
            </a:endParaRPr>
          </a:p>
          <a:p>
            <a:pPr>
              <a:buNone/>
            </a:pPr>
            <a:r>
              <a:rPr lang="en-US" altLang="zh-CN" sz="4000" b="1" dirty="0">
                <a:latin typeface="Times New Roman" pitchFamily="18" charset="0"/>
                <a:cs typeface="Times New Roman" pitchFamily="18" charset="0"/>
              </a:rPr>
              <a:t>   4G     </a:t>
            </a:r>
            <a:r>
              <a:rPr lang="zh-CN" altLang="en-US" sz="4000" b="1" dirty="0">
                <a:latin typeface="Times New Roman" pitchFamily="18" charset="0"/>
                <a:cs typeface="Times New Roman" pitchFamily="18" charset="0"/>
              </a:rPr>
              <a:t>基于</a:t>
            </a:r>
            <a:r>
              <a:rPr lang="en-US" altLang="zh-CN" sz="4000" b="1" dirty="0">
                <a:latin typeface="Times New Roman" pitchFamily="18" charset="0"/>
                <a:cs typeface="Times New Roman" pitchFamily="18" charset="0"/>
              </a:rPr>
              <a:t>OFDM</a:t>
            </a:r>
            <a:r>
              <a:rPr lang="zh-CN" altLang="en-US" sz="4000" b="1" dirty="0">
                <a:latin typeface="Times New Roman" pitchFamily="18" charset="0"/>
                <a:cs typeface="Times New Roman" pitchFamily="18" charset="0"/>
              </a:rPr>
              <a:t>的</a:t>
            </a:r>
            <a:r>
              <a:rPr lang="en-US" altLang="zh-CN" sz="4000" b="1" dirty="0">
                <a:latin typeface="Times New Roman" pitchFamily="18" charset="0"/>
                <a:cs typeface="Times New Roman" pitchFamily="18" charset="0"/>
              </a:rPr>
              <a:t>LTE</a:t>
            </a:r>
            <a:r>
              <a:rPr lang="zh-CN" altLang="en-US" sz="4000" b="1" dirty="0">
                <a:latin typeface="Times New Roman" pitchFamily="18" charset="0"/>
                <a:cs typeface="Times New Roman" pitchFamily="18" charset="0"/>
              </a:rPr>
              <a:t>系统</a:t>
            </a:r>
            <a:r>
              <a:rPr lang="en-US" altLang="zh-CN" sz="4000" b="1" dirty="0">
                <a:latin typeface="Times New Roman" pitchFamily="18" charset="0"/>
                <a:cs typeface="Times New Roman" pitchFamily="18" charset="0"/>
              </a:rPr>
              <a:t> </a:t>
            </a:r>
            <a:r>
              <a:rPr lang="en-US" altLang="zh-CN" sz="4000" b="1" dirty="0">
                <a:solidFill>
                  <a:schemeClr val="tx1"/>
                </a:solidFill>
                <a:latin typeface="Times New Roman" pitchFamily="18" charset="0"/>
                <a:cs typeface="Times New Roman" pitchFamily="18" charset="0"/>
              </a:rPr>
              <a:t> </a:t>
            </a:r>
            <a:endParaRPr lang="zh-CN" altLang="en-US" sz="4000" b="1"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a:t>移动蜂窝与移动宽带</a:t>
            </a:r>
          </a:p>
        </p:txBody>
      </p:sp>
      <p:sp>
        <p:nvSpPr>
          <p:cNvPr id="6" name="内容占位符 5"/>
          <p:cNvSpPr>
            <a:spLocks noGrp="1"/>
          </p:cNvSpPr>
          <p:nvPr>
            <p:ph idx="1"/>
          </p:nvPr>
        </p:nvSpPr>
        <p:spPr>
          <a:xfrm>
            <a:off x="838200" y="2017713"/>
            <a:ext cx="8116888" cy="4114800"/>
          </a:xfrm>
        </p:spPr>
        <p:txBody>
          <a:bodyPr/>
          <a:lstStyle/>
          <a:p>
            <a:r>
              <a:rPr lang="zh-CN" altLang="en-US" sz="3600" b="1" dirty="0">
                <a:latin typeface="Times New Roman" pitchFamily="18" charset="0"/>
                <a:cs typeface="Times New Roman" pitchFamily="18" charset="0"/>
              </a:rPr>
              <a:t>移动蜂窝（</a:t>
            </a:r>
            <a:r>
              <a:rPr lang="en-US" altLang="zh-CN" sz="3600" b="1" dirty="0">
                <a:latin typeface="Times New Roman" pitchFamily="18" charset="0"/>
                <a:cs typeface="Times New Roman" pitchFamily="18" charset="0"/>
              </a:rPr>
              <a:t>Mobile-Cellular</a:t>
            </a:r>
            <a:r>
              <a:rPr lang="zh-CN" altLang="en-US" sz="3600" b="1" dirty="0">
                <a:latin typeface="Times New Roman" pitchFamily="18" charset="0"/>
                <a:cs typeface="Times New Roman" pitchFamily="18" charset="0"/>
              </a:rPr>
              <a:t>）：指基于蜂窝体制实现的移动通信，涵盖了从</a:t>
            </a:r>
            <a:r>
              <a:rPr lang="en-US" altLang="zh-CN" sz="3600" b="1" dirty="0">
                <a:latin typeface="Times New Roman" pitchFamily="18" charset="0"/>
                <a:cs typeface="Times New Roman" pitchFamily="18" charset="0"/>
              </a:rPr>
              <a:t>1G~4G</a:t>
            </a:r>
            <a:r>
              <a:rPr lang="zh-CN" altLang="en-US" sz="3600" b="1" dirty="0">
                <a:latin typeface="Times New Roman" pitchFamily="18" charset="0"/>
                <a:cs typeface="Times New Roman" pitchFamily="18" charset="0"/>
              </a:rPr>
              <a:t>的所有商用标准。</a:t>
            </a:r>
            <a:endParaRPr lang="en-US" altLang="zh-CN" sz="3600" b="1" dirty="0">
              <a:latin typeface="Times New Roman" pitchFamily="18" charset="0"/>
              <a:cs typeface="Times New Roman" pitchFamily="18" charset="0"/>
            </a:endParaRPr>
          </a:p>
          <a:p>
            <a:r>
              <a:rPr lang="zh-CN" altLang="en-US" sz="3600" b="1" dirty="0">
                <a:latin typeface="Times New Roman" pitchFamily="18" charset="0"/>
                <a:cs typeface="Times New Roman" pitchFamily="18" charset="0"/>
              </a:rPr>
              <a:t>移动宽带（</a:t>
            </a:r>
            <a:r>
              <a:rPr lang="en-US" altLang="zh-CN" sz="3600" b="1" dirty="0">
                <a:latin typeface="Times New Roman" pitchFamily="18" charset="0"/>
                <a:cs typeface="Times New Roman" pitchFamily="18" charset="0"/>
              </a:rPr>
              <a:t>Mobile-Broadband</a:t>
            </a:r>
            <a:r>
              <a:rPr lang="zh-CN" altLang="en-US" sz="3600" b="1" dirty="0">
                <a:latin typeface="Times New Roman" pitchFamily="18" charset="0"/>
                <a:cs typeface="Times New Roman" pitchFamily="18" charset="0"/>
              </a:rPr>
              <a:t>）：特指</a:t>
            </a:r>
            <a:r>
              <a:rPr lang="en-US" altLang="zh-CN" sz="3600" b="1" dirty="0">
                <a:latin typeface="Times New Roman" pitchFamily="18" charset="0"/>
                <a:cs typeface="Times New Roman" pitchFamily="18" charset="0"/>
              </a:rPr>
              <a:t>3G</a:t>
            </a:r>
            <a:r>
              <a:rPr lang="zh-CN" altLang="en-US" sz="3600" b="1" dirty="0">
                <a:latin typeface="Times New Roman" pitchFamily="18" charset="0"/>
                <a:cs typeface="Times New Roman" pitchFamily="18" charset="0"/>
              </a:rPr>
              <a:t>以上，能够实现宽带数据传输的移动蜂窝，涵盖了</a:t>
            </a:r>
            <a:r>
              <a:rPr lang="en-US" altLang="zh-CN" sz="3600" b="1" dirty="0">
                <a:latin typeface="Times New Roman" pitchFamily="18" charset="0"/>
                <a:cs typeface="Times New Roman" pitchFamily="18" charset="0"/>
              </a:rPr>
              <a:t>3G</a:t>
            </a:r>
            <a:r>
              <a:rPr lang="zh-CN" altLang="en-US" sz="3600" b="1" dirty="0">
                <a:latin typeface="Times New Roman" pitchFamily="18" charset="0"/>
                <a:cs typeface="Times New Roman" pitchFamily="18" charset="0"/>
              </a:rPr>
              <a:t>、</a:t>
            </a:r>
            <a:r>
              <a:rPr lang="en-US" altLang="zh-CN" sz="3600" b="1" dirty="0">
                <a:latin typeface="Times New Roman" pitchFamily="18" charset="0"/>
                <a:cs typeface="Times New Roman" pitchFamily="18" charset="0"/>
              </a:rPr>
              <a:t>4G</a:t>
            </a:r>
            <a:r>
              <a:rPr lang="zh-CN" altLang="en-US" sz="3600" b="1" dirty="0">
                <a:latin typeface="Times New Roman" pitchFamily="18" charset="0"/>
                <a:cs typeface="Times New Roman" pitchFamily="18" charset="0"/>
              </a:rPr>
              <a:t>的所有商用标准。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a:effectLst>
                  <a:outerShdw blurRad="38100" dist="38100" dir="2700000" algn="tl">
                    <a:srgbClr val="000000">
                      <a:alpha val="43137"/>
                    </a:srgbClr>
                  </a:outerShdw>
                </a:effectLst>
              </a:rPr>
              <a:t>移动蜂窝发展状况</a:t>
            </a:r>
          </a:p>
        </p:txBody>
      </p:sp>
      <p:pic>
        <p:nvPicPr>
          <p:cNvPr id="1026" name="Picture 2"/>
          <p:cNvPicPr>
            <a:picLocks noChangeAspect="1" noChangeArrowheads="1"/>
          </p:cNvPicPr>
          <p:nvPr/>
        </p:nvPicPr>
        <p:blipFill>
          <a:blip r:embed="rId3"/>
          <a:srcRect/>
          <a:stretch>
            <a:fillRect/>
          </a:stretch>
        </p:blipFill>
        <p:spPr bwMode="auto">
          <a:xfrm>
            <a:off x="838200" y="2163714"/>
            <a:ext cx="7440191" cy="469428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1800" b="1" i="0" u="none" strike="noStrike" cap="none" normalizeH="0" baseline="0" smtClean="0">
            <a:ln>
              <a:noFill/>
            </a:ln>
            <a:solidFill>
              <a:schemeClr val="tx2"/>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1800" b="1" i="0" u="none" strike="noStrike" cap="none" normalizeH="0" baseline="0" smtClean="0">
            <a:ln>
              <a:noFill/>
            </a:ln>
            <a:solidFill>
              <a:schemeClr val="tx2"/>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2417</Words>
  <Application>Microsoft Office PowerPoint</Application>
  <PresentationFormat>全屏显示(4:3)</PresentationFormat>
  <Paragraphs>275</Paragraphs>
  <Slides>39</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宋体</vt:lpstr>
      <vt:lpstr>Arial</vt:lpstr>
      <vt:lpstr>Tahoma</vt:lpstr>
      <vt:lpstr>Times New Roman</vt:lpstr>
      <vt:lpstr>Wingdings</vt:lpstr>
      <vt:lpstr>Blends</vt:lpstr>
      <vt:lpstr>           无线通信系统</vt:lpstr>
      <vt:lpstr>移动通信业发展概况</vt:lpstr>
      <vt:lpstr>IDI简介（1）</vt:lpstr>
      <vt:lpstr>IDI简介（2）</vt:lpstr>
      <vt:lpstr>IDI简介（3）</vt:lpstr>
      <vt:lpstr>IDI简介（4）</vt:lpstr>
      <vt:lpstr>无线通信的代际划分</vt:lpstr>
      <vt:lpstr>移动蜂窝与移动宽带</vt:lpstr>
      <vt:lpstr>移动蜂窝发展状况</vt:lpstr>
      <vt:lpstr>到2016年世界离线人口分布</vt:lpstr>
      <vt:lpstr>移动通信的技术演进（0G~2.XG）</vt:lpstr>
      <vt:lpstr>移动通信的技术演进（3G~4G）</vt:lpstr>
      <vt:lpstr>2G技术的不同升级路径</vt:lpstr>
      <vt:lpstr>3G和4G的标准化</vt:lpstr>
      <vt:lpstr>IMT-2000和IMT-Advanced的             功能示意图</vt:lpstr>
      <vt:lpstr>3G与4G的传输速率</vt:lpstr>
      <vt:lpstr>宽带接入移动化和移动通信宽带化（1）</vt:lpstr>
      <vt:lpstr>宽带接入移动化和移动通信宽带化（2）</vt:lpstr>
      <vt:lpstr>国内的3G商用</vt:lpstr>
      <vt:lpstr>国内4G的商用</vt:lpstr>
      <vt:lpstr>5G</vt:lpstr>
      <vt:lpstr>METIS</vt:lpstr>
      <vt:lpstr>移动通信系统代际发展</vt:lpstr>
      <vt:lpstr>课程要求</vt:lpstr>
      <vt:lpstr>本课程使用的教材</vt:lpstr>
      <vt:lpstr>参考书（1）</vt:lpstr>
      <vt:lpstr>参考书（2）</vt:lpstr>
      <vt:lpstr>参考书（3）</vt:lpstr>
      <vt:lpstr>本课程的基本要求（1）</vt:lpstr>
      <vt:lpstr>本课程的基本要求（2）</vt:lpstr>
      <vt:lpstr>蜂窝网络（第2代）的构成</vt:lpstr>
      <vt:lpstr>有基础设施的集中式无线网络</vt:lpstr>
      <vt:lpstr>三种无线网络的比较</vt:lpstr>
      <vt:lpstr>GSM移动台（MS）处的通信分层</vt:lpstr>
      <vt:lpstr>               以太网和蜂窝网              MAC多址功能对比</vt:lpstr>
      <vt:lpstr>通信网络分层（GSM协议栈）</vt:lpstr>
      <vt:lpstr>简化的GSM协议结构</vt:lpstr>
      <vt:lpstr>从通信分层的观念看课程要求</vt:lpstr>
      <vt:lpstr>无线通信中物理层要解决的问题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TieYi</dc:creator>
  <cp:lastModifiedBy>帖 翊</cp:lastModifiedBy>
  <cp:revision>596</cp:revision>
  <cp:lastPrinted>1601-01-01T00:00:00Z</cp:lastPrinted>
  <dcterms:created xsi:type="dcterms:W3CDTF">1601-01-01T00:00:00Z</dcterms:created>
  <dcterms:modified xsi:type="dcterms:W3CDTF">2022-01-13T10:58:46Z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