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ink/ink7.xml" ContentType="application/inkml+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ink/ink8.xml" ContentType="application/inkml+xml"/>
  <Override PartName="/ppt/ink/ink9.xml" ContentType="application/inkml+xml"/>
  <Override PartName="/ppt/ink/ink10.xml" ContentType="application/inkml+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26"/>
  </p:notesMasterIdLst>
  <p:sldIdLst>
    <p:sldId id="257" r:id="rId2"/>
    <p:sldId id="396" r:id="rId3"/>
    <p:sldId id="259" r:id="rId4"/>
    <p:sldId id="261" r:id="rId5"/>
    <p:sldId id="270" r:id="rId6"/>
    <p:sldId id="260" r:id="rId7"/>
    <p:sldId id="262" r:id="rId8"/>
    <p:sldId id="263" r:id="rId9"/>
    <p:sldId id="264" r:id="rId10"/>
    <p:sldId id="269" r:id="rId11"/>
    <p:sldId id="274" r:id="rId12"/>
    <p:sldId id="265" r:id="rId13"/>
    <p:sldId id="266" r:id="rId14"/>
    <p:sldId id="268" r:id="rId15"/>
    <p:sldId id="267" r:id="rId16"/>
    <p:sldId id="275" r:id="rId17"/>
    <p:sldId id="331" r:id="rId18"/>
    <p:sldId id="332" r:id="rId19"/>
    <p:sldId id="333" r:id="rId20"/>
    <p:sldId id="334" r:id="rId21"/>
    <p:sldId id="335" r:id="rId22"/>
    <p:sldId id="466" r:id="rId23"/>
    <p:sldId id="336" r:id="rId24"/>
    <p:sldId id="337" r:id="rId25"/>
    <p:sldId id="394" r:id="rId26"/>
    <p:sldId id="395" r:id="rId27"/>
    <p:sldId id="271" r:id="rId28"/>
    <p:sldId id="272" r:id="rId29"/>
    <p:sldId id="256" r:id="rId30"/>
    <p:sldId id="276" r:id="rId31"/>
    <p:sldId id="277" r:id="rId32"/>
    <p:sldId id="284" r:id="rId33"/>
    <p:sldId id="285" r:id="rId34"/>
    <p:sldId id="286" r:id="rId35"/>
    <p:sldId id="287" r:id="rId36"/>
    <p:sldId id="278" r:id="rId37"/>
    <p:sldId id="273" r:id="rId38"/>
    <p:sldId id="465" r:id="rId39"/>
    <p:sldId id="489" r:id="rId40"/>
    <p:sldId id="491" r:id="rId41"/>
    <p:sldId id="279" r:id="rId42"/>
    <p:sldId id="280" r:id="rId43"/>
    <p:sldId id="281" r:id="rId44"/>
    <p:sldId id="288" r:id="rId45"/>
    <p:sldId id="490" r:id="rId46"/>
    <p:sldId id="290" r:id="rId47"/>
    <p:sldId id="291" r:id="rId48"/>
    <p:sldId id="464" r:id="rId49"/>
    <p:sldId id="463" r:id="rId50"/>
    <p:sldId id="292" r:id="rId51"/>
    <p:sldId id="293" r:id="rId52"/>
    <p:sldId id="294" r:id="rId53"/>
    <p:sldId id="289" r:id="rId54"/>
    <p:sldId id="397" r:id="rId55"/>
    <p:sldId id="468" r:id="rId56"/>
    <p:sldId id="398" r:id="rId57"/>
    <p:sldId id="399" r:id="rId58"/>
    <p:sldId id="400" r:id="rId59"/>
    <p:sldId id="401" r:id="rId60"/>
    <p:sldId id="492" r:id="rId61"/>
    <p:sldId id="402" r:id="rId62"/>
    <p:sldId id="403" r:id="rId63"/>
    <p:sldId id="404" r:id="rId64"/>
    <p:sldId id="405" r:id="rId65"/>
    <p:sldId id="406" r:id="rId66"/>
    <p:sldId id="407" r:id="rId67"/>
    <p:sldId id="408" r:id="rId68"/>
    <p:sldId id="409" r:id="rId69"/>
    <p:sldId id="410" r:id="rId70"/>
    <p:sldId id="467" r:id="rId71"/>
    <p:sldId id="469" r:id="rId72"/>
    <p:sldId id="411" r:id="rId73"/>
    <p:sldId id="412" r:id="rId74"/>
    <p:sldId id="413" r:id="rId75"/>
    <p:sldId id="470" r:id="rId76"/>
    <p:sldId id="414" r:id="rId77"/>
    <p:sldId id="415" r:id="rId78"/>
    <p:sldId id="416" r:id="rId79"/>
    <p:sldId id="417" r:id="rId80"/>
    <p:sldId id="418" r:id="rId81"/>
    <p:sldId id="419" r:id="rId82"/>
    <p:sldId id="420" r:id="rId83"/>
    <p:sldId id="421" r:id="rId84"/>
    <p:sldId id="422" r:id="rId85"/>
    <p:sldId id="423" r:id="rId86"/>
    <p:sldId id="424" r:id="rId87"/>
    <p:sldId id="425" r:id="rId88"/>
    <p:sldId id="426" r:id="rId89"/>
    <p:sldId id="428" r:id="rId90"/>
    <p:sldId id="427" r:id="rId91"/>
    <p:sldId id="429" r:id="rId92"/>
    <p:sldId id="430" r:id="rId93"/>
    <p:sldId id="431" r:id="rId94"/>
    <p:sldId id="432" r:id="rId95"/>
    <p:sldId id="433" r:id="rId96"/>
    <p:sldId id="434" r:id="rId97"/>
    <p:sldId id="435" r:id="rId98"/>
    <p:sldId id="436" r:id="rId99"/>
    <p:sldId id="437" r:id="rId100"/>
    <p:sldId id="438" r:id="rId101"/>
    <p:sldId id="439" r:id="rId102"/>
    <p:sldId id="440" r:id="rId103"/>
    <p:sldId id="441" r:id="rId104"/>
    <p:sldId id="442" r:id="rId105"/>
    <p:sldId id="443" r:id="rId106"/>
    <p:sldId id="444" r:id="rId107"/>
    <p:sldId id="471" r:id="rId108"/>
    <p:sldId id="472" r:id="rId109"/>
    <p:sldId id="473" r:id="rId110"/>
    <p:sldId id="474" r:id="rId111"/>
    <p:sldId id="475" r:id="rId112"/>
    <p:sldId id="476" r:id="rId113"/>
    <p:sldId id="477" r:id="rId114"/>
    <p:sldId id="478" r:id="rId115"/>
    <p:sldId id="479" r:id="rId116"/>
    <p:sldId id="480" r:id="rId117"/>
    <p:sldId id="481" r:id="rId118"/>
    <p:sldId id="482" r:id="rId119"/>
    <p:sldId id="483" r:id="rId120"/>
    <p:sldId id="484" r:id="rId121"/>
    <p:sldId id="485" r:id="rId122"/>
    <p:sldId id="486" r:id="rId123"/>
    <p:sldId id="487" r:id="rId124"/>
    <p:sldId id="488" r:id="rId125"/>
  </p:sldIdLst>
  <p:sldSz cx="9144000" cy="6858000" type="screen4x3"/>
  <p:notesSz cx="6858000" cy="9144000"/>
  <p:defaultTextStyle>
    <a:defPPr>
      <a:defRPr lang="zh-CN"/>
    </a:defPPr>
    <a:lvl1pPr algn="l" rtl="0" fontAlgn="base">
      <a:spcBef>
        <a:spcPct val="50000"/>
      </a:spcBef>
      <a:spcAft>
        <a:spcPct val="0"/>
      </a:spcAft>
      <a:defRPr sz="1400" b="1" kern="1200">
        <a:solidFill>
          <a:schemeClr val="tx1"/>
        </a:solidFill>
        <a:latin typeface="Times New Roman" pitchFamily="18" charset="0"/>
        <a:ea typeface="宋体" pitchFamily="2" charset="-122"/>
        <a:cs typeface="+mn-cs"/>
      </a:defRPr>
    </a:lvl1pPr>
    <a:lvl2pPr marL="457200" algn="l" rtl="0" fontAlgn="base">
      <a:spcBef>
        <a:spcPct val="50000"/>
      </a:spcBef>
      <a:spcAft>
        <a:spcPct val="0"/>
      </a:spcAft>
      <a:defRPr sz="1400" b="1" kern="1200">
        <a:solidFill>
          <a:schemeClr val="tx1"/>
        </a:solidFill>
        <a:latin typeface="Times New Roman" pitchFamily="18" charset="0"/>
        <a:ea typeface="宋体" pitchFamily="2" charset="-122"/>
        <a:cs typeface="+mn-cs"/>
      </a:defRPr>
    </a:lvl2pPr>
    <a:lvl3pPr marL="914400" algn="l" rtl="0" fontAlgn="base">
      <a:spcBef>
        <a:spcPct val="50000"/>
      </a:spcBef>
      <a:spcAft>
        <a:spcPct val="0"/>
      </a:spcAft>
      <a:defRPr sz="1400" b="1" kern="1200">
        <a:solidFill>
          <a:schemeClr val="tx1"/>
        </a:solidFill>
        <a:latin typeface="Times New Roman" pitchFamily="18" charset="0"/>
        <a:ea typeface="宋体" pitchFamily="2" charset="-122"/>
        <a:cs typeface="+mn-cs"/>
      </a:defRPr>
    </a:lvl3pPr>
    <a:lvl4pPr marL="1371600" algn="l" rtl="0" fontAlgn="base">
      <a:spcBef>
        <a:spcPct val="50000"/>
      </a:spcBef>
      <a:spcAft>
        <a:spcPct val="0"/>
      </a:spcAft>
      <a:defRPr sz="1400" b="1" kern="1200">
        <a:solidFill>
          <a:schemeClr val="tx1"/>
        </a:solidFill>
        <a:latin typeface="Times New Roman" pitchFamily="18" charset="0"/>
        <a:ea typeface="宋体" pitchFamily="2" charset="-122"/>
        <a:cs typeface="+mn-cs"/>
      </a:defRPr>
    </a:lvl4pPr>
    <a:lvl5pPr marL="1828800" algn="l" rtl="0" fontAlgn="base">
      <a:spcBef>
        <a:spcPct val="50000"/>
      </a:spcBef>
      <a:spcAft>
        <a:spcPct val="0"/>
      </a:spcAft>
      <a:defRPr sz="1400" b="1" kern="1200">
        <a:solidFill>
          <a:schemeClr val="tx1"/>
        </a:solidFill>
        <a:latin typeface="Times New Roman" pitchFamily="18" charset="0"/>
        <a:ea typeface="宋体" pitchFamily="2" charset="-122"/>
        <a:cs typeface="+mn-cs"/>
      </a:defRPr>
    </a:lvl5pPr>
    <a:lvl6pPr marL="2286000" algn="l" defTabSz="914400" rtl="0" eaLnBrk="1" latinLnBrk="0" hangingPunct="1">
      <a:defRPr sz="1400" b="1" kern="1200">
        <a:solidFill>
          <a:schemeClr val="tx1"/>
        </a:solidFill>
        <a:latin typeface="Times New Roman" pitchFamily="18" charset="0"/>
        <a:ea typeface="宋体" pitchFamily="2" charset="-122"/>
        <a:cs typeface="+mn-cs"/>
      </a:defRPr>
    </a:lvl6pPr>
    <a:lvl7pPr marL="2743200" algn="l" defTabSz="914400" rtl="0" eaLnBrk="1" latinLnBrk="0" hangingPunct="1">
      <a:defRPr sz="1400" b="1" kern="1200">
        <a:solidFill>
          <a:schemeClr val="tx1"/>
        </a:solidFill>
        <a:latin typeface="Times New Roman" pitchFamily="18" charset="0"/>
        <a:ea typeface="宋体" pitchFamily="2" charset="-122"/>
        <a:cs typeface="+mn-cs"/>
      </a:defRPr>
    </a:lvl7pPr>
    <a:lvl8pPr marL="3200400" algn="l" defTabSz="914400" rtl="0" eaLnBrk="1" latinLnBrk="0" hangingPunct="1">
      <a:defRPr sz="1400" b="1" kern="1200">
        <a:solidFill>
          <a:schemeClr val="tx1"/>
        </a:solidFill>
        <a:latin typeface="Times New Roman" pitchFamily="18" charset="0"/>
        <a:ea typeface="宋体" pitchFamily="2" charset="-122"/>
        <a:cs typeface="+mn-cs"/>
      </a:defRPr>
    </a:lvl8pPr>
    <a:lvl9pPr marL="3657600" algn="l" defTabSz="914400" rtl="0" eaLnBrk="1" latinLnBrk="0" hangingPunct="1">
      <a:defRPr sz="1400" b="1"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66"/>
    <a:srgbClr val="00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96" autoAdjust="0"/>
    <p:restoredTop sz="89750" autoAdjust="0"/>
  </p:normalViewPr>
  <p:slideViewPr>
    <p:cSldViewPr>
      <p:cViewPr varScale="1">
        <p:scale>
          <a:sx n="65" d="100"/>
          <a:sy n="65" d="100"/>
        </p:scale>
        <p:origin x="1806"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34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image" Target="../media/image3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 Id="rId4" Type="http://schemas.openxmlformats.org/officeDocument/2006/relationships/image" Target="../media/image40.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5.wmf"/><Relationship Id="rId1" Type="http://schemas.openxmlformats.org/officeDocument/2006/relationships/image" Target="../media/image44.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image" Target="../media/image49.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 Id="rId4" Type="http://schemas.openxmlformats.org/officeDocument/2006/relationships/image" Target="../media/image62.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66.wmf"/><Relationship Id="rId1" Type="http://schemas.openxmlformats.org/officeDocument/2006/relationships/image" Target="../media/image65.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67.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 Id="rId4" Type="http://schemas.openxmlformats.org/officeDocument/2006/relationships/image" Target="../media/image77.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1.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image" Target="../media/image83.wmf"/><Relationship Id="rId1" Type="http://schemas.openxmlformats.org/officeDocument/2006/relationships/image" Target="../media/image82.wmf"/><Relationship Id="rId4" Type="http://schemas.openxmlformats.org/officeDocument/2006/relationships/image" Target="../media/image85.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88.wmf"/><Relationship Id="rId2" Type="http://schemas.openxmlformats.org/officeDocument/2006/relationships/image" Target="../media/image87.wmf"/><Relationship Id="rId1" Type="http://schemas.openxmlformats.org/officeDocument/2006/relationships/image" Target="../media/image8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image" Target="../media/image89.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93.emf"/><Relationship Id="rId1" Type="http://schemas.openxmlformats.org/officeDocument/2006/relationships/image" Target="../media/image92.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95.wmf"/><Relationship Id="rId1" Type="http://schemas.openxmlformats.org/officeDocument/2006/relationships/image" Target="../media/image94.w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99.wmf"/><Relationship Id="rId1" Type="http://schemas.openxmlformats.org/officeDocument/2006/relationships/image" Target="../media/image98.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01.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03.wmf"/></Relationships>
</file>

<file path=ppt/drawings/_rels/vmlDrawing37.vml.rels><?xml version="1.0" encoding="UTF-8" standalone="yes"?>
<Relationships xmlns="http://schemas.openxmlformats.org/package/2006/relationships"><Relationship Id="rId2" Type="http://schemas.openxmlformats.org/officeDocument/2006/relationships/image" Target="../media/image105.wmf"/><Relationship Id="rId1" Type="http://schemas.openxmlformats.org/officeDocument/2006/relationships/image" Target="../media/image104.wmf"/></Relationships>
</file>

<file path=ppt/drawings/_rels/vmlDrawing38.vml.rels><?xml version="1.0" encoding="UTF-8" standalone="yes"?>
<Relationships xmlns="http://schemas.openxmlformats.org/package/2006/relationships"><Relationship Id="rId2" Type="http://schemas.openxmlformats.org/officeDocument/2006/relationships/image" Target="../media/image108.wmf"/><Relationship Id="rId1" Type="http://schemas.openxmlformats.org/officeDocument/2006/relationships/image" Target="../media/image107.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10.wmf"/><Relationship Id="rId1" Type="http://schemas.openxmlformats.org/officeDocument/2006/relationships/image" Target="../media/image10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09.wmf"/><Relationship Id="rId4" Type="http://schemas.openxmlformats.org/officeDocument/2006/relationships/image" Target="../media/image113.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14.wmf"/></Relationships>
</file>

<file path=ppt/drawings/_rels/vmlDrawing42.vml.rels><?xml version="1.0" encoding="UTF-8" standalone="yes"?>
<Relationships xmlns="http://schemas.openxmlformats.org/package/2006/relationships"><Relationship Id="rId2" Type="http://schemas.openxmlformats.org/officeDocument/2006/relationships/image" Target="../media/image115.wmf"/><Relationship Id="rId1" Type="http://schemas.openxmlformats.org/officeDocument/2006/relationships/image" Target="../media/image109.w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17.wmf"/><Relationship Id="rId1" Type="http://schemas.openxmlformats.org/officeDocument/2006/relationships/image" Target="../media/image116.wmf"/></Relationships>
</file>

<file path=ppt/drawings/_rels/vmlDrawing44.vml.rels><?xml version="1.0" encoding="UTF-8" standalone="yes"?>
<Relationships xmlns="http://schemas.openxmlformats.org/package/2006/relationships"><Relationship Id="rId2" Type="http://schemas.openxmlformats.org/officeDocument/2006/relationships/image" Target="../media/image123.wmf"/><Relationship Id="rId1" Type="http://schemas.openxmlformats.org/officeDocument/2006/relationships/image" Target="../media/image122.wmf"/></Relationships>
</file>

<file path=ppt/drawings/_rels/vmlDrawing45.vml.rels><?xml version="1.0" encoding="UTF-8" standalone="yes"?>
<Relationships xmlns="http://schemas.openxmlformats.org/package/2006/relationships"><Relationship Id="rId2" Type="http://schemas.openxmlformats.org/officeDocument/2006/relationships/image" Target="../media/image127.wmf"/><Relationship Id="rId1" Type="http://schemas.openxmlformats.org/officeDocument/2006/relationships/image" Target="../media/image126.wmf"/></Relationships>
</file>

<file path=ppt/drawings/_rels/vmlDrawing46.vml.rels><?xml version="1.0" encoding="UTF-8" standalone="yes"?>
<Relationships xmlns="http://schemas.openxmlformats.org/package/2006/relationships"><Relationship Id="rId1" Type="http://schemas.openxmlformats.org/officeDocument/2006/relationships/image" Target="../media/image129.wmf"/></Relationships>
</file>

<file path=ppt/drawings/_rels/vmlDrawing47.vml.rels><?xml version="1.0" encoding="UTF-8" standalone="yes"?>
<Relationships xmlns="http://schemas.openxmlformats.org/package/2006/relationships"><Relationship Id="rId1" Type="http://schemas.openxmlformats.org/officeDocument/2006/relationships/image" Target="../media/image131.wmf"/></Relationships>
</file>

<file path=ppt/drawings/_rels/vmlDrawing48.vml.rels><?xml version="1.0" encoding="UTF-8" standalone="yes"?>
<Relationships xmlns="http://schemas.openxmlformats.org/package/2006/relationships"><Relationship Id="rId1" Type="http://schemas.openxmlformats.org/officeDocument/2006/relationships/image" Target="../media/image132.wmf"/></Relationships>
</file>

<file path=ppt/drawings/_rels/vmlDrawing49.vml.rels><?xml version="1.0" encoding="UTF-8" standalone="yes"?>
<Relationships xmlns="http://schemas.openxmlformats.org/package/2006/relationships"><Relationship Id="rId1" Type="http://schemas.openxmlformats.org/officeDocument/2006/relationships/image" Target="../media/image13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ink/ink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35" units="1/cm"/>
          <inkml:channelProperty channel="Y" name="resolution" value="36" units="1/cm"/>
        </inkml:channelProperties>
      </inkml:inkSource>
      <inkml:timestamp xml:id="ts0" timeString="2008-03-18T23:06:40.281"/>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360 1278,'-22'0,"22"-21,-42 21,21-21,0 0,0 21,21 0,-43 0,43-21,-42 21,42-22,-21 22,0-21,21 0,0 21,0-21,0 21,0-21,-22 21,1 0,21-21,0-1,-21 22,21-21,0 0,0 21,0-21,-21 21,21-21,0 0,0 21,0-22,0 22,0-21,-21 21,21-21,0 0,0 21,0-21,0 21,0-21,21 21,-21-22,0 1,0 21,21-21,-21 0,0 21,0-21,0 21,0-21,0 21,0-22,0 1,0 21,0-21,0 21,0-21,0 21,0-21,0 0,0 21,21-22,-21 22,0-21,0 21,0-21,0 0,0 21,0-21,21 21,-21-21,0 21,0 0,22-22,-22 1,0 21,0-21,0 21,0-21,0 21,0-21,0 0,21 21,-21-22,21 22,-21-21,21 21,-21-21,21 0,0 21,1 0,-22-21,42 0,-42 21,21 0,-21-22,21 22,0-21,-21 21,22 0,-1-21,0 21,0-21,0 21,0 0,1 0,-22-21,21 21,0 0,0 0,21 0,-20-21,-1-1,0 22,0 0,0 0,-21 0,21-21,-21 21,22 0,-1 0,-21 0,21 0,-21 0,21 0,-21 0,21 0,0 0,1 0,-22 0,21 0,0 0,-21 0,21 0,0 0,-21 0,21 0,1 0,-1 0,-21 0,21 0,0 0,-21 0,21 0,-21 0,21 0,-21 0,0 0,22 0,-22 0,0 21,21-21,-21 0,0 0,21 0,-21 22,0-22,0 0,0 0,0 0,0 0,0 0,0 21,0-21,0 21,0-21,0 21,0-21,0 21,21 0,-21-21,0 22,0-22,0 0,0 0,0 0,0 0,0 21,0-21,0 0,0 0,0 21,0-21,0 21,0-21,0 21,0-21,0 21,21-21,-21 0,21 22,-21-22,0 0,0 0,22 0,-22 0,0 0,0 0,21 0,0 0,-21 0,0 21,0-21,0 0,0 0,0 0,0 0,0 0,0 21,0-21,0 21,0-21,0 0,0 0,0 0,0 21,0-21,0 21,0-21,0 0,0 0,0 22,0-22,0 0,0 0,0 21,0-21,0 0,0 21,0-21,0 0,0 21,21-21,-21 0,0 21,0-21,0 0,0 21,0-21,0 22,0-22,0 21,0-21,0 21,0 0,0-21,0 21,0-21,0 21,0-21,0 22,0-1,0-21,0 21,0-21,0 21,0-21,0 21,0 0,0-21,0 22,0-22,0 21,0-21,0 21,0 0,0-21,0 21,0-21,0 21,0-21,0 22,0-1,0-21,0 21,0-21,0 21,0-21,0 21,0 0,0 1,0-22,0 42,0-42,0 21,0-21,0 21,0-21,0 21,0 1,-21-22,21 21,0-21,0 21,0-21,0 21,-21-21,0 21,21 0,-22-21,22 22,-21-22,21 0,-42 21,42-21,-42 0,20 0,22 0,-42 0,21 0,0 0,21 0,-21 0,21-21,-22 21,22 0,-21 0,21 0,-21 0,0 0,21 0,-21 21,21-21,0 0</inkml:trace>
</inkml:ink>
</file>

<file path=ppt/ink/ink10.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40" units="1/cm"/>
          <inkml:channelProperty channel="Y" name="resolution" value="40" units="1/cm"/>
        </inkml:channelProperties>
      </inkml:inkSource>
      <inkml:timestamp xml:id="ts0" timeString="2010-05-26T08:17:15.937"/>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Property name="ignorePressure" value="1"/>
    </inkml:brush>
  </inkml:definitions>
  <inkml:trace contextRef="#ctx0" brushRef="#br0">0 0,'20'0,"20"0,59 0,20 0,20 0,-20 0,20 0,-20 0,-39 0,-21 0,-19 0,-20 0,-1 0,41 0,-20 0,19 0,-19 0,39 0,-19 0,-21 0,-19 0,20 0,-40 0,20 0,0 0,-1 0,21 0,0 0,19 0,-59 0,20 0,-20 0,20 0,-20 0,20 0,0 0,19 0,-19 0,0 0,0 0,-20 0,60 0,-1 0,-19 0,-20 0</inkml:trace>
</inkml:ink>
</file>

<file path=ppt/ink/ink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35" units="1/cm"/>
          <inkml:channelProperty channel="Y" name="resolution" value="36" units="1/cm"/>
        </inkml:channelProperties>
      </inkml:inkSource>
      <inkml:timestamp xml:id="ts0" timeString="2008-03-18T23:06:34.203"/>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35,'21'0,"0"-22,22 22,-22 0,21 0,22 0,-1 0,22 0,-1 0,1 0,0 0,-1 0,-20 0,-1 0,22 0,-21 0,-1 0,22 0,-22 0,1 0,-22 0,22 0,-22 0,0 0,1 0,-43 0,21 0,-21 0,21 0,-21 0,21 0,0 0,0 0,1 0,-1 0,21 0,-42 0,21 0,0 0,1 0,41 0,-21 0,43 0,-21 0,-1 0,1 0,20 0,-20 0,-22 0,22 0,-1 0,-21 0,22 0,-22 0,1 0,-1 0,0 0,-42 0,21 0,1 0,-22 0,21 0,0 0,0 0,0 0,0 0,1 0,-1 0,-21 0,0 0,0 0,21 0,0 0,-21 0,42 0,-42 0,22 0,-1 0,0 0,-21 0,0 0,0 0,21 0</inkml:trace>
</inkml:ink>
</file>

<file path=ppt/ink/ink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35" units="1/cm"/>
          <inkml:channelProperty channel="Y" name="resolution" value="36" units="1/cm"/>
        </inkml:channelProperties>
      </inkml:inkSource>
      <inkml:timestamp xml:id="ts0" timeString="2008-03-18T23:06:36.687"/>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60,'0'0,"22"0,-22 0,21 0,-21 0,42 0,0 0,1 0,-1 0,43 0,-22 0,1 0,-1 0,22 0,-22 0,-20 0,20 0,-20 0,20 0,1 0,20 0,22 0,-42 0,20 0,1 0,0 0,-1 0,22 0,42 0,-42 0,42 0,-21 0,0 0,43 0,-22 0,0 0,0 0,-21 0,-42 0,42 0,-43 0,1 0,-21 0,-1 0,1 0,-22 0,21 0,-20 0,-1 0,22 0,-1 0,1 0,-22 0,21 0,-20 0,-1 0,-21 0,22 0,-1 0,21 0,22 0,-21 0,20 0,-20 21,20-21,1 0,-21 21,41 0,-41 0,42-21,-43 0,43 22,-21-1,-1 0,1-21,21 0,-43 0,1 0,21 0,-22 0,-21 0,22-21,-22 21,1-21,-1 21,21 0,-41 0,20 0,-21 0,0 0,22 0,-1-22,-21 22,21-21,22 21,-22 0,-21-21,22 21,20 0,-20 0,-1 0,21 0,1 0,-1 0,1 0,-1 0,1 0,-22 0,22 0,-22 0,22 0,-22 0,0 0,1 0,20 0,-21 0,1 0,20 0,-20 0,-22 0,0 0,21 0,-21 0,1 0,-1 0,0 0,21 0,-21 0,1 0,41 0,-42 0,22 0,-22 0,21 0,0 0,1 0,-1 0,22 0,-22 0,21 0,1 0,-22 0,22 21,-1-21,-20 0,-1 0,0 0,22 0,-22 0,0 0,1 0,20 0,-42 21,43-21,-43 0,21 0,22 0,-43 0,21 0,1 0,-1 0,0 0,22 0,-1 0,1 0,-1 0,-20 0,20 0,-20 22,20-22,1 0,-22 0,21 0,1 0,-1 0,1 0,-22 0,22 0,-43 0,42 0,-20 0,-1 0,22 0,-22 0,0 0,1 0,-43 0,42 0,0-22,-42 22,43 0,-22 0,0 0,0 0,0 0,0 0,1 0,-1 0,0 0,0 0,43 0,-22 0,21 0,-20 0,41 0,-20 0,-64 43,63-43,43 0,-21 0,0 21,42 0,-43 0,43-21,-42 0,-22 21,22 1,-21-22,-1 0,1 0,-1 0,-21 0,22 0,-22 0,1 0,-22 0,21 0,-21 0,-21 0,21 0,1 0,-1 0,0 0,21 0,-21 0,22 0,-22 0,0 0,21 0,22 0,-43 0,21 0,-20 0,20 0,21 0,1 0,-43 0,0 0,0 0,1 0,-22 0,21 0,0 0,-21 0,0-22,0 22,21-21,0 21,-21 0,21-21,1 21,-1-21,-21 21,21 0,0 0,0 0,0 0,1 0,20 0,-21 0,-21 0,21 0,0-21,-21 21,22 0,-22 0,21 0,-21 0,21-21,0 21,-21 0</inkml:trace>
</inkml:ink>
</file>

<file path=ppt/ink/ink4.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40" units="1/cm"/>
          <inkml:channelProperty channel="Y" name="resolution" value="40" units="1/cm"/>
        </inkml:channelProperties>
      </inkml:inkSource>
      <inkml:timestamp xml:id="ts0" timeString="2008-03-21T08:40:41.703"/>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0 182,'19'0,"1"0,20 0,19-20,1 20,0 0,-1-20,1 20,-21-20,21 20,-21 0,21 0,-20 0,19 0,-19 0,0 0,-1-19,1 19,19 0,1 0,0 0,-1 0,-19 0,19 0,-39 0,20 0,-20 0,39 0,-19 0,19 0,1 0,0 0,39 0,0-20,0 20,-39 0,-1 0,-19 0,-20 0,19 0,21 0,19 0,21 20,58-20,21 19,-20-19,-60 0,-20 0,-19 0,-21 0,1 0,-20 0,0 0,0 0,-20 0,39-19,-39 19,20 0,20 0,39 0,1 0,19 0,20 0,-40 0,1 0,-21 0,1 0,-21 0,1 0,20 0,-21 0,21 0,-1 0,1 0,-20 0,19 0,-19 0,-20 0,39 0,-39 0,40 0,-1 0,1 0,19 0,20 0,0 0,-19 0,-1 0,-39 0,0 0,-1 0,1 0,-20 0,0 0,0 0,19 0,1 0,39 0,-39 0,0 0,-1 0,-19 0,0 0,0 0,39 0,1 0,-1 0,-19 0,0 0,-20 0,19 0,21 0,-1 0,21 0,-21 0,21 0,-21 0,-19 0,0 0,-21 0,1 0,0 0,0 0,20 0,19 0,1 0,-21 0,1 0,-40 0,20 0,0 0,19 0,21 0,0 0,-1-20,-19 20,19 0,1 0,-1 0,-39 0,0 0,0 0,20 0,19 0,1 0,-21 0,21 0,-1 0,-39 0,0 0,0 0,-20-20,0 20,20 0,0 0,-1-20,1 20,20 0,-20 0,0-20,39 20,-19 0,19 0,1 0,19-20,-39 20,0 0,-1 0,1 0,0 0,19 0,1 0,19 0,-19 0,-40 0,19 0,1 0,-20 0,39 0,1 0,-20 0,-1 0,-19 0,0 0,-20 0,40 0,-1 0,1 0,20 0,-21 0,1 0,-20 0,19 0,1 0,20 0,-1 0,1 0,19 0,-19 0,-21 0,1 0,-20 0,19 0,1 0,0 0,0 0,-1 0,-39 0,20 0,0 0,20 0,-1 0,1 0,0 0,19 0,1 0,-1 0,1 0,19 0,-19 0,19 0,-19 0,-1 0,-19 0,39 0,1 0,39 20,-40-20,20 0,0 0,-39 0,0 0,-21 0,1 0,0 0,-21 0,21 0,0 0,-40 0,40 0,-21 0,1 0,0 0,20 0,-40 0,20 0,-1 0,1 0,20 0,0 0,-1 0,-19 0,0 0,20 0,-20 0,19 0,1 0,0 0,-1 0,1 0,0 0,-21 0,21 0,0 0,19 0,-39 0,0 0,-20 0,20 0,-20 0,20 0,0 0,-1 0,21 0,-20 0,-20 0,20 0,0 0</inkml:trace>
</inkml:ink>
</file>

<file path=ppt/ink/ink5.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40" units="1/cm"/>
          <inkml:channelProperty channel="Y" name="resolution" value="40" units="1/cm"/>
        </inkml:channelProperties>
      </inkml:inkSource>
      <inkml:timestamp xml:id="ts0" timeString="2008-03-21T08:40:46.078"/>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20,'0'0,"20"0,-1 0,41-20,-1 20,41 0,-1 0,20 0,20 0,20 20,-1-20,1 20,0-20,19 19,21 1,-20-20,-41 0,-38 0,19 0,-20 0,20 0,0 0,-20 0,-19 0,-21 0,1 0,-1 0,1 0,19 0,40 0,-20 0,20 0,-19 0,19 0,-40 0,20 0,20 0,0 0,-19 0,-21 0,0 0,21 0,-21 0,0 0,-59 0,40 0,-21 0,-19 0,20 0,0 0,19 0,1 0,-1 0,60 20,-19-20,38 0,21 40,-20-40,0 20,-20-1,-40-19,-19 0,0 0,-1 0,-19 0,19 0,-39 0,40 0,-21 0,21 0,-1 0,1 0,-1 0,-19 0,0 0,0 0,19 0,1 0,39 0,-20 0,40 0,-39 0,-21 0,-19-19,0 19,-40 0,39 0,60 0,40 0,-59 0,-41 0,-19 0,0 0,0 0,20 0,-1 0,-19 0,0 0,0 0,0 0,0 0,-1 0,1 0,20 0,19 0,-19 0,40 0,-1 0,-20 0,21-20,-1 0,-19 0,-21 20,-39-20,20 20,0 0,40 0,-1 0,20 0,41 20,18 0,-18 0,58 0,-98-20,-41 0,-19 0,0 0,0 0,39 0,1 0,-21 0,1 0,-20 0,0 0,0 0,0 0,-1 0,21 0,0 0,19 0,1 0,-1 0,1 0,-1 0,1 0,-20 0,-1 0,41 0,59 0,-20 0,79 0,-19 0,-21 0,1 0,-60 0,1 0,-41 0,-19-20,0 20,-21 0,1 0,0 0,0-20,0 20,59-20,20 20,40 0,20 0,0 0,-1 0,1 0,-40 0,60-40,-60 40,20 0,-20 0,-20 0,0 0,-19 0,39 0,-40 0,-19 0,39-19,-20 19,1 0,19 0,-40 0,1 0,-20 0,19 0,-19 19,19-19,1 0,19 0,-19 0,39 0,-20 0,-19 0,-1 0,21 0,19 0,-20 0,1 0,19 0,0 0,1 0,-21 0,0 0,1 0,-21 0,21 0,-21 0,1 0,-1 0,-19 0,19 0,1 0,-1 0,1 0,19 0,1 0,-1 0,40 0,-20 0,20 0,-19 0,19 0,-20 0,-20 0,40 20,-39-20,-21 0,21 0,-21 0,21 0,-21 0,1 0,-1 0,1 0,59 0,-40 0,0 0,41 0,-41 20,0 0,-19-20,19 0,1 0,19 0,-20 0,-19 0,-1 0,1 0,-21 0,21 0,-40 0,20 0,-40 0,19 0,1 0,20 0,19 0,41 0,19 0,-40 0,0 0,21 0,-1 0,-20 0,-19 0,-1 0,-19 0,-20 0,20 0,-21 0,1 0,0-20,20 20,-1 0,-19 0,0 0</inkml:trace>
</inkml:ink>
</file>

<file path=ppt/ink/ink6.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40" units="1/cm"/>
          <inkml:channelProperty channel="Y" name="resolution" value="40" units="1/cm"/>
        </inkml:channelProperties>
      </inkml:inkSource>
      <inkml:timestamp xml:id="ts0" timeString="2008-03-21T08:40:50.406"/>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0 20,'20'0,"59"-20,60 20,20 0,79 0,40 20,59 0,-59 0,20 0,-40 0,39-1,-59 1,20 40,40-40,0 19,-1-19,-39 20,0 0,-40-40,-59 19,-40-19,-19 0,-81 0,1 0,0-19,-20 19,20 0,0 0,0 0,19 0,21 0,-1 0,1 0,-1 0,1 0,-20 0,19 0,-39 0,0 0,0 0,0 0,19-20,1 20,0 0,-1-20,-19 20,20 0,-1-20,21 20,0 0,-21 0,1 0,-40-20,20 20,-20 0,20 0,-1 0,21-20,0 20,0 0,-40 0</inkml:trace>
</inkml:ink>
</file>

<file path=ppt/ink/ink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35" units="1/cm"/>
          <inkml:channelProperty channel="Y" name="resolution" value="36" units="1/cm"/>
        </inkml:channelProperties>
      </inkml:inkSource>
      <inkml:timestamp xml:id="ts0" timeString="2008-03-20T14:13:43.187"/>
    </inkml:context>
    <inkml:brush xml:id="br0">
      <inkml:brushProperty name="width" value="0.09701" units="cm"/>
      <inkml:brushProperty name="height" value="0.09701" units="cm"/>
      <inkml:brushProperty name="color" value="#FF0000"/>
      <inkml:brushProperty name="fitToCurve" value="1"/>
    </inkml:brush>
  </inkml:definitions>
  <inkml:trace contextRef="#ctx0" brushRef="#br0">3810 93,'0'0,"21"0,1 0,20 0,0 0,22 0,-1 0,22 0,-22 0,-20 0,20 0,-20 0,-1 0,-21 0,0 0,0 0,-21 0,22 0,20 0,-42 0,42-22,-21 22,22 0,-22-21,0 21,0 0,22-21,-22 21,0 0,0 0,0 0,0 0,1 0,-1 0,21 0,22 0,-22 0,0 0,1 0,-1 0,-21 0,43 0,-43 0,0 0,0 0,21 0,-20 0,20 0,-21 0,21 0,-20 0,-1 0,0 0,0 0,0 0,0 0,1 0,-1 0,21 0,0 0,-20 0,-1 0,21 0,0 0,-20 0,-1 0,21 0,-21 0,0 0,22 0,-22 0,0 0,21 0,1 0,-43 0,21 0,21 0,-21 0,1 0,20 0,-42 0,21 0,0 0,0 0,22 0,-22 0,0 0,0 0,0 0,1 0,-1 0,0 0,0 0,21 0,-20 0,-1 0,0 0,21 0,-21 0,1 0,-1 0,0 0,0 0,21 0,-20 21,-1-21,21 0,0 0,-20 0,20 0,-21 0,21 0,-20 0,-22 0,42 0,-21 0,-21 0,42 0,-20 0,-1 0,21 0,22 0,-1 0,-42 0,43 0,-22 0,22 0,-22 0,21 0,-20 0,-1 0,0 0,1 0,-22 0,42 0,-41 0,-1 0,21 0,0 0,-42 0,43 0,-22 0,0 0,21 0,1 0,-22 0,21 0,1 0,20 0,-21 0,22 0,-43 0,0 0,22 0,-1 0,0 0,1 0,-22 0,0 0,21 0,-42 0,21 0,-21 0,43 0,20 0,1 0,-1 0,1 0,-1 0,1 0,-1 0,1 0,-22 0,0 0,-20 0,20 0,-42 0,21 0,-21 0,21 0,0 0,-21 0,43 0,-22 0,42 0,1 0,21 0,-22 0,1 0,-22 0,0 0,1 0,-22 0,21 0,-42 0,21 0,-21 0,21 0,-21 0,43 0,-43 0,42 0,-21 0,22 0,-22 0,0 0,21 0,-42 0,21 0,1 0,-1 0,0 0,21 0,1 0,-22 0,0 0,21 0,-21 0,1 0,-1 0,-21 0,21 0,-21 0,42 0,-42 0,21 0,-21 0,22 0,-1 0,21 0,0 0,-20 0,-1 0,0 0,0 0,0 0</inkml:trace>
  <inkml:trace contextRef="#ctx0" brushRef="#br0" timeOffset="4609">4572 1574,'0'0,"0"0,21 0,22 0,-1 0,22 0,-1 0,1 0,20 0,-20 0,-1 0,-20 0,-22 0,0 0,0 0,0 0,22 0,-43 0,21 0,-21 0,21 0,21 0,-21 0,1 0,20 0,0 0,-21 0,1 0,20 0,-21 0,21 0,-20 0,-22 0,21 0,-21 0,21 0,21 0,1 0,-1 0,-21 0,43 0,-1 0,-42 0,22 0,-22 0,0 0,-21 0,42 0,-42 0,21 0,-21 0,22-21,-1 21,0 0,0 0,-21 0,42 0,-20 0,-22 0,21 0,0 0,-21 0,21 0,-21 0,21 0,-21 0,21 0,1 0,-22 0,21 0,-21 0,21 0,-21 0,21 0,0 0,0 0,-21 0,22 0,-1 0,-21 0</inkml:trace>
  <inkml:trace contextRef="#ctx0" brushRef="#br0" timeOffset="7281">0 1638,'0'0,"21"0,-21 0,22 0,-1 0,0 0,21 0,22 0,20 0,1 0,-21 0,20 0,-20 0,-1 0,1 0,20 0,-41 0,20 0,1 0,20 21,1 0,21 0,0 0,0-21,-22 0,-20 0,-22 0,0 0,22 0,-43 0,21 0,1 0,-1 0,0 0,22 0,-22 0,1 0,-1 0,21 0,-20 0,-1 0,0 0,1 0,-22 0,42 0,1 0,-22 0,1 0,-1 0,0 0,1 0,-1 0,0 0,-21 0,-21-21,22 21,-1 0,-21 0,21 0,21 0,1 0,-1 0,-21 0,21 0,1 0,-22 0,0 0,21 0,1 0,-22 0,0 0,0 0,0 0,1 0,20 0,0 0,1 0,-1 0,0 0,1 0,20 0,-21 0,1 0,-1 0,-21 0,22 0,-1 0,0-21,-42 21,43-21,-43 21,21 0,-21 0,21-21,0 21,-21 0,21 0,0 0,-21 0,43-21,-22 21,0 0,0 0,-21 0,43 0,-43 0,21 0,0 0,-21 0,21 0,0 0,0 0,-21 0,22 0,-1 0,-21 0,21 0,-21 0,21 0,0 0,0 0,-21 0,22 0,-1 0,0 0,-21 0,21 0,0 0,-21 0,21 0,1 0,-22 0,0 0,21 0,0 0,-21 0,0 0,21 0</inkml:trace>
</inkml:ink>
</file>

<file path=ppt/ink/ink8.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40" units="1/cm"/>
          <inkml:channelProperty channel="Y" name="resolution" value="40" units="1/cm"/>
        </inkml:channelProperties>
      </inkml:inkSource>
      <inkml:timestamp xml:id="ts0" timeString="2010-05-26T08:17:09.609"/>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Property name="ignorePressure" value="1"/>
    </inkml:brush>
  </inkml:definitions>
  <inkml:trace contextRef="#ctx0" brushRef="#br0">0 0,'20'0,"79"0,40 0,39 40,-19-21,-60-19,-39 0,-40 0,19 0,1 0,19 0,21 0,-40 0,-21 0,1 0,0 0,-20 0,20 0,-20 0,20 0,-20 0,39 0,1 0,40 0,-1 0,-20 0,-19 0,-40 0</inkml:trace>
</inkml:ink>
</file>

<file path=ppt/ink/ink9.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40" units="1/cm"/>
          <inkml:channelProperty channel="Y" name="resolution" value="40" units="1/cm"/>
        </inkml:channelProperties>
      </inkml:inkSource>
      <inkml:timestamp xml:id="ts0" timeString="2010-05-26T08:17:13.375"/>
    </inkml:context>
    <inkml:brush xml:id="br0">
      <inkml:brushProperty name="width" value="0.15875" units="cm"/>
      <inkml:brushProperty name="height" value="0.635" units="cm"/>
      <inkml:brushProperty name="color" value="#FFFF00"/>
      <inkml:brushProperty name="transparency" value="170"/>
      <inkml:brushProperty name="tip" value="rectangle"/>
      <inkml:brushProperty name="rasterOp" value="maskPen"/>
      <inkml:brushProperty name="fitToCurve" value="1"/>
      <inkml:brushProperty name="ignorePressure" value="1"/>
    </inkml:brush>
  </inkml:definitions>
  <inkml:trace contextRef="#ctx0" brushRef="#br0">0 7,'0'0,"60"0,-1 0,20 0,60 0,-39 0,-41 0,-39 0,-20 0,20 0,39 0,21 0,19 19,0 1,-39-20,-21 0,-19 0,0 0,0 0,0 0,0 0,19 0,21 0,-1 0,1 0,-1 0,-19 0,0 0,-1 0,-19 0,0 0,-20 0,40 0,19 0,21 0,19 0,-20 0,-19 0,-40 0,0 0,-20 0,19 0,-19-20,0 20,20 0,-20 0,20 0,-20-19,20 19,0 0,0 0,-20 0,20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b="0">
                <a:effectLst/>
                <a:latin typeface="Arial" charset="0"/>
                <a:ea typeface="宋体" charset="-122"/>
              </a:defRPr>
            </a:lvl1pPr>
          </a:lstStyle>
          <a:p>
            <a:pPr>
              <a:defRPr/>
            </a:pPr>
            <a:endParaRPr lang="en-US" altLang="zh-CN"/>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b="0">
                <a:effectLst/>
                <a:latin typeface="Arial" charset="0"/>
                <a:ea typeface="宋体" charset="-122"/>
              </a:defRPr>
            </a:lvl1pPr>
          </a:lstStyle>
          <a:p>
            <a:pPr>
              <a:defRPr/>
            </a:pPr>
            <a:endParaRPr lang="en-US" altLang="zh-CN"/>
          </a:p>
        </p:txBody>
      </p:sp>
      <p:sp>
        <p:nvSpPr>
          <p:cNvPr id="1259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b="0">
                <a:effectLst/>
                <a:latin typeface="Arial" charset="0"/>
                <a:ea typeface="宋体" charset="-122"/>
              </a:defRPr>
            </a:lvl1pPr>
          </a:lstStyle>
          <a:p>
            <a:pPr>
              <a:defRPr/>
            </a:pPr>
            <a:endParaRPr lang="en-US" altLang="zh-CN"/>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b="0">
                <a:effectLst/>
                <a:latin typeface="Arial" charset="0"/>
                <a:ea typeface="宋体" charset="-122"/>
              </a:defRPr>
            </a:lvl1pPr>
          </a:lstStyle>
          <a:p>
            <a:pPr>
              <a:defRPr/>
            </a:pPr>
            <a:fld id="{A1B2B2DF-40B5-454E-A1C8-AABFD62F549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7BDC931D-7D6F-4AB0-A2ED-57D682AF8EE2}" type="slidenum">
              <a:rPr lang="en-US" altLang="zh-CN" smtClean="0">
                <a:ea typeface="宋体" pitchFamily="2" charset="-122"/>
              </a:rPr>
              <a:pPr/>
              <a:t>1</a:t>
            </a:fld>
            <a:endParaRPr lang="en-US" altLang="zh-CN">
              <a:ea typeface="宋体" pitchFamily="2" charset="-122"/>
            </a:endParaRPr>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p:spPr>
        <p:txBody>
          <a:bodyPr/>
          <a:lstStyle/>
          <a:p>
            <a:fld id="{1C125A7C-49C6-45BD-84A3-26079002DA24}" type="slidenum">
              <a:rPr lang="en-US" altLang="zh-CN" smtClean="0">
                <a:ea typeface="宋体" pitchFamily="2" charset="-122"/>
              </a:rPr>
              <a:pPr/>
              <a:t>10</a:t>
            </a:fld>
            <a:endParaRPr lang="en-US" altLang="zh-CN">
              <a:ea typeface="宋体" pitchFamily="2" charset="-122"/>
            </a:endParaRPr>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spcBef>
                <a:spcPct val="0"/>
              </a:spcBef>
            </a:pPr>
            <a:fld id="{942BB2AE-3820-441B-AECD-6CCBBC18C607}" type="slidenum">
              <a:rPr lang="en-US" altLang="zh-CN" sz="1200" b="0">
                <a:latin typeface="Arial" charset="0"/>
              </a:rPr>
              <a:pPr algn="r">
                <a:spcBef>
                  <a:spcPct val="0"/>
                </a:spcBef>
              </a:pPr>
              <a:t>111</a:t>
            </a:fld>
            <a:endParaRPr lang="en-US" altLang="zh-CN" sz="1200" b="0">
              <a:latin typeface="Arial" charset="0"/>
            </a:endParaRPr>
          </a:p>
        </p:txBody>
      </p:sp>
      <p:sp>
        <p:nvSpPr>
          <p:cNvPr id="228355" name="Rectangle 2"/>
          <p:cNvSpPr>
            <a:spLocks noGrp="1" noRot="1" noChangeAspect="1" noChangeArrowheads="1" noTextEdit="1"/>
          </p:cNvSpPr>
          <p:nvPr>
            <p:ph type="sldImg"/>
          </p:nvPr>
        </p:nvSpPr>
        <p:spPr>
          <a:ln/>
        </p:spPr>
      </p:sp>
      <p:sp>
        <p:nvSpPr>
          <p:cNvPr id="228356"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spcBef>
                <a:spcPct val="0"/>
              </a:spcBef>
            </a:pPr>
            <a:fld id="{29D82CBD-7B51-4DF4-8EAB-EFB8F15AB011}" type="slidenum">
              <a:rPr lang="en-US" altLang="zh-CN" sz="1200" b="0">
                <a:latin typeface="Arial" charset="0"/>
              </a:rPr>
              <a:pPr algn="r">
                <a:spcBef>
                  <a:spcPct val="0"/>
                </a:spcBef>
              </a:pPr>
              <a:t>112</a:t>
            </a:fld>
            <a:endParaRPr lang="en-US" altLang="zh-CN" sz="1200" b="0">
              <a:latin typeface="Arial" charset="0"/>
            </a:endParaRPr>
          </a:p>
        </p:txBody>
      </p:sp>
      <p:sp>
        <p:nvSpPr>
          <p:cNvPr id="229379" name="Rectangle 2"/>
          <p:cNvSpPr>
            <a:spLocks noGrp="1" noRot="1" noChangeAspect="1" noChangeArrowheads="1" noTextEdit="1"/>
          </p:cNvSpPr>
          <p:nvPr>
            <p:ph type="sldImg"/>
          </p:nvPr>
        </p:nvSpPr>
        <p:spPr>
          <a:ln/>
        </p:spPr>
      </p:sp>
      <p:sp>
        <p:nvSpPr>
          <p:cNvPr id="229380"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spcBef>
                <a:spcPct val="0"/>
              </a:spcBef>
            </a:pPr>
            <a:fld id="{1FDAFDEC-4A52-4B89-B495-832B6F3406BC}" type="slidenum">
              <a:rPr lang="en-US" altLang="zh-CN" sz="1200" b="0">
                <a:latin typeface="Arial" charset="0"/>
              </a:rPr>
              <a:pPr algn="r">
                <a:spcBef>
                  <a:spcPct val="0"/>
                </a:spcBef>
              </a:pPr>
              <a:t>113</a:t>
            </a:fld>
            <a:endParaRPr lang="en-US" altLang="zh-CN" sz="1200" b="0">
              <a:latin typeface="Arial" charset="0"/>
            </a:endParaRPr>
          </a:p>
        </p:txBody>
      </p:sp>
      <p:sp>
        <p:nvSpPr>
          <p:cNvPr id="230403" name="Rectangle 2"/>
          <p:cNvSpPr>
            <a:spLocks noGrp="1" noRot="1" noChangeAspect="1" noChangeArrowheads="1" noTextEdit="1"/>
          </p:cNvSpPr>
          <p:nvPr>
            <p:ph type="sldImg"/>
          </p:nvPr>
        </p:nvSpPr>
        <p:spPr>
          <a:ln/>
        </p:spPr>
      </p:sp>
      <p:sp>
        <p:nvSpPr>
          <p:cNvPr id="230404"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spcBef>
                <a:spcPct val="0"/>
              </a:spcBef>
            </a:pPr>
            <a:fld id="{21ECA3C8-986C-4903-B2EB-ECD272D797B9}" type="slidenum">
              <a:rPr lang="en-US" altLang="zh-CN" sz="1200" b="0">
                <a:latin typeface="Arial" charset="0"/>
              </a:rPr>
              <a:pPr algn="r">
                <a:spcBef>
                  <a:spcPct val="0"/>
                </a:spcBef>
              </a:pPr>
              <a:t>114</a:t>
            </a:fld>
            <a:endParaRPr lang="en-US" altLang="zh-CN" sz="1200" b="0">
              <a:latin typeface="Arial" charset="0"/>
            </a:endParaRPr>
          </a:p>
        </p:txBody>
      </p:sp>
      <p:sp>
        <p:nvSpPr>
          <p:cNvPr id="231427" name="Rectangle 2"/>
          <p:cNvSpPr>
            <a:spLocks noGrp="1" noRot="1" noChangeAspect="1" noChangeArrowheads="1" noTextEdit="1"/>
          </p:cNvSpPr>
          <p:nvPr>
            <p:ph type="sldImg"/>
          </p:nvPr>
        </p:nvSpPr>
        <p:spPr>
          <a:ln/>
        </p:spPr>
      </p:sp>
      <p:sp>
        <p:nvSpPr>
          <p:cNvPr id="231428"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spcBef>
                <a:spcPct val="0"/>
              </a:spcBef>
            </a:pPr>
            <a:fld id="{9AAE551E-BC85-47C1-96CD-9C1837C83A1B}" type="slidenum">
              <a:rPr lang="en-US" altLang="zh-CN" sz="1200" b="0">
                <a:latin typeface="Arial" charset="0"/>
              </a:rPr>
              <a:pPr algn="r">
                <a:spcBef>
                  <a:spcPct val="0"/>
                </a:spcBef>
              </a:pPr>
              <a:t>115</a:t>
            </a:fld>
            <a:endParaRPr lang="en-US" altLang="zh-CN" sz="1200" b="0">
              <a:latin typeface="Arial" charset="0"/>
            </a:endParaRPr>
          </a:p>
        </p:txBody>
      </p:sp>
      <p:sp>
        <p:nvSpPr>
          <p:cNvPr id="232451" name="Rectangle 2"/>
          <p:cNvSpPr>
            <a:spLocks noGrp="1" noRot="1" noChangeAspect="1" noChangeArrowheads="1" noTextEdit="1"/>
          </p:cNvSpPr>
          <p:nvPr>
            <p:ph type="sldImg"/>
          </p:nvPr>
        </p:nvSpPr>
        <p:spPr>
          <a:ln/>
        </p:spPr>
      </p:sp>
      <p:sp>
        <p:nvSpPr>
          <p:cNvPr id="232452"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spcBef>
                <a:spcPct val="0"/>
              </a:spcBef>
            </a:pPr>
            <a:fld id="{5317EEB6-4B30-45A3-B0D6-2CAD56C5A0BA}" type="slidenum">
              <a:rPr lang="en-US" altLang="zh-CN" sz="1200" b="0">
                <a:latin typeface="Arial" charset="0"/>
              </a:rPr>
              <a:pPr algn="r">
                <a:spcBef>
                  <a:spcPct val="0"/>
                </a:spcBef>
              </a:pPr>
              <a:t>116</a:t>
            </a:fld>
            <a:endParaRPr lang="en-US" altLang="zh-CN" sz="1200" b="0">
              <a:latin typeface="Arial" charset="0"/>
            </a:endParaRPr>
          </a:p>
        </p:txBody>
      </p:sp>
      <p:sp>
        <p:nvSpPr>
          <p:cNvPr id="233475" name="Rectangle 2"/>
          <p:cNvSpPr>
            <a:spLocks noGrp="1" noRot="1" noChangeAspect="1" noChangeArrowheads="1" noTextEdit="1"/>
          </p:cNvSpPr>
          <p:nvPr>
            <p:ph type="sldImg"/>
          </p:nvPr>
        </p:nvSpPr>
        <p:spPr>
          <a:ln/>
        </p:spPr>
      </p:sp>
      <p:sp>
        <p:nvSpPr>
          <p:cNvPr id="233476"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spcBef>
                <a:spcPct val="0"/>
              </a:spcBef>
            </a:pPr>
            <a:fld id="{8AEEFB0C-5629-4D5C-8EBC-3D8224247745}" type="slidenum">
              <a:rPr lang="en-US" altLang="zh-CN" sz="1200" b="0">
                <a:latin typeface="Arial" charset="0"/>
              </a:rPr>
              <a:pPr algn="r">
                <a:spcBef>
                  <a:spcPct val="0"/>
                </a:spcBef>
              </a:pPr>
              <a:t>117</a:t>
            </a:fld>
            <a:endParaRPr lang="en-US" altLang="zh-CN" sz="1200" b="0">
              <a:latin typeface="Arial" charset="0"/>
            </a:endParaRPr>
          </a:p>
        </p:txBody>
      </p:sp>
      <p:sp>
        <p:nvSpPr>
          <p:cNvPr id="234499" name="Rectangle 2"/>
          <p:cNvSpPr>
            <a:spLocks noGrp="1" noRot="1" noChangeAspect="1" noChangeArrowheads="1" noTextEdit="1"/>
          </p:cNvSpPr>
          <p:nvPr>
            <p:ph type="sldImg"/>
          </p:nvPr>
        </p:nvSpPr>
        <p:spPr>
          <a:ln/>
        </p:spPr>
      </p:sp>
      <p:sp>
        <p:nvSpPr>
          <p:cNvPr id="234500"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spcBef>
                <a:spcPct val="0"/>
              </a:spcBef>
            </a:pPr>
            <a:fld id="{24A321D5-D57B-4093-BF30-28CABB40B12F}" type="slidenum">
              <a:rPr lang="en-US" altLang="zh-CN" sz="1200" b="0">
                <a:latin typeface="Arial" charset="0"/>
              </a:rPr>
              <a:pPr algn="r">
                <a:spcBef>
                  <a:spcPct val="0"/>
                </a:spcBef>
              </a:pPr>
              <a:t>118</a:t>
            </a:fld>
            <a:endParaRPr lang="en-US" altLang="zh-CN" sz="1200" b="0">
              <a:latin typeface="Arial" charset="0"/>
            </a:endParaRPr>
          </a:p>
        </p:txBody>
      </p:sp>
      <p:sp>
        <p:nvSpPr>
          <p:cNvPr id="235523" name="Rectangle 2"/>
          <p:cNvSpPr>
            <a:spLocks noGrp="1" noRot="1" noChangeAspect="1" noChangeArrowheads="1" noTextEdit="1"/>
          </p:cNvSpPr>
          <p:nvPr>
            <p:ph type="sldImg"/>
          </p:nvPr>
        </p:nvSpPr>
        <p:spPr>
          <a:ln/>
        </p:spPr>
      </p:sp>
      <p:sp>
        <p:nvSpPr>
          <p:cNvPr id="235524"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spcBef>
                <a:spcPct val="0"/>
              </a:spcBef>
            </a:pPr>
            <a:fld id="{ACBE815E-DDDD-4E61-B102-BEFDDBB7A4D0}" type="slidenum">
              <a:rPr lang="en-US" altLang="zh-CN" sz="1200" b="0">
                <a:latin typeface="Arial" charset="0"/>
              </a:rPr>
              <a:pPr algn="r">
                <a:spcBef>
                  <a:spcPct val="0"/>
                </a:spcBef>
              </a:pPr>
              <a:t>119</a:t>
            </a:fld>
            <a:endParaRPr lang="en-US" altLang="zh-CN" sz="1200" b="0">
              <a:latin typeface="Arial" charset="0"/>
            </a:endParaRPr>
          </a:p>
        </p:txBody>
      </p:sp>
      <p:sp>
        <p:nvSpPr>
          <p:cNvPr id="236547" name="Rectangle 2"/>
          <p:cNvSpPr>
            <a:spLocks noGrp="1" noRot="1" noChangeAspect="1" noChangeArrowheads="1" noTextEdit="1"/>
          </p:cNvSpPr>
          <p:nvPr>
            <p:ph type="sldImg"/>
          </p:nvPr>
        </p:nvSpPr>
        <p:spPr>
          <a:ln/>
        </p:spPr>
      </p:sp>
      <p:sp>
        <p:nvSpPr>
          <p:cNvPr id="236548"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spcBef>
                <a:spcPct val="0"/>
              </a:spcBef>
            </a:pPr>
            <a:fld id="{4899540F-5142-4406-8CCB-4C33E345E5D7}" type="slidenum">
              <a:rPr lang="en-US" altLang="zh-CN" sz="1200" b="0">
                <a:latin typeface="Arial" charset="0"/>
              </a:rPr>
              <a:pPr algn="r">
                <a:spcBef>
                  <a:spcPct val="0"/>
                </a:spcBef>
              </a:pPr>
              <a:t>120</a:t>
            </a:fld>
            <a:endParaRPr lang="en-US" altLang="zh-CN" sz="1200" b="0">
              <a:latin typeface="Arial" charset="0"/>
            </a:endParaRPr>
          </a:p>
        </p:txBody>
      </p:sp>
      <p:sp>
        <p:nvSpPr>
          <p:cNvPr id="237571" name="Rectangle 2"/>
          <p:cNvSpPr>
            <a:spLocks noGrp="1" noRot="1" noChangeAspect="1" noChangeArrowheads="1" noTextEdit="1"/>
          </p:cNvSpPr>
          <p:nvPr>
            <p:ph type="sldImg"/>
          </p:nvPr>
        </p:nvSpPr>
        <p:spPr>
          <a:ln/>
        </p:spPr>
      </p:sp>
      <p:sp>
        <p:nvSpPr>
          <p:cNvPr id="237572"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7CAE0E8C-6ABE-4DEC-9FF0-8D086B0AA64A}" type="slidenum">
              <a:rPr lang="en-US" altLang="zh-CN" smtClean="0">
                <a:ea typeface="宋体" pitchFamily="2" charset="-122"/>
              </a:rPr>
              <a:pPr/>
              <a:t>11</a:t>
            </a:fld>
            <a:endParaRPr lang="en-US" altLang="zh-CN">
              <a:ea typeface="宋体" pitchFamily="2" charset="-122"/>
            </a:endParaRPr>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spcBef>
                <a:spcPct val="0"/>
              </a:spcBef>
            </a:pPr>
            <a:fld id="{D6690C37-342B-4365-9150-3614E773D151}" type="slidenum">
              <a:rPr lang="en-US" altLang="zh-CN" sz="1200" b="0">
                <a:latin typeface="Arial" charset="0"/>
              </a:rPr>
              <a:pPr algn="r">
                <a:spcBef>
                  <a:spcPct val="0"/>
                </a:spcBef>
              </a:pPr>
              <a:t>121</a:t>
            </a:fld>
            <a:endParaRPr lang="en-US" altLang="zh-CN" sz="1200" b="0">
              <a:latin typeface="Arial" charset="0"/>
            </a:endParaRPr>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spcBef>
                <a:spcPct val="0"/>
              </a:spcBef>
            </a:pPr>
            <a:fld id="{37C9303C-E011-4EAD-A6FB-E99F5283086D}" type="slidenum">
              <a:rPr lang="en-US" altLang="zh-CN" sz="1200" b="0">
                <a:latin typeface="Arial" charset="0"/>
              </a:rPr>
              <a:pPr algn="r">
                <a:spcBef>
                  <a:spcPct val="0"/>
                </a:spcBef>
              </a:pPr>
              <a:t>122</a:t>
            </a:fld>
            <a:endParaRPr lang="en-US" altLang="zh-CN" sz="1200" b="0">
              <a:latin typeface="Arial" charset="0"/>
            </a:endParaRPr>
          </a:p>
        </p:txBody>
      </p:sp>
      <p:sp>
        <p:nvSpPr>
          <p:cNvPr id="239619" name="Rectangle 2"/>
          <p:cNvSpPr>
            <a:spLocks noGrp="1" noRot="1" noChangeAspect="1" noChangeArrowheads="1" noTextEdit="1"/>
          </p:cNvSpPr>
          <p:nvPr>
            <p:ph type="sldImg"/>
          </p:nvPr>
        </p:nvSpPr>
        <p:spPr>
          <a:ln/>
        </p:spPr>
      </p:sp>
      <p:sp>
        <p:nvSpPr>
          <p:cNvPr id="239620"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spcBef>
                <a:spcPct val="0"/>
              </a:spcBef>
            </a:pPr>
            <a:fld id="{036F262B-5EEA-4C77-ACBA-C621F721E5D9}" type="slidenum">
              <a:rPr lang="en-US" altLang="zh-CN" sz="1200" b="0">
                <a:latin typeface="Arial" charset="0"/>
              </a:rPr>
              <a:pPr algn="r">
                <a:spcBef>
                  <a:spcPct val="0"/>
                </a:spcBef>
              </a:pPr>
              <a:t>123</a:t>
            </a:fld>
            <a:endParaRPr lang="en-US" altLang="zh-CN" sz="1200" b="0">
              <a:latin typeface="Arial" charset="0"/>
            </a:endParaRPr>
          </a:p>
        </p:txBody>
      </p:sp>
      <p:sp>
        <p:nvSpPr>
          <p:cNvPr id="240643" name="Rectangle 2"/>
          <p:cNvSpPr>
            <a:spLocks noGrp="1" noRot="1" noChangeAspect="1" noChangeArrowheads="1" noTextEdit="1"/>
          </p:cNvSpPr>
          <p:nvPr>
            <p:ph type="sldImg"/>
          </p:nvPr>
        </p:nvSpPr>
        <p:spPr>
          <a:ln/>
        </p:spPr>
      </p:sp>
      <p:sp>
        <p:nvSpPr>
          <p:cNvPr id="240644"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spcBef>
                <a:spcPct val="0"/>
              </a:spcBef>
            </a:pPr>
            <a:fld id="{1293721E-1466-4CC5-B68D-981E3AEBE0C3}" type="slidenum">
              <a:rPr lang="en-US" altLang="zh-CN" sz="1200" b="0">
                <a:latin typeface="Arial" charset="0"/>
              </a:rPr>
              <a:pPr algn="r">
                <a:spcBef>
                  <a:spcPct val="0"/>
                </a:spcBef>
              </a:pPr>
              <a:t>124</a:t>
            </a:fld>
            <a:endParaRPr lang="en-US" altLang="zh-CN" sz="1200" b="0">
              <a:latin typeface="Arial" charset="0"/>
            </a:endParaRPr>
          </a:p>
        </p:txBody>
      </p:sp>
      <p:sp>
        <p:nvSpPr>
          <p:cNvPr id="241667" name="Rectangle 2"/>
          <p:cNvSpPr>
            <a:spLocks noGrp="1" noRot="1" noChangeAspect="1" noChangeArrowheads="1" noTextEdit="1"/>
          </p:cNvSpPr>
          <p:nvPr>
            <p:ph type="sldImg"/>
          </p:nvPr>
        </p:nvSpPr>
        <p:spPr>
          <a:ln/>
        </p:spPr>
      </p:sp>
      <p:sp>
        <p:nvSpPr>
          <p:cNvPr id="241668"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p:spPr>
        <p:txBody>
          <a:bodyPr/>
          <a:lstStyle/>
          <a:p>
            <a:fld id="{F735D132-49C7-4B2E-83B9-9749A8FADB81}" type="slidenum">
              <a:rPr lang="en-US" altLang="zh-CN" smtClean="0">
                <a:ea typeface="宋体" pitchFamily="2" charset="-122"/>
              </a:rPr>
              <a:pPr/>
              <a:t>12</a:t>
            </a:fld>
            <a:endParaRPr lang="en-US" altLang="zh-CN">
              <a:ea typeface="宋体" pitchFamily="2" charset="-122"/>
            </a:endParaRPr>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10484720-AD0E-4D92-A371-9453CDE39DC3}" type="slidenum">
              <a:rPr lang="en-US" altLang="zh-CN" smtClean="0">
                <a:ea typeface="宋体" pitchFamily="2" charset="-122"/>
              </a:rPr>
              <a:pPr/>
              <a:t>13</a:t>
            </a:fld>
            <a:endParaRPr lang="en-US" altLang="zh-CN">
              <a:ea typeface="宋体" pitchFamily="2" charset="-122"/>
            </a:endParaRPr>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p:spPr>
        <p:txBody>
          <a:bodyPr/>
          <a:lstStyle/>
          <a:p>
            <a:fld id="{568934AD-3935-4114-9C23-ED89EB3E70E5}" type="slidenum">
              <a:rPr lang="en-US" altLang="zh-CN" smtClean="0">
                <a:ea typeface="宋体" pitchFamily="2" charset="-122"/>
              </a:rPr>
              <a:pPr/>
              <a:t>14</a:t>
            </a:fld>
            <a:endParaRPr lang="en-US" altLang="zh-CN">
              <a:ea typeface="宋体" pitchFamily="2" charset="-122"/>
            </a:endParaRPr>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p:spPr>
        <p:txBody>
          <a:bodyPr/>
          <a:lstStyle/>
          <a:p>
            <a:fld id="{AD1343DE-F42D-47DE-B0C7-4AC85720AD4A}" type="slidenum">
              <a:rPr lang="en-US" altLang="zh-CN" smtClean="0">
                <a:ea typeface="宋体" pitchFamily="2" charset="-122"/>
              </a:rPr>
              <a:pPr/>
              <a:t>15</a:t>
            </a:fld>
            <a:endParaRPr lang="en-US" altLang="zh-CN">
              <a:ea typeface="宋体" pitchFamily="2" charset="-122"/>
            </a:endParaRPr>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01220743-B6CD-41D2-A464-22CBDAC81667}" type="slidenum">
              <a:rPr lang="en-US" altLang="zh-CN" smtClean="0">
                <a:ea typeface="宋体" pitchFamily="2" charset="-122"/>
              </a:rPr>
              <a:pPr/>
              <a:t>16</a:t>
            </a:fld>
            <a:endParaRPr lang="en-US" altLang="zh-CN">
              <a:ea typeface="宋体" pitchFamily="2" charset="-122"/>
            </a:endParaRPr>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p:spPr>
        <p:txBody>
          <a:bodyPr/>
          <a:lstStyle/>
          <a:p>
            <a:fld id="{F9A88135-8186-45F9-9A1D-CB39751C9396}" type="slidenum">
              <a:rPr lang="en-US" altLang="zh-CN" smtClean="0">
                <a:ea typeface="宋体" pitchFamily="2" charset="-122"/>
              </a:rPr>
              <a:pPr/>
              <a:t>17</a:t>
            </a:fld>
            <a:endParaRPr lang="en-US" altLang="zh-CN">
              <a:ea typeface="宋体" pitchFamily="2" charset="-122"/>
            </a:endParaRPr>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B46BC3C6-F9F0-4BB1-A6E9-A9EDBB9EA518}" type="slidenum">
              <a:rPr lang="en-US" altLang="zh-CN" smtClean="0">
                <a:ea typeface="宋体" pitchFamily="2" charset="-122"/>
              </a:rPr>
              <a:pPr/>
              <a:t>18</a:t>
            </a:fld>
            <a:endParaRPr lang="en-US" altLang="zh-CN">
              <a:ea typeface="宋体" pitchFamily="2" charset="-122"/>
            </a:endParaRPr>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754AAB51-2FC1-45FA-8463-75A4D9C2100A}" type="slidenum">
              <a:rPr lang="en-US" altLang="zh-CN" smtClean="0">
                <a:ea typeface="宋体" pitchFamily="2" charset="-122"/>
              </a:rPr>
              <a:pPr/>
              <a:t>19</a:t>
            </a:fld>
            <a:endParaRPr lang="en-US" altLang="zh-CN">
              <a:ea typeface="宋体" pitchFamily="2" charset="-122"/>
            </a:endParaRPr>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p:spPr>
        <p:txBody>
          <a:bodyPr/>
          <a:lstStyle/>
          <a:p>
            <a:fld id="{3CC89D83-AD63-4D43-BF27-2149C6BCE118}" type="slidenum">
              <a:rPr lang="en-US" altLang="zh-CN" smtClean="0">
                <a:ea typeface="宋体" pitchFamily="2" charset="-122"/>
              </a:rPr>
              <a:pPr/>
              <a:t>2</a:t>
            </a:fld>
            <a:endParaRPr lang="en-US" altLang="zh-CN">
              <a:ea typeface="宋体" pitchFamily="2" charset="-122"/>
            </a:endParaRPr>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1AB7A92F-9648-4FFD-BA90-3A074624FCD6}" type="slidenum">
              <a:rPr lang="en-US" altLang="zh-CN" smtClean="0">
                <a:ea typeface="宋体" pitchFamily="2" charset="-122"/>
              </a:rPr>
              <a:pPr/>
              <a:t>20</a:t>
            </a:fld>
            <a:endParaRPr lang="en-US" altLang="zh-CN">
              <a:ea typeface="宋体" pitchFamily="2" charset="-122"/>
            </a:endParaRPr>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p:spPr>
        <p:txBody>
          <a:bodyPr/>
          <a:lstStyle/>
          <a:p>
            <a:fld id="{B77FD279-6257-4509-B9CE-C313DFC93531}" type="slidenum">
              <a:rPr lang="en-US" altLang="zh-CN" smtClean="0">
                <a:ea typeface="宋体" pitchFamily="2" charset="-122"/>
              </a:rPr>
              <a:pPr/>
              <a:t>21</a:t>
            </a:fld>
            <a:endParaRPr lang="en-US" altLang="zh-CN">
              <a:ea typeface="宋体" pitchFamily="2" charset="-122"/>
            </a:endParaRPr>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B5DD9C6F-46FD-42BF-9223-859C54B2AE6C}" type="slidenum">
              <a:rPr lang="en-US" altLang="zh-CN" smtClean="0">
                <a:ea typeface="宋体" pitchFamily="2" charset="-122"/>
              </a:rPr>
              <a:pPr/>
              <a:t>23</a:t>
            </a:fld>
            <a:endParaRPr lang="en-US" altLang="zh-CN">
              <a:ea typeface="宋体" pitchFamily="2" charset="-122"/>
            </a:endParaRPr>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9445F134-0A56-4BEB-A9E2-D67BBF9848FD}" type="slidenum">
              <a:rPr lang="en-US" altLang="zh-CN" smtClean="0">
                <a:ea typeface="宋体" pitchFamily="2" charset="-122"/>
              </a:rPr>
              <a:pPr/>
              <a:t>24</a:t>
            </a:fld>
            <a:endParaRPr lang="en-US" altLang="zh-CN">
              <a:ea typeface="宋体" pitchFamily="2" charset="-122"/>
            </a:endParaRPr>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7E2EE72B-F634-414C-AF16-E9E563097223}" type="slidenum">
              <a:rPr lang="en-US" altLang="zh-CN" smtClean="0">
                <a:ea typeface="宋体" pitchFamily="2" charset="-122"/>
              </a:rPr>
              <a:pPr/>
              <a:t>25</a:t>
            </a:fld>
            <a:endParaRPr lang="en-US" altLang="zh-CN">
              <a:ea typeface="宋体" pitchFamily="2" charset="-122"/>
            </a:endParaRPr>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0550A821-E9E1-419E-B499-FDCE62378970}" type="slidenum">
              <a:rPr lang="en-US" altLang="zh-CN" smtClean="0">
                <a:ea typeface="宋体" pitchFamily="2" charset="-122"/>
              </a:rPr>
              <a:pPr/>
              <a:t>26</a:t>
            </a:fld>
            <a:endParaRPr lang="en-US" altLang="zh-CN">
              <a:ea typeface="宋体" pitchFamily="2" charset="-122"/>
            </a:endParaRPr>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B1A7450A-DDF5-4C9E-AE42-543B416C2104}" type="slidenum">
              <a:rPr lang="en-US" altLang="zh-CN" smtClean="0">
                <a:ea typeface="宋体" pitchFamily="2" charset="-122"/>
              </a:rPr>
              <a:pPr/>
              <a:t>27</a:t>
            </a:fld>
            <a:endParaRPr lang="en-US" altLang="zh-CN">
              <a:ea typeface="宋体" pitchFamily="2" charset="-122"/>
            </a:endParaRPr>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3BAF71EB-24D9-47EF-8ECF-4CA526DD84D3}" type="slidenum">
              <a:rPr lang="en-US" altLang="zh-CN" smtClean="0">
                <a:ea typeface="宋体" pitchFamily="2" charset="-122"/>
              </a:rPr>
              <a:pPr/>
              <a:t>28</a:t>
            </a:fld>
            <a:endParaRPr lang="en-US" altLang="zh-CN">
              <a:ea typeface="宋体" pitchFamily="2" charset="-122"/>
            </a:endParaRPr>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3252E2AA-700A-4D46-944D-CFE93B27C34B}" type="slidenum">
              <a:rPr lang="en-US" altLang="zh-CN" smtClean="0">
                <a:ea typeface="宋体" pitchFamily="2" charset="-122"/>
              </a:rPr>
              <a:pPr/>
              <a:t>29</a:t>
            </a:fld>
            <a:endParaRPr lang="en-US" altLang="zh-CN">
              <a:ea typeface="宋体" pitchFamily="2" charset="-122"/>
            </a:endParaRPr>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CA92E6BD-8C81-4A8E-B1A6-434FC4DA95F5}" type="slidenum">
              <a:rPr lang="en-US" altLang="zh-CN" smtClean="0">
                <a:ea typeface="宋体" pitchFamily="2" charset="-122"/>
              </a:rPr>
              <a:pPr/>
              <a:t>30</a:t>
            </a:fld>
            <a:endParaRPr lang="en-US" altLang="zh-CN">
              <a:ea typeface="宋体" pitchFamily="2" charset="-122"/>
            </a:endParaRPr>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p:spPr>
        <p:txBody>
          <a:bodyPr/>
          <a:lstStyle/>
          <a:p>
            <a:fld id="{C19FB6DC-B670-4A3A-B49C-3A104DD833D8}" type="slidenum">
              <a:rPr lang="en-US" altLang="zh-CN" smtClean="0">
                <a:ea typeface="宋体" pitchFamily="2" charset="-122"/>
              </a:rPr>
              <a:pPr/>
              <a:t>3</a:t>
            </a:fld>
            <a:endParaRPr lang="en-US" altLang="zh-CN">
              <a:ea typeface="宋体" pitchFamily="2" charset="-122"/>
            </a:endParaRPr>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95B17F46-DF53-4121-8A16-1E9F4C436FAC}" type="slidenum">
              <a:rPr lang="en-US" altLang="zh-CN" smtClean="0">
                <a:ea typeface="宋体" pitchFamily="2" charset="-122"/>
              </a:rPr>
              <a:pPr/>
              <a:t>31</a:t>
            </a:fld>
            <a:endParaRPr lang="en-US" altLang="zh-CN">
              <a:ea typeface="宋体" pitchFamily="2" charset="-122"/>
            </a:endParaRPr>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B7A31ABE-A786-46E8-AC5E-9A2A517CC233}" type="slidenum">
              <a:rPr lang="en-US" altLang="zh-CN" smtClean="0">
                <a:ea typeface="宋体" pitchFamily="2" charset="-122"/>
              </a:rPr>
              <a:pPr/>
              <a:t>32</a:t>
            </a:fld>
            <a:endParaRPr lang="en-US" altLang="zh-CN">
              <a:ea typeface="宋体" pitchFamily="2" charset="-122"/>
            </a:endParaRPr>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8DCC7123-8368-43D7-851E-E20E3C50B365}" type="slidenum">
              <a:rPr lang="en-US" altLang="zh-CN" smtClean="0">
                <a:ea typeface="宋体" pitchFamily="2" charset="-122"/>
              </a:rPr>
              <a:pPr/>
              <a:t>33</a:t>
            </a:fld>
            <a:endParaRPr lang="en-US" altLang="zh-CN">
              <a:ea typeface="宋体" pitchFamily="2" charset="-122"/>
            </a:endParaRPr>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FCF0FB38-59ED-4625-ACAD-BCF1CA972D52}" type="slidenum">
              <a:rPr lang="en-US" altLang="zh-CN" smtClean="0">
                <a:ea typeface="宋体" pitchFamily="2" charset="-122"/>
              </a:rPr>
              <a:pPr/>
              <a:t>34</a:t>
            </a:fld>
            <a:endParaRPr lang="en-US" altLang="zh-CN">
              <a:ea typeface="宋体" pitchFamily="2" charset="-122"/>
            </a:endParaRPr>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p>
            <a:fld id="{4F28C666-5E82-42A8-A41F-F3F96730D021}" type="slidenum">
              <a:rPr lang="en-US" altLang="zh-CN" smtClean="0">
                <a:ea typeface="宋体" pitchFamily="2" charset="-122"/>
              </a:rPr>
              <a:pPr/>
              <a:t>35</a:t>
            </a:fld>
            <a:endParaRPr lang="en-US" altLang="zh-CN">
              <a:ea typeface="宋体" pitchFamily="2" charset="-122"/>
            </a:endParaRPr>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67B53FA7-1A87-4056-ACEE-1684478C716C}" type="slidenum">
              <a:rPr lang="en-US" altLang="zh-CN" smtClean="0">
                <a:ea typeface="宋体" pitchFamily="2" charset="-122"/>
              </a:rPr>
              <a:pPr/>
              <a:t>36</a:t>
            </a:fld>
            <a:endParaRPr lang="en-US" altLang="zh-CN">
              <a:ea typeface="宋体" pitchFamily="2" charset="-122"/>
            </a:endParaRPr>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F96AD753-48BB-48DE-AA9C-8EF232C7F707}" type="slidenum">
              <a:rPr lang="en-US" altLang="zh-CN" smtClean="0">
                <a:ea typeface="宋体" pitchFamily="2" charset="-122"/>
              </a:rPr>
              <a:pPr/>
              <a:t>37</a:t>
            </a:fld>
            <a:endParaRPr lang="en-US" altLang="zh-CN">
              <a:ea typeface="宋体" pitchFamily="2" charset="-122"/>
            </a:endParaRPr>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020F1191-AE29-491E-A4B0-B24D0339F75C}" type="slidenum">
              <a:rPr lang="en-US" altLang="zh-CN" smtClean="0">
                <a:ea typeface="宋体" pitchFamily="2" charset="-122"/>
              </a:rPr>
              <a:pPr/>
              <a:t>41</a:t>
            </a:fld>
            <a:endParaRPr lang="en-US" altLang="zh-CN">
              <a:ea typeface="宋体" pitchFamily="2" charset="-122"/>
            </a:endParaRPr>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p>
            <a:fld id="{F30D1DC2-F3E4-463B-ABC3-F81B2524C9E5}" type="slidenum">
              <a:rPr lang="en-US" altLang="zh-CN" smtClean="0">
                <a:ea typeface="宋体" pitchFamily="2" charset="-122"/>
              </a:rPr>
              <a:pPr/>
              <a:t>42</a:t>
            </a:fld>
            <a:endParaRPr lang="en-US" altLang="zh-CN">
              <a:ea typeface="宋体" pitchFamily="2" charset="-122"/>
            </a:endParaRP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p>
            <a:fld id="{917423DF-90B3-4E5F-95B3-3927FA9A3EAD}" type="slidenum">
              <a:rPr lang="en-US" altLang="zh-CN" smtClean="0">
                <a:ea typeface="宋体" pitchFamily="2" charset="-122"/>
              </a:rPr>
              <a:pPr/>
              <a:t>43</a:t>
            </a:fld>
            <a:endParaRPr lang="en-US" altLang="zh-CN">
              <a:ea typeface="宋体" pitchFamily="2" charset="-122"/>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p:spPr>
        <p:txBody>
          <a:bodyPr/>
          <a:lstStyle/>
          <a:p>
            <a:fld id="{C6245E76-83D6-4BAC-9F62-CFC9FBEABFB2}" type="slidenum">
              <a:rPr lang="en-US" altLang="zh-CN" smtClean="0">
                <a:ea typeface="宋体" pitchFamily="2" charset="-122"/>
              </a:rPr>
              <a:pPr/>
              <a:t>4</a:t>
            </a:fld>
            <a:endParaRPr lang="en-US" altLang="zh-CN">
              <a:ea typeface="宋体" pitchFamily="2" charset="-122"/>
            </a:endParaRPr>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p:spPr>
        <p:txBody>
          <a:bodyPr/>
          <a:lstStyle/>
          <a:p>
            <a:fld id="{1651C761-BF7C-423F-A126-E322D8B79C1D}" type="slidenum">
              <a:rPr lang="en-US" altLang="zh-CN" smtClean="0">
                <a:ea typeface="宋体" pitchFamily="2" charset="-122"/>
              </a:rPr>
              <a:pPr/>
              <a:t>44</a:t>
            </a:fld>
            <a:endParaRPr lang="en-US" altLang="zh-CN">
              <a:ea typeface="宋体" pitchFamily="2" charset="-122"/>
            </a:endParaRPr>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a:ln/>
        </p:spPr>
        <p:txBody>
          <a:bodyPr/>
          <a:lstStyle/>
          <a:p>
            <a:pPr eaLnBrk="1" hangingPunct="1"/>
            <a:endParaRPr lang="zh-CN" altLang="zh-CN" dirty="0">
              <a:ea typeface="宋体" pitchFamily="2" charset="-122"/>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p:spPr>
        <p:txBody>
          <a:bodyPr/>
          <a:lstStyle/>
          <a:p>
            <a:fld id="{F3DA32FB-7E42-4F7F-8FA7-4EF5D949BCB7}" type="slidenum">
              <a:rPr lang="en-US" altLang="zh-CN" smtClean="0">
                <a:ea typeface="宋体" pitchFamily="2" charset="-122"/>
              </a:rPr>
              <a:pPr/>
              <a:t>46</a:t>
            </a:fld>
            <a:endParaRPr lang="en-US" altLang="zh-CN">
              <a:ea typeface="宋体" pitchFamily="2" charset="-122"/>
            </a:endParaRPr>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p:spPr>
        <p:txBody>
          <a:bodyPr/>
          <a:lstStyle/>
          <a:p>
            <a:fld id="{F4736505-C1AD-4D29-82A1-82A56492435B}" type="slidenum">
              <a:rPr lang="en-US" altLang="zh-CN" smtClean="0">
                <a:ea typeface="宋体" pitchFamily="2" charset="-122"/>
              </a:rPr>
              <a:pPr/>
              <a:t>47</a:t>
            </a:fld>
            <a:endParaRPr lang="en-US" altLang="zh-CN">
              <a:ea typeface="宋体" pitchFamily="2" charset="-122"/>
            </a:endParaRPr>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p:spPr>
        <p:txBody>
          <a:bodyPr/>
          <a:lstStyle/>
          <a:p>
            <a:fld id="{946CDA4A-751D-4399-B1A5-9C4E9D658AA3}" type="slidenum">
              <a:rPr lang="en-US" altLang="zh-CN" smtClean="0">
                <a:ea typeface="宋体" pitchFamily="2" charset="-122"/>
              </a:rPr>
              <a:pPr/>
              <a:t>50</a:t>
            </a:fld>
            <a:endParaRPr lang="en-US" altLang="zh-CN">
              <a:ea typeface="宋体" pitchFamily="2" charset="-122"/>
            </a:endParaRPr>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7D8788BC-B056-410A-B24A-52C78623F4EC}" type="slidenum">
              <a:rPr lang="en-US" altLang="zh-CN" smtClean="0">
                <a:ea typeface="宋体" pitchFamily="2" charset="-122"/>
              </a:rPr>
              <a:pPr/>
              <a:t>51</a:t>
            </a:fld>
            <a:endParaRPr lang="en-US" altLang="zh-CN">
              <a:ea typeface="宋体" pitchFamily="2" charset="-122"/>
            </a:endParaRPr>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p>
            <a:fld id="{78C74F9D-9079-4AC2-88E7-87288492BCE4}" type="slidenum">
              <a:rPr lang="en-US" altLang="zh-CN" smtClean="0">
                <a:ea typeface="宋体" pitchFamily="2" charset="-122"/>
              </a:rPr>
              <a:pPr/>
              <a:t>52</a:t>
            </a:fld>
            <a:endParaRPr lang="en-US" altLang="zh-CN">
              <a:ea typeface="宋体" pitchFamily="2" charset="-122"/>
            </a:endParaRPr>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p>
            <a:fld id="{8308BBAC-B56A-4034-A77F-7E0D3D6C846E}" type="slidenum">
              <a:rPr lang="en-US" altLang="zh-CN" smtClean="0">
                <a:ea typeface="宋体" pitchFamily="2" charset="-122"/>
              </a:rPr>
              <a:pPr/>
              <a:t>53</a:t>
            </a:fld>
            <a:endParaRPr lang="en-US" altLang="zh-CN">
              <a:ea typeface="宋体" pitchFamily="2" charset="-122"/>
            </a:endParaRPr>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a:ln/>
        </p:spPr>
        <p:txBody>
          <a:bodyPr/>
          <a:lstStyle/>
          <a:p>
            <a:pPr eaLnBrk="1" hangingPunct="1"/>
            <a:r>
              <a:rPr lang="el-GR" altLang="zh-CN" b="1" i="1" dirty="0">
                <a:ea typeface="宋体" pitchFamily="2" charset="-122"/>
              </a:rPr>
              <a:t>ν</a:t>
            </a:r>
            <a:r>
              <a:rPr lang="zh-CN" altLang="en-US" b="1" i="1" dirty="0">
                <a:ea typeface="宋体" pitchFamily="2" charset="-122"/>
              </a:rPr>
              <a:t>读作</a:t>
            </a:r>
            <a:r>
              <a:rPr lang="en-US" altLang="zh-CN" b="1" i="1" dirty="0">
                <a:ea typeface="宋体" pitchFamily="2" charset="-122"/>
              </a:rPr>
              <a:t>/</a:t>
            </a:r>
            <a:r>
              <a:rPr lang="en-US" altLang="zh-CN" b="1" i="1" dirty="0" err="1">
                <a:ea typeface="宋体" pitchFamily="2" charset="-122"/>
              </a:rPr>
              <a:t>nju</a:t>
            </a:r>
            <a:r>
              <a:rPr lang="en-US" altLang="zh-CN" b="1" i="1" dirty="0">
                <a:ea typeface="宋体" pitchFamily="2" charset="-122"/>
              </a:rPr>
              <a:t>:/</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p>
            <a:fld id="{1014D37A-0C9D-40CB-ABCE-0404217453A7}" type="slidenum">
              <a:rPr lang="en-US" altLang="zh-CN" smtClean="0">
                <a:ea typeface="宋体" pitchFamily="2" charset="-122"/>
              </a:rPr>
              <a:pPr/>
              <a:t>54</a:t>
            </a:fld>
            <a:endParaRPr lang="en-US" altLang="zh-CN">
              <a:ea typeface="宋体" pitchFamily="2" charset="-122"/>
            </a:endParaRPr>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幻灯片图像占位符 1"/>
          <p:cNvSpPr>
            <a:spLocks noGrp="1" noRot="1" noChangeAspect="1" noTextEdit="1"/>
          </p:cNvSpPr>
          <p:nvPr>
            <p:ph type="sldImg"/>
          </p:nvPr>
        </p:nvSpPr>
        <p:spPr>
          <a:ln/>
        </p:spPr>
      </p:sp>
      <p:sp>
        <p:nvSpPr>
          <p:cNvPr id="175107" name="备注占位符 2"/>
          <p:cNvSpPr>
            <a:spLocks noGrp="1"/>
          </p:cNvSpPr>
          <p:nvPr>
            <p:ph type="body" idx="1"/>
          </p:nvPr>
        </p:nvSpPr>
        <p:spPr>
          <a:noFill/>
          <a:ln/>
        </p:spPr>
        <p:txBody>
          <a:bodyPr/>
          <a:lstStyle/>
          <a:p>
            <a:endParaRPr lang="zh-CN" altLang="en-US">
              <a:ea typeface="宋体" pitchFamily="2" charset="-122"/>
            </a:endParaRPr>
          </a:p>
        </p:txBody>
      </p:sp>
      <p:sp>
        <p:nvSpPr>
          <p:cNvPr id="175108" name="灯片编号占位符 3"/>
          <p:cNvSpPr>
            <a:spLocks noGrp="1"/>
          </p:cNvSpPr>
          <p:nvPr>
            <p:ph type="sldNum" sz="quarter" idx="5"/>
          </p:nvPr>
        </p:nvSpPr>
        <p:spPr>
          <a:noFill/>
        </p:spPr>
        <p:txBody>
          <a:bodyPr/>
          <a:lstStyle/>
          <a:p>
            <a:fld id="{7046CEFE-7E32-423D-BE28-29EEEE8D03B8}" type="slidenum">
              <a:rPr lang="en-US" altLang="zh-CN" smtClean="0">
                <a:ea typeface="宋体" pitchFamily="2" charset="-122"/>
              </a:rPr>
              <a:pPr/>
              <a:t>55</a:t>
            </a:fld>
            <a:endParaRPr lang="en-US" altLang="zh-CN">
              <a:ea typeface="宋体" pitchFamily="2" charset="-122"/>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p>
            <a:fld id="{2A1403BB-FBC1-4658-851E-BF37712239EA}" type="slidenum">
              <a:rPr lang="en-US" altLang="zh-CN" smtClean="0">
                <a:ea typeface="宋体" pitchFamily="2" charset="-122"/>
              </a:rPr>
              <a:pPr/>
              <a:t>56</a:t>
            </a:fld>
            <a:endParaRPr lang="en-US" altLang="zh-CN">
              <a:ea typeface="宋体" pitchFamily="2" charset="-122"/>
            </a:endParaRPr>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5F3BB527-DBB9-4C5F-99C5-9EE40D0131F9}" type="slidenum">
              <a:rPr lang="en-US" altLang="zh-CN" smtClean="0">
                <a:ea typeface="宋体" pitchFamily="2" charset="-122"/>
              </a:rPr>
              <a:pPr/>
              <a:t>5</a:t>
            </a:fld>
            <a:endParaRPr lang="en-US" altLang="zh-CN">
              <a:ea typeface="宋体" pitchFamily="2" charset="-122"/>
            </a:endParaRPr>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p>
            <a:fld id="{C9A7F75B-30E7-4119-9102-0F2D0A7F62CC}" type="slidenum">
              <a:rPr lang="en-US" altLang="zh-CN" smtClean="0">
                <a:ea typeface="宋体" pitchFamily="2" charset="-122"/>
              </a:rPr>
              <a:pPr/>
              <a:t>57</a:t>
            </a:fld>
            <a:endParaRPr lang="en-US" altLang="zh-CN">
              <a:ea typeface="宋体" pitchFamily="2" charset="-122"/>
            </a:endParaRPr>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p>
            <a:fld id="{945B9BC5-23EA-4BD3-AF67-9A762542C936}" type="slidenum">
              <a:rPr lang="en-US" altLang="zh-CN" smtClean="0">
                <a:ea typeface="宋体" pitchFamily="2" charset="-122"/>
              </a:rPr>
              <a:pPr/>
              <a:t>58</a:t>
            </a:fld>
            <a:endParaRPr lang="en-US" altLang="zh-CN">
              <a:ea typeface="宋体" pitchFamily="2" charset="-122"/>
            </a:endParaRPr>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203B170B-5364-4BF1-A9A7-53FAC0722D89}" type="slidenum">
              <a:rPr lang="en-US" altLang="zh-CN" smtClean="0">
                <a:ea typeface="宋体" pitchFamily="2" charset="-122"/>
              </a:rPr>
              <a:pPr/>
              <a:t>59</a:t>
            </a:fld>
            <a:endParaRPr lang="en-US" altLang="zh-CN">
              <a:ea typeface="宋体" pitchFamily="2" charset="-122"/>
            </a:endParaRPr>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B1AEFF32-A1D4-495C-813D-E6E3B7C7BAC4}" type="slidenum">
              <a:rPr lang="en-US" altLang="zh-CN" smtClean="0">
                <a:ea typeface="宋体" pitchFamily="2" charset="-122"/>
              </a:rPr>
              <a:pPr/>
              <a:t>61</a:t>
            </a:fld>
            <a:endParaRPr lang="en-US" altLang="zh-CN">
              <a:ea typeface="宋体" pitchFamily="2" charset="-122"/>
            </a:endParaRPr>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p>
            <a:fld id="{74B87D87-A083-4A21-B56E-17D5501B9572}" type="slidenum">
              <a:rPr lang="en-US" altLang="zh-CN" smtClean="0">
                <a:ea typeface="宋体" pitchFamily="2" charset="-122"/>
              </a:rPr>
              <a:pPr/>
              <a:t>62</a:t>
            </a:fld>
            <a:endParaRPr lang="en-US" altLang="zh-CN">
              <a:ea typeface="宋体" pitchFamily="2" charset="-122"/>
            </a:endParaRPr>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p>
            <a:fld id="{07055468-7197-487F-9662-BCC91F16A3C5}" type="slidenum">
              <a:rPr lang="en-US" altLang="zh-CN" smtClean="0">
                <a:ea typeface="宋体" pitchFamily="2" charset="-122"/>
              </a:rPr>
              <a:pPr/>
              <a:t>63</a:t>
            </a:fld>
            <a:endParaRPr lang="en-US" altLang="zh-CN">
              <a:ea typeface="宋体" pitchFamily="2" charset="-122"/>
            </a:endParaRPr>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DDB72A6A-5899-4DD0-942D-12688869A8C1}" type="slidenum">
              <a:rPr lang="en-US" altLang="zh-CN" smtClean="0">
                <a:ea typeface="宋体" pitchFamily="2" charset="-122"/>
              </a:rPr>
              <a:pPr/>
              <a:t>64</a:t>
            </a:fld>
            <a:endParaRPr lang="en-US" altLang="zh-CN">
              <a:ea typeface="宋体" pitchFamily="2" charset="-122"/>
            </a:endParaRPr>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7A9ACB85-0163-4BC5-B912-EB7BF55A5FD0}" type="slidenum">
              <a:rPr lang="en-US" altLang="zh-CN" smtClean="0">
                <a:ea typeface="宋体" pitchFamily="2" charset="-122"/>
              </a:rPr>
              <a:pPr/>
              <a:t>65</a:t>
            </a:fld>
            <a:endParaRPr lang="en-US" altLang="zh-CN">
              <a:ea typeface="宋体" pitchFamily="2" charset="-122"/>
            </a:endParaRPr>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E79909CF-1116-4615-B0C9-DAE741E43E2A}" type="slidenum">
              <a:rPr lang="en-US" altLang="zh-CN" smtClean="0">
                <a:ea typeface="宋体" pitchFamily="2" charset="-122"/>
              </a:rPr>
              <a:pPr/>
              <a:t>66</a:t>
            </a:fld>
            <a:endParaRPr lang="en-US" altLang="zh-CN">
              <a:ea typeface="宋体" pitchFamily="2" charset="-122"/>
            </a:endParaRPr>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704F5B86-01C5-4A9C-B93A-A3C7576D77A9}" type="slidenum">
              <a:rPr lang="en-US" altLang="zh-CN" smtClean="0">
                <a:ea typeface="宋体" pitchFamily="2" charset="-122"/>
              </a:rPr>
              <a:pPr/>
              <a:t>67</a:t>
            </a:fld>
            <a:endParaRPr lang="en-US" altLang="zh-CN">
              <a:ea typeface="宋体" pitchFamily="2" charset="-122"/>
            </a:endParaRPr>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fld id="{8C4C818D-C4E1-46A3-A6E9-B23DDD1B0D59}" type="slidenum">
              <a:rPr lang="en-US" altLang="zh-CN" smtClean="0">
                <a:ea typeface="宋体" pitchFamily="2" charset="-122"/>
              </a:rPr>
              <a:pPr/>
              <a:t>6</a:t>
            </a:fld>
            <a:endParaRPr lang="en-US" altLang="zh-CN">
              <a:ea typeface="宋体" pitchFamily="2" charset="-122"/>
            </a:endParaRPr>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p:spPr>
        <p:txBody>
          <a:bodyPr/>
          <a:lstStyle/>
          <a:p>
            <a:fld id="{65AC0359-C388-4C08-951E-0B372FF08C80}" type="slidenum">
              <a:rPr lang="en-US" altLang="zh-CN" smtClean="0">
                <a:ea typeface="宋体" pitchFamily="2" charset="-122"/>
              </a:rPr>
              <a:pPr/>
              <a:t>68</a:t>
            </a:fld>
            <a:endParaRPr lang="en-US" altLang="zh-CN">
              <a:ea typeface="宋体" pitchFamily="2" charset="-122"/>
            </a:endParaRPr>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9ED52581-2FC4-48EC-B23D-2C23FA92159D}" type="slidenum">
              <a:rPr lang="en-US" altLang="zh-CN" smtClean="0">
                <a:ea typeface="宋体" pitchFamily="2" charset="-122"/>
              </a:rPr>
              <a:pPr/>
              <a:t>69</a:t>
            </a:fld>
            <a:endParaRPr lang="en-US" altLang="zh-CN">
              <a:ea typeface="宋体" pitchFamily="2" charset="-122"/>
            </a:endParaRPr>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a:ln/>
        </p:spPr>
        <p:txBody>
          <a:bodyPr/>
          <a:lstStyle/>
          <a:p>
            <a:pPr eaLnBrk="1" hangingPunct="1"/>
            <a:r>
              <a:rPr lang="zh-CN" altLang="en-US" b="1">
                <a:ea typeface="宋体" pitchFamily="2" charset="-122"/>
              </a:rPr>
              <a:t>衰落与衰减</a:t>
            </a:r>
            <a:endParaRPr lang="zh-CN" altLang="zh-CN" b="1">
              <a:ea typeface="宋体" pitchFamily="2" charset="-122"/>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3E379DF3-5D1C-49DF-8D29-2B6C6C9F5BCF}" type="slidenum">
              <a:rPr lang="en-US" altLang="zh-CN" smtClean="0">
                <a:ea typeface="宋体" pitchFamily="2" charset="-122"/>
              </a:rPr>
              <a:pPr/>
              <a:t>72</a:t>
            </a:fld>
            <a:endParaRPr lang="en-US" altLang="zh-CN">
              <a:ea typeface="宋体" pitchFamily="2" charset="-122"/>
            </a:endParaRPr>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p:spPr>
        <p:txBody>
          <a:bodyPr/>
          <a:lstStyle/>
          <a:p>
            <a:pPr eaLnBrk="1" hangingPunct="1"/>
            <a:r>
              <a:rPr lang="en-US" altLang="zh-CN">
                <a:ea typeface="宋体" pitchFamily="2" charset="-122"/>
              </a:rPr>
              <a:t>sigma</a:t>
            </a:r>
            <a:endParaRPr lang="zh-CN" altLang="zh-CN">
              <a:ea typeface="宋体" pitchFamily="2" charset="-122"/>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p>
            <a:fld id="{3FA61CE0-5605-4F09-A062-D98DE410B11C}" type="slidenum">
              <a:rPr lang="en-US" altLang="zh-CN" smtClean="0">
                <a:ea typeface="宋体" pitchFamily="2" charset="-122"/>
              </a:rPr>
              <a:pPr/>
              <a:t>73</a:t>
            </a:fld>
            <a:endParaRPr lang="en-US" altLang="zh-CN">
              <a:ea typeface="宋体" pitchFamily="2" charset="-122"/>
            </a:endParaRPr>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a:ln/>
        </p:spPr>
        <p:txBody>
          <a:bodyPr/>
          <a:lstStyle/>
          <a:p>
            <a:pPr eaLnBrk="1" hangingPunct="1"/>
            <a:r>
              <a:rPr lang="en-US" altLang="zh-CN">
                <a:ea typeface="宋体" pitchFamily="2" charset="-122"/>
              </a:rPr>
              <a:t>ksai</a:t>
            </a:r>
            <a:endParaRPr lang="zh-CN" altLang="zh-CN">
              <a:ea typeface="宋体" pitchFamily="2" charset="-122"/>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p>
            <a:fld id="{2334EEFD-8737-4D64-8611-E2AE02BF0D42}" type="slidenum">
              <a:rPr lang="en-US" altLang="zh-CN" smtClean="0">
                <a:ea typeface="宋体" pitchFamily="2" charset="-122"/>
              </a:rPr>
              <a:pPr/>
              <a:t>74</a:t>
            </a:fld>
            <a:endParaRPr lang="en-US" altLang="zh-CN">
              <a:ea typeface="宋体" pitchFamily="2" charset="-122"/>
            </a:endParaRPr>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p>
            <a:fld id="{12414025-397D-4327-AE18-8D52EA0B88E9}" type="slidenum">
              <a:rPr lang="en-US" altLang="zh-CN" smtClean="0">
                <a:ea typeface="宋体" pitchFamily="2" charset="-122"/>
              </a:rPr>
              <a:pPr/>
              <a:t>76</a:t>
            </a:fld>
            <a:endParaRPr lang="en-US" altLang="zh-CN">
              <a:ea typeface="宋体" pitchFamily="2" charset="-122"/>
            </a:endParaRPr>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p>
            <a:fld id="{E227FF15-4EE6-4859-AE74-1B0841E0195E}" type="slidenum">
              <a:rPr lang="en-US" altLang="zh-CN" smtClean="0">
                <a:ea typeface="宋体" pitchFamily="2" charset="-122"/>
              </a:rPr>
              <a:pPr/>
              <a:t>77</a:t>
            </a:fld>
            <a:endParaRPr lang="en-US" altLang="zh-CN">
              <a:ea typeface="宋体" pitchFamily="2" charset="-122"/>
            </a:endParaRPr>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a:ln/>
        </p:spPr>
        <p:txBody>
          <a:bodyPr/>
          <a:lstStyle/>
          <a:p>
            <a:pPr eaLnBrk="1" hangingPunct="1"/>
            <a:r>
              <a:rPr lang="zh-CN" altLang="en-US">
                <a:ea typeface="宋体" pitchFamily="2" charset="-122"/>
              </a:rPr>
              <a:t>互补就是“用</a:t>
            </a:r>
            <a:r>
              <a:rPr lang="en-US" altLang="zh-CN">
                <a:ea typeface="宋体" pitchFamily="2" charset="-122"/>
              </a:rPr>
              <a:t>1</a:t>
            </a:r>
            <a:r>
              <a:rPr lang="zh-CN" altLang="en-US">
                <a:ea typeface="宋体" pitchFamily="2" charset="-122"/>
              </a:rPr>
              <a:t>去减”</a:t>
            </a:r>
            <a:endParaRPr lang="zh-CN" altLang="zh-CN">
              <a:ea typeface="宋体" pitchFamily="2" charset="-122"/>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p>
            <a:fld id="{9E0A801E-46DB-4D30-8F68-64A5A6A484A4}" type="slidenum">
              <a:rPr lang="en-US" altLang="zh-CN" smtClean="0">
                <a:ea typeface="宋体" pitchFamily="2" charset="-122"/>
              </a:rPr>
              <a:pPr/>
              <a:t>78</a:t>
            </a:fld>
            <a:endParaRPr lang="en-US" altLang="zh-CN">
              <a:ea typeface="宋体" pitchFamily="2" charset="-122"/>
            </a:endParaRPr>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p>
            <a:fld id="{C60DDEC0-6356-4E0A-8202-9BBC5102BE30}" type="slidenum">
              <a:rPr lang="en-US" altLang="zh-CN" smtClean="0">
                <a:ea typeface="宋体" pitchFamily="2" charset="-122"/>
              </a:rPr>
              <a:pPr/>
              <a:t>79</a:t>
            </a:fld>
            <a:endParaRPr lang="en-US" altLang="zh-CN">
              <a:ea typeface="宋体" pitchFamily="2" charset="-122"/>
            </a:endParaRPr>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p>
            <a:fld id="{B94E79A3-4392-4816-90BB-F0F3476CE19B}" type="slidenum">
              <a:rPr lang="en-US" altLang="zh-CN" smtClean="0">
                <a:ea typeface="宋体" pitchFamily="2" charset="-122"/>
              </a:rPr>
              <a:pPr/>
              <a:t>80</a:t>
            </a:fld>
            <a:endParaRPr lang="en-US" altLang="zh-CN">
              <a:ea typeface="宋体" pitchFamily="2" charset="-122"/>
            </a:endParaRPr>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F727A2BF-2BA6-4262-9784-DB83A46567C4}" type="slidenum">
              <a:rPr lang="en-US" altLang="zh-CN" smtClean="0">
                <a:ea typeface="宋体" pitchFamily="2" charset="-122"/>
              </a:rPr>
              <a:pPr/>
              <a:t>7</a:t>
            </a:fld>
            <a:endParaRPr lang="en-US" altLang="zh-CN">
              <a:ea typeface="宋体" pitchFamily="2" charset="-122"/>
            </a:endParaRPr>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p>
            <a:fld id="{BE9CFD59-1B80-4540-AC37-8832E7F75D49}" type="slidenum">
              <a:rPr lang="en-US" altLang="zh-CN" smtClean="0">
                <a:ea typeface="宋体" pitchFamily="2" charset="-122"/>
              </a:rPr>
              <a:pPr/>
              <a:t>81</a:t>
            </a:fld>
            <a:endParaRPr lang="en-US" altLang="zh-CN">
              <a:ea typeface="宋体" pitchFamily="2" charset="-122"/>
            </a:endParaRPr>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p>
            <a:fld id="{8ED8A801-EBF7-4D5A-A529-36D2D019B8F2}" type="slidenum">
              <a:rPr lang="en-US" altLang="zh-CN" smtClean="0">
                <a:ea typeface="宋体" pitchFamily="2" charset="-122"/>
              </a:rPr>
              <a:pPr/>
              <a:t>82</a:t>
            </a:fld>
            <a:endParaRPr lang="en-US" altLang="zh-CN">
              <a:ea typeface="宋体" pitchFamily="2" charset="-122"/>
            </a:endParaRPr>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p>
            <a:fld id="{D70F5F38-BC04-4C8B-B1CB-5CED3F0D3936}" type="slidenum">
              <a:rPr lang="en-US" altLang="zh-CN" smtClean="0">
                <a:ea typeface="宋体" pitchFamily="2" charset="-122"/>
              </a:rPr>
              <a:pPr/>
              <a:t>83</a:t>
            </a:fld>
            <a:endParaRPr lang="en-US" altLang="zh-CN">
              <a:ea typeface="宋体" pitchFamily="2" charset="-122"/>
            </a:endParaRPr>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p:spPr>
        <p:txBody>
          <a:bodyPr/>
          <a:lstStyle/>
          <a:p>
            <a:fld id="{8971C07C-C512-41D4-BBB4-6D57C047D69B}" type="slidenum">
              <a:rPr lang="en-US" altLang="zh-CN" smtClean="0">
                <a:ea typeface="宋体" pitchFamily="2" charset="-122"/>
              </a:rPr>
              <a:pPr/>
              <a:t>84</a:t>
            </a:fld>
            <a:endParaRPr lang="en-US" altLang="zh-CN">
              <a:ea typeface="宋体" pitchFamily="2" charset="-122"/>
            </a:endParaRPr>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fld id="{1AF7053D-698D-42EC-BE06-33413C6C20D5}" type="slidenum">
              <a:rPr lang="en-US" altLang="zh-CN" smtClean="0">
                <a:ea typeface="宋体" pitchFamily="2" charset="-122"/>
              </a:rPr>
              <a:pPr/>
              <a:t>85</a:t>
            </a:fld>
            <a:endParaRPr lang="en-US" altLang="zh-CN">
              <a:ea typeface="宋体" pitchFamily="2" charset="-122"/>
            </a:endParaRPr>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p:spPr>
        <p:txBody>
          <a:bodyPr/>
          <a:lstStyle/>
          <a:p>
            <a:fld id="{BC00B86E-5117-42C9-A76A-25669C9EAC67}" type="slidenum">
              <a:rPr lang="en-US" altLang="zh-CN" smtClean="0">
                <a:ea typeface="宋体" pitchFamily="2" charset="-122"/>
              </a:rPr>
              <a:pPr/>
              <a:t>86</a:t>
            </a:fld>
            <a:endParaRPr lang="en-US" altLang="zh-CN">
              <a:ea typeface="宋体" pitchFamily="2" charset="-122"/>
            </a:endParaRPr>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p:cNvSpPr>
            <a:spLocks noGrp="1" noChangeArrowheads="1"/>
          </p:cNvSpPr>
          <p:nvPr>
            <p:ph type="sldNum" sz="quarter" idx="5"/>
          </p:nvPr>
        </p:nvSpPr>
        <p:spPr>
          <a:noFill/>
        </p:spPr>
        <p:txBody>
          <a:bodyPr/>
          <a:lstStyle/>
          <a:p>
            <a:fld id="{A6028131-3625-4E1D-887B-5963966E3E59}" type="slidenum">
              <a:rPr lang="en-US" altLang="zh-CN" smtClean="0">
                <a:ea typeface="宋体" pitchFamily="2" charset="-122"/>
              </a:rPr>
              <a:pPr/>
              <a:t>87</a:t>
            </a:fld>
            <a:endParaRPr lang="en-US" altLang="zh-CN">
              <a:ea typeface="宋体" pitchFamily="2" charset="-122"/>
            </a:endParaRPr>
          </a:p>
        </p:txBody>
      </p:sp>
      <p:sp>
        <p:nvSpPr>
          <p:cNvPr id="203779" name="Rectangle 2"/>
          <p:cNvSpPr>
            <a:spLocks noGrp="1" noRot="1" noChangeAspect="1" noChangeArrowheads="1" noTextEdit="1"/>
          </p:cNvSpPr>
          <p:nvPr>
            <p:ph type="sldImg"/>
          </p:nvPr>
        </p:nvSpPr>
        <p:spPr>
          <a:ln/>
        </p:spPr>
      </p:sp>
      <p:sp>
        <p:nvSpPr>
          <p:cNvPr id="203780" name="Rectangle 3"/>
          <p:cNvSpPr>
            <a:spLocks noGrp="1" noChangeArrowheads="1"/>
          </p:cNvSpPr>
          <p:nvPr>
            <p:ph type="body" idx="1"/>
          </p:nvPr>
        </p:nvSpPr>
        <p:spPr>
          <a:noFill/>
          <a:ln/>
        </p:spPr>
        <p:txBody>
          <a:bodyPr/>
          <a:lstStyle/>
          <a:p>
            <a:pPr eaLnBrk="1" hangingPunct="1"/>
            <a:endParaRPr lang="zh-CN" altLang="zh-CN" dirty="0">
              <a:ea typeface="宋体" pitchFamily="2" charset="-122"/>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p:spPr>
        <p:txBody>
          <a:bodyPr/>
          <a:lstStyle/>
          <a:p>
            <a:fld id="{FEF1D299-5523-48A5-ADD5-B12B7D8B888A}" type="slidenum">
              <a:rPr lang="en-US" altLang="zh-CN" smtClean="0">
                <a:ea typeface="宋体" pitchFamily="2" charset="-122"/>
              </a:rPr>
              <a:pPr/>
              <a:t>88</a:t>
            </a:fld>
            <a:endParaRPr lang="en-US" altLang="zh-CN">
              <a:ea typeface="宋体" pitchFamily="2" charset="-122"/>
            </a:endParaRPr>
          </a:p>
        </p:txBody>
      </p:sp>
      <p:sp>
        <p:nvSpPr>
          <p:cNvPr id="204803" name="Rectangle 2"/>
          <p:cNvSpPr>
            <a:spLocks noGrp="1" noRot="1" noChangeAspect="1" noChangeArrowheads="1" noTextEdit="1"/>
          </p:cNvSpPr>
          <p:nvPr>
            <p:ph type="sldImg"/>
          </p:nvPr>
        </p:nvSpPr>
        <p:spPr>
          <a:ln/>
        </p:spPr>
      </p:sp>
      <p:sp>
        <p:nvSpPr>
          <p:cNvPr id="204804" name="Rectangle 3"/>
          <p:cNvSpPr>
            <a:spLocks noGrp="1" noChangeArrowheads="1"/>
          </p:cNvSpPr>
          <p:nvPr>
            <p:ph type="body" idx="1"/>
          </p:nvPr>
        </p:nvSpPr>
        <p:spPr>
          <a:noFill/>
          <a:ln/>
        </p:spPr>
        <p:txBody>
          <a:bodyPr/>
          <a:lstStyle/>
          <a:p>
            <a:pPr eaLnBrk="1" hangingPunct="1"/>
            <a:endParaRPr lang="zh-CN" altLang="zh-CN" dirty="0">
              <a:ea typeface="宋体" pitchFamily="2" charset="-122"/>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p:spPr>
        <p:txBody>
          <a:bodyPr/>
          <a:lstStyle/>
          <a:p>
            <a:fld id="{A74CE0B1-8B72-4FB5-B31F-4A9EB42C307F}" type="slidenum">
              <a:rPr lang="en-US" altLang="zh-CN" smtClean="0">
                <a:ea typeface="宋体" pitchFamily="2" charset="-122"/>
              </a:rPr>
              <a:pPr/>
              <a:t>89</a:t>
            </a:fld>
            <a:endParaRPr lang="en-US" altLang="zh-CN">
              <a:ea typeface="宋体" pitchFamily="2" charset="-122"/>
            </a:endParaRPr>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p:spPr>
        <p:txBody>
          <a:bodyPr/>
          <a:lstStyle/>
          <a:p>
            <a:fld id="{34024AA5-C1A5-4A9C-A1EF-9E6C849ABFEE}" type="slidenum">
              <a:rPr lang="en-US" altLang="zh-CN" smtClean="0">
                <a:ea typeface="宋体" pitchFamily="2" charset="-122"/>
              </a:rPr>
              <a:pPr/>
              <a:t>90</a:t>
            </a:fld>
            <a:endParaRPr lang="en-US" altLang="zh-CN">
              <a:ea typeface="宋体" pitchFamily="2" charset="-122"/>
            </a:endParaRPr>
          </a:p>
        </p:txBody>
      </p:sp>
      <p:sp>
        <p:nvSpPr>
          <p:cNvPr id="205827" name="Rectangle 2"/>
          <p:cNvSpPr>
            <a:spLocks noGrp="1" noRot="1" noChangeAspect="1" noChangeArrowheads="1" noTextEdit="1"/>
          </p:cNvSpPr>
          <p:nvPr>
            <p:ph type="sldImg"/>
          </p:nvPr>
        </p:nvSpPr>
        <p:spPr>
          <a:ln/>
        </p:spPr>
      </p:sp>
      <p:sp>
        <p:nvSpPr>
          <p:cNvPr id="205828"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p:spPr>
        <p:txBody>
          <a:bodyPr/>
          <a:lstStyle/>
          <a:p>
            <a:fld id="{9298155D-D764-4C87-BF66-C63C9345E807}" type="slidenum">
              <a:rPr lang="en-US" altLang="zh-CN" smtClean="0">
                <a:ea typeface="宋体" pitchFamily="2" charset="-122"/>
              </a:rPr>
              <a:pPr/>
              <a:t>8</a:t>
            </a:fld>
            <a:endParaRPr lang="en-US" altLang="zh-CN">
              <a:ea typeface="宋体" pitchFamily="2" charset="-122"/>
            </a:endParaRPr>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p:spPr>
        <p:txBody>
          <a:bodyPr/>
          <a:lstStyle/>
          <a:p>
            <a:fld id="{0575406D-6EDD-453B-8214-9C056A8B1B04}" type="slidenum">
              <a:rPr lang="en-US" altLang="zh-CN" smtClean="0">
                <a:ea typeface="宋体" pitchFamily="2" charset="-122"/>
              </a:rPr>
              <a:pPr/>
              <a:t>91</a:t>
            </a:fld>
            <a:endParaRPr lang="en-US" altLang="zh-CN">
              <a:ea typeface="宋体" pitchFamily="2" charset="-122"/>
            </a:endParaRPr>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p:spPr>
        <p:txBody>
          <a:bodyPr/>
          <a:lstStyle/>
          <a:p>
            <a:fld id="{FB6A57AA-E659-45A6-ABAD-8C6F6126C231}" type="slidenum">
              <a:rPr lang="en-US" altLang="zh-CN" smtClean="0">
                <a:ea typeface="宋体" pitchFamily="2" charset="-122"/>
              </a:rPr>
              <a:pPr/>
              <a:t>92</a:t>
            </a:fld>
            <a:endParaRPr lang="en-US" altLang="zh-CN">
              <a:ea typeface="宋体" pitchFamily="2" charset="-122"/>
            </a:endParaRPr>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p:spPr>
        <p:txBody>
          <a:bodyPr/>
          <a:lstStyle/>
          <a:p>
            <a:fld id="{E771E770-1880-4C0A-9E13-33BF23865F12}" type="slidenum">
              <a:rPr lang="en-US" altLang="zh-CN" smtClean="0">
                <a:ea typeface="宋体" pitchFamily="2" charset="-122"/>
              </a:rPr>
              <a:pPr/>
              <a:t>93</a:t>
            </a:fld>
            <a:endParaRPr lang="en-US" altLang="zh-CN">
              <a:ea typeface="宋体" pitchFamily="2" charset="-122"/>
            </a:endParaRPr>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p:spPr>
        <p:txBody>
          <a:bodyPr/>
          <a:lstStyle/>
          <a:p>
            <a:fld id="{40D87F4D-641E-4DCF-A246-F90CBCD4A113}" type="slidenum">
              <a:rPr lang="en-US" altLang="zh-CN" smtClean="0">
                <a:ea typeface="宋体" pitchFamily="2" charset="-122"/>
              </a:rPr>
              <a:pPr/>
              <a:t>94</a:t>
            </a:fld>
            <a:endParaRPr lang="en-US" altLang="zh-CN">
              <a:ea typeface="宋体" pitchFamily="2" charset="-122"/>
            </a:endParaRPr>
          </a:p>
        </p:txBody>
      </p:sp>
      <p:sp>
        <p:nvSpPr>
          <p:cNvPr id="210947" name="Rectangle 2"/>
          <p:cNvSpPr>
            <a:spLocks noGrp="1" noRot="1" noChangeAspect="1" noChangeArrowheads="1" noTextEdit="1"/>
          </p:cNvSpPr>
          <p:nvPr>
            <p:ph type="sldImg"/>
          </p:nvPr>
        </p:nvSpPr>
        <p:spPr>
          <a:ln/>
        </p:spPr>
      </p:sp>
      <p:sp>
        <p:nvSpPr>
          <p:cNvPr id="210948"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p:cNvSpPr>
            <a:spLocks noGrp="1" noChangeArrowheads="1"/>
          </p:cNvSpPr>
          <p:nvPr>
            <p:ph type="sldNum" sz="quarter" idx="5"/>
          </p:nvPr>
        </p:nvSpPr>
        <p:spPr>
          <a:noFill/>
        </p:spPr>
        <p:txBody>
          <a:bodyPr/>
          <a:lstStyle/>
          <a:p>
            <a:fld id="{4731B020-2671-4B0B-BCD6-0E0C4F77D97C}" type="slidenum">
              <a:rPr lang="en-US" altLang="zh-CN" smtClean="0">
                <a:ea typeface="宋体" pitchFamily="2" charset="-122"/>
              </a:rPr>
              <a:pPr/>
              <a:t>95</a:t>
            </a:fld>
            <a:endParaRPr lang="en-US" altLang="zh-CN">
              <a:ea typeface="宋体" pitchFamily="2" charset="-122"/>
            </a:endParaRPr>
          </a:p>
        </p:txBody>
      </p:sp>
      <p:sp>
        <p:nvSpPr>
          <p:cNvPr id="211971" name="Rectangle 2"/>
          <p:cNvSpPr>
            <a:spLocks noGrp="1" noRot="1" noChangeAspect="1" noChangeArrowheads="1" noTextEdit="1"/>
          </p:cNvSpPr>
          <p:nvPr>
            <p:ph type="sldImg"/>
          </p:nvPr>
        </p:nvSpPr>
        <p:spPr>
          <a:ln/>
        </p:spPr>
      </p:sp>
      <p:sp>
        <p:nvSpPr>
          <p:cNvPr id="211972"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p:spPr>
        <p:txBody>
          <a:bodyPr/>
          <a:lstStyle/>
          <a:p>
            <a:fld id="{D7CF6434-BC63-49CB-9E79-19442F2D5074}" type="slidenum">
              <a:rPr lang="en-US" altLang="zh-CN" smtClean="0">
                <a:ea typeface="宋体" pitchFamily="2" charset="-122"/>
              </a:rPr>
              <a:pPr/>
              <a:t>96</a:t>
            </a:fld>
            <a:endParaRPr lang="en-US" altLang="zh-CN">
              <a:ea typeface="宋体" pitchFamily="2" charset="-122"/>
            </a:endParaRPr>
          </a:p>
        </p:txBody>
      </p:sp>
      <p:sp>
        <p:nvSpPr>
          <p:cNvPr id="212995" name="Rectangle 2"/>
          <p:cNvSpPr>
            <a:spLocks noGrp="1" noRot="1" noChangeAspect="1" noChangeArrowheads="1" noTextEdit="1"/>
          </p:cNvSpPr>
          <p:nvPr>
            <p:ph type="sldImg"/>
          </p:nvPr>
        </p:nvSpPr>
        <p:spPr>
          <a:ln/>
        </p:spPr>
      </p:sp>
      <p:sp>
        <p:nvSpPr>
          <p:cNvPr id="212996"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p:spPr>
        <p:txBody>
          <a:bodyPr/>
          <a:lstStyle/>
          <a:p>
            <a:fld id="{3098212D-D511-47A1-A43D-0CD96AE22438}" type="slidenum">
              <a:rPr lang="en-US" altLang="zh-CN" smtClean="0">
                <a:ea typeface="宋体" pitchFamily="2" charset="-122"/>
              </a:rPr>
              <a:pPr/>
              <a:t>97</a:t>
            </a:fld>
            <a:endParaRPr lang="en-US" altLang="zh-CN">
              <a:ea typeface="宋体" pitchFamily="2" charset="-122"/>
            </a:endParaRPr>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p:spPr>
        <p:txBody>
          <a:bodyPr/>
          <a:lstStyle/>
          <a:p>
            <a:fld id="{369472CA-CC8A-412B-AA5A-1CC1F0DF95F6}" type="slidenum">
              <a:rPr lang="en-US" altLang="zh-CN" smtClean="0">
                <a:ea typeface="宋体" pitchFamily="2" charset="-122"/>
              </a:rPr>
              <a:pPr/>
              <a:t>98</a:t>
            </a:fld>
            <a:endParaRPr lang="en-US" altLang="zh-CN">
              <a:ea typeface="宋体" pitchFamily="2" charset="-122"/>
            </a:endParaRPr>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p:spPr>
        <p:txBody>
          <a:bodyPr/>
          <a:lstStyle/>
          <a:p>
            <a:fld id="{090CC70F-A03B-4778-841B-F86D80D55EC6}" type="slidenum">
              <a:rPr lang="en-US" altLang="zh-CN" smtClean="0">
                <a:ea typeface="宋体" pitchFamily="2" charset="-122"/>
              </a:rPr>
              <a:pPr/>
              <a:t>99</a:t>
            </a:fld>
            <a:endParaRPr lang="en-US" altLang="zh-CN">
              <a:ea typeface="宋体" pitchFamily="2" charset="-122"/>
            </a:endParaRPr>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p>
            <a:fld id="{A46B8BEE-EA46-4772-8A10-4DAD66EC6ED8}" type="slidenum">
              <a:rPr lang="en-US" altLang="zh-CN" smtClean="0">
                <a:ea typeface="宋体" pitchFamily="2" charset="-122"/>
              </a:rPr>
              <a:pPr/>
              <a:t>100</a:t>
            </a:fld>
            <a:endParaRPr lang="en-US" altLang="zh-CN">
              <a:ea typeface="宋体" pitchFamily="2" charset="-122"/>
            </a:endParaRPr>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p:spPr>
        <p:txBody>
          <a:bodyPr/>
          <a:lstStyle/>
          <a:p>
            <a:fld id="{B7E584D0-003A-4A8C-9FCD-4BA969C6473E}" type="slidenum">
              <a:rPr lang="en-US" altLang="zh-CN" smtClean="0">
                <a:ea typeface="宋体" pitchFamily="2" charset="-122"/>
              </a:rPr>
              <a:pPr/>
              <a:t>9</a:t>
            </a:fld>
            <a:endParaRPr lang="en-US" altLang="zh-CN">
              <a:ea typeface="宋体" pitchFamily="2" charset="-122"/>
            </a:endParaRPr>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p:cNvSpPr>
            <a:spLocks noGrp="1" noChangeArrowheads="1"/>
          </p:cNvSpPr>
          <p:nvPr>
            <p:ph type="sldNum" sz="quarter" idx="5"/>
          </p:nvPr>
        </p:nvSpPr>
        <p:spPr>
          <a:noFill/>
        </p:spPr>
        <p:txBody>
          <a:bodyPr/>
          <a:lstStyle/>
          <a:p>
            <a:fld id="{8244F0F3-E7D3-470C-A2C9-998FE273832D}" type="slidenum">
              <a:rPr lang="en-US" altLang="zh-CN" smtClean="0">
                <a:ea typeface="宋体" pitchFamily="2" charset="-122"/>
              </a:rPr>
              <a:pPr/>
              <a:t>101</a:t>
            </a:fld>
            <a:endParaRPr lang="en-US" altLang="zh-CN">
              <a:ea typeface="宋体" pitchFamily="2" charset="-122"/>
            </a:endParaRPr>
          </a:p>
        </p:txBody>
      </p:sp>
      <p:sp>
        <p:nvSpPr>
          <p:cNvPr id="218115" name="Rectangle 2"/>
          <p:cNvSpPr>
            <a:spLocks noGrp="1" noRot="1" noChangeAspect="1" noChangeArrowheads="1" noTextEdit="1"/>
          </p:cNvSpPr>
          <p:nvPr>
            <p:ph type="sldImg"/>
          </p:nvPr>
        </p:nvSpPr>
        <p:spPr>
          <a:ln/>
        </p:spPr>
      </p:sp>
      <p:sp>
        <p:nvSpPr>
          <p:cNvPr id="218116"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p:cNvSpPr>
            <a:spLocks noGrp="1" noChangeArrowheads="1"/>
          </p:cNvSpPr>
          <p:nvPr>
            <p:ph type="sldNum" sz="quarter" idx="5"/>
          </p:nvPr>
        </p:nvSpPr>
        <p:spPr>
          <a:noFill/>
        </p:spPr>
        <p:txBody>
          <a:bodyPr/>
          <a:lstStyle/>
          <a:p>
            <a:fld id="{D5958EEE-3B0F-4781-A919-7537F8E083B2}" type="slidenum">
              <a:rPr lang="en-US" altLang="zh-CN" smtClean="0">
                <a:ea typeface="宋体" pitchFamily="2" charset="-122"/>
              </a:rPr>
              <a:pPr/>
              <a:t>102</a:t>
            </a:fld>
            <a:endParaRPr lang="en-US" altLang="zh-CN">
              <a:ea typeface="宋体" pitchFamily="2" charset="-122"/>
            </a:endParaRPr>
          </a:p>
        </p:txBody>
      </p:sp>
      <p:sp>
        <p:nvSpPr>
          <p:cNvPr id="219139" name="Rectangle 2"/>
          <p:cNvSpPr>
            <a:spLocks noGrp="1" noRot="1" noChangeAspect="1" noChangeArrowheads="1" noTextEdit="1"/>
          </p:cNvSpPr>
          <p:nvPr>
            <p:ph type="sldImg"/>
          </p:nvPr>
        </p:nvSpPr>
        <p:spPr>
          <a:ln/>
        </p:spPr>
      </p:sp>
      <p:sp>
        <p:nvSpPr>
          <p:cNvPr id="219140" name="Rectangle 3"/>
          <p:cNvSpPr>
            <a:spLocks noGrp="1" noChangeArrowheads="1"/>
          </p:cNvSpPr>
          <p:nvPr>
            <p:ph type="body" idx="1"/>
          </p:nvPr>
        </p:nvSpPr>
        <p:spPr>
          <a:noFill/>
          <a:ln/>
        </p:spPr>
        <p:txBody>
          <a:bodyPr/>
          <a:lstStyle/>
          <a:p>
            <a:pPr eaLnBrk="1" hangingPunct="1"/>
            <a:endParaRPr lang="zh-CN" altLang="zh-CN" dirty="0">
              <a:ea typeface="宋体" pitchFamily="2" charset="-122"/>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A2E63E37-5A1A-4A3C-9E1E-465D45ADFB53}" type="slidenum">
              <a:rPr lang="en-US" altLang="zh-CN" smtClean="0">
                <a:ea typeface="宋体" pitchFamily="2" charset="-122"/>
              </a:rPr>
              <a:pPr/>
              <a:t>103</a:t>
            </a:fld>
            <a:endParaRPr lang="en-US" altLang="zh-CN">
              <a:ea typeface="宋体" pitchFamily="2" charset="-122"/>
            </a:endParaRPr>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p:spPr>
        <p:txBody>
          <a:bodyPr/>
          <a:lstStyle/>
          <a:p>
            <a:fld id="{449BCB40-DF0C-4AD8-9CB2-B12F002680C1}" type="slidenum">
              <a:rPr lang="en-US" altLang="zh-CN" smtClean="0">
                <a:ea typeface="宋体" pitchFamily="2" charset="-122"/>
              </a:rPr>
              <a:pPr/>
              <a:t>104</a:t>
            </a:fld>
            <a:endParaRPr lang="en-US" altLang="zh-CN">
              <a:ea typeface="宋体" pitchFamily="2" charset="-122"/>
            </a:endParaRPr>
          </a:p>
        </p:txBody>
      </p:sp>
      <p:sp>
        <p:nvSpPr>
          <p:cNvPr id="221187" name="Rectangle 2"/>
          <p:cNvSpPr>
            <a:spLocks noGrp="1" noRot="1" noChangeAspect="1" noChangeArrowheads="1" noTextEdit="1"/>
          </p:cNvSpPr>
          <p:nvPr>
            <p:ph type="sldImg"/>
          </p:nvPr>
        </p:nvSpPr>
        <p:spPr>
          <a:ln/>
        </p:spPr>
      </p:sp>
      <p:sp>
        <p:nvSpPr>
          <p:cNvPr id="221188"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p:spPr>
        <p:txBody>
          <a:bodyPr/>
          <a:lstStyle/>
          <a:p>
            <a:fld id="{660447BF-69B7-40BF-998A-3E20A8834E22}" type="slidenum">
              <a:rPr lang="en-US" altLang="zh-CN" smtClean="0">
                <a:ea typeface="宋体" pitchFamily="2" charset="-122"/>
              </a:rPr>
              <a:pPr/>
              <a:t>105</a:t>
            </a:fld>
            <a:endParaRPr lang="en-US" altLang="zh-CN">
              <a:ea typeface="宋体" pitchFamily="2" charset="-122"/>
            </a:endParaRPr>
          </a:p>
        </p:txBody>
      </p:sp>
      <p:sp>
        <p:nvSpPr>
          <p:cNvPr id="222211" name="Rectangle 2"/>
          <p:cNvSpPr>
            <a:spLocks noGrp="1" noRot="1" noChangeAspect="1" noChangeArrowheads="1" noTextEdit="1"/>
          </p:cNvSpPr>
          <p:nvPr>
            <p:ph type="sldImg"/>
          </p:nvPr>
        </p:nvSpPr>
        <p:spPr>
          <a:ln/>
        </p:spPr>
      </p:sp>
      <p:sp>
        <p:nvSpPr>
          <p:cNvPr id="222212"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p:cNvSpPr>
            <a:spLocks noGrp="1" noChangeArrowheads="1"/>
          </p:cNvSpPr>
          <p:nvPr>
            <p:ph type="sldNum" sz="quarter" idx="5"/>
          </p:nvPr>
        </p:nvSpPr>
        <p:spPr>
          <a:noFill/>
        </p:spPr>
        <p:txBody>
          <a:bodyPr/>
          <a:lstStyle/>
          <a:p>
            <a:fld id="{748D584B-D684-4636-8344-99A602AD6542}" type="slidenum">
              <a:rPr lang="en-US" altLang="zh-CN" smtClean="0">
                <a:ea typeface="宋体" pitchFamily="2" charset="-122"/>
              </a:rPr>
              <a:pPr/>
              <a:t>106</a:t>
            </a:fld>
            <a:endParaRPr lang="en-US" altLang="zh-CN">
              <a:ea typeface="宋体" pitchFamily="2" charset="-122"/>
            </a:endParaRPr>
          </a:p>
        </p:txBody>
      </p:sp>
      <p:sp>
        <p:nvSpPr>
          <p:cNvPr id="223235" name="Rectangle 2"/>
          <p:cNvSpPr>
            <a:spLocks noGrp="1" noRot="1" noChangeAspect="1" noChangeArrowheads="1" noTextEdit="1"/>
          </p:cNvSpPr>
          <p:nvPr>
            <p:ph type="sldImg"/>
          </p:nvPr>
        </p:nvSpPr>
        <p:spPr>
          <a:ln/>
        </p:spPr>
      </p:sp>
      <p:sp>
        <p:nvSpPr>
          <p:cNvPr id="223236"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spcBef>
                <a:spcPct val="0"/>
              </a:spcBef>
            </a:pPr>
            <a:fld id="{C3C8E2BF-3B0F-4D7C-9F6D-3AF8DE4F6208}" type="slidenum">
              <a:rPr lang="en-US" altLang="zh-CN" sz="1200" b="0">
                <a:latin typeface="Arial" charset="0"/>
              </a:rPr>
              <a:pPr algn="r">
                <a:spcBef>
                  <a:spcPct val="0"/>
                </a:spcBef>
              </a:pPr>
              <a:t>107</a:t>
            </a:fld>
            <a:endParaRPr lang="en-US" altLang="zh-CN" sz="1200" b="0">
              <a:latin typeface="Arial" charset="0"/>
            </a:endParaRPr>
          </a:p>
        </p:txBody>
      </p:sp>
      <p:sp>
        <p:nvSpPr>
          <p:cNvPr id="224259" name="Rectangle 2"/>
          <p:cNvSpPr>
            <a:spLocks noGrp="1" noRot="1" noChangeAspect="1" noChangeArrowheads="1" noTextEdit="1"/>
          </p:cNvSpPr>
          <p:nvPr>
            <p:ph type="sldImg"/>
          </p:nvPr>
        </p:nvSpPr>
        <p:spPr>
          <a:ln/>
        </p:spPr>
      </p:sp>
      <p:sp>
        <p:nvSpPr>
          <p:cNvPr id="224260"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spcBef>
                <a:spcPct val="0"/>
              </a:spcBef>
            </a:pPr>
            <a:fld id="{D99A5568-B0E2-4BFD-AEA0-F672CB1AB014}" type="slidenum">
              <a:rPr lang="en-US" altLang="zh-CN" sz="1200" b="0">
                <a:latin typeface="Arial" charset="0"/>
              </a:rPr>
              <a:pPr algn="r">
                <a:spcBef>
                  <a:spcPct val="0"/>
                </a:spcBef>
              </a:pPr>
              <a:t>108</a:t>
            </a:fld>
            <a:endParaRPr lang="en-US" altLang="zh-CN" sz="1200" b="0">
              <a:latin typeface="Arial" charset="0"/>
            </a:endParaRPr>
          </a:p>
        </p:txBody>
      </p:sp>
      <p:sp>
        <p:nvSpPr>
          <p:cNvPr id="225283" name="Rectangle 2"/>
          <p:cNvSpPr>
            <a:spLocks noGrp="1" noRot="1" noChangeAspect="1" noChangeArrowheads="1" noTextEdit="1"/>
          </p:cNvSpPr>
          <p:nvPr>
            <p:ph type="sldImg"/>
          </p:nvPr>
        </p:nvSpPr>
        <p:spPr>
          <a:ln/>
        </p:spPr>
      </p:sp>
      <p:sp>
        <p:nvSpPr>
          <p:cNvPr id="225284"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spcBef>
                <a:spcPct val="0"/>
              </a:spcBef>
            </a:pPr>
            <a:fld id="{B691BF34-3DE7-47BD-AAD4-A90189F4E40D}" type="slidenum">
              <a:rPr lang="en-US" altLang="zh-CN" sz="1200" b="0">
                <a:latin typeface="Arial" charset="0"/>
              </a:rPr>
              <a:pPr algn="r">
                <a:spcBef>
                  <a:spcPct val="0"/>
                </a:spcBef>
              </a:pPr>
              <a:t>109</a:t>
            </a:fld>
            <a:endParaRPr lang="en-US" altLang="zh-CN" sz="1200" b="0">
              <a:latin typeface="Arial" charset="0"/>
            </a:endParaRPr>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a:spcBef>
                <a:spcPct val="0"/>
              </a:spcBef>
            </a:pPr>
            <a:fld id="{17BBD535-CAA4-4485-91F1-6884570F9C53}" type="slidenum">
              <a:rPr lang="en-US" altLang="zh-CN" sz="1200" b="0">
                <a:latin typeface="Arial" charset="0"/>
              </a:rPr>
              <a:pPr algn="r">
                <a:spcBef>
                  <a:spcPct val="0"/>
                </a:spcBef>
              </a:pPr>
              <a:t>110</a:t>
            </a:fld>
            <a:endParaRPr lang="en-US" altLang="zh-CN" sz="1200" b="0">
              <a:latin typeface="Arial" charset="0"/>
            </a:endParaRPr>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p:spPr>
        <p:txBody>
          <a:bodyPr/>
          <a:lstStyle/>
          <a:p>
            <a:pPr eaLnBrk="1" hangingPunct="1"/>
            <a:endParaRPr lang="zh-CN" altLang="zh-CN">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charset="-122"/>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charset="-122"/>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charset="-122"/>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charset="-122"/>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charset="-122"/>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charset="-122"/>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zh-CN" altLang="en-US">
                <a:effectLst>
                  <a:outerShdw blurRad="38100" dist="38100" dir="2700000" algn="tl">
                    <a:srgbClr val="000000">
                      <a:alpha val="43137"/>
                    </a:srgbClr>
                  </a:outerShdw>
                </a:effectLst>
                <a:ea typeface="宋体" charset="-122"/>
              </a:endParaRPr>
            </a:p>
          </p:txBody>
        </p:sp>
      </p:grpSp>
      <p:sp>
        <p:nvSpPr>
          <p:cNvPr id="9228"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9229"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922E88C5-26C6-442D-895C-62728EDCE3C9}"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B52C1DAD-F897-4372-900F-1988E2C3D6D8}"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943F83BF-5700-448E-A6A1-DF8DE2F7EF9F}"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5145088" y="20177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5145088" y="4151313"/>
            <a:ext cx="3810000" cy="1981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13"/>
          <p:cNvSpPr>
            <a:spLocks noGrp="1" noChangeArrowheads="1"/>
          </p:cNvSpPr>
          <p:nvPr>
            <p:ph type="sldNum" sz="quarter" idx="12"/>
          </p:nvPr>
        </p:nvSpPr>
        <p:spPr>
          <a:ln/>
        </p:spPr>
        <p:txBody>
          <a:bodyPr/>
          <a:lstStyle>
            <a:lvl1pPr>
              <a:defRPr/>
            </a:lvl1pPr>
          </a:lstStyle>
          <a:p>
            <a:pPr>
              <a:defRPr/>
            </a:pPr>
            <a:fld id="{A64B6687-9AF1-45B0-AF19-A7609B2C6592}" type="slidenum">
              <a:rPr lang="en-US" altLang="zh-CN"/>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7B96B3FB-0700-4842-9746-F18BA624C6CD}" type="slidenum">
              <a:rPr lang="en-US" altLang="zh-CN"/>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8726597D-6CA5-4FA6-8D94-1E326F3FD2B5}"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15977860-5DB7-4F39-8C03-3D6CDA561EEC}"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F66B6960-11D5-430D-AB01-E6AA426A6102}"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895B5BBF-2C79-4939-B1CA-F29DEC353DBC}"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3CB7F904-C236-4097-9FE9-74CDE7829B57}"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2ACCF5DD-EDB2-4A03-99E8-97D137117ECE}"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B8E2D4F2-29B4-46C0-803F-391E7968E765}"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5ED5D180-04DC-497E-B868-357C32D76DE1}"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lgn="ctr">
              <a:spcBef>
                <a:spcPct val="0"/>
              </a:spcBef>
              <a:defRPr/>
            </a:pPr>
            <a:endParaRPr kumimoji="1" lang="zh-CN" altLang="zh-CN" sz="2400" b="0">
              <a:latin typeface="Tahoma" pitchFamily="34" charset="0"/>
              <a:ea typeface="宋体" charset="-122"/>
            </a:endParaRPr>
          </a:p>
        </p:txBody>
      </p:sp>
      <p:sp>
        <p:nvSpPr>
          <p:cNvPr id="8195"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spcBef>
                <a:spcPct val="0"/>
              </a:spcBef>
              <a:defRPr/>
            </a:pPr>
            <a:endParaRPr kumimoji="1" lang="zh-CN" altLang="zh-CN" sz="2400" b="0">
              <a:latin typeface="Tahoma" pitchFamily="34" charset="0"/>
              <a:ea typeface="宋体" charset="-122"/>
            </a:endParaRPr>
          </a:p>
        </p:txBody>
      </p:sp>
      <p:sp>
        <p:nvSpPr>
          <p:cNvPr id="8196"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lgn="ctr">
              <a:spcBef>
                <a:spcPct val="0"/>
              </a:spcBef>
              <a:defRPr/>
            </a:pPr>
            <a:endParaRPr kumimoji="1" lang="zh-CN" altLang="zh-CN" sz="2400" b="0">
              <a:latin typeface="Tahoma" pitchFamily="34" charset="0"/>
              <a:ea typeface="宋体" charset="-122"/>
            </a:endParaRPr>
          </a:p>
        </p:txBody>
      </p:sp>
      <p:sp>
        <p:nvSpPr>
          <p:cNvPr id="8197"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spcBef>
                <a:spcPct val="0"/>
              </a:spcBef>
              <a:defRPr/>
            </a:pPr>
            <a:endParaRPr kumimoji="1" lang="zh-CN" altLang="zh-CN" sz="2400" b="0">
              <a:latin typeface="Tahoma" pitchFamily="34" charset="0"/>
              <a:ea typeface="宋体" charset="-122"/>
            </a:endParaRPr>
          </a:p>
        </p:txBody>
      </p:sp>
      <p:sp>
        <p:nvSpPr>
          <p:cNvPr id="8198"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spcBef>
                <a:spcPct val="0"/>
              </a:spcBef>
              <a:defRPr/>
            </a:pPr>
            <a:endParaRPr kumimoji="1" lang="zh-CN" altLang="zh-CN" sz="2400" b="0">
              <a:latin typeface="Tahoma" pitchFamily="34" charset="0"/>
              <a:ea typeface="宋体" charset="-122"/>
            </a:endParaRPr>
          </a:p>
        </p:txBody>
      </p:sp>
      <p:sp>
        <p:nvSpPr>
          <p:cNvPr id="8199"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lgn="ctr">
              <a:spcBef>
                <a:spcPct val="0"/>
              </a:spcBef>
              <a:defRPr/>
            </a:pPr>
            <a:endParaRPr kumimoji="1" lang="zh-CN" altLang="zh-CN" sz="2400" b="0">
              <a:latin typeface="Tahoma" pitchFamily="34" charset="0"/>
              <a:ea typeface="宋体" charset="-122"/>
            </a:endParaRPr>
          </a:p>
        </p:txBody>
      </p:sp>
      <p:sp>
        <p:nvSpPr>
          <p:cNvPr id="8200"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spcBef>
                <a:spcPct val="0"/>
              </a:spcBef>
              <a:defRPr/>
            </a:pPr>
            <a:endParaRPr kumimoji="1" lang="zh-CN" altLang="zh-CN" sz="2400" b="0">
              <a:latin typeface="Tahoma" pitchFamily="34" charset="0"/>
              <a:ea typeface="宋体" charset="-122"/>
            </a:endParaRPr>
          </a:p>
        </p:txBody>
      </p:sp>
      <p:sp>
        <p:nvSpPr>
          <p:cNvPr id="52233"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52234"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203" name="Rectangle 11"/>
          <p:cNvSpPr>
            <a:spLocks noGrp="1" noChangeArrowheads="1"/>
          </p:cNvSpPr>
          <p:nvPr>
            <p:ph type="dt" sz="half" idx="2"/>
          </p:nvPr>
        </p:nvSpPr>
        <p:spPr bwMode="auto">
          <a:xfrm>
            <a:off x="11620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b="0">
                <a:effectLst/>
                <a:latin typeface="+mn-lt"/>
                <a:ea typeface="宋体" charset="-122"/>
              </a:defRPr>
            </a:lvl1pPr>
          </a:lstStyle>
          <a:p>
            <a:pPr>
              <a:defRPr/>
            </a:pPr>
            <a:endParaRPr lang="en-US" altLang="zh-CN"/>
          </a:p>
        </p:txBody>
      </p:sp>
      <p:sp>
        <p:nvSpPr>
          <p:cNvPr id="8204" name="Rectangle 12"/>
          <p:cNvSpPr>
            <a:spLocks noGrp="1" noChangeArrowheads="1"/>
          </p:cNvSpPr>
          <p:nvPr>
            <p:ph type="ftr" sz="quarter" idx="3"/>
          </p:nvPr>
        </p:nvSpPr>
        <p:spPr bwMode="auto">
          <a:xfrm>
            <a:off x="3657600" y="624363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spcBef>
                <a:spcPct val="0"/>
              </a:spcBef>
              <a:defRPr b="0">
                <a:effectLst/>
                <a:latin typeface="+mn-lt"/>
                <a:ea typeface="宋体" charset="-122"/>
              </a:defRPr>
            </a:lvl1pPr>
          </a:lstStyle>
          <a:p>
            <a:pPr>
              <a:defRPr/>
            </a:pPr>
            <a:endParaRPr lang="en-US" altLang="zh-CN"/>
          </a:p>
        </p:txBody>
      </p:sp>
      <p:sp>
        <p:nvSpPr>
          <p:cNvPr id="8205" name="Rectangle 13"/>
          <p:cNvSpPr>
            <a:spLocks noGrp="1" noChangeArrowheads="1"/>
          </p:cNvSpPr>
          <p:nvPr>
            <p:ph type="sldNum" sz="quarter" idx="4"/>
          </p:nvPr>
        </p:nvSpPr>
        <p:spPr bwMode="auto">
          <a:xfrm>
            <a:off x="7042150" y="624363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b="0">
                <a:effectLst/>
                <a:latin typeface="+mn-lt"/>
                <a:ea typeface="宋体" charset="-122"/>
              </a:defRPr>
            </a:lvl1pPr>
          </a:lstStyle>
          <a:p>
            <a:pPr>
              <a:defRPr/>
            </a:pPr>
            <a:fld id="{E43C2F4B-0CF9-4D20-94FB-334AA9D1ED8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84" r:id="rId1"/>
    <p:sldLayoutId id="2147483972" r:id="rId2"/>
    <p:sldLayoutId id="2147483973" r:id="rId3"/>
    <p:sldLayoutId id="2147483974" r:id="rId4"/>
    <p:sldLayoutId id="2147483975" r:id="rId5"/>
    <p:sldLayoutId id="2147483976" r:id="rId6"/>
    <p:sldLayoutId id="2147483977" r:id="rId7"/>
    <p:sldLayoutId id="2147483978" r:id="rId8"/>
    <p:sldLayoutId id="2147483979" r:id="rId9"/>
    <p:sldLayoutId id="2147483980" r:id="rId10"/>
    <p:sldLayoutId id="2147483981" r:id="rId11"/>
    <p:sldLayoutId id="2147483982" r:id="rId12"/>
    <p:sldLayoutId id="2147483983" r:id="rId13"/>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charset="-122"/>
        </a:defRPr>
      </a:lvl2pPr>
      <a:lvl3pPr algn="l" rtl="0" eaLnBrk="0" fontAlgn="base" hangingPunct="0">
        <a:spcBef>
          <a:spcPct val="0"/>
        </a:spcBef>
        <a:spcAft>
          <a:spcPct val="0"/>
        </a:spcAft>
        <a:defRPr sz="4400">
          <a:solidFill>
            <a:schemeClr val="tx2"/>
          </a:solidFill>
          <a:latin typeface="Tahoma" pitchFamily="34" charset="0"/>
          <a:ea typeface="宋体" charset="-122"/>
        </a:defRPr>
      </a:lvl3pPr>
      <a:lvl4pPr algn="l" rtl="0" eaLnBrk="0" fontAlgn="base" hangingPunct="0">
        <a:spcBef>
          <a:spcPct val="0"/>
        </a:spcBef>
        <a:spcAft>
          <a:spcPct val="0"/>
        </a:spcAft>
        <a:defRPr sz="4400">
          <a:solidFill>
            <a:schemeClr val="tx2"/>
          </a:solidFill>
          <a:latin typeface="Tahoma" pitchFamily="34" charset="0"/>
          <a:ea typeface="宋体" charset="-122"/>
        </a:defRPr>
      </a:lvl4pPr>
      <a:lvl5pPr algn="l" rtl="0" eaLnBrk="0" fontAlgn="base" hangingPunct="0">
        <a:spcBef>
          <a:spcPct val="0"/>
        </a:spcBef>
        <a:spcAft>
          <a:spcPct val="0"/>
        </a:spcAft>
        <a:defRPr sz="4400">
          <a:solidFill>
            <a:schemeClr val="tx2"/>
          </a:solidFill>
          <a:latin typeface="Tahoma" pitchFamily="34" charset="0"/>
          <a:ea typeface="宋体" charset="-122"/>
        </a:defRPr>
      </a:lvl5pPr>
      <a:lvl6pPr marL="457200" algn="l" rtl="0" fontAlgn="base">
        <a:spcBef>
          <a:spcPct val="0"/>
        </a:spcBef>
        <a:spcAft>
          <a:spcPct val="0"/>
        </a:spcAft>
        <a:defRPr sz="4400">
          <a:solidFill>
            <a:schemeClr val="tx2"/>
          </a:solidFill>
          <a:latin typeface="Tahoma" pitchFamily="34" charset="0"/>
          <a:ea typeface="宋体" charset="-122"/>
        </a:defRPr>
      </a:lvl6pPr>
      <a:lvl7pPr marL="914400" algn="l" rtl="0" fontAlgn="base">
        <a:spcBef>
          <a:spcPct val="0"/>
        </a:spcBef>
        <a:spcAft>
          <a:spcPct val="0"/>
        </a:spcAft>
        <a:defRPr sz="4400">
          <a:solidFill>
            <a:schemeClr val="tx2"/>
          </a:solidFill>
          <a:latin typeface="Tahoma" pitchFamily="34" charset="0"/>
          <a:ea typeface="宋体" charset="-122"/>
        </a:defRPr>
      </a:lvl7pPr>
      <a:lvl8pPr marL="1371600" algn="l" rtl="0" fontAlgn="base">
        <a:spcBef>
          <a:spcPct val="0"/>
        </a:spcBef>
        <a:spcAft>
          <a:spcPct val="0"/>
        </a:spcAft>
        <a:defRPr sz="4400">
          <a:solidFill>
            <a:schemeClr val="tx2"/>
          </a:solidFill>
          <a:latin typeface="Tahoma" pitchFamily="34" charset="0"/>
          <a:ea typeface="宋体" charset="-122"/>
        </a:defRPr>
      </a:lvl8pPr>
      <a:lvl9pPr marL="1828800" algn="l" rtl="0" fontAlgn="base">
        <a:spcBef>
          <a:spcPct val="0"/>
        </a:spcBef>
        <a:spcAft>
          <a:spcPct val="0"/>
        </a:spcAft>
        <a:defRPr sz="4400">
          <a:solidFill>
            <a:schemeClr val="tx2"/>
          </a:solidFill>
          <a:latin typeface="Tahoma" pitchFamily="34" charset="0"/>
          <a:ea typeface="宋体"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8" Type="http://schemas.openxmlformats.org/officeDocument/2006/relationships/image" Target="../media/image123.wmf"/><Relationship Id="rId3" Type="http://schemas.openxmlformats.org/officeDocument/2006/relationships/notesSlide" Target="../notesSlides/notesSlide90.xml"/><Relationship Id="rId7" Type="http://schemas.openxmlformats.org/officeDocument/2006/relationships/oleObject" Target="../embeddings/oleObject90.bin"/><Relationship Id="rId2" Type="http://schemas.openxmlformats.org/officeDocument/2006/relationships/slideLayout" Target="../slideLayouts/slideLayout13.xml"/><Relationship Id="rId1" Type="http://schemas.openxmlformats.org/officeDocument/2006/relationships/vmlDrawing" Target="../drawings/vmlDrawing44.vml"/><Relationship Id="rId6" Type="http://schemas.openxmlformats.org/officeDocument/2006/relationships/image" Target="../media/image122.wmf"/><Relationship Id="rId5" Type="http://schemas.openxmlformats.org/officeDocument/2006/relationships/oleObject" Target="../embeddings/oleObject89.bin"/><Relationship Id="rId4" Type="http://schemas.openxmlformats.org/officeDocument/2006/relationships/image" Target="../media/image124.png"/></Relationships>
</file>

<file path=ppt/slides/_rels/slide102.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notesSlide" Target="../notesSlides/notesSlide91.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notesSlide" Target="../notesSlides/notesSlide95.xml"/><Relationship Id="rId7" Type="http://schemas.openxmlformats.org/officeDocument/2006/relationships/image" Target="../media/image127.wmf"/><Relationship Id="rId2" Type="http://schemas.openxmlformats.org/officeDocument/2006/relationships/slideLayout" Target="../slideLayouts/slideLayout12.xml"/><Relationship Id="rId1" Type="http://schemas.openxmlformats.org/officeDocument/2006/relationships/vmlDrawing" Target="../drawings/vmlDrawing45.vml"/><Relationship Id="rId6" Type="http://schemas.openxmlformats.org/officeDocument/2006/relationships/oleObject" Target="../embeddings/oleObject92.bin"/><Relationship Id="rId5" Type="http://schemas.openxmlformats.org/officeDocument/2006/relationships/image" Target="../media/image126.wmf"/><Relationship Id="rId4" Type="http://schemas.openxmlformats.org/officeDocument/2006/relationships/oleObject" Target="../embeddings/oleObject91.bin"/></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notesSlide" Target="../notesSlides/notesSlide97.xml"/><Relationship Id="rId1" Type="http://schemas.openxmlformats.org/officeDocument/2006/relationships/slideLayout" Target="../slideLayouts/slideLayout7.xml"/><Relationship Id="rId4" Type="http://schemas.openxmlformats.org/officeDocument/2006/relationships/image" Target="../media/image128.emf"/></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7.xml"/><Relationship Id="rId1" Type="http://schemas.openxmlformats.org/officeDocument/2006/relationships/vmlDrawing" Target="../drawings/vmlDrawing46.vml"/><Relationship Id="rId5" Type="http://schemas.openxmlformats.org/officeDocument/2006/relationships/image" Target="../media/image129.wmf"/><Relationship Id="rId4" Type="http://schemas.openxmlformats.org/officeDocument/2006/relationships/oleObject" Target="../embeddings/oleObject93.bin"/></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7.xml"/><Relationship Id="rId1" Type="http://schemas.openxmlformats.org/officeDocument/2006/relationships/vmlDrawing" Target="../drawings/vmlDrawing47.vml"/><Relationship Id="rId5" Type="http://schemas.openxmlformats.org/officeDocument/2006/relationships/image" Target="../media/image131.wmf"/><Relationship Id="rId4" Type="http://schemas.openxmlformats.org/officeDocument/2006/relationships/oleObject" Target="../embeddings/oleObject94.bin"/></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7.xml"/><Relationship Id="rId1" Type="http://schemas.openxmlformats.org/officeDocument/2006/relationships/vmlDrawing" Target="../drawings/vmlDrawing48.vml"/><Relationship Id="rId5" Type="http://schemas.openxmlformats.org/officeDocument/2006/relationships/image" Target="../media/image132.wmf"/><Relationship Id="rId4" Type="http://schemas.openxmlformats.org/officeDocument/2006/relationships/oleObject" Target="../embeddings/oleObject95.bin"/></Relationships>
</file>

<file path=ppt/slides/_rels/slide119.xml.rels><?xml version="1.0" encoding="UTF-8" standalone="yes"?>
<Relationships xmlns="http://schemas.openxmlformats.org/package/2006/relationships"><Relationship Id="rId8" Type="http://schemas.openxmlformats.org/officeDocument/2006/relationships/customXml" Target="../ink/ink10.xml"/><Relationship Id="rId3" Type="http://schemas.openxmlformats.org/officeDocument/2006/relationships/image" Target="../media/image133.png"/><Relationship Id="rId7" Type="http://schemas.openxmlformats.org/officeDocument/2006/relationships/image" Target="../media/image135.emf"/><Relationship Id="rId2" Type="http://schemas.openxmlformats.org/officeDocument/2006/relationships/notesSlide" Target="../notesSlides/notesSlide108.xml"/><Relationship Id="rId1" Type="http://schemas.openxmlformats.org/officeDocument/2006/relationships/slideLayout" Target="../slideLayouts/slideLayout7.xml"/><Relationship Id="rId6" Type="http://schemas.openxmlformats.org/officeDocument/2006/relationships/customXml" Target="../ink/ink9.xml"/><Relationship Id="rId5" Type="http://schemas.openxmlformats.org/officeDocument/2006/relationships/image" Target="../media/image134.emf"/><Relationship Id="rId4" Type="http://schemas.openxmlformats.org/officeDocument/2006/relationships/customXml" Target="../ink/ink8.xml"/><Relationship Id="rId9" Type="http://schemas.openxmlformats.org/officeDocument/2006/relationships/image" Target="../media/image136.emf"/></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11.wmf"/><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0.wmf"/><Relationship Id="rId4" Type="http://schemas.openxmlformats.org/officeDocument/2006/relationships/oleObject" Target="../embeddings/oleObject2.bin"/></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7.xml"/><Relationship Id="rId1" Type="http://schemas.openxmlformats.org/officeDocument/2006/relationships/vmlDrawing" Target="../drawings/vmlDrawing49.vml"/><Relationship Id="rId6" Type="http://schemas.openxmlformats.org/officeDocument/2006/relationships/image" Target="../media/image137.wmf"/><Relationship Id="rId5" Type="http://schemas.openxmlformats.org/officeDocument/2006/relationships/oleObject" Target="../embeddings/oleObject96.bin"/><Relationship Id="rId4" Type="http://schemas.openxmlformats.org/officeDocument/2006/relationships/image" Target="../media/image138.png"/></Relationships>
</file>

<file path=ppt/slides/_rels/slide121.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140.jpeg"/><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3.png"/><Relationship Id="rId5" Type="http://schemas.openxmlformats.org/officeDocument/2006/relationships/image" Target="../media/image12.wmf"/><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15.wmf"/><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oleObject" Target="../embeddings/oleObject6.bin"/><Relationship Id="rId5" Type="http://schemas.openxmlformats.org/officeDocument/2006/relationships/image" Target="../media/image14.wmf"/><Relationship Id="rId4" Type="http://schemas.openxmlformats.org/officeDocument/2006/relationships/oleObject" Target="../embeddings/oleObject5.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6.wmf"/><Relationship Id="rId4"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vmlDrawing" Target="../drawings/vmlDrawing6.vml"/><Relationship Id="rId5" Type="http://schemas.openxmlformats.org/officeDocument/2006/relationships/image" Target="../media/image17.wmf"/><Relationship Id="rId4" Type="http://schemas.openxmlformats.org/officeDocument/2006/relationships/oleObject" Target="../embeddings/oleObject8.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slide" Target="slide81.xml"/><Relationship Id="rId3" Type="http://schemas.openxmlformats.org/officeDocument/2006/relationships/slide" Target="slide25.xml"/><Relationship Id="rId7" Type="http://schemas.openxmlformats.org/officeDocument/2006/relationships/slide" Target="slide6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58.xml"/><Relationship Id="rId5" Type="http://schemas.openxmlformats.org/officeDocument/2006/relationships/slide" Target="slide54.xml"/><Relationship Id="rId10" Type="http://schemas.openxmlformats.org/officeDocument/2006/relationships/slide" Target="slide107.xml"/><Relationship Id="rId4" Type="http://schemas.openxmlformats.org/officeDocument/2006/relationships/slide" Target="slide27.xml"/><Relationship Id="rId9" Type="http://schemas.openxmlformats.org/officeDocument/2006/relationships/slide" Target="slide103.xml"/></Relationships>
</file>

<file path=ppt/slides/_rels/slide2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22.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slide" Target="slide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25.wmf"/><Relationship Id="rId2" Type="http://schemas.openxmlformats.org/officeDocument/2006/relationships/slideLayout" Target="../slideLayouts/slideLayout12.xml"/><Relationship Id="rId1" Type="http://schemas.openxmlformats.org/officeDocument/2006/relationships/vmlDrawing" Target="../drawings/vmlDrawing7.vml"/><Relationship Id="rId6" Type="http://schemas.openxmlformats.org/officeDocument/2006/relationships/oleObject" Target="../embeddings/oleObject10.bin"/><Relationship Id="rId5" Type="http://schemas.openxmlformats.org/officeDocument/2006/relationships/image" Target="../media/image24.wmf"/><Relationship Id="rId4" Type="http://schemas.openxmlformats.org/officeDocument/2006/relationships/oleObject" Target="../embeddings/oleObject9.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vmlDrawing" Target="../drawings/vmlDrawing8.vml"/><Relationship Id="rId6" Type="http://schemas.openxmlformats.org/officeDocument/2006/relationships/image" Target="../media/image27.png"/><Relationship Id="rId5" Type="http://schemas.openxmlformats.org/officeDocument/2006/relationships/image" Target="../media/image26.wmf"/><Relationship Id="rId4" Type="http://schemas.openxmlformats.org/officeDocument/2006/relationships/oleObject" Target="../embeddings/oleObject11.bin"/></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image" Target="../media/image30.wmf"/><Relationship Id="rId2" Type="http://schemas.openxmlformats.org/officeDocument/2006/relationships/slideLayout" Target="../slideLayouts/slideLayout4.xml"/><Relationship Id="rId1" Type="http://schemas.openxmlformats.org/officeDocument/2006/relationships/vmlDrawing" Target="../drawings/vmlDrawing9.vml"/><Relationship Id="rId6" Type="http://schemas.openxmlformats.org/officeDocument/2006/relationships/oleObject" Target="../embeddings/oleObject13.bin"/><Relationship Id="rId5" Type="http://schemas.openxmlformats.org/officeDocument/2006/relationships/image" Target="../media/image29.wmf"/><Relationship Id="rId4" Type="http://schemas.openxmlformats.org/officeDocument/2006/relationships/oleObject" Target="../embeddings/oleObject12.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38.xml"/><Relationship Id="rId7" Type="http://schemas.openxmlformats.org/officeDocument/2006/relationships/image" Target="../media/image32.wmf"/><Relationship Id="rId2" Type="http://schemas.openxmlformats.org/officeDocument/2006/relationships/slideLayout" Target="../slideLayouts/slideLayout12.xml"/><Relationship Id="rId1" Type="http://schemas.openxmlformats.org/officeDocument/2006/relationships/vmlDrawing" Target="../drawings/vmlDrawing10.vml"/><Relationship Id="rId6" Type="http://schemas.openxmlformats.org/officeDocument/2006/relationships/oleObject" Target="../embeddings/oleObject15.bin"/><Relationship Id="rId5" Type="http://schemas.openxmlformats.org/officeDocument/2006/relationships/image" Target="../media/image31.wmf"/><Relationship Id="rId4" Type="http://schemas.openxmlformats.org/officeDocument/2006/relationships/oleObject" Target="../embeddings/oleObject14.bin"/><Relationship Id="rId9" Type="http://schemas.openxmlformats.org/officeDocument/2006/relationships/image" Target="../media/image33.wmf"/></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image" Target="../media/image35.wmf"/><Relationship Id="rId2" Type="http://schemas.openxmlformats.org/officeDocument/2006/relationships/slideLayout" Target="../slideLayouts/slideLayout4.xml"/><Relationship Id="rId1" Type="http://schemas.openxmlformats.org/officeDocument/2006/relationships/vmlDrawing" Target="../drawings/vmlDrawing11.vml"/><Relationship Id="rId6" Type="http://schemas.openxmlformats.org/officeDocument/2006/relationships/oleObject" Target="../embeddings/oleObject18.bin"/><Relationship Id="rId5" Type="http://schemas.openxmlformats.org/officeDocument/2006/relationships/image" Target="../media/image34.wmf"/><Relationship Id="rId4" Type="http://schemas.openxmlformats.org/officeDocument/2006/relationships/oleObject" Target="../embeddings/oleObject17.bin"/></Relationships>
</file>

<file path=ppt/slides/_rels/slide4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19.bin"/><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38.wmf"/><Relationship Id="rId5" Type="http://schemas.openxmlformats.org/officeDocument/2006/relationships/oleObject" Target="../embeddings/oleObject20.bin"/><Relationship Id="rId10" Type="http://schemas.openxmlformats.org/officeDocument/2006/relationships/image" Target="../media/image40.wmf"/><Relationship Id="rId4" Type="http://schemas.openxmlformats.org/officeDocument/2006/relationships/image" Target="../media/image37.wmf"/><Relationship Id="rId9" Type="http://schemas.openxmlformats.org/officeDocument/2006/relationships/oleObject" Target="../embeddings/oleObject22.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notesSlide" Target="../notesSlides/notesSlide41.xml"/><Relationship Id="rId7" Type="http://schemas.openxmlformats.org/officeDocument/2006/relationships/image" Target="../media/image42.wmf"/><Relationship Id="rId2" Type="http://schemas.openxmlformats.org/officeDocument/2006/relationships/slideLayout" Target="../slideLayouts/slideLayout12.xml"/><Relationship Id="rId1" Type="http://schemas.openxmlformats.org/officeDocument/2006/relationships/vmlDrawing" Target="../drawings/vmlDrawing13.vml"/><Relationship Id="rId6" Type="http://schemas.openxmlformats.org/officeDocument/2006/relationships/oleObject" Target="../embeddings/oleObject24.bin"/><Relationship Id="rId5" Type="http://schemas.openxmlformats.org/officeDocument/2006/relationships/image" Target="../media/image41.wmf"/><Relationship Id="rId4" Type="http://schemas.openxmlformats.org/officeDocument/2006/relationships/oleObject" Target="../embeddings/oleObject23.bin"/><Relationship Id="rId9" Type="http://schemas.openxmlformats.org/officeDocument/2006/relationships/image" Target="../media/image43.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2.png"/><Relationship Id="rId5" Type="http://schemas.openxmlformats.org/officeDocument/2006/relationships/image" Target="../media/image1.wmf"/><Relationship Id="rId4"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image" Target="../media/image45.wmf"/><Relationship Id="rId2" Type="http://schemas.openxmlformats.org/officeDocument/2006/relationships/slideLayout" Target="../slideLayouts/slideLayout12.xml"/><Relationship Id="rId1" Type="http://schemas.openxmlformats.org/officeDocument/2006/relationships/vmlDrawing" Target="../drawings/vmlDrawing14.vml"/><Relationship Id="rId6" Type="http://schemas.openxmlformats.org/officeDocument/2006/relationships/oleObject" Target="../embeddings/oleObject27.bin"/><Relationship Id="rId5" Type="http://schemas.openxmlformats.org/officeDocument/2006/relationships/image" Target="../media/image44.wmf"/><Relationship Id="rId4" Type="http://schemas.openxmlformats.org/officeDocument/2006/relationships/oleObject" Target="../embeddings/oleObject26.bin"/></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image" Target="../media/image46.wmf"/><Relationship Id="rId2" Type="http://schemas.openxmlformats.org/officeDocument/2006/relationships/slideLayout" Target="../slideLayouts/slideLayout4.xml"/><Relationship Id="rId1" Type="http://schemas.openxmlformats.org/officeDocument/2006/relationships/vmlDrawing" Target="../drawings/vmlDrawing15.vml"/><Relationship Id="rId6" Type="http://schemas.openxmlformats.org/officeDocument/2006/relationships/oleObject" Target="../embeddings/oleObject29.bin"/><Relationship Id="rId5" Type="http://schemas.openxmlformats.org/officeDocument/2006/relationships/image" Target="../media/image47.png"/><Relationship Id="rId4" Type="http://schemas.openxmlformats.org/officeDocument/2006/relationships/oleObject" Target="../embeddings/oleObject28.bin"/></Relationships>
</file>

<file path=ppt/slides/_rels/slide53.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46.xml"/><Relationship Id="rId1" Type="http://schemas.openxmlformats.org/officeDocument/2006/relationships/slideLayout" Target="../slideLayouts/slideLayout6.xml"/><Relationship Id="rId4" Type="http://schemas.openxmlformats.org/officeDocument/2006/relationships/image" Target="../media/image48.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7.xml"/><Relationship Id="rId7" Type="http://schemas.openxmlformats.org/officeDocument/2006/relationships/image" Target="../media/image50.wmf"/><Relationship Id="rId2" Type="http://schemas.openxmlformats.org/officeDocument/2006/relationships/slideLayout" Target="../slideLayouts/slideLayout12.xml"/><Relationship Id="rId1" Type="http://schemas.openxmlformats.org/officeDocument/2006/relationships/vmlDrawing" Target="../drawings/vmlDrawing16.vml"/><Relationship Id="rId6" Type="http://schemas.openxmlformats.org/officeDocument/2006/relationships/oleObject" Target="../embeddings/oleObject31.bin"/><Relationship Id="rId5" Type="http://schemas.openxmlformats.org/officeDocument/2006/relationships/image" Target="../media/image49.wmf"/><Relationship Id="rId4" Type="http://schemas.openxmlformats.org/officeDocument/2006/relationships/oleObject" Target="../embeddings/oleObject30.bin"/></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notesSlide" Target="../notesSlides/notesSlide48.xml"/><Relationship Id="rId7" Type="http://schemas.openxmlformats.org/officeDocument/2006/relationships/image" Target="../media/image52.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33.bin"/><Relationship Id="rId5" Type="http://schemas.openxmlformats.org/officeDocument/2006/relationships/image" Target="../media/image51.wmf"/><Relationship Id="rId4" Type="http://schemas.openxmlformats.org/officeDocument/2006/relationships/oleObject" Target="../embeddings/oleObject32.bin"/><Relationship Id="rId9" Type="http://schemas.openxmlformats.org/officeDocument/2006/relationships/image" Target="../media/image53.wmf"/></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9.xml"/><Relationship Id="rId7" Type="http://schemas.openxmlformats.org/officeDocument/2006/relationships/image" Target="../media/image55.wmf"/><Relationship Id="rId2" Type="http://schemas.openxmlformats.org/officeDocument/2006/relationships/slideLayout" Target="../slideLayouts/slideLayout13.xml"/><Relationship Id="rId1" Type="http://schemas.openxmlformats.org/officeDocument/2006/relationships/vmlDrawing" Target="../drawings/vmlDrawing18.vml"/><Relationship Id="rId6" Type="http://schemas.openxmlformats.org/officeDocument/2006/relationships/oleObject" Target="../embeddings/oleObject36.bin"/><Relationship Id="rId5" Type="http://schemas.openxmlformats.org/officeDocument/2006/relationships/image" Target="../media/image54.wmf"/><Relationship Id="rId4" Type="http://schemas.openxmlformats.org/officeDocument/2006/relationships/oleObject" Target="../embeddings/oleObject35.bin"/></Relationships>
</file>

<file path=ppt/slides/_rels/slide5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3.xml"/><Relationship Id="rId1" Type="http://schemas.openxmlformats.org/officeDocument/2006/relationships/vmlDrawing" Target="../drawings/vmlDrawing19.vml"/><Relationship Id="rId5" Type="http://schemas.openxmlformats.org/officeDocument/2006/relationships/image" Target="../media/image57.wmf"/><Relationship Id="rId4" Type="http://schemas.openxmlformats.org/officeDocument/2006/relationships/oleObject" Target="../embeddings/oleObject37.bin"/></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6.xml"/><Relationship Id="rId1" Type="http://schemas.openxmlformats.org/officeDocument/2006/relationships/vmlDrawing" Target="../drawings/vmlDrawing20.vml"/><Relationship Id="rId4" Type="http://schemas.openxmlformats.org/officeDocument/2006/relationships/image" Target="../media/image58.wmf"/></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41.bin"/><Relationship Id="rId3" Type="http://schemas.openxmlformats.org/officeDocument/2006/relationships/notesSlide" Target="../notesSlides/notesSlide53.xml"/><Relationship Id="rId7" Type="http://schemas.openxmlformats.org/officeDocument/2006/relationships/image" Target="../media/image60.wmf"/><Relationship Id="rId2" Type="http://schemas.openxmlformats.org/officeDocument/2006/relationships/slideLayout" Target="../slideLayouts/slideLayout12.xml"/><Relationship Id="rId1" Type="http://schemas.openxmlformats.org/officeDocument/2006/relationships/vmlDrawing" Target="../drawings/vmlDrawing21.vml"/><Relationship Id="rId6" Type="http://schemas.openxmlformats.org/officeDocument/2006/relationships/oleObject" Target="../embeddings/oleObject40.bin"/><Relationship Id="rId11" Type="http://schemas.openxmlformats.org/officeDocument/2006/relationships/image" Target="../media/image62.wmf"/><Relationship Id="rId5" Type="http://schemas.openxmlformats.org/officeDocument/2006/relationships/image" Target="../media/image59.wmf"/><Relationship Id="rId10" Type="http://schemas.openxmlformats.org/officeDocument/2006/relationships/oleObject" Target="../embeddings/oleObject42.bin"/><Relationship Id="rId4" Type="http://schemas.openxmlformats.org/officeDocument/2006/relationships/oleObject" Target="../embeddings/oleObject39.bin"/><Relationship Id="rId9" Type="http://schemas.openxmlformats.org/officeDocument/2006/relationships/image" Target="../media/image61.wmf"/></Relationships>
</file>

<file path=ppt/slides/_rels/slide62.xml.rels><?xml version="1.0" encoding="UTF-8" standalone="yes"?>
<Relationships xmlns="http://schemas.openxmlformats.org/package/2006/relationships"><Relationship Id="rId8" Type="http://schemas.openxmlformats.org/officeDocument/2006/relationships/slide" Target="slide2.xml"/><Relationship Id="rId3" Type="http://schemas.openxmlformats.org/officeDocument/2006/relationships/notesSlide" Target="../notesSlides/notesSlide54.xml"/><Relationship Id="rId7" Type="http://schemas.openxmlformats.org/officeDocument/2006/relationships/image" Target="../media/image64.wmf"/><Relationship Id="rId2" Type="http://schemas.openxmlformats.org/officeDocument/2006/relationships/slideLayout" Target="../slideLayouts/slideLayout12.xml"/><Relationship Id="rId1" Type="http://schemas.openxmlformats.org/officeDocument/2006/relationships/vmlDrawing" Target="../drawings/vmlDrawing22.vml"/><Relationship Id="rId6" Type="http://schemas.openxmlformats.org/officeDocument/2006/relationships/oleObject" Target="../embeddings/oleObject44.bin"/><Relationship Id="rId5" Type="http://schemas.openxmlformats.org/officeDocument/2006/relationships/image" Target="../media/image63.wmf"/><Relationship Id="rId4" Type="http://schemas.openxmlformats.org/officeDocument/2006/relationships/oleObject" Target="../embeddings/oleObject43.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5.xml"/><Relationship Id="rId7" Type="http://schemas.openxmlformats.org/officeDocument/2006/relationships/image" Target="../media/image66.wmf"/><Relationship Id="rId2" Type="http://schemas.openxmlformats.org/officeDocument/2006/relationships/slideLayout" Target="../slideLayouts/slideLayout12.xml"/><Relationship Id="rId1" Type="http://schemas.openxmlformats.org/officeDocument/2006/relationships/vmlDrawing" Target="../drawings/vmlDrawing23.vml"/><Relationship Id="rId6" Type="http://schemas.openxmlformats.org/officeDocument/2006/relationships/oleObject" Target="../embeddings/oleObject46.bin"/><Relationship Id="rId5" Type="http://schemas.openxmlformats.org/officeDocument/2006/relationships/image" Target="../media/image65.wmf"/><Relationship Id="rId4" Type="http://schemas.openxmlformats.org/officeDocument/2006/relationships/oleObject" Target="../embeddings/oleObject45.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2.xml"/><Relationship Id="rId1" Type="http://schemas.openxmlformats.org/officeDocument/2006/relationships/vmlDrawing" Target="../drawings/vmlDrawing24.vml"/><Relationship Id="rId6" Type="http://schemas.openxmlformats.org/officeDocument/2006/relationships/image" Target="../media/image68.png"/><Relationship Id="rId5" Type="http://schemas.openxmlformats.org/officeDocument/2006/relationships/image" Target="../media/image67.wmf"/><Relationship Id="rId4" Type="http://schemas.openxmlformats.org/officeDocument/2006/relationships/oleObject" Target="../embeddings/oleObject47.bin"/></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57.xml"/><Relationship Id="rId7" Type="http://schemas.openxmlformats.org/officeDocument/2006/relationships/image" Target="../media/image70.wmf"/><Relationship Id="rId2" Type="http://schemas.openxmlformats.org/officeDocument/2006/relationships/slideLayout" Target="../slideLayouts/slideLayout12.xml"/><Relationship Id="rId1" Type="http://schemas.openxmlformats.org/officeDocument/2006/relationships/vmlDrawing" Target="../drawings/vmlDrawing25.vml"/><Relationship Id="rId6" Type="http://schemas.openxmlformats.org/officeDocument/2006/relationships/oleObject" Target="../embeddings/oleObject49.bin"/><Relationship Id="rId5" Type="http://schemas.openxmlformats.org/officeDocument/2006/relationships/image" Target="../media/image69.wmf"/><Relationship Id="rId4" Type="http://schemas.openxmlformats.org/officeDocument/2006/relationships/oleObject" Target="../embeddings/oleObject48.bin"/></Relationships>
</file>

<file path=ppt/slides/_rels/slide6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72.jpeg"/><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8" Type="http://schemas.openxmlformats.org/officeDocument/2006/relationships/oleObject" Target="../embeddings/oleObject52.bin"/><Relationship Id="rId13" Type="http://schemas.openxmlformats.org/officeDocument/2006/relationships/image" Target="../media/image78.emf"/><Relationship Id="rId3" Type="http://schemas.openxmlformats.org/officeDocument/2006/relationships/notesSlide" Target="../notesSlides/notesSlide62.xml"/><Relationship Id="rId7" Type="http://schemas.openxmlformats.org/officeDocument/2006/relationships/image" Target="../media/image75.wmf"/><Relationship Id="rId12" Type="http://schemas.openxmlformats.org/officeDocument/2006/relationships/customXml" Target="../ink/ink1.xml"/><Relationship Id="rId17" Type="http://schemas.openxmlformats.org/officeDocument/2006/relationships/image" Target="../media/image80.emf"/><Relationship Id="rId2" Type="http://schemas.openxmlformats.org/officeDocument/2006/relationships/slideLayout" Target="../slideLayouts/slideLayout12.xml"/><Relationship Id="rId16" Type="http://schemas.openxmlformats.org/officeDocument/2006/relationships/customXml" Target="../ink/ink3.xml"/><Relationship Id="rId1" Type="http://schemas.openxmlformats.org/officeDocument/2006/relationships/vmlDrawing" Target="../drawings/vmlDrawing26.vml"/><Relationship Id="rId6" Type="http://schemas.openxmlformats.org/officeDocument/2006/relationships/oleObject" Target="../embeddings/oleObject51.bin"/><Relationship Id="rId11" Type="http://schemas.openxmlformats.org/officeDocument/2006/relationships/image" Target="../media/image77.wmf"/><Relationship Id="rId5" Type="http://schemas.openxmlformats.org/officeDocument/2006/relationships/image" Target="../media/image74.wmf"/><Relationship Id="rId15" Type="http://schemas.openxmlformats.org/officeDocument/2006/relationships/image" Target="../media/image79.emf"/><Relationship Id="rId10" Type="http://schemas.openxmlformats.org/officeDocument/2006/relationships/oleObject" Target="../embeddings/oleObject53.bin"/><Relationship Id="rId4" Type="http://schemas.openxmlformats.org/officeDocument/2006/relationships/oleObject" Target="../embeddings/oleObject50.bin"/><Relationship Id="rId9" Type="http://schemas.openxmlformats.org/officeDocument/2006/relationships/image" Target="../media/image76.wmf"/><Relationship Id="rId14" Type="http://schemas.openxmlformats.org/officeDocument/2006/relationships/customXml" Target="../ink/ink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3.xml"/><Relationship Id="rId1" Type="http://schemas.openxmlformats.org/officeDocument/2006/relationships/vmlDrawing" Target="../drawings/vmlDrawing27.vml"/><Relationship Id="rId5" Type="http://schemas.openxmlformats.org/officeDocument/2006/relationships/image" Target="../media/image81.wmf"/><Relationship Id="rId4" Type="http://schemas.openxmlformats.org/officeDocument/2006/relationships/oleObject" Target="../embeddings/oleObject54.bin"/></Relationships>
</file>

<file path=ppt/slides/_rels/slide74.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notesSlide" Target="../notesSlides/notesSlide64.xml"/><Relationship Id="rId7" Type="http://schemas.openxmlformats.org/officeDocument/2006/relationships/image" Target="../media/image83.wmf"/><Relationship Id="rId2" Type="http://schemas.openxmlformats.org/officeDocument/2006/relationships/slideLayout" Target="../slideLayouts/slideLayout12.xml"/><Relationship Id="rId1" Type="http://schemas.openxmlformats.org/officeDocument/2006/relationships/vmlDrawing" Target="../drawings/vmlDrawing28.vml"/><Relationship Id="rId6" Type="http://schemas.openxmlformats.org/officeDocument/2006/relationships/oleObject" Target="../embeddings/oleObject56.bin"/><Relationship Id="rId11" Type="http://schemas.openxmlformats.org/officeDocument/2006/relationships/image" Target="../media/image85.wmf"/><Relationship Id="rId5" Type="http://schemas.openxmlformats.org/officeDocument/2006/relationships/image" Target="../media/image82.wmf"/><Relationship Id="rId10" Type="http://schemas.openxmlformats.org/officeDocument/2006/relationships/oleObject" Target="../embeddings/oleObject58.bin"/><Relationship Id="rId4" Type="http://schemas.openxmlformats.org/officeDocument/2006/relationships/oleObject" Target="../embeddings/oleObject55.bin"/><Relationship Id="rId9" Type="http://schemas.openxmlformats.org/officeDocument/2006/relationships/image" Target="../media/image84.wmf"/></Relationships>
</file>

<file path=ppt/slides/_rels/slide75.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oleObject" Target="../embeddings/oleObject59.bin"/><Relationship Id="rId7" Type="http://schemas.openxmlformats.org/officeDocument/2006/relationships/oleObject" Target="../embeddings/oleObject61.bin"/><Relationship Id="rId2" Type="http://schemas.openxmlformats.org/officeDocument/2006/relationships/slideLayout" Target="../slideLayouts/slideLayout2.xml"/><Relationship Id="rId1" Type="http://schemas.openxmlformats.org/officeDocument/2006/relationships/vmlDrawing" Target="../drawings/vmlDrawing29.vml"/><Relationship Id="rId6" Type="http://schemas.openxmlformats.org/officeDocument/2006/relationships/image" Target="../media/image87.wmf"/><Relationship Id="rId5" Type="http://schemas.openxmlformats.org/officeDocument/2006/relationships/oleObject" Target="../embeddings/oleObject60.bin"/><Relationship Id="rId4" Type="http://schemas.openxmlformats.org/officeDocument/2006/relationships/image" Target="../media/image86.wmf"/></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65.xml"/><Relationship Id="rId7" Type="http://schemas.openxmlformats.org/officeDocument/2006/relationships/image" Target="../media/image90.wmf"/><Relationship Id="rId2" Type="http://schemas.openxmlformats.org/officeDocument/2006/relationships/slideLayout" Target="../slideLayouts/slideLayout12.xml"/><Relationship Id="rId1" Type="http://schemas.openxmlformats.org/officeDocument/2006/relationships/vmlDrawing" Target="../drawings/vmlDrawing30.vml"/><Relationship Id="rId6" Type="http://schemas.openxmlformats.org/officeDocument/2006/relationships/oleObject" Target="../embeddings/oleObject63.bin"/><Relationship Id="rId5" Type="http://schemas.openxmlformats.org/officeDocument/2006/relationships/image" Target="../media/image89.wmf"/><Relationship Id="rId4" Type="http://schemas.openxmlformats.org/officeDocument/2006/relationships/oleObject" Target="../embeddings/oleObject62.bin"/></Relationships>
</file>

<file path=ppt/slides/_rels/slide7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67.xml"/><Relationship Id="rId7" Type="http://schemas.openxmlformats.org/officeDocument/2006/relationships/image" Target="../media/image93.emf"/><Relationship Id="rId2" Type="http://schemas.openxmlformats.org/officeDocument/2006/relationships/slideLayout" Target="../slideLayouts/slideLayout13.xml"/><Relationship Id="rId1" Type="http://schemas.openxmlformats.org/officeDocument/2006/relationships/vmlDrawing" Target="../drawings/vmlDrawing31.vml"/><Relationship Id="rId6" Type="http://schemas.openxmlformats.org/officeDocument/2006/relationships/oleObject" Target="../embeddings/oleObject65.bin"/><Relationship Id="rId5" Type="http://schemas.openxmlformats.org/officeDocument/2006/relationships/image" Target="../media/image92.wmf"/><Relationship Id="rId4" Type="http://schemas.openxmlformats.org/officeDocument/2006/relationships/oleObject" Target="../embeddings/oleObject64.bin"/></Relationships>
</file>

<file path=ppt/slides/_rels/slide79.xml.rels><?xml version="1.0" encoding="UTF-8" standalone="yes"?>
<Relationships xmlns="http://schemas.openxmlformats.org/package/2006/relationships"><Relationship Id="rId8" Type="http://schemas.openxmlformats.org/officeDocument/2006/relationships/slide" Target="slide88.xml"/><Relationship Id="rId3" Type="http://schemas.openxmlformats.org/officeDocument/2006/relationships/notesSlide" Target="../notesSlides/notesSlide68.xml"/><Relationship Id="rId7" Type="http://schemas.openxmlformats.org/officeDocument/2006/relationships/image" Target="../media/image95.wmf"/><Relationship Id="rId2" Type="http://schemas.openxmlformats.org/officeDocument/2006/relationships/slideLayout" Target="../slideLayouts/slideLayout13.xml"/><Relationship Id="rId1" Type="http://schemas.openxmlformats.org/officeDocument/2006/relationships/vmlDrawing" Target="../drawings/vmlDrawing32.vml"/><Relationship Id="rId6" Type="http://schemas.openxmlformats.org/officeDocument/2006/relationships/oleObject" Target="../embeddings/oleObject67.bin"/><Relationship Id="rId5" Type="http://schemas.openxmlformats.org/officeDocument/2006/relationships/image" Target="../media/image94.wmf"/><Relationship Id="rId4" Type="http://schemas.openxmlformats.org/officeDocument/2006/relationships/oleObject" Target="../embeddings/oleObject66.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3.xml"/><Relationship Id="rId1" Type="http://schemas.openxmlformats.org/officeDocument/2006/relationships/vmlDrawing" Target="../drawings/vmlDrawing33.vml"/><Relationship Id="rId6" Type="http://schemas.openxmlformats.org/officeDocument/2006/relationships/slide" Target="slide2.xml"/><Relationship Id="rId5" Type="http://schemas.openxmlformats.org/officeDocument/2006/relationships/image" Target="../media/image96.wmf"/><Relationship Id="rId4" Type="http://schemas.openxmlformats.org/officeDocument/2006/relationships/oleObject" Target="../embeddings/oleObject68.bin"/></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97.jpeg"/><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notesSlide" Target="../notesSlides/notesSlide73.xml"/><Relationship Id="rId7" Type="http://schemas.openxmlformats.org/officeDocument/2006/relationships/oleObject" Target="../embeddings/oleObject71.bin"/><Relationship Id="rId2" Type="http://schemas.openxmlformats.org/officeDocument/2006/relationships/slideLayout" Target="../slideLayouts/slideLayout12.xml"/><Relationship Id="rId1" Type="http://schemas.openxmlformats.org/officeDocument/2006/relationships/vmlDrawing" Target="../drawings/vmlDrawing34.vml"/><Relationship Id="rId6" Type="http://schemas.openxmlformats.org/officeDocument/2006/relationships/image" Target="../media/image98.wmf"/><Relationship Id="rId5" Type="http://schemas.openxmlformats.org/officeDocument/2006/relationships/oleObject" Target="../embeddings/oleObject70.bin"/><Relationship Id="rId4" Type="http://schemas.openxmlformats.org/officeDocument/2006/relationships/oleObject" Target="../embeddings/oleObject69.bin"/></Relationships>
</file>

<file path=ppt/slides/_rels/slide85.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6.xml"/><Relationship Id="rId1" Type="http://schemas.openxmlformats.org/officeDocument/2006/relationships/vmlDrawing" Target="../drawings/vmlDrawing35.vml"/><Relationship Id="rId6" Type="http://schemas.openxmlformats.org/officeDocument/2006/relationships/image" Target="../media/image101.wmf"/><Relationship Id="rId5" Type="http://schemas.openxmlformats.org/officeDocument/2006/relationships/oleObject" Target="../embeddings/oleObject72.bin"/><Relationship Id="rId4" Type="http://schemas.openxmlformats.org/officeDocument/2006/relationships/image" Target="../media/image102.png"/></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3.xml"/><Relationship Id="rId1" Type="http://schemas.openxmlformats.org/officeDocument/2006/relationships/vmlDrawing" Target="../drawings/vmlDrawing36.vml"/><Relationship Id="rId5" Type="http://schemas.openxmlformats.org/officeDocument/2006/relationships/image" Target="../media/image103.wmf"/><Relationship Id="rId4" Type="http://schemas.openxmlformats.org/officeDocument/2006/relationships/oleObject" Target="../embeddings/oleObject73.bin"/></Relationships>
</file>

<file path=ppt/slides/_rels/slide88.xml.rels><?xml version="1.0" encoding="UTF-8" standalone="yes"?>
<Relationships xmlns="http://schemas.openxmlformats.org/package/2006/relationships"><Relationship Id="rId8" Type="http://schemas.openxmlformats.org/officeDocument/2006/relationships/slide" Target="slide79.xml"/><Relationship Id="rId3" Type="http://schemas.openxmlformats.org/officeDocument/2006/relationships/notesSlide" Target="../notesSlides/notesSlide77.xml"/><Relationship Id="rId7" Type="http://schemas.openxmlformats.org/officeDocument/2006/relationships/image" Target="../media/image105.wmf"/><Relationship Id="rId2" Type="http://schemas.openxmlformats.org/officeDocument/2006/relationships/slideLayout" Target="../slideLayouts/slideLayout2.xml"/><Relationship Id="rId1" Type="http://schemas.openxmlformats.org/officeDocument/2006/relationships/vmlDrawing" Target="../drawings/vmlDrawing37.vml"/><Relationship Id="rId6" Type="http://schemas.openxmlformats.org/officeDocument/2006/relationships/oleObject" Target="../embeddings/oleObject75.bin"/><Relationship Id="rId5" Type="http://schemas.openxmlformats.org/officeDocument/2006/relationships/image" Target="../media/image104.wmf"/><Relationship Id="rId4" Type="http://schemas.openxmlformats.org/officeDocument/2006/relationships/oleObject" Target="../embeddings/oleObject74.bin"/></Relationships>
</file>

<file path=ppt/slides/_rels/slide89.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notesSlide" Target="../notesSlides/notesSlide78.xml"/><Relationship Id="rId1" Type="http://schemas.openxmlformats.org/officeDocument/2006/relationships/slideLayout" Target="../slideLayouts/slideLayout2.xml"/><Relationship Id="rId4" Type="http://schemas.openxmlformats.org/officeDocument/2006/relationships/slide" Target="slide9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79.xml"/><Relationship Id="rId7" Type="http://schemas.openxmlformats.org/officeDocument/2006/relationships/image" Target="../media/image108.wmf"/><Relationship Id="rId2" Type="http://schemas.openxmlformats.org/officeDocument/2006/relationships/slideLayout" Target="../slideLayouts/slideLayout12.xml"/><Relationship Id="rId1" Type="http://schemas.openxmlformats.org/officeDocument/2006/relationships/vmlDrawing" Target="../drawings/vmlDrawing38.vml"/><Relationship Id="rId6" Type="http://schemas.openxmlformats.org/officeDocument/2006/relationships/oleObject" Target="../embeddings/oleObject77.bin"/><Relationship Id="rId5" Type="http://schemas.openxmlformats.org/officeDocument/2006/relationships/image" Target="../media/image107.wmf"/><Relationship Id="rId4" Type="http://schemas.openxmlformats.org/officeDocument/2006/relationships/oleObject" Target="../embeddings/oleObject76.bin"/></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80.xml"/><Relationship Id="rId7" Type="http://schemas.openxmlformats.org/officeDocument/2006/relationships/image" Target="../media/image110.wmf"/><Relationship Id="rId2" Type="http://schemas.openxmlformats.org/officeDocument/2006/relationships/slideLayout" Target="../slideLayouts/slideLayout12.xml"/><Relationship Id="rId1" Type="http://schemas.openxmlformats.org/officeDocument/2006/relationships/vmlDrawing" Target="../drawings/vmlDrawing39.vml"/><Relationship Id="rId6" Type="http://schemas.openxmlformats.org/officeDocument/2006/relationships/oleObject" Target="../embeddings/oleObject79.bin"/><Relationship Id="rId5" Type="http://schemas.openxmlformats.org/officeDocument/2006/relationships/image" Target="../media/image109.wmf"/><Relationship Id="rId4" Type="http://schemas.openxmlformats.org/officeDocument/2006/relationships/oleObject" Target="../embeddings/oleObject78.bin"/></Relationships>
</file>

<file path=ppt/slides/_rels/slide92.xml.rels><?xml version="1.0" encoding="UTF-8" standalone="yes"?>
<Relationships xmlns="http://schemas.openxmlformats.org/package/2006/relationships"><Relationship Id="rId8" Type="http://schemas.openxmlformats.org/officeDocument/2006/relationships/oleObject" Target="../embeddings/oleObject82.bin"/><Relationship Id="rId3" Type="http://schemas.openxmlformats.org/officeDocument/2006/relationships/notesSlide" Target="../notesSlides/notesSlide81.xml"/><Relationship Id="rId7" Type="http://schemas.openxmlformats.org/officeDocument/2006/relationships/image" Target="../media/image111.wmf"/><Relationship Id="rId2" Type="http://schemas.openxmlformats.org/officeDocument/2006/relationships/slideLayout" Target="../slideLayouts/slideLayout12.xml"/><Relationship Id="rId1" Type="http://schemas.openxmlformats.org/officeDocument/2006/relationships/vmlDrawing" Target="../drawings/vmlDrawing40.vml"/><Relationship Id="rId6" Type="http://schemas.openxmlformats.org/officeDocument/2006/relationships/oleObject" Target="../embeddings/oleObject81.bin"/><Relationship Id="rId11" Type="http://schemas.openxmlformats.org/officeDocument/2006/relationships/image" Target="../media/image113.wmf"/><Relationship Id="rId5" Type="http://schemas.openxmlformats.org/officeDocument/2006/relationships/image" Target="../media/image109.wmf"/><Relationship Id="rId10" Type="http://schemas.openxmlformats.org/officeDocument/2006/relationships/oleObject" Target="../embeddings/oleObject83.bin"/><Relationship Id="rId4" Type="http://schemas.openxmlformats.org/officeDocument/2006/relationships/oleObject" Target="../embeddings/oleObject80.bin"/><Relationship Id="rId9" Type="http://schemas.openxmlformats.org/officeDocument/2006/relationships/image" Target="../media/image112.wmf"/></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13.xml"/><Relationship Id="rId1" Type="http://schemas.openxmlformats.org/officeDocument/2006/relationships/vmlDrawing" Target="../drawings/vmlDrawing41.vml"/><Relationship Id="rId5" Type="http://schemas.openxmlformats.org/officeDocument/2006/relationships/image" Target="../media/image114.wmf"/><Relationship Id="rId4" Type="http://schemas.openxmlformats.org/officeDocument/2006/relationships/oleObject" Target="../embeddings/oleObject84.bin"/></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85.xml"/><Relationship Id="rId7" Type="http://schemas.openxmlformats.org/officeDocument/2006/relationships/image" Target="../media/image115.wmf"/><Relationship Id="rId2" Type="http://schemas.openxmlformats.org/officeDocument/2006/relationships/slideLayout" Target="../slideLayouts/slideLayout2.xml"/><Relationship Id="rId1" Type="http://schemas.openxmlformats.org/officeDocument/2006/relationships/vmlDrawing" Target="../drawings/vmlDrawing42.vml"/><Relationship Id="rId6" Type="http://schemas.openxmlformats.org/officeDocument/2006/relationships/oleObject" Target="../embeddings/oleObject86.bin"/><Relationship Id="rId5" Type="http://schemas.openxmlformats.org/officeDocument/2006/relationships/image" Target="../media/image109.wmf"/><Relationship Id="rId4" Type="http://schemas.openxmlformats.org/officeDocument/2006/relationships/oleObject" Target="../embeddings/oleObject85.bin"/></Relationships>
</file>

<file path=ppt/slides/_rels/slide97.xml.rels><?xml version="1.0" encoding="UTF-8" standalone="yes"?>
<Relationships xmlns="http://schemas.openxmlformats.org/package/2006/relationships"><Relationship Id="rId3" Type="http://schemas.openxmlformats.org/officeDocument/2006/relationships/slide" Target="slide89.xml"/><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87.xml"/><Relationship Id="rId7" Type="http://schemas.openxmlformats.org/officeDocument/2006/relationships/image" Target="../media/image117.wmf"/><Relationship Id="rId2" Type="http://schemas.openxmlformats.org/officeDocument/2006/relationships/slideLayout" Target="../slideLayouts/slideLayout12.xml"/><Relationship Id="rId1" Type="http://schemas.openxmlformats.org/officeDocument/2006/relationships/vmlDrawing" Target="../drawings/vmlDrawing43.vml"/><Relationship Id="rId6" Type="http://schemas.openxmlformats.org/officeDocument/2006/relationships/oleObject" Target="../embeddings/oleObject88.bin"/><Relationship Id="rId5" Type="http://schemas.openxmlformats.org/officeDocument/2006/relationships/image" Target="../media/image116.wmf"/><Relationship Id="rId4" Type="http://schemas.openxmlformats.org/officeDocument/2006/relationships/oleObject" Target="../embeddings/oleObject87.bin"/></Relationships>
</file>

<file path=ppt/slides/_rels/slide99.xml.rels><?xml version="1.0" encoding="UTF-8" standalone="yes"?>
<Relationships xmlns="http://schemas.openxmlformats.org/package/2006/relationships"><Relationship Id="rId8" Type="http://schemas.openxmlformats.org/officeDocument/2006/relationships/image" Target="../media/image120.emf"/><Relationship Id="rId3" Type="http://schemas.openxmlformats.org/officeDocument/2006/relationships/customXml" Target="../ink/ink4.xml"/><Relationship Id="rId7" Type="http://schemas.openxmlformats.org/officeDocument/2006/relationships/customXml" Target="../ink/ink6.xml"/><Relationship Id="rId2" Type="http://schemas.openxmlformats.org/officeDocument/2006/relationships/notesSlide" Target="../notesSlides/notesSlide88.xml"/><Relationship Id="rId1" Type="http://schemas.openxmlformats.org/officeDocument/2006/relationships/slideLayout" Target="../slideLayouts/slideLayout2.xml"/><Relationship Id="rId6" Type="http://schemas.openxmlformats.org/officeDocument/2006/relationships/image" Target="../media/image119.emf"/><Relationship Id="rId5" Type="http://schemas.openxmlformats.org/officeDocument/2006/relationships/customXml" Target="../ink/ink5.xml"/><Relationship Id="rId4" Type="http://schemas.openxmlformats.org/officeDocument/2006/relationships/image" Target="../media/image11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4"/>
          <p:cNvSpPr>
            <a:spLocks noGrp="1" noChangeArrowheads="1"/>
          </p:cNvSpPr>
          <p:nvPr>
            <p:ph type="ctrTitle"/>
          </p:nvPr>
        </p:nvSpPr>
        <p:spPr/>
        <p:txBody>
          <a:bodyPr/>
          <a:lstStyle/>
          <a:p>
            <a:pPr eaLnBrk="1" hangingPunct="1">
              <a:defRPr/>
            </a:pPr>
            <a:r>
              <a:rPr lang="zh-CN" altLang="en-US" b="1" dirty="0">
                <a:effectLst>
                  <a:outerShdw blurRad="38100" dist="38100" dir="2700000" algn="tl">
                    <a:srgbClr val="000000"/>
                  </a:outerShdw>
                </a:effectLst>
              </a:rPr>
              <a:t>移动无线信道</a:t>
            </a:r>
            <a:r>
              <a:rPr lang="zh-CN" altLang="en-US" b="1" dirty="0">
                <a:effectLst>
                  <a:outerShdw blurRad="38100" dist="38100" dir="2700000" algn="tl">
                    <a:srgbClr val="000000"/>
                  </a:outerShdw>
                </a:effectLst>
                <a:latin typeface="Times New Roman" pitchFamily="18" charset="0"/>
              </a:rPr>
              <a:t>（</a:t>
            </a:r>
            <a:r>
              <a:rPr lang="en-US" altLang="zh-CN" b="1" dirty="0">
                <a:effectLst>
                  <a:outerShdw blurRad="38100" dist="38100" dir="2700000" algn="tl">
                    <a:srgbClr val="000000"/>
                  </a:outerShdw>
                </a:effectLst>
                <a:latin typeface="Times New Roman" pitchFamily="18" charset="0"/>
              </a:rPr>
              <a:t>I</a:t>
            </a:r>
            <a:r>
              <a:rPr lang="zh-CN" altLang="en-US" b="1" dirty="0">
                <a:effectLst>
                  <a:outerShdw blurRad="38100" dist="38100" dir="2700000" algn="tl">
                    <a:srgbClr val="000000"/>
                  </a:outerShdw>
                </a:effectLst>
                <a:latin typeface="Times New Roman" pitchFamily="18" charset="0"/>
              </a:rPr>
              <a:t>）</a:t>
            </a:r>
          </a:p>
        </p:txBody>
      </p:sp>
      <p:sp>
        <p:nvSpPr>
          <p:cNvPr id="11269" name="Rectangle 5"/>
          <p:cNvSpPr>
            <a:spLocks noGrp="1" noChangeArrowheads="1"/>
          </p:cNvSpPr>
          <p:nvPr>
            <p:ph type="subTitle" idx="1"/>
          </p:nvPr>
        </p:nvSpPr>
        <p:spPr/>
        <p:txBody>
          <a:bodyPr/>
          <a:lstStyle/>
          <a:p>
            <a:pPr eaLnBrk="1" hangingPunct="1">
              <a:defRPr/>
            </a:pPr>
            <a:r>
              <a:rPr lang="zh-CN" altLang="en-US" sz="3600" b="1">
                <a:effectLst>
                  <a:outerShdw blurRad="38100" dist="38100" dir="2700000" algn="tl">
                    <a:srgbClr val="FFFFFF"/>
                  </a:outerShdw>
                </a:effectLst>
                <a:latin typeface="Times New Roman" pitchFamily="18" charset="0"/>
              </a:rPr>
              <a:t>大尺度路径损耗（第</a:t>
            </a:r>
            <a:r>
              <a:rPr lang="en-US" altLang="zh-CN" sz="3600" b="1">
                <a:effectLst>
                  <a:outerShdw blurRad="38100" dist="38100" dir="2700000" algn="tl">
                    <a:srgbClr val="FFFFFF"/>
                  </a:outerShdw>
                </a:effectLst>
                <a:latin typeface="Times New Roman" pitchFamily="18" charset="0"/>
              </a:rPr>
              <a:t>4</a:t>
            </a:r>
            <a:r>
              <a:rPr lang="zh-CN" altLang="en-US" sz="3600" b="1">
                <a:effectLst>
                  <a:outerShdw blurRad="38100" dist="38100" dir="2700000" algn="tl">
                    <a:srgbClr val="FFFFFF"/>
                  </a:outerShdw>
                </a:effectLst>
                <a:latin typeface="Times New Roman" pitchFamily="18" charset="0"/>
              </a:rPr>
              <a:t>章）</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endParaRPr lang="zh-CN" altLang="zh-CN"/>
          </a:p>
        </p:txBody>
      </p:sp>
      <p:sp>
        <p:nvSpPr>
          <p:cNvPr id="62467" name="Rectangle 3"/>
          <p:cNvSpPr>
            <a:spLocks noGrp="1" noChangeArrowheads="1"/>
          </p:cNvSpPr>
          <p:nvPr>
            <p:ph type="body" idx="1"/>
          </p:nvPr>
        </p:nvSpPr>
        <p:spPr>
          <a:xfrm>
            <a:off x="827088" y="2060575"/>
            <a:ext cx="7772400" cy="4114800"/>
          </a:xfrm>
        </p:spPr>
        <p:txBody>
          <a:bodyPr/>
          <a:lstStyle/>
          <a:p>
            <a:pPr eaLnBrk="1" hangingPunct="1"/>
            <a:r>
              <a:rPr lang="el-GR" altLang="zh-CN" b="1" i="1">
                <a:latin typeface="Times New Roman" pitchFamily="18" charset="0"/>
                <a:cs typeface="Arial" charset="0"/>
              </a:rPr>
              <a:t>λ</a:t>
            </a:r>
            <a:r>
              <a:rPr lang="zh-CN" altLang="en-US" b="1" i="1">
                <a:latin typeface="Times New Roman" pitchFamily="18" charset="0"/>
                <a:cs typeface="Arial" charset="0"/>
              </a:rPr>
              <a:t>／</a:t>
            </a:r>
            <a:r>
              <a:rPr lang="en-US" altLang="zh-CN" b="1" i="1">
                <a:latin typeface="Times New Roman" pitchFamily="18" charset="0"/>
                <a:cs typeface="Arial" charset="0"/>
              </a:rPr>
              <a:t>2 </a:t>
            </a:r>
            <a:r>
              <a:rPr lang="zh-CN" altLang="en-US" b="1">
                <a:latin typeface="Arial" charset="0"/>
                <a:cs typeface="Arial" charset="0"/>
              </a:rPr>
              <a:t>偶极子的方向图</a:t>
            </a:r>
            <a:r>
              <a:rPr lang="zh-CN" altLang="en-US">
                <a:latin typeface="Arial" charset="0"/>
                <a:cs typeface="Arial" charset="0"/>
              </a:rPr>
              <a:t>：</a:t>
            </a:r>
            <a:endParaRPr lang="zh-CN" altLang="el-GR">
              <a:latin typeface="Arial" charset="0"/>
              <a:cs typeface="Arial" charset="0"/>
            </a:endParaRPr>
          </a:p>
        </p:txBody>
      </p:sp>
      <p:pic>
        <p:nvPicPr>
          <p:cNvPr id="62468" name="Picture 4"/>
          <p:cNvPicPr>
            <a:picLocks noChangeAspect="1" noChangeArrowheads="1"/>
          </p:cNvPicPr>
          <p:nvPr/>
        </p:nvPicPr>
        <p:blipFill>
          <a:blip r:embed="rId3" cstate="print"/>
          <a:srcRect/>
          <a:stretch>
            <a:fillRect/>
          </a:stretch>
        </p:blipFill>
        <p:spPr bwMode="auto">
          <a:xfrm>
            <a:off x="1187450" y="3068638"/>
            <a:ext cx="6913563" cy="2592387"/>
          </a:xfrm>
          <a:prstGeom prst="rect">
            <a:avLst/>
          </a:prstGeom>
          <a:noFill/>
          <a:ln w="9525">
            <a:noFill/>
            <a:miter lim="800000"/>
            <a:headEnd/>
            <a:tailEnd/>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pPr eaLnBrk="1" hangingPunct="1"/>
            <a:r>
              <a:rPr lang="zh-CN" altLang="en-US" sz="3200" b="1">
                <a:latin typeface="Times New Roman" pitchFamily="18" charset="0"/>
              </a:rPr>
              <a:t>衰落容限（衰落余量，</a:t>
            </a:r>
            <a:r>
              <a:rPr lang="en-US" altLang="zh-CN" sz="3200" b="1">
                <a:latin typeface="Times New Roman" pitchFamily="18" charset="0"/>
              </a:rPr>
              <a:t>Margin</a:t>
            </a:r>
            <a:r>
              <a:rPr lang="zh-CN" altLang="en-US" sz="3200" b="1">
                <a:latin typeface="Times New Roman" pitchFamily="18" charset="0"/>
              </a:rPr>
              <a:t>）图示</a:t>
            </a:r>
            <a:r>
              <a:rPr lang="en-US" altLang="zh-CN" sz="3200" b="1">
                <a:latin typeface="Times New Roman" pitchFamily="18" charset="0"/>
              </a:rPr>
              <a:t>1</a:t>
            </a:r>
          </a:p>
        </p:txBody>
      </p:sp>
      <p:pic>
        <p:nvPicPr>
          <p:cNvPr id="108547" name="Picture 6"/>
          <p:cNvPicPr>
            <a:picLocks noChangeAspect="1" noChangeArrowheads="1"/>
          </p:cNvPicPr>
          <p:nvPr/>
        </p:nvPicPr>
        <p:blipFill>
          <a:blip r:embed="rId3" cstate="print"/>
          <a:srcRect/>
          <a:stretch>
            <a:fillRect/>
          </a:stretch>
        </p:blipFill>
        <p:spPr bwMode="auto">
          <a:xfrm>
            <a:off x="1691680" y="1916832"/>
            <a:ext cx="5983288" cy="4667250"/>
          </a:xfrm>
          <a:prstGeom prst="rect">
            <a:avLst/>
          </a:prstGeom>
          <a:noFill/>
          <a:ln w="9525">
            <a:solidFill>
              <a:schemeClr val="tx2"/>
            </a:solidFill>
            <a:miter lim="800000"/>
            <a:headEnd/>
            <a:tailEnd/>
          </a:ln>
        </p:spPr>
      </p:pic>
      <p:sp>
        <p:nvSpPr>
          <p:cNvPr id="108548" name="TextBox 3"/>
          <p:cNvSpPr txBox="1">
            <a:spLocks noChangeArrowheads="1"/>
          </p:cNvSpPr>
          <p:nvPr/>
        </p:nvSpPr>
        <p:spPr bwMode="auto">
          <a:xfrm>
            <a:off x="6588125" y="2205038"/>
            <a:ext cx="792163" cy="461962"/>
          </a:xfrm>
          <a:prstGeom prst="rect">
            <a:avLst/>
          </a:prstGeom>
          <a:noFill/>
          <a:ln w="19050">
            <a:solidFill>
              <a:schemeClr val="tx1"/>
            </a:solidFill>
            <a:miter lim="800000"/>
            <a:headEnd/>
            <a:tailEnd/>
          </a:ln>
        </p:spPr>
        <p:txBody>
          <a:bodyPr>
            <a:spAutoFit/>
          </a:bodyPr>
          <a:lstStyle/>
          <a:p>
            <a:r>
              <a:rPr lang="en-US" altLang="zh-CN" sz="2400">
                <a:solidFill>
                  <a:srgbClr val="FF0000"/>
                </a:solidFill>
              </a:rPr>
              <a:t>X&gt;0</a:t>
            </a:r>
            <a:endParaRPr lang="zh-CN" altLang="en-US" sz="2400">
              <a:solidFill>
                <a:srgbClr val="FF0000"/>
              </a:solidFill>
            </a:endParaRPr>
          </a:p>
        </p:txBody>
      </p:sp>
      <p:sp>
        <p:nvSpPr>
          <p:cNvPr id="108549" name="TextBox 4"/>
          <p:cNvSpPr txBox="1">
            <a:spLocks noChangeArrowheads="1"/>
          </p:cNvSpPr>
          <p:nvPr/>
        </p:nvSpPr>
        <p:spPr bwMode="auto">
          <a:xfrm>
            <a:off x="4716463" y="4581525"/>
            <a:ext cx="287337" cy="400050"/>
          </a:xfrm>
          <a:prstGeom prst="rect">
            <a:avLst/>
          </a:prstGeom>
          <a:noFill/>
          <a:ln w="9525">
            <a:noFill/>
            <a:miter lim="800000"/>
            <a:headEnd/>
            <a:tailEnd/>
          </a:ln>
        </p:spPr>
        <p:txBody>
          <a:bodyPr>
            <a:spAutoFit/>
          </a:bodyPr>
          <a:lstStyle/>
          <a:p>
            <a:r>
              <a:rPr lang="el-GR" altLang="zh-CN" sz="2000"/>
              <a:t>γ</a:t>
            </a:r>
            <a:endParaRPr lang="zh-CN" altLang="en-US" sz="2000"/>
          </a:p>
        </p:txBody>
      </p:sp>
      <p:cxnSp>
        <p:nvCxnSpPr>
          <p:cNvPr id="7" name="直接连接符 6"/>
          <p:cNvCxnSpPr/>
          <p:nvPr/>
        </p:nvCxnSpPr>
        <p:spPr bwMode="auto">
          <a:xfrm flipH="1">
            <a:off x="5004048" y="2852936"/>
            <a:ext cx="144016" cy="144016"/>
          </a:xfrm>
          <a:prstGeom prst="line">
            <a:avLst/>
          </a:prstGeom>
          <a:noFill/>
          <a:ln w="22225" cap="flat" cmpd="sng" algn="ctr">
            <a:solidFill>
              <a:schemeClr val="tx2"/>
            </a:solidFill>
            <a:prstDash val="solid"/>
            <a:round/>
            <a:headEnd type="none" w="med" len="med"/>
            <a:tailEnd type="none" w="med" len="med"/>
          </a:ln>
          <a:effectLst/>
        </p:spPr>
      </p:cxnSp>
      <p:cxnSp>
        <p:nvCxnSpPr>
          <p:cNvPr id="9" name="直接连接符 8"/>
          <p:cNvCxnSpPr/>
          <p:nvPr/>
        </p:nvCxnSpPr>
        <p:spPr bwMode="auto">
          <a:xfrm flipH="1">
            <a:off x="5004048" y="3068960"/>
            <a:ext cx="216024" cy="216024"/>
          </a:xfrm>
          <a:prstGeom prst="line">
            <a:avLst/>
          </a:prstGeom>
          <a:noFill/>
          <a:ln w="22225" cap="flat" cmpd="sng" algn="ctr">
            <a:solidFill>
              <a:schemeClr val="tx2"/>
            </a:solidFill>
            <a:prstDash val="solid"/>
            <a:round/>
            <a:headEnd type="none" w="med" len="med"/>
            <a:tailEnd type="none" w="med" len="med"/>
          </a:ln>
          <a:effectLst/>
        </p:spPr>
      </p:cxnSp>
      <p:cxnSp>
        <p:nvCxnSpPr>
          <p:cNvPr id="11" name="直接连接符 10"/>
          <p:cNvCxnSpPr/>
          <p:nvPr/>
        </p:nvCxnSpPr>
        <p:spPr bwMode="auto">
          <a:xfrm flipH="1">
            <a:off x="5004048" y="3212976"/>
            <a:ext cx="360040" cy="360040"/>
          </a:xfrm>
          <a:prstGeom prst="line">
            <a:avLst/>
          </a:prstGeom>
          <a:noFill/>
          <a:ln w="22225" cap="flat" cmpd="sng" algn="ctr">
            <a:solidFill>
              <a:schemeClr val="tx2"/>
            </a:solidFill>
            <a:prstDash val="solid"/>
            <a:round/>
            <a:headEnd type="none" w="med" len="med"/>
            <a:tailEnd type="none" w="med" len="med"/>
          </a:ln>
          <a:effectLst/>
        </p:spPr>
      </p:cxnSp>
      <p:cxnSp>
        <p:nvCxnSpPr>
          <p:cNvPr id="13" name="直接连接符 12"/>
          <p:cNvCxnSpPr/>
          <p:nvPr/>
        </p:nvCxnSpPr>
        <p:spPr bwMode="auto">
          <a:xfrm flipH="1">
            <a:off x="4932040" y="3356992"/>
            <a:ext cx="648072" cy="648072"/>
          </a:xfrm>
          <a:prstGeom prst="line">
            <a:avLst/>
          </a:prstGeom>
          <a:noFill/>
          <a:ln w="22225" cap="flat" cmpd="sng" algn="ctr">
            <a:solidFill>
              <a:schemeClr val="tx2"/>
            </a:solidFill>
            <a:prstDash val="solid"/>
            <a:round/>
            <a:headEnd type="none" w="med" len="med"/>
            <a:tailEnd type="none" w="med" len="med"/>
          </a:ln>
          <a:effectLst/>
        </p:spPr>
      </p:cxnSp>
      <p:cxnSp>
        <p:nvCxnSpPr>
          <p:cNvPr id="15" name="直接连接符 14"/>
          <p:cNvCxnSpPr/>
          <p:nvPr/>
        </p:nvCxnSpPr>
        <p:spPr bwMode="auto">
          <a:xfrm flipH="1">
            <a:off x="5004048" y="3501008"/>
            <a:ext cx="792088" cy="792088"/>
          </a:xfrm>
          <a:prstGeom prst="line">
            <a:avLst/>
          </a:prstGeom>
          <a:noFill/>
          <a:ln w="22225" cap="flat" cmpd="sng" algn="ctr">
            <a:solidFill>
              <a:schemeClr val="tx2"/>
            </a:solidFill>
            <a:prstDash val="solid"/>
            <a:round/>
            <a:headEnd type="none" w="med" len="med"/>
            <a:tailEnd type="none" w="med" len="med"/>
          </a:ln>
          <a:effectLst/>
        </p:spPr>
      </p:cxnSp>
      <p:cxnSp>
        <p:nvCxnSpPr>
          <p:cNvPr id="24" name="直接连接符 23"/>
          <p:cNvCxnSpPr/>
          <p:nvPr/>
        </p:nvCxnSpPr>
        <p:spPr bwMode="auto">
          <a:xfrm flipH="1">
            <a:off x="5004048" y="3645024"/>
            <a:ext cx="936104" cy="936104"/>
          </a:xfrm>
          <a:prstGeom prst="line">
            <a:avLst/>
          </a:prstGeom>
          <a:noFill/>
          <a:ln w="22225" cap="flat" cmpd="sng" algn="ctr">
            <a:solidFill>
              <a:schemeClr val="tx2"/>
            </a:solidFill>
            <a:prstDash val="solid"/>
            <a:round/>
            <a:headEnd type="none" w="med" len="med"/>
            <a:tailEnd type="none" w="med" len="med"/>
          </a:ln>
          <a:effectLst/>
        </p:spPr>
      </p:cxnSp>
      <p:cxnSp>
        <p:nvCxnSpPr>
          <p:cNvPr id="52" name="直接连接符 51"/>
          <p:cNvCxnSpPr/>
          <p:nvPr/>
        </p:nvCxnSpPr>
        <p:spPr bwMode="auto">
          <a:xfrm flipH="1">
            <a:off x="5004048" y="3933056"/>
            <a:ext cx="216024" cy="216024"/>
          </a:xfrm>
          <a:prstGeom prst="line">
            <a:avLst/>
          </a:prstGeom>
          <a:noFill/>
          <a:ln w="22225" cap="flat" cmpd="sng" algn="ctr">
            <a:solidFill>
              <a:srgbClr val="FF0000"/>
            </a:solidFill>
            <a:prstDash val="solid"/>
            <a:round/>
            <a:headEnd type="none" w="med" len="med"/>
            <a:tailEnd type="none" w="med" len="med"/>
          </a:ln>
          <a:effectLst/>
        </p:spPr>
      </p:cxnSp>
      <p:cxnSp>
        <p:nvCxnSpPr>
          <p:cNvPr id="53" name="直接连接符 52"/>
          <p:cNvCxnSpPr/>
          <p:nvPr/>
        </p:nvCxnSpPr>
        <p:spPr bwMode="auto">
          <a:xfrm flipH="1">
            <a:off x="5004048" y="4149080"/>
            <a:ext cx="288032" cy="288032"/>
          </a:xfrm>
          <a:prstGeom prst="line">
            <a:avLst/>
          </a:prstGeom>
          <a:noFill/>
          <a:ln w="22225" cap="flat" cmpd="sng" algn="ctr">
            <a:solidFill>
              <a:srgbClr val="FF0000"/>
            </a:solidFill>
            <a:prstDash val="solid"/>
            <a:round/>
            <a:headEnd type="none" w="med" len="med"/>
            <a:tailEnd type="none" w="med" len="med"/>
          </a:ln>
          <a:effectLst/>
        </p:spPr>
      </p:cxnSp>
      <p:cxnSp>
        <p:nvCxnSpPr>
          <p:cNvPr id="56" name="直接连接符 55"/>
          <p:cNvCxnSpPr/>
          <p:nvPr/>
        </p:nvCxnSpPr>
        <p:spPr bwMode="auto">
          <a:xfrm flipH="1">
            <a:off x="5076056" y="4293096"/>
            <a:ext cx="432048" cy="432048"/>
          </a:xfrm>
          <a:prstGeom prst="line">
            <a:avLst/>
          </a:prstGeom>
          <a:noFill/>
          <a:ln w="22225" cap="flat" cmpd="sng" algn="ctr">
            <a:solidFill>
              <a:srgbClr val="FF0000"/>
            </a:solidFill>
            <a:prstDash val="solid"/>
            <a:round/>
            <a:headEnd type="none" w="med" len="med"/>
            <a:tailEnd type="none" w="med" len="med"/>
          </a:ln>
          <a:effectLst/>
        </p:spPr>
      </p:cxnSp>
      <p:cxnSp>
        <p:nvCxnSpPr>
          <p:cNvPr id="58" name="直接连接符 57"/>
          <p:cNvCxnSpPr/>
          <p:nvPr/>
        </p:nvCxnSpPr>
        <p:spPr bwMode="auto">
          <a:xfrm flipH="1">
            <a:off x="5436096" y="4365104"/>
            <a:ext cx="360040" cy="360040"/>
          </a:xfrm>
          <a:prstGeom prst="line">
            <a:avLst/>
          </a:prstGeom>
          <a:noFill/>
          <a:ln w="22225" cap="flat" cmpd="sng" algn="ctr">
            <a:solidFill>
              <a:srgbClr val="FF0000"/>
            </a:solidFill>
            <a:prstDash val="solid"/>
            <a:round/>
            <a:headEnd type="none" w="med" len="med"/>
            <a:tailEnd type="none" w="med" len="med"/>
          </a:ln>
          <a:effectLst/>
        </p:spPr>
      </p:cxnSp>
      <p:cxnSp>
        <p:nvCxnSpPr>
          <p:cNvPr id="60" name="直接连接符 59"/>
          <p:cNvCxnSpPr/>
          <p:nvPr/>
        </p:nvCxnSpPr>
        <p:spPr bwMode="auto">
          <a:xfrm flipH="1">
            <a:off x="5724128" y="4509120"/>
            <a:ext cx="216024" cy="216024"/>
          </a:xfrm>
          <a:prstGeom prst="line">
            <a:avLst/>
          </a:prstGeom>
          <a:noFill/>
          <a:ln w="22225" cap="flat" cmpd="sng" algn="ctr">
            <a:solidFill>
              <a:srgbClr val="FF0000"/>
            </a:solidFill>
            <a:prstDash val="solid"/>
            <a:round/>
            <a:headEnd type="none" w="med" len="med"/>
            <a:tailEnd type="none" w="med" len="med"/>
          </a:ln>
          <a:effectLst/>
        </p:spPr>
      </p:cxnSp>
      <p:cxnSp>
        <p:nvCxnSpPr>
          <p:cNvPr id="63" name="直接连接符 62"/>
          <p:cNvCxnSpPr/>
          <p:nvPr/>
        </p:nvCxnSpPr>
        <p:spPr bwMode="auto">
          <a:xfrm flipH="1">
            <a:off x="5004048" y="3789040"/>
            <a:ext cx="144016" cy="144016"/>
          </a:xfrm>
          <a:prstGeom prst="line">
            <a:avLst/>
          </a:prstGeom>
          <a:noFill/>
          <a:ln w="22225" cap="flat" cmpd="sng" algn="ctr">
            <a:solidFill>
              <a:srgbClr val="FF0000"/>
            </a:solidFill>
            <a:prstDash val="solid"/>
            <a:round/>
            <a:headEnd type="none" w="med" len="med"/>
            <a:tailEnd type="none" w="med" len="med"/>
          </a:ln>
          <a:effectLst/>
        </p:spPr>
      </p:cxnSp>
      <p:cxnSp>
        <p:nvCxnSpPr>
          <p:cNvPr id="19" name="直接箭头连接符 18"/>
          <p:cNvCxnSpPr/>
          <p:nvPr/>
        </p:nvCxnSpPr>
        <p:spPr bwMode="auto">
          <a:xfrm flipV="1">
            <a:off x="1403648" y="3573016"/>
            <a:ext cx="1080120" cy="144016"/>
          </a:xfrm>
          <a:prstGeom prst="straightConnector1">
            <a:avLst/>
          </a:prstGeom>
          <a:noFill/>
          <a:ln w="22225" cap="flat" cmpd="sng" algn="ctr">
            <a:solidFill>
              <a:srgbClr val="FF0000"/>
            </a:solidFill>
            <a:prstDash val="solid"/>
            <a:round/>
            <a:headEnd type="none" w="med" len="med"/>
            <a:tailEnd type="triangle" w="lg" len="lg"/>
          </a:ln>
          <a:effectLst/>
        </p:spPr>
      </p:cxnSp>
      <p:sp>
        <p:nvSpPr>
          <p:cNvPr id="21" name="TextBox 20"/>
          <p:cNvSpPr txBox="1"/>
          <p:nvPr/>
        </p:nvSpPr>
        <p:spPr>
          <a:xfrm>
            <a:off x="0" y="3717032"/>
            <a:ext cx="1979712" cy="723275"/>
          </a:xfrm>
          <a:prstGeom prst="rect">
            <a:avLst/>
          </a:prstGeom>
          <a:noFill/>
        </p:spPr>
        <p:txBody>
          <a:bodyPr wrap="square" rtlCol="0">
            <a:spAutoFit/>
          </a:bodyPr>
          <a:lstStyle/>
          <a:p>
            <a:r>
              <a:rPr lang="zh-CN" altLang="en-US" sz="2000" dirty="0">
                <a:solidFill>
                  <a:srgbClr val="FF0000"/>
                </a:solidFill>
              </a:rPr>
              <a:t>增加衰落余量前</a:t>
            </a:r>
            <a:endParaRPr lang="en-US" altLang="zh-CN" sz="2000" dirty="0">
              <a:solidFill>
                <a:srgbClr val="FF0000"/>
              </a:solidFill>
            </a:endParaRPr>
          </a:p>
          <a:p>
            <a:endParaRPr lang="zh-CN" altLang="en-US" dirty="0"/>
          </a:p>
        </p:txBody>
      </p:sp>
      <p:cxnSp>
        <p:nvCxnSpPr>
          <p:cNvPr id="22" name="直接箭头连接符 21"/>
          <p:cNvCxnSpPr/>
          <p:nvPr/>
        </p:nvCxnSpPr>
        <p:spPr bwMode="auto">
          <a:xfrm flipV="1">
            <a:off x="1259632" y="2708920"/>
            <a:ext cx="1368152" cy="288032"/>
          </a:xfrm>
          <a:prstGeom prst="straightConnector1">
            <a:avLst/>
          </a:prstGeom>
          <a:noFill/>
          <a:ln w="22225" cap="flat" cmpd="sng" algn="ctr">
            <a:solidFill>
              <a:schemeClr val="tx2"/>
            </a:solidFill>
            <a:prstDash val="solid"/>
            <a:round/>
            <a:headEnd type="none" w="med" len="med"/>
            <a:tailEnd type="triangle" w="lg" len="lg"/>
          </a:ln>
          <a:effectLst/>
        </p:spPr>
      </p:cxnSp>
      <p:sp>
        <p:nvSpPr>
          <p:cNvPr id="23" name="TextBox 22"/>
          <p:cNvSpPr txBox="1"/>
          <p:nvPr/>
        </p:nvSpPr>
        <p:spPr>
          <a:xfrm>
            <a:off x="0" y="2924945"/>
            <a:ext cx="3131840" cy="723275"/>
          </a:xfrm>
          <a:prstGeom prst="rect">
            <a:avLst/>
          </a:prstGeom>
          <a:noFill/>
        </p:spPr>
        <p:txBody>
          <a:bodyPr wrap="square" rtlCol="0">
            <a:spAutoFit/>
          </a:bodyPr>
          <a:lstStyle/>
          <a:p>
            <a:r>
              <a:rPr lang="zh-CN" altLang="en-US" sz="2000" dirty="0">
                <a:solidFill>
                  <a:schemeClr val="tx2"/>
                </a:solidFill>
              </a:rPr>
              <a:t>增加</a:t>
            </a:r>
            <a:r>
              <a:rPr lang="en-US" altLang="zh-CN" sz="2000" dirty="0" err="1">
                <a:solidFill>
                  <a:schemeClr val="tx2"/>
                </a:solidFill>
              </a:rPr>
              <a:t>XdB</a:t>
            </a:r>
            <a:r>
              <a:rPr lang="zh-CN" altLang="en-US" sz="2000" dirty="0">
                <a:solidFill>
                  <a:schemeClr val="tx2"/>
                </a:solidFill>
              </a:rPr>
              <a:t>衰落余量以后</a:t>
            </a:r>
            <a:endParaRPr lang="en-US" altLang="zh-CN" sz="2000" dirty="0">
              <a:solidFill>
                <a:schemeClr val="tx2"/>
              </a:solidFill>
            </a:endParaRPr>
          </a:p>
          <a:p>
            <a:endParaRPr lang="zh-CN" altLang="en-US" dirty="0"/>
          </a:p>
        </p:txBody>
      </p:sp>
      <p:sp>
        <p:nvSpPr>
          <p:cNvPr id="28" name="TextBox 27"/>
          <p:cNvSpPr txBox="1"/>
          <p:nvPr/>
        </p:nvSpPr>
        <p:spPr>
          <a:xfrm>
            <a:off x="4139952" y="3645024"/>
            <a:ext cx="1008112" cy="369332"/>
          </a:xfrm>
          <a:prstGeom prst="rect">
            <a:avLst/>
          </a:prstGeom>
          <a:noFill/>
        </p:spPr>
        <p:txBody>
          <a:bodyPr wrap="square" rtlCol="0">
            <a:spAutoFit/>
          </a:bodyPr>
          <a:lstStyle/>
          <a:p>
            <a:r>
              <a:rPr lang="el-GR" altLang="zh-CN" sz="1800" dirty="0"/>
              <a:t>γ</a:t>
            </a:r>
            <a:r>
              <a:rPr lang="en-US" altLang="zh-CN" sz="1800" dirty="0"/>
              <a:t>+</a:t>
            </a:r>
            <a:r>
              <a:rPr lang="en-US" altLang="zh-CN" sz="1800" dirty="0" err="1"/>
              <a:t>XdB</a:t>
            </a:r>
            <a:endParaRPr lang="zh-CN" altLang="en-US"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box(in)">
                                      <p:cBhvr>
                                        <p:cTn id="7" dur="1000"/>
                                        <p:tgtEl>
                                          <p:spTgt spid="63"/>
                                        </p:tgtEl>
                                      </p:cBhvr>
                                    </p:animEffect>
                                  </p:childTnLst>
                                </p:cTn>
                              </p:par>
                              <p:par>
                                <p:cTn id="8" presetID="4" presetClass="entr" presetSubtype="16" fill="hold" nodeType="withEffect">
                                  <p:stCondLst>
                                    <p:cond delay="0"/>
                                  </p:stCondLst>
                                  <p:childTnLst>
                                    <p:set>
                                      <p:cBhvr>
                                        <p:cTn id="9" dur="1" fill="hold">
                                          <p:stCondLst>
                                            <p:cond delay="0"/>
                                          </p:stCondLst>
                                        </p:cTn>
                                        <p:tgtEl>
                                          <p:spTgt spid="52"/>
                                        </p:tgtEl>
                                        <p:attrNameLst>
                                          <p:attrName>style.visibility</p:attrName>
                                        </p:attrNameLst>
                                      </p:cBhvr>
                                      <p:to>
                                        <p:strVal val="visible"/>
                                      </p:to>
                                    </p:set>
                                    <p:animEffect transition="in" filter="box(in)">
                                      <p:cBhvr>
                                        <p:cTn id="10" dur="1000"/>
                                        <p:tgtEl>
                                          <p:spTgt spid="52"/>
                                        </p:tgtEl>
                                      </p:cBhvr>
                                    </p:animEffect>
                                  </p:childTnLst>
                                </p:cTn>
                              </p:par>
                              <p:par>
                                <p:cTn id="11" presetID="4" presetClass="entr" presetSubtype="16" fill="hold" nodeType="withEffect">
                                  <p:stCondLst>
                                    <p:cond delay="0"/>
                                  </p:stCondLst>
                                  <p:childTnLst>
                                    <p:set>
                                      <p:cBhvr>
                                        <p:cTn id="12" dur="1" fill="hold">
                                          <p:stCondLst>
                                            <p:cond delay="0"/>
                                          </p:stCondLst>
                                        </p:cTn>
                                        <p:tgtEl>
                                          <p:spTgt spid="53"/>
                                        </p:tgtEl>
                                        <p:attrNameLst>
                                          <p:attrName>style.visibility</p:attrName>
                                        </p:attrNameLst>
                                      </p:cBhvr>
                                      <p:to>
                                        <p:strVal val="visible"/>
                                      </p:to>
                                    </p:set>
                                    <p:animEffect transition="in" filter="box(in)">
                                      <p:cBhvr>
                                        <p:cTn id="13" dur="1000"/>
                                        <p:tgtEl>
                                          <p:spTgt spid="53"/>
                                        </p:tgtEl>
                                      </p:cBhvr>
                                    </p:animEffect>
                                  </p:childTnLst>
                                </p:cTn>
                              </p:par>
                              <p:par>
                                <p:cTn id="14" presetID="4" presetClass="entr" presetSubtype="16" fill="hold" nodeType="withEffect">
                                  <p:stCondLst>
                                    <p:cond delay="0"/>
                                  </p:stCondLst>
                                  <p:childTnLst>
                                    <p:set>
                                      <p:cBhvr>
                                        <p:cTn id="15" dur="1" fill="hold">
                                          <p:stCondLst>
                                            <p:cond delay="0"/>
                                          </p:stCondLst>
                                        </p:cTn>
                                        <p:tgtEl>
                                          <p:spTgt spid="56"/>
                                        </p:tgtEl>
                                        <p:attrNameLst>
                                          <p:attrName>style.visibility</p:attrName>
                                        </p:attrNameLst>
                                      </p:cBhvr>
                                      <p:to>
                                        <p:strVal val="visible"/>
                                      </p:to>
                                    </p:set>
                                    <p:animEffect transition="in" filter="box(in)">
                                      <p:cBhvr>
                                        <p:cTn id="16" dur="1000"/>
                                        <p:tgtEl>
                                          <p:spTgt spid="56"/>
                                        </p:tgtEl>
                                      </p:cBhvr>
                                    </p:animEffect>
                                  </p:childTnLst>
                                </p:cTn>
                              </p:par>
                              <p:par>
                                <p:cTn id="17" presetID="4" presetClass="entr" presetSubtype="16" fill="hold" nodeType="withEffect">
                                  <p:stCondLst>
                                    <p:cond delay="0"/>
                                  </p:stCondLst>
                                  <p:childTnLst>
                                    <p:set>
                                      <p:cBhvr>
                                        <p:cTn id="18" dur="1" fill="hold">
                                          <p:stCondLst>
                                            <p:cond delay="0"/>
                                          </p:stCondLst>
                                        </p:cTn>
                                        <p:tgtEl>
                                          <p:spTgt spid="58"/>
                                        </p:tgtEl>
                                        <p:attrNameLst>
                                          <p:attrName>style.visibility</p:attrName>
                                        </p:attrNameLst>
                                      </p:cBhvr>
                                      <p:to>
                                        <p:strVal val="visible"/>
                                      </p:to>
                                    </p:set>
                                    <p:animEffect transition="in" filter="box(in)">
                                      <p:cBhvr>
                                        <p:cTn id="19" dur="1000"/>
                                        <p:tgtEl>
                                          <p:spTgt spid="58"/>
                                        </p:tgtEl>
                                      </p:cBhvr>
                                    </p:animEffect>
                                  </p:childTnLst>
                                </p:cTn>
                              </p:par>
                              <p:par>
                                <p:cTn id="20" presetID="4" presetClass="entr" presetSubtype="16" fill="hold" nodeType="withEffect">
                                  <p:stCondLst>
                                    <p:cond delay="0"/>
                                  </p:stCondLst>
                                  <p:childTnLst>
                                    <p:set>
                                      <p:cBhvr>
                                        <p:cTn id="21" dur="1" fill="hold">
                                          <p:stCondLst>
                                            <p:cond delay="0"/>
                                          </p:stCondLst>
                                        </p:cTn>
                                        <p:tgtEl>
                                          <p:spTgt spid="60"/>
                                        </p:tgtEl>
                                        <p:attrNameLst>
                                          <p:attrName>style.visibility</p:attrName>
                                        </p:attrNameLst>
                                      </p:cBhvr>
                                      <p:to>
                                        <p:strVal val="visible"/>
                                      </p:to>
                                    </p:set>
                                    <p:animEffect transition="in" filter="box(in)">
                                      <p:cBhvr>
                                        <p:cTn id="22" dur="1000"/>
                                        <p:tgtEl>
                                          <p:spTgt spid="60"/>
                                        </p:tgtEl>
                                      </p:cBhvr>
                                    </p:animEffect>
                                  </p:childTnLst>
                                </p:cTn>
                              </p:par>
                            </p:childTnLst>
                          </p:cTn>
                        </p:par>
                      </p:childTnLst>
                    </p:cTn>
                  </p:par>
                  <p:par>
                    <p:cTn id="23" fill="hold">
                      <p:stCondLst>
                        <p:cond delay="indefinite"/>
                      </p:stCondLst>
                      <p:childTnLst>
                        <p:par>
                          <p:cTn id="24" fill="hold">
                            <p:stCondLst>
                              <p:cond delay="0"/>
                            </p:stCondLst>
                            <p:childTnLst>
                              <p:par>
                                <p:cTn id="25" presetID="8" presetClass="exit" presetSubtype="16" fill="hold" nodeType="clickEffect">
                                  <p:stCondLst>
                                    <p:cond delay="0"/>
                                  </p:stCondLst>
                                  <p:childTnLst>
                                    <p:animEffect transition="out" filter="diamond(in)">
                                      <p:cBhvr>
                                        <p:cTn id="26" dur="1000"/>
                                        <p:tgtEl>
                                          <p:spTgt spid="63"/>
                                        </p:tgtEl>
                                      </p:cBhvr>
                                    </p:animEffect>
                                    <p:set>
                                      <p:cBhvr>
                                        <p:cTn id="27" dur="1" fill="hold">
                                          <p:stCondLst>
                                            <p:cond delay="999"/>
                                          </p:stCondLst>
                                        </p:cTn>
                                        <p:tgtEl>
                                          <p:spTgt spid="63"/>
                                        </p:tgtEl>
                                        <p:attrNameLst>
                                          <p:attrName>style.visibility</p:attrName>
                                        </p:attrNameLst>
                                      </p:cBhvr>
                                      <p:to>
                                        <p:strVal val="hidden"/>
                                      </p:to>
                                    </p:set>
                                  </p:childTnLst>
                                </p:cTn>
                              </p:par>
                              <p:par>
                                <p:cTn id="28" presetID="8" presetClass="exit" presetSubtype="16" fill="hold" nodeType="withEffect">
                                  <p:stCondLst>
                                    <p:cond delay="0"/>
                                  </p:stCondLst>
                                  <p:childTnLst>
                                    <p:animEffect transition="out" filter="diamond(in)">
                                      <p:cBhvr>
                                        <p:cTn id="29" dur="1000"/>
                                        <p:tgtEl>
                                          <p:spTgt spid="52"/>
                                        </p:tgtEl>
                                      </p:cBhvr>
                                    </p:animEffect>
                                    <p:set>
                                      <p:cBhvr>
                                        <p:cTn id="30" dur="1" fill="hold">
                                          <p:stCondLst>
                                            <p:cond delay="999"/>
                                          </p:stCondLst>
                                        </p:cTn>
                                        <p:tgtEl>
                                          <p:spTgt spid="52"/>
                                        </p:tgtEl>
                                        <p:attrNameLst>
                                          <p:attrName>style.visibility</p:attrName>
                                        </p:attrNameLst>
                                      </p:cBhvr>
                                      <p:to>
                                        <p:strVal val="hidden"/>
                                      </p:to>
                                    </p:set>
                                  </p:childTnLst>
                                </p:cTn>
                              </p:par>
                              <p:par>
                                <p:cTn id="31" presetID="8" presetClass="exit" presetSubtype="16" fill="hold" nodeType="withEffect">
                                  <p:stCondLst>
                                    <p:cond delay="0"/>
                                  </p:stCondLst>
                                  <p:childTnLst>
                                    <p:animEffect transition="out" filter="diamond(in)">
                                      <p:cBhvr>
                                        <p:cTn id="32" dur="1000"/>
                                        <p:tgtEl>
                                          <p:spTgt spid="53"/>
                                        </p:tgtEl>
                                      </p:cBhvr>
                                    </p:animEffect>
                                    <p:set>
                                      <p:cBhvr>
                                        <p:cTn id="33" dur="1" fill="hold">
                                          <p:stCondLst>
                                            <p:cond delay="999"/>
                                          </p:stCondLst>
                                        </p:cTn>
                                        <p:tgtEl>
                                          <p:spTgt spid="53"/>
                                        </p:tgtEl>
                                        <p:attrNameLst>
                                          <p:attrName>style.visibility</p:attrName>
                                        </p:attrNameLst>
                                      </p:cBhvr>
                                      <p:to>
                                        <p:strVal val="hidden"/>
                                      </p:to>
                                    </p:set>
                                  </p:childTnLst>
                                </p:cTn>
                              </p:par>
                              <p:par>
                                <p:cTn id="34" presetID="8" presetClass="exit" presetSubtype="16" fill="hold" nodeType="withEffect">
                                  <p:stCondLst>
                                    <p:cond delay="0"/>
                                  </p:stCondLst>
                                  <p:childTnLst>
                                    <p:animEffect transition="out" filter="diamond(in)">
                                      <p:cBhvr>
                                        <p:cTn id="35" dur="1000"/>
                                        <p:tgtEl>
                                          <p:spTgt spid="56"/>
                                        </p:tgtEl>
                                      </p:cBhvr>
                                    </p:animEffect>
                                    <p:set>
                                      <p:cBhvr>
                                        <p:cTn id="36" dur="1" fill="hold">
                                          <p:stCondLst>
                                            <p:cond delay="999"/>
                                          </p:stCondLst>
                                        </p:cTn>
                                        <p:tgtEl>
                                          <p:spTgt spid="56"/>
                                        </p:tgtEl>
                                        <p:attrNameLst>
                                          <p:attrName>style.visibility</p:attrName>
                                        </p:attrNameLst>
                                      </p:cBhvr>
                                      <p:to>
                                        <p:strVal val="hidden"/>
                                      </p:to>
                                    </p:set>
                                  </p:childTnLst>
                                </p:cTn>
                              </p:par>
                              <p:par>
                                <p:cTn id="37" presetID="8" presetClass="exit" presetSubtype="16" fill="hold" nodeType="withEffect">
                                  <p:stCondLst>
                                    <p:cond delay="0"/>
                                  </p:stCondLst>
                                  <p:childTnLst>
                                    <p:animEffect transition="out" filter="diamond(in)">
                                      <p:cBhvr>
                                        <p:cTn id="38" dur="1000"/>
                                        <p:tgtEl>
                                          <p:spTgt spid="58"/>
                                        </p:tgtEl>
                                      </p:cBhvr>
                                    </p:animEffect>
                                    <p:set>
                                      <p:cBhvr>
                                        <p:cTn id="39" dur="1" fill="hold">
                                          <p:stCondLst>
                                            <p:cond delay="999"/>
                                          </p:stCondLst>
                                        </p:cTn>
                                        <p:tgtEl>
                                          <p:spTgt spid="58"/>
                                        </p:tgtEl>
                                        <p:attrNameLst>
                                          <p:attrName>style.visibility</p:attrName>
                                        </p:attrNameLst>
                                      </p:cBhvr>
                                      <p:to>
                                        <p:strVal val="hidden"/>
                                      </p:to>
                                    </p:set>
                                  </p:childTnLst>
                                </p:cTn>
                              </p:par>
                              <p:par>
                                <p:cTn id="40" presetID="8" presetClass="exit" presetSubtype="16" fill="hold" nodeType="withEffect">
                                  <p:stCondLst>
                                    <p:cond delay="0"/>
                                  </p:stCondLst>
                                  <p:childTnLst>
                                    <p:animEffect transition="out" filter="diamond(in)">
                                      <p:cBhvr>
                                        <p:cTn id="41" dur="1000"/>
                                        <p:tgtEl>
                                          <p:spTgt spid="60"/>
                                        </p:tgtEl>
                                      </p:cBhvr>
                                    </p:animEffect>
                                    <p:set>
                                      <p:cBhvr>
                                        <p:cTn id="42" dur="1" fill="hold">
                                          <p:stCondLst>
                                            <p:cond delay="999"/>
                                          </p:stCondLst>
                                        </p:cTn>
                                        <p:tgtEl>
                                          <p:spTgt spid="60"/>
                                        </p:tgtEl>
                                        <p:attrNameLst>
                                          <p:attrName>style.visibility</p:attrName>
                                        </p:attrNameLst>
                                      </p:cBhvr>
                                      <p:to>
                                        <p:strVal val="hidden"/>
                                      </p:to>
                                    </p:set>
                                  </p:childTnLst>
                                </p:cTn>
                              </p:par>
                            </p:childTnLst>
                          </p:cTn>
                        </p:par>
                        <p:par>
                          <p:cTn id="43" fill="hold">
                            <p:stCondLst>
                              <p:cond delay="1000"/>
                            </p:stCondLst>
                            <p:childTnLst>
                              <p:par>
                                <p:cTn id="44" presetID="8" presetClass="entr" presetSubtype="16" fill="hold" nodeType="after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diamond(in)">
                                      <p:cBhvr>
                                        <p:cTn id="46" dur="1000"/>
                                        <p:tgtEl>
                                          <p:spTgt spid="7"/>
                                        </p:tgtEl>
                                      </p:cBhvr>
                                    </p:animEffect>
                                  </p:childTnLst>
                                </p:cTn>
                              </p:par>
                              <p:par>
                                <p:cTn id="47" presetID="8" presetClass="entr" presetSubtype="16" fill="hold" nodeType="with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diamond(in)">
                                      <p:cBhvr>
                                        <p:cTn id="49" dur="1000"/>
                                        <p:tgtEl>
                                          <p:spTgt spid="9"/>
                                        </p:tgtEl>
                                      </p:cBhvr>
                                    </p:animEffect>
                                  </p:childTnLst>
                                </p:cTn>
                              </p:par>
                              <p:par>
                                <p:cTn id="50" presetID="8" presetClass="entr" presetSubtype="16" fill="hold"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diamond(in)">
                                      <p:cBhvr>
                                        <p:cTn id="52" dur="1000"/>
                                        <p:tgtEl>
                                          <p:spTgt spid="11"/>
                                        </p:tgtEl>
                                      </p:cBhvr>
                                    </p:animEffect>
                                  </p:childTnLst>
                                </p:cTn>
                              </p:par>
                              <p:par>
                                <p:cTn id="53" presetID="8" presetClass="entr" presetSubtype="16" fill="hold" nodeType="with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diamond(in)">
                                      <p:cBhvr>
                                        <p:cTn id="55" dur="1000"/>
                                        <p:tgtEl>
                                          <p:spTgt spid="13"/>
                                        </p:tgtEl>
                                      </p:cBhvr>
                                    </p:animEffect>
                                  </p:childTnLst>
                                </p:cTn>
                              </p:par>
                              <p:par>
                                <p:cTn id="56" presetID="8" presetClass="entr" presetSubtype="16" fill="hold" nodeType="with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diamond(in)">
                                      <p:cBhvr>
                                        <p:cTn id="58" dur="1000"/>
                                        <p:tgtEl>
                                          <p:spTgt spid="15"/>
                                        </p:tgtEl>
                                      </p:cBhvr>
                                    </p:animEffect>
                                  </p:childTnLst>
                                </p:cTn>
                              </p:par>
                              <p:par>
                                <p:cTn id="59" presetID="8" presetClass="entr" presetSubtype="16"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diamond(in)">
                                      <p:cBhvr>
                                        <p:cTn id="61"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2"/>
          <p:cNvSpPr>
            <a:spLocks noGrp="1" noChangeArrowheads="1"/>
          </p:cNvSpPr>
          <p:nvPr>
            <p:ph type="title"/>
          </p:nvPr>
        </p:nvSpPr>
        <p:spPr/>
        <p:txBody>
          <a:bodyPr/>
          <a:lstStyle/>
          <a:p>
            <a:pPr eaLnBrk="1" hangingPunct="1"/>
            <a:r>
              <a:rPr lang="zh-CN" altLang="en-US" sz="3200" b="1">
                <a:latin typeface="Times New Roman" pitchFamily="18" charset="0"/>
              </a:rPr>
              <a:t>衰落容限（衰落余量，</a:t>
            </a:r>
            <a:r>
              <a:rPr lang="en-US" altLang="zh-CN" sz="3200" b="1">
                <a:latin typeface="Times New Roman" pitchFamily="18" charset="0"/>
              </a:rPr>
              <a:t>Margin</a:t>
            </a:r>
            <a:r>
              <a:rPr lang="zh-CN" altLang="en-US" sz="3200">
                <a:latin typeface="Times New Roman" pitchFamily="18" charset="0"/>
              </a:rPr>
              <a:t>）图示</a:t>
            </a:r>
            <a:r>
              <a:rPr lang="en-US" altLang="zh-CN" sz="3200">
                <a:latin typeface="Times New Roman" pitchFamily="18" charset="0"/>
              </a:rPr>
              <a:t>2</a:t>
            </a:r>
          </a:p>
        </p:txBody>
      </p:sp>
      <p:sp>
        <p:nvSpPr>
          <p:cNvPr id="559107" name="Rectangle 3"/>
          <p:cNvSpPr>
            <a:spLocks noGrp="1" noChangeArrowheads="1"/>
          </p:cNvSpPr>
          <p:nvPr>
            <p:ph type="body" sz="half" idx="1"/>
          </p:nvPr>
        </p:nvSpPr>
        <p:spPr>
          <a:xfrm>
            <a:off x="827088" y="2060575"/>
            <a:ext cx="3810000" cy="4114800"/>
          </a:xfrm>
        </p:spPr>
        <p:txBody>
          <a:bodyPr/>
          <a:lstStyle/>
          <a:p>
            <a:pPr eaLnBrk="1" hangingPunct="1">
              <a:defRPr/>
            </a:pPr>
            <a:r>
              <a:rPr lang="zh-CN" altLang="en-US" sz="2400" b="1" dirty="0">
                <a:latin typeface="Times New Roman" pitchFamily="18" charset="0"/>
              </a:rPr>
              <a:t>衰落容限</a:t>
            </a:r>
            <a:r>
              <a:rPr lang="en-US" altLang="zh-CN" sz="2400" b="1" dirty="0">
                <a:latin typeface="Times New Roman" pitchFamily="18" charset="0"/>
              </a:rPr>
              <a:t>(dB)</a:t>
            </a:r>
            <a:r>
              <a:rPr lang="zh-CN" altLang="en-US" sz="2400" b="1" dirty="0">
                <a:latin typeface="Times New Roman" pitchFamily="18" charset="0"/>
              </a:rPr>
              <a:t>等于：</a:t>
            </a:r>
          </a:p>
          <a:p>
            <a:pPr eaLnBrk="1" hangingPunct="1">
              <a:buFont typeface="Wingdings" pitchFamily="2" charset="2"/>
              <a:buNone/>
              <a:defRPr/>
            </a:pPr>
            <a:r>
              <a:rPr lang="zh-CN" altLang="en-US" sz="2400" b="1" dirty="0">
                <a:latin typeface="Times New Roman" pitchFamily="18" charset="0"/>
                <a:cs typeface="Times New Roman" pitchFamily="18" charset="0"/>
              </a:rPr>
              <a:t>                                       。</a:t>
            </a:r>
          </a:p>
          <a:p>
            <a:pPr eaLnBrk="1" hangingPunct="1">
              <a:buFont typeface="Wingdings" pitchFamily="2" charset="2"/>
              <a:buNone/>
              <a:defRPr/>
            </a:pPr>
            <a:r>
              <a:rPr lang="zh-CN" altLang="en-US" sz="2400" b="1" dirty="0">
                <a:latin typeface="Times New Roman" pitchFamily="18" charset="0"/>
                <a:cs typeface="Times New Roman" pitchFamily="18" charset="0"/>
              </a:rPr>
              <a:t>    高的小区边缘覆盖率（如</a:t>
            </a:r>
            <a:r>
              <a:rPr lang="en-US" altLang="zh-CN" sz="2400" b="1" dirty="0">
                <a:latin typeface="Times New Roman" pitchFamily="18" charset="0"/>
                <a:cs typeface="Times New Roman" pitchFamily="18" charset="0"/>
              </a:rPr>
              <a:t>90</a:t>
            </a:r>
            <a:r>
              <a:rPr lang="zh-CN" altLang="en-US" sz="2400" b="1" dirty="0">
                <a:latin typeface="Times New Roman" pitchFamily="18" charset="0"/>
                <a:cs typeface="Times New Roman" pitchFamily="18" charset="0"/>
              </a:rPr>
              <a:t>％）可以通过减小小区半径获得。</a:t>
            </a:r>
          </a:p>
          <a:p>
            <a:pPr eaLnBrk="1" hangingPunct="1">
              <a:buFont typeface="Wingdings" pitchFamily="2" charset="2"/>
              <a:buNone/>
              <a:defRPr/>
            </a:pPr>
            <a:r>
              <a:rPr lang="zh-CN" altLang="en-US" sz="2400" b="1" dirty="0">
                <a:latin typeface="Times New Roman" pitchFamily="18" charset="0"/>
                <a:cs typeface="Times New Roman" pitchFamily="18" charset="0"/>
              </a:rPr>
              <a:t>    注意：这里</a:t>
            </a:r>
            <a:r>
              <a:rPr lang="en-US" altLang="zh-CN" sz="2400" b="1" i="1" dirty="0" err="1">
                <a:latin typeface="Times New Roman" pitchFamily="18" charset="0"/>
                <a:cs typeface="Times New Roman" pitchFamily="18" charset="0"/>
              </a:rPr>
              <a:t>P</a:t>
            </a:r>
            <a:r>
              <a:rPr lang="en-US" altLang="zh-CN" sz="2400" b="1" i="1" baseline="-25000" dirty="0" err="1">
                <a:latin typeface="Times New Roman" pitchFamily="18" charset="0"/>
                <a:cs typeface="Times New Roman" pitchFamily="18" charset="0"/>
              </a:rPr>
              <a:t>r,</a:t>
            </a:r>
            <a:r>
              <a:rPr lang="en-US" altLang="zh-CN" sz="2400" b="1" i="1" baseline="-25000" dirty="0" err="1">
                <a:solidFill>
                  <a:schemeClr val="hlink"/>
                </a:solidFill>
                <a:effectLst>
                  <a:outerShdw blurRad="38100" dist="38100" dir="2700000" algn="tl">
                    <a:srgbClr val="000000"/>
                  </a:outerShdw>
                </a:effectLst>
                <a:latin typeface="Times New Roman" pitchFamily="18" charset="0"/>
                <a:cs typeface="Times New Roman" pitchFamily="18" charset="0"/>
              </a:rPr>
              <a:t>median</a:t>
            </a:r>
            <a:r>
              <a:rPr lang="en-US" altLang="zh-CN" sz="2400" b="1" dirty="0">
                <a:latin typeface="Times New Roman" pitchFamily="18" charset="0"/>
                <a:cs typeface="Times New Roman" pitchFamily="18" charset="0"/>
              </a:rPr>
              <a:t>(</a:t>
            </a:r>
            <a:r>
              <a:rPr lang="en-US" altLang="zh-CN" sz="2400" b="1" i="1" dirty="0">
                <a:latin typeface="Times New Roman" pitchFamily="18" charset="0"/>
                <a:cs typeface="Times New Roman" pitchFamily="18" charset="0"/>
              </a:rPr>
              <a:t>R</a:t>
            </a:r>
            <a:r>
              <a:rPr lang="en-US" altLang="zh-CN" sz="2400" b="1" dirty="0">
                <a:latin typeface="Times New Roman" pitchFamily="18" charset="0"/>
                <a:cs typeface="Times New Roman" pitchFamily="18" charset="0"/>
              </a:rPr>
              <a:t>)</a:t>
            </a:r>
            <a:r>
              <a:rPr lang="zh-CN" altLang="en-US" sz="2400" b="1" dirty="0">
                <a:latin typeface="Times New Roman" pitchFamily="18" charset="0"/>
              </a:rPr>
              <a:t>是小区边界处接收功率的</a:t>
            </a:r>
            <a:r>
              <a:rPr lang="zh-CN" altLang="en-US" sz="2400" b="1" dirty="0">
                <a:solidFill>
                  <a:schemeClr val="hlink"/>
                </a:solidFill>
                <a:effectLst>
                  <a:outerShdw blurRad="38100" dist="38100" dir="2700000" algn="tl">
                    <a:srgbClr val="000000"/>
                  </a:outerShdw>
                </a:effectLst>
                <a:latin typeface="Times New Roman" pitchFamily="18" charset="0"/>
              </a:rPr>
              <a:t>中值</a:t>
            </a:r>
            <a:r>
              <a:rPr lang="zh-CN" altLang="en-US" sz="2400" b="1" dirty="0">
                <a:latin typeface="Times New Roman" pitchFamily="18" charset="0"/>
              </a:rPr>
              <a:t>，对于服从正态分布的情形，中值就是均值，即               。</a:t>
            </a:r>
            <a:endParaRPr lang="el-GR" altLang="zh-CN" sz="2400" b="1" i="1" dirty="0">
              <a:latin typeface="Times New Roman" pitchFamily="18" charset="0"/>
            </a:endParaRPr>
          </a:p>
        </p:txBody>
      </p:sp>
      <p:pic>
        <p:nvPicPr>
          <p:cNvPr id="44038" name="Picture 5"/>
          <p:cNvPicPr>
            <a:picLocks noGrp="1" noChangeAspect="1" noChangeArrowheads="1"/>
          </p:cNvPicPr>
          <p:nvPr>
            <p:ph sz="half" idx="2"/>
          </p:nvPr>
        </p:nvPicPr>
        <p:blipFill>
          <a:blip r:embed="rId4" cstate="print"/>
          <a:srcRect/>
          <a:stretch>
            <a:fillRect/>
          </a:stretch>
        </p:blipFill>
        <p:spPr>
          <a:xfrm>
            <a:off x="4932363" y="2276475"/>
            <a:ext cx="3810000" cy="3459163"/>
          </a:xfrm>
        </p:spPr>
      </p:pic>
      <p:graphicFrame>
        <p:nvGraphicFramePr>
          <p:cNvPr id="44034" name="Object 6"/>
          <p:cNvGraphicFramePr>
            <a:graphicFrameLocks noChangeAspect="1"/>
          </p:cNvGraphicFramePr>
          <p:nvPr/>
        </p:nvGraphicFramePr>
        <p:xfrm>
          <a:off x="1547813" y="2492375"/>
          <a:ext cx="2128837" cy="431800"/>
        </p:xfrm>
        <a:graphic>
          <a:graphicData uri="http://schemas.openxmlformats.org/presentationml/2006/ole">
            <mc:AlternateContent xmlns:mc="http://schemas.openxmlformats.org/markup-compatibility/2006">
              <mc:Choice xmlns:v="urn:schemas-microsoft-com:vml" Requires="v">
                <p:oleObj spid="_x0000_s44036" name="公式" r:id="rId5" imgW="1231560" imgH="279360" progId="Equation.3">
                  <p:embed/>
                </p:oleObj>
              </mc:Choice>
              <mc:Fallback>
                <p:oleObj name="公式" r:id="rId5" imgW="1231560" imgH="27936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2492375"/>
                        <a:ext cx="2128837"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4035" name="Object 7"/>
          <p:cNvGraphicFramePr>
            <a:graphicFrameLocks noChangeAspect="1"/>
          </p:cNvGraphicFramePr>
          <p:nvPr/>
        </p:nvGraphicFramePr>
        <p:xfrm>
          <a:off x="2268538" y="5589588"/>
          <a:ext cx="863600" cy="431800"/>
        </p:xfrm>
        <a:graphic>
          <a:graphicData uri="http://schemas.openxmlformats.org/presentationml/2006/ole">
            <mc:AlternateContent xmlns:mc="http://schemas.openxmlformats.org/markup-compatibility/2006">
              <mc:Choice xmlns:v="urn:schemas-microsoft-com:vml" Requires="v">
                <p:oleObj spid="_x0000_s44037" name="公式" r:id="rId7" imgW="596880" imgH="279360" progId="Equation.3">
                  <p:embed/>
                </p:oleObj>
              </mc:Choice>
              <mc:Fallback>
                <p:oleObj name="公式" r:id="rId7" imgW="596880" imgH="27936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68538" y="5589588"/>
                        <a:ext cx="8636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pPr eaLnBrk="1" hangingPunct="1"/>
            <a:endParaRPr lang="zh-CN" altLang="zh-CN"/>
          </a:p>
        </p:txBody>
      </p:sp>
      <p:sp>
        <p:nvSpPr>
          <p:cNvPr id="109571" name="Rectangle 3"/>
          <p:cNvSpPr>
            <a:spLocks noGrp="1" noChangeArrowheads="1"/>
          </p:cNvSpPr>
          <p:nvPr>
            <p:ph type="body" idx="1"/>
          </p:nvPr>
        </p:nvSpPr>
        <p:spPr>
          <a:xfrm>
            <a:off x="827088" y="1989138"/>
            <a:ext cx="7772400" cy="4114800"/>
          </a:xfrm>
        </p:spPr>
        <p:txBody>
          <a:bodyPr/>
          <a:lstStyle/>
          <a:p>
            <a:pPr eaLnBrk="1" hangingPunct="1"/>
            <a:r>
              <a:rPr lang="zh-CN" altLang="en-US" b="1" u="sng"/>
              <a:t>习题</a:t>
            </a:r>
            <a:r>
              <a:rPr lang="zh-CN" altLang="en-US" b="1"/>
              <a:t>：如何确定干扰受限系统的衰落容限？</a:t>
            </a:r>
          </a:p>
        </p:txBody>
      </p:sp>
      <p:pic>
        <p:nvPicPr>
          <p:cNvPr id="109572" name="Picture 4"/>
          <p:cNvPicPr>
            <a:picLocks noChangeAspect="1" noChangeArrowheads="1"/>
          </p:cNvPicPr>
          <p:nvPr/>
        </p:nvPicPr>
        <p:blipFill>
          <a:blip r:embed="rId3" cstate="print"/>
          <a:srcRect/>
          <a:stretch>
            <a:fillRect/>
          </a:stretch>
        </p:blipFill>
        <p:spPr bwMode="auto">
          <a:xfrm>
            <a:off x="971550" y="3068638"/>
            <a:ext cx="7704138" cy="3600450"/>
          </a:xfrm>
          <a:prstGeom prst="rect">
            <a:avLst/>
          </a:prstGeom>
          <a:noFill/>
          <a:ln w="9525" algn="ctr">
            <a:noFill/>
            <a:miter lim="800000"/>
            <a:headEnd/>
            <a:tailEnd/>
          </a:ln>
        </p:spPr>
      </p:pic>
      <p:sp>
        <p:nvSpPr>
          <p:cNvPr id="5" name="AutoShape 4">
            <a:hlinkClick r:id="rId4" action="ppaction://hlinksldjump"/>
          </p:cNvPr>
          <p:cNvSpPr>
            <a:spLocks noChangeArrowheads="1"/>
          </p:cNvSpPr>
          <p:nvPr/>
        </p:nvSpPr>
        <p:spPr bwMode="auto">
          <a:xfrm>
            <a:off x="8215313" y="6353175"/>
            <a:ext cx="792162" cy="504825"/>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tx2">
              <a:alpha val="75999"/>
            </a:schemeClr>
          </a:solidFill>
          <a:ln w="25400" algn="ctr">
            <a:solidFill>
              <a:schemeClr val="tx1"/>
            </a:solid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charset="-122"/>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pPr eaLnBrk="1" hangingPunct="1"/>
            <a:endParaRPr lang="zh-CN" altLang="zh-CN"/>
          </a:p>
        </p:txBody>
      </p:sp>
      <p:sp>
        <p:nvSpPr>
          <p:cNvPr id="563203" name="Rectangle 3"/>
          <p:cNvSpPr>
            <a:spLocks noGrp="1" noChangeArrowheads="1"/>
          </p:cNvSpPr>
          <p:nvPr>
            <p:ph type="body" idx="1"/>
          </p:nvPr>
        </p:nvSpPr>
        <p:spPr>
          <a:xfrm>
            <a:off x="827088" y="2133600"/>
            <a:ext cx="7772400" cy="4114800"/>
          </a:xfrm>
        </p:spPr>
        <p:txBody>
          <a:bodyPr/>
          <a:lstStyle/>
          <a:p>
            <a:pPr eaLnBrk="1" hangingPunct="1">
              <a:defRPr/>
            </a:pPr>
            <a:r>
              <a:rPr lang="zh-CN" altLang="en-US" b="1">
                <a:effectLst>
                  <a:outerShdw blurRad="38100" dist="38100" dir="2700000" algn="tl">
                    <a:srgbClr val="FFFFFF"/>
                  </a:outerShdw>
                </a:effectLst>
              </a:rPr>
              <a:t>链路预算</a:t>
            </a:r>
            <a:r>
              <a:rPr lang="zh-CN" altLang="en-US"/>
              <a:t>：</a:t>
            </a:r>
            <a:r>
              <a:rPr lang="zh-CN" altLang="en-US" b="1"/>
              <a:t>考虑实际系统和传播环境的各种因素，为保证链路传输的有效性而对发射功率和接收信噪比（或信干比）等系统指标进行估算的过程称为</a:t>
            </a:r>
            <a:r>
              <a:rPr lang="zh-CN" altLang="en-US" b="1">
                <a:effectLst>
                  <a:outerShdw blurRad="38100" dist="38100" dir="2700000" algn="tl">
                    <a:srgbClr val="FFFFFF"/>
                  </a:outerShdw>
                </a:effectLst>
              </a:rPr>
              <a:t>链路预算</a:t>
            </a:r>
            <a:r>
              <a:rPr lang="zh-CN" altLang="en-US" b="1"/>
              <a:t>。</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endParaRPr lang="zh-CN" altLang="zh-CN"/>
          </a:p>
        </p:txBody>
      </p:sp>
      <p:sp>
        <p:nvSpPr>
          <p:cNvPr id="565251" name="Rectangle 3"/>
          <p:cNvSpPr>
            <a:spLocks noGrp="1" noChangeArrowheads="1"/>
          </p:cNvSpPr>
          <p:nvPr>
            <p:ph type="body" idx="1"/>
          </p:nvPr>
        </p:nvSpPr>
        <p:spPr>
          <a:xfrm>
            <a:off x="755650" y="1989138"/>
            <a:ext cx="7920038" cy="4752975"/>
          </a:xfrm>
        </p:spPr>
        <p:txBody>
          <a:bodyPr/>
          <a:lstStyle/>
          <a:p>
            <a:pPr eaLnBrk="1" hangingPunct="1">
              <a:lnSpc>
                <a:spcPct val="90000"/>
              </a:lnSpc>
              <a:defRPr/>
            </a:pPr>
            <a:r>
              <a:rPr lang="zh-CN" altLang="en-US" b="1">
                <a:effectLst>
                  <a:outerShdw blurRad="38100" dist="38100" dir="2700000" algn="tl">
                    <a:srgbClr val="C0C0C0"/>
                  </a:outerShdw>
                </a:effectLst>
              </a:rPr>
              <a:t>链路预算例（噪声受限）</a:t>
            </a:r>
            <a:r>
              <a:rPr lang="zh-CN" altLang="en-US" b="1"/>
              <a:t>：</a:t>
            </a:r>
          </a:p>
          <a:p>
            <a:pPr eaLnBrk="1" hangingPunct="1">
              <a:lnSpc>
                <a:spcPct val="90000"/>
              </a:lnSpc>
              <a:buFont typeface="Wingdings" pitchFamily="2" charset="2"/>
              <a:buNone/>
              <a:defRPr/>
            </a:pPr>
            <a:r>
              <a:rPr lang="zh-CN" altLang="en-US" sz="2800" b="1">
                <a:latin typeface="Times New Roman" pitchFamily="18" charset="0"/>
              </a:rPr>
              <a:t>考虑</a:t>
            </a:r>
            <a:r>
              <a:rPr lang="en-US" altLang="zh-CN" sz="2800" b="1">
                <a:latin typeface="Times New Roman" pitchFamily="18" charset="0"/>
              </a:rPr>
              <a:t>GSM</a:t>
            </a:r>
            <a:r>
              <a:rPr lang="zh-CN" altLang="en-US" sz="2800" b="1">
                <a:latin typeface="Times New Roman" pitchFamily="18" charset="0"/>
              </a:rPr>
              <a:t>系统的下行链路。</a:t>
            </a:r>
          </a:p>
          <a:p>
            <a:pPr eaLnBrk="1" hangingPunct="1">
              <a:lnSpc>
                <a:spcPct val="90000"/>
              </a:lnSpc>
              <a:buFont typeface="Wingdings" pitchFamily="2" charset="2"/>
              <a:buNone/>
              <a:defRPr/>
            </a:pPr>
            <a:r>
              <a:rPr lang="zh-CN" altLang="en-US" sz="2800" b="1">
                <a:latin typeface="Times New Roman" pitchFamily="18" charset="0"/>
              </a:rPr>
              <a:t>载波频率为</a:t>
            </a:r>
            <a:r>
              <a:rPr lang="en-US" altLang="zh-CN" sz="2800" b="1">
                <a:latin typeface="Times New Roman" pitchFamily="18" charset="0"/>
              </a:rPr>
              <a:t>950 MHz</a:t>
            </a:r>
            <a:r>
              <a:rPr lang="zh-CN" altLang="en-US" sz="2800" b="1">
                <a:latin typeface="Times New Roman" pitchFamily="18" charset="0"/>
              </a:rPr>
              <a:t>，接收机灵敏度（依据</a:t>
            </a:r>
            <a:r>
              <a:rPr lang="en-US" altLang="zh-CN" sz="2800" b="1">
                <a:latin typeface="Times New Roman" pitchFamily="18" charset="0"/>
              </a:rPr>
              <a:t>GSM</a:t>
            </a:r>
          </a:p>
          <a:p>
            <a:pPr eaLnBrk="1" hangingPunct="1">
              <a:lnSpc>
                <a:spcPct val="90000"/>
              </a:lnSpc>
              <a:buFont typeface="Wingdings" pitchFamily="2" charset="2"/>
              <a:buNone/>
              <a:defRPr/>
            </a:pPr>
            <a:r>
              <a:rPr lang="zh-CN" altLang="en-US" sz="2800" b="1">
                <a:latin typeface="Times New Roman" pitchFamily="18" charset="0"/>
              </a:rPr>
              <a:t>规范）为－</a:t>
            </a:r>
            <a:r>
              <a:rPr lang="en-US" altLang="zh-CN" sz="2800" b="1">
                <a:latin typeface="Times New Roman" pitchFamily="18" charset="0"/>
              </a:rPr>
              <a:t>102 dBm</a:t>
            </a:r>
            <a:r>
              <a:rPr lang="zh-CN" altLang="en-US" sz="2800" b="1">
                <a:latin typeface="Times New Roman" pitchFamily="18" charset="0"/>
              </a:rPr>
              <a:t>。发射机放大器的输出功率</a:t>
            </a:r>
          </a:p>
          <a:p>
            <a:pPr eaLnBrk="1" hangingPunct="1">
              <a:lnSpc>
                <a:spcPct val="90000"/>
              </a:lnSpc>
              <a:buFont typeface="Wingdings" pitchFamily="2" charset="2"/>
              <a:buNone/>
              <a:defRPr/>
            </a:pPr>
            <a:r>
              <a:rPr lang="zh-CN" altLang="en-US" sz="2800" b="1">
                <a:latin typeface="Times New Roman" pitchFamily="18" charset="0"/>
              </a:rPr>
              <a:t>为</a:t>
            </a:r>
            <a:r>
              <a:rPr lang="en-US" altLang="zh-CN" sz="2800" b="1">
                <a:latin typeface="Times New Roman" pitchFamily="18" charset="0"/>
              </a:rPr>
              <a:t>30 W</a:t>
            </a:r>
            <a:r>
              <a:rPr lang="zh-CN" altLang="en-US" sz="2800" b="1">
                <a:latin typeface="Times New Roman" pitchFamily="18" charset="0"/>
              </a:rPr>
              <a:t>。发射天线的天线增益为</a:t>
            </a:r>
            <a:r>
              <a:rPr lang="en-US" altLang="zh-CN" sz="2800" b="1">
                <a:latin typeface="Times New Roman" pitchFamily="18" charset="0"/>
              </a:rPr>
              <a:t>10 dB</a:t>
            </a:r>
            <a:r>
              <a:rPr lang="zh-CN" altLang="en-US" sz="2800" b="1">
                <a:latin typeface="Times New Roman" pitchFamily="18" charset="0"/>
              </a:rPr>
              <a:t>，连接器、</a:t>
            </a:r>
          </a:p>
          <a:p>
            <a:pPr eaLnBrk="1" hangingPunct="1">
              <a:lnSpc>
                <a:spcPct val="90000"/>
              </a:lnSpc>
              <a:buFont typeface="Wingdings" pitchFamily="2" charset="2"/>
              <a:buNone/>
              <a:defRPr/>
            </a:pPr>
            <a:r>
              <a:rPr lang="zh-CN" altLang="en-US" sz="2800" b="1">
                <a:latin typeface="Times New Roman" pitchFamily="18" charset="0"/>
              </a:rPr>
              <a:t>合并器等的损耗为</a:t>
            </a:r>
            <a:r>
              <a:rPr lang="en-US" altLang="zh-CN" sz="2800" b="1">
                <a:latin typeface="Times New Roman" pitchFamily="18" charset="0"/>
              </a:rPr>
              <a:t>5 dB</a:t>
            </a:r>
            <a:r>
              <a:rPr lang="zh-CN" altLang="en-US" sz="2800" b="1">
                <a:latin typeface="Times New Roman" pitchFamily="18" charset="0"/>
              </a:rPr>
              <a:t>。衰落容限（余量）为</a:t>
            </a:r>
          </a:p>
          <a:p>
            <a:pPr eaLnBrk="1" hangingPunct="1">
              <a:lnSpc>
                <a:spcPct val="90000"/>
              </a:lnSpc>
              <a:buFont typeface="Wingdings" pitchFamily="2" charset="2"/>
              <a:buNone/>
              <a:defRPr/>
            </a:pPr>
            <a:r>
              <a:rPr lang="en-US" altLang="zh-CN" sz="2800" b="1">
                <a:latin typeface="Times New Roman" pitchFamily="18" charset="0"/>
              </a:rPr>
              <a:t>12dB</a:t>
            </a:r>
            <a:r>
              <a:rPr lang="zh-CN" altLang="en-US" sz="2800" b="1">
                <a:latin typeface="Times New Roman" pitchFamily="18" charset="0"/>
              </a:rPr>
              <a:t>，参考距离为</a:t>
            </a:r>
            <a:r>
              <a:rPr lang="en-US" altLang="zh-CN" sz="2800" b="1">
                <a:latin typeface="Times New Roman" pitchFamily="18" charset="0"/>
              </a:rPr>
              <a:t>100 m</a:t>
            </a:r>
            <a:r>
              <a:rPr lang="zh-CN" altLang="en-US" sz="2800" b="1">
                <a:latin typeface="Times New Roman" pitchFamily="18" charset="0"/>
              </a:rPr>
              <a:t>，该距离处的平均路径</a:t>
            </a:r>
          </a:p>
          <a:p>
            <a:pPr eaLnBrk="1" hangingPunct="1">
              <a:lnSpc>
                <a:spcPct val="90000"/>
              </a:lnSpc>
              <a:buFont typeface="Wingdings" pitchFamily="2" charset="2"/>
              <a:buNone/>
              <a:defRPr/>
            </a:pPr>
            <a:r>
              <a:rPr lang="zh-CN" altLang="en-US" sz="2800" b="1">
                <a:latin typeface="Times New Roman" pitchFamily="18" charset="0"/>
              </a:rPr>
              <a:t>损耗为</a:t>
            </a:r>
            <a:r>
              <a:rPr lang="en-US" altLang="zh-CN" sz="2800" b="1">
                <a:latin typeface="Times New Roman" pitchFamily="18" charset="0"/>
              </a:rPr>
              <a:t>72dB</a:t>
            </a:r>
            <a:r>
              <a:rPr lang="zh-CN" altLang="en-US" sz="2800" b="1">
                <a:latin typeface="Times New Roman" pitchFamily="18" charset="0"/>
              </a:rPr>
              <a:t>。路径损耗指数</a:t>
            </a:r>
            <a:r>
              <a:rPr lang="en-US" altLang="zh-CN" sz="2800" b="1">
                <a:latin typeface="Times New Roman" pitchFamily="18" charset="0"/>
              </a:rPr>
              <a:t>n=3.5</a:t>
            </a:r>
            <a:r>
              <a:rPr lang="zh-CN" altLang="en-US" sz="2800" b="1">
                <a:latin typeface="Times New Roman" pitchFamily="18" charset="0"/>
              </a:rPr>
              <a:t>。那么可以覆盖</a:t>
            </a:r>
          </a:p>
          <a:p>
            <a:pPr eaLnBrk="1" hangingPunct="1">
              <a:lnSpc>
                <a:spcPct val="90000"/>
              </a:lnSpc>
              <a:buFont typeface="Wingdings" pitchFamily="2" charset="2"/>
              <a:buNone/>
              <a:defRPr/>
            </a:pPr>
            <a:r>
              <a:rPr lang="zh-CN" altLang="en-US" sz="2800" b="1">
                <a:latin typeface="Times New Roman" pitchFamily="18" charset="0"/>
              </a:rPr>
              <a:t>的最远距离是多少？</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endParaRPr lang="zh-CN" altLang="zh-CN"/>
          </a:p>
        </p:txBody>
      </p:sp>
      <p:sp>
        <p:nvSpPr>
          <p:cNvPr id="113667" name="Rectangle 3"/>
          <p:cNvSpPr>
            <a:spLocks noGrp="1" noChangeArrowheads="1"/>
          </p:cNvSpPr>
          <p:nvPr>
            <p:ph type="body" idx="1"/>
          </p:nvPr>
        </p:nvSpPr>
        <p:spPr>
          <a:xfrm>
            <a:off x="684213" y="2133600"/>
            <a:ext cx="7920037" cy="4535488"/>
          </a:xfrm>
        </p:spPr>
        <p:txBody>
          <a:bodyPr/>
          <a:lstStyle/>
          <a:p>
            <a:pPr eaLnBrk="1" hangingPunct="1">
              <a:lnSpc>
                <a:spcPct val="80000"/>
              </a:lnSpc>
              <a:buFont typeface="Wingdings" pitchFamily="2" charset="2"/>
              <a:buNone/>
              <a:defRPr/>
            </a:pPr>
            <a:r>
              <a:rPr lang="zh-CN" altLang="en-US" sz="2000" b="1" dirty="0">
                <a:effectLst>
                  <a:outerShdw blurRad="38100" dist="38100" dir="2700000" algn="tl">
                    <a:srgbClr val="000000">
                      <a:alpha val="43137"/>
                    </a:srgbClr>
                  </a:outerShdw>
                </a:effectLst>
                <a:latin typeface="Times New Roman" pitchFamily="18" charset="0"/>
              </a:rPr>
              <a:t>解：</a:t>
            </a:r>
          </a:p>
          <a:p>
            <a:pPr eaLnBrk="1" hangingPunct="1">
              <a:lnSpc>
                <a:spcPct val="80000"/>
              </a:lnSpc>
              <a:buFont typeface="Wingdings" pitchFamily="2" charset="2"/>
              <a:buNone/>
              <a:defRPr/>
            </a:pPr>
            <a:r>
              <a:rPr lang="zh-CN" altLang="en-US" sz="2000" b="1" dirty="0">
                <a:effectLst>
                  <a:outerShdw blurRad="38100" dist="38100" dir="2700000" algn="tl">
                    <a:srgbClr val="000000">
                      <a:alpha val="43137"/>
                    </a:srgbClr>
                  </a:outerShdw>
                </a:effectLst>
                <a:latin typeface="Times New Roman" pitchFamily="18" charset="0"/>
              </a:rPr>
              <a:t>［发送侧］</a:t>
            </a:r>
          </a:p>
          <a:p>
            <a:pPr eaLnBrk="1" hangingPunct="1">
              <a:lnSpc>
                <a:spcPct val="80000"/>
              </a:lnSpc>
              <a:buFont typeface="Wingdings" pitchFamily="2" charset="2"/>
              <a:buNone/>
              <a:defRPr/>
            </a:pPr>
            <a:r>
              <a:rPr lang="zh-CN" altLang="en-US" sz="2000" b="1" dirty="0">
                <a:effectLst>
                  <a:outerShdw blurRad="38100" dist="38100" dir="2700000" algn="tl">
                    <a:srgbClr val="000000">
                      <a:alpha val="43137"/>
                    </a:srgbClr>
                  </a:outerShdw>
                </a:effectLst>
                <a:latin typeface="Times New Roman" pitchFamily="18" charset="0"/>
              </a:rPr>
              <a:t>发送功率                                      </a:t>
            </a:r>
            <a:r>
              <a:rPr lang="en-US" altLang="zh-CN" sz="2000" b="1" dirty="0">
                <a:effectLst>
                  <a:outerShdw blurRad="38100" dist="38100" dir="2700000" algn="tl">
                    <a:srgbClr val="000000">
                      <a:alpha val="43137"/>
                    </a:srgbClr>
                  </a:outerShdw>
                </a:effectLst>
                <a:latin typeface="Times New Roman" pitchFamily="18" charset="0"/>
              </a:rPr>
              <a:t>30W                         45dBm</a:t>
            </a:r>
          </a:p>
          <a:p>
            <a:pPr eaLnBrk="1" hangingPunct="1">
              <a:lnSpc>
                <a:spcPct val="80000"/>
              </a:lnSpc>
              <a:buFont typeface="Wingdings" pitchFamily="2" charset="2"/>
              <a:buNone/>
              <a:defRPr/>
            </a:pPr>
            <a:r>
              <a:rPr lang="zh-CN" altLang="en-US" sz="2000" b="1" dirty="0">
                <a:effectLst>
                  <a:outerShdw blurRad="38100" dist="38100" dir="2700000" algn="tl">
                    <a:srgbClr val="000000">
                      <a:alpha val="43137"/>
                    </a:srgbClr>
                  </a:outerShdw>
                </a:effectLst>
                <a:latin typeface="Times New Roman" pitchFamily="18" charset="0"/>
              </a:rPr>
              <a:t>天线增益                                      </a:t>
            </a:r>
            <a:r>
              <a:rPr lang="en-US" altLang="zh-CN" sz="2000" b="1" dirty="0">
                <a:effectLst>
                  <a:outerShdw blurRad="38100" dist="38100" dir="2700000" algn="tl">
                    <a:srgbClr val="000000">
                      <a:alpha val="43137"/>
                    </a:srgbClr>
                  </a:outerShdw>
                </a:effectLst>
                <a:latin typeface="Times New Roman" pitchFamily="18" charset="0"/>
              </a:rPr>
              <a:t>10                             10dB</a:t>
            </a:r>
          </a:p>
          <a:p>
            <a:pPr eaLnBrk="1" hangingPunct="1">
              <a:lnSpc>
                <a:spcPct val="80000"/>
              </a:lnSpc>
              <a:buFont typeface="Wingdings" pitchFamily="2" charset="2"/>
              <a:buNone/>
              <a:defRPr/>
            </a:pPr>
            <a:r>
              <a:rPr lang="zh-CN" altLang="en-US" sz="2000" b="1" dirty="0">
                <a:effectLst>
                  <a:outerShdw blurRad="38100" dist="38100" dir="2700000" algn="tl">
                    <a:srgbClr val="000000">
                      <a:alpha val="43137"/>
                    </a:srgbClr>
                  </a:outerShdw>
                </a:effectLst>
                <a:latin typeface="Times New Roman" pitchFamily="18" charset="0"/>
              </a:rPr>
              <a:t>损耗（合并器、连接器等）                                     －</a:t>
            </a:r>
            <a:r>
              <a:rPr lang="en-US" altLang="zh-CN" sz="2000" b="1" dirty="0">
                <a:effectLst>
                  <a:outerShdw blurRad="38100" dist="38100" dir="2700000" algn="tl">
                    <a:srgbClr val="000000">
                      <a:alpha val="43137"/>
                    </a:srgbClr>
                  </a:outerShdw>
                </a:effectLst>
                <a:latin typeface="Times New Roman" pitchFamily="18" charset="0"/>
              </a:rPr>
              <a:t>5dB</a:t>
            </a:r>
          </a:p>
          <a:p>
            <a:pPr eaLnBrk="1" hangingPunct="1">
              <a:lnSpc>
                <a:spcPct val="80000"/>
              </a:lnSpc>
              <a:buFont typeface="Wingdings" pitchFamily="2" charset="2"/>
              <a:buNone/>
              <a:defRPr/>
            </a:pPr>
            <a:r>
              <a:rPr lang="zh-CN" altLang="en-US" sz="2000" b="1" dirty="0">
                <a:effectLst>
                  <a:outerShdw blurRad="38100" dist="38100" dir="2700000" algn="tl">
                    <a:srgbClr val="000000">
                      <a:alpha val="43137"/>
                    </a:srgbClr>
                  </a:outerShdw>
                </a:effectLst>
                <a:latin typeface="Times New Roman" pitchFamily="18" charset="0"/>
              </a:rPr>
              <a:t>－－－－－－－－－－－－－－－－－－－－－－－－－－－</a:t>
            </a:r>
          </a:p>
          <a:p>
            <a:pPr eaLnBrk="1" hangingPunct="1">
              <a:lnSpc>
                <a:spcPct val="80000"/>
              </a:lnSpc>
              <a:buFont typeface="Wingdings" pitchFamily="2" charset="2"/>
              <a:buNone/>
              <a:defRPr/>
            </a:pPr>
            <a:r>
              <a:rPr lang="zh-CN" altLang="en-US" sz="2000" b="1" dirty="0">
                <a:effectLst>
                  <a:outerShdw blurRad="38100" dist="38100" dir="2700000" algn="tl">
                    <a:srgbClr val="000000">
                      <a:alpha val="43137"/>
                    </a:srgbClr>
                  </a:outerShdw>
                </a:effectLst>
                <a:latin typeface="Times New Roman" pitchFamily="18" charset="0"/>
              </a:rPr>
              <a:t>等效各向同性辐射功率（</a:t>
            </a:r>
            <a:r>
              <a:rPr lang="en-US" altLang="zh-CN" sz="2000" b="1" dirty="0">
                <a:effectLst>
                  <a:outerShdw blurRad="38100" dist="38100" dir="2700000" algn="tl">
                    <a:srgbClr val="000000">
                      <a:alpha val="43137"/>
                    </a:srgbClr>
                  </a:outerShdw>
                </a:effectLst>
                <a:latin typeface="Times New Roman" pitchFamily="18" charset="0"/>
              </a:rPr>
              <a:t>EIRP</a:t>
            </a:r>
            <a:r>
              <a:rPr lang="zh-CN" altLang="en-US" sz="2000" b="1" dirty="0">
                <a:effectLst>
                  <a:outerShdw blurRad="38100" dist="38100" dir="2700000" algn="tl">
                    <a:srgbClr val="000000">
                      <a:alpha val="43137"/>
                    </a:srgbClr>
                  </a:outerShdw>
                </a:effectLst>
                <a:latin typeface="Times New Roman" pitchFamily="18" charset="0"/>
              </a:rPr>
              <a:t>）                             </a:t>
            </a:r>
            <a:r>
              <a:rPr lang="en-US" altLang="zh-CN" sz="2000" b="1" dirty="0">
                <a:effectLst>
                  <a:outerShdw blurRad="38100" dist="38100" dir="2700000" algn="tl">
                    <a:srgbClr val="000000">
                      <a:alpha val="43137"/>
                    </a:srgbClr>
                  </a:outerShdw>
                </a:effectLst>
                <a:latin typeface="Times New Roman" pitchFamily="18" charset="0"/>
              </a:rPr>
              <a:t>50dBm</a:t>
            </a:r>
          </a:p>
          <a:p>
            <a:pPr eaLnBrk="1" hangingPunct="1">
              <a:lnSpc>
                <a:spcPct val="80000"/>
              </a:lnSpc>
              <a:buFont typeface="Wingdings" pitchFamily="2" charset="2"/>
              <a:buNone/>
              <a:defRPr/>
            </a:pPr>
            <a:endParaRPr lang="en-US" altLang="zh-CN" sz="2000" b="1" dirty="0">
              <a:effectLst>
                <a:outerShdw blurRad="38100" dist="38100" dir="2700000" algn="tl">
                  <a:srgbClr val="000000">
                    <a:alpha val="43137"/>
                  </a:srgbClr>
                </a:outerShdw>
              </a:effectLst>
              <a:latin typeface="Times New Roman" pitchFamily="18" charset="0"/>
            </a:endParaRPr>
          </a:p>
          <a:p>
            <a:pPr eaLnBrk="1" hangingPunct="1">
              <a:lnSpc>
                <a:spcPct val="80000"/>
              </a:lnSpc>
              <a:buFont typeface="Wingdings" pitchFamily="2" charset="2"/>
              <a:buNone/>
              <a:defRPr/>
            </a:pPr>
            <a:r>
              <a:rPr lang="zh-CN" altLang="en-US" sz="2000" b="1" dirty="0">
                <a:effectLst>
                  <a:outerShdw blurRad="38100" dist="38100" dir="2700000" algn="tl">
                    <a:srgbClr val="000000">
                      <a:alpha val="43137"/>
                    </a:srgbClr>
                  </a:outerShdw>
                </a:effectLst>
                <a:latin typeface="Times New Roman" pitchFamily="18" charset="0"/>
              </a:rPr>
              <a:t>［接收侧］</a:t>
            </a:r>
          </a:p>
          <a:p>
            <a:pPr eaLnBrk="1" hangingPunct="1">
              <a:lnSpc>
                <a:spcPct val="80000"/>
              </a:lnSpc>
              <a:buFont typeface="Wingdings" pitchFamily="2" charset="2"/>
              <a:buNone/>
              <a:defRPr/>
            </a:pPr>
            <a:r>
              <a:rPr lang="zh-CN" altLang="en-US" sz="2000" b="1" dirty="0">
                <a:effectLst>
                  <a:outerShdw blurRad="38100" dist="38100" dir="2700000" algn="tl">
                    <a:srgbClr val="000000">
                      <a:alpha val="43137"/>
                    </a:srgbClr>
                  </a:outerShdw>
                </a:effectLst>
                <a:latin typeface="Times New Roman" pitchFamily="18" charset="0"/>
              </a:rPr>
              <a:t>接收机灵敏度                               </a:t>
            </a:r>
            <a:r>
              <a:rPr lang="el-GR" altLang="zh-CN" sz="2000" b="1" i="1" dirty="0">
                <a:effectLst>
                  <a:outerShdw blurRad="38100" dist="38100" dir="2700000" algn="tl">
                    <a:srgbClr val="000000">
                      <a:alpha val="43137"/>
                    </a:srgbClr>
                  </a:outerShdw>
                </a:effectLst>
                <a:latin typeface="Times New Roman" pitchFamily="18" charset="0"/>
                <a:cs typeface="Times New Roman" pitchFamily="18" charset="0"/>
              </a:rPr>
              <a:t>γ</a:t>
            </a:r>
            <a:r>
              <a:rPr lang="en-US" altLang="zh-CN" sz="2000" b="1" dirty="0">
                <a:effectLst>
                  <a:outerShdw blurRad="38100" dist="38100" dir="2700000" algn="tl">
                    <a:srgbClr val="000000">
                      <a:alpha val="43137"/>
                    </a:srgbClr>
                  </a:outerShdw>
                </a:effectLst>
                <a:latin typeface="Times New Roman" pitchFamily="18" charset="0"/>
              </a:rPr>
              <a:t>                              </a:t>
            </a:r>
            <a:r>
              <a:rPr lang="zh-CN" altLang="en-US" sz="2000" b="1" dirty="0">
                <a:effectLst>
                  <a:outerShdw blurRad="38100" dist="38100" dir="2700000" algn="tl">
                    <a:srgbClr val="000000">
                      <a:alpha val="43137"/>
                    </a:srgbClr>
                  </a:outerShdw>
                </a:effectLst>
                <a:latin typeface="Times New Roman" pitchFamily="18" charset="0"/>
              </a:rPr>
              <a:t>－</a:t>
            </a:r>
            <a:r>
              <a:rPr lang="en-US" altLang="zh-CN" sz="2000" b="1" dirty="0">
                <a:effectLst>
                  <a:outerShdw blurRad="38100" dist="38100" dir="2700000" algn="tl">
                    <a:srgbClr val="000000">
                      <a:alpha val="43137"/>
                    </a:srgbClr>
                  </a:outerShdw>
                </a:effectLst>
                <a:latin typeface="Times New Roman" pitchFamily="18" charset="0"/>
              </a:rPr>
              <a:t>102dBm</a:t>
            </a:r>
          </a:p>
          <a:p>
            <a:pPr eaLnBrk="1" hangingPunct="1">
              <a:lnSpc>
                <a:spcPct val="80000"/>
              </a:lnSpc>
              <a:buFont typeface="Wingdings" pitchFamily="2" charset="2"/>
              <a:buNone/>
              <a:defRPr/>
            </a:pPr>
            <a:r>
              <a:rPr lang="zh-CN" altLang="en-US" sz="2000" b="1" dirty="0">
                <a:solidFill>
                  <a:schemeClr val="hlink"/>
                </a:solidFill>
                <a:effectLst>
                  <a:outerShdw blurRad="38100" dist="38100" dir="2700000" algn="tl">
                    <a:srgbClr val="000000">
                      <a:alpha val="43137"/>
                    </a:srgbClr>
                  </a:outerShdw>
                </a:effectLst>
                <a:latin typeface="Times New Roman" pitchFamily="18" charset="0"/>
              </a:rPr>
              <a:t>衰落容限（余量）                                                              </a:t>
            </a:r>
            <a:r>
              <a:rPr lang="en-US" altLang="zh-CN" sz="2000" b="1" dirty="0">
                <a:solidFill>
                  <a:schemeClr val="hlink"/>
                </a:solidFill>
                <a:effectLst>
                  <a:outerShdw blurRad="38100" dist="38100" dir="2700000" algn="tl">
                    <a:srgbClr val="000000">
                      <a:alpha val="43137"/>
                    </a:srgbClr>
                  </a:outerShdw>
                </a:effectLst>
                <a:latin typeface="Times New Roman" pitchFamily="18" charset="0"/>
              </a:rPr>
              <a:t>12dB</a:t>
            </a:r>
          </a:p>
          <a:p>
            <a:pPr eaLnBrk="1" hangingPunct="1">
              <a:lnSpc>
                <a:spcPct val="80000"/>
              </a:lnSpc>
              <a:buFont typeface="Wingdings" pitchFamily="2" charset="2"/>
              <a:buNone/>
              <a:defRPr/>
            </a:pPr>
            <a:r>
              <a:rPr lang="zh-CN" altLang="en-US" sz="2000" b="1" dirty="0">
                <a:effectLst>
                  <a:outerShdw blurRad="38100" dist="38100" dir="2700000" algn="tl">
                    <a:srgbClr val="000000">
                      <a:alpha val="43137"/>
                    </a:srgbClr>
                  </a:outerShdw>
                </a:effectLst>
                <a:latin typeface="Times New Roman" pitchFamily="18" charset="0"/>
              </a:rPr>
              <a:t>最小接收功率（中值）                                                  －</a:t>
            </a:r>
            <a:r>
              <a:rPr lang="en-US" altLang="zh-CN" sz="2000" b="1" dirty="0">
                <a:effectLst>
                  <a:outerShdw blurRad="38100" dist="38100" dir="2700000" algn="tl">
                    <a:srgbClr val="000000">
                      <a:alpha val="43137"/>
                    </a:srgbClr>
                  </a:outerShdw>
                </a:effectLst>
                <a:latin typeface="Times New Roman" pitchFamily="18" charset="0"/>
              </a:rPr>
              <a:t>90dBm</a:t>
            </a:r>
          </a:p>
          <a:p>
            <a:pPr eaLnBrk="1" hangingPunct="1">
              <a:lnSpc>
                <a:spcPct val="80000"/>
              </a:lnSpc>
              <a:buFont typeface="Wingdings" pitchFamily="2" charset="2"/>
              <a:buNone/>
              <a:defRPr/>
            </a:pPr>
            <a:r>
              <a:rPr lang="zh-CN" altLang="en-US" sz="2000" b="1" dirty="0">
                <a:effectLst>
                  <a:outerShdw blurRad="38100" dist="38100" dir="2700000" algn="tl">
                    <a:srgbClr val="000000">
                      <a:alpha val="43137"/>
                    </a:srgbClr>
                  </a:outerShdw>
                </a:effectLst>
                <a:latin typeface="Times New Roman" pitchFamily="18" charset="0"/>
              </a:rPr>
              <a:t>－－－－－－－－－－－－－－－－－－－－－－－－－－－</a:t>
            </a:r>
          </a:p>
          <a:p>
            <a:pPr eaLnBrk="1" hangingPunct="1">
              <a:lnSpc>
                <a:spcPct val="80000"/>
              </a:lnSpc>
              <a:buFont typeface="Wingdings" pitchFamily="2" charset="2"/>
              <a:buNone/>
              <a:defRPr/>
            </a:pPr>
            <a:r>
              <a:rPr lang="zh-CN" altLang="en-US" sz="2000" b="1" dirty="0">
                <a:solidFill>
                  <a:schemeClr val="hlink"/>
                </a:solidFill>
                <a:effectLst>
                  <a:outerShdw blurRad="38100" dist="38100" dir="2700000" algn="tl">
                    <a:srgbClr val="000000">
                      <a:alpha val="43137"/>
                    </a:srgbClr>
                  </a:outerShdw>
                </a:effectLst>
                <a:latin typeface="Times New Roman" pitchFamily="18" charset="0"/>
              </a:rPr>
              <a:t>允许的路径损耗（</a:t>
            </a:r>
            <a:r>
              <a:rPr lang="en-US" altLang="zh-CN" sz="2000" b="1" dirty="0">
                <a:solidFill>
                  <a:schemeClr val="hlink"/>
                </a:solidFill>
                <a:effectLst>
                  <a:outerShdw blurRad="38100" dist="38100" dir="2700000" algn="tl">
                    <a:srgbClr val="000000">
                      <a:alpha val="43137"/>
                    </a:srgbClr>
                  </a:outerShdw>
                </a:effectLst>
                <a:latin typeface="Times New Roman" pitchFamily="18" charset="0"/>
              </a:rPr>
              <a:t>EIRP</a:t>
            </a:r>
            <a:r>
              <a:rPr lang="zh-CN" altLang="en-US" sz="2000" b="1" dirty="0">
                <a:solidFill>
                  <a:schemeClr val="hlink"/>
                </a:solidFill>
                <a:effectLst>
                  <a:outerShdw blurRad="38100" dist="38100" dir="2700000" algn="tl">
                    <a:srgbClr val="000000">
                      <a:alpha val="43137"/>
                    </a:srgbClr>
                  </a:outerShdw>
                </a:effectLst>
                <a:latin typeface="Times New Roman" pitchFamily="18" charset="0"/>
              </a:rPr>
              <a:t>与最小接收功率的差值）      </a:t>
            </a:r>
            <a:r>
              <a:rPr lang="en-US" altLang="zh-CN" sz="2000" b="1" dirty="0">
                <a:solidFill>
                  <a:schemeClr val="hlink"/>
                </a:solidFill>
                <a:effectLst>
                  <a:outerShdw blurRad="38100" dist="38100" dir="2700000" algn="tl">
                    <a:srgbClr val="000000">
                      <a:alpha val="43137"/>
                    </a:srgbClr>
                  </a:outerShdw>
                </a:effectLst>
                <a:latin typeface="Times New Roman" pitchFamily="18" charset="0"/>
              </a:rPr>
              <a:t>140dB</a:t>
            </a:r>
          </a:p>
          <a:p>
            <a:pPr eaLnBrk="1" hangingPunct="1">
              <a:lnSpc>
                <a:spcPct val="80000"/>
              </a:lnSpc>
              <a:buFont typeface="Wingdings" pitchFamily="2" charset="2"/>
              <a:buNone/>
              <a:defRPr/>
            </a:pPr>
            <a:r>
              <a:rPr lang="en-US" altLang="zh-CN" sz="2000" b="1" dirty="0">
                <a:solidFill>
                  <a:schemeClr val="hlink"/>
                </a:solidFill>
                <a:latin typeface="Times New Roman" pitchFamily="18" charset="0"/>
              </a:rPr>
              <a:t>       </a:t>
            </a: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2"/>
          <p:cNvSpPr>
            <a:spLocks noGrp="1" noChangeArrowheads="1"/>
          </p:cNvSpPr>
          <p:nvPr>
            <p:ph type="title"/>
          </p:nvPr>
        </p:nvSpPr>
        <p:spPr/>
        <p:txBody>
          <a:bodyPr/>
          <a:lstStyle/>
          <a:p>
            <a:pPr eaLnBrk="1" hangingPunct="1"/>
            <a:endParaRPr lang="zh-CN" altLang="zh-CN"/>
          </a:p>
        </p:txBody>
      </p:sp>
      <p:sp>
        <p:nvSpPr>
          <p:cNvPr id="45061" name="Rectangle 3"/>
          <p:cNvSpPr>
            <a:spLocks noGrp="1" noChangeArrowheads="1"/>
          </p:cNvSpPr>
          <p:nvPr>
            <p:ph type="body" sz="half" idx="1"/>
          </p:nvPr>
        </p:nvSpPr>
        <p:spPr>
          <a:xfrm>
            <a:off x="900113" y="2133600"/>
            <a:ext cx="7704137" cy="4391025"/>
          </a:xfrm>
        </p:spPr>
        <p:txBody>
          <a:bodyPr/>
          <a:lstStyle/>
          <a:p>
            <a:pPr eaLnBrk="1" hangingPunct="1">
              <a:buFont typeface="Wingdings" pitchFamily="2" charset="2"/>
              <a:buNone/>
              <a:defRPr/>
            </a:pPr>
            <a:r>
              <a:rPr lang="zh-CN" altLang="en-US" sz="2000" b="1" dirty="0">
                <a:effectLst>
                  <a:outerShdw blurRad="38100" dist="38100" dir="2700000" algn="tl">
                    <a:srgbClr val="000000">
                      <a:alpha val="43137"/>
                    </a:srgbClr>
                  </a:outerShdw>
                </a:effectLst>
                <a:latin typeface="Times New Roman" pitchFamily="18" charset="0"/>
              </a:rPr>
              <a:t>总路径损耗                                                                          </a:t>
            </a:r>
            <a:r>
              <a:rPr lang="en-US" altLang="zh-CN" sz="2000" b="1" dirty="0">
                <a:effectLst>
                  <a:outerShdw blurRad="38100" dist="38100" dir="2700000" algn="tl">
                    <a:srgbClr val="000000">
                      <a:alpha val="43137"/>
                    </a:srgbClr>
                  </a:outerShdw>
                </a:effectLst>
                <a:latin typeface="Times New Roman" pitchFamily="18" charset="0"/>
              </a:rPr>
              <a:t>140dB</a:t>
            </a:r>
          </a:p>
          <a:p>
            <a:pPr eaLnBrk="1" hangingPunct="1">
              <a:buFont typeface="Wingdings" pitchFamily="2" charset="2"/>
              <a:buNone/>
              <a:defRPr/>
            </a:pPr>
            <a:r>
              <a:rPr lang="zh-CN" altLang="en-US" sz="2000" b="1" dirty="0">
                <a:effectLst>
                  <a:outerShdw blurRad="38100" dist="38100" dir="2700000" algn="tl">
                    <a:srgbClr val="000000">
                      <a:alpha val="43137"/>
                    </a:srgbClr>
                  </a:outerShdw>
                </a:effectLst>
                <a:latin typeface="Times New Roman" pitchFamily="18" charset="0"/>
              </a:rPr>
              <a:t>参考点处（</a:t>
            </a:r>
            <a:r>
              <a:rPr lang="en-US" altLang="zh-CN" sz="2000" b="1" i="1" dirty="0">
                <a:effectLst>
                  <a:outerShdw blurRad="38100" dist="38100" dir="2700000" algn="tl">
                    <a:srgbClr val="000000">
                      <a:alpha val="43137"/>
                    </a:srgbClr>
                  </a:outerShdw>
                </a:effectLst>
                <a:latin typeface="Times New Roman" pitchFamily="18" charset="0"/>
              </a:rPr>
              <a:t>d</a:t>
            </a:r>
            <a:r>
              <a:rPr lang="en-US" altLang="zh-CN" sz="2000" b="1" i="1" baseline="-25000" dirty="0">
                <a:effectLst>
                  <a:outerShdw blurRad="38100" dist="38100" dir="2700000" algn="tl">
                    <a:srgbClr val="000000">
                      <a:alpha val="43137"/>
                    </a:srgbClr>
                  </a:outerShdw>
                </a:effectLst>
                <a:latin typeface="Times New Roman" pitchFamily="18" charset="0"/>
              </a:rPr>
              <a:t>0</a:t>
            </a:r>
            <a:r>
              <a:rPr lang="en-US" altLang="zh-CN" sz="2000" b="1" dirty="0">
                <a:effectLst>
                  <a:outerShdw blurRad="38100" dist="38100" dir="2700000" algn="tl">
                    <a:srgbClr val="000000">
                      <a:alpha val="43137"/>
                    </a:srgbClr>
                  </a:outerShdw>
                </a:effectLst>
                <a:latin typeface="Times New Roman" pitchFamily="18" charset="0"/>
              </a:rPr>
              <a:t>=100m)</a:t>
            </a:r>
            <a:r>
              <a:rPr lang="zh-CN" altLang="en-US" sz="2000" b="1" dirty="0">
                <a:effectLst>
                  <a:outerShdw blurRad="38100" dist="38100" dir="2700000" algn="tl">
                    <a:srgbClr val="000000">
                      <a:alpha val="43137"/>
                    </a:srgbClr>
                  </a:outerShdw>
                </a:effectLst>
                <a:latin typeface="Times New Roman" pitchFamily="18" charset="0"/>
              </a:rPr>
              <a:t>的平均路径损耗                               </a:t>
            </a:r>
            <a:r>
              <a:rPr lang="en-US" altLang="zh-CN" sz="2000" b="1" dirty="0">
                <a:effectLst>
                  <a:outerShdw blurRad="38100" dist="38100" dir="2700000" algn="tl">
                    <a:srgbClr val="000000">
                      <a:alpha val="43137"/>
                    </a:srgbClr>
                  </a:outerShdw>
                </a:effectLst>
                <a:latin typeface="Times New Roman" pitchFamily="18" charset="0"/>
              </a:rPr>
              <a:t>72dB</a:t>
            </a:r>
          </a:p>
          <a:p>
            <a:pPr eaLnBrk="1" hangingPunct="1">
              <a:buFont typeface="Wingdings" pitchFamily="2" charset="2"/>
              <a:buNone/>
              <a:defRPr/>
            </a:pPr>
            <a:r>
              <a:rPr lang="zh-CN" altLang="en-US" sz="2000" b="1" dirty="0">
                <a:effectLst>
                  <a:outerShdw blurRad="38100" dist="38100" dir="2700000" algn="tl">
                    <a:srgbClr val="000000">
                      <a:alpha val="43137"/>
                    </a:srgbClr>
                  </a:outerShdw>
                </a:effectLst>
                <a:latin typeface="Times New Roman" pitchFamily="18" charset="0"/>
              </a:rPr>
              <a:t>－－－－－－－－－－－－－－－－－－－－－－－－－－－</a:t>
            </a:r>
          </a:p>
          <a:p>
            <a:pPr eaLnBrk="1" hangingPunct="1">
              <a:buFont typeface="Wingdings" pitchFamily="2" charset="2"/>
              <a:buNone/>
              <a:defRPr/>
            </a:pPr>
            <a:r>
              <a:rPr lang="zh-CN" altLang="en-US" sz="2000" b="1" dirty="0">
                <a:effectLst>
                  <a:outerShdw blurRad="38100" dist="38100" dir="2700000" algn="tl">
                    <a:srgbClr val="000000">
                      <a:alpha val="43137"/>
                    </a:srgbClr>
                  </a:outerShdw>
                </a:effectLst>
                <a:latin typeface="Times New Roman" pitchFamily="18" charset="0"/>
              </a:rPr>
              <a:t>参考点之外的路径损耗            ∝</a:t>
            </a:r>
            <a:r>
              <a:rPr lang="en-US" altLang="zh-CN" sz="2000" b="1" dirty="0">
                <a:effectLst>
                  <a:outerShdw blurRad="38100" dist="38100" dir="2700000" algn="tl">
                    <a:srgbClr val="000000">
                      <a:alpha val="43137"/>
                    </a:srgbClr>
                  </a:outerShdw>
                </a:effectLst>
                <a:latin typeface="Times New Roman" pitchFamily="18" charset="0"/>
              </a:rPr>
              <a:t>(</a:t>
            </a:r>
            <a:r>
              <a:rPr lang="en-US" altLang="zh-CN" sz="2000" b="1" i="1" dirty="0">
                <a:effectLst>
                  <a:outerShdw blurRad="38100" dist="38100" dir="2700000" algn="tl">
                    <a:srgbClr val="000000">
                      <a:alpha val="43137"/>
                    </a:srgbClr>
                  </a:outerShdw>
                </a:effectLst>
                <a:latin typeface="Times New Roman" pitchFamily="18" charset="0"/>
              </a:rPr>
              <a:t>d/d</a:t>
            </a:r>
            <a:r>
              <a:rPr lang="en-US" altLang="zh-CN" sz="2000" b="1" i="1" baseline="-25000" dirty="0">
                <a:effectLst>
                  <a:outerShdw blurRad="38100" dist="38100" dir="2700000" algn="tl">
                    <a:srgbClr val="000000">
                      <a:alpha val="43137"/>
                    </a:srgbClr>
                  </a:outerShdw>
                </a:effectLst>
                <a:latin typeface="Times New Roman" pitchFamily="18" charset="0"/>
              </a:rPr>
              <a:t>0</a:t>
            </a:r>
            <a:r>
              <a:rPr lang="en-US" altLang="zh-CN" sz="2000" b="1" i="1" dirty="0">
                <a:effectLst>
                  <a:outerShdw blurRad="38100" dist="38100" dir="2700000" algn="tl">
                    <a:srgbClr val="000000">
                      <a:alpha val="43137"/>
                    </a:srgbClr>
                  </a:outerShdw>
                </a:effectLst>
                <a:latin typeface="Times New Roman" pitchFamily="18" charset="0"/>
              </a:rPr>
              <a:t>)</a:t>
            </a:r>
            <a:r>
              <a:rPr lang="en-US" altLang="zh-CN" sz="2000" b="1" i="1" baseline="30000" dirty="0">
                <a:effectLst>
                  <a:outerShdw blurRad="38100" dist="38100" dir="2700000" algn="tl">
                    <a:srgbClr val="000000">
                      <a:alpha val="43137"/>
                    </a:srgbClr>
                  </a:outerShdw>
                </a:effectLst>
                <a:latin typeface="Times New Roman" pitchFamily="18" charset="0"/>
              </a:rPr>
              <a:t>n </a:t>
            </a:r>
            <a:r>
              <a:rPr lang="en-US" altLang="zh-CN" sz="2000" b="1" dirty="0">
                <a:effectLst>
                  <a:outerShdw blurRad="38100" dist="38100" dir="2700000" algn="tl">
                    <a:srgbClr val="000000">
                      <a:alpha val="43137"/>
                    </a:srgbClr>
                  </a:outerShdw>
                </a:effectLst>
                <a:latin typeface="Times New Roman" pitchFamily="18" charset="0"/>
              </a:rPr>
              <a:t>                            68dB</a:t>
            </a:r>
          </a:p>
          <a:p>
            <a:pPr eaLnBrk="1" hangingPunct="1">
              <a:buFont typeface="Wingdings" pitchFamily="2" charset="2"/>
              <a:buNone/>
              <a:defRPr/>
            </a:pPr>
            <a:endParaRPr lang="en-US" altLang="zh-CN" sz="2000" b="1" dirty="0">
              <a:effectLst>
                <a:outerShdw blurRad="38100" dist="38100" dir="2700000" algn="tl">
                  <a:srgbClr val="000000">
                    <a:alpha val="43137"/>
                  </a:srgbClr>
                </a:outerShdw>
              </a:effectLst>
              <a:latin typeface="Times New Roman" pitchFamily="18" charset="0"/>
            </a:endParaRPr>
          </a:p>
          <a:p>
            <a:pPr eaLnBrk="1" hangingPunct="1">
              <a:buFont typeface="Wingdings" pitchFamily="2" charset="2"/>
              <a:buNone/>
              <a:defRPr/>
            </a:pPr>
            <a:endParaRPr lang="en-US" altLang="zh-CN" sz="2000" b="1" dirty="0">
              <a:effectLst>
                <a:outerShdw blurRad="38100" dist="38100" dir="2700000" algn="tl">
                  <a:srgbClr val="000000">
                    <a:alpha val="43137"/>
                  </a:srgbClr>
                </a:outerShdw>
              </a:effectLst>
              <a:latin typeface="Times New Roman" pitchFamily="18" charset="0"/>
            </a:endParaRPr>
          </a:p>
          <a:p>
            <a:pPr eaLnBrk="1" hangingPunct="1">
              <a:buFont typeface="Wingdings" pitchFamily="2" charset="2"/>
              <a:buNone/>
              <a:defRPr/>
            </a:pPr>
            <a:r>
              <a:rPr lang="zh-CN" altLang="en-US" sz="2000" b="1" dirty="0">
                <a:effectLst>
                  <a:outerShdw blurRad="38100" dist="38100" dir="2700000" algn="tl">
                    <a:srgbClr val="000000">
                      <a:alpha val="43137"/>
                    </a:srgbClr>
                  </a:outerShdw>
                </a:effectLst>
                <a:latin typeface="Times New Roman" pitchFamily="18" charset="0"/>
              </a:rPr>
              <a:t>即，</a:t>
            </a:r>
          </a:p>
          <a:p>
            <a:pPr eaLnBrk="1" hangingPunct="1">
              <a:buFont typeface="Wingdings" pitchFamily="2" charset="2"/>
              <a:buNone/>
              <a:defRPr/>
            </a:pPr>
            <a:endParaRPr lang="zh-CN" altLang="en-US" sz="2400" b="1" dirty="0">
              <a:effectLst>
                <a:outerShdw blurRad="38100" dist="38100" dir="2700000" algn="tl">
                  <a:srgbClr val="000000">
                    <a:alpha val="43137"/>
                  </a:srgbClr>
                </a:outerShdw>
              </a:effectLst>
            </a:endParaRPr>
          </a:p>
          <a:p>
            <a:pPr eaLnBrk="1" hangingPunct="1">
              <a:buFont typeface="Wingdings" pitchFamily="2" charset="2"/>
              <a:buNone/>
              <a:defRPr/>
            </a:pPr>
            <a:r>
              <a:rPr lang="en-US" altLang="zh-CN" sz="2400" b="1" i="1" dirty="0">
                <a:effectLst>
                  <a:outerShdw blurRad="38100" dist="38100" dir="2700000" algn="tl">
                    <a:srgbClr val="000000">
                      <a:alpha val="43137"/>
                    </a:srgbClr>
                  </a:outerShdw>
                </a:effectLst>
                <a:latin typeface="Times New Roman" pitchFamily="18" charset="0"/>
              </a:rPr>
              <a:t>n=3.5</a:t>
            </a:r>
            <a:r>
              <a:rPr lang="zh-CN" altLang="en-US" sz="2400" b="1" i="1" dirty="0">
                <a:effectLst>
                  <a:outerShdw blurRad="38100" dist="38100" dir="2700000" algn="tl">
                    <a:srgbClr val="000000">
                      <a:alpha val="43137"/>
                    </a:srgbClr>
                  </a:outerShdw>
                </a:effectLst>
                <a:latin typeface="Times New Roman" pitchFamily="18" charset="0"/>
              </a:rPr>
              <a:t>时，</a:t>
            </a:r>
            <a:r>
              <a:rPr lang="en-US" altLang="zh-CN" sz="2400" b="1" i="1" dirty="0" err="1">
                <a:effectLst>
                  <a:outerShdw blurRad="38100" dist="38100" dir="2700000" algn="tl">
                    <a:srgbClr val="000000">
                      <a:alpha val="43137"/>
                    </a:srgbClr>
                  </a:outerShdw>
                </a:effectLst>
                <a:latin typeface="Times New Roman" pitchFamily="18" charset="0"/>
              </a:rPr>
              <a:t>d</a:t>
            </a:r>
            <a:r>
              <a:rPr lang="en-US" altLang="zh-CN" sz="2400" b="1" i="1" baseline="-25000" dirty="0" err="1">
                <a:effectLst>
                  <a:outerShdw blurRad="38100" dist="38100" dir="2700000" algn="tl">
                    <a:srgbClr val="000000">
                      <a:alpha val="43137"/>
                    </a:srgbClr>
                  </a:outerShdw>
                </a:effectLst>
                <a:latin typeface="Times New Roman" pitchFamily="18" charset="0"/>
              </a:rPr>
              <a:t>max</a:t>
            </a:r>
            <a:r>
              <a:rPr lang="zh-CN" altLang="en-US" sz="2400" b="1" i="1" dirty="0">
                <a:effectLst>
                  <a:outerShdw blurRad="38100" dist="38100" dir="2700000" algn="tl">
                    <a:srgbClr val="000000">
                      <a:alpha val="43137"/>
                    </a:srgbClr>
                  </a:outerShdw>
                </a:effectLst>
                <a:latin typeface="Times New Roman" pitchFamily="18" charset="0"/>
              </a:rPr>
              <a:t>＝</a:t>
            </a:r>
            <a:r>
              <a:rPr lang="en-US" altLang="zh-CN" sz="2400" b="1" i="1" dirty="0">
                <a:effectLst>
                  <a:outerShdw blurRad="38100" dist="38100" dir="2700000" algn="tl">
                    <a:srgbClr val="000000">
                      <a:alpha val="43137"/>
                    </a:srgbClr>
                  </a:outerShdw>
                </a:effectLst>
                <a:latin typeface="Times New Roman" pitchFamily="18" charset="0"/>
              </a:rPr>
              <a:t>8.8km</a:t>
            </a:r>
            <a:r>
              <a:rPr lang="zh-CN" altLang="en-US" sz="2400" b="1" dirty="0">
                <a:effectLst>
                  <a:outerShdw blurRad="38100" dist="38100" dir="2700000" algn="tl">
                    <a:srgbClr val="000000">
                      <a:alpha val="43137"/>
                    </a:srgbClr>
                  </a:outerShdw>
                </a:effectLst>
                <a:latin typeface="Times New Roman" pitchFamily="18" charset="0"/>
              </a:rPr>
              <a:t>。</a:t>
            </a:r>
          </a:p>
          <a:p>
            <a:pPr eaLnBrk="1" hangingPunct="1">
              <a:buFont typeface="Wingdings" pitchFamily="2" charset="2"/>
              <a:buNone/>
              <a:defRPr/>
            </a:pPr>
            <a:endParaRPr lang="en-US" altLang="zh-CN" sz="2400" dirty="0">
              <a:latin typeface="Times New Roman" pitchFamily="18" charset="0"/>
            </a:endParaRPr>
          </a:p>
        </p:txBody>
      </p:sp>
      <p:graphicFrame>
        <p:nvGraphicFramePr>
          <p:cNvPr id="45058" name="Object 4"/>
          <p:cNvGraphicFramePr>
            <a:graphicFrameLocks noGrp="1" noChangeAspect="1"/>
          </p:cNvGraphicFramePr>
          <p:nvPr>
            <p:ph sz="quarter" idx="2"/>
          </p:nvPr>
        </p:nvGraphicFramePr>
        <p:xfrm>
          <a:off x="2843213" y="3716338"/>
          <a:ext cx="2305050" cy="647700"/>
        </p:xfrm>
        <a:graphic>
          <a:graphicData uri="http://schemas.openxmlformats.org/presentationml/2006/ole">
            <mc:AlternateContent xmlns:mc="http://schemas.openxmlformats.org/markup-compatibility/2006">
              <mc:Choice xmlns:v="urn:schemas-microsoft-com:vml" Requires="v">
                <p:oleObj spid="_x0000_s45060" name="公式" r:id="rId4" imgW="3377880" imgH="990360" progId="Equation.3">
                  <p:embed/>
                </p:oleObj>
              </mc:Choice>
              <mc:Fallback>
                <p:oleObj name="公式" r:id="rId4" imgW="3377880" imgH="99036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213" y="3716338"/>
                        <a:ext cx="2305050"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59" name="Object 5"/>
          <p:cNvGraphicFramePr>
            <a:graphicFrameLocks noGrp="1" noChangeAspect="1"/>
          </p:cNvGraphicFramePr>
          <p:nvPr>
            <p:ph sz="quarter" idx="3"/>
          </p:nvPr>
        </p:nvGraphicFramePr>
        <p:xfrm>
          <a:off x="2916238" y="4797425"/>
          <a:ext cx="2087562" cy="295275"/>
        </p:xfrm>
        <a:graphic>
          <a:graphicData uri="http://schemas.openxmlformats.org/presentationml/2006/ole">
            <mc:AlternateContent xmlns:mc="http://schemas.openxmlformats.org/markup-compatibility/2006">
              <mc:Choice xmlns:v="urn:schemas-microsoft-com:vml" Requires="v">
                <p:oleObj spid="_x0000_s45061" name="公式" r:id="rId6" imgW="3429000" imgH="507960" progId="Equation.3">
                  <p:embed/>
                </p:oleObj>
              </mc:Choice>
              <mc:Fallback>
                <p:oleObj name="公式" r:id="rId6" imgW="3429000" imgH="50796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6238" y="4797425"/>
                        <a:ext cx="2087562" cy="295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9350" name="AutoShape 6">
            <a:hlinkClick r:id="rId8" action="ppaction://hlinksldjump"/>
          </p:cNvPr>
          <p:cNvSpPr>
            <a:spLocks noChangeArrowheads="1"/>
          </p:cNvSpPr>
          <p:nvPr/>
        </p:nvSpPr>
        <p:spPr bwMode="auto">
          <a:xfrm>
            <a:off x="7596188" y="5876925"/>
            <a:ext cx="792162" cy="504825"/>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tx2">
              <a:alpha val="75999"/>
            </a:schemeClr>
          </a:solidFill>
          <a:ln w="25400" algn="ctr">
            <a:solidFill>
              <a:schemeClr val="tx1"/>
            </a:solid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charset="-122"/>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idx="4294967295"/>
          </p:nvPr>
        </p:nvSpPr>
        <p:spPr/>
        <p:txBody>
          <a:bodyPr/>
          <a:lstStyle/>
          <a:p>
            <a:pPr eaLnBrk="1" hangingPunct="1"/>
            <a:endParaRPr lang="zh-CN" altLang="zh-CN"/>
          </a:p>
        </p:txBody>
      </p:sp>
      <p:sp>
        <p:nvSpPr>
          <p:cNvPr id="571395" name="Rectangle 3"/>
          <p:cNvSpPr>
            <a:spLocks noGrp="1" noChangeArrowheads="1"/>
          </p:cNvSpPr>
          <p:nvPr>
            <p:ph type="body" idx="4294967295"/>
          </p:nvPr>
        </p:nvSpPr>
        <p:spPr>
          <a:xfrm>
            <a:off x="827088" y="2205038"/>
            <a:ext cx="7772400" cy="4319587"/>
          </a:xfrm>
        </p:spPr>
        <p:txBody>
          <a:bodyPr/>
          <a:lstStyle/>
          <a:p>
            <a:pPr eaLnBrk="1" hangingPunct="1">
              <a:lnSpc>
                <a:spcPct val="80000"/>
              </a:lnSpc>
              <a:defRPr/>
            </a:pPr>
            <a:r>
              <a:rPr lang="zh-CN" altLang="en-US" sz="2800" b="1">
                <a:effectLst>
                  <a:outerShdw blurRad="38100" dist="38100" dir="2700000" algn="tl">
                    <a:srgbClr val="C0C0C0"/>
                  </a:outerShdw>
                </a:effectLst>
              </a:rPr>
              <a:t>室外传播模型</a:t>
            </a:r>
            <a:r>
              <a:rPr lang="zh-CN" altLang="en-US" sz="2800" b="1"/>
              <a:t>：</a:t>
            </a:r>
            <a:r>
              <a:rPr lang="zh-CN" altLang="en-US" sz="2800" b="1">
                <a:latin typeface="Times New Roman" pitchFamily="18" charset="0"/>
              </a:rPr>
              <a:t>这里介绍两种室外传播模型，</a:t>
            </a:r>
            <a:endParaRPr lang="en-US" altLang="zh-CN" sz="2800" b="1">
              <a:latin typeface="Times New Roman" pitchFamily="18" charset="0"/>
            </a:endParaRPr>
          </a:p>
          <a:p>
            <a:pPr eaLnBrk="1" hangingPunct="1">
              <a:lnSpc>
                <a:spcPct val="80000"/>
              </a:lnSpc>
              <a:buFont typeface="Wingdings" pitchFamily="2" charset="2"/>
              <a:buNone/>
              <a:defRPr/>
            </a:pPr>
            <a:r>
              <a:rPr lang="zh-CN" altLang="en-US" sz="2800" b="1">
                <a:latin typeface="Times New Roman" pitchFamily="18" charset="0"/>
              </a:rPr>
              <a:t>即</a:t>
            </a:r>
            <a:r>
              <a:rPr lang="en-US" altLang="zh-CN" sz="2800" b="1">
                <a:effectLst>
                  <a:outerShdw blurRad="38100" dist="38100" dir="2700000" algn="tl">
                    <a:srgbClr val="C0C0C0"/>
                  </a:outerShdw>
                </a:effectLst>
                <a:latin typeface="Times New Roman" pitchFamily="18" charset="0"/>
              </a:rPr>
              <a:t>Okuruma</a:t>
            </a:r>
            <a:r>
              <a:rPr lang="zh-CN" altLang="en-US" sz="2800" b="1">
                <a:effectLst>
                  <a:outerShdw blurRad="38100" dist="38100" dir="2700000" algn="tl">
                    <a:srgbClr val="C0C0C0"/>
                  </a:outerShdw>
                </a:effectLst>
                <a:latin typeface="Times New Roman" pitchFamily="18" charset="0"/>
              </a:rPr>
              <a:t>模型</a:t>
            </a:r>
            <a:r>
              <a:rPr lang="zh-CN" altLang="en-US" sz="2800" b="1">
                <a:latin typeface="Times New Roman" pitchFamily="18" charset="0"/>
              </a:rPr>
              <a:t>和</a:t>
            </a:r>
            <a:r>
              <a:rPr lang="en-US" altLang="zh-CN" sz="2800" b="1">
                <a:effectLst>
                  <a:outerShdw blurRad="38100" dist="38100" dir="2700000" algn="tl">
                    <a:srgbClr val="C0C0C0"/>
                  </a:outerShdw>
                </a:effectLst>
                <a:latin typeface="Times New Roman" pitchFamily="18" charset="0"/>
              </a:rPr>
              <a:t>Hata</a:t>
            </a:r>
            <a:r>
              <a:rPr lang="zh-CN" altLang="en-US" sz="2800" b="1">
                <a:effectLst>
                  <a:outerShdw blurRad="38100" dist="38100" dir="2700000" algn="tl">
                    <a:srgbClr val="C0C0C0"/>
                  </a:outerShdw>
                </a:effectLst>
                <a:latin typeface="Times New Roman" pitchFamily="18" charset="0"/>
              </a:rPr>
              <a:t>模型</a:t>
            </a:r>
            <a:r>
              <a:rPr lang="zh-CN" altLang="en-US" sz="2800" b="1">
                <a:latin typeface="Times New Roman" pitchFamily="18" charset="0"/>
              </a:rPr>
              <a:t>。由于实际传播环</a:t>
            </a:r>
            <a:endParaRPr lang="en-US" altLang="zh-CN" sz="2800" b="1">
              <a:latin typeface="Times New Roman" pitchFamily="18" charset="0"/>
            </a:endParaRPr>
          </a:p>
          <a:p>
            <a:pPr eaLnBrk="1" hangingPunct="1">
              <a:lnSpc>
                <a:spcPct val="80000"/>
              </a:lnSpc>
              <a:buFont typeface="Wingdings" pitchFamily="2" charset="2"/>
              <a:buNone/>
              <a:defRPr/>
            </a:pPr>
            <a:r>
              <a:rPr lang="zh-CN" altLang="en-US" sz="2800" b="1">
                <a:latin typeface="Times New Roman" pitchFamily="18" charset="0"/>
              </a:rPr>
              <a:t>境的复杂性，这些传播模型大都是</a:t>
            </a:r>
            <a:r>
              <a:rPr lang="zh-CN" altLang="en-US" sz="2800" b="1">
                <a:solidFill>
                  <a:schemeClr val="hlink"/>
                </a:solidFill>
                <a:latin typeface="Times New Roman" pitchFamily="18" charset="0"/>
              </a:rPr>
              <a:t>基于实测数据</a:t>
            </a:r>
            <a:endParaRPr lang="en-US" altLang="zh-CN" sz="2800" b="1">
              <a:solidFill>
                <a:schemeClr val="hlink"/>
              </a:solidFill>
              <a:latin typeface="Times New Roman" pitchFamily="18" charset="0"/>
            </a:endParaRPr>
          </a:p>
          <a:p>
            <a:pPr eaLnBrk="1" hangingPunct="1">
              <a:lnSpc>
                <a:spcPct val="80000"/>
              </a:lnSpc>
              <a:buFont typeface="Wingdings" pitchFamily="2" charset="2"/>
              <a:buNone/>
              <a:defRPr/>
            </a:pPr>
            <a:r>
              <a:rPr lang="zh-CN" altLang="en-US" sz="2800" b="1">
                <a:solidFill>
                  <a:schemeClr val="hlink"/>
                </a:solidFill>
                <a:latin typeface="Times New Roman" pitchFamily="18" charset="0"/>
              </a:rPr>
              <a:t>的经验模型</a:t>
            </a:r>
            <a:r>
              <a:rPr lang="zh-CN" altLang="en-US" sz="2800" b="1">
                <a:latin typeface="Times New Roman" pitchFamily="18" charset="0"/>
              </a:rPr>
              <a:t>，即先针对特定的环境按照不同的距</a:t>
            </a:r>
            <a:endParaRPr lang="en-US" altLang="zh-CN" sz="2800" b="1">
              <a:latin typeface="Times New Roman" pitchFamily="18" charset="0"/>
            </a:endParaRPr>
          </a:p>
          <a:p>
            <a:pPr eaLnBrk="1" hangingPunct="1">
              <a:lnSpc>
                <a:spcPct val="80000"/>
              </a:lnSpc>
              <a:buFont typeface="Wingdings" pitchFamily="2" charset="2"/>
              <a:buNone/>
              <a:defRPr/>
            </a:pPr>
            <a:r>
              <a:rPr lang="zh-CN" altLang="en-US" sz="2800" b="1">
                <a:latin typeface="Times New Roman" pitchFamily="18" charset="0"/>
              </a:rPr>
              <a:t>离和频率取得测量数据，再用这些数据建模。所</a:t>
            </a:r>
            <a:endParaRPr lang="en-US" altLang="zh-CN" sz="2800" b="1">
              <a:latin typeface="Times New Roman" pitchFamily="18" charset="0"/>
            </a:endParaRPr>
          </a:p>
          <a:p>
            <a:pPr eaLnBrk="1" hangingPunct="1">
              <a:lnSpc>
                <a:spcPct val="80000"/>
              </a:lnSpc>
              <a:buFont typeface="Wingdings" pitchFamily="2" charset="2"/>
              <a:buNone/>
              <a:defRPr/>
            </a:pPr>
            <a:r>
              <a:rPr lang="zh-CN" altLang="en-US" sz="2800" b="1">
                <a:latin typeface="Times New Roman" pitchFamily="18" charset="0"/>
              </a:rPr>
              <a:t>建立模型的应用并不局限于取得数据的特定环</a:t>
            </a:r>
          </a:p>
          <a:p>
            <a:pPr eaLnBrk="1" hangingPunct="1">
              <a:lnSpc>
                <a:spcPct val="80000"/>
              </a:lnSpc>
              <a:buFont typeface="Wingdings" pitchFamily="2" charset="2"/>
              <a:buNone/>
              <a:defRPr/>
            </a:pPr>
            <a:r>
              <a:rPr lang="zh-CN" altLang="en-US" sz="2800" b="1">
                <a:latin typeface="Times New Roman" pitchFamily="18" charset="0"/>
              </a:rPr>
              <a:t>境，而是可以被更广泛地用到其他类似的传播环</a:t>
            </a:r>
          </a:p>
          <a:p>
            <a:pPr eaLnBrk="1" hangingPunct="1">
              <a:lnSpc>
                <a:spcPct val="80000"/>
              </a:lnSpc>
              <a:buFont typeface="Wingdings" pitchFamily="2" charset="2"/>
              <a:buNone/>
              <a:defRPr/>
            </a:pPr>
            <a:r>
              <a:rPr lang="zh-CN" altLang="en-US" sz="2800" b="1">
                <a:latin typeface="Times New Roman" pitchFamily="18" charset="0"/>
              </a:rPr>
              <a:t>境中去。</a:t>
            </a:r>
            <a:r>
              <a:rPr lang="en-US" altLang="zh-CN" sz="2800" b="1">
                <a:effectLst>
                  <a:outerShdw blurRad="38100" dist="38100" dir="2700000" algn="tl">
                    <a:srgbClr val="C0C0C0"/>
                  </a:outerShdw>
                </a:effectLst>
                <a:latin typeface="Times New Roman" pitchFamily="18" charset="0"/>
              </a:rPr>
              <a:t>Okuruma</a:t>
            </a:r>
            <a:r>
              <a:rPr lang="zh-CN" altLang="en-US" sz="2800" b="1">
                <a:effectLst>
                  <a:outerShdw blurRad="38100" dist="38100" dir="2700000" algn="tl">
                    <a:srgbClr val="C0C0C0"/>
                  </a:outerShdw>
                </a:effectLst>
                <a:latin typeface="Times New Roman" pitchFamily="18" charset="0"/>
              </a:rPr>
              <a:t>（奥村）模型</a:t>
            </a:r>
            <a:r>
              <a:rPr lang="zh-CN" altLang="en-US" sz="2800" b="1">
                <a:latin typeface="Times New Roman" pitchFamily="18" charset="0"/>
              </a:rPr>
              <a:t>就是一种基于实</a:t>
            </a:r>
          </a:p>
          <a:p>
            <a:pPr eaLnBrk="1" hangingPunct="1">
              <a:lnSpc>
                <a:spcPct val="80000"/>
              </a:lnSpc>
              <a:buFont typeface="Wingdings" pitchFamily="2" charset="2"/>
              <a:buNone/>
              <a:defRPr/>
            </a:pPr>
            <a:r>
              <a:rPr lang="zh-CN" altLang="en-US" sz="2800" b="1">
                <a:latin typeface="Times New Roman" pitchFamily="18" charset="0"/>
              </a:rPr>
              <a:t>测数据的经验模型，而</a:t>
            </a:r>
            <a:r>
              <a:rPr lang="en-US" altLang="zh-CN" sz="2800" b="1">
                <a:effectLst>
                  <a:outerShdw blurRad="38100" dist="38100" dir="2700000" algn="tl">
                    <a:srgbClr val="C0C0C0"/>
                  </a:outerShdw>
                </a:effectLst>
                <a:latin typeface="Times New Roman" pitchFamily="18" charset="0"/>
              </a:rPr>
              <a:t>Hata</a:t>
            </a:r>
            <a:r>
              <a:rPr lang="zh-CN" altLang="en-US" sz="2800" b="1">
                <a:effectLst>
                  <a:outerShdw blurRad="38100" dist="38100" dir="2700000" algn="tl">
                    <a:srgbClr val="C0C0C0"/>
                  </a:outerShdw>
                </a:effectLst>
                <a:latin typeface="Times New Roman" pitchFamily="18" charset="0"/>
              </a:rPr>
              <a:t>（羽田）模型</a:t>
            </a:r>
            <a:r>
              <a:rPr lang="zh-CN" altLang="en-US" sz="2800" b="1">
                <a:latin typeface="Times New Roman" pitchFamily="18" charset="0"/>
              </a:rPr>
              <a:t>是经曲</a:t>
            </a:r>
          </a:p>
          <a:p>
            <a:pPr eaLnBrk="1" hangingPunct="1">
              <a:lnSpc>
                <a:spcPct val="80000"/>
              </a:lnSpc>
              <a:buFont typeface="Wingdings" pitchFamily="2" charset="2"/>
              <a:buNone/>
              <a:defRPr/>
            </a:pPr>
            <a:r>
              <a:rPr lang="zh-CN" altLang="en-US" sz="2800" b="1">
                <a:latin typeface="Times New Roman" pitchFamily="18" charset="0"/>
              </a:rPr>
              <a:t>线拟合后，用公式来表达的</a:t>
            </a:r>
            <a:r>
              <a:rPr lang="en-US" altLang="zh-CN" sz="2800" b="1">
                <a:latin typeface="Times New Roman" pitchFamily="18" charset="0"/>
              </a:rPr>
              <a:t>Okuruma</a:t>
            </a:r>
            <a:r>
              <a:rPr lang="zh-CN" altLang="en-US" sz="2800" b="1">
                <a:latin typeface="Times New Roman" pitchFamily="18" charset="0"/>
              </a:rPr>
              <a:t>模型。</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idx="4294967295"/>
          </p:nvPr>
        </p:nvSpPr>
        <p:spPr/>
        <p:txBody>
          <a:bodyPr/>
          <a:lstStyle/>
          <a:p>
            <a:pPr eaLnBrk="1" hangingPunct="1"/>
            <a:endParaRPr lang="zh-CN" altLang="zh-CN"/>
          </a:p>
        </p:txBody>
      </p:sp>
      <p:sp>
        <p:nvSpPr>
          <p:cNvPr id="573443" name="Rectangle 3"/>
          <p:cNvSpPr>
            <a:spLocks noGrp="1" noChangeArrowheads="1"/>
          </p:cNvSpPr>
          <p:nvPr>
            <p:ph type="body" idx="4294967295"/>
          </p:nvPr>
        </p:nvSpPr>
        <p:spPr>
          <a:xfrm>
            <a:off x="684213" y="2133600"/>
            <a:ext cx="7772400" cy="4248150"/>
          </a:xfrm>
        </p:spPr>
        <p:txBody>
          <a:bodyPr/>
          <a:lstStyle/>
          <a:p>
            <a:pPr eaLnBrk="1" hangingPunct="1">
              <a:defRPr/>
            </a:pPr>
            <a:r>
              <a:rPr lang="zh-CN" altLang="en-US" b="1" dirty="0">
                <a:effectLst>
                  <a:outerShdw blurRad="38100" dist="38100" dir="2700000" algn="tl">
                    <a:srgbClr val="FFFFFF"/>
                  </a:outerShdw>
                </a:effectLst>
              </a:rPr>
              <a:t>奥村（</a:t>
            </a:r>
            <a:r>
              <a:rPr lang="en-US" altLang="zh-CN" b="1" dirty="0" err="1">
                <a:effectLst>
                  <a:outerShdw blurRad="38100" dist="38100" dir="2700000" algn="tl">
                    <a:srgbClr val="FFFFFF"/>
                  </a:outerShdw>
                </a:effectLst>
                <a:latin typeface="Times New Roman" pitchFamily="18" charset="0"/>
              </a:rPr>
              <a:t>Okuruma</a:t>
            </a:r>
            <a:r>
              <a:rPr lang="zh-CN" altLang="en-US" b="1" dirty="0">
                <a:effectLst>
                  <a:outerShdw blurRad="38100" dist="38100" dir="2700000" algn="tl">
                    <a:srgbClr val="FFFFFF"/>
                  </a:outerShdw>
                </a:effectLst>
              </a:rPr>
              <a:t>）模型</a:t>
            </a:r>
            <a:r>
              <a:rPr lang="zh-CN" altLang="en-US" dirty="0"/>
              <a:t>：</a:t>
            </a:r>
          </a:p>
          <a:p>
            <a:pPr eaLnBrk="1" hangingPunct="1">
              <a:buFont typeface="Wingdings" pitchFamily="2" charset="2"/>
              <a:buNone/>
              <a:defRPr/>
            </a:pPr>
            <a:r>
              <a:rPr lang="zh-CN" altLang="en-US" dirty="0"/>
              <a:t>   </a:t>
            </a:r>
            <a:r>
              <a:rPr lang="zh-CN" altLang="en-US" b="1" dirty="0"/>
              <a:t>实际的链路预测模型可以基于大量测量得到。奥村模型是对蜂窝系统进行链路预测时使用最多的大尺度预测模型，尤其适用于</a:t>
            </a:r>
            <a:r>
              <a:rPr lang="zh-CN" altLang="en-US" b="1" dirty="0">
                <a:effectLst>
                  <a:outerShdw blurRad="38100" dist="38100" dir="2700000" algn="tl">
                    <a:srgbClr val="FFFFFF"/>
                  </a:outerShdw>
                </a:effectLst>
              </a:rPr>
              <a:t>市区室外传播环境</a:t>
            </a:r>
            <a:r>
              <a:rPr lang="zh-CN" altLang="en-US" b="1" dirty="0"/>
              <a:t>。</a:t>
            </a:r>
          </a:p>
          <a:p>
            <a:pPr eaLnBrk="1" hangingPunct="1">
              <a:buFont typeface="Wingdings" pitchFamily="2" charset="2"/>
              <a:buNone/>
              <a:defRPr/>
            </a:pPr>
            <a:r>
              <a:rPr lang="zh-CN" altLang="en-US" b="1" dirty="0"/>
              <a:t>   该模型用于预测由基站到移动台（前向链路）的路径损耗中值。</a:t>
            </a:r>
          </a:p>
        </p:txBody>
      </p:sp>
      <mc:AlternateContent xmlns:mc="http://schemas.openxmlformats.org/markup-compatibility/2006">
        <mc:Choice xmlns:p14="http://schemas.microsoft.com/office/powerpoint/2010/main" Requires="p14">
          <p:contentPart p14:bwMode="auto" r:id="rId3">
            <p14:nvContentPartPr>
              <p14:cNvPr id="46082" name="Ink 4"/>
              <p14:cNvContentPartPr>
                <a14:cpLocks xmlns:a14="http://schemas.microsoft.com/office/drawing/2010/main" noRot="1" noChangeAspect="1" noEditPoints="1" noChangeArrowheads="1" noChangeShapeType="1"/>
              </p14:cNvContentPartPr>
              <p14:nvPr/>
            </p14:nvContentPartPr>
            <p14:xfrm>
              <a:off x="2916238" y="5300663"/>
              <a:ext cx="4024312" cy="609600"/>
            </p14:xfrm>
          </p:contentPart>
        </mc:Choice>
        <mc:Fallback>
          <p:pic>
            <p:nvPicPr>
              <p:cNvPr id="46082" name="Ink 4"/>
              <p:cNvPicPr>
                <a:picLocks noRot="1" noChangeAspect="1" noEditPoints="1" noChangeArrowheads="1" noChangeShapeType="1"/>
              </p:cNvPicPr>
              <p:nvPr/>
            </p:nvPicPr>
            <p:blipFill>
              <a:blip r:embed="rId4"/>
              <a:stretch>
                <a:fillRect/>
              </a:stretch>
            </p:blipFill>
            <p:spPr>
              <a:xfrm>
                <a:off x="2898595" y="5283407"/>
                <a:ext cx="4058877" cy="643408"/>
              </a:xfrm>
              <a:prstGeom prst="rect">
                <a:avLst/>
              </a:prstGeom>
            </p:spPr>
          </p:pic>
        </mc:Fallback>
      </mc:AlternateContent>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idx="4294967295"/>
          </p:nvPr>
        </p:nvSpPr>
        <p:spPr/>
        <p:txBody>
          <a:bodyPr/>
          <a:lstStyle/>
          <a:p>
            <a:pPr eaLnBrk="1" hangingPunct="1"/>
            <a:endParaRPr lang="zh-CN" altLang="zh-CN"/>
          </a:p>
        </p:txBody>
      </p:sp>
      <p:sp>
        <p:nvSpPr>
          <p:cNvPr id="114691" name="Rectangle 3"/>
          <p:cNvSpPr>
            <a:spLocks noGrp="1" noChangeArrowheads="1"/>
          </p:cNvSpPr>
          <p:nvPr>
            <p:ph type="body" idx="4294967295"/>
          </p:nvPr>
        </p:nvSpPr>
        <p:spPr>
          <a:xfrm>
            <a:off x="827088" y="2205038"/>
            <a:ext cx="7772400" cy="4114800"/>
          </a:xfrm>
        </p:spPr>
        <p:txBody>
          <a:bodyPr/>
          <a:lstStyle/>
          <a:p>
            <a:pPr eaLnBrk="1" hangingPunct="1">
              <a:buFont typeface="Wingdings" pitchFamily="2" charset="2"/>
              <a:buNone/>
            </a:pPr>
            <a:r>
              <a:rPr lang="en-US" altLang="zh-CN" b="1" dirty="0">
                <a:latin typeface="Times New Roman" pitchFamily="18" charset="0"/>
              </a:rPr>
              <a:t>1.</a:t>
            </a:r>
            <a:r>
              <a:rPr lang="zh-CN" altLang="en-US" b="1" dirty="0">
                <a:latin typeface="Times New Roman" pitchFamily="18" charset="0"/>
              </a:rPr>
              <a:t>模型的由来</a:t>
            </a:r>
          </a:p>
          <a:p>
            <a:pPr eaLnBrk="1" hangingPunct="1">
              <a:buFont typeface="Wingdings" pitchFamily="2" charset="2"/>
              <a:buNone/>
            </a:pPr>
            <a:r>
              <a:rPr lang="en-US" altLang="zh-CN" b="1" dirty="0">
                <a:latin typeface="Times New Roman" pitchFamily="18" charset="0"/>
              </a:rPr>
              <a:t>2.</a:t>
            </a:r>
            <a:r>
              <a:rPr lang="zh-CN" altLang="en-US" b="1" dirty="0">
                <a:latin typeface="Times New Roman" pitchFamily="18" charset="0"/>
              </a:rPr>
              <a:t>预测对象</a:t>
            </a:r>
          </a:p>
          <a:p>
            <a:pPr eaLnBrk="1" hangingPunct="1">
              <a:buFont typeface="Wingdings" pitchFamily="2" charset="2"/>
              <a:buNone/>
            </a:pPr>
            <a:r>
              <a:rPr lang="en-US" altLang="zh-CN" b="1" dirty="0">
                <a:latin typeface="Times New Roman" pitchFamily="18" charset="0"/>
              </a:rPr>
              <a:t>3.</a:t>
            </a:r>
            <a:r>
              <a:rPr lang="zh-CN" altLang="en-US" b="1" dirty="0">
                <a:latin typeface="Times New Roman" pitchFamily="18" charset="0"/>
              </a:rPr>
              <a:t>预测条件</a:t>
            </a:r>
          </a:p>
          <a:p>
            <a:pPr eaLnBrk="1" hangingPunct="1">
              <a:buFont typeface="Wingdings" pitchFamily="2" charset="2"/>
              <a:buNone/>
            </a:pPr>
            <a:r>
              <a:rPr lang="en-US" altLang="zh-CN" b="1" dirty="0">
                <a:latin typeface="Times New Roman" pitchFamily="18" charset="0"/>
              </a:rPr>
              <a:t>4.</a:t>
            </a:r>
            <a:r>
              <a:rPr lang="zh-CN" altLang="en-US" b="1" dirty="0">
                <a:latin typeface="Times New Roman" pitchFamily="18" charset="0"/>
              </a:rPr>
              <a:t>地形、地物分类</a:t>
            </a:r>
          </a:p>
          <a:p>
            <a:pPr eaLnBrk="1" hangingPunct="1">
              <a:buFont typeface="Wingdings" pitchFamily="2" charset="2"/>
              <a:buNone/>
            </a:pPr>
            <a:r>
              <a:rPr lang="en-US" altLang="zh-CN" b="1" dirty="0">
                <a:latin typeface="Times New Roman" pitchFamily="18" charset="0"/>
              </a:rPr>
              <a:t>5.</a:t>
            </a:r>
            <a:r>
              <a:rPr lang="zh-CN" altLang="en-US" b="1" dirty="0">
                <a:latin typeface="Times New Roman" pitchFamily="18" charset="0"/>
              </a:rPr>
              <a:t>预测公式</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4"/>
          <p:cNvSpPr>
            <a:spLocks noGrp="1" noChangeArrowheads="1"/>
          </p:cNvSpPr>
          <p:nvPr>
            <p:ph type="title"/>
          </p:nvPr>
        </p:nvSpPr>
        <p:spPr/>
        <p:txBody>
          <a:bodyPr/>
          <a:lstStyle/>
          <a:p>
            <a:pPr eaLnBrk="1" hangingPunct="1"/>
            <a:r>
              <a:rPr lang="zh-CN" altLang="en-US" b="1"/>
              <a:t>全向天线</a:t>
            </a:r>
          </a:p>
        </p:txBody>
      </p:sp>
      <p:pic>
        <p:nvPicPr>
          <p:cNvPr id="63491" name="Picture 5" descr="E:\scan\20110506\Image1.jpg"/>
          <p:cNvPicPr>
            <a:picLocks noGrp="1" noChangeAspect="1" noChangeArrowheads="1"/>
          </p:cNvPicPr>
          <p:nvPr>
            <p:ph sz="half" idx="1"/>
          </p:nvPr>
        </p:nvPicPr>
        <p:blipFill>
          <a:blip r:embed="rId3" cstate="print"/>
          <a:srcRect/>
          <a:stretch>
            <a:fillRect/>
          </a:stretch>
        </p:blipFill>
        <p:spPr>
          <a:xfrm>
            <a:off x="684213" y="2349500"/>
            <a:ext cx="4291012" cy="3508375"/>
          </a:xfrm>
          <a:noFill/>
        </p:spPr>
      </p:pic>
      <p:sp>
        <p:nvSpPr>
          <p:cNvPr id="63492" name="TextBox 6"/>
          <p:cNvSpPr txBox="1">
            <a:spLocks noChangeArrowheads="1"/>
          </p:cNvSpPr>
          <p:nvPr/>
        </p:nvSpPr>
        <p:spPr bwMode="auto">
          <a:xfrm>
            <a:off x="1187450" y="5949950"/>
            <a:ext cx="3168650" cy="522288"/>
          </a:xfrm>
          <a:prstGeom prst="rect">
            <a:avLst/>
          </a:prstGeom>
          <a:noFill/>
          <a:ln w="9525">
            <a:noFill/>
            <a:miter lim="800000"/>
            <a:headEnd/>
            <a:tailEnd/>
          </a:ln>
        </p:spPr>
        <p:txBody>
          <a:bodyPr>
            <a:spAutoFit/>
          </a:bodyPr>
          <a:lstStyle/>
          <a:p>
            <a:r>
              <a:rPr lang="zh-CN" altLang="en-US" sz="2800"/>
              <a:t>       水平方向图</a:t>
            </a:r>
          </a:p>
        </p:txBody>
      </p:sp>
      <p:sp>
        <p:nvSpPr>
          <p:cNvPr id="63493" name="TextBox 6"/>
          <p:cNvSpPr txBox="1">
            <a:spLocks noChangeArrowheads="1"/>
          </p:cNvSpPr>
          <p:nvPr/>
        </p:nvSpPr>
        <p:spPr bwMode="auto">
          <a:xfrm>
            <a:off x="5292725" y="6334125"/>
            <a:ext cx="3130550" cy="523875"/>
          </a:xfrm>
          <a:prstGeom prst="rect">
            <a:avLst/>
          </a:prstGeom>
          <a:noFill/>
          <a:ln w="9525">
            <a:noFill/>
            <a:miter lim="800000"/>
            <a:headEnd/>
            <a:tailEnd/>
          </a:ln>
        </p:spPr>
        <p:txBody>
          <a:bodyPr>
            <a:spAutoFit/>
          </a:bodyPr>
          <a:lstStyle/>
          <a:p>
            <a:r>
              <a:rPr lang="zh-CN" altLang="en-US" sz="2800"/>
              <a:t>       垂直方向图</a:t>
            </a:r>
          </a:p>
        </p:txBody>
      </p:sp>
      <p:pic>
        <p:nvPicPr>
          <p:cNvPr id="63494" name="Picture 7"/>
          <p:cNvPicPr>
            <a:picLocks noGrp="1" noChangeAspect="1" noChangeArrowheads="1"/>
          </p:cNvPicPr>
          <p:nvPr>
            <p:ph sz="half" idx="2"/>
          </p:nvPr>
        </p:nvPicPr>
        <p:blipFill>
          <a:blip r:embed="rId4" cstate="print"/>
          <a:srcRect/>
          <a:stretch>
            <a:fillRect/>
          </a:stretch>
        </p:blipFill>
        <p:spPr>
          <a:xfrm>
            <a:off x="5292725" y="908050"/>
            <a:ext cx="3313113" cy="5457825"/>
          </a:xfrm>
          <a:noFill/>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idx="4294967295"/>
          </p:nvPr>
        </p:nvSpPr>
        <p:spPr/>
        <p:txBody>
          <a:bodyPr/>
          <a:lstStyle/>
          <a:p>
            <a:pPr eaLnBrk="1" hangingPunct="1"/>
            <a:endParaRPr lang="zh-CN" altLang="zh-CN"/>
          </a:p>
        </p:txBody>
      </p:sp>
      <p:sp>
        <p:nvSpPr>
          <p:cNvPr id="577539" name="Rectangle 3"/>
          <p:cNvSpPr>
            <a:spLocks noGrp="1" noChangeArrowheads="1"/>
          </p:cNvSpPr>
          <p:nvPr>
            <p:ph type="body" idx="4294967295"/>
          </p:nvPr>
        </p:nvSpPr>
        <p:spPr>
          <a:xfrm>
            <a:off x="827088" y="2060575"/>
            <a:ext cx="7777162" cy="4392613"/>
          </a:xfrm>
        </p:spPr>
        <p:txBody>
          <a:bodyPr/>
          <a:lstStyle/>
          <a:p>
            <a:pPr eaLnBrk="1" hangingPunct="1">
              <a:buFont typeface="Wingdings" pitchFamily="2" charset="2"/>
              <a:buNone/>
              <a:defRPr/>
            </a:pPr>
            <a:r>
              <a:rPr lang="en-US" altLang="zh-CN" sz="2800" b="1">
                <a:effectLst>
                  <a:outerShdw blurRad="38100" dist="38100" dir="2700000" algn="tl">
                    <a:srgbClr val="FFFFFF"/>
                  </a:outerShdw>
                </a:effectLst>
                <a:latin typeface="Times New Roman" pitchFamily="18" charset="0"/>
              </a:rPr>
              <a:t>1.</a:t>
            </a:r>
            <a:r>
              <a:rPr lang="zh-CN" altLang="en-US" sz="2800" b="1">
                <a:effectLst>
                  <a:outerShdw blurRad="38100" dist="38100" dir="2700000" algn="tl">
                    <a:srgbClr val="FFFFFF"/>
                  </a:outerShdw>
                </a:effectLst>
                <a:latin typeface="Times New Roman" pitchFamily="18" charset="0"/>
              </a:rPr>
              <a:t>模型的由来</a:t>
            </a:r>
            <a:r>
              <a:rPr lang="zh-CN" altLang="en-US" sz="2800" b="1">
                <a:latin typeface="Times New Roman" pitchFamily="18" charset="0"/>
              </a:rPr>
              <a:t>：</a:t>
            </a:r>
          </a:p>
          <a:p>
            <a:pPr eaLnBrk="1" hangingPunct="1">
              <a:buFont typeface="Wingdings" pitchFamily="2" charset="2"/>
              <a:buNone/>
              <a:defRPr/>
            </a:pPr>
            <a:r>
              <a:rPr lang="zh-CN" altLang="en-US" sz="2800">
                <a:latin typeface="Times New Roman" pitchFamily="18" charset="0"/>
              </a:rPr>
              <a:t>       </a:t>
            </a:r>
            <a:r>
              <a:rPr lang="zh-CN" altLang="en-US" sz="2800" b="1">
                <a:latin typeface="Times New Roman" pitchFamily="18" charset="0"/>
              </a:rPr>
              <a:t> </a:t>
            </a:r>
            <a:r>
              <a:rPr lang="en-US" altLang="zh-CN" sz="2800" b="1">
                <a:latin typeface="Times New Roman" pitchFamily="18" charset="0"/>
              </a:rPr>
              <a:t>20</a:t>
            </a:r>
            <a:r>
              <a:rPr lang="zh-CN" altLang="en-US" sz="2800" b="1">
                <a:latin typeface="Times New Roman" pitchFamily="18" charset="0"/>
              </a:rPr>
              <a:t>世纪</a:t>
            </a:r>
            <a:r>
              <a:rPr lang="en-US" altLang="zh-CN" sz="2800" b="1">
                <a:latin typeface="Times New Roman" pitchFamily="18" charset="0"/>
              </a:rPr>
              <a:t>60</a:t>
            </a:r>
            <a:r>
              <a:rPr lang="zh-CN" altLang="en-US" sz="2800" b="1">
                <a:latin typeface="Times New Roman" pitchFamily="18" charset="0"/>
              </a:rPr>
              <a:t>年代初，</a:t>
            </a:r>
            <a:r>
              <a:rPr lang="en-US" altLang="zh-CN" sz="2800" b="1">
                <a:latin typeface="Times New Roman" pitchFamily="18" charset="0"/>
              </a:rPr>
              <a:t>Okumura</a:t>
            </a:r>
            <a:r>
              <a:rPr lang="zh-CN" altLang="en-US" sz="2800" b="1">
                <a:latin typeface="Times New Roman" pitchFamily="18" charset="0"/>
              </a:rPr>
              <a:t>等人在日本东京</a:t>
            </a:r>
          </a:p>
          <a:p>
            <a:pPr eaLnBrk="1" hangingPunct="1">
              <a:buFont typeface="Wingdings" pitchFamily="2" charset="2"/>
              <a:buNone/>
              <a:defRPr/>
            </a:pPr>
            <a:r>
              <a:rPr lang="zh-CN" altLang="en-US" sz="2800" b="1">
                <a:latin typeface="Times New Roman" pitchFamily="18" charset="0"/>
              </a:rPr>
              <a:t>地区进行了大量的场强测试。测试环境（地物特</a:t>
            </a:r>
          </a:p>
          <a:p>
            <a:pPr eaLnBrk="1" hangingPunct="1">
              <a:buFont typeface="Wingdings" pitchFamily="2" charset="2"/>
              <a:buNone/>
              <a:defRPr/>
            </a:pPr>
            <a:r>
              <a:rPr lang="zh-CN" altLang="en-US" sz="2800" b="1">
                <a:latin typeface="Times New Roman" pitchFamily="18" charset="0"/>
              </a:rPr>
              <a:t>征）包括市区、郊区和开阔区等不同传播环境，</a:t>
            </a:r>
          </a:p>
          <a:p>
            <a:pPr eaLnBrk="1" hangingPunct="1">
              <a:buFont typeface="Wingdings" pitchFamily="2" charset="2"/>
              <a:buNone/>
              <a:defRPr/>
            </a:pPr>
            <a:r>
              <a:rPr lang="zh-CN" altLang="en-US" sz="2800" b="1">
                <a:latin typeface="Times New Roman" pitchFamily="18" charset="0"/>
              </a:rPr>
              <a:t>测量频率分布在</a:t>
            </a:r>
            <a:r>
              <a:rPr lang="en-US" altLang="zh-CN" sz="2800" b="1">
                <a:latin typeface="Times New Roman" pitchFamily="18" charset="0"/>
              </a:rPr>
              <a:t>400MHz</a:t>
            </a:r>
            <a:r>
              <a:rPr lang="zh-CN" altLang="en-US" sz="2800" b="1">
                <a:latin typeface="Times New Roman" pitchFamily="18" charset="0"/>
              </a:rPr>
              <a:t>～</a:t>
            </a:r>
            <a:r>
              <a:rPr lang="en-US" altLang="zh-CN" sz="2800" b="1">
                <a:latin typeface="Times New Roman" pitchFamily="18" charset="0"/>
              </a:rPr>
              <a:t>2GHz</a:t>
            </a:r>
            <a:r>
              <a:rPr lang="zh-CN" altLang="en-US" sz="2800" b="1">
                <a:latin typeface="Times New Roman" pitchFamily="18" charset="0"/>
              </a:rPr>
              <a:t>范围内。发射天</a:t>
            </a:r>
          </a:p>
          <a:p>
            <a:pPr eaLnBrk="1" hangingPunct="1">
              <a:buFont typeface="Wingdings" pitchFamily="2" charset="2"/>
              <a:buNone/>
              <a:defRPr/>
            </a:pPr>
            <a:r>
              <a:rPr lang="zh-CN" altLang="en-US" sz="2800" b="1">
                <a:latin typeface="Times New Roman" pitchFamily="18" charset="0"/>
              </a:rPr>
              <a:t>线高度范围</a:t>
            </a:r>
            <a:r>
              <a:rPr lang="en-US" altLang="zh-CN" sz="2800" b="1">
                <a:latin typeface="Times New Roman" pitchFamily="18" charset="0"/>
              </a:rPr>
              <a:t>30</a:t>
            </a:r>
            <a:r>
              <a:rPr lang="zh-CN" altLang="en-US" sz="2800" b="1">
                <a:latin typeface="Times New Roman" pitchFamily="18" charset="0"/>
              </a:rPr>
              <a:t>～</a:t>
            </a:r>
            <a:r>
              <a:rPr lang="en-US" altLang="zh-CN" sz="2800" b="1">
                <a:latin typeface="Times New Roman" pitchFamily="18" charset="0"/>
              </a:rPr>
              <a:t>1000m</a:t>
            </a:r>
            <a:r>
              <a:rPr lang="zh-CN" altLang="en-US" sz="2800" b="1">
                <a:latin typeface="Times New Roman" pitchFamily="18" charset="0"/>
              </a:rPr>
              <a:t>，接收天线高度范围</a:t>
            </a:r>
            <a:r>
              <a:rPr lang="en-US" altLang="zh-CN" sz="2800" b="1">
                <a:latin typeface="Times New Roman" pitchFamily="18" charset="0"/>
              </a:rPr>
              <a:t>2</a:t>
            </a:r>
            <a:r>
              <a:rPr lang="zh-CN" altLang="en-US" sz="2800" b="1">
                <a:latin typeface="Times New Roman" pitchFamily="18" charset="0"/>
              </a:rPr>
              <a:t>～</a:t>
            </a:r>
          </a:p>
          <a:p>
            <a:pPr eaLnBrk="1" hangingPunct="1">
              <a:buFont typeface="Wingdings" pitchFamily="2" charset="2"/>
              <a:buNone/>
              <a:defRPr/>
            </a:pPr>
            <a:r>
              <a:rPr lang="en-US" altLang="zh-CN" sz="2800" b="1">
                <a:latin typeface="Times New Roman" pitchFamily="18" charset="0"/>
              </a:rPr>
              <a:t>7m</a:t>
            </a:r>
            <a:r>
              <a:rPr lang="zh-CN" altLang="en-US" sz="2800" b="1">
                <a:latin typeface="Times New Roman" pitchFamily="18" charset="0"/>
              </a:rPr>
              <a:t>。测量设备（场强计和记录仪）装在汽车</a:t>
            </a:r>
          </a:p>
          <a:p>
            <a:pPr eaLnBrk="1" hangingPunct="1">
              <a:buFont typeface="Wingdings" pitchFamily="2" charset="2"/>
              <a:buNone/>
              <a:defRPr/>
            </a:pPr>
            <a:r>
              <a:rPr lang="zh-CN" altLang="en-US" sz="2800" b="1">
                <a:latin typeface="Times New Roman" pitchFamily="18" charset="0"/>
              </a:rPr>
              <a:t>上，在汽车行驶中实施测量。</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idx="4294967295"/>
          </p:nvPr>
        </p:nvSpPr>
        <p:spPr/>
        <p:txBody>
          <a:bodyPr/>
          <a:lstStyle/>
          <a:p>
            <a:pPr eaLnBrk="1" hangingPunct="1"/>
            <a:endParaRPr lang="zh-CN" altLang="zh-CN"/>
          </a:p>
        </p:txBody>
      </p:sp>
      <p:sp>
        <p:nvSpPr>
          <p:cNvPr id="579587" name="Rectangle 3"/>
          <p:cNvSpPr>
            <a:spLocks noGrp="1" noChangeArrowheads="1"/>
          </p:cNvSpPr>
          <p:nvPr>
            <p:ph type="body" idx="4294967295"/>
          </p:nvPr>
        </p:nvSpPr>
        <p:spPr>
          <a:xfrm>
            <a:off x="755650" y="2060575"/>
            <a:ext cx="7920038" cy="4464050"/>
          </a:xfrm>
        </p:spPr>
        <p:txBody>
          <a:bodyPr/>
          <a:lstStyle/>
          <a:p>
            <a:pPr eaLnBrk="1" hangingPunct="1">
              <a:buFont typeface="Wingdings" pitchFamily="2" charset="2"/>
              <a:buNone/>
              <a:defRPr/>
            </a:pPr>
            <a:r>
              <a:rPr lang="en-US" altLang="zh-CN" sz="2800" b="1" dirty="0">
                <a:effectLst>
                  <a:outerShdw blurRad="38100" dist="38100" dir="2700000" algn="tl">
                    <a:srgbClr val="FFFFFF"/>
                  </a:outerShdw>
                </a:effectLst>
                <a:latin typeface="Times New Roman" pitchFamily="18" charset="0"/>
              </a:rPr>
              <a:t>1.</a:t>
            </a:r>
            <a:r>
              <a:rPr lang="zh-CN" altLang="en-US" sz="2800" b="1" dirty="0">
                <a:effectLst>
                  <a:outerShdw blurRad="38100" dist="38100" dir="2700000" algn="tl">
                    <a:srgbClr val="FFFFFF"/>
                  </a:outerShdw>
                </a:effectLst>
                <a:latin typeface="Times New Roman" pitchFamily="18" charset="0"/>
              </a:rPr>
              <a:t>模型的由来</a:t>
            </a:r>
            <a:r>
              <a:rPr lang="zh-CN" altLang="en-US" sz="2800" b="1" dirty="0">
                <a:latin typeface="Times New Roman" pitchFamily="18" charset="0"/>
              </a:rPr>
              <a:t>（续）：</a:t>
            </a:r>
          </a:p>
          <a:p>
            <a:pPr eaLnBrk="1" hangingPunct="1">
              <a:buFont typeface="Wingdings" pitchFamily="2" charset="2"/>
              <a:buNone/>
              <a:defRPr/>
            </a:pPr>
            <a:r>
              <a:rPr lang="en-US" altLang="zh-CN" sz="2800" b="1" dirty="0">
                <a:latin typeface="Times New Roman" pitchFamily="18" charset="0"/>
              </a:rPr>
              <a:t>……</a:t>
            </a:r>
            <a:r>
              <a:rPr lang="zh-CN" altLang="en-US" sz="2800" b="1" dirty="0">
                <a:latin typeface="Times New Roman" pitchFamily="18" charset="0"/>
              </a:rPr>
              <a:t>测量数据由记录仪记录。在</a:t>
            </a:r>
            <a:r>
              <a:rPr lang="en-US" altLang="zh-CN" sz="2800" b="1" dirty="0">
                <a:latin typeface="Times New Roman" pitchFamily="18" charset="0"/>
              </a:rPr>
              <a:t>20m</a:t>
            </a:r>
            <a:r>
              <a:rPr lang="zh-CN" altLang="en-US" sz="2800" b="1" dirty="0">
                <a:latin typeface="Times New Roman" pitchFamily="18" charset="0"/>
              </a:rPr>
              <a:t>左右的距离</a:t>
            </a:r>
          </a:p>
          <a:p>
            <a:pPr eaLnBrk="1" hangingPunct="1">
              <a:buFont typeface="Wingdings" pitchFamily="2" charset="2"/>
              <a:buNone/>
              <a:defRPr/>
            </a:pPr>
            <a:r>
              <a:rPr lang="zh-CN" altLang="en-US" sz="2800" b="1" dirty="0">
                <a:latin typeface="Times New Roman" pitchFamily="18" charset="0"/>
              </a:rPr>
              <a:t>段（称作小段）内对测量数据进行平均得到小段</a:t>
            </a:r>
          </a:p>
          <a:p>
            <a:pPr eaLnBrk="1" hangingPunct="1">
              <a:buFont typeface="Wingdings" pitchFamily="2" charset="2"/>
              <a:buNone/>
              <a:defRPr/>
            </a:pPr>
            <a:r>
              <a:rPr lang="zh-CN" altLang="en-US" sz="2800" b="1" dirty="0">
                <a:latin typeface="Times New Roman" pitchFamily="18" charset="0"/>
              </a:rPr>
              <a:t>均值。然后在</a:t>
            </a:r>
            <a:r>
              <a:rPr lang="en-US" altLang="zh-CN" sz="2800" b="1" dirty="0">
                <a:latin typeface="Times New Roman" pitchFamily="18" charset="0"/>
              </a:rPr>
              <a:t>1</a:t>
            </a:r>
            <a:r>
              <a:rPr lang="zh-CN" altLang="en-US" sz="2800" b="1" dirty="0">
                <a:latin typeface="Times New Roman" pitchFamily="18" charset="0"/>
              </a:rPr>
              <a:t>～</a:t>
            </a:r>
            <a:r>
              <a:rPr lang="en-US" altLang="zh-CN" sz="2800" b="1" dirty="0">
                <a:latin typeface="Times New Roman" pitchFamily="18" charset="0"/>
              </a:rPr>
              <a:t>1.5km</a:t>
            </a:r>
            <a:r>
              <a:rPr lang="zh-CN" altLang="en-US" sz="2800" b="1" dirty="0">
                <a:latin typeface="Times New Roman" pitchFamily="18" charset="0"/>
              </a:rPr>
              <a:t>的距离内计算小段均值的</a:t>
            </a:r>
          </a:p>
          <a:p>
            <a:pPr eaLnBrk="1" hangingPunct="1">
              <a:buFont typeface="Wingdings" pitchFamily="2" charset="2"/>
              <a:buNone/>
              <a:defRPr/>
            </a:pPr>
            <a:r>
              <a:rPr lang="zh-CN" altLang="en-US" sz="2800" b="1" dirty="0">
                <a:solidFill>
                  <a:srgbClr val="FF0000"/>
                </a:solidFill>
                <a:effectLst>
                  <a:outerShdw blurRad="38100" dist="38100" dir="2700000" algn="tl">
                    <a:srgbClr val="000000">
                      <a:alpha val="43137"/>
                    </a:srgbClr>
                  </a:outerShdw>
                </a:effectLst>
                <a:latin typeface="Times New Roman" pitchFamily="18" charset="0"/>
              </a:rPr>
              <a:t>中值</a:t>
            </a:r>
            <a:r>
              <a:rPr lang="zh-CN" altLang="en-US" sz="2800" b="1" dirty="0">
                <a:latin typeface="Times New Roman" pitchFamily="18" charset="0"/>
              </a:rPr>
              <a:t>。最后，绘出经验曲线。</a:t>
            </a:r>
          </a:p>
          <a:p>
            <a:pPr eaLnBrk="1" hangingPunct="1">
              <a:buFont typeface="Wingdings" pitchFamily="2" charset="2"/>
              <a:buNone/>
              <a:defRPr/>
            </a:pPr>
            <a:r>
              <a:rPr lang="zh-CN" altLang="en-US" sz="2800" b="1" dirty="0">
                <a:latin typeface="Times New Roman" pitchFamily="18" charset="0"/>
              </a:rPr>
              <a:t>        所以，使用奥村模型进行链路预测的方法就</a:t>
            </a:r>
          </a:p>
          <a:p>
            <a:pPr eaLnBrk="1" hangingPunct="1">
              <a:buFont typeface="Wingdings" pitchFamily="2" charset="2"/>
              <a:buNone/>
              <a:defRPr/>
            </a:pPr>
            <a:r>
              <a:rPr lang="zh-CN" altLang="en-US" sz="2800" b="1" dirty="0">
                <a:latin typeface="Times New Roman" pitchFamily="18" charset="0"/>
              </a:rPr>
              <a:t>是针对特定的待预测环境，利用经验曲线得到预</a:t>
            </a:r>
          </a:p>
          <a:p>
            <a:pPr eaLnBrk="1" hangingPunct="1">
              <a:buFont typeface="Wingdings" pitchFamily="2" charset="2"/>
              <a:buNone/>
              <a:defRPr/>
            </a:pPr>
            <a:r>
              <a:rPr lang="zh-CN" altLang="en-US" sz="2800" b="1" dirty="0">
                <a:latin typeface="Times New Roman" pitchFamily="18" charset="0"/>
              </a:rPr>
              <a:t>测结果。该模型并不提供任何理论解释。</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idx="4294967295"/>
          </p:nvPr>
        </p:nvSpPr>
        <p:spPr/>
        <p:txBody>
          <a:bodyPr/>
          <a:lstStyle/>
          <a:p>
            <a:pPr eaLnBrk="1" hangingPunct="1"/>
            <a:endParaRPr lang="zh-CN" altLang="zh-CN"/>
          </a:p>
        </p:txBody>
      </p:sp>
      <p:sp>
        <p:nvSpPr>
          <p:cNvPr id="581635" name="Rectangle 3"/>
          <p:cNvSpPr>
            <a:spLocks noGrp="1" noChangeArrowheads="1"/>
          </p:cNvSpPr>
          <p:nvPr>
            <p:ph type="body" sz="half" idx="4294967295"/>
          </p:nvPr>
        </p:nvSpPr>
        <p:spPr>
          <a:xfrm>
            <a:off x="755650" y="2060575"/>
            <a:ext cx="7848600" cy="4114800"/>
          </a:xfrm>
        </p:spPr>
        <p:txBody>
          <a:bodyPr/>
          <a:lstStyle/>
          <a:p>
            <a:pPr eaLnBrk="1" hangingPunct="1">
              <a:lnSpc>
                <a:spcPct val="90000"/>
              </a:lnSpc>
              <a:defRPr/>
            </a:pPr>
            <a:r>
              <a:rPr lang="zh-CN" altLang="en-US" b="1" dirty="0">
                <a:effectLst>
                  <a:outerShdw blurRad="38100" dist="38100" dir="2700000" algn="tl">
                    <a:srgbClr val="FFFFFF"/>
                  </a:outerShdw>
                </a:effectLst>
                <a:latin typeface="Times New Roman" pitchFamily="18" charset="0"/>
              </a:rPr>
              <a:t>概率中值</a:t>
            </a:r>
            <a:r>
              <a:rPr lang="zh-CN" altLang="en-US" dirty="0">
                <a:latin typeface="Times New Roman" pitchFamily="18" charset="0"/>
              </a:rPr>
              <a:t>：</a:t>
            </a:r>
            <a:r>
              <a:rPr lang="zh-CN" altLang="en-US" b="1" dirty="0">
                <a:latin typeface="Times New Roman" pitchFamily="18" charset="0"/>
              </a:rPr>
              <a:t>某随机变量</a:t>
            </a:r>
            <a:r>
              <a:rPr lang="en-US" altLang="zh-CN" b="1" dirty="0">
                <a:latin typeface="Times New Roman" pitchFamily="18" charset="0"/>
              </a:rPr>
              <a:t>X</a:t>
            </a:r>
            <a:r>
              <a:rPr lang="zh-CN" altLang="en-US" b="1" dirty="0">
                <a:latin typeface="Times New Roman" pitchFamily="18" charset="0"/>
              </a:rPr>
              <a:t>，设</a:t>
            </a:r>
            <a:r>
              <a:rPr lang="en-US" altLang="zh-CN" b="1" i="1" dirty="0">
                <a:latin typeface="Times New Roman" pitchFamily="18" charset="0"/>
              </a:rPr>
              <a:t>a</a:t>
            </a:r>
            <a:r>
              <a:rPr lang="zh-CN" altLang="en-US" b="1" dirty="0">
                <a:latin typeface="Times New Roman" pitchFamily="18" charset="0"/>
              </a:rPr>
              <a:t>是其取值范围内的一个数值，如果该数值满足：</a:t>
            </a:r>
          </a:p>
          <a:p>
            <a:pPr eaLnBrk="1" hangingPunct="1">
              <a:lnSpc>
                <a:spcPct val="90000"/>
              </a:lnSpc>
              <a:buFont typeface="Wingdings" pitchFamily="2" charset="2"/>
              <a:buNone/>
              <a:defRPr/>
            </a:pPr>
            <a:r>
              <a:rPr lang="zh-CN" altLang="en-US" b="1" dirty="0">
                <a:latin typeface="Times New Roman" pitchFamily="18" charset="0"/>
              </a:rPr>
              <a:t>                                                  。</a:t>
            </a:r>
          </a:p>
          <a:p>
            <a:pPr eaLnBrk="1" hangingPunct="1">
              <a:lnSpc>
                <a:spcPct val="90000"/>
              </a:lnSpc>
              <a:buFont typeface="Wingdings" pitchFamily="2" charset="2"/>
              <a:buNone/>
              <a:defRPr/>
            </a:pPr>
            <a:r>
              <a:rPr lang="zh-CN" altLang="en-US" b="1" dirty="0">
                <a:latin typeface="Times New Roman" pitchFamily="18" charset="0"/>
              </a:rPr>
              <a:t>   我们就称</a:t>
            </a:r>
            <a:r>
              <a:rPr lang="en-US" altLang="zh-CN" b="1" i="1" dirty="0">
                <a:latin typeface="Times New Roman" pitchFamily="18" charset="0"/>
              </a:rPr>
              <a:t>a</a:t>
            </a:r>
            <a:r>
              <a:rPr lang="zh-CN" altLang="en-US" b="1" dirty="0">
                <a:latin typeface="Times New Roman" pitchFamily="18" charset="0"/>
              </a:rPr>
              <a:t>为</a:t>
            </a:r>
            <a:r>
              <a:rPr lang="en-US" altLang="zh-CN" b="1" dirty="0">
                <a:latin typeface="Times New Roman" pitchFamily="18" charset="0"/>
              </a:rPr>
              <a:t>X</a:t>
            </a:r>
            <a:r>
              <a:rPr lang="zh-CN" altLang="en-US" b="1" dirty="0">
                <a:latin typeface="Times New Roman" pitchFamily="18" charset="0"/>
              </a:rPr>
              <a:t>的中值。</a:t>
            </a:r>
          </a:p>
          <a:p>
            <a:pPr eaLnBrk="1" hangingPunct="1">
              <a:lnSpc>
                <a:spcPct val="90000"/>
              </a:lnSpc>
              <a:buFont typeface="Wingdings" pitchFamily="2" charset="2"/>
              <a:buNone/>
              <a:defRPr/>
            </a:pPr>
            <a:r>
              <a:rPr lang="zh-CN" altLang="en-US" b="1" dirty="0">
                <a:latin typeface="Times New Roman" pitchFamily="18" charset="0"/>
              </a:rPr>
              <a:t>            对于正态分布，中值就是均值。但对于其他的概率分布，中值未必等于均值。</a:t>
            </a:r>
            <a:r>
              <a:rPr lang="zh-CN" altLang="en-US" b="1" dirty="0">
                <a:solidFill>
                  <a:schemeClr val="tx2"/>
                </a:solidFill>
                <a:effectLst>
                  <a:outerShdw blurRad="38100" dist="38100" dir="2700000" algn="tl">
                    <a:srgbClr val="000000"/>
                  </a:outerShdw>
                </a:effectLst>
                <a:latin typeface="Times New Roman" pitchFamily="18" charset="0"/>
              </a:rPr>
              <a:t>在不能确知概率分布的情况下，一般采用概率中值作为统计分析的结果。</a:t>
            </a:r>
            <a:r>
              <a:rPr lang="zh-CN" altLang="en-US" sz="2800" b="1" dirty="0"/>
              <a:t> </a:t>
            </a:r>
          </a:p>
        </p:txBody>
      </p:sp>
      <p:graphicFrame>
        <p:nvGraphicFramePr>
          <p:cNvPr id="47106" name="Object 4"/>
          <p:cNvGraphicFramePr>
            <a:graphicFrameLocks noGrp="1" noChangeAspect="1"/>
          </p:cNvGraphicFramePr>
          <p:nvPr>
            <p:ph sz="half" idx="4294967295"/>
          </p:nvPr>
        </p:nvGraphicFramePr>
        <p:xfrm>
          <a:off x="2843213" y="3213100"/>
          <a:ext cx="2952750" cy="431800"/>
        </p:xfrm>
        <a:graphic>
          <a:graphicData uri="http://schemas.openxmlformats.org/presentationml/2006/ole">
            <mc:AlternateContent xmlns:mc="http://schemas.openxmlformats.org/markup-compatibility/2006">
              <mc:Choice xmlns:v="urn:schemas-microsoft-com:vml" Requires="v">
                <p:oleObj spid="_x0000_s47107" name="公式" r:id="rId4" imgW="3073320" imgH="406080" progId="Equation.3">
                  <p:embed/>
                </p:oleObj>
              </mc:Choice>
              <mc:Fallback>
                <p:oleObj name="公式" r:id="rId4" imgW="3073320" imgH="40608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213" y="3213100"/>
                        <a:ext cx="295275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idx="4294967295"/>
          </p:nvPr>
        </p:nvSpPr>
        <p:spPr/>
        <p:txBody>
          <a:bodyPr/>
          <a:lstStyle/>
          <a:p>
            <a:pPr eaLnBrk="1" hangingPunct="1"/>
            <a:endParaRPr lang="zh-CN" altLang="zh-CN"/>
          </a:p>
        </p:txBody>
      </p:sp>
      <p:sp>
        <p:nvSpPr>
          <p:cNvPr id="583683" name="Rectangle 3"/>
          <p:cNvSpPr>
            <a:spLocks noGrp="1" noChangeArrowheads="1"/>
          </p:cNvSpPr>
          <p:nvPr>
            <p:ph type="body" idx="4294967295"/>
          </p:nvPr>
        </p:nvSpPr>
        <p:spPr>
          <a:xfrm>
            <a:off x="755650" y="2133600"/>
            <a:ext cx="7772400" cy="4114800"/>
          </a:xfrm>
        </p:spPr>
        <p:txBody>
          <a:bodyPr/>
          <a:lstStyle/>
          <a:p>
            <a:pPr eaLnBrk="1" hangingPunct="1">
              <a:buFont typeface="Wingdings" pitchFamily="2" charset="2"/>
              <a:buNone/>
              <a:defRPr/>
            </a:pPr>
            <a:r>
              <a:rPr lang="en-US" altLang="zh-CN" b="1">
                <a:effectLst>
                  <a:outerShdw blurRad="38100" dist="38100" dir="2700000" algn="tl">
                    <a:srgbClr val="FFFFFF"/>
                  </a:outerShdw>
                </a:effectLst>
                <a:latin typeface="Times New Roman" pitchFamily="18" charset="0"/>
              </a:rPr>
              <a:t>2.</a:t>
            </a:r>
            <a:r>
              <a:rPr lang="zh-CN" altLang="en-US" b="1">
                <a:effectLst>
                  <a:outerShdw blurRad="38100" dist="38100" dir="2700000" algn="tl">
                    <a:srgbClr val="FFFFFF"/>
                  </a:outerShdw>
                </a:effectLst>
                <a:latin typeface="Times New Roman" pitchFamily="18" charset="0"/>
              </a:rPr>
              <a:t>预测对象</a:t>
            </a:r>
            <a:r>
              <a:rPr lang="zh-CN" altLang="en-US">
                <a:latin typeface="Times New Roman" pitchFamily="18" charset="0"/>
              </a:rPr>
              <a:t>：</a:t>
            </a:r>
            <a:r>
              <a:rPr lang="zh-CN" altLang="en-US" b="1">
                <a:latin typeface="Times New Roman" pitchFamily="18" charset="0"/>
              </a:rPr>
              <a:t>路径损耗的中值</a:t>
            </a:r>
            <a:r>
              <a:rPr lang="en-US" altLang="zh-CN" b="1">
                <a:latin typeface="Times New Roman" pitchFamily="18" charset="0"/>
              </a:rPr>
              <a:t>(dB)</a:t>
            </a:r>
            <a:r>
              <a:rPr lang="zh-CN" altLang="en-US">
                <a:latin typeface="Times New Roman" pitchFamily="18" charset="0"/>
              </a:rPr>
              <a:t>。</a:t>
            </a:r>
          </a:p>
          <a:p>
            <a:pPr eaLnBrk="1" hangingPunct="1">
              <a:buFont typeface="Wingdings" pitchFamily="2" charset="2"/>
              <a:buNone/>
              <a:defRPr/>
            </a:pPr>
            <a:r>
              <a:rPr lang="en-US" altLang="zh-CN" b="1">
                <a:effectLst>
                  <a:outerShdw blurRad="38100" dist="38100" dir="2700000" algn="tl">
                    <a:srgbClr val="FFFFFF"/>
                  </a:outerShdw>
                </a:effectLst>
                <a:latin typeface="Times New Roman" pitchFamily="18" charset="0"/>
              </a:rPr>
              <a:t>3.</a:t>
            </a:r>
            <a:r>
              <a:rPr lang="zh-CN" altLang="en-US" b="1">
                <a:effectLst>
                  <a:outerShdw blurRad="38100" dist="38100" dir="2700000" algn="tl">
                    <a:srgbClr val="FFFFFF"/>
                  </a:outerShdw>
                </a:effectLst>
                <a:latin typeface="Times New Roman" pitchFamily="18" charset="0"/>
              </a:rPr>
              <a:t>预测条件</a:t>
            </a:r>
            <a:r>
              <a:rPr lang="zh-CN" altLang="en-US">
                <a:latin typeface="Times New Roman" pitchFamily="18" charset="0"/>
              </a:rPr>
              <a:t>：</a:t>
            </a:r>
          </a:p>
          <a:p>
            <a:pPr eaLnBrk="1" hangingPunct="1">
              <a:buFont typeface="Wingdings" pitchFamily="2" charset="2"/>
              <a:buNone/>
              <a:defRPr/>
            </a:pPr>
            <a:r>
              <a:rPr lang="zh-CN" altLang="en-US">
                <a:latin typeface="Times New Roman" pitchFamily="18" charset="0"/>
              </a:rPr>
              <a:t>    </a:t>
            </a:r>
            <a:r>
              <a:rPr lang="en-US" altLang="zh-CN" b="1">
                <a:latin typeface="Times New Roman" pitchFamily="18" charset="0"/>
              </a:rPr>
              <a:t>1</a:t>
            </a:r>
            <a:r>
              <a:rPr lang="zh-CN" altLang="en-US" b="1">
                <a:latin typeface="Times New Roman" pitchFamily="18" charset="0"/>
              </a:rPr>
              <a:t>）频率范围：</a:t>
            </a:r>
            <a:r>
              <a:rPr lang="en-US" altLang="zh-CN" b="1">
                <a:effectLst>
                  <a:outerShdw blurRad="38100" dist="38100" dir="2700000" algn="tl">
                    <a:srgbClr val="FFFFFF"/>
                  </a:outerShdw>
                </a:effectLst>
                <a:latin typeface="Times New Roman" pitchFamily="18" charset="0"/>
              </a:rPr>
              <a:t>150MHz</a:t>
            </a:r>
            <a:r>
              <a:rPr lang="zh-CN" altLang="en-US" b="1">
                <a:effectLst>
                  <a:outerShdw blurRad="38100" dist="38100" dir="2700000" algn="tl">
                    <a:srgbClr val="FFFFFF"/>
                  </a:outerShdw>
                </a:effectLst>
                <a:latin typeface="Times New Roman" pitchFamily="18" charset="0"/>
              </a:rPr>
              <a:t>～</a:t>
            </a:r>
            <a:r>
              <a:rPr lang="en-US" altLang="zh-CN" b="1">
                <a:effectLst>
                  <a:outerShdw blurRad="38100" dist="38100" dir="2700000" algn="tl">
                    <a:srgbClr val="FFFFFF"/>
                  </a:outerShdw>
                </a:effectLst>
                <a:latin typeface="Times New Roman" pitchFamily="18" charset="0"/>
              </a:rPr>
              <a:t>1920MHz</a:t>
            </a:r>
            <a:r>
              <a:rPr lang="zh-CN" altLang="en-US" b="1">
                <a:latin typeface="Times New Roman" pitchFamily="18" charset="0"/>
              </a:rPr>
              <a:t>（高端可扩展至</a:t>
            </a:r>
            <a:r>
              <a:rPr lang="en-US" altLang="zh-CN" b="1">
                <a:effectLst>
                  <a:outerShdw blurRad="38100" dist="38100" dir="2700000" algn="tl">
                    <a:srgbClr val="FFFFFF"/>
                  </a:outerShdw>
                </a:effectLst>
                <a:latin typeface="Times New Roman" pitchFamily="18" charset="0"/>
              </a:rPr>
              <a:t>3000MHz</a:t>
            </a:r>
            <a:r>
              <a:rPr lang="zh-CN" altLang="en-US" b="1">
                <a:latin typeface="Times New Roman" pitchFamily="18" charset="0"/>
              </a:rPr>
              <a:t>）；</a:t>
            </a:r>
          </a:p>
          <a:p>
            <a:pPr eaLnBrk="1" hangingPunct="1">
              <a:buFont typeface="Wingdings" pitchFamily="2" charset="2"/>
              <a:buNone/>
              <a:defRPr/>
            </a:pPr>
            <a:r>
              <a:rPr lang="zh-CN" altLang="en-US" b="1">
                <a:latin typeface="Times New Roman" pitchFamily="18" charset="0"/>
              </a:rPr>
              <a:t>    </a:t>
            </a:r>
            <a:r>
              <a:rPr lang="en-US" altLang="zh-CN" b="1">
                <a:latin typeface="Times New Roman" pitchFamily="18" charset="0"/>
              </a:rPr>
              <a:t>2</a:t>
            </a:r>
            <a:r>
              <a:rPr lang="zh-CN" altLang="en-US" b="1">
                <a:latin typeface="Times New Roman" pitchFamily="18" charset="0"/>
              </a:rPr>
              <a:t>）距离范围：</a:t>
            </a:r>
            <a:r>
              <a:rPr lang="en-US" altLang="zh-CN" b="1">
                <a:effectLst>
                  <a:outerShdw blurRad="38100" dist="38100" dir="2700000" algn="tl">
                    <a:srgbClr val="FFFFFF"/>
                  </a:outerShdw>
                </a:effectLst>
                <a:latin typeface="Times New Roman" pitchFamily="18" charset="0"/>
              </a:rPr>
              <a:t>1</a:t>
            </a:r>
            <a:r>
              <a:rPr lang="zh-CN" altLang="en-US" b="1">
                <a:effectLst>
                  <a:outerShdw blurRad="38100" dist="38100" dir="2700000" algn="tl">
                    <a:srgbClr val="FFFFFF"/>
                  </a:outerShdw>
                </a:effectLst>
                <a:latin typeface="Times New Roman" pitchFamily="18" charset="0"/>
              </a:rPr>
              <a:t>～</a:t>
            </a:r>
            <a:r>
              <a:rPr lang="en-US" altLang="zh-CN" b="1">
                <a:effectLst>
                  <a:outerShdw blurRad="38100" dist="38100" dir="2700000" algn="tl">
                    <a:srgbClr val="FFFFFF"/>
                  </a:outerShdw>
                </a:effectLst>
                <a:latin typeface="Times New Roman" pitchFamily="18" charset="0"/>
              </a:rPr>
              <a:t>100km</a:t>
            </a:r>
            <a:r>
              <a:rPr lang="zh-CN" altLang="en-US" b="1">
                <a:latin typeface="Times New Roman" pitchFamily="18" charset="0"/>
              </a:rPr>
              <a:t>；</a:t>
            </a:r>
          </a:p>
          <a:p>
            <a:pPr eaLnBrk="1" hangingPunct="1">
              <a:buFont typeface="Wingdings" pitchFamily="2" charset="2"/>
              <a:buNone/>
              <a:defRPr/>
            </a:pPr>
            <a:r>
              <a:rPr lang="zh-CN" altLang="en-US" b="1">
                <a:latin typeface="Times New Roman" pitchFamily="18" charset="0"/>
              </a:rPr>
              <a:t>    </a:t>
            </a:r>
            <a:r>
              <a:rPr lang="en-US" altLang="zh-CN" b="1">
                <a:latin typeface="Times New Roman" pitchFamily="18" charset="0"/>
              </a:rPr>
              <a:t>3</a:t>
            </a:r>
            <a:r>
              <a:rPr lang="zh-CN" altLang="en-US" b="1">
                <a:latin typeface="Times New Roman" pitchFamily="18" charset="0"/>
              </a:rPr>
              <a:t>）基站天线高度</a:t>
            </a:r>
            <a:r>
              <a:rPr lang="en-US" altLang="zh-CN" b="1">
                <a:effectLst>
                  <a:outerShdw blurRad="38100" dist="38100" dir="2700000" algn="tl">
                    <a:srgbClr val="FFFFFF"/>
                  </a:outerShdw>
                </a:effectLst>
                <a:latin typeface="Times New Roman" pitchFamily="18" charset="0"/>
              </a:rPr>
              <a:t>30</a:t>
            </a:r>
            <a:r>
              <a:rPr lang="zh-CN" altLang="en-US" b="1">
                <a:effectLst>
                  <a:outerShdw blurRad="38100" dist="38100" dir="2700000" algn="tl">
                    <a:srgbClr val="FFFFFF"/>
                  </a:outerShdw>
                </a:effectLst>
                <a:latin typeface="Times New Roman" pitchFamily="18" charset="0"/>
              </a:rPr>
              <a:t>～</a:t>
            </a:r>
            <a:r>
              <a:rPr lang="en-US" altLang="zh-CN" b="1">
                <a:effectLst>
                  <a:outerShdw blurRad="38100" dist="38100" dir="2700000" algn="tl">
                    <a:srgbClr val="FFFFFF"/>
                  </a:outerShdw>
                </a:effectLst>
                <a:latin typeface="Times New Roman" pitchFamily="18" charset="0"/>
              </a:rPr>
              <a:t>1000m</a:t>
            </a:r>
            <a:r>
              <a:rPr lang="zh-CN" altLang="en-US" b="1">
                <a:latin typeface="Times New Roman" pitchFamily="18" charset="0"/>
              </a:rPr>
              <a:t>，移动台天</a:t>
            </a:r>
          </a:p>
          <a:p>
            <a:pPr eaLnBrk="1" hangingPunct="1">
              <a:buFont typeface="Wingdings" pitchFamily="2" charset="2"/>
              <a:buNone/>
              <a:defRPr/>
            </a:pPr>
            <a:r>
              <a:rPr lang="zh-CN" altLang="en-US" b="1">
                <a:latin typeface="Times New Roman" pitchFamily="18" charset="0"/>
              </a:rPr>
              <a:t>    线高度</a:t>
            </a:r>
            <a:r>
              <a:rPr lang="en-US" altLang="zh-CN" b="1">
                <a:effectLst>
                  <a:outerShdw blurRad="38100" dist="38100" dir="2700000" algn="tl">
                    <a:srgbClr val="FFFFFF"/>
                  </a:outerShdw>
                </a:effectLst>
                <a:latin typeface="Times New Roman" pitchFamily="18" charset="0"/>
              </a:rPr>
              <a:t>1</a:t>
            </a:r>
            <a:r>
              <a:rPr lang="zh-CN" altLang="en-US" b="1">
                <a:effectLst>
                  <a:outerShdw blurRad="38100" dist="38100" dir="2700000" algn="tl">
                    <a:srgbClr val="FFFFFF"/>
                  </a:outerShdw>
                </a:effectLst>
                <a:latin typeface="Times New Roman" pitchFamily="18" charset="0"/>
              </a:rPr>
              <a:t>～</a:t>
            </a:r>
            <a:r>
              <a:rPr lang="en-US" altLang="zh-CN" b="1">
                <a:effectLst>
                  <a:outerShdw blurRad="38100" dist="38100" dir="2700000" algn="tl">
                    <a:srgbClr val="FFFFFF"/>
                  </a:outerShdw>
                </a:effectLst>
                <a:latin typeface="Times New Roman" pitchFamily="18" charset="0"/>
              </a:rPr>
              <a:t>10m</a:t>
            </a:r>
            <a:r>
              <a:rPr lang="zh-CN" altLang="en-US" b="1">
                <a:latin typeface="Times New Roman" pitchFamily="18" charset="0"/>
              </a:rPr>
              <a:t>。</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idx="4294967295"/>
          </p:nvPr>
        </p:nvSpPr>
        <p:spPr/>
        <p:txBody>
          <a:bodyPr/>
          <a:lstStyle/>
          <a:p>
            <a:pPr eaLnBrk="1" hangingPunct="1"/>
            <a:endParaRPr lang="zh-CN" altLang="zh-CN"/>
          </a:p>
        </p:txBody>
      </p:sp>
      <p:sp>
        <p:nvSpPr>
          <p:cNvPr id="585731" name="Rectangle 3"/>
          <p:cNvSpPr>
            <a:spLocks noGrp="1" noChangeArrowheads="1"/>
          </p:cNvSpPr>
          <p:nvPr>
            <p:ph type="body" sz="half" idx="4294967295"/>
          </p:nvPr>
        </p:nvSpPr>
        <p:spPr>
          <a:xfrm>
            <a:off x="684213" y="2060575"/>
            <a:ext cx="3743325" cy="4608513"/>
          </a:xfrm>
        </p:spPr>
        <p:txBody>
          <a:bodyPr/>
          <a:lstStyle/>
          <a:p>
            <a:pPr eaLnBrk="1" hangingPunct="1">
              <a:defRPr/>
            </a:pPr>
            <a:r>
              <a:rPr lang="zh-CN" altLang="en-US" sz="2800" b="1">
                <a:effectLst>
                  <a:outerShdw blurRad="38100" dist="38100" dir="2700000" algn="tl">
                    <a:srgbClr val="C0C0C0"/>
                  </a:outerShdw>
                </a:effectLst>
              </a:rPr>
              <a:t>天线的有效高度</a:t>
            </a:r>
            <a:r>
              <a:rPr lang="zh-CN" altLang="en-US" sz="2800"/>
              <a:t>：</a:t>
            </a:r>
          </a:p>
          <a:p>
            <a:pPr eaLnBrk="1" hangingPunct="1">
              <a:buFont typeface="Wingdings" pitchFamily="2" charset="2"/>
              <a:buNone/>
              <a:defRPr/>
            </a:pPr>
            <a:r>
              <a:rPr lang="en-US" altLang="zh-CN" sz="2400" b="1">
                <a:latin typeface="Times New Roman" pitchFamily="18" charset="0"/>
              </a:rPr>
              <a:t>1</a:t>
            </a:r>
            <a:r>
              <a:rPr lang="zh-CN" altLang="en-US" sz="2400" b="1">
                <a:latin typeface="Times New Roman" pitchFamily="18" charset="0"/>
              </a:rPr>
              <a:t>）</a:t>
            </a:r>
            <a:r>
              <a:rPr lang="zh-CN" altLang="en-US" sz="2400" b="1" u="sng">
                <a:latin typeface="Times New Roman" pitchFamily="18" charset="0"/>
              </a:rPr>
              <a:t>基站天线的有效高度</a:t>
            </a:r>
            <a:r>
              <a:rPr lang="zh-CN" altLang="en-US" sz="2400" b="1">
                <a:latin typeface="Times New Roman" pitchFamily="18" charset="0"/>
              </a:rPr>
              <a:t>：</a:t>
            </a:r>
          </a:p>
          <a:p>
            <a:pPr eaLnBrk="1" hangingPunct="1">
              <a:buFont typeface="Wingdings" pitchFamily="2" charset="2"/>
              <a:buNone/>
              <a:defRPr/>
            </a:pPr>
            <a:r>
              <a:rPr lang="zh-CN" altLang="en-US" sz="2400" b="1">
                <a:latin typeface="Times New Roman" pitchFamily="18" charset="0"/>
              </a:rPr>
              <a:t>如右图所示，</a:t>
            </a:r>
            <a:r>
              <a:rPr lang="en-US" altLang="zh-CN" sz="2400" b="1" i="1">
                <a:effectLst>
                  <a:outerShdw blurRad="38100" dist="38100" dir="2700000" algn="tl">
                    <a:srgbClr val="C0C0C0"/>
                  </a:outerShdw>
                </a:effectLst>
                <a:latin typeface="Times New Roman" pitchFamily="18" charset="0"/>
              </a:rPr>
              <a:t>h</a:t>
            </a:r>
            <a:r>
              <a:rPr lang="en-US" altLang="zh-CN" sz="2400" b="1" i="1" baseline="-25000">
                <a:effectLst>
                  <a:outerShdw blurRad="38100" dist="38100" dir="2700000" algn="tl">
                    <a:srgbClr val="C0C0C0"/>
                  </a:outerShdw>
                </a:effectLst>
                <a:latin typeface="Times New Roman" pitchFamily="18" charset="0"/>
              </a:rPr>
              <a:t>ts</a:t>
            </a:r>
            <a:r>
              <a:rPr lang="zh-CN" altLang="en-US" sz="2400" b="1">
                <a:latin typeface="Times New Roman" pitchFamily="18" charset="0"/>
              </a:rPr>
              <a:t>为基站天</a:t>
            </a:r>
          </a:p>
          <a:p>
            <a:pPr eaLnBrk="1" hangingPunct="1">
              <a:buFont typeface="Wingdings" pitchFamily="2" charset="2"/>
              <a:buNone/>
              <a:defRPr/>
            </a:pPr>
            <a:r>
              <a:rPr lang="zh-CN" altLang="en-US" sz="2400" b="1">
                <a:latin typeface="Times New Roman" pitchFamily="18" charset="0"/>
              </a:rPr>
              <a:t>线顶点的海拔高度，</a:t>
            </a:r>
            <a:r>
              <a:rPr lang="en-US" altLang="zh-CN" sz="2400" b="1" i="1">
                <a:effectLst>
                  <a:outerShdw blurRad="38100" dist="38100" dir="2700000" algn="tl">
                    <a:srgbClr val="C0C0C0"/>
                  </a:outerShdw>
                </a:effectLst>
                <a:latin typeface="Times New Roman" pitchFamily="18" charset="0"/>
              </a:rPr>
              <a:t>h</a:t>
            </a:r>
            <a:r>
              <a:rPr lang="en-US" altLang="zh-CN" sz="2400" b="1" i="1" baseline="-25000">
                <a:effectLst>
                  <a:outerShdw blurRad="38100" dist="38100" dir="2700000" algn="tl">
                    <a:srgbClr val="C0C0C0"/>
                  </a:outerShdw>
                </a:effectLst>
                <a:latin typeface="Times New Roman" pitchFamily="18" charset="0"/>
              </a:rPr>
              <a:t>ga</a:t>
            </a:r>
            <a:r>
              <a:rPr lang="zh-CN" altLang="en-US" sz="2400" b="1">
                <a:latin typeface="Times New Roman" pitchFamily="18" charset="0"/>
              </a:rPr>
              <a:t>为</a:t>
            </a:r>
          </a:p>
          <a:p>
            <a:pPr eaLnBrk="1" hangingPunct="1">
              <a:buFont typeface="Wingdings" pitchFamily="2" charset="2"/>
              <a:buNone/>
              <a:defRPr/>
            </a:pPr>
            <a:r>
              <a:rPr lang="zh-CN" altLang="en-US" sz="2400" b="1">
                <a:latin typeface="Times New Roman" pitchFamily="18" charset="0"/>
              </a:rPr>
              <a:t>从基站天线设置地点开</a:t>
            </a:r>
          </a:p>
          <a:p>
            <a:pPr eaLnBrk="1" hangingPunct="1">
              <a:buFont typeface="Wingdings" pitchFamily="2" charset="2"/>
              <a:buNone/>
              <a:defRPr/>
            </a:pPr>
            <a:r>
              <a:rPr lang="zh-CN" altLang="en-US" sz="2400" b="1">
                <a:latin typeface="Times New Roman" pitchFamily="18" charset="0"/>
              </a:rPr>
              <a:t>始，沿电波传播方向上</a:t>
            </a:r>
          </a:p>
          <a:p>
            <a:pPr eaLnBrk="1" hangingPunct="1">
              <a:buFont typeface="Wingdings" pitchFamily="2" charset="2"/>
              <a:buNone/>
              <a:defRPr/>
            </a:pPr>
            <a:r>
              <a:rPr lang="en-US" altLang="zh-CN" sz="2400" b="1">
                <a:latin typeface="Times New Roman" pitchFamily="18" charset="0"/>
              </a:rPr>
              <a:t>3km~15km</a:t>
            </a:r>
            <a:r>
              <a:rPr lang="zh-CN" altLang="en-US" sz="2400" b="1">
                <a:latin typeface="Times New Roman" pitchFamily="18" charset="0"/>
              </a:rPr>
              <a:t>范围内地面平</a:t>
            </a:r>
          </a:p>
          <a:p>
            <a:pPr eaLnBrk="1" hangingPunct="1">
              <a:buFont typeface="Wingdings" pitchFamily="2" charset="2"/>
              <a:buNone/>
              <a:defRPr/>
            </a:pPr>
            <a:r>
              <a:rPr lang="zh-CN" altLang="en-US" sz="2400" b="1">
                <a:latin typeface="Times New Roman" pitchFamily="18" charset="0"/>
              </a:rPr>
              <a:t>均海拔高度，基站天线的</a:t>
            </a:r>
          </a:p>
          <a:p>
            <a:pPr eaLnBrk="1" hangingPunct="1">
              <a:buFont typeface="Wingdings" pitchFamily="2" charset="2"/>
              <a:buNone/>
              <a:defRPr/>
            </a:pPr>
            <a:r>
              <a:rPr lang="zh-CN" altLang="en-US" sz="2400" b="1">
                <a:latin typeface="Times New Roman" pitchFamily="18" charset="0"/>
              </a:rPr>
              <a:t>有效高度</a:t>
            </a:r>
            <a:r>
              <a:rPr lang="en-US" altLang="zh-CN" sz="2400" b="1" i="1">
                <a:effectLst>
                  <a:outerShdw blurRad="38100" dist="38100" dir="2700000" algn="tl">
                    <a:srgbClr val="C0C0C0"/>
                  </a:outerShdw>
                </a:effectLst>
                <a:latin typeface="Times New Roman" pitchFamily="18" charset="0"/>
              </a:rPr>
              <a:t>h</a:t>
            </a:r>
            <a:r>
              <a:rPr lang="en-US" altLang="zh-CN" sz="2400" b="1" i="1" baseline="-25000">
                <a:effectLst>
                  <a:outerShdw blurRad="38100" dist="38100" dir="2700000" algn="tl">
                    <a:srgbClr val="C0C0C0"/>
                  </a:outerShdw>
                </a:effectLst>
                <a:latin typeface="Times New Roman" pitchFamily="18" charset="0"/>
              </a:rPr>
              <a:t>tr</a:t>
            </a:r>
            <a:r>
              <a:rPr lang="zh-CN" altLang="en-US" sz="2400" b="1">
                <a:latin typeface="Times New Roman" pitchFamily="18" charset="0"/>
              </a:rPr>
              <a:t>（即</a:t>
            </a:r>
            <a:r>
              <a:rPr lang="en-US" altLang="zh-CN" sz="2400" b="1" i="1">
                <a:effectLst>
                  <a:outerShdw blurRad="38100" dist="38100" dir="2700000" algn="tl">
                    <a:srgbClr val="C0C0C0"/>
                  </a:outerShdw>
                </a:effectLst>
                <a:latin typeface="Times New Roman" pitchFamily="18" charset="0"/>
              </a:rPr>
              <a:t>h</a:t>
            </a:r>
            <a:r>
              <a:rPr lang="en-US" altLang="zh-CN" sz="2400" b="1" i="1" baseline="-25000">
                <a:effectLst>
                  <a:outerShdw blurRad="38100" dist="38100" dir="2700000" algn="tl">
                    <a:srgbClr val="C0C0C0"/>
                  </a:outerShdw>
                </a:effectLst>
                <a:latin typeface="Times New Roman" pitchFamily="18" charset="0"/>
              </a:rPr>
              <a:t>b</a:t>
            </a:r>
            <a:r>
              <a:rPr lang="zh-CN" altLang="en-US" sz="2400" b="1">
                <a:latin typeface="Times New Roman" pitchFamily="18" charset="0"/>
              </a:rPr>
              <a:t>）为：</a:t>
            </a:r>
          </a:p>
          <a:p>
            <a:pPr eaLnBrk="1" hangingPunct="1">
              <a:buFont typeface="Wingdings" pitchFamily="2" charset="2"/>
              <a:buNone/>
              <a:defRPr/>
            </a:pPr>
            <a:r>
              <a:rPr lang="zh-CN" altLang="en-US" sz="2400" b="1">
                <a:latin typeface="Times New Roman" pitchFamily="18" charset="0"/>
              </a:rPr>
              <a:t>            </a:t>
            </a:r>
            <a:r>
              <a:rPr lang="en-US" altLang="zh-CN" sz="2400" b="1" i="1">
                <a:effectLst>
                  <a:outerShdw blurRad="38100" dist="38100" dir="2700000" algn="tl">
                    <a:srgbClr val="C0C0C0"/>
                  </a:outerShdw>
                </a:effectLst>
                <a:latin typeface="Times New Roman" pitchFamily="18" charset="0"/>
              </a:rPr>
              <a:t>h</a:t>
            </a:r>
            <a:r>
              <a:rPr lang="en-US" altLang="zh-CN" sz="2400" b="1" i="1" baseline="-25000">
                <a:effectLst>
                  <a:outerShdw blurRad="38100" dist="38100" dir="2700000" algn="tl">
                    <a:srgbClr val="C0C0C0"/>
                  </a:outerShdw>
                </a:effectLst>
                <a:latin typeface="Times New Roman" pitchFamily="18" charset="0"/>
              </a:rPr>
              <a:t>tr</a:t>
            </a:r>
            <a:r>
              <a:rPr lang="en-US" altLang="zh-CN" sz="2400" b="1">
                <a:effectLst>
                  <a:outerShdw blurRad="38100" dist="38100" dir="2700000" algn="tl">
                    <a:srgbClr val="C0C0C0"/>
                  </a:outerShdw>
                </a:effectLst>
                <a:latin typeface="Times New Roman" pitchFamily="18" charset="0"/>
              </a:rPr>
              <a:t>=</a:t>
            </a:r>
            <a:r>
              <a:rPr lang="en-US" altLang="zh-CN" sz="2400" b="1" i="1">
                <a:effectLst>
                  <a:outerShdw blurRad="38100" dist="38100" dir="2700000" algn="tl">
                    <a:srgbClr val="C0C0C0"/>
                  </a:outerShdw>
                </a:effectLst>
                <a:latin typeface="Times New Roman" pitchFamily="18" charset="0"/>
              </a:rPr>
              <a:t>h</a:t>
            </a:r>
            <a:r>
              <a:rPr lang="en-US" altLang="zh-CN" sz="2400" b="1" i="1" baseline="-25000">
                <a:effectLst>
                  <a:outerShdw blurRad="38100" dist="38100" dir="2700000" algn="tl">
                    <a:srgbClr val="C0C0C0"/>
                  </a:outerShdw>
                </a:effectLst>
                <a:latin typeface="Times New Roman" pitchFamily="18" charset="0"/>
              </a:rPr>
              <a:t>ts</a:t>
            </a:r>
            <a:r>
              <a:rPr lang="en-US" altLang="zh-CN" sz="2400" b="1">
                <a:effectLst>
                  <a:outerShdw blurRad="38100" dist="38100" dir="2700000" algn="tl">
                    <a:srgbClr val="C0C0C0"/>
                  </a:outerShdw>
                </a:effectLst>
                <a:latin typeface="Times New Roman" pitchFamily="18" charset="0"/>
              </a:rPr>
              <a:t>-</a:t>
            </a:r>
            <a:r>
              <a:rPr lang="en-US" altLang="zh-CN" sz="2400" b="1" i="1">
                <a:effectLst>
                  <a:outerShdw blurRad="38100" dist="38100" dir="2700000" algn="tl">
                    <a:srgbClr val="C0C0C0"/>
                  </a:outerShdw>
                </a:effectLst>
                <a:latin typeface="Times New Roman" pitchFamily="18" charset="0"/>
              </a:rPr>
              <a:t>h</a:t>
            </a:r>
            <a:r>
              <a:rPr lang="en-US" altLang="zh-CN" sz="2400" b="1" i="1" baseline="-25000">
                <a:effectLst>
                  <a:outerShdw blurRad="38100" dist="38100" dir="2700000" algn="tl">
                    <a:srgbClr val="C0C0C0"/>
                  </a:outerShdw>
                </a:effectLst>
                <a:latin typeface="Times New Roman" pitchFamily="18" charset="0"/>
              </a:rPr>
              <a:t>ga </a:t>
            </a:r>
            <a:r>
              <a:rPr lang="en-US" altLang="zh-CN" sz="2400" b="1" baseline="-25000">
                <a:latin typeface="Times New Roman" pitchFamily="18" charset="0"/>
              </a:rPr>
              <a:t>    </a:t>
            </a:r>
            <a:r>
              <a:rPr lang="zh-CN" altLang="en-US" sz="2400" b="1">
                <a:latin typeface="Times New Roman" pitchFamily="18" charset="0"/>
              </a:rPr>
              <a:t>。</a:t>
            </a:r>
          </a:p>
        </p:txBody>
      </p:sp>
      <p:sp>
        <p:nvSpPr>
          <p:cNvPr id="118788" name="Text Box 4"/>
          <p:cNvSpPr txBox="1">
            <a:spLocks noChangeArrowheads="1"/>
          </p:cNvSpPr>
          <p:nvPr/>
        </p:nvSpPr>
        <p:spPr bwMode="auto">
          <a:xfrm>
            <a:off x="4284663" y="5589588"/>
            <a:ext cx="4103687" cy="1187450"/>
          </a:xfrm>
          <a:prstGeom prst="rect">
            <a:avLst/>
          </a:prstGeom>
          <a:noFill/>
          <a:ln w="9525" algn="ctr">
            <a:noFill/>
            <a:miter lim="800000"/>
            <a:headEnd/>
            <a:tailEnd/>
          </a:ln>
        </p:spPr>
        <p:txBody>
          <a:bodyPr>
            <a:spAutoFit/>
          </a:bodyPr>
          <a:lstStyle/>
          <a:p>
            <a:pPr>
              <a:defRPr/>
            </a:pPr>
            <a:r>
              <a:rPr lang="en-US" altLang="zh-CN" sz="2400"/>
              <a:t>2</a:t>
            </a:r>
            <a:r>
              <a:rPr lang="zh-CN" altLang="en-US" sz="2400"/>
              <a:t>）</a:t>
            </a:r>
            <a:r>
              <a:rPr lang="zh-CN" altLang="en-US" sz="2400" u="sng"/>
              <a:t>移动台天线的有效高度</a:t>
            </a:r>
            <a:r>
              <a:rPr lang="zh-CN" altLang="en-US" sz="2400"/>
              <a:t>：指天线在当地地面上的高度，记作</a:t>
            </a:r>
            <a:r>
              <a:rPr lang="en-US" altLang="zh-CN" sz="2400" i="1">
                <a:effectLst>
                  <a:outerShdw blurRad="38100" dist="38100" dir="2700000" algn="tl">
                    <a:srgbClr val="C0C0C0"/>
                  </a:outerShdw>
                </a:effectLst>
              </a:rPr>
              <a:t>h</a:t>
            </a:r>
            <a:r>
              <a:rPr lang="en-US" altLang="zh-CN" sz="2400" i="1" baseline="-25000">
                <a:effectLst>
                  <a:outerShdw blurRad="38100" dist="38100" dir="2700000" algn="tl">
                    <a:srgbClr val="C0C0C0"/>
                  </a:outerShdw>
                </a:effectLst>
              </a:rPr>
              <a:t>re </a:t>
            </a:r>
            <a:r>
              <a:rPr lang="zh-CN" altLang="en-US" sz="2400"/>
              <a:t>（也记作</a:t>
            </a:r>
            <a:r>
              <a:rPr lang="en-US" altLang="zh-CN" sz="2400" i="1">
                <a:effectLst>
                  <a:outerShdw blurRad="38100" dist="38100" dir="2700000" algn="tl">
                    <a:srgbClr val="C0C0C0"/>
                  </a:outerShdw>
                </a:effectLst>
              </a:rPr>
              <a:t>h</a:t>
            </a:r>
            <a:r>
              <a:rPr lang="en-US" altLang="zh-CN" sz="2400" i="1" baseline="-25000">
                <a:effectLst>
                  <a:outerShdw blurRad="38100" dist="38100" dir="2700000" algn="tl">
                    <a:srgbClr val="C0C0C0"/>
                  </a:outerShdw>
                </a:effectLst>
              </a:rPr>
              <a:t>m</a:t>
            </a:r>
            <a:r>
              <a:rPr lang="zh-CN" altLang="en-US" sz="2400"/>
              <a:t>）。</a:t>
            </a:r>
          </a:p>
        </p:txBody>
      </p:sp>
      <p:pic>
        <p:nvPicPr>
          <p:cNvPr id="118789" name="Picture 5"/>
          <p:cNvPicPr>
            <a:picLocks noGrp="1" noChangeAspect="1" noChangeArrowheads="1"/>
          </p:cNvPicPr>
          <p:nvPr>
            <p:ph sz="half" idx="4294967295"/>
          </p:nvPr>
        </p:nvPicPr>
        <p:blipFill>
          <a:blip r:embed="rId3" cstate="print"/>
          <a:srcRect/>
          <a:stretch>
            <a:fillRect/>
          </a:stretch>
        </p:blipFill>
        <p:spPr>
          <a:xfrm>
            <a:off x="4356100" y="2276475"/>
            <a:ext cx="4319588" cy="2519363"/>
          </a:xfrm>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idx="4294967295"/>
          </p:nvPr>
        </p:nvSpPr>
        <p:spPr/>
        <p:txBody>
          <a:bodyPr/>
          <a:lstStyle/>
          <a:p>
            <a:pPr eaLnBrk="1" hangingPunct="1"/>
            <a:endParaRPr lang="zh-CN" altLang="zh-CN"/>
          </a:p>
        </p:txBody>
      </p:sp>
      <p:sp>
        <p:nvSpPr>
          <p:cNvPr id="587779" name="Rectangle 3"/>
          <p:cNvSpPr>
            <a:spLocks noGrp="1" noChangeArrowheads="1"/>
          </p:cNvSpPr>
          <p:nvPr>
            <p:ph type="body" idx="4294967295"/>
          </p:nvPr>
        </p:nvSpPr>
        <p:spPr>
          <a:xfrm>
            <a:off x="755650" y="2133600"/>
            <a:ext cx="7772400" cy="4114800"/>
          </a:xfrm>
        </p:spPr>
        <p:txBody>
          <a:bodyPr/>
          <a:lstStyle/>
          <a:p>
            <a:pPr eaLnBrk="1" hangingPunct="1">
              <a:buFont typeface="Wingdings" pitchFamily="2" charset="2"/>
              <a:buNone/>
            </a:pPr>
            <a:r>
              <a:rPr lang="en-US" altLang="zh-CN" sz="2800" b="1" dirty="0">
                <a:effectLst>
                  <a:outerShdw blurRad="38100" dist="38100" dir="2700000" algn="tl">
                    <a:srgbClr val="C0C0C0"/>
                  </a:outerShdw>
                </a:effectLst>
                <a:latin typeface="Times New Roman" pitchFamily="18" charset="0"/>
              </a:rPr>
              <a:t>4.</a:t>
            </a:r>
            <a:r>
              <a:rPr lang="zh-CN" altLang="en-US" sz="2800" b="1" dirty="0">
                <a:effectLst>
                  <a:outerShdw blurRad="38100" dist="38100" dir="2700000" algn="tl">
                    <a:srgbClr val="C0C0C0"/>
                  </a:outerShdw>
                </a:effectLst>
                <a:latin typeface="Times New Roman" pitchFamily="18" charset="0"/>
              </a:rPr>
              <a:t>地形、地物分类</a:t>
            </a:r>
            <a:r>
              <a:rPr lang="zh-CN" altLang="en-US" sz="2800" b="1" dirty="0">
                <a:latin typeface="Times New Roman" pitchFamily="18" charset="0"/>
              </a:rPr>
              <a:t>：</a:t>
            </a:r>
          </a:p>
          <a:p>
            <a:pPr eaLnBrk="1" hangingPunct="1">
              <a:buFont typeface="Wingdings" pitchFamily="2" charset="2"/>
              <a:buNone/>
            </a:pPr>
            <a:r>
              <a:rPr lang="zh-CN" altLang="en-US" sz="2800" b="1" dirty="0"/>
              <a:t>        </a:t>
            </a:r>
            <a:r>
              <a:rPr lang="zh-CN" altLang="en-US" sz="2800" b="1" dirty="0">
                <a:effectLst>
                  <a:outerShdw blurRad="38100" dist="38100" dir="2700000" algn="tl">
                    <a:srgbClr val="C0C0C0"/>
                  </a:outerShdw>
                </a:effectLst>
                <a:latin typeface="Times New Roman" pitchFamily="18" charset="0"/>
              </a:rPr>
              <a:t>地形</a:t>
            </a:r>
            <a:r>
              <a:rPr lang="zh-CN" altLang="en-US" sz="2800" b="1" dirty="0">
                <a:latin typeface="Times New Roman" pitchFamily="18" charset="0"/>
              </a:rPr>
              <a:t>指传播环境中地形剖面的不同变动状</a:t>
            </a:r>
          </a:p>
          <a:p>
            <a:pPr eaLnBrk="1" hangingPunct="1">
              <a:buFont typeface="Wingdings" pitchFamily="2" charset="2"/>
              <a:buNone/>
            </a:pPr>
            <a:r>
              <a:rPr lang="zh-CN" altLang="en-US" sz="2800" b="1" dirty="0">
                <a:latin typeface="Times New Roman" pitchFamily="18" charset="0"/>
              </a:rPr>
              <a:t>况，</a:t>
            </a:r>
            <a:r>
              <a:rPr lang="en-US" altLang="zh-CN" sz="2800" b="1" dirty="0">
                <a:latin typeface="Times New Roman" pitchFamily="18" charset="0"/>
              </a:rPr>
              <a:t>Okumura</a:t>
            </a:r>
            <a:r>
              <a:rPr lang="zh-CN" altLang="en-US" sz="2800" b="1" dirty="0">
                <a:latin typeface="Times New Roman" pitchFamily="18" charset="0"/>
              </a:rPr>
              <a:t>将其区分为</a:t>
            </a:r>
            <a:r>
              <a:rPr lang="zh-CN" altLang="en-US" sz="2800" b="1" dirty="0">
                <a:effectLst>
                  <a:outerShdw blurRad="38100" dist="38100" dir="2700000" algn="tl">
                    <a:srgbClr val="C0C0C0"/>
                  </a:outerShdw>
                </a:effectLst>
                <a:latin typeface="Times New Roman" pitchFamily="18" charset="0"/>
              </a:rPr>
              <a:t>中等起伏地形</a:t>
            </a:r>
            <a:r>
              <a:rPr lang="zh-CN" altLang="en-US" sz="2800" b="1" dirty="0">
                <a:latin typeface="Times New Roman" pitchFamily="18" charset="0"/>
              </a:rPr>
              <a:t>（也称作</a:t>
            </a:r>
          </a:p>
          <a:p>
            <a:pPr eaLnBrk="1" hangingPunct="1">
              <a:buFont typeface="Wingdings" pitchFamily="2" charset="2"/>
              <a:buNone/>
            </a:pPr>
            <a:r>
              <a:rPr lang="zh-CN" altLang="en-US" sz="2800" b="1" dirty="0">
                <a:effectLst>
                  <a:outerShdw blurRad="38100" dist="38100" dir="2700000" algn="tl">
                    <a:srgbClr val="C0C0C0"/>
                  </a:outerShdw>
                </a:effectLst>
                <a:latin typeface="Times New Roman" pitchFamily="18" charset="0"/>
              </a:rPr>
              <a:t>准平滑地形</a:t>
            </a:r>
            <a:r>
              <a:rPr lang="zh-CN" altLang="en-US" sz="2800" b="1" dirty="0">
                <a:latin typeface="Times New Roman" pitchFamily="18" charset="0"/>
              </a:rPr>
              <a:t>）和</a:t>
            </a:r>
            <a:r>
              <a:rPr lang="zh-CN" altLang="en-US" sz="2800" b="1" dirty="0">
                <a:effectLst>
                  <a:outerShdw blurRad="38100" dist="38100" dir="2700000" algn="tl">
                    <a:srgbClr val="C0C0C0"/>
                  </a:outerShdw>
                </a:effectLst>
                <a:latin typeface="Times New Roman" pitchFamily="18" charset="0"/>
              </a:rPr>
              <a:t>不规则地形</a:t>
            </a:r>
            <a:r>
              <a:rPr lang="zh-CN" altLang="en-US" sz="2800" b="1" dirty="0">
                <a:latin typeface="Times New Roman" pitchFamily="18" charset="0"/>
              </a:rPr>
              <a:t>。</a:t>
            </a:r>
            <a:r>
              <a:rPr lang="zh-CN" altLang="en-US" sz="2800" b="1" dirty="0">
                <a:solidFill>
                  <a:schemeClr val="tx2"/>
                </a:solidFill>
                <a:effectLst>
                  <a:outerShdw blurRad="38100" dist="38100" dir="2700000" algn="tl">
                    <a:srgbClr val="C0C0C0"/>
                  </a:outerShdw>
                </a:effectLst>
                <a:latin typeface="Times New Roman" pitchFamily="18" charset="0"/>
              </a:rPr>
              <a:t>不规则地形又包括</a:t>
            </a:r>
          </a:p>
          <a:p>
            <a:pPr eaLnBrk="1" hangingPunct="1">
              <a:buFont typeface="Wingdings" pitchFamily="2" charset="2"/>
              <a:buNone/>
            </a:pPr>
            <a:r>
              <a:rPr lang="zh-CN" altLang="en-US" sz="2800" b="1" dirty="0">
                <a:solidFill>
                  <a:schemeClr val="tx2"/>
                </a:solidFill>
                <a:effectLst>
                  <a:outerShdw blurRad="38100" dist="38100" dir="2700000" algn="tl">
                    <a:srgbClr val="C0C0C0"/>
                  </a:outerShdw>
                </a:effectLst>
                <a:latin typeface="Times New Roman" pitchFamily="18" charset="0"/>
              </a:rPr>
              <a:t>丘陵、孤立山岳、斜坡和水陆混合地形等不同类</a:t>
            </a:r>
          </a:p>
          <a:p>
            <a:pPr eaLnBrk="1" hangingPunct="1">
              <a:buFont typeface="Wingdings" pitchFamily="2" charset="2"/>
              <a:buNone/>
            </a:pPr>
            <a:r>
              <a:rPr lang="zh-CN" altLang="en-US" sz="2800" b="1" dirty="0">
                <a:solidFill>
                  <a:schemeClr val="tx2"/>
                </a:solidFill>
                <a:effectLst>
                  <a:outerShdw blurRad="38100" dist="38100" dir="2700000" algn="tl">
                    <a:srgbClr val="C0C0C0"/>
                  </a:outerShdw>
                </a:effectLst>
                <a:latin typeface="Times New Roman" pitchFamily="18" charset="0"/>
              </a:rPr>
              <a:t>型</a:t>
            </a:r>
            <a:r>
              <a:rPr lang="zh-CN" altLang="en-US" sz="2800" b="1" dirty="0">
                <a:latin typeface="Times New Roman" pitchFamily="18" charset="0"/>
              </a:rPr>
              <a:t>。</a:t>
            </a:r>
            <a:r>
              <a:rPr lang="zh-CN" altLang="en-US" sz="2800" b="1" dirty="0">
                <a:solidFill>
                  <a:schemeClr val="hlink"/>
                </a:solidFill>
                <a:effectLst>
                  <a:outerShdw blurRad="38100" dist="38100" dir="2700000" algn="tl">
                    <a:srgbClr val="C0C0C0"/>
                  </a:outerShdw>
                </a:effectLst>
                <a:latin typeface="Times New Roman" pitchFamily="18" charset="0"/>
              </a:rPr>
              <a:t>中等起伏地形</a:t>
            </a:r>
            <a:r>
              <a:rPr lang="zh-CN" altLang="en-US" sz="2800" b="1" dirty="0">
                <a:latin typeface="Times New Roman" pitchFamily="18" charset="0"/>
              </a:rPr>
              <a:t>指地面起伏高度（峰点和谷点</a:t>
            </a:r>
          </a:p>
          <a:p>
            <a:pPr eaLnBrk="1" hangingPunct="1">
              <a:buFont typeface="Wingdings" pitchFamily="2" charset="2"/>
              <a:buNone/>
            </a:pPr>
            <a:r>
              <a:rPr lang="zh-CN" altLang="en-US" sz="2800" b="1" dirty="0">
                <a:latin typeface="Times New Roman" pitchFamily="18" charset="0"/>
              </a:rPr>
              <a:t>间的垂直距离）不超过</a:t>
            </a:r>
            <a:r>
              <a:rPr lang="en-US" altLang="zh-CN" sz="2800" b="1" dirty="0">
                <a:latin typeface="Times New Roman" pitchFamily="18" charset="0"/>
              </a:rPr>
              <a:t>20m</a:t>
            </a:r>
            <a:r>
              <a:rPr lang="zh-CN" altLang="en-US" sz="2800" b="1" dirty="0">
                <a:latin typeface="Times New Roman" pitchFamily="18" charset="0"/>
              </a:rPr>
              <a:t>，且起伏缓慢，峰点</a:t>
            </a:r>
          </a:p>
          <a:p>
            <a:pPr eaLnBrk="1" hangingPunct="1">
              <a:buFont typeface="Wingdings" pitchFamily="2" charset="2"/>
              <a:buNone/>
            </a:pPr>
            <a:r>
              <a:rPr lang="zh-CN" altLang="en-US" sz="2800" b="1" dirty="0">
                <a:latin typeface="Times New Roman" pitchFamily="18" charset="0"/>
              </a:rPr>
              <a:t>和谷点的水平距离大于起伏高度的地形。</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idx="4294967295"/>
          </p:nvPr>
        </p:nvSpPr>
        <p:spPr/>
        <p:txBody>
          <a:bodyPr/>
          <a:lstStyle/>
          <a:p>
            <a:pPr eaLnBrk="1" hangingPunct="1"/>
            <a:endParaRPr lang="zh-CN" altLang="zh-CN"/>
          </a:p>
        </p:txBody>
      </p:sp>
      <p:sp>
        <p:nvSpPr>
          <p:cNvPr id="589827" name="Rectangle 3"/>
          <p:cNvSpPr>
            <a:spLocks noGrp="1" noChangeArrowheads="1"/>
          </p:cNvSpPr>
          <p:nvPr>
            <p:ph type="body" idx="4294967295"/>
          </p:nvPr>
        </p:nvSpPr>
        <p:spPr>
          <a:xfrm>
            <a:off x="684213" y="2133600"/>
            <a:ext cx="7772400" cy="4114800"/>
          </a:xfrm>
        </p:spPr>
        <p:txBody>
          <a:bodyPr/>
          <a:lstStyle/>
          <a:p>
            <a:pPr eaLnBrk="1" hangingPunct="1">
              <a:buFont typeface="Wingdings" pitchFamily="2" charset="2"/>
              <a:buNone/>
              <a:defRPr/>
            </a:pPr>
            <a:r>
              <a:rPr lang="en-US" altLang="zh-CN" b="1" dirty="0">
                <a:effectLst>
                  <a:outerShdw blurRad="38100" dist="38100" dir="2700000" algn="tl">
                    <a:srgbClr val="FFFFFF"/>
                  </a:outerShdw>
                </a:effectLst>
                <a:latin typeface="Times New Roman" pitchFamily="18" charset="0"/>
              </a:rPr>
              <a:t>4.</a:t>
            </a:r>
            <a:r>
              <a:rPr lang="zh-CN" altLang="en-US" b="1" dirty="0">
                <a:effectLst>
                  <a:outerShdw blurRad="38100" dist="38100" dir="2700000" algn="tl">
                    <a:srgbClr val="FFFFFF"/>
                  </a:outerShdw>
                </a:effectLst>
                <a:latin typeface="Times New Roman" pitchFamily="18" charset="0"/>
              </a:rPr>
              <a:t>地形、</a:t>
            </a:r>
            <a:r>
              <a:rPr lang="zh-CN" altLang="en-US" b="1">
                <a:effectLst>
                  <a:outerShdw blurRad="38100" dist="38100" dir="2700000" algn="tl">
                    <a:srgbClr val="FFFFFF"/>
                  </a:outerShdw>
                </a:effectLst>
                <a:latin typeface="Times New Roman" pitchFamily="18" charset="0"/>
              </a:rPr>
              <a:t>地物分类</a:t>
            </a:r>
            <a:r>
              <a:rPr lang="zh-CN" altLang="en-US" b="1">
                <a:latin typeface="Times New Roman" pitchFamily="18" charset="0"/>
              </a:rPr>
              <a:t>（</a:t>
            </a:r>
            <a:r>
              <a:rPr lang="zh-CN" altLang="en-US" b="1" dirty="0">
                <a:latin typeface="Times New Roman" pitchFamily="18" charset="0"/>
              </a:rPr>
              <a:t>续）：</a:t>
            </a:r>
          </a:p>
          <a:p>
            <a:pPr eaLnBrk="1" hangingPunct="1">
              <a:buFont typeface="Wingdings" pitchFamily="2" charset="2"/>
              <a:buNone/>
              <a:defRPr/>
            </a:pPr>
            <a:r>
              <a:rPr lang="en-US" altLang="zh-CN" b="1" dirty="0">
                <a:latin typeface="Times New Roman" pitchFamily="18" charset="0"/>
              </a:rPr>
              <a:t>……</a:t>
            </a:r>
            <a:r>
              <a:rPr lang="zh-CN" altLang="en-US" b="1" dirty="0">
                <a:effectLst>
                  <a:outerShdw blurRad="38100" dist="38100" dir="2700000" algn="tl">
                    <a:srgbClr val="FFFFFF"/>
                  </a:outerShdw>
                </a:effectLst>
                <a:latin typeface="Times New Roman" pitchFamily="18" charset="0"/>
              </a:rPr>
              <a:t>地物</a:t>
            </a:r>
            <a:r>
              <a:rPr lang="zh-CN" altLang="en-US" b="1" dirty="0">
                <a:latin typeface="Times New Roman" pitchFamily="18" charset="0"/>
              </a:rPr>
              <a:t>指传播环境中地面障碍物分布的</a:t>
            </a:r>
          </a:p>
          <a:p>
            <a:pPr eaLnBrk="1" hangingPunct="1">
              <a:buFont typeface="Wingdings" pitchFamily="2" charset="2"/>
              <a:buNone/>
              <a:defRPr/>
            </a:pPr>
            <a:r>
              <a:rPr lang="zh-CN" altLang="en-US" b="1" dirty="0">
                <a:latin typeface="Times New Roman" pitchFamily="18" charset="0"/>
              </a:rPr>
              <a:t>不同情况。按照障碍物的密集程度区分为</a:t>
            </a:r>
          </a:p>
          <a:p>
            <a:pPr eaLnBrk="1" hangingPunct="1">
              <a:buFont typeface="Wingdings" pitchFamily="2" charset="2"/>
              <a:buNone/>
              <a:defRPr/>
            </a:pPr>
            <a:r>
              <a:rPr lang="zh-CN" altLang="en-US" b="1" dirty="0">
                <a:latin typeface="Times New Roman" pitchFamily="18" charset="0"/>
              </a:rPr>
              <a:t>三类：</a:t>
            </a:r>
            <a:r>
              <a:rPr lang="zh-CN" altLang="en-US" b="1" dirty="0">
                <a:effectLst>
                  <a:outerShdw blurRad="38100" dist="38100" dir="2700000" algn="tl">
                    <a:srgbClr val="FFFFFF"/>
                  </a:outerShdw>
                </a:effectLst>
                <a:latin typeface="Times New Roman" pitchFamily="18" charset="0"/>
              </a:rPr>
              <a:t>市区</a:t>
            </a:r>
            <a:r>
              <a:rPr lang="zh-CN" altLang="en-US" b="1" dirty="0">
                <a:latin typeface="Times New Roman" pitchFamily="18" charset="0"/>
              </a:rPr>
              <a:t>、</a:t>
            </a:r>
            <a:r>
              <a:rPr lang="zh-CN" altLang="en-US" b="1" dirty="0">
                <a:effectLst>
                  <a:outerShdw blurRad="38100" dist="38100" dir="2700000" algn="tl">
                    <a:srgbClr val="FFFFFF"/>
                  </a:outerShdw>
                </a:effectLst>
                <a:latin typeface="Times New Roman" pitchFamily="18" charset="0"/>
              </a:rPr>
              <a:t>郊区</a:t>
            </a:r>
            <a:r>
              <a:rPr lang="zh-CN" altLang="en-US" b="1" dirty="0">
                <a:latin typeface="Times New Roman" pitchFamily="18" charset="0"/>
              </a:rPr>
              <a:t>和</a:t>
            </a:r>
            <a:r>
              <a:rPr lang="zh-CN" altLang="en-US" b="1" dirty="0">
                <a:effectLst>
                  <a:outerShdw blurRad="38100" dist="38100" dir="2700000" algn="tl">
                    <a:srgbClr val="FFFFFF"/>
                  </a:outerShdw>
                </a:effectLst>
                <a:latin typeface="Times New Roman" pitchFamily="18" charset="0"/>
              </a:rPr>
              <a:t>开阔区</a:t>
            </a:r>
            <a:r>
              <a:rPr lang="zh-CN" altLang="en-US" b="1" dirty="0">
                <a:latin typeface="Times New Roman" pitchFamily="18" charset="0"/>
              </a:rPr>
              <a:t>，障碍物密集</a:t>
            </a:r>
          </a:p>
          <a:p>
            <a:pPr eaLnBrk="1" hangingPunct="1">
              <a:buFont typeface="Wingdings" pitchFamily="2" charset="2"/>
              <a:buNone/>
              <a:defRPr/>
            </a:pPr>
            <a:r>
              <a:rPr lang="zh-CN" altLang="en-US" b="1" dirty="0">
                <a:latin typeface="Times New Roman" pitchFamily="18" charset="0"/>
              </a:rPr>
              <a:t>程度递减。</a:t>
            </a:r>
          </a:p>
          <a:p>
            <a:pPr eaLnBrk="1" hangingPunct="1">
              <a:buFont typeface="Wingdings" pitchFamily="2" charset="2"/>
              <a:buNone/>
              <a:defRPr/>
            </a:pPr>
            <a:endParaRPr lang="en-US" altLang="zh-CN" b="1" dirty="0">
              <a:latin typeface="Times New Roman" pitchFamily="18"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idx="4294967295"/>
          </p:nvPr>
        </p:nvSpPr>
        <p:spPr/>
        <p:txBody>
          <a:bodyPr/>
          <a:lstStyle/>
          <a:p>
            <a:pPr eaLnBrk="1" hangingPunct="1"/>
            <a:endParaRPr lang="zh-CN" altLang="zh-CN"/>
          </a:p>
        </p:txBody>
      </p:sp>
      <p:sp>
        <p:nvSpPr>
          <p:cNvPr id="591875" name="Rectangle 3"/>
          <p:cNvSpPr>
            <a:spLocks noGrp="1" noChangeArrowheads="1"/>
          </p:cNvSpPr>
          <p:nvPr>
            <p:ph type="body" sz="half" idx="4294967295"/>
          </p:nvPr>
        </p:nvSpPr>
        <p:spPr>
          <a:xfrm>
            <a:off x="755650" y="2017713"/>
            <a:ext cx="7848600" cy="4435475"/>
          </a:xfrm>
        </p:spPr>
        <p:txBody>
          <a:bodyPr/>
          <a:lstStyle/>
          <a:p>
            <a:pPr eaLnBrk="1" hangingPunct="1">
              <a:buFont typeface="Wingdings" pitchFamily="2" charset="2"/>
              <a:buNone/>
              <a:defRPr/>
            </a:pPr>
            <a:r>
              <a:rPr lang="en-US" altLang="zh-CN" sz="2800" b="1">
                <a:effectLst>
                  <a:outerShdw blurRad="38100" dist="38100" dir="2700000" algn="tl">
                    <a:srgbClr val="FFFFFF"/>
                  </a:outerShdw>
                </a:effectLst>
                <a:latin typeface="Times New Roman" pitchFamily="18" charset="0"/>
              </a:rPr>
              <a:t>5.</a:t>
            </a:r>
            <a:r>
              <a:rPr lang="zh-CN" altLang="en-US" sz="2800" b="1">
                <a:effectLst>
                  <a:outerShdw blurRad="38100" dist="38100" dir="2700000" algn="tl">
                    <a:srgbClr val="FFFFFF"/>
                  </a:outerShdw>
                </a:effectLst>
                <a:latin typeface="Times New Roman" pitchFamily="18" charset="0"/>
              </a:rPr>
              <a:t>预测公式</a:t>
            </a:r>
            <a:r>
              <a:rPr lang="zh-CN" altLang="en-US" sz="2800"/>
              <a:t>：</a:t>
            </a:r>
            <a:r>
              <a:rPr lang="en-US" altLang="zh-CN" sz="2800" b="1">
                <a:latin typeface="Times New Roman" pitchFamily="18" charset="0"/>
              </a:rPr>
              <a:t>Okuruma</a:t>
            </a:r>
            <a:r>
              <a:rPr lang="zh-CN" altLang="en-US" sz="2800" b="1">
                <a:latin typeface="Times New Roman" pitchFamily="18" charset="0"/>
              </a:rPr>
              <a:t>模型在自由空间路径损耗</a:t>
            </a:r>
          </a:p>
          <a:p>
            <a:pPr eaLnBrk="1" hangingPunct="1">
              <a:buFont typeface="Wingdings" pitchFamily="2" charset="2"/>
              <a:buNone/>
              <a:defRPr/>
            </a:pPr>
            <a:r>
              <a:rPr lang="zh-CN" altLang="en-US" sz="2800" b="1">
                <a:latin typeface="Times New Roman" pitchFamily="18" charset="0"/>
              </a:rPr>
              <a:t>基础上，首先在天线高度给定情况下，给出了</a:t>
            </a:r>
            <a:r>
              <a:rPr lang="zh-CN" altLang="en-US" sz="2800" b="1">
                <a:solidFill>
                  <a:schemeClr val="hlink"/>
                </a:solidFill>
                <a:effectLst>
                  <a:outerShdw blurRad="38100" dist="38100" dir="2700000" algn="tl">
                    <a:srgbClr val="000000"/>
                  </a:outerShdw>
                </a:effectLst>
                <a:latin typeface="Times New Roman" pitchFamily="18" charset="0"/>
              </a:rPr>
              <a:t>准</a:t>
            </a:r>
          </a:p>
          <a:p>
            <a:pPr eaLnBrk="1" hangingPunct="1">
              <a:buFont typeface="Wingdings" pitchFamily="2" charset="2"/>
              <a:buNone/>
              <a:defRPr/>
            </a:pPr>
            <a:r>
              <a:rPr lang="zh-CN" altLang="en-US" sz="2800" b="1">
                <a:solidFill>
                  <a:schemeClr val="hlink"/>
                </a:solidFill>
                <a:effectLst>
                  <a:outerShdw blurRad="38100" dist="38100" dir="2700000" algn="tl">
                    <a:srgbClr val="000000"/>
                  </a:outerShdw>
                </a:effectLst>
                <a:latin typeface="Times New Roman" pitchFamily="18" charset="0"/>
              </a:rPr>
              <a:t>平滑（</a:t>
            </a:r>
            <a:r>
              <a:rPr lang="en-US" altLang="zh-CN" sz="2800" b="1">
                <a:solidFill>
                  <a:schemeClr val="hlink"/>
                </a:solidFill>
                <a:effectLst>
                  <a:outerShdw blurRad="38100" dist="38100" dir="2700000" algn="tl">
                    <a:srgbClr val="000000"/>
                  </a:outerShdw>
                </a:effectLst>
                <a:latin typeface="Times New Roman" pitchFamily="18" charset="0"/>
              </a:rPr>
              <a:t>quasi-smooth)</a:t>
            </a:r>
            <a:r>
              <a:rPr lang="zh-CN" altLang="en-US" sz="2800" b="1">
                <a:latin typeface="Times New Roman" pitchFamily="18" charset="0"/>
              </a:rPr>
              <a:t>、</a:t>
            </a:r>
            <a:r>
              <a:rPr lang="zh-CN" altLang="en-US" sz="2800" b="1">
                <a:solidFill>
                  <a:schemeClr val="hlink"/>
                </a:solidFill>
                <a:effectLst>
                  <a:outerShdw blurRad="38100" dist="38100" dir="2700000" algn="tl">
                    <a:srgbClr val="000000"/>
                  </a:outerShdw>
                </a:effectLst>
                <a:latin typeface="Times New Roman" pitchFamily="18" charset="0"/>
              </a:rPr>
              <a:t>市区</a:t>
            </a:r>
            <a:r>
              <a:rPr lang="zh-CN" altLang="en-US" sz="2800" b="1">
                <a:latin typeface="Times New Roman" pitchFamily="18" charset="0"/>
              </a:rPr>
              <a:t>的路径损耗修正曲</a:t>
            </a:r>
          </a:p>
          <a:p>
            <a:pPr eaLnBrk="1" hangingPunct="1">
              <a:buFont typeface="Wingdings" pitchFamily="2" charset="2"/>
              <a:buNone/>
              <a:defRPr/>
            </a:pPr>
            <a:r>
              <a:rPr lang="zh-CN" altLang="en-US" sz="2800" b="1">
                <a:latin typeface="Times New Roman" pitchFamily="18" charset="0"/>
              </a:rPr>
              <a:t>线，根据该曲线可以对路径损耗值进行修正；然</a:t>
            </a:r>
          </a:p>
          <a:p>
            <a:pPr eaLnBrk="1" hangingPunct="1">
              <a:buFont typeface="Wingdings" pitchFamily="2" charset="2"/>
              <a:buNone/>
              <a:defRPr/>
            </a:pPr>
            <a:r>
              <a:rPr lang="zh-CN" altLang="en-US" sz="2800" b="1">
                <a:latin typeface="Times New Roman" pitchFamily="18" charset="0"/>
              </a:rPr>
              <a:t>后再根据实际的天线高度和地形、地物情况利用</a:t>
            </a:r>
          </a:p>
          <a:p>
            <a:pPr eaLnBrk="1" hangingPunct="1">
              <a:buFont typeface="Wingdings" pitchFamily="2" charset="2"/>
              <a:buNone/>
              <a:defRPr/>
            </a:pPr>
            <a:r>
              <a:rPr lang="zh-CN" altLang="en-US" sz="2800" b="1">
                <a:latin typeface="Times New Roman" pitchFamily="18" charset="0"/>
              </a:rPr>
              <a:t>相应曲线进行进一步的修正，最终可以获得特定</a:t>
            </a:r>
          </a:p>
          <a:p>
            <a:pPr eaLnBrk="1" hangingPunct="1">
              <a:buFont typeface="Wingdings" pitchFamily="2" charset="2"/>
              <a:buNone/>
              <a:defRPr/>
            </a:pPr>
            <a:r>
              <a:rPr lang="zh-CN" altLang="en-US" sz="2800" b="1">
                <a:latin typeface="Times New Roman" pitchFamily="18" charset="0"/>
              </a:rPr>
              <a:t>传播环境下的路径损耗中值。其预测公式为：</a:t>
            </a:r>
          </a:p>
        </p:txBody>
      </p:sp>
      <p:graphicFrame>
        <p:nvGraphicFramePr>
          <p:cNvPr id="48130" name="Object 4"/>
          <p:cNvGraphicFramePr>
            <a:graphicFrameLocks noGrp="1" noChangeAspect="1"/>
          </p:cNvGraphicFramePr>
          <p:nvPr>
            <p:ph sz="half" idx="4294967295"/>
          </p:nvPr>
        </p:nvGraphicFramePr>
        <p:xfrm>
          <a:off x="1331913" y="5734050"/>
          <a:ext cx="6913562" cy="431800"/>
        </p:xfrm>
        <a:graphic>
          <a:graphicData uri="http://schemas.openxmlformats.org/presentationml/2006/ole">
            <mc:AlternateContent xmlns:mc="http://schemas.openxmlformats.org/markup-compatibility/2006">
              <mc:Choice xmlns:v="urn:schemas-microsoft-com:vml" Requires="v">
                <p:oleObj spid="_x0000_s48131" name="公式" r:id="rId4" imgW="9207360" imgH="457200" progId="Equation.3">
                  <p:embed/>
                </p:oleObj>
              </mc:Choice>
              <mc:Fallback>
                <p:oleObj name="公式" r:id="rId4" imgW="9207360" imgH="457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5734050"/>
                        <a:ext cx="6913562"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1877" name="Rectangle 5"/>
          <p:cNvSpPr>
            <a:spLocks noChangeArrowheads="1"/>
          </p:cNvSpPr>
          <p:nvPr/>
        </p:nvSpPr>
        <p:spPr bwMode="auto">
          <a:xfrm>
            <a:off x="1187450" y="5734050"/>
            <a:ext cx="6624638" cy="503238"/>
          </a:xfrm>
          <a:prstGeom prst="rect">
            <a:avLst/>
          </a:prstGeom>
          <a:noFill/>
          <a:ln w="952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charset="-122"/>
            </a:endParaRPr>
          </a:p>
        </p:txBody>
      </p:sp>
      <p:sp>
        <p:nvSpPr>
          <p:cNvPr id="591878" name="Rectangle 6"/>
          <p:cNvSpPr>
            <a:spLocks noChangeArrowheads="1"/>
          </p:cNvSpPr>
          <p:nvPr/>
        </p:nvSpPr>
        <p:spPr bwMode="auto">
          <a:xfrm>
            <a:off x="1116013" y="5589588"/>
            <a:ext cx="6624637" cy="792162"/>
          </a:xfrm>
          <a:prstGeom prst="rect">
            <a:avLst/>
          </a:prstGeom>
          <a:solidFill>
            <a:schemeClr val="folHlink">
              <a:alpha val="25000"/>
            </a:schemeClr>
          </a:solidFill>
          <a:ln w="952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charset="-122"/>
            </a:endParaRPr>
          </a:p>
        </p:txBody>
      </p:sp>
      <p:sp>
        <p:nvSpPr>
          <p:cNvPr id="591879" name="Line 7"/>
          <p:cNvSpPr>
            <a:spLocks noChangeShapeType="1"/>
          </p:cNvSpPr>
          <p:nvPr/>
        </p:nvSpPr>
        <p:spPr bwMode="auto">
          <a:xfrm>
            <a:off x="1476375" y="6092825"/>
            <a:ext cx="0" cy="360363"/>
          </a:xfrm>
          <a:prstGeom prst="line">
            <a:avLst/>
          </a:prstGeom>
          <a:noFill/>
          <a:ln w="34925">
            <a:solidFill>
              <a:schemeClr val="tx2"/>
            </a:solidFill>
            <a:round/>
            <a:headEnd type="triangle" w="med" len="med"/>
            <a:tailEnd/>
          </a:ln>
          <a:effectLst/>
        </p:spPr>
        <p:txBody>
          <a:bodyPr>
            <a:spAutoFit/>
          </a:bodyPr>
          <a:lstStyle/>
          <a:p>
            <a:pPr>
              <a:defRPr/>
            </a:pPr>
            <a:endParaRPr lang="zh-CN" altLang="en-US">
              <a:effectLst>
                <a:outerShdw blurRad="38100" dist="38100" dir="2700000" algn="tl">
                  <a:srgbClr val="000000">
                    <a:alpha val="43137"/>
                  </a:srgbClr>
                </a:outerShdw>
              </a:effectLst>
              <a:ea typeface="宋体" charset="-122"/>
            </a:endParaRPr>
          </a:p>
        </p:txBody>
      </p:sp>
      <p:sp>
        <p:nvSpPr>
          <p:cNvPr id="591880" name="Line 8"/>
          <p:cNvSpPr>
            <a:spLocks noChangeShapeType="1"/>
          </p:cNvSpPr>
          <p:nvPr/>
        </p:nvSpPr>
        <p:spPr bwMode="auto">
          <a:xfrm>
            <a:off x="2700338" y="6092825"/>
            <a:ext cx="0" cy="360363"/>
          </a:xfrm>
          <a:prstGeom prst="line">
            <a:avLst/>
          </a:prstGeom>
          <a:noFill/>
          <a:ln w="34925">
            <a:solidFill>
              <a:schemeClr val="tx2"/>
            </a:solidFill>
            <a:round/>
            <a:headEnd type="triangle" w="med" len="med"/>
            <a:tailEnd/>
          </a:ln>
          <a:effectLst/>
        </p:spPr>
        <p:txBody>
          <a:bodyPr>
            <a:spAutoFit/>
          </a:bodyPr>
          <a:lstStyle/>
          <a:p>
            <a:pPr>
              <a:defRPr/>
            </a:pPr>
            <a:endParaRPr lang="zh-CN" altLang="en-US">
              <a:effectLst>
                <a:outerShdw blurRad="38100" dist="38100" dir="2700000" algn="tl">
                  <a:srgbClr val="000000">
                    <a:alpha val="43137"/>
                  </a:srgbClr>
                </a:outerShdw>
              </a:effectLst>
              <a:ea typeface="宋体" charset="-122"/>
            </a:endParaRPr>
          </a:p>
        </p:txBody>
      </p:sp>
      <p:sp>
        <p:nvSpPr>
          <p:cNvPr id="591881" name="Line 9"/>
          <p:cNvSpPr>
            <a:spLocks noChangeShapeType="1"/>
          </p:cNvSpPr>
          <p:nvPr/>
        </p:nvSpPr>
        <p:spPr bwMode="auto">
          <a:xfrm>
            <a:off x="3995738" y="6092825"/>
            <a:ext cx="0" cy="360363"/>
          </a:xfrm>
          <a:prstGeom prst="line">
            <a:avLst/>
          </a:prstGeom>
          <a:noFill/>
          <a:ln w="34925">
            <a:solidFill>
              <a:schemeClr val="tx2"/>
            </a:solidFill>
            <a:round/>
            <a:headEnd type="triangle" w="med" len="med"/>
            <a:tailEnd/>
          </a:ln>
          <a:effectLst/>
        </p:spPr>
        <p:txBody>
          <a:bodyPr>
            <a:spAutoFit/>
          </a:bodyPr>
          <a:lstStyle/>
          <a:p>
            <a:pPr>
              <a:defRPr/>
            </a:pPr>
            <a:endParaRPr lang="zh-CN" altLang="en-US">
              <a:effectLst>
                <a:outerShdw blurRad="38100" dist="38100" dir="2700000" algn="tl">
                  <a:srgbClr val="000000">
                    <a:alpha val="43137"/>
                  </a:srgbClr>
                </a:outerShdw>
              </a:effectLst>
              <a:ea typeface="宋体" charset="-122"/>
            </a:endParaRPr>
          </a:p>
        </p:txBody>
      </p:sp>
      <p:sp>
        <p:nvSpPr>
          <p:cNvPr id="591882" name="Line 10"/>
          <p:cNvSpPr>
            <a:spLocks noChangeShapeType="1"/>
          </p:cNvSpPr>
          <p:nvPr/>
        </p:nvSpPr>
        <p:spPr bwMode="auto">
          <a:xfrm>
            <a:off x="5076825" y="6092825"/>
            <a:ext cx="0" cy="360363"/>
          </a:xfrm>
          <a:prstGeom prst="line">
            <a:avLst/>
          </a:prstGeom>
          <a:noFill/>
          <a:ln w="34925">
            <a:solidFill>
              <a:schemeClr val="hlink"/>
            </a:solidFill>
            <a:round/>
            <a:headEnd type="triangle" w="med" len="med"/>
            <a:tailEnd/>
          </a:ln>
          <a:effectLst/>
        </p:spPr>
        <p:txBody>
          <a:bodyPr>
            <a:spAutoFit/>
          </a:bodyPr>
          <a:lstStyle/>
          <a:p>
            <a:pPr>
              <a:defRPr/>
            </a:pPr>
            <a:endParaRPr lang="zh-CN" altLang="en-US">
              <a:effectLst>
                <a:outerShdw blurRad="38100" dist="38100" dir="2700000" algn="tl">
                  <a:srgbClr val="000000">
                    <a:alpha val="43137"/>
                  </a:srgbClr>
                </a:outerShdw>
              </a:effectLst>
              <a:ea typeface="宋体" charset="-122"/>
            </a:endParaRPr>
          </a:p>
        </p:txBody>
      </p:sp>
      <p:sp>
        <p:nvSpPr>
          <p:cNvPr id="591883" name="Line 11"/>
          <p:cNvSpPr>
            <a:spLocks noChangeShapeType="1"/>
          </p:cNvSpPr>
          <p:nvPr/>
        </p:nvSpPr>
        <p:spPr bwMode="auto">
          <a:xfrm>
            <a:off x="6156325" y="6092825"/>
            <a:ext cx="0" cy="360363"/>
          </a:xfrm>
          <a:prstGeom prst="line">
            <a:avLst/>
          </a:prstGeom>
          <a:noFill/>
          <a:ln w="34925">
            <a:solidFill>
              <a:schemeClr val="hlink"/>
            </a:solidFill>
            <a:round/>
            <a:headEnd type="triangle" w="med" len="med"/>
            <a:tailEnd/>
          </a:ln>
          <a:effectLst/>
        </p:spPr>
        <p:txBody>
          <a:bodyPr>
            <a:spAutoFit/>
          </a:bodyPr>
          <a:lstStyle/>
          <a:p>
            <a:pPr>
              <a:defRPr/>
            </a:pPr>
            <a:endParaRPr lang="zh-CN" altLang="en-US">
              <a:effectLst>
                <a:outerShdw blurRad="38100" dist="38100" dir="2700000" algn="tl">
                  <a:srgbClr val="000000">
                    <a:alpha val="43137"/>
                  </a:srgbClr>
                </a:outerShdw>
              </a:effectLst>
              <a:ea typeface="宋体" charset="-122"/>
            </a:endParaRPr>
          </a:p>
        </p:txBody>
      </p:sp>
      <p:sp>
        <p:nvSpPr>
          <p:cNvPr id="591884" name="Line 12"/>
          <p:cNvSpPr>
            <a:spLocks noChangeShapeType="1"/>
          </p:cNvSpPr>
          <p:nvPr/>
        </p:nvSpPr>
        <p:spPr bwMode="auto">
          <a:xfrm>
            <a:off x="7019925" y="6092825"/>
            <a:ext cx="0" cy="360363"/>
          </a:xfrm>
          <a:prstGeom prst="line">
            <a:avLst/>
          </a:prstGeom>
          <a:noFill/>
          <a:ln w="34925">
            <a:solidFill>
              <a:schemeClr val="hlink"/>
            </a:solidFill>
            <a:round/>
            <a:headEnd type="triangle" w="med" len="med"/>
            <a:tailEnd/>
          </a:ln>
          <a:effectLst/>
        </p:spPr>
        <p:txBody>
          <a:bodyPr>
            <a:spAutoFit/>
          </a:bodyPr>
          <a:lstStyle/>
          <a:p>
            <a:pPr>
              <a:defRPr/>
            </a:pPr>
            <a:endParaRPr lang="zh-CN" altLang="en-US">
              <a:effectLst>
                <a:outerShdw blurRad="38100" dist="38100" dir="2700000" algn="tl">
                  <a:srgbClr val="000000">
                    <a:alpha val="43137"/>
                  </a:srgbClr>
                </a:outerShdw>
              </a:effectLst>
              <a:ea typeface="宋体" charset="-122"/>
            </a:endParaRPr>
          </a:p>
        </p:txBody>
      </p:sp>
      <p:sp>
        <p:nvSpPr>
          <p:cNvPr id="591885" name="Text Box 13"/>
          <p:cNvSpPr txBox="1">
            <a:spLocks noChangeArrowheads="1"/>
          </p:cNvSpPr>
          <p:nvPr/>
        </p:nvSpPr>
        <p:spPr bwMode="auto">
          <a:xfrm>
            <a:off x="1116013" y="6381750"/>
            <a:ext cx="1079500" cy="457200"/>
          </a:xfrm>
          <a:prstGeom prst="rect">
            <a:avLst/>
          </a:prstGeom>
          <a:noFill/>
          <a:ln w="9525" algn="ctr">
            <a:noFill/>
            <a:miter lim="800000"/>
            <a:headEnd/>
            <a:tailEnd/>
          </a:ln>
          <a:effectLst/>
        </p:spPr>
        <p:txBody>
          <a:bodyPr>
            <a:spAutoFit/>
          </a:bodyPr>
          <a:lstStyle/>
          <a:p>
            <a:pPr>
              <a:defRPr/>
            </a:pPr>
            <a:r>
              <a:rPr lang="zh-CN" altLang="en-US" sz="2400">
                <a:solidFill>
                  <a:schemeClr val="tx2"/>
                </a:solidFill>
                <a:effectLst>
                  <a:outerShdw blurRad="38100" dist="38100" dir="2700000" algn="tl">
                    <a:srgbClr val="000000"/>
                  </a:outerShdw>
                </a:effectLst>
                <a:ea typeface="宋体" charset="-122"/>
              </a:rPr>
              <a:t>损耗</a:t>
            </a:r>
          </a:p>
        </p:txBody>
      </p:sp>
      <p:sp>
        <p:nvSpPr>
          <p:cNvPr id="591886" name="Text Box 14"/>
          <p:cNvSpPr txBox="1">
            <a:spLocks noChangeArrowheads="1"/>
          </p:cNvSpPr>
          <p:nvPr/>
        </p:nvSpPr>
        <p:spPr bwMode="auto">
          <a:xfrm>
            <a:off x="2195513" y="6400800"/>
            <a:ext cx="1079500" cy="457200"/>
          </a:xfrm>
          <a:prstGeom prst="rect">
            <a:avLst/>
          </a:prstGeom>
          <a:noFill/>
          <a:ln w="9525" algn="ctr">
            <a:noFill/>
            <a:miter lim="800000"/>
            <a:headEnd/>
            <a:tailEnd/>
          </a:ln>
          <a:effectLst/>
        </p:spPr>
        <p:txBody>
          <a:bodyPr>
            <a:spAutoFit/>
          </a:bodyPr>
          <a:lstStyle/>
          <a:p>
            <a:pPr>
              <a:defRPr/>
            </a:pPr>
            <a:r>
              <a:rPr lang="zh-CN" altLang="en-US" sz="2400">
                <a:solidFill>
                  <a:schemeClr val="tx2"/>
                </a:solidFill>
                <a:effectLst>
                  <a:outerShdw blurRad="38100" dist="38100" dir="2700000" algn="tl">
                    <a:srgbClr val="000000"/>
                  </a:outerShdw>
                </a:effectLst>
                <a:ea typeface="宋体" charset="-122"/>
              </a:rPr>
              <a:t>损耗</a:t>
            </a:r>
          </a:p>
        </p:txBody>
      </p:sp>
      <p:sp>
        <p:nvSpPr>
          <p:cNvPr id="591887" name="Text Box 15"/>
          <p:cNvSpPr txBox="1">
            <a:spLocks noChangeArrowheads="1"/>
          </p:cNvSpPr>
          <p:nvPr/>
        </p:nvSpPr>
        <p:spPr bwMode="auto">
          <a:xfrm>
            <a:off x="3492500" y="6400800"/>
            <a:ext cx="1079500" cy="457200"/>
          </a:xfrm>
          <a:prstGeom prst="rect">
            <a:avLst/>
          </a:prstGeom>
          <a:noFill/>
          <a:ln w="9525" algn="ctr">
            <a:noFill/>
            <a:miter lim="800000"/>
            <a:headEnd/>
            <a:tailEnd/>
          </a:ln>
          <a:effectLst/>
        </p:spPr>
        <p:txBody>
          <a:bodyPr>
            <a:spAutoFit/>
          </a:bodyPr>
          <a:lstStyle/>
          <a:p>
            <a:pPr>
              <a:defRPr/>
            </a:pPr>
            <a:r>
              <a:rPr lang="zh-CN" altLang="en-US" sz="2400">
                <a:solidFill>
                  <a:schemeClr val="tx2"/>
                </a:solidFill>
                <a:effectLst>
                  <a:outerShdw blurRad="38100" dist="38100" dir="2700000" algn="tl">
                    <a:srgbClr val="000000"/>
                  </a:outerShdw>
                </a:effectLst>
                <a:ea typeface="宋体" charset="-122"/>
              </a:rPr>
              <a:t>损耗</a:t>
            </a:r>
          </a:p>
        </p:txBody>
      </p:sp>
      <p:sp>
        <p:nvSpPr>
          <p:cNvPr id="591888" name="Text Box 16"/>
          <p:cNvSpPr txBox="1">
            <a:spLocks noChangeArrowheads="1"/>
          </p:cNvSpPr>
          <p:nvPr/>
        </p:nvSpPr>
        <p:spPr bwMode="auto">
          <a:xfrm>
            <a:off x="4500563" y="6400800"/>
            <a:ext cx="1079500" cy="457200"/>
          </a:xfrm>
          <a:prstGeom prst="rect">
            <a:avLst/>
          </a:prstGeom>
          <a:noFill/>
          <a:ln w="9525" algn="ctr">
            <a:noFill/>
            <a:miter lim="800000"/>
            <a:headEnd/>
            <a:tailEnd/>
          </a:ln>
          <a:effectLst/>
        </p:spPr>
        <p:txBody>
          <a:bodyPr>
            <a:spAutoFit/>
          </a:bodyPr>
          <a:lstStyle/>
          <a:p>
            <a:pPr>
              <a:defRPr/>
            </a:pPr>
            <a:r>
              <a:rPr lang="en-US" altLang="zh-CN" sz="2400">
                <a:solidFill>
                  <a:schemeClr val="tx2"/>
                </a:solidFill>
                <a:effectLst>
                  <a:outerShdw blurRad="38100" dist="38100" dir="2700000" algn="tl">
                    <a:srgbClr val="000000"/>
                  </a:outerShdw>
                </a:effectLst>
                <a:ea typeface="宋体" charset="-122"/>
              </a:rPr>
              <a:t> </a:t>
            </a:r>
            <a:r>
              <a:rPr lang="zh-CN" altLang="en-US" sz="2400">
                <a:solidFill>
                  <a:schemeClr val="hlink"/>
                </a:solidFill>
                <a:effectLst>
                  <a:outerShdw blurRad="38100" dist="38100" dir="2700000" algn="tl">
                    <a:srgbClr val="000000"/>
                  </a:outerShdw>
                </a:effectLst>
                <a:ea typeface="宋体" charset="-122"/>
              </a:rPr>
              <a:t>增益</a:t>
            </a:r>
          </a:p>
        </p:txBody>
      </p:sp>
      <p:sp>
        <p:nvSpPr>
          <p:cNvPr id="591889" name="Text Box 17"/>
          <p:cNvSpPr txBox="1">
            <a:spLocks noChangeArrowheads="1"/>
          </p:cNvSpPr>
          <p:nvPr/>
        </p:nvSpPr>
        <p:spPr bwMode="auto">
          <a:xfrm>
            <a:off x="5580063" y="6400800"/>
            <a:ext cx="1079500" cy="457200"/>
          </a:xfrm>
          <a:prstGeom prst="rect">
            <a:avLst/>
          </a:prstGeom>
          <a:noFill/>
          <a:ln w="9525" algn="ctr">
            <a:noFill/>
            <a:miter lim="800000"/>
            <a:headEnd/>
            <a:tailEnd/>
          </a:ln>
          <a:effectLst/>
        </p:spPr>
        <p:txBody>
          <a:bodyPr>
            <a:spAutoFit/>
          </a:bodyPr>
          <a:lstStyle/>
          <a:p>
            <a:pPr>
              <a:defRPr/>
            </a:pPr>
            <a:r>
              <a:rPr lang="en-US" altLang="zh-CN" sz="2400">
                <a:solidFill>
                  <a:schemeClr val="tx2"/>
                </a:solidFill>
                <a:effectLst>
                  <a:outerShdw blurRad="38100" dist="38100" dir="2700000" algn="tl">
                    <a:srgbClr val="000000"/>
                  </a:outerShdw>
                </a:effectLst>
                <a:ea typeface="宋体" charset="-122"/>
              </a:rPr>
              <a:t> </a:t>
            </a:r>
            <a:r>
              <a:rPr lang="zh-CN" altLang="en-US" sz="2400">
                <a:solidFill>
                  <a:schemeClr val="hlink"/>
                </a:solidFill>
                <a:effectLst>
                  <a:outerShdw blurRad="38100" dist="38100" dir="2700000" algn="tl">
                    <a:srgbClr val="000000"/>
                  </a:outerShdw>
                </a:effectLst>
                <a:ea typeface="宋体" charset="-122"/>
              </a:rPr>
              <a:t>增益</a:t>
            </a:r>
          </a:p>
        </p:txBody>
      </p:sp>
      <p:sp>
        <p:nvSpPr>
          <p:cNvPr id="591890" name="Text Box 18"/>
          <p:cNvSpPr txBox="1">
            <a:spLocks noChangeArrowheads="1"/>
          </p:cNvSpPr>
          <p:nvPr/>
        </p:nvSpPr>
        <p:spPr bwMode="auto">
          <a:xfrm>
            <a:off x="6516688" y="6400800"/>
            <a:ext cx="1079500" cy="457200"/>
          </a:xfrm>
          <a:prstGeom prst="rect">
            <a:avLst/>
          </a:prstGeom>
          <a:noFill/>
          <a:ln w="9525" algn="ctr">
            <a:noFill/>
            <a:miter lim="800000"/>
            <a:headEnd/>
            <a:tailEnd/>
          </a:ln>
          <a:effectLst/>
        </p:spPr>
        <p:txBody>
          <a:bodyPr>
            <a:spAutoFit/>
          </a:bodyPr>
          <a:lstStyle/>
          <a:p>
            <a:pPr>
              <a:defRPr/>
            </a:pPr>
            <a:r>
              <a:rPr lang="en-US" altLang="zh-CN" sz="2400">
                <a:solidFill>
                  <a:schemeClr val="tx2"/>
                </a:solidFill>
                <a:effectLst>
                  <a:outerShdw blurRad="38100" dist="38100" dir="2700000" algn="tl">
                    <a:srgbClr val="000000"/>
                  </a:outerShdw>
                </a:effectLst>
                <a:ea typeface="宋体" charset="-122"/>
              </a:rPr>
              <a:t> </a:t>
            </a:r>
            <a:r>
              <a:rPr lang="zh-CN" altLang="en-US" sz="2400">
                <a:solidFill>
                  <a:schemeClr val="hlink"/>
                </a:solidFill>
                <a:effectLst>
                  <a:outerShdw blurRad="38100" dist="38100" dir="2700000" algn="tl">
                    <a:srgbClr val="000000"/>
                  </a:outerShdw>
                </a:effectLst>
                <a:ea typeface="宋体" charset="-122"/>
              </a:rPr>
              <a:t>增益</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idx="4294967295"/>
          </p:nvPr>
        </p:nvSpPr>
        <p:spPr/>
        <p:txBody>
          <a:bodyPr/>
          <a:lstStyle/>
          <a:p>
            <a:pPr eaLnBrk="1" hangingPunct="1"/>
            <a:endParaRPr lang="zh-CN" altLang="zh-CN"/>
          </a:p>
        </p:txBody>
      </p:sp>
      <p:sp>
        <p:nvSpPr>
          <p:cNvPr id="593923" name="Rectangle 3"/>
          <p:cNvSpPr>
            <a:spLocks noGrp="1" noChangeArrowheads="1"/>
          </p:cNvSpPr>
          <p:nvPr>
            <p:ph type="body" sz="half" idx="4294967295"/>
          </p:nvPr>
        </p:nvSpPr>
        <p:spPr>
          <a:xfrm>
            <a:off x="827088" y="2017713"/>
            <a:ext cx="7777162" cy="4506912"/>
          </a:xfrm>
        </p:spPr>
        <p:txBody>
          <a:bodyPr/>
          <a:lstStyle/>
          <a:p>
            <a:pPr eaLnBrk="1" hangingPunct="1">
              <a:buFont typeface="Wingdings" pitchFamily="2" charset="2"/>
              <a:buNone/>
              <a:defRPr/>
            </a:pPr>
            <a:r>
              <a:rPr lang="en-US" altLang="zh-CN" sz="2800" b="1">
                <a:effectLst>
                  <a:outerShdw blurRad="38100" dist="38100" dir="2700000" algn="tl">
                    <a:srgbClr val="FFFFFF"/>
                  </a:outerShdw>
                </a:effectLst>
                <a:latin typeface="Times New Roman" pitchFamily="18" charset="0"/>
              </a:rPr>
              <a:t>5.</a:t>
            </a:r>
            <a:r>
              <a:rPr lang="zh-CN" altLang="en-US" sz="2800" b="1">
                <a:effectLst>
                  <a:outerShdw blurRad="38100" dist="38100" dir="2700000" algn="tl">
                    <a:srgbClr val="FFFFFF"/>
                  </a:outerShdw>
                </a:effectLst>
                <a:latin typeface="Times New Roman" pitchFamily="18" charset="0"/>
              </a:rPr>
              <a:t>预测公式</a:t>
            </a:r>
            <a:r>
              <a:rPr lang="zh-CN" altLang="en-US" sz="2800" b="1">
                <a:latin typeface="Times New Roman" pitchFamily="18" charset="0"/>
              </a:rPr>
              <a:t>（续）：</a:t>
            </a:r>
            <a:r>
              <a:rPr lang="en-US" altLang="zh-CN" sz="2800" b="1">
                <a:latin typeface="Times New Roman" pitchFamily="18" charset="0"/>
              </a:rPr>
              <a:t>……</a:t>
            </a:r>
          </a:p>
          <a:p>
            <a:pPr eaLnBrk="1" hangingPunct="1">
              <a:buFont typeface="Wingdings" pitchFamily="2" charset="2"/>
              <a:buNone/>
              <a:defRPr/>
            </a:pPr>
            <a:r>
              <a:rPr lang="zh-CN" altLang="en-US" sz="2800" b="1">
                <a:latin typeface="Times New Roman" pitchFamily="18" charset="0"/>
              </a:rPr>
              <a:t>其中，</a:t>
            </a:r>
            <a:r>
              <a:rPr lang="en-US" altLang="zh-CN" sz="2800" b="1" i="1">
                <a:effectLst>
                  <a:outerShdw blurRad="38100" dist="38100" dir="2700000" algn="tl">
                    <a:srgbClr val="FFFFFF"/>
                  </a:outerShdw>
                </a:effectLst>
                <a:latin typeface="Times New Roman" pitchFamily="18" charset="0"/>
              </a:rPr>
              <a:t>L</a:t>
            </a:r>
            <a:r>
              <a:rPr lang="en-US" altLang="zh-CN" sz="2800" b="1" i="1" baseline="-25000">
                <a:effectLst>
                  <a:outerShdw blurRad="38100" dist="38100" dir="2700000" algn="tl">
                    <a:srgbClr val="FFFFFF"/>
                  </a:outerShdw>
                </a:effectLst>
                <a:latin typeface="Times New Roman" pitchFamily="18" charset="0"/>
              </a:rPr>
              <a:t>F</a:t>
            </a:r>
            <a:r>
              <a:rPr lang="en-US" altLang="zh-CN" sz="2800" b="1">
                <a:effectLst>
                  <a:outerShdw blurRad="38100" dist="38100" dir="2700000" algn="tl">
                    <a:srgbClr val="FFFFFF"/>
                  </a:outerShdw>
                </a:effectLst>
                <a:latin typeface="Times New Roman" pitchFamily="18" charset="0"/>
              </a:rPr>
              <a:t>(dB)</a:t>
            </a:r>
            <a:r>
              <a:rPr lang="zh-CN" altLang="en-US" sz="2800" b="1">
                <a:latin typeface="Times New Roman" pitchFamily="18" charset="0"/>
              </a:rPr>
              <a:t>为自由空间的路径损耗，设定收、</a:t>
            </a:r>
          </a:p>
          <a:p>
            <a:pPr eaLnBrk="1" hangingPunct="1">
              <a:buFont typeface="Wingdings" pitchFamily="2" charset="2"/>
              <a:buNone/>
              <a:defRPr/>
            </a:pPr>
            <a:r>
              <a:rPr lang="zh-CN" altLang="en-US" sz="2800" b="1">
                <a:latin typeface="Times New Roman" pitchFamily="18" charset="0"/>
              </a:rPr>
              <a:t>发均为各向同性天线，所以计算公式为：</a:t>
            </a:r>
          </a:p>
          <a:p>
            <a:pPr eaLnBrk="1" hangingPunct="1">
              <a:buFont typeface="Wingdings" pitchFamily="2" charset="2"/>
              <a:buNone/>
              <a:defRPr/>
            </a:pPr>
            <a:r>
              <a:rPr lang="zh-CN" altLang="en-US" sz="2800">
                <a:latin typeface="Times New Roman" pitchFamily="18" charset="0"/>
              </a:rPr>
              <a:t>                                                                         。</a:t>
            </a:r>
          </a:p>
          <a:p>
            <a:pPr eaLnBrk="1" hangingPunct="1">
              <a:buFont typeface="Wingdings" pitchFamily="2" charset="2"/>
              <a:buNone/>
              <a:defRPr/>
            </a:pPr>
            <a:r>
              <a:rPr lang="en-US" altLang="zh-CN" sz="2800" b="1" i="1">
                <a:effectLst>
                  <a:outerShdw blurRad="38100" dist="38100" dir="2700000" algn="tl">
                    <a:srgbClr val="FFFFFF"/>
                  </a:outerShdw>
                </a:effectLst>
                <a:latin typeface="Times New Roman" pitchFamily="18" charset="0"/>
              </a:rPr>
              <a:t>A</a:t>
            </a:r>
            <a:r>
              <a:rPr lang="en-US" altLang="zh-CN" sz="2800" b="1" i="1" baseline="-25000">
                <a:effectLst>
                  <a:outerShdw blurRad="38100" dist="38100" dir="2700000" algn="tl">
                    <a:srgbClr val="FFFFFF"/>
                  </a:outerShdw>
                </a:effectLst>
                <a:latin typeface="Times New Roman" pitchFamily="18" charset="0"/>
              </a:rPr>
              <a:t>mu</a:t>
            </a:r>
            <a:r>
              <a:rPr lang="en-US" altLang="zh-CN" sz="2800" b="1" i="1">
                <a:effectLst>
                  <a:outerShdw blurRad="38100" dist="38100" dir="2700000" algn="tl">
                    <a:srgbClr val="FFFFFF"/>
                  </a:outerShdw>
                </a:effectLst>
                <a:latin typeface="Times New Roman" pitchFamily="18" charset="0"/>
              </a:rPr>
              <a:t>(f,d)</a:t>
            </a:r>
            <a:r>
              <a:rPr lang="zh-CN" altLang="en-US" sz="2800" b="1">
                <a:latin typeface="Times New Roman" pitchFamily="18" charset="0"/>
              </a:rPr>
              <a:t>为准平滑、市区相对于自由空间的损耗</a:t>
            </a:r>
          </a:p>
          <a:p>
            <a:pPr eaLnBrk="1" hangingPunct="1">
              <a:buFont typeface="Wingdings" pitchFamily="2" charset="2"/>
              <a:buNone/>
              <a:defRPr/>
            </a:pPr>
            <a:r>
              <a:rPr lang="zh-CN" altLang="en-US" sz="2800" b="1">
                <a:latin typeface="Times New Roman" pitchFamily="18" charset="0"/>
              </a:rPr>
              <a:t>修正值，也称作基本中值损耗。</a:t>
            </a:r>
            <a:r>
              <a:rPr lang="en-US" altLang="zh-CN" sz="2800" b="1" i="1">
                <a:effectLst>
                  <a:outerShdw blurRad="38100" dist="38100" dir="2700000" algn="tl">
                    <a:srgbClr val="FFFFFF"/>
                  </a:outerShdw>
                </a:effectLst>
                <a:latin typeface="Times New Roman" pitchFamily="18" charset="0"/>
              </a:rPr>
              <a:t>G(h</a:t>
            </a:r>
            <a:r>
              <a:rPr lang="en-US" altLang="zh-CN" sz="2800" b="1" i="1" baseline="-25000">
                <a:effectLst>
                  <a:outerShdw blurRad="38100" dist="38100" dir="2700000" algn="tl">
                    <a:srgbClr val="FFFFFF"/>
                  </a:outerShdw>
                </a:effectLst>
                <a:latin typeface="Times New Roman" pitchFamily="18" charset="0"/>
              </a:rPr>
              <a:t>tr</a:t>
            </a:r>
            <a:r>
              <a:rPr lang="en-US" altLang="zh-CN" sz="2800" b="1" i="1">
                <a:effectLst>
                  <a:outerShdw blurRad="38100" dist="38100" dir="2700000" algn="tl">
                    <a:srgbClr val="FFFFFF"/>
                  </a:outerShdw>
                </a:effectLst>
                <a:latin typeface="Times New Roman" pitchFamily="18" charset="0"/>
              </a:rPr>
              <a:t>)</a:t>
            </a:r>
            <a:r>
              <a:rPr lang="zh-CN" altLang="en-US" sz="2800" b="1">
                <a:latin typeface="Times New Roman" pitchFamily="18" charset="0"/>
              </a:rPr>
              <a:t>为发射</a:t>
            </a:r>
            <a:r>
              <a:rPr lang="en-US" altLang="zh-CN" sz="2800" b="1">
                <a:latin typeface="Times New Roman" pitchFamily="18" charset="0"/>
              </a:rPr>
              <a:t>(BS)</a:t>
            </a:r>
          </a:p>
          <a:p>
            <a:pPr eaLnBrk="1" hangingPunct="1">
              <a:buFont typeface="Wingdings" pitchFamily="2" charset="2"/>
              <a:buNone/>
              <a:defRPr/>
            </a:pPr>
            <a:r>
              <a:rPr lang="zh-CN" altLang="en-US" sz="2800" b="1">
                <a:latin typeface="Times New Roman" pitchFamily="18" charset="0"/>
              </a:rPr>
              <a:t>天线高度增益，</a:t>
            </a:r>
            <a:r>
              <a:rPr lang="en-US" altLang="zh-CN" sz="2800" b="1" i="1">
                <a:effectLst>
                  <a:outerShdw blurRad="38100" dist="38100" dir="2700000" algn="tl">
                    <a:srgbClr val="FFFFFF"/>
                  </a:outerShdw>
                </a:effectLst>
                <a:latin typeface="Times New Roman" pitchFamily="18" charset="0"/>
              </a:rPr>
              <a:t>G(h</a:t>
            </a:r>
            <a:r>
              <a:rPr lang="en-US" altLang="zh-CN" sz="2800" b="1" i="1" baseline="-25000">
                <a:effectLst>
                  <a:outerShdw blurRad="38100" dist="38100" dir="2700000" algn="tl">
                    <a:srgbClr val="FFFFFF"/>
                  </a:outerShdw>
                </a:effectLst>
                <a:latin typeface="Times New Roman" pitchFamily="18" charset="0"/>
              </a:rPr>
              <a:t>re</a:t>
            </a:r>
            <a:r>
              <a:rPr lang="en-US" altLang="zh-CN" sz="2800" b="1" i="1">
                <a:effectLst>
                  <a:outerShdw blurRad="38100" dist="38100" dir="2700000" algn="tl">
                    <a:srgbClr val="FFFFFF"/>
                  </a:outerShdw>
                </a:effectLst>
                <a:latin typeface="Times New Roman" pitchFamily="18" charset="0"/>
              </a:rPr>
              <a:t>)</a:t>
            </a:r>
            <a:r>
              <a:rPr lang="zh-CN" altLang="en-US" sz="2800" b="1">
                <a:latin typeface="Times New Roman" pitchFamily="18" charset="0"/>
              </a:rPr>
              <a:t>为接收</a:t>
            </a:r>
            <a:r>
              <a:rPr lang="en-US" altLang="zh-CN" sz="2800" b="1">
                <a:latin typeface="Times New Roman" pitchFamily="18" charset="0"/>
              </a:rPr>
              <a:t>(MS)</a:t>
            </a:r>
            <a:r>
              <a:rPr lang="zh-CN" altLang="en-US" sz="2800" b="1">
                <a:latin typeface="Times New Roman" pitchFamily="18" charset="0"/>
              </a:rPr>
              <a:t>天线高度增</a:t>
            </a:r>
          </a:p>
          <a:p>
            <a:pPr eaLnBrk="1" hangingPunct="1">
              <a:buFont typeface="Wingdings" pitchFamily="2" charset="2"/>
              <a:buNone/>
              <a:defRPr/>
            </a:pPr>
            <a:r>
              <a:rPr lang="zh-CN" altLang="en-US" sz="2800" b="1">
                <a:latin typeface="Times New Roman" pitchFamily="18" charset="0"/>
              </a:rPr>
              <a:t>益，</a:t>
            </a:r>
            <a:r>
              <a:rPr lang="en-US" altLang="zh-CN" sz="2800" b="1" i="1">
                <a:effectLst>
                  <a:outerShdw blurRad="38100" dist="38100" dir="2700000" algn="tl">
                    <a:srgbClr val="FFFFFF"/>
                  </a:outerShdw>
                </a:effectLst>
                <a:latin typeface="Times New Roman" pitchFamily="18" charset="0"/>
              </a:rPr>
              <a:t>G</a:t>
            </a:r>
            <a:r>
              <a:rPr lang="en-US" altLang="zh-CN" sz="2800" b="1" i="1" baseline="-25000">
                <a:effectLst>
                  <a:outerShdw blurRad="38100" dist="38100" dir="2700000" algn="tl">
                    <a:srgbClr val="FFFFFF"/>
                  </a:outerShdw>
                </a:effectLst>
                <a:latin typeface="Times New Roman" pitchFamily="18" charset="0"/>
              </a:rPr>
              <a:t>AREA</a:t>
            </a:r>
            <a:r>
              <a:rPr lang="zh-CN" altLang="en-US" sz="2800" b="1">
                <a:latin typeface="Times New Roman" pitchFamily="18" charset="0"/>
              </a:rPr>
              <a:t>为地形、地物增益因子。</a:t>
            </a:r>
          </a:p>
        </p:txBody>
      </p:sp>
      <p:graphicFrame>
        <p:nvGraphicFramePr>
          <p:cNvPr id="49154" name="Object 4"/>
          <p:cNvGraphicFramePr>
            <a:graphicFrameLocks noGrp="1" noChangeAspect="1"/>
          </p:cNvGraphicFramePr>
          <p:nvPr>
            <p:ph sz="half" idx="4294967295"/>
          </p:nvPr>
        </p:nvGraphicFramePr>
        <p:xfrm>
          <a:off x="1547813" y="3573463"/>
          <a:ext cx="5761037" cy="484187"/>
        </p:xfrm>
        <a:graphic>
          <a:graphicData uri="http://schemas.openxmlformats.org/presentationml/2006/ole">
            <mc:AlternateContent xmlns:mc="http://schemas.openxmlformats.org/markup-compatibility/2006">
              <mc:Choice xmlns:v="urn:schemas-microsoft-com:vml" Requires="v">
                <p:oleObj spid="_x0000_s49155" name="公式" r:id="rId4" imgW="6337080" imgH="533160" progId="Equation.3">
                  <p:embed/>
                </p:oleObj>
              </mc:Choice>
              <mc:Fallback>
                <p:oleObj name="公式" r:id="rId4" imgW="6337080" imgH="53316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47813" y="3573463"/>
                        <a:ext cx="5761037" cy="4841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2"/>
          <p:cNvSpPr>
            <a:spLocks noGrp="1" noChangeArrowheads="1"/>
          </p:cNvSpPr>
          <p:nvPr>
            <p:ph type="title" idx="4294967295"/>
          </p:nvPr>
        </p:nvSpPr>
        <p:spPr/>
        <p:txBody>
          <a:bodyPr/>
          <a:lstStyle/>
          <a:p>
            <a:pPr eaLnBrk="1" hangingPunct="1"/>
            <a:r>
              <a:rPr lang="zh-CN" altLang="en-US" sz="3600" b="1">
                <a:latin typeface="Times New Roman" pitchFamily="18" charset="0"/>
              </a:rPr>
              <a:t>基本损耗中值</a:t>
            </a:r>
            <a:endParaRPr lang="en-US" altLang="zh-CN" sz="3600" b="1" i="1">
              <a:latin typeface="Times New Roman" pitchFamily="18" charset="0"/>
            </a:endParaRPr>
          </a:p>
        </p:txBody>
      </p:sp>
      <p:sp>
        <p:nvSpPr>
          <p:cNvPr id="595971" name="Rectangle 3"/>
          <p:cNvSpPr>
            <a:spLocks noGrp="1" noChangeArrowheads="1"/>
          </p:cNvSpPr>
          <p:nvPr>
            <p:ph type="body" sz="half" idx="4294967295"/>
          </p:nvPr>
        </p:nvSpPr>
        <p:spPr>
          <a:xfrm>
            <a:off x="684213" y="2017713"/>
            <a:ext cx="3743325" cy="4579937"/>
          </a:xfrm>
        </p:spPr>
        <p:txBody>
          <a:bodyPr/>
          <a:lstStyle/>
          <a:p>
            <a:pPr eaLnBrk="1" hangingPunct="1">
              <a:defRPr/>
            </a:pPr>
            <a:r>
              <a:rPr lang="zh-CN" altLang="en-US" sz="2400" b="1" dirty="0">
                <a:effectLst>
                  <a:outerShdw blurRad="38100" dist="38100" dir="2700000" algn="tl">
                    <a:srgbClr val="FFFFFF"/>
                  </a:outerShdw>
                </a:effectLst>
              </a:rPr>
              <a:t>基本中值损耗</a:t>
            </a:r>
            <a:r>
              <a:rPr lang="en-US" altLang="zh-CN" sz="2400" b="1" i="1" dirty="0">
                <a:latin typeface="Times New Roman" pitchFamily="18" charset="0"/>
              </a:rPr>
              <a:t>A</a:t>
            </a:r>
            <a:r>
              <a:rPr lang="en-US" altLang="zh-CN" sz="2400" b="1" i="1" baseline="-25000" dirty="0">
                <a:latin typeface="Times New Roman" pitchFamily="18" charset="0"/>
              </a:rPr>
              <a:t>mu</a:t>
            </a:r>
            <a:r>
              <a:rPr lang="en-US" altLang="zh-CN" sz="2400" b="1" i="1" dirty="0">
                <a:latin typeface="Times New Roman" pitchFamily="18" charset="0"/>
              </a:rPr>
              <a:t>(</a:t>
            </a:r>
            <a:r>
              <a:rPr lang="en-US" altLang="zh-CN" sz="2400" b="1" i="1" dirty="0" err="1">
                <a:latin typeface="Times New Roman" pitchFamily="18" charset="0"/>
              </a:rPr>
              <a:t>f,d</a:t>
            </a:r>
            <a:r>
              <a:rPr lang="en-US" altLang="zh-CN" sz="2400" b="1" i="1" dirty="0">
                <a:latin typeface="Times New Roman" pitchFamily="18" charset="0"/>
              </a:rPr>
              <a:t>)</a:t>
            </a:r>
            <a:r>
              <a:rPr lang="zh-CN" altLang="en-US" sz="2400" b="1" dirty="0"/>
              <a:t>：</a:t>
            </a:r>
          </a:p>
          <a:p>
            <a:pPr eaLnBrk="1" hangingPunct="1">
              <a:buFont typeface="Wingdings" pitchFamily="2" charset="2"/>
              <a:buNone/>
              <a:defRPr/>
            </a:pPr>
            <a:r>
              <a:rPr lang="zh-CN" altLang="en-US" sz="2400" dirty="0"/>
              <a:t>          </a:t>
            </a:r>
            <a:r>
              <a:rPr lang="zh-CN" altLang="en-US" sz="2400" b="1" dirty="0"/>
              <a:t>指准平滑、市区相对于自由空间所增加的中值损耗。天线高度均已给定，发射天线的有效高度为</a:t>
            </a:r>
            <a:r>
              <a:rPr lang="en-US" altLang="zh-CN" sz="2400" b="1" dirty="0">
                <a:effectLst>
                  <a:outerShdw blurRad="38100" dist="38100" dir="2700000" algn="tl">
                    <a:srgbClr val="FFFFFF"/>
                  </a:outerShdw>
                </a:effectLst>
                <a:latin typeface="Times New Roman" pitchFamily="18" charset="0"/>
              </a:rPr>
              <a:t>200m</a:t>
            </a:r>
            <a:r>
              <a:rPr lang="zh-CN" altLang="en-US" sz="2400" b="1" dirty="0">
                <a:latin typeface="Times New Roman" pitchFamily="18" charset="0"/>
              </a:rPr>
              <a:t>，接收天线的有效高度</a:t>
            </a:r>
            <a:r>
              <a:rPr lang="en-US" altLang="zh-CN" sz="2400" b="1" dirty="0">
                <a:effectLst>
                  <a:outerShdw blurRad="38100" dist="38100" dir="2700000" algn="tl">
                    <a:srgbClr val="FFFFFF"/>
                  </a:outerShdw>
                </a:effectLst>
                <a:latin typeface="Times New Roman" pitchFamily="18" charset="0"/>
              </a:rPr>
              <a:t>3m</a:t>
            </a:r>
            <a:r>
              <a:rPr lang="zh-CN" altLang="en-US" sz="2400" b="1" dirty="0">
                <a:latin typeface="Times New Roman" pitchFamily="18" charset="0"/>
              </a:rPr>
              <a:t>。</a:t>
            </a:r>
            <a:r>
              <a:rPr lang="zh-CN" altLang="en-US" sz="2400" b="1" dirty="0"/>
              <a:t>该经验曲线族随距离变化对应于不同的曲线。横坐标为载频频率。纵坐标为中值损耗。</a:t>
            </a:r>
          </a:p>
        </p:txBody>
      </p:sp>
      <p:sp>
        <p:nvSpPr>
          <p:cNvPr id="50183" name="Rectangle 4"/>
          <p:cNvSpPr>
            <a:spLocks noGrp="1" noChangeArrowheads="1"/>
          </p:cNvSpPr>
          <p:nvPr>
            <p:ph sz="half" idx="4294967295"/>
          </p:nvPr>
        </p:nvSpPr>
        <p:spPr>
          <a:xfrm>
            <a:off x="5145088" y="2017713"/>
            <a:ext cx="3810000" cy="4114800"/>
          </a:xfrm>
        </p:spPr>
        <p:txBody>
          <a:bodyPr/>
          <a:lstStyle/>
          <a:p>
            <a:pPr eaLnBrk="1" hangingPunct="1"/>
            <a:endParaRPr lang="zh-CN" altLang="zh-CN" sz="2400"/>
          </a:p>
        </p:txBody>
      </p:sp>
      <p:sp>
        <p:nvSpPr>
          <p:cNvPr id="595978" name="Oval 10"/>
          <p:cNvSpPr>
            <a:spLocks noChangeArrowheads="1"/>
          </p:cNvSpPr>
          <p:nvPr/>
        </p:nvSpPr>
        <p:spPr bwMode="auto">
          <a:xfrm>
            <a:off x="5795963" y="2420938"/>
            <a:ext cx="504825" cy="215900"/>
          </a:xfrm>
          <a:prstGeom prst="ellipse">
            <a:avLst/>
          </a:prstGeom>
          <a:noFill/>
          <a:ln w="9525" algn="ctr">
            <a:noFill/>
            <a:round/>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charset="-122"/>
            </a:endParaRPr>
          </a:p>
        </p:txBody>
      </p:sp>
      <p:sp>
        <p:nvSpPr>
          <p:cNvPr id="50185" name="Line 15"/>
          <p:cNvSpPr>
            <a:spLocks noChangeShapeType="1"/>
          </p:cNvSpPr>
          <p:nvPr/>
        </p:nvSpPr>
        <p:spPr bwMode="auto">
          <a:xfrm flipH="1">
            <a:off x="5651500" y="4437063"/>
            <a:ext cx="2592388" cy="720725"/>
          </a:xfrm>
          <a:prstGeom prst="line">
            <a:avLst/>
          </a:prstGeom>
          <a:noFill/>
          <a:ln w="9525">
            <a:noFill/>
            <a:round/>
            <a:headEnd/>
            <a:tailEnd/>
          </a:ln>
        </p:spPr>
        <p:txBody>
          <a:bodyPr>
            <a:spAutoFit/>
          </a:bodyPr>
          <a:lstStyle/>
          <a:p>
            <a:endParaRPr lang="zh-CN" altLang="en-US"/>
          </a:p>
        </p:txBody>
      </p:sp>
      <p:pic>
        <p:nvPicPr>
          <p:cNvPr id="50186" name="Picture 16"/>
          <p:cNvPicPr>
            <a:picLocks noChangeAspect="1" noChangeArrowheads="1"/>
          </p:cNvPicPr>
          <p:nvPr/>
        </p:nvPicPr>
        <p:blipFill>
          <a:blip r:embed="rId3" cstate="print"/>
          <a:srcRect/>
          <a:stretch>
            <a:fillRect/>
          </a:stretch>
        </p:blipFill>
        <p:spPr bwMode="auto">
          <a:xfrm>
            <a:off x="4356100" y="1484313"/>
            <a:ext cx="4572000" cy="5208587"/>
          </a:xfrm>
          <a:prstGeom prst="rect">
            <a:avLst/>
          </a:prstGeom>
          <a:noFill/>
          <a:ln w="9525">
            <a:noFill/>
            <a:miter lim="800000"/>
            <a:headEnd/>
            <a:tailEnd/>
          </a:ln>
        </p:spPr>
      </p:pic>
      <p:sp>
        <p:nvSpPr>
          <p:cNvPr id="50187" name="Line 17"/>
          <p:cNvSpPr>
            <a:spLocks noChangeShapeType="1"/>
          </p:cNvSpPr>
          <p:nvPr/>
        </p:nvSpPr>
        <p:spPr bwMode="auto">
          <a:xfrm flipV="1">
            <a:off x="7092950" y="3716338"/>
            <a:ext cx="0" cy="2520950"/>
          </a:xfrm>
          <a:prstGeom prst="line">
            <a:avLst/>
          </a:prstGeom>
          <a:noFill/>
          <a:ln w="28575">
            <a:solidFill>
              <a:schemeClr val="hlink"/>
            </a:solidFill>
            <a:prstDash val="dash"/>
            <a:round/>
            <a:headEnd/>
            <a:tailEnd/>
          </a:ln>
        </p:spPr>
        <p:txBody>
          <a:bodyPr>
            <a:spAutoFit/>
          </a:bodyPr>
          <a:lstStyle/>
          <a:p>
            <a:endParaRPr lang="zh-CN" altLang="en-US"/>
          </a:p>
        </p:txBody>
      </p:sp>
      <p:sp>
        <p:nvSpPr>
          <p:cNvPr id="50188" name="Line 18"/>
          <p:cNvSpPr>
            <a:spLocks noChangeShapeType="1"/>
          </p:cNvSpPr>
          <p:nvPr/>
        </p:nvSpPr>
        <p:spPr bwMode="auto">
          <a:xfrm flipH="1">
            <a:off x="5003800" y="3716338"/>
            <a:ext cx="2089150" cy="0"/>
          </a:xfrm>
          <a:prstGeom prst="line">
            <a:avLst/>
          </a:prstGeom>
          <a:noFill/>
          <a:ln w="28575">
            <a:solidFill>
              <a:schemeClr val="hlink"/>
            </a:solidFill>
            <a:prstDash val="dash"/>
            <a:round/>
            <a:headEnd/>
            <a:tailEnd/>
          </a:ln>
        </p:spPr>
        <p:txBody>
          <a:bodyPr>
            <a:spAutoFit/>
          </a:bodyPr>
          <a:lstStyle/>
          <a:p>
            <a:endParaRPr lang="zh-CN" altLang="en-US"/>
          </a:p>
        </p:txBody>
      </p:sp>
      <p:sp>
        <p:nvSpPr>
          <p:cNvPr id="50189" name="Line 19"/>
          <p:cNvSpPr>
            <a:spLocks noChangeShapeType="1"/>
          </p:cNvSpPr>
          <p:nvPr/>
        </p:nvSpPr>
        <p:spPr bwMode="auto">
          <a:xfrm flipH="1">
            <a:off x="5076825" y="4724400"/>
            <a:ext cx="2016125" cy="1588"/>
          </a:xfrm>
          <a:prstGeom prst="line">
            <a:avLst/>
          </a:prstGeom>
          <a:noFill/>
          <a:ln w="28575">
            <a:solidFill>
              <a:schemeClr val="folHlink"/>
            </a:solidFill>
            <a:prstDash val="dash"/>
            <a:round/>
            <a:headEnd/>
            <a:tailEnd/>
          </a:ln>
        </p:spPr>
        <p:txBody>
          <a:bodyPr>
            <a:spAutoFit/>
          </a:bodyPr>
          <a:lstStyle/>
          <a:p>
            <a:endParaRPr lang="zh-CN" altLang="en-US"/>
          </a:p>
        </p:txBody>
      </p:sp>
      <p:sp>
        <p:nvSpPr>
          <p:cNvPr id="50190" name="Text Box 20"/>
          <p:cNvSpPr txBox="1">
            <a:spLocks noChangeArrowheads="1"/>
          </p:cNvSpPr>
          <p:nvPr/>
        </p:nvSpPr>
        <p:spPr bwMode="auto">
          <a:xfrm>
            <a:off x="7019925" y="5949950"/>
            <a:ext cx="1079500" cy="304800"/>
          </a:xfrm>
          <a:prstGeom prst="rect">
            <a:avLst/>
          </a:prstGeom>
          <a:noFill/>
          <a:ln w="9525" algn="ctr">
            <a:noFill/>
            <a:miter lim="800000"/>
            <a:headEnd/>
            <a:tailEnd/>
          </a:ln>
        </p:spPr>
        <p:txBody>
          <a:bodyPr>
            <a:spAutoFit/>
          </a:bodyPr>
          <a:lstStyle/>
          <a:p>
            <a:r>
              <a:rPr lang="en-US" altLang="zh-CN">
                <a:solidFill>
                  <a:schemeClr val="hlink"/>
                </a:solidFill>
              </a:rPr>
              <a:t>900MHz</a:t>
            </a:r>
          </a:p>
        </p:txBody>
      </p:sp>
      <p:sp>
        <p:nvSpPr>
          <p:cNvPr id="50191" name="Text Box 21"/>
          <p:cNvSpPr txBox="1">
            <a:spLocks noChangeArrowheads="1"/>
          </p:cNvSpPr>
          <p:nvPr/>
        </p:nvSpPr>
        <p:spPr bwMode="auto">
          <a:xfrm>
            <a:off x="4643438" y="3644900"/>
            <a:ext cx="1079500" cy="304800"/>
          </a:xfrm>
          <a:prstGeom prst="rect">
            <a:avLst/>
          </a:prstGeom>
          <a:noFill/>
          <a:ln w="9525" algn="ctr">
            <a:noFill/>
            <a:miter lim="800000"/>
            <a:headEnd/>
            <a:tailEnd/>
          </a:ln>
        </p:spPr>
        <p:txBody>
          <a:bodyPr>
            <a:spAutoFit/>
          </a:bodyPr>
          <a:lstStyle/>
          <a:p>
            <a:r>
              <a:rPr lang="en-US" altLang="zh-CN">
                <a:solidFill>
                  <a:schemeClr val="hlink"/>
                </a:solidFill>
              </a:rPr>
              <a:t>43dB</a:t>
            </a:r>
          </a:p>
        </p:txBody>
      </p:sp>
      <p:sp>
        <p:nvSpPr>
          <p:cNvPr id="50192" name="Text Box 26"/>
          <p:cNvSpPr txBox="1">
            <a:spLocks noChangeArrowheads="1"/>
          </p:cNvSpPr>
          <p:nvPr/>
        </p:nvSpPr>
        <p:spPr bwMode="auto">
          <a:xfrm>
            <a:off x="8064500" y="4076700"/>
            <a:ext cx="1079500" cy="304800"/>
          </a:xfrm>
          <a:prstGeom prst="rect">
            <a:avLst/>
          </a:prstGeom>
          <a:noFill/>
          <a:ln w="9525" algn="ctr">
            <a:noFill/>
            <a:miter lim="800000"/>
            <a:headEnd/>
            <a:tailEnd/>
          </a:ln>
        </p:spPr>
        <p:txBody>
          <a:bodyPr>
            <a:spAutoFit/>
          </a:bodyPr>
          <a:lstStyle/>
          <a:p>
            <a:r>
              <a:rPr lang="en-US" altLang="zh-CN">
                <a:solidFill>
                  <a:schemeClr val="folHlink"/>
                </a:solidFill>
              </a:rPr>
              <a:t>d=15km</a:t>
            </a:r>
          </a:p>
        </p:txBody>
      </p:sp>
      <mc:AlternateContent xmlns:mc="http://schemas.openxmlformats.org/markup-compatibility/2006">
        <mc:Choice xmlns:p14="http://schemas.microsoft.com/office/powerpoint/2010/main" Requires="p14">
          <p:contentPart p14:bwMode="auto" r:id="rId4">
            <p14:nvContentPartPr>
              <p14:cNvPr id="50178" name="Ink 23"/>
              <p14:cNvContentPartPr>
                <a14:cpLocks xmlns:a14="http://schemas.microsoft.com/office/drawing/2010/main" noRot="1" noChangeAspect="1" noEditPoints="1" noChangeArrowheads="1" noChangeShapeType="1"/>
              </p14:cNvContentPartPr>
              <p14:nvPr/>
            </p14:nvContentPartPr>
            <p14:xfrm>
              <a:off x="5651500" y="2349500"/>
              <a:ext cx="528638" cy="22225"/>
            </p14:xfrm>
          </p:contentPart>
        </mc:Choice>
        <mc:Fallback>
          <p:pic>
            <p:nvPicPr>
              <p:cNvPr id="50178" name="Ink 23"/>
              <p:cNvPicPr>
                <a:picLocks noRot="1" noChangeAspect="1" noEditPoints="1" noChangeArrowheads="1" noChangeShapeType="1"/>
              </p:cNvPicPr>
              <p:nvPr/>
            </p:nvPicPr>
            <p:blipFill>
              <a:blip r:embed="rId5"/>
              <a:stretch>
                <a:fillRect/>
              </a:stretch>
            </p:blipFill>
            <p:spPr>
              <a:xfrm>
                <a:off x="5623071" y="2232078"/>
                <a:ext cx="585496" cy="257069"/>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0179" name="Ink 24"/>
              <p14:cNvContentPartPr>
                <a14:cpLocks xmlns:a14="http://schemas.microsoft.com/office/drawing/2010/main" noRot="1" noChangeAspect="1" noEditPoints="1" noChangeArrowheads="1" noChangeShapeType="1"/>
              </p14:cNvContentPartPr>
              <p14:nvPr/>
            </p14:nvContentPartPr>
            <p14:xfrm>
              <a:off x="5529263" y="2622550"/>
              <a:ext cx="757237" cy="14288"/>
            </p14:xfrm>
          </p:contentPart>
        </mc:Choice>
        <mc:Fallback>
          <p:pic>
            <p:nvPicPr>
              <p:cNvPr id="50179" name="Ink 24"/>
              <p:cNvPicPr>
                <a:picLocks noRot="1" noChangeAspect="1" noEditPoints="1" noChangeArrowheads="1" noChangeShapeType="1"/>
              </p:cNvPicPr>
              <p:nvPr/>
            </p:nvPicPr>
            <p:blipFill>
              <a:blip r:embed="rId7"/>
              <a:stretch>
                <a:fillRect/>
              </a:stretch>
            </p:blipFill>
            <p:spPr>
              <a:xfrm>
                <a:off x="5500844" y="2544459"/>
                <a:ext cx="814075" cy="170471"/>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50180" name="Ink 25"/>
              <p14:cNvContentPartPr>
                <a14:cpLocks xmlns:a14="http://schemas.microsoft.com/office/drawing/2010/main" noRot="1" noChangeAspect="1" noEditPoints="1" noChangeArrowheads="1" noChangeShapeType="1"/>
              </p14:cNvContentPartPr>
              <p14:nvPr/>
            </p14:nvContentPartPr>
            <p14:xfrm>
              <a:off x="5508625" y="2636838"/>
              <a:ext cx="722313" cy="1587"/>
            </p14:xfrm>
          </p:contentPart>
        </mc:Choice>
        <mc:Fallback>
          <p:pic>
            <p:nvPicPr>
              <p:cNvPr id="50180" name="Ink 25"/>
              <p:cNvPicPr>
                <a:picLocks noRot="1" noChangeAspect="1" noEditPoints="1" noChangeArrowheads="1" noChangeShapeType="1"/>
              </p:cNvPicPr>
              <p:nvPr/>
            </p:nvPicPr>
            <p:blipFill>
              <a:blip r:embed="rId9"/>
              <a:stretch>
                <a:fillRect/>
              </a:stretch>
            </p:blipFill>
            <p:spPr>
              <a:xfrm>
                <a:off x="5480179" y="2133759"/>
                <a:ext cx="779205" cy="1007745"/>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p:cNvSpPr>
            <a:spLocks noGrp="1" noChangeArrowheads="1"/>
          </p:cNvSpPr>
          <p:nvPr>
            <p:ph type="title"/>
          </p:nvPr>
        </p:nvSpPr>
        <p:spPr/>
        <p:txBody>
          <a:bodyPr/>
          <a:lstStyle/>
          <a:p>
            <a:pPr eaLnBrk="1" hangingPunct="1"/>
            <a:r>
              <a:rPr lang="en-US" altLang="zh-CN" sz="3600">
                <a:latin typeface="Times New Roman" pitchFamily="18" charset="0"/>
              </a:rPr>
              <a:t> </a:t>
            </a:r>
            <a:r>
              <a:rPr lang="en-US" altLang="zh-CN" sz="3600" b="1">
                <a:latin typeface="Times New Roman" pitchFamily="18" charset="0"/>
              </a:rPr>
              <a:t>4</a:t>
            </a:r>
            <a:r>
              <a:rPr lang="zh-CN" altLang="en-US" sz="3600" b="1">
                <a:latin typeface="Times New Roman" pitchFamily="18" charset="0"/>
              </a:rPr>
              <a:t>）天线的有效面积（口径，</a:t>
            </a:r>
            <a:r>
              <a:rPr lang="en-US" altLang="zh-CN" sz="3600" b="1">
                <a:latin typeface="Times New Roman" pitchFamily="18" charset="0"/>
              </a:rPr>
              <a:t>A</a:t>
            </a:r>
            <a:r>
              <a:rPr lang="en-US" altLang="zh-CN" sz="3600" b="1" baseline="-25000">
                <a:latin typeface="Times New Roman" pitchFamily="18" charset="0"/>
              </a:rPr>
              <a:t>e</a:t>
            </a:r>
            <a:r>
              <a:rPr lang="zh-CN" altLang="en-US" sz="3600" b="1">
                <a:latin typeface="Times New Roman" pitchFamily="18" charset="0"/>
              </a:rPr>
              <a:t>）</a:t>
            </a:r>
          </a:p>
        </p:txBody>
      </p:sp>
      <p:sp>
        <p:nvSpPr>
          <p:cNvPr id="2054" name="Rectangle 3"/>
          <p:cNvSpPr>
            <a:spLocks noGrp="1" noChangeArrowheads="1"/>
          </p:cNvSpPr>
          <p:nvPr>
            <p:ph type="body" sz="half" idx="1"/>
          </p:nvPr>
        </p:nvSpPr>
        <p:spPr>
          <a:xfrm>
            <a:off x="1182688" y="2017713"/>
            <a:ext cx="7205662" cy="4114800"/>
          </a:xfrm>
        </p:spPr>
        <p:txBody>
          <a:bodyPr/>
          <a:lstStyle/>
          <a:p>
            <a:pPr eaLnBrk="1" hangingPunct="1"/>
            <a:r>
              <a:rPr lang="zh-CN" altLang="en-US" sz="2800" b="1"/>
              <a:t>天线的有效面积</a:t>
            </a:r>
            <a:r>
              <a:rPr lang="en-US" altLang="zh-CN" sz="2800" b="1">
                <a:latin typeface="Times New Roman" pitchFamily="18" charset="0"/>
              </a:rPr>
              <a:t>A</a:t>
            </a:r>
            <a:r>
              <a:rPr lang="en-US" altLang="zh-CN" sz="2800" b="1" baseline="-25000">
                <a:latin typeface="Times New Roman" pitchFamily="18" charset="0"/>
              </a:rPr>
              <a:t>e</a:t>
            </a:r>
            <a:r>
              <a:rPr lang="zh-CN" altLang="en-US" sz="2800">
                <a:latin typeface="Times New Roman" pitchFamily="18" charset="0"/>
              </a:rPr>
              <a:t>：</a:t>
            </a:r>
            <a:endParaRPr lang="zh-CN" altLang="en-US" sz="2800" b="1" baseline="-25000">
              <a:latin typeface="Times New Roman" pitchFamily="18" charset="0"/>
            </a:endParaRPr>
          </a:p>
          <a:p>
            <a:pPr eaLnBrk="1" hangingPunct="1">
              <a:buFont typeface="Wingdings" pitchFamily="2" charset="2"/>
              <a:buNone/>
            </a:pPr>
            <a:r>
              <a:rPr lang="zh-CN" altLang="en-US" sz="2800"/>
              <a:t>          </a:t>
            </a:r>
            <a:endParaRPr lang="el-GR" altLang="zh-CN" sz="2800">
              <a:cs typeface="Tahoma" pitchFamily="34" charset="0"/>
            </a:endParaRPr>
          </a:p>
        </p:txBody>
      </p:sp>
      <p:graphicFrame>
        <p:nvGraphicFramePr>
          <p:cNvPr id="2051" name="Object 6"/>
          <p:cNvGraphicFramePr>
            <a:graphicFrameLocks noGrp="1" noChangeAspect="1"/>
          </p:cNvGraphicFramePr>
          <p:nvPr>
            <p:ph sz="quarter" idx="3"/>
          </p:nvPr>
        </p:nvGraphicFramePr>
        <p:xfrm>
          <a:off x="3348038" y="2708275"/>
          <a:ext cx="1868487" cy="998538"/>
        </p:xfrm>
        <a:graphic>
          <a:graphicData uri="http://schemas.openxmlformats.org/presentationml/2006/ole">
            <mc:AlternateContent xmlns:mc="http://schemas.openxmlformats.org/markup-compatibility/2006">
              <mc:Choice xmlns:v="urn:schemas-microsoft-com:vml" Requires="v">
                <p:oleObj spid="_x0000_s2053" name="公式" r:id="rId4" imgW="1511280" imgH="939600" progId="Equation.3">
                  <p:embed/>
                </p:oleObj>
              </mc:Choice>
              <mc:Fallback>
                <p:oleObj name="公式" r:id="rId4" imgW="1511280" imgH="9396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8038" y="2708275"/>
                        <a:ext cx="1868487" cy="998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5" name="Text Box 8"/>
          <p:cNvSpPr txBox="1">
            <a:spLocks noChangeArrowheads="1"/>
          </p:cNvSpPr>
          <p:nvPr/>
        </p:nvSpPr>
        <p:spPr bwMode="auto">
          <a:xfrm>
            <a:off x="1476375" y="3860800"/>
            <a:ext cx="7056438" cy="1160463"/>
          </a:xfrm>
          <a:prstGeom prst="rect">
            <a:avLst/>
          </a:prstGeom>
          <a:noFill/>
          <a:ln w="9525">
            <a:noFill/>
            <a:miter lim="800000"/>
            <a:headEnd/>
            <a:tailEnd/>
          </a:ln>
        </p:spPr>
        <p:txBody>
          <a:bodyPr>
            <a:spAutoFit/>
          </a:bodyPr>
          <a:lstStyle/>
          <a:p>
            <a:r>
              <a:rPr lang="zh-CN" altLang="en-US" sz="2800"/>
              <a:t>其中，</a:t>
            </a:r>
            <a:r>
              <a:rPr lang="en-US" altLang="zh-CN" sz="2800"/>
              <a:t>D</a:t>
            </a:r>
            <a:r>
              <a:rPr lang="zh-CN" altLang="en-US" sz="2800"/>
              <a:t>为天线的方向因子，对于无损耗天</a:t>
            </a:r>
          </a:p>
          <a:p>
            <a:r>
              <a:rPr lang="zh-CN" altLang="en-US" sz="2800"/>
              <a:t>线，</a:t>
            </a:r>
            <a:r>
              <a:rPr lang="en-US" altLang="zh-CN" sz="2800"/>
              <a:t>G</a:t>
            </a:r>
            <a:r>
              <a:rPr lang="zh-CN" altLang="en-US" sz="2800"/>
              <a:t>＝</a:t>
            </a:r>
            <a:r>
              <a:rPr lang="en-US" altLang="zh-CN" sz="2800"/>
              <a:t>D</a:t>
            </a:r>
            <a:r>
              <a:rPr lang="zh-CN" altLang="en-US" sz="2800"/>
              <a:t>（有损耗时</a:t>
            </a:r>
            <a:r>
              <a:rPr lang="en-US" altLang="zh-CN" sz="2800"/>
              <a:t>G&lt;D</a:t>
            </a:r>
            <a:r>
              <a:rPr lang="zh-CN" altLang="en-US" sz="2800"/>
              <a:t>）。则，</a:t>
            </a:r>
          </a:p>
        </p:txBody>
      </p:sp>
      <p:graphicFrame>
        <p:nvGraphicFramePr>
          <p:cNvPr id="2052" name="Object 9"/>
          <p:cNvGraphicFramePr>
            <a:graphicFrameLocks noChangeAspect="1"/>
          </p:cNvGraphicFramePr>
          <p:nvPr/>
        </p:nvGraphicFramePr>
        <p:xfrm>
          <a:off x="3419475" y="5157788"/>
          <a:ext cx="1587500" cy="901700"/>
        </p:xfrm>
        <a:graphic>
          <a:graphicData uri="http://schemas.openxmlformats.org/presentationml/2006/ole">
            <mc:AlternateContent xmlns:mc="http://schemas.openxmlformats.org/markup-compatibility/2006">
              <mc:Choice xmlns:v="urn:schemas-microsoft-com:vml" Requires="v">
                <p:oleObj spid="_x0000_s2054" name="公式" r:id="rId6" imgW="1587240" imgH="901440" progId="Equation.3">
                  <p:embed/>
                </p:oleObj>
              </mc:Choice>
              <mc:Fallback>
                <p:oleObj name="公式" r:id="rId6" imgW="1587240" imgH="90144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9475" y="5157788"/>
                        <a:ext cx="1587500" cy="901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idx="4294967295"/>
          </p:nvPr>
        </p:nvSpPr>
        <p:spPr/>
        <p:txBody>
          <a:bodyPr/>
          <a:lstStyle/>
          <a:p>
            <a:pPr eaLnBrk="1" hangingPunct="1"/>
            <a:endParaRPr lang="zh-CN" altLang="zh-CN"/>
          </a:p>
        </p:txBody>
      </p:sp>
      <p:sp>
        <p:nvSpPr>
          <p:cNvPr id="598019" name="Rectangle 3"/>
          <p:cNvSpPr>
            <a:spLocks noGrp="1" noChangeArrowheads="1"/>
          </p:cNvSpPr>
          <p:nvPr>
            <p:ph type="body" sz="half" idx="4294967295"/>
          </p:nvPr>
        </p:nvSpPr>
        <p:spPr>
          <a:xfrm>
            <a:off x="755650" y="2060575"/>
            <a:ext cx="4464050" cy="4537075"/>
          </a:xfrm>
        </p:spPr>
        <p:txBody>
          <a:bodyPr/>
          <a:lstStyle/>
          <a:p>
            <a:pPr eaLnBrk="1" hangingPunct="1">
              <a:defRPr/>
            </a:pPr>
            <a:r>
              <a:rPr lang="zh-CN" altLang="en-US" sz="2800" b="1">
                <a:effectLst>
                  <a:outerShdw blurRad="38100" dist="38100" dir="2700000" algn="tl">
                    <a:srgbClr val="C0C0C0"/>
                  </a:outerShdw>
                </a:effectLst>
                <a:latin typeface="Times New Roman" pitchFamily="18" charset="0"/>
              </a:rPr>
              <a:t>天线高度增益</a:t>
            </a:r>
            <a:r>
              <a:rPr lang="en-US" altLang="zh-CN" sz="2800" b="1">
                <a:effectLst>
                  <a:outerShdw blurRad="38100" dist="38100" dir="2700000" algn="tl">
                    <a:srgbClr val="C0C0C0"/>
                  </a:outerShdw>
                </a:effectLst>
                <a:latin typeface="Times New Roman" pitchFamily="18" charset="0"/>
              </a:rPr>
              <a:t>G(h</a:t>
            </a:r>
            <a:r>
              <a:rPr lang="en-US" altLang="zh-CN" sz="2800" b="1" baseline="-25000">
                <a:effectLst>
                  <a:outerShdw blurRad="38100" dist="38100" dir="2700000" algn="tl">
                    <a:srgbClr val="C0C0C0"/>
                  </a:outerShdw>
                </a:effectLst>
                <a:latin typeface="Times New Roman" pitchFamily="18" charset="0"/>
              </a:rPr>
              <a:t>tr</a:t>
            </a:r>
            <a:r>
              <a:rPr lang="en-US" altLang="zh-CN" sz="2800" b="1">
                <a:effectLst>
                  <a:outerShdw blurRad="38100" dist="38100" dir="2700000" algn="tl">
                    <a:srgbClr val="C0C0C0"/>
                  </a:outerShdw>
                </a:effectLst>
                <a:latin typeface="Times New Roman" pitchFamily="18" charset="0"/>
              </a:rPr>
              <a:t>)</a:t>
            </a:r>
            <a:r>
              <a:rPr lang="zh-CN" altLang="en-US" sz="2800" b="1">
                <a:effectLst>
                  <a:outerShdw blurRad="38100" dist="38100" dir="2700000" algn="tl">
                    <a:srgbClr val="C0C0C0"/>
                  </a:outerShdw>
                </a:effectLst>
                <a:latin typeface="Times New Roman" pitchFamily="18" charset="0"/>
              </a:rPr>
              <a:t>、</a:t>
            </a:r>
            <a:r>
              <a:rPr lang="en-US" altLang="zh-CN" sz="2800" b="1">
                <a:effectLst>
                  <a:outerShdw blurRad="38100" dist="38100" dir="2700000" algn="tl">
                    <a:srgbClr val="C0C0C0"/>
                  </a:outerShdw>
                </a:effectLst>
                <a:latin typeface="Times New Roman" pitchFamily="18" charset="0"/>
              </a:rPr>
              <a:t>G(h</a:t>
            </a:r>
            <a:r>
              <a:rPr lang="en-US" altLang="zh-CN" sz="2800" b="1" baseline="-25000">
                <a:effectLst>
                  <a:outerShdw blurRad="38100" dist="38100" dir="2700000" algn="tl">
                    <a:srgbClr val="C0C0C0"/>
                  </a:outerShdw>
                </a:effectLst>
                <a:latin typeface="Times New Roman" pitchFamily="18" charset="0"/>
              </a:rPr>
              <a:t>re</a:t>
            </a:r>
            <a:r>
              <a:rPr lang="en-US" altLang="zh-CN" sz="2800" b="1">
                <a:effectLst>
                  <a:outerShdw blurRad="38100" dist="38100" dir="2700000" algn="tl">
                    <a:srgbClr val="C0C0C0"/>
                  </a:outerShdw>
                </a:effectLst>
                <a:latin typeface="Times New Roman" pitchFamily="18" charset="0"/>
              </a:rPr>
              <a:t>)</a:t>
            </a:r>
            <a:r>
              <a:rPr lang="zh-CN" altLang="en-US" sz="2800" b="1">
                <a:latin typeface="Times New Roman" pitchFamily="18" charset="0"/>
              </a:rPr>
              <a:t>：</a:t>
            </a:r>
          </a:p>
          <a:p>
            <a:pPr eaLnBrk="1" hangingPunct="1">
              <a:buFont typeface="Wingdings" pitchFamily="2" charset="2"/>
              <a:buNone/>
              <a:defRPr/>
            </a:pPr>
            <a:r>
              <a:rPr lang="zh-CN" altLang="en-US" sz="2800" b="1">
                <a:latin typeface="Times New Roman" pitchFamily="18" charset="0"/>
              </a:rPr>
              <a:t>    </a:t>
            </a:r>
            <a:endParaRPr lang="zh-CN" altLang="en-US" sz="2400" b="1">
              <a:latin typeface="Times New Roman" pitchFamily="18" charset="0"/>
            </a:endParaRPr>
          </a:p>
          <a:p>
            <a:pPr eaLnBrk="1" hangingPunct="1">
              <a:defRPr/>
            </a:pPr>
            <a:endParaRPr lang="zh-CN" altLang="en-US" sz="2800" b="1">
              <a:effectLst>
                <a:outerShdw blurRad="38100" dist="38100" dir="2700000" algn="tl">
                  <a:srgbClr val="C0C0C0"/>
                </a:outerShdw>
              </a:effectLst>
            </a:endParaRPr>
          </a:p>
          <a:p>
            <a:pPr eaLnBrk="1" hangingPunct="1">
              <a:defRPr/>
            </a:pPr>
            <a:endParaRPr lang="zh-CN" altLang="en-US" sz="2800" b="1">
              <a:effectLst>
                <a:outerShdw blurRad="38100" dist="38100" dir="2700000" algn="tl">
                  <a:srgbClr val="C0C0C0"/>
                </a:outerShdw>
              </a:effectLst>
            </a:endParaRPr>
          </a:p>
          <a:p>
            <a:pPr eaLnBrk="1" hangingPunct="1">
              <a:defRPr/>
            </a:pPr>
            <a:endParaRPr lang="zh-CN" altLang="en-US" sz="2800" b="1">
              <a:effectLst>
                <a:outerShdw blurRad="38100" dist="38100" dir="2700000" algn="tl">
                  <a:srgbClr val="C0C0C0"/>
                </a:outerShdw>
              </a:effectLst>
            </a:endParaRPr>
          </a:p>
          <a:p>
            <a:pPr eaLnBrk="1" hangingPunct="1">
              <a:defRPr/>
            </a:pPr>
            <a:r>
              <a:rPr lang="zh-CN" altLang="en-US" sz="2800" b="1">
                <a:effectLst>
                  <a:outerShdw blurRad="38100" dist="38100" dir="2700000" algn="tl">
                    <a:srgbClr val="C0C0C0"/>
                  </a:outerShdw>
                </a:effectLst>
                <a:latin typeface="Times New Roman" pitchFamily="18" charset="0"/>
              </a:rPr>
              <a:t>地物增益</a:t>
            </a:r>
            <a:r>
              <a:rPr lang="en-US" altLang="zh-CN" sz="2800" b="1">
                <a:effectLst>
                  <a:outerShdw blurRad="38100" dist="38100" dir="2700000" algn="tl">
                    <a:srgbClr val="C0C0C0"/>
                  </a:outerShdw>
                </a:effectLst>
                <a:latin typeface="Times New Roman" pitchFamily="18" charset="0"/>
              </a:rPr>
              <a:t>G</a:t>
            </a:r>
            <a:r>
              <a:rPr lang="en-US" altLang="zh-CN" sz="2800" b="1" baseline="-25000">
                <a:effectLst>
                  <a:outerShdw blurRad="38100" dist="38100" dir="2700000" algn="tl">
                    <a:srgbClr val="C0C0C0"/>
                  </a:outerShdw>
                </a:effectLst>
                <a:latin typeface="Times New Roman" pitchFamily="18" charset="0"/>
              </a:rPr>
              <a:t>AREA</a:t>
            </a:r>
            <a:r>
              <a:rPr lang="zh-CN" altLang="en-US" sz="2800" b="1">
                <a:latin typeface="Times New Roman" pitchFamily="18" charset="0"/>
              </a:rPr>
              <a:t>：见右图。</a:t>
            </a:r>
          </a:p>
          <a:p>
            <a:pPr eaLnBrk="1" hangingPunct="1">
              <a:buFont typeface="Wingdings" pitchFamily="2" charset="2"/>
              <a:buNone/>
              <a:defRPr/>
            </a:pPr>
            <a:r>
              <a:rPr lang="en-US" altLang="zh-CN" sz="2800" b="1">
                <a:latin typeface="Times New Roman" pitchFamily="18" charset="0"/>
              </a:rPr>
              <a:t>G</a:t>
            </a:r>
            <a:r>
              <a:rPr lang="en-US" altLang="zh-CN" sz="2800" b="1" baseline="-25000">
                <a:latin typeface="Times New Roman" pitchFamily="18" charset="0"/>
              </a:rPr>
              <a:t>AREA</a:t>
            </a:r>
            <a:r>
              <a:rPr lang="zh-CN" altLang="en-US" sz="2800" b="1">
                <a:latin typeface="Times New Roman" pitchFamily="18" charset="0"/>
              </a:rPr>
              <a:t>还包括地形增益，课</a:t>
            </a:r>
          </a:p>
          <a:p>
            <a:pPr eaLnBrk="1" hangingPunct="1">
              <a:buFont typeface="Wingdings" pitchFamily="2" charset="2"/>
              <a:buNone/>
              <a:defRPr/>
            </a:pPr>
            <a:r>
              <a:rPr lang="zh-CN" altLang="en-US" sz="2800" b="1">
                <a:latin typeface="Times New Roman" pitchFamily="18" charset="0"/>
              </a:rPr>
              <a:t>本未给出。</a:t>
            </a:r>
          </a:p>
        </p:txBody>
      </p:sp>
      <p:pic>
        <p:nvPicPr>
          <p:cNvPr id="51205" name="Picture 4"/>
          <p:cNvPicPr>
            <a:picLocks noGrp="1" noChangeAspect="1" noChangeArrowheads="1"/>
          </p:cNvPicPr>
          <p:nvPr>
            <p:ph sz="half" idx="4294967295"/>
          </p:nvPr>
        </p:nvPicPr>
        <p:blipFill>
          <a:blip r:embed="rId4" cstate="print"/>
          <a:srcRect/>
          <a:stretch>
            <a:fillRect/>
          </a:stretch>
        </p:blipFill>
        <p:spPr>
          <a:xfrm>
            <a:off x="5219700" y="2349500"/>
            <a:ext cx="3810000" cy="3727450"/>
          </a:xfrm>
        </p:spPr>
      </p:pic>
      <p:graphicFrame>
        <p:nvGraphicFramePr>
          <p:cNvPr id="51202" name="Object 6"/>
          <p:cNvGraphicFramePr>
            <a:graphicFrameLocks noChangeAspect="1"/>
          </p:cNvGraphicFramePr>
          <p:nvPr/>
        </p:nvGraphicFramePr>
        <p:xfrm>
          <a:off x="971550" y="3068638"/>
          <a:ext cx="3960813" cy="1873250"/>
        </p:xfrm>
        <a:graphic>
          <a:graphicData uri="http://schemas.openxmlformats.org/presentationml/2006/ole">
            <mc:AlternateContent xmlns:mc="http://schemas.openxmlformats.org/markup-compatibility/2006">
              <mc:Choice xmlns:v="urn:schemas-microsoft-com:vml" Requires="v">
                <p:oleObj spid="_x0000_s51203" name="公式" r:id="rId5" imgW="3035160" imgH="1384200" progId="Equation.3">
                  <p:embed/>
                </p:oleObj>
              </mc:Choice>
              <mc:Fallback>
                <p:oleObj name="公式" r:id="rId5" imgW="3035160" imgH="1384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 y="3068638"/>
                        <a:ext cx="3960813" cy="187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idx="4294967295"/>
          </p:nvPr>
        </p:nvSpPr>
        <p:spPr/>
        <p:txBody>
          <a:bodyPr/>
          <a:lstStyle/>
          <a:p>
            <a:pPr eaLnBrk="1" hangingPunct="1"/>
            <a:endParaRPr lang="zh-CN" altLang="zh-CN"/>
          </a:p>
        </p:txBody>
      </p:sp>
      <p:sp>
        <p:nvSpPr>
          <p:cNvPr id="121859" name="Rectangle 3"/>
          <p:cNvSpPr>
            <a:spLocks noGrp="1" noChangeArrowheads="1"/>
          </p:cNvSpPr>
          <p:nvPr>
            <p:ph type="body" idx="4294967295"/>
          </p:nvPr>
        </p:nvSpPr>
        <p:spPr>
          <a:xfrm>
            <a:off x="827088" y="2133600"/>
            <a:ext cx="7772400" cy="4114800"/>
          </a:xfrm>
        </p:spPr>
        <p:txBody>
          <a:bodyPr/>
          <a:lstStyle/>
          <a:p>
            <a:pPr eaLnBrk="1" hangingPunct="1"/>
            <a:r>
              <a:rPr lang="en-US" altLang="zh-CN" b="1">
                <a:latin typeface="Times New Roman" pitchFamily="18" charset="0"/>
              </a:rPr>
              <a:t>Hata</a:t>
            </a:r>
            <a:r>
              <a:rPr lang="zh-CN" altLang="en-US" b="1">
                <a:latin typeface="Times New Roman" pitchFamily="18" charset="0"/>
              </a:rPr>
              <a:t>模型</a:t>
            </a:r>
            <a:r>
              <a:rPr lang="zh-CN" altLang="en-US"/>
              <a:t>：</a:t>
            </a:r>
            <a:r>
              <a:rPr lang="zh-CN" altLang="en-US" sz="2800" b="1">
                <a:latin typeface="Times New Roman" pitchFamily="18" charset="0"/>
              </a:rPr>
              <a:t>也称作</a:t>
            </a:r>
            <a:r>
              <a:rPr lang="en-US" altLang="zh-CN" sz="2800" b="1">
                <a:latin typeface="Times New Roman" pitchFamily="18" charset="0"/>
              </a:rPr>
              <a:t>Okumura-Hata</a:t>
            </a:r>
            <a:r>
              <a:rPr lang="zh-CN" altLang="en-US" sz="2800" b="1">
                <a:latin typeface="Times New Roman" pitchFamily="18" charset="0"/>
              </a:rPr>
              <a:t>模型，是对</a:t>
            </a:r>
            <a:r>
              <a:rPr lang="en-US" altLang="zh-CN" sz="2800" b="1">
                <a:latin typeface="Times New Roman" pitchFamily="18" charset="0"/>
              </a:rPr>
              <a:t>Okumura</a:t>
            </a:r>
            <a:r>
              <a:rPr lang="zh-CN" altLang="en-US" sz="2800" b="1">
                <a:latin typeface="Times New Roman" pitchFamily="18" charset="0"/>
              </a:rPr>
              <a:t>模型的经验曲线进行公式拟合得到的，是以公式形式表达的路径损耗中值预测模型。其适用性如下表所示：</a:t>
            </a:r>
          </a:p>
        </p:txBody>
      </p:sp>
      <p:pic>
        <p:nvPicPr>
          <p:cNvPr id="121860" name="Picture 4"/>
          <p:cNvPicPr>
            <a:picLocks noChangeAspect="1" noChangeArrowheads="1"/>
          </p:cNvPicPr>
          <p:nvPr/>
        </p:nvPicPr>
        <p:blipFill>
          <a:blip r:embed="rId3" cstate="print"/>
          <a:srcRect/>
          <a:stretch>
            <a:fillRect/>
          </a:stretch>
        </p:blipFill>
        <p:spPr bwMode="auto">
          <a:xfrm>
            <a:off x="971550" y="4005263"/>
            <a:ext cx="7488238" cy="2232025"/>
          </a:xfrm>
          <a:prstGeom prst="rect">
            <a:avLst/>
          </a:prstGeom>
          <a:noFill/>
          <a:ln w="9525">
            <a:noFill/>
            <a:miter lim="800000"/>
            <a:headEnd/>
            <a:tailEnd/>
          </a:ln>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idx="4294967295"/>
          </p:nvPr>
        </p:nvSpPr>
        <p:spPr/>
        <p:txBody>
          <a:bodyPr/>
          <a:lstStyle/>
          <a:p>
            <a:pPr eaLnBrk="1" hangingPunct="1"/>
            <a:endParaRPr lang="zh-CN" altLang="zh-CN"/>
          </a:p>
        </p:txBody>
      </p:sp>
      <p:pic>
        <p:nvPicPr>
          <p:cNvPr id="517122" name="Picture 2" descr="C:\Users\tieyi\Desktop\新建位图图像 (3).jpg"/>
          <p:cNvPicPr>
            <a:picLocks noChangeAspect="1" noChangeArrowheads="1"/>
          </p:cNvPicPr>
          <p:nvPr/>
        </p:nvPicPr>
        <p:blipFill>
          <a:blip r:embed="rId3" cstate="print"/>
          <a:srcRect/>
          <a:stretch>
            <a:fillRect/>
          </a:stretch>
        </p:blipFill>
        <p:spPr bwMode="auto">
          <a:xfrm>
            <a:off x="971600" y="2060848"/>
            <a:ext cx="7315200" cy="4572000"/>
          </a:xfrm>
          <a:prstGeom prst="rect">
            <a:avLst/>
          </a:prstGeom>
          <a:noFill/>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idx="4294967295"/>
          </p:nvPr>
        </p:nvSpPr>
        <p:spPr/>
        <p:txBody>
          <a:bodyPr/>
          <a:lstStyle/>
          <a:p>
            <a:pPr eaLnBrk="1" hangingPunct="1"/>
            <a:endParaRPr lang="zh-CN" altLang="zh-CN"/>
          </a:p>
        </p:txBody>
      </p:sp>
      <p:sp>
        <p:nvSpPr>
          <p:cNvPr id="123907" name="Rectangle 3"/>
          <p:cNvSpPr>
            <a:spLocks noGrp="1" noChangeArrowheads="1"/>
          </p:cNvSpPr>
          <p:nvPr>
            <p:ph type="body" idx="4294967295"/>
          </p:nvPr>
        </p:nvSpPr>
        <p:spPr>
          <a:xfrm>
            <a:off x="755650" y="2133600"/>
            <a:ext cx="7920038" cy="4114800"/>
          </a:xfrm>
        </p:spPr>
        <p:txBody>
          <a:bodyPr/>
          <a:lstStyle/>
          <a:p>
            <a:pPr eaLnBrk="1" hangingPunct="1"/>
            <a:r>
              <a:rPr lang="zh-CN" altLang="en-US" b="1" u="sng"/>
              <a:t>习题</a:t>
            </a:r>
            <a:r>
              <a:rPr lang="zh-CN" altLang="en-US" b="1">
                <a:latin typeface="Times New Roman" pitchFamily="18" charset="0"/>
              </a:rPr>
              <a:t>：大城市市区，</a:t>
            </a:r>
            <a:r>
              <a:rPr lang="en-US" altLang="zh-CN" b="1">
                <a:latin typeface="Times New Roman" pitchFamily="18" charset="0"/>
              </a:rPr>
              <a:t>d=15km</a:t>
            </a:r>
            <a:r>
              <a:rPr lang="zh-CN" altLang="en-US" b="1">
                <a:latin typeface="Times New Roman" pitchFamily="18" charset="0"/>
              </a:rPr>
              <a:t>，</a:t>
            </a:r>
            <a:r>
              <a:rPr lang="en-US" altLang="zh-CN" b="1">
                <a:latin typeface="Times New Roman" pitchFamily="18" charset="0"/>
              </a:rPr>
              <a:t>h</a:t>
            </a:r>
            <a:r>
              <a:rPr lang="en-US" altLang="zh-CN" b="1" baseline="-25000">
                <a:latin typeface="Times New Roman" pitchFamily="18" charset="0"/>
              </a:rPr>
              <a:t>tr</a:t>
            </a:r>
            <a:r>
              <a:rPr lang="en-US" altLang="zh-CN" b="1">
                <a:latin typeface="Times New Roman" pitchFamily="18" charset="0"/>
              </a:rPr>
              <a:t>=40m</a:t>
            </a:r>
            <a:r>
              <a:rPr lang="zh-CN" altLang="en-US" b="1">
                <a:latin typeface="Times New Roman" pitchFamily="18" charset="0"/>
              </a:rPr>
              <a:t>，</a:t>
            </a:r>
            <a:r>
              <a:rPr lang="en-US" altLang="zh-CN" b="1">
                <a:latin typeface="Times New Roman" pitchFamily="18" charset="0"/>
              </a:rPr>
              <a:t>h</a:t>
            </a:r>
            <a:r>
              <a:rPr lang="en-US" altLang="zh-CN" b="1" baseline="-25000">
                <a:latin typeface="Times New Roman" pitchFamily="18" charset="0"/>
              </a:rPr>
              <a:t>re</a:t>
            </a:r>
            <a:r>
              <a:rPr lang="en-US" altLang="zh-CN" b="1">
                <a:latin typeface="Times New Roman" pitchFamily="18" charset="0"/>
              </a:rPr>
              <a:t>=2m</a:t>
            </a:r>
            <a:r>
              <a:rPr lang="zh-CN" altLang="en-US" b="1">
                <a:latin typeface="Times New Roman" pitchFamily="18" charset="0"/>
              </a:rPr>
              <a:t>，</a:t>
            </a:r>
            <a:r>
              <a:rPr lang="en-US" altLang="zh-CN" b="1">
                <a:latin typeface="Times New Roman" pitchFamily="18" charset="0"/>
              </a:rPr>
              <a:t>f=900MHz</a:t>
            </a:r>
            <a:r>
              <a:rPr lang="zh-CN" altLang="en-US" b="1">
                <a:latin typeface="Times New Roman" pitchFamily="18" charset="0"/>
              </a:rPr>
              <a:t>，试采用</a:t>
            </a:r>
            <a:r>
              <a:rPr lang="en-US" altLang="zh-CN" b="1">
                <a:latin typeface="Times New Roman" pitchFamily="18" charset="0"/>
              </a:rPr>
              <a:t>Hata</a:t>
            </a:r>
            <a:r>
              <a:rPr lang="zh-CN" altLang="en-US" b="1">
                <a:latin typeface="Times New Roman" pitchFamily="18" charset="0"/>
              </a:rPr>
              <a:t>模型计算路径损耗中值。</a:t>
            </a:r>
          </a:p>
          <a:p>
            <a:pPr eaLnBrk="1" hangingPunct="1">
              <a:buFont typeface="Wingdings" pitchFamily="2" charset="2"/>
              <a:buNone/>
            </a:pPr>
            <a:r>
              <a:rPr lang="zh-CN" altLang="en-US" b="1">
                <a:latin typeface="Times New Roman" pitchFamily="18" charset="0"/>
              </a:rPr>
              <a:t>    </a:t>
            </a:r>
            <a:r>
              <a:rPr lang="zh-CN" altLang="en-US" b="1">
                <a:solidFill>
                  <a:schemeClr val="tx2"/>
                </a:solidFill>
                <a:latin typeface="Times New Roman" pitchFamily="18" charset="0"/>
              </a:rPr>
              <a:t>（</a:t>
            </a:r>
            <a:r>
              <a:rPr lang="en-US" altLang="zh-CN" b="1">
                <a:solidFill>
                  <a:schemeClr val="tx2"/>
                </a:solidFill>
                <a:latin typeface="Times New Roman" pitchFamily="18" charset="0"/>
              </a:rPr>
              <a:t>164.1dB</a:t>
            </a:r>
            <a:r>
              <a:rPr lang="zh-CN" altLang="en-US" b="1">
                <a:solidFill>
                  <a:schemeClr val="tx2"/>
                </a:solidFill>
                <a:latin typeface="Times New Roman" pitchFamily="18" charset="0"/>
              </a:rPr>
              <a:t>）</a:t>
            </a:r>
          </a:p>
          <a:p>
            <a:pPr eaLnBrk="1" hangingPunct="1">
              <a:buFont typeface="Wingdings" pitchFamily="2" charset="2"/>
              <a:buNone/>
            </a:pPr>
            <a:r>
              <a:rPr lang="zh-CN" altLang="en-US" b="1">
                <a:solidFill>
                  <a:schemeClr val="tx2"/>
                </a:solidFill>
                <a:latin typeface="Times New Roman" pitchFamily="18" charset="0"/>
              </a:rPr>
              <a:t>   </a:t>
            </a:r>
            <a:r>
              <a:rPr lang="zh-CN" altLang="en-US" sz="2800" b="1">
                <a:latin typeface="Times New Roman" pitchFamily="18" charset="0"/>
              </a:rPr>
              <a:t>若用</a:t>
            </a:r>
            <a:r>
              <a:rPr lang="en-US" altLang="zh-CN" sz="2800" b="1">
                <a:latin typeface="Times New Roman" pitchFamily="18" charset="0"/>
              </a:rPr>
              <a:t>Okuruma</a:t>
            </a:r>
            <a:r>
              <a:rPr lang="zh-CN" altLang="en-US" sz="2800" b="1">
                <a:latin typeface="Times New Roman" pitchFamily="18" charset="0"/>
              </a:rPr>
              <a:t>模型求解，则（</a:t>
            </a:r>
            <a:r>
              <a:rPr lang="en-US" altLang="zh-CN" sz="2800" b="1">
                <a:latin typeface="Times New Roman" pitchFamily="18" charset="0"/>
              </a:rPr>
              <a:t>1</a:t>
            </a:r>
            <a:r>
              <a:rPr lang="zh-CN" altLang="en-US" sz="2800" b="1">
                <a:latin typeface="Times New Roman" pitchFamily="18" charset="0"/>
              </a:rPr>
              <a:t>）计算</a:t>
            </a:r>
            <a:r>
              <a:rPr lang="en-US" altLang="zh-CN" sz="2800" b="1">
                <a:latin typeface="Times New Roman" pitchFamily="18" charset="0"/>
              </a:rPr>
              <a:t>L</a:t>
            </a:r>
            <a:r>
              <a:rPr lang="en-US" altLang="zh-CN" sz="2800" b="1" baseline="-25000">
                <a:latin typeface="Times New Roman" pitchFamily="18" charset="0"/>
              </a:rPr>
              <a:t>F</a:t>
            </a:r>
            <a:r>
              <a:rPr lang="en-US" altLang="zh-CN" sz="2800" b="1">
                <a:latin typeface="Times New Roman" pitchFamily="18" charset="0"/>
              </a:rPr>
              <a:t>(dB)</a:t>
            </a:r>
            <a:r>
              <a:rPr lang="zh-CN" altLang="en-US" sz="2800" b="1">
                <a:latin typeface="Times New Roman" pitchFamily="18" charset="0"/>
              </a:rPr>
              <a:t>，</a:t>
            </a:r>
          </a:p>
          <a:p>
            <a:pPr eaLnBrk="1" hangingPunct="1">
              <a:buFont typeface="Wingdings" pitchFamily="2" charset="2"/>
              <a:buNone/>
            </a:pPr>
            <a:r>
              <a:rPr lang="zh-CN" altLang="en-US" sz="2800" b="1">
                <a:latin typeface="Times New Roman" pitchFamily="18" charset="0"/>
              </a:rPr>
              <a:t>    此处，</a:t>
            </a:r>
            <a:r>
              <a:rPr lang="en-US" altLang="zh-CN" sz="2800" b="1">
                <a:latin typeface="Times New Roman" pitchFamily="18" charset="0"/>
              </a:rPr>
              <a:t>L</a:t>
            </a:r>
            <a:r>
              <a:rPr lang="en-US" altLang="zh-CN" sz="2800" b="1" baseline="-25000">
                <a:latin typeface="Times New Roman" pitchFamily="18" charset="0"/>
              </a:rPr>
              <a:t>F</a:t>
            </a:r>
            <a:r>
              <a:rPr lang="en-US" altLang="zh-CN" sz="2800" b="1">
                <a:latin typeface="Times New Roman" pitchFamily="18" charset="0"/>
              </a:rPr>
              <a:t>(dB)=32.44+20lg900+20lg15=32.44</a:t>
            </a:r>
            <a:r>
              <a:rPr lang="zh-CN" altLang="en-US" sz="2800" b="1">
                <a:latin typeface="Times New Roman" pitchFamily="18" charset="0"/>
              </a:rPr>
              <a:t>＋</a:t>
            </a:r>
            <a:r>
              <a:rPr lang="en-US" altLang="zh-CN" sz="2800" b="1">
                <a:latin typeface="Times New Roman" pitchFamily="18" charset="0"/>
              </a:rPr>
              <a:t>59.08</a:t>
            </a:r>
            <a:r>
              <a:rPr lang="zh-CN" altLang="en-US" sz="2800" b="1">
                <a:latin typeface="Times New Roman" pitchFamily="18" charset="0"/>
              </a:rPr>
              <a:t>＋</a:t>
            </a:r>
            <a:r>
              <a:rPr lang="en-US" altLang="zh-CN" sz="2800" b="1">
                <a:latin typeface="Times New Roman" pitchFamily="18" charset="0"/>
              </a:rPr>
              <a:t>23.52</a:t>
            </a:r>
            <a:r>
              <a:rPr lang="zh-CN" altLang="en-US" sz="2800" b="1">
                <a:latin typeface="Times New Roman" pitchFamily="18" charset="0"/>
              </a:rPr>
              <a:t>＝</a:t>
            </a:r>
            <a:r>
              <a:rPr lang="en-US" altLang="zh-CN" sz="2800" b="1">
                <a:latin typeface="Times New Roman" pitchFamily="18" charset="0"/>
              </a:rPr>
              <a:t>115.04dB</a:t>
            </a:r>
            <a:r>
              <a:rPr lang="zh-CN" altLang="en-US" sz="2800" b="1">
                <a:latin typeface="Times New Roman" pitchFamily="18" charset="0"/>
              </a:rPr>
              <a:t>。（</a:t>
            </a:r>
            <a:r>
              <a:rPr lang="en-US" altLang="zh-CN" sz="2800" b="1">
                <a:latin typeface="Times New Roman" pitchFamily="18" charset="0"/>
              </a:rPr>
              <a:t>2</a:t>
            </a:r>
            <a:r>
              <a:rPr lang="zh-CN" altLang="en-US" sz="2800" b="1">
                <a:latin typeface="Times New Roman" pitchFamily="18" charset="0"/>
              </a:rPr>
              <a:t>）查曲线求</a:t>
            </a:r>
            <a:r>
              <a:rPr lang="en-US" altLang="zh-CN" sz="2800" b="1">
                <a:latin typeface="Times New Roman" pitchFamily="18" charset="0"/>
              </a:rPr>
              <a:t>A</a:t>
            </a:r>
            <a:r>
              <a:rPr lang="en-US" altLang="zh-CN" sz="2800" b="1" baseline="-25000">
                <a:latin typeface="Times New Roman" pitchFamily="18" charset="0"/>
              </a:rPr>
              <a:t>mu</a:t>
            </a:r>
            <a:r>
              <a:rPr lang="en-US" altLang="zh-CN" sz="2800" b="1">
                <a:latin typeface="Times New Roman" pitchFamily="18" charset="0"/>
              </a:rPr>
              <a:t>(f,d)</a:t>
            </a:r>
            <a:r>
              <a:rPr lang="zh-CN" altLang="en-US" sz="2800" b="1">
                <a:latin typeface="Times New Roman" pitchFamily="18" charset="0"/>
              </a:rPr>
              <a:t>，查基本中值损耗曲线，可以得到：</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idx="4294967295"/>
          </p:nvPr>
        </p:nvSpPr>
        <p:spPr/>
        <p:txBody>
          <a:bodyPr/>
          <a:lstStyle/>
          <a:p>
            <a:pPr eaLnBrk="1" hangingPunct="1"/>
            <a:endParaRPr lang="zh-CN" altLang="zh-CN"/>
          </a:p>
        </p:txBody>
      </p:sp>
      <p:sp>
        <p:nvSpPr>
          <p:cNvPr id="124931" name="Rectangle 3"/>
          <p:cNvSpPr>
            <a:spLocks noGrp="1" noChangeArrowheads="1"/>
          </p:cNvSpPr>
          <p:nvPr>
            <p:ph type="body" idx="4294967295"/>
          </p:nvPr>
        </p:nvSpPr>
        <p:spPr>
          <a:xfrm>
            <a:off x="827088" y="2060575"/>
            <a:ext cx="7772400" cy="4537075"/>
          </a:xfrm>
        </p:spPr>
        <p:txBody>
          <a:bodyPr/>
          <a:lstStyle/>
          <a:p>
            <a:pPr eaLnBrk="1" hangingPunct="1">
              <a:lnSpc>
                <a:spcPct val="80000"/>
              </a:lnSpc>
              <a:buFont typeface="Wingdings" pitchFamily="2" charset="2"/>
              <a:buNone/>
            </a:pPr>
            <a:r>
              <a:rPr lang="zh-CN" altLang="en-US" sz="2800" b="1"/>
              <a:t>续前页</a:t>
            </a:r>
            <a:r>
              <a:rPr lang="en-US" altLang="zh-CN" sz="2800" b="1"/>
              <a:t>......</a:t>
            </a:r>
          </a:p>
          <a:p>
            <a:pPr eaLnBrk="1" hangingPunct="1">
              <a:lnSpc>
                <a:spcPct val="80000"/>
              </a:lnSpc>
              <a:buFont typeface="Wingdings" pitchFamily="2" charset="2"/>
              <a:buNone/>
            </a:pPr>
            <a:r>
              <a:rPr lang="en-US" altLang="zh-CN" sz="2800"/>
              <a:t>                </a:t>
            </a:r>
            <a:r>
              <a:rPr lang="en-US" altLang="zh-CN" sz="2800" b="1">
                <a:latin typeface="Times New Roman" pitchFamily="18" charset="0"/>
              </a:rPr>
              <a:t>A</a:t>
            </a:r>
            <a:r>
              <a:rPr lang="en-US" altLang="zh-CN" sz="2800" b="1" baseline="-25000">
                <a:latin typeface="Times New Roman" pitchFamily="18" charset="0"/>
              </a:rPr>
              <a:t>mu</a:t>
            </a:r>
            <a:r>
              <a:rPr lang="en-US" altLang="zh-CN" sz="2800" b="1">
                <a:latin typeface="Times New Roman" pitchFamily="18" charset="0"/>
              </a:rPr>
              <a:t>(f,d)=30dB</a:t>
            </a:r>
            <a:r>
              <a:rPr lang="zh-CN" altLang="en-US" sz="2800" b="1">
                <a:latin typeface="Times New Roman" pitchFamily="18" charset="0"/>
              </a:rPr>
              <a:t>。</a:t>
            </a:r>
          </a:p>
          <a:p>
            <a:pPr eaLnBrk="1" hangingPunct="1">
              <a:lnSpc>
                <a:spcPct val="80000"/>
              </a:lnSpc>
              <a:buFont typeface="Wingdings" pitchFamily="2" charset="2"/>
              <a:buNone/>
            </a:pPr>
            <a:r>
              <a:rPr lang="zh-CN" altLang="en-US" sz="2800" b="1">
                <a:latin typeface="Times New Roman" pitchFamily="18" charset="0"/>
              </a:rPr>
              <a:t>（</a:t>
            </a:r>
            <a:r>
              <a:rPr lang="en-US" altLang="zh-CN" sz="2800" b="1">
                <a:latin typeface="Times New Roman" pitchFamily="18" charset="0"/>
              </a:rPr>
              <a:t>3</a:t>
            </a:r>
            <a:r>
              <a:rPr lang="zh-CN" altLang="en-US" sz="2800" b="1">
                <a:latin typeface="Times New Roman" pitchFamily="18" charset="0"/>
              </a:rPr>
              <a:t>）计算天线增益因子：</a:t>
            </a:r>
          </a:p>
          <a:p>
            <a:pPr eaLnBrk="1" hangingPunct="1">
              <a:lnSpc>
                <a:spcPct val="80000"/>
              </a:lnSpc>
              <a:buFont typeface="Wingdings" pitchFamily="2" charset="2"/>
              <a:buNone/>
            </a:pPr>
            <a:r>
              <a:rPr lang="zh-CN" altLang="en-US" sz="2800" b="1">
                <a:latin typeface="Times New Roman" pitchFamily="18" charset="0"/>
              </a:rPr>
              <a:t>   基站天线增益因子</a:t>
            </a:r>
            <a:r>
              <a:rPr lang="en-US" altLang="zh-CN" sz="2800" b="1">
                <a:latin typeface="Times New Roman" pitchFamily="18" charset="0"/>
              </a:rPr>
              <a:t>G</a:t>
            </a:r>
            <a:r>
              <a:rPr lang="en-US" altLang="zh-CN" sz="2800" b="1" baseline="-25000">
                <a:latin typeface="Times New Roman" pitchFamily="18" charset="0"/>
              </a:rPr>
              <a:t>tr</a:t>
            </a:r>
            <a:r>
              <a:rPr lang="en-US" altLang="zh-CN" sz="2800" b="1">
                <a:latin typeface="Times New Roman" pitchFamily="18" charset="0"/>
              </a:rPr>
              <a:t>=20lg40/200=</a:t>
            </a:r>
            <a:r>
              <a:rPr lang="zh-CN" altLang="en-US" sz="2800" b="1">
                <a:latin typeface="Times New Roman" pitchFamily="18" charset="0"/>
              </a:rPr>
              <a:t>－</a:t>
            </a:r>
            <a:r>
              <a:rPr lang="en-US" altLang="zh-CN" sz="2800" b="1">
                <a:latin typeface="Times New Roman" pitchFamily="18" charset="0"/>
              </a:rPr>
              <a:t>13.98dB</a:t>
            </a:r>
            <a:r>
              <a:rPr lang="zh-CN" altLang="en-US" sz="2800" b="1">
                <a:latin typeface="Times New Roman" pitchFamily="18" charset="0"/>
              </a:rPr>
              <a:t>；</a:t>
            </a:r>
          </a:p>
          <a:p>
            <a:pPr eaLnBrk="1" hangingPunct="1">
              <a:lnSpc>
                <a:spcPct val="80000"/>
              </a:lnSpc>
              <a:buFont typeface="Wingdings" pitchFamily="2" charset="2"/>
              <a:buNone/>
            </a:pPr>
            <a:r>
              <a:rPr lang="zh-CN" altLang="en-US" sz="2800" b="1">
                <a:latin typeface="Times New Roman" pitchFamily="18" charset="0"/>
              </a:rPr>
              <a:t>   移动台天线增益因子</a:t>
            </a:r>
            <a:r>
              <a:rPr lang="en-US" altLang="zh-CN" sz="2800" b="1">
                <a:latin typeface="Times New Roman" pitchFamily="18" charset="0"/>
              </a:rPr>
              <a:t>G</a:t>
            </a:r>
            <a:r>
              <a:rPr lang="en-US" altLang="zh-CN" sz="2800" b="1" baseline="-25000">
                <a:latin typeface="Times New Roman" pitchFamily="18" charset="0"/>
              </a:rPr>
              <a:t>re</a:t>
            </a:r>
            <a:r>
              <a:rPr lang="en-US" altLang="zh-CN" sz="2800" b="1">
                <a:latin typeface="Times New Roman" pitchFamily="18" charset="0"/>
              </a:rPr>
              <a:t>=10lg2/3=</a:t>
            </a:r>
            <a:r>
              <a:rPr lang="zh-CN" altLang="en-US" sz="2800" b="1">
                <a:latin typeface="Times New Roman" pitchFamily="18" charset="0"/>
              </a:rPr>
              <a:t>－</a:t>
            </a:r>
            <a:r>
              <a:rPr lang="en-US" altLang="zh-CN" sz="2800" b="1">
                <a:latin typeface="Times New Roman" pitchFamily="18" charset="0"/>
              </a:rPr>
              <a:t>1.76dB</a:t>
            </a:r>
            <a:r>
              <a:rPr lang="zh-CN" altLang="en-US" sz="2800" b="1">
                <a:latin typeface="Times New Roman" pitchFamily="18" charset="0"/>
              </a:rPr>
              <a:t>。</a:t>
            </a:r>
          </a:p>
          <a:p>
            <a:pPr eaLnBrk="1" hangingPunct="1">
              <a:lnSpc>
                <a:spcPct val="80000"/>
              </a:lnSpc>
              <a:buFont typeface="Wingdings" pitchFamily="2" charset="2"/>
              <a:buNone/>
            </a:pPr>
            <a:r>
              <a:rPr lang="zh-CN" altLang="en-US" sz="2800" b="1">
                <a:latin typeface="Times New Roman" pitchFamily="18" charset="0"/>
              </a:rPr>
              <a:t>（</a:t>
            </a:r>
            <a:r>
              <a:rPr lang="en-US" altLang="zh-CN" sz="2800" b="1">
                <a:latin typeface="Times New Roman" pitchFamily="18" charset="0"/>
              </a:rPr>
              <a:t>4</a:t>
            </a:r>
            <a:r>
              <a:rPr lang="zh-CN" altLang="en-US" sz="2800" b="1">
                <a:latin typeface="Times New Roman" pitchFamily="18" charset="0"/>
              </a:rPr>
              <a:t>）地形地物增益因子</a:t>
            </a:r>
            <a:r>
              <a:rPr lang="en-US" altLang="zh-CN" sz="2800" b="1">
                <a:latin typeface="Times New Roman" pitchFamily="18" charset="0"/>
              </a:rPr>
              <a:t>G</a:t>
            </a:r>
            <a:r>
              <a:rPr lang="en-US" altLang="zh-CN" sz="2800" b="1" baseline="-25000">
                <a:latin typeface="Times New Roman" pitchFamily="18" charset="0"/>
              </a:rPr>
              <a:t>AREA</a:t>
            </a:r>
            <a:r>
              <a:rPr lang="zh-CN" altLang="en-US" sz="2800" b="1">
                <a:latin typeface="Times New Roman" pitchFamily="18" charset="0"/>
              </a:rPr>
              <a:t>＝</a:t>
            </a:r>
            <a:r>
              <a:rPr lang="en-US" altLang="zh-CN" sz="2800" b="1">
                <a:latin typeface="Times New Roman" pitchFamily="18" charset="0"/>
              </a:rPr>
              <a:t>0dB</a:t>
            </a:r>
            <a:r>
              <a:rPr lang="zh-CN" altLang="en-US" sz="2800" b="1">
                <a:latin typeface="Times New Roman" pitchFamily="18" charset="0"/>
              </a:rPr>
              <a:t>。</a:t>
            </a:r>
          </a:p>
          <a:p>
            <a:pPr eaLnBrk="1" hangingPunct="1">
              <a:lnSpc>
                <a:spcPct val="80000"/>
              </a:lnSpc>
              <a:buFont typeface="Wingdings" pitchFamily="2" charset="2"/>
              <a:buNone/>
            </a:pPr>
            <a:r>
              <a:rPr lang="zh-CN" altLang="en-US" sz="2800" b="1">
                <a:latin typeface="Times New Roman" pitchFamily="18" charset="0"/>
              </a:rPr>
              <a:t> 因此，</a:t>
            </a:r>
            <a:r>
              <a:rPr lang="en-US" altLang="zh-CN" sz="2800" b="1">
                <a:latin typeface="Times New Roman" pitchFamily="18" charset="0"/>
              </a:rPr>
              <a:t>L</a:t>
            </a:r>
            <a:r>
              <a:rPr lang="en-US" altLang="zh-CN" sz="2800" b="1" baseline="-25000">
                <a:latin typeface="Times New Roman" pitchFamily="18" charset="0"/>
              </a:rPr>
              <a:t>50</a:t>
            </a:r>
            <a:r>
              <a:rPr lang="en-US" altLang="zh-CN" sz="2800" b="1">
                <a:latin typeface="Times New Roman" pitchFamily="18" charset="0"/>
              </a:rPr>
              <a:t>(dB)</a:t>
            </a:r>
            <a:r>
              <a:rPr lang="zh-CN" altLang="en-US" sz="2800" b="1">
                <a:latin typeface="Times New Roman" pitchFamily="18" charset="0"/>
              </a:rPr>
              <a:t>＝</a:t>
            </a:r>
            <a:r>
              <a:rPr lang="en-US" altLang="zh-CN" sz="2800" b="1">
                <a:latin typeface="Times New Roman" pitchFamily="18" charset="0"/>
              </a:rPr>
              <a:t>L</a:t>
            </a:r>
            <a:r>
              <a:rPr lang="en-US" altLang="zh-CN" sz="2800" b="1" baseline="-25000">
                <a:latin typeface="Times New Roman" pitchFamily="18" charset="0"/>
              </a:rPr>
              <a:t>F</a:t>
            </a:r>
            <a:r>
              <a:rPr lang="zh-CN" altLang="en-US" sz="2800" b="1">
                <a:latin typeface="Times New Roman" pitchFamily="18" charset="0"/>
              </a:rPr>
              <a:t>＋</a:t>
            </a:r>
            <a:r>
              <a:rPr lang="en-US" altLang="zh-CN" sz="2800" b="1">
                <a:latin typeface="Times New Roman" pitchFamily="18" charset="0"/>
              </a:rPr>
              <a:t>A</a:t>
            </a:r>
            <a:r>
              <a:rPr lang="en-US" altLang="zh-CN" sz="2800" b="1" baseline="-25000">
                <a:latin typeface="Times New Roman" pitchFamily="18" charset="0"/>
              </a:rPr>
              <a:t>mu</a:t>
            </a:r>
            <a:r>
              <a:rPr lang="zh-CN" altLang="en-US" sz="2800" b="1">
                <a:latin typeface="Times New Roman" pitchFamily="18" charset="0"/>
              </a:rPr>
              <a:t>－</a:t>
            </a:r>
            <a:r>
              <a:rPr lang="en-US" altLang="zh-CN" sz="2800" b="1">
                <a:latin typeface="Times New Roman" pitchFamily="18" charset="0"/>
              </a:rPr>
              <a:t>G</a:t>
            </a:r>
            <a:r>
              <a:rPr lang="en-US" altLang="zh-CN" sz="2800" b="1" baseline="-25000">
                <a:latin typeface="Times New Roman" pitchFamily="18" charset="0"/>
              </a:rPr>
              <a:t>tr</a:t>
            </a:r>
            <a:r>
              <a:rPr lang="zh-CN" altLang="en-US" sz="2800" b="1">
                <a:latin typeface="Times New Roman" pitchFamily="18" charset="0"/>
              </a:rPr>
              <a:t>－</a:t>
            </a:r>
            <a:r>
              <a:rPr lang="en-US" altLang="zh-CN" sz="2800" b="1">
                <a:latin typeface="Times New Roman" pitchFamily="18" charset="0"/>
              </a:rPr>
              <a:t>G</a:t>
            </a:r>
            <a:r>
              <a:rPr lang="en-US" altLang="zh-CN" sz="2800" b="1" baseline="-25000">
                <a:latin typeface="Times New Roman" pitchFamily="18" charset="0"/>
              </a:rPr>
              <a:t>re</a:t>
            </a:r>
          </a:p>
          <a:p>
            <a:pPr eaLnBrk="1" hangingPunct="1">
              <a:lnSpc>
                <a:spcPct val="80000"/>
              </a:lnSpc>
              <a:buFont typeface="Wingdings" pitchFamily="2" charset="2"/>
              <a:buNone/>
            </a:pPr>
            <a:r>
              <a:rPr lang="en-US" altLang="zh-CN" sz="2800" b="1" baseline="-25000">
                <a:latin typeface="Times New Roman" pitchFamily="18" charset="0"/>
              </a:rPr>
              <a:t>                                       </a:t>
            </a:r>
            <a:r>
              <a:rPr lang="zh-CN" altLang="en-US" sz="2800" b="1">
                <a:latin typeface="Times New Roman" pitchFamily="18" charset="0"/>
              </a:rPr>
              <a:t>＝</a:t>
            </a:r>
            <a:r>
              <a:rPr lang="en-US" altLang="zh-CN" sz="2800" b="1">
                <a:solidFill>
                  <a:schemeClr val="tx2"/>
                </a:solidFill>
                <a:latin typeface="Times New Roman" pitchFamily="18" charset="0"/>
              </a:rPr>
              <a:t>160.78dB</a:t>
            </a:r>
            <a:r>
              <a:rPr lang="zh-CN" altLang="en-US" sz="2800" b="1">
                <a:latin typeface="Times New Roman" pitchFamily="18" charset="0"/>
              </a:rPr>
              <a:t>。</a:t>
            </a:r>
          </a:p>
          <a:p>
            <a:pPr eaLnBrk="1" hangingPunct="1">
              <a:lnSpc>
                <a:spcPct val="80000"/>
              </a:lnSpc>
              <a:buFont typeface="Wingdings" pitchFamily="2" charset="2"/>
              <a:buNone/>
            </a:pPr>
            <a:r>
              <a:rPr lang="zh-CN" altLang="en-US" sz="2800" b="1">
                <a:latin typeface="Times New Roman" pitchFamily="18" charset="0"/>
              </a:rPr>
              <a:t> 与</a:t>
            </a:r>
            <a:r>
              <a:rPr lang="en-US" altLang="zh-CN" sz="2800" b="1">
                <a:latin typeface="Times New Roman" pitchFamily="18" charset="0"/>
              </a:rPr>
              <a:t>Hata</a:t>
            </a:r>
            <a:r>
              <a:rPr lang="zh-CN" altLang="en-US" sz="2800" b="1">
                <a:latin typeface="Times New Roman" pitchFamily="18" charset="0"/>
              </a:rPr>
              <a:t>模型的结果约差</a:t>
            </a:r>
            <a:r>
              <a:rPr lang="en-US" altLang="zh-CN" sz="2800" b="1">
                <a:latin typeface="Times New Roman" pitchFamily="18" charset="0"/>
              </a:rPr>
              <a:t>3dB</a:t>
            </a:r>
            <a:r>
              <a:rPr lang="zh-CN" altLang="en-US" sz="2800" b="1">
                <a:latin typeface="Times New Roman" pitchFamily="18" charset="0"/>
              </a:rPr>
              <a:t>，这个误差是足够小</a:t>
            </a:r>
          </a:p>
          <a:p>
            <a:pPr eaLnBrk="1" hangingPunct="1">
              <a:lnSpc>
                <a:spcPct val="80000"/>
              </a:lnSpc>
              <a:buFont typeface="Wingdings" pitchFamily="2" charset="2"/>
              <a:buNone/>
            </a:pPr>
            <a:r>
              <a:rPr lang="zh-CN" altLang="en-US" sz="2800" b="1">
                <a:latin typeface="Times New Roman" pitchFamily="18" charset="0"/>
              </a:rPr>
              <a:t> 的。</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en-US" altLang="zh-CN" sz="3600" b="1">
                <a:latin typeface="Times New Roman" pitchFamily="18" charset="0"/>
              </a:rPr>
              <a:t>5</a:t>
            </a:r>
            <a:r>
              <a:rPr lang="zh-CN" altLang="en-US" sz="3600" b="1">
                <a:latin typeface="Times New Roman" pitchFamily="18" charset="0"/>
              </a:rPr>
              <a:t>）自由空间传播的</a:t>
            </a:r>
            <a:r>
              <a:rPr lang="en-US" altLang="zh-CN" sz="3600" b="1">
                <a:latin typeface="Times New Roman" pitchFamily="18" charset="0"/>
              </a:rPr>
              <a:t>Friis</a:t>
            </a:r>
            <a:r>
              <a:rPr lang="zh-CN" altLang="en-US" sz="3600" b="1">
                <a:latin typeface="Times New Roman" pitchFamily="18" charset="0"/>
              </a:rPr>
              <a:t>传输公式</a:t>
            </a:r>
          </a:p>
        </p:txBody>
      </p:sp>
      <p:sp>
        <p:nvSpPr>
          <p:cNvPr id="3076" name="Text Box 12"/>
          <p:cNvSpPr txBox="1">
            <a:spLocks noChangeArrowheads="1"/>
          </p:cNvSpPr>
          <p:nvPr/>
        </p:nvSpPr>
        <p:spPr bwMode="auto">
          <a:xfrm>
            <a:off x="1331913" y="4365625"/>
            <a:ext cx="184150" cy="304800"/>
          </a:xfrm>
          <a:prstGeom prst="rect">
            <a:avLst/>
          </a:prstGeom>
          <a:noFill/>
          <a:ln w="9525" algn="ctr">
            <a:noFill/>
            <a:miter lim="800000"/>
            <a:headEnd/>
            <a:tailEnd/>
          </a:ln>
        </p:spPr>
        <p:txBody>
          <a:bodyPr wrap="none">
            <a:spAutoFit/>
          </a:bodyPr>
          <a:lstStyle/>
          <a:p>
            <a:endParaRPr lang="zh-CN" altLang="zh-CN"/>
          </a:p>
        </p:txBody>
      </p:sp>
      <p:sp>
        <p:nvSpPr>
          <p:cNvPr id="3077" name="Text Box 13"/>
          <p:cNvSpPr txBox="1">
            <a:spLocks noChangeArrowheads="1"/>
          </p:cNvSpPr>
          <p:nvPr/>
        </p:nvSpPr>
        <p:spPr bwMode="auto">
          <a:xfrm>
            <a:off x="1258888" y="4292600"/>
            <a:ext cx="6049962" cy="1479550"/>
          </a:xfrm>
          <a:prstGeom prst="rect">
            <a:avLst/>
          </a:prstGeom>
          <a:noFill/>
          <a:ln w="9525" algn="ctr">
            <a:noFill/>
            <a:miter lim="800000"/>
            <a:headEnd/>
            <a:tailEnd/>
          </a:ln>
        </p:spPr>
        <p:txBody>
          <a:bodyPr>
            <a:spAutoFit/>
          </a:bodyPr>
          <a:lstStyle/>
          <a:p>
            <a:r>
              <a:rPr lang="en-US" altLang="zh-CN" sz="2800"/>
              <a:t>Friis</a:t>
            </a:r>
            <a:r>
              <a:rPr lang="zh-CN" altLang="en-US" sz="2800"/>
              <a:t>公式：</a:t>
            </a:r>
          </a:p>
          <a:p>
            <a:endParaRPr lang="zh-CN" altLang="en-US" sz="2800"/>
          </a:p>
          <a:p>
            <a:endParaRPr lang="en-US" altLang="zh-CN"/>
          </a:p>
        </p:txBody>
      </p:sp>
      <p:graphicFrame>
        <p:nvGraphicFramePr>
          <p:cNvPr id="3074" name="Object 16"/>
          <p:cNvGraphicFramePr>
            <a:graphicFrameLocks noGrp="1" noChangeAspect="1"/>
          </p:cNvGraphicFramePr>
          <p:nvPr>
            <p:ph idx="1"/>
          </p:nvPr>
        </p:nvGraphicFramePr>
        <p:xfrm>
          <a:off x="3276600" y="4365625"/>
          <a:ext cx="3529013" cy="1152525"/>
        </p:xfrm>
        <a:graphic>
          <a:graphicData uri="http://schemas.openxmlformats.org/presentationml/2006/ole">
            <mc:AlternateContent xmlns:mc="http://schemas.openxmlformats.org/markup-compatibility/2006">
              <mc:Choice xmlns:v="urn:schemas-microsoft-com:vml" Requires="v">
                <p:oleObj spid="_x0000_s3075" name="公式" r:id="rId4" imgW="2209680" imgH="901440" progId="Equation.3">
                  <p:embed/>
                </p:oleObj>
              </mc:Choice>
              <mc:Fallback>
                <p:oleObj name="公式" r:id="rId4" imgW="2209680" imgH="901440" progId="Equation.3">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4365625"/>
                        <a:ext cx="3529013" cy="1152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8" name="Text Box 18"/>
          <p:cNvSpPr txBox="1">
            <a:spLocks noChangeArrowheads="1"/>
          </p:cNvSpPr>
          <p:nvPr/>
        </p:nvSpPr>
        <p:spPr bwMode="auto">
          <a:xfrm>
            <a:off x="1258888" y="5589588"/>
            <a:ext cx="7056437" cy="946150"/>
          </a:xfrm>
          <a:prstGeom prst="rect">
            <a:avLst/>
          </a:prstGeom>
          <a:noFill/>
          <a:ln w="9525" algn="ctr">
            <a:noFill/>
            <a:miter lim="800000"/>
            <a:headEnd/>
            <a:tailEnd/>
          </a:ln>
        </p:spPr>
        <p:txBody>
          <a:bodyPr>
            <a:spAutoFit/>
          </a:bodyPr>
          <a:lstStyle/>
          <a:p>
            <a:r>
              <a:rPr lang="zh-CN" altLang="en-US" sz="2800"/>
              <a:t>其中，</a:t>
            </a:r>
            <a:r>
              <a:rPr lang="en-US" altLang="zh-CN" sz="2800"/>
              <a:t>P</a:t>
            </a:r>
            <a:r>
              <a:rPr lang="en-US" altLang="zh-CN" sz="2800" baseline="-25000"/>
              <a:t>r</a:t>
            </a:r>
            <a:r>
              <a:rPr lang="zh-CN" altLang="en-US" sz="2800"/>
              <a:t>为接收功率，</a:t>
            </a:r>
            <a:r>
              <a:rPr lang="en-US" altLang="zh-CN" sz="2800"/>
              <a:t>P</a:t>
            </a:r>
            <a:r>
              <a:rPr lang="en-US" altLang="zh-CN" sz="2800" baseline="-25000"/>
              <a:t>t</a:t>
            </a:r>
            <a:r>
              <a:rPr lang="zh-CN" altLang="en-US" sz="2800"/>
              <a:t>为发射功率，</a:t>
            </a:r>
            <a:r>
              <a:rPr lang="el-GR" altLang="zh-CN" sz="2800">
                <a:cs typeface="Times New Roman" pitchFamily="18" charset="0"/>
              </a:rPr>
              <a:t>λ</a:t>
            </a:r>
            <a:r>
              <a:rPr lang="zh-CN" altLang="en-US" sz="2800">
                <a:cs typeface="Times New Roman" pitchFamily="18" charset="0"/>
              </a:rPr>
              <a:t>为电磁波波长。</a:t>
            </a:r>
            <a:endParaRPr lang="zh-CN" altLang="el-GR" sz="2800">
              <a:cs typeface="Times New Roman" pitchFamily="18" charset="0"/>
            </a:endParaRPr>
          </a:p>
        </p:txBody>
      </p:sp>
      <p:pic>
        <p:nvPicPr>
          <p:cNvPr id="3079" name="Picture 19"/>
          <p:cNvPicPr>
            <a:picLocks noChangeAspect="1" noChangeArrowheads="1"/>
          </p:cNvPicPr>
          <p:nvPr/>
        </p:nvPicPr>
        <p:blipFill>
          <a:blip r:embed="rId6" cstate="print"/>
          <a:srcRect/>
          <a:stretch>
            <a:fillRect/>
          </a:stretch>
        </p:blipFill>
        <p:spPr bwMode="auto">
          <a:xfrm>
            <a:off x="1403350" y="2060575"/>
            <a:ext cx="5924550" cy="2000250"/>
          </a:xfrm>
          <a:prstGeom prst="rect">
            <a:avLst/>
          </a:prstGeom>
          <a:noFill/>
          <a:ln w="9525">
            <a:noFill/>
            <a:miter lim="800000"/>
            <a:headEnd/>
            <a:tailEnd/>
          </a:ln>
        </p:spPr>
      </p:pic>
      <p:sp>
        <p:nvSpPr>
          <p:cNvPr id="3080" name="Text Box 21"/>
          <p:cNvSpPr txBox="1">
            <a:spLocks noChangeArrowheads="1"/>
          </p:cNvSpPr>
          <p:nvPr/>
        </p:nvSpPr>
        <p:spPr bwMode="auto">
          <a:xfrm>
            <a:off x="2627313" y="2852738"/>
            <a:ext cx="503237" cy="685800"/>
          </a:xfrm>
          <a:prstGeom prst="rect">
            <a:avLst/>
          </a:prstGeom>
          <a:noFill/>
          <a:ln w="9525" algn="ctr">
            <a:noFill/>
            <a:miter lim="800000"/>
            <a:headEnd/>
            <a:tailEnd/>
          </a:ln>
        </p:spPr>
        <p:txBody>
          <a:bodyPr>
            <a:spAutoFit/>
          </a:bodyPr>
          <a:lstStyle/>
          <a:p>
            <a:r>
              <a:rPr lang="en-US" altLang="zh-CN" sz="1800" i="1"/>
              <a:t>A</a:t>
            </a:r>
            <a:r>
              <a:rPr lang="en-US" altLang="zh-CN" sz="1800" i="1" baseline="-25000"/>
              <a:t>et</a:t>
            </a:r>
          </a:p>
          <a:p>
            <a:endParaRPr lang="en-US" altLang="zh-CN"/>
          </a:p>
        </p:txBody>
      </p:sp>
      <p:sp>
        <p:nvSpPr>
          <p:cNvPr id="27670" name="Text Box 22"/>
          <p:cNvSpPr txBox="1">
            <a:spLocks noChangeArrowheads="1"/>
          </p:cNvSpPr>
          <p:nvPr/>
        </p:nvSpPr>
        <p:spPr bwMode="auto">
          <a:xfrm>
            <a:off x="5580063" y="2852738"/>
            <a:ext cx="576262" cy="779462"/>
          </a:xfrm>
          <a:prstGeom prst="rect">
            <a:avLst/>
          </a:prstGeom>
          <a:noFill/>
          <a:ln w="9525" algn="ctr">
            <a:noFill/>
            <a:miter lim="800000"/>
            <a:headEnd/>
            <a:tailEnd/>
          </a:ln>
          <a:effectLst/>
        </p:spPr>
        <p:txBody>
          <a:bodyPr>
            <a:spAutoFit/>
          </a:bodyPr>
          <a:lstStyle/>
          <a:p>
            <a:pPr>
              <a:defRPr/>
            </a:pPr>
            <a:r>
              <a:rPr lang="en-US" altLang="zh-CN" sz="1800" i="1">
                <a:effectLst>
                  <a:outerShdw blurRad="38100" dist="38100" dir="2700000" algn="tl">
                    <a:srgbClr val="FFFFFF"/>
                  </a:outerShdw>
                </a:effectLst>
                <a:ea typeface="宋体" charset="-122"/>
              </a:rPr>
              <a:t>A</a:t>
            </a:r>
            <a:r>
              <a:rPr lang="en-US" altLang="zh-CN" sz="1800" i="1" baseline="-25000">
                <a:ea typeface="宋体" charset="-122"/>
              </a:rPr>
              <a:t>er</a:t>
            </a:r>
          </a:p>
          <a:p>
            <a:pPr>
              <a:defRPr/>
            </a:pPr>
            <a:endParaRPr lang="en-US" altLang="zh-CN" sz="1800">
              <a:ea typeface="宋体"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10"/>
          <p:cNvSpPr>
            <a:spLocks noGrp="1" noChangeArrowheads="1"/>
          </p:cNvSpPr>
          <p:nvPr>
            <p:ph type="title"/>
          </p:nvPr>
        </p:nvSpPr>
        <p:spPr/>
        <p:txBody>
          <a:bodyPr/>
          <a:lstStyle/>
          <a:p>
            <a:pPr eaLnBrk="1" hangingPunct="1"/>
            <a:endParaRPr lang="zh-CN" altLang="zh-CN"/>
          </a:p>
        </p:txBody>
      </p:sp>
      <p:sp>
        <p:nvSpPr>
          <p:cNvPr id="4101" name="Rectangle 3"/>
          <p:cNvSpPr>
            <a:spLocks noGrp="1" noChangeArrowheads="1"/>
          </p:cNvSpPr>
          <p:nvPr>
            <p:ph type="body" sz="half" idx="1"/>
          </p:nvPr>
        </p:nvSpPr>
        <p:spPr>
          <a:xfrm>
            <a:off x="1182688" y="2017713"/>
            <a:ext cx="7493000" cy="4114800"/>
          </a:xfrm>
        </p:spPr>
        <p:txBody>
          <a:bodyPr/>
          <a:lstStyle/>
          <a:p>
            <a:pPr eaLnBrk="1" hangingPunct="1"/>
            <a:r>
              <a:rPr lang="en-US" altLang="zh-CN" sz="2800" b="1">
                <a:latin typeface="Times New Roman" pitchFamily="18" charset="0"/>
              </a:rPr>
              <a:t>P</a:t>
            </a:r>
            <a:r>
              <a:rPr lang="en-US" altLang="zh-CN" sz="2800" b="1" baseline="-25000">
                <a:latin typeface="Times New Roman" pitchFamily="18" charset="0"/>
              </a:rPr>
              <a:t>r</a:t>
            </a:r>
            <a:r>
              <a:rPr lang="zh-CN" altLang="en-US" sz="2800" b="1">
                <a:latin typeface="Times New Roman" pitchFamily="18" charset="0"/>
              </a:rPr>
              <a:t>与</a:t>
            </a:r>
            <a:r>
              <a:rPr lang="en-US" altLang="zh-CN" sz="2800" b="1">
                <a:latin typeface="Times New Roman" pitchFamily="18" charset="0"/>
              </a:rPr>
              <a:t>P</a:t>
            </a:r>
            <a:r>
              <a:rPr lang="en-US" altLang="zh-CN" sz="2800" b="1" baseline="-25000">
                <a:latin typeface="Times New Roman" pitchFamily="18" charset="0"/>
              </a:rPr>
              <a:t>t</a:t>
            </a:r>
            <a:r>
              <a:rPr lang="zh-CN" altLang="en-US" sz="2800" b="1">
                <a:latin typeface="Times New Roman" pitchFamily="18" charset="0"/>
              </a:rPr>
              <a:t>的关系推导</a:t>
            </a:r>
            <a:r>
              <a:rPr lang="zh-CN" altLang="en-US" sz="2800"/>
              <a:t>：</a:t>
            </a:r>
          </a:p>
          <a:p>
            <a:pPr eaLnBrk="1" hangingPunct="1">
              <a:buFont typeface="Wingdings" pitchFamily="2" charset="2"/>
              <a:buNone/>
            </a:pPr>
            <a:r>
              <a:rPr lang="zh-CN" altLang="en-US" sz="2800"/>
              <a:t>   </a:t>
            </a:r>
            <a:r>
              <a:rPr lang="zh-CN" altLang="en-US" sz="2800" b="1">
                <a:latin typeface="Times New Roman" pitchFamily="18" charset="0"/>
              </a:rPr>
              <a:t>任何方向性发射天线的功率密度</a:t>
            </a:r>
            <a:r>
              <a:rPr lang="en-US" altLang="zh-CN" sz="2800" b="1">
                <a:latin typeface="Times New Roman" pitchFamily="18" charset="0"/>
              </a:rPr>
              <a:t>S</a:t>
            </a:r>
            <a:r>
              <a:rPr lang="zh-CN" altLang="en-US" sz="2800" b="1">
                <a:latin typeface="Times New Roman" pitchFamily="18" charset="0"/>
              </a:rPr>
              <a:t>为：</a:t>
            </a:r>
          </a:p>
          <a:p>
            <a:pPr eaLnBrk="1" hangingPunct="1">
              <a:buFont typeface="Wingdings" pitchFamily="2" charset="2"/>
              <a:buNone/>
            </a:pPr>
            <a:r>
              <a:rPr lang="zh-CN" altLang="en-US" sz="2800"/>
              <a:t>     </a:t>
            </a:r>
          </a:p>
        </p:txBody>
      </p:sp>
      <p:graphicFrame>
        <p:nvGraphicFramePr>
          <p:cNvPr id="4098" name="Object 4"/>
          <p:cNvGraphicFramePr>
            <a:graphicFrameLocks noGrp="1" noChangeAspect="1"/>
          </p:cNvGraphicFramePr>
          <p:nvPr>
            <p:ph sz="quarter" idx="2"/>
          </p:nvPr>
        </p:nvGraphicFramePr>
        <p:xfrm>
          <a:off x="2973388" y="3224213"/>
          <a:ext cx="2730500" cy="879475"/>
        </p:xfrm>
        <a:graphic>
          <a:graphicData uri="http://schemas.openxmlformats.org/presentationml/2006/ole">
            <mc:AlternateContent xmlns:mc="http://schemas.openxmlformats.org/markup-compatibility/2006">
              <mc:Choice xmlns:v="urn:schemas-microsoft-com:vml" Requires="v">
                <p:oleObj spid="_x0000_s4100" name="公式" r:id="rId4" imgW="1498320" imgH="482400" progId="Equation.3">
                  <p:embed/>
                </p:oleObj>
              </mc:Choice>
              <mc:Fallback>
                <p:oleObj name="公式" r:id="rId4" imgW="1498320" imgH="4824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3388" y="3224213"/>
                        <a:ext cx="2730500" cy="879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2" name="Text Box 7"/>
          <p:cNvSpPr txBox="1">
            <a:spLocks noChangeArrowheads="1"/>
          </p:cNvSpPr>
          <p:nvPr/>
        </p:nvSpPr>
        <p:spPr bwMode="auto">
          <a:xfrm>
            <a:off x="5940425" y="3429000"/>
            <a:ext cx="1800225" cy="519113"/>
          </a:xfrm>
          <a:prstGeom prst="rect">
            <a:avLst/>
          </a:prstGeom>
          <a:noFill/>
          <a:ln w="9525" algn="ctr">
            <a:noFill/>
            <a:miter lim="800000"/>
            <a:headEnd/>
            <a:tailEnd/>
          </a:ln>
        </p:spPr>
        <p:txBody>
          <a:bodyPr>
            <a:spAutoFit/>
          </a:bodyPr>
          <a:lstStyle/>
          <a:p>
            <a:r>
              <a:rPr lang="en-US" altLang="zh-CN" sz="2800"/>
              <a:t>(W</a:t>
            </a:r>
            <a:r>
              <a:rPr lang="zh-CN" altLang="en-US" sz="2800"/>
              <a:t>／</a:t>
            </a:r>
            <a:r>
              <a:rPr lang="en-US" altLang="zh-CN" sz="2800"/>
              <a:t>m</a:t>
            </a:r>
            <a:r>
              <a:rPr lang="en-US" altLang="zh-CN" sz="2800" baseline="30000"/>
              <a:t>2</a:t>
            </a:r>
            <a:r>
              <a:rPr lang="en-US" altLang="zh-CN" sz="2800"/>
              <a:t>)</a:t>
            </a:r>
          </a:p>
        </p:txBody>
      </p:sp>
      <p:sp>
        <p:nvSpPr>
          <p:cNvPr id="4103" name="Text Box 8"/>
          <p:cNvSpPr txBox="1">
            <a:spLocks noChangeArrowheads="1"/>
          </p:cNvSpPr>
          <p:nvPr/>
        </p:nvSpPr>
        <p:spPr bwMode="auto">
          <a:xfrm>
            <a:off x="1619250" y="4221163"/>
            <a:ext cx="6767513" cy="519112"/>
          </a:xfrm>
          <a:prstGeom prst="rect">
            <a:avLst/>
          </a:prstGeom>
          <a:noFill/>
          <a:ln w="9525" algn="ctr">
            <a:noFill/>
            <a:miter lim="800000"/>
            <a:headEnd/>
            <a:tailEnd/>
          </a:ln>
        </p:spPr>
        <p:txBody>
          <a:bodyPr>
            <a:spAutoFit/>
          </a:bodyPr>
          <a:lstStyle/>
          <a:p>
            <a:r>
              <a:rPr lang="zh-CN" altLang="en-US" sz="2800"/>
              <a:t>则，接收天线处的可用接收功率等于：</a:t>
            </a:r>
          </a:p>
        </p:txBody>
      </p:sp>
      <p:graphicFrame>
        <p:nvGraphicFramePr>
          <p:cNvPr id="4099" name="Object 9"/>
          <p:cNvGraphicFramePr>
            <a:graphicFrameLocks noGrp="1" noChangeAspect="1"/>
          </p:cNvGraphicFramePr>
          <p:nvPr>
            <p:ph sz="quarter" idx="3"/>
          </p:nvPr>
        </p:nvGraphicFramePr>
        <p:xfrm>
          <a:off x="3086100" y="5013325"/>
          <a:ext cx="2773363" cy="836613"/>
        </p:xfrm>
        <a:graphic>
          <a:graphicData uri="http://schemas.openxmlformats.org/presentationml/2006/ole">
            <mc:AlternateContent xmlns:mc="http://schemas.openxmlformats.org/markup-compatibility/2006">
              <mc:Choice xmlns:v="urn:schemas-microsoft-com:vml" Requires="v">
                <p:oleObj spid="_x0000_s4101" name="公式" r:id="rId6" imgW="1600200" imgH="482400" progId="Equation.3">
                  <p:embed/>
                </p:oleObj>
              </mc:Choice>
              <mc:Fallback>
                <p:oleObj name="公式" r:id="rId6" imgW="1600200" imgH="4824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86100" y="5013325"/>
                        <a:ext cx="2773363" cy="836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4" name="Text Box 13"/>
          <p:cNvSpPr txBox="1">
            <a:spLocks noChangeArrowheads="1"/>
          </p:cNvSpPr>
          <p:nvPr/>
        </p:nvSpPr>
        <p:spPr bwMode="auto">
          <a:xfrm>
            <a:off x="6011863" y="5157788"/>
            <a:ext cx="1800225" cy="519112"/>
          </a:xfrm>
          <a:prstGeom prst="rect">
            <a:avLst/>
          </a:prstGeom>
          <a:noFill/>
          <a:ln w="9525" algn="ctr">
            <a:noFill/>
            <a:miter lim="800000"/>
            <a:headEnd/>
            <a:tailEnd/>
          </a:ln>
        </p:spPr>
        <p:txBody>
          <a:bodyPr>
            <a:spAutoFit/>
          </a:bodyPr>
          <a:lstStyle/>
          <a:p>
            <a:r>
              <a:rPr lang="en-US" altLang="zh-CN" sz="2800"/>
              <a:t>  (W)</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5"/>
          <p:cNvSpPr>
            <a:spLocks noGrp="1" noChangeArrowheads="1"/>
          </p:cNvSpPr>
          <p:nvPr>
            <p:ph type="title"/>
          </p:nvPr>
        </p:nvSpPr>
        <p:spPr/>
        <p:txBody>
          <a:bodyPr/>
          <a:lstStyle/>
          <a:p>
            <a:pPr eaLnBrk="1" hangingPunct="1"/>
            <a:endParaRPr lang="zh-CN" altLang="zh-CN"/>
          </a:p>
        </p:txBody>
      </p:sp>
      <p:graphicFrame>
        <p:nvGraphicFramePr>
          <p:cNvPr id="5122" name="Object 4"/>
          <p:cNvGraphicFramePr>
            <a:graphicFrameLocks noGrp="1" noChangeAspect="1"/>
          </p:cNvGraphicFramePr>
          <p:nvPr>
            <p:ph idx="1"/>
          </p:nvPr>
        </p:nvGraphicFramePr>
        <p:xfrm>
          <a:off x="2274888" y="2290763"/>
          <a:ext cx="4160837" cy="3282950"/>
        </p:xfrm>
        <a:graphic>
          <a:graphicData uri="http://schemas.openxmlformats.org/presentationml/2006/ole">
            <mc:AlternateContent xmlns:mc="http://schemas.openxmlformats.org/markup-compatibility/2006">
              <mc:Choice xmlns:v="urn:schemas-microsoft-com:vml" Requires="v">
                <p:oleObj spid="_x0000_s5123" name="公式" r:id="rId4" imgW="1384200" imgH="1091880" progId="Equation.3">
                  <p:embed/>
                </p:oleObj>
              </mc:Choice>
              <mc:Fallback>
                <p:oleObj name="公式" r:id="rId4" imgW="1384200" imgH="109188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74888" y="2290763"/>
                        <a:ext cx="4160837" cy="3282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7" name="Rectangle 7"/>
          <p:cNvSpPr>
            <a:spLocks noChangeArrowheads="1"/>
          </p:cNvSpPr>
          <p:nvPr/>
        </p:nvSpPr>
        <p:spPr bwMode="auto">
          <a:xfrm>
            <a:off x="2700338" y="4005263"/>
            <a:ext cx="4032250" cy="1655762"/>
          </a:xfrm>
          <a:prstGeom prst="rect">
            <a:avLst/>
          </a:prstGeom>
          <a:noFill/>
          <a:ln w="952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charset="-122"/>
            </a:endParaRPr>
          </a:p>
        </p:txBody>
      </p:sp>
      <p:sp>
        <p:nvSpPr>
          <p:cNvPr id="30728" name="Rectangle 8"/>
          <p:cNvSpPr>
            <a:spLocks noChangeArrowheads="1"/>
          </p:cNvSpPr>
          <p:nvPr/>
        </p:nvSpPr>
        <p:spPr bwMode="auto">
          <a:xfrm>
            <a:off x="2843213" y="3933825"/>
            <a:ext cx="3671887" cy="1727200"/>
          </a:xfrm>
          <a:prstGeom prst="rect">
            <a:avLst/>
          </a:prstGeom>
          <a:solidFill>
            <a:schemeClr val="folHlink">
              <a:alpha val="30000"/>
            </a:schemeClr>
          </a:solidFill>
          <a:ln w="9525" algn="ctr">
            <a:noFill/>
            <a:miter lim="800000"/>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a typeface="宋体" charset="-122"/>
            </a:endParaRPr>
          </a:p>
        </p:txBody>
      </p:sp>
      <p:sp>
        <p:nvSpPr>
          <p:cNvPr id="30729" name="Text Box 9"/>
          <p:cNvSpPr txBox="1">
            <a:spLocks noChangeArrowheads="1"/>
          </p:cNvSpPr>
          <p:nvPr/>
        </p:nvSpPr>
        <p:spPr bwMode="auto">
          <a:xfrm>
            <a:off x="1258888" y="5805488"/>
            <a:ext cx="7273925" cy="519112"/>
          </a:xfrm>
          <a:prstGeom prst="rect">
            <a:avLst/>
          </a:prstGeom>
          <a:noFill/>
          <a:ln w="9525" algn="ctr">
            <a:noFill/>
            <a:miter lim="800000"/>
            <a:headEnd/>
            <a:tailEnd/>
          </a:ln>
          <a:effectLst/>
        </p:spPr>
        <p:txBody>
          <a:bodyPr>
            <a:spAutoFit/>
          </a:bodyPr>
          <a:lstStyle/>
          <a:p>
            <a:pPr>
              <a:defRPr/>
            </a:pPr>
            <a:r>
              <a:rPr lang="en-US" altLang="zh-CN" sz="2800">
                <a:solidFill>
                  <a:schemeClr val="tx2"/>
                </a:solidFill>
                <a:effectLst>
                  <a:outerShdw blurRad="38100" dist="38100" dir="2700000" algn="tl">
                    <a:srgbClr val="000000"/>
                  </a:outerShdw>
                </a:effectLst>
                <a:ea typeface="宋体" charset="-122"/>
              </a:rPr>
              <a:t>           </a:t>
            </a:r>
            <a:r>
              <a:rPr lang="zh-CN" altLang="en-US" sz="2800">
                <a:solidFill>
                  <a:schemeClr val="tx2"/>
                </a:solidFill>
                <a:effectLst>
                  <a:outerShdw blurRad="38100" dist="38100" dir="2700000" algn="tl">
                    <a:srgbClr val="000000"/>
                  </a:outerShdw>
                </a:effectLst>
                <a:ea typeface="宋体" charset="-122"/>
              </a:rPr>
              <a:t>自由空间电波传播的基本公式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8"/>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grpId="1" nodeType="afterEffect">
                                  <p:stCondLst>
                                    <p:cond delay="0"/>
                                  </p:stCondLst>
                                  <p:childTnLst>
                                    <p:animEffect transition="out" filter="fade">
                                      <p:cBhvr>
                                        <p:cTn id="9" dur="1000" tmFilter="0, 0; .2, .5; .8, .5; 1, 0"/>
                                        <p:tgtEl>
                                          <p:spTgt spid="30728"/>
                                        </p:tgtEl>
                                      </p:cBhvr>
                                    </p:animEffect>
                                    <p:animScale>
                                      <p:cBhvr>
                                        <p:cTn id="10" dur="500" autoRev="1" fill="hold"/>
                                        <p:tgtEl>
                                          <p:spTgt spid="3072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8" grpId="0" animBg="1"/>
      <p:bldP spid="30728"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5"/>
          <p:cNvSpPr>
            <a:spLocks noGrp="1" noChangeArrowheads="1"/>
          </p:cNvSpPr>
          <p:nvPr>
            <p:ph type="title"/>
          </p:nvPr>
        </p:nvSpPr>
        <p:spPr/>
        <p:txBody>
          <a:bodyPr/>
          <a:lstStyle/>
          <a:p>
            <a:pPr eaLnBrk="1" hangingPunct="1"/>
            <a:endParaRPr lang="zh-CN" altLang="zh-CN"/>
          </a:p>
        </p:txBody>
      </p:sp>
      <p:sp>
        <p:nvSpPr>
          <p:cNvPr id="46083" name="Rectangle 3"/>
          <p:cNvSpPr>
            <a:spLocks noGrp="1" noChangeArrowheads="1"/>
          </p:cNvSpPr>
          <p:nvPr>
            <p:ph type="body" sz="half" idx="1"/>
          </p:nvPr>
        </p:nvSpPr>
        <p:spPr>
          <a:xfrm>
            <a:off x="827088" y="2017713"/>
            <a:ext cx="7848600" cy="4291012"/>
          </a:xfrm>
        </p:spPr>
        <p:txBody>
          <a:bodyPr/>
          <a:lstStyle/>
          <a:p>
            <a:pPr eaLnBrk="1" hangingPunct="1">
              <a:defRPr/>
            </a:pPr>
            <a:r>
              <a:rPr lang="zh-CN" altLang="en-US" sz="2800" b="1" dirty="0"/>
              <a:t>远场</a:t>
            </a:r>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far-field</a:t>
            </a:r>
            <a:r>
              <a:rPr lang="zh-CN" altLang="en-US" sz="2800" b="1" dirty="0">
                <a:latin typeface="Times New Roman" pitchFamily="18" charset="0"/>
                <a:cs typeface="Times New Roman" pitchFamily="18" charset="0"/>
              </a:rPr>
              <a:t>）条件</a:t>
            </a:r>
          </a:p>
          <a:p>
            <a:pPr eaLnBrk="1" hangingPunct="1">
              <a:buFont typeface="Wingdings" pitchFamily="2" charset="2"/>
              <a:buNone/>
              <a:defRPr/>
            </a:pPr>
            <a:r>
              <a:rPr lang="zh-CN" altLang="en-US" sz="2800" dirty="0"/>
              <a:t>         </a:t>
            </a:r>
            <a:r>
              <a:rPr lang="zh-CN" altLang="en-US" sz="2400" b="1" dirty="0"/>
              <a:t>天线远场区指离天线足够远的区域。在远场处，曲面波看上去像平面波。之所以发生这种</a:t>
            </a:r>
            <a:r>
              <a:rPr lang="zh-CN" altLang="en-US" sz="2400" b="1" dirty="0">
                <a:latin typeface="Arial"/>
              </a:rPr>
              <a:t>“</a:t>
            </a:r>
            <a:r>
              <a:rPr lang="zh-CN" altLang="en-US" sz="2400" b="1" dirty="0"/>
              <a:t>局部平面波行为</a:t>
            </a:r>
            <a:r>
              <a:rPr lang="zh-CN" altLang="en-US" sz="2400" b="1" dirty="0">
                <a:latin typeface="Arial"/>
              </a:rPr>
              <a:t>”</a:t>
            </a:r>
            <a:r>
              <a:rPr lang="zh-CN" altLang="en-US" sz="2400" b="1" dirty="0"/>
              <a:t>是因为：此时，曲面波曲率半径是如此之大，在局部区域的相位波前近似为平面。</a:t>
            </a:r>
          </a:p>
          <a:p>
            <a:pPr eaLnBrk="1" hangingPunct="1">
              <a:buFont typeface="Wingdings" pitchFamily="2" charset="2"/>
              <a:buNone/>
              <a:defRPr/>
            </a:pPr>
            <a:r>
              <a:rPr lang="zh-CN" altLang="en-US" sz="2400" b="1" dirty="0"/>
              <a:t>           满足条件时，可以将电磁波的传播看作像光线那样的</a:t>
            </a:r>
            <a:r>
              <a:rPr lang="zh-CN" altLang="en-US" sz="2400" b="1" dirty="0">
                <a:solidFill>
                  <a:schemeClr val="hlink"/>
                </a:solidFill>
                <a:effectLst>
                  <a:outerShdw blurRad="38100" dist="38100" dir="2700000" algn="tl">
                    <a:srgbClr val="000000"/>
                  </a:outerShdw>
                </a:effectLst>
              </a:rPr>
              <a:t>射线</a:t>
            </a:r>
            <a:r>
              <a:rPr lang="zh-CN" altLang="en-US" sz="2400" b="1" dirty="0"/>
              <a:t>传播。</a:t>
            </a:r>
          </a:p>
          <a:p>
            <a:pPr eaLnBrk="1" hangingPunct="1">
              <a:buFont typeface="Wingdings" pitchFamily="2" charset="2"/>
              <a:buNone/>
              <a:defRPr/>
            </a:pPr>
            <a:r>
              <a:rPr lang="zh-CN" altLang="en-US" sz="2400" b="1" dirty="0"/>
              <a:t>          具体的条件由远场距离（</a:t>
            </a:r>
            <a:r>
              <a:rPr lang="en-US" altLang="zh-CN" sz="2400" b="1" dirty="0" err="1">
                <a:latin typeface="Times New Roman" pitchFamily="18" charset="0"/>
                <a:cs typeface="Times New Roman" pitchFamily="18" charset="0"/>
              </a:rPr>
              <a:t>d</a:t>
            </a:r>
            <a:r>
              <a:rPr lang="en-US" altLang="zh-CN" sz="2400" b="1" baseline="-25000" dirty="0" err="1">
                <a:latin typeface="Times New Roman" pitchFamily="18" charset="0"/>
              </a:rPr>
              <a:t>f</a:t>
            </a:r>
            <a:r>
              <a:rPr lang="zh-CN" altLang="en-US" sz="2400" b="1" dirty="0"/>
              <a:t>）确定为：</a:t>
            </a:r>
          </a:p>
          <a:p>
            <a:pPr eaLnBrk="1" hangingPunct="1">
              <a:buFont typeface="Wingdings" pitchFamily="2" charset="2"/>
              <a:buNone/>
              <a:defRPr/>
            </a:pPr>
            <a:r>
              <a:rPr lang="zh-CN" altLang="en-US" sz="2800" b="1" dirty="0"/>
              <a:t> </a:t>
            </a:r>
          </a:p>
        </p:txBody>
      </p:sp>
      <p:graphicFrame>
        <p:nvGraphicFramePr>
          <p:cNvPr id="6146" name="Object 4"/>
          <p:cNvGraphicFramePr>
            <a:graphicFrameLocks noGrp="1" noChangeAspect="1"/>
          </p:cNvGraphicFramePr>
          <p:nvPr>
            <p:ph sz="half" idx="2"/>
          </p:nvPr>
        </p:nvGraphicFramePr>
        <p:xfrm>
          <a:off x="2327275" y="5373688"/>
          <a:ext cx="1390650" cy="936625"/>
        </p:xfrm>
        <a:graphic>
          <a:graphicData uri="http://schemas.openxmlformats.org/presentationml/2006/ole">
            <mc:AlternateContent xmlns:mc="http://schemas.openxmlformats.org/markup-compatibility/2006">
              <mc:Choice xmlns:v="urn:schemas-microsoft-com:vml" Requires="v">
                <p:oleObj spid="_x0000_s6147" name="公式" r:id="rId4" imgW="622080" imgH="419040" progId="Equation.3">
                  <p:embed/>
                </p:oleObj>
              </mc:Choice>
              <mc:Fallback>
                <p:oleObj name="公式" r:id="rId4" imgW="622080" imgH="4190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27275" y="5373688"/>
                        <a:ext cx="1390650"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49" name="Text Box 7"/>
          <p:cNvSpPr txBox="1">
            <a:spLocks noChangeArrowheads="1"/>
          </p:cNvSpPr>
          <p:nvPr/>
        </p:nvSpPr>
        <p:spPr bwMode="auto">
          <a:xfrm>
            <a:off x="3851275" y="5661025"/>
            <a:ext cx="3600450" cy="457200"/>
          </a:xfrm>
          <a:prstGeom prst="rect">
            <a:avLst/>
          </a:prstGeom>
          <a:noFill/>
          <a:ln w="9525" algn="ctr">
            <a:noFill/>
            <a:miter lim="800000"/>
            <a:headEnd/>
            <a:tailEnd/>
          </a:ln>
        </p:spPr>
        <p:txBody>
          <a:bodyPr>
            <a:spAutoFit/>
          </a:bodyPr>
          <a:lstStyle/>
          <a:p>
            <a:r>
              <a:rPr lang="zh-CN" altLang="en-US" sz="2400" dirty="0"/>
              <a:t>，其中</a:t>
            </a:r>
            <a:r>
              <a:rPr lang="en-US" altLang="zh-CN" sz="2400" dirty="0"/>
              <a:t>D</a:t>
            </a:r>
            <a:r>
              <a:rPr lang="zh-CN" altLang="en-US" sz="2400" dirty="0"/>
              <a:t>为天线长度。</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defRPr/>
            </a:pPr>
            <a:r>
              <a:rPr lang="zh-CN" altLang="en-US" b="1" dirty="0">
                <a:effectLst>
                  <a:outerShdw blurRad="38100" dist="38100" dir="2700000" algn="tl">
                    <a:srgbClr val="000000">
                      <a:alpha val="43137"/>
                    </a:srgbClr>
                  </a:outerShdw>
                </a:effectLst>
              </a:rPr>
              <a:t>基站天线</a:t>
            </a:r>
          </a:p>
        </p:txBody>
      </p:sp>
      <p:sp>
        <p:nvSpPr>
          <p:cNvPr id="64515" name="Rectangle 3"/>
          <p:cNvSpPr>
            <a:spLocks noGrp="1" noChangeArrowheads="1"/>
          </p:cNvSpPr>
          <p:nvPr>
            <p:ph type="body" idx="1"/>
          </p:nvPr>
        </p:nvSpPr>
        <p:spPr>
          <a:xfrm>
            <a:off x="827088" y="2060575"/>
            <a:ext cx="7772400" cy="4114800"/>
          </a:xfrm>
        </p:spPr>
        <p:txBody>
          <a:bodyPr/>
          <a:lstStyle/>
          <a:p>
            <a:pPr eaLnBrk="1" hangingPunct="1"/>
            <a:r>
              <a:rPr lang="zh-CN" altLang="en-US" b="1"/>
              <a:t>基站天线方向图与小区覆盖</a:t>
            </a:r>
          </a:p>
          <a:p>
            <a:pPr eaLnBrk="1" hangingPunct="1"/>
            <a:r>
              <a:rPr lang="zh-CN" altLang="en-US" b="1"/>
              <a:t>基站天线下倾</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endParaRPr lang="zh-CN" altLang="zh-CN"/>
          </a:p>
        </p:txBody>
      </p:sp>
      <p:sp>
        <p:nvSpPr>
          <p:cNvPr id="245763" name="Rectangle 3"/>
          <p:cNvSpPr>
            <a:spLocks noGrp="1" noChangeArrowheads="1"/>
          </p:cNvSpPr>
          <p:nvPr>
            <p:ph type="body" idx="1"/>
          </p:nvPr>
        </p:nvSpPr>
        <p:spPr>
          <a:xfrm>
            <a:off x="755650" y="2205038"/>
            <a:ext cx="7772400" cy="4114800"/>
          </a:xfrm>
        </p:spPr>
        <p:txBody>
          <a:bodyPr/>
          <a:lstStyle/>
          <a:p>
            <a:pPr eaLnBrk="1" hangingPunct="1">
              <a:lnSpc>
                <a:spcPct val="80000"/>
              </a:lnSpc>
              <a:defRPr/>
            </a:pPr>
            <a:r>
              <a:rPr lang="zh-CN" altLang="en-US" sz="2800" b="1" dirty="0"/>
              <a:t>天线方向图</a:t>
            </a:r>
          </a:p>
          <a:p>
            <a:pPr eaLnBrk="1" hangingPunct="1">
              <a:lnSpc>
                <a:spcPct val="80000"/>
              </a:lnSpc>
              <a:buFont typeface="Wingdings" pitchFamily="2" charset="2"/>
              <a:buNone/>
              <a:defRPr/>
            </a:pPr>
            <a:r>
              <a:rPr lang="zh-CN" altLang="en-US" sz="2800" b="1" dirty="0">
                <a:effectLst>
                  <a:outerShdw blurRad="38100" dist="38100" dir="2700000" algn="tl">
                    <a:srgbClr val="FFFFFF"/>
                  </a:outerShdw>
                </a:effectLst>
              </a:rPr>
              <a:t>      水平方向图</a:t>
            </a:r>
            <a:r>
              <a:rPr lang="zh-CN" altLang="en-US" sz="2800" b="1" dirty="0"/>
              <a:t>特性：描述</a:t>
            </a:r>
            <a:r>
              <a:rPr lang="zh-CN" altLang="en-US" sz="2800" b="1" dirty="0">
                <a:effectLst>
                  <a:outerShdw blurRad="38100" dist="38100" dir="2700000" algn="tl">
                    <a:srgbClr val="FFFFFF"/>
                  </a:outerShdw>
                </a:effectLst>
              </a:rPr>
              <a:t>对方位的覆盖</a:t>
            </a:r>
          </a:p>
          <a:p>
            <a:pPr eaLnBrk="1" hangingPunct="1">
              <a:lnSpc>
                <a:spcPct val="80000"/>
              </a:lnSpc>
              <a:buFont typeface="Wingdings" pitchFamily="2" charset="2"/>
              <a:buNone/>
              <a:defRPr/>
            </a:pPr>
            <a:endParaRPr lang="zh-CN" altLang="en-US" sz="2800" b="1" dirty="0"/>
          </a:p>
          <a:p>
            <a:pPr eaLnBrk="1" hangingPunct="1">
              <a:lnSpc>
                <a:spcPct val="80000"/>
              </a:lnSpc>
              <a:buFont typeface="Wingdings" pitchFamily="2" charset="2"/>
              <a:buNone/>
              <a:defRPr/>
            </a:pPr>
            <a:r>
              <a:rPr lang="zh-CN" altLang="en-US" sz="2800" b="1" dirty="0"/>
              <a:t>      </a:t>
            </a:r>
            <a:r>
              <a:rPr lang="zh-CN" altLang="en-US" sz="2800" b="1" dirty="0">
                <a:effectLst>
                  <a:outerShdw blurRad="38100" dist="38100" dir="2700000" algn="tl">
                    <a:srgbClr val="FFFFFF"/>
                  </a:outerShdw>
                </a:effectLst>
              </a:rPr>
              <a:t>垂直方向图</a:t>
            </a:r>
            <a:r>
              <a:rPr lang="zh-CN" altLang="en-US" sz="2800" b="1" dirty="0"/>
              <a:t>特性：体现</a:t>
            </a:r>
            <a:r>
              <a:rPr lang="zh-CN" altLang="en-US" sz="2800" b="1" dirty="0">
                <a:effectLst>
                  <a:outerShdw blurRad="38100" dist="38100" dir="2700000" algn="tl">
                    <a:srgbClr val="FFFFFF"/>
                  </a:outerShdw>
                </a:effectLst>
              </a:rPr>
              <a:t>对距离的覆盖</a:t>
            </a:r>
            <a:r>
              <a:rPr lang="zh-CN" altLang="en-US" sz="2800" b="1" dirty="0"/>
              <a:t>    </a:t>
            </a:r>
          </a:p>
          <a:p>
            <a:pPr eaLnBrk="1" hangingPunct="1">
              <a:lnSpc>
                <a:spcPct val="80000"/>
              </a:lnSpc>
              <a:buFont typeface="Wingdings" pitchFamily="2" charset="2"/>
              <a:buNone/>
              <a:defRPr/>
            </a:pPr>
            <a:endParaRPr lang="zh-CN" altLang="en-US" sz="2800" b="1" dirty="0"/>
          </a:p>
          <a:p>
            <a:pPr eaLnBrk="1" hangingPunct="1">
              <a:lnSpc>
                <a:spcPct val="80000"/>
              </a:lnSpc>
              <a:defRPr/>
            </a:pPr>
            <a:r>
              <a:rPr lang="zh-CN" altLang="en-US" sz="2800" b="1" u="sng" dirty="0"/>
              <a:t>方位覆盖</a:t>
            </a:r>
            <a:r>
              <a:rPr lang="zh-CN" altLang="en-US" sz="2800" b="1" dirty="0"/>
              <a:t>：如全向天线（水平方向图为圆）的</a:t>
            </a:r>
          </a:p>
          <a:p>
            <a:pPr eaLnBrk="1" hangingPunct="1">
              <a:lnSpc>
                <a:spcPct val="80000"/>
              </a:lnSpc>
              <a:buFont typeface="Wingdings" pitchFamily="2" charset="2"/>
              <a:buNone/>
              <a:defRPr/>
            </a:pPr>
            <a:r>
              <a:rPr lang="zh-CN" altLang="en-US" sz="2800" b="1" dirty="0"/>
              <a:t>    圆形覆盖或</a:t>
            </a:r>
            <a:r>
              <a:rPr lang="en-US" altLang="zh-CN" sz="2800" b="1" dirty="0">
                <a:latin typeface="Times New Roman" pitchFamily="18" charset="0"/>
              </a:rPr>
              <a:t>120°</a:t>
            </a:r>
            <a:r>
              <a:rPr lang="zh-CN" altLang="en-US" sz="2800" b="1" dirty="0">
                <a:latin typeface="Times New Roman" pitchFamily="18" charset="0"/>
              </a:rPr>
              <a:t>扇区</a:t>
            </a:r>
            <a:r>
              <a:rPr lang="zh-CN" altLang="en-US" sz="2800" b="1" dirty="0"/>
              <a:t>覆盖。</a:t>
            </a:r>
          </a:p>
          <a:p>
            <a:pPr eaLnBrk="1" hangingPunct="1">
              <a:lnSpc>
                <a:spcPct val="80000"/>
              </a:lnSpc>
              <a:defRPr/>
            </a:pPr>
            <a:r>
              <a:rPr lang="zh-CN" altLang="en-US" sz="2800" b="1" u="sng" dirty="0"/>
              <a:t>距离覆盖</a:t>
            </a:r>
            <a:r>
              <a:rPr lang="zh-CN" altLang="en-US" sz="2800" b="1" dirty="0"/>
              <a:t>：天线波束应适当下倾，以保证最大</a:t>
            </a:r>
          </a:p>
          <a:p>
            <a:pPr eaLnBrk="1" hangingPunct="1">
              <a:lnSpc>
                <a:spcPct val="80000"/>
              </a:lnSpc>
              <a:buFont typeface="Wingdings" pitchFamily="2" charset="2"/>
              <a:buNone/>
              <a:defRPr/>
            </a:pPr>
            <a:r>
              <a:rPr lang="zh-CN" altLang="en-US" sz="2800" b="1" dirty="0"/>
              <a:t>   辐射方向指向小区边缘。</a:t>
            </a:r>
            <a:endParaRPr lang="zh-CN" altLang="en-US" sz="2000" b="1" dirty="0"/>
          </a:p>
          <a:p>
            <a:pPr eaLnBrk="1" hangingPunct="1">
              <a:lnSpc>
                <a:spcPct val="80000"/>
              </a:lnSpc>
              <a:defRPr/>
            </a:pPr>
            <a:endParaRPr lang="zh-CN" altLang="en-US" sz="800" b="1" dirty="0"/>
          </a:p>
          <a:p>
            <a:pPr eaLnBrk="1" hangingPunct="1">
              <a:lnSpc>
                <a:spcPct val="80000"/>
              </a:lnSpc>
              <a:buFont typeface="Wingdings" pitchFamily="2" charset="2"/>
              <a:buNone/>
              <a:defRPr/>
            </a:pPr>
            <a:r>
              <a:rPr lang="zh-CN" altLang="en-US" sz="700" b="1" dirty="0">
                <a:effectLst>
                  <a:outerShdw blurRad="38100" dist="38100" dir="2700000" algn="tl">
                    <a:srgbClr val="FFFFFF"/>
                  </a:outerShdw>
                </a:effectLst>
              </a:rPr>
              <a:t>      </a:t>
            </a:r>
          </a:p>
        </p:txBody>
      </p:sp>
      <p:sp>
        <p:nvSpPr>
          <p:cNvPr id="245764" name="AutoShape 4"/>
          <p:cNvSpPr>
            <a:spLocks/>
          </p:cNvSpPr>
          <p:nvPr/>
        </p:nvSpPr>
        <p:spPr bwMode="auto">
          <a:xfrm>
            <a:off x="1258888" y="3068638"/>
            <a:ext cx="433387" cy="1223962"/>
          </a:xfrm>
          <a:prstGeom prst="leftBrace">
            <a:avLst>
              <a:gd name="adj1" fmla="val 23535"/>
              <a:gd name="adj2" fmla="val 50000"/>
            </a:avLst>
          </a:prstGeom>
          <a:noFill/>
          <a:ln w="9525">
            <a:noFill/>
            <a:round/>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charset="-122"/>
            </a:endParaRPr>
          </a:p>
        </p:txBody>
      </p:sp>
      <p:sp>
        <p:nvSpPr>
          <p:cNvPr id="245765" name="AutoShape 5"/>
          <p:cNvSpPr>
            <a:spLocks/>
          </p:cNvSpPr>
          <p:nvPr/>
        </p:nvSpPr>
        <p:spPr bwMode="auto">
          <a:xfrm>
            <a:off x="1042988" y="2781300"/>
            <a:ext cx="288925" cy="935038"/>
          </a:xfrm>
          <a:prstGeom prst="leftBrace">
            <a:avLst>
              <a:gd name="adj1" fmla="val 26969"/>
              <a:gd name="adj2" fmla="val 50000"/>
            </a:avLst>
          </a:prstGeom>
          <a:noFill/>
          <a:ln w="31750">
            <a:solidFill>
              <a:schemeClr val="tx1"/>
            </a:solid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a typeface="宋体"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pPr eaLnBrk="1" hangingPunct="1"/>
            <a:endParaRPr lang="zh-CN" altLang="zh-CN"/>
          </a:p>
        </p:txBody>
      </p:sp>
      <p:sp>
        <p:nvSpPr>
          <p:cNvPr id="246787" name="Rectangle 3"/>
          <p:cNvSpPr>
            <a:spLocks noGrp="1" noChangeArrowheads="1"/>
          </p:cNvSpPr>
          <p:nvPr>
            <p:ph type="body" sz="half" idx="1"/>
          </p:nvPr>
        </p:nvSpPr>
        <p:spPr>
          <a:xfrm>
            <a:off x="611188" y="1989138"/>
            <a:ext cx="4025900" cy="4608512"/>
          </a:xfrm>
        </p:spPr>
        <p:txBody>
          <a:bodyPr/>
          <a:lstStyle/>
          <a:p>
            <a:pPr eaLnBrk="1" hangingPunct="1">
              <a:defRPr/>
            </a:pPr>
            <a:r>
              <a:rPr lang="zh-CN" altLang="en-US" sz="2800" b="1" u="sng" dirty="0">
                <a:latin typeface="Times New Roman" pitchFamily="18" charset="0"/>
              </a:rPr>
              <a:t>半功率束宽</a:t>
            </a:r>
            <a:r>
              <a:rPr lang="zh-CN" altLang="en-US" sz="2800" b="1" dirty="0">
                <a:latin typeface="Times New Roman" pitchFamily="18" charset="0"/>
              </a:rPr>
              <a:t>：理论分析和设计实践表明，要实现</a:t>
            </a:r>
            <a:r>
              <a:rPr lang="en-US" altLang="zh-CN" sz="2800" b="1" dirty="0">
                <a:solidFill>
                  <a:srgbClr val="FF0000"/>
                </a:solidFill>
                <a:effectLst>
                  <a:outerShdw blurRad="38100" dist="38100" dir="2700000" algn="tl">
                    <a:srgbClr val="000000">
                      <a:alpha val="43137"/>
                    </a:srgbClr>
                  </a:outerShdw>
                </a:effectLst>
                <a:latin typeface="Times New Roman" pitchFamily="18" charset="0"/>
              </a:rPr>
              <a:t>120°</a:t>
            </a:r>
            <a:r>
              <a:rPr lang="zh-CN" altLang="en-US" sz="2800" b="1" dirty="0">
                <a:solidFill>
                  <a:srgbClr val="FF0000"/>
                </a:solidFill>
                <a:effectLst>
                  <a:outerShdw blurRad="38100" dist="38100" dir="2700000" algn="tl">
                    <a:srgbClr val="000000">
                      <a:alpha val="43137"/>
                    </a:srgbClr>
                  </a:outerShdw>
                </a:effectLst>
                <a:latin typeface="Times New Roman" pitchFamily="18" charset="0"/>
              </a:rPr>
              <a:t>方位覆盖</a:t>
            </a:r>
            <a:r>
              <a:rPr lang="zh-CN" altLang="en-US" sz="2800" b="1" dirty="0">
                <a:latin typeface="Times New Roman" pitchFamily="18" charset="0"/>
              </a:rPr>
              <a:t>，并且在</a:t>
            </a:r>
            <a:r>
              <a:rPr lang="en-US" altLang="zh-CN" sz="2800" b="1" dirty="0">
                <a:latin typeface="Times New Roman" pitchFamily="18" charset="0"/>
              </a:rPr>
              <a:t>±60 °</a:t>
            </a:r>
            <a:r>
              <a:rPr lang="zh-CN" altLang="en-US" sz="2800" b="1" dirty="0">
                <a:latin typeface="Times New Roman" pitchFamily="18" charset="0"/>
              </a:rPr>
              <a:t>上功率下降</a:t>
            </a:r>
            <a:r>
              <a:rPr lang="en-US" altLang="zh-CN" sz="2800" b="1" dirty="0">
                <a:latin typeface="Times New Roman" pitchFamily="18" charset="0"/>
              </a:rPr>
              <a:t>10dB</a:t>
            </a:r>
            <a:r>
              <a:rPr lang="zh-CN" altLang="en-US" sz="2800" b="1" dirty="0">
                <a:latin typeface="Times New Roman" pitchFamily="18" charset="0"/>
              </a:rPr>
              <a:t>，该天线的</a:t>
            </a:r>
            <a:r>
              <a:rPr lang="zh-CN" altLang="en-US" sz="2800" b="1" dirty="0">
                <a:effectLst>
                  <a:outerShdw blurRad="38100" dist="38100" dir="2700000" algn="tl">
                    <a:srgbClr val="FFFFFF"/>
                  </a:outerShdw>
                </a:effectLst>
                <a:latin typeface="Times New Roman" pitchFamily="18" charset="0"/>
              </a:rPr>
              <a:t>水平</a:t>
            </a:r>
            <a:r>
              <a:rPr lang="zh-CN" altLang="en-US" sz="2800" b="1" dirty="0">
                <a:latin typeface="Times New Roman" pitchFamily="18" charset="0"/>
              </a:rPr>
              <a:t>半功率波束宽度约为</a:t>
            </a:r>
            <a:r>
              <a:rPr lang="en-US" altLang="zh-CN" sz="2800" b="1" dirty="0">
                <a:effectLst>
                  <a:outerShdw blurRad="38100" dist="38100" dir="2700000" algn="tl">
                    <a:srgbClr val="FFFFFF"/>
                  </a:outerShdw>
                </a:effectLst>
                <a:latin typeface="Times New Roman" pitchFamily="18" charset="0"/>
              </a:rPr>
              <a:t>65 °</a:t>
            </a:r>
            <a:r>
              <a:rPr lang="zh-CN" altLang="en-US" sz="2800" b="1" dirty="0">
                <a:latin typeface="Times New Roman" pitchFamily="18" charset="0"/>
              </a:rPr>
              <a:t>；如果在</a:t>
            </a:r>
            <a:r>
              <a:rPr lang="en-US" altLang="zh-CN" sz="2800" b="1" dirty="0">
                <a:latin typeface="Times New Roman" pitchFamily="18" charset="0"/>
              </a:rPr>
              <a:t>±60 °</a:t>
            </a:r>
            <a:r>
              <a:rPr lang="zh-CN" altLang="en-US" sz="2800" b="1" dirty="0">
                <a:latin typeface="Times New Roman" pitchFamily="18" charset="0"/>
              </a:rPr>
              <a:t>上功率下降</a:t>
            </a:r>
            <a:r>
              <a:rPr lang="en-US" altLang="zh-CN" sz="2800" b="1" dirty="0">
                <a:latin typeface="Times New Roman" pitchFamily="18" charset="0"/>
              </a:rPr>
              <a:t>6dB</a:t>
            </a:r>
            <a:r>
              <a:rPr lang="zh-CN" altLang="en-US" sz="2800" b="1" dirty="0">
                <a:latin typeface="Times New Roman" pitchFamily="18" charset="0"/>
              </a:rPr>
              <a:t>，该天线的半功率波束宽度约为</a:t>
            </a:r>
            <a:r>
              <a:rPr lang="en-US" altLang="zh-CN" sz="2800" b="1" dirty="0">
                <a:latin typeface="Times New Roman" pitchFamily="18" charset="0"/>
              </a:rPr>
              <a:t>90 °</a:t>
            </a:r>
          </a:p>
        </p:txBody>
      </p:sp>
      <p:sp>
        <p:nvSpPr>
          <p:cNvPr id="66564" name="Rectangle 4"/>
          <p:cNvSpPr>
            <a:spLocks noGrp="1" noChangeArrowheads="1"/>
          </p:cNvSpPr>
          <p:nvPr>
            <p:ph sz="half" idx="2"/>
          </p:nvPr>
        </p:nvSpPr>
        <p:spPr>
          <a:xfrm>
            <a:off x="4932363" y="2060575"/>
            <a:ext cx="3810000" cy="4114800"/>
          </a:xfrm>
        </p:spPr>
        <p:txBody>
          <a:bodyPr/>
          <a:lstStyle/>
          <a:p>
            <a:pPr eaLnBrk="1" hangingPunct="1"/>
            <a:endParaRPr lang="zh-CN" altLang="zh-CN" sz="2400"/>
          </a:p>
        </p:txBody>
      </p:sp>
      <p:pic>
        <p:nvPicPr>
          <p:cNvPr id="66565" name="Picture 5" descr="Image1"/>
          <p:cNvPicPr>
            <a:picLocks noChangeAspect="1" noChangeArrowheads="1"/>
          </p:cNvPicPr>
          <p:nvPr/>
        </p:nvPicPr>
        <p:blipFill>
          <a:blip r:embed="rId3" cstate="print"/>
          <a:srcRect/>
          <a:stretch>
            <a:fillRect/>
          </a:stretch>
        </p:blipFill>
        <p:spPr bwMode="auto">
          <a:xfrm>
            <a:off x="4859338" y="2276475"/>
            <a:ext cx="3940175" cy="381635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zh-CN" altLang="en-US" b="1"/>
              <a:t>主要内容</a:t>
            </a:r>
          </a:p>
        </p:txBody>
      </p:sp>
      <p:sp>
        <p:nvSpPr>
          <p:cNvPr id="55299" name="Rectangle 3"/>
          <p:cNvSpPr>
            <a:spLocks noGrp="1" noChangeArrowheads="1"/>
          </p:cNvSpPr>
          <p:nvPr>
            <p:ph type="body" idx="1"/>
          </p:nvPr>
        </p:nvSpPr>
        <p:spPr>
          <a:xfrm>
            <a:off x="755650" y="1916113"/>
            <a:ext cx="7772400" cy="4826000"/>
          </a:xfrm>
        </p:spPr>
        <p:txBody>
          <a:bodyPr/>
          <a:lstStyle/>
          <a:p>
            <a:pPr eaLnBrk="1" hangingPunct="1"/>
            <a:r>
              <a:rPr lang="zh-CN" altLang="en-US" sz="2800" b="1" dirty="0"/>
              <a:t>天线概述</a:t>
            </a:r>
          </a:p>
          <a:p>
            <a:pPr eaLnBrk="1" hangingPunct="1"/>
            <a:r>
              <a:rPr lang="zh-CN" altLang="en-US" sz="2800" b="1" dirty="0">
                <a:hlinkClick r:id="rId3" action="ppaction://hlinksldjump"/>
              </a:rPr>
              <a:t>大尺度与小尺度模型</a:t>
            </a:r>
            <a:endParaRPr lang="zh-CN" altLang="en-US" sz="2800" b="1" dirty="0"/>
          </a:p>
          <a:p>
            <a:pPr eaLnBrk="1" hangingPunct="1"/>
            <a:r>
              <a:rPr lang="zh-CN" altLang="en-US" sz="2800" b="1" dirty="0">
                <a:hlinkClick r:id="rId4" action="ppaction://hlinksldjump"/>
              </a:rPr>
              <a:t>电波传播方式概述</a:t>
            </a:r>
            <a:endParaRPr lang="zh-CN" altLang="en-US" sz="2800" b="1" dirty="0"/>
          </a:p>
          <a:p>
            <a:pPr eaLnBrk="1" hangingPunct="1"/>
            <a:r>
              <a:rPr lang="zh-CN" altLang="en-US" sz="2800" b="1" dirty="0">
                <a:hlinkClick r:id="rId5" action="ppaction://hlinksldjump"/>
              </a:rPr>
              <a:t>自由空间的电波传播</a:t>
            </a:r>
            <a:endParaRPr lang="zh-CN" altLang="en-US" sz="2800" b="1" dirty="0"/>
          </a:p>
          <a:p>
            <a:pPr eaLnBrk="1" hangingPunct="1"/>
            <a:r>
              <a:rPr lang="zh-CN" altLang="en-US" sz="2800" b="1" dirty="0">
                <a:hlinkClick r:id="rId6" action="ppaction://hlinksldjump"/>
              </a:rPr>
              <a:t>存在平坦地面时的电波传播</a:t>
            </a:r>
            <a:endParaRPr lang="zh-CN" altLang="en-US" sz="2800" b="1" dirty="0"/>
          </a:p>
          <a:p>
            <a:pPr eaLnBrk="1" hangingPunct="1"/>
            <a:r>
              <a:rPr lang="zh-CN" altLang="en-US" sz="2800" b="1" dirty="0">
                <a:hlinkClick r:id="rId7" action="ppaction://hlinksldjump"/>
              </a:rPr>
              <a:t>对数距离路径损耗模型和对数正态阴影</a:t>
            </a:r>
            <a:endParaRPr lang="zh-CN" altLang="en-US" sz="2800" b="1" dirty="0"/>
          </a:p>
          <a:p>
            <a:pPr eaLnBrk="1" hangingPunct="1"/>
            <a:r>
              <a:rPr lang="zh-CN" altLang="en-US" sz="2800" b="1" dirty="0">
                <a:hlinkClick r:id="rId8" action="ppaction://hlinksldjump"/>
              </a:rPr>
              <a:t>小区覆盖问题（噪声受限）和衰落容限</a:t>
            </a:r>
            <a:endParaRPr lang="zh-CN" altLang="en-US" sz="2800" b="1" dirty="0"/>
          </a:p>
          <a:p>
            <a:pPr eaLnBrk="1" hangingPunct="1"/>
            <a:r>
              <a:rPr lang="zh-CN" altLang="en-US" sz="2800" b="1" dirty="0">
                <a:hlinkClick r:id="rId9" action="ppaction://hlinksldjump"/>
              </a:rPr>
              <a:t>链路预算</a:t>
            </a:r>
            <a:endParaRPr lang="zh-CN" altLang="en-US" sz="2800" b="1" dirty="0"/>
          </a:p>
          <a:p>
            <a:pPr eaLnBrk="1" hangingPunct="1"/>
            <a:r>
              <a:rPr lang="zh-CN" altLang="en-US" sz="2800" b="1" dirty="0">
                <a:hlinkClick r:id="rId10" action="ppaction://hlinksldjump"/>
              </a:rPr>
              <a:t>奥村（</a:t>
            </a:r>
            <a:r>
              <a:rPr lang="en-US" altLang="zh-CN" sz="2800" b="1" dirty="0">
                <a:latin typeface="Times New Roman" pitchFamily="18" charset="0"/>
                <a:hlinkClick r:id="rId10" action="ppaction://hlinksldjump"/>
              </a:rPr>
              <a:t>Okumura</a:t>
            </a:r>
            <a:r>
              <a:rPr lang="zh-CN" altLang="en-US" sz="2800" b="1" dirty="0">
                <a:latin typeface="Times New Roman" pitchFamily="18" charset="0"/>
                <a:hlinkClick r:id="rId10" action="ppaction://hlinksldjump"/>
              </a:rPr>
              <a:t>）</a:t>
            </a:r>
            <a:r>
              <a:rPr lang="zh-CN" altLang="en-US" sz="2800" b="1" dirty="0">
                <a:hlinkClick r:id="rId10" action="ppaction://hlinksldjump"/>
              </a:rPr>
              <a:t>模型</a:t>
            </a:r>
            <a:r>
              <a:rPr lang="zh-CN" altLang="en-US" sz="2800" b="1" dirty="0">
                <a:latin typeface="Times New Roman" pitchFamily="18" charset="0"/>
                <a:hlinkClick r:id="rId10" action="ppaction://hlinksldjump"/>
              </a:rPr>
              <a:t>和</a:t>
            </a:r>
            <a:r>
              <a:rPr lang="en-US" altLang="zh-CN" sz="2800" b="1" dirty="0" err="1">
                <a:latin typeface="Times New Roman" pitchFamily="18" charset="0"/>
                <a:hlinkClick r:id="rId10" action="ppaction://hlinksldjump"/>
              </a:rPr>
              <a:t>Hata</a:t>
            </a:r>
            <a:r>
              <a:rPr lang="zh-CN" altLang="en-US" sz="2800" b="1" dirty="0">
                <a:latin typeface="Times New Roman" pitchFamily="18" charset="0"/>
                <a:hlinkClick r:id="rId10" action="ppaction://hlinksldjump"/>
              </a:rPr>
              <a:t>模型</a:t>
            </a:r>
            <a:endParaRPr lang="zh-CN" altLang="en-US" sz="2800" b="1" dirty="0">
              <a:latin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endParaRPr lang="zh-CN" altLang="zh-CN"/>
          </a:p>
        </p:txBody>
      </p:sp>
      <p:sp>
        <p:nvSpPr>
          <p:cNvPr id="67587" name="Rectangle 3"/>
          <p:cNvSpPr>
            <a:spLocks noGrp="1" noChangeArrowheads="1"/>
          </p:cNvSpPr>
          <p:nvPr>
            <p:ph type="body" idx="1"/>
          </p:nvPr>
        </p:nvSpPr>
        <p:spPr>
          <a:xfrm>
            <a:off x="755650" y="2133600"/>
            <a:ext cx="7772400" cy="4114800"/>
          </a:xfrm>
        </p:spPr>
        <p:txBody>
          <a:bodyPr/>
          <a:lstStyle/>
          <a:p>
            <a:pPr eaLnBrk="1" hangingPunct="1">
              <a:buFont typeface="Wingdings" pitchFamily="2" charset="2"/>
              <a:buNone/>
            </a:pPr>
            <a:endParaRPr lang="zh-CN" altLang="zh-CN"/>
          </a:p>
        </p:txBody>
      </p:sp>
      <p:pic>
        <p:nvPicPr>
          <p:cNvPr id="67588" name="Picture 4" descr="Image2"/>
          <p:cNvPicPr>
            <a:picLocks noChangeAspect="1" noChangeArrowheads="1"/>
          </p:cNvPicPr>
          <p:nvPr/>
        </p:nvPicPr>
        <p:blipFill>
          <a:blip r:embed="rId3" cstate="print"/>
          <a:srcRect/>
          <a:stretch>
            <a:fillRect/>
          </a:stretch>
        </p:blipFill>
        <p:spPr bwMode="auto">
          <a:xfrm>
            <a:off x="2627313" y="2133600"/>
            <a:ext cx="4695825" cy="4129088"/>
          </a:xfrm>
          <a:prstGeom prst="rect">
            <a:avLst/>
          </a:prstGeom>
          <a:noFill/>
          <a:ln w="9525">
            <a:noFill/>
            <a:miter lim="800000"/>
            <a:headEnd/>
            <a:tailEnd/>
          </a:ln>
        </p:spPr>
      </p:pic>
      <p:sp>
        <p:nvSpPr>
          <p:cNvPr id="247813" name="Line 5"/>
          <p:cNvSpPr>
            <a:spLocks noChangeShapeType="1"/>
          </p:cNvSpPr>
          <p:nvPr/>
        </p:nvSpPr>
        <p:spPr bwMode="auto">
          <a:xfrm>
            <a:off x="5724525" y="5445125"/>
            <a:ext cx="1295400" cy="720725"/>
          </a:xfrm>
          <a:prstGeom prst="line">
            <a:avLst/>
          </a:prstGeom>
          <a:noFill/>
          <a:ln w="31750">
            <a:solidFill>
              <a:schemeClr val="tx2"/>
            </a:solidFill>
            <a:round/>
            <a:headEnd type="triangle" w="med" len="med"/>
            <a:tailEnd/>
          </a:ln>
          <a:effectLst/>
        </p:spPr>
        <p:txBody>
          <a:bodyPr>
            <a:spAutoFit/>
          </a:bodyPr>
          <a:lstStyle/>
          <a:p>
            <a:pPr>
              <a:defRPr/>
            </a:pPr>
            <a:endParaRPr lang="zh-CN" altLang="en-US">
              <a:effectLst>
                <a:outerShdw blurRad="38100" dist="38100" dir="2700000" algn="tl">
                  <a:srgbClr val="000000">
                    <a:alpha val="43137"/>
                  </a:srgbClr>
                </a:outerShdw>
              </a:effectLst>
              <a:ea typeface="宋体" charset="-122"/>
            </a:endParaRPr>
          </a:p>
        </p:txBody>
      </p:sp>
      <p:sp>
        <p:nvSpPr>
          <p:cNvPr id="247814" name="Text Box 6"/>
          <p:cNvSpPr txBox="1">
            <a:spLocks noChangeArrowheads="1"/>
          </p:cNvSpPr>
          <p:nvPr/>
        </p:nvSpPr>
        <p:spPr bwMode="auto">
          <a:xfrm>
            <a:off x="6948488" y="5157788"/>
            <a:ext cx="2016125" cy="1552575"/>
          </a:xfrm>
          <a:prstGeom prst="rect">
            <a:avLst/>
          </a:prstGeom>
          <a:noFill/>
          <a:ln w="9525" algn="ctr">
            <a:noFill/>
            <a:miter lim="800000"/>
            <a:headEnd/>
            <a:tailEnd/>
          </a:ln>
          <a:effectLst/>
        </p:spPr>
        <p:txBody>
          <a:bodyPr>
            <a:spAutoFit/>
          </a:bodyPr>
          <a:lstStyle/>
          <a:p>
            <a:pPr>
              <a:defRPr/>
            </a:pPr>
            <a:r>
              <a:rPr lang="zh-CN" altLang="en-US" sz="2400">
                <a:solidFill>
                  <a:schemeClr val="tx2"/>
                </a:solidFill>
                <a:effectLst>
                  <a:outerShdw blurRad="38100" dist="38100" dir="2700000" algn="tl">
                    <a:srgbClr val="000000"/>
                  </a:outerShdw>
                </a:effectLst>
                <a:ea typeface="宋体" charset="-122"/>
              </a:rPr>
              <a:t>半功率束宽为</a:t>
            </a:r>
            <a:r>
              <a:rPr lang="en-US" altLang="zh-CN" sz="2400">
                <a:solidFill>
                  <a:schemeClr val="tx2"/>
                </a:solidFill>
                <a:effectLst>
                  <a:outerShdw blurRad="38100" dist="38100" dir="2700000" algn="tl">
                    <a:srgbClr val="000000"/>
                  </a:outerShdw>
                </a:effectLst>
                <a:ea typeface="宋体" charset="-122"/>
              </a:rPr>
              <a:t>65°</a:t>
            </a:r>
            <a:r>
              <a:rPr lang="zh-CN" altLang="en-US" sz="2400">
                <a:solidFill>
                  <a:schemeClr val="tx2"/>
                </a:solidFill>
                <a:effectLst>
                  <a:outerShdw blurRad="38100" dist="38100" dir="2700000" algn="tl">
                    <a:srgbClr val="000000"/>
                  </a:outerShdw>
                </a:effectLst>
                <a:ea typeface="宋体" charset="-122"/>
              </a:rPr>
              <a:t>的天线的水平方向图（虚线）</a:t>
            </a:r>
          </a:p>
        </p:txBody>
      </p:sp>
      <p:sp>
        <p:nvSpPr>
          <p:cNvPr id="247815" name="Rectangle 7"/>
          <p:cNvSpPr>
            <a:spLocks noChangeArrowheads="1"/>
          </p:cNvSpPr>
          <p:nvPr/>
        </p:nvSpPr>
        <p:spPr bwMode="auto">
          <a:xfrm>
            <a:off x="395288" y="2298700"/>
            <a:ext cx="2592387" cy="1187450"/>
          </a:xfrm>
          <a:prstGeom prst="rect">
            <a:avLst/>
          </a:prstGeom>
          <a:noFill/>
          <a:ln w="9525" algn="ctr">
            <a:noFill/>
            <a:miter lim="800000"/>
            <a:headEnd/>
            <a:tailEnd/>
          </a:ln>
          <a:effectLst/>
        </p:spPr>
        <p:txBody>
          <a:bodyPr>
            <a:spAutoFit/>
          </a:bodyPr>
          <a:lstStyle/>
          <a:p>
            <a:pPr>
              <a:defRPr/>
            </a:pPr>
            <a:r>
              <a:rPr lang="zh-CN" altLang="en-US" sz="2400">
                <a:solidFill>
                  <a:schemeClr val="hlink"/>
                </a:solidFill>
                <a:effectLst>
                  <a:outerShdw blurRad="38100" dist="38100" dir="2700000" algn="tl">
                    <a:srgbClr val="000000"/>
                  </a:outerShdw>
                </a:effectLst>
                <a:ea typeface="宋体" charset="-122"/>
              </a:rPr>
              <a:t>半功率束宽为</a:t>
            </a:r>
            <a:r>
              <a:rPr lang="en-US" altLang="zh-CN" sz="2400">
                <a:solidFill>
                  <a:schemeClr val="hlink"/>
                </a:solidFill>
                <a:effectLst>
                  <a:outerShdw blurRad="38100" dist="38100" dir="2700000" algn="tl">
                    <a:srgbClr val="000000"/>
                  </a:outerShdw>
                </a:effectLst>
                <a:ea typeface="宋体" charset="-122"/>
              </a:rPr>
              <a:t>90°</a:t>
            </a:r>
            <a:r>
              <a:rPr lang="zh-CN" altLang="en-US" sz="2400">
                <a:solidFill>
                  <a:schemeClr val="hlink"/>
                </a:solidFill>
                <a:effectLst>
                  <a:outerShdw blurRad="38100" dist="38100" dir="2700000" algn="tl">
                    <a:srgbClr val="000000"/>
                  </a:outerShdw>
                </a:effectLst>
                <a:ea typeface="宋体" charset="-122"/>
              </a:rPr>
              <a:t>的天线的水平方向图（实线）</a:t>
            </a:r>
          </a:p>
        </p:txBody>
      </p:sp>
      <p:sp>
        <p:nvSpPr>
          <p:cNvPr id="247816" name="Line 8"/>
          <p:cNvSpPr>
            <a:spLocks noChangeShapeType="1"/>
          </p:cNvSpPr>
          <p:nvPr/>
        </p:nvSpPr>
        <p:spPr bwMode="auto">
          <a:xfrm>
            <a:off x="2700338" y="3068638"/>
            <a:ext cx="1584325" cy="576262"/>
          </a:xfrm>
          <a:prstGeom prst="line">
            <a:avLst/>
          </a:prstGeom>
          <a:noFill/>
          <a:ln w="31750">
            <a:solidFill>
              <a:schemeClr val="hlink"/>
            </a:solidFill>
            <a:round/>
            <a:headEnd/>
            <a:tailEnd type="triangle" w="med" len="med"/>
          </a:ln>
          <a:effectLst/>
        </p:spPr>
        <p:txBody>
          <a:bodyPr>
            <a:spAutoFit/>
          </a:bodyPr>
          <a:lstStyle/>
          <a:p>
            <a:pPr>
              <a:defRPr/>
            </a:pPr>
            <a:endParaRPr lang="zh-CN" altLang="en-US">
              <a:effectLst>
                <a:outerShdw blurRad="38100" dist="38100" dir="2700000" algn="tl">
                  <a:srgbClr val="000000">
                    <a:alpha val="43137"/>
                  </a:srgbClr>
                </a:outerShdw>
              </a:effectLst>
              <a:ea typeface="宋体"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endParaRPr lang="zh-CN" altLang="zh-CN"/>
          </a:p>
        </p:txBody>
      </p:sp>
      <p:sp>
        <p:nvSpPr>
          <p:cNvPr id="68611" name="Rectangle 3"/>
          <p:cNvSpPr>
            <a:spLocks noGrp="1" noChangeArrowheads="1"/>
          </p:cNvSpPr>
          <p:nvPr>
            <p:ph type="body" sz="half" idx="1"/>
          </p:nvPr>
        </p:nvSpPr>
        <p:spPr>
          <a:xfrm>
            <a:off x="755650" y="2060575"/>
            <a:ext cx="3810000" cy="4114800"/>
          </a:xfrm>
        </p:spPr>
        <p:txBody>
          <a:bodyPr/>
          <a:lstStyle/>
          <a:p>
            <a:pPr eaLnBrk="1" hangingPunct="1">
              <a:lnSpc>
                <a:spcPct val="90000"/>
              </a:lnSpc>
            </a:pPr>
            <a:r>
              <a:rPr lang="zh-CN" altLang="en-US" sz="2400" b="1">
                <a:latin typeface="Times New Roman" pitchFamily="18" charset="0"/>
              </a:rPr>
              <a:t>波束下倾和波束赋形</a:t>
            </a:r>
          </a:p>
          <a:p>
            <a:pPr eaLnBrk="1" hangingPunct="1">
              <a:lnSpc>
                <a:spcPct val="90000"/>
              </a:lnSpc>
              <a:buFont typeface="Wingdings" pitchFamily="2" charset="2"/>
              <a:buNone/>
            </a:pPr>
            <a:r>
              <a:rPr lang="zh-CN" altLang="en-US" sz="2400" b="1">
                <a:latin typeface="Times New Roman" pitchFamily="18" charset="0"/>
              </a:rPr>
              <a:t>    （</a:t>
            </a:r>
            <a:r>
              <a:rPr lang="en-US" altLang="zh-CN" sz="2400" b="1">
                <a:latin typeface="Times New Roman" pitchFamily="18" charset="0"/>
              </a:rPr>
              <a:t>1</a:t>
            </a:r>
            <a:r>
              <a:rPr lang="zh-CN" altLang="en-US" sz="2400" b="1">
                <a:latin typeface="Times New Roman" pitchFamily="18" charset="0"/>
              </a:rPr>
              <a:t>）波束下倾：实际应用中，会对天线的垂直方向图作适当的下倾，下倾角度最好使得最大辐射方向指向本小区边缘。这样，随着小区内传播距离的增加，天线方向图的强度也同步增加，以弥补距离损耗的的增加，使得小区内信号覆盖电平尽量均匀。</a:t>
            </a:r>
          </a:p>
        </p:txBody>
      </p:sp>
      <p:pic>
        <p:nvPicPr>
          <p:cNvPr id="68612" name="Picture 7" descr="E:\scan\20100521\Image2.jpg"/>
          <p:cNvPicPr>
            <a:picLocks noGrp="1" noChangeAspect="1" noChangeArrowheads="1"/>
          </p:cNvPicPr>
          <p:nvPr>
            <p:ph sz="half" idx="2"/>
          </p:nvPr>
        </p:nvPicPr>
        <p:blipFill>
          <a:blip r:embed="rId3" cstate="print"/>
          <a:srcRect/>
          <a:stretch>
            <a:fillRect/>
          </a:stretch>
        </p:blipFill>
        <p:spPr>
          <a:xfrm>
            <a:off x="4500563" y="2857500"/>
            <a:ext cx="4473575" cy="2495550"/>
          </a:xfr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标题 4"/>
          <p:cNvSpPr>
            <a:spLocks noGrp="1"/>
          </p:cNvSpPr>
          <p:nvPr>
            <p:ph type="title"/>
          </p:nvPr>
        </p:nvSpPr>
        <p:spPr/>
        <p:txBody>
          <a:bodyPr/>
          <a:lstStyle/>
          <a:p>
            <a:endParaRPr lang="zh-CN" altLang="en-US"/>
          </a:p>
        </p:txBody>
      </p:sp>
      <p:pic>
        <p:nvPicPr>
          <p:cNvPr id="69635" name="Picture 5" descr="Image2_1"/>
          <p:cNvPicPr>
            <a:picLocks noGrp="1" noChangeAspect="1" noChangeArrowheads="1"/>
          </p:cNvPicPr>
          <p:nvPr>
            <p:ph idx="1"/>
          </p:nvPr>
        </p:nvPicPr>
        <p:blipFill>
          <a:blip r:embed="rId2" cstate="print"/>
          <a:srcRect/>
          <a:stretch>
            <a:fillRect/>
          </a:stretch>
        </p:blipFill>
        <p:spPr>
          <a:xfrm>
            <a:off x="1785938" y="1785938"/>
            <a:ext cx="5286375" cy="4525962"/>
          </a:xfrm>
          <a:noFill/>
        </p:spPr>
      </p:pic>
      <p:sp>
        <p:nvSpPr>
          <p:cNvPr id="8" name="Text Box 6"/>
          <p:cNvSpPr txBox="1">
            <a:spLocks noChangeArrowheads="1"/>
          </p:cNvSpPr>
          <p:nvPr/>
        </p:nvSpPr>
        <p:spPr bwMode="auto">
          <a:xfrm>
            <a:off x="5786438" y="6000750"/>
            <a:ext cx="2808287" cy="457200"/>
          </a:xfrm>
          <a:prstGeom prst="rect">
            <a:avLst/>
          </a:prstGeom>
          <a:noFill/>
          <a:ln w="9525" algn="ctr">
            <a:noFill/>
            <a:miter lim="800000"/>
            <a:headEnd/>
            <a:tailEnd/>
          </a:ln>
          <a:effectLst/>
        </p:spPr>
        <p:txBody>
          <a:bodyPr>
            <a:spAutoFit/>
          </a:bodyPr>
          <a:lstStyle/>
          <a:p>
            <a:pPr>
              <a:defRPr/>
            </a:pPr>
            <a:r>
              <a:rPr lang="en-US" altLang="zh-CN" sz="2400" dirty="0">
                <a:effectLst>
                  <a:outerShdw blurRad="38100" dist="38100" dir="2700000" algn="tl">
                    <a:srgbClr val="FFFFFF"/>
                  </a:outerShdw>
                </a:effectLst>
                <a:ea typeface="宋体" charset="-122"/>
              </a:rPr>
              <a:t>  </a:t>
            </a:r>
            <a:r>
              <a:rPr lang="zh-CN" altLang="en-US" sz="2400" u="sng" dirty="0">
                <a:effectLst>
                  <a:outerShdw blurRad="38100" dist="38100" dir="2700000" algn="tl">
                    <a:srgbClr val="FFFFFF"/>
                  </a:outerShdw>
                </a:effectLst>
                <a:ea typeface="宋体" charset="-122"/>
              </a:rPr>
              <a:t>实际的垂直方向图</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endParaRPr lang="zh-CN" altLang="zh-CN"/>
          </a:p>
        </p:txBody>
      </p:sp>
      <p:sp>
        <p:nvSpPr>
          <p:cNvPr id="249859" name="Rectangle 3"/>
          <p:cNvSpPr>
            <a:spLocks noGrp="1" noChangeArrowheads="1"/>
          </p:cNvSpPr>
          <p:nvPr>
            <p:ph type="body" idx="1"/>
          </p:nvPr>
        </p:nvSpPr>
        <p:spPr>
          <a:xfrm>
            <a:off x="684213" y="2133600"/>
            <a:ext cx="7772400" cy="4114800"/>
          </a:xfrm>
        </p:spPr>
        <p:txBody>
          <a:bodyPr/>
          <a:lstStyle/>
          <a:p>
            <a:pPr eaLnBrk="1" hangingPunct="1">
              <a:buFont typeface="Wingdings" pitchFamily="2" charset="2"/>
              <a:buNone/>
              <a:defRPr/>
            </a:pPr>
            <a:r>
              <a:rPr lang="en-US" altLang="zh-CN" sz="2800" b="1" dirty="0">
                <a:latin typeface="Times New Roman" pitchFamily="18" charset="0"/>
              </a:rPr>
              <a:t>  </a:t>
            </a:r>
            <a:r>
              <a:rPr lang="zh-CN" altLang="en-US" sz="2800" b="1" dirty="0">
                <a:latin typeface="Times New Roman" pitchFamily="18" charset="0"/>
              </a:rPr>
              <a:t>（</a:t>
            </a:r>
            <a:r>
              <a:rPr lang="en-US" altLang="zh-CN" sz="2800" b="1" dirty="0">
                <a:latin typeface="Times New Roman" pitchFamily="18" charset="0"/>
              </a:rPr>
              <a:t>1</a:t>
            </a:r>
            <a:r>
              <a:rPr lang="zh-CN" altLang="en-US" sz="2800" b="1" dirty="0">
                <a:latin typeface="Times New Roman" pitchFamily="18" charset="0"/>
              </a:rPr>
              <a:t>）</a:t>
            </a:r>
            <a:r>
              <a:rPr lang="en-US" altLang="zh-CN" sz="2800" b="1" dirty="0">
                <a:latin typeface="Times New Roman" pitchFamily="18" charset="0"/>
              </a:rPr>
              <a:t>…</a:t>
            </a:r>
            <a:r>
              <a:rPr lang="zh-CN" altLang="en-US" sz="2800" b="1" dirty="0">
                <a:latin typeface="Times New Roman" pitchFamily="18" charset="0"/>
              </a:rPr>
              <a:t>典型值不超过</a:t>
            </a:r>
            <a:r>
              <a:rPr lang="en-US" altLang="zh-CN" sz="2800" b="1" dirty="0">
                <a:latin typeface="Times New Roman" pitchFamily="18" charset="0"/>
              </a:rPr>
              <a:t>15 °</a:t>
            </a:r>
            <a:r>
              <a:rPr lang="zh-CN" altLang="en-US" sz="2800" b="1" dirty="0">
                <a:latin typeface="Times New Roman" pitchFamily="18" charset="0"/>
              </a:rPr>
              <a:t>。一般地，随着覆盖区域话务量的增加，应加大波束下倾角。</a:t>
            </a:r>
          </a:p>
          <a:p>
            <a:pPr eaLnBrk="1" hangingPunct="1">
              <a:buFont typeface="Wingdings" pitchFamily="2" charset="2"/>
              <a:buNone/>
              <a:defRPr/>
            </a:pPr>
            <a:r>
              <a:rPr lang="zh-CN" altLang="en-US" sz="2800" b="1" dirty="0">
                <a:latin typeface="Times New Roman" pitchFamily="18" charset="0"/>
              </a:rPr>
              <a:t>  （</a:t>
            </a:r>
            <a:r>
              <a:rPr lang="en-US" altLang="zh-CN" sz="2800" b="1" dirty="0">
                <a:latin typeface="Times New Roman" pitchFamily="18" charset="0"/>
              </a:rPr>
              <a:t>2</a:t>
            </a:r>
            <a:r>
              <a:rPr lang="zh-CN" altLang="en-US" sz="2800" b="1" dirty="0">
                <a:latin typeface="Times New Roman" pitchFamily="18" charset="0"/>
              </a:rPr>
              <a:t>）</a:t>
            </a:r>
            <a:r>
              <a:rPr lang="zh-CN" altLang="en-US" sz="2800" b="1" dirty="0">
                <a:effectLst>
                  <a:outerShdw blurRad="38100" dist="38100" dir="2700000" algn="tl">
                    <a:srgbClr val="FFFFFF"/>
                  </a:outerShdw>
                </a:effectLst>
                <a:latin typeface="Times New Roman" pitchFamily="18" charset="0"/>
              </a:rPr>
              <a:t>波束赋形</a:t>
            </a:r>
            <a:r>
              <a:rPr lang="zh-CN" altLang="en-US" sz="2800" b="1" dirty="0">
                <a:latin typeface="Times New Roman" pitchFamily="18" charset="0"/>
              </a:rPr>
              <a:t>：上侧副瓣方向的辐射对距离覆盖而言是无用的，应该加以抑制；同时，下侧方向图零点可能导致覆盖盲点，应该加以填充，保证一定的辐射场强。通过优化设计，使天线垂直方向图的形状更有利于实现良好的距离覆盖。称这种对垂直方向图形状的改进为</a:t>
            </a:r>
            <a:r>
              <a:rPr lang="zh-CN" altLang="en-US" sz="2800" b="1" dirty="0">
                <a:effectLst>
                  <a:outerShdw blurRad="38100" dist="38100" dir="2700000" algn="tl">
                    <a:srgbClr val="FFFFFF"/>
                  </a:outerShdw>
                </a:effectLst>
                <a:latin typeface="Times New Roman" pitchFamily="18" charset="0"/>
              </a:rPr>
              <a:t>波束赋形</a:t>
            </a:r>
            <a:r>
              <a:rPr lang="zh-CN" altLang="en-US" sz="2800" b="1" dirty="0">
                <a:latin typeface="Times New Roman" pitchFamily="18" charset="0"/>
              </a:rPr>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6"/>
          <p:cNvSpPr>
            <a:spLocks noGrp="1" noChangeArrowheads="1"/>
          </p:cNvSpPr>
          <p:nvPr>
            <p:ph type="title"/>
          </p:nvPr>
        </p:nvSpPr>
        <p:spPr/>
        <p:txBody>
          <a:bodyPr/>
          <a:lstStyle/>
          <a:p>
            <a:pPr eaLnBrk="1" hangingPunct="1"/>
            <a:endParaRPr lang="zh-CN" altLang="zh-CN"/>
          </a:p>
        </p:txBody>
      </p:sp>
      <p:sp>
        <p:nvSpPr>
          <p:cNvPr id="250883" name="Rectangle 3"/>
          <p:cNvSpPr>
            <a:spLocks noGrp="1" noChangeArrowheads="1"/>
          </p:cNvSpPr>
          <p:nvPr>
            <p:ph type="body" sz="half" idx="1"/>
          </p:nvPr>
        </p:nvSpPr>
        <p:spPr>
          <a:xfrm>
            <a:off x="611188" y="2133600"/>
            <a:ext cx="3810000" cy="4114800"/>
          </a:xfrm>
        </p:spPr>
        <p:txBody>
          <a:bodyPr/>
          <a:lstStyle/>
          <a:p>
            <a:pPr eaLnBrk="1" hangingPunct="1">
              <a:defRPr/>
            </a:pPr>
            <a:r>
              <a:rPr lang="zh-CN" altLang="en-US" sz="2800" b="1">
                <a:latin typeface="Times New Roman" pitchFamily="18" charset="0"/>
              </a:rPr>
              <a:t>天线下倾：有两方面的目的：</a:t>
            </a:r>
          </a:p>
          <a:p>
            <a:pPr eaLnBrk="1" hangingPunct="1">
              <a:buFont typeface="Wingdings" pitchFamily="2" charset="2"/>
              <a:buNone/>
              <a:defRPr/>
            </a:pPr>
            <a:r>
              <a:rPr lang="zh-CN" altLang="en-US" sz="2800" b="1">
                <a:latin typeface="Times New Roman" pitchFamily="18" charset="0"/>
              </a:rPr>
              <a:t>（</a:t>
            </a:r>
            <a:r>
              <a:rPr lang="en-US" altLang="zh-CN" sz="2800" b="1">
                <a:latin typeface="Times New Roman" pitchFamily="18" charset="0"/>
              </a:rPr>
              <a:t>1</a:t>
            </a:r>
            <a:r>
              <a:rPr lang="zh-CN" altLang="en-US" sz="2800" b="1">
                <a:latin typeface="Times New Roman" pitchFamily="18" charset="0"/>
              </a:rPr>
              <a:t>）实现良好的距离覆盖；</a:t>
            </a:r>
          </a:p>
          <a:p>
            <a:pPr eaLnBrk="1" hangingPunct="1">
              <a:buFont typeface="Wingdings" pitchFamily="2" charset="2"/>
              <a:buNone/>
              <a:defRPr/>
            </a:pPr>
            <a:r>
              <a:rPr lang="zh-CN" altLang="en-US" sz="2800" b="1">
                <a:latin typeface="Times New Roman" pitchFamily="18" charset="0"/>
              </a:rPr>
              <a:t>（</a:t>
            </a:r>
            <a:r>
              <a:rPr lang="en-US" altLang="zh-CN" sz="2800" b="1">
                <a:latin typeface="Times New Roman" pitchFamily="18" charset="0"/>
              </a:rPr>
              <a:t>2</a:t>
            </a:r>
            <a:r>
              <a:rPr lang="zh-CN" altLang="en-US" sz="2800" b="1">
                <a:latin typeface="Times New Roman" pitchFamily="18" charset="0"/>
              </a:rPr>
              <a:t>）减小同频干扰。</a:t>
            </a:r>
          </a:p>
          <a:p>
            <a:pPr eaLnBrk="1" hangingPunct="1">
              <a:buFont typeface="Wingdings" pitchFamily="2" charset="2"/>
              <a:buNone/>
              <a:defRPr/>
            </a:pPr>
            <a:r>
              <a:rPr lang="zh-CN" altLang="en-US" sz="2800" b="1">
                <a:latin typeface="Times New Roman" pitchFamily="18" charset="0"/>
              </a:rPr>
              <a:t>   </a:t>
            </a:r>
          </a:p>
          <a:p>
            <a:pPr eaLnBrk="1" hangingPunct="1">
              <a:buFont typeface="Wingdings" pitchFamily="2" charset="2"/>
              <a:buNone/>
              <a:defRPr/>
            </a:pPr>
            <a:r>
              <a:rPr lang="zh-CN" altLang="en-US" sz="2800" b="1">
                <a:latin typeface="Times New Roman" pitchFamily="18" charset="0"/>
              </a:rPr>
              <a:t>天线下倾的实现方式有：</a:t>
            </a:r>
          </a:p>
          <a:p>
            <a:pPr eaLnBrk="1" hangingPunct="1">
              <a:buFont typeface="Wingdings" pitchFamily="2" charset="2"/>
              <a:buNone/>
              <a:defRPr/>
            </a:pPr>
            <a:r>
              <a:rPr lang="zh-CN" altLang="en-US" sz="2800" b="1">
                <a:effectLst>
                  <a:outerShdw blurRad="38100" dist="38100" dir="2700000" algn="tl">
                    <a:srgbClr val="FFFFFF"/>
                  </a:outerShdw>
                </a:effectLst>
                <a:latin typeface="Times New Roman" pitchFamily="18" charset="0"/>
              </a:rPr>
              <a:t>机械下倾</a:t>
            </a:r>
            <a:r>
              <a:rPr lang="zh-CN" altLang="en-US" sz="2800" b="1">
                <a:latin typeface="Times New Roman" pitchFamily="18" charset="0"/>
              </a:rPr>
              <a:t>和</a:t>
            </a:r>
            <a:r>
              <a:rPr lang="zh-CN" altLang="en-US" sz="2800" b="1">
                <a:effectLst>
                  <a:outerShdw blurRad="38100" dist="38100" dir="2700000" algn="tl">
                    <a:srgbClr val="FFFFFF"/>
                  </a:outerShdw>
                </a:effectLst>
                <a:latin typeface="Times New Roman" pitchFamily="18" charset="0"/>
              </a:rPr>
              <a:t>电调下倾</a:t>
            </a:r>
            <a:r>
              <a:rPr lang="zh-CN" altLang="en-US" sz="2800" b="1">
                <a:latin typeface="Times New Roman" pitchFamily="18" charset="0"/>
              </a:rPr>
              <a:t>。</a:t>
            </a:r>
          </a:p>
        </p:txBody>
      </p:sp>
      <p:sp>
        <p:nvSpPr>
          <p:cNvPr id="71684" name="Rectangle 7"/>
          <p:cNvSpPr>
            <a:spLocks noGrp="1" noChangeArrowheads="1"/>
          </p:cNvSpPr>
          <p:nvPr>
            <p:ph sz="half" idx="2"/>
          </p:nvPr>
        </p:nvSpPr>
        <p:spPr/>
        <p:txBody>
          <a:bodyPr/>
          <a:lstStyle/>
          <a:p>
            <a:pPr eaLnBrk="1" hangingPunct="1"/>
            <a:endParaRPr lang="zh-CN" altLang="zh-CN" sz="2800"/>
          </a:p>
        </p:txBody>
      </p:sp>
      <p:sp>
        <p:nvSpPr>
          <p:cNvPr id="250884" name="AutoShape 4">
            <a:hlinkClick r:id="rId3" action="ppaction://hlinksldjump"/>
          </p:cNvPr>
          <p:cNvSpPr>
            <a:spLocks noChangeArrowheads="1"/>
          </p:cNvSpPr>
          <p:nvPr/>
        </p:nvSpPr>
        <p:spPr bwMode="auto">
          <a:xfrm>
            <a:off x="8172450" y="6165850"/>
            <a:ext cx="792163" cy="504825"/>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tx2">
              <a:alpha val="75999"/>
            </a:schemeClr>
          </a:solidFill>
          <a:ln w="25400" algn="ctr">
            <a:solidFill>
              <a:schemeClr val="tx1"/>
            </a:solid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charset="-122"/>
            </a:endParaRPr>
          </a:p>
        </p:txBody>
      </p:sp>
      <p:pic>
        <p:nvPicPr>
          <p:cNvPr id="71686" name="Picture 5" descr="Image1"/>
          <p:cNvPicPr>
            <a:picLocks noChangeAspect="1" noChangeArrowheads="1"/>
          </p:cNvPicPr>
          <p:nvPr/>
        </p:nvPicPr>
        <p:blipFill>
          <a:blip r:embed="rId4" cstate="print"/>
          <a:srcRect/>
          <a:stretch>
            <a:fillRect/>
          </a:stretch>
        </p:blipFill>
        <p:spPr bwMode="auto">
          <a:xfrm>
            <a:off x="4572000" y="2205038"/>
            <a:ext cx="4456113" cy="3641725"/>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endParaRPr lang="zh-CN" altLang="zh-CN"/>
          </a:p>
        </p:txBody>
      </p:sp>
      <p:sp>
        <p:nvSpPr>
          <p:cNvPr id="373763" name="Rectangle 3"/>
          <p:cNvSpPr>
            <a:spLocks noGrp="1" noChangeArrowheads="1"/>
          </p:cNvSpPr>
          <p:nvPr>
            <p:ph type="body" idx="1"/>
          </p:nvPr>
        </p:nvSpPr>
        <p:spPr>
          <a:xfrm>
            <a:off x="827088" y="2060575"/>
            <a:ext cx="7993062" cy="4464050"/>
          </a:xfrm>
        </p:spPr>
        <p:txBody>
          <a:bodyPr/>
          <a:lstStyle/>
          <a:p>
            <a:pPr eaLnBrk="1" hangingPunct="1">
              <a:lnSpc>
                <a:spcPct val="80000"/>
              </a:lnSpc>
              <a:defRPr/>
            </a:pPr>
            <a:r>
              <a:rPr lang="zh-CN" altLang="en-US" b="1">
                <a:effectLst>
                  <a:outerShdw blurRad="38100" dist="38100" dir="2700000" algn="tl">
                    <a:srgbClr val="C0C0C0"/>
                  </a:outerShdw>
                </a:effectLst>
                <a:latin typeface="Times New Roman" pitchFamily="18" charset="0"/>
              </a:rPr>
              <a:t>无线信道研究的两个方面</a:t>
            </a:r>
            <a:r>
              <a:rPr lang="zh-CN" altLang="en-US">
                <a:latin typeface="Times New Roman" pitchFamily="18" charset="0"/>
              </a:rPr>
              <a:t>：</a:t>
            </a:r>
            <a:r>
              <a:rPr lang="zh-CN" altLang="en-US" sz="2800" b="1">
                <a:latin typeface="Times New Roman" pitchFamily="18" charset="0"/>
              </a:rPr>
              <a:t>无线信道的研究</a:t>
            </a:r>
          </a:p>
          <a:p>
            <a:pPr eaLnBrk="1" hangingPunct="1">
              <a:lnSpc>
                <a:spcPct val="80000"/>
              </a:lnSpc>
              <a:buFont typeface="Wingdings" pitchFamily="2" charset="2"/>
              <a:buNone/>
              <a:defRPr/>
            </a:pPr>
            <a:r>
              <a:rPr lang="zh-CN" altLang="en-US" sz="2800" b="1">
                <a:latin typeface="Times New Roman" pitchFamily="18" charset="0"/>
              </a:rPr>
              <a:t>    方法往往是基于</a:t>
            </a:r>
            <a:r>
              <a:rPr lang="zh-CN" altLang="en-US" sz="2800" b="1">
                <a:solidFill>
                  <a:schemeClr val="tx2"/>
                </a:solidFill>
                <a:effectLst>
                  <a:outerShdw blurRad="38100" dist="38100" dir="2700000" algn="tl">
                    <a:srgbClr val="C0C0C0"/>
                  </a:outerShdw>
                </a:effectLst>
                <a:latin typeface="Times New Roman" pitchFamily="18" charset="0"/>
              </a:rPr>
              <a:t>理论分析</a:t>
            </a:r>
            <a:r>
              <a:rPr lang="zh-CN" altLang="en-US" sz="2800" b="1">
                <a:latin typeface="Times New Roman" pitchFamily="18" charset="0"/>
              </a:rPr>
              <a:t>和（</a:t>
            </a:r>
            <a:r>
              <a:rPr lang="en-US" altLang="zh-CN" sz="2800" b="1">
                <a:latin typeface="Times New Roman" pitchFamily="18" charset="0"/>
              </a:rPr>
              <a:t>/</a:t>
            </a:r>
            <a:r>
              <a:rPr lang="zh-CN" altLang="en-US" sz="2800" b="1">
                <a:latin typeface="Times New Roman" pitchFamily="18" charset="0"/>
              </a:rPr>
              <a:t>或）</a:t>
            </a:r>
            <a:r>
              <a:rPr lang="zh-CN" altLang="en-US" sz="2800" b="1">
                <a:solidFill>
                  <a:schemeClr val="tx2"/>
                </a:solidFill>
                <a:effectLst>
                  <a:outerShdw blurRad="38100" dist="38100" dir="2700000" algn="tl">
                    <a:srgbClr val="C0C0C0"/>
                  </a:outerShdw>
                </a:effectLst>
                <a:latin typeface="Times New Roman" pitchFamily="18" charset="0"/>
              </a:rPr>
              <a:t>实测结果</a:t>
            </a:r>
            <a:r>
              <a:rPr lang="zh-CN" altLang="en-US" sz="2800" b="1">
                <a:latin typeface="Times New Roman" pitchFamily="18" charset="0"/>
              </a:rPr>
              <a:t>来</a:t>
            </a:r>
          </a:p>
          <a:p>
            <a:pPr eaLnBrk="1" hangingPunct="1">
              <a:lnSpc>
                <a:spcPct val="80000"/>
              </a:lnSpc>
              <a:buFont typeface="Wingdings" pitchFamily="2" charset="2"/>
              <a:buNone/>
              <a:defRPr/>
            </a:pPr>
            <a:r>
              <a:rPr lang="zh-CN" altLang="en-US" sz="2800" b="1">
                <a:latin typeface="Times New Roman" pitchFamily="18" charset="0"/>
              </a:rPr>
              <a:t>    形成特定的</a:t>
            </a:r>
            <a:r>
              <a:rPr lang="zh-CN" altLang="en-US" sz="2800" b="1">
                <a:effectLst>
                  <a:outerShdw blurRad="38100" dist="38100" dir="2700000" algn="tl">
                    <a:srgbClr val="C0C0C0"/>
                  </a:outerShdw>
                </a:effectLst>
                <a:latin typeface="Times New Roman" pitchFamily="18" charset="0"/>
              </a:rPr>
              <a:t>统计模型</a:t>
            </a:r>
            <a:r>
              <a:rPr lang="zh-CN" altLang="en-US" sz="2800" b="1">
                <a:latin typeface="Times New Roman" pitchFamily="18" charset="0"/>
              </a:rPr>
              <a:t>。一个方面，人们通过建</a:t>
            </a:r>
          </a:p>
          <a:p>
            <a:pPr eaLnBrk="1" hangingPunct="1">
              <a:lnSpc>
                <a:spcPct val="80000"/>
              </a:lnSpc>
              <a:buFont typeface="Wingdings" pitchFamily="2" charset="2"/>
              <a:buNone/>
              <a:defRPr/>
            </a:pPr>
            <a:r>
              <a:rPr lang="zh-CN" altLang="en-US" sz="2800" b="1">
                <a:latin typeface="Times New Roman" pitchFamily="18" charset="0"/>
              </a:rPr>
              <a:t>    立</a:t>
            </a:r>
            <a:r>
              <a:rPr lang="zh-CN" altLang="en-US" sz="2800" b="1">
                <a:effectLst>
                  <a:outerShdw blurRad="38100" dist="38100" dir="2700000" algn="tl">
                    <a:srgbClr val="C0C0C0"/>
                  </a:outerShdw>
                </a:effectLst>
                <a:latin typeface="Times New Roman" pitchFamily="18" charset="0"/>
              </a:rPr>
              <a:t>传播模型</a:t>
            </a:r>
            <a:r>
              <a:rPr lang="zh-CN" altLang="en-US" sz="2800" b="1">
                <a:latin typeface="Times New Roman" pitchFamily="18" charset="0"/>
              </a:rPr>
              <a:t>来描述信号经长距离（几百米到几</a:t>
            </a:r>
          </a:p>
          <a:p>
            <a:pPr eaLnBrk="1" hangingPunct="1">
              <a:lnSpc>
                <a:spcPct val="80000"/>
              </a:lnSpc>
              <a:buFont typeface="Wingdings" pitchFamily="2" charset="2"/>
              <a:buNone/>
              <a:defRPr/>
            </a:pPr>
            <a:r>
              <a:rPr lang="zh-CN" altLang="en-US" sz="2800" b="1">
                <a:latin typeface="Times New Roman" pitchFamily="18" charset="0"/>
              </a:rPr>
              <a:t>    十公里）传播后场强的变化，这类模型称为</a:t>
            </a:r>
            <a:r>
              <a:rPr lang="zh-CN" altLang="en-US" sz="2800" b="1">
                <a:solidFill>
                  <a:schemeClr val="hlink"/>
                </a:solidFill>
                <a:effectLst>
                  <a:outerShdw blurRad="38100" dist="38100" dir="2700000" algn="tl">
                    <a:srgbClr val="C0C0C0"/>
                  </a:outerShdw>
                </a:effectLst>
                <a:latin typeface="Times New Roman" pitchFamily="18" charset="0"/>
              </a:rPr>
              <a:t>大</a:t>
            </a:r>
          </a:p>
          <a:p>
            <a:pPr eaLnBrk="1" hangingPunct="1">
              <a:lnSpc>
                <a:spcPct val="80000"/>
              </a:lnSpc>
              <a:buFont typeface="Wingdings" pitchFamily="2" charset="2"/>
              <a:buNone/>
              <a:defRPr/>
            </a:pPr>
            <a:r>
              <a:rPr lang="zh-CN" altLang="en-US" sz="2800" b="1">
                <a:solidFill>
                  <a:schemeClr val="hlink"/>
                </a:solidFill>
                <a:effectLst>
                  <a:outerShdw blurRad="38100" dist="38100" dir="2700000" algn="tl">
                    <a:srgbClr val="C0C0C0"/>
                  </a:outerShdw>
                </a:effectLst>
                <a:latin typeface="Times New Roman" pitchFamily="18" charset="0"/>
              </a:rPr>
              <a:t>    尺度（</a:t>
            </a:r>
            <a:r>
              <a:rPr lang="en-US" altLang="zh-CN" sz="2800" b="1">
                <a:solidFill>
                  <a:schemeClr val="hlink"/>
                </a:solidFill>
                <a:effectLst>
                  <a:outerShdw blurRad="38100" dist="38100" dir="2700000" algn="tl">
                    <a:srgbClr val="C0C0C0"/>
                  </a:outerShdw>
                </a:effectLst>
                <a:latin typeface="Times New Roman" pitchFamily="18" charset="0"/>
              </a:rPr>
              <a:t>Large-Scale</a:t>
            </a:r>
            <a:r>
              <a:rPr lang="zh-CN" altLang="en-US" sz="2800" b="1">
                <a:solidFill>
                  <a:schemeClr val="hlink"/>
                </a:solidFill>
                <a:effectLst>
                  <a:outerShdw blurRad="38100" dist="38100" dir="2700000" algn="tl">
                    <a:srgbClr val="C0C0C0"/>
                  </a:outerShdw>
                </a:effectLst>
                <a:latin typeface="Times New Roman" pitchFamily="18" charset="0"/>
              </a:rPr>
              <a:t>）传播模型</a:t>
            </a:r>
            <a:r>
              <a:rPr lang="zh-CN" altLang="en-US" sz="2800" b="1">
                <a:latin typeface="Times New Roman" pitchFamily="18" charset="0"/>
              </a:rPr>
              <a:t>；另一方面，在</a:t>
            </a:r>
          </a:p>
          <a:p>
            <a:pPr eaLnBrk="1" hangingPunct="1">
              <a:lnSpc>
                <a:spcPct val="80000"/>
              </a:lnSpc>
              <a:buFont typeface="Wingdings" pitchFamily="2" charset="2"/>
              <a:buNone/>
              <a:defRPr/>
            </a:pPr>
            <a:r>
              <a:rPr lang="zh-CN" altLang="en-US" sz="2800" b="1">
                <a:latin typeface="Times New Roman" pitchFamily="18" charset="0"/>
              </a:rPr>
              <a:t>    电波传播过程中，微观上，信号场强在短距几</a:t>
            </a:r>
          </a:p>
          <a:p>
            <a:pPr eaLnBrk="1" hangingPunct="1">
              <a:lnSpc>
                <a:spcPct val="80000"/>
              </a:lnSpc>
              <a:buFont typeface="Wingdings" pitchFamily="2" charset="2"/>
              <a:buNone/>
              <a:defRPr/>
            </a:pPr>
            <a:r>
              <a:rPr lang="zh-CN" altLang="en-US" sz="2800" b="1">
                <a:latin typeface="Times New Roman" pitchFamily="18" charset="0"/>
              </a:rPr>
              <a:t>    个信号波长）或短时（秒级）上呈现出快速波</a:t>
            </a:r>
          </a:p>
          <a:p>
            <a:pPr eaLnBrk="1" hangingPunct="1">
              <a:lnSpc>
                <a:spcPct val="80000"/>
              </a:lnSpc>
              <a:buFont typeface="Wingdings" pitchFamily="2" charset="2"/>
              <a:buNone/>
              <a:defRPr/>
            </a:pPr>
            <a:r>
              <a:rPr lang="zh-CN" altLang="en-US" sz="2800" b="1">
                <a:latin typeface="Times New Roman" pitchFamily="18" charset="0"/>
              </a:rPr>
              <a:t>     动的状况，我们称之为小尺度衰落，相应的模</a:t>
            </a:r>
          </a:p>
          <a:p>
            <a:pPr eaLnBrk="1" hangingPunct="1">
              <a:lnSpc>
                <a:spcPct val="80000"/>
              </a:lnSpc>
              <a:buFont typeface="Wingdings" pitchFamily="2" charset="2"/>
              <a:buNone/>
              <a:defRPr/>
            </a:pPr>
            <a:r>
              <a:rPr lang="zh-CN" altLang="en-US" sz="2800" b="1">
                <a:latin typeface="Times New Roman" pitchFamily="18" charset="0"/>
              </a:rPr>
              <a:t>     型称为</a:t>
            </a:r>
            <a:r>
              <a:rPr lang="zh-CN" altLang="en-US" sz="2800" b="1">
                <a:solidFill>
                  <a:schemeClr val="hlink"/>
                </a:solidFill>
                <a:effectLst>
                  <a:outerShdw blurRad="38100" dist="38100" dir="2700000" algn="tl">
                    <a:srgbClr val="C0C0C0"/>
                  </a:outerShdw>
                </a:effectLst>
                <a:latin typeface="Times New Roman" pitchFamily="18" charset="0"/>
              </a:rPr>
              <a:t>小尺度（</a:t>
            </a:r>
            <a:r>
              <a:rPr lang="en-US" altLang="zh-CN" sz="2800" b="1">
                <a:solidFill>
                  <a:schemeClr val="hlink"/>
                </a:solidFill>
                <a:effectLst>
                  <a:outerShdw blurRad="38100" dist="38100" dir="2700000" algn="tl">
                    <a:srgbClr val="C0C0C0"/>
                  </a:outerShdw>
                </a:effectLst>
                <a:latin typeface="Times New Roman" pitchFamily="18" charset="0"/>
              </a:rPr>
              <a:t>Small-Scale</a:t>
            </a:r>
            <a:r>
              <a:rPr lang="zh-CN" altLang="en-US" sz="2800" b="1">
                <a:solidFill>
                  <a:schemeClr val="hlink"/>
                </a:solidFill>
                <a:effectLst>
                  <a:outerShdw blurRad="38100" dist="38100" dir="2700000" algn="tl">
                    <a:srgbClr val="C0C0C0"/>
                  </a:outerShdw>
                </a:effectLst>
                <a:latin typeface="Times New Roman" pitchFamily="18" charset="0"/>
              </a:rPr>
              <a:t>）衰落模型</a:t>
            </a:r>
            <a:r>
              <a:rPr lang="zh-CN" altLang="en-US" sz="2800" b="1">
                <a:latin typeface="Times New Roman" pitchFamily="18" charset="0"/>
              </a:rPr>
              <a: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4"/>
          <p:cNvSpPr>
            <a:spLocks noGrp="1" noChangeArrowheads="1"/>
          </p:cNvSpPr>
          <p:nvPr>
            <p:ph type="title"/>
          </p:nvPr>
        </p:nvSpPr>
        <p:spPr/>
        <p:txBody>
          <a:bodyPr/>
          <a:lstStyle/>
          <a:p>
            <a:pPr eaLnBrk="1" hangingPunct="1"/>
            <a:endParaRPr lang="zh-CN" altLang="zh-CN"/>
          </a:p>
        </p:txBody>
      </p:sp>
      <p:pic>
        <p:nvPicPr>
          <p:cNvPr id="73731" name="Picture 6" descr="4-1"/>
          <p:cNvPicPr>
            <a:picLocks noGrp="1" noChangeAspect="1" noChangeArrowheads="1"/>
          </p:cNvPicPr>
          <p:nvPr>
            <p:ph idx="1"/>
          </p:nvPr>
        </p:nvPicPr>
        <p:blipFill>
          <a:blip r:embed="rId3" cstate="print"/>
          <a:srcRect/>
          <a:stretch>
            <a:fillRect/>
          </a:stretch>
        </p:blipFill>
        <p:spPr>
          <a:xfrm>
            <a:off x="611188" y="2205038"/>
            <a:ext cx="6218237" cy="3881437"/>
          </a:xfrm>
          <a:noFill/>
        </p:spPr>
      </p:pic>
      <p:sp>
        <p:nvSpPr>
          <p:cNvPr id="375815" name="Line 7"/>
          <p:cNvSpPr>
            <a:spLocks noChangeShapeType="1"/>
          </p:cNvSpPr>
          <p:nvPr/>
        </p:nvSpPr>
        <p:spPr bwMode="auto">
          <a:xfrm flipV="1">
            <a:off x="5148263" y="2133600"/>
            <a:ext cx="2087562" cy="863600"/>
          </a:xfrm>
          <a:prstGeom prst="line">
            <a:avLst/>
          </a:prstGeom>
          <a:noFill/>
          <a:ln w="31750">
            <a:solidFill>
              <a:schemeClr val="tx2"/>
            </a:solidFill>
            <a:round/>
            <a:headEnd type="triangle" w="med" len="med"/>
            <a:tailEnd/>
          </a:ln>
          <a:effectLst/>
        </p:spPr>
        <p:txBody>
          <a:bodyPr>
            <a:spAutoFit/>
          </a:bodyPr>
          <a:lstStyle/>
          <a:p>
            <a:pPr>
              <a:defRPr/>
            </a:pPr>
            <a:endParaRPr lang="zh-CN" altLang="en-US">
              <a:effectLst>
                <a:outerShdw blurRad="38100" dist="38100" dir="2700000" algn="tl">
                  <a:srgbClr val="000000">
                    <a:alpha val="43137"/>
                  </a:srgbClr>
                </a:outerShdw>
              </a:effectLst>
              <a:ea typeface="宋体" charset="-122"/>
            </a:endParaRPr>
          </a:p>
        </p:txBody>
      </p:sp>
      <p:sp>
        <p:nvSpPr>
          <p:cNvPr id="375816" name="Line 8"/>
          <p:cNvSpPr>
            <a:spLocks noChangeShapeType="1"/>
          </p:cNvSpPr>
          <p:nvPr/>
        </p:nvSpPr>
        <p:spPr bwMode="auto">
          <a:xfrm>
            <a:off x="4859338" y="3213100"/>
            <a:ext cx="2160587" cy="1584325"/>
          </a:xfrm>
          <a:prstGeom prst="line">
            <a:avLst/>
          </a:prstGeom>
          <a:noFill/>
          <a:ln w="31750">
            <a:solidFill>
              <a:schemeClr val="hlink"/>
            </a:solidFill>
            <a:round/>
            <a:headEnd type="triangle" w="med" len="med"/>
            <a:tailEnd/>
          </a:ln>
          <a:effectLst/>
        </p:spPr>
        <p:txBody>
          <a:bodyPr>
            <a:spAutoFit/>
          </a:bodyPr>
          <a:lstStyle/>
          <a:p>
            <a:pPr>
              <a:defRPr/>
            </a:pPr>
            <a:endParaRPr lang="zh-CN" altLang="en-US">
              <a:effectLst>
                <a:outerShdw blurRad="38100" dist="38100" dir="2700000" algn="tl">
                  <a:srgbClr val="000000">
                    <a:alpha val="43137"/>
                  </a:srgbClr>
                </a:outerShdw>
              </a:effectLst>
              <a:ea typeface="宋体" charset="-122"/>
            </a:endParaRPr>
          </a:p>
        </p:txBody>
      </p:sp>
      <p:sp>
        <p:nvSpPr>
          <p:cNvPr id="375817" name="Text Box 9"/>
          <p:cNvSpPr txBox="1">
            <a:spLocks noChangeArrowheads="1"/>
          </p:cNvSpPr>
          <p:nvPr/>
        </p:nvSpPr>
        <p:spPr bwMode="auto">
          <a:xfrm>
            <a:off x="7164388" y="1773238"/>
            <a:ext cx="1871662" cy="1187450"/>
          </a:xfrm>
          <a:prstGeom prst="rect">
            <a:avLst/>
          </a:prstGeom>
          <a:noFill/>
          <a:ln w="9525" algn="ctr">
            <a:noFill/>
            <a:miter lim="800000"/>
            <a:headEnd/>
            <a:tailEnd/>
          </a:ln>
          <a:effectLst/>
        </p:spPr>
        <p:txBody>
          <a:bodyPr>
            <a:spAutoFit/>
          </a:bodyPr>
          <a:lstStyle/>
          <a:p>
            <a:pPr>
              <a:defRPr/>
            </a:pPr>
            <a:r>
              <a:rPr lang="zh-CN" altLang="en-US" sz="2400">
                <a:solidFill>
                  <a:schemeClr val="tx2"/>
                </a:solidFill>
                <a:effectLst>
                  <a:outerShdw blurRad="38100" dist="38100" dir="2700000" algn="tl">
                    <a:srgbClr val="000000"/>
                  </a:outerShdw>
                </a:effectLst>
                <a:ea typeface="宋体" charset="-122"/>
              </a:rPr>
              <a:t>小尺度上</a:t>
            </a:r>
            <a:r>
              <a:rPr lang="zh-CN" altLang="en-US" sz="2400" u="sng">
                <a:solidFill>
                  <a:schemeClr val="tx2"/>
                </a:solidFill>
                <a:effectLst>
                  <a:outerShdw blurRad="38100" dist="38100" dir="2700000" algn="tl">
                    <a:srgbClr val="000000"/>
                  </a:outerShdw>
                </a:effectLst>
                <a:ea typeface="宋体" charset="-122"/>
              </a:rPr>
              <a:t>瞬时</a:t>
            </a:r>
            <a:r>
              <a:rPr lang="zh-CN" altLang="en-US" sz="2400">
                <a:solidFill>
                  <a:schemeClr val="tx2"/>
                </a:solidFill>
                <a:effectLst>
                  <a:outerShdw blurRad="38100" dist="38100" dir="2700000" algn="tl">
                    <a:srgbClr val="000000"/>
                  </a:outerShdw>
                </a:effectLst>
                <a:ea typeface="宋体" charset="-122"/>
              </a:rPr>
              <a:t>接收功率的变化</a:t>
            </a:r>
          </a:p>
        </p:txBody>
      </p:sp>
      <p:sp>
        <p:nvSpPr>
          <p:cNvPr id="375818" name="Text Box 10"/>
          <p:cNvSpPr txBox="1">
            <a:spLocks noChangeArrowheads="1"/>
          </p:cNvSpPr>
          <p:nvPr/>
        </p:nvSpPr>
        <p:spPr bwMode="auto">
          <a:xfrm>
            <a:off x="6948488" y="4508500"/>
            <a:ext cx="1800225" cy="1187450"/>
          </a:xfrm>
          <a:prstGeom prst="rect">
            <a:avLst/>
          </a:prstGeom>
          <a:noFill/>
          <a:ln w="9525" algn="ctr">
            <a:noFill/>
            <a:miter lim="800000"/>
            <a:headEnd/>
            <a:tailEnd/>
          </a:ln>
          <a:effectLst/>
        </p:spPr>
        <p:txBody>
          <a:bodyPr>
            <a:spAutoFit/>
          </a:bodyPr>
          <a:lstStyle/>
          <a:p>
            <a:pPr>
              <a:defRPr/>
            </a:pPr>
            <a:r>
              <a:rPr lang="zh-CN" altLang="en-US" sz="2400">
                <a:solidFill>
                  <a:schemeClr val="hlink"/>
                </a:solidFill>
                <a:effectLst>
                  <a:outerShdw blurRad="38100" dist="38100" dir="2700000" algn="tl">
                    <a:srgbClr val="000000"/>
                  </a:outerShdw>
                </a:effectLst>
                <a:ea typeface="宋体" charset="-122"/>
              </a:rPr>
              <a:t>大尺度上</a:t>
            </a:r>
            <a:r>
              <a:rPr lang="zh-CN" altLang="en-US" sz="2400" u="sng">
                <a:solidFill>
                  <a:schemeClr val="hlink"/>
                </a:solidFill>
                <a:effectLst>
                  <a:outerShdw blurRad="38100" dist="38100" dir="2700000" algn="tl">
                    <a:srgbClr val="000000"/>
                  </a:outerShdw>
                </a:effectLst>
                <a:ea typeface="宋体" charset="-122"/>
              </a:rPr>
              <a:t>平均</a:t>
            </a:r>
            <a:r>
              <a:rPr lang="zh-CN" altLang="en-US" sz="2400">
                <a:solidFill>
                  <a:schemeClr val="hlink"/>
                </a:solidFill>
                <a:effectLst>
                  <a:outerShdw blurRad="38100" dist="38100" dir="2700000" algn="tl">
                    <a:srgbClr val="000000"/>
                  </a:outerShdw>
                </a:effectLst>
                <a:ea typeface="宋体" charset="-122"/>
              </a:rPr>
              <a:t>接收功率的变化</a:t>
            </a:r>
          </a:p>
        </p:txBody>
      </p:sp>
      <p:sp>
        <p:nvSpPr>
          <p:cNvPr id="73736" name="Text Box 11"/>
          <p:cNvSpPr txBox="1">
            <a:spLocks noChangeArrowheads="1"/>
          </p:cNvSpPr>
          <p:nvPr/>
        </p:nvSpPr>
        <p:spPr bwMode="auto">
          <a:xfrm>
            <a:off x="250825" y="6237288"/>
            <a:ext cx="7416800" cy="461962"/>
          </a:xfrm>
          <a:prstGeom prst="rect">
            <a:avLst/>
          </a:prstGeom>
          <a:noFill/>
          <a:ln w="9525" algn="ctr">
            <a:noFill/>
            <a:miter lim="800000"/>
            <a:headEnd/>
            <a:tailEnd/>
          </a:ln>
        </p:spPr>
        <p:txBody>
          <a:bodyPr>
            <a:spAutoFit/>
          </a:bodyPr>
          <a:lstStyle/>
          <a:p>
            <a:r>
              <a:rPr lang="zh-CN" altLang="en-US" sz="2400" u="sng"/>
              <a:t>室内，接收机移动，</a:t>
            </a:r>
            <a:r>
              <a:rPr lang="en-US" altLang="zh-CN" sz="2400" u="sng"/>
              <a:t>2GHz</a:t>
            </a:r>
            <a:r>
              <a:rPr lang="zh-CN" altLang="en-US" sz="2400" u="sng"/>
              <a:t>（波长</a:t>
            </a:r>
            <a:r>
              <a:rPr lang="el-GR" altLang="zh-CN" sz="2400" u="sng">
                <a:cs typeface="Times New Roman" pitchFamily="18" charset="0"/>
              </a:rPr>
              <a:t>λ</a:t>
            </a:r>
            <a:r>
              <a:rPr lang="en-US" altLang="zh-CN" sz="2400" u="sng">
                <a:cs typeface="Times New Roman" pitchFamily="18" charset="0"/>
              </a:rPr>
              <a:t>=0.15m</a:t>
            </a:r>
            <a:r>
              <a:rPr lang="zh-CN" altLang="en-US" sz="2400" u="sng">
                <a:cs typeface="Times New Roman" pitchFamily="18" charset="0"/>
              </a:rPr>
              <a:t>）</a:t>
            </a:r>
            <a:r>
              <a:rPr lang="zh-CN" altLang="en-US" sz="2400" u="sng"/>
              <a:t>实测</a:t>
            </a:r>
          </a:p>
        </p:txBody>
      </p:sp>
      <p:sp>
        <p:nvSpPr>
          <p:cNvPr id="375820" name="AutoShape 12">
            <a:hlinkClick r:id="rId4" action="ppaction://hlinksldjump"/>
          </p:cNvPr>
          <p:cNvSpPr>
            <a:spLocks noChangeArrowheads="1"/>
          </p:cNvSpPr>
          <p:nvPr/>
        </p:nvSpPr>
        <p:spPr bwMode="auto">
          <a:xfrm>
            <a:off x="7812088" y="6021388"/>
            <a:ext cx="792162" cy="504825"/>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tx2">
              <a:alpha val="75999"/>
            </a:schemeClr>
          </a:solidFill>
          <a:ln w="25400" algn="ctr">
            <a:solidFill>
              <a:schemeClr val="tx1"/>
            </a:solid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endParaRPr lang="zh-CN" altLang="zh-CN"/>
          </a:p>
        </p:txBody>
      </p:sp>
      <p:sp>
        <p:nvSpPr>
          <p:cNvPr id="74755" name="Rectangle 3"/>
          <p:cNvSpPr>
            <a:spLocks noGrp="1" noChangeArrowheads="1"/>
          </p:cNvSpPr>
          <p:nvPr>
            <p:ph type="body" idx="1"/>
          </p:nvPr>
        </p:nvSpPr>
        <p:spPr>
          <a:xfrm>
            <a:off x="827088" y="2133600"/>
            <a:ext cx="7772400" cy="4114800"/>
          </a:xfrm>
        </p:spPr>
        <p:txBody>
          <a:bodyPr/>
          <a:lstStyle/>
          <a:p>
            <a:pPr eaLnBrk="1" hangingPunct="1"/>
            <a:r>
              <a:rPr lang="zh-CN" altLang="en-US" b="1"/>
              <a:t>电波传播方式概述</a:t>
            </a:r>
          </a:p>
          <a:p>
            <a:pPr eaLnBrk="1" hangingPunct="1">
              <a:buFont typeface="Wingdings" pitchFamily="2" charset="2"/>
              <a:buNone/>
            </a:pPr>
            <a:r>
              <a:rPr lang="en-US" altLang="zh-CN" b="1">
                <a:latin typeface="Times New Roman" pitchFamily="18" charset="0"/>
              </a:rPr>
              <a:t>1. VHF</a:t>
            </a:r>
            <a:r>
              <a:rPr lang="zh-CN" altLang="en-US" b="1">
                <a:latin typeface="Times New Roman" pitchFamily="18" charset="0"/>
              </a:rPr>
              <a:t>、微波频段电波的传播特点</a:t>
            </a:r>
          </a:p>
          <a:p>
            <a:pPr eaLnBrk="1" hangingPunct="1">
              <a:buFont typeface="Wingdings" pitchFamily="2" charset="2"/>
              <a:buNone/>
            </a:pPr>
            <a:r>
              <a:rPr lang="en-US" altLang="zh-CN" b="1">
                <a:latin typeface="Times New Roman" pitchFamily="18" charset="0"/>
              </a:rPr>
              <a:t>2. </a:t>
            </a:r>
            <a:r>
              <a:rPr lang="zh-CN" altLang="en-US" b="1">
                <a:latin typeface="Times New Roman" pitchFamily="18" charset="0"/>
              </a:rPr>
              <a:t>无线电视距的计算公式</a:t>
            </a:r>
          </a:p>
          <a:p>
            <a:pPr eaLnBrk="1" hangingPunct="1">
              <a:buFont typeface="Wingdings" pitchFamily="2" charset="2"/>
              <a:buNone/>
            </a:pPr>
            <a:r>
              <a:rPr lang="en-US" altLang="zh-CN" b="1">
                <a:latin typeface="Times New Roman" pitchFamily="18" charset="0"/>
              </a:rPr>
              <a:t>3. </a:t>
            </a:r>
            <a:r>
              <a:rPr lang="zh-CN" altLang="en-US" b="1">
                <a:latin typeface="Times New Roman" pitchFamily="18" charset="0"/>
              </a:rPr>
              <a:t>三种基本传播机制</a:t>
            </a:r>
          </a:p>
          <a:p>
            <a:pPr eaLnBrk="1" hangingPunct="1">
              <a:buFont typeface="Wingdings" pitchFamily="2" charset="2"/>
              <a:buNone/>
            </a:pPr>
            <a:r>
              <a:rPr lang="en-US" altLang="zh-CN" b="1">
                <a:latin typeface="Times New Roman" pitchFamily="18" charset="0"/>
              </a:rPr>
              <a:t>4. </a:t>
            </a:r>
            <a:r>
              <a:rPr lang="zh-CN" altLang="en-US" b="1">
                <a:latin typeface="Times New Roman" pitchFamily="18" charset="0"/>
              </a:rPr>
              <a:t>惠更斯原理（绕射现象的物理解释）</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defRPr/>
            </a:pPr>
            <a:r>
              <a:rPr lang="en-US" altLang="zh-CN" sz="3600" b="1" dirty="0">
                <a:effectLst>
                  <a:outerShdw blurRad="38100" dist="38100" dir="2700000" algn="tl">
                    <a:srgbClr val="000000">
                      <a:alpha val="43137"/>
                    </a:srgbClr>
                  </a:outerShdw>
                </a:effectLst>
                <a:latin typeface="Times New Roman" pitchFamily="18" charset="0"/>
              </a:rPr>
              <a:t>1. VHF</a:t>
            </a:r>
            <a:r>
              <a:rPr lang="zh-CN" altLang="en-US" sz="3600" b="1" dirty="0">
                <a:effectLst>
                  <a:outerShdw blurRad="38100" dist="38100" dir="2700000" algn="tl">
                    <a:srgbClr val="000000">
                      <a:alpha val="43137"/>
                    </a:srgbClr>
                  </a:outerShdw>
                </a:effectLst>
                <a:latin typeface="Times New Roman" pitchFamily="18" charset="0"/>
              </a:rPr>
              <a:t>、微波频段电波的传播特点</a:t>
            </a:r>
          </a:p>
        </p:txBody>
      </p:sp>
      <p:sp>
        <p:nvSpPr>
          <p:cNvPr id="41987" name="Rectangle 3"/>
          <p:cNvSpPr>
            <a:spLocks noGrp="1" noChangeArrowheads="1"/>
          </p:cNvSpPr>
          <p:nvPr>
            <p:ph type="body" idx="1"/>
          </p:nvPr>
        </p:nvSpPr>
        <p:spPr>
          <a:xfrm>
            <a:off x="827088" y="2060575"/>
            <a:ext cx="7772400" cy="4114800"/>
          </a:xfrm>
        </p:spPr>
        <p:txBody>
          <a:bodyPr/>
          <a:lstStyle/>
          <a:p>
            <a:pPr eaLnBrk="1" hangingPunct="1">
              <a:defRPr/>
            </a:pPr>
            <a:r>
              <a:rPr lang="en-US" altLang="zh-CN" b="1" dirty="0">
                <a:effectLst>
                  <a:outerShdw blurRad="38100" dist="38100" dir="2700000" algn="tl">
                    <a:srgbClr val="000000">
                      <a:alpha val="43137"/>
                    </a:srgbClr>
                  </a:outerShdw>
                </a:effectLst>
                <a:latin typeface="Times New Roman" pitchFamily="18" charset="0"/>
              </a:rPr>
              <a:t>VHF</a:t>
            </a:r>
            <a:r>
              <a:rPr lang="zh-CN" altLang="en-US" b="1" dirty="0">
                <a:latin typeface="Times New Roman" pitchFamily="18" charset="0"/>
              </a:rPr>
              <a:t>，</a:t>
            </a:r>
            <a:r>
              <a:rPr lang="zh-CN" altLang="en-US" b="1" dirty="0">
                <a:effectLst>
                  <a:outerShdw blurRad="38100" dist="38100" dir="2700000" algn="tl">
                    <a:srgbClr val="000000">
                      <a:alpha val="43137"/>
                    </a:srgbClr>
                  </a:outerShdw>
                </a:effectLst>
                <a:latin typeface="Times New Roman" pitchFamily="18" charset="0"/>
              </a:rPr>
              <a:t>超短波</a:t>
            </a:r>
            <a:r>
              <a:rPr lang="zh-CN" altLang="en-US" b="1" dirty="0">
                <a:latin typeface="Times New Roman" pitchFamily="18" charset="0"/>
              </a:rPr>
              <a:t>：载频</a:t>
            </a:r>
            <a:r>
              <a:rPr lang="en-US" altLang="zh-CN" b="1" dirty="0">
                <a:effectLst>
                  <a:outerShdw blurRad="38100" dist="38100" dir="2700000" algn="tl">
                    <a:srgbClr val="000000">
                      <a:alpha val="43137"/>
                    </a:srgbClr>
                  </a:outerShdw>
                </a:effectLst>
                <a:latin typeface="Times New Roman" pitchFamily="18" charset="0"/>
              </a:rPr>
              <a:t>30MHz</a:t>
            </a:r>
            <a:r>
              <a:rPr lang="zh-CN" altLang="en-US" b="1" dirty="0">
                <a:effectLst>
                  <a:outerShdw blurRad="38100" dist="38100" dir="2700000" algn="tl">
                    <a:srgbClr val="000000">
                      <a:alpha val="43137"/>
                    </a:srgbClr>
                  </a:outerShdw>
                </a:effectLst>
                <a:latin typeface="Times New Roman" pitchFamily="18" charset="0"/>
              </a:rPr>
              <a:t>～</a:t>
            </a:r>
            <a:r>
              <a:rPr lang="en-US" altLang="zh-CN" b="1" dirty="0">
                <a:effectLst>
                  <a:outerShdw blurRad="38100" dist="38100" dir="2700000" algn="tl">
                    <a:srgbClr val="000000">
                      <a:alpha val="43137"/>
                    </a:srgbClr>
                  </a:outerShdw>
                </a:effectLst>
                <a:latin typeface="Times New Roman" pitchFamily="18" charset="0"/>
              </a:rPr>
              <a:t>300MHz</a:t>
            </a:r>
            <a:r>
              <a:rPr lang="zh-CN" altLang="en-US" b="1" dirty="0">
                <a:latin typeface="Times New Roman" pitchFamily="18" charset="0"/>
              </a:rPr>
              <a:t>，波长</a:t>
            </a:r>
            <a:r>
              <a:rPr lang="en-US" altLang="zh-CN" b="1" dirty="0">
                <a:effectLst>
                  <a:outerShdw blurRad="38100" dist="38100" dir="2700000" algn="tl">
                    <a:srgbClr val="000000">
                      <a:alpha val="43137"/>
                    </a:srgbClr>
                  </a:outerShdw>
                </a:effectLst>
                <a:latin typeface="Times New Roman" pitchFamily="18" charset="0"/>
              </a:rPr>
              <a:t>1m</a:t>
            </a:r>
            <a:r>
              <a:rPr lang="zh-CN" altLang="en-US" b="1" dirty="0">
                <a:effectLst>
                  <a:outerShdw blurRad="38100" dist="38100" dir="2700000" algn="tl">
                    <a:srgbClr val="000000">
                      <a:alpha val="43137"/>
                    </a:srgbClr>
                  </a:outerShdw>
                </a:effectLst>
                <a:latin typeface="Times New Roman" pitchFamily="18" charset="0"/>
              </a:rPr>
              <a:t>～</a:t>
            </a:r>
            <a:r>
              <a:rPr lang="en-US" altLang="zh-CN" b="1" dirty="0">
                <a:effectLst>
                  <a:outerShdw blurRad="38100" dist="38100" dir="2700000" algn="tl">
                    <a:srgbClr val="000000">
                      <a:alpha val="43137"/>
                    </a:srgbClr>
                  </a:outerShdw>
                </a:effectLst>
                <a:latin typeface="Times New Roman" pitchFamily="18" charset="0"/>
              </a:rPr>
              <a:t>10m</a:t>
            </a:r>
            <a:r>
              <a:rPr lang="zh-CN" altLang="en-US" b="1" dirty="0">
                <a:latin typeface="Times New Roman" pitchFamily="18" charset="0"/>
              </a:rPr>
              <a:t>；</a:t>
            </a:r>
            <a:r>
              <a:rPr lang="zh-CN" altLang="en-US" b="1" dirty="0">
                <a:effectLst>
                  <a:outerShdw blurRad="38100" dist="38100" dir="2700000" algn="tl">
                    <a:srgbClr val="000000">
                      <a:alpha val="43137"/>
                    </a:srgbClr>
                  </a:outerShdw>
                </a:effectLst>
                <a:latin typeface="Times New Roman" pitchFamily="18" charset="0"/>
              </a:rPr>
              <a:t>微波</a:t>
            </a:r>
            <a:r>
              <a:rPr lang="zh-CN" altLang="en-US" b="1" dirty="0">
                <a:latin typeface="Times New Roman" pitchFamily="18" charset="0"/>
              </a:rPr>
              <a:t>：载频</a:t>
            </a:r>
            <a:r>
              <a:rPr lang="en-US" altLang="zh-CN" b="1" dirty="0">
                <a:effectLst>
                  <a:outerShdw blurRad="38100" dist="38100" dir="2700000" algn="tl">
                    <a:srgbClr val="000000">
                      <a:alpha val="43137"/>
                    </a:srgbClr>
                  </a:outerShdw>
                </a:effectLst>
                <a:latin typeface="Times New Roman" pitchFamily="18" charset="0"/>
              </a:rPr>
              <a:t>300MHz</a:t>
            </a:r>
            <a:r>
              <a:rPr lang="zh-CN" altLang="en-US" b="1" dirty="0">
                <a:effectLst>
                  <a:outerShdw blurRad="38100" dist="38100" dir="2700000" algn="tl">
                    <a:srgbClr val="000000">
                      <a:alpha val="43137"/>
                    </a:srgbClr>
                  </a:outerShdw>
                </a:effectLst>
                <a:latin typeface="Times New Roman" pitchFamily="18" charset="0"/>
              </a:rPr>
              <a:t>～</a:t>
            </a:r>
            <a:r>
              <a:rPr lang="en-US" altLang="zh-CN" b="1" dirty="0">
                <a:effectLst>
                  <a:outerShdw blurRad="38100" dist="38100" dir="2700000" algn="tl">
                    <a:srgbClr val="000000">
                      <a:alpha val="43137"/>
                    </a:srgbClr>
                  </a:outerShdw>
                </a:effectLst>
                <a:latin typeface="Times New Roman" pitchFamily="18" charset="0"/>
              </a:rPr>
              <a:t>300GHz</a:t>
            </a:r>
            <a:r>
              <a:rPr lang="zh-CN" altLang="en-US" b="1" dirty="0">
                <a:latin typeface="Times New Roman" pitchFamily="18" charset="0"/>
              </a:rPr>
              <a:t>，波长</a:t>
            </a:r>
            <a:r>
              <a:rPr lang="en-US" altLang="zh-CN" b="1" dirty="0">
                <a:effectLst>
                  <a:outerShdw blurRad="38100" dist="38100" dir="2700000" algn="tl">
                    <a:srgbClr val="000000">
                      <a:alpha val="43137"/>
                    </a:srgbClr>
                  </a:outerShdw>
                </a:effectLst>
                <a:latin typeface="Times New Roman" pitchFamily="18" charset="0"/>
              </a:rPr>
              <a:t>1mm</a:t>
            </a:r>
            <a:r>
              <a:rPr lang="zh-CN" altLang="en-US" b="1" dirty="0">
                <a:effectLst>
                  <a:outerShdw blurRad="38100" dist="38100" dir="2700000" algn="tl">
                    <a:srgbClr val="000000">
                      <a:alpha val="43137"/>
                    </a:srgbClr>
                  </a:outerShdw>
                </a:effectLst>
                <a:latin typeface="Times New Roman" pitchFamily="18" charset="0"/>
              </a:rPr>
              <a:t>～</a:t>
            </a:r>
            <a:r>
              <a:rPr lang="en-US" altLang="zh-CN" b="1" dirty="0">
                <a:effectLst>
                  <a:outerShdw blurRad="38100" dist="38100" dir="2700000" algn="tl">
                    <a:srgbClr val="000000">
                      <a:alpha val="43137"/>
                    </a:srgbClr>
                  </a:outerShdw>
                </a:effectLst>
                <a:latin typeface="Times New Roman" pitchFamily="18" charset="0"/>
              </a:rPr>
              <a:t>1m</a:t>
            </a:r>
            <a:r>
              <a:rPr lang="zh-CN" altLang="en-US" b="1" dirty="0">
                <a:latin typeface="Times New Roman" pitchFamily="18" charset="0"/>
              </a:rPr>
              <a:t>。</a:t>
            </a:r>
          </a:p>
          <a:p>
            <a:pPr eaLnBrk="1" hangingPunct="1">
              <a:defRPr/>
            </a:pPr>
            <a:r>
              <a:rPr lang="zh-CN" altLang="en-US" b="1" dirty="0">
                <a:latin typeface="Times New Roman" pitchFamily="18" charset="0"/>
              </a:rPr>
              <a:t>主要以</a:t>
            </a:r>
            <a:r>
              <a:rPr lang="zh-CN" altLang="en-US" b="1" dirty="0">
                <a:solidFill>
                  <a:schemeClr val="hlink"/>
                </a:solidFill>
                <a:effectLst>
                  <a:outerShdw blurRad="38100" dist="38100" dir="2700000" algn="tl">
                    <a:srgbClr val="000000"/>
                  </a:outerShdw>
                </a:effectLst>
                <a:latin typeface="Times New Roman" pitchFamily="18" charset="0"/>
              </a:rPr>
              <a:t>空间波</a:t>
            </a:r>
            <a:r>
              <a:rPr lang="zh-CN" altLang="en-US" b="1" dirty="0">
                <a:latin typeface="Times New Roman" pitchFamily="18" charset="0"/>
              </a:rPr>
              <a:t>形式传播。</a:t>
            </a:r>
          </a:p>
          <a:p>
            <a:pPr eaLnBrk="1" hangingPunct="1">
              <a:defRPr/>
            </a:pPr>
            <a:r>
              <a:rPr lang="zh-CN" altLang="en-US" b="1" dirty="0">
                <a:latin typeface="Times New Roman" pitchFamily="18" charset="0"/>
              </a:rPr>
              <a:t>既存在</a:t>
            </a:r>
            <a:r>
              <a:rPr lang="zh-CN" altLang="en-US" b="1" dirty="0">
                <a:effectLst>
                  <a:outerShdw blurRad="38100" dist="38100" dir="2700000" algn="tl">
                    <a:srgbClr val="000000">
                      <a:alpha val="43137"/>
                    </a:srgbClr>
                  </a:outerShdw>
                </a:effectLst>
                <a:latin typeface="Times New Roman" pitchFamily="18" charset="0"/>
              </a:rPr>
              <a:t>视距传播</a:t>
            </a:r>
            <a:r>
              <a:rPr lang="zh-CN" altLang="en-US" b="1" dirty="0">
                <a:latin typeface="Times New Roman" pitchFamily="18" charset="0"/>
              </a:rPr>
              <a:t>又存在</a:t>
            </a:r>
            <a:r>
              <a:rPr lang="zh-CN" altLang="en-US" b="1" dirty="0">
                <a:effectLst>
                  <a:outerShdw blurRad="38100" dist="38100" dir="2700000" algn="tl">
                    <a:srgbClr val="000000">
                      <a:alpha val="43137"/>
                    </a:srgbClr>
                  </a:outerShdw>
                </a:effectLst>
                <a:latin typeface="Times New Roman" pitchFamily="18" charset="0"/>
              </a:rPr>
              <a:t>非视距传播</a:t>
            </a:r>
            <a:r>
              <a:rPr lang="zh-CN" altLang="en-US" b="1" dirty="0">
                <a:latin typeface="Times New Roman" pitchFamily="18" charset="0"/>
              </a:rPr>
              <a:t>。</a:t>
            </a:r>
          </a:p>
          <a:p>
            <a:pPr eaLnBrk="1" hangingPunct="1">
              <a:buFont typeface="Wingdings" pitchFamily="2" charset="2"/>
              <a:buNone/>
              <a:defRPr/>
            </a:pPr>
            <a:r>
              <a:rPr lang="zh-CN" altLang="en-US" b="1" dirty="0">
                <a:latin typeface="Times New Roman" pitchFamily="18" charset="0"/>
              </a:rPr>
              <a:t>  </a:t>
            </a:r>
            <a:r>
              <a:rPr lang="zh-CN" altLang="en-US" b="1" dirty="0">
                <a:effectLst>
                  <a:outerShdw blurRad="38100" dist="38100" dir="2700000" algn="tl">
                    <a:srgbClr val="000000">
                      <a:alpha val="43137"/>
                    </a:srgbClr>
                  </a:outerShdw>
                </a:effectLst>
                <a:latin typeface="Times New Roman" pitchFamily="18" charset="0"/>
              </a:rPr>
              <a:t> 视距</a:t>
            </a:r>
            <a:r>
              <a:rPr lang="zh-CN" altLang="en-US" b="1" dirty="0">
                <a:latin typeface="Times New Roman" pitchFamily="18" charset="0"/>
              </a:rPr>
              <a:t>（</a:t>
            </a:r>
            <a:r>
              <a:rPr lang="en-US" altLang="zh-CN" b="1" dirty="0">
                <a:effectLst>
                  <a:outerShdw blurRad="38100" dist="38100" dir="2700000" algn="tl">
                    <a:srgbClr val="000000">
                      <a:alpha val="43137"/>
                    </a:srgbClr>
                  </a:outerShdw>
                </a:effectLst>
                <a:latin typeface="Times New Roman" pitchFamily="18" charset="0"/>
              </a:rPr>
              <a:t>LOS</a:t>
            </a:r>
            <a:r>
              <a:rPr lang="zh-CN" altLang="en-US" b="1" dirty="0">
                <a:latin typeface="Times New Roman" pitchFamily="18" charset="0"/>
              </a:rPr>
              <a:t>，</a:t>
            </a:r>
            <a:r>
              <a:rPr lang="en-US" altLang="zh-CN" b="1" dirty="0">
                <a:latin typeface="Times New Roman" pitchFamily="18" charset="0"/>
              </a:rPr>
              <a:t>Line Of Sight</a:t>
            </a:r>
            <a:r>
              <a:rPr lang="zh-CN" altLang="en-US" b="1" dirty="0">
                <a:latin typeface="Times New Roman" pitchFamily="18" charset="0"/>
              </a:rPr>
              <a:t>）传播的基本模式是收发点之间的</a:t>
            </a:r>
            <a:r>
              <a:rPr lang="zh-CN" altLang="en-US" b="1" dirty="0">
                <a:effectLst>
                  <a:outerShdw blurRad="38100" dist="38100" dir="2700000" algn="tl">
                    <a:srgbClr val="000000">
                      <a:alpha val="43137"/>
                    </a:srgbClr>
                  </a:outerShdw>
                </a:effectLst>
                <a:latin typeface="Times New Roman" pitchFamily="18" charset="0"/>
              </a:rPr>
              <a:t>直射波传播</a:t>
            </a:r>
            <a:r>
              <a:rPr lang="zh-CN" altLang="en-US" b="1" dirty="0">
                <a:latin typeface="Times New Roman" pitchFamily="18" charset="0"/>
              </a:rP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6"/>
          <p:cNvSpPr>
            <a:spLocks noGrp="1" noChangeArrowheads="1"/>
          </p:cNvSpPr>
          <p:nvPr>
            <p:ph type="title"/>
          </p:nvPr>
        </p:nvSpPr>
        <p:spPr/>
        <p:txBody>
          <a:bodyPr/>
          <a:lstStyle/>
          <a:p>
            <a:pPr eaLnBrk="1" hangingPunct="1"/>
            <a:endParaRPr lang="zh-CN" altLang="zh-CN"/>
          </a:p>
        </p:txBody>
      </p:sp>
      <p:sp>
        <p:nvSpPr>
          <p:cNvPr id="76803" name="Rectangle 17"/>
          <p:cNvSpPr>
            <a:spLocks noGrp="1" noChangeArrowheads="1"/>
          </p:cNvSpPr>
          <p:nvPr>
            <p:ph type="body" sz="half" idx="1"/>
          </p:nvPr>
        </p:nvSpPr>
        <p:spPr>
          <a:xfrm>
            <a:off x="755650" y="2017713"/>
            <a:ext cx="3887788" cy="4114800"/>
          </a:xfrm>
        </p:spPr>
        <p:txBody>
          <a:bodyPr/>
          <a:lstStyle/>
          <a:p>
            <a:pPr eaLnBrk="1" hangingPunct="1"/>
            <a:r>
              <a:rPr lang="en-US" altLang="zh-CN" sz="2800" b="1">
                <a:latin typeface="Times New Roman" pitchFamily="18" charset="0"/>
              </a:rPr>
              <a:t>2.</a:t>
            </a:r>
            <a:r>
              <a:rPr lang="zh-CN" altLang="en-US" sz="2800" b="1">
                <a:latin typeface="Times New Roman" pitchFamily="18" charset="0"/>
              </a:rPr>
              <a:t>无线电视距</a:t>
            </a:r>
            <a:r>
              <a:rPr lang="zh-CN" altLang="en-US" sz="2800"/>
              <a:t>：</a:t>
            </a:r>
          </a:p>
          <a:p>
            <a:pPr eaLnBrk="1" hangingPunct="1">
              <a:buFont typeface="Wingdings" pitchFamily="2" charset="2"/>
              <a:buNone/>
            </a:pPr>
            <a:r>
              <a:rPr lang="zh-CN" altLang="en-US" sz="2800"/>
              <a:t>          </a:t>
            </a:r>
            <a:r>
              <a:rPr lang="zh-CN" altLang="en-US" sz="2800" b="1"/>
              <a:t>指在地球表面上，收发天线间的电波传播路径不存在任何阻挡的情况下，电波射线可以直达的距离。</a:t>
            </a:r>
          </a:p>
        </p:txBody>
      </p:sp>
      <p:sp>
        <p:nvSpPr>
          <p:cNvPr id="76804" name="Rectangle 18"/>
          <p:cNvSpPr>
            <a:spLocks noGrp="1" noChangeArrowheads="1"/>
          </p:cNvSpPr>
          <p:nvPr>
            <p:ph sz="half" idx="2"/>
          </p:nvPr>
        </p:nvSpPr>
        <p:spPr>
          <a:xfrm>
            <a:off x="4643438" y="1916113"/>
            <a:ext cx="4038600" cy="4238625"/>
          </a:xfrm>
        </p:spPr>
        <p:txBody>
          <a:bodyPr/>
          <a:lstStyle/>
          <a:p>
            <a:pPr eaLnBrk="1" hangingPunct="1"/>
            <a:endParaRPr lang="zh-CN" altLang="zh-CN" sz="2800"/>
          </a:p>
        </p:txBody>
      </p:sp>
      <p:sp>
        <p:nvSpPr>
          <p:cNvPr id="2053" name="Oval 5"/>
          <p:cNvSpPr>
            <a:spLocks noChangeArrowheads="1"/>
          </p:cNvSpPr>
          <p:nvPr/>
        </p:nvSpPr>
        <p:spPr bwMode="auto">
          <a:xfrm>
            <a:off x="5219700" y="2492375"/>
            <a:ext cx="2952750" cy="2974975"/>
          </a:xfrm>
          <a:prstGeom prst="ellipse">
            <a:avLst/>
          </a:prstGeom>
          <a:solidFill>
            <a:srgbClr val="3366FF"/>
          </a:solidFill>
          <a:ln w="12700">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a typeface="宋体" charset="-122"/>
            </a:endParaRPr>
          </a:p>
        </p:txBody>
      </p:sp>
      <p:sp>
        <p:nvSpPr>
          <p:cNvPr id="2054" name="Line 6"/>
          <p:cNvSpPr>
            <a:spLocks noChangeShapeType="1"/>
          </p:cNvSpPr>
          <p:nvPr/>
        </p:nvSpPr>
        <p:spPr bwMode="auto">
          <a:xfrm flipH="1" flipV="1">
            <a:off x="4859338" y="2852738"/>
            <a:ext cx="576262" cy="361950"/>
          </a:xfrm>
          <a:prstGeom prst="line">
            <a:avLst/>
          </a:prstGeom>
          <a:noFill/>
          <a:ln w="25400">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a typeface="宋体" charset="-122"/>
            </a:endParaRPr>
          </a:p>
        </p:txBody>
      </p:sp>
      <p:sp>
        <p:nvSpPr>
          <p:cNvPr id="2055" name="Line 7"/>
          <p:cNvSpPr>
            <a:spLocks noChangeShapeType="1"/>
          </p:cNvSpPr>
          <p:nvPr/>
        </p:nvSpPr>
        <p:spPr bwMode="auto">
          <a:xfrm flipH="1">
            <a:off x="7669213" y="2708275"/>
            <a:ext cx="142875" cy="144463"/>
          </a:xfrm>
          <a:prstGeom prst="line">
            <a:avLst/>
          </a:prstGeom>
          <a:noFill/>
          <a:ln w="254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charset="-122"/>
            </a:endParaRPr>
          </a:p>
        </p:txBody>
      </p:sp>
      <p:sp>
        <p:nvSpPr>
          <p:cNvPr id="2056" name="Line 8"/>
          <p:cNvSpPr>
            <a:spLocks noChangeShapeType="1"/>
          </p:cNvSpPr>
          <p:nvPr/>
        </p:nvSpPr>
        <p:spPr bwMode="auto">
          <a:xfrm flipV="1">
            <a:off x="4859338" y="2708275"/>
            <a:ext cx="2952750" cy="144463"/>
          </a:xfrm>
          <a:prstGeom prst="line">
            <a:avLst/>
          </a:prstGeom>
          <a:noFill/>
          <a:ln w="22225">
            <a:solidFill>
              <a:srgbClr val="FFCC00"/>
            </a:solidFill>
            <a:round/>
            <a:headEnd/>
            <a:tailEnd type="arrow" w="med" len="med"/>
          </a:ln>
          <a:effectLst/>
        </p:spPr>
        <p:txBody>
          <a:bodyPr/>
          <a:lstStyle/>
          <a:p>
            <a:pPr>
              <a:defRPr/>
            </a:pPr>
            <a:endParaRPr lang="zh-CN" altLang="en-US">
              <a:effectLst>
                <a:outerShdw blurRad="38100" dist="38100" dir="2700000" algn="tl">
                  <a:srgbClr val="000000">
                    <a:alpha val="43137"/>
                  </a:srgbClr>
                </a:outerShdw>
              </a:effectLst>
              <a:ea typeface="宋体" charset="-122"/>
            </a:endParaRPr>
          </a:p>
        </p:txBody>
      </p:sp>
      <p:sp>
        <p:nvSpPr>
          <p:cNvPr id="2057" name="Line 9"/>
          <p:cNvSpPr>
            <a:spLocks noChangeShapeType="1"/>
          </p:cNvSpPr>
          <p:nvPr/>
        </p:nvSpPr>
        <p:spPr bwMode="auto">
          <a:xfrm flipV="1">
            <a:off x="4859338" y="2349500"/>
            <a:ext cx="2449512" cy="503238"/>
          </a:xfrm>
          <a:prstGeom prst="line">
            <a:avLst/>
          </a:prstGeom>
          <a:noFill/>
          <a:ln w="22225">
            <a:solidFill>
              <a:srgbClr val="FFCC00"/>
            </a:solidFill>
            <a:round/>
            <a:headEnd/>
            <a:tailEnd type="arrow" w="med" len="med"/>
          </a:ln>
          <a:effectLst/>
        </p:spPr>
        <p:txBody>
          <a:bodyPr/>
          <a:lstStyle/>
          <a:p>
            <a:pPr>
              <a:defRPr/>
            </a:pPr>
            <a:endParaRPr lang="zh-CN" altLang="en-US">
              <a:effectLst>
                <a:outerShdw blurRad="38100" dist="38100" dir="2700000" algn="tl">
                  <a:srgbClr val="000000">
                    <a:alpha val="43137"/>
                  </a:srgbClr>
                </a:outerShdw>
              </a:effectLst>
              <a:ea typeface="宋体" charset="-122"/>
            </a:endParaRPr>
          </a:p>
        </p:txBody>
      </p:sp>
      <p:sp>
        <p:nvSpPr>
          <p:cNvPr id="2058" name="Line 10"/>
          <p:cNvSpPr>
            <a:spLocks noChangeShapeType="1"/>
          </p:cNvSpPr>
          <p:nvPr/>
        </p:nvSpPr>
        <p:spPr bwMode="auto">
          <a:xfrm flipH="1">
            <a:off x="7235825" y="2349500"/>
            <a:ext cx="73025" cy="215900"/>
          </a:xfrm>
          <a:prstGeom prst="line">
            <a:avLst/>
          </a:prstGeom>
          <a:noFill/>
          <a:ln w="254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charset="-122"/>
            </a:endParaRPr>
          </a:p>
        </p:txBody>
      </p:sp>
      <p:sp>
        <p:nvSpPr>
          <p:cNvPr id="2060" name="Line 12"/>
          <p:cNvSpPr>
            <a:spLocks noChangeShapeType="1"/>
          </p:cNvSpPr>
          <p:nvPr/>
        </p:nvSpPr>
        <p:spPr bwMode="auto">
          <a:xfrm flipV="1">
            <a:off x="4859338" y="2276475"/>
            <a:ext cx="2017712" cy="576263"/>
          </a:xfrm>
          <a:prstGeom prst="line">
            <a:avLst/>
          </a:prstGeom>
          <a:noFill/>
          <a:ln w="22225">
            <a:solidFill>
              <a:srgbClr val="FFCC00"/>
            </a:solidFill>
            <a:round/>
            <a:headEnd/>
            <a:tailEnd type="arrow" w="med" len="med"/>
          </a:ln>
          <a:effectLst/>
        </p:spPr>
        <p:txBody>
          <a:bodyPr/>
          <a:lstStyle/>
          <a:p>
            <a:pPr>
              <a:defRPr/>
            </a:pPr>
            <a:endParaRPr lang="zh-CN" altLang="en-US">
              <a:effectLst>
                <a:outerShdw blurRad="38100" dist="38100" dir="2700000" algn="tl">
                  <a:srgbClr val="000000">
                    <a:alpha val="43137"/>
                  </a:srgbClr>
                </a:outerShdw>
              </a:effectLst>
              <a:ea typeface="宋体" charset="-122"/>
            </a:endParaRPr>
          </a:p>
        </p:txBody>
      </p:sp>
      <p:sp>
        <p:nvSpPr>
          <p:cNvPr id="2061" name="Text Box 13"/>
          <p:cNvSpPr txBox="1">
            <a:spLocks noChangeArrowheads="1"/>
          </p:cNvSpPr>
          <p:nvPr/>
        </p:nvSpPr>
        <p:spPr bwMode="auto">
          <a:xfrm>
            <a:off x="4643438" y="2852738"/>
            <a:ext cx="576262" cy="366712"/>
          </a:xfrm>
          <a:prstGeom prst="rect">
            <a:avLst/>
          </a:prstGeom>
          <a:noFill/>
          <a:ln w="9525">
            <a:noFill/>
            <a:miter lim="800000"/>
            <a:headEnd/>
            <a:tailEnd/>
          </a:ln>
          <a:effectLst/>
        </p:spPr>
        <p:txBody>
          <a:bodyPr>
            <a:spAutoFit/>
          </a:bodyPr>
          <a:lstStyle/>
          <a:p>
            <a:pPr>
              <a:defRPr/>
            </a:pPr>
            <a:r>
              <a:rPr lang="en-US" altLang="zh-CN" sz="1800">
                <a:effectLst>
                  <a:outerShdw blurRad="38100" dist="38100" dir="2700000" algn="tl">
                    <a:srgbClr val="FFFFFF"/>
                  </a:outerShdw>
                </a:effectLst>
                <a:ea typeface="宋体" charset="-122"/>
              </a:rPr>
              <a:t>Tx</a:t>
            </a:r>
          </a:p>
        </p:txBody>
      </p:sp>
      <p:sp>
        <p:nvSpPr>
          <p:cNvPr id="2062" name="Line 14"/>
          <p:cNvSpPr>
            <a:spLocks noChangeShapeType="1"/>
          </p:cNvSpPr>
          <p:nvPr/>
        </p:nvSpPr>
        <p:spPr bwMode="auto">
          <a:xfrm>
            <a:off x="6877050" y="2276475"/>
            <a:ext cx="0" cy="215900"/>
          </a:xfrm>
          <a:prstGeom prst="line">
            <a:avLst/>
          </a:prstGeom>
          <a:noFill/>
          <a:ln w="2540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charset="-122"/>
            </a:endParaRPr>
          </a:p>
        </p:txBody>
      </p:sp>
      <p:sp>
        <p:nvSpPr>
          <p:cNvPr id="2063" name="Text Box 15"/>
          <p:cNvSpPr txBox="1">
            <a:spLocks noChangeArrowheads="1"/>
          </p:cNvSpPr>
          <p:nvPr/>
        </p:nvSpPr>
        <p:spPr bwMode="auto">
          <a:xfrm>
            <a:off x="7308850" y="2276475"/>
            <a:ext cx="647700" cy="366713"/>
          </a:xfrm>
          <a:prstGeom prst="rect">
            <a:avLst/>
          </a:prstGeom>
          <a:noFill/>
          <a:ln w="9525">
            <a:noFill/>
            <a:miter lim="800000"/>
            <a:headEnd/>
            <a:tailEnd/>
          </a:ln>
          <a:effectLst/>
        </p:spPr>
        <p:txBody>
          <a:bodyPr>
            <a:spAutoFit/>
          </a:bodyPr>
          <a:lstStyle/>
          <a:p>
            <a:pPr>
              <a:defRPr/>
            </a:pPr>
            <a:r>
              <a:rPr lang="en-US" altLang="zh-CN" sz="1800">
                <a:effectLst>
                  <a:outerShdw blurRad="38100" dist="38100" dir="2700000" algn="tl">
                    <a:srgbClr val="FFFFFF"/>
                  </a:outerShdw>
                </a:effectLst>
                <a:ea typeface="宋体" charset="-122"/>
              </a:rPr>
              <a:t>Rx</a:t>
            </a:r>
          </a:p>
        </p:txBody>
      </p:sp>
      <p:sp>
        <p:nvSpPr>
          <p:cNvPr id="76815" name="Text Box 19"/>
          <p:cNvSpPr txBox="1">
            <a:spLocks noChangeArrowheads="1"/>
          </p:cNvSpPr>
          <p:nvPr/>
        </p:nvSpPr>
        <p:spPr bwMode="auto">
          <a:xfrm>
            <a:off x="5724525" y="2133600"/>
            <a:ext cx="792163" cy="274638"/>
          </a:xfrm>
          <a:prstGeom prst="rect">
            <a:avLst/>
          </a:prstGeom>
          <a:noFill/>
          <a:ln w="9525">
            <a:noFill/>
            <a:miter lim="800000"/>
            <a:headEnd/>
            <a:tailEnd/>
          </a:ln>
        </p:spPr>
        <p:txBody>
          <a:bodyPr>
            <a:spAutoFit/>
          </a:bodyPr>
          <a:lstStyle/>
          <a:p>
            <a:r>
              <a:rPr lang="zh-CN" altLang="en-US" sz="1200">
                <a:latin typeface="Arial" charset="0"/>
              </a:rPr>
              <a:t>直射波</a:t>
            </a:r>
          </a:p>
        </p:txBody>
      </p:sp>
      <p:sp>
        <p:nvSpPr>
          <p:cNvPr id="2068" name="Line 20"/>
          <p:cNvSpPr>
            <a:spLocks noChangeShapeType="1"/>
          </p:cNvSpPr>
          <p:nvPr/>
        </p:nvSpPr>
        <p:spPr bwMode="auto">
          <a:xfrm flipH="1">
            <a:off x="6372225" y="2636838"/>
            <a:ext cx="431800" cy="215900"/>
          </a:xfrm>
          <a:prstGeom prst="line">
            <a:avLst/>
          </a:prstGeom>
          <a:noFill/>
          <a:ln w="508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charset="-122"/>
            </a:endParaRPr>
          </a:p>
        </p:txBody>
      </p:sp>
      <p:sp>
        <p:nvSpPr>
          <p:cNvPr id="2069" name="Line 21"/>
          <p:cNvSpPr>
            <a:spLocks noChangeShapeType="1"/>
          </p:cNvSpPr>
          <p:nvPr/>
        </p:nvSpPr>
        <p:spPr bwMode="auto">
          <a:xfrm>
            <a:off x="6443663" y="2636838"/>
            <a:ext cx="360362" cy="215900"/>
          </a:xfrm>
          <a:prstGeom prst="line">
            <a:avLst/>
          </a:prstGeom>
          <a:noFill/>
          <a:ln w="50800">
            <a:solidFill>
              <a:srgbClr val="FF0000"/>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charset="-122"/>
            </a:endParaRPr>
          </a:p>
        </p:txBody>
      </p:sp>
      <p:sp>
        <p:nvSpPr>
          <p:cNvPr id="2070" name="Line 22"/>
          <p:cNvSpPr>
            <a:spLocks noChangeShapeType="1"/>
          </p:cNvSpPr>
          <p:nvPr/>
        </p:nvSpPr>
        <p:spPr bwMode="auto">
          <a:xfrm flipH="1">
            <a:off x="6732588" y="2565400"/>
            <a:ext cx="503237" cy="1368425"/>
          </a:xfrm>
          <a:prstGeom prst="line">
            <a:avLst/>
          </a:prstGeom>
          <a:noFill/>
          <a:ln w="19050">
            <a:solidFill>
              <a:schemeClr val="tx1"/>
            </a:solidFill>
            <a:prstDash val="sysDot"/>
            <a:round/>
            <a:headEnd/>
            <a:tailEnd/>
          </a:ln>
          <a:effectLst/>
        </p:spPr>
        <p:txBody>
          <a:bodyPr/>
          <a:lstStyle/>
          <a:p>
            <a:pPr>
              <a:defRPr/>
            </a:pPr>
            <a:endParaRPr lang="zh-CN" altLang="en-US">
              <a:effectLst>
                <a:outerShdw blurRad="38100" dist="38100" dir="2700000" algn="tl">
                  <a:srgbClr val="000000">
                    <a:alpha val="43137"/>
                  </a:srgbClr>
                </a:outerShdw>
              </a:effectLst>
              <a:ea typeface="宋体" charset="-122"/>
            </a:endParaRPr>
          </a:p>
        </p:txBody>
      </p:sp>
      <p:sp>
        <p:nvSpPr>
          <p:cNvPr id="2071" name="Line 23"/>
          <p:cNvSpPr>
            <a:spLocks noChangeShapeType="1"/>
          </p:cNvSpPr>
          <p:nvPr/>
        </p:nvSpPr>
        <p:spPr bwMode="auto">
          <a:xfrm>
            <a:off x="5435600" y="3213100"/>
            <a:ext cx="1296988" cy="720725"/>
          </a:xfrm>
          <a:prstGeom prst="line">
            <a:avLst/>
          </a:prstGeom>
          <a:noFill/>
          <a:ln w="19050">
            <a:solidFill>
              <a:schemeClr val="tx1"/>
            </a:solidFill>
            <a:prstDash val="sysDot"/>
            <a:round/>
            <a:headEnd/>
            <a:tailEnd/>
          </a:ln>
          <a:effectLst/>
        </p:spPr>
        <p:txBody>
          <a:bodyPr/>
          <a:lstStyle/>
          <a:p>
            <a:pPr>
              <a:defRPr/>
            </a:pPr>
            <a:endParaRPr lang="zh-CN" altLang="en-US">
              <a:effectLst>
                <a:outerShdw blurRad="38100" dist="38100" dir="2700000" algn="tl">
                  <a:srgbClr val="000000">
                    <a:alpha val="43137"/>
                  </a:srgbClr>
                </a:outerShdw>
              </a:effectLst>
              <a:ea typeface="宋体" charset="-122"/>
            </a:endParaRPr>
          </a:p>
        </p:txBody>
      </p:sp>
      <p:sp>
        <p:nvSpPr>
          <p:cNvPr id="2072" name="Line 24"/>
          <p:cNvSpPr>
            <a:spLocks noChangeShapeType="1"/>
          </p:cNvSpPr>
          <p:nvPr/>
        </p:nvSpPr>
        <p:spPr bwMode="auto">
          <a:xfrm flipH="1" flipV="1">
            <a:off x="6443663" y="2492375"/>
            <a:ext cx="288925" cy="1441450"/>
          </a:xfrm>
          <a:prstGeom prst="line">
            <a:avLst/>
          </a:prstGeom>
          <a:noFill/>
          <a:ln w="19050">
            <a:solidFill>
              <a:schemeClr val="tx1"/>
            </a:solidFill>
            <a:prstDash val="sysDot"/>
            <a:round/>
            <a:headEnd/>
            <a:tailEnd/>
          </a:ln>
          <a:effectLst/>
        </p:spPr>
        <p:txBody>
          <a:bodyPr/>
          <a:lstStyle/>
          <a:p>
            <a:pPr>
              <a:defRPr/>
            </a:pPr>
            <a:endParaRPr lang="zh-CN" altLang="en-US">
              <a:effectLst>
                <a:outerShdw blurRad="38100" dist="38100" dir="2700000" algn="tl">
                  <a:srgbClr val="000000">
                    <a:alpha val="43137"/>
                  </a:srgbClr>
                </a:outerShdw>
              </a:effectLst>
              <a:ea typeface="宋体" charset="-122"/>
            </a:endParaRPr>
          </a:p>
        </p:txBody>
      </p:sp>
      <p:sp>
        <p:nvSpPr>
          <p:cNvPr id="2073" name="Text Box 25"/>
          <p:cNvSpPr txBox="1">
            <a:spLocks noChangeArrowheads="1"/>
          </p:cNvSpPr>
          <p:nvPr/>
        </p:nvSpPr>
        <p:spPr bwMode="auto">
          <a:xfrm>
            <a:off x="6227763" y="2997200"/>
            <a:ext cx="431800" cy="366713"/>
          </a:xfrm>
          <a:prstGeom prst="rect">
            <a:avLst/>
          </a:prstGeom>
          <a:noFill/>
          <a:ln w="9525">
            <a:noFill/>
            <a:miter lim="800000"/>
            <a:headEnd/>
            <a:tailEnd/>
          </a:ln>
          <a:effectLst/>
        </p:spPr>
        <p:txBody>
          <a:bodyPr>
            <a:spAutoFit/>
          </a:bodyPr>
          <a:lstStyle/>
          <a:p>
            <a:pPr>
              <a:defRPr/>
            </a:pPr>
            <a:r>
              <a:rPr lang="en-US" altLang="zh-CN" sz="1800">
                <a:effectLst>
                  <a:outerShdw blurRad="38100" dist="38100" dir="2700000" algn="tl">
                    <a:srgbClr val="FFFFFF"/>
                  </a:outerShdw>
                </a:effectLst>
                <a:ea typeface="宋体" charset="-122"/>
              </a:rPr>
              <a:t>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5" presetClass="entr" presetSubtype="0" fill="hold" nodeType="clickEffect">
                                  <p:stCondLst>
                                    <p:cond delay="0"/>
                                  </p:stCondLst>
                                  <p:childTnLst>
                                    <p:set>
                                      <p:cBhvr>
                                        <p:cTn id="10" dur="1" fill="hold">
                                          <p:stCondLst>
                                            <p:cond delay="0"/>
                                          </p:stCondLst>
                                        </p:cTn>
                                        <p:tgtEl>
                                          <p:spTgt spid="2060"/>
                                        </p:tgtEl>
                                        <p:attrNameLst>
                                          <p:attrName>style.visibility</p:attrName>
                                        </p:attrNameLst>
                                      </p:cBhvr>
                                      <p:to>
                                        <p:strVal val="visible"/>
                                      </p:to>
                                    </p:set>
                                    <p:anim calcmode="lin" valueType="num">
                                      <p:cBhvr>
                                        <p:cTn id="11" dur="1000" fill="hold"/>
                                        <p:tgtEl>
                                          <p:spTgt spid="2060"/>
                                        </p:tgtEl>
                                        <p:attrNameLst>
                                          <p:attrName>ppt_w</p:attrName>
                                        </p:attrNameLst>
                                      </p:cBhvr>
                                      <p:tavLst>
                                        <p:tav tm="0">
                                          <p:val>
                                            <p:strVal val="#ppt_w*0.70"/>
                                          </p:val>
                                        </p:tav>
                                        <p:tav tm="100000">
                                          <p:val>
                                            <p:strVal val="#ppt_w"/>
                                          </p:val>
                                        </p:tav>
                                      </p:tavLst>
                                    </p:anim>
                                    <p:anim calcmode="lin" valueType="num">
                                      <p:cBhvr>
                                        <p:cTn id="12" dur="1000" fill="hold"/>
                                        <p:tgtEl>
                                          <p:spTgt spid="2060"/>
                                        </p:tgtEl>
                                        <p:attrNameLst>
                                          <p:attrName>ppt_h</p:attrName>
                                        </p:attrNameLst>
                                      </p:cBhvr>
                                      <p:tavLst>
                                        <p:tav tm="0">
                                          <p:val>
                                            <p:strVal val="#ppt_h"/>
                                          </p:val>
                                        </p:tav>
                                        <p:tav tm="100000">
                                          <p:val>
                                            <p:strVal val="#ppt_h"/>
                                          </p:val>
                                        </p:tav>
                                      </p:tavLst>
                                    </p:anim>
                                    <p:animEffect transition="in" filter="fade">
                                      <p:cBhvr>
                                        <p:cTn id="13" dur="1000"/>
                                        <p:tgtEl>
                                          <p:spTgt spid="206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xit" presetSubtype="4" fill="hold" nodeType="clickEffect">
                                  <p:stCondLst>
                                    <p:cond delay="0"/>
                                  </p:stCondLst>
                                  <p:childTnLst>
                                    <p:animEffect transition="out" filter="wipe(down)">
                                      <p:cBhvr>
                                        <p:cTn id="17" dur="500"/>
                                        <p:tgtEl>
                                          <p:spTgt spid="2062"/>
                                        </p:tgtEl>
                                      </p:cBhvr>
                                    </p:animEffect>
                                    <p:set>
                                      <p:cBhvr>
                                        <p:cTn id="18" dur="1" fill="hold">
                                          <p:stCondLst>
                                            <p:cond delay="499"/>
                                          </p:stCondLst>
                                        </p:cTn>
                                        <p:tgtEl>
                                          <p:spTgt spid="2062"/>
                                        </p:tgtEl>
                                        <p:attrNameLst>
                                          <p:attrName>style.visibility</p:attrName>
                                        </p:attrNameLst>
                                      </p:cBhvr>
                                      <p:to>
                                        <p:strVal val="hidden"/>
                                      </p:to>
                                    </p:set>
                                  </p:childTnLst>
                                </p:cTn>
                              </p:par>
                              <p:par>
                                <p:cTn id="19" presetID="22" presetClass="exit" presetSubtype="4" fill="hold" nodeType="withEffect">
                                  <p:stCondLst>
                                    <p:cond delay="0"/>
                                  </p:stCondLst>
                                  <p:childTnLst>
                                    <p:animEffect transition="out" filter="wipe(down)">
                                      <p:cBhvr>
                                        <p:cTn id="20" dur="500"/>
                                        <p:tgtEl>
                                          <p:spTgt spid="2060"/>
                                        </p:tgtEl>
                                      </p:cBhvr>
                                    </p:animEffect>
                                    <p:set>
                                      <p:cBhvr>
                                        <p:cTn id="21" dur="1" fill="hold">
                                          <p:stCondLst>
                                            <p:cond delay="499"/>
                                          </p:stCondLst>
                                        </p:cTn>
                                        <p:tgtEl>
                                          <p:spTgt spid="2060"/>
                                        </p:tgtEl>
                                        <p:attrNameLst>
                                          <p:attrName>style.visibility</p:attrName>
                                        </p:attrNameLst>
                                      </p:cBhvr>
                                      <p:to>
                                        <p:strVal val="hidden"/>
                                      </p:to>
                                    </p:set>
                                  </p:childTnLst>
                                </p:cTn>
                              </p:par>
                            </p:childTnLst>
                          </p:cTn>
                        </p:par>
                        <p:par>
                          <p:cTn id="22" fill="hold">
                            <p:stCondLst>
                              <p:cond delay="500"/>
                            </p:stCondLst>
                            <p:childTnLst>
                              <p:par>
                                <p:cTn id="23" presetID="1" presetClass="entr" presetSubtype="0" fill="hold" nodeType="afterEffect">
                                  <p:stCondLst>
                                    <p:cond delay="0"/>
                                  </p:stCondLst>
                                  <p:childTnLst>
                                    <p:set>
                                      <p:cBhvr>
                                        <p:cTn id="24" dur="1" fill="hold">
                                          <p:stCondLst>
                                            <p:cond delay="0"/>
                                          </p:stCondLst>
                                        </p:cTn>
                                        <p:tgtEl>
                                          <p:spTgt spid="2058"/>
                                        </p:tgtEl>
                                        <p:attrNameLst>
                                          <p:attrName>style.visibility</p:attrName>
                                        </p:attrNameLst>
                                      </p:cBhvr>
                                      <p:to>
                                        <p:strVal val="visible"/>
                                      </p:to>
                                    </p:set>
                                  </p:childTnLst>
                                </p:cTn>
                              </p:par>
                            </p:childTnLst>
                          </p:cTn>
                        </p:par>
                        <p:par>
                          <p:cTn id="25" fill="hold">
                            <p:stCondLst>
                              <p:cond delay="500"/>
                            </p:stCondLst>
                            <p:childTnLst>
                              <p:par>
                                <p:cTn id="26" presetID="55" presetClass="entr" presetSubtype="0" fill="hold" nodeType="afterEffect">
                                  <p:stCondLst>
                                    <p:cond delay="0"/>
                                  </p:stCondLst>
                                  <p:childTnLst>
                                    <p:set>
                                      <p:cBhvr>
                                        <p:cTn id="27" dur="1" fill="hold">
                                          <p:stCondLst>
                                            <p:cond delay="0"/>
                                          </p:stCondLst>
                                        </p:cTn>
                                        <p:tgtEl>
                                          <p:spTgt spid="2057"/>
                                        </p:tgtEl>
                                        <p:attrNameLst>
                                          <p:attrName>style.visibility</p:attrName>
                                        </p:attrNameLst>
                                      </p:cBhvr>
                                      <p:to>
                                        <p:strVal val="visible"/>
                                      </p:to>
                                    </p:set>
                                    <p:anim calcmode="lin" valueType="num">
                                      <p:cBhvr>
                                        <p:cTn id="28" dur="1000" fill="hold"/>
                                        <p:tgtEl>
                                          <p:spTgt spid="2057"/>
                                        </p:tgtEl>
                                        <p:attrNameLst>
                                          <p:attrName>ppt_w</p:attrName>
                                        </p:attrNameLst>
                                      </p:cBhvr>
                                      <p:tavLst>
                                        <p:tav tm="0">
                                          <p:val>
                                            <p:strVal val="#ppt_w*0.70"/>
                                          </p:val>
                                        </p:tav>
                                        <p:tav tm="100000">
                                          <p:val>
                                            <p:strVal val="#ppt_w"/>
                                          </p:val>
                                        </p:tav>
                                      </p:tavLst>
                                    </p:anim>
                                    <p:anim calcmode="lin" valueType="num">
                                      <p:cBhvr>
                                        <p:cTn id="29" dur="1000" fill="hold"/>
                                        <p:tgtEl>
                                          <p:spTgt spid="2057"/>
                                        </p:tgtEl>
                                        <p:attrNameLst>
                                          <p:attrName>ppt_h</p:attrName>
                                        </p:attrNameLst>
                                      </p:cBhvr>
                                      <p:tavLst>
                                        <p:tav tm="0">
                                          <p:val>
                                            <p:strVal val="#ppt_h"/>
                                          </p:val>
                                        </p:tav>
                                        <p:tav tm="100000">
                                          <p:val>
                                            <p:strVal val="#ppt_h"/>
                                          </p:val>
                                        </p:tav>
                                      </p:tavLst>
                                    </p:anim>
                                    <p:animEffect transition="in" filter="fade">
                                      <p:cBhvr>
                                        <p:cTn id="30" dur="1000"/>
                                        <p:tgtEl>
                                          <p:spTgt spid="2057"/>
                                        </p:tgtEl>
                                      </p:cBhvr>
                                    </p:animEffect>
                                  </p:childTnLst>
                                </p:cTn>
                              </p:par>
                            </p:childTnLst>
                          </p:cTn>
                        </p:par>
                        <p:par>
                          <p:cTn id="31" fill="hold">
                            <p:stCondLst>
                              <p:cond delay="1500"/>
                            </p:stCondLst>
                            <p:childTnLst>
                              <p:par>
                                <p:cTn id="32" presetID="26" presetClass="emph" presetSubtype="0" fill="hold" nodeType="afterEffect">
                                  <p:stCondLst>
                                    <p:cond delay="0"/>
                                  </p:stCondLst>
                                  <p:childTnLst>
                                    <p:animEffect transition="out" filter="fade">
                                      <p:cBhvr>
                                        <p:cTn id="33" dur="500" tmFilter="0, 0; .2, .5; .8, .5; 1, 0"/>
                                        <p:tgtEl>
                                          <p:spTgt spid="2057"/>
                                        </p:tgtEl>
                                      </p:cBhvr>
                                    </p:animEffect>
                                    <p:animScale>
                                      <p:cBhvr>
                                        <p:cTn id="34" dur="250" autoRev="1" fill="hold"/>
                                        <p:tgtEl>
                                          <p:spTgt spid="2057"/>
                                        </p:tgtEl>
                                      </p:cBhvr>
                                      <p:by x="105000" y="105000"/>
                                    </p:animScale>
                                  </p:childTnLst>
                                </p:cTn>
                              </p:par>
                            </p:childTnLst>
                          </p:cTn>
                        </p:par>
                      </p:childTnLst>
                    </p:cTn>
                  </p:par>
                  <p:par>
                    <p:cTn id="35" fill="hold">
                      <p:stCondLst>
                        <p:cond delay="indefinite"/>
                      </p:stCondLst>
                      <p:childTnLst>
                        <p:par>
                          <p:cTn id="36" fill="hold">
                            <p:stCondLst>
                              <p:cond delay="0"/>
                            </p:stCondLst>
                            <p:childTnLst>
                              <p:par>
                                <p:cTn id="37" presetID="22" presetClass="exit" presetSubtype="4" fill="hold" nodeType="clickEffect">
                                  <p:stCondLst>
                                    <p:cond delay="0"/>
                                  </p:stCondLst>
                                  <p:childTnLst>
                                    <p:animEffect transition="out" filter="wipe(down)">
                                      <p:cBhvr>
                                        <p:cTn id="38" dur="500"/>
                                        <p:tgtEl>
                                          <p:spTgt spid="2057"/>
                                        </p:tgtEl>
                                      </p:cBhvr>
                                    </p:animEffect>
                                    <p:set>
                                      <p:cBhvr>
                                        <p:cTn id="39" dur="1" fill="hold">
                                          <p:stCondLst>
                                            <p:cond delay="499"/>
                                          </p:stCondLst>
                                        </p:cTn>
                                        <p:tgtEl>
                                          <p:spTgt spid="2057"/>
                                        </p:tgtEl>
                                        <p:attrNameLst>
                                          <p:attrName>style.visibility</p:attrName>
                                        </p:attrNameLst>
                                      </p:cBhvr>
                                      <p:to>
                                        <p:strVal val="hidden"/>
                                      </p:to>
                                    </p:set>
                                  </p:childTnLst>
                                </p:cTn>
                              </p:par>
                              <p:par>
                                <p:cTn id="40" presetID="22" presetClass="exit" presetSubtype="4" fill="hold" nodeType="withEffect">
                                  <p:stCondLst>
                                    <p:cond delay="0"/>
                                  </p:stCondLst>
                                  <p:childTnLst>
                                    <p:animEffect transition="out" filter="wipe(down)">
                                      <p:cBhvr>
                                        <p:cTn id="41" dur="500"/>
                                        <p:tgtEl>
                                          <p:spTgt spid="2058"/>
                                        </p:tgtEl>
                                      </p:cBhvr>
                                    </p:animEffect>
                                    <p:set>
                                      <p:cBhvr>
                                        <p:cTn id="42" dur="1" fill="hold">
                                          <p:stCondLst>
                                            <p:cond delay="499"/>
                                          </p:stCondLst>
                                        </p:cTn>
                                        <p:tgtEl>
                                          <p:spTgt spid="2058"/>
                                        </p:tgtEl>
                                        <p:attrNameLst>
                                          <p:attrName>style.visibility</p:attrName>
                                        </p:attrNameLst>
                                      </p:cBhvr>
                                      <p:to>
                                        <p:strVal val="hidden"/>
                                      </p:to>
                                    </p:set>
                                  </p:childTnLst>
                                </p:cTn>
                              </p:par>
                            </p:childTnLst>
                          </p:cTn>
                        </p:par>
                        <p:par>
                          <p:cTn id="43" fill="hold">
                            <p:stCondLst>
                              <p:cond delay="500"/>
                            </p:stCondLst>
                            <p:childTnLst>
                              <p:par>
                                <p:cTn id="44" presetID="55" presetClass="entr" presetSubtype="0" fill="hold" nodeType="afterEffect">
                                  <p:stCondLst>
                                    <p:cond delay="0"/>
                                  </p:stCondLst>
                                  <p:childTnLst>
                                    <p:set>
                                      <p:cBhvr>
                                        <p:cTn id="45" dur="1" fill="hold">
                                          <p:stCondLst>
                                            <p:cond delay="0"/>
                                          </p:stCondLst>
                                        </p:cTn>
                                        <p:tgtEl>
                                          <p:spTgt spid="2055"/>
                                        </p:tgtEl>
                                        <p:attrNameLst>
                                          <p:attrName>style.visibility</p:attrName>
                                        </p:attrNameLst>
                                      </p:cBhvr>
                                      <p:to>
                                        <p:strVal val="visible"/>
                                      </p:to>
                                    </p:set>
                                    <p:anim calcmode="lin" valueType="num">
                                      <p:cBhvr>
                                        <p:cTn id="46" dur="1000" fill="hold"/>
                                        <p:tgtEl>
                                          <p:spTgt spid="2055"/>
                                        </p:tgtEl>
                                        <p:attrNameLst>
                                          <p:attrName>ppt_w</p:attrName>
                                        </p:attrNameLst>
                                      </p:cBhvr>
                                      <p:tavLst>
                                        <p:tav tm="0">
                                          <p:val>
                                            <p:strVal val="#ppt_w*0.70"/>
                                          </p:val>
                                        </p:tav>
                                        <p:tav tm="100000">
                                          <p:val>
                                            <p:strVal val="#ppt_w"/>
                                          </p:val>
                                        </p:tav>
                                      </p:tavLst>
                                    </p:anim>
                                    <p:anim calcmode="lin" valueType="num">
                                      <p:cBhvr>
                                        <p:cTn id="47" dur="1000" fill="hold"/>
                                        <p:tgtEl>
                                          <p:spTgt spid="2055"/>
                                        </p:tgtEl>
                                        <p:attrNameLst>
                                          <p:attrName>ppt_h</p:attrName>
                                        </p:attrNameLst>
                                      </p:cBhvr>
                                      <p:tavLst>
                                        <p:tav tm="0">
                                          <p:val>
                                            <p:strVal val="#ppt_h"/>
                                          </p:val>
                                        </p:tav>
                                        <p:tav tm="100000">
                                          <p:val>
                                            <p:strVal val="#ppt_h"/>
                                          </p:val>
                                        </p:tav>
                                      </p:tavLst>
                                    </p:anim>
                                    <p:animEffect transition="in" filter="fade">
                                      <p:cBhvr>
                                        <p:cTn id="48" dur="1000"/>
                                        <p:tgtEl>
                                          <p:spTgt spid="2055"/>
                                        </p:tgtEl>
                                      </p:cBhvr>
                                    </p:animEffect>
                                  </p:childTnLst>
                                </p:cTn>
                              </p:par>
                              <p:par>
                                <p:cTn id="49" presetID="55" presetClass="entr" presetSubtype="0" fill="hold" nodeType="withEffect">
                                  <p:stCondLst>
                                    <p:cond delay="0"/>
                                  </p:stCondLst>
                                  <p:childTnLst>
                                    <p:set>
                                      <p:cBhvr>
                                        <p:cTn id="50" dur="1" fill="hold">
                                          <p:stCondLst>
                                            <p:cond delay="0"/>
                                          </p:stCondLst>
                                        </p:cTn>
                                        <p:tgtEl>
                                          <p:spTgt spid="2056"/>
                                        </p:tgtEl>
                                        <p:attrNameLst>
                                          <p:attrName>style.visibility</p:attrName>
                                        </p:attrNameLst>
                                      </p:cBhvr>
                                      <p:to>
                                        <p:strVal val="visible"/>
                                      </p:to>
                                    </p:set>
                                    <p:anim calcmode="lin" valueType="num">
                                      <p:cBhvr>
                                        <p:cTn id="51" dur="1000" fill="hold"/>
                                        <p:tgtEl>
                                          <p:spTgt spid="2056"/>
                                        </p:tgtEl>
                                        <p:attrNameLst>
                                          <p:attrName>ppt_w</p:attrName>
                                        </p:attrNameLst>
                                      </p:cBhvr>
                                      <p:tavLst>
                                        <p:tav tm="0">
                                          <p:val>
                                            <p:strVal val="#ppt_w*0.70"/>
                                          </p:val>
                                        </p:tav>
                                        <p:tav tm="100000">
                                          <p:val>
                                            <p:strVal val="#ppt_w"/>
                                          </p:val>
                                        </p:tav>
                                      </p:tavLst>
                                    </p:anim>
                                    <p:anim calcmode="lin" valueType="num">
                                      <p:cBhvr>
                                        <p:cTn id="52" dur="1000" fill="hold"/>
                                        <p:tgtEl>
                                          <p:spTgt spid="2056"/>
                                        </p:tgtEl>
                                        <p:attrNameLst>
                                          <p:attrName>ppt_h</p:attrName>
                                        </p:attrNameLst>
                                      </p:cBhvr>
                                      <p:tavLst>
                                        <p:tav tm="0">
                                          <p:val>
                                            <p:strVal val="#ppt_h"/>
                                          </p:val>
                                        </p:tav>
                                        <p:tav tm="100000">
                                          <p:val>
                                            <p:strVal val="#ppt_h"/>
                                          </p:val>
                                        </p:tav>
                                      </p:tavLst>
                                    </p:anim>
                                    <p:animEffect transition="in" filter="fade">
                                      <p:cBhvr>
                                        <p:cTn id="53" dur="1000"/>
                                        <p:tgtEl>
                                          <p:spTgt spid="2056"/>
                                        </p:tgtEl>
                                      </p:cBhvr>
                                    </p:animEffect>
                                  </p:childTnLst>
                                </p:cTn>
                              </p:par>
                            </p:childTnLst>
                          </p:cTn>
                        </p:par>
                        <p:par>
                          <p:cTn id="54" fill="hold">
                            <p:stCondLst>
                              <p:cond delay="1500"/>
                            </p:stCondLst>
                            <p:childTnLst>
                              <p:par>
                                <p:cTn id="55" presetID="1" presetClass="entr" presetSubtype="0" fill="hold" nodeType="afterEffect">
                                  <p:stCondLst>
                                    <p:cond delay="0"/>
                                  </p:stCondLst>
                                  <p:childTnLst>
                                    <p:set>
                                      <p:cBhvr>
                                        <p:cTn id="56" dur="1" fill="hold">
                                          <p:stCondLst>
                                            <p:cond delay="0"/>
                                          </p:stCondLst>
                                        </p:cTn>
                                        <p:tgtEl>
                                          <p:spTgt spid="2069"/>
                                        </p:tgtEl>
                                        <p:attrNameLst>
                                          <p:attrName>style.visibility</p:attrName>
                                        </p:attrNameLst>
                                      </p:cBhvr>
                                      <p:to>
                                        <p:strVal val="visible"/>
                                      </p:to>
                                    </p:set>
                                  </p:childTnLst>
                                </p:cTn>
                              </p:par>
                            </p:childTnLst>
                          </p:cTn>
                        </p:par>
                        <p:par>
                          <p:cTn id="57" fill="hold">
                            <p:stCondLst>
                              <p:cond delay="1500"/>
                            </p:stCondLst>
                            <p:childTnLst>
                              <p:par>
                                <p:cTn id="58" presetID="1" presetClass="entr" presetSubtype="0" fill="hold" nodeType="afterEffect">
                                  <p:stCondLst>
                                    <p:cond delay="0"/>
                                  </p:stCondLst>
                                  <p:childTnLst>
                                    <p:set>
                                      <p:cBhvr>
                                        <p:cTn id="59" dur="1" fill="hold">
                                          <p:stCondLst>
                                            <p:cond delay="0"/>
                                          </p:stCondLst>
                                        </p:cTn>
                                        <p:tgtEl>
                                          <p:spTgt spid="206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22" presetClass="exit" presetSubtype="4" fill="hold" nodeType="clickEffect">
                                  <p:stCondLst>
                                    <p:cond delay="0"/>
                                  </p:stCondLst>
                                  <p:childTnLst>
                                    <p:animEffect transition="out" filter="wipe(down)">
                                      <p:cBhvr>
                                        <p:cTn id="63" dur="500"/>
                                        <p:tgtEl>
                                          <p:spTgt spid="2055"/>
                                        </p:tgtEl>
                                      </p:cBhvr>
                                    </p:animEffect>
                                    <p:set>
                                      <p:cBhvr>
                                        <p:cTn id="64" dur="1" fill="hold">
                                          <p:stCondLst>
                                            <p:cond delay="499"/>
                                          </p:stCondLst>
                                        </p:cTn>
                                        <p:tgtEl>
                                          <p:spTgt spid="2055"/>
                                        </p:tgtEl>
                                        <p:attrNameLst>
                                          <p:attrName>style.visibility</p:attrName>
                                        </p:attrNameLst>
                                      </p:cBhvr>
                                      <p:to>
                                        <p:strVal val="hidden"/>
                                      </p:to>
                                    </p:set>
                                  </p:childTnLst>
                                </p:cTn>
                              </p:par>
                              <p:par>
                                <p:cTn id="65" presetID="22" presetClass="exit" presetSubtype="4" fill="hold" nodeType="withEffect">
                                  <p:stCondLst>
                                    <p:cond delay="0"/>
                                  </p:stCondLst>
                                  <p:childTnLst>
                                    <p:animEffect transition="out" filter="wipe(down)">
                                      <p:cBhvr>
                                        <p:cTn id="66" dur="500"/>
                                        <p:tgtEl>
                                          <p:spTgt spid="2056"/>
                                        </p:tgtEl>
                                      </p:cBhvr>
                                    </p:animEffect>
                                    <p:set>
                                      <p:cBhvr>
                                        <p:cTn id="67" dur="1" fill="hold">
                                          <p:stCondLst>
                                            <p:cond delay="499"/>
                                          </p:stCondLst>
                                        </p:cTn>
                                        <p:tgtEl>
                                          <p:spTgt spid="2056"/>
                                        </p:tgtEl>
                                        <p:attrNameLst>
                                          <p:attrName>style.visibility</p:attrName>
                                        </p:attrNameLst>
                                      </p:cBhvr>
                                      <p:to>
                                        <p:strVal val="hidden"/>
                                      </p:to>
                                    </p:set>
                                  </p:childTnLst>
                                </p:cTn>
                              </p:par>
                              <p:par>
                                <p:cTn id="68" presetID="22" presetClass="exit" presetSubtype="4" fill="hold" nodeType="withEffect">
                                  <p:stCondLst>
                                    <p:cond delay="0"/>
                                  </p:stCondLst>
                                  <p:childTnLst>
                                    <p:animEffect transition="out" filter="wipe(down)">
                                      <p:cBhvr>
                                        <p:cTn id="69" dur="500"/>
                                        <p:tgtEl>
                                          <p:spTgt spid="2069"/>
                                        </p:tgtEl>
                                      </p:cBhvr>
                                    </p:animEffect>
                                    <p:set>
                                      <p:cBhvr>
                                        <p:cTn id="70" dur="1" fill="hold">
                                          <p:stCondLst>
                                            <p:cond delay="499"/>
                                          </p:stCondLst>
                                        </p:cTn>
                                        <p:tgtEl>
                                          <p:spTgt spid="2069"/>
                                        </p:tgtEl>
                                        <p:attrNameLst>
                                          <p:attrName>style.visibility</p:attrName>
                                        </p:attrNameLst>
                                      </p:cBhvr>
                                      <p:to>
                                        <p:strVal val="hidden"/>
                                      </p:to>
                                    </p:set>
                                  </p:childTnLst>
                                </p:cTn>
                              </p:par>
                              <p:par>
                                <p:cTn id="71" presetID="22" presetClass="exit" presetSubtype="4" fill="hold" nodeType="withEffect">
                                  <p:stCondLst>
                                    <p:cond delay="0"/>
                                  </p:stCondLst>
                                  <p:childTnLst>
                                    <p:animEffect transition="out" filter="wipe(down)">
                                      <p:cBhvr>
                                        <p:cTn id="72" dur="500"/>
                                        <p:tgtEl>
                                          <p:spTgt spid="2068"/>
                                        </p:tgtEl>
                                      </p:cBhvr>
                                    </p:animEffect>
                                    <p:set>
                                      <p:cBhvr>
                                        <p:cTn id="73" dur="1" fill="hold">
                                          <p:stCondLst>
                                            <p:cond delay="499"/>
                                          </p:stCondLst>
                                        </p:cTn>
                                        <p:tgtEl>
                                          <p:spTgt spid="2068"/>
                                        </p:tgtEl>
                                        <p:attrNameLst>
                                          <p:attrName>style.visibility</p:attrName>
                                        </p:attrNameLst>
                                      </p:cBhvr>
                                      <p:to>
                                        <p:strVal val="hidden"/>
                                      </p:to>
                                    </p:set>
                                  </p:childTnLst>
                                </p:cTn>
                              </p:par>
                            </p:childTnLst>
                          </p:cTn>
                        </p:par>
                        <p:par>
                          <p:cTn id="74" fill="hold">
                            <p:stCondLst>
                              <p:cond delay="500"/>
                            </p:stCondLst>
                            <p:childTnLst>
                              <p:par>
                                <p:cTn id="75" presetID="55" presetClass="entr" presetSubtype="0" fill="hold" nodeType="afterEffect">
                                  <p:stCondLst>
                                    <p:cond delay="0"/>
                                  </p:stCondLst>
                                  <p:childTnLst>
                                    <p:set>
                                      <p:cBhvr>
                                        <p:cTn id="76" dur="1" fill="hold">
                                          <p:stCondLst>
                                            <p:cond delay="0"/>
                                          </p:stCondLst>
                                        </p:cTn>
                                        <p:tgtEl>
                                          <p:spTgt spid="2058"/>
                                        </p:tgtEl>
                                        <p:attrNameLst>
                                          <p:attrName>style.visibility</p:attrName>
                                        </p:attrNameLst>
                                      </p:cBhvr>
                                      <p:to>
                                        <p:strVal val="visible"/>
                                      </p:to>
                                    </p:set>
                                    <p:anim calcmode="lin" valueType="num">
                                      <p:cBhvr>
                                        <p:cTn id="77" dur="1000" fill="hold"/>
                                        <p:tgtEl>
                                          <p:spTgt spid="2058"/>
                                        </p:tgtEl>
                                        <p:attrNameLst>
                                          <p:attrName>ppt_w</p:attrName>
                                        </p:attrNameLst>
                                      </p:cBhvr>
                                      <p:tavLst>
                                        <p:tav tm="0">
                                          <p:val>
                                            <p:strVal val="#ppt_w*0.70"/>
                                          </p:val>
                                        </p:tav>
                                        <p:tav tm="100000">
                                          <p:val>
                                            <p:strVal val="#ppt_w"/>
                                          </p:val>
                                        </p:tav>
                                      </p:tavLst>
                                    </p:anim>
                                    <p:anim calcmode="lin" valueType="num">
                                      <p:cBhvr>
                                        <p:cTn id="78" dur="1000" fill="hold"/>
                                        <p:tgtEl>
                                          <p:spTgt spid="2058"/>
                                        </p:tgtEl>
                                        <p:attrNameLst>
                                          <p:attrName>ppt_h</p:attrName>
                                        </p:attrNameLst>
                                      </p:cBhvr>
                                      <p:tavLst>
                                        <p:tav tm="0">
                                          <p:val>
                                            <p:strVal val="#ppt_h"/>
                                          </p:val>
                                        </p:tav>
                                        <p:tav tm="100000">
                                          <p:val>
                                            <p:strVal val="#ppt_h"/>
                                          </p:val>
                                        </p:tav>
                                      </p:tavLst>
                                    </p:anim>
                                    <p:animEffect transition="in" filter="fade">
                                      <p:cBhvr>
                                        <p:cTn id="79" dur="1000"/>
                                        <p:tgtEl>
                                          <p:spTgt spid="2058"/>
                                        </p:tgtEl>
                                      </p:cBhvr>
                                    </p:animEffect>
                                  </p:childTnLst>
                                </p:cTn>
                              </p:par>
                            </p:childTnLst>
                          </p:cTn>
                        </p:par>
                        <p:par>
                          <p:cTn id="80" fill="hold">
                            <p:stCondLst>
                              <p:cond delay="1500"/>
                            </p:stCondLst>
                            <p:childTnLst>
                              <p:par>
                                <p:cTn id="81" presetID="55" presetClass="entr" presetSubtype="0" fill="hold" nodeType="afterEffect">
                                  <p:stCondLst>
                                    <p:cond delay="0"/>
                                  </p:stCondLst>
                                  <p:childTnLst>
                                    <p:set>
                                      <p:cBhvr>
                                        <p:cTn id="82" dur="1" fill="hold">
                                          <p:stCondLst>
                                            <p:cond delay="0"/>
                                          </p:stCondLst>
                                        </p:cTn>
                                        <p:tgtEl>
                                          <p:spTgt spid="2057"/>
                                        </p:tgtEl>
                                        <p:attrNameLst>
                                          <p:attrName>style.visibility</p:attrName>
                                        </p:attrNameLst>
                                      </p:cBhvr>
                                      <p:to>
                                        <p:strVal val="visible"/>
                                      </p:to>
                                    </p:set>
                                    <p:anim calcmode="lin" valueType="num">
                                      <p:cBhvr>
                                        <p:cTn id="83" dur="1000" fill="hold"/>
                                        <p:tgtEl>
                                          <p:spTgt spid="2057"/>
                                        </p:tgtEl>
                                        <p:attrNameLst>
                                          <p:attrName>ppt_w</p:attrName>
                                        </p:attrNameLst>
                                      </p:cBhvr>
                                      <p:tavLst>
                                        <p:tav tm="0">
                                          <p:val>
                                            <p:strVal val="#ppt_w*0.70"/>
                                          </p:val>
                                        </p:tav>
                                        <p:tav tm="100000">
                                          <p:val>
                                            <p:strVal val="#ppt_w"/>
                                          </p:val>
                                        </p:tav>
                                      </p:tavLst>
                                    </p:anim>
                                    <p:anim calcmode="lin" valueType="num">
                                      <p:cBhvr>
                                        <p:cTn id="84" dur="1000" fill="hold"/>
                                        <p:tgtEl>
                                          <p:spTgt spid="2057"/>
                                        </p:tgtEl>
                                        <p:attrNameLst>
                                          <p:attrName>ppt_h</p:attrName>
                                        </p:attrNameLst>
                                      </p:cBhvr>
                                      <p:tavLst>
                                        <p:tav tm="0">
                                          <p:val>
                                            <p:strVal val="#ppt_h"/>
                                          </p:val>
                                        </p:tav>
                                        <p:tav tm="100000">
                                          <p:val>
                                            <p:strVal val="#ppt_h"/>
                                          </p:val>
                                        </p:tav>
                                      </p:tavLst>
                                    </p:anim>
                                    <p:animEffect transition="in" filter="fade">
                                      <p:cBhvr>
                                        <p:cTn id="85" dur="1000"/>
                                        <p:tgtEl>
                                          <p:spTgt spid="2057"/>
                                        </p:tgtEl>
                                      </p:cBhvr>
                                    </p:animEffect>
                                  </p:childTnLst>
                                </p:cTn>
                              </p:par>
                            </p:childTnLst>
                          </p:cTn>
                        </p:par>
                      </p:childTnLst>
                    </p:cTn>
                  </p:par>
                  <p:par>
                    <p:cTn id="86" fill="hold">
                      <p:stCondLst>
                        <p:cond delay="indefinite"/>
                      </p:stCondLst>
                      <p:childTnLst>
                        <p:par>
                          <p:cTn id="87" fill="hold">
                            <p:stCondLst>
                              <p:cond delay="0"/>
                            </p:stCondLst>
                            <p:childTnLst>
                              <p:par>
                                <p:cTn id="88" presetID="55" presetClass="entr" presetSubtype="0" fill="hold" nodeType="clickEffect">
                                  <p:stCondLst>
                                    <p:cond delay="0"/>
                                  </p:stCondLst>
                                  <p:childTnLst>
                                    <p:set>
                                      <p:cBhvr>
                                        <p:cTn id="89" dur="1" fill="hold">
                                          <p:stCondLst>
                                            <p:cond delay="0"/>
                                          </p:stCondLst>
                                        </p:cTn>
                                        <p:tgtEl>
                                          <p:spTgt spid="2071"/>
                                        </p:tgtEl>
                                        <p:attrNameLst>
                                          <p:attrName>style.visibility</p:attrName>
                                        </p:attrNameLst>
                                      </p:cBhvr>
                                      <p:to>
                                        <p:strVal val="visible"/>
                                      </p:to>
                                    </p:set>
                                    <p:anim calcmode="lin" valueType="num">
                                      <p:cBhvr>
                                        <p:cTn id="90" dur="1000" fill="hold"/>
                                        <p:tgtEl>
                                          <p:spTgt spid="2071"/>
                                        </p:tgtEl>
                                        <p:attrNameLst>
                                          <p:attrName>ppt_w</p:attrName>
                                        </p:attrNameLst>
                                      </p:cBhvr>
                                      <p:tavLst>
                                        <p:tav tm="0">
                                          <p:val>
                                            <p:strVal val="#ppt_w*0.70"/>
                                          </p:val>
                                        </p:tav>
                                        <p:tav tm="100000">
                                          <p:val>
                                            <p:strVal val="#ppt_w"/>
                                          </p:val>
                                        </p:tav>
                                      </p:tavLst>
                                    </p:anim>
                                    <p:anim calcmode="lin" valueType="num">
                                      <p:cBhvr>
                                        <p:cTn id="91" dur="1000" fill="hold"/>
                                        <p:tgtEl>
                                          <p:spTgt spid="2071"/>
                                        </p:tgtEl>
                                        <p:attrNameLst>
                                          <p:attrName>ppt_h</p:attrName>
                                        </p:attrNameLst>
                                      </p:cBhvr>
                                      <p:tavLst>
                                        <p:tav tm="0">
                                          <p:val>
                                            <p:strVal val="#ppt_h"/>
                                          </p:val>
                                        </p:tav>
                                        <p:tav tm="100000">
                                          <p:val>
                                            <p:strVal val="#ppt_h"/>
                                          </p:val>
                                        </p:tav>
                                      </p:tavLst>
                                    </p:anim>
                                    <p:animEffect transition="in" filter="fade">
                                      <p:cBhvr>
                                        <p:cTn id="92" dur="1000"/>
                                        <p:tgtEl>
                                          <p:spTgt spid="2071"/>
                                        </p:tgtEl>
                                      </p:cBhvr>
                                    </p:animEffect>
                                  </p:childTnLst>
                                </p:cTn>
                              </p:par>
                              <p:par>
                                <p:cTn id="93" presetID="55" presetClass="entr" presetSubtype="0" fill="hold" nodeType="withEffect">
                                  <p:stCondLst>
                                    <p:cond delay="0"/>
                                  </p:stCondLst>
                                  <p:childTnLst>
                                    <p:set>
                                      <p:cBhvr>
                                        <p:cTn id="94" dur="1" fill="hold">
                                          <p:stCondLst>
                                            <p:cond delay="0"/>
                                          </p:stCondLst>
                                        </p:cTn>
                                        <p:tgtEl>
                                          <p:spTgt spid="2072"/>
                                        </p:tgtEl>
                                        <p:attrNameLst>
                                          <p:attrName>style.visibility</p:attrName>
                                        </p:attrNameLst>
                                      </p:cBhvr>
                                      <p:to>
                                        <p:strVal val="visible"/>
                                      </p:to>
                                    </p:set>
                                    <p:anim calcmode="lin" valueType="num">
                                      <p:cBhvr>
                                        <p:cTn id="95" dur="1000" fill="hold"/>
                                        <p:tgtEl>
                                          <p:spTgt spid="2072"/>
                                        </p:tgtEl>
                                        <p:attrNameLst>
                                          <p:attrName>ppt_w</p:attrName>
                                        </p:attrNameLst>
                                      </p:cBhvr>
                                      <p:tavLst>
                                        <p:tav tm="0">
                                          <p:val>
                                            <p:strVal val="#ppt_w*0.70"/>
                                          </p:val>
                                        </p:tav>
                                        <p:tav tm="100000">
                                          <p:val>
                                            <p:strVal val="#ppt_w"/>
                                          </p:val>
                                        </p:tav>
                                      </p:tavLst>
                                    </p:anim>
                                    <p:anim calcmode="lin" valueType="num">
                                      <p:cBhvr>
                                        <p:cTn id="96" dur="1000" fill="hold"/>
                                        <p:tgtEl>
                                          <p:spTgt spid="2072"/>
                                        </p:tgtEl>
                                        <p:attrNameLst>
                                          <p:attrName>ppt_h</p:attrName>
                                        </p:attrNameLst>
                                      </p:cBhvr>
                                      <p:tavLst>
                                        <p:tav tm="0">
                                          <p:val>
                                            <p:strVal val="#ppt_h"/>
                                          </p:val>
                                        </p:tav>
                                        <p:tav tm="100000">
                                          <p:val>
                                            <p:strVal val="#ppt_h"/>
                                          </p:val>
                                        </p:tav>
                                      </p:tavLst>
                                    </p:anim>
                                    <p:animEffect transition="in" filter="fade">
                                      <p:cBhvr>
                                        <p:cTn id="97" dur="1000"/>
                                        <p:tgtEl>
                                          <p:spTgt spid="2072"/>
                                        </p:tgtEl>
                                      </p:cBhvr>
                                    </p:animEffect>
                                  </p:childTnLst>
                                </p:cTn>
                              </p:par>
                              <p:par>
                                <p:cTn id="98" presetID="55" presetClass="entr" presetSubtype="0" fill="hold" nodeType="withEffect">
                                  <p:stCondLst>
                                    <p:cond delay="0"/>
                                  </p:stCondLst>
                                  <p:childTnLst>
                                    <p:set>
                                      <p:cBhvr>
                                        <p:cTn id="99" dur="1" fill="hold">
                                          <p:stCondLst>
                                            <p:cond delay="0"/>
                                          </p:stCondLst>
                                        </p:cTn>
                                        <p:tgtEl>
                                          <p:spTgt spid="2070"/>
                                        </p:tgtEl>
                                        <p:attrNameLst>
                                          <p:attrName>style.visibility</p:attrName>
                                        </p:attrNameLst>
                                      </p:cBhvr>
                                      <p:to>
                                        <p:strVal val="visible"/>
                                      </p:to>
                                    </p:set>
                                    <p:anim calcmode="lin" valueType="num">
                                      <p:cBhvr>
                                        <p:cTn id="100" dur="1000" fill="hold"/>
                                        <p:tgtEl>
                                          <p:spTgt spid="2070"/>
                                        </p:tgtEl>
                                        <p:attrNameLst>
                                          <p:attrName>ppt_w</p:attrName>
                                        </p:attrNameLst>
                                      </p:cBhvr>
                                      <p:tavLst>
                                        <p:tav tm="0">
                                          <p:val>
                                            <p:strVal val="#ppt_w*0.70"/>
                                          </p:val>
                                        </p:tav>
                                        <p:tav tm="100000">
                                          <p:val>
                                            <p:strVal val="#ppt_w"/>
                                          </p:val>
                                        </p:tav>
                                      </p:tavLst>
                                    </p:anim>
                                    <p:anim calcmode="lin" valueType="num">
                                      <p:cBhvr>
                                        <p:cTn id="101" dur="1000" fill="hold"/>
                                        <p:tgtEl>
                                          <p:spTgt spid="2070"/>
                                        </p:tgtEl>
                                        <p:attrNameLst>
                                          <p:attrName>ppt_h</p:attrName>
                                        </p:attrNameLst>
                                      </p:cBhvr>
                                      <p:tavLst>
                                        <p:tav tm="0">
                                          <p:val>
                                            <p:strVal val="#ppt_h"/>
                                          </p:val>
                                        </p:tav>
                                        <p:tav tm="100000">
                                          <p:val>
                                            <p:strVal val="#ppt_h"/>
                                          </p:val>
                                        </p:tav>
                                      </p:tavLst>
                                    </p:anim>
                                    <p:animEffect transition="in" filter="fade">
                                      <p:cBhvr>
                                        <p:cTn id="102" dur="1000"/>
                                        <p:tgtEl>
                                          <p:spTgt spid="2070"/>
                                        </p:tgtEl>
                                      </p:cBhvr>
                                    </p:animEffect>
                                  </p:childTnLst>
                                </p:cTn>
                              </p:par>
                              <p:par>
                                <p:cTn id="103" presetID="55" presetClass="entr" presetSubtype="0" fill="hold" grpId="0" nodeType="withEffect">
                                  <p:stCondLst>
                                    <p:cond delay="0"/>
                                  </p:stCondLst>
                                  <p:childTnLst>
                                    <p:set>
                                      <p:cBhvr>
                                        <p:cTn id="104" dur="1" fill="hold">
                                          <p:stCondLst>
                                            <p:cond delay="0"/>
                                          </p:stCondLst>
                                        </p:cTn>
                                        <p:tgtEl>
                                          <p:spTgt spid="2073"/>
                                        </p:tgtEl>
                                        <p:attrNameLst>
                                          <p:attrName>style.visibility</p:attrName>
                                        </p:attrNameLst>
                                      </p:cBhvr>
                                      <p:to>
                                        <p:strVal val="visible"/>
                                      </p:to>
                                    </p:set>
                                    <p:anim calcmode="lin" valueType="num">
                                      <p:cBhvr>
                                        <p:cTn id="105" dur="1000" fill="hold"/>
                                        <p:tgtEl>
                                          <p:spTgt spid="2073"/>
                                        </p:tgtEl>
                                        <p:attrNameLst>
                                          <p:attrName>ppt_w</p:attrName>
                                        </p:attrNameLst>
                                      </p:cBhvr>
                                      <p:tavLst>
                                        <p:tav tm="0">
                                          <p:val>
                                            <p:strVal val="#ppt_w*0.70"/>
                                          </p:val>
                                        </p:tav>
                                        <p:tav tm="100000">
                                          <p:val>
                                            <p:strVal val="#ppt_w"/>
                                          </p:val>
                                        </p:tav>
                                      </p:tavLst>
                                    </p:anim>
                                    <p:anim calcmode="lin" valueType="num">
                                      <p:cBhvr>
                                        <p:cTn id="106" dur="1000" fill="hold"/>
                                        <p:tgtEl>
                                          <p:spTgt spid="2073"/>
                                        </p:tgtEl>
                                        <p:attrNameLst>
                                          <p:attrName>ppt_h</p:attrName>
                                        </p:attrNameLst>
                                      </p:cBhvr>
                                      <p:tavLst>
                                        <p:tav tm="0">
                                          <p:val>
                                            <p:strVal val="#ppt_h"/>
                                          </p:val>
                                        </p:tav>
                                        <p:tav tm="100000">
                                          <p:val>
                                            <p:strVal val="#ppt_h"/>
                                          </p:val>
                                        </p:tav>
                                      </p:tavLst>
                                    </p:anim>
                                    <p:animEffect transition="in" filter="fade">
                                      <p:cBhvr>
                                        <p:cTn id="107" dur="1000"/>
                                        <p:tgtEl>
                                          <p:spTgt spid="20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endParaRPr lang="zh-CN" altLang="zh-CN"/>
          </a:p>
        </p:txBody>
      </p:sp>
      <p:sp>
        <p:nvSpPr>
          <p:cNvPr id="56323" name="Rectangle 3"/>
          <p:cNvSpPr>
            <a:spLocks noGrp="1" noChangeArrowheads="1"/>
          </p:cNvSpPr>
          <p:nvPr>
            <p:ph type="body" idx="1"/>
          </p:nvPr>
        </p:nvSpPr>
        <p:spPr>
          <a:xfrm>
            <a:off x="755650" y="2205038"/>
            <a:ext cx="7772400" cy="4114800"/>
          </a:xfrm>
        </p:spPr>
        <p:txBody>
          <a:bodyPr/>
          <a:lstStyle/>
          <a:p>
            <a:pPr eaLnBrk="1" hangingPunct="1"/>
            <a:r>
              <a:rPr lang="zh-CN" altLang="en-US" b="1"/>
              <a:t>天线概述</a:t>
            </a:r>
          </a:p>
          <a:p>
            <a:pPr eaLnBrk="1" hangingPunct="1">
              <a:buFont typeface="Wingdings" pitchFamily="2" charset="2"/>
              <a:buNone/>
            </a:pPr>
            <a:r>
              <a:rPr lang="en-US" altLang="zh-CN" b="1">
                <a:latin typeface="Times New Roman" pitchFamily="18" charset="0"/>
              </a:rPr>
              <a:t>1</a:t>
            </a:r>
            <a:r>
              <a:rPr lang="zh-CN" altLang="en-US" b="1">
                <a:latin typeface="Times New Roman" pitchFamily="18" charset="0"/>
              </a:rPr>
              <a:t>）理想化各向同性天线（点源）</a:t>
            </a:r>
          </a:p>
          <a:p>
            <a:pPr eaLnBrk="1" hangingPunct="1">
              <a:buFont typeface="Wingdings" pitchFamily="2" charset="2"/>
              <a:buNone/>
            </a:pPr>
            <a:r>
              <a:rPr lang="en-US" altLang="zh-CN" b="1">
                <a:latin typeface="Times New Roman" pitchFamily="18" charset="0"/>
              </a:rPr>
              <a:t>2</a:t>
            </a:r>
            <a:r>
              <a:rPr lang="zh-CN" altLang="en-US" b="1">
                <a:latin typeface="Times New Roman" pitchFamily="18" charset="0"/>
              </a:rPr>
              <a:t>）方向性天线的方向图（波瓣图）</a:t>
            </a:r>
          </a:p>
          <a:p>
            <a:pPr eaLnBrk="1" hangingPunct="1">
              <a:buFont typeface="Wingdings" pitchFamily="2" charset="2"/>
              <a:buNone/>
            </a:pPr>
            <a:r>
              <a:rPr lang="en-US" altLang="zh-CN" b="1">
                <a:latin typeface="Times New Roman" pitchFamily="18" charset="0"/>
              </a:rPr>
              <a:t>3</a:t>
            </a:r>
            <a:r>
              <a:rPr lang="zh-CN" altLang="en-US" b="1">
                <a:latin typeface="Times New Roman" pitchFamily="18" charset="0"/>
              </a:rPr>
              <a:t>）天线的增益（</a:t>
            </a:r>
            <a:r>
              <a:rPr lang="en-US" altLang="zh-CN" b="1">
                <a:latin typeface="Times New Roman" pitchFamily="18" charset="0"/>
              </a:rPr>
              <a:t>G</a:t>
            </a:r>
            <a:r>
              <a:rPr lang="zh-CN" altLang="en-US" b="1">
                <a:latin typeface="Times New Roman" pitchFamily="18" charset="0"/>
              </a:rPr>
              <a:t>）</a:t>
            </a:r>
          </a:p>
          <a:p>
            <a:pPr eaLnBrk="1" hangingPunct="1">
              <a:buFont typeface="Wingdings" pitchFamily="2" charset="2"/>
              <a:buNone/>
            </a:pPr>
            <a:r>
              <a:rPr lang="en-US" altLang="zh-CN" b="1">
                <a:latin typeface="Times New Roman" pitchFamily="18" charset="0"/>
              </a:rPr>
              <a:t>4</a:t>
            </a:r>
            <a:r>
              <a:rPr lang="zh-CN" altLang="en-US" b="1">
                <a:latin typeface="Times New Roman" pitchFamily="18" charset="0"/>
              </a:rPr>
              <a:t>）天线的有效面积（口径，</a:t>
            </a:r>
            <a:r>
              <a:rPr lang="en-US" altLang="zh-CN" b="1">
                <a:latin typeface="Times New Roman" pitchFamily="18" charset="0"/>
              </a:rPr>
              <a:t>A</a:t>
            </a:r>
            <a:r>
              <a:rPr lang="en-US" altLang="zh-CN" b="1" baseline="-25000">
                <a:latin typeface="Times New Roman" pitchFamily="18" charset="0"/>
              </a:rPr>
              <a:t>e</a:t>
            </a:r>
            <a:r>
              <a:rPr lang="zh-CN" altLang="en-US" b="1">
                <a:latin typeface="Times New Roman" pitchFamily="18" charset="0"/>
              </a:rPr>
              <a:t>）</a:t>
            </a:r>
          </a:p>
          <a:p>
            <a:pPr eaLnBrk="1" hangingPunct="1">
              <a:buFont typeface="Wingdings" pitchFamily="2" charset="2"/>
              <a:buNone/>
            </a:pPr>
            <a:r>
              <a:rPr lang="en-US" altLang="zh-CN" b="1">
                <a:latin typeface="Times New Roman" pitchFamily="18" charset="0"/>
              </a:rPr>
              <a:t>5</a:t>
            </a:r>
            <a:r>
              <a:rPr lang="zh-CN" altLang="en-US" b="1">
                <a:latin typeface="Times New Roman" pitchFamily="18" charset="0"/>
              </a:rPr>
              <a:t>）</a:t>
            </a:r>
            <a:r>
              <a:rPr lang="en-US" altLang="zh-CN" b="1">
                <a:latin typeface="Times New Roman" pitchFamily="18" charset="0"/>
              </a:rPr>
              <a:t>Friis</a:t>
            </a:r>
            <a:r>
              <a:rPr lang="zh-CN" altLang="en-US" b="1">
                <a:latin typeface="Times New Roman" pitchFamily="18" charset="0"/>
              </a:rPr>
              <a:t>传输公式</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10"/>
          <p:cNvSpPr>
            <a:spLocks noGrp="1" noChangeArrowheads="1"/>
          </p:cNvSpPr>
          <p:nvPr>
            <p:ph type="title"/>
          </p:nvPr>
        </p:nvSpPr>
        <p:spPr/>
        <p:txBody>
          <a:bodyPr/>
          <a:lstStyle/>
          <a:p>
            <a:pPr eaLnBrk="1" hangingPunct="1"/>
            <a:endParaRPr lang="zh-CN" altLang="zh-CN"/>
          </a:p>
        </p:txBody>
      </p:sp>
      <p:sp>
        <p:nvSpPr>
          <p:cNvPr id="49155" name="Rectangle 3"/>
          <p:cNvSpPr>
            <a:spLocks noGrp="1" noChangeArrowheads="1"/>
          </p:cNvSpPr>
          <p:nvPr>
            <p:ph type="body" sz="half" idx="1"/>
          </p:nvPr>
        </p:nvSpPr>
        <p:spPr>
          <a:xfrm>
            <a:off x="827088" y="2133600"/>
            <a:ext cx="7493000" cy="4114800"/>
          </a:xfrm>
        </p:spPr>
        <p:txBody>
          <a:bodyPr/>
          <a:lstStyle/>
          <a:p>
            <a:pPr eaLnBrk="1" hangingPunct="1">
              <a:defRPr/>
            </a:pPr>
            <a:r>
              <a:rPr lang="zh-CN" altLang="en-US" sz="2800" b="1" dirty="0">
                <a:effectLst>
                  <a:outerShdw blurRad="38100" dist="38100" dir="2700000" algn="tl">
                    <a:srgbClr val="FFFFFF"/>
                  </a:outerShdw>
                </a:effectLst>
                <a:latin typeface="Times New Roman" pitchFamily="18" charset="0"/>
              </a:rPr>
              <a:t>最大</a:t>
            </a:r>
            <a:r>
              <a:rPr lang="zh-CN" altLang="en-US" sz="2800" b="1" dirty="0">
                <a:latin typeface="Times New Roman" pitchFamily="18" charset="0"/>
              </a:rPr>
              <a:t>无线电</a:t>
            </a:r>
            <a:r>
              <a:rPr lang="zh-CN" altLang="en-US" sz="2800" b="1" dirty="0">
                <a:effectLst>
                  <a:outerShdw blurRad="38100" dist="38100" dir="2700000" algn="tl">
                    <a:srgbClr val="FFFFFF"/>
                  </a:outerShdw>
                </a:effectLst>
                <a:latin typeface="Times New Roman" pitchFamily="18" charset="0"/>
              </a:rPr>
              <a:t>视距</a:t>
            </a:r>
            <a:r>
              <a:rPr lang="zh-CN" altLang="en-US" sz="2800" b="1" dirty="0">
                <a:latin typeface="Times New Roman" pitchFamily="18" charset="0"/>
              </a:rPr>
              <a:t>的计算：假定发射天线的地面高度为</a:t>
            </a:r>
            <a:r>
              <a:rPr lang="en-US" altLang="zh-CN" sz="2800" b="1" dirty="0">
                <a:latin typeface="Times New Roman" pitchFamily="18" charset="0"/>
              </a:rPr>
              <a:t>h</a:t>
            </a:r>
            <a:r>
              <a:rPr lang="en-US" altLang="zh-CN" sz="2800" b="1" baseline="-25000" dirty="0">
                <a:latin typeface="Times New Roman" pitchFamily="18" charset="0"/>
              </a:rPr>
              <a:t>t</a:t>
            </a:r>
            <a:r>
              <a:rPr lang="zh-CN" altLang="en-US" sz="2800" b="1" dirty="0">
                <a:latin typeface="Times New Roman" pitchFamily="18" charset="0"/>
              </a:rPr>
              <a:t>，接收天线的地面高度为</a:t>
            </a:r>
            <a:r>
              <a:rPr lang="en-US" altLang="zh-CN" sz="2800" b="1" dirty="0">
                <a:latin typeface="Times New Roman" pitchFamily="18" charset="0"/>
              </a:rPr>
              <a:t>h</a:t>
            </a:r>
            <a:r>
              <a:rPr lang="en-US" altLang="zh-CN" sz="2800" b="1" baseline="-25000" dirty="0">
                <a:latin typeface="Times New Roman" pitchFamily="18" charset="0"/>
              </a:rPr>
              <a:t>r</a:t>
            </a:r>
            <a:r>
              <a:rPr lang="zh-CN" altLang="en-US" sz="2800" b="1" dirty="0">
                <a:latin typeface="Times New Roman" pitchFamily="18" charset="0"/>
              </a:rPr>
              <a:t>，地球等效半径（考虑大气折射时的）为</a:t>
            </a:r>
            <a:r>
              <a:rPr lang="en-US" altLang="zh-CN" sz="2800" b="1" dirty="0">
                <a:latin typeface="Times New Roman" pitchFamily="18" charset="0"/>
              </a:rPr>
              <a:t>R</a:t>
            </a:r>
            <a:r>
              <a:rPr lang="en-US" altLang="zh-CN" sz="2800" b="1" baseline="-25000" dirty="0">
                <a:latin typeface="Times New Roman" pitchFamily="18" charset="0"/>
              </a:rPr>
              <a:t>e</a:t>
            </a:r>
            <a:r>
              <a:rPr lang="zh-CN" altLang="en-US" sz="2800" b="1" dirty="0">
                <a:latin typeface="Times New Roman" pitchFamily="18" charset="0"/>
              </a:rPr>
              <a:t>，则可以计算得到最大视距为：</a:t>
            </a:r>
            <a:endParaRPr lang="en-US" altLang="zh-CN" sz="2800" b="1" dirty="0">
              <a:latin typeface="Times New Roman" pitchFamily="18" charset="0"/>
            </a:endParaRPr>
          </a:p>
          <a:p>
            <a:pPr eaLnBrk="1" hangingPunct="1">
              <a:buFont typeface="Wingdings" pitchFamily="2" charset="2"/>
              <a:buNone/>
              <a:defRPr/>
            </a:pPr>
            <a:endParaRPr lang="zh-CN" altLang="en-US" sz="2800" b="1" dirty="0">
              <a:latin typeface="Times New Roman" pitchFamily="18" charset="0"/>
            </a:endParaRPr>
          </a:p>
          <a:p>
            <a:pPr eaLnBrk="1" hangingPunct="1">
              <a:defRPr/>
            </a:pPr>
            <a:endParaRPr lang="en-US" altLang="zh-CN" sz="2800" b="1" dirty="0">
              <a:latin typeface="Times New Roman" pitchFamily="18" charset="0"/>
            </a:endParaRPr>
          </a:p>
        </p:txBody>
      </p:sp>
      <p:graphicFrame>
        <p:nvGraphicFramePr>
          <p:cNvPr id="7170" name="Object 4"/>
          <p:cNvGraphicFramePr>
            <a:graphicFrameLocks noGrp="1" noChangeAspect="1"/>
          </p:cNvGraphicFramePr>
          <p:nvPr>
            <p:ph sz="quarter" idx="2"/>
          </p:nvPr>
        </p:nvGraphicFramePr>
        <p:xfrm>
          <a:off x="2771775" y="3933825"/>
          <a:ext cx="3887788" cy="504825"/>
        </p:xfrm>
        <a:graphic>
          <a:graphicData uri="http://schemas.openxmlformats.org/presentationml/2006/ole">
            <mc:AlternateContent xmlns:mc="http://schemas.openxmlformats.org/markup-compatibility/2006">
              <mc:Choice xmlns:v="urn:schemas-microsoft-com:vml" Requires="v">
                <p:oleObj spid="_x0000_s7172" name="公式" r:id="rId4" imgW="4444920" imgH="520560" progId="Equation.3">
                  <p:embed/>
                </p:oleObj>
              </mc:Choice>
              <mc:Fallback>
                <p:oleObj name="公式" r:id="rId4" imgW="4444920" imgH="52056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1775" y="3933825"/>
                        <a:ext cx="3887788" cy="504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60" name="Text Box 8"/>
          <p:cNvSpPr txBox="1">
            <a:spLocks noChangeArrowheads="1"/>
          </p:cNvSpPr>
          <p:nvPr/>
        </p:nvSpPr>
        <p:spPr bwMode="auto">
          <a:xfrm>
            <a:off x="1258888" y="4365625"/>
            <a:ext cx="6911975" cy="519113"/>
          </a:xfrm>
          <a:prstGeom prst="rect">
            <a:avLst/>
          </a:prstGeom>
          <a:noFill/>
          <a:ln w="9525" algn="ctr">
            <a:noFill/>
            <a:miter lim="800000"/>
            <a:headEnd/>
            <a:tailEnd/>
          </a:ln>
          <a:effectLst/>
        </p:spPr>
        <p:txBody>
          <a:bodyPr>
            <a:spAutoFit/>
          </a:bodyPr>
          <a:lstStyle/>
          <a:p>
            <a:pPr>
              <a:defRPr/>
            </a:pPr>
            <a:r>
              <a:rPr lang="zh-CN" altLang="en-US" sz="2800" dirty="0">
                <a:effectLst>
                  <a:outerShdw blurRad="38100" dist="38100" dir="2700000" algn="tl">
                    <a:srgbClr val="FFFFFF"/>
                  </a:outerShdw>
                </a:effectLst>
                <a:ea typeface="宋体" charset="-122"/>
              </a:rPr>
              <a:t>标准大气</a:t>
            </a:r>
            <a:r>
              <a:rPr lang="zh-CN" altLang="en-US" sz="2800" dirty="0">
                <a:ea typeface="宋体" charset="-122"/>
              </a:rPr>
              <a:t>情况下，</a:t>
            </a:r>
            <a:r>
              <a:rPr lang="en-US" altLang="zh-CN" sz="2800" dirty="0">
                <a:effectLst>
                  <a:outerShdw blurRad="38100" dist="38100" dir="2700000" algn="tl">
                    <a:srgbClr val="FFFFFF"/>
                  </a:outerShdw>
                </a:effectLst>
                <a:ea typeface="宋体" charset="-122"/>
              </a:rPr>
              <a:t>R</a:t>
            </a:r>
            <a:r>
              <a:rPr lang="en-US" altLang="zh-CN" sz="2800" baseline="-25000" dirty="0">
                <a:effectLst>
                  <a:outerShdw blurRad="38100" dist="38100" dir="2700000" algn="tl">
                    <a:srgbClr val="FFFFFF"/>
                  </a:outerShdw>
                </a:effectLst>
                <a:ea typeface="宋体" charset="-122"/>
              </a:rPr>
              <a:t>e</a:t>
            </a:r>
            <a:r>
              <a:rPr lang="en-US" altLang="zh-CN" sz="2800" dirty="0">
                <a:effectLst>
                  <a:outerShdw blurRad="38100" dist="38100" dir="2700000" algn="tl">
                    <a:srgbClr val="FFFFFF"/>
                  </a:outerShdw>
                </a:effectLst>
                <a:ea typeface="宋体" charset="-122"/>
              </a:rPr>
              <a:t>=8500km</a:t>
            </a:r>
            <a:r>
              <a:rPr lang="zh-CN" altLang="en-US" sz="2800" dirty="0">
                <a:ea typeface="宋体" charset="-122"/>
              </a:rPr>
              <a:t>，此时有：</a:t>
            </a:r>
          </a:p>
        </p:txBody>
      </p:sp>
      <p:graphicFrame>
        <p:nvGraphicFramePr>
          <p:cNvPr id="7171" name="Object 9"/>
          <p:cNvGraphicFramePr>
            <a:graphicFrameLocks noGrp="1" noChangeAspect="1"/>
          </p:cNvGraphicFramePr>
          <p:nvPr>
            <p:ph sz="quarter" idx="3"/>
          </p:nvPr>
        </p:nvGraphicFramePr>
        <p:xfrm>
          <a:off x="2843213" y="4941888"/>
          <a:ext cx="3744912" cy="503237"/>
        </p:xfrm>
        <a:graphic>
          <a:graphicData uri="http://schemas.openxmlformats.org/presentationml/2006/ole">
            <mc:AlternateContent xmlns:mc="http://schemas.openxmlformats.org/markup-compatibility/2006">
              <mc:Choice xmlns:v="urn:schemas-microsoft-com:vml" Requires="v">
                <p:oleObj spid="_x0000_s7173" name="公式" r:id="rId6" imgW="4203360" imgH="520560" progId="Equation.3">
                  <p:embed/>
                </p:oleObj>
              </mc:Choice>
              <mc:Fallback>
                <p:oleObj name="公式" r:id="rId6" imgW="4203360" imgH="52056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3213" y="4941888"/>
                        <a:ext cx="3744912"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75" name="Text Box 12"/>
          <p:cNvSpPr txBox="1">
            <a:spLocks noChangeArrowheads="1"/>
          </p:cNvSpPr>
          <p:nvPr/>
        </p:nvSpPr>
        <p:spPr bwMode="auto">
          <a:xfrm>
            <a:off x="1258888" y="5373688"/>
            <a:ext cx="6840537" cy="519112"/>
          </a:xfrm>
          <a:prstGeom prst="rect">
            <a:avLst/>
          </a:prstGeom>
          <a:noFill/>
          <a:ln w="9525" algn="ctr">
            <a:noFill/>
            <a:miter lim="800000"/>
            <a:headEnd/>
            <a:tailEnd/>
          </a:ln>
        </p:spPr>
        <p:txBody>
          <a:bodyPr>
            <a:spAutoFit/>
          </a:bodyPr>
          <a:lstStyle/>
          <a:p>
            <a:r>
              <a:rPr lang="zh-CN" altLang="en-US" sz="2800"/>
              <a:t>其中，</a:t>
            </a:r>
            <a:r>
              <a:rPr lang="en-US" altLang="zh-CN" sz="2800"/>
              <a:t>h</a:t>
            </a:r>
            <a:r>
              <a:rPr lang="en-US" altLang="zh-CN" sz="2800" baseline="-25000"/>
              <a:t>t</a:t>
            </a:r>
            <a:r>
              <a:rPr lang="zh-CN" altLang="en-US" sz="2800"/>
              <a:t>、</a:t>
            </a:r>
            <a:r>
              <a:rPr lang="en-US" altLang="zh-CN" sz="2800"/>
              <a:t>h</a:t>
            </a:r>
            <a:r>
              <a:rPr lang="en-US" altLang="zh-CN" sz="2800" baseline="-25000"/>
              <a:t>r</a:t>
            </a:r>
            <a:r>
              <a:rPr lang="zh-CN" altLang="en-US" sz="2800"/>
              <a:t>单位为</a:t>
            </a:r>
            <a:r>
              <a:rPr lang="en-US" altLang="zh-CN" sz="2800"/>
              <a:t>m</a:t>
            </a:r>
            <a:r>
              <a:rPr lang="zh-CN" altLang="en-US" sz="2800"/>
              <a:t>，</a:t>
            </a:r>
            <a:r>
              <a:rPr lang="en-US" altLang="zh-CN" sz="2800"/>
              <a:t>d</a:t>
            </a:r>
            <a:r>
              <a:rPr lang="zh-CN" altLang="en-US" sz="2800"/>
              <a:t>的单位为</a:t>
            </a:r>
            <a:r>
              <a:rPr lang="en-US" altLang="zh-CN" sz="2800"/>
              <a:t>km</a:t>
            </a:r>
            <a:r>
              <a:rPr lang="zh-CN" altLang="en-US" sz="2800"/>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endParaRPr lang="zh-CN" altLang="zh-CN"/>
          </a:p>
        </p:txBody>
      </p:sp>
      <p:sp>
        <p:nvSpPr>
          <p:cNvPr id="77827" name="Rectangle 3"/>
          <p:cNvSpPr>
            <a:spLocks noGrp="1" noChangeArrowheads="1"/>
          </p:cNvSpPr>
          <p:nvPr>
            <p:ph type="body" idx="1"/>
          </p:nvPr>
        </p:nvSpPr>
        <p:spPr>
          <a:xfrm>
            <a:off x="755650" y="2133600"/>
            <a:ext cx="7772400" cy="4114800"/>
          </a:xfrm>
        </p:spPr>
        <p:txBody>
          <a:bodyPr/>
          <a:lstStyle/>
          <a:p>
            <a:pPr eaLnBrk="1" hangingPunct="1"/>
            <a:r>
              <a:rPr lang="zh-CN" altLang="en-US" b="1"/>
              <a:t>例：设</a:t>
            </a:r>
            <a:r>
              <a:rPr lang="en-US" altLang="zh-CN" b="1">
                <a:latin typeface="Times New Roman" pitchFamily="18" charset="0"/>
              </a:rPr>
              <a:t>h</a:t>
            </a:r>
            <a:r>
              <a:rPr lang="en-US" altLang="zh-CN" b="1" baseline="-25000">
                <a:latin typeface="Times New Roman" pitchFamily="18" charset="0"/>
              </a:rPr>
              <a:t>t </a:t>
            </a:r>
            <a:r>
              <a:rPr lang="en-US" altLang="zh-CN" b="1">
                <a:latin typeface="Times New Roman" pitchFamily="18" charset="0"/>
              </a:rPr>
              <a:t>=200m</a:t>
            </a:r>
            <a:r>
              <a:rPr lang="zh-CN" altLang="en-US" b="1">
                <a:latin typeface="Times New Roman" pitchFamily="18" charset="0"/>
              </a:rPr>
              <a:t>，</a:t>
            </a:r>
            <a:r>
              <a:rPr lang="en-US" altLang="zh-CN" b="1">
                <a:latin typeface="Times New Roman" pitchFamily="18" charset="0"/>
              </a:rPr>
              <a:t> h</a:t>
            </a:r>
            <a:r>
              <a:rPr lang="en-US" altLang="zh-CN" b="1" baseline="-25000">
                <a:latin typeface="Times New Roman" pitchFamily="18" charset="0"/>
              </a:rPr>
              <a:t>r</a:t>
            </a:r>
            <a:r>
              <a:rPr lang="en-US" altLang="zh-CN" b="1">
                <a:latin typeface="Times New Roman" pitchFamily="18" charset="0"/>
              </a:rPr>
              <a:t>=2m</a:t>
            </a:r>
            <a:r>
              <a:rPr lang="zh-CN" altLang="en-US" b="1">
                <a:latin typeface="Times New Roman" pitchFamily="18" charset="0"/>
              </a:rPr>
              <a:t>，则最大无线电视距等于</a:t>
            </a:r>
            <a:r>
              <a:rPr lang="en-US" altLang="zh-CN" b="1">
                <a:latin typeface="Times New Roman" pitchFamily="18" charset="0"/>
              </a:rPr>
              <a:t>64km</a:t>
            </a:r>
            <a:r>
              <a:rPr lang="zh-CN" altLang="en-US" b="1">
                <a:latin typeface="Times New Roman" pitchFamily="18" charset="0"/>
              </a:rPr>
              <a:t>。</a:t>
            </a:r>
            <a:endParaRPr lang="en-US" altLang="zh-CN" b="1"/>
          </a:p>
          <a:p>
            <a:pPr eaLnBrk="1" hangingPunct="1"/>
            <a:r>
              <a:rPr lang="zh-CN" altLang="en-US" b="1"/>
              <a:t>习题：试推导最大无线电视距的计算公</a:t>
            </a:r>
          </a:p>
          <a:p>
            <a:pPr eaLnBrk="1" hangingPunct="1">
              <a:buFont typeface="Wingdings" pitchFamily="2" charset="2"/>
              <a:buNone/>
            </a:pPr>
            <a:r>
              <a:rPr lang="zh-CN" altLang="en-US" b="1"/>
              <a:t>   式（注意：</a:t>
            </a:r>
            <a:r>
              <a:rPr lang="en-US" altLang="zh-CN" b="1">
                <a:latin typeface="Times New Roman" pitchFamily="18" charset="0"/>
              </a:rPr>
              <a:t>R</a:t>
            </a:r>
            <a:r>
              <a:rPr lang="en-US" altLang="zh-CN" b="1" baseline="-25000">
                <a:latin typeface="Times New Roman" pitchFamily="18" charset="0"/>
              </a:rPr>
              <a:t>e</a:t>
            </a:r>
            <a:r>
              <a:rPr lang="en-US" altLang="zh-CN" b="1">
                <a:latin typeface="Times New Roman" pitchFamily="18" charset="0"/>
              </a:rPr>
              <a:t>&gt;&gt;h</a:t>
            </a:r>
            <a:r>
              <a:rPr lang="en-US" altLang="zh-CN" b="1" baseline="-25000">
                <a:latin typeface="Times New Roman" pitchFamily="18" charset="0"/>
              </a:rPr>
              <a:t>t</a:t>
            </a:r>
            <a:r>
              <a:rPr lang="zh-CN" altLang="en-US" b="1">
                <a:latin typeface="Times New Roman" pitchFamily="18" charset="0"/>
              </a:rPr>
              <a:t>， </a:t>
            </a:r>
            <a:r>
              <a:rPr lang="en-US" altLang="zh-CN" b="1">
                <a:latin typeface="Times New Roman" pitchFamily="18" charset="0"/>
              </a:rPr>
              <a:t>R</a:t>
            </a:r>
            <a:r>
              <a:rPr lang="en-US" altLang="zh-CN" b="1" baseline="-25000">
                <a:latin typeface="Times New Roman" pitchFamily="18" charset="0"/>
              </a:rPr>
              <a:t>e</a:t>
            </a:r>
            <a:r>
              <a:rPr lang="en-US" altLang="zh-CN" b="1">
                <a:latin typeface="Times New Roman" pitchFamily="18" charset="0"/>
              </a:rPr>
              <a:t>&gt;&gt;h</a:t>
            </a:r>
            <a:r>
              <a:rPr lang="en-US" altLang="zh-CN" b="1" baseline="-25000">
                <a:latin typeface="Times New Roman" pitchFamily="18" charset="0"/>
              </a:rPr>
              <a:t>r</a:t>
            </a:r>
            <a:r>
              <a:rPr lang="zh-CN" altLang="en-US" b="1"/>
              <a:t>）。</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endParaRPr lang="zh-CN" altLang="zh-CN" b="1">
              <a:latin typeface="Times New Roman" pitchFamily="18" charset="0"/>
            </a:endParaRPr>
          </a:p>
        </p:txBody>
      </p:sp>
      <p:sp>
        <p:nvSpPr>
          <p:cNvPr id="89091" name="Rectangle 3"/>
          <p:cNvSpPr>
            <a:spLocks noGrp="1" noChangeArrowheads="1"/>
          </p:cNvSpPr>
          <p:nvPr>
            <p:ph type="body" idx="1"/>
          </p:nvPr>
        </p:nvSpPr>
        <p:spPr>
          <a:xfrm>
            <a:off x="684213" y="2133600"/>
            <a:ext cx="8066087" cy="4114800"/>
          </a:xfrm>
        </p:spPr>
        <p:txBody>
          <a:bodyPr/>
          <a:lstStyle/>
          <a:p>
            <a:pPr eaLnBrk="1" hangingPunct="1">
              <a:defRPr/>
            </a:pPr>
            <a:r>
              <a:rPr lang="en-US" altLang="zh-CN" b="1" dirty="0">
                <a:effectLst>
                  <a:outerShdw blurRad="38100" dist="38100" dir="2700000" algn="tl">
                    <a:srgbClr val="FFFFFF"/>
                  </a:outerShdw>
                </a:effectLst>
                <a:latin typeface="Times New Roman" pitchFamily="18" charset="0"/>
              </a:rPr>
              <a:t>3.</a:t>
            </a:r>
            <a:r>
              <a:rPr lang="zh-CN" altLang="en-US" b="1" dirty="0">
                <a:effectLst>
                  <a:outerShdw blurRad="38100" dist="38100" dir="2700000" algn="tl">
                    <a:srgbClr val="FFFFFF"/>
                  </a:outerShdw>
                </a:effectLst>
                <a:latin typeface="Times New Roman" pitchFamily="18" charset="0"/>
              </a:rPr>
              <a:t>三种基本传播机制</a:t>
            </a:r>
            <a:r>
              <a:rPr lang="zh-CN" altLang="en-US" b="1" dirty="0">
                <a:latin typeface="Times New Roman" pitchFamily="18" charset="0"/>
              </a:rPr>
              <a:t>：实际的电波传播空间往往存在各种各样的反射面、阻挡物等等，不一定存在直射波（</a:t>
            </a:r>
            <a:r>
              <a:rPr lang="zh-CN" altLang="en-US" b="1" dirty="0">
                <a:effectLst>
                  <a:outerShdw blurRad="38100" dist="38100" dir="2700000" algn="tl">
                    <a:srgbClr val="FFFFFF"/>
                  </a:outerShdw>
                </a:effectLst>
                <a:latin typeface="Times New Roman" pitchFamily="18" charset="0"/>
              </a:rPr>
              <a:t>视距</a:t>
            </a:r>
            <a:r>
              <a:rPr lang="zh-CN" altLang="en-US" b="1" dirty="0">
                <a:latin typeface="Times New Roman" pitchFamily="18" charset="0"/>
              </a:rPr>
              <a:t>或</a:t>
            </a:r>
            <a:r>
              <a:rPr lang="en-US" altLang="zh-CN" b="1" dirty="0">
                <a:effectLst>
                  <a:outerShdw blurRad="38100" dist="38100" dir="2700000" algn="tl">
                    <a:srgbClr val="FFFFFF"/>
                  </a:outerShdw>
                </a:effectLst>
                <a:latin typeface="Times New Roman" pitchFamily="18" charset="0"/>
              </a:rPr>
              <a:t>LOS</a:t>
            </a:r>
            <a:r>
              <a:rPr lang="zh-CN" altLang="en-US" b="1" dirty="0">
                <a:latin typeface="Times New Roman" pitchFamily="18" charset="0"/>
              </a:rPr>
              <a:t>传播路径）。对于</a:t>
            </a:r>
            <a:r>
              <a:rPr lang="zh-CN" altLang="en-US" b="1" dirty="0">
                <a:effectLst>
                  <a:outerShdw blurRad="38100" dist="38100" dir="2700000" algn="tl">
                    <a:srgbClr val="000000">
                      <a:alpha val="43137"/>
                    </a:srgbClr>
                  </a:outerShdw>
                </a:effectLst>
                <a:latin typeface="Times New Roman" pitchFamily="18" charset="0"/>
              </a:rPr>
              <a:t>陆地</a:t>
            </a:r>
            <a:r>
              <a:rPr lang="zh-CN" altLang="en-US" b="1" dirty="0">
                <a:latin typeface="Times New Roman" pitchFamily="18" charset="0"/>
              </a:rPr>
              <a:t>无线移动通信所使用的工作频段，就电波的</a:t>
            </a:r>
            <a:r>
              <a:rPr lang="zh-CN" altLang="en-US" b="1" dirty="0">
                <a:effectLst>
                  <a:outerShdw blurRad="38100" dist="38100" dir="2700000" algn="tl">
                    <a:srgbClr val="FFFFFF"/>
                  </a:outerShdw>
                </a:effectLst>
                <a:latin typeface="Times New Roman" pitchFamily="18" charset="0"/>
              </a:rPr>
              <a:t>非视距</a:t>
            </a:r>
            <a:r>
              <a:rPr lang="zh-CN" altLang="en-US" b="1" dirty="0">
                <a:latin typeface="Times New Roman" pitchFamily="18" charset="0"/>
              </a:rPr>
              <a:t>（</a:t>
            </a:r>
            <a:r>
              <a:rPr lang="en-US" altLang="zh-CN" b="1" dirty="0">
                <a:effectLst>
                  <a:outerShdw blurRad="38100" dist="38100" dir="2700000" algn="tl">
                    <a:srgbClr val="FFFFFF"/>
                  </a:outerShdw>
                </a:effectLst>
                <a:latin typeface="Times New Roman" pitchFamily="18" charset="0"/>
              </a:rPr>
              <a:t>NLOS</a:t>
            </a:r>
            <a:r>
              <a:rPr lang="zh-CN" altLang="en-US" b="1" dirty="0">
                <a:latin typeface="Times New Roman" pitchFamily="18" charset="0"/>
              </a:rPr>
              <a:t>）传播而言，主要有：</a:t>
            </a:r>
            <a:r>
              <a:rPr lang="zh-CN" altLang="en-US" b="1" dirty="0">
                <a:effectLst>
                  <a:outerShdw blurRad="38100" dist="38100" dir="2700000" algn="tl">
                    <a:srgbClr val="FFFFFF"/>
                  </a:outerShdw>
                </a:effectLst>
                <a:latin typeface="Times New Roman" pitchFamily="18" charset="0"/>
              </a:rPr>
              <a:t>反射</a:t>
            </a:r>
            <a:r>
              <a:rPr lang="zh-CN" altLang="en-US" dirty="0">
                <a:latin typeface="Times New Roman" pitchFamily="18" charset="0"/>
              </a:rPr>
              <a:t>、</a:t>
            </a:r>
            <a:r>
              <a:rPr lang="zh-CN" altLang="en-US" b="1" dirty="0">
                <a:effectLst>
                  <a:outerShdw blurRad="38100" dist="38100" dir="2700000" algn="tl">
                    <a:srgbClr val="FFFFFF"/>
                  </a:outerShdw>
                </a:effectLst>
                <a:latin typeface="Times New Roman" pitchFamily="18" charset="0"/>
              </a:rPr>
              <a:t>绕射</a:t>
            </a:r>
            <a:r>
              <a:rPr lang="zh-CN" altLang="en-US" b="1" dirty="0">
                <a:latin typeface="Times New Roman" pitchFamily="18" charset="0"/>
              </a:rPr>
              <a:t>和</a:t>
            </a:r>
            <a:r>
              <a:rPr lang="zh-CN" altLang="en-US" b="1" dirty="0">
                <a:effectLst>
                  <a:outerShdw blurRad="38100" dist="38100" dir="2700000" algn="tl">
                    <a:srgbClr val="FFFFFF"/>
                  </a:outerShdw>
                </a:effectLst>
                <a:latin typeface="Times New Roman" pitchFamily="18" charset="0"/>
              </a:rPr>
              <a:t>散射</a:t>
            </a:r>
            <a:r>
              <a:rPr lang="zh-CN" altLang="en-US" b="1" dirty="0">
                <a:latin typeface="Times New Roman" pitchFamily="18" charset="0"/>
              </a:rPr>
              <a:t>三种基本的传播机制。</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endParaRPr lang="zh-CN" altLang="zh-CN"/>
          </a:p>
        </p:txBody>
      </p:sp>
      <p:sp>
        <p:nvSpPr>
          <p:cNvPr id="90115" name="Rectangle 3"/>
          <p:cNvSpPr>
            <a:spLocks noGrp="1" noChangeArrowheads="1"/>
          </p:cNvSpPr>
          <p:nvPr>
            <p:ph type="body" idx="1"/>
          </p:nvPr>
        </p:nvSpPr>
        <p:spPr>
          <a:xfrm>
            <a:off x="755650" y="1916113"/>
            <a:ext cx="7920038" cy="4797425"/>
          </a:xfrm>
        </p:spPr>
        <p:txBody>
          <a:bodyPr/>
          <a:lstStyle/>
          <a:p>
            <a:pPr eaLnBrk="1" hangingPunct="1">
              <a:lnSpc>
                <a:spcPct val="80000"/>
              </a:lnSpc>
              <a:defRPr/>
            </a:pPr>
            <a:r>
              <a:rPr lang="zh-CN" altLang="en-US" sz="2800" b="1" dirty="0"/>
              <a:t>它们</a:t>
            </a:r>
            <a:r>
              <a:rPr lang="zh-CN" altLang="en-US" sz="2800" b="1" dirty="0">
                <a:effectLst>
                  <a:outerShdw blurRad="38100" dist="38100" dir="2700000" algn="tl">
                    <a:srgbClr val="FFFFFF"/>
                  </a:outerShdw>
                </a:effectLst>
              </a:rPr>
              <a:t>发生的条件</a:t>
            </a:r>
            <a:r>
              <a:rPr lang="zh-CN" altLang="en-US" sz="2800" b="1" dirty="0"/>
              <a:t>分别为：</a:t>
            </a:r>
          </a:p>
          <a:p>
            <a:pPr eaLnBrk="1" hangingPunct="1">
              <a:lnSpc>
                <a:spcPct val="80000"/>
              </a:lnSpc>
              <a:buFont typeface="Wingdings" pitchFamily="2" charset="2"/>
              <a:buNone/>
              <a:defRPr/>
            </a:pPr>
            <a:r>
              <a:rPr lang="zh-CN" altLang="en-US" sz="2800" dirty="0"/>
              <a:t>   </a:t>
            </a:r>
            <a:r>
              <a:rPr lang="en-US" altLang="zh-CN" sz="2800" b="1" dirty="0">
                <a:effectLst>
                  <a:outerShdw blurRad="38100" dist="38100" dir="2700000" algn="tl">
                    <a:srgbClr val="FFFFFF"/>
                  </a:outerShdw>
                </a:effectLst>
                <a:latin typeface="Times New Roman" pitchFamily="18" charset="0"/>
              </a:rPr>
              <a:t>1</a:t>
            </a:r>
            <a:r>
              <a:rPr lang="zh-CN" altLang="en-US" sz="2800" b="1" dirty="0">
                <a:effectLst>
                  <a:outerShdw blurRad="38100" dist="38100" dir="2700000" algn="tl">
                    <a:srgbClr val="FFFFFF"/>
                  </a:outerShdw>
                </a:effectLst>
                <a:latin typeface="Times New Roman" pitchFamily="18" charset="0"/>
              </a:rPr>
              <a:t>）反射</a:t>
            </a:r>
            <a:r>
              <a:rPr lang="zh-CN" altLang="en-US" sz="2800" dirty="0">
                <a:latin typeface="Times New Roman" pitchFamily="18" charset="0"/>
              </a:rPr>
              <a:t>：</a:t>
            </a:r>
            <a:r>
              <a:rPr lang="zh-CN" altLang="en-US" sz="2800" b="1" dirty="0">
                <a:latin typeface="Times New Roman" pitchFamily="18" charset="0"/>
              </a:rPr>
              <a:t>当电波所投射到的表面尺寸远大于电波波长，并且该表面比较光滑，将发生电波的反射；</a:t>
            </a:r>
          </a:p>
          <a:p>
            <a:pPr eaLnBrk="1" hangingPunct="1">
              <a:lnSpc>
                <a:spcPct val="80000"/>
              </a:lnSpc>
              <a:buFont typeface="Wingdings" pitchFamily="2" charset="2"/>
              <a:buNone/>
              <a:defRPr/>
            </a:pPr>
            <a:r>
              <a:rPr lang="zh-CN" altLang="en-US" sz="2800" dirty="0">
                <a:latin typeface="Times New Roman" pitchFamily="18" charset="0"/>
              </a:rPr>
              <a:t>    </a:t>
            </a:r>
            <a:r>
              <a:rPr lang="en-US" altLang="zh-CN" sz="2800" b="1" dirty="0">
                <a:effectLst>
                  <a:outerShdw blurRad="38100" dist="38100" dir="2700000" algn="tl">
                    <a:srgbClr val="FFFFFF"/>
                  </a:outerShdw>
                </a:effectLst>
                <a:latin typeface="Times New Roman" pitchFamily="18" charset="0"/>
              </a:rPr>
              <a:t>2</a:t>
            </a:r>
            <a:r>
              <a:rPr lang="zh-CN" altLang="en-US" sz="2800" b="1" dirty="0">
                <a:effectLst>
                  <a:outerShdw blurRad="38100" dist="38100" dir="2700000" algn="tl">
                    <a:srgbClr val="FFFFFF"/>
                  </a:outerShdw>
                </a:effectLst>
                <a:latin typeface="Times New Roman" pitchFamily="18" charset="0"/>
              </a:rPr>
              <a:t>）绕射</a:t>
            </a:r>
            <a:r>
              <a:rPr lang="zh-CN" altLang="en-US" sz="2800" dirty="0">
                <a:latin typeface="Times New Roman" pitchFamily="18" charset="0"/>
              </a:rPr>
              <a:t>：</a:t>
            </a:r>
            <a:r>
              <a:rPr lang="zh-CN" altLang="en-US" sz="2800" b="1" dirty="0">
                <a:latin typeface="Times New Roman" pitchFamily="18" charset="0"/>
              </a:rPr>
              <a:t>当电波传播过程中遇到与电波波长具有可比性的阻挡物时，电波会绕过阻挡物而传播到它的背面去；</a:t>
            </a:r>
          </a:p>
          <a:p>
            <a:pPr eaLnBrk="1" hangingPunct="1">
              <a:lnSpc>
                <a:spcPct val="80000"/>
              </a:lnSpc>
              <a:buFont typeface="Wingdings" pitchFamily="2" charset="2"/>
              <a:buNone/>
              <a:defRPr/>
            </a:pPr>
            <a:r>
              <a:rPr lang="zh-CN" altLang="en-US" sz="2800" dirty="0">
                <a:latin typeface="Times New Roman" pitchFamily="18" charset="0"/>
              </a:rPr>
              <a:t>    </a:t>
            </a:r>
            <a:r>
              <a:rPr lang="en-US" altLang="zh-CN" sz="2800" b="1" dirty="0">
                <a:effectLst>
                  <a:outerShdw blurRad="38100" dist="38100" dir="2700000" algn="tl">
                    <a:srgbClr val="FFFFFF"/>
                  </a:outerShdw>
                </a:effectLst>
                <a:latin typeface="Times New Roman" pitchFamily="18" charset="0"/>
              </a:rPr>
              <a:t>3</a:t>
            </a:r>
            <a:r>
              <a:rPr lang="zh-CN" altLang="en-US" sz="2800" b="1" dirty="0">
                <a:effectLst>
                  <a:outerShdw blurRad="38100" dist="38100" dir="2700000" algn="tl">
                    <a:srgbClr val="FFFFFF"/>
                  </a:outerShdw>
                </a:effectLst>
                <a:latin typeface="Times New Roman" pitchFamily="18" charset="0"/>
              </a:rPr>
              <a:t>）散射</a:t>
            </a:r>
            <a:r>
              <a:rPr lang="zh-CN" altLang="en-US" sz="2800" dirty="0">
                <a:latin typeface="Times New Roman" pitchFamily="18" charset="0"/>
              </a:rPr>
              <a:t>：</a:t>
            </a:r>
            <a:r>
              <a:rPr lang="zh-CN" altLang="en-US" sz="2800" b="1" dirty="0">
                <a:latin typeface="Times New Roman" pitchFamily="18" charset="0"/>
              </a:rPr>
              <a:t>当波穿行的介质中存在小于波长的物体</a:t>
            </a:r>
            <a:r>
              <a:rPr lang="zh-CN" altLang="en-US" sz="2800" b="1" dirty="0">
                <a:solidFill>
                  <a:srgbClr val="FF0000"/>
                </a:solidFill>
                <a:effectLst>
                  <a:outerShdw blurRad="38100" dist="38100" dir="2700000" algn="tl">
                    <a:srgbClr val="000000">
                      <a:alpha val="43137"/>
                    </a:srgbClr>
                  </a:outerShdw>
                </a:effectLst>
                <a:latin typeface="Times New Roman" pitchFamily="18" charset="0"/>
              </a:rPr>
              <a:t>并且单位体积内阻挡体的个数非常巨大</a:t>
            </a:r>
            <a:r>
              <a:rPr lang="zh-CN" altLang="en-US" sz="2800" b="1" dirty="0">
                <a:latin typeface="Times New Roman" pitchFamily="18" charset="0"/>
              </a:rPr>
              <a:t>，将发生散射。可以理解为“</a:t>
            </a:r>
            <a:r>
              <a:rPr lang="zh-CN" altLang="en-US" sz="2800" b="1" dirty="0">
                <a:effectLst>
                  <a:outerShdw blurRad="38100" dist="38100" dir="2700000" algn="tl">
                    <a:srgbClr val="FFFFFF"/>
                  </a:outerShdw>
                </a:effectLst>
                <a:latin typeface="Times New Roman" pitchFamily="18" charset="0"/>
              </a:rPr>
              <a:t>乱</a:t>
            </a:r>
            <a:r>
              <a:rPr lang="zh-CN" altLang="en-US" sz="2800" b="1" dirty="0">
                <a:latin typeface="Times New Roman" pitchFamily="18" charset="0"/>
              </a:rPr>
              <a:t>”反射。比如：在电波穿越树林时，夏秋季节茂密的树叶会对其形成散射。</a:t>
            </a:r>
            <a:r>
              <a:rPr lang="zh-CN" altLang="en-US" sz="2800" b="1" dirty="0">
                <a:solidFill>
                  <a:schemeClr val="tx2"/>
                </a:solidFill>
                <a:latin typeface="Times New Roman" pitchFamily="18" charset="0"/>
              </a:rPr>
              <a:t>注意：与一般意义上电波的对流层散射区分开。</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5"/>
          <p:cNvSpPr>
            <a:spLocks noGrp="1" noChangeArrowheads="1"/>
          </p:cNvSpPr>
          <p:nvPr>
            <p:ph type="title"/>
          </p:nvPr>
        </p:nvSpPr>
        <p:spPr/>
        <p:txBody>
          <a:bodyPr/>
          <a:lstStyle/>
          <a:p>
            <a:pPr eaLnBrk="1" hangingPunct="1"/>
            <a:endParaRPr lang="zh-CN" altLang="zh-CN"/>
          </a:p>
        </p:txBody>
      </p:sp>
      <p:sp>
        <p:nvSpPr>
          <p:cNvPr id="92163" name="Rectangle 3"/>
          <p:cNvSpPr>
            <a:spLocks noGrp="1" noChangeArrowheads="1"/>
          </p:cNvSpPr>
          <p:nvPr>
            <p:ph type="body" sz="half" idx="1"/>
          </p:nvPr>
        </p:nvSpPr>
        <p:spPr>
          <a:xfrm>
            <a:off x="684213" y="2133600"/>
            <a:ext cx="4032250" cy="4114800"/>
          </a:xfrm>
        </p:spPr>
        <p:txBody>
          <a:bodyPr/>
          <a:lstStyle/>
          <a:p>
            <a:pPr eaLnBrk="1" hangingPunct="1">
              <a:defRPr/>
            </a:pPr>
            <a:r>
              <a:rPr lang="zh-CN" altLang="en-US" sz="2800" b="1"/>
              <a:t>关于反射的</a:t>
            </a:r>
            <a:r>
              <a:rPr lang="zh-CN" altLang="en-US" sz="2800" b="1" u="sng">
                <a:effectLst>
                  <a:outerShdw blurRad="38100" dist="38100" dir="2700000" algn="tl">
                    <a:srgbClr val="FFFFFF"/>
                  </a:outerShdw>
                </a:effectLst>
                <a:latin typeface="Times New Roman" pitchFamily="18" charset="0"/>
              </a:rPr>
              <a:t>结论</a:t>
            </a:r>
            <a:r>
              <a:rPr lang="en-US" altLang="zh-CN" sz="2800" b="1" u="sng">
                <a:effectLst>
                  <a:outerShdw blurRad="38100" dist="38100" dir="2700000" algn="tl">
                    <a:srgbClr val="FFFFFF"/>
                  </a:outerShdw>
                </a:effectLst>
                <a:latin typeface="Times New Roman" pitchFamily="18" charset="0"/>
              </a:rPr>
              <a:t>1</a:t>
            </a:r>
            <a:r>
              <a:rPr lang="zh-CN" altLang="en-US" sz="2800" b="1"/>
              <a:t>：</a:t>
            </a:r>
          </a:p>
          <a:p>
            <a:pPr eaLnBrk="1" hangingPunct="1">
              <a:buFont typeface="Wingdings" pitchFamily="2" charset="2"/>
              <a:buNone/>
              <a:defRPr/>
            </a:pPr>
            <a:r>
              <a:rPr lang="zh-CN" altLang="en-US" sz="2800" b="1"/>
              <a:t>假定入射空间为真空，</a:t>
            </a:r>
          </a:p>
          <a:p>
            <a:pPr eaLnBrk="1" hangingPunct="1">
              <a:buFont typeface="Wingdings" pitchFamily="2" charset="2"/>
              <a:buNone/>
              <a:defRPr/>
            </a:pPr>
            <a:r>
              <a:rPr lang="zh-CN" altLang="en-US" sz="2800" b="1"/>
              <a:t>反射面为无限大理想导</a:t>
            </a:r>
          </a:p>
          <a:p>
            <a:pPr eaLnBrk="1" hangingPunct="1">
              <a:buFont typeface="Wingdings" pitchFamily="2" charset="2"/>
              <a:buNone/>
              <a:defRPr/>
            </a:pPr>
            <a:r>
              <a:rPr lang="zh-CN" altLang="en-US" sz="2800" b="1"/>
              <a:t>体，当电场垂直于入射</a:t>
            </a:r>
          </a:p>
          <a:p>
            <a:pPr eaLnBrk="1" hangingPunct="1">
              <a:buFont typeface="Wingdings" pitchFamily="2" charset="2"/>
              <a:buNone/>
              <a:defRPr/>
            </a:pPr>
            <a:r>
              <a:rPr lang="zh-CN" altLang="en-US" sz="2800" b="1"/>
              <a:t>波平面时，</a:t>
            </a:r>
          </a:p>
          <a:p>
            <a:pPr eaLnBrk="1" hangingPunct="1">
              <a:buFont typeface="Wingdings" pitchFamily="2" charset="2"/>
              <a:buNone/>
              <a:defRPr/>
            </a:pPr>
            <a:endParaRPr lang="en-US" altLang="zh-CN" sz="2800" b="1"/>
          </a:p>
        </p:txBody>
      </p:sp>
      <p:graphicFrame>
        <p:nvGraphicFramePr>
          <p:cNvPr id="8194" name="Object 6"/>
          <p:cNvGraphicFramePr>
            <a:graphicFrameLocks noGrp="1" noChangeAspect="1"/>
          </p:cNvGraphicFramePr>
          <p:nvPr>
            <p:ph sz="half" idx="2"/>
          </p:nvPr>
        </p:nvGraphicFramePr>
        <p:xfrm>
          <a:off x="2555875" y="4292600"/>
          <a:ext cx="1408113" cy="1873250"/>
        </p:xfrm>
        <a:graphic>
          <a:graphicData uri="http://schemas.openxmlformats.org/presentationml/2006/ole">
            <mc:AlternateContent xmlns:mc="http://schemas.openxmlformats.org/markup-compatibility/2006">
              <mc:Choice xmlns:v="urn:schemas-microsoft-com:vml" Requires="v">
                <p:oleObj spid="_x0000_s8195" name="公式" r:id="rId4" imgW="1688760" imgH="2209680" progId="Equation.3">
                  <p:embed/>
                </p:oleObj>
              </mc:Choice>
              <mc:Fallback>
                <p:oleObj name="公式" r:id="rId4" imgW="1688760" imgH="220968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75" y="4292600"/>
                        <a:ext cx="1408113" cy="187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8197" name="Picture 4"/>
          <p:cNvPicPr>
            <a:picLocks noChangeAspect="1" noChangeArrowheads="1"/>
          </p:cNvPicPr>
          <p:nvPr/>
        </p:nvPicPr>
        <p:blipFill>
          <a:blip r:embed="rId6" cstate="print"/>
          <a:srcRect/>
          <a:stretch>
            <a:fillRect/>
          </a:stretch>
        </p:blipFill>
        <p:spPr bwMode="auto">
          <a:xfrm>
            <a:off x="4716463" y="2276475"/>
            <a:ext cx="4067175" cy="2543175"/>
          </a:xfrm>
          <a:prstGeom prst="rect">
            <a:avLst/>
          </a:prstGeom>
          <a:noFill/>
          <a:ln w="9525">
            <a:noFill/>
            <a:miter lim="800000"/>
            <a:headEnd/>
            <a:tailEnd/>
          </a:ln>
        </p:spPr>
      </p:pic>
      <p:sp>
        <p:nvSpPr>
          <p:cNvPr id="8198" name="Text Box 7"/>
          <p:cNvSpPr txBox="1">
            <a:spLocks noChangeArrowheads="1"/>
          </p:cNvSpPr>
          <p:nvPr/>
        </p:nvSpPr>
        <p:spPr bwMode="auto">
          <a:xfrm>
            <a:off x="4716463" y="5084763"/>
            <a:ext cx="4103687" cy="457200"/>
          </a:xfrm>
          <a:prstGeom prst="rect">
            <a:avLst/>
          </a:prstGeom>
          <a:noFill/>
          <a:ln w="9525" algn="ctr">
            <a:noFill/>
            <a:miter lim="800000"/>
            <a:headEnd/>
            <a:tailEnd/>
          </a:ln>
        </p:spPr>
        <p:txBody>
          <a:bodyPr>
            <a:spAutoFit/>
          </a:bodyPr>
          <a:lstStyle/>
          <a:p>
            <a:r>
              <a:rPr lang="en-US" altLang="zh-CN" sz="2400"/>
              <a:t>    </a:t>
            </a:r>
            <a:r>
              <a:rPr lang="zh-CN" altLang="en-US" sz="2400"/>
              <a:t>此时，反射系数</a:t>
            </a:r>
            <a:r>
              <a:rPr lang="el-GR" altLang="zh-CN" sz="2400">
                <a:cs typeface="Times New Roman" pitchFamily="18" charset="0"/>
              </a:rPr>
              <a:t>Γ</a:t>
            </a:r>
            <a:r>
              <a:rPr lang="zh-CN" altLang="en-US" sz="2400">
                <a:cs typeface="Times New Roman" pitchFamily="18" charset="0"/>
              </a:rPr>
              <a:t>＝－</a:t>
            </a:r>
            <a:r>
              <a:rPr lang="en-US" altLang="zh-CN" sz="2400">
                <a:cs typeface="Times New Roman" pitchFamily="18" charset="0"/>
              </a:rPr>
              <a:t>1</a:t>
            </a:r>
            <a:r>
              <a:rPr lang="zh-CN" altLang="en-US" sz="2400">
                <a:cs typeface="Times New Roman" pitchFamily="18" charset="0"/>
              </a:rPr>
              <a:t>。</a:t>
            </a:r>
            <a:endParaRPr lang="zh-CN" altLang="el-GR" sz="240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endParaRPr lang="zh-CN" altLang="zh-CN"/>
          </a:p>
        </p:txBody>
      </p:sp>
      <p:sp>
        <p:nvSpPr>
          <p:cNvPr id="94211" name="Rectangle 3"/>
          <p:cNvSpPr>
            <a:spLocks noGrp="1" noChangeArrowheads="1"/>
          </p:cNvSpPr>
          <p:nvPr>
            <p:ph type="body" idx="1"/>
          </p:nvPr>
        </p:nvSpPr>
        <p:spPr>
          <a:xfrm>
            <a:off x="684213" y="2133600"/>
            <a:ext cx="7772400" cy="4114800"/>
          </a:xfrm>
        </p:spPr>
        <p:txBody>
          <a:bodyPr/>
          <a:lstStyle/>
          <a:p>
            <a:pPr eaLnBrk="1" hangingPunct="1">
              <a:defRPr/>
            </a:pPr>
            <a:r>
              <a:rPr lang="zh-CN" altLang="en-US" b="1" u="sng" dirty="0">
                <a:effectLst>
                  <a:outerShdw blurRad="38100" dist="38100" dir="2700000" algn="tl">
                    <a:srgbClr val="FFFFFF"/>
                  </a:outerShdw>
                </a:effectLst>
                <a:latin typeface="Times New Roman" pitchFamily="18" charset="0"/>
              </a:rPr>
              <a:t>结论</a:t>
            </a:r>
            <a:r>
              <a:rPr lang="en-US" altLang="zh-CN" b="1" u="sng" dirty="0">
                <a:effectLst>
                  <a:outerShdw blurRad="38100" dist="38100" dir="2700000" algn="tl">
                    <a:srgbClr val="FFFFFF"/>
                  </a:outerShdw>
                </a:effectLst>
                <a:latin typeface="Times New Roman" pitchFamily="18" charset="0"/>
              </a:rPr>
              <a:t>2</a:t>
            </a:r>
            <a:r>
              <a:rPr lang="zh-CN" altLang="en-US" dirty="0">
                <a:latin typeface="Times New Roman" pitchFamily="18" charset="0"/>
              </a:rPr>
              <a:t>：</a:t>
            </a:r>
            <a:r>
              <a:rPr lang="zh-CN" altLang="en-US" b="1" dirty="0">
                <a:latin typeface="Times New Roman" pitchFamily="18" charset="0"/>
              </a:rPr>
              <a:t>当介质</a:t>
            </a:r>
            <a:r>
              <a:rPr lang="en-US" altLang="zh-CN" b="1" dirty="0">
                <a:latin typeface="Times New Roman" pitchFamily="18" charset="0"/>
              </a:rPr>
              <a:t>1</a:t>
            </a:r>
            <a:r>
              <a:rPr lang="zh-CN" altLang="en-US" b="1" dirty="0">
                <a:latin typeface="Times New Roman" pitchFamily="18" charset="0"/>
              </a:rPr>
              <a:t>为自由空间，介质</a:t>
            </a:r>
            <a:r>
              <a:rPr lang="en-US" altLang="zh-CN" b="1" dirty="0">
                <a:latin typeface="Times New Roman" pitchFamily="18" charset="0"/>
              </a:rPr>
              <a:t>2</a:t>
            </a:r>
            <a:r>
              <a:rPr lang="zh-CN" altLang="en-US" b="1" dirty="0">
                <a:latin typeface="Times New Roman" pitchFamily="18" charset="0"/>
              </a:rPr>
              <a:t>为电介质，不论</a:t>
            </a:r>
            <a:r>
              <a:rPr lang="el-GR" altLang="zh-CN" b="1" i="1" dirty="0">
                <a:latin typeface="Times New Roman" pitchFamily="18" charset="0"/>
                <a:cs typeface="Arial" charset="0"/>
              </a:rPr>
              <a:t>ε</a:t>
            </a:r>
            <a:r>
              <a:rPr lang="en-US" altLang="zh-CN" b="1" i="1" baseline="-25000" dirty="0">
                <a:latin typeface="Times New Roman" pitchFamily="18" charset="0"/>
                <a:cs typeface="Arial" charset="0"/>
              </a:rPr>
              <a:t>r2</a:t>
            </a:r>
            <a:r>
              <a:rPr lang="zh-CN" altLang="en-US" b="1" dirty="0">
                <a:latin typeface="Times New Roman" pitchFamily="18" charset="0"/>
                <a:cs typeface="Arial" charset="0"/>
              </a:rPr>
              <a:t>等于多少，当</a:t>
            </a:r>
            <a:r>
              <a:rPr lang="zh-CN" altLang="en-US" b="1" dirty="0">
                <a:solidFill>
                  <a:srgbClr val="FF0000"/>
                </a:solidFill>
                <a:effectLst>
                  <a:outerShdw blurRad="38100" dist="38100" dir="2700000" algn="tl">
                    <a:srgbClr val="000000">
                      <a:alpha val="43137"/>
                    </a:srgbClr>
                  </a:outerShdw>
                </a:effectLst>
                <a:latin typeface="Times New Roman" pitchFamily="18" charset="0"/>
                <a:cs typeface="Arial" charset="0"/>
              </a:rPr>
              <a:t>入射角</a:t>
            </a:r>
            <a:r>
              <a:rPr lang="el-GR" altLang="zh-CN" b="1" i="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θ</a:t>
            </a:r>
            <a:r>
              <a:rPr lang="en-US" altLang="zh-CN" b="1" i="1" baseline="-25000" dirty="0" err="1">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i</a:t>
            </a:r>
            <a:r>
              <a:rPr lang="zh-CN" altLang="en-US"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接近于</a:t>
            </a:r>
            <a:r>
              <a:rPr lang="en-US" altLang="zh-CN"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0°</a:t>
            </a:r>
            <a:r>
              <a:rPr lang="zh-CN" altLang="en-US"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时</a:t>
            </a:r>
            <a:r>
              <a:rPr lang="zh-CN" altLang="en-US" b="1" dirty="0">
                <a:latin typeface="Times New Roman" pitchFamily="18" charset="0"/>
                <a:cs typeface="Times New Roman" pitchFamily="18" charset="0"/>
              </a:rPr>
              <a:t>，且电场垂直于入射平面时，反射系数等于－</a:t>
            </a:r>
            <a:r>
              <a:rPr lang="en-US" altLang="zh-CN" b="1" dirty="0">
                <a:latin typeface="Times New Roman" pitchFamily="18" charset="0"/>
                <a:cs typeface="Times New Roman" pitchFamily="18" charset="0"/>
              </a:rPr>
              <a:t>1——</a:t>
            </a:r>
            <a:r>
              <a:rPr lang="zh-CN" altLang="en-US" b="1" dirty="0">
                <a:latin typeface="Times New Roman" pitchFamily="18" charset="0"/>
                <a:cs typeface="Times New Roman" pitchFamily="18" charset="0"/>
              </a:rPr>
              <a:t>入射电场和反射电场振幅相同，相位相反，不存在折射波。</a:t>
            </a:r>
          </a:p>
          <a:p>
            <a:pPr eaLnBrk="1" hangingPunct="1">
              <a:defRPr/>
            </a:pPr>
            <a:r>
              <a:rPr lang="zh-CN" altLang="en-US" b="1" dirty="0">
                <a:latin typeface="Times New Roman" pitchFamily="18" charset="0"/>
                <a:cs typeface="Times New Roman" pitchFamily="18" charset="0"/>
              </a:rPr>
              <a:t>这说明，当电波“掠地入射”（指入射角非常小）时，可以将地面建模为理想导体反射面。</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endParaRPr lang="zh-CN" altLang="zh-CN"/>
          </a:p>
        </p:txBody>
      </p:sp>
      <p:sp>
        <p:nvSpPr>
          <p:cNvPr id="54275" name="Rectangle 3"/>
          <p:cNvSpPr>
            <a:spLocks noGrp="1" noChangeArrowheads="1"/>
          </p:cNvSpPr>
          <p:nvPr>
            <p:ph type="body" idx="1"/>
          </p:nvPr>
        </p:nvSpPr>
        <p:spPr>
          <a:xfrm>
            <a:off x="684213" y="2133600"/>
            <a:ext cx="7772400" cy="4114800"/>
          </a:xfrm>
        </p:spPr>
        <p:txBody>
          <a:bodyPr/>
          <a:lstStyle/>
          <a:p>
            <a:pPr eaLnBrk="1" hangingPunct="1">
              <a:defRPr/>
            </a:pPr>
            <a:r>
              <a:rPr lang="zh-CN" altLang="en-US" b="1">
                <a:effectLst>
                  <a:outerShdw blurRad="38100" dist="38100" dir="2700000" algn="tl">
                    <a:srgbClr val="FFFFFF"/>
                  </a:outerShdw>
                </a:effectLst>
              </a:rPr>
              <a:t>绕（衍）射传播</a:t>
            </a:r>
            <a:r>
              <a:rPr lang="zh-CN" altLang="en-US" b="1"/>
              <a:t>：电磁波绕过障碍物（例如山峰或地球曲面）的传播称为绕射。当传播路径上障碍物的尺寸与电波波长相比，差别较小时，绕射现象最为显著，而当障碍物尺寸远大于及远小于电波波长时，将相应地以反射和散射现象为主。</a:t>
            </a:r>
          </a:p>
          <a:p>
            <a:pPr eaLnBrk="1" hangingPunct="1">
              <a:buFont typeface="Wingdings" pitchFamily="2" charset="2"/>
              <a:buNone/>
              <a:defRPr/>
            </a:pPr>
            <a:endParaRPr lang="en-US" altLang="zh-CN" b="1"/>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4"/>
          <p:cNvSpPr>
            <a:spLocks noGrp="1" noChangeArrowheads="1"/>
          </p:cNvSpPr>
          <p:nvPr>
            <p:ph type="title"/>
          </p:nvPr>
        </p:nvSpPr>
        <p:spPr/>
        <p:txBody>
          <a:bodyPr/>
          <a:lstStyle/>
          <a:p>
            <a:pPr eaLnBrk="1" hangingPunct="1"/>
            <a:endParaRPr lang="zh-CN" altLang="zh-CN"/>
          </a:p>
        </p:txBody>
      </p:sp>
      <p:sp>
        <p:nvSpPr>
          <p:cNvPr id="43011" name="Rectangle 3"/>
          <p:cNvSpPr>
            <a:spLocks noGrp="1" noChangeArrowheads="1"/>
          </p:cNvSpPr>
          <p:nvPr>
            <p:ph type="body" sz="half" idx="1"/>
          </p:nvPr>
        </p:nvSpPr>
        <p:spPr>
          <a:xfrm>
            <a:off x="323850" y="2060575"/>
            <a:ext cx="5327650" cy="4681538"/>
          </a:xfrm>
        </p:spPr>
        <p:txBody>
          <a:bodyPr/>
          <a:lstStyle/>
          <a:p>
            <a:pPr eaLnBrk="1" hangingPunct="1">
              <a:lnSpc>
                <a:spcPct val="80000"/>
              </a:lnSpc>
              <a:defRPr/>
            </a:pPr>
            <a:r>
              <a:rPr lang="en-US" altLang="zh-CN" sz="2000" dirty="0"/>
              <a:t> </a:t>
            </a:r>
            <a:r>
              <a:rPr lang="zh-CN" altLang="en-US" sz="2400" b="1" dirty="0">
                <a:effectLst>
                  <a:outerShdw blurRad="38100" dist="38100" dir="2700000" algn="tl">
                    <a:srgbClr val="FFFFFF"/>
                  </a:outerShdw>
                </a:effectLst>
                <a:latin typeface="Times New Roman" pitchFamily="18" charset="0"/>
              </a:rPr>
              <a:t>惠更斯（</a:t>
            </a:r>
            <a:r>
              <a:rPr lang="en-US" altLang="zh-CN" sz="2400" b="1" dirty="0" err="1">
                <a:effectLst>
                  <a:outerShdw blurRad="38100" dist="38100" dir="2700000" algn="tl">
                    <a:srgbClr val="FFFFFF"/>
                  </a:outerShdw>
                </a:effectLst>
                <a:latin typeface="Times New Roman" pitchFamily="18" charset="0"/>
              </a:rPr>
              <a:t>Huggens</a:t>
            </a:r>
            <a:r>
              <a:rPr lang="zh-CN" altLang="en-US" sz="2400" b="1" dirty="0">
                <a:effectLst>
                  <a:outerShdw blurRad="38100" dist="38100" dir="2700000" algn="tl">
                    <a:srgbClr val="FFFFFF"/>
                  </a:outerShdw>
                </a:effectLst>
                <a:latin typeface="Times New Roman" pitchFamily="18" charset="0"/>
              </a:rPr>
              <a:t>）原理</a:t>
            </a:r>
            <a:r>
              <a:rPr lang="zh-CN" altLang="en-US" sz="2000" b="1" dirty="0"/>
              <a:t>：</a:t>
            </a:r>
          </a:p>
          <a:p>
            <a:pPr eaLnBrk="1" hangingPunct="1">
              <a:lnSpc>
                <a:spcPct val="80000"/>
              </a:lnSpc>
              <a:buFont typeface="Wingdings" pitchFamily="2" charset="2"/>
              <a:buNone/>
              <a:defRPr/>
            </a:pPr>
            <a:r>
              <a:rPr lang="zh-CN" altLang="en-US" sz="2000" b="1" dirty="0">
                <a:latin typeface="Times New Roman" pitchFamily="18" charset="0"/>
              </a:rPr>
              <a:t>          </a:t>
            </a:r>
            <a:r>
              <a:rPr lang="en-US" altLang="zh-CN" sz="2400" b="1" dirty="0">
                <a:latin typeface="Times New Roman" pitchFamily="18" charset="0"/>
              </a:rPr>
              <a:t>17</a:t>
            </a:r>
            <a:r>
              <a:rPr lang="zh-CN" altLang="en-US" sz="2400" b="1" dirty="0">
                <a:latin typeface="Times New Roman" pitchFamily="18" charset="0"/>
              </a:rPr>
              <a:t>世纪末，荷兰物理学家惠更斯</a:t>
            </a:r>
          </a:p>
          <a:p>
            <a:pPr eaLnBrk="1" hangingPunct="1">
              <a:lnSpc>
                <a:spcPct val="80000"/>
              </a:lnSpc>
              <a:buFont typeface="Wingdings" pitchFamily="2" charset="2"/>
              <a:buNone/>
              <a:defRPr/>
            </a:pPr>
            <a:r>
              <a:rPr lang="zh-CN" altLang="en-US" sz="2400" b="1" dirty="0">
                <a:latin typeface="Times New Roman" pitchFamily="18" charset="0"/>
              </a:rPr>
              <a:t>在应用波动光学理论讨论光的直线传</a:t>
            </a:r>
          </a:p>
          <a:p>
            <a:pPr eaLnBrk="1" hangingPunct="1">
              <a:lnSpc>
                <a:spcPct val="80000"/>
              </a:lnSpc>
              <a:buFont typeface="Wingdings" pitchFamily="2" charset="2"/>
              <a:buNone/>
              <a:defRPr/>
            </a:pPr>
            <a:r>
              <a:rPr lang="zh-CN" altLang="en-US" sz="2400" b="1" dirty="0">
                <a:latin typeface="Times New Roman" pitchFamily="18" charset="0"/>
              </a:rPr>
              <a:t>播时提出：</a:t>
            </a:r>
            <a:r>
              <a:rPr lang="zh-CN" altLang="en-US" sz="2400" b="1" dirty="0">
                <a:effectLst>
                  <a:outerShdw blurRad="38100" dist="38100" dir="2700000" algn="tl">
                    <a:srgbClr val="FFFFFF"/>
                  </a:outerShdw>
                </a:effectLst>
                <a:latin typeface="Times New Roman" pitchFamily="18" charset="0"/>
              </a:rPr>
              <a:t>由波源激起的任一波阵面</a:t>
            </a:r>
          </a:p>
          <a:p>
            <a:pPr eaLnBrk="1" hangingPunct="1">
              <a:lnSpc>
                <a:spcPct val="80000"/>
              </a:lnSpc>
              <a:buFont typeface="Wingdings" pitchFamily="2" charset="2"/>
              <a:buNone/>
              <a:defRPr/>
            </a:pPr>
            <a:r>
              <a:rPr lang="zh-CN" altLang="en-US" sz="2400" b="1" dirty="0">
                <a:effectLst>
                  <a:outerShdw blurRad="38100" dist="38100" dir="2700000" algn="tl">
                    <a:srgbClr val="FFFFFF"/>
                  </a:outerShdw>
                </a:effectLst>
                <a:latin typeface="Times New Roman" pitchFamily="18" charset="0"/>
              </a:rPr>
              <a:t>上的每一点，都可看作次级球面波的</a:t>
            </a:r>
          </a:p>
          <a:p>
            <a:pPr eaLnBrk="1" hangingPunct="1">
              <a:lnSpc>
                <a:spcPct val="80000"/>
              </a:lnSpc>
              <a:buFont typeface="Wingdings" pitchFamily="2" charset="2"/>
              <a:buNone/>
              <a:defRPr/>
            </a:pPr>
            <a:r>
              <a:rPr lang="zh-CN" altLang="en-US" sz="2400" b="1" dirty="0">
                <a:effectLst>
                  <a:outerShdw blurRad="38100" dist="38100" dir="2700000" algn="tl">
                    <a:srgbClr val="FFFFFF"/>
                  </a:outerShdw>
                </a:effectLst>
                <a:latin typeface="Times New Roman" pitchFamily="18" charset="0"/>
              </a:rPr>
              <a:t>波源，下一个波阵面上任一点的波</a:t>
            </a:r>
          </a:p>
          <a:p>
            <a:pPr eaLnBrk="1" hangingPunct="1">
              <a:lnSpc>
                <a:spcPct val="80000"/>
              </a:lnSpc>
              <a:buFont typeface="Wingdings" pitchFamily="2" charset="2"/>
              <a:buNone/>
              <a:defRPr/>
            </a:pPr>
            <a:r>
              <a:rPr lang="zh-CN" altLang="en-US" sz="2400" b="1" dirty="0">
                <a:effectLst>
                  <a:outerShdw blurRad="38100" dist="38100" dir="2700000" algn="tl">
                    <a:srgbClr val="FFFFFF"/>
                  </a:outerShdw>
                </a:effectLst>
                <a:latin typeface="Times New Roman" pitchFamily="18" charset="0"/>
              </a:rPr>
              <a:t>动，将是前一个波阵面所有次级点源</a:t>
            </a:r>
          </a:p>
          <a:p>
            <a:pPr eaLnBrk="1" hangingPunct="1">
              <a:lnSpc>
                <a:spcPct val="80000"/>
              </a:lnSpc>
              <a:buFont typeface="Wingdings" pitchFamily="2" charset="2"/>
              <a:buNone/>
              <a:defRPr/>
            </a:pPr>
            <a:r>
              <a:rPr lang="zh-CN" altLang="en-US" sz="2400" b="1" dirty="0">
                <a:effectLst>
                  <a:outerShdw blurRad="38100" dist="38100" dir="2700000" algn="tl">
                    <a:srgbClr val="FFFFFF"/>
                  </a:outerShdw>
                </a:effectLst>
                <a:latin typeface="Times New Roman" pitchFamily="18" charset="0"/>
              </a:rPr>
              <a:t>贡献之和。</a:t>
            </a:r>
          </a:p>
          <a:p>
            <a:pPr eaLnBrk="1" hangingPunct="1">
              <a:lnSpc>
                <a:spcPct val="80000"/>
              </a:lnSpc>
              <a:buFont typeface="Wingdings" pitchFamily="2" charset="2"/>
              <a:buNone/>
              <a:defRPr/>
            </a:pPr>
            <a:r>
              <a:rPr lang="zh-CN" altLang="en-US" sz="2400" dirty="0">
                <a:latin typeface="Times New Roman" pitchFamily="18" charset="0"/>
              </a:rPr>
              <a:t>        </a:t>
            </a:r>
            <a:r>
              <a:rPr lang="zh-CN" altLang="en-US" sz="2400" b="1" dirty="0">
                <a:latin typeface="Times New Roman" pitchFamily="18" charset="0"/>
              </a:rPr>
              <a:t>惠更斯原理简明地说明了</a:t>
            </a:r>
            <a:r>
              <a:rPr lang="zh-CN" altLang="en-US" sz="2400" dirty="0">
                <a:latin typeface="Times New Roman" pitchFamily="18" charset="0"/>
              </a:rPr>
              <a:t>“</a:t>
            </a:r>
            <a:r>
              <a:rPr lang="zh-CN" altLang="en-US" sz="2400" b="1" dirty="0">
                <a:effectLst>
                  <a:outerShdw blurRad="38100" dist="38100" dir="2700000" algn="tl">
                    <a:srgbClr val="FFFFFF"/>
                  </a:outerShdw>
                </a:effectLst>
                <a:latin typeface="Times New Roman" pitchFamily="18" charset="0"/>
              </a:rPr>
              <a:t>一浪</a:t>
            </a:r>
            <a:endParaRPr lang="en-US" altLang="zh-CN" sz="2400" b="1" dirty="0">
              <a:effectLst>
                <a:outerShdw blurRad="38100" dist="38100" dir="2700000" algn="tl">
                  <a:srgbClr val="FFFFFF"/>
                </a:outerShdw>
              </a:effectLst>
              <a:latin typeface="Times New Roman" pitchFamily="18" charset="0"/>
            </a:endParaRPr>
          </a:p>
          <a:p>
            <a:pPr eaLnBrk="1" hangingPunct="1">
              <a:lnSpc>
                <a:spcPct val="80000"/>
              </a:lnSpc>
              <a:buFont typeface="Wingdings" pitchFamily="2" charset="2"/>
              <a:buNone/>
              <a:defRPr/>
            </a:pPr>
            <a:r>
              <a:rPr lang="zh-CN" altLang="en-US" sz="2400" b="1" dirty="0">
                <a:effectLst>
                  <a:outerShdw blurRad="38100" dist="38100" dir="2700000" algn="tl">
                    <a:srgbClr val="FFFFFF"/>
                  </a:outerShdw>
                </a:effectLst>
                <a:latin typeface="Times New Roman" pitchFamily="18" charset="0"/>
              </a:rPr>
              <a:t>推一浪</a:t>
            </a:r>
            <a:r>
              <a:rPr lang="zh-CN" altLang="en-US" sz="2400" dirty="0">
                <a:latin typeface="Times New Roman" pitchFamily="18" charset="0"/>
              </a:rPr>
              <a:t>”</a:t>
            </a:r>
            <a:r>
              <a:rPr lang="zh-CN" altLang="en-US" sz="2400" b="1" dirty="0">
                <a:latin typeface="Times New Roman" pitchFamily="18" charset="0"/>
              </a:rPr>
              <a:t>的物理机制，成功地应用于</a:t>
            </a:r>
            <a:endParaRPr lang="en-US" altLang="zh-CN" sz="2400" b="1" dirty="0">
              <a:latin typeface="Times New Roman" pitchFamily="18" charset="0"/>
            </a:endParaRPr>
          </a:p>
          <a:p>
            <a:pPr eaLnBrk="1" hangingPunct="1">
              <a:lnSpc>
                <a:spcPct val="80000"/>
              </a:lnSpc>
              <a:buFont typeface="Wingdings" pitchFamily="2" charset="2"/>
              <a:buNone/>
              <a:defRPr/>
            </a:pPr>
            <a:r>
              <a:rPr lang="zh-CN" altLang="en-US" sz="2400" b="1" dirty="0">
                <a:latin typeface="Times New Roman" pitchFamily="18" charset="0"/>
              </a:rPr>
              <a:t>对波传播起主要作用的所谓主区和波</a:t>
            </a:r>
            <a:endParaRPr lang="en-US" altLang="zh-CN" sz="2400" b="1" dirty="0">
              <a:latin typeface="Times New Roman" pitchFamily="18" charset="0"/>
            </a:endParaRPr>
          </a:p>
          <a:p>
            <a:pPr eaLnBrk="1" hangingPunct="1">
              <a:lnSpc>
                <a:spcPct val="80000"/>
              </a:lnSpc>
              <a:buFont typeface="Wingdings" pitchFamily="2" charset="2"/>
              <a:buNone/>
              <a:defRPr/>
            </a:pPr>
            <a:r>
              <a:rPr lang="zh-CN" altLang="en-US" sz="2400" b="1" dirty="0">
                <a:latin typeface="Times New Roman" pitchFamily="18" charset="0"/>
              </a:rPr>
              <a:t>的绕射等问题的讨论。</a:t>
            </a:r>
          </a:p>
        </p:txBody>
      </p:sp>
      <p:pic>
        <p:nvPicPr>
          <p:cNvPr id="82948" name="Picture 8"/>
          <p:cNvPicPr>
            <a:picLocks noGrp="1" noChangeAspect="1" noChangeArrowheads="1"/>
          </p:cNvPicPr>
          <p:nvPr>
            <p:ph sz="half" idx="2"/>
          </p:nvPr>
        </p:nvPicPr>
        <p:blipFill>
          <a:blip r:embed="rId3" cstate="print"/>
          <a:srcRect/>
          <a:stretch>
            <a:fillRect/>
          </a:stretch>
        </p:blipFill>
        <p:spPr>
          <a:xfrm>
            <a:off x="6011863" y="2060575"/>
            <a:ext cx="2570162" cy="4114800"/>
          </a:xfrm>
        </p:spPr>
      </p:pic>
      <p:sp>
        <p:nvSpPr>
          <p:cNvPr id="43017" name="AutoShape 9"/>
          <p:cNvSpPr>
            <a:spLocks noChangeArrowheads="1"/>
          </p:cNvSpPr>
          <p:nvPr/>
        </p:nvSpPr>
        <p:spPr bwMode="auto">
          <a:xfrm>
            <a:off x="6659563" y="4868863"/>
            <a:ext cx="288925" cy="1223962"/>
          </a:xfrm>
          <a:prstGeom prst="triangle">
            <a:avLst>
              <a:gd name="adj" fmla="val 50000"/>
            </a:avLst>
          </a:prstGeom>
          <a:noFill/>
          <a:ln w="952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charset="-122"/>
            </a:endParaRPr>
          </a:p>
        </p:txBody>
      </p:sp>
      <p:sp>
        <p:nvSpPr>
          <p:cNvPr id="43018" name="AutoShape 10"/>
          <p:cNvSpPr>
            <a:spLocks noChangeArrowheads="1"/>
          </p:cNvSpPr>
          <p:nvPr/>
        </p:nvSpPr>
        <p:spPr bwMode="auto">
          <a:xfrm>
            <a:off x="6877050" y="4652963"/>
            <a:ext cx="646113" cy="1800225"/>
          </a:xfrm>
          <a:prstGeom prst="triangle">
            <a:avLst>
              <a:gd name="adj" fmla="val 50000"/>
            </a:avLst>
          </a:prstGeom>
          <a:solidFill>
            <a:schemeClr val="tx2"/>
          </a:solidFill>
          <a:ln w="9525" algn="ctr">
            <a:noFill/>
            <a:miter lim="800000"/>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18"/>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grpId="1" nodeType="afterEffect">
                                  <p:stCondLst>
                                    <p:cond delay="0"/>
                                  </p:stCondLst>
                                  <p:childTnLst>
                                    <p:animEffect transition="out" filter="fade">
                                      <p:cBhvr>
                                        <p:cTn id="9" dur="1000" tmFilter="0, 0; .2, .5; .8, .5; 1, 0"/>
                                        <p:tgtEl>
                                          <p:spTgt spid="43018"/>
                                        </p:tgtEl>
                                      </p:cBhvr>
                                    </p:animEffect>
                                    <p:animScale>
                                      <p:cBhvr>
                                        <p:cTn id="10" dur="500" autoRev="1" fill="hold"/>
                                        <p:tgtEl>
                                          <p:spTgt spid="4301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8" grpId="0" animBg="1"/>
      <p:bldP spid="43018"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zh-CN" altLang="en-US" sz="3600" b="1"/>
              <a:t>惠更斯</a:t>
            </a:r>
            <a:r>
              <a:rPr lang="en-US" altLang="zh-CN" sz="3600" b="1"/>
              <a:t>-</a:t>
            </a:r>
            <a:r>
              <a:rPr lang="zh-CN" altLang="en-US" sz="3600" b="1"/>
              <a:t>菲涅耳原理</a:t>
            </a:r>
          </a:p>
        </p:txBody>
      </p:sp>
      <p:sp>
        <p:nvSpPr>
          <p:cNvPr id="613379" name="Rectangle 3"/>
          <p:cNvSpPr>
            <a:spLocks noGrp="1" noChangeArrowheads="1"/>
          </p:cNvSpPr>
          <p:nvPr>
            <p:ph type="body" idx="1"/>
          </p:nvPr>
        </p:nvSpPr>
        <p:spPr>
          <a:xfrm>
            <a:off x="755650" y="2133600"/>
            <a:ext cx="7772400" cy="4114800"/>
          </a:xfrm>
        </p:spPr>
        <p:txBody>
          <a:bodyPr/>
          <a:lstStyle/>
          <a:p>
            <a:pPr eaLnBrk="1" hangingPunct="1">
              <a:defRPr/>
            </a:pPr>
            <a:r>
              <a:rPr lang="zh-CN" altLang="en-US" b="1"/>
              <a:t>菲涅耳发展了惠更斯原理，他认为：波的传播过程中，空间任一点的辐射场，是由包围波源的任意封闭曲面上各点的二级波源发出的波在该点互相干涉叠加的结果 。这就是</a:t>
            </a:r>
            <a:r>
              <a:rPr lang="zh-CN" altLang="en-US" b="1">
                <a:effectLst>
                  <a:outerShdw blurRad="38100" dist="38100" dir="2700000" algn="tl">
                    <a:srgbClr val="FFFFFF"/>
                  </a:outerShdw>
                </a:effectLst>
              </a:rPr>
              <a:t>惠更斯</a:t>
            </a:r>
            <a:r>
              <a:rPr lang="en-US" altLang="zh-CN" b="1">
                <a:effectLst>
                  <a:outerShdw blurRad="38100" dist="38100" dir="2700000" algn="tl">
                    <a:srgbClr val="FFFFFF"/>
                  </a:outerShdw>
                </a:effectLst>
              </a:rPr>
              <a:t>-</a:t>
            </a:r>
            <a:r>
              <a:rPr lang="zh-CN" altLang="en-US" b="1">
                <a:effectLst>
                  <a:outerShdw blurRad="38100" dist="38100" dir="2700000" algn="tl">
                    <a:srgbClr val="FFFFFF"/>
                  </a:outerShdw>
                </a:effectLst>
              </a:rPr>
              <a:t>菲涅尔原理</a:t>
            </a:r>
            <a:r>
              <a:rPr lang="zh-CN" altLang="en-US" b="1"/>
              <a:t>，二级波源称为</a:t>
            </a:r>
            <a:r>
              <a:rPr lang="zh-CN" altLang="en-US" b="1">
                <a:effectLst>
                  <a:outerShdw blurRad="38100" dist="38100" dir="2700000" algn="tl">
                    <a:srgbClr val="FFFFFF"/>
                  </a:outerShdw>
                </a:effectLst>
              </a:rPr>
              <a:t>惠更斯源</a:t>
            </a:r>
            <a:r>
              <a:rPr lang="zh-CN" altLang="en-US" b="1"/>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sz="4000" dirty="0"/>
          </a:p>
        </p:txBody>
      </p:sp>
      <p:sp>
        <p:nvSpPr>
          <p:cNvPr id="3" name="内容占位符 2"/>
          <p:cNvSpPr>
            <a:spLocks noGrp="1"/>
          </p:cNvSpPr>
          <p:nvPr>
            <p:ph idx="1"/>
          </p:nvPr>
        </p:nvSpPr>
        <p:spPr>
          <a:xfrm>
            <a:off x="827584" y="2060848"/>
            <a:ext cx="7992888" cy="4608512"/>
          </a:xfrm>
        </p:spPr>
        <p:txBody>
          <a:bodyPr/>
          <a:lstStyle/>
          <a:p>
            <a:r>
              <a:rPr lang="zh-CN" altLang="en-US" b="1" dirty="0"/>
              <a:t>由波的传播理论：</a:t>
            </a:r>
            <a:r>
              <a:rPr lang="zh-CN" altLang="en-US" b="1" dirty="0">
                <a:latin typeface="Times New Roman" pitchFamily="18" charset="0"/>
                <a:cs typeface="Times New Roman" pitchFamily="18" charset="0"/>
              </a:rPr>
              <a:t>传播距离相差半个波</a:t>
            </a:r>
            <a:endParaRPr lang="en-US" altLang="zh-CN" b="1" dirty="0">
              <a:latin typeface="Times New Roman" pitchFamily="18" charset="0"/>
              <a:cs typeface="Times New Roman" pitchFamily="18" charset="0"/>
            </a:endParaRPr>
          </a:p>
          <a:p>
            <a:pPr>
              <a:buNone/>
            </a:pPr>
            <a:r>
              <a:rPr lang="zh-CN" altLang="en-US" b="1" dirty="0">
                <a:latin typeface="Times New Roman" pitchFamily="18" charset="0"/>
                <a:cs typeface="Times New Roman" pitchFamily="18" charset="0"/>
              </a:rPr>
              <a:t>长，则同一波源的两个不同的到达波彼此</a:t>
            </a:r>
            <a:endParaRPr lang="en-US" altLang="zh-CN" b="1" dirty="0">
              <a:latin typeface="Times New Roman" pitchFamily="18" charset="0"/>
              <a:cs typeface="Times New Roman" pitchFamily="18" charset="0"/>
            </a:endParaRPr>
          </a:p>
          <a:p>
            <a:pPr>
              <a:buNone/>
            </a:pPr>
            <a:r>
              <a:rPr lang="zh-CN" altLang="en-US" b="1" dirty="0">
                <a:latin typeface="Times New Roman" pitchFamily="18" charset="0"/>
                <a:cs typeface="Times New Roman" pitchFamily="18" charset="0"/>
              </a:rPr>
              <a:t>反相。</a:t>
            </a:r>
            <a:endParaRPr lang="en-US" altLang="zh-CN" b="1" dirty="0">
              <a:latin typeface="Times New Roman" pitchFamily="18" charset="0"/>
              <a:cs typeface="Times New Roman" pitchFamily="18" charset="0"/>
            </a:endParaRPr>
          </a:p>
          <a:p>
            <a:r>
              <a:rPr lang="zh-CN" altLang="en-US" b="1" dirty="0">
                <a:latin typeface="Times New Roman" pitchFamily="18" charset="0"/>
                <a:cs typeface="Times New Roman" pitchFamily="18" charset="0"/>
              </a:rPr>
              <a:t>考虑平面波，根据惠更斯原理，波阵面上</a:t>
            </a:r>
            <a:endParaRPr lang="en-US" altLang="zh-CN" b="1" dirty="0">
              <a:latin typeface="Times New Roman" pitchFamily="18" charset="0"/>
              <a:cs typeface="Times New Roman" pitchFamily="18" charset="0"/>
            </a:endParaRPr>
          </a:p>
          <a:p>
            <a:pPr>
              <a:buNone/>
            </a:pPr>
            <a:r>
              <a:rPr lang="zh-CN" altLang="en-US" b="1" dirty="0">
                <a:latin typeface="Times New Roman" pitchFamily="18" charset="0"/>
                <a:cs typeface="Times New Roman" pitchFamily="18" charset="0"/>
              </a:rPr>
              <a:t>的不同次级波源，如果从同一波源（</a:t>
            </a:r>
            <a:r>
              <a:rPr lang="en-US" altLang="zh-CN" b="1" dirty="0" err="1">
                <a:latin typeface="Times New Roman" pitchFamily="18" charset="0"/>
                <a:cs typeface="Times New Roman" pitchFamily="18" charset="0"/>
              </a:rPr>
              <a:t>Tx</a:t>
            </a:r>
            <a:r>
              <a:rPr lang="zh-CN" altLang="en-US" b="1" dirty="0">
                <a:latin typeface="Times New Roman" pitchFamily="18" charset="0"/>
                <a:cs typeface="Times New Roman" pitchFamily="18" charset="0"/>
              </a:rPr>
              <a:t>）</a:t>
            </a:r>
            <a:endParaRPr lang="en-US" altLang="zh-CN" b="1" dirty="0">
              <a:latin typeface="Times New Roman" pitchFamily="18" charset="0"/>
              <a:cs typeface="Times New Roman" pitchFamily="18" charset="0"/>
            </a:endParaRPr>
          </a:p>
          <a:p>
            <a:pPr>
              <a:buNone/>
            </a:pPr>
            <a:r>
              <a:rPr lang="zh-CN" altLang="en-US" b="1" dirty="0">
                <a:latin typeface="Times New Roman" pitchFamily="18" charset="0"/>
                <a:cs typeface="Times New Roman" pitchFamily="18" charset="0"/>
              </a:rPr>
              <a:t>出发，经它们到达接收点（</a:t>
            </a:r>
            <a:r>
              <a:rPr lang="en-US" altLang="zh-CN" b="1" dirty="0">
                <a:latin typeface="Times New Roman" pitchFamily="18" charset="0"/>
                <a:cs typeface="Times New Roman" pitchFamily="18" charset="0"/>
              </a:rPr>
              <a:t>Rx</a:t>
            </a:r>
            <a:r>
              <a:rPr lang="zh-CN" altLang="en-US" b="1" dirty="0">
                <a:latin typeface="Times New Roman" pitchFamily="18" charset="0"/>
                <a:cs typeface="Times New Roman" pitchFamily="18" charset="0"/>
              </a:rPr>
              <a:t>）的距离相</a:t>
            </a:r>
            <a:endParaRPr lang="en-US" altLang="zh-CN" b="1" dirty="0">
              <a:latin typeface="Times New Roman" pitchFamily="18" charset="0"/>
              <a:cs typeface="Times New Roman" pitchFamily="18" charset="0"/>
            </a:endParaRPr>
          </a:p>
          <a:p>
            <a:pPr>
              <a:buNone/>
            </a:pPr>
            <a:r>
              <a:rPr lang="zh-CN" altLang="en-US" b="1" dirty="0">
                <a:latin typeface="Times New Roman" pitchFamily="18" charset="0"/>
                <a:cs typeface="Times New Roman" pitchFamily="18" charset="0"/>
              </a:rPr>
              <a:t>差半个波长的话，则这两个次级波源的到达</a:t>
            </a:r>
            <a:endParaRPr lang="en-US" altLang="zh-CN" b="1" dirty="0">
              <a:latin typeface="Times New Roman" pitchFamily="18" charset="0"/>
              <a:cs typeface="Times New Roman" pitchFamily="18" charset="0"/>
            </a:endParaRPr>
          </a:p>
          <a:p>
            <a:pPr>
              <a:buNone/>
            </a:pPr>
            <a:r>
              <a:rPr lang="zh-CN" altLang="en-US" b="1" dirty="0">
                <a:latin typeface="Times New Roman" pitchFamily="18" charset="0"/>
                <a:cs typeface="Times New Roman" pitchFamily="18" charset="0"/>
              </a:rPr>
              <a:t>波在</a:t>
            </a:r>
            <a:r>
              <a:rPr lang="en-US" altLang="zh-CN" b="1" dirty="0">
                <a:latin typeface="Times New Roman" pitchFamily="18" charset="0"/>
                <a:cs typeface="Times New Roman" pitchFamily="18" charset="0"/>
              </a:rPr>
              <a:t>Rx</a:t>
            </a:r>
            <a:r>
              <a:rPr lang="zh-CN" altLang="en-US" b="1" dirty="0">
                <a:latin typeface="Times New Roman" pitchFamily="18" charset="0"/>
                <a:cs typeface="Times New Roman" pitchFamily="18" charset="0"/>
              </a:rPr>
              <a:t>处彼此反相（到达波相互抵消）。</a:t>
            </a:r>
            <a:endParaRPr lang="en-US" altLang="zh-CN" dirty="0">
              <a:latin typeface="Times New Roman" pitchFamily="18" charset="0"/>
              <a:cs typeface="Times New Roman" pitchFamily="18" charset="0"/>
            </a:endParaRP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endParaRPr lang="zh-CN" altLang="zh-CN" sz="3200" b="1">
              <a:latin typeface="Times New Roman" pitchFamily="18" charset="0"/>
            </a:endParaRPr>
          </a:p>
        </p:txBody>
      </p:sp>
      <p:sp>
        <p:nvSpPr>
          <p:cNvPr id="57347" name="Rectangle 3"/>
          <p:cNvSpPr>
            <a:spLocks noGrp="1" noChangeArrowheads="1"/>
          </p:cNvSpPr>
          <p:nvPr>
            <p:ph type="body" idx="1"/>
          </p:nvPr>
        </p:nvSpPr>
        <p:spPr>
          <a:xfrm>
            <a:off x="611188" y="2276475"/>
            <a:ext cx="8061325" cy="4114800"/>
          </a:xfrm>
        </p:spPr>
        <p:txBody>
          <a:bodyPr/>
          <a:lstStyle/>
          <a:p>
            <a:pPr eaLnBrk="1" hangingPunct="1">
              <a:buFont typeface="Wingdings" pitchFamily="2" charset="2"/>
              <a:buNone/>
            </a:pPr>
            <a:r>
              <a:rPr lang="en-US" altLang="zh-CN" sz="3600" b="1">
                <a:latin typeface="Times New Roman" pitchFamily="18" charset="0"/>
              </a:rPr>
              <a:t>1</a:t>
            </a:r>
            <a:r>
              <a:rPr lang="zh-CN" altLang="en-US" sz="3600" b="1">
                <a:latin typeface="Times New Roman" pitchFamily="18" charset="0"/>
              </a:rPr>
              <a:t>）理想化各向同性天线</a:t>
            </a:r>
          </a:p>
          <a:p>
            <a:pPr eaLnBrk="1" hangingPunct="1">
              <a:buFont typeface="Wingdings" pitchFamily="2" charset="2"/>
              <a:buNone/>
            </a:pPr>
            <a:r>
              <a:rPr lang="zh-CN" altLang="en-US" sz="3600" b="1">
                <a:latin typeface="Times New Roman" pitchFamily="18" charset="0"/>
              </a:rPr>
              <a:t>                               （</a:t>
            </a:r>
            <a:r>
              <a:rPr lang="en-US" altLang="zh-CN" sz="3600" b="1">
                <a:latin typeface="Times New Roman" pitchFamily="18" charset="0"/>
              </a:rPr>
              <a:t>isotropic antenna</a:t>
            </a:r>
            <a:r>
              <a:rPr lang="zh-CN" altLang="en-US" sz="3600" b="1">
                <a:latin typeface="Times New Roman" pitchFamily="18" charset="0"/>
              </a:rPr>
              <a:t>）</a:t>
            </a:r>
          </a:p>
          <a:p>
            <a:pPr eaLnBrk="1" hangingPunct="1">
              <a:buFont typeface="Wingdings" pitchFamily="2" charset="2"/>
              <a:buNone/>
            </a:pPr>
            <a:r>
              <a:rPr lang="zh-CN" altLang="en-US"/>
              <a:t>      </a:t>
            </a:r>
            <a:r>
              <a:rPr lang="zh-CN" altLang="en-US" b="1"/>
              <a:t>没有体积、不存在损耗的点源辐射器。</a:t>
            </a:r>
          </a:p>
          <a:p>
            <a:pPr eaLnBrk="1" hangingPunct="1">
              <a:buFont typeface="Wingdings" pitchFamily="2" charset="2"/>
              <a:buNone/>
            </a:pPr>
            <a:r>
              <a:rPr lang="zh-CN" altLang="en-US" b="1"/>
              <a:t>其（三维）方向图为球体，即在空间各个方</a:t>
            </a:r>
          </a:p>
          <a:p>
            <a:pPr eaLnBrk="1" hangingPunct="1">
              <a:buFont typeface="Wingdings" pitchFamily="2" charset="2"/>
              <a:buNone/>
            </a:pPr>
            <a:r>
              <a:rPr lang="zh-CN" altLang="en-US" b="1"/>
              <a:t>向具有相同的辐射强度</a:t>
            </a:r>
            <a:r>
              <a:rPr lang="en-US" altLang="zh-CN" b="1">
                <a:latin typeface="Arial" charset="0"/>
              </a:rPr>
              <a:t>——</a:t>
            </a:r>
            <a:r>
              <a:rPr lang="zh-CN" altLang="en-US" b="1"/>
              <a:t>无方向性。</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effectLst>
                  <a:outerShdw blurRad="38100" dist="38100" dir="2700000" algn="tl">
                    <a:srgbClr val="000000">
                      <a:alpha val="43137"/>
                    </a:srgbClr>
                  </a:outerShdw>
                </a:effectLst>
              </a:rPr>
              <a:t>问题求解</a:t>
            </a:r>
            <a:endParaRPr lang="zh-CN" altLang="en-US" dirty="0"/>
          </a:p>
        </p:txBody>
      </p:sp>
      <p:sp>
        <p:nvSpPr>
          <p:cNvPr id="3" name="内容占位符 2"/>
          <p:cNvSpPr>
            <a:spLocks noGrp="1"/>
          </p:cNvSpPr>
          <p:nvPr>
            <p:ph idx="1"/>
          </p:nvPr>
        </p:nvSpPr>
        <p:spPr>
          <a:xfrm>
            <a:off x="755576" y="2060848"/>
            <a:ext cx="7772400" cy="4114800"/>
          </a:xfrm>
        </p:spPr>
        <p:txBody>
          <a:bodyPr/>
          <a:lstStyle/>
          <a:p>
            <a:r>
              <a:rPr lang="zh-CN" altLang="en-US" b="1" dirty="0">
                <a:latin typeface="Times New Roman" pitchFamily="18" charset="0"/>
                <a:cs typeface="Times New Roman" pitchFamily="18" charset="0"/>
              </a:rPr>
              <a:t>求解波阵面上的与</a:t>
            </a:r>
            <a:r>
              <a:rPr lang="en-US" altLang="zh-CN" b="1" dirty="0" err="1">
                <a:latin typeface="Times New Roman" pitchFamily="18" charset="0"/>
                <a:cs typeface="Times New Roman" pitchFamily="18" charset="0"/>
              </a:rPr>
              <a:t>Tx</a:t>
            </a:r>
            <a:r>
              <a:rPr lang="zh-CN" altLang="en-US" b="1" dirty="0">
                <a:latin typeface="Times New Roman" pitchFamily="18" charset="0"/>
                <a:cs typeface="Times New Roman" pitchFamily="18" charset="0"/>
              </a:rPr>
              <a:t>到</a:t>
            </a:r>
            <a:r>
              <a:rPr lang="en-US" altLang="zh-CN" b="1" dirty="0">
                <a:latin typeface="Times New Roman" pitchFamily="18" charset="0"/>
                <a:cs typeface="Times New Roman" pitchFamily="18" charset="0"/>
              </a:rPr>
              <a:t>Rx</a:t>
            </a:r>
            <a:r>
              <a:rPr lang="zh-CN" altLang="en-US" b="1" dirty="0">
                <a:latin typeface="Times New Roman" pitchFamily="18" charset="0"/>
                <a:cs typeface="Times New Roman" pitchFamily="18" charset="0"/>
              </a:rPr>
              <a:t>的直接传播相比相差半个波长的整数倍（</a:t>
            </a:r>
            <a:r>
              <a:rPr lang="en-US" altLang="zh-CN" b="1" i="1" dirty="0">
                <a:latin typeface="Times New Roman" pitchFamily="18" charset="0"/>
                <a:cs typeface="Times New Roman" pitchFamily="18" charset="0"/>
              </a:rPr>
              <a:t>n</a:t>
            </a:r>
            <a:r>
              <a:rPr lang="el-GR" altLang="zh-CN" b="1" i="1" dirty="0">
                <a:latin typeface="Times New Roman" pitchFamily="18" charset="0"/>
                <a:cs typeface="Times New Roman" pitchFamily="18" charset="0"/>
              </a:rPr>
              <a:t>λ</a:t>
            </a:r>
            <a:r>
              <a:rPr lang="en-US" altLang="zh-CN" b="1" dirty="0">
                <a:latin typeface="Times New Roman" pitchFamily="18" charset="0"/>
                <a:cs typeface="Times New Roman" pitchFamily="18" charset="0"/>
              </a:rPr>
              <a:t>/2</a:t>
            </a:r>
            <a:r>
              <a:rPr lang="zh-CN" altLang="en-US" b="1" dirty="0">
                <a:latin typeface="Times New Roman" pitchFamily="18" charset="0"/>
                <a:cs typeface="Times New Roman" pitchFamily="18" charset="0"/>
              </a:rPr>
              <a:t>，</a:t>
            </a:r>
            <a:r>
              <a:rPr lang="en-US" altLang="zh-CN" b="1" i="1" dirty="0">
                <a:latin typeface="Times New Roman" pitchFamily="18" charset="0"/>
                <a:cs typeface="Times New Roman" pitchFamily="18" charset="0"/>
              </a:rPr>
              <a:t>n</a:t>
            </a:r>
            <a:r>
              <a:rPr lang="en-US" altLang="zh-CN" b="1" dirty="0">
                <a:latin typeface="Times New Roman" pitchFamily="18" charset="0"/>
                <a:cs typeface="Times New Roman" pitchFamily="18" charset="0"/>
              </a:rPr>
              <a:t>=1</a:t>
            </a:r>
            <a:r>
              <a:rPr lang="zh-CN" altLang="en-US" b="1" dirty="0">
                <a:latin typeface="Times New Roman" pitchFamily="18" charset="0"/>
                <a:cs typeface="Times New Roman" pitchFamily="18" charset="0"/>
              </a:rPr>
              <a:t>，</a:t>
            </a:r>
            <a:r>
              <a:rPr lang="en-US" altLang="zh-CN" b="1" dirty="0">
                <a:latin typeface="Times New Roman" pitchFamily="18" charset="0"/>
                <a:cs typeface="Times New Roman" pitchFamily="18" charset="0"/>
              </a:rPr>
              <a:t>2</a:t>
            </a:r>
            <a:r>
              <a:rPr lang="zh-CN" altLang="en-US" b="1" dirty="0">
                <a:latin typeface="Times New Roman" pitchFamily="18" charset="0"/>
                <a:cs typeface="Times New Roman" pitchFamily="18" charset="0"/>
              </a:rPr>
              <a:t>，</a:t>
            </a:r>
            <a:r>
              <a:rPr lang="en-US" altLang="zh-CN" b="1" dirty="0">
                <a:latin typeface="Times New Roman" pitchFamily="18" charset="0"/>
                <a:cs typeface="Times New Roman" pitchFamily="18" charset="0"/>
              </a:rPr>
              <a:t>3</a:t>
            </a:r>
            <a:r>
              <a:rPr lang="zh-CN" altLang="en-US" b="1" dirty="0">
                <a:latin typeface="Times New Roman" pitchFamily="18" charset="0"/>
                <a:cs typeface="Times New Roman" pitchFamily="18" charset="0"/>
              </a:rPr>
              <a:t>，</a:t>
            </a:r>
            <a:r>
              <a:rPr lang="en-US" altLang="zh-CN" b="1" dirty="0">
                <a:latin typeface="Times New Roman" pitchFamily="18" charset="0"/>
                <a:cs typeface="Times New Roman" pitchFamily="18" charset="0"/>
              </a:rPr>
              <a:t>…</a:t>
            </a:r>
            <a:r>
              <a:rPr lang="zh-CN" altLang="en-US" b="1" dirty="0">
                <a:latin typeface="Times New Roman" pitchFamily="18" charset="0"/>
                <a:cs typeface="Times New Roman" pitchFamily="18" charset="0"/>
              </a:rPr>
              <a:t>）的次级波源的分布情况。</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zh-CN" altLang="en-US" sz="4000" b="1" dirty="0">
                <a:effectLst>
                  <a:outerShdw blurRad="38100" dist="38100" dir="2700000" algn="tl">
                    <a:srgbClr val="000000">
                      <a:alpha val="43137"/>
                    </a:srgbClr>
                  </a:outerShdw>
                </a:effectLst>
              </a:rPr>
              <a:t>问题的几何模型</a:t>
            </a:r>
          </a:p>
        </p:txBody>
      </p:sp>
      <p:graphicFrame>
        <p:nvGraphicFramePr>
          <p:cNvPr id="9218" name="Object 3"/>
          <p:cNvGraphicFramePr>
            <a:graphicFrameLocks noGrp="1" noChangeAspect="1"/>
          </p:cNvGraphicFramePr>
          <p:nvPr>
            <p:ph sz="half" idx="1"/>
          </p:nvPr>
        </p:nvGraphicFramePr>
        <p:xfrm>
          <a:off x="3203575" y="2060575"/>
          <a:ext cx="2324100" cy="1441450"/>
        </p:xfrm>
        <a:graphic>
          <a:graphicData uri="http://schemas.openxmlformats.org/presentationml/2006/ole">
            <mc:AlternateContent xmlns:mc="http://schemas.openxmlformats.org/markup-compatibility/2006">
              <mc:Choice xmlns:v="urn:schemas-microsoft-com:vml" Requires="v">
                <p:oleObj spid="_x0000_s9220" name="公式" r:id="rId4" imgW="3009600" imgH="1866600" progId="Equation.3">
                  <p:embed/>
                </p:oleObj>
              </mc:Choice>
              <mc:Fallback>
                <p:oleObj name="公式" r:id="rId4" imgW="3009600" imgH="18666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3575" y="2060575"/>
                        <a:ext cx="2324100" cy="1441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7828" name="Line 4"/>
          <p:cNvSpPr>
            <a:spLocks noChangeShapeType="1"/>
          </p:cNvSpPr>
          <p:nvPr/>
        </p:nvSpPr>
        <p:spPr bwMode="auto">
          <a:xfrm flipH="1">
            <a:off x="1836738" y="3789363"/>
            <a:ext cx="2303462" cy="1079500"/>
          </a:xfrm>
          <a:prstGeom prst="line">
            <a:avLst/>
          </a:prstGeom>
          <a:noFill/>
          <a:ln w="2857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charset="-122"/>
            </a:endParaRPr>
          </a:p>
        </p:txBody>
      </p:sp>
      <p:sp>
        <p:nvSpPr>
          <p:cNvPr id="77829" name="Line 5"/>
          <p:cNvSpPr>
            <a:spLocks noChangeShapeType="1"/>
          </p:cNvSpPr>
          <p:nvPr/>
        </p:nvSpPr>
        <p:spPr bwMode="auto">
          <a:xfrm>
            <a:off x="4140200" y="3789363"/>
            <a:ext cx="3097213" cy="1152525"/>
          </a:xfrm>
          <a:prstGeom prst="line">
            <a:avLst/>
          </a:prstGeom>
          <a:noFill/>
          <a:ln w="2857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charset="-122"/>
            </a:endParaRPr>
          </a:p>
        </p:txBody>
      </p:sp>
      <p:sp>
        <p:nvSpPr>
          <p:cNvPr id="77830" name="Line 6"/>
          <p:cNvSpPr>
            <a:spLocks noChangeShapeType="1"/>
          </p:cNvSpPr>
          <p:nvPr/>
        </p:nvSpPr>
        <p:spPr bwMode="auto">
          <a:xfrm>
            <a:off x="1836738" y="4868863"/>
            <a:ext cx="5400675" cy="73025"/>
          </a:xfrm>
          <a:prstGeom prst="line">
            <a:avLst/>
          </a:prstGeom>
          <a:noFill/>
          <a:ln w="28575">
            <a:solidFill>
              <a:schemeClr val="tx1"/>
            </a:solidFill>
            <a:round/>
            <a:headEnd type="oval" w="med" len="med"/>
            <a:tailEnd type="oval" w="med" len="med"/>
          </a:ln>
          <a:effectLst/>
        </p:spPr>
        <p:txBody>
          <a:bodyPr/>
          <a:lstStyle/>
          <a:p>
            <a:pPr>
              <a:defRPr/>
            </a:pPr>
            <a:endParaRPr lang="zh-CN" altLang="en-US">
              <a:effectLst>
                <a:outerShdw blurRad="38100" dist="38100" dir="2700000" algn="tl">
                  <a:srgbClr val="000000">
                    <a:alpha val="43137"/>
                  </a:srgbClr>
                </a:outerShdw>
              </a:effectLst>
              <a:ea typeface="宋体" charset="-122"/>
            </a:endParaRPr>
          </a:p>
        </p:txBody>
      </p:sp>
      <p:sp>
        <p:nvSpPr>
          <p:cNvPr id="77831" name="Text Box 7"/>
          <p:cNvSpPr txBox="1">
            <a:spLocks noChangeArrowheads="1"/>
          </p:cNvSpPr>
          <p:nvPr/>
        </p:nvSpPr>
        <p:spPr bwMode="auto">
          <a:xfrm>
            <a:off x="1403350" y="4652963"/>
            <a:ext cx="720725" cy="366712"/>
          </a:xfrm>
          <a:prstGeom prst="rect">
            <a:avLst/>
          </a:prstGeom>
          <a:noFill/>
          <a:ln w="9525">
            <a:noFill/>
            <a:miter lim="800000"/>
            <a:headEnd/>
            <a:tailEnd/>
          </a:ln>
          <a:effectLst/>
        </p:spPr>
        <p:txBody>
          <a:bodyPr>
            <a:spAutoFit/>
          </a:bodyPr>
          <a:lstStyle/>
          <a:p>
            <a:pPr>
              <a:defRPr/>
            </a:pPr>
            <a:r>
              <a:rPr lang="en-US" altLang="zh-CN" sz="1800">
                <a:effectLst>
                  <a:outerShdw blurRad="38100" dist="38100" dir="2700000" algn="tl">
                    <a:srgbClr val="FFFFFF"/>
                  </a:outerShdw>
                </a:effectLst>
                <a:ea typeface="宋体" charset="-122"/>
              </a:rPr>
              <a:t>Tx</a:t>
            </a:r>
          </a:p>
        </p:txBody>
      </p:sp>
      <p:sp>
        <p:nvSpPr>
          <p:cNvPr id="77832" name="Text Box 8"/>
          <p:cNvSpPr txBox="1">
            <a:spLocks noChangeArrowheads="1"/>
          </p:cNvSpPr>
          <p:nvPr/>
        </p:nvSpPr>
        <p:spPr bwMode="auto">
          <a:xfrm>
            <a:off x="7235825" y="4579938"/>
            <a:ext cx="720725" cy="366712"/>
          </a:xfrm>
          <a:prstGeom prst="rect">
            <a:avLst/>
          </a:prstGeom>
          <a:noFill/>
          <a:ln w="9525">
            <a:noFill/>
            <a:miter lim="800000"/>
            <a:headEnd/>
            <a:tailEnd/>
          </a:ln>
          <a:effectLst/>
        </p:spPr>
        <p:txBody>
          <a:bodyPr>
            <a:spAutoFit/>
          </a:bodyPr>
          <a:lstStyle/>
          <a:p>
            <a:pPr>
              <a:defRPr/>
            </a:pPr>
            <a:r>
              <a:rPr lang="en-US" altLang="zh-CN" sz="1800">
                <a:effectLst>
                  <a:outerShdw blurRad="38100" dist="38100" dir="2700000" algn="tl">
                    <a:srgbClr val="FFFFFF"/>
                  </a:outerShdw>
                </a:effectLst>
                <a:ea typeface="宋体" charset="-122"/>
              </a:rPr>
              <a:t>Rx</a:t>
            </a:r>
          </a:p>
        </p:txBody>
      </p:sp>
      <p:sp>
        <p:nvSpPr>
          <p:cNvPr id="77833" name="Text Box 9"/>
          <p:cNvSpPr txBox="1">
            <a:spLocks noChangeArrowheads="1"/>
          </p:cNvSpPr>
          <p:nvPr/>
        </p:nvSpPr>
        <p:spPr bwMode="auto">
          <a:xfrm>
            <a:off x="3995738" y="4868863"/>
            <a:ext cx="720725" cy="366712"/>
          </a:xfrm>
          <a:prstGeom prst="rect">
            <a:avLst/>
          </a:prstGeom>
          <a:noFill/>
          <a:ln w="9525">
            <a:noFill/>
            <a:miter lim="800000"/>
            <a:headEnd/>
            <a:tailEnd/>
          </a:ln>
          <a:effectLst/>
        </p:spPr>
        <p:txBody>
          <a:bodyPr>
            <a:spAutoFit/>
          </a:bodyPr>
          <a:lstStyle/>
          <a:p>
            <a:pPr>
              <a:defRPr/>
            </a:pPr>
            <a:r>
              <a:rPr lang="en-US" altLang="zh-CN" sz="1800" i="1">
                <a:effectLst>
                  <a:outerShdw blurRad="38100" dist="38100" dir="2700000" algn="tl">
                    <a:srgbClr val="FFFFFF"/>
                  </a:outerShdw>
                </a:effectLst>
                <a:ea typeface="宋体" charset="-122"/>
              </a:rPr>
              <a:t>d</a:t>
            </a:r>
          </a:p>
        </p:txBody>
      </p:sp>
      <p:sp>
        <p:nvSpPr>
          <p:cNvPr id="77834" name="Text Box 10"/>
          <p:cNvSpPr txBox="1">
            <a:spLocks noChangeArrowheads="1"/>
          </p:cNvSpPr>
          <p:nvPr/>
        </p:nvSpPr>
        <p:spPr bwMode="auto">
          <a:xfrm>
            <a:off x="2844800" y="4510088"/>
            <a:ext cx="720725" cy="366712"/>
          </a:xfrm>
          <a:prstGeom prst="rect">
            <a:avLst/>
          </a:prstGeom>
          <a:noFill/>
          <a:ln w="9525">
            <a:noFill/>
            <a:miter lim="800000"/>
            <a:headEnd/>
            <a:tailEnd/>
          </a:ln>
          <a:effectLst/>
        </p:spPr>
        <p:txBody>
          <a:bodyPr>
            <a:spAutoFit/>
          </a:bodyPr>
          <a:lstStyle/>
          <a:p>
            <a:pPr>
              <a:defRPr/>
            </a:pPr>
            <a:r>
              <a:rPr lang="en-US" altLang="zh-CN" sz="1800" i="1">
                <a:effectLst>
                  <a:outerShdw blurRad="38100" dist="38100" dir="2700000" algn="tl">
                    <a:srgbClr val="FFFFFF"/>
                  </a:outerShdw>
                </a:effectLst>
                <a:ea typeface="宋体" charset="-122"/>
              </a:rPr>
              <a:t>d</a:t>
            </a:r>
            <a:r>
              <a:rPr lang="en-US" altLang="zh-CN" sz="1800" i="1" baseline="-25000">
                <a:effectLst>
                  <a:outerShdw blurRad="38100" dist="38100" dir="2700000" algn="tl">
                    <a:srgbClr val="FFFFFF"/>
                  </a:outerShdw>
                </a:effectLst>
                <a:ea typeface="宋体" charset="-122"/>
              </a:rPr>
              <a:t>1</a:t>
            </a:r>
            <a:endParaRPr lang="en-US" altLang="zh-CN" sz="1800" i="1">
              <a:effectLst>
                <a:outerShdw blurRad="38100" dist="38100" dir="2700000" algn="tl">
                  <a:srgbClr val="FFFFFF"/>
                </a:outerShdw>
              </a:effectLst>
              <a:ea typeface="宋体" charset="-122"/>
            </a:endParaRPr>
          </a:p>
        </p:txBody>
      </p:sp>
      <p:sp>
        <p:nvSpPr>
          <p:cNvPr id="77835" name="Text Box 11"/>
          <p:cNvSpPr txBox="1">
            <a:spLocks noChangeArrowheads="1"/>
          </p:cNvSpPr>
          <p:nvPr/>
        </p:nvSpPr>
        <p:spPr bwMode="auto">
          <a:xfrm>
            <a:off x="5292725" y="4581525"/>
            <a:ext cx="720725" cy="366713"/>
          </a:xfrm>
          <a:prstGeom prst="rect">
            <a:avLst/>
          </a:prstGeom>
          <a:noFill/>
          <a:ln w="9525">
            <a:noFill/>
            <a:miter lim="800000"/>
            <a:headEnd/>
            <a:tailEnd/>
          </a:ln>
          <a:effectLst/>
        </p:spPr>
        <p:txBody>
          <a:bodyPr>
            <a:spAutoFit/>
          </a:bodyPr>
          <a:lstStyle/>
          <a:p>
            <a:pPr>
              <a:defRPr/>
            </a:pPr>
            <a:r>
              <a:rPr lang="en-US" altLang="zh-CN" sz="1800" i="1">
                <a:effectLst>
                  <a:outerShdw blurRad="38100" dist="38100" dir="2700000" algn="tl">
                    <a:srgbClr val="FFFFFF"/>
                  </a:outerShdw>
                </a:effectLst>
                <a:ea typeface="宋体" charset="-122"/>
              </a:rPr>
              <a:t>d</a:t>
            </a:r>
            <a:r>
              <a:rPr lang="en-US" altLang="zh-CN" sz="1800" i="1" baseline="-25000">
                <a:effectLst>
                  <a:outerShdw blurRad="38100" dist="38100" dir="2700000" algn="tl">
                    <a:srgbClr val="FFFFFF"/>
                  </a:outerShdw>
                </a:effectLst>
                <a:ea typeface="宋体" charset="-122"/>
              </a:rPr>
              <a:t>2</a:t>
            </a:r>
            <a:endParaRPr lang="en-US" altLang="zh-CN" sz="1800" i="1">
              <a:effectLst>
                <a:outerShdw blurRad="38100" dist="38100" dir="2700000" algn="tl">
                  <a:srgbClr val="FFFFFF"/>
                </a:outerShdw>
              </a:effectLst>
              <a:ea typeface="宋体" charset="-122"/>
            </a:endParaRPr>
          </a:p>
        </p:txBody>
      </p:sp>
      <p:sp>
        <p:nvSpPr>
          <p:cNvPr id="77836" name="Text Box 12"/>
          <p:cNvSpPr txBox="1">
            <a:spLocks noChangeArrowheads="1"/>
          </p:cNvSpPr>
          <p:nvPr/>
        </p:nvSpPr>
        <p:spPr bwMode="auto">
          <a:xfrm>
            <a:off x="684213" y="2060575"/>
            <a:ext cx="8207375" cy="1552575"/>
          </a:xfrm>
          <a:prstGeom prst="rect">
            <a:avLst/>
          </a:prstGeom>
          <a:noFill/>
          <a:ln w="9525">
            <a:noFill/>
            <a:miter lim="800000"/>
            <a:headEnd/>
            <a:tailEnd/>
          </a:ln>
          <a:effectLst/>
        </p:spPr>
        <p:txBody>
          <a:bodyPr>
            <a:spAutoFit/>
          </a:bodyPr>
          <a:lstStyle/>
          <a:p>
            <a:pPr>
              <a:defRPr/>
            </a:pPr>
            <a:r>
              <a:rPr lang="en-US" altLang="zh-CN" sz="2400" dirty="0">
                <a:latin typeface="Arial" charset="0"/>
                <a:ea typeface="宋体" charset="-122"/>
              </a:rPr>
              <a:t>     </a:t>
            </a:r>
            <a:r>
              <a:rPr lang="zh-CN" altLang="en-US" sz="2400" dirty="0">
                <a:latin typeface="Arial" charset="0"/>
                <a:ea typeface="宋体" charset="-122"/>
              </a:rPr>
              <a:t>几何问题求解：                                        </a:t>
            </a:r>
          </a:p>
          <a:p>
            <a:pPr>
              <a:defRPr/>
            </a:pPr>
            <a:r>
              <a:rPr lang="zh-CN" altLang="en-US" sz="2400" dirty="0">
                <a:latin typeface="Arial" charset="0"/>
                <a:ea typeface="宋体" charset="-122"/>
              </a:rPr>
              <a:t>                                                             </a:t>
            </a:r>
            <a:r>
              <a:rPr lang="en-US" altLang="zh-CN" sz="2400" i="1" dirty="0">
                <a:ea typeface="宋体" charset="-122"/>
                <a:cs typeface="Arial" charset="0"/>
              </a:rPr>
              <a:t>,</a:t>
            </a:r>
            <a:r>
              <a:rPr lang="en-US" altLang="zh-CN" sz="2400" i="1" dirty="0">
                <a:effectLst>
                  <a:outerShdw blurRad="38100" dist="38100" dir="2700000" algn="tl">
                    <a:srgbClr val="FFFFFF"/>
                  </a:outerShdw>
                </a:effectLst>
                <a:ea typeface="宋体" charset="-122"/>
                <a:cs typeface="Arial" charset="0"/>
              </a:rPr>
              <a:t> </a:t>
            </a:r>
            <a:r>
              <a:rPr lang="en-US" altLang="zh-CN" sz="2400" i="1" dirty="0">
                <a:ea typeface="宋体" charset="-122"/>
                <a:cs typeface="Arial" charset="0"/>
              </a:rPr>
              <a:t>n=1,2,3,… </a:t>
            </a:r>
            <a:r>
              <a:rPr lang="zh-CN" altLang="en-US" sz="2400" dirty="0">
                <a:ea typeface="宋体" charset="-122"/>
                <a:cs typeface="Arial" charset="0"/>
              </a:rPr>
              <a:t>。求</a:t>
            </a:r>
            <a:r>
              <a:rPr lang="en-US" altLang="zh-CN" sz="2400" i="1" dirty="0" err="1">
                <a:ea typeface="宋体" charset="-122"/>
                <a:cs typeface="Arial" charset="0"/>
              </a:rPr>
              <a:t>r</a:t>
            </a:r>
            <a:r>
              <a:rPr lang="en-US" altLang="zh-CN" sz="2400" i="1" baseline="-25000" dirty="0" err="1">
                <a:ea typeface="宋体" charset="-122"/>
                <a:cs typeface="Arial" charset="0"/>
              </a:rPr>
              <a:t>n</a:t>
            </a:r>
            <a:r>
              <a:rPr lang="en-US" altLang="zh-CN" sz="2400" i="1" baseline="-25000" dirty="0">
                <a:ea typeface="宋体" charset="-122"/>
                <a:cs typeface="Arial" charset="0"/>
              </a:rPr>
              <a:t> </a:t>
            </a:r>
            <a:r>
              <a:rPr lang="zh-CN" altLang="en-US" sz="2400" dirty="0">
                <a:ea typeface="宋体" charset="-122"/>
                <a:cs typeface="Arial" charset="0"/>
              </a:rPr>
              <a:t>。</a:t>
            </a:r>
            <a:endParaRPr lang="zh-CN" altLang="el-GR" sz="2400" dirty="0">
              <a:ea typeface="宋体" charset="-122"/>
              <a:cs typeface="Arial" charset="0"/>
            </a:endParaRPr>
          </a:p>
          <a:p>
            <a:pPr>
              <a:defRPr/>
            </a:pPr>
            <a:endParaRPr lang="en-US" altLang="zh-CN" sz="2400" i="1" dirty="0">
              <a:effectLst>
                <a:outerShdw blurRad="38100" dist="38100" dir="2700000" algn="tl">
                  <a:srgbClr val="FFFFFF"/>
                </a:outerShdw>
              </a:effectLst>
              <a:ea typeface="宋体" charset="-122"/>
            </a:endParaRPr>
          </a:p>
        </p:txBody>
      </p:sp>
      <p:sp>
        <p:nvSpPr>
          <p:cNvPr id="77837" name="Line 13"/>
          <p:cNvSpPr>
            <a:spLocks noChangeShapeType="1"/>
          </p:cNvSpPr>
          <p:nvPr/>
        </p:nvSpPr>
        <p:spPr bwMode="auto">
          <a:xfrm>
            <a:off x="4140200" y="3789363"/>
            <a:ext cx="0" cy="1079500"/>
          </a:xfrm>
          <a:prstGeom prst="line">
            <a:avLst/>
          </a:prstGeom>
          <a:noFill/>
          <a:ln w="28575">
            <a:solidFill>
              <a:srgbClr val="FF0000"/>
            </a:solidFill>
            <a:prstDash val="dash"/>
            <a:round/>
            <a:headEnd/>
            <a:tailEnd/>
          </a:ln>
          <a:effectLst/>
        </p:spPr>
        <p:txBody>
          <a:bodyPr/>
          <a:lstStyle/>
          <a:p>
            <a:pPr>
              <a:defRPr/>
            </a:pPr>
            <a:endParaRPr lang="zh-CN" altLang="en-US">
              <a:effectLst>
                <a:outerShdw blurRad="38100" dist="38100" dir="2700000" algn="tl">
                  <a:srgbClr val="000000">
                    <a:alpha val="43137"/>
                  </a:srgbClr>
                </a:outerShdw>
              </a:effectLst>
              <a:ea typeface="宋体" charset="-122"/>
            </a:endParaRPr>
          </a:p>
        </p:txBody>
      </p:sp>
      <p:sp>
        <p:nvSpPr>
          <p:cNvPr id="77838" name="Text Box 14"/>
          <p:cNvSpPr txBox="1">
            <a:spLocks noChangeArrowheads="1"/>
          </p:cNvSpPr>
          <p:nvPr/>
        </p:nvSpPr>
        <p:spPr bwMode="auto">
          <a:xfrm>
            <a:off x="4140200" y="4221163"/>
            <a:ext cx="576263" cy="366712"/>
          </a:xfrm>
          <a:prstGeom prst="rect">
            <a:avLst/>
          </a:prstGeom>
          <a:noFill/>
          <a:ln w="9525">
            <a:noFill/>
            <a:miter lim="800000"/>
            <a:headEnd/>
            <a:tailEnd/>
          </a:ln>
          <a:effectLst/>
        </p:spPr>
        <p:txBody>
          <a:bodyPr>
            <a:spAutoFit/>
          </a:bodyPr>
          <a:lstStyle/>
          <a:p>
            <a:pPr>
              <a:defRPr/>
            </a:pPr>
            <a:r>
              <a:rPr lang="en-US" altLang="zh-CN" sz="1800" i="1" dirty="0" err="1">
                <a:solidFill>
                  <a:srgbClr val="FF3300"/>
                </a:solidFill>
                <a:effectLst>
                  <a:outerShdw blurRad="38100" dist="38100" dir="2700000" algn="tl">
                    <a:srgbClr val="000000"/>
                  </a:outerShdw>
                </a:effectLst>
                <a:ea typeface="宋体" charset="-122"/>
              </a:rPr>
              <a:t>r</a:t>
            </a:r>
            <a:r>
              <a:rPr lang="en-US" altLang="zh-CN" sz="1800" i="1" baseline="-25000" dirty="0" err="1">
                <a:solidFill>
                  <a:srgbClr val="FF3300"/>
                </a:solidFill>
                <a:effectLst>
                  <a:outerShdw blurRad="38100" dist="38100" dir="2700000" algn="tl">
                    <a:srgbClr val="000000"/>
                  </a:outerShdw>
                </a:effectLst>
                <a:ea typeface="宋体" charset="-122"/>
              </a:rPr>
              <a:t>n</a:t>
            </a:r>
            <a:endParaRPr lang="en-US" altLang="zh-CN" sz="1800" i="1" dirty="0">
              <a:solidFill>
                <a:srgbClr val="FF3300"/>
              </a:solidFill>
              <a:effectLst>
                <a:outerShdw blurRad="38100" dist="38100" dir="2700000" algn="tl">
                  <a:srgbClr val="000000"/>
                </a:outerShdw>
              </a:effectLst>
              <a:ea typeface="宋体" charset="-122"/>
            </a:endParaRPr>
          </a:p>
        </p:txBody>
      </p:sp>
      <p:sp>
        <p:nvSpPr>
          <p:cNvPr id="77839" name="Line 15"/>
          <p:cNvSpPr>
            <a:spLocks noChangeShapeType="1"/>
          </p:cNvSpPr>
          <p:nvPr/>
        </p:nvSpPr>
        <p:spPr bwMode="auto">
          <a:xfrm>
            <a:off x="4140200" y="4725988"/>
            <a:ext cx="215900" cy="0"/>
          </a:xfrm>
          <a:prstGeom prst="line">
            <a:avLst/>
          </a:prstGeom>
          <a:noFill/>
          <a:ln w="2222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charset="-122"/>
            </a:endParaRPr>
          </a:p>
        </p:txBody>
      </p:sp>
      <p:sp>
        <p:nvSpPr>
          <p:cNvPr id="77840" name="Line 16"/>
          <p:cNvSpPr>
            <a:spLocks noChangeShapeType="1"/>
          </p:cNvSpPr>
          <p:nvPr/>
        </p:nvSpPr>
        <p:spPr bwMode="auto">
          <a:xfrm>
            <a:off x="4356100" y="4725988"/>
            <a:ext cx="0" cy="142875"/>
          </a:xfrm>
          <a:prstGeom prst="line">
            <a:avLst/>
          </a:prstGeom>
          <a:noFill/>
          <a:ln w="22225">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charset="-122"/>
            </a:endParaRPr>
          </a:p>
        </p:txBody>
      </p:sp>
      <p:sp>
        <p:nvSpPr>
          <p:cNvPr id="77841" name="Line 17"/>
          <p:cNvSpPr>
            <a:spLocks noChangeShapeType="1"/>
          </p:cNvSpPr>
          <p:nvPr/>
        </p:nvSpPr>
        <p:spPr bwMode="auto">
          <a:xfrm flipH="1">
            <a:off x="1836738" y="4941888"/>
            <a:ext cx="0" cy="360362"/>
          </a:xfrm>
          <a:prstGeom prst="line">
            <a:avLst/>
          </a:prstGeom>
          <a:noFill/>
          <a:ln w="1905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charset="-122"/>
            </a:endParaRPr>
          </a:p>
        </p:txBody>
      </p:sp>
      <p:sp>
        <p:nvSpPr>
          <p:cNvPr id="77842" name="Line 18"/>
          <p:cNvSpPr>
            <a:spLocks noChangeShapeType="1"/>
          </p:cNvSpPr>
          <p:nvPr/>
        </p:nvSpPr>
        <p:spPr bwMode="auto">
          <a:xfrm>
            <a:off x="7237413" y="5013325"/>
            <a:ext cx="0" cy="360363"/>
          </a:xfrm>
          <a:prstGeom prst="line">
            <a:avLst/>
          </a:prstGeom>
          <a:noFill/>
          <a:ln w="19050">
            <a:solidFill>
              <a:schemeClr val="tx1"/>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charset="-122"/>
            </a:endParaRPr>
          </a:p>
        </p:txBody>
      </p:sp>
      <p:sp>
        <p:nvSpPr>
          <p:cNvPr id="77843" name="Line 19"/>
          <p:cNvSpPr>
            <a:spLocks noChangeShapeType="1"/>
          </p:cNvSpPr>
          <p:nvPr/>
        </p:nvSpPr>
        <p:spPr bwMode="auto">
          <a:xfrm>
            <a:off x="1836738" y="5157788"/>
            <a:ext cx="5400675" cy="71437"/>
          </a:xfrm>
          <a:prstGeom prst="line">
            <a:avLst/>
          </a:prstGeom>
          <a:noFill/>
          <a:ln w="19050">
            <a:solidFill>
              <a:schemeClr val="tx1"/>
            </a:solidFill>
            <a:round/>
            <a:headEnd type="triangle" w="med" len="med"/>
            <a:tailEnd type="triangle" w="med" len="med"/>
          </a:ln>
          <a:effectLst/>
        </p:spPr>
        <p:txBody>
          <a:bodyPr/>
          <a:lstStyle/>
          <a:p>
            <a:pPr>
              <a:defRPr/>
            </a:pPr>
            <a:endParaRPr lang="zh-CN" altLang="en-US">
              <a:effectLst>
                <a:outerShdw blurRad="38100" dist="38100" dir="2700000" algn="tl">
                  <a:srgbClr val="000000">
                    <a:alpha val="43137"/>
                  </a:srgbClr>
                </a:outerShdw>
              </a:effectLst>
              <a:ea typeface="宋体" charset="-122"/>
            </a:endParaRPr>
          </a:p>
        </p:txBody>
      </p:sp>
      <p:sp>
        <p:nvSpPr>
          <p:cNvPr id="77844" name="Text Box 20"/>
          <p:cNvSpPr txBox="1">
            <a:spLocks noChangeArrowheads="1"/>
          </p:cNvSpPr>
          <p:nvPr/>
        </p:nvSpPr>
        <p:spPr bwMode="auto">
          <a:xfrm>
            <a:off x="2700338" y="3932238"/>
            <a:ext cx="720725" cy="366712"/>
          </a:xfrm>
          <a:prstGeom prst="rect">
            <a:avLst/>
          </a:prstGeom>
          <a:noFill/>
          <a:ln w="9525">
            <a:noFill/>
            <a:miter lim="800000"/>
            <a:headEnd/>
            <a:tailEnd/>
          </a:ln>
          <a:effectLst/>
        </p:spPr>
        <p:txBody>
          <a:bodyPr>
            <a:spAutoFit/>
          </a:bodyPr>
          <a:lstStyle/>
          <a:p>
            <a:pPr>
              <a:defRPr/>
            </a:pPr>
            <a:r>
              <a:rPr lang="en-US" altLang="zh-CN" sz="1800" i="1">
                <a:effectLst>
                  <a:outerShdw blurRad="38100" dist="38100" dir="2700000" algn="tl">
                    <a:srgbClr val="FFFFFF"/>
                  </a:outerShdw>
                </a:effectLst>
                <a:ea typeface="宋体" charset="-122"/>
              </a:rPr>
              <a:t>d</a:t>
            </a:r>
            <a:r>
              <a:rPr lang="en-US" altLang="zh-CN" sz="1800" i="1" baseline="-25000">
                <a:effectLst>
                  <a:outerShdw blurRad="38100" dist="38100" dir="2700000" algn="tl">
                    <a:srgbClr val="FFFFFF"/>
                  </a:outerShdw>
                </a:effectLst>
                <a:ea typeface="宋体" charset="-122"/>
              </a:rPr>
              <a:t>n1</a:t>
            </a:r>
            <a:endParaRPr lang="en-US" altLang="zh-CN" sz="1800" i="1">
              <a:effectLst>
                <a:outerShdw blurRad="38100" dist="38100" dir="2700000" algn="tl">
                  <a:srgbClr val="FFFFFF"/>
                </a:outerShdw>
              </a:effectLst>
              <a:ea typeface="宋体" charset="-122"/>
            </a:endParaRPr>
          </a:p>
        </p:txBody>
      </p:sp>
      <p:sp>
        <p:nvSpPr>
          <p:cNvPr id="77845" name="Text Box 21"/>
          <p:cNvSpPr txBox="1">
            <a:spLocks noChangeArrowheads="1"/>
          </p:cNvSpPr>
          <p:nvPr/>
        </p:nvSpPr>
        <p:spPr bwMode="auto">
          <a:xfrm>
            <a:off x="5219700" y="3932238"/>
            <a:ext cx="720725" cy="366712"/>
          </a:xfrm>
          <a:prstGeom prst="rect">
            <a:avLst/>
          </a:prstGeom>
          <a:noFill/>
          <a:ln w="9525">
            <a:noFill/>
            <a:miter lim="800000"/>
            <a:headEnd/>
            <a:tailEnd/>
          </a:ln>
          <a:effectLst/>
        </p:spPr>
        <p:txBody>
          <a:bodyPr>
            <a:spAutoFit/>
          </a:bodyPr>
          <a:lstStyle/>
          <a:p>
            <a:pPr>
              <a:defRPr/>
            </a:pPr>
            <a:r>
              <a:rPr lang="en-US" altLang="zh-CN" sz="1800" i="1">
                <a:effectLst>
                  <a:outerShdw blurRad="38100" dist="38100" dir="2700000" algn="tl">
                    <a:srgbClr val="FFFFFF"/>
                  </a:outerShdw>
                </a:effectLst>
                <a:ea typeface="宋体" charset="-122"/>
              </a:rPr>
              <a:t>d</a:t>
            </a:r>
            <a:r>
              <a:rPr lang="en-US" altLang="zh-CN" sz="1800" i="1" baseline="-25000">
                <a:effectLst>
                  <a:outerShdw blurRad="38100" dist="38100" dir="2700000" algn="tl">
                    <a:srgbClr val="FFFFFF"/>
                  </a:outerShdw>
                </a:effectLst>
                <a:ea typeface="宋体" charset="-122"/>
              </a:rPr>
              <a:t>n2</a:t>
            </a:r>
            <a:endParaRPr lang="en-US" altLang="zh-CN" sz="1800" i="1">
              <a:effectLst>
                <a:outerShdw blurRad="38100" dist="38100" dir="2700000" algn="tl">
                  <a:srgbClr val="FFFFFF"/>
                </a:outerShdw>
              </a:effectLst>
              <a:ea typeface="宋体" charset="-122"/>
            </a:endParaRPr>
          </a:p>
        </p:txBody>
      </p:sp>
      <p:graphicFrame>
        <p:nvGraphicFramePr>
          <p:cNvPr id="9219" name="Object 22"/>
          <p:cNvGraphicFramePr>
            <a:graphicFrameLocks noGrp="1" noChangeAspect="1"/>
          </p:cNvGraphicFramePr>
          <p:nvPr>
            <p:ph sz="half" idx="2"/>
          </p:nvPr>
        </p:nvGraphicFramePr>
        <p:xfrm>
          <a:off x="3059113" y="5589588"/>
          <a:ext cx="2376487" cy="835025"/>
        </p:xfrm>
        <a:graphic>
          <a:graphicData uri="http://schemas.openxmlformats.org/presentationml/2006/ole">
            <mc:AlternateContent xmlns:mc="http://schemas.openxmlformats.org/markup-compatibility/2006">
              <mc:Choice xmlns:v="urn:schemas-microsoft-com:vml" Requires="v">
                <p:oleObj spid="_x0000_s9221" name="公式" r:id="rId6" imgW="2425680" imgH="1206360" progId="Equation.3">
                  <p:embed/>
                </p:oleObj>
              </mc:Choice>
              <mc:Fallback>
                <p:oleObj name="公式" r:id="rId6" imgW="2425680" imgH="1206360" progId="Equation.3">
                  <p:embed/>
                  <p:pic>
                    <p:nvPicPr>
                      <p:cNvPr id="0" name="Object 2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59113" y="5589588"/>
                        <a:ext cx="2376487" cy="835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 name="TextBox 22"/>
          <p:cNvSpPr txBox="1"/>
          <p:nvPr/>
        </p:nvSpPr>
        <p:spPr>
          <a:xfrm>
            <a:off x="4067944" y="3429000"/>
            <a:ext cx="432048" cy="461665"/>
          </a:xfrm>
          <a:prstGeom prst="rect">
            <a:avLst/>
          </a:prstGeom>
          <a:noFill/>
        </p:spPr>
        <p:txBody>
          <a:bodyPr wrap="square" rtlCol="0">
            <a:spAutoFit/>
          </a:bodyPr>
          <a:lstStyle/>
          <a:p>
            <a:r>
              <a:rPr lang="en-US" altLang="zh-CN" sz="2400" dirty="0"/>
              <a:t>A</a:t>
            </a:r>
            <a:endParaRPr lang="zh-CN" altLang="en-US" sz="2400" dirty="0"/>
          </a:p>
        </p:txBody>
      </p:sp>
      <p:sp>
        <p:nvSpPr>
          <p:cNvPr id="24" name="TextBox 23"/>
          <p:cNvSpPr txBox="1"/>
          <p:nvPr/>
        </p:nvSpPr>
        <p:spPr>
          <a:xfrm>
            <a:off x="3779912" y="4509120"/>
            <a:ext cx="432048" cy="461665"/>
          </a:xfrm>
          <a:prstGeom prst="rect">
            <a:avLst/>
          </a:prstGeom>
          <a:noFill/>
        </p:spPr>
        <p:txBody>
          <a:bodyPr wrap="square" rtlCol="0">
            <a:spAutoFit/>
          </a:bodyPr>
          <a:lstStyle/>
          <a:p>
            <a:r>
              <a:rPr lang="en-US" altLang="zh-CN" sz="2400" dirty="0"/>
              <a:t>O</a:t>
            </a:r>
            <a:endParaRPr lang="zh-CN" altLang="en-US"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8"/>
          <p:cNvSpPr>
            <a:spLocks noGrp="1" noChangeArrowheads="1"/>
          </p:cNvSpPr>
          <p:nvPr>
            <p:ph type="title"/>
          </p:nvPr>
        </p:nvSpPr>
        <p:spPr/>
        <p:txBody>
          <a:bodyPr/>
          <a:lstStyle/>
          <a:p>
            <a:pPr eaLnBrk="1" hangingPunct="1"/>
            <a:endParaRPr lang="zh-CN" altLang="zh-CN"/>
          </a:p>
        </p:txBody>
      </p:sp>
      <p:sp>
        <p:nvSpPr>
          <p:cNvPr id="79875" name="Rectangle 3"/>
          <p:cNvSpPr>
            <a:spLocks noGrp="1" noChangeArrowheads="1"/>
          </p:cNvSpPr>
          <p:nvPr>
            <p:ph type="body" sz="half" idx="1"/>
          </p:nvPr>
        </p:nvSpPr>
        <p:spPr/>
        <p:txBody>
          <a:bodyPr/>
          <a:lstStyle/>
          <a:p>
            <a:pPr eaLnBrk="1" hangingPunct="1">
              <a:defRPr/>
            </a:pPr>
            <a:r>
              <a:rPr lang="zh-CN" altLang="en-US" sz="2800" b="1" u="sng">
                <a:effectLst>
                  <a:outerShdw blurRad="38100" dist="38100" dir="2700000" algn="tl">
                    <a:srgbClr val="FFFFFF"/>
                  </a:outerShdw>
                </a:effectLst>
              </a:rPr>
              <a:t>推导</a:t>
            </a:r>
            <a:r>
              <a:rPr lang="zh-CN" altLang="en-US" sz="2800"/>
              <a:t>：</a:t>
            </a:r>
          </a:p>
          <a:p>
            <a:pPr eaLnBrk="1" hangingPunct="1">
              <a:buFont typeface="Wingdings" pitchFamily="2" charset="2"/>
              <a:buNone/>
              <a:defRPr/>
            </a:pPr>
            <a:r>
              <a:rPr lang="zh-CN" altLang="en-US" sz="2800"/>
              <a:t>   </a:t>
            </a:r>
          </a:p>
        </p:txBody>
      </p:sp>
      <p:graphicFrame>
        <p:nvGraphicFramePr>
          <p:cNvPr id="10242" name="Object 4"/>
          <p:cNvGraphicFramePr>
            <a:graphicFrameLocks noGrp="1" noChangeAspect="1"/>
          </p:cNvGraphicFramePr>
          <p:nvPr>
            <p:ph sz="quarter" idx="2"/>
          </p:nvPr>
        </p:nvGraphicFramePr>
        <p:xfrm>
          <a:off x="2339975" y="3581400"/>
          <a:ext cx="3810000" cy="692150"/>
        </p:xfrm>
        <a:graphic>
          <a:graphicData uri="http://schemas.openxmlformats.org/presentationml/2006/ole">
            <mc:AlternateContent xmlns:mc="http://schemas.openxmlformats.org/markup-compatibility/2006">
              <mc:Choice xmlns:v="urn:schemas-microsoft-com:vml" Requires="v">
                <p:oleObj spid="_x0000_s10245" name="公式" r:id="rId4" imgW="4889160" imgH="888840" progId="Equation.3">
                  <p:embed/>
                </p:oleObj>
              </mc:Choice>
              <mc:Fallback>
                <p:oleObj name="公式" r:id="rId4" imgW="4889160" imgH="8888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975" y="3581400"/>
                        <a:ext cx="3810000" cy="692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7"/>
          <p:cNvGraphicFramePr>
            <a:graphicFrameLocks noGrp="1" noChangeAspect="1"/>
          </p:cNvGraphicFramePr>
          <p:nvPr>
            <p:ph sz="quarter" idx="3"/>
          </p:nvPr>
        </p:nvGraphicFramePr>
        <p:xfrm>
          <a:off x="2501900" y="2781300"/>
          <a:ext cx="3635375" cy="407988"/>
        </p:xfrm>
        <a:graphic>
          <a:graphicData uri="http://schemas.openxmlformats.org/presentationml/2006/ole">
            <mc:AlternateContent xmlns:mc="http://schemas.openxmlformats.org/markup-compatibility/2006">
              <mc:Choice xmlns:v="urn:schemas-microsoft-com:vml" Requires="v">
                <p:oleObj spid="_x0000_s10246" name="公式" r:id="rId6" imgW="4978080" imgH="558720" progId="Equation.3">
                  <p:embed/>
                </p:oleObj>
              </mc:Choice>
              <mc:Fallback>
                <p:oleObj name="公式" r:id="rId6" imgW="4978080" imgH="55872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1900" y="2781300"/>
                        <a:ext cx="3635375"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7" name="Text Box 10"/>
          <p:cNvSpPr txBox="1">
            <a:spLocks noChangeArrowheads="1"/>
          </p:cNvSpPr>
          <p:nvPr/>
        </p:nvSpPr>
        <p:spPr bwMode="auto">
          <a:xfrm>
            <a:off x="1258888" y="4292600"/>
            <a:ext cx="7129462" cy="457200"/>
          </a:xfrm>
          <a:prstGeom prst="rect">
            <a:avLst/>
          </a:prstGeom>
          <a:noFill/>
          <a:ln w="9525" algn="ctr">
            <a:noFill/>
            <a:miter lim="800000"/>
            <a:headEnd/>
            <a:tailEnd/>
          </a:ln>
        </p:spPr>
        <p:txBody>
          <a:bodyPr>
            <a:spAutoFit/>
          </a:bodyPr>
          <a:lstStyle/>
          <a:p>
            <a:r>
              <a:rPr lang="zh-CN" altLang="en-US" sz="2400"/>
              <a:t>由二项式定理：</a:t>
            </a:r>
          </a:p>
        </p:txBody>
      </p:sp>
      <p:graphicFrame>
        <p:nvGraphicFramePr>
          <p:cNvPr id="10244" name="Object 11"/>
          <p:cNvGraphicFramePr>
            <a:graphicFrameLocks noChangeAspect="1"/>
          </p:cNvGraphicFramePr>
          <p:nvPr/>
        </p:nvGraphicFramePr>
        <p:xfrm>
          <a:off x="3402013" y="4365625"/>
          <a:ext cx="3349625" cy="2016125"/>
        </p:xfrm>
        <a:graphic>
          <a:graphicData uri="http://schemas.openxmlformats.org/presentationml/2006/ole">
            <mc:AlternateContent xmlns:mc="http://schemas.openxmlformats.org/markup-compatibility/2006">
              <mc:Choice xmlns:v="urn:schemas-microsoft-com:vml" Requires="v">
                <p:oleObj spid="_x0000_s10247" name="公式" r:id="rId8" imgW="3555720" imgH="2336760" progId="Equation.3">
                  <p:embed/>
                </p:oleObj>
              </mc:Choice>
              <mc:Fallback>
                <p:oleObj name="公式" r:id="rId8" imgW="3555720" imgH="233676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02013" y="4365625"/>
                        <a:ext cx="3349625" cy="201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8" name="Text Box 13"/>
          <p:cNvSpPr txBox="1">
            <a:spLocks noChangeArrowheads="1"/>
          </p:cNvSpPr>
          <p:nvPr/>
        </p:nvSpPr>
        <p:spPr bwMode="auto">
          <a:xfrm>
            <a:off x="6804025" y="4652963"/>
            <a:ext cx="2339975" cy="457200"/>
          </a:xfrm>
          <a:prstGeom prst="rect">
            <a:avLst/>
          </a:prstGeom>
          <a:noFill/>
          <a:ln w="9525" algn="ctr">
            <a:noFill/>
            <a:miter lim="800000"/>
            <a:headEnd/>
            <a:tailEnd/>
          </a:ln>
        </p:spPr>
        <p:txBody>
          <a:bodyPr>
            <a:spAutoFit/>
          </a:bodyPr>
          <a:lstStyle/>
          <a:p>
            <a:r>
              <a:rPr lang="zh-CN" altLang="en-US" sz="2400"/>
              <a:t>，由于</a:t>
            </a:r>
            <a:r>
              <a:rPr lang="en-US" altLang="zh-CN" sz="2400" i="1"/>
              <a:t>d</a:t>
            </a:r>
            <a:r>
              <a:rPr lang="en-US" altLang="zh-CN" sz="2400" i="1" baseline="-25000"/>
              <a:t>1</a:t>
            </a:r>
            <a:r>
              <a:rPr lang="en-US" altLang="zh-CN" sz="2400" i="1"/>
              <a:t>&gt;&gt;r</a:t>
            </a:r>
            <a:r>
              <a:rPr lang="en-US" altLang="zh-CN" sz="2400" i="1" baseline="-25000"/>
              <a:t>n</a:t>
            </a:r>
            <a:endParaRPr lang="en-US" altLang="zh-CN" sz="2400" i="1"/>
          </a:p>
        </p:txBody>
      </p:sp>
      <p:sp>
        <p:nvSpPr>
          <p:cNvPr id="10249" name="Text Box 15"/>
          <p:cNvSpPr txBox="1">
            <a:spLocks noChangeArrowheads="1"/>
          </p:cNvSpPr>
          <p:nvPr/>
        </p:nvSpPr>
        <p:spPr bwMode="auto">
          <a:xfrm>
            <a:off x="6877050" y="5734050"/>
            <a:ext cx="2266950" cy="457200"/>
          </a:xfrm>
          <a:prstGeom prst="rect">
            <a:avLst/>
          </a:prstGeom>
          <a:noFill/>
          <a:ln w="9525" algn="ctr">
            <a:noFill/>
            <a:miter lim="800000"/>
            <a:headEnd/>
            <a:tailEnd/>
          </a:ln>
        </p:spPr>
        <p:txBody>
          <a:bodyPr>
            <a:spAutoFit/>
          </a:bodyPr>
          <a:lstStyle/>
          <a:p>
            <a:r>
              <a:rPr lang="zh-CN" altLang="en-US" sz="2400"/>
              <a:t>，由于</a:t>
            </a:r>
            <a:r>
              <a:rPr lang="en-US" altLang="zh-CN" sz="2400" i="1"/>
              <a:t>d</a:t>
            </a:r>
            <a:r>
              <a:rPr lang="en-US" altLang="zh-CN" sz="2400" i="1" baseline="-25000"/>
              <a:t>2</a:t>
            </a:r>
            <a:r>
              <a:rPr lang="en-US" altLang="zh-CN" sz="2400" i="1"/>
              <a:t>&gt;&gt;r</a:t>
            </a:r>
            <a:r>
              <a:rPr lang="en-US" altLang="zh-CN" sz="2400" i="1" baseline="-25000"/>
              <a:t>n</a:t>
            </a:r>
            <a:endParaRPr lang="en-US" altLang="zh-CN" sz="2400" i="1"/>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9"/>
          <p:cNvSpPr>
            <a:spLocks noGrp="1" noChangeArrowheads="1"/>
          </p:cNvSpPr>
          <p:nvPr>
            <p:ph type="title"/>
          </p:nvPr>
        </p:nvSpPr>
        <p:spPr/>
        <p:txBody>
          <a:bodyPr/>
          <a:lstStyle/>
          <a:p>
            <a:pPr eaLnBrk="1" hangingPunct="1"/>
            <a:endParaRPr lang="zh-CN" altLang="zh-CN"/>
          </a:p>
        </p:txBody>
      </p:sp>
      <p:graphicFrame>
        <p:nvGraphicFramePr>
          <p:cNvPr id="11266" name="Object 4"/>
          <p:cNvGraphicFramePr>
            <a:graphicFrameLocks noGrp="1" noChangeAspect="1"/>
          </p:cNvGraphicFramePr>
          <p:nvPr>
            <p:ph sz="half" idx="1"/>
          </p:nvPr>
        </p:nvGraphicFramePr>
        <p:xfrm>
          <a:off x="2484438" y="2135188"/>
          <a:ext cx="3111500" cy="1036637"/>
        </p:xfrm>
        <a:graphic>
          <a:graphicData uri="http://schemas.openxmlformats.org/presentationml/2006/ole">
            <mc:AlternateContent xmlns:mc="http://schemas.openxmlformats.org/markup-compatibility/2006">
              <mc:Choice xmlns:v="urn:schemas-microsoft-com:vml" Requires="v">
                <p:oleObj spid="_x0000_s11268" name="公式" r:id="rId4" imgW="3124080" imgH="1041120" progId="Equation.3">
                  <p:embed/>
                </p:oleObj>
              </mc:Choice>
              <mc:Fallback>
                <p:oleObj name="公式" r:id="rId4" imgW="3124080" imgH="104112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84438" y="2135188"/>
                        <a:ext cx="3111500" cy="1036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69" name="Text Box 7"/>
          <p:cNvSpPr txBox="1">
            <a:spLocks noChangeArrowheads="1"/>
          </p:cNvSpPr>
          <p:nvPr/>
        </p:nvSpPr>
        <p:spPr bwMode="auto">
          <a:xfrm>
            <a:off x="1258888" y="3573463"/>
            <a:ext cx="5113337" cy="457200"/>
          </a:xfrm>
          <a:prstGeom prst="rect">
            <a:avLst/>
          </a:prstGeom>
          <a:noFill/>
          <a:ln w="9525" algn="ctr">
            <a:noFill/>
            <a:miter lim="800000"/>
            <a:headEnd/>
            <a:tailEnd/>
          </a:ln>
        </p:spPr>
        <p:txBody>
          <a:bodyPr>
            <a:spAutoFit/>
          </a:bodyPr>
          <a:lstStyle/>
          <a:p>
            <a:r>
              <a:rPr lang="zh-CN" altLang="en-US" sz="2400"/>
              <a:t>即：</a:t>
            </a:r>
          </a:p>
        </p:txBody>
      </p:sp>
      <p:graphicFrame>
        <p:nvGraphicFramePr>
          <p:cNvPr id="11267" name="Object 8"/>
          <p:cNvGraphicFramePr>
            <a:graphicFrameLocks noGrp="1" noChangeAspect="1"/>
          </p:cNvGraphicFramePr>
          <p:nvPr>
            <p:ph sz="half" idx="2"/>
          </p:nvPr>
        </p:nvGraphicFramePr>
        <p:xfrm>
          <a:off x="2363788" y="4221163"/>
          <a:ext cx="3760787" cy="1528762"/>
        </p:xfrm>
        <a:graphic>
          <a:graphicData uri="http://schemas.openxmlformats.org/presentationml/2006/ole">
            <mc:AlternateContent xmlns:mc="http://schemas.openxmlformats.org/markup-compatibility/2006">
              <mc:Choice xmlns:v="urn:schemas-microsoft-com:vml" Requires="v">
                <p:oleObj spid="_x0000_s11269" name="公式" r:id="rId6" imgW="3936960" imgH="1600200" progId="Equation.3">
                  <p:embed/>
                </p:oleObj>
              </mc:Choice>
              <mc:Fallback>
                <p:oleObj name="公式" r:id="rId6" imgW="3936960" imgH="16002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3788" y="4221163"/>
                        <a:ext cx="3760787" cy="1528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4"/>
          <p:cNvSpPr>
            <a:spLocks noGrp="1" noChangeArrowheads="1"/>
          </p:cNvSpPr>
          <p:nvPr>
            <p:ph type="title"/>
          </p:nvPr>
        </p:nvSpPr>
        <p:spPr/>
        <p:txBody>
          <a:bodyPr/>
          <a:lstStyle/>
          <a:p>
            <a:pPr eaLnBrk="1" hangingPunct="1"/>
            <a:r>
              <a:rPr lang="zh-CN" altLang="en-US" sz="4000" b="1" dirty="0"/>
              <a:t>菲涅尔</a:t>
            </a:r>
            <a:r>
              <a:rPr lang="zh-CN" altLang="en-US" sz="4000" b="1" dirty="0">
                <a:latin typeface="Times New Roman" pitchFamily="18" charset="0"/>
              </a:rPr>
              <a:t>（</a:t>
            </a:r>
            <a:r>
              <a:rPr lang="en-US" altLang="zh-CN" sz="4000" b="1" dirty="0">
                <a:latin typeface="Times New Roman" pitchFamily="18" charset="0"/>
              </a:rPr>
              <a:t>Fresnel</a:t>
            </a:r>
            <a:r>
              <a:rPr lang="zh-CN" altLang="en-US" sz="4000" b="1" dirty="0">
                <a:latin typeface="Times New Roman" pitchFamily="18" charset="0"/>
              </a:rPr>
              <a:t>）</a:t>
            </a:r>
            <a:r>
              <a:rPr lang="zh-CN" altLang="en-US" sz="4000" b="1" dirty="0"/>
              <a:t>带域</a:t>
            </a:r>
            <a:endParaRPr lang="zh-CN" altLang="zh-CN" sz="4000" dirty="0"/>
          </a:p>
        </p:txBody>
      </p:sp>
      <p:sp>
        <p:nvSpPr>
          <p:cNvPr id="96259" name="Rectangle 3"/>
          <p:cNvSpPr>
            <a:spLocks noGrp="1" noChangeArrowheads="1"/>
          </p:cNvSpPr>
          <p:nvPr>
            <p:ph type="body" sz="half" idx="1"/>
          </p:nvPr>
        </p:nvSpPr>
        <p:spPr>
          <a:xfrm>
            <a:off x="755650" y="2017712"/>
            <a:ext cx="4237038" cy="4651647"/>
          </a:xfrm>
        </p:spPr>
        <p:txBody>
          <a:bodyPr/>
          <a:lstStyle/>
          <a:p>
            <a:pPr eaLnBrk="1" hangingPunct="1">
              <a:lnSpc>
                <a:spcPct val="80000"/>
              </a:lnSpc>
              <a:defRPr/>
            </a:pPr>
            <a:r>
              <a:rPr lang="zh-CN" altLang="en-US" sz="2800" b="1" dirty="0"/>
              <a:t>对于给定的</a:t>
            </a:r>
            <a:r>
              <a:rPr lang="en-US" altLang="zh-CN" sz="2800" b="1" i="1" dirty="0">
                <a:latin typeface="Times New Roman" pitchFamily="18" charset="0"/>
              </a:rPr>
              <a:t>n</a:t>
            </a:r>
            <a:r>
              <a:rPr lang="zh-CN" altLang="en-US" sz="2800" b="1" dirty="0"/>
              <a:t>值，所有</a:t>
            </a:r>
            <a:endParaRPr lang="en-US" altLang="zh-CN" sz="2800" b="1" dirty="0"/>
          </a:p>
          <a:p>
            <a:pPr eaLnBrk="1" hangingPunct="1">
              <a:lnSpc>
                <a:spcPct val="80000"/>
              </a:lnSpc>
              <a:buNone/>
              <a:defRPr/>
            </a:pPr>
            <a:r>
              <a:rPr lang="zh-CN" altLang="en-US" sz="2800" b="1" dirty="0"/>
              <a:t>满足</a:t>
            </a:r>
            <a:r>
              <a:rPr lang="zh-CN" altLang="en-US" sz="2800" b="1" i="1" dirty="0">
                <a:latin typeface="Times New Roman" pitchFamily="18" charset="0"/>
              </a:rPr>
              <a:t>  </a:t>
            </a:r>
            <a:r>
              <a:rPr lang="en-US" altLang="zh-CN" sz="2800" b="1" i="1" dirty="0">
                <a:latin typeface="Times New Roman" pitchFamily="18" charset="0"/>
              </a:rPr>
              <a:t>d</a:t>
            </a:r>
            <a:r>
              <a:rPr lang="en-US" altLang="zh-CN" sz="2800" b="1" i="1" baseline="-25000" dirty="0">
                <a:latin typeface="Times New Roman" pitchFamily="18" charset="0"/>
              </a:rPr>
              <a:t>n1</a:t>
            </a:r>
            <a:r>
              <a:rPr lang="zh-CN" altLang="en-US" sz="2800" b="1" i="1" dirty="0">
                <a:latin typeface="Times New Roman" pitchFamily="18" charset="0"/>
              </a:rPr>
              <a:t>＋</a:t>
            </a:r>
            <a:r>
              <a:rPr lang="en-US" altLang="zh-CN" sz="2800" b="1" i="1" dirty="0">
                <a:latin typeface="Times New Roman" pitchFamily="18" charset="0"/>
              </a:rPr>
              <a:t>d</a:t>
            </a:r>
            <a:r>
              <a:rPr lang="en-US" altLang="zh-CN" sz="2800" b="1" i="1" baseline="-25000" dirty="0">
                <a:latin typeface="Times New Roman" pitchFamily="18" charset="0"/>
              </a:rPr>
              <a:t>n2</a:t>
            </a:r>
            <a:r>
              <a:rPr lang="zh-CN" altLang="en-US" sz="2800" b="1" i="1" dirty="0">
                <a:latin typeface="Times New Roman" pitchFamily="18" charset="0"/>
              </a:rPr>
              <a:t>－</a:t>
            </a:r>
            <a:r>
              <a:rPr lang="en-US" altLang="zh-CN" sz="2800" b="1" i="1" dirty="0">
                <a:latin typeface="Times New Roman" pitchFamily="18" charset="0"/>
              </a:rPr>
              <a:t>d</a:t>
            </a:r>
            <a:r>
              <a:rPr lang="zh-CN" altLang="en-US" sz="2800" b="1" i="1" dirty="0">
                <a:latin typeface="Times New Roman" pitchFamily="18" charset="0"/>
              </a:rPr>
              <a:t>＝</a:t>
            </a:r>
            <a:r>
              <a:rPr lang="en-US" altLang="zh-CN" sz="2800" b="1" i="1" dirty="0">
                <a:latin typeface="Times New Roman" pitchFamily="18" charset="0"/>
              </a:rPr>
              <a:t>n</a:t>
            </a:r>
            <a:r>
              <a:rPr lang="el-GR" altLang="zh-CN" sz="2800" b="1" i="1" dirty="0">
                <a:latin typeface="Times New Roman" pitchFamily="18" charset="0"/>
                <a:cs typeface="Arial" charset="0"/>
              </a:rPr>
              <a:t>λ</a:t>
            </a:r>
            <a:r>
              <a:rPr lang="en-US" altLang="zh-CN" sz="2800" b="1" i="1" dirty="0">
                <a:latin typeface="Times New Roman" pitchFamily="18" charset="0"/>
                <a:cs typeface="Arial" charset="0"/>
              </a:rPr>
              <a:t>/2</a:t>
            </a:r>
            <a:r>
              <a:rPr lang="zh-CN" altLang="en-US" sz="2800" b="1" dirty="0">
                <a:latin typeface="Times New Roman" pitchFamily="18" charset="0"/>
                <a:cs typeface="Arial" charset="0"/>
              </a:rPr>
              <a:t>的</a:t>
            </a:r>
            <a:endParaRPr lang="en-US" altLang="zh-CN" sz="2800" b="1" dirty="0">
              <a:latin typeface="Times New Roman" pitchFamily="18" charset="0"/>
              <a:cs typeface="Arial" charset="0"/>
            </a:endParaRPr>
          </a:p>
          <a:p>
            <a:pPr eaLnBrk="1" hangingPunct="1">
              <a:lnSpc>
                <a:spcPct val="80000"/>
              </a:lnSpc>
              <a:buNone/>
              <a:defRPr/>
            </a:pPr>
            <a:r>
              <a:rPr lang="zh-CN" altLang="en-US" sz="2800" b="1" dirty="0">
                <a:latin typeface="Times New Roman" pitchFamily="18" charset="0"/>
                <a:cs typeface="Arial" charset="0"/>
              </a:rPr>
              <a:t>点在三维空间构成以</a:t>
            </a:r>
            <a:r>
              <a:rPr lang="en-US" altLang="zh-CN" sz="2800" b="1" dirty="0" err="1">
                <a:latin typeface="Times New Roman" pitchFamily="18" charset="0"/>
                <a:cs typeface="Arial" charset="0"/>
              </a:rPr>
              <a:t>Tx</a:t>
            </a:r>
            <a:r>
              <a:rPr lang="zh-CN" altLang="en-US" sz="2800" b="1" dirty="0">
                <a:latin typeface="Times New Roman" pitchFamily="18" charset="0"/>
                <a:cs typeface="Arial" charset="0"/>
              </a:rPr>
              <a:t>和</a:t>
            </a:r>
            <a:endParaRPr lang="en-US" altLang="zh-CN" sz="2800" b="1" dirty="0">
              <a:latin typeface="Times New Roman" pitchFamily="18" charset="0"/>
              <a:cs typeface="Arial" charset="0"/>
            </a:endParaRPr>
          </a:p>
          <a:p>
            <a:pPr eaLnBrk="1" hangingPunct="1">
              <a:lnSpc>
                <a:spcPct val="80000"/>
              </a:lnSpc>
              <a:buNone/>
              <a:defRPr/>
            </a:pPr>
            <a:r>
              <a:rPr lang="en-US" altLang="zh-CN" sz="2800" b="1" dirty="0">
                <a:latin typeface="Times New Roman" pitchFamily="18" charset="0"/>
                <a:cs typeface="Arial" charset="0"/>
              </a:rPr>
              <a:t>Rx</a:t>
            </a:r>
            <a:r>
              <a:rPr lang="zh-CN" altLang="en-US" sz="2800" b="1" dirty="0">
                <a:latin typeface="Times New Roman" pitchFamily="18" charset="0"/>
                <a:cs typeface="Arial" charset="0"/>
              </a:rPr>
              <a:t>为焦点的旋转椭球面。</a:t>
            </a:r>
            <a:endParaRPr lang="en-US" altLang="zh-CN" sz="2800" b="1" dirty="0">
              <a:latin typeface="Times New Roman" pitchFamily="18" charset="0"/>
              <a:cs typeface="Arial" charset="0"/>
            </a:endParaRPr>
          </a:p>
          <a:p>
            <a:pPr eaLnBrk="1" hangingPunct="1">
              <a:lnSpc>
                <a:spcPct val="80000"/>
              </a:lnSpc>
              <a:buNone/>
              <a:defRPr/>
            </a:pPr>
            <a:r>
              <a:rPr lang="zh-CN" altLang="en-US" sz="2800" b="1" dirty="0">
                <a:latin typeface="Times New Roman" pitchFamily="18" charset="0"/>
                <a:cs typeface="Arial" charset="0"/>
              </a:rPr>
              <a:t>不同的</a:t>
            </a:r>
            <a:r>
              <a:rPr lang="en-US" altLang="zh-CN" sz="2800" b="1" i="1" dirty="0">
                <a:latin typeface="Times New Roman" pitchFamily="18" charset="0"/>
                <a:cs typeface="Arial" charset="0"/>
              </a:rPr>
              <a:t>n</a:t>
            </a:r>
            <a:r>
              <a:rPr lang="zh-CN" altLang="en-US" sz="2800" b="1" dirty="0">
                <a:latin typeface="Times New Roman" pitchFamily="18" charset="0"/>
                <a:cs typeface="Arial" charset="0"/>
              </a:rPr>
              <a:t>对应于不同的椭</a:t>
            </a:r>
            <a:endParaRPr lang="en-US" altLang="zh-CN" sz="2800" b="1" dirty="0">
              <a:latin typeface="Times New Roman" pitchFamily="18" charset="0"/>
              <a:cs typeface="Arial" charset="0"/>
            </a:endParaRPr>
          </a:p>
          <a:p>
            <a:pPr eaLnBrk="1" hangingPunct="1">
              <a:lnSpc>
                <a:spcPct val="80000"/>
              </a:lnSpc>
              <a:buFont typeface="Wingdings" pitchFamily="2" charset="2"/>
              <a:buNone/>
              <a:defRPr/>
            </a:pPr>
            <a:r>
              <a:rPr lang="zh-CN" altLang="en-US" sz="2800" b="1" dirty="0">
                <a:latin typeface="Times New Roman" pitchFamily="18" charset="0"/>
                <a:cs typeface="Arial" charset="0"/>
              </a:rPr>
              <a:t>球面</a:t>
            </a:r>
            <a:r>
              <a:rPr lang="en-US" altLang="zh-CN" sz="2800" b="1" dirty="0">
                <a:latin typeface="Times New Roman" pitchFamily="18" charset="0"/>
                <a:cs typeface="Arial" charset="0"/>
              </a:rPr>
              <a:t>(</a:t>
            </a:r>
            <a:r>
              <a:rPr lang="zh-CN" altLang="en-US" sz="2800" b="1" dirty="0">
                <a:latin typeface="Times New Roman" pitchFamily="18" charset="0"/>
                <a:cs typeface="Arial" charset="0"/>
              </a:rPr>
              <a:t>焦点不变</a:t>
            </a:r>
            <a:r>
              <a:rPr lang="en-US" altLang="zh-CN" sz="2800" b="1" dirty="0">
                <a:latin typeface="Times New Roman" pitchFamily="18" charset="0"/>
                <a:cs typeface="Arial" charset="0"/>
              </a:rPr>
              <a:t>)</a:t>
            </a:r>
            <a:r>
              <a:rPr lang="zh-CN" altLang="en-US" sz="2800" b="1" dirty="0">
                <a:latin typeface="Times New Roman" pitchFamily="18" charset="0"/>
                <a:cs typeface="Arial" charset="0"/>
              </a:rPr>
              <a:t>。我们称</a:t>
            </a:r>
            <a:endParaRPr lang="en-US" altLang="zh-CN" sz="2800" b="1" dirty="0">
              <a:latin typeface="Times New Roman" pitchFamily="18" charset="0"/>
              <a:cs typeface="Arial" charset="0"/>
            </a:endParaRPr>
          </a:p>
          <a:p>
            <a:pPr eaLnBrk="1" hangingPunct="1">
              <a:lnSpc>
                <a:spcPct val="80000"/>
              </a:lnSpc>
              <a:buFont typeface="Wingdings" pitchFamily="2" charset="2"/>
              <a:buNone/>
              <a:defRPr/>
            </a:pPr>
            <a:r>
              <a:rPr lang="zh-CN" altLang="en-US" sz="2800" b="1" dirty="0">
                <a:latin typeface="Times New Roman" pitchFamily="18" charset="0"/>
                <a:cs typeface="Arial" charset="0"/>
              </a:rPr>
              <a:t>这些椭球体为</a:t>
            </a:r>
            <a:r>
              <a:rPr lang="zh-CN" altLang="en-US" sz="2800" b="1" dirty="0">
                <a:effectLst>
                  <a:outerShdw blurRad="38100" dist="38100" dir="2700000" algn="tl">
                    <a:srgbClr val="FFFFFF"/>
                  </a:outerShdw>
                </a:effectLst>
                <a:latin typeface="Times New Roman" pitchFamily="18" charset="0"/>
                <a:cs typeface="Arial" charset="0"/>
              </a:rPr>
              <a:t>菲涅尔椭球</a:t>
            </a:r>
            <a:r>
              <a:rPr lang="zh-CN" altLang="en-US" sz="2800" dirty="0">
                <a:latin typeface="Times New Roman" pitchFamily="18" charset="0"/>
                <a:cs typeface="Arial" charset="0"/>
              </a:rPr>
              <a:t>。</a:t>
            </a:r>
            <a:endParaRPr lang="en-US" altLang="zh-CN" sz="2800" dirty="0">
              <a:latin typeface="Times New Roman" pitchFamily="18" charset="0"/>
              <a:cs typeface="Arial" charset="0"/>
            </a:endParaRPr>
          </a:p>
          <a:p>
            <a:pPr eaLnBrk="1" hangingPunct="1">
              <a:lnSpc>
                <a:spcPct val="80000"/>
              </a:lnSpc>
              <a:buFont typeface="Wingdings" pitchFamily="2" charset="2"/>
              <a:buNone/>
              <a:defRPr/>
            </a:pPr>
            <a:r>
              <a:rPr lang="zh-CN" altLang="en-US" sz="2800" b="1" dirty="0">
                <a:latin typeface="Times New Roman" pitchFamily="18" charset="0"/>
                <a:cs typeface="Arial" charset="0"/>
              </a:rPr>
              <a:t>这些椭球在竖直方向的剖</a:t>
            </a:r>
            <a:endParaRPr lang="en-US" altLang="zh-CN" sz="2800" b="1" dirty="0">
              <a:latin typeface="Times New Roman" pitchFamily="18" charset="0"/>
              <a:cs typeface="Arial" charset="0"/>
            </a:endParaRPr>
          </a:p>
          <a:p>
            <a:pPr eaLnBrk="1" hangingPunct="1">
              <a:lnSpc>
                <a:spcPct val="80000"/>
              </a:lnSpc>
              <a:buFont typeface="Wingdings" pitchFamily="2" charset="2"/>
              <a:buNone/>
              <a:defRPr/>
            </a:pPr>
            <a:r>
              <a:rPr lang="zh-CN" altLang="en-US" sz="2800" b="1" dirty="0">
                <a:latin typeface="Times New Roman" pitchFamily="18" charset="0"/>
                <a:cs typeface="Arial" charset="0"/>
              </a:rPr>
              <a:t>面将呈现出一层又一层的</a:t>
            </a:r>
            <a:endParaRPr lang="en-US" altLang="zh-CN" sz="2800" b="1" dirty="0">
              <a:latin typeface="Times New Roman" pitchFamily="18" charset="0"/>
              <a:cs typeface="Arial" charset="0"/>
            </a:endParaRPr>
          </a:p>
          <a:p>
            <a:pPr eaLnBrk="1" hangingPunct="1">
              <a:lnSpc>
                <a:spcPct val="80000"/>
              </a:lnSpc>
              <a:buFont typeface="Wingdings" pitchFamily="2" charset="2"/>
              <a:buNone/>
              <a:defRPr/>
            </a:pPr>
            <a:r>
              <a:rPr lang="zh-CN" altLang="en-US" sz="2800" b="1" dirty="0">
                <a:latin typeface="Times New Roman" pitchFamily="18" charset="0"/>
                <a:cs typeface="Arial" charset="0"/>
              </a:rPr>
              <a:t>圆形带域，我们称之为</a:t>
            </a:r>
            <a:r>
              <a:rPr lang="zh-CN" altLang="en-US" sz="2800" b="1" dirty="0">
                <a:effectLst>
                  <a:outerShdw blurRad="38100" dist="38100" dir="2700000" algn="tl">
                    <a:srgbClr val="FFFFFF"/>
                  </a:outerShdw>
                </a:effectLst>
                <a:latin typeface="Times New Roman" pitchFamily="18" charset="0"/>
                <a:cs typeface="Arial" charset="0"/>
              </a:rPr>
              <a:t>菲</a:t>
            </a:r>
            <a:endParaRPr lang="en-US" altLang="zh-CN" sz="2800" b="1" dirty="0">
              <a:effectLst>
                <a:outerShdw blurRad="38100" dist="38100" dir="2700000" algn="tl">
                  <a:srgbClr val="FFFFFF"/>
                </a:outerShdw>
              </a:effectLst>
              <a:latin typeface="Times New Roman" pitchFamily="18" charset="0"/>
              <a:cs typeface="Arial" charset="0"/>
            </a:endParaRPr>
          </a:p>
          <a:p>
            <a:pPr eaLnBrk="1" hangingPunct="1">
              <a:lnSpc>
                <a:spcPct val="80000"/>
              </a:lnSpc>
              <a:buFont typeface="Wingdings" pitchFamily="2" charset="2"/>
              <a:buNone/>
              <a:defRPr/>
            </a:pPr>
            <a:r>
              <a:rPr lang="zh-CN" altLang="en-US" sz="2800" b="1" dirty="0">
                <a:effectLst>
                  <a:outerShdw blurRad="38100" dist="38100" dir="2700000" algn="tl">
                    <a:srgbClr val="FFFFFF"/>
                  </a:outerShdw>
                </a:effectLst>
                <a:latin typeface="Times New Roman" pitchFamily="18" charset="0"/>
                <a:cs typeface="Arial" charset="0"/>
              </a:rPr>
              <a:t>涅尔带域，</a:t>
            </a:r>
            <a:r>
              <a:rPr lang="zh-CN" altLang="en-US" sz="2800" b="1" dirty="0">
                <a:latin typeface="Times New Roman" pitchFamily="18" charset="0"/>
                <a:cs typeface="Arial" charset="0"/>
              </a:rPr>
              <a:t>或</a:t>
            </a:r>
            <a:r>
              <a:rPr lang="zh-CN" altLang="en-US" sz="2800" b="1" dirty="0">
                <a:effectLst>
                  <a:outerShdw blurRad="38100" dist="38100" dir="2700000" algn="tl">
                    <a:srgbClr val="FFFFFF"/>
                  </a:outerShdw>
                </a:effectLst>
                <a:latin typeface="Times New Roman" pitchFamily="18" charset="0"/>
                <a:cs typeface="Arial" charset="0"/>
              </a:rPr>
              <a:t>菲涅尔区</a:t>
            </a:r>
            <a:r>
              <a:rPr lang="zh-CN" altLang="en-US" sz="2800" dirty="0">
                <a:latin typeface="Times New Roman" pitchFamily="18" charset="0"/>
                <a:cs typeface="Arial" charset="0"/>
              </a:rPr>
              <a:t>。 </a:t>
            </a:r>
            <a:endParaRPr lang="zh-CN" altLang="el-GR" sz="2800" dirty="0">
              <a:latin typeface="Times New Roman" pitchFamily="18" charset="0"/>
              <a:cs typeface="Arial" charset="0"/>
            </a:endParaRPr>
          </a:p>
        </p:txBody>
      </p:sp>
      <p:pic>
        <p:nvPicPr>
          <p:cNvPr id="84996" name="Picture 6"/>
          <p:cNvPicPr>
            <a:picLocks noGrp="1" noChangeAspect="1" noChangeArrowheads="1"/>
          </p:cNvPicPr>
          <p:nvPr>
            <p:ph sz="half" idx="2"/>
          </p:nvPr>
        </p:nvPicPr>
        <p:blipFill>
          <a:blip r:embed="rId3" cstate="print"/>
          <a:srcRect/>
          <a:stretch>
            <a:fillRect/>
          </a:stretch>
        </p:blipFill>
        <p:spPr>
          <a:xfrm>
            <a:off x="5003800" y="2924175"/>
            <a:ext cx="4032250" cy="2376488"/>
          </a:xfrm>
        </p:spPr>
      </p:pic>
      <p:sp>
        <p:nvSpPr>
          <p:cNvPr id="96263" name="Oval 7"/>
          <p:cNvSpPr>
            <a:spLocks noChangeArrowheads="1"/>
          </p:cNvSpPr>
          <p:nvPr/>
        </p:nvSpPr>
        <p:spPr bwMode="auto">
          <a:xfrm>
            <a:off x="4859338" y="3573463"/>
            <a:ext cx="4176712" cy="1150937"/>
          </a:xfrm>
          <a:prstGeom prst="ellipse">
            <a:avLst/>
          </a:prstGeom>
          <a:noFill/>
          <a:ln w="25400" algn="ctr">
            <a:solidFill>
              <a:schemeClr val="tx2"/>
            </a:solid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6263"/>
                                        </p:tgtEl>
                                        <p:attrNameLst>
                                          <p:attrName>style.visibility</p:attrName>
                                        </p:attrNameLst>
                                      </p:cBhvr>
                                      <p:to>
                                        <p:strVal val="visible"/>
                                      </p:to>
                                    </p:set>
                                  </p:childTnLst>
                                </p:cTn>
                              </p:par>
                            </p:childTnLst>
                          </p:cTn>
                        </p:par>
                        <p:par>
                          <p:cTn id="7" fill="hold">
                            <p:stCondLst>
                              <p:cond delay="0"/>
                            </p:stCondLst>
                            <p:childTnLst>
                              <p:par>
                                <p:cTn id="8" presetID="26" presetClass="emph" presetSubtype="0" fill="hold" grpId="1" nodeType="afterEffect">
                                  <p:stCondLst>
                                    <p:cond delay="0"/>
                                  </p:stCondLst>
                                  <p:childTnLst>
                                    <p:animEffect transition="out" filter="fade">
                                      <p:cBhvr>
                                        <p:cTn id="9" dur="1000" tmFilter="0, 0; .2, .5; .8, .5; 1, 0"/>
                                        <p:tgtEl>
                                          <p:spTgt spid="96263"/>
                                        </p:tgtEl>
                                      </p:cBhvr>
                                    </p:animEffect>
                                    <p:animScale>
                                      <p:cBhvr>
                                        <p:cTn id="10" dur="500" autoRev="1" fill="hold"/>
                                        <p:tgtEl>
                                          <p:spTgt spid="9626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3" grpId="0" animBg="1"/>
      <p:bldP spid="96263"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endParaRPr lang="zh-CN" altLang="en-US" dirty="0"/>
          </a:p>
        </p:txBody>
      </p:sp>
      <p:graphicFrame>
        <p:nvGraphicFramePr>
          <p:cNvPr id="7" name="内容占位符 6"/>
          <p:cNvGraphicFramePr>
            <a:graphicFrameLocks noGrp="1"/>
          </p:cNvGraphicFramePr>
          <p:nvPr>
            <p:ph idx="1"/>
          </p:nvPr>
        </p:nvGraphicFramePr>
        <p:xfrm>
          <a:off x="899592" y="2132856"/>
          <a:ext cx="7772400" cy="4536504"/>
        </p:xfrm>
        <a:graphic>
          <a:graphicData uri="http://schemas.openxmlformats.org/drawingml/2006/table">
            <a:tbl>
              <a:tblPr firstRow="1" bandRow="1">
                <a:tableStyleId>{5940675A-B579-460E-94D1-54222C63F5DA}</a:tableStyleId>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tblGrid>
              <a:tr h="638840">
                <a:tc>
                  <a:txBody>
                    <a:bodyPr/>
                    <a:lstStyle/>
                    <a:p>
                      <a:pPr algn="ct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第</a:t>
                      </a:r>
                      <a:r>
                        <a:rPr lang="en-US" altLang="zh-CN" sz="2400" b="1" i="1" dirty="0">
                          <a:effectLst>
                            <a:outerShdw blurRad="38100" dist="38100" dir="2700000" algn="tl">
                              <a:srgbClr val="000000">
                                <a:alpha val="43137"/>
                              </a:srgbClr>
                            </a:outerShdw>
                          </a:effectLst>
                          <a:latin typeface="Times New Roman" pitchFamily="18" charset="0"/>
                          <a:cs typeface="Times New Roman" pitchFamily="18" charset="0"/>
                        </a:rPr>
                        <a:t>n</a:t>
                      </a: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个菲涅尔带域</a:t>
                      </a:r>
                    </a:p>
                  </a:txBody>
                  <a:tcPr/>
                </a:tc>
                <a:tc>
                  <a:txBody>
                    <a:bodyPr/>
                    <a:lstStyle/>
                    <a:p>
                      <a:pPr algn="ct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形状</a:t>
                      </a:r>
                    </a:p>
                  </a:txBody>
                  <a:tcPr/>
                </a:tc>
                <a:tc>
                  <a:txBody>
                    <a:bodyPr/>
                    <a:lstStyle/>
                    <a:p>
                      <a:pPr algn="ct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外半径</a:t>
                      </a:r>
                    </a:p>
                  </a:txBody>
                  <a:tcPr/>
                </a:tc>
                <a:extLst>
                  <a:ext uri="{0D108BD9-81ED-4DB2-BD59-A6C34878D82A}">
                    <a16:rowId xmlns:a16="http://schemas.microsoft.com/office/drawing/2014/main" val="10000"/>
                  </a:ext>
                </a:extLst>
              </a:tr>
              <a:tr h="945336">
                <a:tc>
                  <a:txBody>
                    <a:bodyPr/>
                    <a:lstStyle/>
                    <a:p>
                      <a:pPr algn="ctr"/>
                      <a:r>
                        <a:rPr lang="en-US" altLang="zh-CN" sz="2400" b="1" dirty="0">
                          <a:latin typeface="Times New Roman" pitchFamily="18" charset="0"/>
                          <a:cs typeface="Times New Roman" pitchFamily="18" charset="0"/>
                        </a:rPr>
                        <a:t>1</a:t>
                      </a:r>
                      <a:endParaRPr lang="zh-CN" altLang="en-US" sz="2400" b="1" dirty="0">
                        <a:latin typeface="Times New Roman" pitchFamily="18" charset="0"/>
                        <a:cs typeface="Times New Roman" pitchFamily="18" charset="0"/>
                      </a:endParaRPr>
                    </a:p>
                  </a:txBody>
                  <a:tcPr/>
                </a:tc>
                <a:tc>
                  <a:txBody>
                    <a:bodyPr/>
                    <a:lstStyle/>
                    <a:p>
                      <a:pPr algn="ctr"/>
                      <a:r>
                        <a:rPr lang="zh-CN" altLang="en-US" sz="2400" b="1" dirty="0"/>
                        <a:t>圆域</a:t>
                      </a:r>
                    </a:p>
                  </a:txBody>
                  <a:tcPr/>
                </a:tc>
                <a:tc>
                  <a:txBody>
                    <a:bodyPr/>
                    <a:lstStyle/>
                    <a:p>
                      <a:endParaRPr lang="zh-CN" altLang="en-US" dirty="0"/>
                    </a:p>
                  </a:txBody>
                  <a:tcPr/>
                </a:tc>
                <a:extLst>
                  <a:ext uri="{0D108BD9-81ED-4DB2-BD59-A6C34878D82A}">
                    <a16:rowId xmlns:a16="http://schemas.microsoft.com/office/drawing/2014/main" val="10001"/>
                  </a:ext>
                </a:extLst>
              </a:tr>
              <a:tr h="979491">
                <a:tc>
                  <a:txBody>
                    <a:bodyPr/>
                    <a:lstStyle/>
                    <a:p>
                      <a:pPr algn="ctr"/>
                      <a:r>
                        <a:rPr lang="en-US" altLang="zh-CN" sz="2400" b="1" dirty="0">
                          <a:latin typeface="Times New Roman" pitchFamily="18" charset="0"/>
                          <a:cs typeface="Times New Roman" pitchFamily="18" charset="0"/>
                        </a:rPr>
                        <a:t>2</a:t>
                      </a:r>
                      <a:endParaRPr lang="zh-CN" altLang="en-US" sz="2400" b="1" dirty="0">
                        <a:latin typeface="Times New Roman" pitchFamily="18" charset="0"/>
                        <a:cs typeface="Times New Roman" pitchFamily="18" charset="0"/>
                      </a:endParaRPr>
                    </a:p>
                  </a:txBody>
                  <a:tcPr/>
                </a:tc>
                <a:tc>
                  <a:txBody>
                    <a:bodyPr/>
                    <a:lstStyle/>
                    <a:p>
                      <a:pPr algn="ctr"/>
                      <a:r>
                        <a:rPr lang="zh-CN" altLang="en-US" sz="2400" b="1" dirty="0"/>
                        <a:t>圆环域</a:t>
                      </a:r>
                    </a:p>
                  </a:txBody>
                  <a:tcPr/>
                </a:tc>
                <a:tc>
                  <a:txBody>
                    <a:bodyPr/>
                    <a:lstStyle/>
                    <a:p>
                      <a:endParaRPr lang="zh-CN" altLang="en-US" dirty="0"/>
                    </a:p>
                  </a:txBody>
                  <a:tcPr/>
                </a:tc>
                <a:extLst>
                  <a:ext uri="{0D108BD9-81ED-4DB2-BD59-A6C34878D82A}">
                    <a16:rowId xmlns:a16="http://schemas.microsoft.com/office/drawing/2014/main" val="10002"/>
                  </a:ext>
                </a:extLst>
              </a:tr>
              <a:tr h="964725">
                <a:tc>
                  <a:txBody>
                    <a:bodyPr/>
                    <a:lstStyle/>
                    <a:p>
                      <a:pPr algn="ctr"/>
                      <a:r>
                        <a:rPr lang="en-US" altLang="zh-CN" sz="2400" b="1" dirty="0">
                          <a:latin typeface="Times New Roman" pitchFamily="18" charset="0"/>
                          <a:cs typeface="Times New Roman" pitchFamily="18" charset="0"/>
                        </a:rPr>
                        <a:t>3</a:t>
                      </a:r>
                      <a:endParaRPr lang="zh-CN" altLang="en-US" sz="2400" b="1"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a:t>圆环域</a:t>
                      </a:r>
                    </a:p>
                    <a:p>
                      <a:pPr algn="ctr"/>
                      <a:endParaRPr lang="zh-CN" altLang="en-US" sz="2400" b="1" dirty="0"/>
                    </a:p>
                  </a:txBody>
                  <a:tcPr/>
                </a:tc>
                <a:tc>
                  <a:txBody>
                    <a:bodyPr/>
                    <a:lstStyle/>
                    <a:p>
                      <a:endParaRPr lang="zh-CN" altLang="en-US" dirty="0"/>
                    </a:p>
                  </a:txBody>
                  <a:tcPr/>
                </a:tc>
                <a:extLst>
                  <a:ext uri="{0D108BD9-81ED-4DB2-BD59-A6C34878D82A}">
                    <a16:rowId xmlns:a16="http://schemas.microsoft.com/office/drawing/2014/main" val="10003"/>
                  </a:ext>
                </a:extLst>
              </a:tr>
              <a:tr h="1008112">
                <a:tc>
                  <a:txBody>
                    <a:bodyPr/>
                    <a:lstStyle/>
                    <a:p>
                      <a:pPr algn="ctr"/>
                      <a:r>
                        <a:rPr lang="en-US" altLang="zh-CN" sz="2400" b="1" dirty="0">
                          <a:latin typeface="Times New Roman" pitchFamily="18" charset="0"/>
                          <a:cs typeface="Times New Roman" pitchFamily="18" charset="0"/>
                        </a:rPr>
                        <a:t>4</a:t>
                      </a:r>
                      <a:endParaRPr lang="zh-CN" altLang="en-US" sz="2400" b="1"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400" b="1" dirty="0"/>
                        <a:t>圆环域</a:t>
                      </a:r>
                    </a:p>
                    <a:p>
                      <a:pPr algn="ctr"/>
                      <a:endParaRPr lang="zh-CN" altLang="en-US" sz="2400" b="1" dirty="0"/>
                    </a:p>
                  </a:txBody>
                  <a:tcPr/>
                </a:tc>
                <a:tc>
                  <a:txBody>
                    <a:bodyPr/>
                    <a:lstStyle/>
                    <a:p>
                      <a:endParaRPr lang="zh-CN" altLang="en-US" dirty="0"/>
                    </a:p>
                  </a:txBody>
                  <a:tcPr/>
                </a:tc>
                <a:extLst>
                  <a:ext uri="{0D108BD9-81ED-4DB2-BD59-A6C34878D82A}">
                    <a16:rowId xmlns:a16="http://schemas.microsoft.com/office/drawing/2014/main" val="10004"/>
                  </a:ext>
                </a:extLst>
              </a:tr>
            </a:tbl>
          </a:graphicData>
        </a:graphic>
      </p:graphicFrame>
      <p:graphicFrame>
        <p:nvGraphicFramePr>
          <p:cNvPr id="8" name="对象 7"/>
          <p:cNvGraphicFramePr>
            <a:graphicFrameLocks noChangeAspect="1"/>
          </p:cNvGraphicFramePr>
          <p:nvPr/>
        </p:nvGraphicFramePr>
        <p:xfrm>
          <a:off x="6660232" y="2780928"/>
          <a:ext cx="1224135" cy="988977"/>
        </p:xfrm>
        <a:graphic>
          <a:graphicData uri="http://schemas.openxmlformats.org/presentationml/2006/ole">
            <mc:AlternateContent xmlns:mc="http://schemas.openxmlformats.org/markup-compatibility/2006">
              <mc:Choice xmlns:v="urn:schemas-microsoft-com:vml" Requires="v">
                <p:oleObj spid="_x0000_s246791" name="公式" r:id="rId3" imgW="596880" imgH="482400" progId="Equation.3">
                  <p:embed/>
                </p:oleObj>
              </mc:Choice>
              <mc:Fallback>
                <p:oleObj name="公式" r:id="rId3" imgW="596880" imgH="4824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232" y="2780928"/>
                        <a:ext cx="1224135" cy="9889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6788" name="Object 4"/>
          <p:cNvGraphicFramePr>
            <a:graphicFrameLocks noChangeAspect="1"/>
          </p:cNvGraphicFramePr>
          <p:nvPr/>
        </p:nvGraphicFramePr>
        <p:xfrm>
          <a:off x="6732240" y="3789040"/>
          <a:ext cx="1276350" cy="989013"/>
        </p:xfrm>
        <a:graphic>
          <a:graphicData uri="http://schemas.openxmlformats.org/presentationml/2006/ole">
            <mc:AlternateContent xmlns:mc="http://schemas.openxmlformats.org/markup-compatibility/2006">
              <mc:Choice xmlns:v="urn:schemas-microsoft-com:vml" Requires="v">
                <p:oleObj spid="_x0000_s246792" name="公式" r:id="rId5" imgW="622080" imgH="482400" progId="Equation.3">
                  <p:embed/>
                </p:oleObj>
              </mc:Choice>
              <mc:Fallback>
                <p:oleObj name="公式" r:id="rId5" imgW="622080" imgH="48240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2240" y="3789040"/>
                        <a:ext cx="1276350" cy="989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6789" name="Object 5"/>
          <p:cNvGraphicFramePr>
            <a:graphicFrameLocks noChangeAspect="1"/>
          </p:cNvGraphicFramePr>
          <p:nvPr/>
        </p:nvGraphicFramePr>
        <p:xfrm>
          <a:off x="6804248" y="4797152"/>
          <a:ext cx="1250950" cy="989012"/>
        </p:xfrm>
        <a:graphic>
          <a:graphicData uri="http://schemas.openxmlformats.org/presentationml/2006/ole">
            <mc:AlternateContent xmlns:mc="http://schemas.openxmlformats.org/markup-compatibility/2006">
              <mc:Choice xmlns:v="urn:schemas-microsoft-com:vml" Requires="v">
                <p:oleObj spid="_x0000_s246793" name="公式" r:id="rId7" imgW="609480" imgH="482400" progId="Equation.3">
                  <p:embed/>
                </p:oleObj>
              </mc:Choice>
              <mc:Fallback>
                <p:oleObj name="公式" r:id="rId7" imgW="609480" imgH="48240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04248" y="4797152"/>
                        <a:ext cx="1250950" cy="989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6790" name="Object 6"/>
          <p:cNvGraphicFramePr>
            <a:graphicFrameLocks noChangeAspect="1"/>
          </p:cNvGraphicFramePr>
          <p:nvPr/>
        </p:nvGraphicFramePr>
        <p:xfrm>
          <a:off x="6732240" y="5733256"/>
          <a:ext cx="1276350" cy="989012"/>
        </p:xfrm>
        <a:graphic>
          <a:graphicData uri="http://schemas.openxmlformats.org/presentationml/2006/ole">
            <mc:AlternateContent xmlns:mc="http://schemas.openxmlformats.org/markup-compatibility/2006">
              <mc:Choice xmlns:v="urn:schemas-microsoft-com:vml" Requires="v">
                <p:oleObj spid="_x0000_s246794" name="公式" r:id="rId9" imgW="622080" imgH="482400" progId="Equation.3">
                  <p:embed/>
                </p:oleObj>
              </mc:Choice>
              <mc:Fallback>
                <p:oleObj name="公式" r:id="rId9" imgW="622080" imgH="482400" progId="Equation.3">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32240" y="5733256"/>
                        <a:ext cx="1276350" cy="989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8"/>
          <p:cNvSpPr>
            <a:spLocks noGrp="1" noChangeArrowheads="1"/>
          </p:cNvSpPr>
          <p:nvPr>
            <p:ph type="title"/>
          </p:nvPr>
        </p:nvSpPr>
        <p:spPr/>
        <p:txBody>
          <a:bodyPr/>
          <a:lstStyle/>
          <a:p>
            <a:pPr eaLnBrk="1" hangingPunct="1"/>
            <a:endParaRPr lang="zh-CN" altLang="zh-CN"/>
          </a:p>
        </p:txBody>
      </p:sp>
      <p:sp>
        <p:nvSpPr>
          <p:cNvPr id="100355" name="Rectangle 3"/>
          <p:cNvSpPr>
            <a:spLocks noGrp="1" noChangeArrowheads="1"/>
          </p:cNvSpPr>
          <p:nvPr>
            <p:ph type="body" sz="half" idx="1"/>
          </p:nvPr>
        </p:nvSpPr>
        <p:spPr>
          <a:xfrm>
            <a:off x="755650" y="2017713"/>
            <a:ext cx="8064500" cy="4506912"/>
          </a:xfrm>
        </p:spPr>
        <p:txBody>
          <a:bodyPr/>
          <a:lstStyle/>
          <a:p>
            <a:pPr eaLnBrk="1" hangingPunct="1">
              <a:defRPr/>
            </a:pPr>
            <a:r>
              <a:rPr lang="zh-CN" altLang="en-US" sz="2400" b="1" dirty="0">
                <a:effectLst>
                  <a:outerShdw blurRad="38100" dist="38100" dir="2700000" algn="tl">
                    <a:srgbClr val="FFFFFF"/>
                  </a:outerShdw>
                </a:effectLst>
              </a:rPr>
              <a:t>第一菲涅尔带域</a:t>
            </a:r>
            <a:r>
              <a:rPr lang="zh-CN" altLang="en-US" sz="2400" dirty="0"/>
              <a:t>：</a:t>
            </a:r>
            <a:r>
              <a:rPr lang="en-US" altLang="zh-CN" sz="2400" b="1" i="1" dirty="0">
                <a:latin typeface="Times New Roman" pitchFamily="18" charset="0"/>
              </a:rPr>
              <a:t>n</a:t>
            </a:r>
            <a:r>
              <a:rPr lang="zh-CN" altLang="en-US" sz="2400" b="1" dirty="0">
                <a:latin typeface="Times New Roman" pitchFamily="18" charset="0"/>
              </a:rPr>
              <a:t>＝</a:t>
            </a:r>
            <a:r>
              <a:rPr lang="en-US" altLang="zh-CN" sz="2400" b="1" dirty="0">
                <a:latin typeface="Times New Roman" pitchFamily="18" charset="0"/>
              </a:rPr>
              <a:t>1</a:t>
            </a:r>
            <a:r>
              <a:rPr lang="zh-CN" altLang="en-US" sz="2400" b="1" dirty="0">
                <a:latin typeface="Times New Roman" pitchFamily="18" charset="0"/>
              </a:rPr>
              <a:t>时对应的圆面称作第一菲涅尔带域。显然其半径</a:t>
            </a:r>
            <a:r>
              <a:rPr lang="en-US" altLang="zh-CN" sz="2400" b="1" i="1" dirty="0">
                <a:latin typeface="Times New Roman" pitchFamily="18" charset="0"/>
              </a:rPr>
              <a:t>r</a:t>
            </a:r>
            <a:r>
              <a:rPr lang="en-US" altLang="zh-CN" sz="2400" b="1" i="1" baseline="-25000" dirty="0">
                <a:latin typeface="Times New Roman" pitchFamily="18" charset="0"/>
              </a:rPr>
              <a:t>1</a:t>
            </a:r>
            <a:r>
              <a:rPr lang="zh-CN" altLang="en-US" sz="2400" b="1" dirty="0"/>
              <a:t>为：</a:t>
            </a:r>
          </a:p>
          <a:p>
            <a:pPr eaLnBrk="1" hangingPunct="1">
              <a:buFont typeface="Wingdings" pitchFamily="2" charset="2"/>
              <a:buNone/>
              <a:defRPr/>
            </a:pPr>
            <a:endParaRPr lang="zh-CN" altLang="en-US" sz="2400" b="1" dirty="0"/>
          </a:p>
          <a:p>
            <a:pPr eaLnBrk="1" hangingPunct="1">
              <a:buFont typeface="Wingdings" pitchFamily="2" charset="2"/>
              <a:buNone/>
              <a:defRPr/>
            </a:pPr>
            <a:endParaRPr lang="zh-CN" altLang="en-US" sz="2400" dirty="0"/>
          </a:p>
          <a:p>
            <a:pPr eaLnBrk="1" hangingPunct="1">
              <a:buFont typeface="Wingdings" pitchFamily="2" charset="2"/>
              <a:buNone/>
              <a:defRPr/>
            </a:pPr>
            <a:r>
              <a:rPr lang="zh-CN" altLang="en-US" sz="2400" dirty="0"/>
              <a:t>    </a:t>
            </a:r>
            <a:r>
              <a:rPr lang="zh-CN" altLang="en-US" sz="2400" b="1" dirty="0"/>
              <a:t>当</a:t>
            </a:r>
            <a:r>
              <a:rPr lang="en-US" altLang="zh-CN" sz="2400" b="1" i="1" dirty="0">
                <a:latin typeface="Times New Roman" pitchFamily="18" charset="0"/>
              </a:rPr>
              <a:t>d</a:t>
            </a:r>
            <a:r>
              <a:rPr lang="en-US" altLang="zh-CN" sz="2400" b="1" i="1" baseline="-25000" dirty="0">
                <a:latin typeface="Times New Roman" pitchFamily="18" charset="0"/>
              </a:rPr>
              <a:t>1</a:t>
            </a:r>
            <a:r>
              <a:rPr lang="en-US" altLang="zh-CN" sz="2400" b="1" i="1" dirty="0">
                <a:latin typeface="Times New Roman" pitchFamily="18" charset="0"/>
              </a:rPr>
              <a:t>=d</a:t>
            </a:r>
            <a:r>
              <a:rPr lang="en-US" altLang="zh-CN" sz="2400" b="1" i="1" baseline="-25000" dirty="0">
                <a:latin typeface="Times New Roman" pitchFamily="18" charset="0"/>
              </a:rPr>
              <a:t>2</a:t>
            </a:r>
            <a:r>
              <a:rPr lang="en-US" altLang="zh-CN" sz="2400" b="1" i="1" dirty="0">
                <a:latin typeface="Times New Roman" pitchFamily="18" charset="0"/>
              </a:rPr>
              <a:t>=d/2</a:t>
            </a:r>
            <a:r>
              <a:rPr lang="zh-CN" altLang="en-US" sz="2400" b="1" dirty="0"/>
              <a:t>时有，</a:t>
            </a:r>
          </a:p>
          <a:p>
            <a:pPr eaLnBrk="1" hangingPunct="1">
              <a:defRPr/>
            </a:pPr>
            <a:r>
              <a:rPr lang="zh-CN" altLang="en-US" sz="2400" b="1" dirty="0">
                <a:effectLst>
                  <a:outerShdw blurRad="38100" dist="38100" dir="2700000" algn="tl">
                    <a:srgbClr val="FFFFFF"/>
                  </a:outerShdw>
                </a:effectLst>
                <a:latin typeface="Times New Roman" pitchFamily="18" charset="0"/>
              </a:rPr>
              <a:t>传播主区</a:t>
            </a:r>
            <a:r>
              <a:rPr lang="zh-CN" altLang="en-US" sz="2400" dirty="0">
                <a:latin typeface="Times New Roman" pitchFamily="18" charset="0"/>
              </a:rPr>
              <a:t>：</a:t>
            </a:r>
            <a:r>
              <a:rPr lang="zh-CN" altLang="en-US" sz="2400" b="1" dirty="0">
                <a:latin typeface="Times New Roman" pitchFamily="18" charset="0"/>
              </a:rPr>
              <a:t>相邻两个菲涅尔带域上的次级源在接收端（</a:t>
            </a:r>
            <a:r>
              <a:rPr lang="en-US" altLang="zh-CN" sz="2400" b="1" dirty="0">
                <a:latin typeface="Times New Roman" pitchFamily="18" charset="0"/>
              </a:rPr>
              <a:t>Rx</a:t>
            </a:r>
            <a:r>
              <a:rPr lang="zh-CN" altLang="en-US" sz="2400" b="1" dirty="0">
                <a:latin typeface="Times New Roman" pitchFamily="18" charset="0"/>
              </a:rPr>
              <a:t>）处对电磁波场的贡献是反相的。理论分析表明，要在</a:t>
            </a:r>
            <a:r>
              <a:rPr lang="en-US" altLang="zh-CN" sz="2400" b="1" dirty="0">
                <a:latin typeface="Times New Roman" pitchFamily="18" charset="0"/>
              </a:rPr>
              <a:t>Rx</a:t>
            </a:r>
            <a:r>
              <a:rPr lang="zh-CN" altLang="en-US" sz="2400" b="1" dirty="0">
                <a:latin typeface="Times New Roman" pitchFamily="18" charset="0"/>
              </a:rPr>
              <a:t>处达到自由空间的场强，不一定需要许多的菲涅尔区，也不一定需要全部的第一菲涅尔区，只要第一菲涅尔区截面积的</a:t>
            </a:r>
            <a:r>
              <a:rPr lang="en-US" altLang="zh-CN" sz="2400" b="1" dirty="0">
                <a:latin typeface="Times New Roman" pitchFamily="18" charset="0"/>
              </a:rPr>
              <a:t>1</a:t>
            </a:r>
            <a:r>
              <a:rPr lang="zh-CN" altLang="en-US" sz="2400" b="1" dirty="0">
                <a:latin typeface="Times New Roman" pitchFamily="18" charset="0"/>
              </a:rPr>
              <a:t>／</a:t>
            </a:r>
            <a:r>
              <a:rPr lang="en-US" altLang="zh-CN" sz="2400" b="1" dirty="0">
                <a:latin typeface="Times New Roman" pitchFamily="18" charset="0"/>
              </a:rPr>
              <a:t>3</a:t>
            </a:r>
            <a:r>
              <a:rPr lang="zh-CN" altLang="en-US" sz="2400" b="1" dirty="0">
                <a:latin typeface="Times New Roman" pitchFamily="18" charset="0"/>
              </a:rPr>
              <a:t>就可以获得自由空间场强。这样，最小菲涅尔半径为：</a:t>
            </a:r>
            <a:r>
              <a:rPr lang="zh-CN" altLang="en-US" sz="2400" dirty="0">
                <a:latin typeface="Times New Roman" pitchFamily="18" charset="0"/>
              </a:rPr>
              <a:t>                                。</a:t>
            </a:r>
          </a:p>
        </p:txBody>
      </p:sp>
      <p:graphicFrame>
        <p:nvGraphicFramePr>
          <p:cNvPr id="12290" name="Object 4"/>
          <p:cNvGraphicFramePr>
            <a:graphicFrameLocks noGrp="1" noChangeAspect="1"/>
          </p:cNvGraphicFramePr>
          <p:nvPr>
            <p:ph sz="quarter" idx="2"/>
          </p:nvPr>
        </p:nvGraphicFramePr>
        <p:xfrm>
          <a:off x="2843213" y="2924175"/>
          <a:ext cx="2663825" cy="649288"/>
        </p:xfrm>
        <a:graphic>
          <a:graphicData uri="http://schemas.openxmlformats.org/presentationml/2006/ole">
            <mc:AlternateContent xmlns:mc="http://schemas.openxmlformats.org/markup-compatibility/2006">
              <mc:Choice xmlns:v="urn:schemas-microsoft-com:vml" Requires="v">
                <p:oleObj spid="_x0000_s12293" name="公式" r:id="rId4" imgW="3619440" imgH="1015920" progId="Equation.3">
                  <p:embed/>
                </p:oleObj>
              </mc:Choice>
              <mc:Fallback>
                <p:oleObj name="公式" r:id="rId4" imgW="3619440" imgH="101592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3213" y="2924175"/>
                        <a:ext cx="2663825" cy="649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1" name="Object 7"/>
          <p:cNvGraphicFramePr>
            <a:graphicFrameLocks noGrp="1" noChangeAspect="1"/>
          </p:cNvGraphicFramePr>
          <p:nvPr>
            <p:ph sz="quarter" idx="3"/>
          </p:nvPr>
        </p:nvGraphicFramePr>
        <p:xfrm>
          <a:off x="3635375" y="3573463"/>
          <a:ext cx="1960563" cy="687387"/>
        </p:xfrm>
        <a:graphic>
          <a:graphicData uri="http://schemas.openxmlformats.org/presentationml/2006/ole">
            <mc:AlternateContent xmlns:mc="http://schemas.openxmlformats.org/markup-compatibility/2006">
              <mc:Choice xmlns:v="urn:schemas-microsoft-com:vml" Requires="v">
                <p:oleObj spid="_x0000_s12294" name="公式" r:id="rId6" imgW="2095200" imgH="888840" progId="Equation.3">
                  <p:embed/>
                </p:oleObj>
              </mc:Choice>
              <mc:Fallback>
                <p:oleObj name="公式" r:id="rId6" imgW="2095200" imgH="88884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35375" y="3573463"/>
                        <a:ext cx="1960563" cy="687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2" name="Object 10"/>
          <p:cNvGraphicFramePr>
            <a:graphicFrameLocks noChangeAspect="1"/>
          </p:cNvGraphicFramePr>
          <p:nvPr/>
        </p:nvGraphicFramePr>
        <p:xfrm>
          <a:off x="3995738" y="6021388"/>
          <a:ext cx="2160587" cy="612775"/>
        </p:xfrm>
        <a:graphic>
          <a:graphicData uri="http://schemas.openxmlformats.org/presentationml/2006/ole">
            <mc:AlternateContent xmlns:mc="http://schemas.openxmlformats.org/markup-compatibility/2006">
              <mc:Choice xmlns:v="urn:schemas-microsoft-com:vml" Requires="v">
                <p:oleObj spid="_x0000_s12295" name="公式" r:id="rId8" imgW="2946240" imgH="901440" progId="Equation.3">
                  <p:embed/>
                </p:oleObj>
              </mc:Choice>
              <mc:Fallback>
                <p:oleObj name="公式" r:id="rId8" imgW="2946240" imgH="90144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95738" y="6021388"/>
                        <a:ext cx="2160587" cy="612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endParaRPr lang="zh-CN" altLang="zh-CN"/>
          </a:p>
        </p:txBody>
      </p:sp>
      <p:sp>
        <p:nvSpPr>
          <p:cNvPr id="103427" name="Rectangle 3"/>
          <p:cNvSpPr>
            <a:spLocks noGrp="1" noChangeArrowheads="1"/>
          </p:cNvSpPr>
          <p:nvPr>
            <p:ph type="body" idx="1"/>
          </p:nvPr>
        </p:nvSpPr>
        <p:spPr>
          <a:xfrm>
            <a:off x="755650" y="2133600"/>
            <a:ext cx="7772400" cy="4535488"/>
          </a:xfrm>
        </p:spPr>
        <p:txBody>
          <a:bodyPr/>
          <a:lstStyle/>
          <a:p>
            <a:pPr eaLnBrk="1" hangingPunct="1">
              <a:lnSpc>
                <a:spcPct val="90000"/>
              </a:lnSpc>
              <a:buFont typeface="Wingdings" pitchFamily="2" charset="2"/>
              <a:buNone/>
              <a:defRPr/>
            </a:pPr>
            <a:r>
              <a:rPr lang="zh-CN" altLang="en-US" b="1"/>
              <a:t>（续）要保证电波的有效传播（获得与自由空间相当的接收场强），在这个最小菲涅尔椭球的范围内应该不存在阻挡物，否则将造成严重衰减。这个衰减就是由阻挡引起的绕射衰减。</a:t>
            </a:r>
          </a:p>
          <a:p>
            <a:pPr eaLnBrk="1" hangingPunct="1">
              <a:lnSpc>
                <a:spcPct val="90000"/>
              </a:lnSpc>
              <a:buFont typeface="Wingdings" pitchFamily="2" charset="2"/>
              <a:buNone/>
              <a:defRPr/>
            </a:pPr>
            <a:r>
              <a:rPr lang="zh-CN" altLang="en-US" b="1">
                <a:effectLst>
                  <a:outerShdw blurRad="38100" dist="38100" dir="2700000" algn="tl">
                    <a:srgbClr val="C0C0C0"/>
                  </a:outerShdw>
                </a:effectLst>
              </a:rPr>
              <a:t>   参</a:t>
            </a:r>
            <a:r>
              <a:rPr lang="en-US" altLang="zh-CN" b="1">
                <a:effectLst>
                  <a:outerShdw blurRad="38100" dist="38100" dir="2700000" algn="tl">
                    <a:srgbClr val="C0C0C0"/>
                  </a:outerShdw>
                </a:effectLst>
                <a:latin typeface="Times New Roman" pitchFamily="18" charset="0"/>
              </a:rPr>
              <a:t>pp88 </a:t>
            </a:r>
            <a:r>
              <a:rPr lang="zh-CN" altLang="en-US" b="1">
                <a:effectLst>
                  <a:outerShdw blurRad="38100" dist="38100" dir="2700000" algn="tl">
                    <a:srgbClr val="C0C0C0"/>
                  </a:outerShdw>
                </a:effectLst>
                <a:latin typeface="Times New Roman" pitchFamily="18" charset="0"/>
              </a:rPr>
              <a:t>图</a:t>
            </a:r>
            <a:r>
              <a:rPr lang="en-US" altLang="zh-CN" b="1">
                <a:effectLst>
                  <a:outerShdw blurRad="38100" dist="38100" dir="2700000" algn="tl">
                    <a:srgbClr val="C0C0C0"/>
                  </a:outerShdw>
                </a:effectLst>
                <a:latin typeface="Times New Roman" pitchFamily="18" charset="0"/>
              </a:rPr>
              <a:t>4.11</a:t>
            </a:r>
            <a:r>
              <a:rPr lang="zh-CN" altLang="en-US" b="1">
                <a:effectLst>
                  <a:outerShdw blurRad="38100" dist="38100" dir="2700000" algn="tl">
                    <a:srgbClr val="C0C0C0"/>
                  </a:outerShdw>
                </a:effectLst>
                <a:latin typeface="Times New Roman" pitchFamily="18" charset="0"/>
              </a:rPr>
              <a:t>以下的</a:t>
            </a:r>
            <a:r>
              <a:rPr lang="zh-CN" altLang="en-US" b="1">
                <a:effectLst>
                  <a:outerShdw blurRad="38100" dist="38100" dir="2700000" algn="tl">
                    <a:srgbClr val="C0C0C0"/>
                  </a:outerShdw>
                </a:effectLst>
              </a:rPr>
              <a:t>第三行（如课件下页）</a:t>
            </a:r>
            <a:r>
              <a:rPr lang="zh-CN" altLang="en-US"/>
              <a:t>。</a:t>
            </a:r>
            <a:endParaRPr lang="zh-CN" altLang="en-US" b="1"/>
          </a:p>
          <a:p>
            <a:pPr eaLnBrk="1" hangingPunct="1">
              <a:lnSpc>
                <a:spcPct val="90000"/>
              </a:lnSpc>
              <a:buFont typeface="Wingdings" pitchFamily="2" charset="2"/>
              <a:buNone/>
              <a:defRPr/>
            </a:pPr>
            <a:r>
              <a:rPr lang="zh-CN" altLang="en-US" b="1">
                <a:effectLst>
                  <a:outerShdw blurRad="38100" dist="38100" dir="2700000" algn="tl">
                    <a:srgbClr val="C0C0C0"/>
                  </a:outerShdw>
                </a:effectLst>
              </a:rPr>
              <a:t>   参</a:t>
            </a:r>
            <a:r>
              <a:rPr lang="en-US" altLang="zh-CN" b="1">
                <a:effectLst>
                  <a:outerShdw blurRad="38100" dist="38100" dir="2700000" algn="tl">
                    <a:srgbClr val="C0C0C0"/>
                  </a:outerShdw>
                </a:effectLst>
                <a:latin typeface="Times New Roman" pitchFamily="18" charset="0"/>
              </a:rPr>
              <a:t>pp88 4.7.2</a:t>
            </a:r>
            <a:r>
              <a:rPr lang="zh-CN" altLang="en-US" b="1">
                <a:effectLst>
                  <a:outerShdw blurRad="38100" dist="38100" dir="2700000" algn="tl">
                    <a:srgbClr val="C0C0C0"/>
                  </a:outerShdw>
                </a:effectLst>
                <a:latin typeface="Times New Roman" pitchFamily="18" charset="0"/>
              </a:rPr>
              <a:t>标题</a:t>
            </a:r>
            <a:r>
              <a:rPr lang="zh-CN" altLang="en-US" b="1">
                <a:effectLst>
                  <a:outerShdw blurRad="38100" dist="38100" dir="2700000" algn="tl">
                    <a:srgbClr val="C0C0C0"/>
                  </a:outerShdw>
                </a:effectLst>
              </a:rPr>
              <a:t>之上一段倒数第三行（如课件下下页）</a:t>
            </a:r>
            <a:r>
              <a:rPr lang="zh-CN" altLang="en-US"/>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5"/>
          <p:cNvSpPr>
            <a:spLocks noGrp="1" noChangeArrowheads="1"/>
          </p:cNvSpPr>
          <p:nvPr>
            <p:ph type="title"/>
          </p:nvPr>
        </p:nvSpPr>
        <p:spPr/>
        <p:txBody>
          <a:bodyPr/>
          <a:lstStyle/>
          <a:p>
            <a:pPr eaLnBrk="1" hangingPunct="1"/>
            <a:endParaRPr lang="zh-CN" altLang="zh-CN"/>
          </a:p>
        </p:txBody>
      </p:sp>
      <p:sp>
        <p:nvSpPr>
          <p:cNvPr id="87043" name="Rectangle 6"/>
          <p:cNvSpPr>
            <a:spLocks noGrp="1" noChangeArrowheads="1"/>
          </p:cNvSpPr>
          <p:nvPr>
            <p:ph type="body" idx="1"/>
          </p:nvPr>
        </p:nvSpPr>
        <p:spPr>
          <a:xfrm>
            <a:off x="755650" y="2133600"/>
            <a:ext cx="7772400" cy="4114800"/>
          </a:xfrm>
        </p:spPr>
        <p:txBody>
          <a:bodyPr/>
          <a:lstStyle/>
          <a:p>
            <a:pPr eaLnBrk="1" hangingPunct="1">
              <a:buFont typeface="Wingdings" pitchFamily="2" charset="2"/>
              <a:buNone/>
            </a:pPr>
            <a:r>
              <a:rPr lang="en-US" altLang="zh-CN" b="1">
                <a:latin typeface="Arial" charset="0"/>
              </a:rPr>
              <a:t>“</a:t>
            </a:r>
            <a:r>
              <a:rPr lang="zh-CN" altLang="en-US" b="1"/>
              <a:t>如果剖面正好位于发射机和接收机连线的</a:t>
            </a:r>
          </a:p>
          <a:p>
            <a:pPr eaLnBrk="1" hangingPunct="1">
              <a:buFont typeface="Wingdings" pitchFamily="2" charset="2"/>
              <a:buNone/>
            </a:pPr>
            <a:r>
              <a:rPr lang="zh-CN" altLang="en-US" b="1"/>
              <a:t>中点上，菲涅耳区有最大的半径；当剖面</a:t>
            </a:r>
          </a:p>
          <a:p>
            <a:pPr eaLnBrk="1" hangingPunct="1">
              <a:buFont typeface="Wingdings" pitchFamily="2" charset="2"/>
              <a:buNone/>
            </a:pPr>
            <a:r>
              <a:rPr lang="zh-CN" altLang="en-US" b="1"/>
              <a:t>移向发射机和接收机时，菲涅尔区半径将</a:t>
            </a:r>
          </a:p>
          <a:p>
            <a:pPr eaLnBrk="1" hangingPunct="1">
              <a:buFont typeface="Wingdings" pitchFamily="2" charset="2"/>
              <a:buNone/>
            </a:pPr>
            <a:r>
              <a:rPr lang="zh-CN" altLang="en-US" b="1"/>
              <a:t>减小。这一效应表明对电波形成的传播阴</a:t>
            </a:r>
          </a:p>
          <a:p>
            <a:pPr eaLnBrk="1" hangingPunct="1">
              <a:buFont typeface="Wingdings" pitchFamily="2" charset="2"/>
              <a:buNone/>
            </a:pPr>
            <a:r>
              <a:rPr lang="zh-CN" altLang="en-US" b="1"/>
              <a:t>影不仅对频率敏感，而且对阻挡物相对于</a:t>
            </a:r>
          </a:p>
          <a:p>
            <a:pPr eaLnBrk="1" hangingPunct="1">
              <a:buFont typeface="Wingdings" pitchFamily="2" charset="2"/>
              <a:buNone/>
            </a:pPr>
            <a:r>
              <a:rPr lang="zh-CN" altLang="en-US" b="1"/>
              <a:t>发射机或者接收机的位置敏感 。</a:t>
            </a:r>
            <a:r>
              <a:rPr lang="zh-CN" altLang="en-US" b="1">
                <a:latin typeface="Arial" charset="0"/>
              </a:rPr>
              <a:t>”</a:t>
            </a:r>
            <a:endParaRPr lang="zh-CN" altLang="en-US" b="1"/>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endParaRPr lang="zh-CN" altLang="zh-CN"/>
          </a:p>
        </p:txBody>
      </p:sp>
      <p:sp>
        <p:nvSpPr>
          <p:cNvPr id="609283" name="Rectangle 3"/>
          <p:cNvSpPr>
            <a:spLocks noGrp="1" noChangeArrowheads="1"/>
          </p:cNvSpPr>
          <p:nvPr>
            <p:ph type="body" idx="1"/>
          </p:nvPr>
        </p:nvSpPr>
        <p:spPr>
          <a:xfrm>
            <a:off x="827088" y="2060575"/>
            <a:ext cx="7772400" cy="4392613"/>
          </a:xfrm>
        </p:spPr>
        <p:txBody>
          <a:bodyPr/>
          <a:lstStyle/>
          <a:p>
            <a:pPr eaLnBrk="1" hangingPunct="1">
              <a:lnSpc>
                <a:spcPct val="90000"/>
              </a:lnSpc>
              <a:buFont typeface="Wingdings" pitchFamily="2" charset="2"/>
              <a:buNone/>
              <a:defRPr/>
            </a:pPr>
            <a:r>
              <a:rPr lang="en-US" altLang="zh-CN" b="1" dirty="0">
                <a:latin typeface="Times New Roman" pitchFamily="18" charset="0"/>
              </a:rPr>
              <a:t>“</a:t>
            </a:r>
            <a:r>
              <a:rPr lang="zh-CN" altLang="en-US" b="1" dirty="0">
                <a:latin typeface="Times New Roman" pitchFamily="18" charset="0"/>
              </a:rPr>
              <a:t>一般来说，当阻挡体不阻挡第一菲涅尔区</a:t>
            </a:r>
            <a:endParaRPr lang="en-US" altLang="zh-CN" b="1" dirty="0">
              <a:latin typeface="Times New Roman" pitchFamily="18" charset="0"/>
            </a:endParaRPr>
          </a:p>
          <a:p>
            <a:pPr eaLnBrk="1" hangingPunct="1">
              <a:lnSpc>
                <a:spcPct val="90000"/>
              </a:lnSpc>
              <a:buFont typeface="Wingdings" pitchFamily="2" charset="2"/>
              <a:buNone/>
              <a:defRPr/>
            </a:pPr>
            <a:r>
              <a:rPr lang="zh-CN" altLang="en-US" b="1" dirty="0">
                <a:latin typeface="Times New Roman" pitchFamily="18" charset="0"/>
              </a:rPr>
              <a:t>时，绕射损失最小，绕射影响可以忽略不</a:t>
            </a:r>
            <a:endParaRPr lang="en-US" altLang="zh-CN" b="1" dirty="0">
              <a:latin typeface="Times New Roman" pitchFamily="18" charset="0"/>
            </a:endParaRPr>
          </a:p>
          <a:p>
            <a:pPr eaLnBrk="1" hangingPunct="1">
              <a:lnSpc>
                <a:spcPct val="90000"/>
              </a:lnSpc>
              <a:buFont typeface="Wingdings" pitchFamily="2" charset="2"/>
              <a:buNone/>
              <a:defRPr/>
            </a:pPr>
            <a:r>
              <a:rPr lang="zh-CN" altLang="en-US" b="1" dirty="0">
                <a:latin typeface="Times New Roman" pitchFamily="18" charset="0"/>
              </a:rPr>
              <a:t>计。事实上，设计</a:t>
            </a:r>
            <a:r>
              <a:rPr lang="zh-CN" altLang="en-US" b="1" dirty="0">
                <a:effectLst>
                  <a:outerShdw blurRad="38100" dist="38100" dir="2700000" algn="tl">
                    <a:srgbClr val="C0C0C0"/>
                  </a:outerShdw>
                </a:effectLst>
                <a:latin typeface="Times New Roman" pitchFamily="18" charset="0"/>
              </a:rPr>
              <a:t>视距微波链路</a:t>
            </a:r>
            <a:r>
              <a:rPr lang="zh-CN" altLang="en-US" b="1" dirty="0">
                <a:latin typeface="Times New Roman" pitchFamily="18" charset="0"/>
              </a:rPr>
              <a:t>的一</a:t>
            </a:r>
            <a:r>
              <a:rPr lang="en-US" altLang="zh-CN" b="1" dirty="0">
                <a:latin typeface="Times New Roman" pitchFamily="18" charset="0"/>
              </a:rPr>
              <a:t> </a:t>
            </a:r>
            <a:r>
              <a:rPr lang="zh-CN" altLang="en-US" b="1" dirty="0">
                <a:latin typeface="Times New Roman" pitchFamily="18" charset="0"/>
              </a:rPr>
              <a:t>个简</a:t>
            </a:r>
            <a:endParaRPr lang="en-US" altLang="zh-CN" b="1" dirty="0">
              <a:latin typeface="Times New Roman" pitchFamily="18" charset="0"/>
            </a:endParaRPr>
          </a:p>
          <a:p>
            <a:pPr eaLnBrk="1" hangingPunct="1">
              <a:lnSpc>
                <a:spcPct val="90000"/>
              </a:lnSpc>
              <a:buFont typeface="Wingdings" pitchFamily="2" charset="2"/>
              <a:buNone/>
              <a:defRPr/>
            </a:pPr>
            <a:r>
              <a:rPr lang="zh-CN" altLang="en-US" b="1" dirty="0">
                <a:latin typeface="Times New Roman" pitchFamily="18" charset="0"/>
              </a:rPr>
              <a:t>明准则是，只要</a:t>
            </a:r>
            <a:r>
              <a:rPr lang="en-US" altLang="zh-CN" b="1" dirty="0">
                <a:latin typeface="Times New Roman" pitchFamily="18" charset="0"/>
              </a:rPr>
              <a:t>55</a:t>
            </a:r>
            <a:r>
              <a:rPr lang="zh-CN" altLang="en-US" b="1" dirty="0">
                <a:latin typeface="Times New Roman" pitchFamily="18" charset="0"/>
              </a:rPr>
              <a:t>％的第一菲涅耳区保持</a:t>
            </a:r>
            <a:endParaRPr lang="en-US" altLang="zh-CN" b="1" dirty="0">
              <a:latin typeface="Times New Roman" pitchFamily="18" charset="0"/>
            </a:endParaRPr>
          </a:p>
          <a:p>
            <a:pPr eaLnBrk="1" hangingPunct="1">
              <a:lnSpc>
                <a:spcPct val="90000"/>
              </a:lnSpc>
              <a:buFont typeface="Wingdings" pitchFamily="2" charset="2"/>
              <a:buNone/>
              <a:defRPr/>
            </a:pPr>
            <a:r>
              <a:rPr lang="zh-CN" altLang="en-US" b="1" dirty="0">
                <a:latin typeface="Times New Roman" pitchFamily="18" charset="0"/>
              </a:rPr>
              <a:t>无阻挡，其他菲涅尔区的情况基本不影响</a:t>
            </a:r>
            <a:endParaRPr lang="en-US" altLang="zh-CN" b="1" dirty="0">
              <a:latin typeface="Times New Roman" pitchFamily="18" charset="0"/>
            </a:endParaRPr>
          </a:p>
          <a:p>
            <a:pPr eaLnBrk="1" hangingPunct="1">
              <a:lnSpc>
                <a:spcPct val="90000"/>
              </a:lnSpc>
              <a:buFont typeface="Wingdings" pitchFamily="2" charset="2"/>
              <a:buNone/>
              <a:defRPr/>
            </a:pPr>
            <a:r>
              <a:rPr lang="zh-CN" altLang="en-US" b="1" dirty="0">
                <a:latin typeface="Times New Roman" pitchFamily="18" charset="0"/>
              </a:rPr>
              <a:t>绕射损耗 。”</a:t>
            </a:r>
            <a:endParaRPr lang="zh-CN" altLang="en-US" dirty="0"/>
          </a:p>
          <a:p>
            <a:pPr eaLnBrk="1" hangingPunct="1">
              <a:lnSpc>
                <a:spcPct val="90000"/>
              </a:lnSpc>
              <a:buFont typeface="Wingdings" pitchFamily="2" charset="2"/>
              <a:buNone/>
              <a:defRPr/>
            </a:pPr>
            <a:r>
              <a:rPr lang="zh-CN" altLang="en-US" b="1" dirty="0">
                <a:effectLst>
                  <a:outerShdw blurRad="38100" dist="38100" dir="2700000" algn="tl">
                    <a:srgbClr val="C0C0C0"/>
                  </a:outerShdw>
                </a:effectLst>
              </a:rPr>
              <a:t>天线必须足够高</a:t>
            </a:r>
            <a:r>
              <a:rPr lang="zh-CN" altLang="en-US" b="1" dirty="0"/>
              <a:t>，以使得</a:t>
            </a:r>
            <a:r>
              <a:rPr lang="zh-CN" altLang="en-US" b="1" dirty="0">
                <a:effectLst>
                  <a:outerShdw blurRad="38100" dist="38100" dir="2700000" algn="tl">
                    <a:srgbClr val="C0C0C0"/>
                  </a:outerShdw>
                </a:effectLst>
              </a:rPr>
              <a:t>传播主区</a:t>
            </a:r>
            <a:r>
              <a:rPr lang="zh-CN" altLang="en-US" b="1" dirty="0"/>
              <a:t>能够不</a:t>
            </a:r>
            <a:endParaRPr lang="en-US" altLang="zh-CN" b="1" dirty="0"/>
          </a:p>
          <a:p>
            <a:pPr eaLnBrk="1" hangingPunct="1">
              <a:lnSpc>
                <a:spcPct val="90000"/>
              </a:lnSpc>
              <a:buFont typeface="Wingdings" pitchFamily="2" charset="2"/>
              <a:buNone/>
              <a:defRPr/>
            </a:pPr>
            <a:r>
              <a:rPr lang="zh-CN" altLang="en-US" b="1" dirty="0"/>
              <a:t>受丘陵、地面隆起、建筑物和树木的阻挡。</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4"/>
          <p:cNvSpPr>
            <a:spLocks noGrp="1" noChangeArrowheads="1"/>
          </p:cNvSpPr>
          <p:nvPr>
            <p:ph type="title"/>
          </p:nvPr>
        </p:nvSpPr>
        <p:spPr/>
        <p:txBody>
          <a:bodyPr/>
          <a:lstStyle/>
          <a:p>
            <a:pPr eaLnBrk="1" hangingPunct="1"/>
            <a:endParaRPr lang="zh-CN" altLang="zh-CN"/>
          </a:p>
        </p:txBody>
      </p:sp>
      <p:sp>
        <p:nvSpPr>
          <p:cNvPr id="1028" name="Text Box 8"/>
          <p:cNvSpPr txBox="1">
            <a:spLocks noChangeArrowheads="1"/>
          </p:cNvSpPr>
          <p:nvPr/>
        </p:nvSpPr>
        <p:spPr bwMode="auto">
          <a:xfrm>
            <a:off x="4787900" y="2349500"/>
            <a:ext cx="3816350" cy="304800"/>
          </a:xfrm>
          <a:prstGeom prst="rect">
            <a:avLst/>
          </a:prstGeom>
          <a:noFill/>
          <a:ln w="9525" algn="ctr">
            <a:noFill/>
            <a:miter lim="800000"/>
            <a:headEnd/>
            <a:tailEnd/>
          </a:ln>
        </p:spPr>
        <p:txBody>
          <a:bodyPr>
            <a:spAutoFit/>
          </a:bodyPr>
          <a:lstStyle/>
          <a:p>
            <a:endParaRPr lang="zh-CN" altLang="zh-CN"/>
          </a:p>
        </p:txBody>
      </p:sp>
      <p:graphicFrame>
        <p:nvGraphicFramePr>
          <p:cNvPr id="1026" name="Object 9"/>
          <p:cNvGraphicFramePr>
            <a:graphicFrameLocks noGrp="1" noChangeAspect="1"/>
          </p:cNvGraphicFramePr>
          <p:nvPr>
            <p:ph sz="half" idx="2"/>
          </p:nvPr>
        </p:nvGraphicFramePr>
        <p:xfrm>
          <a:off x="5495925" y="2997200"/>
          <a:ext cx="2251075" cy="1439863"/>
        </p:xfrm>
        <a:graphic>
          <a:graphicData uri="http://schemas.openxmlformats.org/presentationml/2006/ole">
            <mc:AlternateContent xmlns:mc="http://schemas.openxmlformats.org/markup-compatibility/2006">
              <mc:Choice xmlns:v="urn:schemas-microsoft-com:vml" Requires="v">
                <p:oleObj spid="_x0000_s1027" name="公式" r:id="rId4" imgW="1409400" imgH="901440" progId="Equation.3">
                  <p:embed/>
                </p:oleObj>
              </mc:Choice>
              <mc:Fallback>
                <p:oleObj name="公式" r:id="rId4" imgW="1409400" imgH="901440" progId="Equation.3">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5925" y="2997200"/>
                        <a:ext cx="2251075" cy="1439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9" name="Text Box 13"/>
          <p:cNvSpPr txBox="1">
            <a:spLocks noChangeArrowheads="1"/>
          </p:cNvSpPr>
          <p:nvPr/>
        </p:nvSpPr>
        <p:spPr bwMode="auto">
          <a:xfrm>
            <a:off x="4643438" y="4724400"/>
            <a:ext cx="4105275" cy="1554163"/>
          </a:xfrm>
          <a:prstGeom prst="rect">
            <a:avLst/>
          </a:prstGeom>
          <a:noFill/>
          <a:ln w="9525" algn="ctr">
            <a:noFill/>
            <a:miter lim="800000"/>
            <a:headEnd/>
            <a:tailEnd/>
          </a:ln>
        </p:spPr>
        <p:txBody>
          <a:bodyPr>
            <a:spAutoFit/>
          </a:bodyPr>
          <a:lstStyle/>
          <a:p>
            <a:r>
              <a:rPr lang="zh-CN" altLang="en-US" sz="3200"/>
              <a:t>其中，</a:t>
            </a:r>
            <a:r>
              <a:rPr lang="en-US" altLang="zh-CN" sz="3200"/>
              <a:t>P</a:t>
            </a:r>
            <a:r>
              <a:rPr lang="zh-CN" altLang="en-US" sz="3200"/>
              <a:t>为辐射功率，</a:t>
            </a:r>
            <a:r>
              <a:rPr lang="en-US" altLang="zh-CN" sz="3200"/>
              <a:t>r</a:t>
            </a:r>
            <a:r>
              <a:rPr lang="zh-CN" altLang="en-US" sz="3200"/>
              <a:t>为传播距离（位于天线远场）。</a:t>
            </a:r>
          </a:p>
        </p:txBody>
      </p:sp>
      <p:pic>
        <p:nvPicPr>
          <p:cNvPr id="1030" name="Picture 15"/>
          <p:cNvPicPr>
            <a:picLocks noGrp="1" noChangeAspect="1" noChangeArrowheads="1"/>
          </p:cNvPicPr>
          <p:nvPr>
            <p:ph sz="half" idx="1"/>
          </p:nvPr>
        </p:nvPicPr>
        <p:blipFill>
          <a:blip r:embed="rId6" cstate="print"/>
          <a:srcRect/>
          <a:stretch>
            <a:fillRect/>
          </a:stretch>
        </p:blipFill>
        <p:spPr>
          <a:xfrm>
            <a:off x="827088" y="2276475"/>
            <a:ext cx="3379787" cy="4114800"/>
          </a:xfrm>
        </p:spPr>
      </p:pic>
      <p:sp>
        <p:nvSpPr>
          <p:cNvPr id="1031" name="Text Box 16"/>
          <p:cNvSpPr txBox="1">
            <a:spLocks noChangeArrowheads="1"/>
          </p:cNvSpPr>
          <p:nvPr/>
        </p:nvSpPr>
        <p:spPr bwMode="auto">
          <a:xfrm>
            <a:off x="2771775" y="2997200"/>
            <a:ext cx="647700" cy="457200"/>
          </a:xfrm>
          <a:prstGeom prst="rect">
            <a:avLst/>
          </a:prstGeom>
          <a:noFill/>
          <a:ln w="9525" algn="ctr">
            <a:noFill/>
            <a:miter lim="800000"/>
            <a:headEnd/>
            <a:tailEnd/>
          </a:ln>
        </p:spPr>
        <p:txBody>
          <a:bodyPr>
            <a:spAutoFit/>
          </a:bodyPr>
          <a:lstStyle/>
          <a:p>
            <a:r>
              <a:rPr lang="en-US" altLang="zh-CN" sz="2400">
                <a:solidFill>
                  <a:schemeClr val="tx2"/>
                </a:solidFill>
              </a:rPr>
              <a:t>r</a:t>
            </a:r>
          </a:p>
        </p:txBody>
      </p:sp>
      <p:sp>
        <p:nvSpPr>
          <p:cNvPr id="8" name="TextBox 7"/>
          <p:cNvSpPr txBox="1"/>
          <p:nvPr/>
        </p:nvSpPr>
        <p:spPr>
          <a:xfrm>
            <a:off x="4643438" y="2000250"/>
            <a:ext cx="4143375" cy="1077913"/>
          </a:xfrm>
          <a:prstGeom prst="rect">
            <a:avLst/>
          </a:prstGeom>
          <a:noFill/>
        </p:spPr>
        <p:txBody>
          <a:bodyPr>
            <a:spAutoFit/>
          </a:bodyPr>
          <a:lstStyle/>
          <a:p>
            <a:pPr>
              <a:defRPr/>
            </a:pPr>
            <a:r>
              <a:rPr lang="zh-CN" altLang="en-US" sz="3200" dirty="0">
                <a:ea typeface="宋体" charset="-122"/>
              </a:rPr>
              <a:t>距发射点源</a:t>
            </a:r>
            <a:r>
              <a:rPr lang="en-US" altLang="zh-CN" sz="3200" dirty="0">
                <a:ea typeface="宋体" charset="-122"/>
              </a:rPr>
              <a:t>r</a:t>
            </a:r>
            <a:r>
              <a:rPr lang="zh-CN" altLang="en-US" sz="3200" dirty="0">
                <a:ea typeface="宋体" charset="-122"/>
              </a:rPr>
              <a:t>处的</a:t>
            </a:r>
            <a:r>
              <a:rPr lang="zh-CN" altLang="en-US" sz="3200" dirty="0">
                <a:effectLst>
                  <a:outerShdw blurRad="38100" dist="38100" dir="2700000" algn="tl">
                    <a:srgbClr val="000000">
                      <a:alpha val="43137"/>
                    </a:srgbClr>
                  </a:outerShdw>
                </a:effectLst>
                <a:ea typeface="宋体" charset="-122"/>
              </a:rPr>
              <a:t>功率密度</a:t>
            </a:r>
            <a:r>
              <a:rPr lang="zh-CN" altLang="en-US" sz="3200" dirty="0">
                <a:ea typeface="宋体" charset="-122"/>
              </a:rPr>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8"/>
          <p:cNvSpPr>
            <a:spLocks noGrp="1" noChangeArrowheads="1"/>
          </p:cNvSpPr>
          <p:nvPr>
            <p:ph type="title"/>
          </p:nvPr>
        </p:nvSpPr>
        <p:spPr/>
        <p:txBody>
          <a:bodyPr/>
          <a:lstStyle/>
          <a:p>
            <a:pPr eaLnBrk="1" hangingPunct="1"/>
            <a:endParaRPr lang="zh-CN" altLang="zh-CN"/>
          </a:p>
        </p:txBody>
      </p:sp>
      <p:sp>
        <p:nvSpPr>
          <p:cNvPr id="13317" name="Rectangle 3"/>
          <p:cNvSpPr>
            <a:spLocks noGrp="1" noChangeArrowheads="1"/>
          </p:cNvSpPr>
          <p:nvPr>
            <p:ph type="body" sz="half" idx="1"/>
          </p:nvPr>
        </p:nvSpPr>
        <p:spPr>
          <a:xfrm>
            <a:off x="900113" y="2060575"/>
            <a:ext cx="7493000" cy="4114800"/>
          </a:xfrm>
        </p:spPr>
        <p:txBody>
          <a:bodyPr/>
          <a:lstStyle/>
          <a:p>
            <a:pPr eaLnBrk="1" hangingPunct="1">
              <a:lnSpc>
                <a:spcPct val="90000"/>
              </a:lnSpc>
            </a:pPr>
            <a:r>
              <a:rPr lang="zh-CN" altLang="en-US" sz="2800" b="1"/>
              <a:t>例：</a:t>
            </a:r>
            <a:r>
              <a:rPr lang="zh-CN" altLang="en-US" sz="2800" b="1">
                <a:latin typeface="Times New Roman" pitchFamily="18" charset="0"/>
              </a:rPr>
              <a:t>工作频率为</a:t>
            </a:r>
            <a:r>
              <a:rPr lang="en-US" altLang="zh-CN" sz="2800" b="1">
                <a:latin typeface="Times New Roman" pitchFamily="18" charset="0"/>
              </a:rPr>
              <a:t>900MHz</a:t>
            </a:r>
            <a:r>
              <a:rPr lang="zh-CN" altLang="en-US" sz="2800" b="1">
                <a:latin typeface="Times New Roman" pitchFamily="18" charset="0"/>
              </a:rPr>
              <a:t>，收发间距离为</a:t>
            </a:r>
            <a:r>
              <a:rPr lang="en-US" altLang="zh-CN" sz="2800" b="1">
                <a:latin typeface="Times New Roman" pitchFamily="18" charset="0"/>
              </a:rPr>
              <a:t>30km</a:t>
            </a:r>
            <a:r>
              <a:rPr lang="zh-CN" altLang="en-US" sz="2800" b="1">
                <a:latin typeface="Times New Roman" pitchFamily="18" charset="0"/>
              </a:rPr>
              <a:t>，求收发之间中点处的第一菲涅尔区半径及最小菲涅尔半径。</a:t>
            </a:r>
          </a:p>
          <a:p>
            <a:pPr eaLnBrk="1" hangingPunct="1">
              <a:lnSpc>
                <a:spcPct val="90000"/>
              </a:lnSpc>
              <a:buFont typeface="Wingdings" pitchFamily="2" charset="2"/>
              <a:buNone/>
            </a:pPr>
            <a:r>
              <a:rPr lang="zh-CN" altLang="en-US" sz="2800">
                <a:latin typeface="Times New Roman" pitchFamily="18" charset="0"/>
              </a:rPr>
              <a:t>    </a:t>
            </a:r>
            <a:r>
              <a:rPr lang="zh-CN" altLang="en-US" sz="2800" b="1">
                <a:latin typeface="Times New Roman" pitchFamily="18" charset="0"/>
              </a:rPr>
              <a:t>［解］</a:t>
            </a:r>
          </a:p>
          <a:p>
            <a:pPr eaLnBrk="1" hangingPunct="1">
              <a:lnSpc>
                <a:spcPct val="90000"/>
              </a:lnSpc>
              <a:buFont typeface="Wingdings" pitchFamily="2" charset="2"/>
              <a:buNone/>
            </a:pPr>
            <a:endParaRPr lang="zh-CN" altLang="en-US" sz="2800">
              <a:latin typeface="Times New Roman" pitchFamily="18" charset="0"/>
            </a:endParaRPr>
          </a:p>
          <a:p>
            <a:pPr eaLnBrk="1" hangingPunct="1">
              <a:lnSpc>
                <a:spcPct val="90000"/>
              </a:lnSpc>
              <a:buFont typeface="Wingdings" pitchFamily="2" charset="2"/>
              <a:buNone/>
            </a:pPr>
            <a:r>
              <a:rPr lang="zh-CN" altLang="en-US" sz="2800">
                <a:latin typeface="Times New Roman" pitchFamily="18" charset="0"/>
              </a:rPr>
              <a:t>     </a:t>
            </a:r>
            <a:r>
              <a:rPr lang="zh-CN" altLang="en-US" sz="2800" b="1">
                <a:latin typeface="Times New Roman" pitchFamily="18" charset="0"/>
              </a:rPr>
              <a:t>由于</a:t>
            </a:r>
            <a:r>
              <a:rPr lang="el-GR" altLang="zh-CN" sz="2800" b="1" i="1">
                <a:latin typeface="Times New Roman" pitchFamily="18" charset="0"/>
                <a:cs typeface="Times New Roman" pitchFamily="18" charset="0"/>
              </a:rPr>
              <a:t>λ</a:t>
            </a:r>
            <a:r>
              <a:rPr lang="zh-CN" altLang="en-US" sz="2800" b="1" i="1">
                <a:latin typeface="Times New Roman" pitchFamily="18" charset="0"/>
                <a:cs typeface="Times New Roman" pitchFamily="18" charset="0"/>
              </a:rPr>
              <a:t>＝</a:t>
            </a:r>
            <a:r>
              <a:rPr lang="en-US" altLang="zh-CN" sz="2800" b="1" i="1">
                <a:latin typeface="Times New Roman" pitchFamily="18" charset="0"/>
                <a:cs typeface="Times New Roman" pitchFamily="18" charset="0"/>
              </a:rPr>
              <a:t>1</a:t>
            </a:r>
            <a:r>
              <a:rPr lang="zh-CN" altLang="en-US" sz="2800" b="1" i="1">
                <a:latin typeface="Times New Roman" pitchFamily="18" charset="0"/>
                <a:cs typeface="Times New Roman" pitchFamily="18" charset="0"/>
              </a:rPr>
              <a:t>／</a:t>
            </a:r>
            <a:r>
              <a:rPr lang="en-US" altLang="zh-CN" sz="2800" b="1" i="1">
                <a:latin typeface="Times New Roman" pitchFamily="18" charset="0"/>
                <a:cs typeface="Times New Roman" pitchFamily="18" charset="0"/>
              </a:rPr>
              <a:t>3  m</a:t>
            </a:r>
            <a:r>
              <a:rPr lang="zh-CN" altLang="en-US" sz="2800" b="1" i="1">
                <a:latin typeface="Times New Roman" pitchFamily="18" charset="0"/>
                <a:cs typeface="Times New Roman" pitchFamily="18" charset="0"/>
              </a:rPr>
              <a:t>，</a:t>
            </a:r>
            <a:r>
              <a:rPr lang="en-US" altLang="zh-CN" sz="2800" b="1" i="1">
                <a:latin typeface="Times New Roman" pitchFamily="18" charset="0"/>
                <a:cs typeface="Times New Roman" pitchFamily="18" charset="0"/>
              </a:rPr>
              <a:t>d=30 km</a:t>
            </a:r>
            <a:r>
              <a:rPr lang="zh-CN" altLang="en-US" sz="2800" b="1">
                <a:latin typeface="Times New Roman" pitchFamily="18" charset="0"/>
                <a:cs typeface="Times New Roman" pitchFamily="18" charset="0"/>
              </a:rPr>
              <a:t>，</a:t>
            </a:r>
          </a:p>
          <a:p>
            <a:pPr eaLnBrk="1" hangingPunct="1">
              <a:lnSpc>
                <a:spcPct val="90000"/>
              </a:lnSpc>
              <a:buFont typeface="Wingdings" pitchFamily="2" charset="2"/>
              <a:buNone/>
            </a:pPr>
            <a:endParaRPr lang="zh-CN" altLang="en-US" sz="2800" b="1">
              <a:latin typeface="Times New Roman" pitchFamily="18" charset="0"/>
              <a:cs typeface="Times New Roman" pitchFamily="18" charset="0"/>
            </a:endParaRPr>
          </a:p>
          <a:p>
            <a:pPr eaLnBrk="1" hangingPunct="1">
              <a:lnSpc>
                <a:spcPct val="90000"/>
              </a:lnSpc>
              <a:buFont typeface="Wingdings" pitchFamily="2" charset="2"/>
              <a:buNone/>
            </a:pPr>
            <a:endParaRPr lang="zh-CN" altLang="en-US" sz="2800" b="1">
              <a:latin typeface="Times New Roman" pitchFamily="18" charset="0"/>
              <a:cs typeface="Times New Roman" pitchFamily="18" charset="0"/>
            </a:endParaRPr>
          </a:p>
          <a:p>
            <a:pPr eaLnBrk="1" hangingPunct="1">
              <a:lnSpc>
                <a:spcPct val="90000"/>
              </a:lnSpc>
              <a:buFont typeface="Wingdings" pitchFamily="2" charset="2"/>
              <a:buNone/>
            </a:pPr>
            <a:r>
              <a:rPr lang="zh-CN" altLang="en-US" sz="2800" b="1">
                <a:latin typeface="Times New Roman" pitchFamily="18" charset="0"/>
              </a:rPr>
              <a:t>     进而，</a:t>
            </a:r>
            <a:r>
              <a:rPr lang="en-US" altLang="zh-CN" sz="2800" b="1" i="1">
                <a:latin typeface="Times New Roman" pitchFamily="18" charset="0"/>
              </a:rPr>
              <a:t>r</a:t>
            </a:r>
            <a:r>
              <a:rPr lang="en-US" altLang="zh-CN" sz="2800" b="1" i="1" baseline="-25000">
                <a:latin typeface="Times New Roman" pitchFamily="18" charset="0"/>
              </a:rPr>
              <a:t>0</a:t>
            </a:r>
            <a:r>
              <a:rPr lang="en-US" altLang="zh-CN" sz="2800" b="1" i="1">
                <a:latin typeface="Times New Roman" pitchFamily="18" charset="0"/>
              </a:rPr>
              <a:t>=0.577r</a:t>
            </a:r>
            <a:r>
              <a:rPr lang="en-US" altLang="zh-CN" sz="2800" b="1" i="1" baseline="-25000">
                <a:latin typeface="Times New Roman" pitchFamily="18" charset="0"/>
              </a:rPr>
              <a:t>1</a:t>
            </a:r>
            <a:r>
              <a:rPr lang="en-US" altLang="zh-CN" sz="2800" b="1" i="1">
                <a:latin typeface="Times New Roman" pitchFamily="18" charset="0"/>
              </a:rPr>
              <a:t>=28.85m </a:t>
            </a:r>
            <a:r>
              <a:rPr lang="zh-CN" altLang="en-US" sz="2800" b="1">
                <a:latin typeface="Times New Roman" pitchFamily="18" charset="0"/>
              </a:rPr>
              <a:t>。</a:t>
            </a:r>
            <a:r>
              <a:rPr lang="zh-CN" altLang="en-US" sz="2800" b="1" i="1">
                <a:latin typeface="Times New Roman" pitchFamily="18" charset="0"/>
              </a:rPr>
              <a:t>   </a:t>
            </a:r>
          </a:p>
        </p:txBody>
      </p:sp>
      <p:graphicFrame>
        <p:nvGraphicFramePr>
          <p:cNvPr id="13314" name="Object 4"/>
          <p:cNvGraphicFramePr>
            <a:graphicFrameLocks noGrp="1" noChangeAspect="1"/>
          </p:cNvGraphicFramePr>
          <p:nvPr>
            <p:ph sz="quarter" idx="2"/>
          </p:nvPr>
        </p:nvGraphicFramePr>
        <p:xfrm>
          <a:off x="3708400" y="3284538"/>
          <a:ext cx="2400300" cy="889000"/>
        </p:xfrm>
        <a:graphic>
          <a:graphicData uri="http://schemas.openxmlformats.org/presentationml/2006/ole">
            <mc:AlternateContent xmlns:mc="http://schemas.openxmlformats.org/markup-compatibility/2006">
              <mc:Choice xmlns:v="urn:schemas-microsoft-com:vml" Requires="v">
                <p:oleObj spid="_x0000_s13316" name="公式" r:id="rId4" imgW="2400120" imgH="888840" progId="Equation.3">
                  <p:embed/>
                </p:oleObj>
              </mc:Choice>
              <mc:Fallback>
                <p:oleObj name="公式" r:id="rId4" imgW="2400120" imgH="8888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08400" y="3284538"/>
                        <a:ext cx="2400300" cy="88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5" name="Object 7"/>
          <p:cNvGraphicFramePr>
            <a:graphicFrameLocks noGrp="1" noChangeAspect="1"/>
          </p:cNvGraphicFramePr>
          <p:nvPr>
            <p:ph sz="quarter" idx="3"/>
          </p:nvPr>
        </p:nvGraphicFramePr>
        <p:xfrm>
          <a:off x="3779838" y="4941888"/>
          <a:ext cx="2159000" cy="431800"/>
        </p:xfrm>
        <a:graphic>
          <a:graphicData uri="http://schemas.openxmlformats.org/presentationml/2006/ole">
            <mc:AlternateContent xmlns:mc="http://schemas.openxmlformats.org/markup-compatibility/2006">
              <mc:Choice xmlns:v="urn:schemas-microsoft-com:vml" Requires="v">
                <p:oleObj spid="_x0000_s13317" name="公式" r:id="rId6" imgW="2133360" imgH="457200" progId="Equation.3">
                  <p:embed/>
                </p:oleObj>
              </mc:Choice>
              <mc:Fallback>
                <p:oleObj name="公式" r:id="rId6" imgW="2133360" imgH="4572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9838" y="4941888"/>
                        <a:ext cx="21590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endParaRPr lang="zh-CN" altLang="zh-CN"/>
          </a:p>
        </p:txBody>
      </p:sp>
      <p:sp>
        <p:nvSpPr>
          <p:cNvPr id="89091" name="Rectangle 3"/>
          <p:cNvSpPr>
            <a:spLocks noGrp="1" noChangeArrowheads="1"/>
          </p:cNvSpPr>
          <p:nvPr>
            <p:ph type="body" idx="1"/>
          </p:nvPr>
        </p:nvSpPr>
        <p:spPr>
          <a:xfrm>
            <a:off x="827088" y="2133600"/>
            <a:ext cx="7772400" cy="4114800"/>
          </a:xfrm>
        </p:spPr>
        <p:txBody>
          <a:bodyPr/>
          <a:lstStyle/>
          <a:p>
            <a:pPr eaLnBrk="1" hangingPunct="1"/>
            <a:r>
              <a:rPr lang="zh-CN" altLang="en-US" b="1">
                <a:latin typeface="Times New Roman" pitchFamily="18" charset="0"/>
              </a:rPr>
              <a:t>习题：若工作频率为</a:t>
            </a:r>
            <a:r>
              <a:rPr lang="en-US" altLang="zh-CN" b="1">
                <a:latin typeface="Times New Roman" pitchFamily="18" charset="0"/>
              </a:rPr>
              <a:t>300MHz</a:t>
            </a:r>
            <a:r>
              <a:rPr lang="zh-CN" altLang="en-US" b="1">
                <a:latin typeface="Times New Roman" pitchFamily="18" charset="0"/>
              </a:rPr>
              <a:t>，收发中点处的第一菲涅尔区半径为多少？又若</a:t>
            </a:r>
            <a:r>
              <a:rPr lang="en-US" altLang="zh-CN" b="1">
                <a:latin typeface="Times New Roman" pitchFamily="18" charset="0"/>
              </a:rPr>
              <a:t>900MHz</a:t>
            </a:r>
            <a:r>
              <a:rPr lang="zh-CN" altLang="en-US" b="1">
                <a:latin typeface="Times New Roman" pitchFamily="18" charset="0"/>
              </a:rPr>
              <a:t>时，距发射点</a:t>
            </a:r>
            <a:r>
              <a:rPr lang="en-US" altLang="zh-CN" b="1">
                <a:latin typeface="Times New Roman" pitchFamily="18" charset="0"/>
              </a:rPr>
              <a:t>1</a:t>
            </a:r>
            <a:r>
              <a:rPr lang="zh-CN" altLang="en-US" b="1">
                <a:latin typeface="Times New Roman" pitchFamily="18" charset="0"/>
              </a:rPr>
              <a:t>／</a:t>
            </a:r>
            <a:r>
              <a:rPr lang="en-US" altLang="zh-CN" b="1">
                <a:latin typeface="Times New Roman" pitchFamily="18" charset="0"/>
              </a:rPr>
              <a:t>3</a:t>
            </a:r>
            <a:r>
              <a:rPr lang="zh-CN" altLang="en-US" b="1">
                <a:latin typeface="Times New Roman" pitchFamily="18" charset="0"/>
              </a:rPr>
              <a:t>收发距离处的第一菲涅尔区半径为多少？与前例对照，这些结果说明了什么？</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Grp="1" noChangeArrowheads="1"/>
          </p:cNvSpPr>
          <p:nvPr>
            <p:ph type="title"/>
          </p:nvPr>
        </p:nvSpPr>
        <p:spPr/>
        <p:txBody>
          <a:bodyPr/>
          <a:lstStyle/>
          <a:p>
            <a:pPr eaLnBrk="1" hangingPunct="1"/>
            <a:r>
              <a:rPr lang="zh-CN" altLang="en-US" sz="3600" b="1"/>
              <a:t>刃形绕射的不同情况</a:t>
            </a:r>
          </a:p>
        </p:txBody>
      </p:sp>
      <p:graphicFrame>
        <p:nvGraphicFramePr>
          <p:cNvPr id="14338" name="Rectangle 7"/>
          <p:cNvGraphicFramePr>
            <a:graphicFrameLocks noGrp="1"/>
          </p:cNvGraphicFramePr>
          <p:nvPr>
            <p:ph sz="half" idx="1"/>
          </p:nvPr>
        </p:nvGraphicFramePr>
        <p:xfrm>
          <a:off x="1182688" y="2805113"/>
          <a:ext cx="3810000" cy="2540000"/>
        </p:xfrm>
        <a:graphic>
          <a:graphicData uri="http://schemas.openxmlformats.org/presentationml/2006/ole">
            <mc:AlternateContent xmlns:mc="http://schemas.openxmlformats.org/markup-compatibility/2006">
              <mc:Choice xmlns:v="urn:schemas-microsoft-com:vml" Requires="v">
                <p:oleObj spid="_x0000_s14340" name="公式" r:id="rId4" imgW="0" imgH="0" progId="Equation.3">
                  <p:embed/>
                </p:oleObj>
              </mc:Choice>
              <mc:Fallback>
                <p:oleObj name="公式" r:id="rId4" imgW="0" imgH="0" progId="Equation.3">
                  <p:embed/>
                  <p:pic>
                    <p:nvPicPr>
                      <p:cNvPr id="0" name="Rectangle 7"/>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182688" y="2805113"/>
                        <a:ext cx="3810000" cy="254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4341" name="Picture 5"/>
          <p:cNvPicPr>
            <a:picLocks noChangeAspect="1" noChangeArrowheads="1"/>
          </p:cNvPicPr>
          <p:nvPr/>
        </p:nvPicPr>
        <p:blipFill>
          <a:blip r:embed="rId5" cstate="print"/>
          <a:srcRect/>
          <a:stretch>
            <a:fillRect/>
          </a:stretch>
        </p:blipFill>
        <p:spPr bwMode="auto">
          <a:xfrm>
            <a:off x="755650" y="2205038"/>
            <a:ext cx="8066088" cy="4286250"/>
          </a:xfrm>
          <a:prstGeom prst="rect">
            <a:avLst/>
          </a:prstGeom>
          <a:noFill/>
          <a:ln w="9525">
            <a:noFill/>
            <a:miter lim="800000"/>
            <a:headEnd/>
            <a:tailEnd/>
          </a:ln>
        </p:spPr>
      </p:pic>
      <p:sp>
        <p:nvSpPr>
          <p:cNvPr id="108550" name="Text Box 6"/>
          <p:cNvSpPr txBox="1">
            <a:spLocks noChangeArrowheads="1"/>
          </p:cNvSpPr>
          <p:nvPr/>
        </p:nvSpPr>
        <p:spPr bwMode="auto">
          <a:xfrm>
            <a:off x="5364163" y="6237288"/>
            <a:ext cx="3455987" cy="457200"/>
          </a:xfrm>
          <a:prstGeom prst="rect">
            <a:avLst/>
          </a:prstGeom>
          <a:noFill/>
          <a:ln w="9525" algn="ctr">
            <a:noFill/>
            <a:miter lim="800000"/>
            <a:headEnd/>
            <a:tailEnd/>
          </a:ln>
          <a:effectLst/>
        </p:spPr>
        <p:txBody>
          <a:bodyPr>
            <a:spAutoFit/>
          </a:bodyPr>
          <a:lstStyle/>
          <a:p>
            <a:pPr>
              <a:defRPr/>
            </a:pPr>
            <a:r>
              <a:rPr lang="zh-CN" altLang="en-US" sz="2400" dirty="0">
                <a:effectLst>
                  <a:outerShdw blurRad="38100" dist="38100" dir="2700000" algn="tl">
                    <a:srgbClr val="FFFFFF"/>
                  </a:outerShdw>
                </a:effectLst>
                <a:ea typeface="宋体" charset="-122"/>
                <a:cs typeface="Times New Roman" pitchFamily="18" charset="0"/>
              </a:rPr>
              <a:t>绕射参数</a:t>
            </a:r>
            <a:r>
              <a:rPr lang="el-GR" altLang="zh-CN" sz="2400" dirty="0">
                <a:effectLst>
                  <a:outerShdw blurRad="38100" dist="38100" dir="2700000" algn="tl">
                    <a:srgbClr val="FFFFFF"/>
                  </a:outerShdw>
                </a:effectLst>
                <a:ea typeface="宋体" charset="-122"/>
                <a:cs typeface="Times New Roman" pitchFamily="18" charset="0"/>
              </a:rPr>
              <a:t>ν</a:t>
            </a:r>
            <a:r>
              <a:rPr lang="zh-CN" altLang="en-US" sz="2400" dirty="0">
                <a:effectLst>
                  <a:outerShdw blurRad="38100" dist="38100" dir="2700000" algn="tl">
                    <a:srgbClr val="FFFFFF"/>
                  </a:outerShdw>
                </a:effectLst>
                <a:ea typeface="宋体" charset="-122"/>
                <a:cs typeface="Times New Roman" pitchFamily="18" charset="0"/>
              </a:rPr>
              <a:t>＝       </a:t>
            </a:r>
            <a:r>
              <a:rPr lang="en-US" altLang="zh-CN" sz="2400" dirty="0">
                <a:effectLst>
                  <a:outerShdw blurRad="38100" dist="38100" dir="2700000" algn="tl">
                    <a:srgbClr val="FFFFFF"/>
                  </a:outerShdw>
                </a:effectLst>
                <a:ea typeface="宋体" charset="-122"/>
                <a:cs typeface="Times New Roman" pitchFamily="18" charset="0"/>
              </a:rPr>
              <a:t>h / r</a:t>
            </a:r>
            <a:r>
              <a:rPr lang="en-US" altLang="zh-CN" sz="2400" baseline="-25000" dirty="0">
                <a:effectLst>
                  <a:outerShdw blurRad="38100" dist="38100" dir="2700000" algn="tl">
                    <a:srgbClr val="FFFFFF"/>
                  </a:outerShdw>
                </a:effectLst>
                <a:ea typeface="宋体" charset="-122"/>
                <a:cs typeface="Times New Roman" pitchFamily="18" charset="0"/>
              </a:rPr>
              <a:t>1</a:t>
            </a:r>
            <a:endParaRPr lang="el-GR" altLang="zh-CN" sz="2400" baseline="-25000" dirty="0">
              <a:effectLst>
                <a:outerShdw blurRad="38100" dist="38100" dir="2700000" algn="tl">
                  <a:srgbClr val="FFFFFF"/>
                </a:outerShdw>
              </a:effectLst>
              <a:ea typeface="宋体" charset="-122"/>
              <a:cs typeface="Times New Roman" pitchFamily="18" charset="0"/>
            </a:endParaRPr>
          </a:p>
        </p:txBody>
      </p:sp>
      <p:graphicFrame>
        <p:nvGraphicFramePr>
          <p:cNvPr id="14339" name="Object 9"/>
          <p:cNvGraphicFramePr>
            <a:graphicFrameLocks noGrp="1" noChangeAspect="1"/>
          </p:cNvGraphicFramePr>
          <p:nvPr>
            <p:ph sz="half" idx="2"/>
          </p:nvPr>
        </p:nvGraphicFramePr>
        <p:xfrm>
          <a:off x="7235825" y="6308725"/>
          <a:ext cx="431800" cy="352425"/>
        </p:xfrm>
        <a:graphic>
          <a:graphicData uri="http://schemas.openxmlformats.org/presentationml/2006/ole">
            <mc:AlternateContent xmlns:mc="http://schemas.openxmlformats.org/markup-compatibility/2006">
              <mc:Choice xmlns:v="urn:schemas-microsoft-com:vml" Requires="v">
                <p:oleObj spid="_x0000_s14341" name="公式" r:id="rId6" imgW="330120" imgH="279360" progId="Equation.3">
                  <p:embed/>
                </p:oleObj>
              </mc:Choice>
              <mc:Fallback>
                <p:oleObj name="公式" r:id="rId6" imgW="330120" imgH="27936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35825" y="6308725"/>
                        <a:ext cx="4318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3" name="TextBox 6"/>
          <p:cNvSpPr txBox="1">
            <a:spLocks noChangeArrowheads="1"/>
          </p:cNvSpPr>
          <p:nvPr/>
        </p:nvSpPr>
        <p:spPr bwMode="auto">
          <a:xfrm>
            <a:off x="1547813" y="2060575"/>
            <a:ext cx="720725" cy="461963"/>
          </a:xfrm>
          <a:prstGeom prst="rect">
            <a:avLst/>
          </a:prstGeom>
          <a:noFill/>
          <a:ln w="9525">
            <a:solidFill>
              <a:schemeClr val="tx1"/>
            </a:solidFill>
            <a:miter lim="800000"/>
            <a:headEnd/>
            <a:tailEnd/>
          </a:ln>
        </p:spPr>
        <p:txBody>
          <a:bodyPr>
            <a:spAutoFit/>
          </a:bodyPr>
          <a:lstStyle/>
          <a:p>
            <a:r>
              <a:rPr lang="en-US" altLang="zh-CN" sz="2400"/>
              <a:t>h&gt;0</a:t>
            </a:r>
            <a:endParaRPr lang="zh-CN" altLang="en-US" sz="2400"/>
          </a:p>
        </p:txBody>
      </p:sp>
      <p:sp>
        <p:nvSpPr>
          <p:cNvPr id="14344" name="TextBox 7"/>
          <p:cNvSpPr txBox="1">
            <a:spLocks noChangeArrowheads="1"/>
          </p:cNvSpPr>
          <p:nvPr/>
        </p:nvSpPr>
        <p:spPr bwMode="auto">
          <a:xfrm>
            <a:off x="4859338" y="2060575"/>
            <a:ext cx="792162" cy="461963"/>
          </a:xfrm>
          <a:prstGeom prst="rect">
            <a:avLst/>
          </a:prstGeom>
          <a:noFill/>
          <a:ln w="9525">
            <a:solidFill>
              <a:schemeClr val="tx1"/>
            </a:solidFill>
            <a:miter lim="800000"/>
            <a:headEnd/>
            <a:tailEnd/>
          </a:ln>
        </p:spPr>
        <p:txBody>
          <a:bodyPr>
            <a:spAutoFit/>
          </a:bodyPr>
          <a:lstStyle/>
          <a:p>
            <a:r>
              <a:rPr lang="en-US" altLang="zh-CN" sz="2400"/>
              <a:t>h=0</a:t>
            </a:r>
            <a:endParaRPr lang="zh-CN" altLang="en-US" sz="2400"/>
          </a:p>
        </p:txBody>
      </p:sp>
      <p:sp>
        <p:nvSpPr>
          <p:cNvPr id="14345" name="TextBox 8"/>
          <p:cNvSpPr txBox="1">
            <a:spLocks noChangeArrowheads="1"/>
          </p:cNvSpPr>
          <p:nvPr/>
        </p:nvSpPr>
        <p:spPr bwMode="auto">
          <a:xfrm>
            <a:off x="1835150" y="4149725"/>
            <a:ext cx="792163" cy="460375"/>
          </a:xfrm>
          <a:prstGeom prst="rect">
            <a:avLst/>
          </a:prstGeom>
          <a:noFill/>
          <a:ln w="9525">
            <a:solidFill>
              <a:schemeClr val="tx1"/>
            </a:solidFill>
            <a:miter lim="800000"/>
            <a:headEnd/>
            <a:tailEnd/>
          </a:ln>
        </p:spPr>
        <p:txBody>
          <a:bodyPr>
            <a:spAutoFit/>
          </a:bodyPr>
          <a:lstStyle/>
          <a:p>
            <a:r>
              <a:rPr lang="en-US" altLang="zh-CN" sz="2400"/>
              <a:t>h&lt;0</a:t>
            </a:r>
            <a:endParaRPr lang="zh-CN" altLang="en-US" sz="24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4"/>
          <p:cNvSpPr>
            <a:spLocks noGrp="1" noChangeArrowheads="1"/>
          </p:cNvSpPr>
          <p:nvPr>
            <p:ph type="title"/>
          </p:nvPr>
        </p:nvSpPr>
        <p:spPr/>
        <p:txBody>
          <a:bodyPr/>
          <a:lstStyle/>
          <a:p>
            <a:pPr eaLnBrk="1" hangingPunct="1"/>
            <a:r>
              <a:rPr lang="zh-CN" altLang="en-US" sz="3600" b="1"/>
              <a:t>绕射增益（相对于自由空间）</a:t>
            </a:r>
          </a:p>
        </p:txBody>
      </p:sp>
      <p:sp>
        <p:nvSpPr>
          <p:cNvPr id="90115" name="Text Box 17"/>
          <p:cNvSpPr txBox="1">
            <a:spLocks noChangeArrowheads="1"/>
          </p:cNvSpPr>
          <p:nvPr/>
        </p:nvSpPr>
        <p:spPr bwMode="auto">
          <a:xfrm>
            <a:off x="755650" y="6308725"/>
            <a:ext cx="7920038" cy="457200"/>
          </a:xfrm>
          <a:prstGeom prst="rect">
            <a:avLst/>
          </a:prstGeom>
          <a:noFill/>
          <a:ln w="9525" algn="ctr">
            <a:noFill/>
            <a:miter lim="800000"/>
            <a:headEnd/>
            <a:tailEnd/>
          </a:ln>
        </p:spPr>
        <p:txBody>
          <a:bodyPr>
            <a:spAutoFit/>
          </a:bodyPr>
          <a:lstStyle/>
          <a:p>
            <a:r>
              <a:rPr lang="el-GR" altLang="zh-CN" sz="2400" i="1">
                <a:cs typeface="Times New Roman" pitchFamily="18" charset="0"/>
              </a:rPr>
              <a:t>ν</a:t>
            </a:r>
            <a:r>
              <a:rPr lang="zh-CN" altLang="en-US" sz="2400" i="1">
                <a:cs typeface="Times New Roman" pitchFamily="18" charset="0"/>
              </a:rPr>
              <a:t>＝</a:t>
            </a:r>
            <a:r>
              <a:rPr lang="en-US" altLang="zh-CN" sz="2400" i="1">
                <a:cs typeface="Times New Roman" pitchFamily="18" charset="0"/>
              </a:rPr>
              <a:t>0</a:t>
            </a:r>
            <a:r>
              <a:rPr lang="zh-CN" altLang="en-US" sz="2400">
                <a:cs typeface="Times New Roman" pitchFamily="18" charset="0"/>
              </a:rPr>
              <a:t>时，</a:t>
            </a:r>
            <a:r>
              <a:rPr lang="en-US" altLang="zh-CN" sz="2400" i="1">
                <a:cs typeface="Times New Roman" pitchFamily="18" charset="0"/>
              </a:rPr>
              <a:t>G</a:t>
            </a:r>
            <a:r>
              <a:rPr lang="en-US" altLang="zh-CN" sz="2400" i="1" baseline="-25000">
                <a:cs typeface="Times New Roman" pitchFamily="18" charset="0"/>
              </a:rPr>
              <a:t>d</a:t>
            </a:r>
            <a:r>
              <a:rPr lang="en-US" altLang="zh-CN" sz="2400" i="1">
                <a:cs typeface="Times New Roman" pitchFamily="18" charset="0"/>
              </a:rPr>
              <a:t>=</a:t>
            </a:r>
            <a:r>
              <a:rPr lang="zh-CN" altLang="en-US" sz="2400" i="1">
                <a:cs typeface="Times New Roman" pitchFamily="18" charset="0"/>
              </a:rPr>
              <a:t>－</a:t>
            </a:r>
            <a:r>
              <a:rPr lang="en-US" altLang="zh-CN" sz="2400" i="1">
                <a:cs typeface="Times New Roman" pitchFamily="18" charset="0"/>
              </a:rPr>
              <a:t>6dB</a:t>
            </a:r>
            <a:r>
              <a:rPr lang="zh-CN" altLang="en-US" sz="2400">
                <a:cs typeface="Times New Roman" pitchFamily="18" charset="0"/>
              </a:rPr>
              <a:t>，即损耗为</a:t>
            </a:r>
            <a:r>
              <a:rPr lang="en-US" altLang="zh-CN" sz="2400">
                <a:cs typeface="Times New Roman" pitchFamily="18" charset="0"/>
              </a:rPr>
              <a:t>6dB</a:t>
            </a:r>
            <a:r>
              <a:rPr lang="zh-CN" altLang="en-US" sz="2400">
                <a:cs typeface="Times New Roman" pitchFamily="18" charset="0"/>
              </a:rPr>
              <a:t>。</a:t>
            </a:r>
            <a:endParaRPr lang="zh-CN" altLang="el-GR" sz="2400">
              <a:cs typeface="Times New Roman" pitchFamily="18" charset="0"/>
            </a:endParaRPr>
          </a:p>
        </p:txBody>
      </p:sp>
      <p:sp>
        <p:nvSpPr>
          <p:cNvPr id="98324" name="AutoShape 20">
            <a:hlinkClick r:id="rId3" action="ppaction://hlinksldjump"/>
          </p:cNvPr>
          <p:cNvSpPr>
            <a:spLocks noChangeArrowheads="1"/>
          </p:cNvSpPr>
          <p:nvPr/>
        </p:nvSpPr>
        <p:spPr bwMode="auto">
          <a:xfrm>
            <a:off x="8243888" y="6165850"/>
            <a:ext cx="792162" cy="504825"/>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tx2">
              <a:alpha val="75999"/>
            </a:schemeClr>
          </a:solidFill>
          <a:ln w="25400" algn="ctr">
            <a:solidFill>
              <a:schemeClr val="tx1"/>
            </a:solid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charset="-122"/>
            </a:endParaRPr>
          </a:p>
        </p:txBody>
      </p:sp>
      <p:pic>
        <p:nvPicPr>
          <p:cNvPr id="90117" name="Picture 6"/>
          <p:cNvPicPr>
            <a:picLocks noChangeAspect="1" noChangeArrowheads="1"/>
          </p:cNvPicPr>
          <p:nvPr/>
        </p:nvPicPr>
        <p:blipFill>
          <a:blip r:embed="rId4" cstate="print"/>
          <a:srcRect/>
          <a:stretch>
            <a:fillRect/>
          </a:stretch>
        </p:blipFill>
        <p:spPr bwMode="auto">
          <a:xfrm>
            <a:off x="395288" y="2205038"/>
            <a:ext cx="8105775" cy="4057650"/>
          </a:xfrm>
          <a:prstGeom prst="rect">
            <a:avLst/>
          </a:prstGeom>
          <a:noFill/>
          <a:ln w="9525" algn="ctr">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zh-CN" altLang="en-US" b="1"/>
              <a:t>自由空间的电波传播</a:t>
            </a:r>
          </a:p>
        </p:txBody>
      </p:sp>
      <p:sp>
        <p:nvSpPr>
          <p:cNvPr id="15365" name="Rectangle 3"/>
          <p:cNvSpPr>
            <a:spLocks noGrp="1" noChangeArrowheads="1"/>
          </p:cNvSpPr>
          <p:nvPr>
            <p:ph type="body" sz="half" idx="1"/>
          </p:nvPr>
        </p:nvSpPr>
        <p:spPr>
          <a:xfrm>
            <a:off x="900113" y="2060575"/>
            <a:ext cx="7421562" cy="4114800"/>
          </a:xfrm>
        </p:spPr>
        <p:txBody>
          <a:bodyPr/>
          <a:lstStyle/>
          <a:p>
            <a:pPr eaLnBrk="1" hangingPunct="1"/>
            <a:r>
              <a:rPr lang="zh-CN" altLang="en-US" sz="2800" b="1"/>
              <a:t>自由空间、方向性天线，我们已经得到：</a:t>
            </a:r>
          </a:p>
          <a:p>
            <a:pPr eaLnBrk="1" hangingPunct="1"/>
            <a:endParaRPr lang="zh-CN" altLang="en-US" sz="2800"/>
          </a:p>
          <a:p>
            <a:pPr eaLnBrk="1" hangingPunct="1"/>
            <a:endParaRPr lang="zh-CN" altLang="en-US" sz="2800"/>
          </a:p>
          <a:p>
            <a:pPr eaLnBrk="1" hangingPunct="1"/>
            <a:endParaRPr lang="zh-CN" altLang="en-US" sz="2800"/>
          </a:p>
          <a:p>
            <a:pPr eaLnBrk="1" hangingPunct="1">
              <a:buFont typeface="Wingdings" pitchFamily="2" charset="2"/>
              <a:buNone/>
            </a:pPr>
            <a:r>
              <a:rPr lang="zh-CN" altLang="en-US" sz="2800" b="1"/>
              <a:t>   则，路径传播损耗（</a:t>
            </a:r>
            <a:r>
              <a:rPr lang="en-US" altLang="zh-CN" sz="2800" b="1">
                <a:latin typeface="Times New Roman" pitchFamily="18" charset="0"/>
              </a:rPr>
              <a:t>Path Loss</a:t>
            </a:r>
            <a:r>
              <a:rPr lang="zh-CN" altLang="en-US" sz="2800" b="1"/>
              <a:t>）为：</a:t>
            </a:r>
          </a:p>
          <a:p>
            <a:pPr eaLnBrk="1" hangingPunct="1">
              <a:buFont typeface="Wingdings" pitchFamily="2" charset="2"/>
              <a:buNone/>
            </a:pPr>
            <a:r>
              <a:rPr lang="zh-CN" altLang="en-US" sz="2800"/>
              <a:t>   </a:t>
            </a:r>
          </a:p>
          <a:p>
            <a:pPr eaLnBrk="1" hangingPunct="1"/>
            <a:endParaRPr lang="en-US" altLang="zh-CN" sz="2800"/>
          </a:p>
        </p:txBody>
      </p:sp>
      <p:graphicFrame>
        <p:nvGraphicFramePr>
          <p:cNvPr id="15362" name="Object 4"/>
          <p:cNvGraphicFramePr>
            <a:graphicFrameLocks noGrp="1" noChangeAspect="1"/>
          </p:cNvGraphicFramePr>
          <p:nvPr>
            <p:ph sz="quarter" idx="2"/>
          </p:nvPr>
        </p:nvGraphicFramePr>
        <p:xfrm>
          <a:off x="3348038" y="2781300"/>
          <a:ext cx="2298700" cy="1019175"/>
        </p:xfrm>
        <a:graphic>
          <a:graphicData uri="http://schemas.openxmlformats.org/presentationml/2006/ole">
            <mc:AlternateContent xmlns:mc="http://schemas.openxmlformats.org/markup-compatibility/2006">
              <mc:Choice xmlns:v="urn:schemas-microsoft-com:vml" Requires="v">
                <p:oleObj spid="_x0000_s15364" name="公式" r:id="rId4" imgW="1231560" imgH="545760" progId="Equation.3">
                  <p:embed/>
                </p:oleObj>
              </mc:Choice>
              <mc:Fallback>
                <p:oleObj name="公式" r:id="rId4" imgW="1231560" imgH="54576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48038" y="2781300"/>
                        <a:ext cx="2298700" cy="101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3" name="Object 5"/>
          <p:cNvGraphicFramePr>
            <a:graphicFrameLocks noGrp="1" noChangeAspect="1"/>
          </p:cNvGraphicFramePr>
          <p:nvPr>
            <p:ph sz="quarter" idx="3"/>
          </p:nvPr>
        </p:nvGraphicFramePr>
        <p:xfrm>
          <a:off x="3371850" y="4724400"/>
          <a:ext cx="2922588" cy="1123950"/>
        </p:xfrm>
        <a:graphic>
          <a:graphicData uri="http://schemas.openxmlformats.org/presentationml/2006/ole">
            <mc:AlternateContent xmlns:mc="http://schemas.openxmlformats.org/markup-compatibility/2006">
              <mc:Choice xmlns:v="urn:schemas-microsoft-com:vml" Requires="v">
                <p:oleObj spid="_x0000_s15365" name="公式" r:id="rId6" imgW="1485720" imgH="571320" progId="Equation.3">
                  <p:embed/>
                </p:oleObj>
              </mc:Choice>
              <mc:Fallback>
                <p:oleObj name="公式" r:id="rId6" imgW="1485720" imgH="57132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71850" y="4724400"/>
                        <a:ext cx="2922588" cy="1123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标题 5"/>
          <p:cNvSpPr>
            <a:spLocks noGrp="1"/>
          </p:cNvSpPr>
          <p:nvPr>
            <p:ph type="title"/>
          </p:nvPr>
        </p:nvSpPr>
        <p:spPr/>
        <p:txBody>
          <a:bodyPr/>
          <a:lstStyle/>
          <a:p>
            <a:endParaRPr lang="zh-CN" altLang="en-US"/>
          </a:p>
        </p:txBody>
      </p:sp>
      <p:graphicFrame>
        <p:nvGraphicFramePr>
          <p:cNvPr id="16386" name="内容占位符 7"/>
          <p:cNvGraphicFramePr>
            <a:graphicFrameLocks noGrp="1" noChangeAspect="1"/>
          </p:cNvGraphicFramePr>
          <p:nvPr>
            <p:ph idx="1"/>
          </p:nvPr>
        </p:nvGraphicFramePr>
        <p:xfrm>
          <a:off x="2786063" y="2071688"/>
          <a:ext cx="2928937" cy="857250"/>
        </p:xfrm>
        <a:graphic>
          <a:graphicData uri="http://schemas.openxmlformats.org/presentationml/2006/ole">
            <mc:AlternateContent xmlns:mc="http://schemas.openxmlformats.org/markup-compatibility/2006">
              <mc:Choice xmlns:v="urn:schemas-microsoft-com:vml" Requires="v">
                <p:oleObj spid="_x0000_s16389" name="公式" r:id="rId4" imgW="876240" imgH="228600" progId="Equation.3">
                  <p:embed/>
                </p:oleObj>
              </mc:Choice>
              <mc:Fallback>
                <p:oleObj name="公式" r:id="rId4" imgW="876240" imgH="228600" progId="Equation.3">
                  <p:embed/>
                  <p:pic>
                    <p:nvPicPr>
                      <p:cNvPr id="0" name="内容占位符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86063" y="2071688"/>
                        <a:ext cx="2928937" cy="857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7" name="Object 3"/>
          <p:cNvGraphicFramePr>
            <a:graphicFrameLocks noChangeAspect="1"/>
          </p:cNvGraphicFramePr>
          <p:nvPr/>
        </p:nvGraphicFramePr>
        <p:xfrm>
          <a:off x="1162050" y="3071813"/>
          <a:ext cx="6364288" cy="1357312"/>
        </p:xfrm>
        <a:graphic>
          <a:graphicData uri="http://schemas.openxmlformats.org/presentationml/2006/ole">
            <mc:AlternateContent xmlns:mc="http://schemas.openxmlformats.org/markup-compatibility/2006">
              <mc:Choice xmlns:v="urn:schemas-microsoft-com:vml" Requires="v">
                <p:oleObj spid="_x0000_s16390" name="公式" r:id="rId6" imgW="2158920" imgH="457200" progId="Equation.3">
                  <p:embed/>
                </p:oleObj>
              </mc:Choice>
              <mc:Fallback>
                <p:oleObj name="公式" r:id="rId6" imgW="2158920" imgH="4572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62050" y="3071813"/>
                        <a:ext cx="6364288" cy="1357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88" name="Object 4"/>
          <p:cNvGraphicFramePr>
            <a:graphicFrameLocks noChangeAspect="1"/>
          </p:cNvGraphicFramePr>
          <p:nvPr/>
        </p:nvGraphicFramePr>
        <p:xfrm>
          <a:off x="250825" y="4429125"/>
          <a:ext cx="8715375" cy="1789113"/>
        </p:xfrm>
        <a:graphic>
          <a:graphicData uri="http://schemas.openxmlformats.org/presentationml/2006/ole">
            <mc:AlternateContent xmlns:mc="http://schemas.openxmlformats.org/markup-compatibility/2006">
              <mc:Choice xmlns:v="urn:schemas-microsoft-com:vml" Requires="v">
                <p:oleObj spid="_x0000_s16391" name="公式" r:id="rId8" imgW="2616120" imgH="520560" progId="Equation.3">
                  <p:embed/>
                </p:oleObj>
              </mc:Choice>
              <mc:Fallback>
                <p:oleObj name="公式" r:id="rId8" imgW="2616120" imgH="52056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0825" y="4429125"/>
                        <a:ext cx="8715375" cy="1789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endParaRPr lang="zh-CN" altLang="zh-CN"/>
          </a:p>
        </p:txBody>
      </p:sp>
      <p:sp>
        <p:nvSpPr>
          <p:cNvPr id="475139" name="Rectangle 3"/>
          <p:cNvSpPr>
            <a:spLocks noGrp="1" noChangeArrowheads="1"/>
          </p:cNvSpPr>
          <p:nvPr>
            <p:ph type="body" sz="half" idx="1"/>
          </p:nvPr>
        </p:nvSpPr>
        <p:spPr>
          <a:xfrm>
            <a:off x="755650" y="2017713"/>
            <a:ext cx="8137525" cy="4724400"/>
          </a:xfrm>
        </p:spPr>
        <p:txBody>
          <a:bodyPr/>
          <a:lstStyle/>
          <a:p>
            <a:pPr eaLnBrk="1" hangingPunct="1">
              <a:defRPr/>
            </a:pPr>
            <a:r>
              <a:rPr lang="zh-CN" altLang="en-US" sz="2800" b="1" dirty="0"/>
              <a:t>若假设收、发均为各向同性天线，即</a:t>
            </a:r>
            <a:r>
              <a:rPr lang="en-US" altLang="zh-CN" sz="2800" b="1" dirty="0" err="1">
                <a:effectLst>
                  <a:outerShdw blurRad="38100" dist="38100" dir="2700000" algn="tl">
                    <a:srgbClr val="000000">
                      <a:alpha val="43137"/>
                    </a:srgbClr>
                  </a:outerShdw>
                </a:effectLst>
                <a:latin typeface="Times New Roman" pitchFamily="18" charset="0"/>
              </a:rPr>
              <a:t>G</a:t>
            </a:r>
            <a:r>
              <a:rPr lang="en-US" altLang="zh-CN" sz="2800" b="1" baseline="-25000" dirty="0" err="1">
                <a:effectLst>
                  <a:outerShdw blurRad="38100" dist="38100" dir="2700000" algn="tl">
                    <a:srgbClr val="000000">
                      <a:alpha val="43137"/>
                    </a:srgbClr>
                  </a:outerShdw>
                </a:effectLst>
                <a:latin typeface="Times New Roman" pitchFamily="18" charset="0"/>
              </a:rPr>
              <a:t>t</a:t>
            </a:r>
            <a:r>
              <a:rPr lang="zh-CN" altLang="en-US" sz="2800" b="1" dirty="0">
                <a:effectLst>
                  <a:outerShdw blurRad="38100" dist="38100" dir="2700000" algn="tl">
                    <a:srgbClr val="000000">
                      <a:alpha val="43137"/>
                    </a:srgbClr>
                  </a:outerShdw>
                </a:effectLst>
                <a:latin typeface="Times New Roman" pitchFamily="18" charset="0"/>
              </a:rPr>
              <a:t>＝</a:t>
            </a:r>
            <a:r>
              <a:rPr lang="en-US" altLang="zh-CN" sz="2800" b="1" dirty="0" err="1">
                <a:effectLst>
                  <a:outerShdw blurRad="38100" dist="38100" dir="2700000" algn="tl">
                    <a:srgbClr val="000000">
                      <a:alpha val="43137"/>
                    </a:srgbClr>
                  </a:outerShdw>
                </a:effectLst>
                <a:latin typeface="Times New Roman" pitchFamily="18" charset="0"/>
              </a:rPr>
              <a:t>G</a:t>
            </a:r>
            <a:r>
              <a:rPr lang="en-US" altLang="zh-CN" sz="2800" b="1" baseline="-25000" dirty="0" err="1">
                <a:effectLst>
                  <a:outerShdw blurRad="38100" dist="38100" dir="2700000" algn="tl">
                    <a:srgbClr val="000000">
                      <a:alpha val="43137"/>
                    </a:srgbClr>
                  </a:outerShdw>
                </a:effectLst>
                <a:latin typeface="Times New Roman" pitchFamily="18" charset="0"/>
              </a:rPr>
              <a:t>r</a:t>
            </a:r>
            <a:r>
              <a:rPr lang="zh-CN" altLang="en-US" sz="2800" b="1" dirty="0">
                <a:effectLst>
                  <a:outerShdw blurRad="38100" dist="38100" dir="2700000" algn="tl">
                    <a:srgbClr val="000000">
                      <a:alpha val="43137"/>
                    </a:srgbClr>
                  </a:outerShdw>
                </a:effectLst>
                <a:latin typeface="Times New Roman" pitchFamily="18" charset="0"/>
              </a:rPr>
              <a:t>＝</a:t>
            </a:r>
            <a:r>
              <a:rPr lang="en-US" altLang="zh-CN" sz="2800" b="1" dirty="0">
                <a:effectLst>
                  <a:outerShdw blurRad="38100" dist="38100" dir="2700000" algn="tl">
                    <a:srgbClr val="000000">
                      <a:alpha val="43137"/>
                    </a:srgbClr>
                  </a:outerShdw>
                </a:effectLst>
                <a:latin typeface="Times New Roman" pitchFamily="18" charset="0"/>
              </a:rPr>
              <a:t>1</a:t>
            </a:r>
            <a:r>
              <a:rPr lang="zh-CN" altLang="en-US" sz="2800" b="1" dirty="0"/>
              <a:t>，此时可以得到以下路径损耗（</a:t>
            </a:r>
            <a:r>
              <a:rPr lang="en-US" altLang="zh-CN" sz="2800" b="1" dirty="0">
                <a:effectLst>
                  <a:outerShdw blurRad="38100" dist="38100" dir="2700000" algn="tl">
                    <a:srgbClr val="000000">
                      <a:alpha val="43137"/>
                    </a:srgbClr>
                  </a:outerShdw>
                </a:effectLst>
                <a:latin typeface="Times New Roman" pitchFamily="18" charset="0"/>
                <a:cs typeface="Times New Roman" pitchFamily="18" charset="0"/>
              </a:rPr>
              <a:t>dB</a:t>
            </a:r>
            <a:r>
              <a:rPr lang="zh-CN" altLang="en-US" sz="2800" b="1" dirty="0"/>
              <a:t>）计算公式：</a:t>
            </a:r>
          </a:p>
          <a:p>
            <a:pPr eaLnBrk="1" hangingPunct="1">
              <a:buFont typeface="Wingdings" pitchFamily="2" charset="2"/>
              <a:buNone/>
              <a:defRPr/>
            </a:pPr>
            <a:r>
              <a:rPr lang="en-US" altLang="zh-CN" sz="2800" dirty="0"/>
              <a:t>                                                                </a:t>
            </a:r>
            <a:r>
              <a:rPr lang="zh-CN" altLang="en-US" sz="2800" b="1" dirty="0"/>
              <a:t>。</a:t>
            </a:r>
          </a:p>
          <a:p>
            <a:pPr eaLnBrk="1" hangingPunct="1">
              <a:buFont typeface="Wingdings" pitchFamily="2" charset="2"/>
              <a:buNone/>
              <a:defRPr/>
            </a:pPr>
            <a:r>
              <a:rPr lang="zh-CN" altLang="en-US" sz="2800" dirty="0"/>
              <a:t>   </a:t>
            </a:r>
            <a:r>
              <a:rPr lang="zh-CN" altLang="en-US" sz="2800" b="1" dirty="0"/>
              <a:t>其中，</a:t>
            </a:r>
            <a:r>
              <a:rPr lang="en-US" altLang="zh-CN" sz="2800" b="1" i="1" dirty="0">
                <a:effectLst>
                  <a:outerShdw blurRad="38100" dist="38100" dir="2700000" algn="tl">
                    <a:srgbClr val="FFFFFF"/>
                  </a:outerShdw>
                </a:effectLst>
                <a:latin typeface="Times New Roman" pitchFamily="18" charset="0"/>
              </a:rPr>
              <a:t>f</a:t>
            </a:r>
            <a:r>
              <a:rPr lang="zh-CN" altLang="en-US" sz="2800" b="1" dirty="0"/>
              <a:t>为工作载频，</a:t>
            </a:r>
            <a:r>
              <a:rPr lang="en-US" altLang="zh-CN" sz="2800" b="1" i="1" dirty="0">
                <a:effectLst>
                  <a:outerShdw blurRad="38100" dist="38100" dir="2700000" algn="tl">
                    <a:srgbClr val="FFFFFF"/>
                  </a:outerShdw>
                </a:effectLst>
                <a:latin typeface="Times New Roman" pitchFamily="18" charset="0"/>
              </a:rPr>
              <a:t>d</a:t>
            </a:r>
            <a:r>
              <a:rPr lang="zh-CN" altLang="en-US" sz="2800" b="1" dirty="0"/>
              <a:t>为收发之间的距离。计算时， </a:t>
            </a:r>
            <a:r>
              <a:rPr lang="en-US" altLang="zh-CN" sz="2800" b="1" i="1" dirty="0">
                <a:effectLst>
                  <a:outerShdw blurRad="38100" dist="38100" dir="2700000" algn="tl">
                    <a:srgbClr val="FFFFFF"/>
                  </a:outerShdw>
                </a:effectLst>
                <a:latin typeface="Times New Roman" pitchFamily="18" charset="0"/>
              </a:rPr>
              <a:t>f</a:t>
            </a:r>
            <a:r>
              <a:rPr lang="zh-CN" altLang="en-US" sz="2800" b="1" dirty="0">
                <a:effectLst>
                  <a:outerShdw blurRad="38100" dist="38100" dir="2700000" algn="tl">
                    <a:srgbClr val="FFFFFF"/>
                  </a:outerShdw>
                </a:effectLst>
                <a:latin typeface="Times New Roman" pitchFamily="18" charset="0"/>
              </a:rPr>
              <a:t>以</a:t>
            </a:r>
            <a:r>
              <a:rPr lang="en-US" altLang="zh-CN" sz="2800" b="1" i="1" dirty="0">
                <a:effectLst>
                  <a:outerShdw blurRad="38100" dist="38100" dir="2700000" algn="tl">
                    <a:srgbClr val="FFFFFF"/>
                  </a:outerShdw>
                </a:effectLst>
                <a:latin typeface="Times New Roman" pitchFamily="18" charset="0"/>
              </a:rPr>
              <a:t>MHz</a:t>
            </a:r>
            <a:r>
              <a:rPr lang="zh-CN" altLang="en-US" sz="2800" b="1" dirty="0">
                <a:effectLst>
                  <a:outerShdw blurRad="38100" dist="38100" dir="2700000" algn="tl">
                    <a:srgbClr val="FFFFFF"/>
                  </a:outerShdw>
                </a:effectLst>
                <a:latin typeface="Times New Roman" pitchFamily="18" charset="0"/>
              </a:rPr>
              <a:t>为单位代入数值</a:t>
            </a:r>
            <a:r>
              <a:rPr lang="zh-CN" altLang="en-US" sz="2800" b="1" i="1" dirty="0">
                <a:effectLst>
                  <a:outerShdw blurRad="38100" dist="38100" dir="2700000" algn="tl">
                    <a:srgbClr val="FFFFFF"/>
                  </a:outerShdw>
                </a:effectLst>
                <a:latin typeface="Times New Roman" pitchFamily="18" charset="0"/>
              </a:rPr>
              <a:t>，</a:t>
            </a:r>
            <a:r>
              <a:rPr lang="en-US" altLang="zh-CN" sz="2800" b="1" i="1" dirty="0">
                <a:effectLst>
                  <a:outerShdw blurRad="38100" dist="38100" dir="2700000" algn="tl">
                    <a:srgbClr val="FFFFFF"/>
                  </a:outerShdw>
                </a:effectLst>
                <a:latin typeface="Times New Roman" pitchFamily="18" charset="0"/>
              </a:rPr>
              <a:t>d</a:t>
            </a:r>
            <a:r>
              <a:rPr lang="zh-CN" altLang="en-US" sz="2800" b="1" dirty="0">
                <a:effectLst>
                  <a:outerShdw blurRad="38100" dist="38100" dir="2700000" algn="tl">
                    <a:srgbClr val="FFFFFF"/>
                  </a:outerShdw>
                </a:effectLst>
                <a:latin typeface="Times New Roman" pitchFamily="18" charset="0"/>
              </a:rPr>
              <a:t>以</a:t>
            </a:r>
            <a:r>
              <a:rPr lang="en-US" altLang="zh-CN" sz="2800" b="1" i="1" dirty="0">
                <a:effectLst>
                  <a:outerShdw blurRad="38100" dist="38100" dir="2700000" algn="tl">
                    <a:srgbClr val="FFFFFF"/>
                  </a:outerShdw>
                </a:effectLst>
                <a:latin typeface="Times New Roman" pitchFamily="18" charset="0"/>
              </a:rPr>
              <a:t>km</a:t>
            </a:r>
            <a:r>
              <a:rPr lang="zh-CN" altLang="en-US" sz="2800" b="1" dirty="0">
                <a:effectLst>
                  <a:outerShdw blurRad="38100" dist="38100" dir="2700000" algn="tl">
                    <a:srgbClr val="FFFFFF"/>
                  </a:outerShdw>
                </a:effectLst>
                <a:latin typeface="Times New Roman" pitchFamily="18" charset="0"/>
              </a:rPr>
              <a:t>为单位代入数值</a:t>
            </a:r>
            <a:r>
              <a:rPr lang="zh-CN" altLang="en-US" sz="2800" b="1" dirty="0">
                <a:latin typeface="Times New Roman" pitchFamily="18" charset="0"/>
              </a:rPr>
              <a:t>。所以，</a:t>
            </a:r>
            <a:r>
              <a:rPr lang="zh-CN" altLang="en-US" sz="2800" b="1" dirty="0">
                <a:solidFill>
                  <a:srgbClr val="FF0000"/>
                </a:solidFill>
                <a:effectLst>
                  <a:outerShdw blurRad="38100" dist="38100" dir="2700000" algn="tl">
                    <a:srgbClr val="000000">
                      <a:alpha val="43137"/>
                    </a:srgbClr>
                  </a:outerShdw>
                </a:effectLst>
                <a:latin typeface="Times New Roman" pitchFamily="18" charset="0"/>
              </a:rPr>
              <a:t>自由空间中</a:t>
            </a:r>
            <a:r>
              <a:rPr lang="zh-CN" altLang="en-US" sz="2800" b="1" dirty="0">
                <a:effectLst>
                  <a:outerShdw blurRad="38100" dist="38100" dir="2700000" algn="tl">
                    <a:srgbClr val="000000">
                      <a:alpha val="43137"/>
                    </a:srgbClr>
                  </a:outerShdw>
                </a:effectLst>
                <a:latin typeface="Times New Roman" pitchFamily="18" charset="0"/>
              </a:rPr>
              <a:t>，路径损耗（</a:t>
            </a:r>
            <a:r>
              <a:rPr lang="en-US" altLang="zh-CN" sz="2800" b="1" dirty="0">
                <a:effectLst>
                  <a:outerShdw blurRad="38100" dist="38100" dir="2700000" algn="tl">
                    <a:srgbClr val="000000">
                      <a:alpha val="43137"/>
                    </a:srgbClr>
                  </a:outerShdw>
                </a:effectLst>
                <a:latin typeface="Times New Roman" pitchFamily="18" charset="0"/>
              </a:rPr>
              <a:t>dB</a:t>
            </a:r>
            <a:r>
              <a:rPr lang="zh-CN" altLang="en-US" sz="2800" b="1" dirty="0">
                <a:effectLst>
                  <a:outerShdw blurRad="38100" dist="38100" dir="2700000" algn="tl">
                    <a:srgbClr val="000000">
                      <a:alpha val="43137"/>
                    </a:srgbClr>
                  </a:outerShdw>
                </a:effectLst>
                <a:latin typeface="Times New Roman" pitchFamily="18" charset="0"/>
              </a:rPr>
              <a:t>）以</a:t>
            </a:r>
            <a:r>
              <a:rPr lang="en-US" altLang="zh-CN" sz="2800" b="1" dirty="0">
                <a:solidFill>
                  <a:srgbClr val="FF0000"/>
                </a:solidFill>
                <a:effectLst>
                  <a:outerShdw blurRad="38100" dist="38100" dir="2700000" algn="tl">
                    <a:srgbClr val="000000">
                      <a:alpha val="43137"/>
                    </a:srgbClr>
                  </a:outerShdw>
                </a:effectLst>
                <a:latin typeface="Times New Roman" pitchFamily="18" charset="0"/>
              </a:rPr>
              <a:t>20dB/</a:t>
            </a:r>
            <a:r>
              <a:rPr lang="zh-CN" altLang="en-US" sz="2800" b="1" dirty="0">
                <a:solidFill>
                  <a:srgbClr val="FF0000"/>
                </a:solidFill>
                <a:effectLst>
                  <a:outerShdw blurRad="38100" dist="38100" dir="2700000" algn="tl">
                    <a:srgbClr val="000000">
                      <a:alpha val="43137"/>
                    </a:srgbClr>
                  </a:outerShdw>
                </a:effectLst>
                <a:latin typeface="Times New Roman" pitchFamily="18" charset="0"/>
              </a:rPr>
              <a:t>十倍距离</a:t>
            </a:r>
            <a:r>
              <a:rPr lang="zh-CN" altLang="en-US" sz="2800" b="1" dirty="0">
                <a:effectLst>
                  <a:outerShdw blurRad="38100" dist="38100" dir="2700000" algn="tl">
                    <a:srgbClr val="000000">
                      <a:alpha val="43137"/>
                    </a:srgbClr>
                  </a:outerShdw>
                </a:effectLst>
                <a:latin typeface="Times New Roman" pitchFamily="18" charset="0"/>
              </a:rPr>
              <a:t>速率增加。</a:t>
            </a:r>
            <a:endParaRPr lang="en-US" altLang="zh-CN" sz="2800" b="1" dirty="0">
              <a:effectLst>
                <a:outerShdw blurRad="38100" dist="38100" dir="2700000" algn="tl">
                  <a:srgbClr val="000000">
                    <a:alpha val="43137"/>
                  </a:srgbClr>
                </a:outerShdw>
              </a:effectLst>
              <a:latin typeface="Times New Roman" pitchFamily="18" charset="0"/>
            </a:endParaRPr>
          </a:p>
          <a:p>
            <a:pPr eaLnBrk="1" hangingPunct="1">
              <a:buFont typeface="Wingdings" pitchFamily="2" charset="2"/>
              <a:buNone/>
              <a:defRPr/>
            </a:pPr>
            <a:r>
              <a:rPr lang="zh-CN" altLang="en-US" sz="2800" b="1" dirty="0">
                <a:latin typeface="Times New Roman" pitchFamily="18" charset="0"/>
              </a:rPr>
              <a:t>    若收发均为方向性天线，则有：</a:t>
            </a:r>
            <a:endParaRPr lang="en-US" altLang="zh-CN" sz="2800" b="1" dirty="0">
              <a:latin typeface="Times New Roman" pitchFamily="18" charset="0"/>
            </a:endParaRPr>
          </a:p>
          <a:p>
            <a:pPr eaLnBrk="1" hangingPunct="1">
              <a:buFont typeface="Wingdings" pitchFamily="2" charset="2"/>
              <a:buNone/>
              <a:defRPr/>
            </a:pPr>
            <a:r>
              <a:rPr lang="en-US" altLang="zh-CN" b="1" dirty="0"/>
              <a:t>                                                                  </a:t>
            </a:r>
            <a:endParaRPr lang="zh-CN" altLang="en-US" b="1" dirty="0"/>
          </a:p>
          <a:p>
            <a:pPr eaLnBrk="1" hangingPunct="1">
              <a:buFont typeface="Wingdings" pitchFamily="2" charset="2"/>
              <a:buNone/>
              <a:defRPr/>
            </a:pPr>
            <a:r>
              <a:rPr lang="zh-CN" altLang="en-US" sz="2800" dirty="0"/>
              <a:t>                                                            </a:t>
            </a:r>
            <a:r>
              <a:rPr lang="zh-CN" altLang="en-US" sz="2800" b="1" dirty="0"/>
              <a:t>。</a:t>
            </a:r>
          </a:p>
        </p:txBody>
      </p:sp>
      <p:graphicFrame>
        <p:nvGraphicFramePr>
          <p:cNvPr id="17410" name="Object 4"/>
          <p:cNvGraphicFramePr>
            <a:graphicFrameLocks noGrp="1" noChangeAspect="1"/>
          </p:cNvGraphicFramePr>
          <p:nvPr>
            <p:ph sz="half" idx="2"/>
          </p:nvPr>
        </p:nvGraphicFramePr>
        <p:xfrm>
          <a:off x="2051720" y="2996952"/>
          <a:ext cx="5754688" cy="503238"/>
        </p:xfrm>
        <a:graphic>
          <a:graphicData uri="http://schemas.openxmlformats.org/presentationml/2006/ole">
            <mc:AlternateContent xmlns:mc="http://schemas.openxmlformats.org/markup-compatibility/2006">
              <mc:Choice xmlns:v="urn:schemas-microsoft-com:vml" Requires="v">
                <p:oleObj spid="_x0000_s17412" name="公式" r:id="rId4" imgW="2755800" imgH="241200" progId="Equation.3">
                  <p:embed/>
                </p:oleObj>
              </mc:Choice>
              <mc:Fallback>
                <p:oleObj name="公式" r:id="rId4" imgW="2755800" imgH="241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720" y="2996952"/>
                        <a:ext cx="5754688"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7411" name="Object 5"/>
          <p:cNvGraphicFramePr>
            <a:graphicFrameLocks noChangeAspect="1"/>
          </p:cNvGraphicFramePr>
          <p:nvPr/>
        </p:nvGraphicFramePr>
        <p:xfrm>
          <a:off x="2195736" y="5826125"/>
          <a:ext cx="5183187" cy="1031875"/>
        </p:xfrm>
        <a:graphic>
          <a:graphicData uri="http://schemas.openxmlformats.org/presentationml/2006/ole">
            <mc:AlternateContent xmlns:mc="http://schemas.openxmlformats.org/markup-compatibility/2006">
              <mc:Choice xmlns:v="urn:schemas-microsoft-com:vml" Requires="v">
                <p:oleObj spid="_x0000_s17413" name="公式" r:id="rId6" imgW="2171520" imgH="431640" progId="Equation.3">
                  <p:embed/>
                </p:oleObj>
              </mc:Choice>
              <mc:Fallback>
                <p:oleObj name="公式" r:id="rId6" imgW="2171520" imgH="43164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5736" y="5826125"/>
                        <a:ext cx="5183187" cy="1031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endParaRPr lang="zh-CN" altLang="zh-CN"/>
          </a:p>
        </p:txBody>
      </p:sp>
      <p:sp>
        <p:nvSpPr>
          <p:cNvPr id="91139" name="Rectangle 3"/>
          <p:cNvSpPr>
            <a:spLocks noGrp="1" noChangeArrowheads="1"/>
          </p:cNvSpPr>
          <p:nvPr>
            <p:ph type="body" idx="1"/>
          </p:nvPr>
        </p:nvSpPr>
        <p:spPr>
          <a:xfrm>
            <a:off x="755650" y="2133600"/>
            <a:ext cx="7772400" cy="4114800"/>
          </a:xfrm>
        </p:spPr>
        <p:txBody>
          <a:bodyPr/>
          <a:lstStyle/>
          <a:p>
            <a:pPr eaLnBrk="1" hangingPunct="1"/>
            <a:r>
              <a:rPr lang="zh-CN" altLang="en-US" b="1"/>
              <a:t>习题</a:t>
            </a:r>
            <a:r>
              <a:rPr lang="zh-CN" altLang="en-US"/>
              <a:t>：</a:t>
            </a:r>
            <a:r>
              <a:rPr lang="zh-CN" altLang="en-US" b="1">
                <a:latin typeface="Times New Roman" pitchFamily="18" charset="0"/>
                <a:cs typeface="Times New Roman" pitchFamily="18" charset="0"/>
              </a:rPr>
              <a:t>自由空间，收、发天线均为各向同性天线（</a:t>
            </a:r>
            <a:r>
              <a:rPr lang="en-US" altLang="zh-CN" b="1">
                <a:latin typeface="Times New Roman" pitchFamily="18" charset="0"/>
                <a:cs typeface="Times New Roman" pitchFamily="18" charset="0"/>
              </a:rPr>
              <a:t>G=1</a:t>
            </a:r>
            <a:r>
              <a:rPr lang="zh-CN" altLang="en-US" b="1">
                <a:latin typeface="Times New Roman" pitchFamily="18" charset="0"/>
                <a:cs typeface="Times New Roman" pitchFamily="18" charset="0"/>
              </a:rPr>
              <a:t>）</a:t>
            </a:r>
            <a:r>
              <a:rPr lang="zh-CN" altLang="en-US"/>
              <a:t>。</a:t>
            </a:r>
            <a:r>
              <a:rPr lang="en-US" altLang="zh-CN" b="1" i="1">
                <a:latin typeface="Times New Roman" pitchFamily="18" charset="0"/>
              </a:rPr>
              <a:t>f=900MHz</a:t>
            </a:r>
            <a:r>
              <a:rPr lang="zh-CN" altLang="en-US" b="1" i="1">
                <a:latin typeface="Times New Roman" pitchFamily="18" charset="0"/>
              </a:rPr>
              <a:t>，</a:t>
            </a:r>
            <a:r>
              <a:rPr lang="en-US" altLang="zh-CN" b="1" i="1">
                <a:latin typeface="Times New Roman" pitchFamily="18" charset="0"/>
              </a:rPr>
              <a:t>d=10km</a:t>
            </a:r>
            <a:r>
              <a:rPr lang="zh-CN" altLang="en-US" b="1" i="1">
                <a:latin typeface="Times New Roman" pitchFamily="18" charset="0"/>
              </a:rPr>
              <a:t>，</a:t>
            </a:r>
            <a:r>
              <a:rPr lang="zh-CN" altLang="en-US" b="1">
                <a:latin typeface="Times New Roman" pitchFamily="18" charset="0"/>
              </a:rPr>
              <a:t>计算</a:t>
            </a:r>
            <a:r>
              <a:rPr lang="en-US" altLang="zh-CN" b="1" i="1">
                <a:latin typeface="Times New Roman" pitchFamily="18" charset="0"/>
              </a:rPr>
              <a:t>PL(dB)</a:t>
            </a:r>
            <a:r>
              <a:rPr lang="zh-CN" altLang="en-US" b="1" i="1">
                <a:latin typeface="Times New Roman" pitchFamily="18" charset="0"/>
              </a:rPr>
              <a:t>； </a:t>
            </a:r>
            <a:r>
              <a:rPr lang="en-US" altLang="zh-CN" b="1" i="1">
                <a:latin typeface="Times New Roman" pitchFamily="18" charset="0"/>
              </a:rPr>
              <a:t>f=2.4GHz</a:t>
            </a:r>
            <a:r>
              <a:rPr lang="zh-CN" altLang="en-US" b="1" i="1">
                <a:latin typeface="Times New Roman" pitchFamily="18" charset="0"/>
              </a:rPr>
              <a:t>，</a:t>
            </a:r>
            <a:r>
              <a:rPr lang="en-US" altLang="zh-CN" b="1" i="1">
                <a:latin typeface="Times New Roman" pitchFamily="18" charset="0"/>
              </a:rPr>
              <a:t>d=100m</a:t>
            </a:r>
            <a:r>
              <a:rPr lang="zh-CN" altLang="en-US" b="1" i="1">
                <a:latin typeface="Times New Roman" pitchFamily="18" charset="0"/>
              </a:rPr>
              <a:t>，</a:t>
            </a:r>
            <a:r>
              <a:rPr lang="zh-CN" altLang="en-US" b="1">
                <a:latin typeface="Times New Roman" pitchFamily="18" charset="0"/>
              </a:rPr>
              <a:t>计算</a:t>
            </a:r>
            <a:r>
              <a:rPr lang="en-US" altLang="zh-CN" b="1" i="1">
                <a:latin typeface="Times New Roman" pitchFamily="18" charset="0"/>
              </a:rPr>
              <a:t>PL(dB)</a:t>
            </a:r>
            <a:r>
              <a:rPr lang="zh-CN" altLang="en-US" b="1" i="1">
                <a:latin typeface="Times New Roman" pitchFamily="18" charset="0"/>
              </a:rPr>
              <a:t>；</a:t>
            </a:r>
            <a:endParaRPr lang="en-US" altLang="zh-CN" b="1" i="1">
              <a:latin typeface="Times New Roman" pitchFamily="18" charset="0"/>
            </a:endParaRPr>
          </a:p>
          <a:p>
            <a:pPr eaLnBrk="1" hangingPunct="1">
              <a:buFont typeface="Wingdings" pitchFamily="2" charset="2"/>
              <a:buNone/>
            </a:pPr>
            <a:r>
              <a:rPr lang="en-US" altLang="zh-CN" b="1" i="1">
                <a:latin typeface="Times New Roman" pitchFamily="18" charset="0"/>
              </a:rPr>
              <a:t>    </a:t>
            </a:r>
            <a:r>
              <a:rPr lang="zh-CN" altLang="en-US" b="1">
                <a:latin typeface="Times New Roman" pitchFamily="18" charset="0"/>
              </a:rPr>
              <a:t>（答案：</a:t>
            </a:r>
            <a:r>
              <a:rPr lang="en-US" altLang="zh-CN" b="1">
                <a:latin typeface="Times New Roman" pitchFamily="18" charset="0"/>
              </a:rPr>
              <a:t>111.5dB</a:t>
            </a:r>
            <a:r>
              <a:rPr lang="zh-CN" altLang="en-US" b="1">
                <a:latin typeface="Times New Roman" pitchFamily="18" charset="0"/>
              </a:rPr>
              <a:t>；</a:t>
            </a:r>
            <a:r>
              <a:rPr lang="en-US" altLang="zh-CN" b="1">
                <a:latin typeface="Times New Roman" pitchFamily="18" charset="0"/>
              </a:rPr>
              <a:t>80.0dB</a:t>
            </a:r>
            <a:r>
              <a:rPr lang="zh-CN" altLang="en-US" b="1">
                <a:latin typeface="Times New Roman" pitchFamily="18" charset="0"/>
              </a:rPr>
              <a:t>）</a:t>
            </a:r>
            <a:endParaRPr lang="zh-CN" altLang="en-US" b="1" i="1">
              <a:latin typeface="Times New Roman" pitchFamily="18" charset="0"/>
            </a:endParaRPr>
          </a:p>
        </p:txBody>
      </p:sp>
      <p:sp>
        <p:nvSpPr>
          <p:cNvPr id="4" name="AutoShape 5">
            <a:hlinkClick r:id="rId3" action="ppaction://hlinksldjump"/>
          </p:cNvPr>
          <p:cNvSpPr>
            <a:spLocks noChangeArrowheads="1"/>
          </p:cNvSpPr>
          <p:nvPr/>
        </p:nvSpPr>
        <p:spPr bwMode="auto">
          <a:xfrm>
            <a:off x="7715250" y="5857875"/>
            <a:ext cx="792163" cy="504825"/>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tx2">
              <a:alpha val="75999"/>
            </a:schemeClr>
          </a:solidFill>
          <a:ln w="25400" algn="ctr">
            <a:solidFill>
              <a:schemeClr val="tx1"/>
            </a:solid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zh-CN" altLang="en-US" b="1"/>
              <a:t>存在平坦地面时的电波传播</a:t>
            </a:r>
          </a:p>
        </p:txBody>
      </p:sp>
      <p:pic>
        <p:nvPicPr>
          <p:cNvPr id="92163" name="Picture 3"/>
          <p:cNvPicPr>
            <a:picLocks noChangeAspect="1" noChangeArrowheads="1"/>
          </p:cNvPicPr>
          <p:nvPr/>
        </p:nvPicPr>
        <p:blipFill>
          <a:blip r:embed="rId3" cstate="print"/>
          <a:srcRect/>
          <a:stretch>
            <a:fillRect/>
          </a:stretch>
        </p:blipFill>
        <p:spPr bwMode="auto">
          <a:xfrm>
            <a:off x="755650" y="2205038"/>
            <a:ext cx="7777163" cy="3876675"/>
          </a:xfrm>
          <a:prstGeom prst="rect">
            <a:avLst/>
          </a:prstGeom>
          <a:noFill/>
          <a:ln w="9525">
            <a:noFill/>
            <a:miter lim="800000"/>
            <a:headEnd/>
            <a:tailEnd/>
          </a:ln>
        </p:spPr>
      </p:pic>
      <p:sp>
        <p:nvSpPr>
          <p:cNvPr id="92164" name="Text Box 4"/>
          <p:cNvSpPr txBox="1">
            <a:spLocks noChangeArrowheads="1"/>
          </p:cNvSpPr>
          <p:nvPr/>
        </p:nvSpPr>
        <p:spPr bwMode="auto">
          <a:xfrm>
            <a:off x="755650" y="6165850"/>
            <a:ext cx="7777163" cy="457200"/>
          </a:xfrm>
          <a:prstGeom prst="rect">
            <a:avLst/>
          </a:prstGeom>
          <a:noFill/>
          <a:ln w="9525" algn="ctr">
            <a:noFill/>
            <a:miter lim="800000"/>
            <a:headEnd/>
            <a:tailEnd/>
          </a:ln>
        </p:spPr>
        <p:txBody>
          <a:bodyPr>
            <a:spAutoFit/>
          </a:bodyPr>
          <a:lstStyle/>
          <a:p>
            <a:r>
              <a:rPr lang="en-US" altLang="zh-CN" sz="2400"/>
              <a:t>                       </a:t>
            </a:r>
            <a:r>
              <a:rPr lang="zh-CN" altLang="en-US" sz="2400"/>
              <a:t>存在地面反射的双线模型</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endParaRPr lang="zh-CN" altLang="zh-CN"/>
          </a:p>
        </p:txBody>
      </p:sp>
      <p:sp>
        <p:nvSpPr>
          <p:cNvPr id="18436" name="Rectangle 3"/>
          <p:cNvSpPr>
            <a:spLocks noGrp="1" noChangeArrowheads="1"/>
          </p:cNvSpPr>
          <p:nvPr>
            <p:ph type="body" sz="half" idx="1"/>
          </p:nvPr>
        </p:nvSpPr>
        <p:spPr>
          <a:xfrm>
            <a:off x="1182688" y="2017713"/>
            <a:ext cx="7421562" cy="4114800"/>
          </a:xfrm>
        </p:spPr>
        <p:txBody>
          <a:bodyPr/>
          <a:lstStyle/>
          <a:p>
            <a:pPr eaLnBrk="1" hangingPunct="1"/>
            <a:r>
              <a:rPr lang="zh-CN" altLang="en-US" sz="2800" b="1"/>
              <a:t>双线模型下所得的结论：</a:t>
            </a:r>
          </a:p>
          <a:p>
            <a:pPr eaLnBrk="1" hangingPunct="1">
              <a:buFont typeface="Wingdings" pitchFamily="2" charset="2"/>
              <a:buNone/>
            </a:pPr>
            <a:r>
              <a:rPr lang="zh-CN" altLang="en-US" sz="2800"/>
              <a:t>   </a:t>
            </a:r>
          </a:p>
        </p:txBody>
      </p:sp>
      <p:graphicFrame>
        <p:nvGraphicFramePr>
          <p:cNvPr id="18434" name="Object 4"/>
          <p:cNvGraphicFramePr>
            <a:graphicFrameLocks noGrp="1" noChangeAspect="1"/>
          </p:cNvGraphicFramePr>
          <p:nvPr>
            <p:ph sz="half" idx="2"/>
          </p:nvPr>
        </p:nvGraphicFramePr>
        <p:xfrm>
          <a:off x="1691680" y="2564904"/>
          <a:ext cx="6624736" cy="1235481"/>
        </p:xfrm>
        <a:graphic>
          <a:graphicData uri="http://schemas.openxmlformats.org/presentationml/2006/ole">
            <mc:AlternateContent xmlns:mc="http://schemas.openxmlformats.org/markup-compatibility/2006">
              <mc:Choice xmlns:v="urn:schemas-microsoft-com:vml" Requires="v">
                <p:oleObj spid="_x0000_s18435" name="公式" r:id="rId4" imgW="2247840" imgH="419040" progId="Equation.3">
                  <p:embed/>
                </p:oleObj>
              </mc:Choice>
              <mc:Fallback>
                <p:oleObj name="公式" r:id="rId4" imgW="2247840" imgH="4190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1680" y="2564904"/>
                        <a:ext cx="6624736" cy="12354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285" name="Text Box 5"/>
          <p:cNvSpPr txBox="1">
            <a:spLocks noChangeArrowheads="1"/>
          </p:cNvSpPr>
          <p:nvPr/>
        </p:nvSpPr>
        <p:spPr bwMode="auto">
          <a:xfrm>
            <a:off x="1258888" y="3716338"/>
            <a:ext cx="7343775" cy="2654300"/>
          </a:xfrm>
          <a:prstGeom prst="rect">
            <a:avLst/>
          </a:prstGeom>
          <a:noFill/>
          <a:ln w="9525" algn="ctr">
            <a:noFill/>
            <a:miter lim="800000"/>
            <a:headEnd/>
            <a:tailEnd/>
          </a:ln>
          <a:effectLst/>
        </p:spPr>
        <p:txBody>
          <a:bodyPr>
            <a:spAutoFit/>
          </a:bodyPr>
          <a:lstStyle/>
          <a:p>
            <a:pPr>
              <a:defRPr/>
            </a:pPr>
            <a:r>
              <a:rPr lang="zh-CN" altLang="en-US" sz="2800" dirty="0">
                <a:ea typeface="宋体" charset="-122"/>
              </a:rPr>
              <a:t>也就是说，在存在地面反射的情况下，由于直射波场强和反射波场强的</a:t>
            </a:r>
            <a:r>
              <a:rPr lang="zh-CN" altLang="en-US" sz="2800">
                <a:ea typeface="宋体" charset="-122"/>
              </a:rPr>
              <a:t>共同作用，</a:t>
            </a:r>
            <a:r>
              <a:rPr lang="zh-CN" altLang="en-US" sz="2800" dirty="0">
                <a:ea typeface="宋体" charset="-122"/>
              </a:rPr>
              <a:t>随着距离</a:t>
            </a:r>
            <a:r>
              <a:rPr lang="en-US" altLang="zh-CN" sz="2800" dirty="0">
                <a:ea typeface="宋体" charset="-122"/>
              </a:rPr>
              <a:t>(</a:t>
            </a:r>
            <a:r>
              <a:rPr lang="en-US" altLang="zh-CN" sz="2800" i="1" dirty="0">
                <a:effectLst>
                  <a:outerShdw blurRad="38100" dist="38100" dir="2700000" algn="tl">
                    <a:srgbClr val="FFFFFF"/>
                  </a:outerShdw>
                </a:effectLst>
                <a:ea typeface="宋体" charset="-122"/>
              </a:rPr>
              <a:t>d</a:t>
            </a:r>
            <a:r>
              <a:rPr lang="en-US" altLang="zh-CN" sz="2800" dirty="0">
                <a:ea typeface="宋体" charset="-122"/>
              </a:rPr>
              <a:t>)</a:t>
            </a:r>
            <a:r>
              <a:rPr lang="zh-CN" altLang="en-US" sz="2800" dirty="0">
                <a:ea typeface="宋体" charset="-122"/>
              </a:rPr>
              <a:t>的延伸，</a:t>
            </a:r>
            <a:r>
              <a:rPr lang="zh-CN" altLang="en-US" sz="2800" dirty="0">
                <a:effectLst>
                  <a:outerShdw blurRad="38100" dist="38100" dir="2700000" algn="tl">
                    <a:srgbClr val="FFFFFF"/>
                  </a:outerShdw>
                </a:effectLst>
                <a:ea typeface="宋体" charset="-122"/>
              </a:rPr>
              <a:t>接收功率按距离的</a:t>
            </a:r>
            <a:r>
              <a:rPr lang="zh-CN" altLang="en-US" sz="2800" dirty="0">
                <a:solidFill>
                  <a:schemeClr val="hlink"/>
                </a:solidFill>
                <a:effectLst>
                  <a:outerShdw blurRad="38100" dist="38100" dir="2700000" algn="tl">
                    <a:srgbClr val="000000"/>
                  </a:outerShdw>
                </a:effectLst>
                <a:ea typeface="宋体" charset="-122"/>
              </a:rPr>
              <a:t>四次方</a:t>
            </a:r>
            <a:r>
              <a:rPr lang="zh-CN" altLang="en-US" sz="2800" dirty="0">
                <a:effectLst>
                  <a:outerShdw blurRad="38100" dist="38100" dir="2700000" algn="tl">
                    <a:srgbClr val="FFFFFF"/>
                  </a:outerShdw>
                </a:effectLst>
                <a:ea typeface="宋体" charset="-122"/>
              </a:rPr>
              <a:t>衰减</a:t>
            </a:r>
            <a:r>
              <a:rPr lang="zh-CN" altLang="en-US" sz="2800" dirty="0">
                <a:ea typeface="宋体" charset="-122"/>
              </a:rPr>
              <a:t>。这种情况下，衰减的程度比自由空间（只有直射波）的情形要快得多。并且，这个公式</a:t>
            </a:r>
            <a:r>
              <a:rPr lang="zh-CN" altLang="en-US" sz="2800" dirty="0">
                <a:solidFill>
                  <a:srgbClr val="FF0000"/>
                </a:solidFill>
                <a:effectLst>
                  <a:outerShdw blurRad="38100" dist="38100" dir="2700000" algn="tl">
                    <a:srgbClr val="000000">
                      <a:alpha val="43137"/>
                    </a:srgbClr>
                  </a:outerShdw>
                </a:effectLst>
                <a:ea typeface="宋体" charset="-122"/>
              </a:rPr>
              <a:t>与电波频率（或波长）无关</a:t>
            </a:r>
            <a:r>
              <a:rPr lang="zh-CN" altLang="en-US" sz="2800" dirty="0">
                <a:ea typeface="宋体" charset="-122"/>
              </a:rPr>
              <a:t>。</a:t>
            </a:r>
            <a:endParaRPr lang="zh-CN" altLang="en-US" sz="2400" dirty="0">
              <a:ea typeface="宋体"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p:cNvSpPr>
            <a:spLocks noGrp="1" noChangeArrowheads="1"/>
          </p:cNvSpPr>
          <p:nvPr>
            <p:ph type="title"/>
          </p:nvPr>
        </p:nvSpPr>
        <p:spPr/>
        <p:txBody>
          <a:bodyPr/>
          <a:lstStyle/>
          <a:p>
            <a:pPr eaLnBrk="1" hangingPunct="1"/>
            <a:r>
              <a:rPr lang="en-US" altLang="zh-CN" sz="3600" b="1">
                <a:latin typeface="Times New Roman" pitchFamily="18" charset="0"/>
              </a:rPr>
              <a:t>2</a:t>
            </a:r>
            <a:r>
              <a:rPr lang="zh-CN" altLang="en-US" sz="3600" b="1">
                <a:latin typeface="Times New Roman" pitchFamily="18" charset="0"/>
              </a:rPr>
              <a:t>）方</a:t>
            </a:r>
            <a:r>
              <a:rPr lang="zh-CN" altLang="en-US" sz="3600" b="1"/>
              <a:t>向性天线的方向图（波瓣图）</a:t>
            </a:r>
          </a:p>
        </p:txBody>
      </p:sp>
      <p:pic>
        <p:nvPicPr>
          <p:cNvPr id="58371" name="Picture 5"/>
          <p:cNvPicPr>
            <a:picLocks noChangeAspect="1" noChangeArrowheads="1"/>
          </p:cNvPicPr>
          <p:nvPr/>
        </p:nvPicPr>
        <p:blipFill>
          <a:blip r:embed="rId3" cstate="print"/>
          <a:srcRect/>
          <a:stretch>
            <a:fillRect/>
          </a:stretch>
        </p:blipFill>
        <p:spPr bwMode="auto">
          <a:xfrm>
            <a:off x="1476375" y="2060575"/>
            <a:ext cx="6096000" cy="4381500"/>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endParaRPr lang="zh-CN" altLang="en-US"/>
          </a:p>
        </p:txBody>
      </p:sp>
      <p:sp>
        <p:nvSpPr>
          <p:cNvPr id="7" name="TextBox 6"/>
          <p:cNvSpPr txBox="1"/>
          <p:nvPr/>
        </p:nvSpPr>
        <p:spPr>
          <a:xfrm>
            <a:off x="827584" y="2204864"/>
            <a:ext cx="7992888" cy="1323439"/>
          </a:xfrm>
          <a:prstGeom prst="rect">
            <a:avLst/>
          </a:prstGeom>
          <a:noFill/>
        </p:spPr>
        <p:txBody>
          <a:bodyPr wrap="square" rtlCol="0">
            <a:spAutoFit/>
          </a:bodyPr>
          <a:lstStyle/>
          <a:p>
            <a:r>
              <a:rPr lang="zh-CN" altLang="en-US" sz="3200" dirty="0"/>
              <a:t>双线模型下的路径损耗（</a:t>
            </a:r>
            <a:r>
              <a:rPr lang="en-US" altLang="zh-CN" sz="3200" dirty="0"/>
              <a:t>dB</a:t>
            </a:r>
            <a:r>
              <a:rPr lang="zh-CN" altLang="en-US" sz="3200" dirty="0"/>
              <a:t>）：</a:t>
            </a:r>
            <a:endParaRPr lang="en-US" altLang="zh-CN" sz="3200" dirty="0"/>
          </a:p>
          <a:p>
            <a:endParaRPr lang="zh-CN" altLang="en-US" sz="3200" dirty="0"/>
          </a:p>
        </p:txBody>
      </p:sp>
      <p:graphicFrame>
        <p:nvGraphicFramePr>
          <p:cNvPr id="8" name="对象 7"/>
          <p:cNvGraphicFramePr>
            <a:graphicFrameLocks noChangeAspect="1"/>
          </p:cNvGraphicFramePr>
          <p:nvPr/>
        </p:nvGraphicFramePr>
        <p:xfrm>
          <a:off x="0" y="3068960"/>
          <a:ext cx="8988425" cy="650553"/>
        </p:xfrm>
        <a:graphic>
          <a:graphicData uri="http://schemas.openxmlformats.org/presentationml/2006/ole">
            <mc:AlternateContent xmlns:mc="http://schemas.openxmlformats.org/markup-compatibility/2006">
              <mc:Choice xmlns:v="urn:schemas-microsoft-com:vml" Requires="v">
                <p:oleObj spid="_x0000_s396291" name="公式" r:id="rId3" imgW="3555720" imgH="228600" progId="Equation.3">
                  <p:embed/>
                </p:oleObj>
              </mc:Choice>
              <mc:Fallback>
                <p:oleObj name="公式" r:id="rId3" imgW="3555720" imgH="2286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068960"/>
                        <a:ext cx="8988425" cy="6505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395536" y="4077072"/>
            <a:ext cx="8424936" cy="1077218"/>
          </a:xfrm>
          <a:prstGeom prst="rect">
            <a:avLst/>
          </a:prstGeom>
          <a:noFill/>
        </p:spPr>
        <p:txBody>
          <a:bodyPr wrap="square" rtlCol="0">
            <a:spAutoFit/>
          </a:bodyPr>
          <a:lstStyle/>
          <a:p>
            <a:r>
              <a:rPr lang="zh-CN" altLang="en-US" sz="3200" dirty="0">
                <a:effectLst>
                  <a:outerShdw blurRad="38100" dist="38100" dir="2700000" algn="tl">
                    <a:srgbClr val="000000">
                      <a:alpha val="43137"/>
                    </a:srgbClr>
                  </a:outerShdw>
                </a:effectLst>
              </a:rPr>
              <a:t>     所以，</a:t>
            </a:r>
            <a:r>
              <a:rPr lang="zh-CN" altLang="en-US" sz="3200" dirty="0">
                <a:solidFill>
                  <a:srgbClr val="FF0000"/>
                </a:solidFill>
                <a:effectLst>
                  <a:outerShdw blurRad="38100" dist="38100" dir="2700000" algn="tl">
                    <a:srgbClr val="000000">
                      <a:alpha val="43137"/>
                    </a:srgbClr>
                  </a:outerShdw>
                </a:effectLst>
              </a:rPr>
              <a:t>双线模型下</a:t>
            </a:r>
            <a:r>
              <a:rPr lang="zh-CN" altLang="en-US" sz="3200" dirty="0">
                <a:effectLst>
                  <a:outerShdw blurRad="38100" dist="38100" dir="2700000" algn="tl">
                    <a:srgbClr val="000000">
                      <a:alpha val="43137"/>
                    </a:srgbClr>
                  </a:outerShdw>
                </a:effectLst>
              </a:rPr>
              <a:t>，路径损耗（</a:t>
            </a:r>
            <a:r>
              <a:rPr lang="en-US" altLang="zh-CN" sz="3200" dirty="0">
                <a:effectLst>
                  <a:outerShdw blurRad="38100" dist="38100" dir="2700000" algn="tl">
                    <a:srgbClr val="000000">
                      <a:alpha val="43137"/>
                    </a:srgbClr>
                  </a:outerShdw>
                </a:effectLst>
              </a:rPr>
              <a:t>dB</a:t>
            </a:r>
            <a:r>
              <a:rPr lang="zh-CN" altLang="en-US" sz="3200" dirty="0">
                <a:effectLst>
                  <a:outerShdw blurRad="38100" dist="38100" dir="2700000" algn="tl">
                    <a:srgbClr val="000000">
                      <a:alpha val="43137"/>
                    </a:srgbClr>
                  </a:outerShdw>
                </a:effectLst>
              </a:rPr>
              <a:t>）以   </a:t>
            </a:r>
            <a:r>
              <a:rPr lang="en-US" altLang="zh-CN" sz="3200" dirty="0">
                <a:solidFill>
                  <a:srgbClr val="FF0000"/>
                </a:solidFill>
                <a:effectLst>
                  <a:outerShdw blurRad="38100" dist="38100" dir="2700000" algn="tl">
                    <a:srgbClr val="000000">
                      <a:alpha val="43137"/>
                    </a:srgbClr>
                  </a:outerShdw>
                </a:effectLst>
              </a:rPr>
              <a:t>40dB/</a:t>
            </a:r>
            <a:r>
              <a:rPr lang="zh-CN" altLang="en-US" sz="3200" dirty="0">
                <a:solidFill>
                  <a:srgbClr val="FF0000"/>
                </a:solidFill>
                <a:effectLst>
                  <a:outerShdw blurRad="38100" dist="38100" dir="2700000" algn="tl">
                    <a:srgbClr val="000000">
                      <a:alpha val="43137"/>
                    </a:srgbClr>
                  </a:outerShdw>
                </a:effectLst>
              </a:rPr>
              <a:t>十倍距离</a:t>
            </a:r>
            <a:r>
              <a:rPr lang="zh-CN" altLang="en-US" sz="3200" dirty="0">
                <a:effectLst>
                  <a:outerShdw blurRad="38100" dist="38100" dir="2700000" algn="tl">
                    <a:srgbClr val="000000">
                      <a:alpha val="43137"/>
                    </a:srgbClr>
                  </a:outerShdw>
                </a:effectLst>
              </a:rPr>
              <a:t>的速率增加。</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2" name="Rectangle 2"/>
          <p:cNvSpPr>
            <a:spLocks noGrp="1" noChangeArrowheads="1"/>
          </p:cNvSpPr>
          <p:nvPr>
            <p:ph type="title"/>
          </p:nvPr>
        </p:nvSpPr>
        <p:spPr/>
        <p:txBody>
          <a:bodyPr/>
          <a:lstStyle/>
          <a:p>
            <a:pPr eaLnBrk="1" hangingPunct="1"/>
            <a:endParaRPr lang="zh-CN" altLang="zh-CN"/>
          </a:p>
        </p:txBody>
      </p:sp>
      <p:sp>
        <p:nvSpPr>
          <p:cNvPr id="19463" name="Rectangle 3"/>
          <p:cNvSpPr>
            <a:spLocks noGrp="1" noChangeArrowheads="1"/>
          </p:cNvSpPr>
          <p:nvPr>
            <p:ph type="body" sz="half" idx="1"/>
          </p:nvPr>
        </p:nvSpPr>
        <p:spPr>
          <a:xfrm>
            <a:off x="827088" y="2060575"/>
            <a:ext cx="7421562" cy="4114800"/>
          </a:xfrm>
        </p:spPr>
        <p:txBody>
          <a:bodyPr/>
          <a:lstStyle/>
          <a:p>
            <a:pPr eaLnBrk="1" hangingPunct="1"/>
            <a:r>
              <a:rPr lang="zh-CN" altLang="en-US" sz="2800" b="1" dirty="0"/>
              <a:t>小结：</a:t>
            </a:r>
          </a:p>
          <a:p>
            <a:pPr eaLnBrk="1" hangingPunct="1">
              <a:buFont typeface="Wingdings" pitchFamily="2" charset="2"/>
              <a:buNone/>
            </a:pPr>
            <a:r>
              <a:rPr lang="zh-CN" altLang="en-US" sz="2800" b="1" dirty="0"/>
              <a:t>［自由空间］</a:t>
            </a:r>
          </a:p>
          <a:p>
            <a:pPr eaLnBrk="1" hangingPunct="1">
              <a:buFont typeface="Wingdings" pitchFamily="2" charset="2"/>
              <a:buNone/>
            </a:pPr>
            <a:endParaRPr lang="zh-CN" altLang="en-US" sz="2800" dirty="0"/>
          </a:p>
          <a:p>
            <a:pPr eaLnBrk="1" hangingPunct="1">
              <a:buFont typeface="Wingdings" pitchFamily="2" charset="2"/>
              <a:buNone/>
            </a:pPr>
            <a:endParaRPr lang="zh-CN" altLang="en-US" sz="2800" dirty="0"/>
          </a:p>
          <a:p>
            <a:pPr eaLnBrk="1" hangingPunct="1">
              <a:buFont typeface="Wingdings" pitchFamily="2" charset="2"/>
              <a:buNone/>
            </a:pPr>
            <a:r>
              <a:rPr lang="zh-CN" altLang="en-US" sz="2800" b="1" dirty="0"/>
              <a:t>［存在地面反射时］</a:t>
            </a:r>
          </a:p>
          <a:p>
            <a:pPr eaLnBrk="1" hangingPunct="1">
              <a:buFont typeface="Wingdings" pitchFamily="2" charset="2"/>
              <a:buNone/>
            </a:pPr>
            <a:r>
              <a:rPr lang="zh-CN" altLang="en-US" sz="2800" dirty="0"/>
              <a:t>              </a:t>
            </a:r>
          </a:p>
        </p:txBody>
      </p:sp>
      <p:graphicFrame>
        <p:nvGraphicFramePr>
          <p:cNvPr id="19458" name="Object 4"/>
          <p:cNvGraphicFramePr>
            <a:graphicFrameLocks noGrp="1" noChangeAspect="1"/>
          </p:cNvGraphicFramePr>
          <p:nvPr>
            <p:ph sz="quarter" idx="2"/>
          </p:nvPr>
        </p:nvGraphicFramePr>
        <p:xfrm>
          <a:off x="2124075" y="3068638"/>
          <a:ext cx="2298700" cy="1028700"/>
        </p:xfrm>
        <a:graphic>
          <a:graphicData uri="http://schemas.openxmlformats.org/presentationml/2006/ole">
            <mc:AlternateContent xmlns:mc="http://schemas.openxmlformats.org/markup-compatibility/2006">
              <mc:Choice xmlns:v="urn:schemas-microsoft-com:vml" Requires="v">
                <p:oleObj spid="_x0000_s19462" name="公式" r:id="rId4" imgW="2298600" imgH="1028520" progId="Equation.3">
                  <p:embed/>
                </p:oleObj>
              </mc:Choice>
              <mc:Fallback>
                <p:oleObj name="公式" r:id="rId4" imgW="2298600" imgH="102852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4075" y="3068638"/>
                        <a:ext cx="2298700" cy="1028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59" name="Object 5"/>
          <p:cNvGraphicFramePr>
            <a:graphicFrameLocks noGrp="1" noChangeAspect="1"/>
          </p:cNvGraphicFramePr>
          <p:nvPr>
            <p:ph sz="quarter" idx="3"/>
          </p:nvPr>
        </p:nvGraphicFramePr>
        <p:xfrm>
          <a:off x="2124075" y="4797425"/>
          <a:ext cx="2654300" cy="952500"/>
        </p:xfrm>
        <a:graphic>
          <a:graphicData uri="http://schemas.openxmlformats.org/presentationml/2006/ole">
            <mc:AlternateContent xmlns:mc="http://schemas.openxmlformats.org/markup-compatibility/2006">
              <mc:Choice xmlns:v="urn:schemas-microsoft-com:vml" Requires="v">
                <p:oleObj spid="_x0000_s19463" name="公式" r:id="rId6" imgW="2654280" imgH="952200" progId="Equation.3">
                  <p:embed/>
                </p:oleObj>
              </mc:Choice>
              <mc:Fallback>
                <p:oleObj name="公式" r:id="rId6" imgW="2654280" imgH="9522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4075" y="4797425"/>
                        <a:ext cx="2654300" cy="952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0" name="Object 6"/>
          <p:cNvGraphicFramePr>
            <a:graphicFrameLocks noChangeAspect="1"/>
          </p:cNvGraphicFramePr>
          <p:nvPr/>
        </p:nvGraphicFramePr>
        <p:xfrm>
          <a:off x="4932363" y="3141663"/>
          <a:ext cx="2819400" cy="977900"/>
        </p:xfrm>
        <a:graphic>
          <a:graphicData uri="http://schemas.openxmlformats.org/presentationml/2006/ole">
            <mc:AlternateContent xmlns:mc="http://schemas.openxmlformats.org/markup-compatibility/2006">
              <mc:Choice xmlns:v="urn:schemas-microsoft-com:vml" Requires="v">
                <p:oleObj spid="_x0000_s19464" name="公式" r:id="rId8" imgW="2819160" imgH="977760" progId="Equation.3">
                  <p:embed/>
                </p:oleObj>
              </mc:Choice>
              <mc:Fallback>
                <p:oleObj name="公式" r:id="rId8" imgW="2819160" imgH="97776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932363" y="3141663"/>
                        <a:ext cx="2819400" cy="97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9461" name="Object 7"/>
          <p:cNvGraphicFramePr>
            <a:graphicFrameLocks noChangeAspect="1"/>
          </p:cNvGraphicFramePr>
          <p:nvPr/>
        </p:nvGraphicFramePr>
        <p:xfrm>
          <a:off x="5003800" y="4868863"/>
          <a:ext cx="2806700" cy="977900"/>
        </p:xfrm>
        <a:graphic>
          <a:graphicData uri="http://schemas.openxmlformats.org/presentationml/2006/ole">
            <mc:AlternateContent xmlns:mc="http://schemas.openxmlformats.org/markup-compatibility/2006">
              <mc:Choice xmlns:v="urn:schemas-microsoft-com:vml" Requires="v">
                <p:oleObj spid="_x0000_s19465" name="公式" r:id="rId10" imgW="2806560" imgH="977760" progId="Equation.3">
                  <p:embed/>
                </p:oleObj>
              </mc:Choice>
              <mc:Fallback>
                <p:oleObj name="公式" r:id="rId10" imgW="2806560" imgH="97776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03800" y="4868863"/>
                        <a:ext cx="2806700" cy="97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defRPr/>
            </a:pPr>
            <a:r>
              <a:rPr lang="zh-CN" altLang="en-US" sz="4000" b="1" dirty="0">
                <a:effectLst>
                  <a:outerShdw blurRad="38100" dist="38100" dir="2700000" algn="tl">
                    <a:srgbClr val="000000">
                      <a:alpha val="43137"/>
                    </a:srgbClr>
                  </a:outerShdw>
                </a:effectLst>
              </a:rPr>
              <a:t>路径损耗指数</a:t>
            </a:r>
            <a:endParaRPr lang="zh-CN" altLang="zh-CN" sz="4000" dirty="0">
              <a:effectLst>
                <a:outerShdw blurRad="38100" dist="38100" dir="2700000" algn="tl">
                  <a:srgbClr val="000000">
                    <a:alpha val="43137"/>
                  </a:srgbClr>
                </a:outerShdw>
              </a:effectLst>
            </a:endParaRPr>
          </a:p>
        </p:txBody>
      </p:sp>
      <p:sp>
        <p:nvSpPr>
          <p:cNvPr id="485379" name="Rectangle 3"/>
          <p:cNvSpPr>
            <a:spLocks noGrp="1" noChangeArrowheads="1"/>
          </p:cNvSpPr>
          <p:nvPr>
            <p:ph type="body" sz="half" idx="1"/>
          </p:nvPr>
        </p:nvSpPr>
        <p:spPr>
          <a:xfrm>
            <a:off x="684213" y="1989138"/>
            <a:ext cx="7993062" cy="4392612"/>
          </a:xfrm>
        </p:spPr>
        <p:txBody>
          <a:bodyPr/>
          <a:lstStyle/>
          <a:p>
            <a:pPr eaLnBrk="1" hangingPunct="1">
              <a:lnSpc>
                <a:spcPct val="90000"/>
              </a:lnSpc>
              <a:defRPr/>
            </a:pPr>
            <a:r>
              <a:rPr lang="zh-CN" altLang="en-US" sz="2800" b="1" dirty="0">
                <a:effectLst>
                  <a:outerShdw blurRad="38100" dist="38100" dir="2700000" algn="tl">
                    <a:srgbClr val="000000">
                      <a:alpha val="43137"/>
                    </a:srgbClr>
                  </a:outerShdw>
                </a:effectLst>
              </a:rPr>
              <a:t>路径损耗指数</a:t>
            </a:r>
            <a:r>
              <a:rPr lang="en-US" altLang="zh-CN" sz="2800" b="1" i="1" dirty="0">
                <a:effectLst>
                  <a:outerShdw blurRad="38100" dist="38100" dir="2700000" algn="tl">
                    <a:srgbClr val="000000">
                      <a:alpha val="43137"/>
                    </a:srgbClr>
                  </a:outerShdw>
                </a:effectLst>
                <a:latin typeface="Times New Roman" pitchFamily="18" charset="0"/>
              </a:rPr>
              <a:t>n</a:t>
            </a:r>
            <a:r>
              <a:rPr lang="zh-CN" altLang="en-US" sz="2800" b="1" dirty="0">
                <a:latin typeface="Times New Roman" pitchFamily="18" charset="0"/>
              </a:rPr>
              <a:t>：实测表明，在发射功率、天线参数和高度、电波频率等给定的情况下，</a:t>
            </a:r>
            <a:r>
              <a:rPr lang="zh-CN" altLang="en-US" sz="2800" b="1" dirty="0">
                <a:solidFill>
                  <a:srgbClr val="FF0000"/>
                </a:solidFill>
                <a:effectLst>
                  <a:outerShdw blurRad="38100" dist="38100" dir="2700000" algn="tl">
                    <a:srgbClr val="000000">
                      <a:alpha val="43137"/>
                    </a:srgbClr>
                  </a:outerShdw>
                </a:effectLst>
                <a:latin typeface="Times New Roman" pitchFamily="18" charset="0"/>
              </a:rPr>
              <a:t>平均</a:t>
            </a:r>
            <a:r>
              <a:rPr lang="zh-CN" altLang="en-US" sz="2800" b="1" dirty="0">
                <a:latin typeface="Times New Roman" pitchFamily="18" charset="0"/>
              </a:rPr>
              <a:t>路径损耗        随传播距离（</a:t>
            </a:r>
            <a:r>
              <a:rPr lang="en-US" altLang="zh-CN" sz="2800" b="1" dirty="0">
                <a:latin typeface="Times New Roman" pitchFamily="18" charset="0"/>
              </a:rPr>
              <a:t>T-R</a:t>
            </a:r>
            <a:r>
              <a:rPr lang="zh-CN" altLang="en-US" sz="2800" b="1" dirty="0">
                <a:latin typeface="Times New Roman" pitchFamily="18" charset="0"/>
              </a:rPr>
              <a:t>距离）</a:t>
            </a:r>
            <a:r>
              <a:rPr lang="en-US" altLang="zh-CN" sz="2800" b="1" i="1" dirty="0">
                <a:effectLst>
                  <a:outerShdw blurRad="38100" dist="38100" dir="2700000" algn="tl">
                    <a:srgbClr val="FFFFFF"/>
                  </a:outerShdw>
                </a:effectLst>
                <a:latin typeface="Times New Roman" pitchFamily="18" charset="0"/>
              </a:rPr>
              <a:t>d</a:t>
            </a:r>
            <a:r>
              <a:rPr lang="zh-CN" altLang="en-US" sz="2800" b="1" dirty="0">
                <a:latin typeface="Times New Roman" pitchFamily="18" charset="0"/>
              </a:rPr>
              <a:t>的变化规律为：</a:t>
            </a:r>
          </a:p>
          <a:p>
            <a:pPr eaLnBrk="1" hangingPunct="1">
              <a:lnSpc>
                <a:spcPct val="90000"/>
              </a:lnSpc>
              <a:buFont typeface="Wingdings" pitchFamily="2" charset="2"/>
              <a:buNone/>
              <a:defRPr/>
            </a:pPr>
            <a:r>
              <a:rPr lang="zh-CN" altLang="en-US" sz="2800" dirty="0">
                <a:latin typeface="Times New Roman" pitchFamily="18" charset="0"/>
              </a:rPr>
              <a:t>    </a:t>
            </a:r>
          </a:p>
          <a:p>
            <a:pPr eaLnBrk="1" hangingPunct="1">
              <a:lnSpc>
                <a:spcPct val="90000"/>
              </a:lnSpc>
              <a:buFont typeface="Wingdings" pitchFamily="2" charset="2"/>
              <a:buNone/>
              <a:defRPr/>
            </a:pPr>
            <a:endParaRPr lang="zh-CN" altLang="en-US" sz="2800" dirty="0">
              <a:latin typeface="Times New Roman" pitchFamily="18" charset="0"/>
            </a:endParaRPr>
          </a:p>
          <a:p>
            <a:pPr eaLnBrk="1" hangingPunct="1">
              <a:lnSpc>
                <a:spcPct val="90000"/>
              </a:lnSpc>
              <a:buFont typeface="Wingdings" pitchFamily="2" charset="2"/>
              <a:buNone/>
              <a:defRPr/>
            </a:pPr>
            <a:r>
              <a:rPr lang="zh-CN" altLang="en-US" sz="2800" dirty="0">
                <a:latin typeface="Times New Roman" pitchFamily="18" charset="0"/>
              </a:rPr>
              <a:t>    </a:t>
            </a:r>
            <a:r>
              <a:rPr lang="zh-CN" altLang="en-US" sz="2800" b="1" dirty="0">
                <a:latin typeface="Times New Roman" pitchFamily="18" charset="0"/>
              </a:rPr>
              <a:t>其中，</a:t>
            </a:r>
            <a:r>
              <a:rPr lang="en-US" altLang="zh-CN" sz="2800" b="1" i="1" dirty="0">
                <a:effectLst>
                  <a:outerShdw blurRad="38100" dist="38100" dir="2700000" algn="tl">
                    <a:srgbClr val="FFFFFF"/>
                  </a:outerShdw>
                </a:effectLst>
                <a:latin typeface="Times New Roman" pitchFamily="18" charset="0"/>
              </a:rPr>
              <a:t>d</a:t>
            </a:r>
            <a:r>
              <a:rPr lang="en-US" altLang="zh-CN" sz="2800" b="1" i="1" baseline="-25000" dirty="0">
                <a:effectLst>
                  <a:outerShdw blurRad="38100" dist="38100" dir="2700000" algn="tl">
                    <a:srgbClr val="FFFFFF"/>
                  </a:outerShdw>
                </a:effectLst>
                <a:latin typeface="Times New Roman" pitchFamily="18" charset="0"/>
              </a:rPr>
              <a:t>0</a:t>
            </a:r>
            <a:r>
              <a:rPr lang="zh-CN" altLang="en-US" sz="2800" b="1" dirty="0">
                <a:latin typeface="Times New Roman" pitchFamily="18" charset="0"/>
              </a:rPr>
              <a:t>为靠近发端的参考点距发端的距离。该参考点处的路径损耗一般可以通过实测获得。</a:t>
            </a:r>
            <a:r>
              <a:rPr lang="en-US" altLang="zh-CN" sz="2800" b="1" i="1" dirty="0">
                <a:solidFill>
                  <a:srgbClr val="FF0000"/>
                </a:solidFill>
                <a:effectLst>
                  <a:outerShdw blurRad="38100" dist="38100" dir="2700000" algn="tl">
                    <a:srgbClr val="000000">
                      <a:alpha val="43137"/>
                    </a:srgbClr>
                  </a:outerShdw>
                </a:effectLst>
                <a:latin typeface="Times New Roman" pitchFamily="18" charset="0"/>
              </a:rPr>
              <a:t>n</a:t>
            </a:r>
            <a:r>
              <a:rPr lang="zh-CN" altLang="en-US" sz="2800" b="1" dirty="0">
                <a:solidFill>
                  <a:srgbClr val="FF0000"/>
                </a:solidFill>
                <a:effectLst>
                  <a:outerShdw blurRad="38100" dist="38100" dir="2700000" algn="tl">
                    <a:srgbClr val="000000">
                      <a:alpha val="43137"/>
                    </a:srgbClr>
                  </a:outerShdw>
                </a:effectLst>
                <a:latin typeface="Times New Roman" pitchFamily="18" charset="0"/>
              </a:rPr>
              <a:t>为路径损耗指数，具体取值依赖于传播环境</a:t>
            </a:r>
            <a:r>
              <a:rPr lang="zh-CN" altLang="en-US" sz="2800" b="1" dirty="0">
                <a:latin typeface="Times New Roman" pitchFamily="18" charset="0"/>
              </a:rPr>
              <a:t>。应该指出，参考点也应位于发天线的远场。</a:t>
            </a:r>
          </a:p>
        </p:txBody>
      </p:sp>
      <p:graphicFrame>
        <p:nvGraphicFramePr>
          <p:cNvPr id="20482" name="Object 4"/>
          <p:cNvGraphicFramePr>
            <a:graphicFrameLocks noGrp="1" noChangeAspect="1"/>
          </p:cNvGraphicFramePr>
          <p:nvPr>
            <p:ph sz="quarter" idx="2"/>
          </p:nvPr>
        </p:nvGraphicFramePr>
        <p:xfrm>
          <a:off x="2627313" y="2852738"/>
          <a:ext cx="571500" cy="342900"/>
        </p:xfrm>
        <a:graphic>
          <a:graphicData uri="http://schemas.openxmlformats.org/presentationml/2006/ole">
            <mc:AlternateContent xmlns:mc="http://schemas.openxmlformats.org/markup-compatibility/2006">
              <mc:Choice xmlns:v="urn:schemas-microsoft-com:vml" Requires="v">
                <p:oleObj spid="_x0000_s20484" name="公式" r:id="rId4" imgW="571320" imgH="342720" progId="Equation.3">
                  <p:embed/>
                </p:oleObj>
              </mc:Choice>
              <mc:Fallback>
                <p:oleObj name="公式" r:id="rId4" imgW="571320" imgH="34272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27313" y="2852738"/>
                        <a:ext cx="57150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3" name="Object 5"/>
          <p:cNvGraphicFramePr>
            <a:graphicFrameLocks noGrp="1" noChangeAspect="1"/>
          </p:cNvGraphicFramePr>
          <p:nvPr>
            <p:ph sz="quarter" idx="3"/>
          </p:nvPr>
        </p:nvGraphicFramePr>
        <p:xfrm>
          <a:off x="2916238" y="3357563"/>
          <a:ext cx="4103687" cy="1117600"/>
        </p:xfrm>
        <a:graphic>
          <a:graphicData uri="http://schemas.openxmlformats.org/presentationml/2006/ole">
            <mc:AlternateContent xmlns:mc="http://schemas.openxmlformats.org/markup-compatibility/2006">
              <mc:Choice xmlns:v="urn:schemas-microsoft-com:vml" Requires="v">
                <p:oleObj spid="_x0000_s20485" name="公式" r:id="rId6" imgW="4279680" imgH="1143000" progId="Equation.3">
                  <p:embed/>
                </p:oleObj>
              </mc:Choice>
              <mc:Fallback>
                <p:oleObj name="公式" r:id="rId6" imgW="4279680" imgH="11430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6238" y="3357563"/>
                        <a:ext cx="4103687" cy="111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5382" name="AutoShape 6">
            <a:hlinkClick r:id="rId8" action="ppaction://hlinksldjump"/>
          </p:cNvPr>
          <p:cNvSpPr>
            <a:spLocks noChangeArrowheads="1"/>
          </p:cNvSpPr>
          <p:nvPr/>
        </p:nvSpPr>
        <p:spPr bwMode="auto">
          <a:xfrm>
            <a:off x="7812088" y="6165850"/>
            <a:ext cx="792162" cy="504825"/>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tx2">
              <a:alpha val="75999"/>
            </a:schemeClr>
          </a:solidFill>
          <a:ln w="25400" algn="ctr">
            <a:solidFill>
              <a:schemeClr val="tx1"/>
            </a:solid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p:txBody>
          <a:bodyPr/>
          <a:lstStyle/>
          <a:p>
            <a:pPr eaLnBrk="1" hangingPunct="1"/>
            <a:endParaRPr lang="zh-CN" altLang="zh-CN"/>
          </a:p>
        </p:txBody>
      </p:sp>
      <p:sp>
        <p:nvSpPr>
          <p:cNvPr id="21509" name="Rectangle 3"/>
          <p:cNvSpPr>
            <a:spLocks noGrp="1" noChangeArrowheads="1"/>
          </p:cNvSpPr>
          <p:nvPr>
            <p:ph type="body" sz="half" idx="1"/>
          </p:nvPr>
        </p:nvSpPr>
        <p:spPr>
          <a:xfrm>
            <a:off x="900113" y="2133600"/>
            <a:ext cx="7480300" cy="3732213"/>
          </a:xfrm>
        </p:spPr>
        <p:txBody>
          <a:bodyPr/>
          <a:lstStyle/>
          <a:p>
            <a:pPr eaLnBrk="1" hangingPunct="1"/>
            <a:r>
              <a:rPr lang="zh-CN" altLang="en-US" b="1"/>
              <a:t>对数距离路径损耗模型：</a:t>
            </a:r>
          </a:p>
          <a:p>
            <a:pPr eaLnBrk="1" hangingPunct="1">
              <a:buFont typeface="Wingdings" pitchFamily="2" charset="2"/>
              <a:buNone/>
            </a:pPr>
            <a:r>
              <a:rPr lang="zh-CN" altLang="en-US" sz="2800"/>
              <a:t>           </a:t>
            </a:r>
          </a:p>
        </p:txBody>
      </p:sp>
      <p:graphicFrame>
        <p:nvGraphicFramePr>
          <p:cNvPr id="21506" name="Object 4"/>
          <p:cNvGraphicFramePr>
            <a:graphicFrameLocks noGrp="1" noChangeAspect="1"/>
          </p:cNvGraphicFramePr>
          <p:nvPr>
            <p:ph sz="quarter" idx="2"/>
          </p:nvPr>
        </p:nvGraphicFramePr>
        <p:xfrm>
          <a:off x="1835150" y="2855913"/>
          <a:ext cx="4968875" cy="1144587"/>
        </p:xfrm>
        <a:graphic>
          <a:graphicData uri="http://schemas.openxmlformats.org/presentationml/2006/ole">
            <mc:AlternateContent xmlns:mc="http://schemas.openxmlformats.org/markup-compatibility/2006">
              <mc:Choice xmlns:v="urn:schemas-microsoft-com:vml" Requires="v">
                <p:oleObj spid="_x0000_s21508" name="公式" r:id="rId4" imgW="2260440" imgH="520560" progId="Equation.3">
                  <p:embed/>
                </p:oleObj>
              </mc:Choice>
              <mc:Fallback>
                <p:oleObj name="公式" r:id="rId4" imgW="2260440" imgH="52056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150" y="2855913"/>
                        <a:ext cx="4968875" cy="1144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7" name="Object 5"/>
          <p:cNvGraphicFramePr>
            <a:graphicFrameLocks noGrp="1" noChangeAspect="1"/>
          </p:cNvGraphicFramePr>
          <p:nvPr>
            <p:ph sz="quarter" idx="3"/>
          </p:nvPr>
        </p:nvGraphicFramePr>
        <p:xfrm>
          <a:off x="971550" y="4292600"/>
          <a:ext cx="6894513" cy="1193800"/>
        </p:xfrm>
        <a:graphic>
          <a:graphicData uri="http://schemas.openxmlformats.org/presentationml/2006/ole">
            <mc:AlternateContent xmlns:mc="http://schemas.openxmlformats.org/markup-compatibility/2006">
              <mc:Choice xmlns:v="urn:schemas-microsoft-com:vml" Requires="v">
                <p:oleObj spid="_x0000_s21509" name="公式" r:id="rId6" imgW="3009600" imgH="520560" progId="Equation.3">
                  <p:embed/>
                </p:oleObj>
              </mc:Choice>
              <mc:Fallback>
                <p:oleObj name="公式" r:id="rId6" imgW="3009600" imgH="52056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4292600"/>
                        <a:ext cx="6894513" cy="1193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endParaRPr lang="zh-CN" altLang="zh-CN"/>
          </a:p>
        </p:txBody>
      </p:sp>
      <p:sp>
        <p:nvSpPr>
          <p:cNvPr id="489475" name="Rectangle 3"/>
          <p:cNvSpPr>
            <a:spLocks noGrp="1" noChangeArrowheads="1"/>
          </p:cNvSpPr>
          <p:nvPr>
            <p:ph type="body" sz="half" idx="1"/>
          </p:nvPr>
        </p:nvSpPr>
        <p:spPr>
          <a:xfrm>
            <a:off x="611188" y="2060575"/>
            <a:ext cx="4176712" cy="4506913"/>
          </a:xfrm>
        </p:spPr>
        <p:txBody>
          <a:bodyPr/>
          <a:lstStyle/>
          <a:p>
            <a:pPr eaLnBrk="1" hangingPunct="1">
              <a:defRPr/>
            </a:pPr>
            <a:r>
              <a:rPr lang="zh-CN" altLang="en-US" sz="2400" b="1" dirty="0">
                <a:latin typeface="Times New Roman" pitchFamily="18" charset="0"/>
              </a:rPr>
              <a:t>这就表明，</a:t>
            </a:r>
            <a:r>
              <a:rPr lang="zh-CN" altLang="en-US" sz="2400" b="1" dirty="0">
                <a:effectLst>
                  <a:outerShdw blurRad="38100" dist="38100" dir="2700000" algn="tl">
                    <a:srgbClr val="FFFFFF"/>
                  </a:outerShdw>
                </a:effectLst>
                <a:latin typeface="Times New Roman" pitchFamily="18" charset="0"/>
              </a:rPr>
              <a:t>平均路径损</a:t>
            </a:r>
          </a:p>
          <a:p>
            <a:pPr eaLnBrk="1" hangingPunct="1">
              <a:buFont typeface="Wingdings" pitchFamily="2" charset="2"/>
              <a:buNone/>
              <a:defRPr/>
            </a:pPr>
            <a:r>
              <a:rPr lang="zh-CN" altLang="en-US" sz="2400" b="1" dirty="0">
                <a:effectLst>
                  <a:outerShdw blurRad="38100" dist="38100" dir="2700000" algn="tl">
                    <a:srgbClr val="FFFFFF"/>
                  </a:outerShdw>
                </a:effectLst>
                <a:latin typeface="Times New Roman" pitchFamily="18" charset="0"/>
              </a:rPr>
              <a:t>    耗的分贝值</a:t>
            </a:r>
            <a:r>
              <a:rPr lang="en-US" altLang="zh-CN" sz="2400" b="1" dirty="0">
                <a:effectLst>
                  <a:outerShdw blurRad="38100" dist="38100" dir="2700000" algn="tl">
                    <a:srgbClr val="FFFFFF"/>
                  </a:outerShdw>
                </a:effectLst>
                <a:latin typeface="Times New Roman" pitchFamily="18" charset="0"/>
              </a:rPr>
              <a:t>(dB)</a:t>
            </a:r>
            <a:r>
              <a:rPr lang="zh-CN" altLang="en-US" sz="2400" b="1" dirty="0">
                <a:latin typeface="Times New Roman" pitchFamily="18" charset="0"/>
              </a:rPr>
              <a:t>按每十</a:t>
            </a:r>
          </a:p>
          <a:p>
            <a:pPr eaLnBrk="1" hangingPunct="1">
              <a:buFont typeface="Wingdings" pitchFamily="2" charset="2"/>
              <a:buNone/>
              <a:defRPr/>
            </a:pPr>
            <a:r>
              <a:rPr lang="zh-CN" altLang="en-US" sz="2400" b="1" dirty="0">
                <a:latin typeface="Times New Roman" pitchFamily="18" charset="0"/>
              </a:rPr>
              <a:t>    倍距离增加</a:t>
            </a:r>
            <a:r>
              <a:rPr lang="en-US" altLang="zh-CN" sz="2400" b="1" i="1" dirty="0">
                <a:effectLst>
                  <a:outerShdw blurRad="38100" dist="38100" dir="2700000" algn="tl">
                    <a:srgbClr val="FFFFFF"/>
                  </a:outerShdw>
                </a:effectLst>
                <a:latin typeface="Times New Roman" pitchFamily="18" charset="0"/>
              </a:rPr>
              <a:t>10n </a:t>
            </a:r>
            <a:r>
              <a:rPr lang="en-US" altLang="zh-CN" sz="2400" b="1" dirty="0">
                <a:effectLst>
                  <a:outerShdw blurRad="38100" dist="38100" dir="2700000" algn="tl">
                    <a:srgbClr val="FFFFFF"/>
                  </a:outerShdw>
                </a:effectLst>
                <a:latin typeface="Times New Roman" pitchFamily="18" charset="0"/>
              </a:rPr>
              <a:t>dB</a:t>
            </a:r>
            <a:r>
              <a:rPr lang="zh-CN" altLang="en-US" sz="2400" b="1" dirty="0">
                <a:latin typeface="Times New Roman" pitchFamily="18" charset="0"/>
              </a:rPr>
              <a:t>的规</a:t>
            </a:r>
          </a:p>
          <a:p>
            <a:pPr eaLnBrk="1" hangingPunct="1">
              <a:buFont typeface="Wingdings" pitchFamily="2" charset="2"/>
              <a:buNone/>
              <a:defRPr/>
            </a:pPr>
            <a:r>
              <a:rPr lang="zh-CN" altLang="en-US" sz="2400" b="1" dirty="0">
                <a:latin typeface="Times New Roman" pitchFamily="18" charset="0"/>
              </a:rPr>
              <a:t>    律线性递增。如对于任</a:t>
            </a:r>
          </a:p>
          <a:p>
            <a:pPr eaLnBrk="1" hangingPunct="1">
              <a:buFont typeface="Wingdings" pitchFamily="2" charset="2"/>
              <a:buNone/>
              <a:defRPr/>
            </a:pPr>
            <a:r>
              <a:rPr lang="zh-CN" altLang="en-US" sz="2400" b="1" dirty="0">
                <a:latin typeface="Times New Roman" pitchFamily="18" charset="0"/>
              </a:rPr>
              <a:t>    意</a:t>
            </a:r>
            <a:r>
              <a:rPr lang="en-US" altLang="zh-CN" sz="2400" b="1" i="1" dirty="0" err="1">
                <a:latin typeface="Times New Roman" pitchFamily="18" charset="0"/>
              </a:rPr>
              <a:t>d</a:t>
            </a:r>
            <a:r>
              <a:rPr lang="en-US" altLang="zh-CN" sz="2400" b="1" i="1" baseline="-25000" dirty="0" err="1">
                <a:latin typeface="Times New Roman" pitchFamily="18" charset="0"/>
              </a:rPr>
              <a:t>a</a:t>
            </a:r>
            <a:r>
              <a:rPr lang="en-US" altLang="zh-CN" sz="2400" b="1" i="1" dirty="0">
                <a:latin typeface="Times New Roman" pitchFamily="18" charset="0"/>
              </a:rPr>
              <a:t>&gt;d</a:t>
            </a:r>
            <a:r>
              <a:rPr lang="en-US" altLang="zh-CN" sz="2400" b="1" i="1" baseline="-25000" dirty="0">
                <a:latin typeface="Times New Roman" pitchFamily="18" charset="0"/>
              </a:rPr>
              <a:t>0</a:t>
            </a:r>
            <a:r>
              <a:rPr lang="zh-CN" altLang="en-US" sz="2400" b="1" dirty="0">
                <a:latin typeface="Times New Roman" pitchFamily="18" charset="0"/>
              </a:rPr>
              <a:t>，有：</a:t>
            </a:r>
          </a:p>
          <a:p>
            <a:pPr eaLnBrk="1" hangingPunct="1">
              <a:buFont typeface="Wingdings" pitchFamily="2" charset="2"/>
              <a:buNone/>
              <a:defRPr/>
            </a:pPr>
            <a:r>
              <a:rPr lang="zh-CN" altLang="en-US" sz="2400" b="1" dirty="0">
                <a:latin typeface="Times New Roman" pitchFamily="18" charset="0"/>
              </a:rPr>
              <a:t>                                               。 </a:t>
            </a:r>
          </a:p>
          <a:p>
            <a:pPr eaLnBrk="1" hangingPunct="1">
              <a:buFont typeface="Wingdings" pitchFamily="2" charset="2"/>
              <a:buNone/>
              <a:defRPr/>
            </a:pPr>
            <a:r>
              <a:rPr lang="zh-CN" altLang="en-US" sz="2400" b="1" dirty="0">
                <a:latin typeface="Times New Roman" pitchFamily="18" charset="0"/>
              </a:rPr>
              <a:t>    右图中，横轴为</a:t>
            </a:r>
            <a:r>
              <a:rPr lang="en-US" altLang="zh-CN" sz="2400" b="1" dirty="0">
                <a:latin typeface="Times New Roman" pitchFamily="18" charset="0"/>
              </a:rPr>
              <a:t>T-R</a:t>
            </a:r>
            <a:r>
              <a:rPr lang="zh-CN" altLang="en-US" sz="2400" b="1" dirty="0">
                <a:latin typeface="Times New Roman" pitchFamily="18" charset="0"/>
              </a:rPr>
              <a:t>距离</a:t>
            </a:r>
            <a:r>
              <a:rPr lang="zh-CN" altLang="en-US" sz="2400" b="1" i="1" dirty="0">
                <a:latin typeface="Times New Roman" pitchFamily="18" charset="0"/>
              </a:rPr>
              <a:t>     </a:t>
            </a:r>
            <a:r>
              <a:rPr lang="en-US" altLang="zh-CN" sz="2400" b="1" i="1" dirty="0">
                <a:latin typeface="Times New Roman" pitchFamily="18" charset="0"/>
              </a:rPr>
              <a:t>d</a:t>
            </a:r>
            <a:r>
              <a:rPr lang="zh-CN" altLang="en-US" sz="2400" b="1" dirty="0">
                <a:latin typeface="Times New Roman" pitchFamily="18" charset="0"/>
              </a:rPr>
              <a:t>，该坐标轴系对数坐标轴；纵轴为</a:t>
            </a:r>
            <a:r>
              <a:rPr lang="zh-CN" altLang="en-US" sz="2400" b="1" dirty="0">
                <a:solidFill>
                  <a:schemeClr val="tx2"/>
                </a:solidFill>
                <a:effectLst>
                  <a:outerShdw blurRad="38100" dist="38100" dir="2700000" algn="tl">
                    <a:srgbClr val="000000"/>
                  </a:outerShdw>
                </a:effectLst>
                <a:latin typeface="Times New Roman" pitchFamily="18" charset="0"/>
              </a:rPr>
              <a:t>平均</a:t>
            </a:r>
            <a:r>
              <a:rPr lang="zh-CN" altLang="en-US" sz="2400" b="1" dirty="0">
                <a:latin typeface="Times New Roman" pitchFamily="18" charset="0"/>
              </a:rPr>
              <a:t>路径损耗的分贝值</a:t>
            </a:r>
            <a:r>
              <a:rPr lang="en-US" altLang="zh-CN" sz="2400" b="1" dirty="0">
                <a:latin typeface="Times New Roman" pitchFamily="18" charset="0"/>
              </a:rPr>
              <a:t>(dB) </a:t>
            </a:r>
            <a:r>
              <a:rPr lang="zh-CN" altLang="en-US" sz="2400" b="1" dirty="0">
                <a:latin typeface="Times New Roman" pitchFamily="18" charset="0"/>
              </a:rPr>
              <a:t>。</a:t>
            </a:r>
          </a:p>
        </p:txBody>
      </p:sp>
      <p:graphicFrame>
        <p:nvGraphicFramePr>
          <p:cNvPr id="22530" name="Object 4"/>
          <p:cNvGraphicFramePr>
            <a:graphicFrameLocks noGrp="1" noChangeAspect="1"/>
          </p:cNvGraphicFramePr>
          <p:nvPr>
            <p:ph sz="quarter" idx="3"/>
          </p:nvPr>
        </p:nvGraphicFramePr>
        <p:xfrm>
          <a:off x="1195388" y="4292600"/>
          <a:ext cx="2863850" cy="360363"/>
        </p:xfrm>
        <a:graphic>
          <a:graphicData uri="http://schemas.openxmlformats.org/presentationml/2006/ole">
            <mc:AlternateContent xmlns:mc="http://schemas.openxmlformats.org/markup-compatibility/2006">
              <mc:Choice xmlns:v="urn:schemas-microsoft-com:vml" Requires="v">
                <p:oleObj spid="_x0000_s22531" name="公式" r:id="rId4" imgW="1917360" imgH="241200" progId="Equation.3">
                  <p:embed/>
                </p:oleObj>
              </mc:Choice>
              <mc:Fallback>
                <p:oleObj name="公式" r:id="rId4" imgW="1917360" imgH="241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5388" y="4292600"/>
                        <a:ext cx="2863850"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2533" name="Picture 5"/>
          <p:cNvPicPr>
            <a:picLocks noChangeAspect="1" noChangeArrowheads="1"/>
          </p:cNvPicPr>
          <p:nvPr/>
        </p:nvPicPr>
        <p:blipFill>
          <a:blip r:embed="rId6" cstate="print"/>
          <a:srcRect/>
          <a:stretch>
            <a:fillRect/>
          </a:stretch>
        </p:blipFill>
        <p:spPr bwMode="auto">
          <a:xfrm>
            <a:off x="4787900" y="2349500"/>
            <a:ext cx="3933825" cy="3629025"/>
          </a:xfrm>
          <a:prstGeom prst="rect">
            <a:avLst/>
          </a:prstGeom>
          <a:noFill/>
          <a:ln w="9525">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endParaRPr lang="zh-CN" altLang="zh-CN"/>
          </a:p>
        </p:txBody>
      </p:sp>
      <p:sp>
        <p:nvSpPr>
          <p:cNvPr id="491523" name="Rectangle 3"/>
          <p:cNvSpPr>
            <a:spLocks noGrp="1" noChangeArrowheads="1"/>
          </p:cNvSpPr>
          <p:nvPr>
            <p:ph type="body" sz="half" idx="1"/>
          </p:nvPr>
        </p:nvSpPr>
        <p:spPr>
          <a:xfrm>
            <a:off x="755650" y="2017713"/>
            <a:ext cx="7993063" cy="4114800"/>
          </a:xfrm>
        </p:spPr>
        <p:txBody>
          <a:bodyPr/>
          <a:lstStyle/>
          <a:p>
            <a:pPr eaLnBrk="1" hangingPunct="1">
              <a:defRPr/>
            </a:pPr>
            <a:r>
              <a:rPr lang="zh-CN" altLang="en-US" b="1"/>
              <a:t>对数距离路径损耗模型（</a:t>
            </a:r>
            <a:r>
              <a:rPr lang="zh-CN" altLang="en-US" b="1">
                <a:solidFill>
                  <a:schemeClr val="tx2"/>
                </a:solidFill>
                <a:effectLst>
                  <a:outerShdw blurRad="38100" dist="38100" dir="2700000" algn="tl">
                    <a:srgbClr val="000000"/>
                  </a:outerShdw>
                </a:effectLst>
              </a:rPr>
              <a:t>以平均接收功率表示</a:t>
            </a:r>
            <a:r>
              <a:rPr lang="zh-CN" altLang="en-US" b="1"/>
              <a:t>）：</a:t>
            </a:r>
          </a:p>
        </p:txBody>
      </p:sp>
      <p:graphicFrame>
        <p:nvGraphicFramePr>
          <p:cNvPr id="23554" name="Object 4"/>
          <p:cNvGraphicFramePr>
            <a:graphicFrameLocks noGrp="1" noChangeAspect="1"/>
          </p:cNvGraphicFramePr>
          <p:nvPr>
            <p:ph sz="quarter" idx="2"/>
          </p:nvPr>
        </p:nvGraphicFramePr>
        <p:xfrm>
          <a:off x="1403350" y="3429000"/>
          <a:ext cx="5832475" cy="414338"/>
        </p:xfrm>
        <a:graphic>
          <a:graphicData uri="http://schemas.openxmlformats.org/presentationml/2006/ole">
            <mc:AlternateContent xmlns:mc="http://schemas.openxmlformats.org/markup-compatibility/2006">
              <mc:Choice xmlns:v="urn:schemas-microsoft-com:vml" Requires="v">
                <p:oleObj spid="_x0000_s23556" name="公式" r:id="rId4" imgW="5981400" imgH="457200" progId="Equation.3">
                  <p:embed/>
                </p:oleObj>
              </mc:Choice>
              <mc:Fallback>
                <p:oleObj name="公式" r:id="rId4" imgW="5981400" imgH="457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3429000"/>
                        <a:ext cx="5832475" cy="41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555" name="Object 5"/>
          <p:cNvGraphicFramePr>
            <a:graphicFrameLocks noGrp="1" noChangeAspect="1"/>
          </p:cNvGraphicFramePr>
          <p:nvPr>
            <p:ph sz="quarter" idx="3"/>
          </p:nvPr>
        </p:nvGraphicFramePr>
        <p:xfrm>
          <a:off x="395288" y="4365625"/>
          <a:ext cx="8580437" cy="1109663"/>
        </p:xfrm>
        <a:graphic>
          <a:graphicData uri="http://schemas.openxmlformats.org/presentationml/2006/ole">
            <mc:AlternateContent xmlns:mc="http://schemas.openxmlformats.org/markup-compatibility/2006">
              <mc:Choice xmlns:v="urn:schemas-microsoft-com:vml" Requires="v">
                <p:oleObj spid="_x0000_s23557" name="公式" r:id="rId6" imgW="4025880" imgH="520560" progId="Equation.3">
                  <p:embed/>
                </p:oleObj>
              </mc:Choice>
              <mc:Fallback>
                <p:oleObj name="公式" r:id="rId6" imgW="4025880" imgH="52056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88" y="4365625"/>
                        <a:ext cx="8580437" cy="1109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p:cNvSpPr>
            <a:spLocks noGrp="1" noChangeArrowheads="1"/>
          </p:cNvSpPr>
          <p:nvPr>
            <p:ph type="title"/>
          </p:nvPr>
        </p:nvSpPr>
        <p:spPr/>
        <p:txBody>
          <a:bodyPr/>
          <a:lstStyle/>
          <a:p>
            <a:pPr eaLnBrk="1" hangingPunct="1">
              <a:defRPr/>
            </a:pPr>
            <a:r>
              <a:rPr lang="zh-CN" altLang="en-US" sz="3200" b="1" dirty="0">
                <a:effectLst>
                  <a:outerShdw blurRad="38100" dist="38100" dir="2700000" algn="tl">
                    <a:srgbClr val="000000"/>
                  </a:outerShdw>
                </a:effectLst>
              </a:rPr>
              <a:t>平均</a:t>
            </a:r>
            <a:r>
              <a:rPr lang="zh-CN" altLang="en-US" sz="3200" b="1" dirty="0"/>
              <a:t>接收功率变化规律</a:t>
            </a:r>
          </a:p>
        </p:txBody>
      </p:sp>
      <p:pic>
        <p:nvPicPr>
          <p:cNvPr id="93187" name="Picture 3"/>
          <p:cNvPicPr>
            <a:picLocks noGrp="1" noChangeAspect="1" noChangeArrowheads="1"/>
          </p:cNvPicPr>
          <p:nvPr>
            <p:ph idx="1"/>
          </p:nvPr>
        </p:nvPicPr>
        <p:blipFill>
          <a:blip r:embed="rId3" cstate="print"/>
          <a:srcRect/>
          <a:stretch>
            <a:fillRect/>
          </a:stretch>
        </p:blipFill>
        <p:spPr>
          <a:xfrm>
            <a:off x="1692275" y="2133600"/>
            <a:ext cx="5956300" cy="4114800"/>
          </a:xfrm>
        </p:spPr>
      </p:pic>
      <p:sp>
        <p:nvSpPr>
          <p:cNvPr id="4" name="TextBox 3"/>
          <p:cNvSpPr txBox="1"/>
          <p:nvPr/>
        </p:nvSpPr>
        <p:spPr>
          <a:xfrm>
            <a:off x="5219700" y="1989138"/>
            <a:ext cx="3384550" cy="1200150"/>
          </a:xfrm>
          <a:prstGeom prst="rect">
            <a:avLst/>
          </a:prstGeom>
          <a:noFill/>
          <a:ln>
            <a:solidFill>
              <a:schemeClr val="tx1"/>
            </a:solidFill>
          </a:ln>
        </p:spPr>
        <p:txBody>
          <a:bodyPr>
            <a:spAutoFit/>
          </a:bodyPr>
          <a:lstStyle/>
          <a:p>
            <a:pPr>
              <a:defRPr/>
            </a:pPr>
            <a:r>
              <a:rPr lang="zh-CN" altLang="en-US" sz="2400" dirty="0">
                <a:effectLst>
                  <a:outerShdw blurRad="38100" dist="38100" dir="2700000" algn="tl">
                    <a:srgbClr val="FFFFFF"/>
                  </a:outerShdw>
                </a:effectLst>
              </a:rPr>
              <a:t>平均接收功率</a:t>
            </a:r>
            <a:r>
              <a:rPr lang="en-US" altLang="zh-CN" sz="2400" dirty="0">
                <a:effectLst>
                  <a:outerShdw blurRad="38100" dist="38100" dir="2700000" algn="tl">
                    <a:srgbClr val="FFFFFF"/>
                  </a:outerShdw>
                </a:effectLst>
              </a:rPr>
              <a:t>(</a:t>
            </a:r>
            <a:r>
              <a:rPr lang="en-US" altLang="zh-CN" sz="2400" dirty="0" err="1">
                <a:effectLst>
                  <a:outerShdw blurRad="38100" dist="38100" dir="2700000" algn="tl">
                    <a:srgbClr val="FFFFFF"/>
                  </a:outerShdw>
                </a:effectLst>
              </a:rPr>
              <a:t>dBm</a:t>
            </a:r>
            <a:r>
              <a:rPr lang="en-US" altLang="zh-CN" sz="2400" dirty="0">
                <a:effectLst>
                  <a:outerShdw blurRad="38100" dist="38100" dir="2700000" algn="tl">
                    <a:srgbClr val="FFFFFF"/>
                  </a:outerShdw>
                </a:effectLst>
              </a:rPr>
              <a:t>)</a:t>
            </a:r>
            <a:r>
              <a:rPr lang="zh-CN" altLang="en-US" sz="2400" dirty="0"/>
              <a:t>按每十倍距离减小</a:t>
            </a:r>
            <a:r>
              <a:rPr lang="en-US" altLang="zh-CN" sz="2400" i="1" dirty="0">
                <a:effectLst>
                  <a:outerShdw blurRad="38100" dist="38100" dir="2700000" algn="tl">
                    <a:srgbClr val="FFFFFF"/>
                  </a:outerShdw>
                </a:effectLst>
              </a:rPr>
              <a:t>10n </a:t>
            </a:r>
            <a:r>
              <a:rPr lang="en-US" altLang="zh-CN" sz="2400" dirty="0">
                <a:effectLst>
                  <a:outerShdw blurRad="38100" dist="38100" dir="2700000" algn="tl">
                    <a:srgbClr val="FFFFFF"/>
                  </a:outerShdw>
                </a:effectLst>
              </a:rPr>
              <a:t>dB</a:t>
            </a:r>
            <a:r>
              <a:rPr lang="zh-CN" altLang="en-US" sz="2400" dirty="0"/>
              <a:t>的规律线性递减。</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zh-CN" altLang="en-US" sz="4000" b="1" dirty="0">
                <a:effectLst>
                  <a:outerShdw blurRad="38100" dist="38100" dir="2700000" algn="tl">
                    <a:srgbClr val="000000">
                      <a:alpha val="43137"/>
                    </a:srgbClr>
                  </a:outerShdw>
                </a:effectLst>
              </a:rPr>
              <a:t>不同环境的路径损耗指数</a:t>
            </a:r>
            <a:r>
              <a:rPr lang="en-US" altLang="zh-CN" sz="4000" b="1" i="1" dirty="0">
                <a:effectLst>
                  <a:outerShdw blurRad="38100" dist="38100" dir="2700000" algn="tl">
                    <a:srgbClr val="000000">
                      <a:alpha val="43137"/>
                    </a:srgbClr>
                  </a:outerShdw>
                </a:effectLst>
                <a:latin typeface="Times New Roman" pitchFamily="18" charset="0"/>
              </a:rPr>
              <a:t>n</a:t>
            </a:r>
          </a:p>
        </p:txBody>
      </p:sp>
      <p:pic>
        <p:nvPicPr>
          <p:cNvPr id="293890" name="Picture 2" descr="C:\Users\tieyi\Desktop\新建位图图像.jpg"/>
          <p:cNvPicPr>
            <a:picLocks noChangeAspect="1" noChangeArrowheads="1"/>
          </p:cNvPicPr>
          <p:nvPr/>
        </p:nvPicPr>
        <p:blipFill>
          <a:blip r:embed="rId3" cstate="print"/>
          <a:srcRect/>
          <a:stretch>
            <a:fillRect/>
          </a:stretch>
        </p:blipFill>
        <p:spPr bwMode="auto">
          <a:xfrm>
            <a:off x="683568" y="2060848"/>
            <a:ext cx="7591425" cy="4638675"/>
          </a:xfrm>
          <a:prstGeom prst="rect">
            <a:avLst/>
          </a:prstGeom>
          <a:noFill/>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defRPr/>
            </a:pPr>
            <a:r>
              <a:rPr lang="zh-CN" altLang="en-US" sz="4000" b="1" dirty="0">
                <a:effectLst>
                  <a:outerShdw blurRad="38100" dist="38100" dir="2700000" algn="tl">
                    <a:srgbClr val="000000">
                      <a:alpha val="43137"/>
                    </a:srgbClr>
                  </a:outerShdw>
                </a:effectLst>
              </a:rPr>
              <a:t>阴影衰落（</a:t>
            </a:r>
            <a:r>
              <a:rPr lang="en-US" altLang="zh-CN" sz="4000" b="1" dirty="0">
                <a:effectLst>
                  <a:outerShdw blurRad="38100" dist="38100" dir="2700000" algn="tl">
                    <a:srgbClr val="000000">
                      <a:alpha val="43137"/>
                    </a:srgbClr>
                  </a:outerShdw>
                </a:effectLst>
                <a:latin typeface="Times New Roman" pitchFamily="18" charset="0"/>
              </a:rPr>
              <a:t>Shadowing</a:t>
            </a:r>
            <a:r>
              <a:rPr lang="zh-CN" altLang="en-US" sz="4000" b="1" dirty="0">
                <a:effectLst>
                  <a:outerShdw blurRad="38100" dist="38100" dir="2700000" algn="tl">
                    <a:srgbClr val="000000">
                      <a:alpha val="43137"/>
                    </a:srgbClr>
                  </a:outerShdw>
                </a:effectLst>
              </a:rPr>
              <a:t>）</a:t>
            </a:r>
          </a:p>
        </p:txBody>
      </p:sp>
      <p:sp>
        <p:nvSpPr>
          <p:cNvPr id="497667" name="Rectangle 3"/>
          <p:cNvSpPr>
            <a:spLocks noGrp="1" noChangeArrowheads="1"/>
          </p:cNvSpPr>
          <p:nvPr>
            <p:ph type="body" idx="1"/>
          </p:nvPr>
        </p:nvSpPr>
        <p:spPr>
          <a:xfrm>
            <a:off x="468313" y="1928813"/>
            <a:ext cx="8280400" cy="4379912"/>
          </a:xfrm>
        </p:spPr>
        <p:txBody>
          <a:bodyPr/>
          <a:lstStyle/>
          <a:p>
            <a:pPr eaLnBrk="1" hangingPunct="1">
              <a:lnSpc>
                <a:spcPct val="80000"/>
              </a:lnSpc>
              <a:defRPr/>
            </a:pPr>
            <a:r>
              <a:rPr lang="zh-CN" altLang="en-US" b="1" dirty="0">
                <a:effectLst>
                  <a:outerShdw blurRad="38100" dist="38100" dir="2700000" algn="tl">
                    <a:srgbClr val="000000">
                      <a:alpha val="43137"/>
                    </a:srgbClr>
                  </a:outerShdw>
                </a:effectLst>
              </a:rPr>
              <a:t>阴影衰落，大尺度衰落</a:t>
            </a:r>
            <a:r>
              <a:rPr lang="zh-CN" altLang="en-US" b="1" dirty="0"/>
              <a:t>：</a:t>
            </a:r>
          </a:p>
          <a:p>
            <a:pPr eaLnBrk="1" hangingPunct="1">
              <a:lnSpc>
                <a:spcPct val="80000"/>
              </a:lnSpc>
              <a:buFont typeface="Wingdings" pitchFamily="2" charset="2"/>
              <a:buNone/>
              <a:defRPr/>
            </a:pPr>
            <a:r>
              <a:rPr lang="zh-CN" altLang="en-US" dirty="0"/>
              <a:t>       </a:t>
            </a:r>
            <a:r>
              <a:rPr lang="zh-CN" altLang="en-US" b="1" dirty="0"/>
              <a:t>信号在无线信道传播过程中遇到的障碍</a:t>
            </a:r>
            <a:endParaRPr lang="en-US" altLang="zh-CN" b="1" dirty="0"/>
          </a:p>
          <a:p>
            <a:pPr eaLnBrk="1" hangingPunct="1">
              <a:lnSpc>
                <a:spcPct val="80000"/>
              </a:lnSpc>
              <a:buFont typeface="Wingdings" pitchFamily="2" charset="2"/>
              <a:buNone/>
              <a:defRPr/>
            </a:pPr>
            <a:r>
              <a:rPr lang="zh-CN" altLang="en-US" b="1" dirty="0"/>
              <a:t>物会使信号发生随机变化，从而造成给定距</a:t>
            </a:r>
            <a:endParaRPr lang="en-US" altLang="zh-CN" b="1" dirty="0"/>
          </a:p>
          <a:p>
            <a:pPr eaLnBrk="1" hangingPunct="1">
              <a:lnSpc>
                <a:spcPct val="80000"/>
              </a:lnSpc>
              <a:buFont typeface="Wingdings" pitchFamily="2" charset="2"/>
              <a:buNone/>
              <a:defRPr/>
            </a:pPr>
            <a:r>
              <a:rPr lang="zh-CN" altLang="en-US" b="1" dirty="0"/>
              <a:t>离处接收信号功率的随机变化，反射面和散</a:t>
            </a:r>
            <a:endParaRPr lang="en-US" altLang="zh-CN" b="1" dirty="0"/>
          </a:p>
          <a:p>
            <a:pPr eaLnBrk="1" hangingPunct="1">
              <a:lnSpc>
                <a:spcPct val="80000"/>
              </a:lnSpc>
              <a:buFont typeface="Wingdings" pitchFamily="2" charset="2"/>
              <a:buNone/>
              <a:defRPr/>
            </a:pPr>
            <a:r>
              <a:rPr lang="zh-CN" altLang="en-US" b="1" dirty="0"/>
              <a:t>射体的变化也会造成接收功率的随机变化。</a:t>
            </a:r>
            <a:endParaRPr lang="en-US" altLang="zh-CN" b="1" dirty="0"/>
          </a:p>
          <a:p>
            <a:pPr eaLnBrk="1" hangingPunct="1">
              <a:lnSpc>
                <a:spcPct val="80000"/>
              </a:lnSpc>
              <a:buFont typeface="Wingdings" pitchFamily="2" charset="2"/>
              <a:buNone/>
              <a:defRPr/>
            </a:pPr>
            <a:r>
              <a:rPr lang="zh-CN" altLang="en-US" b="1" dirty="0"/>
              <a:t>因此，</a:t>
            </a:r>
            <a:r>
              <a:rPr lang="zh-CN" altLang="en-US" b="1" dirty="0">
                <a:effectLst>
                  <a:outerShdw blurRad="38100" dist="38100" dir="2700000" algn="tl">
                    <a:srgbClr val="FFFFFF"/>
                  </a:outerShdw>
                </a:effectLst>
              </a:rPr>
              <a:t>需要建立一个模型来描述这些因素造</a:t>
            </a:r>
            <a:endParaRPr lang="en-US" altLang="zh-CN" b="1" dirty="0">
              <a:effectLst>
                <a:outerShdw blurRad="38100" dist="38100" dir="2700000" algn="tl">
                  <a:srgbClr val="FFFFFF"/>
                </a:outerShdw>
              </a:effectLst>
            </a:endParaRPr>
          </a:p>
          <a:p>
            <a:pPr eaLnBrk="1" hangingPunct="1">
              <a:lnSpc>
                <a:spcPct val="80000"/>
              </a:lnSpc>
              <a:buFont typeface="Wingdings" pitchFamily="2" charset="2"/>
              <a:buNone/>
              <a:defRPr/>
            </a:pPr>
            <a:r>
              <a:rPr lang="zh-CN" altLang="en-US" b="1" dirty="0">
                <a:effectLst>
                  <a:outerShdw blurRad="38100" dist="38100" dir="2700000" algn="tl">
                    <a:srgbClr val="FFFFFF"/>
                  </a:outerShdw>
                </a:effectLst>
              </a:rPr>
              <a:t>成的信号</a:t>
            </a:r>
            <a:r>
              <a:rPr lang="zh-CN" altLang="en-US" b="1" dirty="0">
                <a:effectLst>
                  <a:outerShdw blurRad="38100" dist="38100" dir="2700000" algn="tl">
                    <a:srgbClr val="000000">
                      <a:alpha val="43137"/>
                    </a:srgbClr>
                  </a:outerShdw>
                </a:effectLst>
              </a:rPr>
              <a:t>随机变化</a:t>
            </a:r>
            <a:r>
              <a:rPr lang="zh-CN" altLang="en-US" b="1" dirty="0"/>
              <a:t>。我们将主要由障碍物的</a:t>
            </a:r>
            <a:endParaRPr lang="en-US" altLang="zh-CN" b="1" dirty="0"/>
          </a:p>
          <a:p>
            <a:pPr eaLnBrk="1" hangingPunct="1">
              <a:lnSpc>
                <a:spcPct val="80000"/>
              </a:lnSpc>
              <a:buFont typeface="Wingdings" pitchFamily="2" charset="2"/>
              <a:buNone/>
              <a:defRPr/>
            </a:pPr>
            <a:r>
              <a:rPr lang="zh-CN" altLang="en-US" b="1" dirty="0"/>
              <a:t>阻挡（如建筑物会形成电波传播的阴影）所</a:t>
            </a:r>
            <a:endParaRPr lang="en-US" altLang="zh-CN" b="1" dirty="0"/>
          </a:p>
          <a:p>
            <a:pPr eaLnBrk="1" hangingPunct="1">
              <a:lnSpc>
                <a:spcPct val="80000"/>
              </a:lnSpc>
              <a:buFont typeface="Wingdings" pitchFamily="2" charset="2"/>
              <a:buNone/>
              <a:defRPr/>
            </a:pPr>
            <a:r>
              <a:rPr lang="zh-CN" altLang="en-US" b="1" dirty="0"/>
              <a:t>造成的这种信号的随机变化称为</a:t>
            </a:r>
            <a:r>
              <a:rPr lang="zh-CN" altLang="en-US" b="1" dirty="0">
                <a:effectLst>
                  <a:outerShdw blurRad="38100" dist="38100" dir="2700000" algn="tl">
                    <a:srgbClr val="000000">
                      <a:alpha val="43137"/>
                    </a:srgbClr>
                  </a:outerShdw>
                </a:effectLst>
              </a:rPr>
              <a:t>阴影衰落</a:t>
            </a:r>
            <a:r>
              <a:rPr lang="zh-CN" altLang="en-US" b="1" dirty="0"/>
              <a:t>。</a:t>
            </a:r>
          </a:p>
          <a:p>
            <a:pPr eaLnBrk="1" hangingPunct="1">
              <a:lnSpc>
                <a:spcPct val="80000"/>
              </a:lnSpc>
              <a:buFont typeface="Wingdings" pitchFamily="2" charset="2"/>
              <a:buNone/>
              <a:defRPr/>
            </a:pPr>
            <a:r>
              <a:rPr lang="zh-CN" altLang="en-US" b="1" dirty="0"/>
              <a:t>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endParaRPr lang="zh-CN" altLang="zh-CN"/>
          </a:p>
        </p:txBody>
      </p:sp>
      <p:pic>
        <p:nvPicPr>
          <p:cNvPr id="96259" name="Picture 3"/>
          <p:cNvPicPr>
            <a:picLocks noGrp="1" noChangeAspect="1" noChangeArrowheads="1"/>
          </p:cNvPicPr>
          <p:nvPr>
            <p:ph idx="1"/>
          </p:nvPr>
        </p:nvPicPr>
        <p:blipFill>
          <a:blip r:embed="rId3" cstate="print"/>
          <a:srcRect/>
          <a:stretch>
            <a:fillRect/>
          </a:stretch>
        </p:blipFill>
        <p:spPr>
          <a:xfrm>
            <a:off x="1403350" y="2205038"/>
            <a:ext cx="6799263" cy="3810000"/>
          </a:xfrm>
        </p:spPr>
      </p:pic>
      <p:sp>
        <p:nvSpPr>
          <p:cNvPr id="96260" name="TextBox 4"/>
          <p:cNvSpPr txBox="1">
            <a:spLocks noChangeArrowheads="1"/>
          </p:cNvSpPr>
          <p:nvPr/>
        </p:nvSpPr>
        <p:spPr bwMode="auto">
          <a:xfrm>
            <a:off x="900113" y="2997200"/>
            <a:ext cx="1214437" cy="400050"/>
          </a:xfrm>
          <a:prstGeom prst="rect">
            <a:avLst/>
          </a:prstGeom>
          <a:noFill/>
          <a:ln w="9525">
            <a:noFill/>
            <a:miter lim="800000"/>
            <a:headEnd/>
            <a:tailEnd/>
          </a:ln>
        </p:spPr>
        <p:txBody>
          <a:bodyPr>
            <a:spAutoFit/>
          </a:bodyPr>
          <a:lstStyle/>
          <a:p>
            <a:r>
              <a:rPr lang="zh-CN" altLang="en-US" sz="2000"/>
              <a:t>信道增益</a:t>
            </a:r>
          </a:p>
        </p:txBody>
      </p:sp>
      <p:sp>
        <p:nvSpPr>
          <p:cNvPr id="5" name="TextBox 4"/>
          <p:cNvSpPr txBox="1"/>
          <p:nvPr/>
        </p:nvSpPr>
        <p:spPr>
          <a:xfrm>
            <a:off x="395288" y="6021388"/>
            <a:ext cx="8569325" cy="523875"/>
          </a:xfrm>
          <a:prstGeom prst="rect">
            <a:avLst/>
          </a:prstGeom>
          <a:noFill/>
        </p:spPr>
        <p:txBody>
          <a:bodyPr>
            <a:spAutoFit/>
          </a:bodyPr>
          <a:lstStyle/>
          <a:p>
            <a:pPr>
              <a:defRPr/>
            </a:pPr>
            <a:r>
              <a:rPr lang="zh-CN" altLang="en-US" sz="2800" dirty="0"/>
              <a:t>阴影衰落可以被看作是平均路径损耗之上的</a:t>
            </a:r>
            <a:r>
              <a:rPr lang="zh-CN" altLang="en-US" sz="2800" dirty="0">
                <a:solidFill>
                  <a:srgbClr val="FF0000"/>
                </a:solidFill>
                <a:effectLst>
                  <a:outerShdw blurRad="38100" dist="38100" dir="2700000" algn="tl">
                    <a:srgbClr val="000000">
                      <a:alpha val="43137"/>
                    </a:srgbClr>
                  </a:outerShdw>
                </a:effectLst>
              </a:rPr>
              <a:t>附加变化</a:t>
            </a:r>
            <a:r>
              <a:rPr lang="zh-CN" altLang="en-US" sz="2800" dirty="0"/>
              <a:t>。</a:t>
            </a:r>
          </a:p>
        </p:txBody>
      </p:sp>
      <p:cxnSp>
        <p:nvCxnSpPr>
          <p:cNvPr id="96262" name="直接箭头连接符 6"/>
          <p:cNvCxnSpPr>
            <a:cxnSpLocks noChangeShapeType="1"/>
          </p:cNvCxnSpPr>
          <p:nvPr/>
        </p:nvCxnSpPr>
        <p:spPr bwMode="auto">
          <a:xfrm flipH="1">
            <a:off x="1763713" y="2565400"/>
            <a:ext cx="71437" cy="287338"/>
          </a:xfrm>
          <a:prstGeom prst="straightConnector1">
            <a:avLst/>
          </a:prstGeom>
          <a:noFill/>
          <a:ln w="9525" algn="ctr">
            <a:noFill/>
            <a:round/>
            <a:headEnd/>
            <a:tailEnd type="arrow" w="med" len="med"/>
          </a:ln>
        </p:spPr>
      </p:cxnSp>
      <p:sp>
        <p:nvSpPr>
          <p:cNvPr id="13" name="圆角矩形标注 12"/>
          <p:cNvSpPr/>
          <p:nvPr/>
        </p:nvSpPr>
        <p:spPr bwMode="auto">
          <a:xfrm>
            <a:off x="1763713" y="1916113"/>
            <a:ext cx="2376487" cy="784225"/>
          </a:xfrm>
          <a:prstGeom prst="wedgeRoundRectCallout">
            <a:avLst>
              <a:gd name="adj1" fmla="val -47029"/>
              <a:gd name="adj2" fmla="val 97374"/>
              <a:gd name="adj3" fmla="val 16667"/>
            </a:avLst>
          </a:prstGeom>
          <a:noFill/>
          <a:ln w="19050" cap="flat" cmpd="sng" algn="ctr">
            <a:solidFill>
              <a:schemeClr val="tx1"/>
            </a:solidFill>
            <a:prstDash val="solid"/>
            <a:round/>
            <a:headEnd type="none" w="med" len="med"/>
            <a:tailEnd type="none" w="med" len="med"/>
          </a:ln>
          <a:effectLst/>
        </p:spPr>
        <p:txBody>
          <a:bodyPr>
            <a:spAutoFit/>
          </a:bodyPr>
          <a:lstStyle/>
          <a:p>
            <a:pPr>
              <a:defRPr/>
            </a:pPr>
            <a:r>
              <a:rPr lang="zh-CN" altLang="en-US" sz="2000" dirty="0">
                <a:solidFill>
                  <a:srgbClr val="FF0000"/>
                </a:solidFill>
                <a:effectLst>
                  <a:outerShdw blurRad="38100" dist="38100" dir="2700000" algn="tl">
                    <a:srgbClr val="000000">
                      <a:alpha val="43137"/>
                    </a:srgbClr>
                  </a:outerShdw>
                </a:effectLst>
                <a:ea typeface="+mn-ea"/>
                <a:cs typeface="Times New Roman" pitchFamily="18" charset="0"/>
              </a:rPr>
              <a:t>信道路径损耗（</a:t>
            </a:r>
            <a:r>
              <a:rPr lang="en-US" altLang="zh-CN" sz="2000" dirty="0">
                <a:solidFill>
                  <a:srgbClr val="FF0000"/>
                </a:solidFill>
                <a:effectLst>
                  <a:outerShdw blurRad="38100" dist="38100" dir="2700000" algn="tl">
                    <a:srgbClr val="000000">
                      <a:alpha val="43137"/>
                    </a:srgbClr>
                  </a:outerShdw>
                </a:effectLst>
                <a:ea typeface="+mn-ea"/>
                <a:cs typeface="Times New Roman" pitchFamily="18" charset="0"/>
              </a:rPr>
              <a:t>dB</a:t>
            </a:r>
            <a:r>
              <a:rPr lang="zh-CN" altLang="en-US" sz="2000" dirty="0">
                <a:solidFill>
                  <a:srgbClr val="FF0000"/>
                </a:solidFill>
                <a:effectLst>
                  <a:outerShdw blurRad="38100" dist="38100" dir="2700000" algn="tl">
                    <a:srgbClr val="000000">
                      <a:alpha val="43137"/>
                    </a:srgbClr>
                  </a:outerShdw>
                </a:effectLst>
                <a:ea typeface="+mn-ea"/>
                <a:cs typeface="Times New Roman" pitchFamily="18" charset="0"/>
              </a:rPr>
              <a:t>）的相反数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par>
                          <p:cTn id="8" fill="hold">
                            <p:stCondLst>
                              <p:cond delay="500"/>
                            </p:stCondLst>
                            <p:childTnLst>
                              <p:par>
                                <p:cTn id="9" presetID="26" presetClass="emph" presetSubtype="0" fill="hold" grpId="1" nodeType="afterEffect">
                                  <p:stCondLst>
                                    <p:cond delay="0"/>
                                  </p:stCondLst>
                                  <p:childTnLst>
                                    <p:animEffect transition="out" filter="fade">
                                      <p:cBhvr>
                                        <p:cTn id="10" dur="1000" tmFilter="0, 0; .2, .5; .8, .5; 1, 0"/>
                                        <p:tgtEl>
                                          <p:spTgt spid="13"/>
                                        </p:tgtEl>
                                      </p:cBhvr>
                                    </p:animEffect>
                                    <p:animScale>
                                      <p:cBhvr>
                                        <p:cTn id="11" dur="500" autoRev="1" fill="hold"/>
                                        <p:tgtEl>
                                          <p:spTgt spid="13"/>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1000"/>
                                        <p:tgtEl>
                                          <p:spTgt spid="5"/>
                                        </p:tgtEl>
                                      </p:cBhvr>
                                    </p:animEffect>
                                  </p:childTnLst>
                                </p:cTn>
                              </p:par>
                            </p:childTnLst>
                          </p:cTn>
                        </p:par>
                        <p:par>
                          <p:cTn id="17" fill="hold">
                            <p:stCondLst>
                              <p:cond delay="1000"/>
                            </p:stCondLst>
                            <p:childTnLst>
                              <p:par>
                                <p:cTn id="18" presetID="26" presetClass="emph" presetSubtype="0" fill="hold" grpId="1" nodeType="afterEffect">
                                  <p:stCondLst>
                                    <p:cond delay="0"/>
                                  </p:stCondLst>
                                  <p:childTnLst>
                                    <p:animEffect transition="out" filter="fade">
                                      <p:cBhvr>
                                        <p:cTn id="19" dur="500" tmFilter="0, 0; .2, .5; .8, .5; 1, 0"/>
                                        <p:tgtEl>
                                          <p:spTgt spid="5"/>
                                        </p:tgtEl>
                                      </p:cBhvr>
                                    </p:animEffect>
                                    <p:animScale>
                                      <p:cBhvr>
                                        <p:cTn id="20"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P spid="13" grpId="0" animBg="1"/>
      <p:bldP spid="13"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Grp="1" noChangeArrowheads="1"/>
          </p:cNvSpPr>
          <p:nvPr>
            <p:ph type="title"/>
          </p:nvPr>
        </p:nvSpPr>
        <p:spPr/>
        <p:txBody>
          <a:bodyPr/>
          <a:lstStyle/>
          <a:p>
            <a:pPr eaLnBrk="1" hangingPunct="1"/>
            <a:r>
              <a:rPr lang="en-US" altLang="zh-CN" sz="3600" b="1">
                <a:latin typeface="Times New Roman" pitchFamily="18" charset="0"/>
              </a:rPr>
              <a:t>3</a:t>
            </a:r>
            <a:r>
              <a:rPr lang="zh-CN" altLang="en-US" sz="3600" b="1">
                <a:latin typeface="Times New Roman" pitchFamily="18" charset="0"/>
              </a:rPr>
              <a:t>）天线的增益（</a:t>
            </a:r>
            <a:r>
              <a:rPr lang="en-US" altLang="zh-CN" sz="3600" b="1">
                <a:latin typeface="Times New Roman" pitchFamily="18" charset="0"/>
              </a:rPr>
              <a:t>G</a:t>
            </a:r>
            <a:r>
              <a:rPr lang="zh-CN" altLang="en-US" sz="3600" b="1">
                <a:latin typeface="Times New Roman" pitchFamily="18" charset="0"/>
              </a:rPr>
              <a:t>）</a:t>
            </a:r>
          </a:p>
        </p:txBody>
      </p:sp>
      <p:sp>
        <p:nvSpPr>
          <p:cNvPr id="57347" name="Rectangle 3"/>
          <p:cNvSpPr>
            <a:spLocks noGrp="1" noChangeArrowheads="1"/>
          </p:cNvSpPr>
          <p:nvPr>
            <p:ph type="body" sz="half" idx="1"/>
          </p:nvPr>
        </p:nvSpPr>
        <p:spPr>
          <a:xfrm>
            <a:off x="684213" y="1989138"/>
            <a:ext cx="4248150" cy="4608512"/>
          </a:xfrm>
        </p:spPr>
        <p:txBody>
          <a:bodyPr/>
          <a:lstStyle/>
          <a:p>
            <a:pPr eaLnBrk="1" hangingPunct="1">
              <a:buFont typeface="Wingdings" pitchFamily="2" charset="2"/>
              <a:buNone/>
              <a:defRPr/>
            </a:pPr>
            <a:r>
              <a:rPr lang="en-US" altLang="zh-CN" sz="2400" dirty="0">
                <a:latin typeface="Times New Roman" pitchFamily="18" charset="0"/>
              </a:rPr>
              <a:t>        </a:t>
            </a:r>
            <a:r>
              <a:rPr lang="zh-CN" altLang="en-US" sz="2800" b="1" dirty="0">
                <a:latin typeface="Times New Roman" pitchFamily="18" charset="0"/>
              </a:rPr>
              <a:t>若某（无耗）方向性</a:t>
            </a:r>
          </a:p>
          <a:p>
            <a:pPr eaLnBrk="1" hangingPunct="1">
              <a:buFont typeface="Wingdings" pitchFamily="2" charset="2"/>
              <a:buNone/>
              <a:defRPr/>
            </a:pPr>
            <a:r>
              <a:rPr lang="zh-CN" altLang="en-US" sz="2800" b="1" dirty="0">
                <a:latin typeface="Times New Roman" pitchFamily="18" charset="0"/>
              </a:rPr>
              <a:t>向天线在其最大辐射方向</a:t>
            </a:r>
          </a:p>
          <a:p>
            <a:pPr eaLnBrk="1" hangingPunct="1">
              <a:buFont typeface="Wingdings" pitchFamily="2" charset="2"/>
              <a:buNone/>
              <a:defRPr/>
            </a:pPr>
            <a:r>
              <a:rPr lang="zh-CN" altLang="en-US" sz="2800" b="1" dirty="0">
                <a:latin typeface="Times New Roman" pitchFamily="18" charset="0"/>
              </a:rPr>
              <a:t>上某一位置处可以达到的</a:t>
            </a:r>
          </a:p>
          <a:p>
            <a:pPr eaLnBrk="1" hangingPunct="1">
              <a:buFont typeface="Wingdings" pitchFamily="2" charset="2"/>
              <a:buNone/>
              <a:defRPr/>
            </a:pPr>
            <a:r>
              <a:rPr lang="zh-CN" altLang="en-US" sz="2800" b="1" dirty="0">
                <a:latin typeface="Times New Roman" pitchFamily="18" charset="0"/>
              </a:rPr>
              <a:t>辐射强度为</a:t>
            </a:r>
            <a:r>
              <a:rPr lang="en-US" altLang="zh-CN" sz="2800" b="1" dirty="0">
                <a:effectLst>
                  <a:outerShdw blurRad="38100" dist="38100" dir="2700000" algn="tl">
                    <a:srgbClr val="000000">
                      <a:alpha val="43137"/>
                    </a:srgbClr>
                  </a:outerShdw>
                </a:effectLst>
                <a:latin typeface="Times New Roman" pitchFamily="18" charset="0"/>
              </a:rPr>
              <a:t>U</a:t>
            </a:r>
            <a:r>
              <a:rPr lang="en-US" altLang="zh-CN" sz="2800" b="1" baseline="-25000" dirty="0">
                <a:effectLst>
                  <a:outerShdw blurRad="38100" dist="38100" dir="2700000" algn="tl">
                    <a:srgbClr val="000000">
                      <a:alpha val="43137"/>
                    </a:srgbClr>
                  </a:outerShdw>
                </a:effectLst>
                <a:latin typeface="Times New Roman" pitchFamily="18" charset="0"/>
              </a:rPr>
              <a:t>m</a:t>
            </a:r>
            <a:r>
              <a:rPr lang="zh-CN" altLang="en-US" sz="2800" b="1" dirty="0">
                <a:latin typeface="Times New Roman" pitchFamily="18" charset="0"/>
              </a:rPr>
              <a:t>，而发射功</a:t>
            </a:r>
          </a:p>
          <a:p>
            <a:pPr eaLnBrk="1" hangingPunct="1">
              <a:buFont typeface="Wingdings" pitchFamily="2" charset="2"/>
              <a:buNone/>
              <a:defRPr/>
            </a:pPr>
            <a:r>
              <a:rPr lang="zh-CN" altLang="en-US" sz="2800" b="1" dirty="0">
                <a:latin typeface="Times New Roman" pitchFamily="18" charset="0"/>
              </a:rPr>
              <a:t>率为</a:t>
            </a:r>
            <a:r>
              <a:rPr lang="en-US" altLang="zh-CN" sz="2800" b="1" dirty="0">
                <a:effectLst>
                  <a:outerShdw blurRad="38100" dist="38100" dir="2700000" algn="tl">
                    <a:srgbClr val="000000">
                      <a:alpha val="43137"/>
                    </a:srgbClr>
                  </a:outerShdw>
                </a:effectLst>
                <a:latin typeface="Times New Roman" pitchFamily="18" charset="0"/>
              </a:rPr>
              <a:t>P</a:t>
            </a:r>
            <a:r>
              <a:rPr lang="en-US" altLang="zh-CN" sz="2800" b="1" baseline="-25000" dirty="0">
                <a:effectLst>
                  <a:outerShdw blurRad="38100" dist="38100" dir="2700000" algn="tl">
                    <a:srgbClr val="000000">
                      <a:alpha val="43137"/>
                    </a:srgbClr>
                  </a:outerShdw>
                </a:effectLst>
                <a:latin typeface="Times New Roman" pitchFamily="18" charset="0"/>
              </a:rPr>
              <a:t>t</a:t>
            </a:r>
            <a:r>
              <a:rPr lang="zh-CN" altLang="en-US" sz="2800" b="1" dirty="0">
                <a:latin typeface="Times New Roman" pitchFamily="18" charset="0"/>
              </a:rPr>
              <a:t>，则要在同一位置</a:t>
            </a:r>
          </a:p>
          <a:p>
            <a:pPr eaLnBrk="1" hangingPunct="1">
              <a:buFont typeface="Wingdings" pitchFamily="2" charset="2"/>
              <a:buNone/>
              <a:defRPr/>
            </a:pPr>
            <a:r>
              <a:rPr lang="zh-CN" altLang="en-US" sz="2800" b="1" dirty="0">
                <a:latin typeface="Times New Roman" pitchFamily="18" charset="0"/>
              </a:rPr>
              <a:t>达到同样的辐射强度，理</a:t>
            </a:r>
          </a:p>
          <a:p>
            <a:pPr eaLnBrk="1" hangingPunct="1">
              <a:buFont typeface="Wingdings" pitchFamily="2" charset="2"/>
              <a:buNone/>
              <a:defRPr/>
            </a:pPr>
            <a:r>
              <a:rPr lang="zh-CN" altLang="en-US" sz="2800" b="1" dirty="0">
                <a:latin typeface="Times New Roman" pitchFamily="18" charset="0"/>
              </a:rPr>
              <a:t>想化点源的发射功率为</a:t>
            </a:r>
          </a:p>
          <a:p>
            <a:pPr eaLnBrk="1" hangingPunct="1">
              <a:buFont typeface="Wingdings" pitchFamily="2" charset="2"/>
              <a:buNone/>
              <a:defRPr/>
            </a:pPr>
            <a:r>
              <a:rPr lang="en-US" altLang="zh-CN" sz="2800" b="1" dirty="0" err="1">
                <a:effectLst>
                  <a:outerShdw blurRad="38100" dist="38100" dir="2700000" algn="tl">
                    <a:srgbClr val="000000">
                      <a:alpha val="43137"/>
                    </a:srgbClr>
                  </a:outerShdw>
                </a:effectLst>
                <a:latin typeface="Times New Roman" pitchFamily="18" charset="0"/>
              </a:rPr>
              <a:t>P</a:t>
            </a:r>
            <a:r>
              <a:rPr lang="en-US" altLang="zh-CN" sz="2800" b="1" baseline="-25000" dirty="0" err="1">
                <a:effectLst>
                  <a:outerShdw blurRad="38100" dist="38100" dir="2700000" algn="tl">
                    <a:srgbClr val="000000">
                      <a:alpha val="43137"/>
                    </a:srgbClr>
                  </a:outerShdw>
                </a:effectLst>
                <a:latin typeface="Times New Roman" pitchFamily="18" charset="0"/>
              </a:rPr>
              <a:t>t</a:t>
            </a:r>
            <a:r>
              <a:rPr lang="en-US" altLang="zh-CN" sz="2800" b="1" dirty="0" err="1">
                <a:effectLst>
                  <a:outerShdw blurRad="38100" dist="38100" dir="2700000" algn="tl">
                    <a:srgbClr val="000000">
                      <a:alpha val="43137"/>
                    </a:srgbClr>
                  </a:outerShdw>
                </a:effectLst>
                <a:latin typeface="Times New Roman" pitchFamily="18" charset="0"/>
              </a:rPr>
              <a:t>G</a:t>
            </a:r>
            <a:r>
              <a:rPr lang="en-US" altLang="zh-CN" sz="2800" b="1" dirty="0">
                <a:effectLst>
                  <a:outerShdw blurRad="38100" dist="38100" dir="2700000" algn="tl">
                    <a:srgbClr val="000000">
                      <a:alpha val="43137"/>
                    </a:srgbClr>
                  </a:outerShdw>
                </a:effectLst>
                <a:latin typeface="Times New Roman" pitchFamily="18" charset="0"/>
              </a:rPr>
              <a:t> </a:t>
            </a:r>
            <a:r>
              <a:rPr lang="zh-CN" altLang="en-US" sz="2800" b="1" dirty="0">
                <a:latin typeface="Times New Roman" pitchFamily="18" charset="0"/>
              </a:rPr>
              <a:t>。我们称</a:t>
            </a:r>
            <a:r>
              <a:rPr lang="en-US" altLang="zh-CN" sz="2800" b="1" dirty="0">
                <a:effectLst>
                  <a:outerShdw blurRad="38100" dist="38100" dir="2700000" algn="tl">
                    <a:srgbClr val="000000">
                      <a:alpha val="43137"/>
                    </a:srgbClr>
                  </a:outerShdw>
                </a:effectLst>
                <a:latin typeface="Times New Roman" pitchFamily="18" charset="0"/>
              </a:rPr>
              <a:t>G</a:t>
            </a:r>
            <a:r>
              <a:rPr lang="zh-CN" altLang="en-US" sz="2800" b="1" dirty="0">
                <a:latin typeface="Times New Roman" pitchFamily="18" charset="0"/>
              </a:rPr>
              <a:t>为该方向</a:t>
            </a:r>
          </a:p>
          <a:p>
            <a:pPr eaLnBrk="1" hangingPunct="1">
              <a:buFont typeface="Wingdings" pitchFamily="2" charset="2"/>
              <a:buNone/>
              <a:defRPr/>
            </a:pPr>
            <a:r>
              <a:rPr lang="zh-CN" altLang="en-US" sz="2800" b="1" dirty="0">
                <a:latin typeface="Times New Roman" pitchFamily="18" charset="0"/>
              </a:rPr>
              <a:t>性天线的增益。</a:t>
            </a:r>
          </a:p>
        </p:txBody>
      </p:sp>
      <p:pic>
        <p:nvPicPr>
          <p:cNvPr id="59396" name="Picture 9"/>
          <p:cNvPicPr>
            <a:picLocks noChangeAspect="1" noChangeArrowheads="1"/>
          </p:cNvPicPr>
          <p:nvPr/>
        </p:nvPicPr>
        <p:blipFill>
          <a:blip r:embed="rId3" cstate="print"/>
          <a:srcRect/>
          <a:stretch>
            <a:fillRect/>
          </a:stretch>
        </p:blipFill>
        <p:spPr bwMode="auto">
          <a:xfrm>
            <a:off x="5651500" y="2492375"/>
            <a:ext cx="2505075" cy="1446213"/>
          </a:xfrm>
          <a:prstGeom prst="rect">
            <a:avLst/>
          </a:prstGeom>
          <a:noFill/>
          <a:ln w="9525">
            <a:noFill/>
            <a:miter lim="800000"/>
            <a:headEnd/>
            <a:tailEnd/>
          </a:ln>
        </p:spPr>
      </p:pic>
      <p:pic>
        <p:nvPicPr>
          <p:cNvPr id="59397" name="Picture 11"/>
          <p:cNvPicPr>
            <a:picLocks noChangeAspect="1" noChangeArrowheads="1"/>
          </p:cNvPicPr>
          <p:nvPr/>
        </p:nvPicPr>
        <p:blipFill>
          <a:blip r:embed="rId4" cstate="print"/>
          <a:srcRect/>
          <a:stretch>
            <a:fillRect/>
          </a:stretch>
        </p:blipFill>
        <p:spPr bwMode="auto">
          <a:xfrm>
            <a:off x="5724525" y="4292600"/>
            <a:ext cx="2295525" cy="1446213"/>
          </a:xfrm>
          <a:prstGeom prst="rect">
            <a:avLst/>
          </a:prstGeom>
          <a:noFill/>
          <a:ln w="9525">
            <a:noFill/>
            <a:miter lim="800000"/>
            <a:headEnd/>
            <a:tailEnd/>
          </a:ln>
        </p:spPr>
      </p:pic>
      <p:sp>
        <p:nvSpPr>
          <p:cNvPr id="59398" name="Text Box 13"/>
          <p:cNvSpPr txBox="1">
            <a:spLocks noChangeArrowheads="1"/>
          </p:cNvSpPr>
          <p:nvPr/>
        </p:nvSpPr>
        <p:spPr bwMode="auto">
          <a:xfrm>
            <a:off x="6443663" y="3141663"/>
            <a:ext cx="576262" cy="366712"/>
          </a:xfrm>
          <a:prstGeom prst="rect">
            <a:avLst/>
          </a:prstGeom>
          <a:noFill/>
          <a:ln w="9525">
            <a:noFill/>
            <a:miter lim="800000"/>
            <a:headEnd/>
            <a:tailEnd/>
          </a:ln>
        </p:spPr>
        <p:txBody>
          <a:bodyPr>
            <a:spAutoFit/>
          </a:bodyPr>
          <a:lstStyle/>
          <a:p>
            <a:r>
              <a:rPr lang="en-US" altLang="zh-CN" sz="1800"/>
              <a:t>P</a:t>
            </a:r>
            <a:r>
              <a:rPr lang="en-US" altLang="zh-CN" sz="1800" baseline="-25000"/>
              <a:t>t</a:t>
            </a:r>
            <a:endParaRPr lang="en-US" altLang="zh-CN" sz="1800"/>
          </a:p>
        </p:txBody>
      </p:sp>
      <p:sp>
        <p:nvSpPr>
          <p:cNvPr id="59399" name="Text Box 14"/>
          <p:cNvSpPr txBox="1">
            <a:spLocks noChangeArrowheads="1"/>
          </p:cNvSpPr>
          <p:nvPr/>
        </p:nvSpPr>
        <p:spPr bwMode="auto">
          <a:xfrm>
            <a:off x="6443663" y="4941888"/>
            <a:ext cx="576262" cy="366712"/>
          </a:xfrm>
          <a:prstGeom prst="rect">
            <a:avLst/>
          </a:prstGeom>
          <a:noFill/>
          <a:ln w="9525">
            <a:noFill/>
            <a:miter lim="800000"/>
            <a:headEnd/>
            <a:tailEnd/>
          </a:ln>
        </p:spPr>
        <p:txBody>
          <a:bodyPr>
            <a:spAutoFit/>
          </a:bodyPr>
          <a:lstStyle/>
          <a:p>
            <a:r>
              <a:rPr lang="en-US" altLang="zh-CN" sz="1800"/>
              <a:t>P</a:t>
            </a:r>
            <a:r>
              <a:rPr lang="en-US" altLang="zh-CN" sz="1800" baseline="-25000"/>
              <a:t>t</a:t>
            </a:r>
            <a:r>
              <a:rPr lang="en-US" altLang="zh-CN" sz="1800"/>
              <a:t>G</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611188" y="1928813"/>
            <a:ext cx="8089900" cy="4714875"/>
          </a:xfrm>
        </p:spPr>
        <p:txBody>
          <a:bodyPr/>
          <a:lstStyle/>
          <a:p>
            <a:pPr>
              <a:defRPr/>
            </a:pPr>
            <a:r>
              <a:rPr lang="zh-CN" altLang="en-US" b="1" dirty="0"/>
              <a:t>造成信号随机衰减的因素，包括障碍物的</a:t>
            </a:r>
            <a:endParaRPr lang="en-US" altLang="zh-CN" b="1" dirty="0"/>
          </a:p>
          <a:p>
            <a:pPr>
              <a:buFont typeface="Wingdings" pitchFamily="2" charset="2"/>
              <a:buNone/>
              <a:defRPr/>
            </a:pPr>
            <a:r>
              <a:rPr lang="zh-CN" altLang="en-US" b="1" dirty="0"/>
              <a:t>位置、大小和介电特性及反射面和散射体的</a:t>
            </a:r>
            <a:endParaRPr lang="en-US" altLang="zh-CN" b="1" dirty="0"/>
          </a:p>
          <a:p>
            <a:pPr>
              <a:buFont typeface="Wingdings" pitchFamily="2" charset="2"/>
              <a:buNone/>
              <a:defRPr/>
            </a:pPr>
            <a:r>
              <a:rPr lang="zh-CN" altLang="en-US" b="1" dirty="0"/>
              <a:t>变化情况等，这些因素一般都是不确知的</a:t>
            </a:r>
            <a:endParaRPr lang="en-US" altLang="zh-CN" b="1" dirty="0"/>
          </a:p>
          <a:p>
            <a:pPr>
              <a:buFont typeface="Wingdings" pitchFamily="2" charset="2"/>
              <a:buNone/>
              <a:defRPr/>
            </a:pPr>
            <a:r>
              <a:rPr lang="zh-CN" altLang="en-US" b="1" dirty="0"/>
              <a:t>（且可能呈现出随机性），因此只能用</a:t>
            </a:r>
            <a:r>
              <a:rPr lang="zh-CN" altLang="en-US" b="1" dirty="0">
                <a:effectLst>
                  <a:outerShdw blurRad="38100" dist="38100" dir="2700000" algn="tl">
                    <a:srgbClr val="FFFFFF"/>
                  </a:outerShdw>
                </a:effectLst>
              </a:rPr>
              <a:t>统计</a:t>
            </a:r>
            <a:endParaRPr lang="en-US" altLang="zh-CN" b="1" dirty="0">
              <a:effectLst>
                <a:outerShdw blurRad="38100" dist="38100" dir="2700000" algn="tl">
                  <a:srgbClr val="FFFFFF"/>
                </a:outerShdw>
              </a:effectLst>
            </a:endParaRPr>
          </a:p>
          <a:p>
            <a:pPr>
              <a:buFont typeface="Wingdings" pitchFamily="2" charset="2"/>
              <a:buNone/>
              <a:defRPr/>
            </a:pPr>
            <a:r>
              <a:rPr lang="zh-CN" altLang="en-US" b="1" dirty="0">
                <a:effectLst>
                  <a:outerShdw blurRad="38100" dist="38100" dir="2700000" algn="tl">
                    <a:srgbClr val="FFFFFF"/>
                  </a:outerShdw>
                </a:effectLst>
              </a:rPr>
              <a:t>模型</a:t>
            </a:r>
            <a:r>
              <a:rPr lang="zh-CN" altLang="en-US" b="1" dirty="0"/>
              <a:t>来表征这种随机变化。最常用描述这种</a:t>
            </a:r>
            <a:endParaRPr lang="en-US" altLang="zh-CN" b="1" dirty="0"/>
          </a:p>
          <a:p>
            <a:pPr>
              <a:buFont typeface="Wingdings" pitchFamily="2" charset="2"/>
              <a:buNone/>
              <a:defRPr/>
            </a:pPr>
            <a:r>
              <a:rPr lang="zh-CN" altLang="en-US" b="1" dirty="0">
                <a:solidFill>
                  <a:schemeClr val="tx2"/>
                </a:solidFill>
                <a:effectLst>
                  <a:outerShdw blurRad="38100" dist="38100" dir="2700000" algn="tl">
                    <a:srgbClr val="000000"/>
                  </a:outerShdw>
                </a:effectLst>
              </a:rPr>
              <a:t>附加变化</a:t>
            </a:r>
            <a:r>
              <a:rPr lang="zh-CN" altLang="en-US" b="1" dirty="0"/>
              <a:t>的模型是</a:t>
            </a:r>
            <a:r>
              <a:rPr lang="zh-CN" altLang="en-US" b="1" dirty="0">
                <a:solidFill>
                  <a:srgbClr val="FF0000"/>
                </a:solidFill>
                <a:effectLst>
                  <a:outerShdw blurRad="38100" dist="38100" dir="2700000" algn="tl">
                    <a:srgbClr val="000000">
                      <a:alpha val="43137"/>
                    </a:srgbClr>
                  </a:outerShdw>
                </a:effectLst>
              </a:rPr>
              <a:t>对数正态阴影模型</a:t>
            </a:r>
            <a:r>
              <a:rPr lang="zh-CN" altLang="en-US" b="1" dirty="0"/>
              <a:t>，它已</a:t>
            </a:r>
            <a:endParaRPr lang="en-US" altLang="zh-CN" b="1" dirty="0"/>
          </a:p>
          <a:p>
            <a:pPr>
              <a:buFont typeface="Wingdings" pitchFamily="2" charset="2"/>
              <a:buNone/>
              <a:defRPr/>
            </a:pPr>
            <a:r>
              <a:rPr lang="zh-CN" altLang="en-US" b="1" dirty="0"/>
              <a:t>经被实测数据证实，可以精确地建模室外和</a:t>
            </a:r>
            <a:endParaRPr lang="en-US" altLang="zh-CN" b="1" dirty="0"/>
          </a:p>
          <a:p>
            <a:pPr>
              <a:buFont typeface="Wingdings" pitchFamily="2" charset="2"/>
              <a:buNone/>
              <a:defRPr/>
            </a:pPr>
            <a:r>
              <a:rPr lang="zh-CN" altLang="en-US" b="1" dirty="0"/>
              <a:t>室内无线传播环境中接收功率的变化。</a:t>
            </a:r>
            <a:endParaRPr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00063" y="2000250"/>
            <a:ext cx="8286750" cy="4572000"/>
          </a:xfrm>
        </p:spPr>
        <p:txBody>
          <a:bodyPr/>
          <a:lstStyle/>
          <a:p>
            <a:pPr>
              <a:defRPr/>
            </a:pPr>
            <a:r>
              <a:rPr lang="zh-CN" altLang="en-US" sz="2800" b="1" dirty="0"/>
              <a:t>对阴影衰落服从对数正态分布的</a:t>
            </a:r>
            <a:r>
              <a:rPr lang="zh-CN" altLang="en-US" sz="2800" b="1" dirty="0">
                <a:effectLst>
                  <a:outerShdw blurRad="38100" dist="38100" dir="2700000" algn="tl">
                    <a:srgbClr val="000000">
                      <a:alpha val="43137"/>
                    </a:srgbClr>
                  </a:outerShdw>
                </a:effectLst>
              </a:rPr>
              <a:t>一种解释</a:t>
            </a:r>
            <a:r>
              <a:rPr lang="zh-CN" altLang="en-US" sz="2800" b="1" dirty="0"/>
              <a:t>：</a:t>
            </a:r>
            <a:endParaRPr lang="en-US" altLang="zh-CN" sz="2800" b="1" dirty="0"/>
          </a:p>
          <a:p>
            <a:pPr>
              <a:buFont typeface="Wingdings" pitchFamily="2" charset="2"/>
              <a:buNone/>
              <a:defRPr/>
            </a:pPr>
            <a:r>
              <a:rPr lang="zh-CN" altLang="en-US" sz="2400" b="1" dirty="0">
                <a:latin typeface="Times New Roman" pitchFamily="18" charset="0"/>
                <a:cs typeface="Times New Roman" pitchFamily="18" charset="0"/>
              </a:rPr>
              <a:t>         如前所述，阴影效应会造成信号的衰落，而在实际传播</a:t>
            </a:r>
            <a:endParaRPr lang="en-US" altLang="zh-CN" sz="2400" b="1" dirty="0">
              <a:latin typeface="Times New Roman" pitchFamily="18" charset="0"/>
              <a:cs typeface="Times New Roman" pitchFamily="18" charset="0"/>
            </a:endParaRPr>
          </a:p>
          <a:p>
            <a:pPr>
              <a:buFont typeface="Wingdings" pitchFamily="2" charset="2"/>
              <a:buNone/>
              <a:defRPr/>
            </a:pPr>
            <a:r>
              <a:rPr lang="zh-CN" altLang="en-US" sz="2400" b="1" dirty="0">
                <a:latin typeface="Times New Roman" pitchFamily="18" charset="0"/>
                <a:cs typeface="Times New Roman" pitchFamily="18" charset="0"/>
              </a:rPr>
              <a:t>环境中，引起这一衰落的因素是众多的，而且衰落最终会呈</a:t>
            </a:r>
            <a:endParaRPr lang="en-US" altLang="zh-CN" sz="2400" b="1" dirty="0">
              <a:latin typeface="Times New Roman" pitchFamily="18" charset="0"/>
              <a:cs typeface="Times New Roman" pitchFamily="18" charset="0"/>
            </a:endParaRPr>
          </a:p>
          <a:p>
            <a:pPr>
              <a:buFont typeface="Wingdings" pitchFamily="2" charset="2"/>
              <a:buNone/>
              <a:defRPr/>
            </a:pPr>
            <a:r>
              <a:rPr lang="zh-CN" altLang="en-US" sz="2400" b="1" dirty="0">
                <a:latin typeface="Times New Roman" pitchFamily="18" charset="0"/>
                <a:cs typeface="Times New Roman" pitchFamily="18" charset="0"/>
              </a:rPr>
              <a:t>现出随机变化的形式。每个引起衰落的随机因素最终会在接</a:t>
            </a:r>
            <a:endParaRPr lang="en-US" altLang="zh-CN" sz="2400" b="1" dirty="0">
              <a:latin typeface="Times New Roman" pitchFamily="18" charset="0"/>
              <a:cs typeface="Times New Roman" pitchFamily="18" charset="0"/>
            </a:endParaRPr>
          </a:p>
          <a:p>
            <a:pPr>
              <a:buFont typeface="Wingdings" pitchFamily="2" charset="2"/>
              <a:buNone/>
              <a:defRPr/>
            </a:pPr>
            <a:r>
              <a:rPr lang="zh-CN" altLang="en-US" sz="2400" b="1" dirty="0">
                <a:latin typeface="Times New Roman" pitchFamily="18" charset="0"/>
                <a:cs typeface="Times New Roman" pitchFamily="18" charset="0"/>
              </a:rPr>
              <a:t>收机处呈现出来的总衰落中做出一份贡献，总的衰落可以看</a:t>
            </a:r>
            <a:endParaRPr lang="en-US" altLang="zh-CN" sz="2400" b="1" dirty="0">
              <a:latin typeface="Times New Roman" pitchFamily="18" charset="0"/>
              <a:cs typeface="Times New Roman" pitchFamily="18" charset="0"/>
            </a:endParaRPr>
          </a:p>
          <a:p>
            <a:pPr>
              <a:buFont typeface="Wingdings" pitchFamily="2" charset="2"/>
              <a:buNone/>
              <a:defRPr/>
            </a:pPr>
            <a:r>
              <a:rPr lang="zh-CN" altLang="en-US" sz="2400" b="1" dirty="0">
                <a:latin typeface="Times New Roman" pitchFamily="18" charset="0"/>
                <a:cs typeface="Times New Roman" pitchFamily="18" charset="0"/>
              </a:rPr>
              <a:t>做这些小的随机衰落</a:t>
            </a:r>
            <a:r>
              <a:rPr lang="zh-CN" altLang="en-US" sz="24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相乘</a:t>
            </a:r>
            <a:r>
              <a:rPr lang="zh-CN" altLang="en-US" sz="2400" b="1" dirty="0">
                <a:latin typeface="Times New Roman" pitchFamily="18" charset="0"/>
                <a:cs typeface="Times New Roman" pitchFamily="18" charset="0"/>
              </a:rPr>
              <a:t>的结果，那么</a:t>
            </a: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总的衰落（以</a:t>
            </a:r>
            <a:r>
              <a:rPr lang="en-US" altLang="zh-CN" sz="2400" b="1" dirty="0">
                <a:effectLst>
                  <a:outerShdw blurRad="38100" dist="38100" dir="2700000" algn="tl">
                    <a:srgbClr val="000000">
                      <a:alpha val="43137"/>
                    </a:srgbClr>
                  </a:outerShdw>
                </a:effectLst>
                <a:latin typeface="Times New Roman" pitchFamily="18" charset="0"/>
                <a:cs typeface="Times New Roman" pitchFamily="18" charset="0"/>
              </a:rPr>
              <a:t>dB</a:t>
            </a: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计）</a:t>
            </a:r>
            <a:endParaRPr lang="en-US" altLang="zh-CN" sz="2400" b="1" dirty="0">
              <a:effectLst>
                <a:outerShdw blurRad="38100" dist="38100" dir="2700000" algn="tl">
                  <a:srgbClr val="000000">
                    <a:alpha val="43137"/>
                  </a:srgbClr>
                </a:outerShdw>
              </a:effectLst>
              <a:latin typeface="Times New Roman" pitchFamily="18" charset="0"/>
              <a:cs typeface="Times New Roman" pitchFamily="18" charset="0"/>
            </a:endParaRPr>
          </a:p>
          <a:p>
            <a:pPr>
              <a:buFont typeface="Wingdings" pitchFamily="2" charset="2"/>
              <a:buNone/>
              <a:defRPr/>
            </a:pPr>
            <a:r>
              <a:rPr lang="zh-CN" altLang="en-US" sz="2400" b="1" dirty="0">
                <a:effectLst>
                  <a:outerShdw blurRad="38100" dist="38100" dir="2700000" algn="tl">
                    <a:srgbClr val="000000">
                      <a:alpha val="43137"/>
                    </a:srgbClr>
                  </a:outerShdw>
                </a:effectLst>
                <a:latin typeface="Times New Roman" pitchFamily="18" charset="0"/>
                <a:cs typeface="Times New Roman" pitchFamily="18" charset="0"/>
              </a:rPr>
              <a:t>就可以看做是这些</a:t>
            </a:r>
            <a:r>
              <a:rPr lang="zh-CN" altLang="en-US" sz="2400" b="1" u="heavy" dirty="0">
                <a:effectLst>
                  <a:outerShdw blurRad="38100" dist="38100" dir="2700000" algn="tl">
                    <a:srgbClr val="000000">
                      <a:alpha val="43137"/>
                    </a:srgbClr>
                  </a:outerShdw>
                </a:effectLst>
                <a:latin typeface="Times New Roman" pitchFamily="18" charset="0"/>
                <a:cs typeface="Times New Roman" pitchFamily="18" charset="0"/>
              </a:rPr>
              <a:t>小的衰落（以</a:t>
            </a:r>
            <a:r>
              <a:rPr lang="en-US" altLang="zh-CN" sz="2400" b="1" u="heavy" dirty="0">
                <a:effectLst>
                  <a:outerShdw blurRad="38100" dist="38100" dir="2700000" algn="tl">
                    <a:srgbClr val="000000">
                      <a:alpha val="43137"/>
                    </a:srgbClr>
                  </a:outerShdw>
                </a:effectLst>
                <a:latin typeface="Times New Roman" pitchFamily="18" charset="0"/>
                <a:cs typeface="Times New Roman" pitchFamily="18" charset="0"/>
              </a:rPr>
              <a:t>dB</a:t>
            </a:r>
            <a:r>
              <a:rPr lang="zh-CN" altLang="en-US" sz="2400" b="1" u="heavy" dirty="0">
                <a:effectLst>
                  <a:outerShdw blurRad="38100" dist="38100" dir="2700000" algn="tl">
                    <a:srgbClr val="000000">
                      <a:alpha val="43137"/>
                    </a:srgbClr>
                  </a:outerShdw>
                </a:effectLst>
                <a:latin typeface="Times New Roman" pitchFamily="18" charset="0"/>
                <a:cs typeface="Times New Roman" pitchFamily="18" charset="0"/>
              </a:rPr>
              <a:t>计）之</a:t>
            </a:r>
            <a:r>
              <a:rPr lang="zh-CN" altLang="en-US" sz="2400" b="1" u="heavy"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和</a:t>
            </a:r>
            <a:r>
              <a:rPr lang="zh-CN" altLang="en-US" sz="2400" b="1" dirty="0">
                <a:latin typeface="Times New Roman" pitchFamily="18" charset="0"/>
                <a:cs typeface="Times New Roman" pitchFamily="18" charset="0"/>
              </a:rPr>
              <a:t>。</a:t>
            </a:r>
            <a:endParaRPr lang="en-US" altLang="zh-CN" sz="2400" b="1" dirty="0">
              <a:latin typeface="Times New Roman" pitchFamily="18" charset="0"/>
              <a:cs typeface="Times New Roman" pitchFamily="18" charset="0"/>
            </a:endParaRPr>
          </a:p>
          <a:p>
            <a:pPr>
              <a:buFont typeface="Wingdings" pitchFamily="2" charset="2"/>
              <a:buNone/>
              <a:defRPr/>
            </a:pPr>
            <a:r>
              <a:rPr lang="en-US" altLang="zh-CN" sz="2400" b="1"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假定各个小衰落（以</a:t>
            </a:r>
            <a:r>
              <a:rPr lang="en-US" altLang="zh-CN" sz="2800" b="1" dirty="0">
                <a:latin typeface="Times New Roman" pitchFamily="18" charset="0"/>
                <a:cs typeface="Times New Roman" pitchFamily="18" charset="0"/>
              </a:rPr>
              <a:t>dB</a:t>
            </a:r>
            <a:r>
              <a:rPr lang="zh-CN" altLang="en-US" sz="2800" b="1" dirty="0">
                <a:latin typeface="Times New Roman" pitchFamily="18" charset="0"/>
                <a:cs typeface="Times New Roman" pitchFamily="18" charset="0"/>
              </a:rPr>
              <a:t>计）是独立同分布的，</a:t>
            </a:r>
            <a:endParaRPr lang="en-US" altLang="zh-CN" sz="2800" b="1" dirty="0">
              <a:latin typeface="Times New Roman" pitchFamily="18" charset="0"/>
              <a:cs typeface="Times New Roman" pitchFamily="18" charset="0"/>
            </a:endParaRPr>
          </a:p>
          <a:p>
            <a:pPr>
              <a:buFont typeface="Wingdings" pitchFamily="2" charset="2"/>
              <a:buNone/>
              <a:defRPr/>
            </a:pPr>
            <a:r>
              <a:rPr lang="zh-CN" altLang="en-US" sz="2800" b="1" dirty="0">
                <a:latin typeface="Times New Roman" pitchFamily="18" charset="0"/>
                <a:cs typeface="Times New Roman" pitchFamily="18" charset="0"/>
              </a:rPr>
              <a:t>根据中心极限定理，以</a:t>
            </a:r>
            <a:r>
              <a:rPr lang="en-US" altLang="zh-CN" sz="2800" b="1" dirty="0">
                <a:latin typeface="Times New Roman" pitchFamily="18" charset="0"/>
                <a:cs typeface="Times New Roman" pitchFamily="18" charset="0"/>
              </a:rPr>
              <a:t>dB</a:t>
            </a:r>
            <a:r>
              <a:rPr lang="zh-CN" altLang="en-US" sz="2800" b="1" dirty="0">
                <a:latin typeface="Times New Roman" pitchFamily="18" charset="0"/>
                <a:cs typeface="Times New Roman" pitchFamily="18" charset="0"/>
              </a:rPr>
              <a:t>计的总衰落将服从正态分</a:t>
            </a:r>
            <a:endParaRPr lang="en-US" altLang="zh-CN" sz="2800" b="1" dirty="0">
              <a:latin typeface="Times New Roman" pitchFamily="18" charset="0"/>
              <a:cs typeface="Times New Roman" pitchFamily="18" charset="0"/>
            </a:endParaRPr>
          </a:p>
          <a:p>
            <a:pPr>
              <a:buFont typeface="Wingdings" pitchFamily="2" charset="2"/>
              <a:buNone/>
              <a:defRPr/>
            </a:pPr>
            <a:r>
              <a:rPr lang="zh-CN" altLang="en-US" sz="2800" b="1" dirty="0">
                <a:latin typeface="Times New Roman" pitchFamily="18" charset="0"/>
                <a:cs typeface="Times New Roman" pitchFamily="18" charset="0"/>
              </a:rPr>
              <a:t>布。</a:t>
            </a:r>
            <a:endParaRPr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4" name="Rectangle 2"/>
          <p:cNvSpPr>
            <a:spLocks noGrp="1" noChangeArrowheads="1"/>
          </p:cNvSpPr>
          <p:nvPr>
            <p:ph type="title"/>
          </p:nvPr>
        </p:nvSpPr>
        <p:spPr/>
        <p:txBody>
          <a:bodyPr/>
          <a:lstStyle/>
          <a:p>
            <a:pPr eaLnBrk="1" hangingPunct="1"/>
            <a:r>
              <a:rPr lang="zh-CN" altLang="en-US" sz="4000" b="1" dirty="0">
                <a:effectLst>
                  <a:outerShdw blurRad="38100" dist="38100" dir="2700000" algn="tl">
                    <a:srgbClr val="000000">
                      <a:alpha val="43137"/>
                    </a:srgbClr>
                  </a:outerShdw>
                </a:effectLst>
              </a:rPr>
              <a:t>对数正态阴影模型</a:t>
            </a:r>
          </a:p>
        </p:txBody>
      </p:sp>
      <p:sp>
        <p:nvSpPr>
          <p:cNvPr id="501763" name="Rectangle 3"/>
          <p:cNvSpPr>
            <a:spLocks noGrp="1" noChangeArrowheads="1"/>
          </p:cNvSpPr>
          <p:nvPr>
            <p:ph type="body" sz="half" idx="1"/>
          </p:nvPr>
        </p:nvSpPr>
        <p:spPr>
          <a:xfrm>
            <a:off x="827088" y="2017713"/>
            <a:ext cx="7777162" cy="4435475"/>
          </a:xfrm>
        </p:spPr>
        <p:txBody>
          <a:bodyPr/>
          <a:lstStyle/>
          <a:p>
            <a:pPr eaLnBrk="1" hangingPunct="1">
              <a:lnSpc>
                <a:spcPct val="90000"/>
              </a:lnSpc>
              <a:defRPr/>
            </a:pPr>
            <a:r>
              <a:rPr lang="zh-CN" altLang="en-US" sz="2800" b="1" dirty="0">
                <a:effectLst>
                  <a:outerShdw blurRad="38100" dist="38100" dir="2700000" algn="tl">
                    <a:srgbClr val="FFFFFF"/>
                  </a:outerShdw>
                </a:effectLst>
              </a:rPr>
              <a:t>对数正态阴影模型</a:t>
            </a:r>
            <a:r>
              <a:rPr lang="zh-CN" altLang="en-US" sz="2800" b="1" dirty="0"/>
              <a:t>：给定距离</a:t>
            </a:r>
            <a:r>
              <a:rPr lang="en-US" altLang="zh-CN" sz="2800" b="1" i="1" dirty="0">
                <a:latin typeface="Times New Roman" pitchFamily="18" charset="0"/>
                <a:cs typeface="Times New Roman" pitchFamily="18" charset="0"/>
              </a:rPr>
              <a:t>d</a:t>
            </a:r>
            <a:r>
              <a:rPr lang="zh-CN" altLang="en-US" sz="2800" b="1" dirty="0"/>
              <a:t>处，实际的路径损耗（</a:t>
            </a:r>
            <a:r>
              <a:rPr lang="en-US" altLang="zh-CN" sz="2800" b="1" i="1" dirty="0">
                <a:effectLst>
                  <a:outerShdw blurRad="38100" dist="38100" dir="2700000" algn="tl">
                    <a:srgbClr val="000000">
                      <a:alpha val="43137"/>
                    </a:srgbClr>
                  </a:outerShdw>
                </a:effectLst>
                <a:latin typeface="Times New Roman" pitchFamily="18" charset="0"/>
                <a:cs typeface="Times New Roman" pitchFamily="18" charset="0"/>
              </a:rPr>
              <a:t>PL</a:t>
            </a:r>
            <a:r>
              <a:rPr lang="zh-CN" altLang="en-US" sz="2800" b="1" dirty="0"/>
              <a:t>）呈现出随机变化，其分贝值</a:t>
            </a:r>
            <a:r>
              <a:rPr lang="en-US" altLang="zh-CN" sz="2800" b="1" dirty="0">
                <a:latin typeface="Times New Roman" pitchFamily="18" charset="0"/>
              </a:rPr>
              <a:t>(dB)</a:t>
            </a:r>
            <a:r>
              <a:rPr lang="zh-CN" altLang="en-US" sz="2800" b="1" dirty="0"/>
              <a:t>的概率密度函数（</a:t>
            </a:r>
            <a:r>
              <a:rPr lang="en-US" altLang="zh-CN" sz="2800" b="1" i="1" dirty="0" err="1">
                <a:effectLst>
                  <a:outerShdw blurRad="38100" dist="38100" dir="2700000" algn="tl">
                    <a:srgbClr val="000000">
                      <a:alpha val="43137"/>
                    </a:srgbClr>
                  </a:outerShdw>
                </a:effectLst>
                <a:latin typeface="Times New Roman" pitchFamily="18" charset="0"/>
                <a:cs typeface="Times New Roman" pitchFamily="18" charset="0"/>
              </a:rPr>
              <a:t>pdf</a:t>
            </a:r>
            <a:r>
              <a:rPr lang="zh-CN" altLang="en-US" sz="2800" b="1" dirty="0"/>
              <a:t>）为，</a:t>
            </a:r>
          </a:p>
          <a:p>
            <a:pPr eaLnBrk="1" hangingPunct="1">
              <a:lnSpc>
                <a:spcPct val="90000"/>
              </a:lnSpc>
              <a:defRPr/>
            </a:pPr>
            <a:endParaRPr lang="zh-CN" altLang="en-US" sz="2800" b="1" dirty="0"/>
          </a:p>
          <a:p>
            <a:pPr eaLnBrk="1" hangingPunct="1">
              <a:lnSpc>
                <a:spcPct val="90000"/>
              </a:lnSpc>
              <a:buFont typeface="Wingdings" pitchFamily="2" charset="2"/>
              <a:buNone/>
              <a:defRPr/>
            </a:pPr>
            <a:r>
              <a:rPr lang="zh-CN" altLang="en-US" sz="2800" dirty="0"/>
              <a:t>                                                           </a:t>
            </a:r>
            <a:r>
              <a:rPr lang="zh-CN" altLang="en-US" sz="2800" b="1" dirty="0"/>
              <a:t>。</a:t>
            </a:r>
          </a:p>
          <a:p>
            <a:pPr eaLnBrk="1" hangingPunct="1">
              <a:lnSpc>
                <a:spcPct val="90000"/>
              </a:lnSpc>
              <a:buFont typeface="Wingdings" pitchFamily="2" charset="2"/>
              <a:buNone/>
              <a:defRPr/>
            </a:pPr>
            <a:r>
              <a:rPr lang="zh-CN" altLang="en-US" sz="2800" dirty="0"/>
              <a:t>  </a:t>
            </a:r>
          </a:p>
          <a:p>
            <a:pPr eaLnBrk="1" hangingPunct="1">
              <a:lnSpc>
                <a:spcPct val="90000"/>
              </a:lnSpc>
              <a:buFont typeface="Wingdings" pitchFamily="2" charset="2"/>
              <a:buNone/>
              <a:defRPr/>
            </a:pPr>
            <a:r>
              <a:rPr lang="zh-CN" altLang="en-US" sz="2800" dirty="0"/>
              <a:t>   </a:t>
            </a:r>
            <a:r>
              <a:rPr lang="zh-CN" altLang="en-US" sz="2800" b="1" dirty="0"/>
              <a:t>其中，   就是对数距离路径损耗模型中所得到</a:t>
            </a:r>
            <a:endParaRPr lang="en-US" altLang="zh-CN" sz="2800" b="1" dirty="0"/>
          </a:p>
          <a:p>
            <a:pPr eaLnBrk="1" hangingPunct="1">
              <a:lnSpc>
                <a:spcPct val="90000"/>
              </a:lnSpc>
              <a:buFont typeface="Wingdings" pitchFamily="2" charset="2"/>
              <a:buNone/>
              <a:defRPr/>
            </a:pPr>
            <a:r>
              <a:rPr lang="en-US" altLang="zh-CN" sz="2800" b="1" dirty="0"/>
              <a:t>   </a:t>
            </a:r>
            <a:r>
              <a:rPr lang="zh-CN" altLang="en-US" sz="2800" b="1" dirty="0"/>
              <a:t>的给定距离</a:t>
            </a:r>
            <a:r>
              <a:rPr lang="en-US" altLang="zh-CN" sz="2800" b="1" i="1" dirty="0">
                <a:latin typeface="Times New Roman" pitchFamily="18" charset="0"/>
                <a:cs typeface="Times New Roman" pitchFamily="18" charset="0"/>
              </a:rPr>
              <a:t>d</a:t>
            </a:r>
            <a:r>
              <a:rPr lang="zh-CN" altLang="en-US" sz="2800" b="1" dirty="0"/>
              <a:t>处的          ；   为</a:t>
            </a:r>
            <a:r>
              <a:rPr lang="zh-CN" altLang="en-US" sz="2800" b="1" dirty="0">
                <a:solidFill>
                  <a:srgbClr val="FF0000"/>
                </a:solidFill>
              </a:rPr>
              <a:t>标准差</a:t>
            </a:r>
            <a:r>
              <a:rPr lang="zh-CN" altLang="en-US" sz="2800" b="1" dirty="0"/>
              <a:t>。</a:t>
            </a:r>
            <a:r>
              <a:rPr lang="zh-CN" altLang="en-US" sz="2800" b="1" dirty="0">
                <a:effectLst>
                  <a:outerShdw blurRad="38100" dist="38100" dir="2700000" algn="tl">
                    <a:srgbClr val="FFFFFF"/>
                  </a:outerShdw>
                </a:effectLst>
              </a:rPr>
              <a:t>强调一</a:t>
            </a:r>
            <a:endParaRPr lang="en-US" altLang="zh-CN" sz="2800" b="1" dirty="0">
              <a:effectLst>
                <a:outerShdw blurRad="38100" dist="38100" dir="2700000" algn="tl">
                  <a:srgbClr val="FFFFFF"/>
                </a:outerShdw>
              </a:effectLst>
            </a:endParaRPr>
          </a:p>
          <a:p>
            <a:pPr eaLnBrk="1" hangingPunct="1">
              <a:lnSpc>
                <a:spcPct val="90000"/>
              </a:lnSpc>
              <a:buFont typeface="Wingdings" pitchFamily="2" charset="2"/>
              <a:buNone/>
              <a:defRPr/>
            </a:pPr>
            <a:r>
              <a:rPr lang="zh-CN" altLang="en-US" sz="2800" b="1" dirty="0">
                <a:effectLst>
                  <a:outerShdw blurRad="38100" dist="38100" dir="2700000" algn="tl">
                    <a:srgbClr val="FFFFFF"/>
                  </a:outerShdw>
                </a:effectLst>
              </a:rPr>
              <a:t>   下，这两个参数也都是以</a:t>
            </a:r>
            <a:r>
              <a:rPr lang="en-US" altLang="zh-CN" sz="2800" b="1" dirty="0">
                <a:effectLst>
                  <a:outerShdw blurRad="38100" dist="38100" dir="2700000" algn="tl">
                    <a:srgbClr val="FFFFFF"/>
                  </a:outerShdw>
                </a:effectLst>
                <a:latin typeface="Times New Roman" pitchFamily="18" charset="0"/>
              </a:rPr>
              <a:t>dB</a:t>
            </a:r>
            <a:r>
              <a:rPr lang="zh-CN" altLang="en-US" sz="2800" b="1" dirty="0">
                <a:effectLst>
                  <a:outerShdw blurRad="38100" dist="38100" dir="2700000" algn="tl">
                    <a:srgbClr val="FFFFFF"/>
                  </a:outerShdw>
                </a:effectLst>
              </a:rPr>
              <a:t>计的</a:t>
            </a:r>
            <a:r>
              <a:rPr lang="zh-CN" altLang="en-US" sz="2800" b="1" dirty="0"/>
              <a:t>。</a:t>
            </a:r>
          </a:p>
        </p:txBody>
      </p:sp>
      <p:graphicFrame>
        <p:nvGraphicFramePr>
          <p:cNvPr id="24578" name="Object 4"/>
          <p:cNvGraphicFramePr>
            <a:graphicFrameLocks noGrp="1" noChangeAspect="1"/>
          </p:cNvGraphicFramePr>
          <p:nvPr>
            <p:ph sz="quarter" idx="2"/>
          </p:nvPr>
        </p:nvGraphicFramePr>
        <p:xfrm>
          <a:off x="2451100" y="3357563"/>
          <a:ext cx="4456113" cy="1008062"/>
        </p:xfrm>
        <a:graphic>
          <a:graphicData uri="http://schemas.openxmlformats.org/presentationml/2006/ole">
            <mc:AlternateContent xmlns:mc="http://schemas.openxmlformats.org/markup-compatibility/2006">
              <mc:Choice xmlns:v="urn:schemas-microsoft-com:vml" Requires="v">
                <p:oleObj spid="_x0000_s24585" name="公式" r:id="rId4" imgW="2133360" imgH="482400" progId="Equation.3">
                  <p:embed/>
                </p:oleObj>
              </mc:Choice>
              <mc:Fallback>
                <p:oleObj name="公式" r:id="rId4" imgW="2133360" imgH="4824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1100" y="3357563"/>
                        <a:ext cx="4456113" cy="1008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79" name="Object 5"/>
          <p:cNvGraphicFramePr>
            <a:graphicFrameLocks noGrp="1" noChangeAspect="1"/>
          </p:cNvGraphicFramePr>
          <p:nvPr>
            <p:ph sz="quarter" idx="3"/>
          </p:nvPr>
        </p:nvGraphicFramePr>
        <p:xfrm>
          <a:off x="2195736" y="4725144"/>
          <a:ext cx="340841" cy="368665"/>
        </p:xfrm>
        <a:graphic>
          <a:graphicData uri="http://schemas.openxmlformats.org/presentationml/2006/ole">
            <mc:AlternateContent xmlns:mc="http://schemas.openxmlformats.org/markup-compatibility/2006">
              <mc:Choice xmlns:v="urn:schemas-microsoft-com:vml" Requires="v">
                <p:oleObj spid="_x0000_s24586" name="公式" r:id="rId6" imgW="152280" imgH="164880" progId="Equation.3">
                  <p:embed/>
                </p:oleObj>
              </mc:Choice>
              <mc:Fallback>
                <p:oleObj name="公式" r:id="rId6" imgW="152280" imgH="16488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5736" y="4725144"/>
                        <a:ext cx="340841" cy="3686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0" name="Object 6"/>
          <p:cNvGraphicFramePr>
            <a:graphicFrameLocks noChangeAspect="1"/>
          </p:cNvGraphicFramePr>
          <p:nvPr/>
        </p:nvGraphicFramePr>
        <p:xfrm>
          <a:off x="5148064" y="5229200"/>
          <a:ext cx="479425" cy="349250"/>
        </p:xfrm>
        <a:graphic>
          <a:graphicData uri="http://schemas.openxmlformats.org/presentationml/2006/ole">
            <mc:AlternateContent xmlns:mc="http://schemas.openxmlformats.org/markup-compatibility/2006">
              <mc:Choice xmlns:v="urn:schemas-microsoft-com:vml" Requires="v">
                <p:oleObj spid="_x0000_s24587" name="公式" r:id="rId8" imgW="152280" imgH="139680" progId="Equation.3">
                  <p:embed/>
                </p:oleObj>
              </mc:Choice>
              <mc:Fallback>
                <p:oleObj name="公式" r:id="rId8" imgW="152280" imgH="13968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48064" y="5229200"/>
                        <a:ext cx="479425"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nvGraphicFramePr>
        <p:xfrm>
          <a:off x="3923928" y="5085184"/>
          <a:ext cx="1008112" cy="563357"/>
        </p:xfrm>
        <a:graphic>
          <a:graphicData uri="http://schemas.openxmlformats.org/presentationml/2006/ole">
            <mc:AlternateContent xmlns:mc="http://schemas.openxmlformats.org/markup-compatibility/2006">
              <mc:Choice xmlns:v="urn:schemas-microsoft-com:vml" Requires="v">
                <p:oleObj spid="_x0000_s24588" name="公式" r:id="rId10" imgW="431640" imgH="241200" progId="Equation.3">
                  <p:embed/>
                </p:oleObj>
              </mc:Choice>
              <mc:Fallback>
                <p:oleObj name="公式" r:id="rId10" imgW="431640" imgH="241200" progId="Equation.3">
                  <p:embed/>
                  <p:pic>
                    <p:nvPicPr>
                      <p:cNvPr id="0" name="Picture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23928" y="5085184"/>
                        <a:ext cx="1008112" cy="5633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mc:Choice xmlns:p14="http://schemas.microsoft.com/office/powerpoint/2010/main" Requires="p14">
          <p:contentPart p14:bwMode="auto" r:id="rId12">
            <p14:nvContentPartPr>
              <p14:cNvPr id="24581" name="Ink 7"/>
              <p14:cNvContentPartPr>
                <a14:cpLocks xmlns:a14="http://schemas.microsoft.com/office/drawing/2010/main" noRot="1" noChangeAspect="1" noEditPoints="1" noChangeArrowheads="1" noChangeShapeType="1"/>
              </p14:cNvContentPartPr>
              <p14:nvPr/>
            </p14:nvContentPartPr>
            <p14:xfrm>
              <a:off x="5148263" y="5589588"/>
              <a:ext cx="471487" cy="479425"/>
            </p14:xfrm>
          </p:contentPart>
        </mc:Choice>
        <mc:Fallback>
          <p:pic>
            <p:nvPicPr>
              <p:cNvPr id="24581" name="Ink 7"/>
              <p:cNvPicPr>
                <a:picLocks noRot="1" noChangeAspect="1" noEditPoints="1" noChangeArrowheads="1" noChangeShapeType="1"/>
              </p:cNvPicPr>
              <p:nvPr/>
            </p:nvPicPr>
            <p:blipFill>
              <a:blip r:embed="rId13"/>
              <a:stretch>
                <a:fillRect/>
              </a:stretch>
            </p:blipFill>
            <p:spPr>
              <a:xfrm>
                <a:off x="5130919" y="5572096"/>
                <a:ext cx="505468" cy="513695"/>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4582" name="Ink 8"/>
              <p14:cNvContentPartPr>
                <a14:cpLocks xmlns:a14="http://schemas.microsoft.com/office/drawing/2010/main" noRot="1" noChangeAspect="1" noEditPoints="1" noChangeArrowheads="1" noChangeShapeType="1"/>
              </p14:cNvContentPartPr>
              <p14:nvPr/>
            </p14:nvContentPartPr>
            <p14:xfrm>
              <a:off x="7308850" y="5589588"/>
              <a:ext cx="1104900" cy="9525"/>
            </p14:xfrm>
          </p:contentPart>
        </mc:Choice>
        <mc:Fallback>
          <p:pic>
            <p:nvPicPr>
              <p:cNvPr id="24582" name="Ink 8"/>
              <p:cNvPicPr>
                <a:picLocks noRot="1" noChangeAspect="1" noEditPoints="1" noChangeArrowheads="1" noChangeShapeType="1"/>
              </p:cNvPicPr>
              <p:nvPr/>
            </p:nvPicPr>
            <p:blipFill>
              <a:blip r:embed="rId15"/>
              <a:stretch>
                <a:fillRect/>
              </a:stretch>
            </p:blipFill>
            <p:spPr>
              <a:xfrm>
                <a:off x="7291215" y="5576623"/>
                <a:ext cx="1139451" cy="34925"/>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4583" name="Ink 9"/>
              <p14:cNvContentPartPr>
                <a14:cpLocks xmlns:a14="http://schemas.microsoft.com/office/drawing/2010/main" noRot="1" noChangeAspect="1" noEditPoints="1" noChangeArrowheads="1" noChangeShapeType="1"/>
              </p14:cNvContentPartPr>
              <p14:nvPr/>
            </p14:nvContentPartPr>
            <p14:xfrm>
              <a:off x="1403350" y="6092825"/>
              <a:ext cx="5059363" cy="85725"/>
            </p14:xfrm>
          </p:contentPart>
        </mc:Choice>
        <mc:Fallback>
          <p:pic>
            <p:nvPicPr>
              <p:cNvPr id="24583" name="Ink 9"/>
              <p:cNvPicPr>
                <a:picLocks noRot="1" noChangeAspect="1" noEditPoints="1" noChangeArrowheads="1" noChangeShapeType="1"/>
              </p:cNvPicPr>
              <p:nvPr/>
            </p:nvPicPr>
            <p:blipFill>
              <a:blip r:embed="rId17"/>
              <a:stretch>
                <a:fillRect/>
              </a:stretch>
            </p:blipFill>
            <p:spPr>
              <a:xfrm>
                <a:off x="1385713" y="6079318"/>
                <a:ext cx="5093918" cy="112187"/>
              </a:xfrm>
              <a:prstGeom prst="rect">
                <a:avLst/>
              </a:prstGeom>
            </p:spPr>
          </p:pic>
        </mc:Fallback>
      </mc:AlternateContent>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p:txBody>
          <a:bodyPr/>
          <a:lstStyle/>
          <a:p>
            <a:pPr eaLnBrk="1" hangingPunct="1"/>
            <a:endParaRPr lang="zh-CN" altLang="zh-CN"/>
          </a:p>
        </p:txBody>
      </p:sp>
      <p:sp>
        <p:nvSpPr>
          <p:cNvPr id="503811" name="Rectangle 3"/>
          <p:cNvSpPr>
            <a:spLocks noGrp="1" noChangeArrowheads="1"/>
          </p:cNvSpPr>
          <p:nvPr>
            <p:ph type="body" sz="half" idx="1"/>
          </p:nvPr>
        </p:nvSpPr>
        <p:spPr>
          <a:xfrm>
            <a:off x="827088" y="2017713"/>
            <a:ext cx="7777162" cy="4579937"/>
          </a:xfrm>
        </p:spPr>
        <p:txBody>
          <a:bodyPr/>
          <a:lstStyle/>
          <a:p>
            <a:pPr eaLnBrk="1" hangingPunct="1">
              <a:defRPr/>
            </a:pPr>
            <a:r>
              <a:rPr lang="zh-CN" altLang="en-US" sz="2800" b="1" dirty="0"/>
              <a:t>数学上，一个随机变量的分贝值服从正态分布的话，我们则称该随机变量服从</a:t>
            </a:r>
            <a:r>
              <a:rPr lang="zh-CN" altLang="en-US" sz="2800" b="1" dirty="0">
                <a:effectLst>
                  <a:outerShdw blurRad="38100" dist="38100" dir="2700000" algn="tl">
                    <a:srgbClr val="FFFFFF"/>
                  </a:outerShdw>
                </a:effectLst>
              </a:rPr>
              <a:t>对数正态分布</a:t>
            </a:r>
            <a:r>
              <a:rPr lang="zh-CN" altLang="en-US" sz="2800" b="1" dirty="0"/>
              <a:t>，其概率密度函数的表达式是可以导出的。</a:t>
            </a:r>
          </a:p>
          <a:p>
            <a:pPr eaLnBrk="1" hangingPunct="1">
              <a:defRPr/>
            </a:pPr>
            <a:endParaRPr lang="zh-CN" altLang="en-US" sz="2800" b="1" dirty="0"/>
          </a:p>
          <a:p>
            <a:pPr eaLnBrk="1" hangingPunct="1">
              <a:buFont typeface="Wingdings" pitchFamily="2" charset="2"/>
              <a:buNone/>
              <a:defRPr/>
            </a:pPr>
            <a:r>
              <a:rPr lang="zh-CN" altLang="en-US" sz="2800" b="1" dirty="0">
                <a:latin typeface="Times New Roman" pitchFamily="18" charset="0"/>
              </a:rPr>
              <a:t>                                                                              。</a:t>
            </a:r>
          </a:p>
          <a:p>
            <a:pPr eaLnBrk="1" hangingPunct="1">
              <a:buFont typeface="Wingdings" pitchFamily="2" charset="2"/>
              <a:buNone/>
              <a:defRPr/>
            </a:pPr>
            <a:r>
              <a:rPr lang="zh-CN" altLang="en-US" sz="2800" b="1" dirty="0">
                <a:latin typeface="Times New Roman" pitchFamily="18" charset="0"/>
              </a:rPr>
              <a:t>    其中，</a:t>
            </a:r>
            <a:r>
              <a:rPr lang="el-GR" altLang="zh-CN" sz="2800" b="1" i="1" dirty="0">
                <a:latin typeface="Times New Roman" pitchFamily="18" charset="0"/>
              </a:rPr>
              <a:t>ξ</a:t>
            </a:r>
            <a:r>
              <a:rPr lang="zh-CN" altLang="en-US" sz="2800" b="1" i="1" dirty="0">
                <a:latin typeface="Times New Roman" pitchFamily="18" charset="0"/>
              </a:rPr>
              <a:t>＝</a:t>
            </a:r>
            <a:r>
              <a:rPr lang="en-US" altLang="zh-CN" sz="2800" b="1" i="1" dirty="0">
                <a:latin typeface="Times New Roman" pitchFamily="18" charset="0"/>
              </a:rPr>
              <a:t>10/ln10</a:t>
            </a:r>
            <a:r>
              <a:rPr lang="zh-CN" altLang="en-US" sz="2800" b="1" dirty="0">
                <a:latin typeface="宋体" charset="-122"/>
              </a:rPr>
              <a:t>。</a:t>
            </a:r>
            <a:endParaRPr lang="zh-CN" altLang="el-GR" sz="2800" b="1" dirty="0">
              <a:latin typeface="宋体" charset="-122"/>
            </a:endParaRPr>
          </a:p>
          <a:p>
            <a:pPr eaLnBrk="1" hangingPunct="1">
              <a:defRPr/>
            </a:pPr>
            <a:r>
              <a:rPr lang="zh-CN" altLang="en-US" sz="2800" b="1" dirty="0">
                <a:latin typeface="Times New Roman" pitchFamily="18" charset="0"/>
              </a:rPr>
              <a:t>所以，给定距离处的路径损耗的分贝值</a:t>
            </a:r>
            <a:r>
              <a:rPr lang="en-US" altLang="zh-CN" sz="2800" b="1" i="1" dirty="0">
                <a:effectLst>
                  <a:outerShdw blurRad="38100" dist="38100" dir="2700000" algn="tl">
                    <a:srgbClr val="FFFFFF"/>
                  </a:outerShdw>
                </a:effectLst>
                <a:latin typeface="Times New Roman" pitchFamily="18" charset="0"/>
              </a:rPr>
              <a:t>PL(dB)</a:t>
            </a:r>
            <a:r>
              <a:rPr lang="zh-CN" altLang="en-US" sz="2800" b="1" dirty="0">
                <a:latin typeface="Times New Roman" pitchFamily="18" charset="0"/>
              </a:rPr>
              <a:t>服从正态分布，则</a:t>
            </a:r>
            <a:r>
              <a:rPr lang="en-US" altLang="zh-CN" sz="2800" b="1" i="1" dirty="0">
                <a:effectLst>
                  <a:outerShdw blurRad="38100" dist="38100" dir="2700000" algn="tl">
                    <a:srgbClr val="FFFFFF"/>
                  </a:outerShdw>
                </a:effectLst>
                <a:latin typeface="Times New Roman" pitchFamily="18" charset="0"/>
              </a:rPr>
              <a:t>PL</a:t>
            </a:r>
            <a:r>
              <a:rPr lang="zh-CN" altLang="en-US" sz="2800" b="1" dirty="0">
                <a:effectLst>
                  <a:outerShdw blurRad="38100" dist="38100" dir="2700000" algn="tl">
                    <a:srgbClr val="FFFFFF"/>
                  </a:outerShdw>
                </a:effectLst>
                <a:latin typeface="Times New Roman" pitchFamily="18" charset="0"/>
              </a:rPr>
              <a:t>将服从对数正态分布</a:t>
            </a:r>
            <a:r>
              <a:rPr lang="zh-CN" altLang="en-US" sz="2800" b="1" dirty="0">
                <a:latin typeface="Times New Roman" pitchFamily="18" charset="0"/>
              </a:rPr>
              <a:t>。</a:t>
            </a:r>
            <a:endParaRPr lang="en-US" altLang="zh-CN" sz="2800" b="1" dirty="0">
              <a:latin typeface="Times New Roman" pitchFamily="18" charset="0"/>
            </a:endParaRPr>
          </a:p>
          <a:p>
            <a:pPr eaLnBrk="1" hangingPunct="1">
              <a:defRPr/>
            </a:pPr>
            <a:r>
              <a:rPr lang="zh-CN" altLang="en-US" sz="2800" b="1" dirty="0">
                <a:latin typeface="Times New Roman" pitchFamily="18" charset="0"/>
              </a:rPr>
              <a:t>习题：试推导对数正态分布的</a:t>
            </a:r>
            <a:r>
              <a:rPr lang="en-US" altLang="zh-CN" sz="2800" b="1" dirty="0" err="1">
                <a:latin typeface="Times New Roman" pitchFamily="18" charset="0"/>
              </a:rPr>
              <a:t>pdf</a:t>
            </a:r>
            <a:r>
              <a:rPr lang="zh-CN" altLang="en-US" sz="2800" b="1">
                <a:latin typeface="Times New Roman" pitchFamily="18" charset="0"/>
              </a:rPr>
              <a:t>。</a:t>
            </a:r>
            <a:endParaRPr lang="zh-CN" altLang="en-US" sz="2800" b="1" dirty="0">
              <a:latin typeface="Times New Roman" pitchFamily="18" charset="0"/>
            </a:endParaRPr>
          </a:p>
        </p:txBody>
      </p:sp>
      <p:graphicFrame>
        <p:nvGraphicFramePr>
          <p:cNvPr id="25602" name="Object 4"/>
          <p:cNvGraphicFramePr>
            <a:graphicFrameLocks noGrp="1" noChangeAspect="1"/>
          </p:cNvGraphicFramePr>
          <p:nvPr>
            <p:ph sz="half" idx="2"/>
          </p:nvPr>
        </p:nvGraphicFramePr>
        <p:xfrm>
          <a:off x="1552575" y="3357563"/>
          <a:ext cx="6326188" cy="1008062"/>
        </p:xfrm>
        <a:graphic>
          <a:graphicData uri="http://schemas.openxmlformats.org/presentationml/2006/ole">
            <mc:AlternateContent xmlns:mc="http://schemas.openxmlformats.org/markup-compatibility/2006">
              <mc:Choice xmlns:v="urn:schemas-microsoft-com:vml" Requires="v">
                <p:oleObj spid="_x0000_s25603" name="公式" r:id="rId4" imgW="3187440" imgH="507960" progId="Equation.3">
                  <p:embed/>
                </p:oleObj>
              </mc:Choice>
              <mc:Fallback>
                <p:oleObj name="公式" r:id="rId4" imgW="3187440" imgH="50796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2575" y="3357563"/>
                        <a:ext cx="6326188" cy="10080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03813" name="AutoShape 5"/>
          <p:cNvSpPr>
            <a:spLocks noChangeArrowheads="1"/>
          </p:cNvSpPr>
          <p:nvPr/>
        </p:nvSpPr>
        <p:spPr bwMode="auto">
          <a:xfrm>
            <a:off x="4356100" y="4292600"/>
            <a:ext cx="3960813" cy="720725"/>
          </a:xfrm>
          <a:prstGeom prst="wedgeEllipseCallout">
            <a:avLst>
              <a:gd name="adj1" fmla="val -110921"/>
              <a:gd name="adj2" fmla="val -111676"/>
            </a:avLst>
          </a:prstGeom>
          <a:solidFill>
            <a:schemeClr val="folHlink">
              <a:alpha val="25000"/>
            </a:schemeClr>
          </a:solidFill>
          <a:ln w="9525" algn="ctr">
            <a:solidFill>
              <a:schemeClr val="tx1"/>
            </a:solidFill>
            <a:miter lim="800000"/>
            <a:headEnd/>
            <a:tailEnd/>
          </a:ln>
          <a:effectLst/>
        </p:spPr>
        <p:txBody>
          <a:bodyPr/>
          <a:lstStyle/>
          <a:p>
            <a:pPr algn="ctr">
              <a:defRPr/>
            </a:pPr>
            <a:r>
              <a:rPr lang="zh-CN" altLang="en-US" sz="2400" dirty="0">
                <a:solidFill>
                  <a:schemeClr val="hlink"/>
                </a:solidFill>
                <a:effectLst>
                  <a:outerShdw blurRad="38100" dist="38100" dir="2700000" algn="tl">
                    <a:srgbClr val="000000"/>
                  </a:outerShdw>
                </a:effectLst>
                <a:ea typeface="宋体" charset="-122"/>
              </a:rPr>
              <a:t>这里是</a:t>
            </a:r>
            <a:r>
              <a:rPr lang="en-US" altLang="zh-CN" sz="2400" dirty="0">
                <a:solidFill>
                  <a:schemeClr val="hlink"/>
                </a:solidFill>
                <a:effectLst>
                  <a:outerShdw blurRad="38100" dist="38100" dir="2700000" algn="tl">
                    <a:srgbClr val="000000"/>
                  </a:outerShdw>
                </a:effectLst>
                <a:ea typeface="宋体" charset="-122"/>
              </a:rPr>
              <a:t>PL</a:t>
            </a:r>
            <a:r>
              <a:rPr lang="zh-CN" altLang="en-US" sz="2400" dirty="0">
                <a:solidFill>
                  <a:schemeClr val="hlink"/>
                </a:solidFill>
                <a:effectLst>
                  <a:outerShdw blurRad="38100" dist="38100" dir="2700000" algn="tl">
                    <a:srgbClr val="000000"/>
                  </a:outerShdw>
                </a:effectLst>
                <a:ea typeface="宋体" charset="-122"/>
              </a:rPr>
              <a:t>比值！！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3813"/>
                                        </p:tgtEl>
                                        <p:attrNameLst>
                                          <p:attrName>style.visibility</p:attrName>
                                        </p:attrNameLst>
                                      </p:cBhvr>
                                      <p:to>
                                        <p:strVal val="visible"/>
                                      </p:to>
                                    </p:set>
                                    <p:animEffect transition="in" filter="blinds(horizontal)">
                                      <p:cBhvr>
                                        <p:cTn id="7" dur="1000"/>
                                        <p:tgtEl>
                                          <p:spTgt spid="503813"/>
                                        </p:tgtEl>
                                      </p:cBhvr>
                                    </p:animEffect>
                                  </p:childTnLst>
                                </p:cTn>
                              </p:par>
                            </p:childTnLst>
                          </p:cTn>
                        </p:par>
                        <p:par>
                          <p:cTn id="8" fill="hold">
                            <p:stCondLst>
                              <p:cond delay="1000"/>
                            </p:stCondLst>
                            <p:childTnLst>
                              <p:par>
                                <p:cTn id="9" presetID="26" presetClass="emph" presetSubtype="0" fill="hold" grpId="1" nodeType="afterEffect">
                                  <p:stCondLst>
                                    <p:cond delay="0"/>
                                  </p:stCondLst>
                                  <p:childTnLst>
                                    <p:animEffect transition="out" filter="fade">
                                      <p:cBhvr>
                                        <p:cTn id="10" dur="500" tmFilter="0, 0; .2, .5; .8, .5; 1, 0"/>
                                        <p:tgtEl>
                                          <p:spTgt spid="503813"/>
                                        </p:tgtEl>
                                      </p:cBhvr>
                                    </p:animEffect>
                                    <p:animScale>
                                      <p:cBhvr>
                                        <p:cTn id="11" dur="250" autoRev="1" fill="hold"/>
                                        <p:tgtEl>
                                          <p:spTgt spid="5038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3813" grpId="0" animBg="1"/>
      <p:bldP spid="503813" grpId="1"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0" name="Rectangle 2"/>
          <p:cNvSpPr>
            <a:spLocks noGrp="1" noChangeArrowheads="1"/>
          </p:cNvSpPr>
          <p:nvPr>
            <p:ph type="title"/>
          </p:nvPr>
        </p:nvSpPr>
        <p:spPr/>
        <p:txBody>
          <a:bodyPr/>
          <a:lstStyle/>
          <a:p>
            <a:pPr eaLnBrk="1" hangingPunct="1"/>
            <a:endParaRPr lang="zh-CN" altLang="zh-CN"/>
          </a:p>
        </p:txBody>
      </p:sp>
      <p:sp>
        <p:nvSpPr>
          <p:cNvPr id="505859" name="Rectangle 3"/>
          <p:cNvSpPr>
            <a:spLocks noGrp="1" noChangeArrowheads="1"/>
          </p:cNvSpPr>
          <p:nvPr>
            <p:ph type="body" sz="half" idx="1"/>
          </p:nvPr>
        </p:nvSpPr>
        <p:spPr>
          <a:xfrm>
            <a:off x="900113" y="2133600"/>
            <a:ext cx="7343775" cy="4103688"/>
          </a:xfrm>
        </p:spPr>
        <p:txBody>
          <a:bodyPr/>
          <a:lstStyle/>
          <a:p>
            <a:pPr eaLnBrk="1" hangingPunct="1">
              <a:defRPr/>
            </a:pPr>
            <a:r>
              <a:rPr lang="zh-CN" altLang="en-US" sz="2800" b="1" dirty="0"/>
              <a:t>对数正态阴影模型的另一种形式：</a:t>
            </a:r>
          </a:p>
          <a:p>
            <a:pPr eaLnBrk="1" hangingPunct="1">
              <a:defRPr/>
            </a:pPr>
            <a:endParaRPr lang="zh-CN" altLang="en-US" sz="2800" b="1" dirty="0"/>
          </a:p>
          <a:p>
            <a:pPr eaLnBrk="1" hangingPunct="1">
              <a:defRPr/>
            </a:pPr>
            <a:endParaRPr lang="zh-CN" altLang="en-US" sz="2800" b="1" dirty="0"/>
          </a:p>
          <a:p>
            <a:pPr eaLnBrk="1" hangingPunct="1">
              <a:buFont typeface="Wingdings" pitchFamily="2" charset="2"/>
              <a:buNone/>
              <a:defRPr/>
            </a:pPr>
            <a:r>
              <a:rPr lang="zh-CN" altLang="en-US" sz="2800" b="1" dirty="0"/>
              <a:t>                                                            。</a:t>
            </a:r>
          </a:p>
          <a:p>
            <a:pPr eaLnBrk="1" hangingPunct="1">
              <a:buFont typeface="Wingdings" pitchFamily="2" charset="2"/>
              <a:buNone/>
              <a:defRPr/>
            </a:pPr>
            <a:r>
              <a:rPr lang="zh-CN" altLang="en-US" sz="2800" b="1" dirty="0"/>
              <a:t>   其中，</a:t>
            </a:r>
            <a:r>
              <a:rPr lang="en-US" altLang="zh-CN" sz="2800" b="1" i="1" dirty="0">
                <a:effectLst>
                  <a:outerShdw blurRad="38100" dist="38100" dir="2700000" algn="tl">
                    <a:srgbClr val="FFFFFF"/>
                  </a:outerShdw>
                </a:effectLst>
                <a:latin typeface="Times New Roman" pitchFamily="18" charset="0"/>
              </a:rPr>
              <a:t>X</a:t>
            </a:r>
            <a:r>
              <a:rPr lang="el-GR" altLang="zh-CN" sz="2800" b="1" i="1" baseline="-25000" dirty="0">
                <a:effectLst>
                  <a:outerShdw blurRad="38100" dist="38100" dir="2700000" algn="tl">
                    <a:srgbClr val="FFFFFF"/>
                  </a:outerShdw>
                </a:effectLst>
                <a:latin typeface="Times New Roman" pitchFamily="18" charset="0"/>
                <a:cs typeface="Arial" charset="0"/>
              </a:rPr>
              <a:t>σ</a:t>
            </a:r>
            <a:r>
              <a:rPr lang="zh-CN" altLang="en-US" sz="2800" b="1" dirty="0">
                <a:latin typeface="Times New Roman" pitchFamily="18" charset="0"/>
                <a:cs typeface="Arial" charset="0"/>
              </a:rPr>
              <a:t>是均值为</a:t>
            </a:r>
            <a:r>
              <a:rPr lang="en-US" altLang="zh-CN" sz="2800" b="1" dirty="0">
                <a:solidFill>
                  <a:schemeClr val="hlink"/>
                </a:solidFill>
                <a:effectLst>
                  <a:outerShdw blurRad="38100" dist="38100" dir="2700000" algn="tl">
                    <a:srgbClr val="000000"/>
                  </a:outerShdw>
                </a:effectLst>
                <a:latin typeface="Times New Roman" pitchFamily="18" charset="0"/>
                <a:cs typeface="Arial" charset="0"/>
              </a:rPr>
              <a:t>0dB</a:t>
            </a:r>
            <a:r>
              <a:rPr lang="zh-CN" altLang="en-US" sz="2800" b="1" dirty="0">
                <a:latin typeface="Times New Roman" pitchFamily="18" charset="0"/>
                <a:cs typeface="Arial" charset="0"/>
              </a:rPr>
              <a:t>，标准差为      </a:t>
            </a:r>
            <a:r>
              <a:rPr lang="en-US" altLang="zh-CN" sz="2800" b="1" dirty="0">
                <a:latin typeface="Times New Roman" pitchFamily="18" charset="0"/>
                <a:cs typeface="Arial" charset="0"/>
              </a:rPr>
              <a:t>(dB)</a:t>
            </a:r>
            <a:r>
              <a:rPr lang="zh-CN" altLang="en-US" sz="2800" b="1" dirty="0">
                <a:latin typeface="Times New Roman" pitchFamily="18" charset="0"/>
                <a:cs typeface="Arial" charset="0"/>
              </a:rPr>
              <a:t>的正态随机变量。实际上，</a:t>
            </a:r>
            <a:endParaRPr lang="el-GR" altLang="zh-CN" sz="2800" b="1" dirty="0">
              <a:latin typeface="Times New Roman" pitchFamily="18" charset="0"/>
              <a:cs typeface="Arial" charset="0"/>
            </a:endParaRPr>
          </a:p>
          <a:p>
            <a:pPr eaLnBrk="1" hangingPunct="1">
              <a:buFont typeface="Wingdings" pitchFamily="2" charset="2"/>
              <a:buNone/>
              <a:defRPr/>
            </a:pPr>
            <a:r>
              <a:rPr lang="zh-CN" altLang="en-US" sz="2800" dirty="0">
                <a:latin typeface="Times New Roman" pitchFamily="18" charset="0"/>
              </a:rPr>
              <a:t>                                                           </a:t>
            </a:r>
            <a:r>
              <a:rPr lang="zh-CN" altLang="en-US" sz="2800" b="1" dirty="0">
                <a:latin typeface="Times New Roman" pitchFamily="18" charset="0"/>
              </a:rPr>
              <a:t>。</a:t>
            </a:r>
          </a:p>
          <a:p>
            <a:pPr eaLnBrk="1" hangingPunct="1">
              <a:buFont typeface="Wingdings" pitchFamily="2" charset="2"/>
              <a:buNone/>
              <a:defRPr/>
            </a:pPr>
            <a:r>
              <a:rPr lang="zh-CN" altLang="en-US" sz="2800" b="1" dirty="0">
                <a:latin typeface="Times New Roman" pitchFamily="18" charset="0"/>
              </a:rPr>
              <a:t>    而      的</a:t>
            </a:r>
            <a:r>
              <a:rPr lang="zh-CN" altLang="en-US" sz="2800" b="1" dirty="0">
                <a:effectLst>
                  <a:outerShdw blurRad="38100" dist="38100" dir="2700000" algn="tl">
                    <a:srgbClr val="FFFFFF"/>
                  </a:outerShdw>
                </a:effectLst>
                <a:latin typeface="Times New Roman" pitchFamily="18" charset="0"/>
              </a:rPr>
              <a:t>典型值</a:t>
            </a:r>
            <a:r>
              <a:rPr lang="zh-CN" altLang="en-US" sz="2800" b="1" dirty="0">
                <a:latin typeface="Times New Roman" pitchFamily="18" charset="0"/>
              </a:rPr>
              <a:t>为</a:t>
            </a:r>
            <a:r>
              <a:rPr lang="en-US" altLang="zh-CN" sz="2800" b="1" dirty="0">
                <a:latin typeface="Times New Roman" pitchFamily="18" charset="0"/>
              </a:rPr>
              <a:t>5</a:t>
            </a:r>
            <a:r>
              <a:rPr lang="zh-CN" altLang="en-US" sz="2800" b="1" dirty="0">
                <a:latin typeface="Times New Roman" pitchFamily="18" charset="0"/>
              </a:rPr>
              <a:t>～</a:t>
            </a:r>
            <a:r>
              <a:rPr lang="en-US" altLang="zh-CN" sz="2800" b="1" dirty="0">
                <a:latin typeface="Times New Roman" pitchFamily="18" charset="0"/>
              </a:rPr>
              <a:t>12dB</a:t>
            </a:r>
            <a:r>
              <a:rPr lang="zh-CN" altLang="en-US" sz="2800" b="1" dirty="0">
                <a:latin typeface="Times New Roman" pitchFamily="18" charset="0"/>
              </a:rPr>
              <a:t>。</a:t>
            </a:r>
          </a:p>
        </p:txBody>
      </p:sp>
      <p:graphicFrame>
        <p:nvGraphicFramePr>
          <p:cNvPr id="26626" name="Object 4"/>
          <p:cNvGraphicFramePr>
            <a:graphicFrameLocks noGrp="1" noChangeAspect="1"/>
          </p:cNvGraphicFramePr>
          <p:nvPr>
            <p:ph sz="quarter" idx="2"/>
          </p:nvPr>
        </p:nvGraphicFramePr>
        <p:xfrm>
          <a:off x="1258888" y="2924175"/>
          <a:ext cx="5761037" cy="1296988"/>
        </p:xfrm>
        <a:graphic>
          <a:graphicData uri="http://schemas.openxmlformats.org/presentationml/2006/ole">
            <mc:AlternateContent xmlns:mc="http://schemas.openxmlformats.org/markup-compatibility/2006">
              <mc:Choice xmlns:v="urn:schemas-microsoft-com:vml" Requires="v">
                <p:oleObj spid="_x0000_s26630" name="公式" r:id="rId4" imgW="7594560" imgH="1650960" progId="Equation.3">
                  <p:embed/>
                </p:oleObj>
              </mc:Choice>
              <mc:Fallback>
                <p:oleObj name="公式" r:id="rId4" imgW="7594560" imgH="165096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2924175"/>
                        <a:ext cx="5761037" cy="1296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7" name="Object 5"/>
          <p:cNvGraphicFramePr>
            <a:graphicFrameLocks noGrp="1" noChangeAspect="1"/>
          </p:cNvGraphicFramePr>
          <p:nvPr>
            <p:ph sz="quarter" idx="3"/>
          </p:nvPr>
        </p:nvGraphicFramePr>
        <p:xfrm>
          <a:off x="6660232" y="4293096"/>
          <a:ext cx="413097" cy="378480"/>
        </p:xfrm>
        <a:graphic>
          <a:graphicData uri="http://schemas.openxmlformats.org/presentationml/2006/ole">
            <mc:AlternateContent xmlns:mc="http://schemas.openxmlformats.org/markup-compatibility/2006">
              <mc:Choice xmlns:v="urn:schemas-microsoft-com:vml" Requires="v">
                <p:oleObj spid="_x0000_s26631" name="公式" r:id="rId6" imgW="152280" imgH="139680" progId="Equation.3">
                  <p:embed/>
                </p:oleObj>
              </mc:Choice>
              <mc:Fallback>
                <p:oleObj name="公式" r:id="rId6" imgW="152280" imgH="13968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60232" y="4293096"/>
                        <a:ext cx="413097" cy="378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8" name="Object 6"/>
          <p:cNvGraphicFramePr>
            <a:graphicFrameLocks noChangeAspect="1"/>
          </p:cNvGraphicFramePr>
          <p:nvPr/>
        </p:nvGraphicFramePr>
        <p:xfrm>
          <a:off x="3635896" y="5157192"/>
          <a:ext cx="2459896" cy="447254"/>
        </p:xfrm>
        <a:graphic>
          <a:graphicData uri="http://schemas.openxmlformats.org/presentationml/2006/ole">
            <mc:AlternateContent xmlns:mc="http://schemas.openxmlformats.org/markup-compatibility/2006">
              <mc:Choice xmlns:v="urn:schemas-microsoft-com:vml" Requires="v">
                <p:oleObj spid="_x0000_s26632" name="公式" r:id="rId8" imgW="1257120" imgH="228600" progId="Equation.3">
                  <p:embed/>
                </p:oleObj>
              </mc:Choice>
              <mc:Fallback>
                <p:oleObj name="公式" r:id="rId8" imgW="1257120" imgH="2286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35896" y="5157192"/>
                        <a:ext cx="2459896" cy="4472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9" name="Object 7"/>
          <p:cNvGraphicFramePr>
            <a:graphicFrameLocks noChangeAspect="1"/>
          </p:cNvGraphicFramePr>
          <p:nvPr/>
        </p:nvGraphicFramePr>
        <p:xfrm>
          <a:off x="1763688" y="5733256"/>
          <a:ext cx="350169" cy="401987"/>
        </p:xfrm>
        <a:graphic>
          <a:graphicData uri="http://schemas.openxmlformats.org/presentationml/2006/ole">
            <mc:AlternateContent xmlns:mc="http://schemas.openxmlformats.org/markup-compatibility/2006">
              <mc:Choice xmlns:v="urn:schemas-microsoft-com:vml" Requires="v">
                <p:oleObj spid="_x0000_s26633" name="公式" r:id="rId10" imgW="152280" imgH="139680" progId="Equation.3">
                  <p:embed/>
                </p:oleObj>
              </mc:Choice>
              <mc:Fallback>
                <p:oleObj name="公式" r:id="rId10" imgW="152280" imgH="13968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63688" y="5733256"/>
                        <a:ext cx="350169" cy="401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标题 5"/>
          <p:cNvSpPr>
            <a:spLocks noGrp="1"/>
          </p:cNvSpPr>
          <p:nvPr>
            <p:ph type="title"/>
          </p:nvPr>
        </p:nvSpPr>
        <p:spPr/>
        <p:txBody>
          <a:bodyPr/>
          <a:lstStyle/>
          <a:p>
            <a:endParaRPr lang="zh-CN" altLang="en-US"/>
          </a:p>
        </p:txBody>
      </p:sp>
      <p:sp>
        <p:nvSpPr>
          <p:cNvPr id="27653" name="内容占位符 6"/>
          <p:cNvSpPr>
            <a:spLocks noGrp="1"/>
          </p:cNvSpPr>
          <p:nvPr>
            <p:ph idx="1"/>
          </p:nvPr>
        </p:nvSpPr>
        <p:spPr>
          <a:xfrm>
            <a:off x="827088" y="2133600"/>
            <a:ext cx="7772400" cy="4114800"/>
          </a:xfrm>
        </p:spPr>
        <p:txBody>
          <a:bodyPr/>
          <a:lstStyle/>
          <a:p>
            <a:r>
              <a:rPr lang="zh-CN" altLang="en-US" b="1" dirty="0"/>
              <a:t>对数正态阴影模型的第三种形式：</a:t>
            </a:r>
            <a:endParaRPr lang="en-US" altLang="zh-CN" b="1" dirty="0"/>
          </a:p>
          <a:p>
            <a:pPr>
              <a:buFont typeface="Wingdings" pitchFamily="2" charset="2"/>
              <a:buNone/>
            </a:pPr>
            <a:r>
              <a:rPr lang="zh-CN" altLang="en-US" b="1" dirty="0"/>
              <a:t>用接收功率表示，有，</a:t>
            </a:r>
            <a:endParaRPr lang="en-US" altLang="zh-CN" b="1" dirty="0"/>
          </a:p>
          <a:p>
            <a:pPr>
              <a:buFont typeface="Wingdings" pitchFamily="2" charset="2"/>
              <a:buNone/>
            </a:pPr>
            <a:endParaRPr lang="en-US" altLang="zh-CN" b="1" dirty="0"/>
          </a:p>
          <a:p>
            <a:pPr>
              <a:buFont typeface="Wingdings" pitchFamily="2" charset="2"/>
              <a:buNone/>
            </a:pPr>
            <a:r>
              <a:rPr lang="en-US" altLang="zh-CN" b="1" dirty="0"/>
              <a:t>                                                                                                                      </a:t>
            </a:r>
          </a:p>
          <a:p>
            <a:pPr>
              <a:buFont typeface="Wingdings" pitchFamily="2" charset="2"/>
              <a:buNone/>
            </a:pPr>
            <a:r>
              <a:rPr lang="zh-CN" altLang="en-US" b="1" dirty="0">
                <a:latin typeface="Times New Roman" pitchFamily="18" charset="0"/>
                <a:cs typeface="Times New Roman" pitchFamily="18" charset="0"/>
              </a:rPr>
              <a:t>距离为</a:t>
            </a:r>
            <a:r>
              <a:rPr lang="en-US" altLang="zh-CN" b="1" i="1" dirty="0">
                <a:latin typeface="Times New Roman" pitchFamily="18" charset="0"/>
                <a:cs typeface="Times New Roman" pitchFamily="18" charset="0"/>
              </a:rPr>
              <a:t>d</a:t>
            </a:r>
            <a:r>
              <a:rPr lang="zh-CN" altLang="en-US" b="1" dirty="0">
                <a:latin typeface="Times New Roman" pitchFamily="18" charset="0"/>
                <a:cs typeface="Times New Roman" pitchFamily="18" charset="0"/>
              </a:rPr>
              <a:t>处以</a:t>
            </a:r>
            <a:r>
              <a:rPr lang="en-US" altLang="zh-CN" b="1" dirty="0" err="1">
                <a:latin typeface="Times New Roman" pitchFamily="18" charset="0"/>
                <a:cs typeface="Times New Roman" pitchFamily="18" charset="0"/>
              </a:rPr>
              <a:t>dBm</a:t>
            </a:r>
            <a:r>
              <a:rPr lang="zh-CN" altLang="en-US" b="1" dirty="0">
                <a:latin typeface="Times New Roman" pitchFamily="18" charset="0"/>
                <a:cs typeface="Times New Roman" pitchFamily="18" charset="0"/>
              </a:rPr>
              <a:t>计的实时接收功率同样服</a:t>
            </a:r>
            <a:endParaRPr lang="en-US" altLang="zh-CN" b="1" dirty="0">
              <a:latin typeface="Times New Roman" pitchFamily="18" charset="0"/>
              <a:cs typeface="Times New Roman" pitchFamily="18" charset="0"/>
            </a:endParaRPr>
          </a:p>
          <a:p>
            <a:pPr>
              <a:buFont typeface="Wingdings" pitchFamily="2" charset="2"/>
              <a:buNone/>
            </a:pPr>
            <a:r>
              <a:rPr lang="zh-CN" altLang="en-US" b="1" dirty="0">
                <a:latin typeface="Times New Roman" pitchFamily="18" charset="0"/>
                <a:cs typeface="Times New Roman" pitchFamily="18" charset="0"/>
              </a:rPr>
              <a:t>从正态分布，且均值为该距离</a:t>
            </a:r>
            <a:r>
              <a:rPr lang="en-US" altLang="zh-CN" b="1" i="1" dirty="0">
                <a:latin typeface="Times New Roman" pitchFamily="18" charset="0"/>
                <a:cs typeface="Times New Roman" pitchFamily="18" charset="0"/>
              </a:rPr>
              <a:t>d</a:t>
            </a:r>
            <a:r>
              <a:rPr lang="zh-CN" altLang="en-US" b="1" dirty="0">
                <a:latin typeface="Times New Roman" pitchFamily="18" charset="0"/>
                <a:cs typeface="Times New Roman" pitchFamily="18" charset="0"/>
              </a:rPr>
              <a:t>处的平均接</a:t>
            </a:r>
            <a:endParaRPr lang="en-US" altLang="zh-CN" b="1" dirty="0">
              <a:latin typeface="Times New Roman" pitchFamily="18" charset="0"/>
              <a:cs typeface="Times New Roman" pitchFamily="18" charset="0"/>
            </a:endParaRPr>
          </a:p>
          <a:p>
            <a:pPr>
              <a:buFont typeface="Wingdings" pitchFamily="2" charset="2"/>
              <a:buNone/>
            </a:pPr>
            <a:r>
              <a:rPr lang="zh-CN" altLang="en-US" b="1" dirty="0">
                <a:latin typeface="Times New Roman" pitchFamily="18" charset="0"/>
                <a:cs typeface="Times New Roman" pitchFamily="18" charset="0"/>
              </a:rPr>
              <a:t>收功率                      ，标准差为</a:t>
            </a:r>
            <a:r>
              <a:rPr lang="en-US" altLang="zh-CN" b="1" dirty="0">
                <a:latin typeface="Times New Roman" pitchFamily="18" charset="0"/>
                <a:cs typeface="Times New Roman" pitchFamily="18" charset="0"/>
              </a:rPr>
              <a:t>     (dB)</a:t>
            </a:r>
            <a:r>
              <a:rPr lang="zh-CN" altLang="en-US" b="1" dirty="0">
                <a:latin typeface="Times New Roman" pitchFamily="18" charset="0"/>
                <a:cs typeface="Times New Roman" pitchFamily="18" charset="0"/>
              </a:rPr>
              <a:t>。</a:t>
            </a:r>
          </a:p>
        </p:txBody>
      </p:sp>
      <p:graphicFrame>
        <p:nvGraphicFramePr>
          <p:cNvPr id="27650" name="Object 2"/>
          <p:cNvGraphicFramePr>
            <a:graphicFrameLocks noChangeAspect="1"/>
          </p:cNvGraphicFramePr>
          <p:nvPr/>
        </p:nvGraphicFramePr>
        <p:xfrm>
          <a:off x="1042988" y="3284538"/>
          <a:ext cx="6777037" cy="1335087"/>
        </p:xfrm>
        <a:graphic>
          <a:graphicData uri="http://schemas.openxmlformats.org/presentationml/2006/ole">
            <mc:AlternateContent xmlns:mc="http://schemas.openxmlformats.org/markup-compatibility/2006">
              <mc:Choice xmlns:v="urn:schemas-microsoft-com:vml" Requires="v">
                <p:oleObj spid="_x0000_s27654" name="公式" r:id="rId3" imgW="2450880" imgH="482400" progId="Equation.3">
                  <p:embed/>
                </p:oleObj>
              </mc:Choice>
              <mc:Fallback>
                <p:oleObj name="公式" r:id="rId3" imgW="2450880" imgH="4824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3284538"/>
                        <a:ext cx="6777037" cy="1335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1" name="Object 4"/>
          <p:cNvGraphicFramePr>
            <a:graphicFrameLocks noChangeAspect="1"/>
          </p:cNvGraphicFramePr>
          <p:nvPr/>
        </p:nvGraphicFramePr>
        <p:xfrm>
          <a:off x="2124075" y="5589588"/>
          <a:ext cx="2303463" cy="663575"/>
        </p:xfrm>
        <a:graphic>
          <a:graphicData uri="http://schemas.openxmlformats.org/presentationml/2006/ole">
            <mc:AlternateContent xmlns:mc="http://schemas.openxmlformats.org/markup-compatibility/2006">
              <mc:Choice xmlns:v="urn:schemas-microsoft-com:vml" Requires="v">
                <p:oleObj spid="_x0000_s27655" name="公式" r:id="rId5" imgW="838080" imgH="241200" progId="Equation.3">
                  <p:embed/>
                </p:oleObj>
              </mc:Choice>
              <mc:Fallback>
                <p:oleObj name="公式" r:id="rId5" imgW="838080" imgH="241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4075" y="5589588"/>
                        <a:ext cx="2303463" cy="663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对象 6"/>
          <p:cNvGraphicFramePr>
            <a:graphicFrameLocks noChangeAspect="1"/>
          </p:cNvGraphicFramePr>
          <p:nvPr/>
        </p:nvGraphicFramePr>
        <p:xfrm>
          <a:off x="6444208" y="5805264"/>
          <a:ext cx="436240" cy="357882"/>
        </p:xfrm>
        <a:graphic>
          <a:graphicData uri="http://schemas.openxmlformats.org/presentationml/2006/ole">
            <mc:AlternateContent xmlns:mc="http://schemas.openxmlformats.org/markup-compatibility/2006">
              <mc:Choice xmlns:v="urn:schemas-microsoft-com:vml" Requires="v">
                <p:oleObj spid="_x0000_s27656" name="公式" r:id="rId7" imgW="152280" imgH="139680" progId="Equation.3">
                  <p:embed/>
                </p:oleObj>
              </mc:Choice>
              <mc:Fallback>
                <p:oleObj name="公式" r:id="rId7" imgW="152280" imgH="13968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444208" y="5805264"/>
                        <a:ext cx="436240" cy="3578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pPr eaLnBrk="1" hangingPunct="1"/>
            <a:endParaRPr lang="zh-CN" altLang="zh-CN"/>
          </a:p>
        </p:txBody>
      </p:sp>
      <p:sp>
        <p:nvSpPr>
          <p:cNvPr id="507907" name="Rectangle 3"/>
          <p:cNvSpPr>
            <a:spLocks noGrp="1" noChangeArrowheads="1"/>
          </p:cNvSpPr>
          <p:nvPr>
            <p:ph type="body" sz="half" idx="1"/>
          </p:nvPr>
        </p:nvSpPr>
        <p:spPr>
          <a:xfrm>
            <a:off x="928688" y="2017713"/>
            <a:ext cx="7820025" cy="4651375"/>
          </a:xfrm>
        </p:spPr>
        <p:txBody>
          <a:bodyPr/>
          <a:lstStyle/>
          <a:p>
            <a:pPr eaLnBrk="1" hangingPunct="1">
              <a:buFont typeface="Wingdings" pitchFamily="2" charset="2"/>
              <a:buNone/>
              <a:defRPr/>
            </a:pPr>
            <a:r>
              <a:rPr lang="zh-CN" altLang="en-US" sz="2800" b="1" dirty="0"/>
              <a:t>［复习］</a:t>
            </a:r>
            <a:r>
              <a:rPr lang="en-US" altLang="zh-CN" sz="2800" b="1" u="sng" dirty="0">
                <a:effectLst>
                  <a:outerShdw blurRad="38100" dist="38100" dir="2700000" algn="tl">
                    <a:srgbClr val="C0C0C0"/>
                  </a:outerShdw>
                </a:effectLst>
                <a:latin typeface="Times New Roman" pitchFamily="18" charset="0"/>
              </a:rPr>
              <a:t>Q</a:t>
            </a:r>
            <a:r>
              <a:rPr lang="zh-CN" altLang="en-US" sz="2800" b="1" u="sng" dirty="0">
                <a:effectLst>
                  <a:outerShdw blurRad="38100" dist="38100" dir="2700000" algn="tl">
                    <a:srgbClr val="C0C0C0"/>
                  </a:outerShdw>
                </a:effectLst>
                <a:latin typeface="Times New Roman" pitchFamily="18" charset="0"/>
              </a:rPr>
              <a:t>函数</a:t>
            </a:r>
            <a:r>
              <a:rPr lang="zh-CN" altLang="en-US" sz="2800" b="1" dirty="0">
                <a:latin typeface="Times New Roman" pitchFamily="18" charset="0"/>
              </a:rPr>
              <a:t>：</a:t>
            </a:r>
            <a:r>
              <a:rPr lang="zh-CN" altLang="en-US" sz="2800" b="1" dirty="0"/>
              <a:t>  对于标准正态</a:t>
            </a:r>
            <a:r>
              <a:rPr lang="zh-CN" altLang="en-US" sz="2800" b="1" dirty="0">
                <a:latin typeface="Times New Roman" pitchFamily="18" charset="0"/>
              </a:rPr>
              <a:t>随机变量</a:t>
            </a:r>
            <a:r>
              <a:rPr lang="en-US" altLang="zh-CN" sz="2800" b="1" dirty="0">
                <a:effectLst>
                  <a:outerShdw blurRad="38100" dist="38100" dir="2700000" algn="tl">
                    <a:srgbClr val="C0C0C0"/>
                  </a:outerShdw>
                </a:effectLst>
                <a:latin typeface="Times New Roman" pitchFamily="18" charset="0"/>
              </a:rPr>
              <a:t>X</a:t>
            </a:r>
            <a:r>
              <a:rPr lang="zh-CN" altLang="en-US" sz="2800" b="1" dirty="0"/>
              <a:t>，</a:t>
            </a:r>
          </a:p>
          <a:p>
            <a:pPr eaLnBrk="1" hangingPunct="1">
              <a:buFont typeface="Wingdings" pitchFamily="2" charset="2"/>
              <a:buNone/>
              <a:defRPr/>
            </a:pPr>
            <a:r>
              <a:rPr lang="en-US" altLang="zh-CN" sz="2800" b="1" dirty="0"/>
              <a:t>                                                        </a:t>
            </a:r>
            <a:r>
              <a:rPr lang="zh-CN" altLang="en-US" sz="2800" b="1" dirty="0"/>
              <a:t>，</a:t>
            </a:r>
            <a:endParaRPr lang="en-US" altLang="zh-CN" sz="2800" b="1" dirty="0"/>
          </a:p>
          <a:p>
            <a:pPr eaLnBrk="1" hangingPunct="1">
              <a:buFont typeface="Wingdings" pitchFamily="2" charset="2"/>
              <a:buNone/>
              <a:defRPr/>
            </a:pPr>
            <a:r>
              <a:rPr lang="zh-CN" altLang="en-US" sz="2800" b="1" dirty="0"/>
              <a:t>即</a:t>
            </a:r>
            <a:r>
              <a:rPr lang="zh-CN" altLang="en-US" sz="2800" dirty="0"/>
              <a:t>                                               </a:t>
            </a:r>
            <a:endParaRPr lang="en-US" altLang="zh-CN" sz="2800" dirty="0"/>
          </a:p>
          <a:p>
            <a:pPr eaLnBrk="1" hangingPunct="1">
              <a:buFont typeface="Wingdings" pitchFamily="2" charset="2"/>
              <a:buNone/>
              <a:defRPr/>
            </a:pPr>
            <a:r>
              <a:rPr lang="en-US" altLang="zh-CN" sz="2800" b="1" dirty="0"/>
              <a:t>                                                        </a:t>
            </a:r>
            <a:r>
              <a:rPr lang="zh-CN" altLang="en-US" sz="2800" b="1" dirty="0"/>
              <a:t>。</a:t>
            </a:r>
            <a:endParaRPr lang="en-US" altLang="zh-CN" sz="2800" b="1" dirty="0"/>
          </a:p>
          <a:p>
            <a:pPr eaLnBrk="1" hangingPunct="1">
              <a:buFont typeface="Wingdings" pitchFamily="2" charset="2"/>
              <a:buNone/>
              <a:defRPr/>
            </a:pPr>
            <a:endParaRPr lang="en-US" altLang="zh-CN" sz="2800" b="1" dirty="0"/>
          </a:p>
          <a:p>
            <a:pPr eaLnBrk="1" hangingPunct="1">
              <a:buFont typeface="Wingdings" pitchFamily="2" charset="2"/>
              <a:buNone/>
              <a:defRPr/>
            </a:pPr>
            <a:r>
              <a:rPr lang="zh-CN" altLang="en-US" sz="2800" b="1" dirty="0"/>
              <a:t>也就是说，</a:t>
            </a:r>
            <a:r>
              <a:rPr lang="en-US" altLang="zh-CN" sz="2800" b="1" dirty="0">
                <a:solidFill>
                  <a:srgbClr val="FF0000"/>
                </a:solidFill>
                <a:effectLst>
                  <a:outerShdw blurRad="38100" dist="38100" dir="2700000" algn="tl">
                    <a:srgbClr val="C0C0C0"/>
                  </a:outerShdw>
                </a:effectLst>
                <a:latin typeface="Times New Roman" pitchFamily="18" charset="0"/>
                <a:cs typeface="Times New Roman" pitchFamily="18" charset="0"/>
              </a:rPr>
              <a:t>Q</a:t>
            </a:r>
            <a:r>
              <a:rPr lang="zh-CN" altLang="en-US" sz="2800" b="1" dirty="0">
                <a:solidFill>
                  <a:srgbClr val="FF0000"/>
                </a:solidFill>
                <a:effectLst>
                  <a:outerShdw blurRad="38100" dist="38100" dir="2700000" algn="tl">
                    <a:srgbClr val="C0C0C0"/>
                  </a:outerShdw>
                </a:effectLst>
                <a:latin typeface="Times New Roman" pitchFamily="18" charset="0"/>
                <a:cs typeface="Times New Roman" pitchFamily="18" charset="0"/>
              </a:rPr>
              <a:t>函数是标准正态随机变量的</a:t>
            </a:r>
            <a:r>
              <a:rPr lang="en-US" altLang="zh-CN" sz="2800" b="1" dirty="0">
                <a:solidFill>
                  <a:srgbClr val="FF0000"/>
                </a:solidFill>
                <a:effectLst>
                  <a:outerShdw blurRad="38100" dist="38100" dir="2700000" algn="tl">
                    <a:srgbClr val="C0C0C0"/>
                  </a:outerShdw>
                </a:effectLst>
                <a:latin typeface="Times New Roman" pitchFamily="18" charset="0"/>
                <a:cs typeface="Times New Roman" pitchFamily="18" charset="0"/>
              </a:rPr>
              <a:t>CCDF</a:t>
            </a:r>
            <a:r>
              <a:rPr lang="zh-CN" altLang="en-US" sz="2800" b="1" dirty="0">
                <a:latin typeface="Times New Roman" pitchFamily="18" charset="0"/>
                <a:cs typeface="Times New Roman" pitchFamily="18" charset="0"/>
              </a:rPr>
              <a:t>。</a:t>
            </a:r>
          </a:p>
          <a:p>
            <a:pPr eaLnBrk="1" hangingPunct="1">
              <a:buFont typeface="Wingdings" pitchFamily="2" charset="2"/>
              <a:buNone/>
              <a:defRPr/>
            </a:pPr>
            <a:r>
              <a:rPr lang="en-US" altLang="zh-CN" sz="2800" b="1" dirty="0">
                <a:latin typeface="Times New Roman" pitchFamily="18" charset="0"/>
              </a:rPr>
              <a:t>CCDF</a:t>
            </a:r>
            <a:r>
              <a:rPr lang="zh-CN" altLang="en-US" sz="2800" b="1" dirty="0">
                <a:latin typeface="Times New Roman" pitchFamily="18" charset="0"/>
              </a:rPr>
              <a:t>（</a:t>
            </a:r>
            <a:r>
              <a:rPr lang="en-US" altLang="zh-CN" sz="2800" b="1" dirty="0">
                <a:latin typeface="Times New Roman" pitchFamily="18" charset="0"/>
                <a:cs typeface="Times New Roman" pitchFamily="18" charset="0"/>
              </a:rPr>
              <a:t>Complementary Cumulative Distribution</a:t>
            </a:r>
          </a:p>
          <a:p>
            <a:pPr eaLnBrk="1" hangingPunct="1">
              <a:buFont typeface="Wingdings" pitchFamily="2" charset="2"/>
              <a:buNone/>
              <a:defRPr/>
            </a:pPr>
            <a:r>
              <a:rPr lang="en-US" altLang="zh-CN" sz="2800" b="1" dirty="0">
                <a:latin typeface="Times New Roman" pitchFamily="18" charset="0"/>
                <a:cs typeface="Times New Roman" pitchFamily="18" charset="0"/>
              </a:rPr>
              <a:t> Function</a:t>
            </a:r>
            <a:r>
              <a:rPr lang="zh-CN" altLang="en-US" sz="2800" dirty="0"/>
              <a:t>）</a:t>
            </a:r>
            <a:r>
              <a:rPr lang="zh-CN" altLang="en-US" sz="2800" b="1" dirty="0">
                <a:latin typeface="Times New Roman" pitchFamily="18" charset="0"/>
              </a:rPr>
              <a:t>：互补累积分布函数；</a:t>
            </a:r>
            <a:r>
              <a:rPr lang="en-US" altLang="zh-CN" sz="2800" b="1" dirty="0">
                <a:latin typeface="Times New Roman" pitchFamily="18" charset="0"/>
              </a:rPr>
              <a:t>CDF</a:t>
            </a:r>
            <a:r>
              <a:rPr lang="zh-CN" altLang="en-US" sz="2800" b="1" dirty="0">
                <a:latin typeface="Times New Roman" pitchFamily="18" charset="0"/>
              </a:rPr>
              <a:t>：累积分</a:t>
            </a:r>
            <a:endParaRPr lang="en-US" altLang="zh-CN" sz="2800" b="1" dirty="0">
              <a:latin typeface="Times New Roman" pitchFamily="18" charset="0"/>
            </a:endParaRPr>
          </a:p>
          <a:p>
            <a:pPr eaLnBrk="1" hangingPunct="1">
              <a:buFont typeface="Wingdings" pitchFamily="2" charset="2"/>
              <a:buNone/>
              <a:defRPr/>
            </a:pPr>
            <a:r>
              <a:rPr lang="zh-CN" altLang="en-US" sz="2800" b="1" dirty="0">
                <a:latin typeface="Times New Roman" pitchFamily="18" charset="0"/>
              </a:rPr>
              <a:t>布函数，即概率分布函数。</a:t>
            </a:r>
            <a:r>
              <a:rPr lang="zh-CN" altLang="en-US" sz="2800" dirty="0"/>
              <a:t>          </a:t>
            </a:r>
            <a:r>
              <a:rPr lang="zh-CN" altLang="en-US" sz="2800" u="sng" dirty="0"/>
              <a:t>            </a:t>
            </a:r>
          </a:p>
        </p:txBody>
      </p:sp>
      <p:graphicFrame>
        <p:nvGraphicFramePr>
          <p:cNvPr id="28674" name="Object 4"/>
          <p:cNvGraphicFramePr>
            <a:graphicFrameLocks noGrp="1" noChangeAspect="1"/>
          </p:cNvGraphicFramePr>
          <p:nvPr>
            <p:ph sz="quarter" idx="2"/>
          </p:nvPr>
        </p:nvGraphicFramePr>
        <p:xfrm>
          <a:off x="2124075" y="2420938"/>
          <a:ext cx="4464050" cy="720725"/>
        </p:xfrm>
        <a:graphic>
          <a:graphicData uri="http://schemas.openxmlformats.org/presentationml/2006/ole">
            <mc:AlternateContent xmlns:mc="http://schemas.openxmlformats.org/markup-compatibility/2006">
              <mc:Choice xmlns:v="urn:schemas-microsoft-com:vml" Requires="v">
                <p:oleObj spid="_x0000_s28676" name="公式" r:id="rId4" imgW="5168880" imgH="774360" progId="Equation.3">
                  <p:embed/>
                </p:oleObj>
              </mc:Choice>
              <mc:Fallback>
                <p:oleObj name="公式" r:id="rId4" imgW="5168880" imgH="77436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4075" y="2420938"/>
                        <a:ext cx="4464050" cy="720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5" name="Object 5"/>
          <p:cNvGraphicFramePr>
            <a:graphicFrameLocks noGrp="1" noChangeAspect="1"/>
          </p:cNvGraphicFramePr>
          <p:nvPr>
            <p:ph sz="quarter" idx="3"/>
          </p:nvPr>
        </p:nvGraphicFramePr>
        <p:xfrm>
          <a:off x="2916238" y="3213100"/>
          <a:ext cx="2971800" cy="962025"/>
        </p:xfrm>
        <a:graphic>
          <a:graphicData uri="http://schemas.openxmlformats.org/presentationml/2006/ole">
            <mc:AlternateContent xmlns:mc="http://schemas.openxmlformats.org/markup-compatibility/2006">
              <mc:Choice xmlns:v="urn:schemas-microsoft-com:vml" Requires="v">
                <p:oleObj spid="_x0000_s28677" name="公式" r:id="rId6" imgW="3098520" imgH="1002960" progId="Equation.3">
                  <p:embed/>
                </p:oleObj>
              </mc:Choice>
              <mc:Fallback>
                <p:oleObj name="公式" r:id="rId6" imgW="3098520" imgH="100296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16238" y="3213100"/>
                        <a:ext cx="2971800" cy="962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endParaRPr lang="zh-CN" altLang="zh-CN"/>
          </a:p>
        </p:txBody>
      </p:sp>
      <p:sp>
        <p:nvSpPr>
          <p:cNvPr id="99331" name="Rectangle 3"/>
          <p:cNvSpPr>
            <a:spLocks noGrp="1" noChangeArrowheads="1"/>
          </p:cNvSpPr>
          <p:nvPr>
            <p:ph type="body" sz="half" idx="1"/>
          </p:nvPr>
        </p:nvSpPr>
        <p:spPr>
          <a:xfrm>
            <a:off x="755650" y="1989138"/>
            <a:ext cx="3529013" cy="4608512"/>
          </a:xfrm>
        </p:spPr>
        <p:txBody>
          <a:bodyPr/>
          <a:lstStyle/>
          <a:p>
            <a:pPr eaLnBrk="1" hangingPunct="1">
              <a:lnSpc>
                <a:spcPct val="90000"/>
              </a:lnSpc>
            </a:pPr>
            <a:r>
              <a:rPr lang="en-US" altLang="zh-CN" sz="2800" b="1">
                <a:latin typeface="Times New Roman" pitchFamily="18" charset="0"/>
              </a:rPr>
              <a:t>Q</a:t>
            </a:r>
            <a:r>
              <a:rPr lang="zh-CN" altLang="en-US" sz="2800" b="1">
                <a:latin typeface="Times New Roman" pitchFamily="18" charset="0"/>
              </a:rPr>
              <a:t>函数性质：</a:t>
            </a:r>
          </a:p>
          <a:p>
            <a:pPr eaLnBrk="1" hangingPunct="1">
              <a:lnSpc>
                <a:spcPct val="90000"/>
              </a:lnSpc>
              <a:buFont typeface="Wingdings" pitchFamily="2" charset="2"/>
              <a:buNone/>
            </a:pPr>
            <a:r>
              <a:rPr lang="en-US" altLang="zh-CN" sz="2800" b="1">
                <a:latin typeface="Times New Roman" pitchFamily="18" charset="0"/>
              </a:rPr>
              <a:t>1</a:t>
            </a:r>
            <a:r>
              <a:rPr lang="zh-CN" altLang="en-US" sz="2800" b="1">
                <a:latin typeface="Times New Roman" pitchFamily="18" charset="0"/>
              </a:rPr>
              <a:t>） </a:t>
            </a:r>
            <a:r>
              <a:rPr lang="en-US" altLang="zh-CN" sz="2800" b="1">
                <a:latin typeface="Times New Roman" pitchFamily="18" charset="0"/>
              </a:rPr>
              <a:t>Q(x)=1-</a:t>
            </a:r>
            <a:r>
              <a:rPr lang="el-GR" altLang="zh-CN" sz="2800" b="1">
                <a:latin typeface="Times New Roman" pitchFamily="18" charset="0"/>
                <a:cs typeface="Arial" charset="0"/>
              </a:rPr>
              <a:t>Φ</a:t>
            </a:r>
            <a:r>
              <a:rPr lang="en-US" altLang="zh-CN" sz="2800" b="1">
                <a:latin typeface="Times New Roman" pitchFamily="18" charset="0"/>
              </a:rPr>
              <a:t>(x)</a:t>
            </a:r>
            <a:r>
              <a:rPr lang="zh-CN" altLang="en-US" sz="2800" b="1">
                <a:latin typeface="Times New Roman" pitchFamily="18" charset="0"/>
              </a:rPr>
              <a:t>；</a:t>
            </a:r>
          </a:p>
          <a:p>
            <a:pPr eaLnBrk="1" hangingPunct="1">
              <a:lnSpc>
                <a:spcPct val="90000"/>
              </a:lnSpc>
              <a:buFont typeface="Wingdings" pitchFamily="2" charset="2"/>
              <a:buNone/>
            </a:pPr>
            <a:r>
              <a:rPr lang="en-US" altLang="zh-CN" sz="2800" b="1">
                <a:latin typeface="Times New Roman" pitchFamily="18" charset="0"/>
              </a:rPr>
              <a:t>2</a:t>
            </a:r>
            <a:r>
              <a:rPr lang="zh-CN" altLang="en-US" sz="2800" b="1">
                <a:latin typeface="Times New Roman" pitchFamily="18" charset="0"/>
              </a:rPr>
              <a:t>）</a:t>
            </a:r>
            <a:r>
              <a:rPr lang="en-US" altLang="zh-CN" sz="2800" b="1">
                <a:latin typeface="Times New Roman" pitchFamily="18" charset="0"/>
              </a:rPr>
              <a:t>Q(0)</a:t>
            </a:r>
            <a:r>
              <a:rPr lang="zh-CN" altLang="en-US" sz="2800" b="1">
                <a:latin typeface="Times New Roman" pitchFamily="18" charset="0"/>
              </a:rPr>
              <a:t>＝</a:t>
            </a:r>
            <a:r>
              <a:rPr lang="en-US" altLang="zh-CN" sz="2800" b="1">
                <a:latin typeface="Times New Roman" pitchFamily="18" charset="0"/>
              </a:rPr>
              <a:t>0.5</a:t>
            </a:r>
            <a:r>
              <a:rPr lang="zh-CN" altLang="en-US" sz="2800" b="1">
                <a:latin typeface="Times New Roman" pitchFamily="18" charset="0"/>
              </a:rPr>
              <a:t>；</a:t>
            </a:r>
          </a:p>
          <a:p>
            <a:pPr eaLnBrk="1" hangingPunct="1">
              <a:lnSpc>
                <a:spcPct val="90000"/>
              </a:lnSpc>
              <a:buFont typeface="Wingdings" pitchFamily="2" charset="2"/>
              <a:buNone/>
            </a:pPr>
            <a:r>
              <a:rPr lang="en-US" altLang="zh-CN" sz="2800" b="1">
                <a:latin typeface="Times New Roman" pitchFamily="18" charset="0"/>
              </a:rPr>
              <a:t>3</a:t>
            </a:r>
            <a:r>
              <a:rPr lang="zh-CN" altLang="en-US" sz="2800" b="1">
                <a:latin typeface="Times New Roman" pitchFamily="18" charset="0"/>
              </a:rPr>
              <a:t>） </a:t>
            </a:r>
            <a:r>
              <a:rPr lang="en-US" altLang="zh-CN" sz="2800" b="1">
                <a:latin typeface="Times New Roman" pitchFamily="18" charset="0"/>
              </a:rPr>
              <a:t>Q(x)=1-Q(-x)</a:t>
            </a:r>
            <a:r>
              <a:rPr lang="zh-CN" altLang="en-US" sz="2800" b="1">
                <a:latin typeface="Times New Roman" pitchFamily="18" charset="0"/>
              </a:rPr>
              <a:t>；</a:t>
            </a:r>
          </a:p>
          <a:p>
            <a:pPr eaLnBrk="1" hangingPunct="1">
              <a:lnSpc>
                <a:spcPct val="90000"/>
              </a:lnSpc>
              <a:buFont typeface="Wingdings" pitchFamily="2" charset="2"/>
              <a:buNone/>
            </a:pPr>
            <a:r>
              <a:rPr lang="el-GR" altLang="zh-CN" sz="2800" b="1">
                <a:latin typeface="Times New Roman" pitchFamily="18" charset="0"/>
                <a:cs typeface="Arial" charset="0"/>
              </a:rPr>
              <a:t>Φ</a:t>
            </a:r>
            <a:r>
              <a:rPr lang="en-US" altLang="zh-CN" sz="2800" b="1">
                <a:latin typeface="Times New Roman" pitchFamily="18" charset="0"/>
              </a:rPr>
              <a:t>(x)=1- Q(x)= Q(-x)</a:t>
            </a:r>
            <a:r>
              <a:rPr lang="zh-CN" altLang="en-US" sz="2800" b="1">
                <a:latin typeface="Times New Roman" pitchFamily="18" charset="0"/>
              </a:rPr>
              <a:t>。</a:t>
            </a:r>
          </a:p>
          <a:p>
            <a:pPr eaLnBrk="1" hangingPunct="1">
              <a:lnSpc>
                <a:spcPct val="90000"/>
              </a:lnSpc>
              <a:buFont typeface="Wingdings" pitchFamily="2" charset="2"/>
              <a:buNone/>
            </a:pPr>
            <a:r>
              <a:rPr lang="en-US" altLang="zh-CN" sz="2800" b="1">
                <a:latin typeface="Times New Roman" pitchFamily="18" charset="0"/>
              </a:rPr>
              <a:t>4</a:t>
            </a:r>
            <a:r>
              <a:rPr lang="zh-CN" altLang="en-US" sz="2800" b="1">
                <a:latin typeface="Times New Roman" pitchFamily="18" charset="0"/>
              </a:rPr>
              <a:t>） </a:t>
            </a:r>
            <a:r>
              <a:rPr lang="en-US" altLang="zh-CN" sz="2800" b="1">
                <a:latin typeface="Times New Roman" pitchFamily="18" charset="0"/>
              </a:rPr>
              <a:t>Q(x)</a:t>
            </a:r>
            <a:r>
              <a:rPr lang="zh-CN" altLang="en-US" sz="2800" b="1">
                <a:latin typeface="Times New Roman" pitchFamily="18" charset="0"/>
              </a:rPr>
              <a:t>单调递减。</a:t>
            </a:r>
          </a:p>
          <a:p>
            <a:pPr eaLnBrk="1" hangingPunct="1">
              <a:lnSpc>
                <a:spcPct val="90000"/>
              </a:lnSpc>
              <a:buFont typeface="Wingdings" pitchFamily="2" charset="2"/>
              <a:buNone/>
            </a:pPr>
            <a:r>
              <a:rPr lang="en-US" altLang="zh-CN" sz="2800" b="1">
                <a:latin typeface="Times New Roman" pitchFamily="18" charset="0"/>
              </a:rPr>
              <a:t>5</a:t>
            </a:r>
            <a:r>
              <a:rPr lang="zh-CN" altLang="en-US" sz="2800" b="1">
                <a:latin typeface="Times New Roman" pitchFamily="18" charset="0"/>
              </a:rPr>
              <a:t>）若</a:t>
            </a:r>
            <a:r>
              <a:rPr lang="en-US" altLang="zh-CN" sz="2800" b="1" i="1">
                <a:latin typeface="Times New Roman" pitchFamily="18" charset="0"/>
              </a:rPr>
              <a:t>X</a:t>
            </a:r>
            <a:r>
              <a:rPr lang="zh-CN" altLang="en-US" sz="2800" b="1" i="1">
                <a:latin typeface="Times New Roman" pitchFamily="18" charset="0"/>
              </a:rPr>
              <a:t>～</a:t>
            </a:r>
            <a:r>
              <a:rPr lang="en-US" altLang="zh-CN" sz="2800" b="1" i="1">
                <a:latin typeface="Times New Roman" pitchFamily="18" charset="0"/>
              </a:rPr>
              <a:t>N(</a:t>
            </a:r>
            <a:r>
              <a:rPr lang="el-GR" altLang="zh-CN" sz="2800" b="1" i="1">
                <a:latin typeface="Times New Roman" pitchFamily="18" charset="0"/>
                <a:cs typeface="Arial" charset="0"/>
              </a:rPr>
              <a:t>μ</a:t>
            </a:r>
            <a:r>
              <a:rPr lang="en-US" altLang="zh-CN" sz="2800" b="1" i="1">
                <a:latin typeface="Times New Roman" pitchFamily="18" charset="0"/>
                <a:cs typeface="Arial" charset="0"/>
              </a:rPr>
              <a:t>,</a:t>
            </a:r>
            <a:r>
              <a:rPr lang="el-GR" altLang="zh-CN" sz="2800" b="1" i="1">
                <a:latin typeface="Times New Roman" pitchFamily="18" charset="0"/>
                <a:cs typeface="Arial" charset="0"/>
              </a:rPr>
              <a:t>σ</a:t>
            </a:r>
            <a:r>
              <a:rPr lang="en-US" altLang="zh-CN" sz="2800" b="1" i="1" baseline="30000">
                <a:latin typeface="Times New Roman" pitchFamily="18" charset="0"/>
                <a:cs typeface="Arial" charset="0"/>
              </a:rPr>
              <a:t>2</a:t>
            </a:r>
            <a:r>
              <a:rPr lang="en-US" altLang="zh-CN" sz="2800" b="1" i="1">
                <a:latin typeface="Times New Roman" pitchFamily="18" charset="0"/>
              </a:rPr>
              <a:t>)</a:t>
            </a:r>
            <a:r>
              <a:rPr lang="zh-CN" altLang="en-US" sz="2800" b="1" i="1">
                <a:latin typeface="Times New Roman" pitchFamily="18" charset="0"/>
              </a:rPr>
              <a:t>，</a:t>
            </a:r>
          </a:p>
          <a:p>
            <a:pPr eaLnBrk="1" hangingPunct="1">
              <a:lnSpc>
                <a:spcPct val="90000"/>
              </a:lnSpc>
              <a:buFont typeface="Wingdings" pitchFamily="2" charset="2"/>
              <a:buNone/>
            </a:pPr>
            <a:r>
              <a:rPr lang="zh-CN" altLang="en-US" sz="2800" b="1">
                <a:latin typeface="Times New Roman" pitchFamily="18" charset="0"/>
              </a:rPr>
              <a:t>则</a:t>
            </a:r>
            <a:r>
              <a:rPr lang="en-US" altLang="zh-CN" sz="2800" b="1" i="1">
                <a:latin typeface="Times New Roman" pitchFamily="18" charset="0"/>
              </a:rPr>
              <a:t>Prob(X&gt;z)=</a:t>
            </a:r>
          </a:p>
          <a:p>
            <a:pPr eaLnBrk="1" hangingPunct="1">
              <a:lnSpc>
                <a:spcPct val="90000"/>
              </a:lnSpc>
              <a:buFont typeface="Wingdings" pitchFamily="2" charset="2"/>
              <a:buNone/>
            </a:pPr>
            <a:r>
              <a:rPr lang="en-US" altLang="zh-CN" sz="2800" b="1" i="1">
                <a:latin typeface="Times New Roman" pitchFamily="18" charset="0"/>
              </a:rPr>
              <a:t>        Q[(z- </a:t>
            </a:r>
            <a:r>
              <a:rPr lang="el-GR" altLang="zh-CN" sz="2800" b="1" i="1">
                <a:latin typeface="Times New Roman" pitchFamily="18" charset="0"/>
                <a:cs typeface="Arial" charset="0"/>
              </a:rPr>
              <a:t>μ</a:t>
            </a:r>
            <a:r>
              <a:rPr lang="en-US" altLang="zh-CN" sz="2800" b="1" i="1">
                <a:latin typeface="Times New Roman" pitchFamily="18" charset="0"/>
                <a:cs typeface="Arial" charset="0"/>
              </a:rPr>
              <a:t>)/ </a:t>
            </a:r>
            <a:r>
              <a:rPr lang="el-GR" altLang="zh-CN" sz="2800" b="1" i="1">
                <a:latin typeface="Times New Roman" pitchFamily="18" charset="0"/>
                <a:cs typeface="Arial" charset="0"/>
              </a:rPr>
              <a:t>σ</a:t>
            </a:r>
            <a:r>
              <a:rPr lang="en-US" altLang="zh-CN" sz="2800" b="1" i="1">
                <a:latin typeface="Times New Roman" pitchFamily="18" charset="0"/>
                <a:cs typeface="Arial" charset="0"/>
              </a:rPr>
              <a:t>]</a:t>
            </a:r>
            <a:r>
              <a:rPr lang="en-US" altLang="zh-CN" sz="2800" b="1">
                <a:latin typeface="Times New Roman" pitchFamily="18" charset="0"/>
                <a:cs typeface="Arial" charset="0"/>
              </a:rPr>
              <a:t>  </a:t>
            </a:r>
            <a:r>
              <a:rPr lang="zh-CN" altLang="en-US" sz="2800" b="1">
                <a:latin typeface="Times New Roman" pitchFamily="18" charset="0"/>
                <a:cs typeface="Arial" charset="0"/>
              </a:rPr>
              <a:t>。</a:t>
            </a:r>
            <a:endParaRPr lang="en-US" altLang="zh-CN" sz="2800" b="1">
              <a:latin typeface="Times New Roman" pitchFamily="18" charset="0"/>
              <a:cs typeface="Arial" charset="0"/>
            </a:endParaRPr>
          </a:p>
          <a:p>
            <a:pPr eaLnBrk="1" hangingPunct="1">
              <a:lnSpc>
                <a:spcPct val="90000"/>
              </a:lnSpc>
              <a:buFont typeface="Wingdings" pitchFamily="2" charset="2"/>
              <a:buNone/>
            </a:pPr>
            <a:r>
              <a:rPr lang="zh-CN" altLang="en-US" sz="2800" b="1">
                <a:latin typeface="Times New Roman" pitchFamily="18" charset="0"/>
                <a:cs typeface="Arial" charset="0"/>
              </a:rPr>
              <a:t>问，</a:t>
            </a:r>
            <a:r>
              <a:rPr lang="en-US" altLang="zh-CN" sz="2800" b="1" i="1">
                <a:latin typeface="Times New Roman" pitchFamily="18" charset="0"/>
              </a:rPr>
              <a:t>Prob(X&lt;z)=</a:t>
            </a:r>
            <a:r>
              <a:rPr lang="zh-CN" altLang="en-US" sz="2800" b="1" i="1">
                <a:latin typeface="Times New Roman" pitchFamily="18" charset="0"/>
              </a:rPr>
              <a:t>？</a:t>
            </a:r>
            <a:endParaRPr lang="en-US" altLang="zh-CN" sz="2800" b="1">
              <a:latin typeface="Times New Roman" pitchFamily="18" charset="0"/>
              <a:cs typeface="Arial" charset="0"/>
            </a:endParaRPr>
          </a:p>
          <a:p>
            <a:pPr eaLnBrk="1" hangingPunct="1">
              <a:lnSpc>
                <a:spcPct val="90000"/>
              </a:lnSpc>
              <a:buFont typeface="Wingdings" pitchFamily="2" charset="2"/>
              <a:buNone/>
            </a:pPr>
            <a:endParaRPr lang="zh-CN" altLang="en-US" sz="2800" b="1">
              <a:latin typeface="Times New Roman" pitchFamily="18" charset="0"/>
              <a:cs typeface="Arial" charset="0"/>
            </a:endParaRPr>
          </a:p>
        </p:txBody>
      </p:sp>
      <p:sp>
        <p:nvSpPr>
          <p:cNvPr id="509956" name="Text Box 4"/>
          <p:cNvSpPr txBox="1">
            <a:spLocks noChangeArrowheads="1"/>
          </p:cNvSpPr>
          <p:nvPr/>
        </p:nvSpPr>
        <p:spPr bwMode="auto">
          <a:xfrm>
            <a:off x="4643438" y="6092825"/>
            <a:ext cx="4105275" cy="457200"/>
          </a:xfrm>
          <a:prstGeom prst="rect">
            <a:avLst/>
          </a:prstGeom>
          <a:noFill/>
          <a:ln w="9525" algn="ctr">
            <a:noFill/>
            <a:miter lim="800000"/>
            <a:headEnd/>
            <a:tailEnd/>
          </a:ln>
          <a:effectLst/>
        </p:spPr>
        <p:txBody>
          <a:bodyPr>
            <a:spAutoFit/>
          </a:bodyPr>
          <a:lstStyle/>
          <a:p>
            <a:pPr>
              <a:defRPr/>
            </a:pPr>
            <a:r>
              <a:rPr lang="en-US" altLang="zh-CN" sz="2400">
                <a:effectLst>
                  <a:outerShdw blurRad="38100" dist="38100" dir="2700000" algn="tl">
                    <a:srgbClr val="FFFFFF"/>
                  </a:outerShdw>
                </a:effectLst>
                <a:ea typeface="宋体" charset="-122"/>
              </a:rPr>
              <a:t>   </a:t>
            </a:r>
            <a:r>
              <a:rPr lang="zh-CN" altLang="en-US" sz="2400">
                <a:solidFill>
                  <a:schemeClr val="tx2"/>
                </a:solidFill>
                <a:effectLst>
                  <a:outerShdw blurRad="38100" dist="38100" dir="2700000" algn="tl">
                    <a:srgbClr val="000000"/>
                  </a:outerShdw>
                </a:effectLst>
                <a:ea typeface="宋体" charset="-122"/>
              </a:rPr>
              <a:t>课本</a:t>
            </a:r>
            <a:r>
              <a:rPr lang="en-US" altLang="zh-CN" sz="2400">
                <a:solidFill>
                  <a:schemeClr val="tx2"/>
                </a:solidFill>
                <a:effectLst>
                  <a:outerShdw blurRad="38100" dist="38100" dir="2700000" algn="tl">
                    <a:srgbClr val="000000"/>
                  </a:outerShdw>
                </a:effectLst>
                <a:ea typeface="宋体" charset="-122"/>
              </a:rPr>
              <a:t>pp448 </a:t>
            </a:r>
            <a:r>
              <a:rPr lang="zh-CN" altLang="en-US" sz="2400">
                <a:solidFill>
                  <a:schemeClr val="tx2"/>
                </a:solidFill>
                <a:effectLst>
                  <a:outerShdw blurRad="38100" dist="38100" dir="2700000" algn="tl">
                    <a:srgbClr val="000000"/>
                  </a:outerShdw>
                </a:effectLst>
                <a:ea typeface="宋体" charset="-122"/>
              </a:rPr>
              <a:t>有</a:t>
            </a:r>
            <a:r>
              <a:rPr lang="en-US" altLang="zh-CN" sz="2400">
                <a:solidFill>
                  <a:schemeClr val="tx2"/>
                </a:solidFill>
                <a:effectLst>
                  <a:outerShdw blurRad="38100" dist="38100" dir="2700000" algn="tl">
                    <a:srgbClr val="000000"/>
                  </a:outerShdw>
                </a:effectLst>
                <a:ea typeface="宋体" charset="-122"/>
              </a:rPr>
              <a:t>Q</a:t>
            </a:r>
            <a:r>
              <a:rPr lang="zh-CN" altLang="en-US" sz="2400">
                <a:solidFill>
                  <a:schemeClr val="tx2"/>
                </a:solidFill>
                <a:effectLst>
                  <a:outerShdw blurRad="38100" dist="38100" dir="2700000" algn="tl">
                    <a:srgbClr val="000000"/>
                  </a:outerShdw>
                </a:effectLst>
                <a:ea typeface="宋体" charset="-122"/>
              </a:rPr>
              <a:t>函数表</a:t>
            </a:r>
          </a:p>
        </p:txBody>
      </p:sp>
      <p:pic>
        <p:nvPicPr>
          <p:cNvPr id="99333" name="Picture 5"/>
          <p:cNvPicPr>
            <a:picLocks noGrp="1" noChangeAspect="1" noChangeArrowheads="1"/>
          </p:cNvPicPr>
          <p:nvPr>
            <p:ph sz="half" idx="2"/>
          </p:nvPr>
        </p:nvPicPr>
        <p:blipFill>
          <a:blip r:embed="rId3" cstate="print"/>
          <a:srcRect/>
          <a:stretch>
            <a:fillRect/>
          </a:stretch>
        </p:blipFill>
        <p:spPr>
          <a:xfrm>
            <a:off x="4284663" y="3068638"/>
            <a:ext cx="4379912" cy="2517775"/>
          </a:xfrm>
        </p:spPr>
      </p:pic>
      <p:sp>
        <p:nvSpPr>
          <p:cNvPr id="6" name="椭圆形标注 5"/>
          <p:cNvSpPr>
            <a:spLocks noChangeArrowheads="1"/>
          </p:cNvSpPr>
          <p:nvPr/>
        </p:nvSpPr>
        <p:spPr bwMode="auto">
          <a:xfrm>
            <a:off x="3132138" y="1633538"/>
            <a:ext cx="2859087" cy="877887"/>
          </a:xfrm>
          <a:prstGeom prst="wedgeEllipseCallout">
            <a:avLst>
              <a:gd name="adj1" fmla="val -58495"/>
              <a:gd name="adj2" fmla="val 60306"/>
            </a:avLst>
          </a:prstGeom>
          <a:solidFill>
            <a:srgbClr val="00B0F0">
              <a:alpha val="50980"/>
            </a:srgbClr>
          </a:solidFill>
          <a:ln w="9525" algn="ctr">
            <a:solidFill>
              <a:schemeClr val="tx1"/>
            </a:solidFill>
            <a:round/>
            <a:headEnd/>
            <a:tailEnd/>
          </a:ln>
        </p:spPr>
        <p:txBody>
          <a:bodyPr>
            <a:spAutoFit/>
          </a:bodyPr>
          <a:lstStyle/>
          <a:p>
            <a:pPr>
              <a:defRPr/>
            </a:pPr>
            <a:r>
              <a:rPr lang="en-US" altLang="zh-CN" sz="1800" dirty="0">
                <a:effectLst>
                  <a:outerShdw blurRad="38100" dist="38100" dir="2700000" algn="tl">
                    <a:srgbClr val="000000">
                      <a:alpha val="43137"/>
                    </a:srgbClr>
                  </a:outerShdw>
                </a:effectLst>
                <a:ea typeface="宋体" charset="-122"/>
              </a:rPr>
              <a:t>X</a:t>
            </a:r>
            <a:r>
              <a:rPr lang="zh-CN" altLang="en-US" sz="1800" dirty="0">
                <a:effectLst>
                  <a:outerShdw blurRad="38100" dist="38100" dir="2700000" algn="tl">
                    <a:srgbClr val="000000">
                      <a:alpha val="43137"/>
                    </a:srgbClr>
                  </a:outerShdw>
                </a:effectLst>
                <a:ea typeface="宋体" charset="-122"/>
              </a:rPr>
              <a:t>的概率分布函数或</a:t>
            </a:r>
            <a:r>
              <a:rPr lang="en-US" altLang="zh-CN" sz="1800" dirty="0">
                <a:effectLst>
                  <a:outerShdw blurRad="38100" dist="38100" dir="2700000" algn="tl">
                    <a:srgbClr val="000000">
                      <a:alpha val="43137"/>
                    </a:srgbClr>
                  </a:outerShdw>
                </a:effectLst>
                <a:ea typeface="宋体" charset="-122"/>
              </a:rPr>
              <a:t>CDF</a:t>
            </a:r>
            <a:endParaRPr lang="zh-CN" altLang="en-US" sz="1800" dirty="0">
              <a:effectLst>
                <a:outerShdw blurRad="38100" dist="38100" dir="2700000" algn="tl">
                  <a:srgbClr val="000000">
                    <a:alpha val="43137"/>
                  </a:srgbClr>
                </a:outerShdw>
              </a:effectLst>
              <a:ea typeface="宋体" charset="-122"/>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pPr eaLnBrk="1" hangingPunct="1"/>
            <a:endParaRPr lang="zh-CN" altLang="zh-CN"/>
          </a:p>
        </p:txBody>
      </p:sp>
      <p:sp>
        <p:nvSpPr>
          <p:cNvPr id="512003" name="Rectangle 3"/>
          <p:cNvSpPr>
            <a:spLocks noGrp="1" noChangeArrowheads="1"/>
          </p:cNvSpPr>
          <p:nvPr>
            <p:ph type="body" sz="half" idx="1"/>
          </p:nvPr>
        </p:nvSpPr>
        <p:spPr>
          <a:xfrm>
            <a:off x="684213" y="2017713"/>
            <a:ext cx="7991475" cy="4506912"/>
          </a:xfrm>
        </p:spPr>
        <p:txBody>
          <a:bodyPr/>
          <a:lstStyle/>
          <a:p>
            <a:pPr eaLnBrk="1" hangingPunct="1">
              <a:defRPr/>
            </a:pPr>
            <a:r>
              <a:rPr lang="zh-CN" altLang="en-US" sz="2800" b="1" dirty="0">
                <a:effectLst>
                  <a:outerShdw blurRad="38100" dist="38100" dir="2700000" algn="tl">
                    <a:srgbClr val="FFFFFF"/>
                  </a:outerShdw>
                </a:effectLst>
              </a:rPr>
              <a:t>中断概率</a:t>
            </a:r>
            <a:r>
              <a:rPr lang="zh-CN" altLang="en-US" sz="2800" b="1" dirty="0"/>
              <a:t>：在给定距离</a:t>
            </a:r>
            <a:r>
              <a:rPr lang="en-US" altLang="zh-CN" sz="2800" b="1" i="1" dirty="0">
                <a:latin typeface="Times New Roman" pitchFamily="18" charset="0"/>
                <a:cs typeface="Times New Roman" pitchFamily="18" charset="0"/>
              </a:rPr>
              <a:t>d</a:t>
            </a:r>
            <a:r>
              <a:rPr lang="zh-CN" altLang="en-US" sz="2800" b="1" dirty="0"/>
              <a:t>上，接收功率小于系统最小可用功率的概率，称为</a:t>
            </a:r>
            <a:r>
              <a:rPr lang="zh-CN" altLang="en-US" sz="2800" b="1" dirty="0">
                <a:effectLst>
                  <a:outerShdw blurRad="38100" dist="38100" dir="2700000" algn="tl">
                    <a:srgbClr val="FFFFFF"/>
                  </a:outerShdw>
                </a:effectLst>
              </a:rPr>
              <a:t>中断概率</a:t>
            </a:r>
            <a:r>
              <a:rPr lang="zh-CN" altLang="en-US" sz="2800" b="1" dirty="0"/>
              <a:t>（</a:t>
            </a:r>
            <a:r>
              <a:rPr lang="en-US" altLang="zh-CN" sz="2800" b="1" dirty="0">
                <a:effectLst>
                  <a:outerShdw blurRad="38100" dist="38100" dir="2700000" algn="tl">
                    <a:srgbClr val="FFFFFF"/>
                  </a:outerShdw>
                </a:effectLst>
                <a:latin typeface="Times New Roman" pitchFamily="18" charset="0"/>
              </a:rPr>
              <a:t>outage probability</a:t>
            </a:r>
            <a:r>
              <a:rPr lang="zh-CN" altLang="en-US" sz="2800" b="1" dirty="0"/>
              <a:t>）。</a:t>
            </a:r>
          </a:p>
          <a:p>
            <a:pPr eaLnBrk="1" hangingPunct="1">
              <a:defRPr/>
            </a:pPr>
            <a:r>
              <a:rPr lang="zh-CN" altLang="en-US" sz="2800" b="1" dirty="0"/>
              <a:t>根据上述模型的第三种形式，我们知道给定距离上的接收功率（</a:t>
            </a:r>
            <a:r>
              <a:rPr lang="en-US" altLang="zh-CN" sz="2800" b="1" dirty="0" err="1">
                <a:latin typeface="Times New Roman" pitchFamily="18" charset="0"/>
                <a:cs typeface="Times New Roman" pitchFamily="18" charset="0"/>
              </a:rPr>
              <a:t>dBm</a:t>
            </a:r>
            <a:r>
              <a:rPr lang="zh-CN" altLang="en-US" sz="2800" b="1" dirty="0"/>
              <a:t>）为：</a:t>
            </a:r>
          </a:p>
          <a:p>
            <a:pPr eaLnBrk="1" hangingPunct="1">
              <a:defRPr/>
            </a:pPr>
            <a:endParaRPr lang="zh-CN" altLang="en-US" sz="2800" b="1" dirty="0"/>
          </a:p>
          <a:p>
            <a:pPr eaLnBrk="1" hangingPunct="1">
              <a:buFont typeface="Wingdings" pitchFamily="2" charset="2"/>
              <a:buNone/>
              <a:defRPr/>
            </a:pPr>
            <a:r>
              <a:rPr lang="zh-CN" altLang="en-US" sz="2800" dirty="0"/>
              <a:t>                                                                 。</a:t>
            </a:r>
          </a:p>
          <a:p>
            <a:pPr eaLnBrk="1" hangingPunct="1">
              <a:buFont typeface="Wingdings" pitchFamily="2" charset="2"/>
              <a:buNone/>
              <a:defRPr/>
            </a:pPr>
            <a:r>
              <a:rPr lang="zh-CN" altLang="en-US" sz="2800" dirty="0"/>
              <a:t>   </a:t>
            </a:r>
            <a:r>
              <a:rPr lang="zh-CN" altLang="en-US" sz="2800" b="1" dirty="0"/>
              <a:t>即，以</a:t>
            </a:r>
            <a:r>
              <a:rPr lang="en-US" altLang="zh-CN" sz="2800" b="1" dirty="0" err="1">
                <a:effectLst>
                  <a:outerShdw blurRad="38100" dist="38100" dir="2700000" algn="tl">
                    <a:srgbClr val="FFFFFF"/>
                  </a:outerShdw>
                </a:effectLst>
                <a:latin typeface="Times New Roman" pitchFamily="18" charset="0"/>
              </a:rPr>
              <a:t>dBm</a:t>
            </a:r>
            <a:r>
              <a:rPr lang="zh-CN" altLang="en-US" sz="2800" b="1" dirty="0"/>
              <a:t>计的接收功率也服从正态分布。</a:t>
            </a:r>
          </a:p>
        </p:txBody>
      </p:sp>
      <p:graphicFrame>
        <p:nvGraphicFramePr>
          <p:cNvPr id="29698" name="Object 4"/>
          <p:cNvGraphicFramePr>
            <a:graphicFrameLocks noGrp="1" noChangeAspect="1"/>
          </p:cNvGraphicFramePr>
          <p:nvPr>
            <p:ph sz="half" idx="2"/>
          </p:nvPr>
        </p:nvGraphicFramePr>
        <p:xfrm>
          <a:off x="1331913" y="4292600"/>
          <a:ext cx="6551612" cy="1150938"/>
        </p:xfrm>
        <a:graphic>
          <a:graphicData uri="http://schemas.openxmlformats.org/presentationml/2006/ole">
            <mc:AlternateContent xmlns:mc="http://schemas.openxmlformats.org/markup-compatibility/2006">
              <mc:Choice xmlns:v="urn:schemas-microsoft-com:vml" Requires="v">
                <p:oleObj spid="_x0000_s29700" name="公式" r:id="rId4" imgW="9880560" imgH="1574640" progId="Equation.3">
                  <p:embed/>
                </p:oleObj>
              </mc:Choice>
              <mc:Fallback>
                <p:oleObj name="公式" r:id="rId4" imgW="9880560" imgH="15746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4292600"/>
                        <a:ext cx="6551612" cy="1150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2005" name="Line 5"/>
          <p:cNvSpPr>
            <a:spLocks noChangeShapeType="1"/>
          </p:cNvSpPr>
          <p:nvPr/>
        </p:nvSpPr>
        <p:spPr bwMode="auto">
          <a:xfrm>
            <a:off x="2987675" y="5373688"/>
            <a:ext cx="3744913" cy="0"/>
          </a:xfrm>
          <a:prstGeom prst="line">
            <a:avLst/>
          </a:prstGeom>
          <a:noFill/>
          <a:ln w="28575">
            <a:solidFill>
              <a:schemeClr val="hlink"/>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charset="-122"/>
            </a:endParaRPr>
          </a:p>
        </p:txBody>
      </p:sp>
      <p:sp>
        <p:nvSpPr>
          <p:cNvPr id="512006" name="Line 6"/>
          <p:cNvSpPr>
            <a:spLocks noChangeShapeType="1"/>
          </p:cNvSpPr>
          <p:nvPr/>
        </p:nvSpPr>
        <p:spPr bwMode="auto">
          <a:xfrm flipV="1">
            <a:off x="2987675" y="4797425"/>
            <a:ext cx="0" cy="576263"/>
          </a:xfrm>
          <a:prstGeom prst="line">
            <a:avLst/>
          </a:prstGeom>
          <a:noFill/>
          <a:ln w="28575">
            <a:solidFill>
              <a:schemeClr val="hlink"/>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charset="-122"/>
            </a:endParaRPr>
          </a:p>
        </p:txBody>
      </p:sp>
      <p:sp>
        <p:nvSpPr>
          <p:cNvPr id="512007" name="Line 7"/>
          <p:cNvSpPr>
            <a:spLocks noChangeShapeType="1"/>
          </p:cNvSpPr>
          <p:nvPr/>
        </p:nvSpPr>
        <p:spPr bwMode="auto">
          <a:xfrm>
            <a:off x="2987675" y="4797425"/>
            <a:ext cx="3744913" cy="0"/>
          </a:xfrm>
          <a:prstGeom prst="line">
            <a:avLst/>
          </a:prstGeom>
          <a:noFill/>
          <a:ln w="28575">
            <a:solidFill>
              <a:schemeClr val="hlink"/>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charset="-122"/>
            </a:endParaRPr>
          </a:p>
        </p:txBody>
      </p:sp>
      <p:sp>
        <p:nvSpPr>
          <p:cNvPr id="512008" name="Line 8"/>
          <p:cNvSpPr>
            <a:spLocks noChangeShapeType="1"/>
          </p:cNvSpPr>
          <p:nvPr/>
        </p:nvSpPr>
        <p:spPr bwMode="auto">
          <a:xfrm>
            <a:off x="6732588" y="4797425"/>
            <a:ext cx="0" cy="576263"/>
          </a:xfrm>
          <a:prstGeom prst="line">
            <a:avLst/>
          </a:prstGeom>
          <a:noFill/>
          <a:ln w="28575">
            <a:solidFill>
              <a:schemeClr val="hlink"/>
            </a:solidFill>
            <a:round/>
            <a:headEnd/>
            <a:tailEnd/>
          </a:ln>
          <a:effectLst/>
        </p:spPr>
        <p:txBody>
          <a:bodyPr/>
          <a:lstStyle/>
          <a:p>
            <a:pPr>
              <a:defRPr/>
            </a:pPr>
            <a:endParaRPr lang="zh-CN" altLang="en-US">
              <a:effectLst>
                <a:outerShdw blurRad="38100" dist="38100" dir="2700000" algn="tl">
                  <a:srgbClr val="000000">
                    <a:alpha val="43137"/>
                  </a:srgbClr>
                </a:outerShdw>
              </a:effectLst>
              <a:ea typeface="宋体" charset="-122"/>
            </a:endParaRPr>
          </a:p>
        </p:txBody>
      </p:sp>
      <p:sp>
        <p:nvSpPr>
          <p:cNvPr id="29706" name="AutoShape 9"/>
          <p:cNvSpPr>
            <a:spLocks noChangeArrowheads="1"/>
          </p:cNvSpPr>
          <p:nvPr/>
        </p:nvSpPr>
        <p:spPr bwMode="auto">
          <a:xfrm flipV="1">
            <a:off x="4500563" y="6021388"/>
            <a:ext cx="4535487" cy="647700"/>
          </a:xfrm>
          <a:prstGeom prst="wedgeEllipseCallout">
            <a:avLst>
              <a:gd name="adj1" fmla="val -26028"/>
              <a:gd name="adj2" fmla="val 148528"/>
            </a:avLst>
          </a:prstGeom>
          <a:noFill/>
          <a:ln w="19050">
            <a:solidFill>
              <a:schemeClr val="hlink"/>
            </a:solidFill>
            <a:miter lim="800000"/>
            <a:headEnd/>
            <a:tailEnd/>
          </a:ln>
        </p:spPr>
        <p:txBody>
          <a:bodyPr rot="10800000"/>
          <a:lstStyle/>
          <a:p>
            <a:pPr algn="ctr">
              <a:spcBef>
                <a:spcPct val="0"/>
              </a:spcBef>
            </a:pPr>
            <a:r>
              <a:rPr lang="zh-CN" altLang="en-US" sz="2000">
                <a:solidFill>
                  <a:schemeClr val="hlink"/>
                </a:solidFill>
                <a:latin typeface="Tahoma" pitchFamily="34" charset="0"/>
              </a:rPr>
              <a:t>平均接收功率</a:t>
            </a:r>
          </a:p>
        </p:txBody>
      </p:sp>
      <p:graphicFrame>
        <p:nvGraphicFramePr>
          <p:cNvPr id="29699" name="Object 10"/>
          <p:cNvGraphicFramePr>
            <a:graphicFrameLocks noChangeAspect="1"/>
          </p:cNvGraphicFramePr>
          <p:nvPr/>
        </p:nvGraphicFramePr>
        <p:xfrm>
          <a:off x="7524750" y="6092825"/>
          <a:ext cx="815975" cy="447675"/>
        </p:xfrm>
        <a:graphic>
          <a:graphicData uri="http://schemas.openxmlformats.org/presentationml/2006/ole">
            <mc:AlternateContent xmlns:mc="http://schemas.openxmlformats.org/markup-compatibility/2006">
              <mc:Choice xmlns:v="urn:schemas-microsoft-com:vml" Requires="v">
                <p:oleObj spid="_x0000_s29701" name="公式" r:id="rId6" imgW="558720" imgH="279360" progId="Equation.3">
                  <p:embed/>
                </p:oleObj>
              </mc:Choice>
              <mc:Fallback>
                <p:oleObj name="公式" r:id="rId6" imgW="558720" imgH="27936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24750" y="6092825"/>
                        <a:ext cx="815975" cy="447675"/>
                      </a:xfrm>
                      <a:prstGeom prst="rect">
                        <a:avLst/>
                      </a:prstGeom>
                      <a:noFill/>
                      <a:ln>
                        <a:noFill/>
                      </a:ln>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chemeClr val="hlink"/>
                            </a:solidFill>
                            <a:miter lim="800000"/>
                            <a:headEnd/>
                            <a:tailEnd/>
                          </a14:hiddenLine>
                        </a:ext>
                      </a:extLst>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p:txBody>
          <a:bodyPr/>
          <a:lstStyle/>
          <a:p>
            <a:pPr eaLnBrk="1" hangingPunct="1"/>
            <a:endParaRPr lang="zh-CN" altLang="zh-CN"/>
          </a:p>
        </p:txBody>
      </p:sp>
      <p:sp>
        <p:nvSpPr>
          <p:cNvPr id="28677" name="Rectangle 3"/>
          <p:cNvSpPr>
            <a:spLocks noGrp="1" noChangeArrowheads="1"/>
          </p:cNvSpPr>
          <p:nvPr>
            <p:ph type="body" sz="half" idx="1"/>
          </p:nvPr>
        </p:nvSpPr>
        <p:spPr>
          <a:xfrm>
            <a:off x="755650" y="2133600"/>
            <a:ext cx="7561263" cy="4391025"/>
          </a:xfrm>
        </p:spPr>
        <p:txBody>
          <a:bodyPr/>
          <a:lstStyle/>
          <a:p>
            <a:pPr eaLnBrk="1" hangingPunct="1">
              <a:lnSpc>
                <a:spcPct val="90000"/>
              </a:lnSpc>
              <a:defRPr/>
            </a:pPr>
            <a:r>
              <a:rPr lang="zh-CN" altLang="en-US" sz="2800" b="1" dirty="0">
                <a:latin typeface="Times New Roman" pitchFamily="18" charset="0"/>
              </a:rPr>
              <a:t>设接收信号功率门限为</a:t>
            </a:r>
            <a:r>
              <a:rPr lang="el-GR" altLang="zh-CN" sz="2800" b="1" i="1" dirty="0">
                <a:latin typeface="Times New Roman" pitchFamily="18" charset="0"/>
              </a:rPr>
              <a:t>γ</a:t>
            </a:r>
            <a:r>
              <a:rPr lang="zh-CN" altLang="en-US" sz="2800" b="1" dirty="0">
                <a:latin typeface="Times New Roman" pitchFamily="18" charset="0"/>
              </a:rPr>
              <a:t>，则接收信号功率</a:t>
            </a:r>
          </a:p>
          <a:p>
            <a:pPr eaLnBrk="1" hangingPunct="1">
              <a:lnSpc>
                <a:spcPct val="90000"/>
              </a:lnSpc>
              <a:buFont typeface="Wingdings" pitchFamily="2" charset="2"/>
              <a:buNone/>
              <a:defRPr/>
            </a:pPr>
            <a:r>
              <a:rPr lang="zh-CN" altLang="en-US" sz="2800" b="1" dirty="0">
                <a:latin typeface="Times New Roman" pitchFamily="18" charset="0"/>
              </a:rPr>
              <a:t>    的</a:t>
            </a:r>
            <a:r>
              <a:rPr lang="zh-CN" altLang="en-US" sz="2800" b="1" dirty="0">
                <a:effectLst>
                  <a:outerShdw blurRad="38100" dist="38100" dir="2700000" algn="tl">
                    <a:srgbClr val="000000">
                      <a:alpha val="43137"/>
                    </a:srgbClr>
                  </a:outerShdw>
                </a:effectLst>
                <a:latin typeface="Times New Roman" pitchFamily="18" charset="0"/>
              </a:rPr>
              <a:t>互补累积分布函数</a:t>
            </a:r>
            <a:r>
              <a:rPr lang="zh-CN" altLang="en-US" sz="2800" b="1" dirty="0">
                <a:latin typeface="Times New Roman" pitchFamily="18" charset="0"/>
              </a:rPr>
              <a:t>（</a:t>
            </a:r>
            <a:r>
              <a:rPr lang="en-US" altLang="zh-CN" sz="2800" b="1" dirty="0">
                <a:effectLst>
                  <a:outerShdw blurRad="38100" dist="38100" dir="2700000" algn="tl">
                    <a:srgbClr val="000000">
                      <a:alpha val="43137"/>
                    </a:srgbClr>
                  </a:outerShdw>
                </a:effectLst>
                <a:latin typeface="Times New Roman" pitchFamily="18" charset="0"/>
              </a:rPr>
              <a:t>CCDF</a:t>
            </a:r>
            <a:r>
              <a:rPr lang="zh-CN" altLang="en-US" sz="2800" b="1" dirty="0">
                <a:latin typeface="Times New Roman" pitchFamily="18" charset="0"/>
              </a:rPr>
              <a:t>）可表示为：</a:t>
            </a:r>
          </a:p>
          <a:p>
            <a:pPr eaLnBrk="1" hangingPunct="1">
              <a:lnSpc>
                <a:spcPct val="90000"/>
              </a:lnSpc>
              <a:defRPr/>
            </a:pPr>
            <a:endParaRPr lang="zh-CN" altLang="en-US" sz="2400" b="1" dirty="0">
              <a:latin typeface="Times New Roman" pitchFamily="18" charset="0"/>
            </a:endParaRPr>
          </a:p>
          <a:p>
            <a:pPr eaLnBrk="1" hangingPunct="1">
              <a:lnSpc>
                <a:spcPct val="90000"/>
              </a:lnSpc>
              <a:buFont typeface="Wingdings" pitchFamily="2" charset="2"/>
              <a:buNone/>
              <a:defRPr/>
            </a:pPr>
            <a:r>
              <a:rPr lang="zh-CN" altLang="en-US" sz="2400" b="1" dirty="0">
                <a:latin typeface="Times New Roman" pitchFamily="18" charset="0"/>
              </a:rPr>
              <a:t>                                                                               </a:t>
            </a:r>
            <a:r>
              <a:rPr lang="zh-CN" altLang="en-US" sz="2800" b="1" dirty="0">
                <a:latin typeface="Times New Roman" pitchFamily="18" charset="0"/>
              </a:rPr>
              <a:t>。</a:t>
            </a:r>
          </a:p>
          <a:p>
            <a:pPr eaLnBrk="1" hangingPunct="1">
              <a:lnSpc>
                <a:spcPct val="90000"/>
              </a:lnSpc>
              <a:buFont typeface="Wingdings" pitchFamily="2" charset="2"/>
              <a:buNone/>
              <a:defRPr/>
            </a:pPr>
            <a:endParaRPr lang="zh-CN" altLang="en-US" sz="2400" b="1" dirty="0">
              <a:latin typeface="Times New Roman" pitchFamily="18" charset="0"/>
            </a:endParaRPr>
          </a:p>
          <a:p>
            <a:pPr eaLnBrk="1" hangingPunct="1">
              <a:lnSpc>
                <a:spcPct val="90000"/>
              </a:lnSpc>
              <a:defRPr/>
            </a:pPr>
            <a:r>
              <a:rPr lang="zh-CN" altLang="en-US" sz="2800" b="1" dirty="0">
                <a:latin typeface="Times New Roman" pitchFamily="18" charset="0"/>
              </a:rPr>
              <a:t>而接收功率低于门限</a:t>
            </a:r>
            <a:r>
              <a:rPr lang="el-GR" altLang="zh-CN" sz="2800" b="1" dirty="0">
                <a:latin typeface="Times New Roman" pitchFamily="18" charset="0"/>
              </a:rPr>
              <a:t>γ</a:t>
            </a:r>
            <a:r>
              <a:rPr lang="zh-CN" altLang="en-US" sz="2800" b="1" dirty="0">
                <a:latin typeface="Times New Roman" pitchFamily="18" charset="0"/>
              </a:rPr>
              <a:t>的概率为：</a:t>
            </a:r>
          </a:p>
          <a:p>
            <a:pPr eaLnBrk="1" hangingPunct="1">
              <a:lnSpc>
                <a:spcPct val="90000"/>
              </a:lnSpc>
              <a:defRPr/>
            </a:pPr>
            <a:endParaRPr lang="zh-CN" altLang="en-US" sz="2800" b="1" dirty="0">
              <a:latin typeface="Times New Roman" pitchFamily="18" charset="0"/>
            </a:endParaRPr>
          </a:p>
          <a:p>
            <a:pPr eaLnBrk="1" hangingPunct="1">
              <a:lnSpc>
                <a:spcPct val="90000"/>
              </a:lnSpc>
              <a:buFont typeface="Wingdings" pitchFamily="2" charset="2"/>
              <a:buNone/>
              <a:defRPr/>
            </a:pPr>
            <a:r>
              <a:rPr lang="zh-CN" altLang="en-US" sz="2800" b="1" dirty="0">
                <a:latin typeface="Times New Roman" pitchFamily="18" charset="0"/>
              </a:rPr>
              <a:t>                                                                    。</a:t>
            </a:r>
          </a:p>
          <a:p>
            <a:pPr eaLnBrk="1" hangingPunct="1">
              <a:lnSpc>
                <a:spcPct val="90000"/>
              </a:lnSpc>
              <a:buFont typeface="Wingdings" pitchFamily="2" charset="2"/>
              <a:buNone/>
              <a:defRPr/>
            </a:pPr>
            <a:endParaRPr lang="zh-CN" altLang="en-US" sz="2400" b="1" dirty="0">
              <a:latin typeface="Times New Roman" pitchFamily="18" charset="0"/>
            </a:endParaRPr>
          </a:p>
          <a:p>
            <a:pPr eaLnBrk="1" hangingPunct="1">
              <a:lnSpc>
                <a:spcPct val="90000"/>
              </a:lnSpc>
              <a:buFont typeface="Wingdings" pitchFamily="2" charset="2"/>
              <a:buNone/>
              <a:defRPr/>
            </a:pPr>
            <a:r>
              <a:rPr lang="zh-CN" altLang="en-US" sz="2000" b="1" dirty="0">
                <a:latin typeface="Times New Roman" pitchFamily="18" charset="0"/>
              </a:rPr>
              <a:t>                      </a:t>
            </a:r>
            <a:endParaRPr lang="zh-CN" altLang="el-GR" sz="2000" b="1" dirty="0">
              <a:latin typeface="Times New Roman" pitchFamily="18" charset="0"/>
            </a:endParaRPr>
          </a:p>
        </p:txBody>
      </p:sp>
      <p:graphicFrame>
        <p:nvGraphicFramePr>
          <p:cNvPr id="514052" name="Object 4"/>
          <p:cNvGraphicFramePr>
            <a:graphicFrameLocks noChangeAspect="1"/>
          </p:cNvGraphicFramePr>
          <p:nvPr/>
        </p:nvGraphicFramePr>
        <p:xfrm>
          <a:off x="1571625" y="3071813"/>
          <a:ext cx="4752975" cy="1152525"/>
        </p:xfrm>
        <a:graphic>
          <a:graphicData uri="http://schemas.openxmlformats.org/presentationml/2006/ole">
            <mc:AlternateContent xmlns:mc="http://schemas.openxmlformats.org/markup-compatibility/2006">
              <mc:Choice xmlns:v="urn:schemas-microsoft-com:vml" Requires="v">
                <p:oleObj spid="_x0000_s30724" name="公式" r:id="rId4" imgW="2565360" imgH="583920" progId="Equation.3">
                  <p:embed/>
                </p:oleObj>
              </mc:Choice>
              <mc:Fallback>
                <p:oleObj name="公式" r:id="rId4" imgW="2565360" imgH="58392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1625" y="3071813"/>
                        <a:ext cx="4752975" cy="1152525"/>
                      </a:xfrm>
                      <a:prstGeom prst="rect">
                        <a:avLst/>
                      </a:prstGeom>
                      <a:noFill/>
                      <a:extLst>
                        <a:ext uri="{909E8E84-426E-40DD-AFC4-6F175D3DCCD1}">
                          <a14:hiddenFill xmlns:a14="http://schemas.microsoft.com/office/drawing/2010/main">
                            <a:solidFill>
                              <a:schemeClr val="folHlink">
                                <a:alpha val="35001"/>
                              </a:schemeClr>
                            </a:solidFill>
                          </a14:hiddenFill>
                        </a:ext>
                      </a:extLst>
                    </p:spPr>
                  </p:pic>
                </p:oleObj>
              </mc:Fallback>
            </mc:AlternateContent>
          </a:graphicData>
        </a:graphic>
      </p:graphicFrame>
      <p:graphicFrame>
        <p:nvGraphicFramePr>
          <p:cNvPr id="514053" name="Object 5"/>
          <p:cNvGraphicFramePr>
            <a:graphicFrameLocks noGrp="1" noChangeAspect="1"/>
          </p:cNvGraphicFramePr>
          <p:nvPr>
            <p:ph sz="half" idx="2"/>
          </p:nvPr>
        </p:nvGraphicFramePr>
        <p:xfrm>
          <a:off x="1476375" y="4797425"/>
          <a:ext cx="5184775" cy="1160463"/>
        </p:xfrm>
        <a:graphic>
          <a:graphicData uri="http://schemas.openxmlformats.org/presentationml/2006/ole">
            <mc:AlternateContent xmlns:mc="http://schemas.openxmlformats.org/markup-compatibility/2006">
              <mc:Choice xmlns:v="urn:schemas-microsoft-com:vml" Requires="v">
                <p:oleObj spid="_x0000_s30725" name="公式" r:id="rId6" imgW="2565360" imgH="583920" progId="Equation.3">
                  <p:embed/>
                </p:oleObj>
              </mc:Choice>
              <mc:Fallback>
                <p:oleObj name="公式" r:id="rId6" imgW="2565360" imgH="58392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6375" y="4797425"/>
                        <a:ext cx="5184775" cy="1160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4054" name="AutoShape 6">
            <a:hlinkClick r:id="rId8" action="ppaction://hlinksldjump"/>
          </p:cNvPr>
          <p:cNvSpPr>
            <a:spLocks noChangeArrowheads="1"/>
          </p:cNvSpPr>
          <p:nvPr/>
        </p:nvSpPr>
        <p:spPr bwMode="auto">
          <a:xfrm>
            <a:off x="7956550" y="6021388"/>
            <a:ext cx="720725" cy="574675"/>
          </a:xfrm>
          <a:prstGeom prst="downArrow">
            <a:avLst>
              <a:gd name="adj1" fmla="val 50000"/>
              <a:gd name="adj2" fmla="val 25000"/>
            </a:avLst>
          </a:prstGeom>
          <a:solidFill>
            <a:schemeClr val="accent2"/>
          </a:solidFill>
          <a:ln w="9525" algn="ctr">
            <a:noFill/>
            <a:miter lim="800000"/>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a typeface="宋体" charset="-122"/>
            </a:endParaRPr>
          </a:p>
        </p:txBody>
      </p:sp>
      <p:sp>
        <p:nvSpPr>
          <p:cNvPr id="514055" name="Rectangle 7"/>
          <p:cNvSpPr>
            <a:spLocks noChangeArrowheads="1"/>
          </p:cNvSpPr>
          <p:nvPr/>
        </p:nvSpPr>
        <p:spPr bwMode="auto">
          <a:xfrm>
            <a:off x="1547813" y="3068638"/>
            <a:ext cx="4968875" cy="1152525"/>
          </a:xfrm>
          <a:prstGeom prst="rect">
            <a:avLst/>
          </a:prstGeom>
          <a:noFill/>
          <a:ln w="952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endParaRPr lang="zh-CN" altLang="zh-CN"/>
          </a:p>
        </p:txBody>
      </p:sp>
      <p:sp>
        <p:nvSpPr>
          <p:cNvPr id="20483" name="Rectangle 3"/>
          <p:cNvSpPr>
            <a:spLocks noGrp="1" noChangeArrowheads="1"/>
          </p:cNvSpPr>
          <p:nvPr>
            <p:ph type="body" idx="1"/>
          </p:nvPr>
        </p:nvSpPr>
        <p:spPr>
          <a:xfrm>
            <a:off x="684213" y="2133600"/>
            <a:ext cx="7915275" cy="4391025"/>
          </a:xfrm>
        </p:spPr>
        <p:txBody>
          <a:bodyPr/>
          <a:lstStyle/>
          <a:p>
            <a:pPr eaLnBrk="1" hangingPunct="1">
              <a:defRPr/>
            </a:pPr>
            <a:r>
              <a:rPr lang="zh-CN" altLang="en-US" b="1" dirty="0">
                <a:latin typeface="Times New Roman" pitchFamily="18" charset="0"/>
              </a:rPr>
              <a:t>理想化点源，</a:t>
            </a:r>
            <a:r>
              <a:rPr lang="en-US" altLang="zh-CN" b="1" dirty="0">
                <a:latin typeface="Times New Roman" pitchFamily="18" charset="0"/>
              </a:rPr>
              <a:t>G</a:t>
            </a:r>
            <a:r>
              <a:rPr lang="zh-CN" altLang="en-US" b="1" dirty="0">
                <a:latin typeface="Times New Roman" pitchFamily="18" charset="0"/>
              </a:rPr>
              <a:t>＝</a:t>
            </a:r>
            <a:r>
              <a:rPr lang="en-US" altLang="zh-CN" b="1" dirty="0">
                <a:latin typeface="Times New Roman" pitchFamily="18" charset="0"/>
              </a:rPr>
              <a:t>1</a:t>
            </a:r>
            <a:r>
              <a:rPr lang="zh-CN" altLang="en-US" b="1" dirty="0">
                <a:latin typeface="Times New Roman" pitchFamily="18" charset="0"/>
              </a:rPr>
              <a:t>；方向性天线，</a:t>
            </a:r>
            <a:r>
              <a:rPr lang="en-US" altLang="zh-CN" b="1" dirty="0">
                <a:latin typeface="Times New Roman" pitchFamily="18" charset="0"/>
              </a:rPr>
              <a:t>G&gt;1</a:t>
            </a:r>
            <a:r>
              <a:rPr lang="zh-CN" altLang="en-US" b="1" dirty="0">
                <a:latin typeface="Times New Roman" pitchFamily="18" charset="0"/>
              </a:rPr>
              <a:t>。</a:t>
            </a:r>
          </a:p>
          <a:p>
            <a:pPr eaLnBrk="1" hangingPunct="1">
              <a:defRPr/>
            </a:pPr>
            <a:r>
              <a:rPr lang="en-US" altLang="zh-CN" b="1" dirty="0">
                <a:latin typeface="Times New Roman" pitchFamily="18" charset="0"/>
              </a:rPr>
              <a:t>EIRP</a:t>
            </a:r>
          </a:p>
          <a:p>
            <a:pPr eaLnBrk="1" hangingPunct="1">
              <a:buFont typeface="Wingdings" pitchFamily="2" charset="2"/>
              <a:buNone/>
              <a:defRPr/>
            </a:pPr>
            <a:r>
              <a:rPr lang="en-US" altLang="zh-CN" dirty="0">
                <a:latin typeface="Times New Roman" pitchFamily="18" charset="0"/>
              </a:rPr>
              <a:t>            </a:t>
            </a:r>
            <a:r>
              <a:rPr lang="zh-CN" altLang="en-US" b="1" dirty="0">
                <a:latin typeface="Times New Roman" pitchFamily="18" charset="0"/>
              </a:rPr>
              <a:t>工程应用上，常把</a:t>
            </a:r>
            <a:r>
              <a:rPr lang="en-US" altLang="zh-CN" b="1" dirty="0" err="1">
                <a:effectLst>
                  <a:outerShdw blurRad="38100" dist="38100" dir="2700000" algn="tl">
                    <a:srgbClr val="000000">
                      <a:alpha val="43137"/>
                    </a:srgbClr>
                  </a:outerShdw>
                </a:effectLst>
                <a:latin typeface="Times New Roman" pitchFamily="18" charset="0"/>
              </a:rPr>
              <a:t>P</a:t>
            </a:r>
            <a:r>
              <a:rPr lang="en-US" altLang="zh-CN" b="1" baseline="-25000" dirty="0" err="1">
                <a:effectLst>
                  <a:outerShdw blurRad="38100" dist="38100" dir="2700000" algn="tl">
                    <a:srgbClr val="000000">
                      <a:alpha val="43137"/>
                    </a:srgbClr>
                  </a:outerShdw>
                </a:effectLst>
                <a:latin typeface="Times New Roman" pitchFamily="18" charset="0"/>
              </a:rPr>
              <a:t>t</a:t>
            </a:r>
            <a:r>
              <a:rPr lang="en-US" altLang="zh-CN" b="1" dirty="0" err="1">
                <a:effectLst>
                  <a:outerShdw blurRad="38100" dist="38100" dir="2700000" algn="tl">
                    <a:srgbClr val="000000">
                      <a:alpha val="43137"/>
                    </a:srgbClr>
                  </a:outerShdw>
                </a:effectLst>
                <a:latin typeface="Times New Roman" pitchFamily="18" charset="0"/>
              </a:rPr>
              <a:t>G</a:t>
            </a:r>
            <a:r>
              <a:rPr lang="zh-CN" altLang="en-US" b="1" dirty="0">
                <a:latin typeface="Times New Roman" pitchFamily="18" charset="0"/>
              </a:rPr>
              <a:t>称作</a:t>
            </a:r>
            <a:r>
              <a:rPr lang="zh-CN" altLang="en-US" b="1" dirty="0">
                <a:effectLst>
                  <a:outerShdw blurRad="38100" dist="38100" dir="2700000" algn="tl">
                    <a:srgbClr val="000000">
                      <a:alpha val="43137"/>
                    </a:srgbClr>
                  </a:outerShdw>
                </a:effectLst>
                <a:latin typeface="Times New Roman" pitchFamily="18" charset="0"/>
              </a:rPr>
              <a:t>等效各向同性辐射功率</a:t>
            </a:r>
            <a:r>
              <a:rPr lang="zh-CN" altLang="en-US" b="1" dirty="0">
                <a:latin typeface="Times New Roman" pitchFamily="18" charset="0"/>
              </a:rPr>
              <a:t>（</a:t>
            </a:r>
            <a:r>
              <a:rPr lang="en-US" altLang="zh-CN" b="1" dirty="0">
                <a:latin typeface="Times New Roman" pitchFamily="18" charset="0"/>
              </a:rPr>
              <a:t>Effective </a:t>
            </a:r>
            <a:r>
              <a:rPr lang="en-US" altLang="zh-CN" b="1" dirty="0" err="1">
                <a:latin typeface="Times New Roman" pitchFamily="18" charset="0"/>
              </a:rPr>
              <a:t>Isotropically</a:t>
            </a:r>
            <a:r>
              <a:rPr lang="en-US" altLang="zh-CN" b="1" dirty="0">
                <a:latin typeface="Times New Roman" pitchFamily="18" charset="0"/>
              </a:rPr>
              <a:t>   Radiated Power</a:t>
            </a:r>
            <a:r>
              <a:rPr lang="zh-CN" altLang="en-US" b="1" dirty="0">
                <a:latin typeface="Times New Roman" pitchFamily="18" charset="0"/>
              </a:rPr>
              <a:t>），简记作</a:t>
            </a:r>
            <a:r>
              <a:rPr lang="en-US" altLang="zh-CN" b="1" dirty="0">
                <a:effectLst>
                  <a:outerShdw blurRad="38100" dist="38100" dir="2700000" algn="tl">
                    <a:srgbClr val="000000">
                      <a:alpha val="43137"/>
                    </a:srgbClr>
                  </a:outerShdw>
                </a:effectLst>
                <a:latin typeface="Times New Roman" pitchFamily="18" charset="0"/>
              </a:rPr>
              <a:t>EIRP</a:t>
            </a:r>
            <a:r>
              <a:rPr lang="zh-CN" altLang="en-US" b="1" dirty="0">
                <a:latin typeface="Times New Roman" pitchFamily="18" charset="0"/>
              </a:rPr>
              <a:t>。此时，</a:t>
            </a:r>
            <a:r>
              <a:rPr lang="en-US" altLang="zh-CN" b="1" dirty="0">
                <a:latin typeface="Times New Roman" pitchFamily="18" charset="0"/>
              </a:rPr>
              <a:t>G(dB)=10lgG</a:t>
            </a:r>
            <a:r>
              <a:rPr lang="zh-CN" altLang="en-US" b="1" dirty="0">
                <a:latin typeface="Times New Roman" pitchFamily="18" charset="0"/>
              </a:rPr>
              <a:t>，为明确起见，采用</a:t>
            </a:r>
            <a:r>
              <a:rPr lang="en-US" altLang="zh-CN" b="1" dirty="0" err="1">
                <a:solidFill>
                  <a:schemeClr val="tx2"/>
                </a:solidFill>
                <a:latin typeface="Times New Roman" pitchFamily="18" charset="0"/>
              </a:rPr>
              <a:t>dB</a:t>
            </a:r>
            <a:r>
              <a:rPr lang="en-US" altLang="zh-CN" b="1" dirty="0" err="1">
                <a:solidFill>
                  <a:schemeClr val="hlink"/>
                </a:solidFill>
                <a:effectLst>
                  <a:outerShdw blurRad="38100" dist="38100" dir="2700000" algn="tl">
                    <a:srgbClr val="000000"/>
                  </a:outerShdw>
                </a:effectLst>
                <a:latin typeface="Times New Roman" pitchFamily="18" charset="0"/>
              </a:rPr>
              <a:t>i</a:t>
            </a:r>
            <a:r>
              <a:rPr lang="zh-CN" altLang="en-US" b="1" dirty="0">
                <a:latin typeface="Times New Roman" pitchFamily="18" charset="0"/>
              </a:rPr>
              <a:t>标记这个分贝值。</a:t>
            </a:r>
            <a:r>
              <a:rPr lang="en-US" altLang="zh-CN" b="1" dirty="0" err="1">
                <a:solidFill>
                  <a:schemeClr val="hlink"/>
                </a:solidFill>
                <a:effectLst>
                  <a:outerShdw blurRad="38100" dist="38100" dir="2700000" algn="tl">
                    <a:srgbClr val="000000"/>
                  </a:outerShdw>
                </a:effectLst>
                <a:latin typeface="Times New Roman" pitchFamily="18" charset="0"/>
              </a:rPr>
              <a:t>i</a:t>
            </a:r>
            <a:r>
              <a:rPr lang="zh-CN" altLang="en-US" b="1" dirty="0">
                <a:latin typeface="Times New Roman" pitchFamily="18" charset="0"/>
              </a:rPr>
              <a:t>：</a:t>
            </a:r>
            <a:r>
              <a:rPr lang="en-US" altLang="zh-CN" b="1" dirty="0" err="1">
                <a:solidFill>
                  <a:schemeClr val="hlink"/>
                </a:solidFill>
                <a:effectLst>
                  <a:outerShdw blurRad="38100" dist="38100" dir="2700000" algn="tl">
                    <a:srgbClr val="000000"/>
                  </a:outerShdw>
                </a:effectLst>
                <a:latin typeface="Times New Roman" pitchFamily="18" charset="0"/>
              </a:rPr>
              <a:t>i</a:t>
            </a:r>
            <a:r>
              <a:rPr lang="en-US" altLang="zh-CN" b="1" dirty="0" err="1">
                <a:latin typeface="Times New Roman" pitchFamily="18" charset="0"/>
              </a:rPr>
              <a:t>sotropical</a:t>
            </a:r>
            <a:r>
              <a:rPr lang="zh-CN" altLang="en-US" b="1" dirty="0">
                <a:latin typeface="Times New Roman" pitchFamily="18" charset="0"/>
              </a:rPr>
              <a: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pPr eaLnBrk="1" hangingPunct="1"/>
            <a:endParaRPr lang="zh-CN" altLang="zh-CN"/>
          </a:p>
        </p:txBody>
      </p:sp>
      <p:sp>
        <p:nvSpPr>
          <p:cNvPr id="516099" name="Rectangle 3"/>
          <p:cNvSpPr>
            <a:spLocks noGrp="1" noChangeArrowheads="1"/>
          </p:cNvSpPr>
          <p:nvPr>
            <p:ph type="body" sz="half" idx="1"/>
          </p:nvPr>
        </p:nvSpPr>
        <p:spPr>
          <a:xfrm>
            <a:off x="684213" y="2017713"/>
            <a:ext cx="7991475" cy="4651375"/>
          </a:xfrm>
        </p:spPr>
        <p:txBody>
          <a:bodyPr/>
          <a:lstStyle/>
          <a:p>
            <a:pPr eaLnBrk="1" hangingPunct="1">
              <a:buFont typeface="Wingdings" pitchFamily="2" charset="2"/>
              <a:buNone/>
              <a:defRPr/>
            </a:pPr>
            <a:r>
              <a:rPr lang="zh-CN" altLang="en-US" sz="2400" b="1" dirty="0">
                <a:effectLst>
                  <a:outerShdw blurRad="38100" dist="38100" dir="2700000" algn="tl">
                    <a:srgbClr val="FFFFFF"/>
                  </a:outerShdw>
                </a:effectLst>
              </a:rPr>
              <a:t>［例］</a:t>
            </a:r>
            <a:r>
              <a:rPr lang="zh-CN" altLang="en-US" sz="2400" b="1" dirty="0">
                <a:latin typeface="Times New Roman" pitchFamily="18" charset="0"/>
              </a:rPr>
              <a:t>已知</a:t>
            </a:r>
            <a:r>
              <a:rPr lang="en-US" altLang="zh-CN" sz="2400" b="1" dirty="0">
                <a:latin typeface="Times New Roman" pitchFamily="18" charset="0"/>
              </a:rPr>
              <a:t>P</a:t>
            </a:r>
            <a:r>
              <a:rPr lang="en-US" altLang="zh-CN" sz="2400" b="1" baseline="-25000" dirty="0">
                <a:latin typeface="Times New Roman" pitchFamily="18" charset="0"/>
              </a:rPr>
              <a:t>t</a:t>
            </a:r>
            <a:r>
              <a:rPr lang="en-US" altLang="zh-CN" sz="2400" b="1" dirty="0">
                <a:latin typeface="Times New Roman" pitchFamily="18" charset="0"/>
              </a:rPr>
              <a:t>=10mW</a:t>
            </a:r>
            <a:r>
              <a:rPr lang="zh-CN" altLang="en-US" sz="2400" b="1" dirty="0">
                <a:latin typeface="Times New Roman" pitchFamily="18" charset="0"/>
              </a:rPr>
              <a:t>，</a:t>
            </a:r>
            <a:r>
              <a:rPr lang="en-US" altLang="zh-CN" sz="2400" b="1" dirty="0" err="1">
                <a:latin typeface="Times New Roman" pitchFamily="18" charset="0"/>
              </a:rPr>
              <a:t>P</a:t>
            </a:r>
            <a:r>
              <a:rPr lang="en-US" altLang="zh-CN" sz="2400" b="1" baseline="-25000" dirty="0" err="1">
                <a:latin typeface="Times New Roman" pitchFamily="18" charset="0"/>
              </a:rPr>
              <a:t>min</a:t>
            </a:r>
            <a:r>
              <a:rPr lang="en-US" altLang="zh-CN" sz="2400" b="1" dirty="0">
                <a:latin typeface="Times New Roman" pitchFamily="18" charset="0"/>
              </a:rPr>
              <a:t>=-110.5dBm</a:t>
            </a:r>
            <a:r>
              <a:rPr lang="zh-CN" altLang="en-US" sz="2400" b="1" dirty="0">
                <a:latin typeface="Times New Roman" pitchFamily="18" charset="0"/>
              </a:rPr>
              <a:t>，求出距离</a:t>
            </a:r>
            <a:r>
              <a:rPr lang="en-US" altLang="zh-CN" sz="2400" b="1" dirty="0">
                <a:latin typeface="Times New Roman" pitchFamily="18" charset="0"/>
              </a:rPr>
              <a:t>150m</a:t>
            </a:r>
            <a:r>
              <a:rPr lang="zh-CN" altLang="en-US" sz="2400" b="1" dirty="0">
                <a:latin typeface="Times New Roman" pitchFamily="18" charset="0"/>
              </a:rPr>
              <a:t>处</a:t>
            </a:r>
          </a:p>
          <a:p>
            <a:pPr eaLnBrk="1" hangingPunct="1">
              <a:buFont typeface="Wingdings" pitchFamily="2" charset="2"/>
              <a:buNone/>
              <a:defRPr/>
            </a:pPr>
            <a:r>
              <a:rPr lang="zh-CN" altLang="en-US" sz="2400" b="1" dirty="0">
                <a:latin typeface="Times New Roman" pitchFamily="18" charset="0"/>
              </a:rPr>
              <a:t>的中断概率。设阴影衰落的标准差为</a:t>
            </a:r>
            <a:r>
              <a:rPr lang="en-US" altLang="zh-CN" sz="2400" b="1" dirty="0">
                <a:latin typeface="Times New Roman" pitchFamily="18" charset="0"/>
              </a:rPr>
              <a:t>3.65dB</a:t>
            </a:r>
            <a:r>
              <a:rPr lang="zh-CN" altLang="en-US" sz="2400" b="1" dirty="0">
                <a:latin typeface="Times New Roman" pitchFamily="18" charset="0"/>
              </a:rPr>
              <a:t>，路径损耗指</a:t>
            </a:r>
          </a:p>
          <a:p>
            <a:pPr eaLnBrk="1" hangingPunct="1">
              <a:buFont typeface="Wingdings" pitchFamily="2" charset="2"/>
              <a:buNone/>
              <a:defRPr/>
            </a:pPr>
            <a:r>
              <a:rPr lang="zh-CN" altLang="en-US" sz="2400" b="1" dirty="0">
                <a:latin typeface="Times New Roman" pitchFamily="18" charset="0"/>
              </a:rPr>
              <a:t>数</a:t>
            </a:r>
            <a:r>
              <a:rPr lang="en-US" altLang="zh-CN" sz="2400" b="1" i="1" dirty="0">
                <a:latin typeface="Times New Roman" pitchFamily="18" charset="0"/>
              </a:rPr>
              <a:t>n</a:t>
            </a:r>
            <a:r>
              <a:rPr lang="en-US" altLang="zh-CN" sz="2400" b="1" dirty="0">
                <a:latin typeface="Times New Roman" pitchFamily="18" charset="0"/>
              </a:rPr>
              <a:t>=3.71</a:t>
            </a:r>
            <a:r>
              <a:rPr lang="zh-CN" altLang="en-US" sz="2400" b="1" dirty="0">
                <a:latin typeface="Times New Roman" pitchFamily="18" charset="0"/>
              </a:rPr>
              <a:t>，参考距离</a:t>
            </a:r>
            <a:r>
              <a:rPr lang="en-US" altLang="zh-CN" sz="2400" b="1" i="1" dirty="0">
                <a:latin typeface="Times New Roman" pitchFamily="18" charset="0"/>
              </a:rPr>
              <a:t>d</a:t>
            </a:r>
            <a:r>
              <a:rPr lang="en-US" altLang="zh-CN" sz="2400" b="1" i="1" baseline="-25000" dirty="0">
                <a:latin typeface="Times New Roman" pitchFamily="18" charset="0"/>
              </a:rPr>
              <a:t>0</a:t>
            </a:r>
            <a:r>
              <a:rPr lang="en-US" altLang="zh-CN" sz="2400" b="1" dirty="0">
                <a:latin typeface="Times New Roman" pitchFamily="18" charset="0"/>
              </a:rPr>
              <a:t>=1m</a:t>
            </a:r>
            <a:r>
              <a:rPr lang="zh-CN" altLang="en-US" sz="2400" b="1" dirty="0">
                <a:latin typeface="Times New Roman" pitchFamily="18" charset="0"/>
              </a:rPr>
              <a:t>处的平均路径损耗为</a:t>
            </a:r>
            <a:r>
              <a:rPr lang="en-US" altLang="zh-CN" sz="2400" b="1" dirty="0">
                <a:latin typeface="Times New Roman" pitchFamily="18" charset="0"/>
              </a:rPr>
              <a:t>31.54dB</a:t>
            </a:r>
            <a:r>
              <a:rPr lang="zh-CN" altLang="en-US" sz="2400" b="1" dirty="0">
                <a:latin typeface="Times New Roman" pitchFamily="18" charset="0"/>
              </a:rPr>
              <a:t>。</a:t>
            </a:r>
          </a:p>
          <a:p>
            <a:pPr eaLnBrk="1" hangingPunct="1">
              <a:buFont typeface="Wingdings" pitchFamily="2" charset="2"/>
              <a:buNone/>
              <a:defRPr/>
            </a:pPr>
            <a:r>
              <a:rPr lang="zh-CN" altLang="en-US" sz="2400" b="1" dirty="0">
                <a:latin typeface="Times New Roman" pitchFamily="18" charset="0"/>
              </a:rPr>
              <a:t>  </a:t>
            </a:r>
            <a:r>
              <a:rPr lang="zh-CN" altLang="en-US" sz="2400" b="1" dirty="0">
                <a:effectLst>
                  <a:outerShdw blurRad="38100" dist="38100" dir="2700000" algn="tl">
                    <a:srgbClr val="FFFFFF"/>
                  </a:outerShdw>
                </a:effectLst>
                <a:latin typeface="Times New Roman" pitchFamily="18" charset="0"/>
              </a:rPr>
              <a:t>解</a:t>
            </a:r>
            <a:r>
              <a:rPr lang="zh-CN" altLang="en-US" sz="2400" b="1" dirty="0">
                <a:latin typeface="Times New Roman" pitchFamily="18" charset="0"/>
              </a:rPr>
              <a:t>：</a:t>
            </a:r>
            <a:r>
              <a:rPr lang="en-US" altLang="zh-CN" sz="2400" b="1" i="1" dirty="0">
                <a:latin typeface="Times New Roman" pitchFamily="18" charset="0"/>
              </a:rPr>
              <a:t>P</a:t>
            </a:r>
            <a:r>
              <a:rPr lang="en-US" altLang="zh-CN" sz="2400" b="1" i="1" baseline="-25000" dirty="0">
                <a:latin typeface="Times New Roman" pitchFamily="18" charset="0"/>
              </a:rPr>
              <a:t>r</a:t>
            </a:r>
            <a:r>
              <a:rPr lang="en-US" altLang="zh-CN" sz="2400" b="1" dirty="0">
                <a:latin typeface="Times New Roman" pitchFamily="18" charset="0"/>
              </a:rPr>
              <a:t>[</a:t>
            </a:r>
            <a:r>
              <a:rPr lang="en-US" altLang="zh-CN" sz="2400" b="1" dirty="0" err="1">
                <a:latin typeface="Times New Roman" pitchFamily="18" charset="0"/>
              </a:rPr>
              <a:t>dBm</a:t>
            </a:r>
            <a:r>
              <a:rPr lang="en-US" altLang="zh-CN" sz="2400" b="1" dirty="0">
                <a:latin typeface="Times New Roman" pitchFamily="18" charset="0"/>
              </a:rPr>
              <a:t>]</a:t>
            </a:r>
            <a:r>
              <a:rPr lang="zh-CN" altLang="en-US" sz="2400" b="1" dirty="0">
                <a:latin typeface="Times New Roman" pitchFamily="18" charset="0"/>
              </a:rPr>
              <a:t>服从正态分布，其均值为</a:t>
            </a:r>
          </a:p>
          <a:p>
            <a:pPr eaLnBrk="1" hangingPunct="1">
              <a:buFont typeface="Wingdings" pitchFamily="2" charset="2"/>
              <a:buNone/>
              <a:defRPr/>
            </a:pPr>
            <a:r>
              <a:rPr lang="zh-CN" altLang="en-US" sz="2400" b="1" dirty="0">
                <a:latin typeface="Times New Roman" pitchFamily="18" charset="0"/>
              </a:rPr>
              <a:t>                                                                                     ，        </a:t>
            </a:r>
          </a:p>
          <a:p>
            <a:pPr eaLnBrk="1" hangingPunct="1">
              <a:buFont typeface="Wingdings" pitchFamily="2" charset="2"/>
              <a:buNone/>
              <a:defRPr/>
            </a:pPr>
            <a:r>
              <a:rPr lang="zh-CN" altLang="en-US" sz="2400" b="1" dirty="0">
                <a:latin typeface="Times New Roman" pitchFamily="18" charset="0"/>
              </a:rPr>
              <a:t>         标准差为</a:t>
            </a:r>
            <a:r>
              <a:rPr lang="en-US" altLang="zh-CN" sz="2400" b="1" dirty="0">
                <a:latin typeface="Times New Roman" pitchFamily="18" charset="0"/>
              </a:rPr>
              <a:t>3.65dB</a:t>
            </a:r>
            <a:r>
              <a:rPr lang="zh-CN" altLang="en-US" sz="2400" b="1" dirty="0">
                <a:latin typeface="Times New Roman" pitchFamily="18" charset="0"/>
              </a:rPr>
              <a:t>。</a:t>
            </a:r>
          </a:p>
          <a:p>
            <a:pPr eaLnBrk="1" hangingPunct="1">
              <a:buFont typeface="Wingdings" pitchFamily="2" charset="2"/>
              <a:buNone/>
              <a:defRPr/>
            </a:pPr>
            <a:r>
              <a:rPr lang="zh-CN" altLang="en-US" sz="2400" b="1" dirty="0">
                <a:latin typeface="Times New Roman" pitchFamily="18" charset="0"/>
              </a:rPr>
              <a:t>         中断概率</a:t>
            </a:r>
            <a:r>
              <a:rPr lang="en-US" altLang="zh-CN" sz="2400" b="1" i="1" dirty="0" err="1">
                <a:latin typeface="Times New Roman" pitchFamily="18" charset="0"/>
              </a:rPr>
              <a:t>Prob</a:t>
            </a:r>
            <a:r>
              <a:rPr lang="en-US" altLang="zh-CN" sz="2400" b="1" i="1" baseline="-25000" dirty="0" err="1">
                <a:latin typeface="Times New Roman" pitchFamily="18" charset="0"/>
              </a:rPr>
              <a:t>outage</a:t>
            </a:r>
            <a:r>
              <a:rPr lang="en-US" altLang="zh-CN" sz="2400" b="1" i="1" dirty="0">
                <a:latin typeface="Times New Roman" pitchFamily="18" charset="0"/>
              </a:rPr>
              <a:t>=</a:t>
            </a:r>
            <a:r>
              <a:rPr lang="en-US" altLang="zh-CN" sz="2400" b="1" i="1" dirty="0" err="1">
                <a:latin typeface="Times New Roman" pitchFamily="18" charset="0"/>
              </a:rPr>
              <a:t>Prob</a:t>
            </a:r>
            <a:r>
              <a:rPr lang="en-US" altLang="zh-CN" sz="2400" b="1" i="1" dirty="0">
                <a:latin typeface="Times New Roman" pitchFamily="18" charset="0"/>
              </a:rPr>
              <a:t>[P</a:t>
            </a:r>
            <a:r>
              <a:rPr lang="en-US" altLang="zh-CN" sz="2400" b="1" i="1" baseline="-25000" dirty="0">
                <a:latin typeface="Times New Roman" pitchFamily="18" charset="0"/>
              </a:rPr>
              <a:t>r</a:t>
            </a:r>
            <a:r>
              <a:rPr lang="en-US" altLang="zh-CN" sz="2400" b="1" i="1" dirty="0">
                <a:latin typeface="Times New Roman" pitchFamily="18" charset="0"/>
              </a:rPr>
              <a:t>(150m)&lt;-110.5dB]</a:t>
            </a:r>
          </a:p>
          <a:p>
            <a:pPr eaLnBrk="1" hangingPunct="1">
              <a:buFont typeface="Wingdings" pitchFamily="2" charset="2"/>
              <a:buNone/>
              <a:defRPr/>
            </a:pPr>
            <a:r>
              <a:rPr lang="en-US" altLang="zh-CN" sz="2400" b="1" i="1" dirty="0">
                <a:latin typeface="Times New Roman" pitchFamily="18" charset="0"/>
              </a:rPr>
              <a:t>         </a:t>
            </a:r>
            <a:r>
              <a:rPr lang="zh-CN" altLang="en-US" sz="2400" b="1" dirty="0">
                <a:latin typeface="Times New Roman" pitchFamily="18" charset="0"/>
              </a:rPr>
              <a:t>所以，可以利用</a:t>
            </a:r>
            <a:r>
              <a:rPr lang="en-US" altLang="zh-CN" sz="2400" b="1" dirty="0">
                <a:latin typeface="Times New Roman" pitchFamily="18" charset="0"/>
              </a:rPr>
              <a:t>Q</a:t>
            </a:r>
            <a:r>
              <a:rPr lang="zh-CN" altLang="en-US" sz="2400" b="1" dirty="0">
                <a:latin typeface="Times New Roman" pitchFamily="18" charset="0"/>
              </a:rPr>
              <a:t>函数计算得到：</a:t>
            </a:r>
          </a:p>
          <a:p>
            <a:pPr eaLnBrk="1" hangingPunct="1">
              <a:buFont typeface="Wingdings" pitchFamily="2" charset="2"/>
              <a:buNone/>
              <a:defRPr/>
            </a:pPr>
            <a:r>
              <a:rPr lang="zh-CN" altLang="en-US" sz="2400" b="1" i="1" dirty="0">
                <a:latin typeface="Times New Roman" pitchFamily="18" charset="0"/>
              </a:rPr>
              <a:t>                            </a:t>
            </a:r>
            <a:r>
              <a:rPr lang="en-US" altLang="zh-CN" sz="2400" b="1" i="1" dirty="0" err="1">
                <a:latin typeface="Times New Roman" pitchFamily="18" charset="0"/>
              </a:rPr>
              <a:t>Prob</a:t>
            </a:r>
            <a:r>
              <a:rPr lang="en-US" altLang="zh-CN" sz="2400" b="1" i="1" baseline="-25000" dirty="0" err="1">
                <a:latin typeface="Times New Roman" pitchFamily="18" charset="0"/>
              </a:rPr>
              <a:t>outage</a:t>
            </a:r>
            <a:r>
              <a:rPr lang="en-US" altLang="zh-CN" sz="2400" b="1" i="1" dirty="0">
                <a:latin typeface="Times New Roman" pitchFamily="18" charset="0"/>
              </a:rPr>
              <a:t>=Q[2.25]=0.0121  </a:t>
            </a:r>
            <a:r>
              <a:rPr lang="zh-CN" altLang="en-US" sz="2400" dirty="0">
                <a:latin typeface="Times New Roman" pitchFamily="18" charset="0"/>
              </a:rPr>
              <a:t>。</a:t>
            </a:r>
          </a:p>
        </p:txBody>
      </p:sp>
      <p:graphicFrame>
        <p:nvGraphicFramePr>
          <p:cNvPr id="31746" name="Object 4"/>
          <p:cNvGraphicFramePr>
            <a:graphicFrameLocks noGrp="1" noChangeAspect="1"/>
          </p:cNvGraphicFramePr>
          <p:nvPr>
            <p:ph sz="half" idx="2"/>
          </p:nvPr>
        </p:nvGraphicFramePr>
        <p:xfrm>
          <a:off x="1331913" y="3644900"/>
          <a:ext cx="5900737" cy="863600"/>
        </p:xfrm>
        <a:graphic>
          <a:graphicData uri="http://schemas.openxmlformats.org/presentationml/2006/ole">
            <mc:AlternateContent xmlns:mc="http://schemas.openxmlformats.org/markup-compatibility/2006">
              <mc:Choice xmlns:v="urn:schemas-microsoft-com:vml" Requires="v">
                <p:oleObj spid="_x0000_s31747" name="公式" r:id="rId4" imgW="3035160" imgH="444240" progId="Equation.3">
                  <p:embed/>
                </p:oleObj>
              </mc:Choice>
              <mc:Fallback>
                <p:oleObj name="公式" r:id="rId4" imgW="3035160" imgH="4442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1913" y="3644900"/>
                        <a:ext cx="5900737"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6101" name="AutoShape 5">
            <a:hlinkClick r:id="rId6" action="ppaction://hlinksldjump"/>
          </p:cNvPr>
          <p:cNvSpPr>
            <a:spLocks noChangeArrowheads="1"/>
          </p:cNvSpPr>
          <p:nvPr/>
        </p:nvSpPr>
        <p:spPr bwMode="auto">
          <a:xfrm>
            <a:off x="7596188" y="5876925"/>
            <a:ext cx="792162" cy="504825"/>
          </a:xfrm>
          <a:custGeom>
            <a:avLst/>
            <a:gdLst>
              <a:gd name="G0" fmla="+- 9257 0 0"/>
              <a:gd name="G1" fmla="+- 18514 0 0"/>
              <a:gd name="G2" fmla="+- 7200 0 0"/>
              <a:gd name="G3" fmla="*/ 9257 1 2"/>
              <a:gd name="G4" fmla="+- G3 10800 0"/>
              <a:gd name="G5" fmla="+- 21600 9257 18514"/>
              <a:gd name="G6" fmla="+- 18514 7200 0"/>
              <a:gd name="G7" fmla="*/ G6 1 2"/>
              <a:gd name="G8" fmla="*/ 18514 2 1"/>
              <a:gd name="G9" fmla="+- G8 0 21600"/>
              <a:gd name="G10" fmla="*/ 21600 G0 G1"/>
              <a:gd name="G11" fmla="*/ 21600 G4 G1"/>
              <a:gd name="G12" fmla="*/ 21600 G5 G1"/>
              <a:gd name="G13" fmla="*/ 21600 G7 G1"/>
              <a:gd name="G14" fmla="*/ 18514 1 2"/>
              <a:gd name="G15" fmla="+- G5 0 G4"/>
              <a:gd name="G16" fmla="+- G0 0 G4"/>
              <a:gd name="G17" fmla="*/ G2 G15 G16"/>
              <a:gd name="T0" fmla="*/ 15429 w 21600"/>
              <a:gd name="T1" fmla="*/ 0 h 21600"/>
              <a:gd name="T2" fmla="*/ 9257 w 21600"/>
              <a:gd name="T3" fmla="*/ 7200 h 21600"/>
              <a:gd name="T4" fmla="*/ 0 w 21600"/>
              <a:gd name="T5" fmla="*/ 18001 h 21600"/>
              <a:gd name="T6" fmla="*/ 9257 w 21600"/>
              <a:gd name="T7" fmla="*/ 21600 h 21600"/>
              <a:gd name="T8" fmla="*/ 18514 w 21600"/>
              <a:gd name="T9" fmla="*/ 15000 h 21600"/>
              <a:gd name="T10" fmla="*/ 21600 w 21600"/>
              <a:gd name="T11" fmla="*/ 7200 h 21600"/>
              <a:gd name="T12" fmla="*/ 17694720 60000 65536"/>
              <a:gd name="T13" fmla="*/ 11796480 60000 65536"/>
              <a:gd name="T14" fmla="*/ 11796480 60000 65536"/>
              <a:gd name="T15" fmla="*/ 5898240 60000 65536"/>
              <a:gd name="T16" fmla="*/ 0 60000 65536"/>
              <a:gd name="T17" fmla="*/ 0 60000 65536"/>
              <a:gd name="T18" fmla="*/ 0 w 21600"/>
              <a:gd name="T19" fmla="*/ G12 h 21600"/>
              <a:gd name="T20" fmla="*/ G1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5429" y="0"/>
                </a:moveTo>
                <a:lnTo>
                  <a:pt x="9257" y="7200"/>
                </a:lnTo>
                <a:lnTo>
                  <a:pt x="12343" y="7200"/>
                </a:lnTo>
                <a:lnTo>
                  <a:pt x="12343" y="14400"/>
                </a:lnTo>
                <a:lnTo>
                  <a:pt x="0" y="14400"/>
                </a:lnTo>
                <a:lnTo>
                  <a:pt x="0" y="21600"/>
                </a:lnTo>
                <a:lnTo>
                  <a:pt x="18514" y="21600"/>
                </a:lnTo>
                <a:lnTo>
                  <a:pt x="18514" y="7200"/>
                </a:lnTo>
                <a:lnTo>
                  <a:pt x="21600" y="7200"/>
                </a:lnTo>
                <a:close/>
              </a:path>
            </a:pathLst>
          </a:custGeom>
          <a:solidFill>
            <a:schemeClr val="tx2">
              <a:alpha val="75999"/>
            </a:schemeClr>
          </a:solidFill>
          <a:ln w="25400" algn="ctr">
            <a:solidFill>
              <a:schemeClr val="tx1"/>
            </a:solid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charset="-122"/>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928688" y="214313"/>
            <a:ext cx="8015287" cy="1462087"/>
          </a:xfrm>
        </p:spPr>
        <p:txBody>
          <a:bodyPr/>
          <a:lstStyle/>
          <a:p>
            <a:pPr eaLnBrk="1" hangingPunct="1">
              <a:defRPr/>
            </a:pPr>
            <a:r>
              <a:rPr lang="zh-CN" altLang="en-US" sz="4000" b="1" dirty="0">
                <a:effectLst>
                  <a:outerShdw blurRad="38100" dist="38100" dir="2700000" algn="tl">
                    <a:srgbClr val="000000">
                      <a:alpha val="43137"/>
                    </a:srgbClr>
                  </a:outerShdw>
                </a:effectLst>
              </a:rPr>
              <a:t>小区覆盖范围（</a:t>
            </a:r>
            <a:r>
              <a:rPr lang="zh-CN" altLang="en-US" sz="4000" b="1" dirty="0">
                <a:effectLst>
                  <a:outerShdw blurRad="38100" dist="38100" dir="2700000" algn="tl">
                    <a:srgbClr val="000000">
                      <a:alpha val="43137"/>
                    </a:srgbClr>
                  </a:outerShdw>
                </a:effectLst>
                <a:latin typeface="Times New Roman" pitchFamily="18" charset="0"/>
              </a:rPr>
              <a:t>小区的面积覆盖率）</a:t>
            </a:r>
            <a:endParaRPr lang="zh-CN" altLang="zh-CN" sz="4000" dirty="0">
              <a:effectLst>
                <a:outerShdw blurRad="38100" dist="38100" dir="2700000" algn="tl">
                  <a:srgbClr val="000000">
                    <a:alpha val="43137"/>
                  </a:srgbClr>
                </a:outerShdw>
              </a:effectLst>
            </a:endParaRPr>
          </a:p>
        </p:txBody>
      </p:sp>
      <p:sp>
        <p:nvSpPr>
          <p:cNvPr id="518147" name="Rectangle 3"/>
          <p:cNvSpPr>
            <a:spLocks noGrp="1" noChangeArrowheads="1"/>
          </p:cNvSpPr>
          <p:nvPr>
            <p:ph type="body" idx="1"/>
          </p:nvPr>
        </p:nvSpPr>
        <p:spPr>
          <a:xfrm>
            <a:off x="755650" y="2133600"/>
            <a:ext cx="7772400" cy="4319588"/>
          </a:xfrm>
        </p:spPr>
        <p:txBody>
          <a:bodyPr/>
          <a:lstStyle/>
          <a:p>
            <a:pPr eaLnBrk="1" hangingPunct="1">
              <a:defRPr/>
            </a:pPr>
            <a:r>
              <a:rPr lang="zh-CN" altLang="en-US" b="1" dirty="0">
                <a:effectLst>
                  <a:outerShdw blurRad="38100" dist="38100" dir="2700000" algn="tl">
                    <a:srgbClr val="000000">
                      <a:alpha val="43137"/>
                    </a:srgbClr>
                  </a:outerShdw>
                </a:effectLst>
              </a:rPr>
              <a:t>小区覆盖范围</a:t>
            </a:r>
            <a:r>
              <a:rPr lang="zh-CN" altLang="en-US" b="1" dirty="0"/>
              <a:t>：设基站位于小区中心，并采用全向天线，小区覆盖范围指的是在小区内所有位置之中，接收功率超过最小可用接收功率的位置所占的百分比。</a:t>
            </a:r>
          </a:p>
          <a:p>
            <a:pPr eaLnBrk="1" hangingPunct="1">
              <a:buFont typeface="Wingdings" pitchFamily="2" charset="2"/>
              <a:buNone/>
              <a:defRPr/>
            </a:pPr>
            <a:r>
              <a:rPr lang="zh-CN" altLang="en-US" b="1" dirty="0"/>
              <a:t>   教材上，称之为</a:t>
            </a:r>
            <a:r>
              <a:rPr lang="zh-CN" altLang="en-US" b="1" dirty="0">
                <a:latin typeface="Arial"/>
              </a:rPr>
              <a:t>“</a:t>
            </a:r>
            <a:r>
              <a:rPr lang="zh-CN" altLang="en-US" b="1" dirty="0">
                <a:effectLst>
                  <a:outerShdw blurRad="38100" dist="38100" dir="2700000" algn="tl">
                    <a:srgbClr val="000000">
                      <a:alpha val="43137"/>
                    </a:srgbClr>
                  </a:outerShdw>
                </a:effectLst>
              </a:rPr>
              <a:t>有效服务区域百分比（</a:t>
            </a:r>
            <a:r>
              <a:rPr lang="en-US" altLang="zh-CN" b="1" dirty="0">
                <a:effectLst>
                  <a:outerShdw blurRad="38100" dist="38100" dir="2700000" algn="tl">
                    <a:srgbClr val="000000">
                      <a:alpha val="43137"/>
                    </a:srgbClr>
                  </a:outerShdw>
                </a:effectLst>
                <a:latin typeface="Times New Roman" pitchFamily="18" charset="0"/>
                <a:cs typeface="Times New Roman" pitchFamily="18" charset="0"/>
              </a:rPr>
              <a:t>the percentage of useful service area</a:t>
            </a:r>
            <a:r>
              <a:rPr lang="zh-CN" altLang="en-US" b="1" dirty="0">
                <a:effectLst>
                  <a:outerShdw blurRad="38100" dist="38100" dir="2700000" algn="tl">
                    <a:srgbClr val="000000">
                      <a:alpha val="43137"/>
                    </a:srgbClr>
                  </a:outerShdw>
                </a:effectLst>
              </a:rPr>
              <a:t>）</a:t>
            </a:r>
            <a:r>
              <a:rPr lang="zh-CN" altLang="en-US" b="1" dirty="0">
                <a:latin typeface="Arial"/>
              </a:rPr>
              <a:t>”</a:t>
            </a:r>
            <a:r>
              <a:rPr lang="zh-CN" altLang="en-US" b="1" dirty="0">
                <a:latin typeface="Times New Roman" pitchFamily="18" charset="0"/>
              </a:rPr>
              <a:t>（见</a:t>
            </a:r>
            <a:r>
              <a:rPr lang="en-US" altLang="zh-CN" b="1" dirty="0">
                <a:latin typeface="Times New Roman" pitchFamily="18" charset="0"/>
              </a:rPr>
              <a:t>pp97 4.9.3</a:t>
            </a:r>
            <a:r>
              <a:rPr lang="zh-CN" altLang="en-US" b="1" dirty="0">
                <a:latin typeface="Times New Roman" pitchFamily="18" charset="0"/>
              </a:rPr>
              <a:t>标题下第</a:t>
            </a:r>
            <a:r>
              <a:rPr lang="en-US" altLang="zh-CN" b="1" dirty="0">
                <a:latin typeface="Times New Roman" pitchFamily="18" charset="0"/>
              </a:rPr>
              <a:t>3</a:t>
            </a:r>
            <a:r>
              <a:rPr lang="zh-CN" altLang="en-US" b="1" dirty="0">
                <a:latin typeface="Times New Roman" pitchFamily="18" charset="0"/>
              </a:rPr>
              <a:t>行）</a:t>
            </a:r>
            <a:r>
              <a:rPr lang="zh-CN" altLang="en-US" dirty="0">
                <a:latin typeface="Times New Roman" pitchFamily="18" charset="0"/>
              </a:rPr>
              <a:t>。</a:t>
            </a:r>
            <a:r>
              <a:rPr lang="zh-CN" altLang="en-US" b="1" dirty="0">
                <a:latin typeface="Times New Roman" pitchFamily="18" charset="0"/>
              </a:rPr>
              <a:t>有的文献中，也将其称作</a:t>
            </a:r>
            <a:r>
              <a:rPr lang="zh-CN" altLang="en-US" b="1" dirty="0">
                <a:effectLst>
                  <a:outerShdw blurRad="38100" dist="38100" dir="2700000" algn="tl">
                    <a:srgbClr val="000000">
                      <a:alpha val="43137"/>
                    </a:srgbClr>
                  </a:outerShdw>
                </a:effectLst>
                <a:latin typeface="Times New Roman" pitchFamily="18" charset="0"/>
              </a:rPr>
              <a:t>小区的面积覆盖率</a:t>
            </a:r>
            <a:r>
              <a:rPr lang="zh-CN" altLang="en-US" dirty="0">
                <a:latin typeface="Times New Roman" pitchFamily="18" charset="0"/>
              </a:rPr>
              <a:t>。</a:t>
            </a:r>
            <a:r>
              <a:rPr lang="zh-CN" altLang="en-US" dirty="0"/>
              <a:t> </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defRPr/>
            </a:pPr>
            <a:r>
              <a:rPr lang="zh-CN" altLang="en-US" sz="4000" b="1" dirty="0">
                <a:effectLst>
                  <a:outerShdw blurRad="38100" dist="38100" dir="2700000" algn="tl">
                    <a:srgbClr val="000000">
                      <a:alpha val="43137"/>
                    </a:srgbClr>
                  </a:outerShdw>
                </a:effectLst>
              </a:rPr>
              <a:t>小区的边缘覆盖</a:t>
            </a:r>
            <a:endParaRPr lang="zh-CN" altLang="zh-CN" sz="4000" dirty="0">
              <a:effectLst>
                <a:outerShdw blurRad="38100" dist="38100" dir="2700000" algn="tl">
                  <a:srgbClr val="000000">
                    <a:alpha val="43137"/>
                  </a:srgbClr>
                </a:outerShdw>
              </a:effectLst>
            </a:endParaRPr>
          </a:p>
        </p:txBody>
      </p:sp>
      <p:sp>
        <p:nvSpPr>
          <p:cNvPr id="520195" name="Rectangle 3"/>
          <p:cNvSpPr>
            <a:spLocks noGrp="1" noChangeArrowheads="1"/>
          </p:cNvSpPr>
          <p:nvPr>
            <p:ph type="body" idx="1"/>
          </p:nvPr>
        </p:nvSpPr>
        <p:spPr>
          <a:xfrm>
            <a:off x="468313" y="2060575"/>
            <a:ext cx="8059737" cy="4321175"/>
          </a:xfrm>
        </p:spPr>
        <p:txBody>
          <a:bodyPr/>
          <a:lstStyle/>
          <a:p>
            <a:pPr eaLnBrk="1" hangingPunct="1">
              <a:lnSpc>
                <a:spcPct val="80000"/>
              </a:lnSpc>
              <a:buFont typeface="Wingdings" pitchFamily="2" charset="2"/>
              <a:buNone/>
              <a:defRPr/>
            </a:pPr>
            <a:r>
              <a:rPr lang="zh-CN" altLang="en-US" sz="2800" b="1" dirty="0"/>
              <a:t>       在基站位于小区中心并采用全向天线时，如</a:t>
            </a:r>
            <a:endParaRPr lang="en-US" altLang="zh-CN" sz="2800" b="1" dirty="0"/>
          </a:p>
          <a:p>
            <a:pPr eaLnBrk="1" hangingPunct="1">
              <a:lnSpc>
                <a:spcPct val="80000"/>
              </a:lnSpc>
              <a:buFont typeface="Wingdings" pitchFamily="2" charset="2"/>
              <a:buNone/>
              <a:defRPr/>
            </a:pPr>
            <a:r>
              <a:rPr lang="zh-CN" altLang="en-US" sz="2800" b="1" dirty="0"/>
              <a:t>果小区范围内不存在阻挡物的话（但可以存在平坦</a:t>
            </a:r>
            <a:endParaRPr lang="en-US" altLang="zh-CN" sz="2800" b="1" dirty="0"/>
          </a:p>
          <a:p>
            <a:pPr eaLnBrk="1" hangingPunct="1">
              <a:lnSpc>
                <a:spcPct val="80000"/>
              </a:lnSpc>
              <a:buFont typeface="Wingdings" pitchFamily="2" charset="2"/>
              <a:buNone/>
              <a:defRPr/>
            </a:pPr>
            <a:r>
              <a:rPr lang="zh-CN" altLang="en-US" sz="2800" b="1" dirty="0"/>
              <a:t>地面），小区覆盖的边缘近似为圆周</a:t>
            </a:r>
            <a:r>
              <a:rPr lang="en-US" altLang="zh-CN" sz="2800" b="1" dirty="0">
                <a:latin typeface="Arial"/>
              </a:rPr>
              <a:t>——</a:t>
            </a:r>
            <a:r>
              <a:rPr lang="zh-CN" altLang="en-US" sz="2800" b="1" dirty="0"/>
              <a:t>此时不存</a:t>
            </a:r>
            <a:endParaRPr lang="en-US" altLang="zh-CN" sz="2800" b="1" dirty="0"/>
          </a:p>
          <a:p>
            <a:pPr eaLnBrk="1" hangingPunct="1">
              <a:lnSpc>
                <a:spcPct val="80000"/>
              </a:lnSpc>
              <a:buFont typeface="Wingdings" pitchFamily="2" charset="2"/>
              <a:buNone/>
              <a:defRPr/>
            </a:pPr>
            <a:r>
              <a:rPr lang="zh-CN" altLang="en-US" sz="2800" b="1" dirty="0"/>
              <a:t>在阴影衰落。但实际的传播环境往往更其复杂，并</a:t>
            </a:r>
            <a:endParaRPr lang="en-US" altLang="zh-CN" sz="2800" b="1" dirty="0"/>
          </a:p>
          <a:p>
            <a:pPr eaLnBrk="1" hangingPunct="1">
              <a:lnSpc>
                <a:spcPct val="80000"/>
              </a:lnSpc>
              <a:buFont typeface="Wingdings" pitchFamily="2" charset="2"/>
              <a:buNone/>
              <a:defRPr/>
            </a:pPr>
            <a:r>
              <a:rPr lang="zh-CN" altLang="en-US" sz="2800" b="1" dirty="0"/>
              <a:t>存在由于阻挡物引起的阴影衰落，所以如果以接收</a:t>
            </a:r>
            <a:endParaRPr lang="en-US" altLang="zh-CN" sz="2800" b="1" dirty="0"/>
          </a:p>
          <a:p>
            <a:pPr eaLnBrk="1" hangingPunct="1">
              <a:lnSpc>
                <a:spcPct val="80000"/>
              </a:lnSpc>
              <a:buFont typeface="Wingdings" pitchFamily="2" charset="2"/>
              <a:buNone/>
              <a:defRPr/>
            </a:pPr>
            <a:r>
              <a:rPr lang="zh-CN" altLang="en-US" sz="2800" b="1" dirty="0"/>
              <a:t>机实时接收功率达到最小可用接收电平作为形成小</a:t>
            </a:r>
            <a:endParaRPr lang="en-US" altLang="zh-CN" sz="2800" b="1" dirty="0"/>
          </a:p>
          <a:p>
            <a:pPr eaLnBrk="1" hangingPunct="1">
              <a:lnSpc>
                <a:spcPct val="80000"/>
              </a:lnSpc>
              <a:buFont typeface="Wingdings" pitchFamily="2" charset="2"/>
              <a:buNone/>
              <a:defRPr/>
            </a:pPr>
            <a:r>
              <a:rPr lang="zh-CN" altLang="en-US" sz="2800" b="1" dirty="0"/>
              <a:t>区边缘的实际标准的话，</a:t>
            </a:r>
            <a:r>
              <a:rPr lang="zh-CN" altLang="en-US" sz="2800" b="1" dirty="0">
                <a:effectLst>
                  <a:outerShdw blurRad="38100" dist="38100" dir="2700000" algn="tl">
                    <a:srgbClr val="FFFFFF"/>
                  </a:outerShdw>
                </a:effectLst>
              </a:rPr>
              <a:t>实际的</a:t>
            </a:r>
            <a:r>
              <a:rPr lang="zh-CN" altLang="en-US" sz="2800" b="1" dirty="0">
                <a:solidFill>
                  <a:srgbClr val="FF0000"/>
                </a:solidFill>
                <a:effectLst>
                  <a:outerShdw blurRad="38100" dist="38100" dir="2700000" algn="tl">
                    <a:srgbClr val="000000">
                      <a:alpha val="43137"/>
                    </a:srgbClr>
                  </a:outerShdw>
                </a:effectLst>
              </a:rPr>
              <a:t>等接收功率线</a:t>
            </a:r>
            <a:r>
              <a:rPr lang="zh-CN" altLang="en-US" sz="2800" b="1" dirty="0">
                <a:effectLst>
                  <a:outerShdw blurRad="38100" dist="38100" dir="2700000" algn="tl">
                    <a:srgbClr val="FFFFFF"/>
                  </a:outerShdw>
                </a:effectLst>
              </a:rPr>
              <a:t>将不</a:t>
            </a:r>
            <a:endParaRPr lang="en-US" altLang="zh-CN" sz="2800" b="1" dirty="0">
              <a:effectLst>
                <a:outerShdw blurRad="38100" dist="38100" dir="2700000" algn="tl">
                  <a:srgbClr val="FFFFFF"/>
                </a:outerShdw>
              </a:effectLst>
            </a:endParaRPr>
          </a:p>
          <a:p>
            <a:pPr eaLnBrk="1" hangingPunct="1">
              <a:lnSpc>
                <a:spcPct val="80000"/>
              </a:lnSpc>
              <a:buFont typeface="Wingdings" pitchFamily="2" charset="2"/>
              <a:buNone/>
              <a:defRPr/>
            </a:pPr>
            <a:r>
              <a:rPr lang="zh-CN" altLang="en-US" sz="2800" b="1" dirty="0">
                <a:effectLst>
                  <a:outerShdw blurRad="38100" dist="38100" dir="2700000" algn="tl">
                    <a:srgbClr val="FFFFFF"/>
                  </a:outerShdw>
                </a:effectLst>
              </a:rPr>
              <a:t>再是正规的圆周，而可能呈现出不规则的形状（这</a:t>
            </a:r>
            <a:endParaRPr lang="en-US" altLang="zh-CN" sz="2800" b="1" dirty="0">
              <a:effectLst>
                <a:outerShdw blurRad="38100" dist="38100" dir="2700000" algn="tl">
                  <a:srgbClr val="FFFFFF"/>
                </a:outerShdw>
              </a:effectLst>
            </a:endParaRPr>
          </a:p>
          <a:p>
            <a:pPr eaLnBrk="1" hangingPunct="1">
              <a:lnSpc>
                <a:spcPct val="80000"/>
              </a:lnSpc>
              <a:buFont typeface="Wingdings" pitchFamily="2" charset="2"/>
              <a:buNone/>
              <a:defRPr/>
            </a:pPr>
            <a:r>
              <a:rPr lang="zh-CN" altLang="en-US" sz="2800" b="1" dirty="0">
                <a:effectLst>
                  <a:outerShdw blurRad="38100" dist="38100" dir="2700000" algn="tl">
                    <a:srgbClr val="FFFFFF"/>
                  </a:outerShdw>
                </a:effectLst>
              </a:rPr>
              <a:t>跟传播环境有关）</a:t>
            </a:r>
            <a:r>
              <a:rPr lang="zh-CN" altLang="en-US" sz="2800" b="1" dirty="0"/>
              <a:t>，并且由于阴影衰落的随机性，</a:t>
            </a:r>
            <a:endParaRPr lang="en-US" altLang="zh-CN" sz="2800" b="1" dirty="0"/>
          </a:p>
          <a:p>
            <a:pPr eaLnBrk="1" hangingPunct="1">
              <a:lnSpc>
                <a:spcPct val="80000"/>
              </a:lnSpc>
              <a:buFont typeface="Wingdings" pitchFamily="2" charset="2"/>
              <a:buNone/>
              <a:defRPr/>
            </a:pPr>
            <a:r>
              <a:rPr lang="zh-CN" altLang="en-US" sz="2800" b="1" dirty="0"/>
              <a:t>这个形状还可能会随时间而改变。</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p:nvPr>
        </p:nvSpPr>
        <p:spPr/>
        <p:txBody>
          <a:bodyPr/>
          <a:lstStyle/>
          <a:p>
            <a:pPr eaLnBrk="1" hangingPunct="1"/>
            <a:endParaRPr lang="zh-CN" altLang="zh-CN"/>
          </a:p>
        </p:txBody>
      </p:sp>
      <p:pic>
        <p:nvPicPr>
          <p:cNvPr id="102403" name="Picture 3" descr="shadowing"/>
          <p:cNvPicPr>
            <a:picLocks noChangeAspect="1" noChangeArrowheads="1"/>
          </p:cNvPicPr>
          <p:nvPr/>
        </p:nvPicPr>
        <p:blipFill>
          <a:blip r:embed="rId3" cstate="print"/>
          <a:srcRect/>
          <a:stretch>
            <a:fillRect/>
          </a:stretch>
        </p:blipFill>
        <p:spPr bwMode="auto">
          <a:xfrm>
            <a:off x="1979613" y="1989138"/>
            <a:ext cx="5200650" cy="4572000"/>
          </a:xfrm>
          <a:prstGeom prst="rect">
            <a:avLst/>
          </a:prstGeom>
          <a:noFill/>
          <a:ln w="9525">
            <a:noFill/>
            <a:miter lim="800000"/>
            <a:headEnd/>
            <a:tailEnd/>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5" name="Rectangle 2"/>
          <p:cNvSpPr>
            <a:spLocks noGrp="1" noChangeArrowheads="1"/>
          </p:cNvSpPr>
          <p:nvPr>
            <p:ph type="title"/>
          </p:nvPr>
        </p:nvSpPr>
        <p:spPr/>
        <p:txBody>
          <a:bodyPr/>
          <a:lstStyle/>
          <a:p>
            <a:pPr eaLnBrk="1" hangingPunct="1">
              <a:defRPr/>
            </a:pPr>
            <a:r>
              <a:rPr lang="zh-CN" altLang="en-US" sz="4000" b="1" dirty="0">
                <a:effectLst>
                  <a:outerShdw blurRad="38100" dist="38100" dir="2700000" algn="tl">
                    <a:srgbClr val="000000">
                      <a:alpha val="43137"/>
                    </a:srgbClr>
                  </a:outerShdw>
                </a:effectLst>
                <a:latin typeface="Times New Roman" pitchFamily="18" charset="0"/>
              </a:rPr>
              <a:t>小区的边缘覆盖率</a:t>
            </a:r>
            <a:endParaRPr lang="zh-CN" altLang="zh-CN" sz="4000" dirty="0">
              <a:effectLst>
                <a:outerShdw blurRad="38100" dist="38100" dir="2700000" algn="tl">
                  <a:srgbClr val="000000">
                    <a:alpha val="43137"/>
                  </a:srgbClr>
                </a:outerShdw>
              </a:effectLst>
            </a:endParaRPr>
          </a:p>
        </p:txBody>
      </p:sp>
      <p:sp>
        <p:nvSpPr>
          <p:cNvPr id="524291" name="Rectangle 3"/>
          <p:cNvSpPr>
            <a:spLocks noGrp="1" noChangeArrowheads="1"/>
          </p:cNvSpPr>
          <p:nvPr>
            <p:ph type="body" sz="half" idx="1"/>
          </p:nvPr>
        </p:nvSpPr>
        <p:spPr>
          <a:xfrm>
            <a:off x="683568" y="2060574"/>
            <a:ext cx="7704856" cy="4608785"/>
          </a:xfrm>
        </p:spPr>
        <p:txBody>
          <a:bodyPr/>
          <a:lstStyle/>
          <a:p>
            <a:pPr eaLnBrk="1" hangingPunct="1">
              <a:defRPr/>
            </a:pPr>
            <a:r>
              <a:rPr lang="zh-CN" altLang="en-US" sz="2800" b="1" dirty="0">
                <a:latin typeface="Times New Roman" pitchFamily="18" charset="0"/>
              </a:rPr>
              <a:t>我们定义概率</a:t>
            </a:r>
          </a:p>
          <a:p>
            <a:pPr eaLnBrk="1" hangingPunct="1">
              <a:buFont typeface="Wingdings" pitchFamily="2" charset="2"/>
              <a:buNone/>
              <a:defRPr/>
            </a:pPr>
            <a:endParaRPr lang="zh-CN" altLang="en-US" sz="2800" b="1" dirty="0">
              <a:latin typeface="Times New Roman" pitchFamily="18" charset="0"/>
            </a:endParaRPr>
          </a:p>
          <a:p>
            <a:pPr eaLnBrk="1" hangingPunct="1">
              <a:buNone/>
              <a:defRPr/>
            </a:pPr>
            <a:r>
              <a:rPr lang="zh-CN" altLang="en-US" sz="2800" b="1" dirty="0">
                <a:latin typeface="Times New Roman" pitchFamily="18" charset="0"/>
              </a:rPr>
              <a:t>    为小区的边缘覆盖概率，它表示</a:t>
            </a:r>
            <a:r>
              <a:rPr lang="zh-CN" altLang="en-US" sz="2800" b="1" dirty="0">
                <a:solidFill>
                  <a:srgbClr val="002060"/>
                </a:solidFill>
                <a:effectLst>
                  <a:outerShdw blurRad="38100" dist="38100" dir="2700000" algn="tl">
                    <a:srgbClr val="000000">
                      <a:alpha val="43137"/>
                    </a:srgbClr>
                  </a:outerShdw>
                </a:effectLst>
                <a:latin typeface="Times New Roman" pitchFamily="18" charset="0"/>
              </a:rPr>
              <a:t>在我们设想的小区边界上</a:t>
            </a:r>
            <a:r>
              <a:rPr lang="zh-CN" altLang="en-US" sz="2800" b="1" dirty="0">
                <a:latin typeface="Times New Roman" pitchFamily="18" charset="0"/>
              </a:rPr>
              <a:t>（</a:t>
            </a:r>
            <a:r>
              <a:rPr lang="zh-CN" altLang="en-US" sz="2800" b="1" dirty="0">
                <a:solidFill>
                  <a:srgbClr val="002060"/>
                </a:solidFill>
                <a:effectLst>
                  <a:outerShdw blurRad="38100" dist="38100" dir="2700000" algn="tl">
                    <a:srgbClr val="000000">
                      <a:alpha val="43137"/>
                    </a:srgbClr>
                  </a:outerShdw>
                </a:effectLst>
                <a:latin typeface="Times New Roman" pitchFamily="18" charset="0"/>
              </a:rPr>
              <a:t>半径为</a:t>
            </a:r>
            <a:r>
              <a:rPr lang="en-US" altLang="zh-CN" sz="2800" b="1" dirty="0">
                <a:solidFill>
                  <a:srgbClr val="002060"/>
                </a:solidFill>
                <a:effectLst>
                  <a:outerShdw blurRad="38100" dist="38100" dir="2700000" algn="tl">
                    <a:srgbClr val="000000">
                      <a:alpha val="43137"/>
                    </a:srgbClr>
                  </a:outerShdw>
                </a:effectLst>
                <a:latin typeface="Times New Roman" pitchFamily="18" charset="0"/>
              </a:rPr>
              <a:t>R</a:t>
            </a:r>
            <a:r>
              <a:rPr lang="zh-CN" altLang="en-US" sz="2800" b="1" dirty="0">
                <a:solidFill>
                  <a:srgbClr val="002060"/>
                </a:solidFill>
                <a:effectLst>
                  <a:outerShdw blurRad="38100" dist="38100" dir="2700000" algn="tl">
                    <a:srgbClr val="000000">
                      <a:alpha val="43137"/>
                    </a:srgbClr>
                  </a:outerShdw>
                </a:effectLst>
                <a:latin typeface="Times New Roman" pitchFamily="18" charset="0"/>
              </a:rPr>
              <a:t>的圆周</a:t>
            </a:r>
            <a:r>
              <a:rPr lang="zh-CN" altLang="en-US" sz="2800" b="1" dirty="0">
                <a:latin typeface="Times New Roman" pitchFamily="18" charset="0"/>
              </a:rPr>
              <a:t>）</a:t>
            </a:r>
            <a:r>
              <a:rPr lang="zh-CN" altLang="en-US" sz="2800" b="1" dirty="0">
                <a:effectLst>
                  <a:outerShdw blurRad="38100" dist="38100" dir="2700000" algn="tl">
                    <a:srgbClr val="FFFFFF"/>
                  </a:outerShdw>
                </a:effectLst>
                <a:latin typeface="Times New Roman" pitchFamily="18" charset="0"/>
              </a:rPr>
              <a:t>实际接收功率</a:t>
            </a:r>
            <a:r>
              <a:rPr lang="zh-CN" altLang="en-US" sz="2800" b="1" dirty="0">
                <a:latin typeface="Times New Roman" pitchFamily="18" charset="0"/>
              </a:rPr>
              <a:t>（</a:t>
            </a:r>
            <a:r>
              <a:rPr lang="zh-CN" altLang="en-US" sz="2800" b="1" u="sng" dirty="0">
                <a:solidFill>
                  <a:schemeClr val="hlink"/>
                </a:solidFill>
                <a:effectLst>
                  <a:outerShdw blurRad="38100" dist="38100" dir="2700000" algn="tl">
                    <a:srgbClr val="000000"/>
                  </a:outerShdw>
                </a:effectLst>
                <a:latin typeface="Times New Roman" pitchFamily="18" charset="0"/>
              </a:rPr>
              <a:t>注意</a:t>
            </a:r>
            <a:r>
              <a:rPr lang="zh-CN" altLang="en-US" sz="2800" b="1" dirty="0">
                <a:solidFill>
                  <a:schemeClr val="hlink"/>
                </a:solidFill>
                <a:effectLst>
                  <a:outerShdw blurRad="38100" dist="38100" dir="2700000" algn="tl">
                    <a:srgbClr val="000000"/>
                  </a:outerShdw>
                </a:effectLst>
                <a:latin typeface="Times New Roman" pitchFamily="18" charset="0"/>
              </a:rPr>
              <a:t>：不是平均接收功率！！</a:t>
            </a:r>
            <a:r>
              <a:rPr lang="zh-CN" altLang="en-US" sz="2800" b="1" dirty="0">
                <a:latin typeface="Times New Roman" pitchFamily="18" charset="0"/>
              </a:rPr>
              <a:t>）大于最小可用接收功率</a:t>
            </a:r>
            <a:r>
              <a:rPr lang="el-GR" altLang="zh-CN" sz="2800" b="1" i="1" dirty="0">
                <a:latin typeface="Times New Roman" pitchFamily="18" charset="0"/>
                <a:cs typeface="Times New Roman" pitchFamily="18" charset="0"/>
              </a:rPr>
              <a:t>γ</a:t>
            </a:r>
            <a:r>
              <a:rPr lang="en-US" altLang="zh-CN" sz="2800" b="1" dirty="0">
                <a:latin typeface="Times New Roman" pitchFamily="18" charset="0"/>
                <a:cs typeface="Times New Roman" pitchFamily="18" charset="0"/>
              </a:rPr>
              <a:t>(</a:t>
            </a:r>
            <a:r>
              <a:rPr lang="en-US" altLang="zh-CN" sz="2800" b="1" dirty="0" err="1">
                <a:latin typeface="Times New Roman" pitchFamily="18" charset="0"/>
                <a:cs typeface="Times New Roman" pitchFamily="18" charset="0"/>
              </a:rPr>
              <a:t>dBm</a:t>
            </a:r>
            <a:r>
              <a:rPr lang="en-US" altLang="zh-CN" sz="2800" b="1" dirty="0">
                <a:latin typeface="Times New Roman" pitchFamily="18" charset="0"/>
                <a:cs typeface="Times New Roman" pitchFamily="18" charset="0"/>
              </a:rPr>
              <a:t>)</a:t>
            </a:r>
            <a:r>
              <a:rPr lang="zh-CN" altLang="en-US" sz="2800" b="1" dirty="0">
                <a:latin typeface="Times New Roman" pitchFamily="18" charset="0"/>
                <a:cs typeface="Times New Roman" pitchFamily="18" charset="0"/>
              </a:rPr>
              <a:t>的概率。</a:t>
            </a:r>
            <a:endParaRPr lang="en-US" altLang="zh-CN" sz="2800" b="1" dirty="0">
              <a:latin typeface="Times New Roman" pitchFamily="18" charset="0"/>
              <a:cs typeface="Times New Roman" pitchFamily="18" charset="0"/>
            </a:endParaRPr>
          </a:p>
          <a:p>
            <a:pPr eaLnBrk="1" hangingPunct="1">
              <a:buNone/>
              <a:defRPr/>
            </a:pPr>
            <a:r>
              <a:rPr lang="zh-CN" altLang="en-US" sz="2800" b="1" dirty="0">
                <a:latin typeface="Times New Roman" pitchFamily="18" charset="0"/>
                <a:cs typeface="Times New Roman" pitchFamily="18" charset="0"/>
              </a:rPr>
              <a:t>            显然，如果我们使得半径为</a:t>
            </a:r>
            <a:r>
              <a:rPr lang="en-US" altLang="zh-CN" sz="2800" b="1" dirty="0">
                <a:latin typeface="Times New Roman" pitchFamily="18" charset="0"/>
                <a:cs typeface="Times New Roman" pitchFamily="18" charset="0"/>
              </a:rPr>
              <a:t>R</a:t>
            </a:r>
            <a:r>
              <a:rPr lang="zh-CN" altLang="en-US" sz="2800" b="1" dirty="0">
                <a:latin typeface="Times New Roman" pitchFamily="18" charset="0"/>
                <a:cs typeface="Times New Roman" pitchFamily="18" charset="0"/>
              </a:rPr>
              <a:t>的圆周上的平均接收功率             </a:t>
            </a:r>
            <a:r>
              <a:rPr lang="en-US" altLang="zh-CN" sz="2800" b="1" dirty="0">
                <a:latin typeface="Times New Roman" pitchFamily="18" charset="0"/>
                <a:cs typeface="Times New Roman" pitchFamily="18" charset="0"/>
              </a:rPr>
              <a:t>(</a:t>
            </a:r>
            <a:r>
              <a:rPr lang="en-US" altLang="zh-CN" sz="2800" b="1" dirty="0" err="1">
                <a:latin typeface="Times New Roman" pitchFamily="18" charset="0"/>
                <a:cs typeface="Times New Roman" pitchFamily="18" charset="0"/>
              </a:rPr>
              <a:t>dBm</a:t>
            </a:r>
            <a:r>
              <a:rPr lang="en-US" altLang="zh-CN" sz="2800" b="1" dirty="0">
                <a:latin typeface="Times New Roman" pitchFamily="18" charset="0"/>
                <a:cs typeface="Times New Roman" pitchFamily="18" charset="0"/>
              </a:rPr>
              <a:t>)</a:t>
            </a:r>
            <a:r>
              <a:rPr lang="zh-CN" altLang="en-US" sz="2800" b="1" dirty="0">
                <a:latin typeface="Times New Roman" pitchFamily="18" charset="0"/>
                <a:cs typeface="Times New Roman" pitchFamily="18" charset="0"/>
              </a:rPr>
              <a:t> 恰好等于接收机的最小可用接收功率</a:t>
            </a:r>
            <a:r>
              <a:rPr lang="el-GR" altLang="zh-CN" sz="2800" b="1" i="1" dirty="0">
                <a:latin typeface="Times New Roman" pitchFamily="18" charset="0"/>
                <a:cs typeface="Times New Roman" pitchFamily="18" charset="0"/>
              </a:rPr>
              <a:t>γ</a:t>
            </a:r>
            <a:r>
              <a:rPr lang="zh-CN" altLang="en-US" sz="2800" b="1" dirty="0">
                <a:latin typeface="Times New Roman" pitchFamily="18" charset="0"/>
                <a:cs typeface="Times New Roman" pitchFamily="18" charset="0"/>
              </a:rPr>
              <a:t>的话，小区的边缘覆盖率就等于</a:t>
            </a:r>
            <a:r>
              <a:rPr lang="en-US" altLang="zh-CN" sz="2800" b="1" dirty="0">
                <a:latin typeface="Times New Roman" pitchFamily="18" charset="0"/>
                <a:cs typeface="Times New Roman" pitchFamily="18" charset="0"/>
              </a:rPr>
              <a:t>50</a:t>
            </a:r>
            <a:r>
              <a:rPr lang="zh-CN" altLang="en-US" sz="2800" b="1" dirty="0">
                <a:latin typeface="Times New Roman" pitchFamily="18" charset="0"/>
                <a:cs typeface="Times New Roman" pitchFamily="18" charset="0"/>
              </a:rPr>
              <a:t>％。</a:t>
            </a:r>
            <a:endParaRPr lang="zh-CN" altLang="el-GR" sz="2800" b="1" dirty="0">
              <a:latin typeface="Times New Roman" pitchFamily="18" charset="0"/>
              <a:cs typeface="Times New Roman" pitchFamily="18" charset="0"/>
            </a:endParaRPr>
          </a:p>
        </p:txBody>
      </p:sp>
      <p:graphicFrame>
        <p:nvGraphicFramePr>
          <p:cNvPr id="32770" name="Rectangle 4"/>
          <p:cNvGraphicFramePr>
            <a:graphicFrameLocks noGrp="1"/>
          </p:cNvGraphicFramePr>
          <p:nvPr>
            <p:ph sz="quarter" idx="2"/>
          </p:nvPr>
        </p:nvGraphicFramePr>
        <p:xfrm>
          <a:off x="5564188" y="2017713"/>
          <a:ext cx="2971800" cy="1981200"/>
        </p:xfrm>
        <a:graphic>
          <a:graphicData uri="http://schemas.openxmlformats.org/presentationml/2006/ole">
            <mc:AlternateContent xmlns:mc="http://schemas.openxmlformats.org/markup-compatibility/2006">
              <mc:Choice xmlns:v="urn:schemas-microsoft-com:vml" Requires="v">
                <p:oleObj spid="_x0000_s32773" name="公式" r:id="rId4" imgW="0" imgH="0" progId="Equation.3">
                  <p:embed/>
                </p:oleObj>
              </mc:Choice>
              <mc:Fallback>
                <p:oleObj name="公式" r:id="rId4" imgW="0" imgH="0" progId="Equation.3">
                  <p:embed/>
                  <p:pic>
                    <p:nvPicPr>
                      <p:cNvPr id="0" name="Rectangle 4"/>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5564188" y="2017713"/>
                        <a:ext cx="29718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2771" name="Object 5"/>
          <p:cNvGraphicFramePr>
            <a:graphicFrameLocks noGrp="1" noChangeAspect="1"/>
          </p:cNvGraphicFramePr>
          <p:nvPr>
            <p:ph sz="quarter" idx="3"/>
          </p:nvPr>
        </p:nvGraphicFramePr>
        <p:xfrm>
          <a:off x="3109913" y="2565400"/>
          <a:ext cx="2293937" cy="469900"/>
        </p:xfrm>
        <a:graphic>
          <a:graphicData uri="http://schemas.openxmlformats.org/presentationml/2006/ole">
            <mc:AlternateContent xmlns:mc="http://schemas.openxmlformats.org/markup-compatibility/2006">
              <mc:Choice xmlns:v="urn:schemas-microsoft-com:vml" Requires="v">
                <p:oleObj spid="_x0000_s32774" name="公式" r:id="rId5" imgW="1054080" imgH="215640" progId="Equation.3">
                  <p:embed/>
                </p:oleObj>
              </mc:Choice>
              <mc:Fallback>
                <p:oleObj name="公式" r:id="rId5" imgW="1054080" imgH="21564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9913" y="2565400"/>
                        <a:ext cx="2293937"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2" name="Object 6"/>
          <p:cNvGraphicFramePr>
            <a:graphicFrameLocks noChangeAspect="1"/>
          </p:cNvGraphicFramePr>
          <p:nvPr/>
        </p:nvGraphicFramePr>
        <p:xfrm>
          <a:off x="3347864" y="5301208"/>
          <a:ext cx="1037948" cy="566153"/>
        </p:xfrm>
        <a:graphic>
          <a:graphicData uri="http://schemas.openxmlformats.org/presentationml/2006/ole">
            <mc:AlternateContent xmlns:mc="http://schemas.openxmlformats.org/markup-compatibility/2006">
              <mc:Choice xmlns:v="urn:schemas-microsoft-com:vml" Requires="v">
                <p:oleObj spid="_x0000_s32775" name="公式" r:id="rId7" imgW="419040" imgH="228600" progId="Equation.3">
                  <p:embed/>
                </p:oleObj>
              </mc:Choice>
              <mc:Fallback>
                <p:oleObj name="公式" r:id="rId7" imgW="419040" imgH="2286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7864" y="5301208"/>
                        <a:ext cx="1037948" cy="5661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endParaRPr lang="zh-CN" altLang="zh-CN"/>
          </a:p>
        </p:txBody>
      </p:sp>
      <p:pic>
        <p:nvPicPr>
          <p:cNvPr id="103427" name="Picture 5"/>
          <p:cNvPicPr>
            <a:picLocks noGrp="1" noChangeAspect="1" noChangeArrowheads="1"/>
          </p:cNvPicPr>
          <p:nvPr>
            <p:ph idx="1"/>
          </p:nvPr>
        </p:nvPicPr>
        <p:blipFill>
          <a:blip r:embed="rId3" cstate="print"/>
          <a:srcRect/>
          <a:stretch>
            <a:fillRect/>
          </a:stretch>
        </p:blipFill>
        <p:spPr>
          <a:xfrm>
            <a:off x="611188" y="2205038"/>
            <a:ext cx="7954962" cy="4343400"/>
          </a:xfrm>
          <a:noFill/>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6" name="Picture 4"/>
          <p:cNvPicPr>
            <a:picLocks noChangeAspect="1" noChangeArrowheads="1"/>
          </p:cNvPicPr>
          <p:nvPr/>
        </p:nvPicPr>
        <p:blipFill>
          <a:blip r:embed="rId4" cstate="print"/>
          <a:srcRect/>
          <a:stretch>
            <a:fillRect/>
          </a:stretch>
        </p:blipFill>
        <p:spPr bwMode="auto">
          <a:xfrm>
            <a:off x="4562475" y="1628800"/>
            <a:ext cx="4581525" cy="3829050"/>
          </a:xfrm>
          <a:prstGeom prst="rect">
            <a:avLst/>
          </a:prstGeom>
          <a:noFill/>
          <a:ln w="9525">
            <a:noFill/>
            <a:miter lim="800000"/>
            <a:headEnd/>
            <a:tailEnd/>
          </a:ln>
        </p:spPr>
      </p:pic>
      <p:sp>
        <p:nvSpPr>
          <p:cNvPr id="27" name="标题 26"/>
          <p:cNvSpPr>
            <a:spLocks noGrp="1"/>
          </p:cNvSpPr>
          <p:nvPr>
            <p:ph type="title"/>
          </p:nvPr>
        </p:nvSpPr>
        <p:spPr/>
        <p:txBody>
          <a:bodyPr/>
          <a:lstStyle/>
          <a:p>
            <a:endParaRPr lang="zh-CN" altLang="en-US"/>
          </a:p>
        </p:txBody>
      </p:sp>
      <p:sp>
        <p:nvSpPr>
          <p:cNvPr id="528387" name="Rectangle 3"/>
          <p:cNvSpPr>
            <a:spLocks noGrp="1" noChangeArrowheads="1"/>
          </p:cNvSpPr>
          <p:nvPr>
            <p:ph sz="half" idx="4294967295"/>
          </p:nvPr>
        </p:nvSpPr>
        <p:spPr>
          <a:xfrm>
            <a:off x="251520" y="2060848"/>
            <a:ext cx="4237038" cy="4579938"/>
          </a:xfrm>
        </p:spPr>
        <p:txBody>
          <a:bodyPr/>
          <a:lstStyle/>
          <a:p>
            <a:pPr eaLnBrk="1" hangingPunct="1">
              <a:defRPr/>
            </a:pPr>
            <a:r>
              <a:rPr lang="zh-CN" altLang="en-US" sz="2800" b="1" dirty="0">
                <a:effectLst>
                  <a:outerShdw blurRad="38100" dist="38100" dir="2700000" algn="tl">
                    <a:srgbClr val="FFFFFF"/>
                  </a:outerShdw>
                </a:effectLst>
              </a:rPr>
              <a:t>归纳</a:t>
            </a:r>
            <a:r>
              <a:rPr lang="zh-CN" altLang="en-US" sz="2800" dirty="0"/>
              <a:t>：</a:t>
            </a:r>
            <a:r>
              <a:rPr lang="zh-CN" altLang="en-US" sz="2800" b="1" dirty="0">
                <a:effectLst>
                  <a:outerShdw blurRad="38100" dist="38100" dir="2700000" algn="tl">
                    <a:srgbClr val="000000">
                      <a:alpha val="43137"/>
                    </a:srgbClr>
                  </a:outerShdw>
                </a:effectLst>
              </a:rPr>
              <a:t>小区覆盖范围</a:t>
            </a:r>
            <a:endParaRPr lang="en-US" altLang="zh-CN" sz="2800" b="1" dirty="0">
              <a:effectLst>
                <a:outerShdw blurRad="38100" dist="38100" dir="2700000" algn="tl">
                  <a:srgbClr val="000000">
                    <a:alpha val="43137"/>
                  </a:srgbClr>
                </a:outerShdw>
              </a:effectLst>
            </a:endParaRPr>
          </a:p>
          <a:p>
            <a:pPr eaLnBrk="1" hangingPunct="1">
              <a:buFont typeface="Wingdings" pitchFamily="2" charset="2"/>
              <a:buNone/>
              <a:defRPr/>
            </a:pPr>
            <a:r>
              <a:rPr lang="zh-CN" altLang="en-US" sz="2800" b="1" dirty="0">
                <a:effectLst>
                  <a:outerShdw blurRad="38100" dist="38100" dir="2700000" algn="tl">
                    <a:srgbClr val="000000">
                      <a:alpha val="43137"/>
                    </a:srgbClr>
                  </a:outerShdw>
                </a:effectLst>
              </a:rPr>
              <a:t>（即小区的面积覆盖率）</a:t>
            </a:r>
            <a:endParaRPr lang="en-US" altLang="zh-CN" sz="2800" b="1" dirty="0">
              <a:effectLst>
                <a:outerShdw blurRad="38100" dist="38100" dir="2700000" algn="tl">
                  <a:srgbClr val="000000">
                    <a:alpha val="43137"/>
                  </a:srgbClr>
                </a:outerShdw>
              </a:effectLst>
            </a:endParaRPr>
          </a:p>
          <a:p>
            <a:pPr eaLnBrk="1" hangingPunct="1">
              <a:buFont typeface="Wingdings" pitchFamily="2" charset="2"/>
              <a:buNone/>
              <a:defRPr/>
            </a:pPr>
            <a:r>
              <a:rPr lang="zh-CN" altLang="en-US" sz="2800" b="1" dirty="0"/>
              <a:t>就是从覆盖</a:t>
            </a:r>
            <a:r>
              <a:rPr lang="zh-CN" altLang="en-US" sz="2800" b="1" dirty="0">
                <a:effectLst>
                  <a:outerShdw blurRad="38100" dist="38100" dir="2700000" algn="tl">
                    <a:srgbClr val="000000">
                      <a:alpha val="43137"/>
                    </a:srgbClr>
                  </a:outerShdw>
                </a:effectLst>
              </a:rPr>
              <a:t>面</a:t>
            </a:r>
            <a:r>
              <a:rPr lang="zh-CN" altLang="en-US" sz="2800" b="1" dirty="0"/>
              <a:t>的角度来衡</a:t>
            </a:r>
            <a:endParaRPr lang="en-US" altLang="zh-CN" sz="2800" b="1" dirty="0"/>
          </a:p>
          <a:p>
            <a:pPr eaLnBrk="1" hangingPunct="1">
              <a:buFont typeface="Wingdings" pitchFamily="2" charset="2"/>
              <a:buNone/>
              <a:defRPr/>
            </a:pPr>
            <a:r>
              <a:rPr lang="zh-CN" altLang="en-US" sz="2800" b="1" dirty="0"/>
              <a:t>量的覆盖率；而</a:t>
            </a:r>
            <a:r>
              <a:rPr lang="zh-CN" altLang="en-US" sz="2800" b="1" dirty="0">
                <a:effectLst>
                  <a:outerShdw blurRad="38100" dist="38100" dir="2700000" algn="tl">
                    <a:srgbClr val="000000">
                      <a:alpha val="43137"/>
                    </a:srgbClr>
                  </a:outerShdw>
                </a:effectLst>
              </a:rPr>
              <a:t>小区的边</a:t>
            </a:r>
            <a:endParaRPr lang="en-US" altLang="zh-CN" sz="2800" b="1" dirty="0">
              <a:effectLst>
                <a:outerShdw blurRad="38100" dist="38100" dir="2700000" algn="tl">
                  <a:srgbClr val="000000">
                    <a:alpha val="43137"/>
                  </a:srgbClr>
                </a:outerShdw>
              </a:effectLst>
            </a:endParaRPr>
          </a:p>
          <a:p>
            <a:pPr eaLnBrk="1" hangingPunct="1">
              <a:buFont typeface="Wingdings" pitchFamily="2" charset="2"/>
              <a:buNone/>
              <a:defRPr/>
            </a:pPr>
            <a:r>
              <a:rPr lang="zh-CN" altLang="en-US" sz="2800" b="1" dirty="0">
                <a:effectLst>
                  <a:outerShdw blurRad="38100" dist="38100" dir="2700000" algn="tl">
                    <a:srgbClr val="000000">
                      <a:alpha val="43137"/>
                    </a:srgbClr>
                  </a:outerShdw>
                </a:effectLst>
              </a:rPr>
              <a:t>缘覆盖率</a:t>
            </a:r>
            <a:r>
              <a:rPr lang="zh-CN" altLang="en-US" sz="2800" b="1" dirty="0"/>
              <a:t>就是从</a:t>
            </a:r>
            <a:r>
              <a:rPr lang="zh-CN" altLang="en-US" sz="2800" b="1" dirty="0">
                <a:effectLst>
                  <a:outerShdw blurRad="38100" dist="38100" dir="2700000" algn="tl">
                    <a:srgbClr val="000000">
                      <a:alpha val="43137"/>
                    </a:srgbClr>
                  </a:outerShdw>
                </a:effectLst>
              </a:rPr>
              <a:t>线</a:t>
            </a:r>
            <a:r>
              <a:rPr lang="zh-CN" altLang="en-US" sz="2800" b="1" dirty="0"/>
              <a:t>的角度</a:t>
            </a:r>
            <a:endParaRPr lang="en-US" altLang="zh-CN" sz="2800" b="1" dirty="0"/>
          </a:p>
          <a:p>
            <a:pPr eaLnBrk="1" hangingPunct="1">
              <a:buFont typeface="Wingdings" pitchFamily="2" charset="2"/>
              <a:buNone/>
              <a:defRPr/>
            </a:pPr>
            <a:r>
              <a:rPr lang="zh-CN" altLang="en-US" sz="2800" b="1" dirty="0"/>
              <a:t>来衡量的覆盖率。下面来</a:t>
            </a:r>
            <a:endParaRPr lang="en-US" altLang="zh-CN" sz="2800" b="1" dirty="0"/>
          </a:p>
          <a:p>
            <a:pPr eaLnBrk="1" hangingPunct="1">
              <a:buFont typeface="Wingdings" pitchFamily="2" charset="2"/>
              <a:buNone/>
              <a:defRPr/>
            </a:pPr>
            <a:r>
              <a:rPr lang="zh-CN" altLang="en-US" sz="2800" b="1" dirty="0"/>
              <a:t>推导</a:t>
            </a:r>
            <a:r>
              <a:rPr lang="zh-CN" altLang="en-US" sz="2800" b="1" dirty="0">
                <a:solidFill>
                  <a:srgbClr val="FF0000"/>
                </a:solidFill>
                <a:effectLst>
                  <a:outerShdw blurRad="38100" dist="38100" dir="2700000" algn="tl">
                    <a:srgbClr val="000000">
                      <a:alpha val="43137"/>
                    </a:srgbClr>
                  </a:outerShdw>
                </a:effectLst>
              </a:rPr>
              <a:t>噪声受限条件</a:t>
            </a:r>
            <a:r>
              <a:rPr lang="zh-CN" altLang="en-US" sz="2800" b="1" dirty="0">
                <a:effectLst>
                  <a:outerShdw blurRad="38100" dist="38100" dir="2700000" algn="tl">
                    <a:srgbClr val="FFFFFF"/>
                  </a:outerShdw>
                </a:effectLst>
              </a:rPr>
              <a:t>下</a:t>
            </a:r>
            <a:r>
              <a:rPr lang="zh-CN" altLang="en-US" sz="2800" b="1" dirty="0"/>
              <a:t>关于</a:t>
            </a:r>
            <a:endParaRPr lang="en-US" altLang="zh-CN" sz="2800" b="1" dirty="0"/>
          </a:p>
          <a:p>
            <a:pPr eaLnBrk="1" hangingPunct="1">
              <a:buFont typeface="Wingdings" pitchFamily="2" charset="2"/>
              <a:buNone/>
              <a:defRPr/>
            </a:pPr>
            <a:r>
              <a:rPr lang="zh-CN" altLang="en-US" sz="2800" b="1" dirty="0"/>
              <a:t>小区覆盖问题的结论，并</a:t>
            </a:r>
            <a:endParaRPr lang="en-US" altLang="zh-CN" sz="2800" b="1" dirty="0"/>
          </a:p>
          <a:p>
            <a:pPr eaLnBrk="1" hangingPunct="1">
              <a:buFont typeface="Wingdings" pitchFamily="2" charset="2"/>
              <a:buNone/>
              <a:defRPr/>
            </a:pPr>
            <a:r>
              <a:rPr lang="zh-CN" altLang="en-US" sz="2800" b="1" dirty="0"/>
              <a:t>总结二者之间的关系。</a:t>
            </a:r>
          </a:p>
        </p:txBody>
      </p:sp>
      <p:graphicFrame>
        <p:nvGraphicFramePr>
          <p:cNvPr id="33794" name="Object 4"/>
          <p:cNvGraphicFramePr>
            <a:graphicFrameLocks noChangeAspect="1"/>
          </p:cNvGraphicFramePr>
          <p:nvPr/>
        </p:nvGraphicFramePr>
        <p:xfrm>
          <a:off x="4932363" y="5732463"/>
          <a:ext cx="4032250" cy="936625"/>
        </p:xfrm>
        <a:graphic>
          <a:graphicData uri="http://schemas.openxmlformats.org/presentationml/2006/ole">
            <mc:AlternateContent xmlns:mc="http://schemas.openxmlformats.org/markup-compatibility/2006">
              <mc:Choice xmlns:v="urn:schemas-microsoft-com:vml" Requires="v">
                <p:oleObj spid="_x0000_s33795" name="公式" r:id="rId5" imgW="2133360" imgH="495000" progId="Equation.3">
                  <p:embed/>
                </p:oleObj>
              </mc:Choice>
              <mc:Fallback>
                <p:oleObj name="公式" r:id="rId5" imgW="2133360" imgH="4950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2363" y="5732463"/>
                        <a:ext cx="4032250"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TextBox 12"/>
          <p:cNvSpPr txBox="1"/>
          <p:nvPr/>
        </p:nvSpPr>
        <p:spPr>
          <a:xfrm>
            <a:off x="5003800" y="5157788"/>
            <a:ext cx="3313113" cy="522287"/>
          </a:xfrm>
          <a:prstGeom prst="rect">
            <a:avLst/>
          </a:prstGeom>
          <a:noFill/>
        </p:spPr>
        <p:txBody>
          <a:bodyPr>
            <a:spAutoFit/>
          </a:bodyPr>
          <a:lstStyle/>
          <a:p>
            <a:pPr>
              <a:defRPr/>
            </a:pPr>
            <a:r>
              <a:rPr lang="zh-CN" altLang="en-US" sz="2800" dirty="0">
                <a:effectLst>
                  <a:outerShdw blurRad="38100" dist="38100" dir="2700000" algn="tl">
                    <a:srgbClr val="000000">
                      <a:alpha val="43137"/>
                    </a:srgbClr>
                  </a:outerShdw>
                </a:effectLst>
              </a:rPr>
              <a:t>小区边缘覆盖概率</a:t>
            </a:r>
            <a:r>
              <a:rPr lang="en-US" altLang="zh-CN" sz="2800" dirty="0">
                <a:effectLst>
                  <a:outerShdw blurRad="38100" dist="38100" dir="2700000" algn="tl">
                    <a:srgbClr val="000000">
                      <a:alpha val="43137"/>
                    </a:srgbClr>
                  </a:outerShdw>
                </a:effectLst>
              </a:rPr>
              <a:t>:</a:t>
            </a:r>
            <a:endParaRPr lang="zh-CN" altLang="en-US" sz="2800" dirty="0">
              <a:effectLst>
                <a:outerShdw blurRad="38100" dist="38100" dir="2700000" algn="tl">
                  <a:srgbClr val="000000">
                    <a:alpha val="43137"/>
                  </a:srgbClr>
                </a:outerShdw>
              </a:effectLst>
            </a:endParaRPr>
          </a:p>
        </p:txBody>
      </p:sp>
      <p:cxnSp>
        <p:nvCxnSpPr>
          <p:cNvPr id="33799" name="直接连接符 14"/>
          <p:cNvCxnSpPr>
            <a:cxnSpLocks noChangeShapeType="1"/>
          </p:cNvCxnSpPr>
          <p:nvPr/>
        </p:nvCxnSpPr>
        <p:spPr bwMode="auto">
          <a:xfrm flipH="1">
            <a:off x="5364088" y="3573016"/>
            <a:ext cx="1512168" cy="0"/>
          </a:xfrm>
          <a:prstGeom prst="line">
            <a:avLst/>
          </a:prstGeom>
          <a:noFill/>
          <a:ln w="25400" algn="ctr">
            <a:solidFill>
              <a:srgbClr val="FF0000"/>
            </a:solidFill>
            <a:round/>
            <a:headEnd/>
            <a:tailEnd/>
          </a:ln>
        </p:spPr>
      </p:cxnSp>
      <p:sp>
        <p:nvSpPr>
          <p:cNvPr id="18" name="TextBox 17"/>
          <p:cNvSpPr txBox="1"/>
          <p:nvPr/>
        </p:nvSpPr>
        <p:spPr>
          <a:xfrm>
            <a:off x="5868144" y="3284984"/>
            <a:ext cx="360363" cy="461962"/>
          </a:xfrm>
          <a:prstGeom prst="rect">
            <a:avLst/>
          </a:prstGeom>
          <a:noFill/>
        </p:spPr>
        <p:txBody>
          <a:bodyPr>
            <a:spAutoFit/>
          </a:bodyPr>
          <a:lstStyle/>
          <a:p>
            <a:pPr>
              <a:defRPr/>
            </a:pPr>
            <a:r>
              <a:rPr lang="en-US" altLang="zh-CN" sz="2400" dirty="0">
                <a:solidFill>
                  <a:srgbClr val="FF0000"/>
                </a:solidFill>
                <a:effectLst>
                  <a:outerShdw blurRad="38100" dist="38100" dir="2700000" algn="tl">
                    <a:srgbClr val="000000">
                      <a:alpha val="43137"/>
                    </a:srgbClr>
                  </a:outerShdw>
                </a:effectLst>
              </a:rPr>
              <a:t>R</a:t>
            </a:r>
            <a:endParaRPr lang="zh-CN" altLang="en-US" sz="2400" dirty="0">
              <a:solidFill>
                <a:srgbClr val="FF0000"/>
              </a:solidFill>
              <a:effectLst>
                <a:outerShdw blurRad="38100" dist="38100" dir="2700000" algn="tl">
                  <a:srgbClr val="000000">
                    <a:alpha val="43137"/>
                  </a:srgbClr>
                </a:outerShdw>
              </a:effectLst>
            </a:endParaRPr>
          </a:p>
        </p:txBody>
      </p:sp>
      <p:sp>
        <p:nvSpPr>
          <p:cNvPr id="9" name="TextBox 8"/>
          <p:cNvSpPr txBox="1"/>
          <p:nvPr/>
        </p:nvSpPr>
        <p:spPr>
          <a:xfrm>
            <a:off x="4499992" y="1412776"/>
            <a:ext cx="1512168" cy="830997"/>
          </a:xfrm>
          <a:prstGeom prst="rect">
            <a:avLst/>
          </a:prstGeom>
          <a:noFill/>
        </p:spPr>
        <p:txBody>
          <a:bodyPr wrap="square" rtlCol="0">
            <a:spAutoFit/>
          </a:bodyPr>
          <a:lstStyle/>
          <a:p>
            <a:r>
              <a:rPr lang="zh-CN" altLang="en-US" sz="2400" dirty="0">
                <a:effectLst>
                  <a:outerShdw blurRad="38100" dist="38100" dir="2700000" algn="tl">
                    <a:srgbClr val="000000">
                      <a:alpha val="43137"/>
                    </a:srgbClr>
                  </a:outerShdw>
                </a:effectLst>
              </a:rPr>
              <a:t>小区边缘覆盖概率</a:t>
            </a:r>
          </a:p>
        </p:txBody>
      </p:sp>
      <p:cxnSp>
        <p:nvCxnSpPr>
          <p:cNvPr id="14" name="直接箭头连接符 13"/>
          <p:cNvCxnSpPr/>
          <p:nvPr/>
        </p:nvCxnSpPr>
        <p:spPr bwMode="auto">
          <a:xfrm>
            <a:off x="5148064" y="2204864"/>
            <a:ext cx="576064" cy="432048"/>
          </a:xfrm>
          <a:prstGeom prst="straightConnector1">
            <a:avLst/>
          </a:prstGeom>
          <a:noFill/>
          <a:ln w="22225" cap="flat" cmpd="sng" algn="ctr">
            <a:solidFill>
              <a:schemeClr val="tx1"/>
            </a:solidFill>
            <a:prstDash val="solid"/>
            <a:round/>
            <a:headEnd type="none" w="med" len="med"/>
            <a:tailEnd type="triangle" w="lg" len="lg"/>
          </a:ln>
          <a:effectLst/>
        </p:spPr>
      </p:cxnSp>
      <p:cxnSp>
        <p:nvCxnSpPr>
          <p:cNvPr id="24" name="直接箭头连接符 23"/>
          <p:cNvCxnSpPr/>
          <p:nvPr/>
        </p:nvCxnSpPr>
        <p:spPr bwMode="auto">
          <a:xfrm>
            <a:off x="7668344" y="3789040"/>
            <a:ext cx="792088" cy="648072"/>
          </a:xfrm>
          <a:prstGeom prst="straightConnector1">
            <a:avLst/>
          </a:prstGeom>
          <a:noFill/>
          <a:ln w="22225" cap="flat" cmpd="sng" algn="ctr">
            <a:solidFill>
              <a:srgbClr val="0070C0"/>
            </a:solidFill>
            <a:prstDash val="solid"/>
            <a:round/>
            <a:headEnd type="triangle" w="lg" len="lg"/>
            <a:tailEnd type="none" w="lg" len="lg"/>
          </a:ln>
          <a:effectLst/>
        </p:spPr>
      </p:cxnSp>
      <p:sp>
        <p:nvSpPr>
          <p:cNvPr id="25" name="TextBox 24"/>
          <p:cNvSpPr txBox="1"/>
          <p:nvPr/>
        </p:nvSpPr>
        <p:spPr>
          <a:xfrm>
            <a:off x="7631832" y="4437112"/>
            <a:ext cx="1512168" cy="830997"/>
          </a:xfrm>
          <a:prstGeom prst="rect">
            <a:avLst/>
          </a:prstGeom>
          <a:noFill/>
        </p:spPr>
        <p:txBody>
          <a:bodyPr wrap="square" rtlCol="0">
            <a:spAutoFit/>
          </a:bodyPr>
          <a:lstStyle/>
          <a:p>
            <a:r>
              <a:rPr lang="zh-CN" altLang="en-US" sz="2400" dirty="0">
                <a:solidFill>
                  <a:srgbClr val="0070C0"/>
                </a:solidFill>
                <a:effectLst>
                  <a:outerShdw blurRad="38100" dist="38100" dir="2700000" algn="tl">
                    <a:srgbClr val="000000">
                      <a:alpha val="43137"/>
                    </a:srgbClr>
                  </a:outerShdw>
                </a:effectLst>
              </a:rPr>
              <a:t>小区面积覆盖概率</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pPr eaLnBrk="1" hangingPunct="1"/>
            <a:endParaRPr lang="zh-CN" altLang="zh-CN"/>
          </a:p>
        </p:txBody>
      </p:sp>
      <p:sp>
        <p:nvSpPr>
          <p:cNvPr id="530435" name="Rectangle 3"/>
          <p:cNvSpPr>
            <a:spLocks noGrp="1" noChangeArrowheads="1"/>
          </p:cNvSpPr>
          <p:nvPr>
            <p:ph type="body" sz="half" idx="1"/>
          </p:nvPr>
        </p:nvSpPr>
        <p:spPr>
          <a:xfrm>
            <a:off x="900113" y="2276475"/>
            <a:ext cx="7343775" cy="4105275"/>
          </a:xfrm>
        </p:spPr>
        <p:txBody>
          <a:bodyPr/>
          <a:lstStyle/>
          <a:p>
            <a:pPr eaLnBrk="1" hangingPunct="1">
              <a:defRPr/>
            </a:pPr>
            <a:r>
              <a:rPr lang="zh-CN" altLang="en-US" sz="2800" b="1" dirty="0">
                <a:effectLst>
                  <a:outerShdw blurRad="38100" dist="38100" dir="2700000" algn="tl">
                    <a:srgbClr val="FFFFFF"/>
                  </a:outerShdw>
                </a:effectLst>
              </a:rPr>
              <a:t>推导</a:t>
            </a:r>
            <a:r>
              <a:rPr lang="zh-CN" altLang="en-US" sz="2800" b="1" dirty="0"/>
              <a:t>：令最小可用接收功率为</a:t>
            </a:r>
            <a:r>
              <a:rPr lang="el-GR" altLang="zh-CN" sz="2800" b="1" i="1" dirty="0">
                <a:latin typeface="Times New Roman" pitchFamily="18" charset="0"/>
                <a:cs typeface="Times New Roman" pitchFamily="18" charset="0"/>
              </a:rPr>
              <a:t>γ</a:t>
            </a:r>
            <a:r>
              <a:rPr lang="zh-CN" altLang="en-US" sz="2800" b="1" dirty="0">
                <a:latin typeface="Times New Roman" pitchFamily="18" charset="0"/>
                <a:cs typeface="Times New Roman" pitchFamily="18" charset="0"/>
              </a:rPr>
              <a:t>，将</a:t>
            </a:r>
            <a:r>
              <a:rPr lang="zh-CN" altLang="en-US" sz="2800" b="1" dirty="0">
                <a:effectLst>
                  <a:outerShdw blurRad="38100" dist="38100" dir="2700000" algn="tl">
                    <a:srgbClr val="000000">
                      <a:alpha val="43137"/>
                    </a:srgbClr>
                  </a:outerShdw>
                </a:effectLst>
                <a:latin typeface="Times New Roman" pitchFamily="18" charset="0"/>
                <a:cs typeface="Times New Roman" pitchFamily="18" charset="0"/>
              </a:rPr>
              <a:t>小区覆盖范围</a:t>
            </a:r>
            <a:r>
              <a:rPr lang="zh-CN" altLang="en-US" sz="2800" b="1" dirty="0">
                <a:latin typeface="Times New Roman" pitchFamily="18" charset="0"/>
                <a:cs typeface="Times New Roman" pitchFamily="18" charset="0"/>
              </a:rPr>
              <a:t>记作</a:t>
            </a:r>
            <a:r>
              <a:rPr lang="en-US" altLang="zh-CN" sz="2800" b="1" i="1" dirty="0">
                <a:latin typeface="Times New Roman" pitchFamily="18" charset="0"/>
                <a:cs typeface="Times New Roman" pitchFamily="18" charset="0"/>
              </a:rPr>
              <a:t>U(</a:t>
            </a:r>
            <a:r>
              <a:rPr lang="el-GR" altLang="zh-CN" sz="2800" b="1" i="1" dirty="0">
                <a:latin typeface="Times New Roman" pitchFamily="18" charset="0"/>
                <a:cs typeface="Times New Roman" pitchFamily="18" charset="0"/>
              </a:rPr>
              <a:t>γ</a:t>
            </a:r>
            <a:r>
              <a:rPr lang="en-US" altLang="zh-CN" sz="2800" b="1" i="1" dirty="0">
                <a:latin typeface="Times New Roman" pitchFamily="18" charset="0"/>
                <a:cs typeface="Times New Roman" pitchFamily="18" charset="0"/>
              </a:rPr>
              <a:t>)</a:t>
            </a:r>
            <a:r>
              <a:rPr lang="zh-CN" altLang="en-US" sz="2800" b="1" dirty="0">
                <a:latin typeface="Times New Roman" pitchFamily="18" charset="0"/>
                <a:cs typeface="Times New Roman" pitchFamily="18" charset="0"/>
              </a:rPr>
              <a:t>，则按照定义：</a:t>
            </a:r>
          </a:p>
          <a:p>
            <a:pPr eaLnBrk="1" hangingPunct="1">
              <a:defRPr/>
            </a:pPr>
            <a:endParaRPr lang="zh-CN" altLang="en-US" sz="2800" b="1" dirty="0">
              <a:latin typeface="Times New Roman" pitchFamily="18" charset="0"/>
              <a:cs typeface="Times New Roman" pitchFamily="18" charset="0"/>
            </a:endParaRPr>
          </a:p>
          <a:p>
            <a:pPr eaLnBrk="1" hangingPunct="1">
              <a:defRPr/>
            </a:pPr>
            <a:endParaRPr lang="zh-CN" altLang="en-US" sz="2800" b="1" dirty="0">
              <a:latin typeface="Times New Roman" pitchFamily="18" charset="0"/>
              <a:cs typeface="Times New Roman" pitchFamily="18" charset="0"/>
            </a:endParaRPr>
          </a:p>
          <a:p>
            <a:pPr eaLnBrk="1" hangingPunct="1">
              <a:buFont typeface="Wingdings" pitchFamily="2" charset="2"/>
              <a:buNone/>
              <a:defRPr/>
            </a:pPr>
            <a:r>
              <a:rPr lang="zh-CN" altLang="en-US" sz="2800" b="1" dirty="0">
                <a:latin typeface="Times New Roman" pitchFamily="18" charset="0"/>
                <a:cs typeface="Times New Roman" pitchFamily="18" charset="0"/>
              </a:rPr>
              <a:t>                                                                          。</a:t>
            </a:r>
          </a:p>
          <a:p>
            <a:pPr eaLnBrk="1" hangingPunct="1">
              <a:buFont typeface="Wingdings" pitchFamily="2" charset="2"/>
              <a:buNone/>
              <a:defRPr/>
            </a:pPr>
            <a:r>
              <a:rPr lang="zh-CN" altLang="en-US" sz="2800" b="1" dirty="0">
                <a:latin typeface="Times New Roman" pitchFamily="18" charset="0"/>
                <a:cs typeface="Times New Roman" pitchFamily="18" charset="0"/>
              </a:rPr>
              <a:t>    其中，第一个积分为面积分，积分区域记作</a:t>
            </a:r>
            <a:r>
              <a:rPr lang="en-US" altLang="zh-CN" sz="2800" b="1" dirty="0">
                <a:latin typeface="Times New Roman" pitchFamily="18" charset="0"/>
                <a:cs typeface="Times New Roman" pitchFamily="18" charset="0"/>
              </a:rPr>
              <a:t>A</a:t>
            </a:r>
            <a:r>
              <a:rPr lang="zh-CN" altLang="en-US" sz="2800" b="1" dirty="0">
                <a:latin typeface="Times New Roman" pitchFamily="18" charset="0"/>
                <a:cs typeface="Times New Roman" pitchFamily="18" charset="0"/>
              </a:rPr>
              <a:t>，采用全向天线时</a:t>
            </a:r>
            <a:r>
              <a:rPr lang="en-US" altLang="zh-CN" sz="2800" b="1" dirty="0">
                <a:latin typeface="Times New Roman" pitchFamily="18" charset="0"/>
                <a:cs typeface="Times New Roman" pitchFamily="18" charset="0"/>
              </a:rPr>
              <a:t>A</a:t>
            </a:r>
            <a:r>
              <a:rPr lang="zh-CN" altLang="en-US" sz="2800" b="1" dirty="0">
                <a:latin typeface="Times New Roman" pitchFamily="18" charset="0"/>
                <a:cs typeface="Times New Roman" pitchFamily="18" charset="0"/>
              </a:rPr>
              <a:t>是半径为</a:t>
            </a:r>
            <a:r>
              <a:rPr lang="en-US" altLang="zh-CN" sz="2800" b="1" dirty="0">
                <a:latin typeface="Times New Roman" pitchFamily="18" charset="0"/>
                <a:cs typeface="Times New Roman" pitchFamily="18" charset="0"/>
              </a:rPr>
              <a:t>R</a:t>
            </a:r>
            <a:r>
              <a:rPr lang="zh-CN" altLang="en-US" sz="2800" b="1" dirty="0">
                <a:latin typeface="Times New Roman" pitchFamily="18" charset="0"/>
                <a:cs typeface="Times New Roman" pitchFamily="18" charset="0"/>
              </a:rPr>
              <a:t>的圆面。可以转换成极坐标形式计算这一积分。</a:t>
            </a:r>
            <a:endParaRPr lang="zh-CN" altLang="el-GR" sz="2800" b="1" dirty="0">
              <a:latin typeface="Times New Roman" pitchFamily="18" charset="0"/>
              <a:cs typeface="Times New Roman" pitchFamily="18" charset="0"/>
            </a:endParaRPr>
          </a:p>
        </p:txBody>
      </p:sp>
      <p:graphicFrame>
        <p:nvGraphicFramePr>
          <p:cNvPr id="34818" name="Object 4"/>
          <p:cNvGraphicFramePr>
            <a:graphicFrameLocks noGrp="1" noChangeAspect="1"/>
          </p:cNvGraphicFramePr>
          <p:nvPr>
            <p:ph sz="half" idx="2"/>
          </p:nvPr>
        </p:nvGraphicFramePr>
        <p:xfrm>
          <a:off x="2232025" y="3155950"/>
          <a:ext cx="4894263" cy="1624013"/>
        </p:xfrm>
        <a:graphic>
          <a:graphicData uri="http://schemas.openxmlformats.org/presentationml/2006/ole">
            <mc:AlternateContent xmlns:mc="http://schemas.openxmlformats.org/markup-compatibility/2006">
              <mc:Choice xmlns:v="urn:schemas-microsoft-com:vml" Requires="v">
                <p:oleObj spid="_x0000_s34819" name="公式" r:id="rId4" imgW="2603160" imgH="863280" progId="Equation.3">
                  <p:embed/>
                </p:oleObj>
              </mc:Choice>
              <mc:Fallback>
                <p:oleObj name="公式" r:id="rId4" imgW="2603160" imgH="86328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2025" y="3155950"/>
                        <a:ext cx="4894263" cy="162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2"/>
          <p:cNvSpPr>
            <a:spLocks noGrp="1" noChangeArrowheads="1"/>
          </p:cNvSpPr>
          <p:nvPr>
            <p:ph type="title"/>
          </p:nvPr>
        </p:nvSpPr>
        <p:spPr/>
        <p:txBody>
          <a:bodyPr/>
          <a:lstStyle/>
          <a:p>
            <a:pPr eaLnBrk="1" hangingPunct="1"/>
            <a:endParaRPr lang="zh-CN" altLang="zh-CN"/>
          </a:p>
        </p:txBody>
      </p:sp>
      <p:sp>
        <p:nvSpPr>
          <p:cNvPr id="532483" name="Rectangle 3"/>
          <p:cNvSpPr>
            <a:spLocks noGrp="1" noChangeArrowheads="1"/>
          </p:cNvSpPr>
          <p:nvPr>
            <p:ph type="body" idx="1"/>
          </p:nvPr>
        </p:nvSpPr>
        <p:spPr>
          <a:xfrm>
            <a:off x="827088" y="2060575"/>
            <a:ext cx="7772400" cy="4259263"/>
          </a:xfrm>
        </p:spPr>
        <p:txBody>
          <a:bodyPr/>
          <a:lstStyle/>
          <a:p>
            <a:pPr eaLnBrk="1" hangingPunct="1">
              <a:lnSpc>
                <a:spcPct val="90000"/>
              </a:lnSpc>
              <a:defRPr/>
            </a:pPr>
            <a:r>
              <a:rPr lang="zh-CN" altLang="en-US" sz="2800" b="1" dirty="0">
                <a:effectLst>
                  <a:outerShdw blurRad="38100" dist="38100" dir="2700000" algn="tl">
                    <a:srgbClr val="FFFFFF"/>
                  </a:outerShdw>
                </a:effectLst>
              </a:rPr>
              <a:t>推导</a:t>
            </a:r>
            <a:r>
              <a:rPr lang="zh-CN" altLang="en-US" sz="2800" b="1" dirty="0"/>
              <a:t>（</a:t>
            </a:r>
            <a:r>
              <a:rPr lang="zh-CN" altLang="en-US" sz="2800" b="1" dirty="0">
                <a:latin typeface="Times New Roman" pitchFamily="18" charset="0"/>
              </a:rPr>
              <a:t>续</a:t>
            </a:r>
            <a:r>
              <a:rPr lang="en-US" altLang="zh-CN" sz="2800" b="1" dirty="0">
                <a:latin typeface="Times New Roman" pitchFamily="18" charset="0"/>
              </a:rPr>
              <a:t>1</a:t>
            </a:r>
            <a:r>
              <a:rPr lang="zh-CN" altLang="en-US" sz="2800" b="1" dirty="0">
                <a:latin typeface="Times New Roman" pitchFamily="18" charset="0"/>
              </a:rPr>
              <a:t>）</a:t>
            </a:r>
          </a:p>
          <a:p>
            <a:pPr eaLnBrk="1" hangingPunct="1">
              <a:lnSpc>
                <a:spcPct val="90000"/>
              </a:lnSpc>
              <a:buFont typeface="Wingdings" pitchFamily="2" charset="2"/>
              <a:buNone/>
              <a:defRPr/>
            </a:pPr>
            <a:r>
              <a:rPr lang="zh-CN" altLang="en-US" sz="2800" b="1" dirty="0">
                <a:latin typeface="Times New Roman" pitchFamily="18" charset="0"/>
              </a:rPr>
              <a:t>    设                                             ，则可以计算得到：</a:t>
            </a:r>
          </a:p>
          <a:p>
            <a:pPr eaLnBrk="1" hangingPunct="1">
              <a:lnSpc>
                <a:spcPct val="90000"/>
              </a:lnSpc>
              <a:buFont typeface="Wingdings" pitchFamily="2" charset="2"/>
              <a:buNone/>
              <a:defRPr/>
            </a:pPr>
            <a:endParaRPr lang="zh-CN" altLang="en-US" sz="2800" b="1" dirty="0">
              <a:latin typeface="Times New Roman" pitchFamily="18" charset="0"/>
            </a:endParaRPr>
          </a:p>
          <a:p>
            <a:pPr eaLnBrk="1" hangingPunct="1">
              <a:lnSpc>
                <a:spcPct val="90000"/>
              </a:lnSpc>
              <a:buFont typeface="Wingdings" pitchFamily="2" charset="2"/>
              <a:buNone/>
              <a:defRPr/>
            </a:pPr>
            <a:r>
              <a:rPr lang="zh-CN" altLang="en-US" sz="2800" b="1" dirty="0">
                <a:latin typeface="Times New Roman" pitchFamily="18" charset="0"/>
              </a:rPr>
              <a:t>                                                                              </a:t>
            </a:r>
          </a:p>
          <a:p>
            <a:pPr eaLnBrk="1" hangingPunct="1">
              <a:lnSpc>
                <a:spcPct val="90000"/>
              </a:lnSpc>
              <a:buFont typeface="Wingdings" pitchFamily="2" charset="2"/>
              <a:buNone/>
              <a:defRPr/>
            </a:pPr>
            <a:r>
              <a:rPr lang="zh-CN" altLang="en-US" sz="2800" b="1" dirty="0">
                <a:latin typeface="Times New Roman" pitchFamily="18" charset="0"/>
              </a:rPr>
              <a:t>                                                                     。   </a:t>
            </a:r>
          </a:p>
          <a:p>
            <a:pPr eaLnBrk="1" hangingPunct="1">
              <a:lnSpc>
                <a:spcPct val="90000"/>
              </a:lnSpc>
              <a:buFont typeface="Wingdings" pitchFamily="2" charset="2"/>
              <a:buNone/>
              <a:defRPr/>
            </a:pPr>
            <a:r>
              <a:rPr lang="zh-CN" altLang="en-US" sz="2800" b="1" dirty="0">
                <a:latin typeface="Times New Roman" pitchFamily="18" charset="0"/>
              </a:rPr>
              <a:t>    </a:t>
            </a:r>
          </a:p>
          <a:p>
            <a:pPr eaLnBrk="1" hangingPunct="1">
              <a:lnSpc>
                <a:spcPct val="90000"/>
              </a:lnSpc>
              <a:buFont typeface="Wingdings" pitchFamily="2" charset="2"/>
              <a:buNone/>
              <a:defRPr/>
            </a:pPr>
            <a:r>
              <a:rPr lang="zh-CN" altLang="en-US" sz="2800" b="1" dirty="0">
                <a:latin typeface="Times New Roman" pitchFamily="18" charset="0"/>
              </a:rPr>
              <a:t>     这里，应当注意，</a:t>
            </a:r>
            <a:r>
              <a:rPr lang="en-US" altLang="zh-CN" sz="2800" b="1" i="1" dirty="0">
                <a:latin typeface="Times New Roman" pitchFamily="18" charset="0"/>
              </a:rPr>
              <a:t>Q(a)=</a:t>
            </a:r>
            <a:r>
              <a:rPr lang="en-US" altLang="zh-CN" sz="2800" b="1" i="1" dirty="0" err="1">
                <a:latin typeface="Times New Roman" pitchFamily="18" charset="0"/>
              </a:rPr>
              <a:t>Prob</a:t>
            </a:r>
            <a:r>
              <a:rPr lang="en-US" altLang="zh-CN" sz="2800" b="1" dirty="0">
                <a:latin typeface="Times New Roman" pitchFamily="18" charset="0"/>
              </a:rPr>
              <a:t>[ </a:t>
            </a:r>
            <a:r>
              <a:rPr lang="en-US" altLang="zh-CN" sz="2800" b="1" i="1" dirty="0">
                <a:latin typeface="Times New Roman" pitchFamily="18" charset="0"/>
              </a:rPr>
              <a:t>P</a:t>
            </a:r>
            <a:r>
              <a:rPr lang="en-US" altLang="zh-CN" sz="2800" b="1" i="1" baseline="-25000" dirty="0">
                <a:latin typeface="Times New Roman" pitchFamily="18" charset="0"/>
              </a:rPr>
              <a:t>r</a:t>
            </a:r>
            <a:r>
              <a:rPr lang="en-US" altLang="zh-CN" sz="2800" b="1" i="1" dirty="0">
                <a:latin typeface="Times New Roman" pitchFamily="18" charset="0"/>
              </a:rPr>
              <a:t>(R)&gt;</a:t>
            </a:r>
            <a:r>
              <a:rPr lang="el-GR" altLang="zh-CN" sz="2800" b="1" i="1" dirty="0">
                <a:latin typeface="宋体" charset="-122"/>
              </a:rPr>
              <a:t>γ</a:t>
            </a:r>
            <a:r>
              <a:rPr lang="en-US" altLang="zh-CN" sz="2800" b="1" dirty="0">
                <a:latin typeface="宋体" charset="-122"/>
              </a:rPr>
              <a:t>]</a:t>
            </a:r>
            <a:r>
              <a:rPr lang="zh-CN" altLang="en-US" sz="2800" b="1" dirty="0">
                <a:latin typeface="宋体" charset="-122"/>
              </a:rPr>
              <a:t>是小</a:t>
            </a:r>
            <a:endParaRPr lang="en-US" altLang="zh-CN" sz="2800" b="1" dirty="0">
              <a:latin typeface="宋体" charset="-122"/>
            </a:endParaRPr>
          </a:p>
          <a:p>
            <a:pPr eaLnBrk="1" hangingPunct="1">
              <a:lnSpc>
                <a:spcPct val="90000"/>
              </a:lnSpc>
              <a:buFont typeface="Wingdings" pitchFamily="2" charset="2"/>
              <a:buNone/>
              <a:defRPr/>
            </a:pPr>
            <a:r>
              <a:rPr lang="en-US" altLang="zh-CN" sz="2800" b="1" dirty="0">
                <a:latin typeface="宋体" charset="-122"/>
              </a:rPr>
              <a:t>  </a:t>
            </a:r>
            <a:r>
              <a:rPr lang="zh-CN" altLang="en-US" sz="2800" b="1" dirty="0">
                <a:latin typeface="宋体" charset="-122"/>
              </a:rPr>
              <a:t>区的边缘覆盖概率。</a:t>
            </a:r>
            <a:r>
              <a:rPr lang="zh-CN" altLang="en-US" sz="2800" b="1" dirty="0">
                <a:latin typeface="Times New Roman" pitchFamily="18" charset="0"/>
              </a:rPr>
              <a:t>       </a:t>
            </a:r>
          </a:p>
          <a:p>
            <a:pPr eaLnBrk="1" hangingPunct="1">
              <a:lnSpc>
                <a:spcPct val="90000"/>
              </a:lnSpc>
              <a:buFont typeface="Wingdings" pitchFamily="2" charset="2"/>
              <a:buNone/>
              <a:defRPr/>
            </a:pPr>
            <a:r>
              <a:rPr lang="zh-CN" altLang="en-US" sz="2800" b="1" dirty="0">
                <a:latin typeface="Times New Roman" pitchFamily="18" charset="0"/>
              </a:rPr>
              <a:t>                 </a:t>
            </a:r>
          </a:p>
        </p:txBody>
      </p:sp>
      <p:graphicFrame>
        <p:nvGraphicFramePr>
          <p:cNvPr id="35842" name="Object 4"/>
          <p:cNvGraphicFramePr>
            <a:graphicFrameLocks noChangeAspect="1"/>
          </p:cNvGraphicFramePr>
          <p:nvPr/>
        </p:nvGraphicFramePr>
        <p:xfrm>
          <a:off x="1691680" y="2420888"/>
          <a:ext cx="3933825" cy="792163"/>
        </p:xfrm>
        <a:graphic>
          <a:graphicData uri="http://schemas.openxmlformats.org/presentationml/2006/ole">
            <mc:AlternateContent xmlns:mc="http://schemas.openxmlformats.org/markup-compatibility/2006">
              <mc:Choice xmlns:v="urn:schemas-microsoft-com:vml" Requires="v">
                <p:oleObj spid="_x0000_s35844" name="公式" r:id="rId4" imgW="1879560" imgH="419040" progId="Equation.3">
                  <p:embed/>
                </p:oleObj>
              </mc:Choice>
              <mc:Fallback>
                <p:oleObj name="公式" r:id="rId4" imgW="1879560" imgH="4190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1680" y="2420888"/>
                        <a:ext cx="3933825"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3" name="Object 5"/>
          <p:cNvGraphicFramePr>
            <a:graphicFrameLocks noChangeAspect="1"/>
          </p:cNvGraphicFramePr>
          <p:nvPr/>
        </p:nvGraphicFramePr>
        <p:xfrm>
          <a:off x="1692275" y="3500438"/>
          <a:ext cx="5183188" cy="936625"/>
        </p:xfrm>
        <a:graphic>
          <a:graphicData uri="http://schemas.openxmlformats.org/presentationml/2006/ole">
            <mc:AlternateContent xmlns:mc="http://schemas.openxmlformats.org/markup-compatibility/2006">
              <mc:Choice xmlns:v="urn:schemas-microsoft-com:vml" Requires="v">
                <p:oleObj spid="_x0000_s35845" name="公式" r:id="rId6" imgW="3174840" imgH="533160" progId="Equation.3">
                  <p:embed/>
                </p:oleObj>
              </mc:Choice>
              <mc:Fallback>
                <p:oleObj name="公式" r:id="rId6" imgW="3174840" imgH="53316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2275" y="3500438"/>
                        <a:ext cx="5183188"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2486" name="AutoShape 6">
            <a:hlinkClick r:id="rId8" action="ppaction://hlinksldjump"/>
          </p:cNvPr>
          <p:cNvSpPr>
            <a:spLocks noChangeArrowheads="1"/>
          </p:cNvSpPr>
          <p:nvPr/>
        </p:nvSpPr>
        <p:spPr bwMode="auto">
          <a:xfrm>
            <a:off x="7740650" y="6021388"/>
            <a:ext cx="719138" cy="576262"/>
          </a:xfrm>
          <a:prstGeom prst="upArrow">
            <a:avLst>
              <a:gd name="adj1" fmla="val 50000"/>
              <a:gd name="adj2" fmla="val 25000"/>
            </a:avLst>
          </a:prstGeom>
          <a:solidFill>
            <a:schemeClr val="accent2"/>
          </a:solidFill>
          <a:ln w="9525" algn="ctr">
            <a:noFill/>
            <a:miter lim="800000"/>
            <a:headEnd/>
            <a:tailEnd/>
          </a:ln>
          <a:effectLst/>
        </p:spPr>
        <p:txBody>
          <a:bodyPr wrap="none" anchor="ctr">
            <a:spAutoFit/>
          </a:bodyPr>
          <a:lstStyle/>
          <a:p>
            <a:pPr>
              <a:defRPr/>
            </a:pPr>
            <a:endParaRPr lang="zh-CN" altLang="en-US">
              <a:effectLst>
                <a:outerShdw blurRad="38100" dist="38100" dir="2700000" algn="tl">
                  <a:srgbClr val="000000">
                    <a:alpha val="43137"/>
                  </a:srgbClr>
                </a:outerShdw>
              </a:effectLst>
              <a:ea typeface="宋体" charset="-122"/>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lstStyle/>
          <a:p>
            <a:pPr eaLnBrk="1" hangingPunct="1"/>
            <a:endParaRPr lang="zh-CN" altLang="zh-CN"/>
          </a:p>
        </p:txBody>
      </p:sp>
      <p:sp>
        <p:nvSpPr>
          <p:cNvPr id="536579" name="Rectangle 3"/>
          <p:cNvSpPr>
            <a:spLocks noGrp="1" noChangeArrowheads="1"/>
          </p:cNvSpPr>
          <p:nvPr>
            <p:ph type="body" idx="1"/>
          </p:nvPr>
        </p:nvSpPr>
        <p:spPr>
          <a:xfrm>
            <a:off x="755650" y="2133600"/>
            <a:ext cx="7772400" cy="4535488"/>
          </a:xfrm>
        </p:spPr>
        <p:txBody>
          <a:bodyPr/>
          <a:lstStyle/>
          <a:p>
            <a:pPr eaLnBrk="1" hangingPunct="1">
              <a:defRPr/>
            </a:pPr>
            <a:r>
              <a:rPr lang="zh-CN" altLang="en-US" sz="2800" b="1" dirty="0">
                <a:effectLst>
                  <a:outerShdw blurRad="38100" dist="38100" dir="2700000" algn="tl">
                    <a:srgbClr val="FFFFFF"/>
                  </a:outerShdw>
                </a:effectLst>
              </a:rPr>
              <a:t>推导</a:t>
            </a:r>
            <a:r>
              <a:rPr lang="zh-CN" altLang="en-US" sz="2800" b="1" dirty="0"/>
              <a:t>（续</a:t>
            </a:r>
            <a:r>
              <a:rPr lang="en-US" altLang="zh-CN" sz="2800" b="1" dirty="0">
                <a:latin typeface="Times New Roman" pitchFamily="18" charset="0"/>
              </a:rPr>
              <a:t>2</a:t>
            </a:r>
            <a:r>
              <a:rPr lang="zh-CN" altLang="en-US" sz="2800" b="1" dirty="0"/>
              <a:t>）在小区边缘覆盖概率</a:t>
            </a:r>
            <a:r>
              <a:rPr lang="zh-CN" altLang="en-US" sz="2800" b="1" dirty="0">
                <a:effectLst>
                  <a:outerShdw blurRad="38100" dist="38100" dir="2700000" algn="tl">
                    <a:srgbClr val="FFFFFF"/>
                  </a:outerShdw>
                </a:effectLst>
              </a:rPr>
              <a:t>（即</a:t>
            </a:r>
            <a:r>
              <a:rPr lang="en-US" altLang="zh-CN" sz="2800" b="1" dirty="0">
                <a:effectLst>
                  <a:outerShdw blurRad="38100" dist="38100" dir="2700000" algn="tl">
                    <a:srgbClr val="000000">
                      <a:alpha val="43137"/>
                    </a:srgbClr>
                  </a:outerShdw>
                </a:effectLst>
                <a:latin typeface="Times New Roman" pitchFamily="18" charset="0"/>
                <a:cs typeface="Times New Roman" pitchFamily="18" charset="0"/>
              </a:rPr>
              <a:t>Q(a)</a:t>
            </a:r>
            <a:r>
              <a:rPr lang="zh-CN" altLang="en-US" sz="2800" b="1" dirty="0">
                <a:effectLst>
                  <a:outerShdw blurRad="38100" dist="38100" dir="2700000" algn="tl">
                    <a:srgbClr val="FFFFFF"/>
                  </a:outerShdw>
                </a:effectLst>
              </a:rPr>
              <a:t>）不同时，</a:t>
            </a:r>
            <a:r>
              <a:rPr lang="zh-CN" altLang="en-US" sz="2800" b="1" dirty="0"/>
              <a:t>小区覆盖范围</a:t>
            </a:r>
            <a:r>
              <a:rPr lang="en-US" altLang="zh-CN" sz="2800" b="1" dirty="0">
                <a:effectLst>
                  <a:outerShdw blurRad="38100" dist="38100" dir="2700000" algn="tl">
                    <a:srgbClr val="000000">
                      <a:alpha val="43137"/>
                    </a:srgbClr>
                  </a:outerShdw>
                </a:effectLst>
                <a:latin typeface="Times New Roman" pitchFamily="18" charset="0"/>
                <a:cs typeface="Times New Roman" pitchFamily="18" charset="0"/>
              </a:rPr>
              <a:t>U(</a:t>
            </a:r>
            <a:r>
              <a:rPr lang="el-GR" altLang="zh-CN" sz="2800" b="1" dirty="0">
                <a:effectLst>
                  <a:outerShdw blurRad="38100" dist="38100" dir="2700000" algn="tl">
                    <a:srgbClr val="000000">
                      <a:alpha val="43137"/>
                    </a:srgbClr>
                  </a:outerShdw>
                </a:effectLst>
                <a:latin typeface="Times New Roman" pitchFamily="18" charset="0"/>
                <a:cs typeface="Times New Roman" pitchFamily="18" charset="0"/>
              </a:rPr>
              <a:t>γ</a:t>
            </a:r>
            <a:r>
              <a:rPr lang="en-US" altLang="zh-CN" sz="2800" b="1" dirty="0">
                <a:effectLst>
                  <a:outerShdw blurRad="38100" dist="38100" dir="2700000" algn="tl">
                    <a:srgbClr val="000000">
                      <a:alpha val="43137"/>
                    </a:srgbClr>
                  </a:outerShdw>
                </a:effectLst>
                <a:latin typeface="Times New Roman" pitchFamily="18" charset="0"/>
                <a:cs typeface="Times New Roman" pitchFamily="18" charset="0"/>
              </a:rPr>
              <a:t>) </a:t>
            </a:r>
            <a:r>
              <a:rPr lang="zh-CN" altLang="en-US" sz="2800" b="1" dirty="0">
                <a:effectLst>
                  <a:outerShdw blurRad="38100" dist="38100" dir="2700000" algn="tl">
                    <a:srgbClr val="000000">
                      <a:alpha val="43137"/>
                    </a:srgbClr>
                  </a:outerShdw>
                </a:effectLst>
                <a:latin typeface="Times New Roman" pitchFamily="18" charset="0"/>
                <a:cs typeface="Times New Roman" pitchFamily="18" charset="0"/>
              </a:rPr>
              <a:t>与</a:t>
            </a:r>
            <a:r>
              <a:rPr lang="el-GR" altLang="zh-CN" sz="2800" b="1" i="1" dirty="0">
                <a:effectLst>
                  <a:outerShdw blurRad="38100" dist="38100" dir="2700000" algn="tl">
                    <a:srgbClr val="FFFFFF"/>
                  </a:outerShdw>
                </a:effectLst>
                <a:latin typeface="Times New Roman" pitchFamily="18" charset="0"/>
                <a:cs typeface="Times New Roman" pitchFamily="18" charset="0"/>
              </a:rPr>
              <a:t>σ</a:t>
            </a:r>
            <a:r>
              <a:rPr lang="en-US" altLang="zh-CN" sz="2800" b="1" dirty="0">
                <a:effectLst>
                  <a:outerShdw blurRad="38100" dist="38100" dir="2700000" algn="tl">
                    <a:srgbClr val="FFFFFF"/>
                  </a:outerShdw>
                </a:effectLst>
                <a:latin typeface="Times New Roman" pitchFamily="18" charset="0"/>
                <a:cs typeface="Times New Roman" pitchFamily="18" charset="0"/>
              </a:rPr>
              <a:t>(dB)/</a:t>
            </a:r>
            <a:r>
              <a:rPr lang="en-US" altLang="zh-CN" sz="2800" b="1" i="1" dirty="0">
                <a:effectLst>
                  <a:outerShdw blurRad="38100" dist="38100" dir="2700000" algn="tl">
                    <a:srgbClr val="FFFFFF"/>
                  </a:outerShdw>
                </a:effectLst>
                <a:latin typeface="Times New Roman" pitchFamily="18" charset="0"/>
              </a:rPr>
              <a:t>n</a:t>
            </a:r>
            <a:r>
              <a:rPr lang="zh-CN" altLang="en-US" sz="2800" b="1" dirty="0">
                <a:latin typeface="Times New Roman" pitchFamily="18" charset="0"/>
              </a:rPr>
              <a:t>的关系曲线如下图</a:t>
            </a:r>
            <a:r>
              <a:rPr lang="zh-CN" altLang="en-US" sz="2800" b="1" dirty="0">
                <a:latin typeface="Times New Roman" pitchFamily="18" charset="0"/>
                <a:cs typeface="Times New Roman" pitchFamily="18" charset="0"/>
              </a:rPr>
              <a:t>。</a:t>
            </a:r>
            <a:endParaRPr lang="zh-CN" altLang="el-GR" sz="2800" b="1" dirty="0">
              <a:latin typeface="Times New Roman" pitchFamily="18" charset="0"/>
              <a:cs typeface="Times New Roman" pitchFamily="18" charset="0"/>
            </a:endParaRPr>
          </a:p>
        </p:txBody>
      </p:sp>
      <p:pic>
        <p:nvPicPr>
          <p:cNvPr id="104452" name="Picture 4"/>
          <p:cNvPicPr>
            <a:picLocks noChangeAspect="1" noChangeArrowheads="1"/>
          </p:cNvPicPr>
          <p:nvPr/>
        </p:nvPicPr>
        <p:blipFill>
          <a:blip r:embed="rId3" cstate="print"/>
          <a:srcRect/>
          <a:stretch>
            <a:fillRect/>
          </a:stretch>
        </p:blipFill>
        <p:spPr bwMode="auto">
          <a:xfrm>
            <a:off x="1547664" y="3501008"/>
            <a:ext cx="6288087" cy="3356992"/>
          </a:xfrm>
          <a:prstGeom prst="rect">
            <a:avLst/>
          </a:prstGeom>
          <a:noFill/>
          <a:ln w="9525">
            <a:noFill/>
            <a:miter lim="800000"/>
            <a:headEnd/>
            <a:tailEnd/>
          </a:ln>
        </p:spPr>
      </p:pic>
      <p:sp>
        <p:nvSpPr>
          <p:cNvPr id="5" name="AutoShape 6">
            <a:hlinkClick r:id="rId4" action="ppaction://hlinksldjump"/>
          </p:cNvPr>
          <p:cNvSpPr>
            <a:spLocks noChangeArrowheads="1"/>
          </p:cNvSpPr>
          <p:nvPr/>
        </p:nvSpPr>
        <p:spPr bwMode="auto">
          <a:xfrm>
            <a:off x="7956550" y="6021388"/>
            <a:ext cx="720725" cy="574675"/>
          </a:xfrm>
          <a:prstGeom prst="downArrow">
            <a:avLst>
              <a:gd name="adj1" fmla="val 50000"/>
              <a:gd name="adj2" fmla="val 25000"/>
            </a:avLst>
          </a:prstGeom>
          <a:solidFill>
            <a:schemeClr val="accent2"/>
          </a:solidFill>
          <a:ln w="9525" algn="ctr">
            <a:noFill/>
            <a:miter lim="800000"/>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a typeface="宋体" charset="-122"/>
            </a:endParaRPr>
          </a:p>
        </p:txBody>
      </p:sp>
      <p:cxnSp>
        <p:nvCxnSpPr>
          <p:cNvPr id="104454" name="直接箭头连接符 6"/>
          <p:cNvCxnSpPr>
            <a:cxnSpLocks noChangeShapeType="1"/>
          </p:cNvCxnSpPr>
          <p:nvPr/>
        </p:nvCxnSpPr>
        <p:spPr bwMode="auto">
          <a:xfrm rot="16200000" flipH="1">
            <a:off x="7487816" y="3825552"/>
            <a:ext cx="576262" cy="503238"/>
          </a:xfrm>
          <a:prstGeom prst="straightConnector1">
            <a:avLst/>
          </a:prstGeom>
          <a:noFill/>
          <a:ln w="25400" algn="ctr">
            <a:solidFill>
              <a:srgbClr val="FF0000"/>
            </a:solidFill>
            <a:round/>
            <a:headEnd type="triangle" w="lg" len="lg"/>
            <a:tailEnd/>
          </a:ln>
        </p:spPr>
      </p:cxnSp>
      <p:sp>
        <p:nvSpPr>
          <p:cNvPr id="8" name="TextBox 7"/>
          <p:cNvSpPr txBox="1"/>
          <p:nvPr/>
        </p:nvSpPr>
        <p:spPr>
          <a:xfrm>
            <a:off x="7452320" y="4293096"/>
            <a:ext cx="1873250" cy="461962"/>
          </a:xfrm>
          <a:prstGeom prst="rect">
            <a:avLst/>
          </a:prstGeom>
          <a:noFill/>
        </p:spPr>
        <p:txBody>
          <a:bodyPr>
            <a:spAutoFit/>
          </a:bodyPr>
          <a:lstStyle/>
          <a:p>
            <a:pPr>
              <a:defRPr/>
            </a:pPr>
            <a:r>
              <a:rPr lang="zh-CN" altLang="en-US" sz="2400" dirty="0">
                <a:solidFill>
                  <a:srgbClr val="FF0000"/>
                </a:solidFill>
                <a:effectLst>
                  <a:outerShdw blurRad="38100" dist="38100" dir="2700000" algn="tl">
                    <a:srgbClr val="000000">
                      <a:alpha val="43137"/>
                    </a:srgbClr>
                  </a:outerShdw>
                </a:effectLst>
              </a:rPr>
              <a:t>边缘覆盖率</a:t>
            </a:r>
          </a:p>
        </p:txBody>
      </p:sp>
      <p:cxnSp>
        <p:nvCxnSpPr>
          <p:cNvPr id="104456" name="直接箭头连接符 8"/>
          <p:cNvCxnSpPr>
            <a:cxnSpLocks noChangeShapeType="1"/>
          </p:cNvCxnSpPr>
          <p:nvPr/>
        </p:nvCxnSpPr>
        <p:spPr bwMode="auto">
          <a:xfrm rot="10800000" flipV="1">
            <a:off x="1259632" y="4509120"/>
            <a:ext cx="576262" cy="503238"/>
          </a:xfrm>
          <a:prstGeom prst="straightConnector1">
            <a:avLst/>
          </a:prstGeom>
          <a:noFill/>
          <a:ln w="25400" algn="ctr">
            <a:solidFill>
              <a:srgbClr val="FF0000"/>
            </a:solidFill>
            <a:round/>
            <a:headEnd type="triangle" w="lg" len="lg"/>
            <a:tailEnd/>
          </a:ln>
        </p:spPr>
      </p:cxnSp>
      <p:sp>
        <p:nvSpPr>
          <p:cNvPr id="11" name="TextBox 10"/>
          <p:cNvSpPr txBox="1"/>
          <p:nvPr/>
        </p:nvSpPr>
        <p:spPr>
          <a:xfrm>
            <a:off x="0" y="4868863"/>
            <a:ext cx="1871663" cy="461962"/>
          </a:xfrm>
          <a:prstGeom prst="rect">
            <a:avLst/>
          </a:prstGeom>
          <a:noFill/>
        </p:spPr>
        <p:txBody>
          <a:bodyPr>
            <a:spAutoFit/>
          </a:bodyPr>
          <a:lstStyle/>
          <a:p>
            <a:pPr>
              <a:defRPr/>
            </a:pPr>
            <a:r>
              <a:rPr lang="zh-CN" altLang="en-US" sz="2400" dirty="0">
                <a:solidFill>
                  <a:srgbClr val="FF0000"/>
                </a:solidFill>
                <a:effectLst>
                  <a:outerShdw blurRad="38100" dist="38100" dir="2700000" algn="tl">
                    <a:srgbClr val="000000">
                      <a:alpha val="43137"/>
                    </a:srgbClr>
                  </a:outerShdw>
                </a:effectLst>
              </a:rPr>
              <a:t>面积覆盖率</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5"/>
          <p:cNvSpPr>
            <a:spLocks noGrp="1" noChangeArrowheads="1"/>
          </p:cNvSpPr>
          <p:nvPr>
            <p:ph type="title"/>
          </p:nvPr>
        </p:nvSpPr>
        <p:spPr/>
        <p:txBody>
          <a:bodyPr/>
          <a:lstStyle/>
          <a:p>
            <a:pPr eaLnBrk="1" hangingPunct="1"/>
            <a:endParaRPr lang="zh-CN" altLang="zh-CN"/>
          </a:p>
        </p:txBody>
      </p:sp>
      <p:sp>
        <p:nvSpPr>
          <p:cNvPr id="61443" name="Rectangle 3"/>
          <p:cNvSpPr>
            <a:spLocks noGrp="1" noChangeArrowheads="1"/>
          </p:cNvSpPr>
          <p:nvPr>
            <p:ph type="body" sz="half" idx="1"/>
          </p:nvPr>
        </p:nvSpPr>
        <p:spPr>
          <a:xfrm>
            <a:off x="611188" y="2017713"/>
            <a:ext cx="4392612" cy="4364037"/>
          </a:xfrm>
        </p:spPr>
        <p:txBody>
          <a:bodyPr/>
          <a:lstStyle/>
          <a:p>
            <a:pPr eaLnBrk="1" hangingPunct="1">
              <a:lnSpc>
                <a:spcPct val="90000"/>
              </a:lnSpc>
            </a:pPr>
            <a:r>
              <a:rPr lang="zh-CN" altLang="en-US" sz="2800" b="1">
                <a:latin typeface="Times New Roman" pitchFamily="18" charset="0"/>
              </a:rPr>
              <a:t>理想偶极子（</a:t>
            </a:r>
            <a:r>
              <a:rPr lang="en-US" altLang="zh-CN" sz="2800" b="1">
                <a:solidFill>
                  <a:schemeClr val="hlink"/>
                </a:solidFill>
                <a:latin typeface="Times New Roman" pitchFamily="18" charset="0"/>
              </a:rPr>
              <a:t>d</a:t>
            </a:r>
            <a:r>
              <a:rPr lang="en-US" altLang="zh-CN" sz="2800" b="1">
                <a:latin typeface="Times New Roman" pitchFamily="18" charset="0"/>
              </a:rPr>
              <a:t>ipole</a:t>
            </a:r>
            <a:r>
              <a:rPr lang="zh-CN" altLang="en-US" sz="2800" b="1">
                <a:latin typeface="Times New Roman" pitchFamily="18" charset="0"/>
              </a:rPr>
              <a:t>）：</a:t>
            </a:r>
          </a:p>
          <a:p>
            <a:pPr eaLnBrk="1" hangingPunct="1">
              <a:lnSpc>
                <a:spcPct val="90000"/>
              </a:lnSpc>
              <a:buFont typeface="Wingdings" pitchFamily="2" charset="2"/>
              <a:buNone/>
            </a:pPr>
            <a:r>
              <a:rPr lang="zh-CN" altLang="en-US" sz="2800" b="1">
                <a:latin typeface="Times New Roman" pitchFamily="18" charset="0"/>
              </a:rPr>
              <a:t>    一种理想化方向性天线，</a:t>
            </a:r>
          </a:p>
          <a:p>
            <a:pPr eaLnBrk="1" hangingPunct="1">
              <a:lnSpc>
                <a:spcPct val="90000"/>
              </a:lnSpc>
              <a:buFont typeface="Wingdings" pitchFamily="2" charset="2"/>
              <a:buNone/>
            </a:pPr>
            <a:r>
              <a:rPr lang="zh-CN" altLang="en-US" sz="2800" b="1">
                <a:latin typeface="Times New Roman" pitchFamily="18" charset="0"/>
              </a:rPr>
              <a:t>    </a:t>
            </a:r>
            <a:r>
              <a:rPr lang="en-US" altLang="zh-CN" sz="2800" b="1">
                <a:latin typeface="Times New Roman" pitchFamily="18" charset="0"/>
              </a:rPr>
              <a:t>G</a:t>
            </a:r>
            <a:r>
              <a:rPr lang="zh-CN" altLang="en-US" sz="2800" b="1">
                <a:latin typeface="Times New Roman" pitchFamily="18" charset="0"/>
              </a:rPr>
              <a:t>＝</a:t>
            </a:r>
            <a:r>
              <a:rPr lang="en-US" altLang="zh-CN" sz="2800" b="1">
                <a:latin typeface="Times New Roman" pitchFamily="18" charset="0"/>
              </a:rPr>
              <a:t>1.5</a:t>
            </a:r>
            <a:r>
              <a:rPr lang="zh-CN" altLang="en-US" sz="2800" b="1">
                <a:latin typeface="Times New Roman" pitchFamily="18" charset="0"/>
              </a:rPr>
              <a:t>，</a:t>
            </a:r>
            <a:r>
              <a:rPr lang="en-US" altLang="zh-CN" sz="2800" b="1">
                <a:latin typeface="Times New Roman" pitchFamily="18" charset="0"/>
              </a:rPr>
              <a:t>G(dBi)=1.76</a:t>
            </a:r>
            <a:r>
              <a:rPr lang="zh-CN" altLang="en-US" sz="2800" b="1">
                <a:latin typeface="Times New Roman" pitchFamily="18" charset="0"/>
              </a:rPr>
              <a:t>。</a:t>
            </a:r>
          </a:p>
          <a:p>
            <a:pPr eaLnBrk="1" hangingPunct="1">
              <a:lnSpc>
                <a:spcPct val="90000"/>
              </a:lnSpc>
            </a:pPr>
            <a:r>
              <a:rPr lang="zh-CN" altLang="en-US" sz="2800" b="1">
                <a:latin typeface="Times New Roman" pitchFamily="18" charset="0"/>
              </a:rPr>
              <a:t>半波偶极子：常用的参</a:t>
            </a:r>
          </a:p>
          <a:p>
            <a:pPr eaLnBrk="1" hangingPunct="1">
              <a:lnSpc>
                <a:spcPct val="90000"/>
              </a:lnSpc>
              <a:buFont typeface="Wingdings" pitchFamily="2" charset="2"/>
              <a:buNone/>
            </a:pPr>
            <a:r>
              <a:rPr lang="zh-CN" altLang="en-US" sz="2800" b="1">
                <a:latin typeface="Times New Roman" pitchFamily="18" charset="0"/>
              </a:rPr>
              <a:t>    考天线，</a:t>
            </a:r>
            <a:r>
              <a:rPr lang="en-US" altLang="zh-CN" sz="2800" b="1">
                <a:latin typeface="Times New Roman" pitchFamily="18" charset="0"/>
              </a:rPr>
              <a:t>G</a:t>
            </a:r>
            <a:r>
              <a:rPr lang="zh-CN" altLang="en-US" sz="2800" b="1">
                <a:latin typeface="Times New Roman" pitchFamily="18" charset="0"/>
              </a:rPr>
              <a:t>＝</a:t>
            </a:r>
            <a:r>
              <a:rPr lang="en-US" altLang="zh-CN" sz="2800" b="1">
                <a:latin typeface="Times New Roman" pitchFamily="18" charset="0"/>
              </a:rPr>
              <a:t>1.64</a:t>
            </a:r>
            <a:r>
              <a:rPr lang="zh-CN" altLang="en-US" sz="2800" b="1">
                <a:latin typeface="Times New Roman" pitchFamily="18" charset="0"/>
              </a:rPr>
              <a:t>，</a:t>
            </a:r>
            <a:r>
              <a:rPr lang="en-US" altLang="zh-CN" sz="2800" b="1">
                <a:latin typeface="Times New Roman" pitchFamily="18" charset="0"/>
              </a:rPr>
              <a:t>G(dBi)=2.15</a:t>
            </a:r>
            <a:r>
              <a:rPr lang="zh-CN" altLang="en-US" sz="2800" b="1">
                <a:latin typeface="Times New Roman" pitchFamily="18" charset="0"/>
              </a:rPr>
              <a:t>。</a:t>
            </a:r>
          </a:p>
          <a:p>
            <a:pPr eaLnBrk="1" hangingPunct="1">
              <a:lnSpc>
                <a:spcPct val="90000"/>
              </a:lnSpc>
            </a:pPr>
            <a:r>
              <a:rPr lang="en-US" altLang="zh-CN" sz="2800" b="1">
                <a:latin typeface="Times New Roman" pitchFamily="18" charset="0"/>
              </a:rPr>
              <a:t>G(</a:t>
            </a:r>
            <a:r>
              <a:rPr lang="en-US" altLang="zh-CN" sz="2800" b="1">
                <a:solidFill>
                  <a:schemeClr val="folHlink"/>
                </a:solidFill>
                <a:latin typeface="Times New Roman" pitchFamily="18" charset="0"/>
              </a:rPr>
              <a:t>dB</a:t>
            </a:r>
            <a:r>
              <a:rPr lang="en-US" altLang="zh-CN" sz="2800" b="1">
                <a:solidFill>
                  <a:schemeClr val="hlink"/>
                </a:solidFill>
                <a:latin typeface="Times New Roman" pitchFamily="18" charset="0"/>
              </a:rPr>
              <a:t>d</a:t>
            </a:r>
            <a:r>
              <a:rPr lang="en-US" altLang="zh-CN" sz="2800" b="1">
                <a:latin typeface="Times New Roman" pitchFamily="18" charset="0"/>
              </a:rPr>
              <a:t>)=10lgG</a:t>
            </a:r>
            <a:r>
              <a:rPr lang="zh-CN" altLang="en-US" sz="2800" b="1">
                <a:latin typeface="Times New Roman" pitchFamily="18" charset="0"/>
              </a:rPr>
              <a:t>－</a:t>
            </a:r>
            <a:r>
              <a:rPr lang="en-US" altLang="zh-CN" sz="2800" b="1">
                <a:latin typeface="Times New Roman" pitchFamily="18" charset="0"/>
              </a:rPr>
              <a:t>2.15</a:t>
            </a:r>
          </a:p>
          <a:p>
            <a:pPr eaLnBrk="1" hangingPunct="1">
              <a:lnSpc>
                <a:spcPct val="90000"/>
              </a:lnSpc>
            </a:pPr>
            <a:r>
              <a:rPr lang="en-US" altLang="zh-CN" sz="2800" b="1">
                <a:latin typeface="Times New Roman" pitchFamily="18" charset="0"/>
              </a:rPr>
              <a:t>ERP</a:t>
            </a:r>
            <a:r>
              <a:rPr lang="zh-CN" altLang="en-US" sz="2800" b="1">
                <a:latin typeface="Times New Roman" pitchFamily="18" charset="0"/>
              </a:rPr>
              <a:t>（等效辐射功率）</a:t>
            </a:r>
          </a:p>
          <a:p>
            <a:pPr eaLnBrk="1" hangingPunct="1">
              <a:lnSpc>
                <a:spcPct val="90000"/>
              </a:lnSpc>
              <a:buFont typeface="Wingdings" pitchFamily="2" charset="2"/>
              <a:buNone/>
            </a:pPr>
            <a:r>
              <a:rPr lang="zh-CN" altLang="en-US" sz="2800" b="1">
                <a:latin typeface="Times New Roman" pitchFamily="18" charset="0"/>
              </a:rPr>
              <a:t>       </a:t>
            </a:r>
            <a:r>
              <a:rPr lang="en-US" altLang="zh-CN" sz="2800" b="1">
                <a:latin typeface="Times New Roman" pitchFamily="18" charset="0"/>
              </a:rPr>
              <a:t>ERP</a:t>
            </a:r>
            <a:r>
              <a:rPr lang="zh-CN" altLang="en-US" sz="2800" b="1">
                <a:latin typeface="Times New Roman" pitchFamily="18" charset="0"/>
              </a:rPr>
              <a:t>＝</a:t>
            </a:r>
            <a:r>
              <a:rPr lang="en-US" altLang="zh-CN" sz="2800" b="1">
                <a:latin typeface="Times New Roman" pitchFamily="18" charset="0"/>
              </a:rPr>
              <a:t>P</a:t>
            </a:r>
            <a:r>
              <a:rPr lang="en-US" altLang="zh-CN" sz="2800" b="1" baseline="-25000">
                <a:latin typeface="Times New Roman" pitchFamily="18" charset="0"/>
              </a:rPr>
              <a:t>t</a:t>
            </a:r>
            <a:r>
              <a:rPr lang="en-US" altLang="zh-CN" sz="2800" b="1">
                <a:latin typeface="Times New Roman" pitchFamily="18" charset="0"/>
              </a:rPr>
              <a:t>G</a:t>
            </a:r>
            <a:r>
              <a:rPr lang="zh-CN" altLang="en-US" sz="2800" b="1">
                <a:latin typeface="Times New Roman" pitchFamily="18" charset="0"/>
              </a:rPr>
              <a:t>／</a:t>
            </a:r>
            <a:r>
              <a:rPr lang="en-US" altLang="zh-CN" sz="2800" b="1">
                <a:latin typeface="Times New Roman" pitchFamily="18" charset="0"/>
              </a:rPr>
              <a:t>G</a:t>
            </a:r>
            <a:r>
              <a:rPr lang="el-GR" altLang="zh-CN" sz="2800" b="1" baseline="-25000">
                <a:latin typeface="Times New Roman" pitchFamily="18" charset="0"/>
                <a:cs typeface="Times New Roman" pitchFamily="18" charset="0"/>
              </a:rPr>
              <a:t>λ</a:t>
            </a:r>
            <a:r>
              <a:rPr lang="en-US" altLang="zh-CN" sz="2800" b="1" baseline="-25000">
                <a:latin typeface="Times New Roman" pitchFamily="18" charset="0"/>
                <a:cs typeface="Times New Roman" pitchFamily="18" charset="0"/>
              </a:rPr>
              <a:t>/2,</a:t>
            </a:r>
            <a:r>
              <a:rPr lang="en-US" altLang="zh-CN" sz="2800" b="1" baseline="-25000">
                <a:latin typeface="Times New Roman" pitchFamily="18" charset="0"/>
              </a:rPr>
              <a:t>dipole</a:t>
            </a:r>
            <a:endParaRPr lang="en-US" altLang="zh-CN" sz="2800" b="1">
              <a:latin typeface="Times New Roman" pitchFamily="18" charset="0"/>
            </a:endParaRPr>
          </a:p>
        </p:txBody>
      </p:sp>
      <p:pic>
        <p:nvPicPr>
          <p:cNvPr id="61444" name="Picture 7"/>
          <p:cNvPicPr>
            <a:picLocks noGrp="1" noChangeAspect="1" noChangeArrowheads="1"/>
          </p:cNvPicPr>
          <p:nvPr>
            <p:ph sz="half" idx="2"/>
          </p:nvPr>
        </p:nvPicPr>
        <p:blipFill>
          <a:blip r:embed="rId3" cstate="print"/>
          <a:srcRect/>
          <a:stretch>
            <a:fillRect/>
          </a:stretch>
        </p:blipFill>
        <p:spPr>
          <a:xfrm>
            <a:off x="4932363" y="2205038"/>
            <a:ext cx="3810000" cy="3827462"/>
          </a:xfrm>
        </p:spPr>
      </p:pic>
      <p:sp>
        <p:nvSpPr>
          <p:cNvPr id="61445" name="TextBox 4"/>
          <p:cNvSpPr txBox="1">
            <a:spLocks noChangeArrowheads="1"/>
          </p:cNvSpPr>
          <p:nvPr/>
        </p:nvSpPr>
        <p:spPr bwMode="auto">
          <a:xfrm>
            <a:off x="5003800" y="6165850"/>
            <a:ext cx="3744913" cy="460375"/>
          </a:xfrm>
          <a:prstGeom prst="rect">
            <a:avLst/>
          </a:prstGeom>
          <a:noFill/>
          <a:ln w="9525">
            <a:noFill/>
            <a:miter lim="800000"/>
            <a:headEnd/>
            <a:tailEnd/>
          </a:ln>
        </p:spPr>
        <p:txBody>
          <a:bodyPr>
            <a:spAutoFit/>
          </a:bodyPr>
          <a:lstStyle/>
          <a:p>
            <a:r>
              <a:rPr lang="zh-CN" altLang="en-US" sz="2400"/>
              <a:t>   理想偶极子及其方向图</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pPr eaLnBrk="1" hangingPunct="1"/>
            <a:endParaRPr lang="zh-CN" altLang="zh-CN"/>
          </a:p>
        </p:txBody>
      </p:sp>
      <p:sp>
        <p:nvSpPr>
          <p:cNvPr id="534531" name="Rectangle 3"/>
          <p:cNvSpPr>
            <a:spLocks noGrp="1" noChangeArrowheads="1"/>
          </p:cNvSpPr>
          <p:nvPr>
            <p:ph type="body" sz="half" idx="1"/>
          </p:nvPr>
        </p:nvSpPr>
        <p:spPr>
          <a:xfrm>
            <a:off x="900113" y="2133600"/>
            <a:ext cx="7480300" cy="4319588"/>
          </a:xfrm>
        </p:spPr>
        <p:txBody>
          <a:bodyPr/>
          <a:lstStyle/>
          <a:p>
            <a:pPr eaLnBrk="1" hangingPunct="1">
              <a:lnSpc>
                <a:spcPct val="80000"/>
              </a:lnSpc>
              <a:defRPr/>
            </a:pPr>
            <a:r>
              <a:rPr lang="zh-CN" altLang="en-US" sz="2800" b="1" dirty="0">
                <a:effectLst>
                  <a:outerShdw blurRad="38100" dist="38100" dir="2700000" algn="tl">
                    <a:srgbClr val="FFFFFF"/>
                  </a:outerShdw>
                </a:effectLst>
              </a:rPr>
              <a:t>推导</a:t>
            </a:r>
            <a:r>
              <a:rPr lang="zh-CN" altLang="en-US" sz="2800" b="1" dirty="0"/>
              <a:t>（</a:t>
            </a:r>
            <a:r>
              <a:rPr lang="zh-CN" altLang="en-US" sz="2800" b="1" dirty="0">
                <a:latin typeface="Times New Roman" pitchFamily="18" charset="0"/>
              </a:rPr>
              <a:t>续</a:t>
            </a:r>
            <a:r>
              <a:rPr lang="en-US" altLang="zh-CN" sz="2800" b="1" dirty="0">
                <a:latin typeface="Times New Roman" pitchFamily="18" charset="0"/>
              </a:rPr>
              <a:t>3</a:t>
            </a:r>
            <a:r>
              <a:rPr lang="zh-CN" altLang="en-US" sz="2800" b="1" dirty="0">
                <a:latin typeface="Times New Roman" pitchFamily="18" charset="0"/>
              </a:rPr>
              <a:t>）</a:t>
            </a:r>
          </a:p>
          <a:p>
            <a:pPr eaLnBrk="1" hangingPunct="1">
              <a:lnSpc>
                <a:spcPct val="80000"/>
              </a:lnSpc>
              <a:buFont typeface="Wingdings" pitchFamily="2" charset="2"/>
              <a:buNone/>
              <a:defRPr/>
            </a:pPr>
            <a:r>
              <a:rPr lang="zh-CN" altLang="en-US" sz="2800" dirty="0"/>
              <a:t>   </a:t>
            </a:r>
            <a:r>
              <a:rPr lang="zh-CN" altLang="en-US" sz="2800" b="1" dirty="0"/>
              <a:t>若小区边界处的平均接收功率等于</a:t>
            </a:r>
            <a:r>
              <a:rPr lang="el-GR" altLang="zh-CN" sz="2800" b="1" i="1" dirty="0">
                <a:latin typeface="Times New Roman" pitchFamily="18" charset="0"/>
                <a:cs typeface="Times New Roman" pitchFamily="18" charset="0"/>
              </a:rPr>
              <a:t>γ</a:t>
            </a:r>
            <a:r>
              <a:rPr lang="zh-CN" altLang="en-US" sz="2800" b="1" dirty="0">
                <a:latin typeface="Times New Roman" pitchFamily="18" charset="0"/>
                <a:cs typeface="Times New Roman" pitchFamily="18" charset="0"/>
              </a:rPr>
              <a:t>，即：</a:t>
            </a:r>
          </a:p>
          <a:p>
            <a:pPr eaLnBrk="1" hangingPunct="1">
              <a:lnSpc>
                <a:spcPct val="80000"/>
              </a:lnSpc>
              <a:buFont typeface="Wingdings" pitchFamily="2" charset="2"/>
              <a:buNone/>
              <a:defRPr/>
            </a:pPr>
            <a:r>
              <a:rPr lang="zh-CN" altLang="en-US" sz="2800" b="1" dirty="0">
                <a:latin typeface="Times New Roman" pitchFamily="18" charset="0"/>
                <a:cs typeface="Times New Roman" pitchFamily="18" charset="0"/>
              </a:rPr>
              <a:t>                                                             ，    </a:t>
            </a:r>
          </a:p>
          <a:p>
            <a:pPr eaLnBrk="1" hangingPunct="1">
              <a:lnSpc>
                <a:spcPct val="80000"/>
              </a:lnSpc>
              <a:buFont typeface="Wingdings" pitchFamily="2" charset="2"/>
              <a:buNone/>
              <a:defRPr/>
            </a:pPr>
            <a:r>
              <a:rPr lang="zh-CN" altLang="en-US" sz="2800" b="1" dirty="0">
                <a:latin typeface="Times New Roman" pitchFamily="18" charset="0"/>
                <a:cs typeface="Times New Roman" pitchFamily="18" charset="0"/>
              </a:rPr>
              <a:t>    则</a:t>
            </a:r>
            <a:r>
              <a:rPr lang="en-US" altLang="zh-CN" sz="2800" b="1" i="1" dirty="0">
                <a:latin typeface="Times New Roman" pitchFamily="18" charset="0"/>
                <a:cs typeface="Times New Roman" pitchFamily="18" charset="0"/>
              </a:rPr>
              <a:t>a</a:t>
            </a:r>
            <a:r>
              <a:rPr lang="en-US" altLang="zh-CN" sz="2800" b="1" dirty="0">
                <a:latin typeface="Times New Roman" pitchFamily="18" charset="0"/>
                <a:cs typeface="Times New Roman" pitchFamily="18" charset="0"/>
              </a:rPr>
              <a:t>=0</a:t>
            </a:r>
            <a:r>
              <a:rPr lang="zh-CN" altLang="en-US" sz="2800" b="1" dirty="0">
                <a:latin typeface="Times New Roman" pitchFamily="18" charset="0"/>
                <a:cs typeface="Times New Roman" pitchFamily="18" charset="0"/>
              </a:rPr>
              <a:t>，此时小区边缘覆盖概率为</a:t>
            </a:r>
            <a:r>
              <a:rPr lang="en-US" altLang="zh-CN" sz="2800" b="1" dirty="0">
                <a:latin typeface="Times New Roman" pitchFamily="18" charset="0"/>
                <a:cs typeface="Times New Roman" pitchFamily="18" charset="0"/>
              </a:rPr>
              <a:t>50</a:t>
            </a:r>
            <a:r>
              <a:rPr lang="zh-CN" altLang="en-US" sz="2800" b="1" dirty="0">
                <a:latin typeface="Times New Roman" pitchFamily="18" charset="0"/>
                <a:cs typeface="Times New Roman" pitchFamily="18" charset="0"/>
              </a:rPr>
              <a:t>％。最</a:t>
            </a:r>
            <a:endParaRPr lang="en-US" altLang="zh-CN" sz="2800" b="1" dirty="0">
              <a:latin typeface="Times New Roman" pitchFamily="18" charset="0"/>
              <a:cs typeface="Times New Roman" pitchFamily="18" charset="0"/>
            </a:endParaRPr>
          </a:p>
          <a:p>
            <a:pPr eaLnBrk="1" hangingPunct="1">
              <a:lnSpc>
                <a:spcPct val="80000"/>
              </a:lnSpc>
              <a:buFont typeface="Wingdings" pitchFamily="2" charset="2"/>
              <a:buNone/>
              <a:defRPr/>
            </a:pPr>
            <a:r>
              <a:rPr lang="en-US" altLang="zh-CN" sz="2800" b="1" dirty="0">
                <a:latin typeface="Times New Roman" pitchFamily="18" charset="0"/>
                <a:cs typeface="Times New Roman" pitchFamily="18" charset="0"/>
              </a:rPr>
              <a:t>    </a:t>
            </a:r>
            <a:r>
              <a:rPr lang="zh-CN" altLang="en-US" sz="2800" b="1" dirty="0">
                <a:latin typeface="Times New Roman" pitchFamily="18" charset="0"/>
                <a:cs typeface="Times New Roman" pitchFamily="18" charset="0"/>
              </a:rPr>
              <a:t>终我们可以计算得到：</a:t>
            </a:r>
          </a:p>
          <a:p>
            <a:pPr eaLnBrk="1" hangingPunct="1">
              <a:lnSpc>
                <a:spcPct val="80000"/>
              </a:lnSpc>
              <a:buFont typeface="Wingdings" pitchFamily="2" charset="2"/>
              <a:buNone/>
              <a:defRPr/>
            </a:pPr>
            <a:endParaRPr lang="zh-CN" altLang="en-US" sz="2800" b="1" dirty="0">
              <a:latin typeface="Times New Roman" pitchFamily="18" charset="0"/>
              <a:cs typeface="Times New Roman" pitchFamily="18" charset="0"/>
            </a:endParaRPr>
          </a:p>
          <a:p>
            <a:pPr eaLnBrk="1" hangingPunct="1">
              <a:lnSpc>
                <a:spcPct val="80000"/>
              </a:lnSpc>
              <a:buFont typeface="Wingdings" pitchFamily="2" charset="2"/>
              <a:buNone/>
              <a:defRPr/>
            </a:pPr>
            <a:r>
              <a:rPr lang="zh-CN" altLang="en-US" sz="2800" b="1" dirty="0">
                <a:latin typeface="Times New Roman" pitchFamily="18" charset="0"/>
                <a:cs typeface="Times New Roman" pitchFamily="18" charset="0"/>
              </a:rPr>
              <a:t>                                                               。                                                              </a:t>
            </a:r>
          </a:p>
          <a:p>
            <a:pPr eaLnBrk="1" hangingPunct="1">
              <a:lnSpc>
                <a:spcPct val="80000"/>
              </a:lnSpc>
              <a:buFont typeface="Wingdings" pitchFamily="2" charset="2"/>
              <a:buNone/>
              <a:defRPr/>
            </a:pPr>
            <a:r>
              <a:rPr lang="zh-CN" altLang="en-US" sz="2800" b="1" dirty="0">
                <a:latin typeface="Times New Roman" pitchFamily="18" charset="0"/>
                <a:cs typeface="Times New Roman" pitchFamily="18" charset="0"/>
              </a:rPr>
              <a:t>                                                         </a:t>
            </a:r>
          </a:p>
          <a:p>
            <a:pPr eaLnBrk="1" hangingPunct="1">
              <a:lnSpc>
                <a:spcPct val="80000"/>
              </a:lnSpc>
              <a:buFont typeface="Wingdings" pitchFamily="2" charset="2"/>
              <a:buNone/>
              <a:defRPr/>
            </a:pPr>
            <a:r>
              <a:rPr lang="zh-CN" altLang="en-US" sz="2800" b="1" dirty="0">
                <a:latin typeface="Times New Roman" pitchFamily="18" charset="0"/>
                <a:cs typeface="Times New Roman" pitchFamily="18" charset="0"/>
              </a:rPr>
              <a:t>     </a:t>
            </a:r>
            <a:r>
              <a:rPr lang="zh-CN" altLang="en-US" sz="2800" b="1" dirty="0">
                <a:solidFill>
                  <a:schemeClr val="tx2"/>
                </a:solidFill>
                <a:latin typeface="Times New Roman" pitchFamily="18" charset="0"/>
                <a:cs typeface="Times New Roman" pitchFamily="18" charset="0"/>
              </a:rPr>
              <a:t>注意：此处的公式与书上</a:t>
            </a:r>
            <a:r>
              <a:rPr lang="en-US" altLang="zh-CN" sz="2800" b="1" dirty="0">
                <a:solidFill>
                  <a:schemeClr val="tx2"/>
                </a:solidFill>
                <a:latin typeface="Times New Roman" pitchFamily="18" charset="0"/>
                <a:cs typeface="Times New Roman" pitchFamily="18" charset="0"/>
              </a:rPr>
              <a:t>pp98</a:t>
            </a:r>
            <a:r>
              <a:rPr lang="zh-CN" altLang="en-US" sz="2800" b="1" dirty="0">
                <a:solidFill>
                  <a:schemeClr val="tx2"/>
                </a:solidFill>
                <a:latin typeface="Times New Roman" pitchFamily="18" charset="0"/>
                <a:cs typeface="Times New Roman" pitchFamily="18" charset="0"/>
              </a:rPr>
              <a:t>式</a:t>
            </a:r>
            <a:r>
              <a:rPr lang="en-US" altLang="zh-CN" sz="2800" b="1" dirty="0">
                <a:solidFill>
                  <a:schemeClr val="tx2"/>
                </a:solidFill>
                <a:latin typeface="Times New Roman" pitchFamily="18" charset="0"/>
                <a:cs typeface="Times New Roman" pitchFamily="18" charset="0"/>
              </a:rPr>
              <a:t>4.79</a:t>
            </a:r>
            <a:r>
              <a:rPr lang="zh-CN" altLang="en-US" sz="2800" b="1" dirty="0">
                <a:solidFill>
                  <a:schemeClr val="tx2"/>
                </a:solidFill>
                <a:latin typeface="Times New Roman" pitchFamily="18" charset="0"/>
                <a:cs typeface="Times New Roman" pitchFamily="18" charset="0"/>
              </a:rPr>
              <a:t>在形式</a:t>
            </a:r>
          </a:p>
          <a:p>
            <a:pPr eaLnBrk="1" hangingPunct="1">
              <a:lnSpc>
                <a:spcPct val="80000"/>
              </a:lnSpc>
              <a:buFont typeface="Wingdings" pitchFamily="2" charset="2"/>
              <a:buNone/>
              <a:defRPr/>
            </a:pPr>
            <a:r>
              <a:rPr lang="zh-CN" altLang="en-US" sz="2800" b="1" dirty="0">
                <a:solidFill>
                  <a:schemeClr val="tx2"/>
                </a:solidFill>
                <a:latin typeface="Times New Roman" pitchFamily="18" charset="0"/>
                <a:cs typeface="Times New Roman" pitchFamily="18" charset="0"/>
              </a:rPr>
              <a:t>     上略有出入，因为常数</a:t>
            </a:r>
            <a:r>
              <a:rPr lang="en-US" altLang="zh-CN" sz="2800" b="1" i="1" dirty="0">
                <a:solidFill>
                  <a:schemeClr val="tx2"/>
                </a:solidFill>
                <a:latin typeface="Times New Roman" pitchFamily="18" charset="0"/>
                <a:cs typeface="Times New Roman" pitchFamily="18" charset="0"/>
              </a:rPr>
              <a:t>b</a:t>
            </a:r>
            <a:r>
              <a:rPr lang="zh-CN" altLang="en-US" sz="2800" b="1" dirty="0">
                <a:solidFill>
                  <a:schemeClr val="tx2"/>
                </a:solidFill>
                <a:latin typeface="Times New Roman" pitchFamily="18" charset="0"/>
                <a:cs typeface="Times New Roman" pitchFamily="18" charset="0"/>
              </a:rPr>
              <a:t>取法有差异。</a:t>
            </a:r>
            <a:r>
              <a:rPr lang="zh-CN" altLang="en-US" sz="2400" dirty="0">
                <a:latin typeface="Times New Roman" pitchFamily="18" charset="0"/>
                <a:cs typeface="Times New Roman" pitchFamily="18" charset="0"/>
              </a:rPr>
              <a:t>                                                                                </a:t>
            </a:r>
          </a:p>
        </p:txBody>
      </p:sp>
      <p:graphicFrame>
        <p:nvGraphicFramePr>
          <p:cNvPr id="36866" name="Object 4"/>
          <p:cNvGraphicFramePr>
            <a:graphicFrameLocks noGrp="1" noChangeAspect="1"/>
          </p:cNvGraphicFramePr>
          <p:nvPr>
            <p:ph sz="quarter" idx="2"/>
          </p:nvPr>
        </p:nvGraphicFramePr>
        <p:xfrm>
          <a:off x="3924300" y="2997200"/>
          <a:ext cx="1651000" cy="385763"/>
        </p:xfrm>
        <a:graphic>
          <a:graphicData uri="http://schemas.openxmlformats.org/presentationml/2006/ole">
            <mc:AlternateContent xmlns:mc="http://schemas.openxmlformats.org/markup-compatibility/2006">
              <mc:Choice xmlns:v="urn:schemas-microsoft-com:vml" Requires="v">
                <p:oleObj spid="_x0000_s36868" name="公式" r:id="rId4" imgW="1650960" imgH="457200" progId="Equation.3">
                  <p:embed/>
                </p:oleObj>
              </mc:Choice>
              <mc:Fallback>
                <p:oleObj name="公式" r:id="rId4" imgW="1650960" imgH="457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4300" y="2997200"/>
                        <a:ext cx="1651000" cy="385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67" name="Object 5"/>
          <p:cNvGraphicFramePr>
            <a:graphicFrameLocks noGrp="1" noChangeAspect="1"/>
          </p:cNvGraphicFramePr>
          <p:nvPr>
            <p:ph sz="quarter" idx="3"/>
          </p:nvPr>
        </p:nvGraphicFramePr>
        <p:xfrm>
          <a:off x="2987675" y="4365625"/>
          <a:ext cx="3260725" cy="806450"/>
        </p:xfrm>
        <a:graphic>
          <a:graphicData uri="http://schemas.openxmlformats.org/presentationml/2006/ole">
            <mc:AlternateContent xmlns:mc="http://schemas.openxmlformats.org/markup-compatibility/2006">
              <mc:Choice xmlns:v="urn:schemas-microsoft-com:vml" Requires="v">
                <p:oleObj spid="_x0000_s36869" name="公式" r:id="rId6" imgW="4038480" imgH="901440" progId="Equation.3">
                  <p:embed/>
                </p:oleObj>
              </mc:Choice>
              <mc:Fallback>
                <p:oleObj name="公式" r:id="rId6" imgW="4038480" imgH="90144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87675" y="4365625"/>
                        <a:ext cx="3260725" cy="806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2"/>
          <p:cNvSpPr>
            <a:spLocks noGrp="1" noChangeArrowheads="1"/>
          </p:cNvSpPr>
          <p:nvPr>
            <p:ph type="title"/>
          </p:nvPr>
        </p:nvSpPr>
        <p:spPr/>
        <p:txBody>
          <a:bodyPr/>
          <a:lstStyle/>
          <a:p>
            <a:pPr eaLnBrk="1" hangingPunct="1"/>
            <a:endParaRPr lang="zh-CN" altLang="zh-CN"/>
          </a:p>
        </p:txBody>
      </p:sp>
      <p:sp>
        <p:nvSpPr>
          <p:cNvPr id="538627" name="Rectangle 3"/>
          <p:cNvSpPr>
            <a:spLocks noGrp="1" noChangeArrowheads="1"/>
          </p:cNvSpPr>
          <p:nvPr>
            <p:ph type="body" sz="half" idx="1"/>
          </p:nvPr>
        </p:nvSpPr>
        <p:spPr>
          <a:xfrm>
            <a:off x="900113" y="2060575"/>
            <a:ext cx="7704137" cy="4392613"/>
          </a:xfrm>
        </p:spPr>
        <p:txBody>
          <a:bodyPr/>
          <a:lstStyle/>
          <a:p>
            <a:pPr eaLnBrk="1" hangingPunct="1">
              <a:lnSpc>
                <a:spcPct val="90000"/>
              </a:lnSpc>
              <a:defRPr/>
            </a:pPr>
            <a:r>
              <a:rPr lang="zh-CN" altLang="en-US" sz="2800" b="1" dirty="0">
                <a:effectLst>
                  <a:outerShdw blurRad="38100" dist="38100" dir="2700000" algn="tl">
                    <a:srgbClr val="FFFFFF"/>
                  </a:outerShdw>
                </a:effectLst>
                <a:latin typeface="Times New Roman" pitchFamily="18" charset="0"/>
              </a:rPr>
              <a:t>推导</a:t>
            </a:r>
            <a:r>
              <a:rPr lang="zh-CN" altLang="en-US" sz="2800" dirty="0">
                <a:latin typeface="Times New Roman" pitchFamily="18" charset="0"/>
              </a:rPr>
              <a:t>（</a:t>
            </a:r>
            <a:r>
              <a:rPr lang="zh-CN" altLang="en-US" sz="2800" b="1" dirty="0">
                <a:latin typeface="Times New Roman" pitchFamily="18" charset="0"/>
              </a:rPr>
              <a:t>续</a:t>
            </a:r>
            <a:r>
              <a:rPr lang="en-US" altLang="zh-CN" sz="2800" b="1" dirty="0">
                <a:latin typeface="Times New Roman" pitchFamily="18" charset="0"/>
              </a:rPr>
              <a:t>4</a:t>
            </a:r>
            <a:r>
              <a:rPr lang="zh-CN" altLang="en-US" sz="2800" b="1" dirty="0">
                <a:latin typeface="Times New Roman" pitchFamily="18" charset="0"/>
              </a:rPr>
              <a:t>）    当                    时，即，</a:t>
            </a:r>
            <a:endParaRPr lang="en-US" altLang="zh-CN" sz="2800" b="1" dirty="0">
              <a:latin typeface="Times New Roman" pitchFamily="18" charset="0"/>
            </a:endParaRPr>
          </a:p>
          <a:p>
            <a:pPr eaLnBrk="1" hangingPunct="1">
              <a:lnSpc>
                <a:spcPct val="90000"/>
              </a:lnSpc>
              <a:buFont typeface="Wingdings" pitchFamily="2" charset="2"/>
              <a:buNone/>
              <a:defRPr/>
            </a:pPr>
            <a:endParaRPr lang="zh-CN" altLang="en-US" sz="2800" b="1" dirty="0">
              <a:latin typeface="Times New Roman" pitchFamily="18" charset="0"/>
            </a:endParaRPr>
          </a:p>
          <a:p>
            <a:pPr eaLnBrk="1" hangingPunct="1">
              <a:lnSpc>
                <a:spcPct val="90000"/>
              </a:lnSpc>
              <a:buFont typeface="Wingdings" pitchFamily="2" charset="2"/>
              <a:buNone/>
              <a:defRPr/>
            </a:pPr>
            <a:r>
              <a:rPr lang="zh-CN" altLang="en-US" sz="2800" b="1" dirty="0">
                <a:latin typeface="Times New Roman" pitchFamily="18" charset="0"/>
              </a:rPr>
              <a:t>                                          时，可以计算得到下表 ：</a:t>
            </a:r>
            <a:endParaRPr lang="en-US" altLang="zh-CN" sz="2800" b="1" dirty="0">
              <a:latin typeface="Times New Roman" pitchFamily="18" charset="0"/>
            </a:endParaRPr>
          </a:p>
          <a:p>
            <a:pPr eaLnBrk="1" hangingPunct="1">
              <a:lnSpc>
                <a:spcPct val="90000"/>
              </a:lnSpc>
              <a:buFont typeface="Wingdings" pitchFamily="2" charset="2"/>
              <a:buNone/>
              <a:defRPr/>
            </a:pPr>
            <a:endParaRPr lang="zh-CN" altLang="en-US" sz="2800" b="1" dirty="0">
              <a:latin typeface="Times New Roman" pitchFamily="18" charset="0"/>
            </a:endParaRPr>
          </a:p>
          <a:p>
            <a:pPr eaLnBrk="1" hangingPunct="1">
              <a:lnSpc>
                <a:spcPct val="90000"/>
              </a:lnSpc>
              <a:buFont typeface="Wingdings" pitchFamily="2" charset="2"/>
              <a:buNone/>
              <a:defRPr/>
            </a:pPr>
            <a:endParaRPr lang="zh-CN" altLang="en-US" sz="2400" b="1" dirty="0">
              <a:latin typeface="Times New Roman" pitchFamily="18" charset="0"/>
            </a:endParaRPr>
          </a:p>
          <a:p>
            <a:pPr eaLnBrk="1" hangingPunct="1">
              <a:lnSpc>
                <a:spcPct val="90000"/>
              </a:lnSpc>
              <a:buFont typeface="Wingdings" pitchFamily="2" charset="2"/>
              <a:buNone/>
              <a:defRPr/>
            </a:pPr>
            <a:endParaRPr lang="zh-CN" altLang="en-US" sz="2000" b="1" dirty="0">
              <a:latin typeface="Times New Roman" pitchFamily="18" charset="0"/>
            </a:endParaRPr>
          </a:p>
          <a:p>
            <a:pPr eaLnBrk="1" hangingPunct="1">
              <a:lnSpc>
                <a:spcPct val="90000"/>
              </a:lnSpc>
              <a:buFont typeface="Wingdings" pitchFamily="2" charset="2"/>
              <a:buNone/>
              <a:defRPr/>
            </a:pPr>
            <a:endParaRPr lang="zh-CN" altLang="en-US" sz="2000" b="1" dirty="0">
              <a:latin typeface="Times New Roman" pitchFamily="18" charset="0"/>
            </a:endParaRPr>
          </a:p>
          <a:p>
            <a:pPr eaLnBrk="1" hangingPunct="1">
              <a:lnSpc>
                <a:spcPct val="90000"/>
              </a:lnSpc>
              <a:buFont typeface="Wingdings" pitchFamily="2" charset="2"/>
              <a:buNone/>
              <a:defRPr/>
            </a:pPr>
            <a:r>
              <a:rPr lang="zh-CN" altLang="en-US" sz="2000" b="1" dirty="0">
                <a:latin typeface="Times New Roman" pitchFamily="18" charset="0"/>
              </a:rPr>
              <a:t>                       </a:t>
            </a:r>
          </a:p>
          <a:p>
            <a:pPr eaLnBrk="1" hangingPunct="1">
              <a:lnSpc>
                <a:spcPct val="90000"/>
              </a:lnSpc>
              <a:buFont typeface="Wingdings" pitchFamily="2" charset="2"/>
              <a:buNone/>
              <a:defRPr/>
            </a:pPr>
            <a:r>
              <a:rPr lang="zh-CN" altLang="en-US" sz="2000" b="1" dirty="0">
                <a:latin typeface="Times New Roman" pitchFamily="18" charset="0"/>
              </a:rPr>
              <a:t>                            </a:t>
            </a:r>
          </a:p>
          <a:p>
            <a:pPr eaLnBrk="1" hangingPunct="1">
              <a:lnSpc>
                <a:spcPct val="90000"/>
              </a:lnSpc>
              <a:buFont typeface="Wingdings" pitchFamily="2" charset="2"/>
              <a:buNone/>
              <a:defRPr/>
            </a:pPr>
            <a:r>
              <a:rPr lang="zh-CN" altLang="en-US" sz="2000" b="1" i="1" dirty="0">
                <a:latin typeface="Times New Roman" pitchFamily="18" charset="0"/>
              </a:rPr>
              <a:t>                             </a:t>
            </a:r>
            <a:endParaRPr lang="en-US" altLang="zh-CN" sz="2000" b="1" i="1" dirty="0">
              <a:latin typeface="Times New Roman" pitchFamily="18" charset="0"/>
            </a:endParaRPr>
          </a:p>
          <a:p>
            <a:pPr eaLnBrk="1" hangingPunct="1">
              <a:lnSpc>
                <a:spcPct val="90000"/>
              </a:lnSpc>
              <a:buFont typeface="Wingdings" pitchFamily="2" charset="2"/>
              <a:buNone/>
              <a:defRPr/>
            </a:pPr>
            <a:r>
              <a:rPr lang="en-US" altLang="zh-CN" sz="2000" b="1" i="1" dirty="0">
                <a:latin typeface="Times New Roman" pitchFamily="18" charset="0"/>
              </a:rPr>
              <a:t>                                 </a:t>
            </a:r>
            <a:r>
              <a:rPr lang="en-US" altLang="zh-CN" sz="2400" b="1" i="1" dirty="0">
                <a:latin typeface="Times New Roman" pitchFamily="18" charset="0"/>
              </a:rPr>
              <a:t>U(</a:t>
            </a:r>
            <a:r>
              <a:rPr lang="el-GR" altLang="zh-CN" sz="2400" b="1" i="1" dirty="0">
                <a:latin typeface="Times New Roman" pitchFamily="18" charset="0"/>
                <a:cs typeface="Times New Roman" pitchFamily="18" charset="0"/>
              </a:rPr>
              <a:t>γ</a:t>
            </a:r>
            <a:r>
              <a:rPr lang="en-US" altLang="zh-CN" sz="2400" b="1" i="1" dirty="0">
                <a:latin typeface="Times New Roman" pitchFamily="18" charset="0"/>
              </a:rPr>
              <a:t>)</a:t>
            </a:r>
            <a:r>
              <a:rPr lang="en-US" altLang="zh-CN" sz="2400" b="1" dirty="0">
                <a:latin typeface="Times New Roman" pitchFamily="18" charset="0"/>
              </a:rPr>
              <a:t>  </a:t>
            </a:r>
            <a:r>
              <a:rPr lang="zh-CN" altLang="en-US" sz="2400" b="1" dirty="0">
                <a:latin typeface="Times New Roman" pitchFamily="18" charset="0"/>
              </a:rPr>
              <a:t>与</a:t>
            </a:r>
            <a:r>
              <a:rPr lang="el-GR" altLang="zh-CN" sz="2400" b="1" i="1" dirty="0">
                <a:latin typeface="Times New Roman" pitchFamily="18" charset="0"/>
                <a:cs typeface="Times New Roman" pitchFamily="18" charset="0"/>
              </a:rPr>
              <a:t>σ</a:t>
            </a:r>
            <a:r>
              <a:rPr lang="en-US" altLang="zh-CN" sz="2400" b="1" i="1" dirty="0">
                <a:latin typeface="Times New Roman" pitchFamily="18" charset="0"/>
                <a:cs typeface="Times New Roman" pitchFamily="18" charset="0"/>
              </a:rPr>
              <a:t>/n</a:t>
            </a:r>
            <a:r>
              <a:rPr lang="zh-CN" altLang="en-US" sz="2400" b="1" dirty="0">
                <a:latin typeface="Times New Roman" pitchFamily="18" charset="0"/>
                <a:cs typeface="Times New Roman" pitchFamily="18" charset="0"/>
              </a:rPr>
              <a:t>的关系表</a:t>
            </a:r>
            <a:r>
              <a:rPr lang="zh-CN" altLang="en-US" sz="2000" dirty="0">
                <a:latin typeface="Times New Roman" pitchFamily="18" charset="0"/>
              </a:rPr>
              <a:t>                             </a:t>
            </a:r>
          </a:p>
          <a:p>
            <a:pPr eaLnBrk="1" hangingPunct="1">
              <a:lnSpc>
                <a:spcPct val="90000"/>
              </a:lnSpc>
              <a:buFont typeface="Wingdings" pitchFamily="2" charset="2"/>
              <a:buNone/>
              <a:defRPr/>
            </a:pPr>
            <a:r>
              <a:rPr lang="zh-CN" altLang="en-US" sz="2000" dirty="0">
                <a:latin typeface="Times New Roman" pitchFamily="18" charset="0"/>
              </a:rPr>
              <a:t>                                                           </a:t>
            </a:r>
          </a:p>
        </p:txBody>
      </p:sp>
      <p:graphicFrame>
        <p:nvGraphicFramePr>
          <p:cNvPr id="37890" name="Object 4"/>
          <p:cNvGraphicFramePr>
            <a:graphicFrameLocks noGrp="1" noChangeAspect="1"/>
          </p:cNvGraphicFramePr>
          <p:nvPr>
            <p:ph sz="quarter" idx="2"/>
          </p:nvPr>
        </p:nvGraphicFramePr>
        <p:xfrm>
          <a:off x="4140200" y="2133600"/>
          <a:ext cx="1511300" cy="377825"/>
        </p:xfrm>
        <a:graphic>
          <a:graphicData uri="http://schemas.openxmlformats.org/presentationml/2006/ole">
            <mc:AlternateContent xmlns:mc="http://schemas.openxmlformats.org/markup-compatibility/2006">
              <mc:Choice xmlns:v="urn:schemas-microsoft-com:vml" Requires="v">
                <p:oleObj spid="_x0000_s37892" name="公式" r:id="rId4" imgW="1777680" imgH="533160" progId="Equation.3">
                  <p:embed/>
                </p:oleObj>
              </mc:Choice>
              <mc:Fallback>
                <p:oleObj name="公式" r:id="rId4" imgW="1777680" imgH="53316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40200" y="2133600"/>
                        <a:ext cx="1511300"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38629" name="Rectangle 5"/>
          <p:cNvSpPr>
            <a:spLocks noChangeArrowheads="1"/>
          </p:cNvSpPr>
          <p:nvPr/>
        </p:nvSpPr>
        <p:spPr bwMode="auto">
          <a:xfrm>
            <a:off x="2398713" y="3567113"/>
            <a:ext cx="1352550" cy="0"/>
          </a:xfrm>
          <a:prstGeom prst="rect">
            <a:avLst/>
          </a:prstGeom>
          <a:noFill/>
          <a:ln w="9525" algn="ctr">
            <a:noFill/>
            <a:miter lim="800000"/>
            <a:headEnd/>
            <a:tailEnd/>
          </a:ln>
          <a:effectLst/>
        </p:spPr>
        <p:txBody>
          <a:bodyPr wrap="none">
            <a:spAutoFit/>
          </a:bodyPr>
          <a:lstStyle/>
          <a:p>
            <a:pPr>
              <a:defRPr/>
            </a:pPr>
            <a:endParaRPr lang="zh-CN" altLang="en-US">
              <a:effectLst>
                <a:outerShdw blurRad="38100" dist="38100" dir="2700000" algn="tl">
                  <a:srgbClr val="000000">
                    <a:alpha val="43137"/>
                  </a:srgbClr>
                </a:outerShdw>
              </a:effectLst>
              <a:ea typeface="宋体" charset="-122"/>
            </a:endParaRPr>
          </a:p>
        </p:txBody>
      </p:sp>
      <p:sp>
        <p:nvSpPr>
          <p:cNvPr id="538630" name="__TH_L2"/>
          <p:cNvSpPr>
            <a:spLocks noChangeShapeType="1"/>
          </p:cNvSpPr>
          <p:nvPr/>
        </p:nvSpPr>
        <p:spPr bwMode="auto">
          <a:xfrm>
            <a:off x="3008313" y="3544888"/>
            <a:ext cx="555625" cy="820737"/>
          </a:xfrm>
          <a:prstGeom prst="line">
            <a:avLst/>
          </a:prstGeom>
          <a:noFill/>
          <a:ln w="2857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a typeface="宋体" charset="-122"/>
            </a:endParaRPr>
          </a:p>
        </p:txBody>
      </p:sp>
      <p:sp>
        <p:nvSpPr>
          <p:cNvPr id="538631" name="__TH_L3"/>
          <p:cNvSpPr>
            <a:spLocks noChangeShapeType="1"/>
          </p:cNvSpPr>
          <p:nvPr/>
        </p:nvSpPr>
        <p:spPr bwMode="auto">
          <a:xfrm>
            <a:off x="2195513" y="3933825"/>
            <a:ext cx="1368425" cy="431800"/>
          </a:xfrm>
          <a:prstGeom prst="line">
            <a:avLst/>
          </a:prstGeom>
          <a:noFill/>
          <a:ln w="28575">
            <a:solidFill>
              <a:srgbClr val="000000"/>
            </a:solidFill>
            <a:round/>
            <a:headEnd/>
            <a:tailEnd/>
          </a:ln>
        </p:spPr>
        <p:txBody>
          <a:bodyPr/>
          <a:lstStyle/>
          <a:p>
            <a:pPr>
              <a:defRPr/>
            </a:pPr>
            <a:endParaRPr lang="zh-CN" altLang="en-US">
              <a:effectLst>
                <a:outerShdw blurRad="38100" dist="38100" dir="2700000" algn="tl">
                  <a:srgbClr val="000000">
                    <a:alpha val="43137"/>
                  </a:srgbClr>
                </a:outerShdw>
              </a:effectLst>
              <a:ea typeface="宋体" charset="-122"/>
            </a:endParaRPr>
          </a:p>
        </p:txBody>
      </p:sp>
      <p:sp>
        <p:nvSpPr>
          <p:cNvPr id="37897" name="__TH_B214"/>
          <p:cNvSpPr txBox="1">
            <a:spLocks noChangeArrowheads="1"/>
          </p:cNvSpPr>
          <p:nvPr/>
        </p:nvSpPr>
        <p:spPr bwMode="auto">
          <a:xfrm>
            <a:off x="2555875" y="3717925"/>
            <a:ext cx="631825" cy="304800"/>
          </a:xfrm>
          <a:prstGeom prst="rect">
            <a:avLst/>
          </a:prstGeom>
          <a:noFill/>
          <a:ln w="9525">
            <a:noFill/>
            <a:miter lim="800000"/>
            <a:headEnd/>
            <a:tailEnd/>
          </a:ln>
        </p:spPr>
        <p:txBody>
          <a:bodyPr lIns="0" tIns="0" rIns="0" bIns="0"/>
          <a:lstStyle/>
          <a:p>
            <a:pPr>
              <a:spcBef>
                <a:spcPct val="0"/>
              </a:spcBef>
            </a:pPr>
            <a:r>
              <a:rPr lang="en-US" altLang="zh-CN" sz="2000" i="1">
                <a:cs typeface="Times New Roman" pitchFamily="18" charset="0"/>
              </a:rPr>
              <a:t>U(γ)</a:t>
            </a:r>
            <a:endParaRPr lang="en-US" altLang="zh-CN" sz="2000">
              <a:cs typeface="Times New Roman" pitchFamily="18" charset="0"/>
            </a:endParaRPr>
          </a:p>
          <a:p>
            <a:pPr eaLnBrk="0" hangingPunct="0">
              <a:spcBef>
                <a:spcPct val="0"/>
              </a:spcBef>
            </a:pPr>
            <a:endParaRPr lang="en-US" altLang="zh-CN" sz="1800" b="0">
              <a:latin typeface="Arial" charset="0"/>
            </a:endParaRPr>
          </a:p>
        </p:txBody>
      </p:sp>
      <p:sp>
        <p:nvSpPr>
          <p:cNvPr id="37898" name="Text Box 9"/>
          <p:cNvSpPr txBox="1">
            <a:spLocks noChangeArrowheads="1"/>
          </p:cNvSpPr>
          <p:nvPr/>
        </p:nvSpPr>
        <p:spPr bwMode="auto">
          <a:xfrm>
            <a:off x="3203575" y="3644900"/>
            <a:ext cx="342900" cy="296863"/>
          </a:xfrm>
          <a:prstGeom prst="rect">
            <a:avLst/>
          </a:prstGeom>
          <a:noFill/>
          <a:ln w="9525">
            <a:noFill/>
            <a:miter lim="800000"/>
            <a:headEnd/>
            <a:tailEnd/>
          </a:ln>
        </p:spPr>
        <p:txBody>
          <a:bodyPr lIns="0" tIns="0" rIns="0" bIns="0"/>
          <a:lstStyle/>
          <a:p>
            <a:pPr>
              <a:spcBef>
                <a:spcPct val="0"/>
              </a:spcBef>
            </a:pPr>
            <a:r>
              <a:rPr lang="en-US" altLang="zh-CN" sz="2400" i="1">
                <a:latin typeface="宋体" pitchFamily="2" charset="-122"/>
                <a:cs typeface="Times New Roman" pitchFamily="18" charset="0"/>
              </a:rPr>
              <a:t>σ</a:t>
            </a:r>
            <a:endParaRPr lang="en-US" altLang="zh-CN" sz="2400" b="0">
              <a:latin typeface="Arial" charset="0"/>
            </a:endParaRPr>
          </a:p>
        </p:txBody>
      </p:sp>
      <p:sp>
        <p:nvSpPr>
          <p:cNvPr id="37899" name="Text Box 10"/>
          <p:cNvSpPr txBox="1">
            <a:spLocks noChangeArrowheads="1"/>
          </p:cNvSpPr>
          <p:nvPr/>
        </p:nvSpPr>
        <p:spPr bwMode="auto">
          <a:xfrm>
            <a:off x="2771775" y="4078288"/>
            <a:ext cx="360363" cy="358775"/>
          </a:xfrm>
          <a:prstGeom prst="rect">
            <a:avLst/>
          </a:prstGeom>
          <a:noFill/>
          <a:ln w="9525">
            <a:noFill/>
            <a:miter lim="800000"/>
            <a:headEnd/>
            <a:tailEnd/>
          </a:ln>
        </p:spPr>
        <p:txBody>
          <a:bodyPr lIns="0" tIns="0" rIns="0" bIns="0"/>
          <a:lstStyle/>
          <a:p>
            <a:pPr>
              <a:spcBef>
                <a:spcPct val="0"/>
              </a:spcBef>
            </a:pPr>
            <a:r>
              <a:rPr lang="en-US" altLang="zh-CN" sz="2400" i="1">
                <a:cs typeface="Times New Roman" pitchFamily="18" charset="0"/>
              </a:rPr>
              <a:t>n</a:t>
            </a:r>
            <a:endParaRPr lang="en-US" altLang="zh-CN" sz="2400">
              <a:cs typeface="Times New Roman" pitchFamily="18" charset="0"/>
            </a:endParaRPr>
          </a:p>
          <a:p>
            <a:pPr eaLnBrk="0" hangingPunct="0">
              <a:spcBef>
                <a:spcPct val="0"/>
              </a:spcBef>
            </a:pPr>
            <a:endParaRPr lang="en-US" altLang="zh-CN" sz="1800" b="0">
              <a:latin typeface="Arial" charset="0"/>
            </a:endParaRPr>
          </a:p>
        </p:txBody>
      </p:sp>
      <p:sp>
        <p:nvSpPr>
          <p:cNvPr id="538635" name="Rectangle 11"/>
          <p:cNvSpPr>
            <a:spLocks noChangeArrowheads="1"/>
          </p:cNvSpPr>
          <p:nvPr/>
        </p:nvSpPr>
        <p:spPr bwMode="auto">
          <a:xfrm>
            <a:off x="2397125" y="3544888"/>
            <a:ext cx="1352550" cy="0"/>
          </a:xfrm>
          <a:prstGeom prst="rect">
            <a:avLst/>
          </a:prstGeom>
          <a:noFill/>
          <a:ln w="9525" algn="ctr">
            <a:noFill/>
            <a:miter lim="800000"/>
            <a:headEnd/>
            <a:tailEnd/>
          </a:ln>
          <a:effectLst/>
        </p:spPr>
        <p:txBody>
          <a:bodyPr wrap="none">
            <a:spAutoFit/>
          </a:bodyPr>
          <a:lstStyle/>
          <a:p>
            <a:pPr>
              <a:defRPr/>
            </a:pPr>
            <a:endParaRPr lang="zh-CN" altLang="en-US">
              <a:effectLst>
                <a:outerShdw blurRad="38100" dist="38100" dir="2700000" algn="tl">
                  <a:srgbClr val="000000">
                    <a:alpha val="43137"/>
                  </a:srgbClr>
                </a:outerShdw>
              </a:effectLst>
              <a:ea typeface="宋体" charset="-122"/>
            </a:endParaRPr>
          </a:p>
        </p:txBody>
      </p:sp>
      <p:graphicFrame>
        <p:nvGraphicFramePr>
          <p:cNvPr id="538636" name="Group 12"/>
          <p:cNvGraphicFramePr>
            <a:graphicFrameLocks noGrp="1"/>
          </p:cNvGraphicFramePr>
          <p:nvPr/>
        </p:nvGraphicFramePr>
        <p:xfrm>
          <a:off x="2195513" y="3573463"/>
          <a:ext cx="4411662" cy="2194560"/>
        </p:xfrm>
        <a:graphic>
          <a:graphicData uri="http://schemas.openxmlformats.org/drawingml/2006/table">
            <a:tbl>
              <a:tblPr/>
              <a:tblGrid>
                <a:gridCol w="1368425">
                  <a:extLst>
                    <a:ext uri="{9D8B030D-6E8A-4147-A177-3AD203B41FA5}">
                      <a16:colId xmlns:a16="http://schemas.microsoft.com/office/drawing/2014/main" val="20000"/>
                    </a:ext>
                  </a:extLst>
                </a:gridCol>
                <a:gridCol w="1006475">
                  <a:extLst>
                    <a:ext uri="{9D8B030D-6E8A-4147-A177-3AD203B41FA5}">
                      <a16:colId xmlns:a16="http://schemas.microsoft.com/office/drawing/2014/main" val="20001"/>
                    </a:ext>
                  </a:extLst>
                </a:gridCol>
                <a:gridCol w="1008062">
                  <a:extLst>
                    <a:ext uri="{9D8B030D-6E8A-4147-A177-3AD203B41FA5}">
                      <a16:colId xmlns:a16="http://schemas.microsoft.com/office/drawing/2014/main" val="20002"/>
                    </a:ext>
                  </a:extLst>
                </a:gridCol>
                <a:gridCol w="1028700">
                  <a:extLst>
                    <a:ext uri="{9D8B030D-6E8A-4147-A177-3AD203B41FA5}">
                      <a16:colId xmlns:a16="http://schemas.microsoft.com/office/drawing/2014/main" val="20003"/>
                    </a:ext>
                  </a:extLst>
                </a:gridCol>
              </a:tblGrid>
              <a:tr h="82232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a:ln>
                          <a:noFill/>
                        </a:ln>
                        <a:solidFill>
                          <a:schemeClr val="tx1"/>
                        </a:solidFill>
                        <a:effectLst/>
                        <a:latin typeface="Arial" charset="0"/>
                        <a:ea typeface="宋体"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  4dB</a:t>
                      </a:r>
                      <a:endParaRPr kumimoji="0"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  8dB</a:t>
                      </a:r>
                      <a:endParaRPr kumimoji="0"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  12dB</a:t>
                      </a:r>
                      <a:endParaRPr kumimoji="0"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2</a:t>
                      </a:r>
                      <a:endParaRPr kumimoji="0" lang="en-US" altLang="zh-CN" sz="2400" b="1" i="0" u="none" strike="noStrike" cap="none" normalizeH="0" baseline="0">
                        <a:ln>
                          <a:noFill/>
                        </a:ln>
                        <a:solidFill>
                          <a:schemeClr val="tx1"/>
                        </a:solidFill>
                        <a:effectLst/>
                        <a:latin typeface="Arial" charset="0"/>
                        <a:ea typeface="宋体"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hlink"/>
                          </a:solidFill>
                          <a:effectLst>
                            <a:outerShdw blurRad="38100" dist="38100" dir="2700000" algn="tl">
                              <a:srgbClr val="C0C0C0"/>
                            </a:outerShdw>
                          </a:effectLst>
                          <a:latin typeface="Times New Roman" pitchFamily="18" charset="0"/>
                          <a:ea typeface="宋体" pitchFamily="2" charset="-122"/>
                          <a:cs typeface="Times New Roman" pitchFamily="18" charset="0"/>
                        </a:rPr>
                        <a:t>0.77</a:t>
                      </a:r>
                      <a:endParaRPr kumimoji="0" lang="en-US" altLang="zh-CN" sz="2400" b="0" i="0" u="none" strike="noStrike" cap="none" normalizeH="0" baseline="0">
                        <a:ln>
                          <a:noFill/>
                        </a:ln>
                        <a:solidFill>
                          <a:schemeClr val="hlink"/>
                        </a:solidFill>
                        <a:effectLst>
                          <a:outerShdw blurRad="38100" dist="38100" dir="2700000" algn="tl">
                            <a:srgbClr val="C0C0C0"/>
                          </a:outerShdw>
                        </a:effectLst>
                        <a:latin typeface="Arial" charset="0"/>
                        <a:ea typeface="宋体"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hlink"/>
                          </a:solidFill>
                          <a:effectLst>
                            <a:outerShdw blurRad="38100" dist="38100" dir="2700000" algn="tl">
                              <a:srgbClr val="C0C0C0"/>
                            </a:outerShdw>
                          </a:effectLst>
                          <a:latin typeface="Times New Roman" pitchFamily="18" charset="0"/>
                          <a:ea typeface="宋体" pitchFamily="2" charset="-122"/>
                          <a:cs typeface="Times New Roman" pitchFamily="18" charset="0"/>
                        </a:rPr>
                        <a:t>0.67</a:t>
                      </a:r>
                      <a:endParaRPr kumimoji="0" lang="en-US" altLang="zh-CN" sz="2400" b="0" i="0" u="none" strike="noStrike" cap="none" normalizeH="0" baseline="0">
                        <a:ln>
                          <a:noFill/>
                        </a:ln>
                        <a:solidFill>
                          <a:schemeClr val="hlink"/>
                        </a:solidFill>
                        <a:effectLst>
                          <a:outerShdw blurRad="38100" dist="38100" dir="2700000" algn="tl">
                            <a:srgbClr val="C0C0C0"/>
                          </a:outerShdw>
                        </a:effectLst>
                        <a:latin typeface="Arial" charset="0"/>
                        <a:ea typeface="宋体"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hlink"/>
                          </a:solidFill>
                          <a:effectLst>
                            <a:outerShdw blurRad="38100" dist="38100" dir="2700000" algn="tl">
                              <a:srgbClr val="C0C0C0"/>
                            </a:outerShdw>
                          </a:effectLst>
                          <a:latin typeface="Times New Roman" pitchFamily="18" charset="0"/>
                          <a:ea typeface="宋体" pitchFamily="2" charset="-122"/>
                          <a:cs typeface="Times New Roman" pitchFamily="18" charset="0"/>
                        </a:rPr>
                        <a:t>0.63</a:t>
                      </a:r>
                      <a:endParaRPr kumimoji="0" lang="en-US" altLang="zh-CN" sz="2400" b="0" i="0" u="none" strike="noStrike" cap="none" normalizeH="0" baseline="0">
                        <a:ln>
                          <a:noFill/>
                        </a:ln>
                        <a:solidFill>
                          <a:schemeClr val="hlink"/>
                        </a:solidFill>
                        <a:effectLst>
                          <a:outerShdw blurRad="38100" dist="38100" dir="2700000" algn="tl">
                            <a:srgbClr val="C0C0C0"/>
                          </a:outerShdw>
                        </a:effectLst>
                        <a:latin typeface="Arial" charset="0"/>
                        <a:ea typeface="宋体"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4</a:t>
                      </a:r>
                      <a:endParaRPr kumimoji="0" lang="en-US" altLang="zh-CN" sz="2400" b="1" i="0" u="none" strike="noStrike" cap="none" normalizeH="0" baseline="0">
                        <a:ln>
                          <a:noFill/>
                        </a:ln>
                        <a:solidFill>
                          <a:schemeClr val="tx1"/>
                        </a:solidFill>
                        <a:effectLst/>
                        <a:latin typeface="Arial" charset="0"/>
                        <a:ea typeface="宋体"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0.85</a:t>
                      </a:r>
                      <a:endParaRPr kumimoji="0"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0.77</a:t>
                      </a:r>
                      <a:endParaRPr kumimoji="0"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0.71</a:t>
                      </a:r>
                      <a:endParaRPr kumimoji="0"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a:ln>
                            <a:noFill/>
                          </a:ln>
                          <a:solidFill>
                            <a:schemeClr val="tx1"/>
                          </a:solidFill>
                          <a:effectLst/>
                          <a:latin typeface="Times New Roman" pitchFamily="18" charset="0"/>
                          <a:ea typeface="宋体" pitchFamily="2" charset="-122"/>
                          <a:cs typeface="Times New Roman" pitchFamily="18" charset="0"/>
                        </a:rPr>
                        <a:t>6</a:t>
                      </a:r>
                      <a:endParaRPr kumimoji="0" lang="en-US" altLang="zh-CN" sz="2400" b="1" i="0" u="none" strike="noStrike" cap="none" normalizeH="0" baseline="0">
                        <a:ln>
                          <a:noFill/>
                        </a:ln>
                        <a:solidFill>
                          <a:schemeClr val="tx1"/>
                        </a:solidFill>
                        <a:effectLst/>
                        <a:latin typeface="Arial" charset="0"/>
                        <a:ea typeface="宋体"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0.90</a:t>
                      </a:r>
                      <a:endParaRPr kumimoji="0"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0.83</a:t>
                      </a:r>
                      <a:endParaRPr kumimoji="0"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0.77</a:t>
                      </a:r>
                      <a:endParaRPr kumimoji="0" lang="en-US" altLang="zh-CN" sz="2400" b="0" i="0" u="none" strike="noStrike" cap="none" normalizeH="0" baseline="0">
                        <a:ln>
                          <a:noFill/>
                        </a:ln>
                        <a:solidFill>
                          <a:schemeClr val="tx1"/>
                        </a:solidFill>
                        <a:effectLst/>
                        <a:latin typeface="Arial" charset="0"/>
                        <a:ea typeface="宋体" pitchFamily="2" charset="-122"/>
                      </a:endParaRPr>
                    </a:p>
                  </a:txBody>
                  <a:tcP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7891" name="Object 39"/>
          <p:cNvGraphicFramePr>
            <a:graphicFrameLocks noGrp="1" noChangeAspect="1"/>
          </p:cNvGraphicFramePr>
          <p:nvPr>
            <p:ph sz="quarter" idx="3"/>
          </p:nvPr>
        </p:nvGraphicFramePr>
        <p:xfrm>
          <a:off x="1187450" y="2781300"/>
          <a:ext cx="3484563" cy="790575"/>
        </p:xfrm>
        <a:graphic>
          <a:graphicData uri="http://schemas.openxmlformats.org/presentationml/2006/ole">
            <mc:AlternateContent xmlns:mc="http://schemas.openxmlformats.org/markup-compatibility/2006">
              <mc:Choice xmlns:v="urn:schemas-microsoft-com:vml" Requires="v">
                <p:oleObj spid="_x0000_s37893" name="公式" r:id="rId6" imgW="4876560" imgH="1168200" progId="Equation.3">
                  <p:embed/>
                </p:oleObj>
              </mc:Choice>
              <mc:Fallback>
                <p:oleObj name="公式" r:id="rId6" imgW="4876560" imgH="1168200" progId="Equation.3">
                  <p:embed/>
                  <p:pic>
                    <p:nvPicPr>
                      <p:cNvPr id="0" name="Object 3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87450" y="2781300"/>
                        <a:ext cx="3484563" cy="790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p:txBody>
          <a:bodyPr/>
          <a:lstStyle/>
          <a:p>
            <a:pPr eaLnBrk="1" hangingPunct="1"/>
            <a:endParaRPr lang="zh-CN" altLang="zh-CN"/>
          </a:p>
        </p:txBody>
      </p:sp>
      <p:sp>
        <p:nvSpPr>
          <p:cNvPr id="540675" name="Rectangle 3"/>
          <p:cNvSpPr>
            <a:spLocks noGrp="1" noChangeArrowheads="1"/>
          </p:cNvSpPr>
          <p:nvPr>
            <p:ph type="body" sz="half" idx="1"/>
          </p:nvPr>
        </p:nvSpPr>
        <p:spPr>
          <a:xfrm>
            <a:off x="971550" y="2133600"/>
            <a:ext cx="7272338" cy="4535760"/>
          </a:xfrm>
        </p:spPr>
        <p:txBody>
          <a:bodyPr/>
          <a:lstStyle/>
          <a:p>
            <a:pPr eaLnBrk="1" hangingPunct="1">
              <a:defRPr/>
            </a:pPr>
            <a:r>
              <a:rPr lang="zh-CN" altLang="en-US" sz="2800" b="1" dirty="0">
                <a:effectLst>
                  <a:outerShdw blurRad="38100" dist="38100" dir="2700000" algn="tl">
                    <a:srgbClr val="FFFFFF"/>
                  </a:outerShdw>
                </a:effectLst>
              </a:rPr>
              <a:t>说明</a:t>
            </a:r>
            <a:r>
              <a:rPr lang="zh-CN" altLang="en-US" sz="2800" b="1" dirty="0"/>
              <a:t>：对于上述推导和小区覆盖范围我们指出以下四点：</a:t>
            </a:r>
          </a:p>
          <a:p>
            <a:pPr eaLnBrk="1" hangingPunct="1">
              <a:buFont typeface="Wingdings" pitchFamily="2" charset="2"/>
              <a:buNone/>
              <a:defRPr/>
            </a:pPr>
            <a:r>
              <a:rPr lang="zh-CN" altLang="en-US" sz="2800" b="1" dirty="0"/>
              <a:t>   </a:t>
            </a:r>
            <a:r>
              <a:rPr lang="en-US" altLang="zh-CN" sz="2800" b="1" dirty="0">
                <a:latin typeface="Times New Roman" pitchFamily="18" charset="0"/>
              </a:rPr>
              <a:t>1</a:t>
            </a:r>
            <a:r>
              <a:rPr lang="zh-CN" altLang="en-US" sz="2800" b="1" dirty="0">
                <a:latin typeface="Times New Roman" pitchFamily="18" charset="0"/>
              </a:rPr>
              <a:t>）               的含义</a:t>
            </a:r>
            <a:r>
              <a:rPr lang="en-US" altLang="zh-CN" sz="2800" b="1" dirty="0">
                <a:latin typeface="Times New Roman" pitchFamily="18" charset="0"/>
              </a:rPr>
              <a:t>——</a:t>
            </a:r>
            <a:r>
              <a:rPr lang="zh-CN" altLang="en-US" sz="2800" b="1" dirty="0">
                <a:latin typeface="Times New Roman" pitchFamily="18" charset="0"/>
              </a:rPr>
              <a:t>在我们</a:t>
            </a:r>
            <a:r>
              <a:rPr lang="zh-CN" altLang="en-US" sz="2800" b="1" dirty="0">
                <a:effectLst>
                  <a:outerShdw blurRad="38100" dist="38100" dir="2700000" algn="tl">
                    <a:srgbClr val="FFFFFF"/>
                  </a:outerShdw>
                </a:effectLst>
                <a:latin typeface="Times New Roman" pitchFamily="18" charset="0"/>
              </a:rPr>
              <a:t>设想的</a:t>
            </a:r>
            <a:r>
              <a:rPr lang="zh-CN" altLang="en-US" sz="2800" b="1" dirty="0">
                <a:latin typeface="Times New Roman" pitchFamily="18" charset="0"/>
              </a:rPr>
              <a:t>小区</a:t>
            </a:r>
            <a:endParaRPr lang="en-US" altLang="zh-CN" sz="2800" b="1" dirty="0">
              <a:latin typeface="Times New Roman" pitchFamily="18" charset="0"/>
            </a:endParaRPr>
          </a:p>
          <a:p>
            <a:pPr eaLnBrk="1" hangingPunct="1">
              <a:buFont typeface="Wingdings" pitchFamily="2" charset="2"/>
              <a:buNone/>
              <a:defRPr/>
            </a:pPr>
            <a:r>
              <a:rPr lang="en-US" altLang="zh-CN" sz="2800" b="1" dirty="0">
                <a:latin typeface="Times New Roman" pitchFamily="18" charset="0"/>
              </a:rPr>
              <a:t>    </a:t>
            </a:r>
            <a:r>
              <a:rPr lang="zh-CN" altLang="en-US" sz="2800" b="1" dirty="0">
                <a:latin typeface="Times New Roman" pitchFamily="18" charset="0"/>
              </a:rPr>
              <a:t>边界（半径为</a:t>
            </a:r>
            <a:r>
              <a:rPr lang="en-US" altLang="zh-CN" sz="2800" b="1" dirty="0">
                <a:latin typeface="Times New Roman" pitchFamily="18" charset="0"/>
              </a:rPr>
              <a:t>R</a:t>
            </a:r>
            <a:r>
              <a:rPr lang="zh-CN" altLang="en-US" sz="2800" b="1" dirty="0">
                <a:latin typeface="Times New Roman" pitchFamily="18" charset="0"/>
              </a:rPr>
              <a:t>的圆周）上的平均接收功率 </a:t>
            </a:r>
            <a:endParaRPr lang="en-US" altLang="zh-CN" sz="2800" b="1" dirty="0">
              <a:latin typeface="Times New Roman" pitchFamily="18" charset="0"/>
            </a:endParaRPr>
          </a:p>
          <a:p>
            <a:pPr eaLnBrk="1" hangingPunct="1">
              <a:buFont typeface="Wingdings" pitchFamily="2" charset="2"/>
              <a:buNone/>
              <a:defRPr/>
            </a:pPr>
            <a:r>
              <a:rPr lang="en-US" altLang="zh-CN" sz="2800" b="1" dirty="0">
                <a:latin typeface="Times New Roman" pitchFamily="18" charset="0"/>
              </a:rPr>
              <a:t>  </a:t>
            </a:r>
            <a:r>
              <a:rPr lang="zh-CN" altLang="en-US" sz="2800" b="1" dirty="0">
                <a:latin typeface="Times New Roman" pitchFamily="18" charset="0"/>
              </a:rPr>
              <a:t>           等于系统最小可用接收功率      </a:t>
            </a:r>
            <a:r>
              <a:rPr lang="en-US" altLang="zh-CN" sz="2800" b="1" dirty="0">
                <a:latin typeface="Times New Roman" pitchFamily="18" charset="0"/>
              </a:rPr>
              <a:t>(</a:t>
            </a:r>
            <a:r>
              <a:rPr lang="en-US" altLang="zh-CN" sz="2800" b="1" dirty="0" err="1">
                <a:latin typeface="Times New Roman" pitchFamily="18" charset="0"/>
              </a:rPr>
              <a:t>dBm</a:t>
            </a:r>
            <a:r>
              <a:rPr lang="en-US" altLang="zh-CN" sz="2800" b="1" dirty="0">
                <a:latin typeface="Times New Roman" pitchFamily="18" charset="0"/>
              </a:rPr>
              <a:t>) </a:t>
            </a:r>
            <a:r>
              <a:rPr lang="zh-CN" altLang="en-US" sz="2800" b="1" dirty="0">
                <a:latin typeface="Times New Roman" pitchFamily="18" charset="0"/>
              </a:rPr>
              <a:t>。</a:t>
            </a:r>
            <a:endParaRPr lang="en-US" altLang="zh-CN" sz="2800" b="1" dirty="0">
              <a:latin typeface="Times New Roman" pitchFamily="18" charset="0"/>
            </a:endParaRPr>
          </a:p>
          <a:p>
            <a:pPr eaLnBrk="1" hangingPunct="1">
              <a:buFont typeface="Wingdings" pitchFamily="2" charset="2"/>
              <a:buNone/>
              <a:defRPr/>
            </a:pPr>
            <a:r>
              <a:rPr lang="en-US" altLang="zh-CN" sz="2800" b="1" dirty="0">
                <a:latin typeface="Times New Roman" pitchFamily="18" charset="0"/>
              </a:rPr>
              <a:t>     </a:t>
            </a:r>
            <a:r>
              <a:rPr lang="zh-CN" altLang="en-US" sz="2800" b="1" dirty="0">
                <a:latin typeface="Times New Roman" pitchFamily="18" charset="0"/>
              </a:rPr>
              <a:t>由于以</a:t>
            </a:r>
            <a:r>
              <a:rPr lang="en-US" altLang="zh-CN" sz="2800" b="1" dirty="0" err="1">
                <a:latin typeface="Times New Roman" pitchFamily="18" charset="0"/>
              </a:rPr>
              <a:t>dBm</a:t>
            </a:r>
            <a:r>
              <a:rPr lang="zh-CN" altLang="en-US" sz="2800" b="1" dirty="0">
                <a:latin typeface="Times New Roman" pitchFamily="18" charset="0"/>
              </a:rPr>
              <a:t>计的接收功率服从正态分布，</a:t>
            </a:r>
            <a:endParaRPr lang="en-US" altLang="zh-CN" sz="2800" b="1" dirty="0">
              <a:latin typeface="Times New Roman" pitchFamily="18" charset="0"/>
            </a:endParaRPr>
          </a:p>
          <a:p>
            <a:pPr eaLnBrk="1" hangingPunct="1">
              <a:buFont typeface="Wingdings" pitchFamily="2" charset="2"/>
              <a:buNone/>
              <a:defRPr/>
            </a:pPr>
            <a:r>
              <a:rPr lang="en-US" altLang="zh-CN" sz="2800" b="1" dirty="0">
                <a:latin typeface="Times New Roman" pitchFamily="18" charset="0"/>
              </a:rPr>
              <a:t>     </a:t>
            </a:r>
            <a:r>
              <a:rPr lang="zh-CN" altLang="en-US" sz="2800" b="1" dirty="0">
                <a:latin typeface="Times New Roman" pitchFamily="18" charset="0"/>
              </a:rPr>
              <a:t>所以，这个条件就意味着在边界上接收功</a:t>
            </a:r>
            <a:endParaRPr lang="en-US" altLang="zh-CN" sz="2800" b="1" dirty="0">
              <a:latin typeface="Times New Roman" pitchFamily="18" charset="0"/>
            </a:endParaRPr>
          </a:p>
          <a:p>
            <a:pPr eaLnBrk="1" hangingPunct="1">
              <a:buFont typeface="Wingdings" pitchFamily="2" charset="2"/>
              <a:buNone/>
              <a:defRPr/>
            </a:pPr>
            <a:r>
              <a:rPr lang="en-US" altLang="zh-CN" sz="2800" b="1" dirty="0">
                <a:latin typeface="Times New Roman" pitchFamily="18" charset="0"/>
              </a:rPr>
              <a:t>     </a:t>
            </a:r>
            <a:r>
              <a:rPr lang="zh-CN" altLang="en-US" sz="2800" b="1" dirty="0">
                <a:latin typeface="Times New Roman" pitchFamily="18" charset="0"/>
              </a:rPr>
              <a:t>率</a:t>
            </a:r>
            <a:r>
              <a:rPr lang="en-US" altLang="zh-CN" sz="2800" b="1" dirty="0">
                <a:latin typeface="Times New Roman" pitchFamily="18" charset="0"/>
              </a:rPr>
              <a:t>P</a:t>
            </a:r>
            <a:r>
              <a:rPr lang="en-US" altLang="zh-CN" sz="2800" b="1" baseline="-25000" dirty="0">
                <a:latin typeface="Times New Roman" pitchFamily="18" charset="0"/>
              </a:rPr>
              <a:t>r</a:t>
            </a:r>
            <a:r>
              <a:rPr lang="en-US" altLang="zh-CN" sz="2800" b="1" dirty="0">
                <a:latin typeface="Times New Roman" pitchFamily="18" charset="0"/>
              </a:rPr>
              <a:t>(R)</a:t>
            </a:r>
            <a:r>
              <a:rPr lang="zh-CN" altLang="en-US" sz="2800" b="1" dirty="0">
                <a:latin typeface="Times New Roman" pitchFamily="18" charset="0"/>
              </a:rPr>
              <a:t>等于：</a:t>
            </a:r>
          </a:p>
          <a:p>
            <a:pPr eaLnBrk="1" hangingPunct="1">
              <a:buFont typeface="Wingdings" pitchFamily="2" charset="2"/>
              <a:buNone/>
              <a:defRPr/>
            </a:pPr>
            <a:r>
              <a:rPr lang="zh-CN" altLang="en-US" sz="2800" dirty="0">
                <a:latin typeface="Times New Roman" pitchFamily="18" charset="0"/>
              </a:rPr>
              <a:t>                                                                       。</a:t>
            </a:r>
          </a:p>
        </p:txBody>
      </p:sp>
      <p:graphicFrame>
        <p:nvGraphicFramePr>
          <p:cNvPr id="38914" name="Object 4"/>
          <p:cNvGraphicFramePr>
            <a:graphicFrameLocks noGrp="1" noChangeAspect="1"/>
          </p:cNvGraphicFramePr>
          <p:nvPr>
            <p:ph sz="quarter" idx="2"/>
          </p:nvPr>
        </p:nvGraphicFramePr>
        <p:xfrm>
          <a:off x="1835150" y="3141663"/>
          <a:ext cx="1438275" cy="388937"/>
        </p:xfrm>
        <a:graphic>
          <a:graphicData uri="http://schemas.openxmlformats.org/presentationml/2006/ole">
            <mc:AlternateContent xmlns:mc="http://schemas.openxmlformats.org/markup-compatibility/2006">
              <mc:Choice xmlns:v="urn:schemas-microsoft-com:vml" Requires="v">
                <p:oleObj spid="_x0000_s38918" name="公式" r:id="rId4" imgW="1777680" imgH="533160" progId="Equation.3">
                  <p:embed/>
                </p:oleObj>
              </mc:Choice>
              <mc:Fallback>
                <p:oleObj name="公式" r:id="rId4" imgW="1777680" imgH="53316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150" y="3141663"/>
                        <a:ext cx="1438275" cy="388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5" name="Object 5"/>
          <p:cNvGraphicFramePr>
            <a:graphicFrameLocks noGrp="1" noChangeAspect="1"/>
          </p:cNvGraphicFramePr>
          <p:nvPr>
            <p:ph sz="quarter" idx="3"/>
          </p:nvPr>
        </p:nvGraphicFramePr>
        <p:xfrm>
          <a:off x="2483768" y="6165304"/>
          <a:ext cx="4679950" cy="431800"/>
        </p:xfrm>
        <a:graphic>
          <a:graphicData uri="http://schemas.openxmlformats.org/presentationml/2006/ole">
            <mc:AlternateContent xmlns:mc="http://schemas.openxmlformats.org/markup-compatibility/2006">
              <mc:Choice xmlns:v="urn:schemas-microsoft-com:vml" Requires="v">
                <p:oleObj spid="_x0000_s38919" name="公式" r:id="rId6" imgW="5956200" imgH="545760" progId="Equation.3">
                  <p:embed/>
                </p:oleObj>
              </mc:Choice>
              <mc:Fallback>
                <p:oleObj name="公式" r:id="rId6" imgW="5956200" imgH="54576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83768" y="6165304"/>
                        <a:ext cx="467995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4"/>
          <p:cNvGraphicFramePr>
            <a:graphicFrameLocks noChangeAspect="1"/>
          </p:cNvGraphicFramePr>
          <p:nvPr/>
        </p:nvGraphicFramePr>
        <p:xfrm>
          <a:off x="1475656" y="4149079"/>
          <a:ext cx="795934" cy="464368"/>
        </p:xfrm>
        <a:graphic>
          <a:graphicData uri="http://schemas.openxmlformats.org/presentationml/2006/ole">
            <mc:AlternateContent xmlns:mc="http://schemas.openxmlformats.org/markup-compatibility/2006">
              <mc:Choice xmlns:v="urn:schemas-microsoft-com:vml" Requires="v">
                <p:oleObj spid="_x0000_s38920" name="公式" r:id="rId8" imgW="419040" imgH="228600" progId="Equation.3">
                  <p:embed/>
                </p:oleObj>
              </mc:Choice>
              <mc:Fallback>
                <p:oleObj name="公式" r:id="rId8" imgW="419040" imgH="228600" progId="Equation.3">
                  <p:embed/>
                  <p:pic>
                    <p:nvPicPr>
                      <p:cNvPr id="0" name="Picture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5656" y="4149079"/>
                        <a:ext cx="795934" cy="46436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917" name="Object 4"/>
          <p:cNvGraphicFramePr>
            <a:graphicFrameLocks noChangeAspect="1"/>
          </p:cNvGraphicFramePr>
          <p:nvPr/>
        </p:nvGraphicFramePr>
        <p:xfrm>
          <a:off x="6516217" y="4221088"/>
          <a:ext cx="432048" cy="333296"/>
        </p:xfrm>
        <a:graphic>
          <a:graphicData uri="http://schemas.openxmlformats.org/presentationml/2006/ole">
            <mc:AlternateContent xmlns:mc="http://schemas.openxmlformats.org/markup-compatibility/2006">
              <mc:Choice xmlns:v="urn:schemas-microsoft-com:vml" Requires="v">
                <p:oleObj spid="_x0000_s38921" name="公式" r:id="rId10" imgW="126720" imgH="164880" progId="Equation.3">
                  <p:embed/>
                </p:oleObj>
              </mc:Choice>
              <mc:Fallback>
                <p:oleObj name="公式" r:id="rId10" imgW="126720" imgH="164880" progId="Equation.3">
                  <p:embed/>
                  <p:pic>
                    <p:nvPicPr>
                      <p:cNvPr id="0" name="Picture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16217" y="4221088"/>
                        <a:ext cx="432048" cy="33329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endParaRPr lang="zh-CN" altLang="zh-CN"/>
          </a:p>
        </p:txBody>
      </p:sp>
      <p:sp>
        <p:nvSpPr>
          <p:cNvPr id="542723" name="Rectangle 3"/>
          <p:cNvSpPr>
            <a:spLocks noGrp="1" noChangeArrowheads="1"/>
          </p:cNvSpPr>
          <p:nvPr>
            <p:ph type="body" sz="half" idx="1"/>
          </p:nvPr>
        </p:nvSpPr>
        <p:spPr>
          <a:xfrm>
            <a:off x="755650" y="2060575"/>
            <a:ext cx="7777163" cy="4464050"/>
          </a:xfrm>
        </p:spPr>
        <p:txBody>
          <a:bodyPr/>
          <a:lstStyle/>
          <a:p>
            <a:pPr eaLnBrk="1" hangingPunct="1">
              <a:defRPr/>
            </a:pPr>
            <a:r>
              <a:rPr lang="zh-CN" altLang="en-US" sz="2800" b="1" dirty="0">
                <a:effectLst>
                  <a:outerShdw blurRad="38100" dist="38100" dir="2700000" algn="tl">
                    <a:srgbClr val="FFFFFF"/>
                  </a:outerShdw>
                </a:effectLst>
              </a:rPr>
              <a:t>说明</a:t>
            </a:r>
            <a:r>
              <a:rPr lang="zh-CN" altLang="en-US" sz="2800" b="1" dirty="0"/>
              <a:t>（续</a:t>
            </a:r>
            <a:r>
              <a:rPr lang="en-US" altLang="zh-CN" sz="2800" b="1" dirty="0">
                <a:latin typeface="Times New Roman" pitchFamily="18" charset="0"/>
              </a:rPr>
              <a:t>1</a:t>
            </a:r>
            <a:r>
              <a:rPr lang="zh-CN" altLang="en-US" sz="2800" b="1" dirty="0"/>
              <a:t>）</a:t>
            </a:r>
            <a:r>
              <a:rPr lang="en-US" altLang="zh-CN" sz="2800" b="1" dirty="0">
                <a:latin typeface="Arial"/>
              </a:rPr>
              <a:t>…</a:t>
            </a:r>
            <a:r>
              <a:rPr lang="zh-CN" altLang="en-US" sz="2800" b="1" dirty="0"/>
              <a:t>即，在设想的小区边界上，接收信号功率大于</a:t>
            </a:r>
            <a:r>
              <a:rPr lang="el-GR" altLang="zh-CN" sz="2800" b="1" i="1" dirty="0">
                <a:latin typeface="Times New Roman" pitchFamily="18" charset="0"/>
                <a:cs typeface="Times New Roman" pitchFamily="18" charset="0"/>
              </a:rPr>
              <a:t>γ</a:t>
            </a:r>
            <a:r>
              <a:rPr lang="zh-CN" altLang="en-US" sz="2800" b="1" dirty="0">
                <a:latin typeface="Arial" charset="0"/>
                <a:cs typeface="Arial" charset="0"/>
              </a:rPr>
              <a:t>的概率为：</a:t>
            </a:r>
            <a:endParaRPr lang="zh-CN" altLang="el-GR" sz="2800" b="1" dirty="0">
              <a:latin typeface="Arial" charset="0"/>
              <a:cs typeface="Arial" charset="0"/>
            </a:endParaRPr>
          </a:p>
          <a:p>
            <a:pPr eaLnBrk="1" hangingPunct="1">
              <a:buFont typeface="Wingdings" pitchFamily="2" charset="2"/>
              <a:buNone/>
              <a:defRPr/>
            </a:pPr>
            <a:r>
              <a:rPr lang="zh-CN" altLang="en-US" sz="2800" b="1" dirty="0"/>
              <a:t>                                                     。</a:t>
            </a:r>
          </a:p>
          <a:p>
            <a:pPr eaLnBrk="1" hangingPunct="1">
              <a:buFont typeface="Wingdings" pitchFamily="2" charset="2"/>
              <a:buNone/>
              <a:defRPr/>
            </a:pPr>
            <a:r>
              <a:rPr lang="zh-CN" altLang="en-US" sz="2800" b="1" dirty="0"/>
              <a:t>    因为</a:t>
            </a:r>
            <a:r>
              <a:rPr lang="el-GR" altLang="zh-CN" sz="2800" b="1" i="1" dirty="0">
                <a:latin typeface="Times New Roman" pitchFamily="18" charset="0"/>
                <a:cs typeface="Times New Roman" pitchFamily="18" charset="0"/>
              </a:rPr>
              <a:t>γ</a:t>
            </a:r>
            <a:r>
              <a:rPr lang="zh-CN" altLang="en-US" sz="2800" b="1" dirty="0">
                <a:latin typeface="Arial" charset="0"/>
                <a:cs typeface="Arial" charset="0"/>
              </a:rPr>
              <a:t>就是随机变量</a:t>
            </a:r>
            <a:r>
              <a:rPr lang="en-US" altLang="zh-CN" sz="2800" b="1" dirty="0">
                <a:latin typeface="Times New Roman" pitchFamily="18" charset="0"/>
                <a:cs typeface="Arial" charset="0"/>
              </a:rPr>
              <a:t>P</a:t>
            </a:r>
            <a:r>
              <a:rPr lang="en-US" altLang="zh-CN" sz="2800" b="1" baseline="-25000" dirty="0">
                <a:latin typeface="Times New Roman" pitchFamily="18" charset="0"/>
                <a:cs typeface="Arial" charset="0"/>
              </a:rPr>
              <a:t>r</a:t>
            </a:r>
            <a:r>
              <a:rPr lang="en-US" altLang="zh-CN" sz="2800" b="1" dirty="0">
                <a:latin typeface="Times New Roman" pitchFamily="18" charset="0"/>
                <a:cs typeface="Arial" charset="0"/>
              </a:rPr>
              <a:t>(R)</a:t>
            </a:r>
            <a:r>
              <a:rPr lang="zh-CN" altLang="en-US" sz="2800" b="1" dirty="0">
                <a:latin typeface="Arial" charset="0"/>
                <a:cs typeface="Arial" charset="0"/>
              </a:rPr>
              <a:t>均值。这就是说，</a:t>
            </a:r>
            <a:r>
              <a:rPr lang="zh-CN" altLang="en-US" sz="2800" b="1" dirty="0">
                <a:solidFill>
                  <a:schemeClr val="hlink"/>
                </a:solidFill>
                <a:effectLst>
                  <a:outerShdw blurRad="38100" dist="38100" dir="2700000" algn="tl">
                    <a:srgbClr val="000000"/>
                  </a:outerShdw>
                </a:effectLst>
                <a:latin typeface="Arial" charset="0"/>
                <a:cs typeface="Arial" charset="0"/>
              </a:rPr>
              <a:t>上表所得到的数据是在边缘（线）覆盖概率为</a:t>
            </a:r>
            <a:r>
              <a:rPr lang="en-US" altLang="zh-CN" sz="2800" b="1" dirty="0">
                <a:solidFill>
                  <a:schemeClr val="hlink"/>
                </a:solidFill>
                <a:effectLst>
                  <a:outerShdw blurRad="38100" dist="38100" dir="2700000" algn="tl">
                    <a:srgbClr val="000000"/>
                  </a:outerShdw>
                </a:effectLst>
                <a:latin typeface="Times New Roman" pitchFamily="18" charset="0"/>
                <a:cs typeface="Arial" charset="0"/>
              </a:rPr>
              <a:t>0.5</a:t>
            </a:r>
            <a:r>
              <a:rPr lang="zh-CN" altLang="en-US" sz="2800" b="1" dirty="0">
                <a:solidFill>
                  <a:schemeClr val="hlink"/>
                </a:solidFill>
                <a:effectLst>
                  <a:outerShdw blurRad="38100" dist="38100" dir="2700000" algn="tl">
                    <a:srgbClr val="000000"/>
                  </a:outerShdw>
                </a:effectLst>
                <a:latin typeface="Times New Roman" pitchFamily="18" charset="0"/>
                <a:cs typeface="Arial" charset="0"/>
              </a:rPr>
              <a:t>的情况下得到的，此时，任何时刻边界上所有点中只有</a:t>
            </a:r>
            <a:r>
              <a:rPr lang="en-US" altLang="zh-CN" sz="2800" b="1" dirty="0">
                <a:solidFill>
                  <a:schemeClr val="hlink"/>
                </a:solidFill>
                <a:effectLst>
                  <a:outerShdw blurRad="38100" dist="38100" dir="2700000" algn="tl">
                    <a:srgbClr val="000000"/>
                  </a:outerShdw>
                </a:effectLst>
                <a:latin typeface="Times New Roman" pitchFamily="18" charset="0"/>
                <a:cs typeface="Arial" charset="0"/>
              </a:rPr>
              <a:t>50</a:t>
            </a:r>
            <a:r>
              <a:rPr lang="zh-CN" altLang="en-US" sz="2800" b="1" dirty="0">
                <a:solidFill>
                  <a:schemeClr val="hlink"/>
                </a:solidFill>
                <a:effectLst>
                  <a:outerShdw blurRad="38100" dist="38100" dir="2700000" algn="tl">
                    <a:srgbClr val="000000"/>
                  </a:outerShdw>
                </a:effectLst>
                <a:latin typeface="Times New Roman" pitchFamily="18" charset="0"/>
                <a:cs typeface="Arial" charset="0"/>
              </a:rPr>
              <a:t>％的位置其接收功率能够超过最小可用接收功率</a:t>
            </a:r>
            <a:r>
              <a:rPr lang="zh-CN" altLang="en-US" sz="2800" b="1" dirty="0">
                <a:latin typeface="Times New Roman" pitchFamily="18" charset="0"/>
                <a:cs typeface="Arial" charset="0"/>
              </a:rPr>
              <a:t>。这样</a:t>
            </a:r>
            <a:r>
              <a:rPr lang="zh-CN" altLang="en-US" sz="2800" b="1" dirty="0">
                <a:latin typeface="Arial" charset="0"/>
                <a:cs typeface="Arial" charset="0"/>
              </a:rPr>
              <a:t>的边缘覆盖效果是不能使人满意的。</a:t>
            </a:r>
          </a:p>
        </p:txBody>
      </p:sp>
      <p:graphicFrame>
        <p:nvGraphicFramePr>
          <p:cNvPr id="39938" name="Object 4"/>
          <p:cNvGraphicFramePr>
            <a:graphicFrameLocks noGrp="1" noChangeAspect="1"/>
          </p:cNvGraphicFramePr>
          <p:nvPr>
            <p:ph sz="half" idx="2"/>
          </p:nvPr>
        </p:nvGraphicFramePr>
        <p:xfrm>
          <a:off x="3236913" y="3141663"/>
          <a:ext cx="2949575" cy="358775"/>
        </p:xfrm>
        <a:graphic>
          <a:graphicData uri="http://schemas.openxmlformats.org/presentationml/2006/ole">
            <mc:AlternateContent xmlns:mc="http://schemas.openxmlformats.org/markup-compatibility/2006">
              <mc:Choice xmlns:v="urn:schemas-microsoft-com:vml" Requires="v">
                <p:oleObj spid="_x0000_s39939" name="公式" r:id="rId4" imgW="3759120" imgH="457200" progId="Equation.3">
                  <p:embed/>
                </p:oleObj>
              </mc:Choice>
              <mc:Fallback>
                <p:oleObj name="公式" r:id="rId4" imgW="3759120" imgH="457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6913" y="3141663"/>
                        <a:ext cx="2949575"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endParaRPr lang="zh-CN" altLang="zh-CN"/>
          </a:p>
        </p:txBody>
      </p:sp>
      <p:sp>
        <p:nvSpPr>
          <p:cNvPr id="544771" name="Rectangle 3"/>
          <p:cNvSpPr>
            <a:spLocks noGrp="1" noChangeArrowheads="1"/>
          </p:cNvSpPr>
          <p:nvPr>
            <p:ph type="body" idx="1"/>
          </p:nvPr>
        </p:nvSpPr>
        <p:spPr>
          <a:xfrm>
            <a:off x="755650" y="2133600"/>
            <a:ext cx="7772400" cy="4114800"/>
          </a:xfrm>
        </p:spPr>
        <p:txBody>
          <a:bodyPr/>
          <a:lstStyle/>
          <a:p>
            <a:pPr eaLnBrk="1" hangingPunct="1">
              <a:defRPr/>
            </a:pPr>
            <a:r>
              <a:rPr lang="zh-CN" altLang="en-US" b="1" dirty="0">
                <a:effectLst>
                  <a:outerShdw blurRad="38100" dist="38100" dir="2700000" algn="tl">
                    <a:srgbClr val="FFFFFF"/>
                  </a:outerShdw>
                </a:effectLst>
              </a:rPr>
              <a:t>说明</a:t>
            </a:r>
            <a:r>
              <a:rPr lang="zh-CN" altLang="en-US" b="1" dirty="0"/>
              <a:t>（续</a:t>
            </a:r>
            <a:r>
              <a:rPr lang="en-US" altLang="zh-CN" b="1" dirty="0">
                <a:latin typeface="Times New Roman" pitchFamily="18" charset="0"/>
              </a:rPr>
              <a:t>2</a:t>
            </a:r>
            <a:r>
              <a:rPr lang="zh-CN" altLang="en-US" b="1" dirty="0"/>
              <a:t>）</a:t>
            </a:r>
            <a:r>
              <a:rPr lang="en-US" altLang="zh-CN" b="1" dirty="0">
                <a:latin typeface="Arial"/>
              </a:rPr>
              <a:t>…</a:t>
            </a:r>
            <a:endParaRPr lang="en-US" altLang="zh-CN" b="1" dirty="0"/>
          </a:p>
          <a:p>
            <a:pPr eaLnBrk="1" hangingPunct="1">
              <a:buFont typeface="Wingdings" pitchFamily="2" charset="2"/>
              <a:buNone/>
              <a:defRPr/>
            </a:pPr>
            <a:r>
              <a:rPr lang="en-US" altLang="zh-CN" b="1" dirty="0"/>
              <a:t>   </a:t>
            </a:r>
            <a:r>
              <a:rPr lang="en-US" altLang="zh-CN" b="1" dirty="0">
                <a:latin typeface="Times New Roman" pitchFamily="18" charset="0"/>
              </a:rPr>
              <a:t>2</a:t>
            </a:r>
            <a:r>
              <a:rPr lang="zh-CN" altLang="en-US" b="1" dirty="0">
                <a:latin typeface="Times New Roman" pitchFamily="18" charset="0"/>
              </a:rPr>
              <a:t>）观察表格中的数据，如</a:t>
            </a:r>
            <a:r>
              <a:rPr lang="el-GR" altLang="zh-CN" b="1" i="1" dirty="0">
                <a:latin typeface="Times New Roman" pitchFamily="18" charset="0"/>
                <a:cs typeface="Times New Roman" pitchFamily="18" charset="0"/>
              </a:rPr>
              <a:t>σ</a:t>
            </a:r>
            <a:r>
              <a:rPr lang="zh-CN" altLang="en-US" b="1" dirty="0">
                <a:latin typeface="Times New Roman" pitchFamily="18" charset="0"/>
                <a:cs typeface="Times New Roman" pitchFamily="18" charset="0"/>
              </a:rPr>
              <a:t>＝</a:t>
            </a:r>
            <a:r>
              <a:rPr lang="en-US" altLang="zh-CN" b="1" dirty="0">
                <a:latin typeface="Times New Roman" pitchFamily="18" charset="0"/>
                <a:cs typeface="Times New Roman" pitchFamily="18" charset="0"/>
              </a:rPr>
              <a:t>4dB</a:t>
            </a:r>
            <a:r>
              <a:rPr lang="zh-CN" altLang="en-US" b="1" dirty="0">
                <a:latin typeface="Times New Roman" pitchFamily="18" charset="0"/>
                <a:cs typeface="Times New Roman" pitchFamily="18" charset="0"/>
              </a:rPr>
              <a:t>、</a:t>
            </a:r>
            <a:r>
              <a:rPr lang="en-US" altLang="zh-CN" b="1" i="1" dirty="0">
                <a:latin typeface="Times New Roman" pitchFamily="18" charset="0"/>
                <a:cs typeface="Times New Roman" pitchFamily="18" charset="0"/>
              </a:rPr>
              <a:t>n</a:t>
            </a:r>
            <a:r>
              <a:rPr lang="en-US" altLang="zh-CN" b="1" dirty="0">
                <a:latin typeface="Times New Roman" pitchFamily="18" charset="0"/>
                <a:cs typeface="Times New Roman" pitchFamily="18" charset="0"/>
              </a:rPr>
              <a:t>=2</a:t>
            </a:r>
            <a:r>
              <a:rPr lang="zh-CN" altLang="en-US" b="1" dirty="0">
                <a:latin typeface="Times New Roman" pitchFamily="18" charset="0"/>
                <a:cs typeface="Times New Roman" pitchFamily="18" charset="0"/>
              </a:rPr>
              <a:t>时，</a:t>
            </a:r>
            <a:r>
              <a:rPr lang="en-US" altLang="zh-CN" b="1" i="1" dirty="0">
                <a:latin typeface="Times New Roman" pitchFamily="18" charset="0"/>
                <a:cs typeface="Times New Roman" pitchFamily="18" charset="0"/>
              </a:rPr>
              <a:t>U(</a:t>
            </a:r>
            <a:r>
              <a:rPr lang="el-GR" altLang="zh-CN" b="1" i="1" dirty="0">
                <a:latin typeface="Times New Roman" pitchFamily="18" charset="0"/>
                <a:cs typeface="Times New Roman" pitchFamily="18" charset="0"/>
              </a:rPr>
              <a:t>γ</a:t>
            </a:r>
            <a:r>
              <a:rPr lang="en-US" altLang="zh-CN" b="1" i="1" dirty="0">
                <a:latin typeface="Times New Roman" pitchFamily="18" charset="0"/>
                <a:cs typeface="Times New Roman" pitchFamily="18" charset="0"/>
              </a:rPr>
              <a:t>)</a:t>
            </a:r>
            <a:r>
              <a:rPr lang="en-US" altLang="zh-CN" b="1" dirty="0">
                <a:latin typeface="Times New Roman" pitchFamily="18" charset="0"/>
                <a:cs typeface="Times New Roman" pitchFamily="18" charset="0"/>
              </a:rPr>
              <a:t>=0.77</a:t>
            </a:r>
            <a:r>
              <a:rPr lang="zh-CN" altLang="en-US" b="1" dirty="0">
                <a:latin typeface="Times New Roman" pitchFamily="18" charset="0"/>
                <a:cs typeface="Times New Roman" pitchFamily="18" charset="0"/>
              </a:rPr>
              <a:t>。这就是说，</a:t>
            </a:r>
            <a:r>
              <a:rPr lang="zh-CN" altLang="en-US" b="1" dirty="0">
                <a:solidFill>
                  <a:schemeClr val="hlink"/>
                </a:solidFill>
                <a:effectLst>
                  <a:outerShdw blurRad="38100" dist="38100" dir="2700000" algn="tl">
                    <a:srgbClr val="000000"/>
                  </a:outerShdw>
                </a:effectLst>
                <a:latin typeface="Times New Roman" pitchFamily="18" charset="0"/>
                <a:cs typeface="Times New Roman" pitchFamily="18" charset="0"/>
              </a:rPr>
              <a:t>当边界覆盖率达到</a:t>
            </a:r>
            <a:r>
              <a:rPr lang="en-US" altLang="zh-CN" b="1" dirty="0">
                <a:solidFill>
                  <a:schemeClr val="hlink"/>
                </a:solidFill>
                <a:effectLst>
                  <a:outerShdw blurRad="38100" dist="38100" dir="2700000" algn="tl">
                    <a:srgbClr val="000000"/>
                  </a:outerShdw>
                </a:effectLst>
                <a:latin typeface="Times New Roman" pitchFamily="18" charset="0"/>
                <a:cs typeface="Times New Roman" pitchFamily="18" charset="0"/>
              </a:rPr>
              <a:t>50</a:t>
            </a:r>
            <a:r>
              <a:rPr lang="zh-CN" altLang="en-US" b="1" dirty="0">
                <a:solidFill>
                  <a:schemeClr val="hlink"/>
                </a:solidFill>
                <a:effectLst>
                  <a:outerShdw blurRad="38100" dist="38100" dir="2700000" algn="tl">
                    <a:srgbClr val="000000"/>
                  </a:outerShdw>
                </a:effectLst>
                <a:latin typeface="Times New Roman" pitchFamily="18" charset="0"/>
                <a:cs typeface="Times New Roman" pitchFamily="18" charset="0"/>
              </a:rPr>
              <a:t>％时， </a:t>
            </a:r>
            <a:r>
              <a:rPr lang="el-GR" altLang="zh-CN" b="1" i="1" dirty="0">
                <a:solidFill>
                  <a:schemeClr val="hlink"/>
                </a:solidFill>
                <a:effectLst>
                  <a:outerShdw blurRad="38100" dist="38100" dir="2700000" algn="tl">
                    <a:srgbClr val="000000"/>
                  </a:outerShdw>
                </a:effectLst>
                <a:latin typeface="Times New Roman" pitchFamily="18" charset="0"/>
                <a:cs typeface="Times New Roman" pitchFamily="18" charset="0"/>
              </a:rPr>
              <a:t>σ</a:t>
            </a:r>
            <a:r>
              <a:rPr lang="en-US" altLang="zh-CN" b="1" i="1" dirty="0">
                <a:solidFill>
                  <a:schemeClr val="hlink"/>
                </a:solidFill>
                <a:effectLst>
                  <a:outerShdw blurRad="38100" dist="38100" dir="2700000" algn="tl">
                    <a:srgbClr val="000000"/>
                  </a:outerShdw>
                </a:effectLst>
                <a:latin typeface="Times New Roman" pitchFamily="18" charset="0"/>
                <a:cs typeface="Times New Roman" pitchFamily="18" charset="0"/>
              </a:rPr>
              <a:t>/n</a:t>
            </a:r>
            <a:r>
              <a:rPr lang="zh-CN" altLang="en-US" b="1" dirty="0">
                <a:solidFill>
                  <a:schemeClr val="hlink"/>
                </a:solidFill>
                <a:effectLst>
                  <a:outerShdw blurRad="38100" dist="38100" dir="2700000" algn="tl">
                    <a:srgbClr val="000000"/>
                  </a:outerShdw>
                </a:effectLst>
                <a:latin typeface="Times New Roman" pitchFamily="18" charset="0"/>
                <a:cs typeface="Times New Roman" pitchFamily="18" charset="0"/>
              </a:rPr>
              <a:t>＝</a:t>
            </a:r>
            <a:r>
              <a:rPr lang="en-US" altLang="zh-CN" b="1" dirty="0">
                <a:solidFill>
                  <a:schemeClr val="hlink"/>
                </a:solidFill>
                <a:effectLst>
                  <a:outerShdw blurRad="38100" dist="38100" dir="2700000" algn="tl">
                    <a:srgbClr val="000000"/>
                  </a:outerShdw>
                </a:effectLst>
                <a:latin typeface="Times New Roman" pitchFamily="18" charset="0"/>
                <a:cs typeface="Times New Roman" pitchFamily="18" charset="0"/>
              </a:rPr>
              <a:t>2dB</a:t>
            </a:r>
            <a:r>
              <a:rPr lang="zh-CN" altLang="en-US" b="1" dirty="0">
                <a:solidFill>
                  <a:schemeClr val="hlink"/>
                </a:solidFill>
                <a:effectLst>
                  <a:outerShdw blurRad="38100" dist="38100" dir="2700000" algn="tl">
                    <a:srgbClr val="000000"/>
                  </a:outerShdw>
                </a:effectLst>
                <a:latin typeface="Times New Roman" pitchFamily="18" charset="0"/>
                <a:cs typeface="Times New Roman" pitchFamily="18" charset="0"/>
              </a:rPr>
              <a:t>的情况下，小区覆盖范围可以达到</a:t>
            </a:r>
            <a:r>
              <a:rPr lang="en-US" altLang="zh-CN" b="1" dirty="0">
                <a:solidFill>
                  <a:schemeClr val="hlink"/>
                </a:solidFill>
                <a:effectLst>
                  <a:outerShdw blurRad="38100" dist="38100" dir="2700000" algn="tl">
                    <a:srgbClr val="000000"/>
                  </a:outerShdw>
                </a:effectLst>
                <a:latin typeface="Times New Roman" pitchFamily="18" charset="0"/>
                <a:cs typeface="Times New Roman" pitchFamily="18" charset="0"/>
              </a:rPr>
              <a:t>77</a:t>
            </a:r>
            <a:r>
              <a:rPr lang="zh-CN" altLang="en-US" b="1" dirty="0">
                <a:solidFill>
                  <a:schemeClr val="hlink"/>
                </a:solidFill>
                <a:effectLst>
                  <a:outerShdw blurRad="38100" dist="38100" dir="2700000" algn="tl">
                    <a:srgbClr val="000000"/>
                  </a:outerShdw>
                </a:effectLst>
                <a:latin typeface="Times New Roman" pitchFamily="18" charset="0"/>
                <a:cs typeface="Times New Roman" pitchFamily="18" charset="0"/>
              </a:rPr>
              <a:t>％。这也不是让人满意的面积覆盖效果</a:t>
            </a:r>
            <a:r>
              <a:rPr lang="zh-CN" altLang="en-US" b="1" dirty="0">
                <a:latin typeface="Times New Roman" pitchFamily="18" charset="0"/>
                <a:cs typeface="Times New Roman" pitchFamily="18" charset="0"/>
              </a:rPr>
              <a:t>。</a:t>
            </a:r>
            <a:endParaRPr lang="zh-CN" altLang="el-GR" b="1" dirty="0">
              <a:latin typeface="Times New Roman" pitchFamily="18" charset="0"/>
              <a:cs typeface="Times New Roman" pitchFamily="18"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endParaRPr lang="zh-CN" altLang="zh-CN"/>
          </a:p>
        </p:txBody>
      </p:sp>
      <p:sp>
        <p:nvSpPr>
          <p:cNvPr id="546819" name="Rectangle 3"/>
          <p:cNvSpPr>
            <a:spLocks noGrp="1" noChangeArrowheads="1"/>
          </p:cNvSpPr>
          <p:nvPr>
            <p:ph type="body" idx="1"/>
          </p:nvPr>
        </p:nvSpPr>
        <p:spPr>
          <a:xfrm>
            <a:off x="755650" y="1928813"/>
            <a:ext cx="7772400" cy="4643437"/>
          </a:xfrm>
        </p:spPr>
        <p:txBody>
          <a:bodyPr/>
          <a:lstStyle/>
          <a:p>
            <a:pPr eaLnBrk="1" hangingPunct="1">
              <a:defRPr/>
            </a:pPr>
            <a:r>
              <a:rPr lang="zh-CN" altLang="en-US" b="1" dirty="0">
                <a:effectLst>
                  <a:outerShdw blurRad="38100" dist="38100" dir="2700000" algn="tl">
                    <a:srgbClr val="FFFFFF"/>
                  </a:outerShdw>
                </a:effectLst>
              </a:rPr>
              <a:t>说明</a:t>
            </a:r>
            <a:r>
              <a:rPr lang="zh-CN" altLang="en-US" b="1" dirty="0"/>
              <a:t>（续</a:t>
            </a:r>
            <a:r>
              <a:rPr lang="en-US" altLang="zh-CN" b="1" dirty="0">
                <a:latin typeface="Times New Roman" pitchFamily="18" charset="0"/>
              </a:rPr>
              <a:t>3</a:t>
            </a:r>
            <a:r>
              <a:rPr lang="zh-CN" altLang="en-US" b="1" dirty="0"/>
              <a:t>）</a:t>
            </a:r>
            <a:r>
              <a:rPr lang="en-US" altLang="zh-CN" b="1" dirty="0">
                <a:latin typeface="Arial"/>
              </a:rPr>
              <a:t>…</a:t>
            </a:r>
            <a:endParaRPr lang="en-US" altLang="zh-CN" b="1" dirty="0"/>
          </a:p>
          <a:p>
            <a:pPr eaLnBrk="1" hangingPunct="1">
              <a:buFont typeface="Wingdings" pitchFamily="2" charset="2"/>
              <a:buNone/>
              <a:defRPr/>
            </a:pPr>
            <a:r>
              <a:rPr lang="en-US" altLang="zh-CN" b="1" dirty="0">
                <a:latin typeface="Times New Roman" pitchFamily="18" charset="0"/>
              </a:rPr>
              <a:t>3</a:t>
            </a:r>
            <a:r>
              <a:rPr lang="zh-CN" altLang="en-US" b="1" dirty="0">
                <a:latin typeface="Times New Roman" pitchFamily="18" charset="0"/>
              </a:rPr>
              <a:t>）给定</a:t>
            </a:r>
            <a:r>
              <a:rPr lang="en-US" altLang="zh-CN" b="1" i="1" dirty="0">
                <a:latin typeface="Times New Roman" pitchFamily="18" charset="0"/>
                <a:cs typeface="Times New Roman" pitchFamily="18" charset="0"/>
              </a:rPr>
              <a:t>n</a:t>
            </a:r>
            <a:r>
              <a:rPr lang="zh-CN" altLang="en-US" b="1" dirty="0">
                <a:latin typeface="Times New Roman" pitchFamily="18" charset="0"/>
                <a:cs typeface="Times New Roman" pitchFamily="18" charset="0"/>
              </a:rPr>
              <a:t>时，小区覆盖范围随</a:t>
            </a:r>
            <a:r>
              <a:rPr lang="el-GR" altLang="zh-CN" b="1" i="1" dirty="0">
                <a:latin typeface="Times New Roman" pitchFamily="18" charset="0"/>
                <a:cs typeface="Times New Roman" pitchFamily="18" charset="0"/>
              </a:rPr>
              <a:t>σ</a:t>
            </a:r>
            <a:r>
              <a:rPr lang="zh-CN" altLang="en-US" b="1" dirty="0">
                <a:latin typeface="Times New Roman" pitchFamily="18" charset="0"/>
                <a:cs typeface="Times New Roman" pitchFamily="18" charset="0"/>
              </a:rPr>
              <a:t>减小而增</a:t>
            </a:r>
          </a:p>
          <a:p>
            <a:pPr eaLnBrk="1" hangingPunct="1">
              <a:buFont typeface="Wingdings" pitchFamily="2" charset="2"/>
              <a:buNone/>
              <a:defRPr/>
            </a:pPr>
            <a:r>
              <a:rPr lang="zh-CN" altLang="en-US" b="1" dirty="0">
                <a:latin typeface="Times New Roman" pitchFamily="18" charset="0"/>
                <a:cs typeface="Times New Roman" pitchFamily="18" charset="0"/>
              </a:rPr>
              <a:t>大</a:t>
            </a:r>
            <a:r>
              <a:rPr lang="en-US" altLang="zh-CN" b="1" dirty="0">
                <a:latin typeface="Times New Roman" pitchFamily="18" charset="0"/>
                <a:cs typeface="Times New Roman" pitchFamily="18" charset="0"/>
              </a:rPr>
              <a:t>——</a:t>
            </a:r>
            <a:r>
              <a:rPr lang="zh-CN" altLang="en-US" b="1" dirty="0">
                <a:latin typeface="Times New Roman" pitchFamily="18" charset="0"/>
                <a:cs typeface="Times New Roman" pitchFamily="18" charset="0"/>
              </a:rPr>
              <a:t>这是因为</a:t>
            </a:r>
            <a:r>
              <a:rPr lang="el-GR" altLang="zh-CN" b="1" i="1" dirty="0">
                <a:latin typeface="Times New Roman" pitchFamily="18" charset="0"/>
                <a:cs typeface="Times New Roman" pitchFamily="18" charset="0"/>
              </a:rPr>
              <a:t>σ</a:t>
            </a:r>
            <a:r>
              <a:rPr lang="zh-CN" altLang="en-US" b="1" dirty="0">
                <a:latin typeface="Times New Roman" pitchFamily="18" charset="0"/>
                <a:cs typeface="Times New Roman" pitchFamily="18" charset="0"/>
              </a:rPr>
              <a:t>较小说明接收信号在平</a:t>
            </a:r>
          </a:p>
          <a:p>
            <a:pPr eaLnBrk="1" hangingPunct="1">
              <a:buFont typeface="Wingdings" pitchFamily="2" charset="2"/>
              <a:buNone/>
              <a:defRPr/>
            </a:pPr>
            <a:r>
              <a:rPr lang="zh-CN" altLang="en-US" b="1" dirty="0">
                <a:latin typeface="Times New Roman" pitchFamily="18" charset="0"/>
                <a:cs typeface="Times New Roman" pitchFamily="18" charset="0"/>
              </a:rPr>
              <a:t>均接收功率附近变化的范围较小。（极端</a:t>
            </a:r>
            <a:endParaRPr lang="en-US" altLang="zh-CN" b="1" dirty="0">
              <a:latin typeface="Times New Roman" pitchFamily="18" charset="0"/>
              <a:cs typeface="Times New Roman" pitchFamily="18" charset="0"/>
            </a:endParaRPr>
          </a:p>
          <a:p>
            <a:pPr eaLnBrk="1" hangingPunct="1">
              <a:buFont typeface="Wingdings" pitchFamily="2" charset="2"/>
              <a:buNone/>
              <a:defRPr/>
            </a:pPr>
            <a:r>
              <a:rPr lang="zh-CN" altLang="en-US" b="1" dirty="0">
                <a:latin typeface="Times New Roman" pitchFamily="18" charset="0"/>
                <a:cs typeface="Times New Roman" pitchFamily="18" charset="0"/>
              </a:rPr>
              <a:t>地，当</a:t>
            </a:r>
            <a:r>
              <a:rPr lang="el-GR" altLang="zh-CN" b="1" i="1" dirty="0">
                <a:latin typeface="Times New Roman" pitchFamily="18" charset="0"/>
                <a:cs typeface="Times New Roman" pitchFamily="18" charset="0"/>
              </a:rPr>
              <a:t>σ</a:t>
            </a:r>
            <a:r>
              <a:rPr lang="zh-CN" altLang="en-US" b="1" dirty="0">
                <a:latin typeface="Times New Roman" pitchFamily="18" charset="0"/>
                <a:cs typeface="Times New Roman" pitchFamily="18" charset="0"/>
              </a:rPr>
              <a:t>趋于</a:t>
            </a:r>
            <a:r>
              <a:rPr lang="en-US" altLang="zh-CN" b="1" dirty="0">
                <a:latin typeface="Times New Roman" pitchFamily="18" charset="0"/>
                <a:cs typeface="Times New Roman" pitchFamily="18" charset="0"/>
              </a:rPr>
              <a:t>0</a:t>
            </a:r>
            <a:r>
              <a:rPr lang="zh-CN" altLang="en-US" b="1" dirty="0">
                <a:latin typeface="Times New Roman" pitchFamily="18" charset="0"/>
                <a:cs typeface="Times New Roman" pitchFamily="18" charset="0"/>
              </a:rPr>
              <a:t>时，小区覆盖范围将达到</a:t>
            </a:r>
            <a:endParaRPr lang="en-US" altLang="zh-CN" b="1" dirty="0">
              <a:latin typeface="Times New Roman" pitchFamily="18" charset="0"/>
              <a:cs typeface="Times New Roman" pitchFamily="18" charset="0"/>
            </a:endParaRPr>
          </a:p>
          <a:p>
            <a:pPr eaLnBrk="1" hangingPunct="1">
              <a:buFont typeface="Wingdings" pitchFamily="2" charset="2"/>
              <a:buNone/>
              <a:defRPr/>
            </a:pPr>
            <a:r>
              <a:rPr lang="en-US" altLang="zh-CN" b="1" dirty="0">
                <a:latin typeface="Times New Roman" pitchFamily="18" charset="0"/>
                <a:cs typeface="Times New Roman" pitchFamily="18" charset="0"/>
              </a:rPr>
              <a:t>100%</a:t>
            </a:r>
            <a:r>
              <a:rPr lang="zh-CN" altLang="en-US" b="1" dirty="0">
                <a:latin typeface="Times New Roman" pitchFamily="18" charset="0"/>
                <a:cs typeface="Times New Roman" pitchFamily="18" charset="0"/>
              </a:rPr>
              <a:t>）。</a:t>
            </a:r>
          </a:p>
          <a:p>
            <a:pPr eaLnBrk="1" hangingPunct="1">
              <a:buFont typeface="Wingdings" pitchFamily="2" charset="2"/>
              <a:buNone/>
              <a:defRPr/>
            </a:pPr>
            <a:r>
              <a:rPr lang="en-US" altLang="zh-CN" b="1" dirty="0">
                <a:latin typeface="Times New Roman" pitchFamily="18" charset="0"/>
                <a:cs typeface="Times New Roman" pitchFamily="18" charset="0"/>
              </a:rPr>
              <a:t>4</a:t>
            </a:r>
            <a:r>
              <a:rPr lang="zh-CN" altLang="en-US" b="1" dirty="0">
                <a:latin typeface="Times New Roman" pitchFamily="18" charset="0"/>
                <a:cs typeface="Times New Roman" pitchFamily="18" charset="0"/>
              </a:rPr>
              <a:t>） </a:t>
            </a:r>
            <a:r>
              <a:rPr lang="el-GR" altLang="zh-CN" b="1" i="1" dirty="0">
                <a:latin typeface="Times New Roman" pitchFamily="18" charset="0"/>
                <a:cs typeface="Times New Roman" pitchFamily="18" charset="0"/>
              </a:rPr>
              <a:t>σ</a:t>
            </a:r>
            <a:r>
              <a:rPr lang="zh-CN" altLang="en-US" b="1" dirty="0">
                <a:latin typeface="Times New Roman" pitchFamily="18" charset="0"/>
                <a:cs typeface="Times New Roman" pitchFamily="18" charset="0"/>
              </a:rPr>
              <a:t>一定时，小区覆盖范围随</a:t>
            </a:r>
            <a:r>
              <a:rPr lang="en-US" altLang="zh-CN" b="1" i="1" dirty="0">
                <a:latin typeface="Times New Roman" pitchFamily="18" charset="0"/>
                <a:cs typeface="Times New Roman" pitchFamily="18" charset="0"/>
              </a:rPr>
              <a:t>n</a:t>
            </a:r>
            <a:r>
              <a:rPr lang="zh-CN" altLang="en-US" b="1" dirty="0">
                <a:latin typeface="Times New Roman" pitchFamily="18" charset="0"/>
                <a:cs typeface="Times New Roman" pitchFamily="18" charset="0"/>
              </a:rPr>
              <a:t>的增大而</a:t>
            </a:r>
          </a:p>
          <a:p>
            <a:pPr eaLnBrk="1" hangingPunct="1">
              <a:buFont typeface="Wingdings" pitchFamily="2" charset="2"/>
              <a:buNone/>
              <a:defRPr/>
            </a:pPr>
            <a:r>
              <a:rPr lang="zh-CN" altLang="en-US" b="1" dirty="0">
                <a:latin typeface="Times New Roman" pitchFamily="18" charset="0"/>
                <a:cs typeface="Times New Roman" pitchFamily="18" charset="0"/>
              </a:rPr>
              <a:t>增加。 </a:t>
            </a:r>
            <a:endParaRPr lang="zh-CN" altLang="el-GR" b="1" dirty="0">
              <a:latin typeface="Times New Roman" pitchFamily="18" charset="0"/>
              <a:cs typeface="Times New Roman" pitchFamily="18"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2"/>
          <p:cNvSpPr>
            <a:spLocks noGrp="1" noChangeArrowheads="1"/>
          </p:cNvSpPr>
          <p:nvPr>
            <p:ph type="title"/>
          </p:nvPr>
        </p:nvSpPr>
        <p:spPr/>
        <p:txBody>
          <a:bodyPr/>
          <a:lstStyle/>
          <a:p>
            <a:pPr eaLnBrk="1" hangingPunct="1"/>
            <a:endParaRPr lang="zh-CN" altLang="zh-CN"/>
          </a:p>
        </p:txBody>
      </p:sp>
      <p:sp>
        <p:nvSpPr>
          <p:cNvPr id="548867" name="Rectangle 3"/>
          <p:cNvSpPr>
            <a:spLocks noGrp="1" noChangeArrowheads="1"/>
          </p:cNvSpPr>
          <p:nvPr>
            <p:ph type="body" idx="1"/>
          </p:nvPr>
        </p:nvSpPr>
        <p:spPr>
          <a:xfrm>
            <a:off x="571500" y="1928813"/>
            <a:ext cx="8248650" cy="4786312"/>
          </a:xfrm>
        </p:spPr>
        <p:txBody>
          <a:bodyPr/>
          <a:lstStyle/>
          <a:p>
            <a:pPr eaLnBrk="1" hangingPunct="1">
              <a:defRPr/>
            </a:pPr>
            <a:r>
              <a:rPr lang="zh-CN" altLang="en-US" sz="2800" b="1" dirty="0">
                <a:effectLst>
                  <a:outerShdw blurRad="38100" dist="38100" dir="2700000" algn="tl">
                    <a:srgbClr val="FFFFFF"/>
                  </a:outerShdw>
                </a:effectLst>
              </a:rPr>
              <a:t>习题</a:t>
            </a:r>
            <a:r>
              <a:rPr lang="zh-CN" altLang="en-US" sz="2800" b="1" dirty="0"/>
              <a:t>：</a:t>
            </a:r>
            <a:r>
              <a:rPr lang="zh-CN" altLang="en-US" sz="2800" b="1" dirty="0">
                <a:latin typeface="Times New Roman" pitchFamily="18" charset="0"/>
              </a:rPr>
              <a:t>我们知道，根据对数距离路径损耗模型，路径损耗指数</a:t>
            </a:r>
            <a:r>
              <a:rPr lang="en-US" altLang="zh-CN" sz="2800" b="1" i="1" dirty="0">
                <a:latin typeface="Times New Roman" pitchFamily="18" charset="0"/>
              </a:rPr>
              <a:t>n</a:t>
            </a:r>
            <a:r>
              <a:rPr lang="zh-CN" altLang="en-US" sz="2800" b="1" dirty="0">
                <a:latin typeface="Times New Roman" pitchFamily="18" charset="0"/>
              </a:rPr>
              <a:t>越大，接收功率随距离的延伸下降的越快（因为斜率越大）。那么，如何解释“</a:t>
            </a:r>
            <a:r>
              <a:rPr lang="el-GR" altLang="zh-CN" sz="2800" b="1" i="1" dirty="0">
                <a:effectLst>
                  <a:outerShdw blurRad="38100" dist="38100" dir="2700000" algn="tl">
                    <a:srgbClr val="FFFFFF"/>
                  </a:outerShdw>
                </a:effectLst>
                <a:latin typeface="Times New Roman" pitchFamily="18" charset="0"/>
                <a:cs typeface="Times New Roman" pitchFamily="18" charset="0"/>
              </a:rPr>
              <a:t>σ</a:t>
            </a:r>
            <a:r>
              <a:rPr lang="zh-CN" altLang="en-US" sz="2800" b="1" dirty="0">
                <a:effectLst>
                  <a:outerShdw blurRad="38100" dist="38100" dir="2700000" algn="tl">
                    <a:srgbClr val="FFFFFF"/>
                  </a:outerShdw>
                </a:effectLst>
                <a:latin typeface="Times New Roman" pitchFamily="18" charset="0"/>
                <a:cs typeface="Times New Roman" pitchFamily="18" charset="0"/>
              </a:rPr>
              <a:t>一定时，小区覆盖范围随</a:t>
            </a:r>
            <a:r>
              <a:rPr lang="en-US" altLang="zh-CN" sz="2800" b="1" i="1" dirty="0">
                <a:effectLst>
                  <a:outerShdw blurRad="38100" dist="38100" dir="2700000" algn="tl">
                    <a:srgbClr val="FFFFFF"/>
                  </a:outerShdw>
                </a:effectLst>
                <a:latin typeface="Times New Roman" pitchFamily="18" charset="0"/>
                <a:cs typeface="Times New Roman" pitchFamily="18" charset="0"/>
              </a:rPr>
              <a:t>n</a:t>
            </a:r>
            <a:r>
              <a:rPr lang="zh-CN" altLang="en-US" sz="2800" b="1" dirty="0">
                <a:effectLst>
                  <a:outerShdw blurRad="38100" dist="38100" dir="2700000" algn="tl">
                    <a:srgbClr val="FFFFFF"/>
                  </a:outerShdw>
                </a:effectLst>
                <a:latin typeface="Times New Roman" pitchFamily="18" charset="0"/>
                <a:cs typeface="Times New Roman" pitchFamily="18" charset="0"/>
              </a:rPr>
              <a:t>的增大而增加</a:t>
            </a:r>
            <a:r>
              <a:rPr lang="zh-CN" altLang="en-US" sz="2800" b="1" dirty="0">
                <a:latin typeface="Times New Roman" pitchFamily="18" charset="0"/>
              </a:rPr>
              <a:t>”这个理论分析所得到的结论</a:t>
            </a:r>
            <a:r>
              <a:rPr lang="zh-CN" altLang="en-US" sz="2800" b="1" dirty="0">
                <a:latin typeface="Times New Roman" pitchFamily="18" charset="0"/>
                <a:cs typeface="Times New Roman" pitchFamily="18" charset="0"/>
              </a:rPr>
              <a:t>。</a:t>
            </a:r>
            <a:endParaRPr lang="en-US" altLang="zh-CN" sz="2800" b="1" dirty="0">
              <a:latin typeface="Times New Roman" pitchFamily="18" charset="0"/>
              <a:cs typeface="Times New Roman" pitchFamily="18" charset="0"/>
            </a:endParaRPr>
          </a:p>
          <a:p>
            <a:pPr eaLnBrk="1" hangingPunct="1">
              <a:buFont typeface="Wingdings" pitchFamily="2" charset="2"/>
              <a:buNone/>
              <a:defRPr/>
            </a:pPr>
            <a:r>
              <a:rPr lang="zh-CN" altLang="en-US" b="1" dirty="0">
                <a:latin typeface="Times New Roman" pitchFamily="18" charset="0"/>
                <a:cs typeface="Times New Roman" pitchFamily="18" charset="0"/>
              </a:rPr>
              <a:t>    </a:t>
            </a:r>
            <a:r>
              <a:rPr lang="zh-CN" altLang="en-US" sz="2400" b="1" dirty="0">
                <a:latin typeface="Times New Roman" pitchFamily="18" charset="0"/>
                <a:cs typeface="Times New Roman" pitchFamily="18" charset="0"/>
              </a:rPr>
              <a:t>（提示：边缘覆盖率等于</a:t>
            </a:r>
            <a:r>
              <a:rPr lang="en-US" altLang="zh-CN" sz="2400" b="1" dirty="0">
                <a:latin typeface="Times New Roman" pitchFamily="18" charset="0"/>
                <a:cs typeface="Times New Roman" pitchFamily="18" charset="0"/>
              </a:rPr>
              <a:t>50%</a:t>
            </a:r>
            <a:r>
              <a:rPr lang="zh-CN" altLang="en-US" sz="2400" b="1" dirty="0">
                <a:latin typeface="Times New Roman" pitchFamily="18" charset="0"/>
                <a:cs typeface="Times New Roman" pitchFamily="18" charset="0"/>
              </a:rPr>
              <a:t>的情况即对应于               ，而根据对数距离路径损耗模型                         ，如果</a:t>
            </a:r>
            <a:r>
              <a:rPr lang="en-US" altLang="zh-CN" sz="2400" b="1" dirty="0">
                <a:latin typeface="Times New Roman" pitchFamily="18" charset="0"/>
                <a:cs typeface="Times New Roman" pitchFamily="18" charset="0"/>
              </a:rPr>
              <a:t>n</a:t>
            </a:r>
            <a:r>
              <a:rPr lang="zh-CN" altLang="en-US" sz="2400" b="1" dirty="0">
                <a:latin typeface="Times New Roman" pitchFamily="18" charset="0"/>
                <a:cs typeface="Times New Roman" pitchFamily="18" charset="0"/>
              </a:rPr>
              <a:t>值增大了，还要达到同样的效果</a:t>
            </a:r>
            <a:r>
              <a:rPr lang="en-US" altLang="zh-CN" sz="2400" b="1" dirty="0">
                <a:latin typeface="Times New Roman" pitchFamily="18" charset="0"/>
                <a:cs typeface="Times New Roman" pitchFamily="18" charset="0"/>
              </a:rPr>
              <a:t>——50%</a:t>
            </a:r>
            <a:r>
              <a:rPr lang="zh-CN" altLang="en-US" sz="2400" b="1" dirty="0">
                <a:latin typeface="Times New Roman" pitchFamily="18" charset="0"/>
                <a:cs typeface="Times New Roman" pitchFamily="18" charset="0"/>
              </a:rPr>
              <a:t>的边缘覆盖率，只有增大发射功率</a:t>
            </a:r>
            <a:r>
              <a:rPr lang="en-US" altLang="zh-CN" sz="2400" b="1" i="1" dirty="0">
                <a:latin typeface="Times New Roman" pitchFamily="18" charset="0"/>
                <a:cs typeface="Times New Roman" pitchFamily="18" charset="0"/>
              </a:rPr>
              <a:t>P</a:t>
            </a:r>
            <a:r>
              <a:rPr lang="en-US" altLang="zh-CN" sz="2400" b="1" i="1" baseline="-25000" dirty="0">
                <a:latin typeface="Times New Roman" pitchFamily="18" charset="0"/>
                <a:cs typeface="Times New Roman" pitchFamily="18" charset="0"/>
              </a:rPr>
              <a:t>t </a:t>
            </a:r>
            <a:r>
              <a:rPr lang="en-US" altLang="zh-CN" sz="2400" b="1" dirty="0">
                <a:latin typeface="Times New Roman" pitchFamily="18" charset="0"/>
                <a:cs typeface="Times New Roman" pitchFamily="18" charset="0"/>
              </a:rPr>
              <a:t> </a:t>
            </a:r>
            <a:r>
              <a:rPr lang="zh-CN" altLang="en-US" sz="2400" b="1" dirty="0">
                <a:latin typeface="Times New Roman" pitchFamily="18" charset="0"/>
                <a:cs typeface="Times New Roman" pitchFamily="18" charset="0"/>
              </a:rPr>
              <a:t>，而</a:t>
            </a:r>
            <a:r>
              <a:rPr lang="en-US" altLang="zh-CN" sz="2400" b="1" baseline="-25000" dirty="0">
                <a:latin typeface="Times New Roman" pitchFamily="18" charset="0"/>
                <a:cs typeface="Times New Roman" pitchFamily="18" charset="0"/>
              </a:rPr>
              <a:t> </a:t>
            </a:r>
            <a:r>
              <a:rPr lang="en-US" altLang="zh-CN" sz="2400" b="1" i="1" dirty="0">
                <a:latin typeface="Times New Roman" pitchFamily="18" charset="0"/>
                <a:cs typeface="Times New Roman" pitchFamily="18" charset="0"/>
              </a:rPr>
              <a:t>P</a:t>
            </a:r>
            <a:r>
              <a:rPr lang="en-US" altLang="zh-CN" sz="2400" b="1" i="1" baseline="-25000" dirty="0">
                <a:latin typeface="Times New Roman" pitchFamily="18" charset="0"/>
                <a:cs typeface="Times New Roman" pitchFamily="18" charset="0"/>
              </a:rPr>
              <a:t>t  </a:t>
            </a:r>
            <a:r>
              <a:rPr lang="en-US" altLang="zh-CN" sz="2400" b="1" i="1" dirty="0">
                <a:latin typeface="Times New Roman" pitchFamily="18" charset="0"/>
                <a:cs typeface="Times New Roman" pitchFamily="18" charset="0"/>
              </a:rPr>
              <a:t> </a:t>
            </a:r>
            <a:r>
              <a:rPr lang="zh-CN" altLang="en-US" sz="2400" b="1" dirty="0">
                <a:latin typeface="Times New Roman" pitchFamily="18" charset="0"/>
                <a:cs typeface="Times New Roman" pitchFamily="18" charset="0"/>
              </a:rPr>
              <a:t>的增加将带来小区中整体接收功率的提高，小区覆盖范围也会提高。）</a:t>
            </a:r>
            <a:endParaRPr lang="zh-CN" altLang="el-GR" sz="2400" b="1" baseline="-25000" dirty="0">
              <a:latin typeface="Times New Roman" pitchFamily="18" charset="0"/>
              <a:cs typeface="Times New Roman" pitchFamily="18" charset="0"/>
            </a:endParaRPr>
          </a:p>
          <a:p>
            <a:pPr eaLnBrk="1" hangingPunct="1">
              <a:buFont typeface="Wingdings" pitchFamily="2" charset="2"/>
              <a:buNone/>
              <a:defRPr/>
            </a:pPr>
            <a:endParaRPr lang="en-US" altLang="zh-CN" b="1" dirty="0">
              <a:latin typeface="Times New Roman" pitchFamily="18" charset="0"/>
            </a:endParaRPr>
          </a:p>
        </p:txBody>
      </p:sp>
      <p:graphicFrame>
        <p:nvGraphicFramePr>
          <p:cNvPr id="40962" name="Object 4"/>
          <p:cNvGraphicFramePr>
            <a:graphicFrameLocks noChangeAspect="1"/>
          </p:cNvGraphicFramePr>
          <p:nvPr/>
        </p:nvGraphicFramePr>
        <p:xfrm>
          <a:off x="7235825" y="4292600"/>
          <a:ext cx="1143000" cy="317500"/>
        </p:xfrm>
        <a:graphic>
          <a:graphicData uri="http://schemas.openxmlformats.org/presentationml/2006/ole">
            <mc:AlternateContent xmlns:mc="http://schemas.openxmlformats.org/markup-compatibility/2006">
              <mc:Choice xmlns:v="urn:schemas-microsoft-com:vml" Requires="v">
                <p:oleObj spid="_x0000_s40964" name="公式" r:id="rId4" imgW="1777680" imgH="533160" progId="Equation.3">
                  <p:embed/>
                </p:oleObj>
              </mc:Choice>
              <mc:Fallback>
                <p:oleObj name="公式" r:id="rId4" imgW="1777680" imgH="53316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35825" y="4292600"/>
                        <a:ext cx="114300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3" name="Object 5"/>
          <p:cNvGraphicFramePr>
            <a:graphicFrameLocks noChangeAspect="1"/>
          </p:cNvGraphicFramePr>
          <p:nvPr/>
        </p:nvGraphicFramePr>
        <p:xfrm>
          <a:off x="5003800" y="4652963"/>
          <a:ext cx="1871663" cy="468312"/>
        </p:xfrm>
        <a:graphic>
          <a:graphicData uri="http://schemas.openxmlformats.org/presentationml/2006/ole">
            <mc:AlternateContent xmlns:mc="http://schemas.openxmlformats.org/markup-compatibility/2006">
              <mc:Choice xmlns:v="urn:schemas-microsoft-com:vml" Requires="v">
                <p:oleObj spid="_x0000_s40965" name="公式" r:id="rId6" imgW="1257120" imgH="253800" progId="Equation.3">
                  <p:embed/>
                </p:oleObj>
              </mc:Choice>
              <mc:Fallback>
                <p:oleObj name="公式" r:id="rId6" imgW="1257120" imgH="2538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03800" y="4652963"/>
                        <a:ext cx="1871663" cy="468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endParaRPr lang="zh-CN" altLang="zh-CN"/>
          </a:p>
        </p:txBody>
      </p:sp>
      <p:sp>
        <p:nvSpPr>
          <p:cNvPr id="106499" name="Rectangle 3"/>
          <p:cNvSpPr>
            <a:spLocks noGrp="1" noChangeArrowheads="1"/>
          </p:cNvSpPr>
          <p:nvPr>
            <p:ph type="body" idx="1"/>
          </p:nvPr>
        </p:nvSpPr>
        <p:spPr>
          <a:xfrm>
            <a:off x="539750" y="2133600"/>
            <a:ext cx="8059738" cy="4319588"/>
          </a:xfrm>
        </p:spPr>
        <p:txBody>
          <a:bodyPr/>
          <a:lstStyle/>
          <a:p>
            <a:pPr eaLnBrk="1" hangingPunct="1">
              <a:lnSpc>
                <a:spcPct val="90000"/>
              </a:lnSpc>
              <a:buFont typeface="Wingdings" pitchFamily="2" charset="2"/>
              <a:buNone/>
              <a:defRPr/>
            </a:pPr>
            <a:r>
              <a:rPr lang="zh-CN" altLang="en-US" sz="2800" b="1" dirty="0"/>
              <a:t>      根据前面的分析，</a:t>
            </a:r>
            <a:r>
              <a:rPr lang="zh-CN" altLang="en-US" sz="2800" b="1" dirty="0">
                <a:solidFill>
                  <a:srgbClr val="FF0000"/>
                </a:solidFill>
                <a:effectLst>
                  <a:outerShdw blurRad="38100" dist="38100" dir="2700000" algn="tl">
                    <a:srgbClr val="000000">
                      <a:alpha val="43137"/>
                    </a:srgbClr>
                  </a:outerShdw>
                </a:effectLst>
              </a:rPr>
              <a:t>存在阴影衰落的情况下</a:t>
            </a:r>
            <a:r>
              <a:rPr lang="zh-CN" altLang="en-US" sz="2800" b="1" dirty="0"/>
              <a:t>，</a:t>
            </a:r>
            <a:endParaRPr lang="en-US" altLang="zh-CN" sz="2800" b="1" dirty="0"/>
          </a:p>
          <a:p>
            <a:pPr eaLnBrk="1" hangingPunct="1">
              <a:lnSpc>
                <a:spcPct val="90000"/>
              </a:lnSpc>
              <a:buFont typeface="Wingdings" pitchFamily="2" charset="2"/>
              <a:buNone/>
              <a:defRPr/>
            </a:pPr>
            <a:r>
              <a:rPr lang="zh-CN" altLang="en-US" sz="2800" b="1" dirty="0">
                <a:solidFill>
                  <a:srgbClr val="002060"/>
                </a:solidFill>
                <a:effectLst>
                  <a:outerShdw blurRad="38100" dist="38100" dir="2700000" algn="tl">
                    <a:srgbClr val="000000">
                      <a:alpha val="43137"/>
                    </a:srgbClr>
                  </a:outerShdw>
                </a:effectLst>
              </a:rPr>
              <a:t>在小区边界处使平均接收功率达到最小可用接收</a:t>
            </a:r>
            <a:endParaRPr lang="en-US" altLang="zh-CN" sz="2800" b="1" dirty="0">
              <a:solidFill>
                <a:srgbClr val="002060"/>
              </a:solidFill>
              <a:effectLst>
                <a:outerShdw blurRad="38100" dist="38100" dir="2700000" algn="tl">
                  <a:srgbClr val="000000">
                    <a:alpha val="43137"/>
                  </a:srgbClr>
                </a:outerShdw>
              </a:effectLst>
            </a:endParaRPr>
          </a:p>
          <a:p>
            <a:pPr eaLnBrk="1" hangingPunct="1">
              <a:lnSpc>
                <a:spcPct val="90000"/>
              </a:lnSpc>
              <a:buFont typeface="Wingdings" pitchFamily="2" charset="2"/>
              <a:buNone/>
              <a:defRPr/>
            </a:pPr>
            <a:r>
              <a:rPr lang="zh-CN" altLang="en-US" sz="2800" b="1" dirty="0">
                <a:solidFill>
                  <a:srgbClr val="002060"/>
                </a:solidFill>
                <a:effectLst>
                  <a:outerShdw blurRad="38100" dist="38100" dir="2700000" algn="tl">
                    <a:srgbClr val="000000">
                      <a:alpha val="43137"/>
                    </a:srgbClr>
                  </a:outerShdw>
                </a:effectLst>
              </a:rPr>
              <a:t>功率</a:t>
            </a:r>
            <a:r>
              <a:rPr lang="zh-CN" altLang="en-US" sz="2800" b="1" dirty="0"/>
              <a:t>只能提供</a:t>
            </a:r>
            <a:r>
              <a:rPr lang="en-US" altLang="zh-CN" sz="2800" b="1" dirty="0">
                <a:solidFill>
                  <a:srgbClr val="FF0000"/>
                </a:solidFill>
                <a:effectLst>
                  <a:outerShdw blurRad="38100" dist="38100" dir="2700000" algn="tl">
                    <a:srgbClr val="000000">
                      <a:alpha val="43137"/>
                    </a:srgbClr>
                  </a:outerShdw>
                </a:effectLst>
                <a:latin typeface="Times New Roman" pitchFamily="18" charset="0"/>
              </a:rPr>
              <a:t>50</a:t>
            </a:r>
            <a:r>
              <a:rPr lang="zh-CN" altLang="en-US" sz="2800" b="1" dirty="0">
                <a:solidFill>
                  <a:srgbClr val="FF0000"/>
                </a:solidFill>
                <a:effectLst>
                  <a:outerShdw blurRad="38100" dist="38100" dir="2700000" algn="tl">
                    <a:srgbClr val="000000">
                      <a:alpha val="43137"/>
                    </a:srgbClr>
                  </a:outerShdw>
                </a:effectLst>
                <a:latin typeface="Times New Roman" pitchFamily="18" charset="0"/>
              </a:rPr>
              <a:t>％</a:t>
            </a:r>
            <a:r>
              <a:rPr lang="zh-CN" altLang="en-US" sz="2800" b="1" dirty="0">
                <a:solidFill>
                  <a:srgbClr val="FF0000"/>
                </a:solidFill>
                <a:effectLst>
                  <a:outerShdw blurRad="38100" dist="38100" dir="2700000" algn="tl">
                    <a:srgbClr val="000000">
                      <a:alpha val="43137"/>
                    </a:srgbClr>
                  </a:outerShdw>
                </a:effectLst>
              </a:rPr>
              <a:t>的边缘覆盖率</a:t>
            </a:r>
            <a:r>
              <a:rPr lang="zh-CN" altLang="en-US" sz="2800" b="1" dirty="0"/>
              <a:t>，而在</a:t>
            </a:r>
            <a:r>
              <a:rPr lang="el-GR" altLang="zh-CN" sz="2800" b="1" i="1" dirty="0">
                <a:latin typeface="Times New Roman" pitchFamily="18" charset="0"/>
                <a:cs typeface="Times New Roman" pitchFamily="18" charset="0"/>
              </a:rPr>
              <a:t>σ</a:t>
            </a:r>
            <a:r>
              <a:rPr lang="en-US" altLang="zh-CN" sz="2800" b="1" i="1" dirty="0">
                <a:latin typeface="Times New Roman" pitchFamily="18" charset="0"/>
                <a:cs typeface="Times New Roman" pitchFamily="18" charset="0"/>
              </a:rPr>
              <a:t>/n</a:t>
            </a:r>
            <a:r>
              <a:rPr lang="zh-CN" altLang="en-US" sz="2800" b="1" dirty="0">
                <a:latin typeface="Times New Roman" pitchFamily="18" charset="0"/>
                <a:cs typeface="Times New Roman" pitchFamily="18" charset="0"/>
              </a:rPr>
              <a:t>＝</a:t>
            </a:r>
            <a:r>
              <a:rPr lang="en-US" altLang="zh-CN" sz="2800" b="1" dirty="0">
                <a:latin typeface="Times New Roman" pitchFamily="18" charset="0"/>
                <a:cs typeface="Times New Roman" pitchFamily="18" charset="0"/>
              </a:rPr>
              <a:t>2dB</a:t>
            </a:r>
          </a:p>
          <a:p>
            <a:pPr eaLnBrk="1" hangingPunct="1">
              <a:lnSpc>
                <a:spcPct val="90000"/>
              </a:lnSpc>
              <a:buFont typeface="Wingdings" pitchFamily="2" charset="2"/>
              <a:buNone/>
              <a:defRPr/>
            </a:pPr>
            <a:r>
              <a:rPr lang="zh-CN" altLang="en-US" sz="2800" b="1" dirty="0">
                <a:latin typeface="Times New Roman" pitchFamily="18" charset="0"/>
                <a:cs typeface="Times New Roman" pitchFamily="18" charset="0"/>
              </a:rPr>
              <a:t>的情况下，</a:t>
            </a:r>
            <a:r>
              <a:rPr lang="zh-CN" altLang="en-US" sz="28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小区覆盖范围也只能达到</a:t>
            </a:r>
            <a:r>
              <a:rPr lang="en-US" altLang="zh-CN" sz="28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77</a:t>
            </a:r>
            <a:r>
              <a:rPr lang="zh-CN" altLang="en-US" sz="28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a:t>
            </a:r>
            <a:r>
              <a:rPr lang="zh-CN" altLang="en-US" sz="2800" b="1" dirty="0">
                <a:latin typeface="Times New Roman" pitchFamily="18" charset="0"/>
                <a:cs typeface="Times New Roman" pitchFamily="18" charset="0"/>
              </a:rPr>
              <a:t>。实际</a:t>
            </a:r>
            <a:endParaRPr lang="en-US" altLang="zh-CN" sz="2800" b="1" dirty="0">
              <a:latin typeface="Times New Roman" pitchFamily="18" charset="0"/>
              <a:cs typeface="Times New Roman" pitchFamily="18" charset="0"/>
            </a:endParaRPr>
          </a:p>
          <a:p>
            <a:pPr eaLnBrk="1" hangingPunct="1">
              <a:lnSpc>
                <a:spcPct val="90000"/>
              </a:lnSpc>
              <a:buFont typeface="Wingdings" pitchFamily="2" charset="2"/>
              <a:buNone/>
              <a:defRPr/>
            </a:pPr>
            <a:r>
              <a:rPr lang="zh-CN" altLang="en-US" sz="2800" b="1" dirty="0">
                <a:latin typeface="Times New Roman" pitchFamily="18" charset="0"/>
                <a:cs typeface="Times New Roman" pitchFamily="18" charset="0"/>
              </a:rPr>
              <a:t>的系统运营过程中，这是无法让人满意的。    </a:t>
            </a:r>
            <a:endParaRPr lang="en-US" altLang="zh-CN" sz="2800" b="1" dirty="0">
              <a:latin typeface="Times New Roman" pitchFamily="18" charset="0"/>
              <a:cs typeface="Times New Roman" pitchFamily="18" charset="0"/>
            </a:endParaRPr>
          </a:p>
          <a:p>
            <a:pPr eaLnBrk="1" hangingPunct="1">
              <a:lnSpc>
                <a:spcPct val="90000"/>
              </a:lnSpc>
              <a:buFont typeface="Wingdings" pitchFamily="2" charset="2"/>
              <a:buNone/>
              <a:defRPr/>
            </a:pPr>
            <a:r>
              <a:rPr lang="zh-CN" altLang="en-US" sz="2800" b="1" dirty="0">
                <a:latin typeface="Times New Roman" pitchFamily="18" charset="0"/>
                <a:cs typeface="Times New Roman" pitchFamily="18" charset="0"/>
              </a:rPr>
              <a:t>        实际所需的小区的边缘覆盖率（线覆盖率）</a:t>
            </a:r>
            <a:endParaRPr lang="en-US" altLang="zh-CN" sz="2800" b="1" dirty="0">
              <a:latin typeface="Times New Roman" pitchFamily="18" charset="0"/>
              <a:cs typeface="Times New Roman" pitchFamily="18" charset="0"/>
            </a:endParaRPr>
          </a:p>
          <a:p>
            <a:pPr eaLnBrk="1" hangingPunct="1">
              <a:lnSpc>
                <a:spcPct val="90000"/>
              </a:lnSpc>
              <a:buFont typeface="Wingdings" pitchFamily="2" charset="2"/>
              <a:buNone/>
              <a:defRPr/>
            </a:pPr>
            <a:r>
              <a:rPr lang="zh-CN" altLang="en-US" sz="2800" b="1" dirty="0">
                <a:latin typeface="Times New Roman" pitchFamily="18" charset="0"/>
                <a:cs typeface="Times New Roman" pitchFamily="18" charset="0"/>
              </a:rPr>
              <a:t>应该要达到</a:t>
            </a:r>
            <a:r>
              <a:rPr lang="en-US" altLang="zh-CN" sz="2800" b="1" dirty="0">
                <a:latin typeface="Times New Roman" pitchFamily="18" charset="0"/>
                <a:cs typeface="Times New Roman" pitchFamily="18" charset="0"/>
              </a:rPr>
              <a:t>90</a:t>
            </a:r>
            <a:r>
              <a:rPr lang="zh-CN" altLang="en-US" sz="2800" b="1" dirty="0">
                <a:latin typeface="Times New Roman" pitchFamily="18" charset="0"/>
                <a:cs typeface="Times New Roman" pitchFamily="18" charset="0"/>
              </a:rPr>
              <a:t>％以上，此时，小区覆盖范围（面</a:t>
            </a:r>
            <a:endParaRPr lang="en-US" altLang="zh-CN" sz="2800" b="1" dirty="0">
              <a:latin typeface="Times New Roman" pitchFamily="18" charset="0"/>
              <a:cs typeface="Times New Roman" pitchFamily="18" charset="0"/>
            </a:endParaRPr>
          </a:p>
          <a:p>
            <a:pPr eaLnBrk="1" hangingPunct="1">
              <a:lnSpc>
                <a:spcPct val="90000"/>
              </a:lnSpc>
              <a:buFont typeface="Wingdings" pitchFamily="2" charset="2"/>
              <a:buNone/>
              <a:defRPr/>
            </a:pPr>
            <a:r>
              <a:rPr lang="zh-CN" altLang="en-US" sz="2800" b="1" dirty="0">
                <a:latin typeface="Times New Roman" pitchFamily="18" charset="0"/>
                <a:cs typeface="Times New Roman" pitchFamily="18" charset="0"/>
              </a:rPr>
              <a:t>积覆盖率）将会更高，如可能达到</a:t>
            </a:r>
            <a:r>
              <a:rPr lang="en-US" altLang="zh-CN" sz="2800" b="1" dirty="0">
                <a:latin typeface="Times New Roman" pitchFamily="18" charset="0"/>
                <a:cs typeface="Times New Roman" pitchFamily="18" charset="0"/>
              </a:rPr>
              <a:t>99</a:t>
            </a:r>
            <a:r>
              <a:rPr lang="zh-CN" altLang="en-US" sz="2800" b="1" dirty="0">
                <a:latin typeface="Times New Roman" pitchFamily="18" charset="0"/>
                <a:cs typeface="Times New Roman" pitchFamily="18" charset="0"/>
              </a:rPr>
              <a:t>％。见</a:t>
            </a:r>
            <a:r>
              <a:rPr lang="en-US" altLang="zh-CN" sz="2800" b="1" i="1" dirty="0">
                <a:latin typeface="Times New Roman" pitchFamily="18" charset="0"/>
                <a:cs typeface="Times New Roman" pitchFamily="18" charset="0"/>
                <a:hlinkClick r:id="rId3" action="ppaction://hlinksldjump"/>
              </a:rPr>
              <a:t>U(</a:t>
            </a:r>
            <a:r>
              <a:rPr lang="el-GR" altLang="zh-CN" sz="2800" b="1" i="1" dirty="0">
                <a:latin typeface="Times New Roman" pitchFamily="18" charset="0"/>
                <a:cs typeface="Times New Roman" pitchFamily="18" charset="0"/>
                <a:hlinkClick r:id="rId3" action="ppaction://hlinksldjump"/>
              </a:rPr>
              <a:t>γ</a:t>
            </a:r>
            <a:r>
              <a:rPr lang="en-US" altLang="zh-CN" sz="2800" b="1" i="1" dirty="0">
                <a:latin typeface="Times New Roman" pitchFamily="18" charset="0"/>
                <a:cs typeface="Times New Roman" pitchFamily="18" charset="0"/>
                <a:hlinkClick r:id="rId3" action="ppaction://hlinksldjump"/>
              </a:rPr>
              <a:t>)</a:t>
            </a:r>
          </a:p>
          <a:p>
            <a:pPr eaLnBrk="1" hangingPunct="1">
              <a:lnSpc>
                <a:spcPct val="90000"/>
              </a:lnSpc>
              <a:buFont typeface="Wingdings" pitchFamily="2" charset="2"/>
              <a:buNone/>
              <a:defRPr/>
            </a:pPr>
            <a:r>
              <a:rPr lang="zh-CN" altLang="en-US" sz="2800" b="1" dirty="0">
                <a:latin typeface="Times New Roman" pitchFamily="18" charset="0"/>
                <a:cs typeface="Times New Roman" pitchFamily="18" charset="0"/>
                <a:hlinkClick r:id="rId3" action="ppaction://hlinksldjump"/>
              </a:rPr>
              <a:t>曲线</a:t>
            </a:r>
            <a:r>
              <a:rPr lang="zh-CN" altLang="en-US" sz="2800" b="1" dirty="0">
                <a:latin typeface="Times New Roman" pitchFamily="18" charset="0"/>
                <a:cs typeface="Times New Roman" pitchFamily="18" charset="0"/>
              </a:rPr>
              <a:t>。</a:t>
            </a:r>
            <a:endParaRPr lang="zh-CN" altLang="el-GR" sz="2800" b="1" dirty="0">
              <a:latin typeface="Times New Roman" pitchFamily="18" charset="0"/>
              <a:cs typeface="Times New Roman" pitchFamily="18"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2"/>
          <p:cNvSpPr>
            <a:spLocks noGrp="1" noChangeArrowheads="1"/>
          </p:cNvSpPr>
          <p:nvPr>
            <p:ph type="title"/>
          </p:nvPr>
        </p:nvSpPr>
        <p:spPr/>
        <p:txBody>
          <a:bodyPr/>
          <a:lstStyle/>
          <a:p>
            <a:pPr eaLnBrk="1" hangingPunct="1"/>
            <a:endParaRPr lang="zh-CN" altLang="zh-CN"/>
          </a:p>
        </p:txBody>
      </p:sp>
      <p:sp>
        <p:nvSpPr>
          <p:cNvPr id="38917" name="Rectangle 3"/>
          <p:cNvSpPr>
            <a:spLocks noGrp="1" noChangeArrowheads="1"/>
          </p:cNvSpPr>
          <p:nvPr>
            <p:ph type="body" sz="half" idx="1"/>
          </p:nvPr>
        </p:nvSpPr>
        <p:spPr>
          <a:xfrm>
            <a:off x="684213" y="2060575"/>
            <a:ext cx="7920037" cy="4475163"/>
          </a:xfrm>
        </p:spPr>
        <p:txBody>
          <a:bodyPr/>
          <a:lstStyle/>
          <a:p>
            <a:pPr eaLnBrk="1" hangingPunct="1">
              <a:defRPr/>
            </a:pPr>
            <a:r>
              <a:rPr lang="zh-CN" altLang="en-US" sz="2800" b="1" dirty="0"/>
              <a:t>我们知道，使线覆盖率达到</a:t>
            </a:r>
            <a:r>
              <a:rPr lang="en-US" altLang="zh-CN" sz="2800" b="1" dirty="0">
                <a:latin typeface="Times New Roman" pitchFamily="18" charset="0"/>
              </a:rPr>
              <a:t>90</a:t>
            </a:r>
            <a:r>
              <a:rPr lang="zh-CN" altLang="en-US" sz="2800" b="1" dirty="0">
                <a:latin typeface="Times New Roman" pitchFamily="18" charset="0"/>
              </a:rPr>
              <a:t>％，</a:t>
            </a:r>
            <a:r>
              <a:rPr lang="zh-CN" altLang="en-US" sz="2800" b="1" dirty="0"/>
              <a:t>即保证</a:t>
            </a:r>
          </a:p>
          <a:p>
            <a:pPr eaLnBrk="1" hangingPunct="1">
              <a:buFont typeface="Wingdings" pitchFamily="2" charset="2"/>
              <a:buNone/>
              <a:defRPr/>
            </a:pPr>
            <a:r>
              <a:rPr lang="zh-CN" altLang="en-US" sz="2800" b="1" dirty="0"/>
              <a:t>                                               。</a:t>
            </a:r>
          </a:p>
          <a:p>
            <a:pPr eaLnBrk="1" hangingPunct="1">
              <a:buFont typeface="Wingdings" pitchFamily="2" charset="2"/>
              <a:buNone/>
              <a:defRPr/>
            </a:pPr>
            <a:r>
              <a:rPr lang="zh-CN" altLang="en-US" sz="2800" b="1" dirty="0"/>
              <a:t>   根据对数正态阴影模型，有：</a:t>
            </a:r>
          </a:p>
          <a:p>
            <a:pPr eaLnBrk="1" hangingPunct="1">
              <a:buFont typeface="Wingdings" pitchFamily="2" charset="2"/>
              <a:buNone/>
              <a:defRPr/>
            </a:pPr>
            <a:endParaRPr lang="zh-CN" altLang="en-US" sz="2800" b="1" dirty="0"/>
          </a:p>
          <a:p>
            <a:pPr eaLnBrk="1" hangingPunct="1">
              <a:buFont typeface="Wingdings" pitchFamily="2" charset="2"/>
              <a:buNone/>
              <a:defRPr/>
            </a:pPr>
            <a:r>
              <a:rPr lang="zh-CN" altLang="en-US" sz="2800" b="1" dirty="0"/>
              <a:t>                                                                </a:t>
            </a:r>
          </a:p>
          <a:p>
            <a:pPr eaLnBrk="1" hangingPunct="1">
              <a:buFont typeface="Wingdings" pitchFamily="2" charset="2"/>
              <a:buNone/>
              <a:defRPr/>
            </a:pPr>
            <a:r>
              <a:rPr lang="zh-CN" altLang="en-US" sz="2800" b="1" dirty="0"/>
              <a:t>                                                                 ，</a:t>
            </a:r>
            <a:endParaRPr lang="en-US" altLang="zh-CN" sz="2800" b="1" dirty="0"/>
          </a:p>
          <a:p>
            <a:pPr eaLnBrk="1" hangingPunct="1">
              <a:buFont typeface="Wingdings" pitchFamily="2" charset="2"/>
              <a:buNone/>
              <a:defRPr/>
            </a:pPr>
            <a:r>
              <a:rPr lang="en-US" altLang="zh-CN" sz="2800" b="1" dirty="0"/>
              <a:t>   </a:t>
            </a:r>
            <a:r>
              <a:rPr lang="zh-CN" altLang="en-US" sz="2800" b="1" dirty="0"/>
              <a:t>其中，只有</a:t>
            </a:r>
            <a:r>
              <a:rPr lang="en-US" altLang="zh-CN" sz="2800" b="1" i="1" dirty="0">
                <a:latin typeface="Times New Roman" pitchFamily="18" charset="0"/>
              </a:rPr>
              <a:t>P</a:t>
            </a:r>
            <a:r>
              <a:rPr lang="en-US" altLang="zh-CN" sz="2800" b="1" i="1" baseline="-25000" dirty="0">
                <a:latin typeface="Times New Roman" pitchFamily="18" charset="0"/>
              </a:rPr>
              <a:t>t</a:t>
            </a:r>
            <a:r>
              <a:rPr lang="zh-CN" altLang="en-US" sz="2800" b="1" dirty="0"/>
              <a:t>是不受传播环境约束，可以调整的量。所以要</a:t>
            </a:r>
            <a:r>
              <a:rPr lang="zh-CN" altLang="en-US" sz="2800" b="1" dirty="0">
                <a:solidFill>
                  <a:srgbClr val="FF0000"/>
                </a:solidFill>
                <a:effectLst>
                  <a:outerShdw blurRad="38100" dist="38100" dir="2700000" algn="tl">
                    <a:srgbClr val="000000">
                      <a:alpha val="43137"/>
                    </a:srgbClr>
                  </a:outerShdw>
                </a:effectLst>
              </a:rPr>
              <a:t>提高线覆盖率的最直接措施就是增大基站发射功率</a:t>
            </a:r>
            <a:r>
              <a:rPr lang="zh-CN" altLang="en-US" sz="2800" b="1" dirty="0"/>
              <a:t>。</a:t>
            </a:r>
          </a:p>
        </p:txBody>
      </p:sp>
      <p:graphicFrame>
        <p:nvGraphicFramePr>
          <p:cNvPr id="41986" name="Object 4"/>
          <p:cNvGraphicFramePr>
            <a:graphicFrameLocks noGrp="1" noChangeAspect="1"/>
          </p:cNvGraphicFramePr>
          <p:nvPr>
            <p:ph sz="quarter" idx="2"/>
          </p:nvPr>
        </p:nvGraphicFramePr>
        <p:xfrm>
          <a:off x="2123728" y="2564904"/>
          <a:ext cx="3564437" cy="518021"/>
        </p:xfrm>
        <a:graphic>
          <a:graphicData uri="http://schemas.openxmlformats.org/presentationml/2006/ole">
            <mc:AlternateContent xmlns:mc="http://schemas.openxmlformats.org/markup-compatibility/2006">
              <mc:Choice xmlns:v="urn:schemas-microsoft-com:vml" Requires="v">
                <p:oleObj spid="_x0000_s41988" name="公式" r:id="rId4" imgW="1485720" imgH="215640" progId="Equation.3">
                  <p:embed/>
                </p:oleObj>
              </mc:Choice>
              <mc:Fallback>
                <p:oleObj name="公式" r:id="rId4" imgW="1485720" imgH="2156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3728" y="2564904"/>
                        <a:ext cx="3564437" cy="51802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7" name="Object 5"/>
          <p:cNvGraphicFramePr>
            <a:graphicFrameLocks noGrp="1" noChangeAspect="1"/>
          </p:cNvGraphicFramePr>
          <p:nvPr>
            <p:ph sz="quarter" idx="3"/>
          </p:nvPr>
        </p:nvGraphicFramePr>
        <p:xfrm>
          <a:off x="2195513" y="4005263"/>
          <a:ext cx="4681537" cy="1150937"/>
        </p:xfrm>
        <a:graphic>
          <a:graphicData uri="http://schemas.openxmlformats.org/presentationml/2006/ole">
            <mc:AlternateContent xmlns:mc="http://schemas.openxmlformats.org/markup-compatibility/2006">
              <mc:Choice xmlns:v="urn:schemas-microsoft-com:vml" Requires="v">
                <p:oleObj spid="_x0000_s41989" name="公式" r:id="rId6" imgW="5740200" imgH="1574640" progId="Equation.3">
                  <p:embed/>
                </p:oleObj>
              </mc:Choice>
              <mc:Fallback>
                <p:oleObj name="公式" r:id="rId6" imgW="5740200" imgH="157464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5513" y="4005263"/>
                        <a:ext cx="4681537" cy="1150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52966" name="Oval 6"/>
          <p:cNvSpPr>
            <a:spLocks noChangeArrowheads="1"/>
          </p:cNvSpPr>
          <p:nvPr/>
        </p:nvSpPr>
        <p:spPr bwMode="auto">
          <a:xfrm>
            <a:off x="3708400" y="4365625"/>
            <a:ext cx="3455988" cy="719138"/>
          </a:xfrm>
          <a:prstGeom prst="ellipse">
            <a:avLst/>
          </a:prstGeom>
          <a:solidFill>
            <a:schemeClr val="folHlink">
              <a:alpha val="25000"/>
            </a:schemeClr>
          </a:solidFill>
          <a:ln w="9525" algn="ctr">
            <a:noFill/>
            <a:round/>
            <a:headEnd/>
            <a:tailEnd/>
          </a:ln>
          <a:effectLst/>
        </p:spPr>
        <p:txBody>
          <a:bodyPr anchor="ctr">
            <a:spAutoFit/>
          </a:bodyPr>
          <a:lstStyle/>
          <a:p>
            <a:pPr>
              <a:defRPr/>
            </a:pPr>
            <a:endParaRPr lang="zh-CN" altLang="en-US">
              <a:effectLst>
                <a:outerShdw blurRad="38100" dist="38100" dir="2700000" algn="tl">
                  <a:srgbClr val="000000">
                    <a:alpha val="43137"/>
                  </a:srgbClr>
                </a:outerShdw>
              </a:effectLst>
              <a:ea typeface="宋体" charset="-122"/>
            </a:endParaRPr>
          </a:p>
        </p:txBody>
      </p:sp>
      <p:sp>
        <p:nvSpPr>
          <p:cNvPr id="552967" name="AutoShape 7"/>
          <p:cNvSpPr>
            <a:spLocks noChangeArrowheads="1"/>
          </p:cNvSpPr>
          <p:nvPr/>
        </p:nvSpPr>
        <p:spPr bwMode="auto">
          <a:xfrm>
            <a:off x="6588125" y="3500438"/>
            <a:ext cx="2555875" cy="928687"/>
          </a:xfrm>
          <a:prstGeom prst="wedgeEllipseCallout">
            <a:avLst>
              <a:gd name="adj1" fmla="val -77505"/>
              <a:gd name="adj2" fmla="val 48384"/>
            </a:avLst>
          </a:prstGeom>
          <a:solidFill>
            <a:schemeClr val="folHlink">
              <a:alpha val="25098"/>
            </a:schemeClr>
          </a:solidFill>
          <a:ln w="9525" algn="ctr">
            <a:noFill/>
            <a:miter lim="800000"/>
            <a:headEnd/>
            <a:tailEnd/>
          </a:ln>
        </p:spPr>
        <p:txBody>
          <a:bodyPr/>
          <a:lstStyle/>
          <a:p>
            <a:pPr algn="ctr"/>
            <a:r>
              <a:rPr lang="zh-CN" altLang="en-US" sz="2400" dirty="0"/>
              <a:t>与传播环境有关</a:t>
            </a:r>
          </a:p>
        </p:txBody>
      </p:sp>
      <p:sp>
        <p:nvSpPr>
          <p:cNvPr id="9" name="AutoShape 7"/>
          <p:cNvSpPr>
            <a:spLocks noChangeArrowheads="1"/>
          </p:cNvSpPr>
          <p:nvPr/>
        </p:nvSpPr>
        <p:spPr bwMode="auto">
          <a:xfrm>
            <a:off x="5076056" y="476673"/>
            <a:ext cx="3744416" cy="1440160"/>
          </a:xfrm>
          <a:prstGeom prst="wedgeEllipseCallout">
            <a:avLst>
              <a:gd name="adj1" fmla="val -49858"/>
              <a:gd name="adj2" fmla="val 109404"/>
            </a:avLst>
          </a:prstGeom>
          <a:solidFill>
            <a:schemeClr val="folHlink">
              <a:alpha val="25098"/>
            </a:schemeClr>
          </a:solidFill>
          <a:ln w="9525" algn="ctr">
            <a:noFill/>
            <a:miter lim="800000"/>
            <a:headEnd/>
            <a:tailEnd/>
          </a:ln>
        </p:spPr>
        <p:txBody>
          <a:bodyPr/>
          <a:lstStyle/>
          <a:p>
            <a:pPr algn="ctr"/>
            <a:r>
              <a:rPr lang="zh-CN" altLang="en-US" sz="2400" dirty="0"/>
              <a:t>要提高线覆盖率，就应当提高边界上的平均接收功率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2966"/>
                                        </p:tgtEl>
                                        <p:attrNameLst>
                                          <p:attrName>style.visibility</p:attrName>
                                        </p:attrNameLst>
                                      </p:cBhvr>
                                      <p:to>
                                        <p:strVal val="visible"/>
                                      </p:to>
                                    </p:set>
                                  </p:childTnLst>
                                </p:cTn>
                              </p:par>
                            </p:childTnLst>
                          </p:cTn>
                        </p:par>
                        <p:par>
                          <p:cTn id="11" fill="hold">
                            <p:stCondLst>
                              <p:cond delay="0"/>
                            </p:stCondLst>
                            <p:childTnLst>
                              <p:par>
                                <p:cTn id="12" presetID="26" presetClass="emph" presetSubtype="0" fill="hold" grpId="1" nodeType="afterEffect">
                                  <p:stCondLst>
                                    <p:cond delay="0"/>
                                  </p:stCondLst>
                                  <p:childTnLst>
                                    <p:animEffect transition="out" filter="fade">
                                      <p:cBhvr>
                                        <p:cTn id="13" dur="1000" tmFilter="0, 0; .2, .5; .8, .5; 1, 0"/>
                                        <p:tgtEl>
                                          <p:spTgt spid="552966"/>
                                        </p:tgtEl>
                                      </p:cBhvr>
                                    </p:animEffect>
                                    <p:animScale>
                                      <p:cBhvr>
                                        <p:cTn id="14" dur="500" autoRev="1" fill="hold"/>
                                        <p:tgtEl>
                                          <p:spTgt spid="552966"/>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529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66" grpId="0" animBg="1"/>
      <p:bldP spid="552966" grpId="1" animBg="1"/>
      <p:bldP spid="552967" grpId="0" animBg="1"/>
      <p:bldP spid="9"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7" name="Rectangle 2"/>
          <p:cNvSpPr>
            <a:spLocks noGrp="1" noChangeArrowheads="1"/>
          </p:cNvSpPr>
          <p:nvPr>
            <p:ph type="title"/>
          </p:nvPr>
        </p:nvSpPr>
        <p:spPr/>
        <p:txBody>
          <a:bodyPr/>
          <a:lstStyle/>
          <a:p>
            <a:pPr eaLnBrk="1" hangingPunct="1">
              <a:defRPr/>
            </a:pPr>
            <a:r>
              <a:rPr lang="zh-CN" altLang="en-US" sz="4000" b="1" dirty="0">
                <a:effectLst>
                  <a:outerShdw blurRad="38100" dist="38100" dir="2700000" algn="tl">
                    <a:srgbClr val="FFFFFF"/>
                  </a:outerShdw>
                </a:effectLst>
              </a:rPr>
              <a:t>衰落容限</a:t>
            </a:r>
            <a:endParaRPr lang="zh-CN" altLang="zh-CN" sz="4000" dirty="0"/>
          </a:p>
        </p:txBody>
      </p:sp>
      <p:sp>
        <p:nvSpPr>
          <p:cNvPr id="555011" name="Rectangle 3"/>
          <p:cNvSpPr>
            <a:spLocks noGrp="1" noChangeArrowheads="1"/>
          </p:cNvSpPr>
          <p:nvPr>
            <p:ph type="body" idx="1"/>
          </p:nvPr>
        </p:nvSpPr>
        <p:spPr>
          <a:xfrm>
            <a:off x="539750" y="2060575"/>
            <a:ext cx="8280400" cy="4114800"/>
          </a:xfrm>
        </p:spPr>
        <p:txBody>
          <a:bodyPr/>
          <a:lstStyle/>
          <a:p>
            <a:pPr eaLnBrk="1" hangingPunct="1">
              <a:lnSpc>
                <a:spcPct val="90000"/>
              </a:lnSpc>
              <a:defRPr/>
            </a:pPr>
            <a:r>
              <a:rPr lang="en-US" altLang="zh-CN" sz="2800" dirty="0"/>
              <a:t> </a:t>
            </a:r>
            <a:r>
              <a:rPr lang="zh-CN" altLang="en-US" sz="2800" b="1" u="sng" dirty="0">
                <a:effectLst>
                  <a:outerShdw blurRad="38100" dist="38100" dir="2700000" algn="tl">
                    <a:srgbClr val="FFFFFF"/>
                  </a:outerShdw>
                </a:effectLst>
                <a:latin typeface="Times New Roman" pitchFamily="18" charset="0"/>
              </a:rPr>
              <a:t>定义</a:t>
            </a:r>
            <a:r>
              <a:rPr lang="zh-CN" altLang="en-US" sz="2800" dirty="0">
                <a:latin typeface="Times New Roman" pitchFamily="18" charset="0"/>
              </a:rPr>
              <a:t>：</a:t>
            </a:r>
            <a:r>
              <a:rPr lang="zh-CN" altLang="en-US" sz="2800" b="1" dirty="0">
                <a:latin typeface="Times New Roman" pitchFamily="18" charset="0"/>
              </a:rPr>
              <a:t>我们将保证给定边界（如半径等于</a:t>
            </a:r>
            <a:r>
              <a:rPr lang="en-US" altLang="zh-CN" sz="2800" b="1" dirty="0">
                <a:latin typeface="Times New Roman" pitchFamily="18" charset="0"/>
              </a:rPr>
              <a:t>R</a:t>
            </a:r>
            <a:r>
              <a:rPr lang="zh-CN" altLang="en-US" sz="2800" b="1" dirty="0">
                <a:latin typeface="Times New Roman" pitchFamily="18" charset="0"/>
              </a:rPr>
              <a:t>的圆周）上的覆盖率达到比较高的程度（如</a:t>
            </a:r>
            <a:r>
              <a:rPr lang="en-US" altLang="zh-CN" sz="2800" b="1" dirty="0">
                <a:latin typeface="Times New Roman" pitchFamily="18" charset="0"/>
              </a:rPr>
              <a:t>90</a:t>
            </a:r>
            <a:r>
              <a:rPr lang="zh-CN" altLang="en-US" sz="2800" b="1" dirty="0">
                <a:latin typeface="Times New Roman" pitchFamily="18" charset="0"/>
              </a:rPr>
              <a:t>％）所需要增加的发射功率分贝（</a:t>
            </a:r>
            <a:r>
              <a:rPr lang="en-US" altLang="zh-CN" sz="2800" b="1" dirty="0">
                <a:latin typeface="Times New Roman" pitchFamily="18" charset="0"/>
              </a:rPr>
              <a:t>dB</a:t>
            </a:r>
            <a:r>
              <a:rPr lang="zh-CN" altLang="en-US" sz="2800" b="1" dirty="0">
                <a:latin typeface="Times New Roman" pitchFamily="18" charset="0"/>
              </a:rPr>
              <a:t>）值称作</a:t>
            </a:r>
            <a:r>
              <a:rPr lang="zh-CN" altLang="en-US" sz="2800" b="1" dirty="0">
                <a:effectLst>
                  <a:outerShdw blurRad="38100" dist="38100" dir="2700000" algn="tl">
                    <a:srgbClr val="FFFFFF"/>
                  </a:outerShdw>
                </a:effectLst>
                <a:latin typeface="Times New Roman" pitchFamily="18" charset="0"/>
              </a:rPr>
              <a:t>衰落容限</a:t>
            </a:r>
            <a:r>
              <a:rPr lang="zh-CN" altLang="en-US" sz="2800" b="1" dirty="0">
                <a:latin typeface="Times New Roman" pitchFamily="18" charset="0"/>
              </a:rPr>
              <a:t>（</a:t>
            </a:r>
            <a:r>
              <a:rPr lang="en-US" altLang="zh-CN" sz="2800" b="1" dirty="0">
                <a:effectLst>
                  <a:outerShdw blurRad="38100" dist="38100" dir="2700000" algn="tl">
                    <a:srgbClr val="FFFFFF"/>
                  </a:outerShdw>
                </a:effectLst>
                <a:latin typeface="Times New Roman" pitchFamily="18" charset="0"/>
              </a:rPr>
              <a:t>Fading Margin</a:t>
            </a:r>
            <a:r>
              <a:rPr lang="zh-CN" altLang="en-US" sz="2800" b="1" dirty="0">
                <a:latin typeface="Times New Roman" pitchFamily="18" charset="0"/>
              </a:rPr>
              <a:t>），更确切的说，是</a:t>
            </a:r>
            <a:r>
              <a:rPr lang="zh-CN" altLang="en-US" sz="2800" b="1" dirty="0">
                <a:effectLst>
                  <a:outerShdw blurRad="38100" dist="38100" dir="2700000" algn="tl">
                    <a:srgbClr val="FFFFFF"/>
                  </a:outerShdw>
                </a:effectLst>
                <a:latin typeface="Times New Roman" pitchFamily="18" charset="0"/>
              </a:rPr>
              <a:t>大尺度衰落的衰落容限</a:t>
            </a:r>
            <a:r>
              <a:rPr lang="zh-CN" altLang="en-US" sz="2800" b="1" dirty="0">
                <a:latin typeface="Times New Roman" pitchFamily="18" charset="0"/>
              </a:rPr>
              <a:t>。</a:t>
            </a:r>
          </a:p>
          <a:p>
            <a:pPr eaLnBrk="1" hangingPunct="1">
              <a:lnSpc>
                <a:spcPct val="90000"/>
              </a:lnSpc>
              <a:buFont typeface="Wingdings" pitchFamily="2" charset="2"/>
              <a:buNone/>
              <a:defRPr/>
            </a:pPr>
            <a:r>
              <a:rPr lang="zh-CN" altLang="en-US" sz="2800" b="1" dirty="0">
                <a:latin typeface="Times New Roman" pitchFamily="18" charset="0"/>
              </a:rPr>
              <a:t>    或者，在基站发射功率有所增加（以保证适当的边缘覆盖率）时，衰落容限表示边界处的接收功率平均值（或中值）应当比系统最小可用功率大出来的分贝值。</a:t>
            </a:r>
            <a:r>
              <a:rPr lang="zh-CN" altLang="en-US" sz="2800" dirty="0">
                <a:latin typeface="Times New Roman" pitchFamily="18" charset="0"/>
              </a:rPr>
              <a:t> </a:t>
            </a:r>
          </a:p>
        </p:txBody>
      </p:sp>
      <mc:AlternateContent xmlns:mc="http://schemas.openxmlformats.org/markup-compatibility/2006">
        <mc:Choice xmlns:p14="http://schemas.microsoft.com/office/powerpoint/2010/main" Requires="p14">
          <p:contentPart p14:bwMode="auto" r:id="rId3">
            <p14:nvContentPartPr>
              <p14:cNvPr id="43010" name="Ink 4"/>
              <p14:cNvContentPartPr>
                <a14:cpLocks xmlns:a14="http://schemas.microsoft.com/office/drawing/2010/main" noRot="1" noChangeAspect="1" noEditPoints="1" noChangeArrowheads="1" noChangeShapeType="1"/>
              </p14:cNvContentPartPr>
              <p14:nvPr/>
            </p14:nvContentPartPr>
            <p14:xfrm>
              <a:off x="3995738" y="4797425"/>
              <a:ext cx="4564062" cy="65088"/>
            </p14:xfrm>
          </p:contentPart>
        </mc:Choice>
        <mc:Fallback>
          <p:pic>
            <p:nvPicPr>
              <p:cNvPr id="43010" name="Ink 4"/>
              <p:cNvPicPr>
                <a:picLocks noRot="1" noChangeAspect="1" noEditPoints="1" noChangeArrowheads="1" noChangeShapeType="1"/>
              </p:cNvPicPr>
              <p:nvPr/>
            </p:nvPicPr>
            <p:blipFill>
              <a:blip r:embed="rId4"/>
              <a:stretch>
                <a:fillRect/>
              </a:stretch>
            </p:blipFill>
            <p:spPr>
              <a:xfrm>
                <a:off x="3978102" y="4779997"/>
                <a:ext cx="4598614" cy="99233"/>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3011" name="Ink 5"/>
              <p14:cNvContentPartPr>
                <a14:cpLocks xmlns:a14="http://schemas.microsoft.com/office/drawing/2010/main" noRot="1" noChangeAspect="1" noEditPoints="1" noChangeArrowheads="1" noChangeShapeType="1"/>
              </p14:cNvContentPartPr>
              <p14:nvPr/>
            </p14:nvContentPartPr>
            <p14:xfrm>
              <a:off x="1116013" y="5229225"/>
              <a:ext cx="7478712" cy="63500"/>
            </p14:xfrm>
          </p:contentPart>
        </mc:Choice>
        <mc:Fallback>
          <p:pic>
            <p:nvPicPr>
              <p:cNvPr id="43011" name="Ink 5"/>
              <p:cNvPicPr>
                <a:picLocks noRot="1" noChangeAspect="1" noEditPoints="1" noChangeArrowheads="1" noChangeShapeType="1"/>
              </p:cNvPicPr>
              <p:nvPr/>
            </p:nvPicPr>
            <p:blipFill>
              <a:blip r:embed="rId6"/>
              <a:stretch>
                <a:fillRect/>
              </a:stretch>
            </p:blipFill>
            <p:spPr>
              <a:xfrm>
                <a:off x="1098375" y="5212497"/>
                <a:ext cx="7513267" cy="96274"/>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43012" name="Ink 6"/>
              <p14:cNvContentPartPr>
                <a14:cpLocks xmlns:a14="http://schemas.microsoft.com/office/drawing/2010/main" noRot="1" noChangeAspect="1" noEditPoints="1" noChangeArrowheads="1" noChangeShapeType="1"/>
              </p14:cNvContentPartPr>
              <p14:nvPr/>
            </p14:nvContentPartPr>
            <p14:xfrm>
              <a:off x="1042988" y="5661025"/>
              <a:ext cx="2214562" cy="136525"/>
            </p14:xfrm>
          </p:contentPart>
        </mc:Choice>
        <mc:Fallback>
          <p:pic>
            <p:nvPicPr>
              <p:cNvPr id="43012" name="Ink 6"/>
              <p:cNvPicPr>
                <a:picLocks noRot="1" noChangeAspect="1" noEditPoints="1" noChangeArrowheads="1" noChangeShapeType="1"/>
              </p:cNvPicPr>
              <p:nvPr/>
            </p:nvPicPr>
            <p:blipFill>
              <a:blip r:embed="rId8"/>
              <a:stretch>
                <a:fillRect/>
              </a:stretch>
            </p:blipFill>
            <p:spPr>
              <a:xfrm>
                <a:off x="1025352" y="5643327"/>
                <a:ext cx="2249114" cy="171198"/>
              </a:xfrm>
              <a:prstGeom prst="rect">
                <a:avLst/>
              </a:prstGeom>
            </p:spPr>
          </p:pic>
        </mc:Fallback>
      </mc:AlternateContent>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4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400" b="1"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ea typeface="宋体"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4743</TotalTime>
  <Words>7581</Words>
  <Application>Microsoft Office PowerPoint</Application>
  <PresentationFormat>全屏显示(4:3)</PresentationFormat>
  <Paragraphs>829</Paragraphs>
  <Slides>124</Slides>
  <Notes>113</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1</vt:i4>
      </vt:variant>
      <vt:variant>
        <vt:lpstr>幻灯片标题</vt:lpstr>
      </vt:variant>
      <vt:variant>
        <vt:i4>124</vt:i4>
      </vt:variant>
    </vt:vector>
  </HeadingPairs>
  <TitlesOfParts>
    <vt:vector size="131" baseType="lpstr">
      <vt:lpstr>宋体</vt:lpstr>
      <vt:lpstr>Arial</vt:lpstr>
      <vt:lpstr>Tahoma</vt:lpstr>
      <vt:lpstr>Times New Roman</vt:lpstr>
      <vt:lpstr>Wingdings</vt:lpstr>
      <vt:lpstr>Blends</vt:lpstr>
      <vt:lpstr>公式</vt:lpstr>
      <vt:lpstr>移动无线信道（I）</vt:lpstr>
      <vt:lpstr>主要内容</vt:lpstr>
      <vt:lpstr>PowerPoint 演示文稿</vt:lpstr>
      <vt:lpstr>PowerPoint 演示文稿</vt:lpstr>
      <vt:lpstr>PowerPoint 演示文稿</vt:lpstr>
      <vt:lpstr>2）方向性天线的方向图（波瓣图）</vt:lpstr>
      <vt:lpstr>3）天线的增益（G）</vt:lpstr>
      <vt:lpstr>PowerPoint 演示文稿</vt:lpstr>
      <vt:lpstr>PowerPoint 演示文稿</vt:lpstr>
      <vt:lpstr>PowerPoint 演示文稿</vt:lpstr>
      <vt:lpstr>全向天线</vt:lpstr>
      <vt:lpstr> 4）天线的有效面积（口径，Ae）</vt:lpstr>
      <vt:lpstr>5）自由空间传播的Friis传输公式</vt:lpstr>
      <vt:lpstr>PowerPoint 演示文稿</vt:lpstr>
      <vt:lpstr>PowerPoint 演示文稿</vt:lpstr>
      <vt:lpstr>PowerPoint 演示文稿</vt:lpstr>
      <vt:lpstr>基站天线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 VHF、微波频段电波的传播特点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惠更斯-菲涅耳原理</vt:lpstr>
      <vt:lpstr>PowerPoint 演示文稿</vt:lpstr>
      <vt:lpstr>问题求解</vt:lpstr>
      <vt:lpstr>问题的几何模型</vt:lpstr>
      <vt:lpstr>PowerPoint 演示文稿</vt:lpstr>
      <vt:lpstr>PowerPoint 演示文稿</vt:lpstr>
      <vt:lpstr>菲涅尔（Fresnel）带域</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刃形绕射的不同情况</vt:lpstr>
      <vt:lpstr>绕射增益（相对于自由空间）</vt:lpstr>
      <vt:lpstr>自由空间的电波传播</vt:lpstr>
      <vt:lpstr>PowerPoint 演示文稿</vt:lpstr>
      <vt:lpstr>PowerPoint 演示文稿</vt:lpstr>
      <vt:lpstr>PowerPoint 演示文稿</vt:lpstr>
      <vt:lpstr>存在平坦地面时的电波传播</vt:lpstr>
      <vt:lpstr>PowerPoint 演示文稿</vt:lpstr>
      <vt:lpstr>PowerPoint 演示文稿</vt:lpstr>
      <vt:lpstr>PowerPoint 演示文稿</vt:lpstr>
      <vt:lpstr>路径损耗指数</vt:lpstr>
      <vt:lpstr>PowerPoint 演示文稿</vt:lpstr>
      <vt:lpstr>PowerPoint 演示文稿</vt:lpstr>
      <vt:lpstr>PowerPoint 演示文稿</vt:lpstr>
      <vt:lpstr>平均接收功率变化规律</vt:lpstr>
      <vt:lpstr>不同环境的路径损耗指数n</vt:lpstr>
      <vt:lpstr>阴影衰落（Shadowing）</vt:lpstr>
      <vt:lpstr>PowerPoint 演示文稿</vt:lpstr>
      <vt:lpstr>PowerPoint 演示文稿</vt:lpstr>
      <vt:lpstr>PowerPoint 演示文稿</vt:lpstr>
      <vt:lpstr>对数正态阴影模型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小区覆盖范围（小区的面积覆盖率）</vt:lpstr>
      <vt:lpstr>小区的边缘覆盖</vt:lpstr>
      <vt:lpstr>PowerPoint 演示文稿</vt:lpstr>
      <vt:lpstr>小区的边缘覆盖率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衰落容限</vt:lpstr>
      <vt:lpstr>衰落容限（衰落余量，Margin）图示1</vt:lpstr>
      <vt:lpstr>衰落容限（衰落余量，Margin）图示2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基本损耗中值</vt:lpstr>
      <vt:lpstr>PowerPoint 演示文稿</vt:lpstr>
      <vt:lpstr>PowerPoint 演示文稿</vt:lpstr>
      <vt:lpstr>PowerPoint 演示文稿</vt:lpstr>
      <vt:lpstr>PowerPoint 演示文稿</vt:lpstr>
      <vt:lpstr>PowerPoint 演示文稿</vt:lpstr>
    </vt:vector>
  </TitlesOfParts>
  <Company>XIDIAN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TieYi</dc:creator>
  <cp:lastModifiedBy>TY</cp:lastModifiedBy>
  <cp:revision>492</cp:revision>
  <dcterms:created xsi:type="dcterms:W3CDTF">2007-10-11T09:09:42Z</dcterms:created>
  <dcterms:modified xsi:type="dcterms:W3CDTF">2018-05-17T17:07:05Z</dcterms:modified>
</cp:coreProperties>
</file>