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6"/>
  </p:notesMasterIdLst>
  <p:sldIdLst>
    <p:sldId id="256" r:id="rId2"/>
    <p:sldId id="257" r:id="rId3"/>
    <p:sldId id="258" r:id="rId4"/>
    <p:sldId id="259" r:id="rId5"/>
    <p:sldId id="456" r:id="rId6"/>
    <p:sldId id="260" r:id="rId7"/>
    <p:sldId id="261" r:id="rId8"/>
    <p:sldId id="262" r:id="rId9"/>
    <p:sldId id="264" r:id="rId10"/>
    <p:sldId id="263" r:id="rId11"/>
    <p:sldId id="265" r:id="rId12"/>
    <p:sldId id="459" r:id="rId13"/>
    <p:sldId id="267" r:id="rId14"/>
    <p:sldId id="268" r:id="rId15"/>
    <p:sldId id="266" r:id="rId16"/>
    <p:sldId id="269" r:id="rId17"/>
    <p:sldId id="270" r:id="rId18"/>
    <p:sldId id="271" r:id="rId19"/>
    <p:sldId id="272" r:id="rId20"/>
    <p:sldId id="320" r:id="rId21"/>
    <p:sldId id="273" r:id="rId22"/>
    <p:sldId id="274" r:id="rId23"/>
    <p:sldId id="275" r:id="rId24"/>
    <p:sldId id="276" r:id="rId25"/>
    <p:sldId id="321" r:id="rId26"/>
    <p:sldId id="370" r:id="rId27"/>
    <p:sldId id="277" r:id="rId28"/>
    <p:sldId id="455" r:id="rId29"/>
    <p:sldId id="461" r:id="rId30"/>
    <p:sldId id="462" r:id="rId31"/>
    <p:sldId id="380" r:id="rId32"/>
    <p:sldId id="278" r:id="rId33"/>
    <p:sldId id="381" r:id="rId34"/>
    <p:sldId id="460" r:id="rId35"/>
    <p:sldId id="279" r:id="rId36"/>
    <p:sldId id="280" r:id="rId37"/>
    <p:sldId id="281" r:id="rId38"/>
    <p:sldId id="282" r:id="rId39"/>
    <p:sldId id="403" r:id="rId40"/>
    <p:sldId id="404" r:id="rId41"/>
    <p:sldId id="406" r:id="rId42"/>
    <p:sldId id="405" r:id="rId43"/>
    <p:sldId id="283" r:id="rId44"/>
    <p:sldId id="284" r:id="rId45"/>
    <p:sldId id="285" r:id="rId46"/>
    <p:sldId id="287" r:id="rId47"/>
    <p:sldId id="288" r:id="rId48"/>
    <p:sldId id="383" r:id="rId49"/>
    <p:sldId id="290" r:id="rId50"/>
    <p:sldId id="289" r:id="rId51"/>
    <p:sldId id="407" r:id="rId52"/>
    <p:sldId id="291" r:id="rId53"/>
    <p:sldId id="384" r:id="rId54"/>
    <p:sldId id="385" r:id="rId55"/>
    <p:sldId id="386" r:id="rId56"/>
    <p:sldId id="371" r:id="rId57"/>
    <p:sldId id="323" r:id="rId58"/>
    <p:sldId id="346" r:id="rId59"/>
    <p:sldId id="292" r:id="rId60"/>
    <p:sldId id="293" r:id="rId61"/>
    <p:sldId id="294" r:id="rId62"/>
    <p:sldId id="373" r:id="rId63"/>
    <p:sldId id="295" r:id="rId64"/>
    <p:sldId id="388" r:id="rId65"/>
    <p:sldId id="296" r:id="rId66"/>
    <p:sldId id="387" r:id="rId67"/>
    <p:sldId id="389" r:id="rId68"/>
    <p:sldId id="297" r:id="rId69"/>
    <p:sldId id="298" r:id="rId70"/>
    <p:sldId id="463" r:id="rId71"/>
    <p:sldId id="324" r:id="rId72"/>
    <p:sldId id="390" r:id="rId73"/>
    <p:sldId id="325" r:id="rId74"/>
    <p:sldId id="326" r:id="rId75"/>
    <p:sldId id="327" r:id="rId76"/>
    <p:sldId id="328" r:id="rId77"/>
    <p:sldId id="329" r:id="rId78"/>
    <p:sldId id="330" r:id="rId79"/>
    <p:sldId id="331" r:id="rId80"/>
    <p:sldId id="464" r:id="rId81"/>
    <p:sldId id="332" r:id="rId82"/>
    <p:sldId id="333" r:id="rId83"/>
    <p:sldId id="457" r:id="rId84"/>
    <p:sldId id="458" r:id="rId85"/>
    <p:sldId id="334" r:id="rId86"/>
    <p:sldId id="335" r:id="rId87"/>
    <p:sldId id="465" r:id="rId88"/>
    <p:sldId id="408" r:id="rId89"/>
    <p:sldId id="409" r:id="rId90"/>
    <p:sldId id="410" r:id="rId91"/>
    <p:sldId id="411" r:id="rId92"/>
    <p:sldId id="412" r:id="rId93"/>
    <p:sldId id="413" r:id="rId94"/>
    <p:sldId id="414" r:id="rId95"/>
    <p:sldId id="415" r:id="rId96"/>
    <p:sldId id="416" r:id="rId97"/>
    <p:sldId id="417" r:id="rId98"/>
    <p:sldId id="418" r:id="rId99"/>
    <p:sldId id="419" r:id="rId100"/>
    <p:sldId id="420" r:id="rId101"/>
    <p:sldId id="453" r:id="rId102"/>
    <p:sldId id="454" r:id="rId103"/>
    <p:sldId id="421" r:id="rId104"/>
    <p:sldId id="422" r:id="rId105"/>
    <p:sldId id="423" r:id="rId106"/>
    <p:sldId id="424" r:id="rId107"/>
    <p:sldId id="425" r:id="rId108"/>
    <p:sldId id="426" r:id="rId109"/>
    <p:sldId id="427" r:id="rId110"/>
    <p:sldId id="428" r:id="rId111"/>
    <p:sldId id="429" r:id="rId112"/>
    <p:sldId id="430" r:id="rId113"/>
    <p:sldId id="431" r:id="rId114"/>
    <p:sldId id="432" r:id="rId115"/>
    <p:sldId id="433" r:id="rId116"/>
    <p:sldId id="434" r:id="rId117"/>
    <p:sldId id="435" r:id="rId118"/>
    <p:sldId id="436" r:id="rId119"/>
    <p:sldId id="437" r:id="rId120"/>
    <p:sldId id="438" r:id="rId121"/>
    <p:sldId id="439" r:id="rId122"/>
    <p:sldId id="440" r:id="rId123"/>
    <p:sldId id="441" r:id="rId124"/>
    <p:sldId id="442" r:id="rId125"/>
    <p:sldId id="443" r:id="rId126"/>
    <p:sldId id="444" r:id="rId127"/>
    <p:sldId id="445" r:id="rId128"/>
    <p:sldId id="446" r:id="rId129"/>
    <p:sldId id="447" r:id="rId130"/>
    <p:sldId id="448" r:id="rId131"/>
    <p:sldId id="449" r:id="rId132"/>
    <p:sldId id="450" r:id="rId133"/>
    <p:sldId id="451" r:id="rId134"/>
    <p:sldId id="452" r:id="rId1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481" autoAdjust="0"/>
  </p:normalViewPr>
  <p:slideViewPr>
    <p:cSldViewPr>
      <p:cViewPr>
        <p:scale>
          <a:sx n="70" d="100"/>
          <a:sy n="70" d="100"/>
        </p:scale>
        <p:origin x="-11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876"/>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5" Type="http://schemas.openxmlformats.org/officeDocument/2006/relationships/image" Target="../media/image66.wmf"/><Relationship Id="rId4" Type="http://schemas.openxmlformats.org/officeDocument/2006/relationships/image" Target="../media/image6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4" Type="http://schemas.openxmlformats.org/officeDocument/2006/relationships/image" Target="../media/image7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5" Type="http://schemas.openxmlformats.org/officeDocument/2006/relationships/image" Target="../media/image95.wmf"/><Relationship Id="rId4" Type="http://schemas.openxmlformats.org/officeDocument/2006/relationships/image" Target="../media/image94.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5" Type="http://schemas.openxmlformats.org/officeDocument/2006/relationships/image" Target="../media/image113.wmf"/><Relationship Id="rId4" Type="http://schemas.openxmlformats.org/officeDocument/2006/relationships/image" Target="../media/image11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4" Type="http://schemas.openxmlformats.org/officeDocument/2006/relationships/image" Target="../media/image126.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40.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42.wmf"/><Relationship Id="rId1" Type="http://schemas.openxmlformats.org/officeDocument/2006/relationships/image" Target="../media/image141.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47.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52.wmf"/><Relationship Id="rId1" Type="http://schemas.openxmlformats.org/officeDocument/2006/relationships/image" Target="../media/image151.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image" Target="../media/image155.wmf"/><Relationship Id="rId7" Type="http://schemas.openxmlformats.org/officeDocument/2006/relationships/image" Target="../media/image159.wmf"/><Relationship Id="rId12" Type="http://schemas.openxmlformats.org/officeDocument/2006/relationships/image" Target="../media/image164.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58.wmf"/><Relationship Id="rId11" Type="http://schemas.openxmlformats.org/officeDocument/2006/relationships/image" Target="../media/image163.wmf"/><Relationship Id="rId5" Type="http://schemas.openxmlformats.org/officeDocument/2006/relationships/image" Target="../media/image157.wmf"/><Relationship Id="rId10" Type="http://schemas.openxmlformats.org/officeDocument/2006/relationships/image" Target="../media/image162.wmf"/><Relationship Id="rId4" Type="http://schemas.openxmlformats.org/officeDocument/2006/relationships/image" Target="../media/image156.wmf"/><Relationship Id="rId9" Type="http://schemas.openxmlformats.org/officeDocument/2006/relationships/image" Target="../media/image161.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66.wmf"/><Relationship Id="rId1" Type="http://schemas.openxmlformats.org/officeDocument/2006/relationships/image" Target="../media/image16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charset="-122"/>
              </a:defRPr>
            </a:lvl1pPr>
          </a:lstStyle>
          <a:p>
            <a:pPr>
              <a:defRPr/>
            </a:pPr>
            <a:endParaRPr lang="en-US" altLang="zh-CN"/>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charset="-122"/>
              </a:defRPr>
            </a:lvl1pPr>
          </a:lstStyle>
          <a:p>
            <a:pPr>
              <a:defRPr/>
            </a:pPr>
            <a:endParaRPr lang="en-US" altLang="zh-CN"/>
          </a:p>
        </p:txBody>
      </p:sp>
      <p:sp>
        <p:nvSpPr>
          <p:cNvPr id="133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charset="-122"/>
              </a:defRPr>
            </a:lvl1pPr>
          </a:lstStyle>
          <a:p>
            <a:pPr>
              <a:defRPr/>
            </a:pPr>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charset="-122"/>
              </a:defRPr>
            </a:lvl1pPr>
          </a:lstStyle>
          <a:p>
            <a:pPr>
              <a:defRPr/>
            </a:pPr>
            <a:fld id="{2E733F5E-A058-4FDB-8811-E90C0D664FA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1809B7CE-8A3E-4C91-ADD0-CDE42D58F3CC}" type="slidenum">
              <a:rPr lang="en-US" altLang="zh-CN" smtClean="0"/>
              <a:pPr/>
              <a:t>1</a:t>
            </a:fld>
            <a:endParaRPr lang="en-US" altLang="zh-CN"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9AC23316-932B-473E-BF08-D0E17843C68B}" type="slidenum">
              <a:rPr lang="en-US" altLang="zh-CN" smtClean="0"/>
              <a:pPr/>
              <a:t>11</a:t>
            </a:fld>
            <a:endParaRPr lang="en-US" altLang="zh-CN"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6A81AB62-E6E9-4971-9FAF-DFDB04100C32}" type="slidenum">
              <a:rPr lang="en-US" altLang="zh-CN" smtClean="0"/>
              <a:pPr/>
              <a:t>13</a:t>
            </a:fld>
            <a:endParaRPr lang="en-US" altLang="zh-CN"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54A38CB5-5798-472A-9CFB-58FFE9E9C7B5}" type="slidenum">
              <a:rPr lang="en-US" altLang="zh-CN" smtClean="0"/>
              <a:pPr/>
              <a:t>14</a:t>
            </a:fld>
            <a:endParaRPr lang="en-US" altLang="zh-CN"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D2194A6B-074C-4090-9405-46446A11C933}" type="slidenum">
              <a:rPr lang="en-US" altLang="zh-CN" smtClean="0"/>
              <a:pPr/>
              <a:t>15</a:t>
            </a:fld>
            <a:endParaRPr lang="en-US" altLang="zh-CN"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5F2ED9E1-7F62-42E3-98A0-33106F5E181F}" type="slidenum">
              <a:rPr lang="en-US" altLang="zh-CN" smtClean="0"/>
              <a:pPr/>
              <a:t>16</a:t>
            </a:fld>
            <a:endParaRPr lang="en-US" altLang="zh-CN"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FB47BFB8-B68D-412C-92DB-2D8AC31C1976}" type="slidenum">
              <a:rPr lang="en-US" altLang="zh-CN" smtClean="0"/>
              <a:pPr/>
              <a:t>17</a:t>
            </a:fld>
            <a:endParaRPr lang="en-US" altLang="zh-CN"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4B4B5224-D6DA-4556-BFDE-C5148F1794B7}" type="slidenum">
              <a:rPr lang="en-US" altLang="zh-CN" smtClean="0"/>
              <a:pPr/>
              <a:t>18</a:t>
            </a:fld>
            <a:endParaRPr lang="en-US" altLang="zh-CN"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9CA80A46-B132-45AA-AFAF-27BBF8A2C657}" type="slidenum">
              <a:rPr lang="en-US" altLang="zh-CN" smtClean="0"/>
              <a:pPr/>
              <a:t>19</a:t>
            </a:fld>
            <a:endParaRPr lang="en-US" altLang="zh-CN"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CA49BD80-44DA-4EC7-953F-D22DCF714504}" type="slidenum">
              <a:rPr lang="en-US" altLang="zh-CN" smtClean="0"/>
              <a:pPr/>
              <a:t>20</a:t>
            </a:fld>
            <a:endParaRPr lang="en-US" altLang="zh-CN"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1F72B39C-05D2-4222-BC5F-4CA742C089CA}" type="slidenum">
              <a:rPr lang="en-US" altLang="zh-CN" smtClean="0"/>
              <a:pPr/>
              <a:t>21</a:t>
            </a:fld>
            <a:endParaRPr lang="en-US" altLang="zh-CN"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49E7E377-BE3A-4CEA-8E6C-E43BB5399F4A}" type="slidenum">
              <a:rPr lang="en-US" altLang="zh-CN" smtClean="0"/>
              <a:pPr/>
              <a:t>2</a:t>
            </a:fld>
            <a:endParaRPr lang="en-US" altLang="zh-CN"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54A48A17-3C11-40CC-BF7E-CBF88A4F716F}" type="slidenum">
              <a:rPr lang="en-US" altLang="zh-CN" smtClean="0"/>
              <a:pPr/>
              <a:t>22</a:t>
            </a:fld>
            <a:endParaRPr lang="en-US" altLang="zh-CN"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2E65B5CB-6DD6-4445-9CE8-10E1C94C037A}" type="slidenum">
              <a:rPr lang="en-US" altLang="zh-CN" smtClean="0"/>
              <a:pPr/>
              <a:t>23</a:t>
            </a:fld>
            <a:endParaRPr lang="en-US" altLang="zh-CN"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7749E9AB-1210-469B-B9A0-D1AD6FC7AA50}" type="slidenum">
              <a:rPr lang="en-US" altLang="zh-CN" smtClean="0"/>
              <a:pPr/>
              <a:t>24</a:t>
            </a:fld>
            <a:endParaRPr lang="en-US" altLang="zh-CN"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2D89871-4DA0-4E3E-A5CF-F5D0086F677B}" type="slidenum">
              <a:rPr lang="en-US" altLang="zh-CN" smtClean="0"/>
              <a:pPr/>
              <a:t>25</a:t>
            </a:fld>
            <a:endParaRPr lang="en-US" altLang="zh-CN"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568AA9E2-CB3F-40BC-8863-9C437ED4135D}" type="slidenum">
              <a:rPr lang="en-US" altLang="zh-CN" smtClean="0"/>
              <a:pPr/>
              <a:t>27</a:t>
            </a:fld>
            <a:endParaRPr lang="en-US" altLang="zh-CN"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6E27FFAD-ECAA-4FE7-BDFC-6C0092BD305E}" type="slidenum">
              <a:rPr lang="en-US" altLang="zh-CN" smtClean="0"/>
              <a:pPr/>
              <a:t>32</a:t>
            </a:fld>
            <a:endParaRPr lang="en-US" altLang="zh-CN"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45197656-D6DA-4C18-8815-6FBF3DF73142}" type="slidenum">
              <a:rPr lang="en-US" altLang="zh-CN" smtClean="0"/>
              <a:pPr/>
              <a:t>35</a:t>
            </a:fld>
            <a:endParaRPr lang="en-US" altLang="zh-CN"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262CAE2B-023E-4A0D-97A3-1AE92120901D}" type="slidenum">
              <a:rPr lang="en-US" altLang="zh-CN" smtClean="0"/>
              <a:pPr/>
              <a:t>36</a:t>
            </a:fld>
            <a:endParaRPr lang="en-US" altLang="zh-CN" smtClean="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6DE9841-ED57-4656-ABE2-516BBB5F8F00}" type="slidenum">
              <a:rPr lang="en-US" altLang="zh-CN" smtClean="0"/>
              <a:pPr/>
              <a:t>37</a:t>
            </a:fld>
            <a:endParaRPr lang="en-US" altLang="zh-CN" smtClean="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33764EAF-805C-4B65-82BF-7CA60084FC14}" type="slidenum">
              <a:rPr lang="en-US" altLang="zh-CN" smtClean="0"/>
              <a:pPr/>
              <a:t>38</a:t>
            </a:fld>
            <a:endParaRPr lang="en-US" altLang="zh-CN" smtClean="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4E4A36E4-4DB0-41DC-9ABD-11699F996CA6}" type="slidenum">
              <a:rPr lang="en-US" altLang="zh-CN" smtClean="0"/>
              <a:pPr/>
              <a:t>3</a:t>
            </a:fld>
            <a:endParaRPr lang="en-US" altLang="zh-CN"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a:ln/>
        </p:spPr>
      </p:sp>
      <p:sp>
        <p:nvSpPr>
          <p:cNvPr id="163843" name="备注占位符 2"/>
          <p:cNvSpPr>
            <a:spLocks noGrp="1"/>
          </p:cNvSpPr>
          <p:nvPr>
            <p:ph type="body" idx="1"/>
          </p:nvPr>
        </p:nvSpPr>
        <p:spPr>
          <a:noFill/>
          <a:ln/>
        </p:spPr>
        <p:txBody>
          <a:bodyPr/>
          <a:lstStyle/>
          <a:p>
            <a:endParaRPr lang="zh-CN" altLang="en-US" smtClean="0"/>
          </a:p>
        </p:txBody>
      </p:sp>
      <p:sp>
        <p:nvSpPr>
          <p:cNvPr id="163844" name="灯片编号占位符 3"/>
          <p:cNvSpPr>
            <a:spLocks noGrp="1"/>
          </p:cNvSpPr>
          <p:nvPr>
            <p:ph type="sldNum" sz="quarter" idx="5"/>
          </p:nvPr>
        </p:nvSpPr>
        <p:spPr>
          <a:noFill/>
        </p:spPr>
        <p:txBody>
          <a:bodyPr/>
          <a:lstStyle/>
          <a:p>
            <a:fld id="{259AB0D0-A5F5-4F02-A024-626E70931646}" type="slidenum">
              <a:rPr lang="en-US" altLang="zh-CN" smtClean="0"/>
              <a:pPr/>
              <a:t>42</a:t>
            </a:fld>
            <a:endParaRPr lang="en-US"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B2DF8C56-9FD8-4FDD-A8C0-792102DAED17}" type="slidenum">
              <a:rPr lang="en-US" altLang="zh-CN" smtClean="0"/>
              <a:pPr/>
              <a:t>43</a:t>
            </a:fld>
            <a:endParaRPr lang="en-US" altLang="zh-CN" smtClean="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8DE0A3BB-486F-413C-9115-00B5A7F377D0}" type="slidenum">
              <a:rPr lang="en-US" altLang="zh-CN" smtClean="0"/>
              <a:pPr/>
              <a:t>44</a:t>
            </a:fld>
            <a:endParaRPr lang="en-US" altLang="zh-CN" smtClean="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3F73EAC8-5E3E-4CED-9E00-53A4604B1F0E}" type="slidenum">
              <a:rPr lang="en-US" altLang="zh-CN" smtClean="0"/>
              <a:pPr/>
              <a:t>45</a:t>
            </a:fld>
            <a:endParaRPr lang="en-US" altLang="zh-CN"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D4B5B3E5-F2D7-4F15-A65D-2CBDF25A136A}" type="slidenum">
              <a:rPr lang="en-US" altLang="zh-CN" smtClean="0"/>
              <a:pPr/>
              <a:t>46</a:t>
            </a:fld>
            <a:endParaRPr lang="en-US" altLang="zh-CN"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31779932-8EB2-4FD7-952D-18145EDB3366}" type="slidenum">
              <a:rPr lang="en-US" altLang="zh-CN" smtClean="0"/>
              <a:pPr/>
              <a:t>47</a:t>
            </a:fld>
            <a:endParaRPr lang="en-US" altLang="zh-CN" smtClean="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8574F154-7373-4C60-BE38-9B1C49BC8481}" type="slidenum">
              <a:rPr lang="en-US" altLang="zh-CN" smtClean="0"/>
              <a:pPr/>
              <a:t>49</a:t>
            </a:fld>
            <a:endParaRPr lang="en-US" altLang="zh-CN"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E84E1438-6CC0-44A0-8C40-A5B3AC98B6D8}" type="slidenum">
              <a:rPr lang="en-US" altLang="zh-CN" smtClean="0"/>
              <a:pPr/>
              <a:t>50</a:t>
            </a:fld>
            <a:endParaRPr lang="en-US" altLang="zh-CN" smtClean="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7CF750BC-CA8D-4D4A-B107-E7ACA16B065A}" type="slidenum">
              <a:rPr lang="en-US" altLang="zh-CN" smtClean="0"/>
              <a:pPr/>
              <a:t>52</a:t>
            </a:fld>
            <a:endParaRPr lang="en-US" altLang="zh-CN" smtClean="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E0022CAA-FCFF-4BBC-9948-98323A38AF2B}" type="slidenum">
              <a:rPr lang="en-US" altLang="zh-CN" smtClean="0"/>
              <a:pPr/>
              <a:t>57</a:t>
            </a:fld>
            <a:endParaRPr lang="en-US" altLang="zh-CN" smtClean="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F09121F6-1DA0-43BD-B1C0-C4B462D0B8BE}" type="slidenum">
              <a:rPr lang="en-US" altLang="zh-CN" smtClean="0"/>
              <a:pPr/>
              <a:t>4</a:t>
            </a:fld>
            <a:endParaRPr lang="en-US" altLang="zh-CN"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4ED398CE-CE78-43F9-9A3C-EF9BFBE42AF9}" type="slidenum">
              <a:rPr lang="en-US" altLang="zh-CN" smtClean="0"/>
              <a:pPr/>
              <a:t>58</a:t>
            </a:fld>
            <a:endParaRPr lang="en-US" altLang="zh-CN" smtClean="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7E570402-2464-4B82-A11D-A9C84E35A2D8}" type="slidenum">
              <a:rPr lang="en-US" altLang="zh-CN" smtClean="0"/>
              <a:pPr/>
              <a:t>59</a:t>
            </a:fld>
            <a:endParaRPr lang="en-US" altLang="zh-CN" smtClean="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FA691407-A0B3-4467-BD07-ED3E515594AA}" type="slidenum">
              <a:rPr lang="en-US" altLang="zh-CN" smtClean="0"/>
              <a:pPr/>
              <a:t>60</a:t>
            </a:fld>
            <a:endParaRPr lang="en-US" altLang="zh-CN" smtClean="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B1A6964A-467D-4AF2-991A-EA4CF7C16A51}" type="slidenum">
              <a:rPr lang="en-US" altLang="zh-CN" smtClean="0"/>
              <a:pPr/>
              <a:t>61</a:t>
            </a:fld>
            <a:endParaRPr lang="en-US" altLang="zh-CN" smtClean="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8C97529E-CEBE-416A-A8B5-0424BB9A248B}" type="slidenum">
              <a:rPr lang="en-US" altLang="zh-CN" smtClean="0"/>
              <a:pPr/>
              <a:t>63</a:t>
            </a:fld>
            <a:endParaRPr lang="en-US" altLang="zh-CN" smtClean="0"/>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4018AAC5-ECFF-482D-82E8-FCD80C84A0B0}" type="slidenum">
              <a:rPr lang="en-US" altLang="zh-CN" smtClean="0"/>
              <a:pPr/>
              <a:t>65</a:t>
            </a:fld>
            <a:endParaRPr lang="en-US" altLang="zh-CN"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5F6142EA-EBA2-4F03-BE5D-C8E83C7A2CFC}" type="slidenum">
              <a:rPr lang="en-US" altLang="zh-CN" smtClean="0"/>
              <a:pPr/>
              <a:t>68</a:t>
            </a:fld>
            <a:endParaRPr lang="en-US" altLang="zh-CN" smtClean="0"/>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182B7DF9-A743-4274-B0E4-838259964E77}" type="slidenum">
              <a:rPr lang="en-US" altLang="zh-CN" smtClean="0"/>
              <a:pPr/>
              <a:t>69</a:t>
            </a:fld>
            <a:endParaRPr lang="en-US" altLang="zh-CN" smtClean="0"/>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DFC384C0-5950-4005-BBB4-90F810DD4F1B}" type="slidenum">
              <a:rPr lang="en-US" altLang="zh-CN" smtClean="0"/>
              <a:pPr/>
              <a:t>71</a:t>
            </a:fld>
            <a:endParaRPr lang="en-US" altLang="zh-CN" smtClean="0"/>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7AEB67DA-D073-40B2-8C9A-AFEBE9050A86}" type="slidenum">
              <a:rPr lang="en-US" altLang="zh-CN" smtClean="0"/>
              <a:pPr/>
              <a:t>73</a:t>
            </a:fld>
            <a:endParaRPr lang="en-US" altLang="zh-CN" smtClean="0"/>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592B41E7-00A2-431C-AAD1-D49562FA692D}" type="slidenum">
              <a:rPr lang="en-US" altLang="zh-CN" smtClean="0"/>
              <a:pPr/>
              <a:t>6</a:t>
            </a:fld>
            <a:endParaRPr lang="en-US" altLang="zh-CN"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E3AC4A52-0905-4D0F-A9DE-688DD4F24E32}" type="slidenum">
              <a:rPr lang="en-US" altLang="zh-CN" smtClean="0"/>
              <a:pPr/>
              <a:t>74</a:t>
            </a:fld>
            <a:endParaRPr lang="en-US" altLang="zh-CN" smtClean="0"/>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D9A795E5-F625-4EDD-A5A3-D33E6324EA2C}" type="slidenum">
              <a:rPr lang="en-US" altLang="zh-CN" smtClean="0"/>
              <a:pPr/>
              <a:t>75</a:t>
            </a:fld>
            <a:endParaRPr lang="en-US" altLang="zh-CN" smtClean="0"/>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7F2087DD-C967-4EF3-B85C-3FAB786CD60F}" type="slidenum">
              <a:rPr lang="en-US" altLang="zh-CN" smtClean="0"/>
              <a:pPr/>
              <a:t>76</a:t>
            </a:fld>
            <a:endParaRPr lang="en-US" altLang="zh-CN" smtClean="0"/>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B5255B6D-8C0C-4703-8F33-599188DA63CF}" type="slidenum">
              <a:rPr lang="en-US" altLang="zh-CN" smtClean="0"/>
              <a:pPr/>
              <a:t>77</a:t>
            </a:fld>
            <a:endParaRPr lang="en-US" altLang="zh-CN" smtClean="0"/>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57CBE89F-6DB1-44CA-AF84-3BAFA00A478B}" type="slidenum">
              <a:rPr lang="en-US" altLang="zh-CN" smtClean="0"/>
              <a:pPr/>
              <a:t>78</a:t>
            </a:fld>
            <a:endParaRPr lang="en-US" altLang="zh-CN" smtClean="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88983E35-ABB3-43ED-93E4-45D346B20C42}" type="slidenum">
              <a:rPr lang="en-US" altLang="zh-CN" smtClean="0"/>
              <a:pPr/>
              <a:t>79</a:t>
            </a:fld>
            <a:endParaRPr lang="en-US" altLang="zh-CN" smtClean="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E587FE0B-5381-46F2-9201-3B4944D218FD}" type="slidenum">
              <a:rPr lang="en-US" altLang="zh-CN" smtClean="0"/>
              <a:pPr/>
              <a:t>81</a:t>
            </a:fld>
            <a:endParaRPr lang="en-US" altLang="zh-CN" smtClean="0"/>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66D787C7-7475-40E7-885F-829BBF4F38A4}" type="slidenum">
              <a:rPr lang="en-US" altLang="zh-CN" smtClean="0"/>
              <a:pPr/>
              <a:t>82</a:t>
            </a:fld>
            <a:endParaRPr lang="en-US" altLang="zh-CN" smtClean="0"/>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09E34123-99D5-47FE-8F49-21F0F52C38AC}" type="slidenum">
              <a:rPr lang="en-US" altLang="zh-CN" smtClean="0"/>
              <a:pPr/>
              <a:t>85</a:t>
            </a:fld>
            <a:endParaRPr lang="en-US" altLang="zh-CN" smtClean="0"/>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680FAEEB-E04F-4388-9B3A-B2473F5D4BF1}" type="slidenum">
              <a:rPr lang="en-US" altLang="zh-CN" smtClean="0"/>
              <a:pPr/>
              <a:t>86</a:t>
            </a:fld>
            <a:endParaRPr lang="en-US" altLang="zh-CN" smtClean="0"/>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9CEE7798-1CC2-4EBC-964A-9D0C960E2F43}" type="slidenum">
              <a:rPr lang="en-US" altLang="zh-CN" smtClean="0"/>
              <a:pPr/>
              <a:t>7</a:t>
            </a:fld>
            <a:endParaRPr lang="en-US" altLang="zh-CN"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AC212848-9AA0-4C7F-9665-945E90D5F817}" type="slidenum">
              <a:rPr lang="en-US" altLang="zh-CN" smtClean="0"/>
              <a:pPr/>
              <a:t>88</a:t>
            </a:fld>
            <a:endParaRPr lang="en-US" altLang="zh-CN" smtClean="0"/>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9F6213CE-B5D9-4F5B-A27F-BEBD8E7199E3}" type="slidenum">
              <a:rPr lang="en-US" altLang="zh-CN" smtClean="0"/>
              <a:pPr/>
              <a:t>89</a:t>
            </a:fld>
            <a:endParaRPr lang="en-US" altLang="zh-CN" smtClean="0"/>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31ECA87A-11CF-4535-8228-E59CEBF9E80D}" type="slidenum">
              <a:rPr lang="en-US" altLang="zh-CN" smtClean="0"/>
              <a:pPr/>
              <a:t>90</a:t>
            </a:fld>
            <a:endParaRPr lang="en-US" altLang="zh-CN" smtClean="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7266A031-5FC2-4510-9FBF-6AE4D6097A2C}" type="slidenum">
              <a:rPr lang="en-US" altLang="zh-CN" smtClean="0"/>
              <a:pPr/>
              <a:t>91</a:t>
            </a:fld>
            <a:endParaRPr lang="en-US" altLang="zh-CN" smtClean="0"/>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4A1CD609-2EE3-4338-9FFA-04E552F93D6F}" type="slidenum">
              <a:rPr lang="en-US" altLang="zh-CN" smtClean="0"/>
              <a:pPr/>
              <a:t>93</a:t>
            </a:fld>
            <a:endParaRPr lang="en-US" altLang="zh-CN" smtClean="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1472339B-26AB-41FC-AB7F-699BDF22E17D}" type="slidenum">
              <a:rPr lang="en-US" altLang="zh-CN" smtClean="0"/>
              <a:pPr/>
              <a:t>94</a:t>
            </a:fld>
            <a:endParaRPr lang="en-US" altLang="zh-CN" smtClean="0"/>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C2E39239-3EDD-45A6-A111-C7C360811407}" type="slidenum">
              <a:rPr lang="en-US" altLang="zh-CN" smtClean="0"/>
              <a:pPr/>
              <a:t>96</a:t>
            </a:fld>
            <a:endParaRPr lang="en-US" altLang="zh-CN" smtClean="0"/>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62BD36A6-775A-4E68-98B7-3EDB4AD01F01}" type="slidenum">
              <a:rPr lang="en-US" altLang="zh-CN" smtClean="0"/>
              <a:pPr/>
              <a:t>98</a:t>
            </a:fld>
            <a:endParaRPr lang="en-US" altLang="zh-CN" smtClean="0"/>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6D55A7DC-5F51-4D9F-8594-D075C1C72DD0}" type="slidenum">
              <a:rPr lang="en-US" altLang="zh-CN" smtClean="0"/>
              <a:pPr/>
              <a:t>99</a:t>
            </a:fld>
            <a:endParaRPr lang="en-US" altLang="zh-CN" smtClean="0"/>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5BC2233A-E705-49A6-B469-5A69A202DD36}" type="slidenum">
              <a:rPr lang="en-US" altLang="zh-CN" smtClean="0"/>
              <a:pPr/>
              <a:t>100</a:t>
            </a:fld>
            <a:endParaRPr lang="en-US" altLang="zh-CN" smtClean="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350412A1-4BB8-41AF-AD54-AA442C2847BB}" type="slidenum">
              <a:rPr lang="en-US" altLang="zh-CN" smtClean="0"/>
              <a:pPr/>
              <a:t>8</a:t>
            </a:fld>
            <a:endParaRPr lang="en-US" altLang="zh-CN"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BE9FBCB8-2DBC-4D58-85FE-F81126BB83ED}" type="slidenum">
              <a:rPr lang="en-US" altLang="zh-CN" smtClean="0"/>
              <a:pPr/>
              <a:t>103</a:t>
            </a:fld>
            <a:endParaRPr lang="en-US" altLang="zh-CN" smtClean="0"/>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71F25943-F711-4017-9931-F4BDE8EC7567}" type="slidenum">
              <a:rPr lang="en-US" altLang="zh-CN" smtClean="0"/>
              <a:pPr/>
              <a:t>104</a:t>
            </a:fld>
            <a:endParaRPr lang="en-US" altLang="zh-CN" smtClean="0"/>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A659DB6F-6903-4EE8-B213-49437B415CE0}" type="slidenum">
              <a:rPr lang="en-US" altLang="zh-CN" smtClean="0"/>
              <a:pPr/>
              <a:t>105</a:t>
            </a:fld>
            <a:endParaRPr lang="en-US" altLang="zh-CN" smtClean="0"/>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D94747BD-C6E0-47CE-96DE-720B1316D422}" type="slidenum">
              <a:rPr lang="en-US" altLang="zh-CN" smtClean="0"/>
              <a:pPr/>
              <a:t>106</a:t>
            </a:fld>
            <a:endParaRPr lang="en-US" altLang="zh-CN" smtClean="0"/>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5A49F410-D138-44B6-89C9-8853DBE6C24E}" type="slidenum">
              <a:rPr lang="en-US" altLang="zh-CN" smtClean="0"/>
              <a:pPr/>
              <a:t>107</a:t>
            </a:fld>
            <a:endParaRPr lang="en-US" altLang="zh-CN" smtClean="0"/>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20D65D14-CDFC-472D-926B-2A919DA6EDBE}" type="slidenum">
              <a:rPr lang="en-US" altLang="zh-CN" smtClean="0"/>
              <a:pPr/>
              <a:t>108</a:t>
            </a:fld>
            <a:endParaRPr lang="en-US" altLang="zh-CN" smtClean="0"/>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FE5D2B20-BE04-4E75-9D6A-94C505B2956F}" type="slidenum">
              <a:rPr lang="en-US" altLang="zh-CN" smtClean="0"/>
              <a:pPr/>
              <a:t>109</a:t>
            </a:fld>
            <a:endParaRPr lang="en-US" altLang="zh-CN" smtClean="0"/>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E806A7E4-0CD9-4C20-B6DF-45F5FA913CAB}" type="slidenum">
              <a:rPr lang="en-US" altLang="zh-CN" smtClean="0"/>
              <a:pPr/>
              <a:t>110</a:t>
            </a:fld>
            <a:endParaRPr lang="en-US" altLang="zh-CN" smtClean="0"/>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4F454D8B-FB07-4105-ACE3-9BF3E383F471}" type="slidenum">
              <a:rPr lang="en-US" altLang="zh-CN" smtClean="0"/>
              <a:pPr/>
              <a:t>111</a:t>
            </a:fld>
            <a:endParaRPr lang="en-US" altLang="zh-CN" smtClean="0"/>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5F34D6FF-6D25-43CE-8B01-E35A7222C25C}" type="slidenum">
              <a:rPr lang="en-US" altLang="zh-CN" smtClean="0"/>
              <a:pPr/>
              <a:t>112</a:t>
            </a:fld>
            <a:endParaRPr lang="en-US" altLang="zh-CN" smtClean="0"/>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817B9AC6-F7B9-4B6A-A850-AEC19F6909E4}" type="slidenum">
              <a:rPr lang="en-US" altLang="zh-CN" smtClean="0"/>
              <a:pPr/>
              <a:t>9</a:t>
            </a:fld>
            <a:endParaRPr lang="en-US" altLang="zh-CN"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488D64CB-F287-4CCB-88FD-C115180D417F}" type="slidenum">
              <a:rPr lang="en-US" altLang="zh-CN" smtClean="0"/>
              <a:pPr/>
              <a:t>113</a:t>
            </a:fld>
            <a:endParaRPr lang="en-US" altLang="zh-CN" smtClean="0"/>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A3FEBAA3-B548-4B76-AFA0-E237FE1584DA}" type="slidenum">
              <a:rPr lang="en-US" altLang="zh-CN" smtClean="0"/>
              <a:pPr/>
              <a:t>114</a:t>
            </a:fld>
            <a:endParaRPr lang="en-US" altLang="zh-CN" smtClean="0"/>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CF609774-D354-4DE8-875B-D00C7F657A8F}" type="slidenum">
              <a:rPr lang="en-US" altLang="zh-CN" smtClean="0"/>
              <a:pPr/>
              <a:t>115</a:t>
            </a:fld>
            <a:endParaRPr lang="en-US" altLang="zh-CN" smtClean="0"/>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A2B4BA96-11F8-482C-8860-59FE589C72D0}" type="slidenum">
              <a:rPr lang="en-US" altLang="zh-CN" smtClean="0"/>
              <a:pPr/>
              <a:t>116</a:t>
            </a:fld>
            <a:endParaRPr lang="en-US" altLang="zh-CN" smtClean="0"/>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8E37DD99-B6ED-45A2-8420-5F49F96FD6F6}" type="slidenum">
              <a:rPr lang="en-US" altLang="zh-CN" smtClean="0"/>
              <a:pPr/>
              <a:t>117</a:t>
            </a:fld>
            <a:endParaRPr lang="en-US" altLang="zh-CN" smtClean="0"/>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BDBE2387-5707-4673-8C4D-827EDB785309}" type="slidenum">
              <a:rPr lang="en-US" altLang="zh-CN" smtClean="0"/>
              <a:pPr/>
              <a:t>118</a:t>
            </a:fld>
            <a:endParaRPr lang="en-US" altLang="zh-CN" smtClean="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3839375D-C7E3-4C94-AD6B-FA6EC5910320}" type="slidenum">
              <a:rPr lang="en-US" altLang="zh-CN" smtClean="0"/>
              <a:pPr/>
              <a:t>119</a:t>
            </a:fld>
            <a:endParaRPr lang="en-US" altLang="zh-CN" smtClean="0"/>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D25EDC89-25E1-47C8-9F09-64F10269C4E1}" type="slidenum">
              <a:rPr lang="en-US" altLang="zh-CN" smtClean="0"/>
              <a:pPr/>
              <a:t>120</a:t>
            </a:fld>
            <a:endParaRPr lang="en-US" altLang="zh-CN" smtClean="0"/>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D46A9972-E21C-4589-A1F6-B608DA4FE10B}" type="slidenum">
              <a:rPr lang="en-US" altLang="zh-CN" smtClean="0"/>
              <a:pPr/>
              <a:t>121</a:t>
            </a:fld>
            <a:endParaRPr lang="en-US" altLang="zh-CN" smtClean="0"/>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2347BA59-771A-4D37-9414-9E91ABAFFCAF}" type="slidenum">
              <a:rPr lang="en-US" altLang="zh-CN" smtClean="0"/>
              <a:pPr/>
              <a:t>122</a:t>
            </a:fld>
            <a:endParaRPr lang="en-US" altLang="zh-CN" smtClean="0"/>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435165BB-0D84-4F9F-A375-45D28424F0E3}" type="slidenum">
              <a:rPr lang="en-US" altLang="zh-CN" smtClean="0"/>
              <a:pPr/>
              <a:t>10</a:t>
            </a:fld>
            <a:endParaRPr lang="en-US" altLang="zh-CN"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A5F54026-CF3E-4B36-AC7B-5CD7E3E497AB}" type="slidenum">
              <a:rPr lang="en-US" altLang="zh-CN" smtClean="0"/>
              <a:pPr/>
              <a:t>123</a:t>
            </a:fld>
            <a:endParaRPr lang="en-US" altLang="zh-CN" smtClean="0"/>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E61D3C24-987E-425A-AEC6-16CE4606251C}" type="slidenum">
              <a:rPr lang="en-US" altLang="zh-CN" smtClean="0"/>
              <a:pPr/>
              <a:t>124</a:t>
            </a:fld>
            <a:endParaRPr lang="en-US" altLang="zh-CN" smtClean="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CF9425F7-366C-4B3F-88BB-F690AAE1CAA2}" type="slidenum">
              <a:rPr lang="en-US" altLang="zh-CN" smtClean="0"/>
              <a:pPr/>
              <a:t>125</a:t>
            </a:fld>
            <a:endParaRPr lang="en-US" altLang="zh-CN" smtClean="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92E3AC78-1A15-4C06-9E22-7945885BDEE9}" type="slidenum">
              <a:rPr lang="en-US" altLang="zh-CN" smtClean="0"/>
              <a:pPr/>
              <a:t>127</a:t>
            </a:fld>
            <a:endParaRPr lang="en-US" altLang="zh-CN" smtClean="0"/>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6CE2588D-03E9-44A0-B87D-3C6BEBDCD366}" type="slidenum">
              <a:rPr lang="en-US" altLang="zh-CN" smtClean="0"/>
              <a:pPr/>
              <a:t>129</a:t>
            </a:fld>
            <a:endParaRPr lang="en-US" altLang="zh-CN" smtClean="0"/>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5C91C0B5-C031-4ECC-95C8-D89E4014B4E3}" type="slidenum">
              <a:rPr lang="en-US" altLang="zh-CN" smtClean="0"/>
              <a:pPr/>
              <a:t>130</a:t>
            </a:fld>
            <a:endParaRPr lang="en-US" altLang="zh-CN" smtClean="0"/>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5A10E259-2BE8-4F9C-B6F0-D356428F72DB}" type="slidenum">
              <a:rPr lang="en-US" altLang="zh-CN" smtClean="0"/>
              <a:pPr/>
              <a:t>131</a:t>
            </a:fld>
            <a:endParaRPr lang="en-US" altLang="zh-CN" smtClean="0"/>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BE37DA1B-D439-4BE6-B79F-E7B2F6070C0A}" type="slidenum">
              <a:rPr lang="en-US" altLang="zh-CN" smtClean="0"/>
              <a:pPr/>
              <a:t>132</a:t>
            </a:fld>
            <a:endParaRPr lang="en-US" altLang="zh-CN" smtClean="0"/>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ct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ct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lgn="ct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en-US"/>
            </a:p>
          </p:txBody>
        </p:sp>
      </p:grpSp>
      <p:sp>
        <p:nvSpPr>
          <p:cNvPr id="8204"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82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F33748E0-1CA8-4349-AA33-6C1C397B23E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917F099-2586-4FD1-98D5-406C80D422F6}"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D237636-8233-494A-8CEB-3E1DDE74BEAB}"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2574E07-8876-457D-B909-7A320D984EAD}"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3B547A10-B112-4A3E-906E-AB2D161E91AC}"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214313"/>
            <a:ext cx="7793037" cy="1462087"/>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1826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1826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3187F4A1-981C-4945-AAB6-062B5BF49E72}"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9CA91FF-E6E3-4B0D-81AD-82EB44D8C094}"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F5B606E-4A37-4EFC-854C-9E1CA251DA35}"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2908133-8A81-4361-87E2-858480FDBC9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492348B-03C0-4725-B6E1-DFF980DFED75}"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18819C88-EBCA-4068-B266-D0F925CD929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EDE2A14E-F3C5-489A-A35A-7EF1DE08AE26}"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29DB564F-BDA2-4A93-B32A-583E29791483}"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64897B5-EA24-41D4-8F31-C5006FF8079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5947C6F5-0043-4444-9F49-A5A04721F56E}"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zh-CN" sz="2400"/>
          </a:p>
        </p:txBody>
      </p:sp>
      <p:sp>
        <p:nvSpPr>
          <p:cNvPr id="717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7172"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zh-CN" sz="2400"/>
          </a:p>
        </p:txBody>
      </p:sp>
      <p:sp>
        <p:nvSpPr>
          <p:cNvPr id="717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717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sz="2400"/>
          </a:p>
        </p:txBody>
      </p:sp>
      <p:sp>
        <p:nvSpPr>
          <p:cNvPr id="7175"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zh-CN" sz="2400"/>
          </a:p>
        </p:txBody>
      </p:sp>
      <p:sp>
        <p:nvSpPr>
          <p:cNvPr id="717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5018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018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179"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ea typeface="宋体" charset="-122"/>
              </a:defRPr>
            </a:lvl1pPr>
          </a:lstStyle>
          <a:p>
            <a:pPr>
              <a:defRPr/>
            </a:pPr>
            <a:endParaRPr lang="en-US" altLang="zh-CN"/>
          </a:p>
        </p:txBody>
      </p:sp>
      <p:sp>
        <p:nvSpPr>
          <p:cNvPr id="7180"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a typeface="宋体" charset="-122"/>
              </a:defRPr>
            </a:lvl1pPr>
          </a:lstStyle>
          <a:p>
            <a:pPr>
              <a:defRPr/>
            </a:pPr>
            <a:endParaRPr lang="en-US" altLang="zh-CN"/>
          </a:p>
        </p:txBody>
      </p:sp>
      <p:sp>
        <p:nvSpPr>
          <p:cNvPr id="718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a typeface="宋体" charset="-122"/>
              </a:defRPr>
            </a:lvl1pPr>
          </a:lstStyle>
          <a:p>
            <a:pPr>
              <a:defRPr/>
            </a:pPr>
            <a:fld id="{9B8AA8ED-267D-4D3A-8033-80E968F40E3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28"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 id="2147484124" r:id="rId12"/>
    <p:sldLayoutId id="2147484125" r:id="rId13"/>
    <p:sldLayoutId id="2147484126" r:id="rId14"/>
    <p:sldLayoutId id="2147484127" r:id="rId15"/>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charset="-122"/>
        </a:defRPr>
      </a:lvl2pPr>
      <a:lvl3pPr algn="l" rtl="0" eaLnBrk="0" fontAlgn="base" hangingPunct="0">
        <a:spcBef>
          <a:spcPct val="0"/>
        </a:spcBef>
        <a:spcAft>
          <a:spcPct val="0"/>
        </a:spcAft>
        <a:defRPr sz="4400">
          <a:solidFill>
            <a:schemeClr val="tx2"/>
          </a:solidFill>
          <a:latin typeface="Tahoma" pitchFamily="34" charset="0"/>
          <a:ea typeface="宋体" charset="-122"/>
        </a:defRPr>
      </a:lvl3pPr>
      <a:lvl4pPr algn="l" rtl="0" eaLnBrk="0" fontAlgn="base" hangingPunct="0">
        <a:spcBef>
          <a:spcPct val="0"/>
        </a:spcBef>
        <a:spcAft>
          <a:spcPct val="0"/>
        </a:spcAft>
        <a:defRPr sz="4400">
          <a:solidFill>
            <a:schemeClr val="tx2"/>
          </a:solidFill>
          <a:latin typeface="Tahoma" pitchFamily="34" charset="0"/>
          <a:ea typeface="宋体" charset="-122"/>
        </a:defRPr>
      </a:lvl4pPr>
      <a:lvl5pPr algn="l" rtl="0" eaLnBrk="0" fontAlgn="base" hangingPunct="0">
        <a:spcBef>
          <a:spcPct val="0"/>
        </a:spcBef>
        <a:spcAft>
          <a:spcPct val="0"/>
        </a:spcAft>
        <a:defRPr sz="4400">
          <a:solidFill>
            <a:schemeClr val="tx2"/>
          </a:solidFill>
          <a:latin typeface="Tahoma" pitchFamily="34" charset="0"/>
          <a:ea typeface="宋体" charset="-122"/>
        </a:defRPr>
      </a:lvl5pPr>
      <a:lvl6pPr marL="457200" algn="l" rtl="0" fontAlgn="base">
        <a:spcBef>
          <a:spcPct val="0"/>
        </a:spcBef>
        <a:spcAft>
          <a:spcPct val="0"/>
        </a:spcAft>
        <a:defRPr sz="4400">
          <a:solidFill>
            <a:schemeClr val="tx2"/>
          </a:solidFill>
          <a:latin typeface="Tahoma" pitchFamily="34" charset="0"/>
          <a:ea typeface="宋体" charset="-122"/>
        </a:defRPr>
      </a:lvl6pPr>
      <a:lvl7pPr marL="914400" algn="l" rtl="0" fontAlgn="base">
        <a:spcBef>
          <a:spcPct val="0"/>
        </a:spcBef>
        <a:spcAft>
          <a:spcPct val="0"/>
        </a:spcAft>
        <a:defRPr sz="4400">
          <a:solidFill>
            <a:schemeClr val="tx2"/>
          </a:solidFill>
          <a:latin typeface="Tahoma" pitchFamily="34" charset="0"/>
          <a:ea typeface="宋体" charset="-122"/>
        </a:defRPr>
      </a:lvl7pPr>
      <a:lvl8pPr marL="1371600" algn="l" rtl="0" fontAlgn="base">
        <a:spcBef>
          <a:spcPct val="0"/>
        </a:spcBef>
        <a:spcAft>
          <a:spcPct val="0"/>
        </a:spcAft>
        <a:defRPr sz="4400">
          <a:solidFill>
            <a:schemeClr val="tx2"/>
          </a:solidFill>
          <a:latin typeface="Tahoma" pitchFamily="34" charset="0"/>
          <a:ea typeface="宋体" charset="-122"/>
        </a:defRPr>
      </a:lvl8pPr>
      <a:lvl9pPr marL="1828800" algn="l" rtl="0" fontAlgn="base">
        <a:spcBef>
          <a:spcPct val="0"/>
        </a:spcBef>
        <a:spcAft>
          <a:spcPct val="0"/>
        </a:spcAft>
        <a:defRPr sz="4400">
          <a:solidFill>
            <a:schemeClr val="tx2"/>
          </a:solidFill>
          <a:latin typeface="Tahoma" pitchFamily="34" charset="0"/>
          <a:ea typeface="宋体"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69.xml"/><Relationship Id="rId7" Type="http://schemas.openxmlformats.org/officeDocument/2006/relationships/oleObject" Target="../embeddings/oleObject80.bin"/><Relationship Id="rId2" Type="http://schemas.openxmlformats.org/officeDocument/2006/relationships/slideLayout" Target="../slideLayouts/slideLayout13.xml"/><Relationship Id="rId1" Type="http://schemas.openxmlformats.org/officeDocument/2006/relationships/vmlDrawing" Target="../drawings/vmlDrawing33.vml"/><Relationship Id="rId6" Type="http://schemas.openxmlformats.org/officeDocument/2006/relationships/oleObject" Target="../embeddings/oleObject79.bin"/><Relationship Id="rId5" Type="http://schemas.openxmlformats.org/officeDocument/2006/relationships/oleObject" Target="../embeddings/oleObject78.bin"/><Relationship Id="rId4" Type="http://schemas.openxmlformats.org/officeDocument/2006/relationships/oleObject" Target="../embeddings/oleObject77.bin"/></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34.v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2.xml"/><Relationship Id="rId1" Type="http://schemas.openxmlformats.org/officeDocument/2006/relationships/vmlDrawing" Target="../drawings/vmlDrawing35.vml"/><Relationship Id="rId4" Type="http://schemas.openxmlformats.org/officeDocument/2006/relationships/oleObject" Target="../embeddings/oleObject82.bin"/></Relationships>
</file>

<file path=ppt/slides/_rels/slide10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2.xml"/><Relationship Id="rId1" Type="http://schemas.openxmlformats.org/officeDocument/2006/relationships/vmlDrawing" Target="../drawings/vmlDrawing36.vml"/><Relationship Id="rId5" Type="http://schemas.openxmlformats.org/officeDocument/2006/relationships/slide" Target="slide6.xml"/><Relationship Id="rId4" Type="http://schemas.openxmlformats.org/officeDocument/2006/relationships/image" Target="../media/image131.jpe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slide" Target="slide11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3.xml"/><Relationship Id="rId1" Type="http://schemas.openxmlformats.org/officeDocument/2006/relationships/vmlDrawing" Target="../drawings/vmlDrawing37.vml"/><Relationship Id="rId6" Type="http://schemas.openxmlformats.org/officeDocument/2006/relationships/oleObject" Target="../embeddings/oleObject85.bin"/><Relationship Id="rId5" Type="http://schemas.openxmlformats.org/officeDocument/2006/relationships/oleObject" Target="../embeddings/oleObject84.bin"/><Relationship Id="rId4" Type="http://schemas.openxmlformats.org/officeDocument/2006/relationships/oleObject" Target="../embeddings/oleObject83.bin"/></Relationships>
</file>

<file path=ppt/slides/_rels/slide113.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slide" Target="slide109.xml"/><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3.xml"/><Relationship Id="rId1" Type="http://schemas.openxmlformats.org/officeDocument/2006/relationships/vmlDrawing" Target="../drawings/vmlDrawing38.vml"/><Relationship Id="rId5" Type="http://schemas.openxmlformats.org/officeDocument/2006/relationships/oleObject" Target="../embeddings/oleObject87.bin"/><Relationship Id="rId4" Type="http://schemas.openxmlformats.org/officeDocument/2006/relationships/oleObject" Target="../embeddings/oleObject86.bin"/></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2.xml"/><Relationship Id="rId1" Type="http://schemas.openxmlformats.org/officeDocument/2006/relationships/vmlDrawing" Target="../drawings/vmlDrawing39.vml"/><Relationship Id="rId4" Type="http://schemas.openxmlformats.org/officeDocument/2006/relationships/oleObject" Target="../embeddings/oleObject88.bin"/></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4.xml"/><Relationship Id="rId1" Type="http://schemas.openxmlformats.org/officeDocument/2006/relationships/vmlDrawing" Target="../drawings/vmlDrawing40.vml"/><Relationship Id="rId4" Type="http://schemas.openxmlformats.org/officeDocument/2006/relationships/oleObject" Target="../embeddings/oleObject89.bin"/></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3.xml"/><Relationship Id="rId1" Type="http://schemas.openxmlformats.org/officeDocument/2006/relationships/vmlDrawing" Target="../drawings/vmlDrawing41.vml"/><Relationship Id="rId5" Type="http://schemas.openxmlformats.org/officeDocument/2006/relationships/oleObject" Target="../embeddings/oleObject91.bin"/><Relationship Id="rId4" Type="http://schemas.openxmlformats.org/officeDocument/2006/relationships/oleObject" Target="../embeddings/oleObject90.bin"/></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2.xml"/><Relationship Id="rId1" Type="http://schemas.openxmlformats.org/officeDocument/2006/relationships/vmlDrawing" Target="../drawings/vmlDrawing42.vml"/><Relationship Id="rId4" Type="http://schemas.openxmlformats.org/officeDocument/2006/relationships/oleObject" Target="../embeddings/oleObject92.bin"/></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13.xml"/><Relationship Id="rId1" Type="http://schemas.openxmlformats.org/officeDocument/2006/relationships/vmlDrawing" Target="../drawings/vmlDrawing43.vml"/><Relationship Id="rId5" Type="http://schemas.openxmlformats.org/officeDocument/2006/relationships/oleObject" Target="../embeddings/oleObject95.bin"/><Relationship Id="rId4" Type="http://schemas.openxmlformats.org/officeDocument/2006/relationships/oleObject" Target="../embeddings/oleObject94.bin"/></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3.xml"/><Relationship Id="rId1" Type="http://schemas.openxmlformats.org/officeDocument/2006/relationships/vmlDrawing" Target="../drawings/vmlDrawing44.vml"/><Relationship Id="rId4" Type="http://schemas.openxmlformats.org/officeDocument/2006/relationships/oleObject" Target="../embeddings/oleObject96.bin"/></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13.xml"/><Relationship Id="rId1" Type="http://schemas.openxmlformats.org/officeDocument/2006/relationships/vmlDrawing" Target="../drawings/vmlDrawing45.vml"/><Relationship Id="rId5" Type="http://schemas.openxmlformats.org/officeDocument/2006/relationships/oleObject" Target="../embeddings/oleObject99.bin"/><Relationship Id="rId4" Type="http://schemas.openxmlformats.org/officeDocument/2006/relationships/oleObject" Target="../embeddings/oleObject98.bin"/></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3.xml"/><Relationship Id="rId1" Type="http://schemas.openxmlformats.org/officeDocument/2006/relationships/vmlDrawing" Target="../drawings/vmlDrawing46.vml"/><Relationship Id="rId5" Type="http://schemas.openxmlformats.org/officeDocument/2006/relationships/oleObject" Target="../embeddings/oleObject101.bin"/><Relationship Id="rId4" Type="http://schemas.openxmlformats.org/officeDocument/2006/relationships/oleObject" Target="../embeddings/oleObject100.bin"/></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oleObject" Target="../embeddings/oleObject111.bin"/><Relationship Id="rId3" Type="http://schemas.openxmlformats.org/officeDocument/2006/relationships/notesSlide" Target="../notesSlides/notesSlide95.xml"/><Relationship Id="rId7" Type="http://schemas.openxmlformats.org/officeDocument/2006/relationships/oleObject" Target="../embeddings/oleObject105.bin"/><Relationship Id="rId12" Type="http://schemas.openxmlformats.org/officeDocument/2006/relationships/oleObject" Target="../embeddings/oleObject110.bin"/><Relationship Id="rId2" Type="http://schemas.openxmlformats.org/officeDocument/2006/relationships/slideLayout" Target="../slideLayouts/slideLayout14.xml"/><Relationship Id="rId1" Type="http://schemas.openxmlformats.org/officeDocument/2006/relationships/vmlDrawing" Target="../drawings/vmlDrawing47.vml"/><Relationship Id="rId6" Type="http://schemas.openxmlformats.org/officeDocument/2006/relationships/oleObject" Target="../embeddings/oleObject104.bin"/><Relationship Id="rId11" Type="http://schemas.openxmlformats.org/officeDocument/2006/relationships/oleObject" Target="../embeddings/oleObject109.bin"/><Relationship Id="rId5" Type="http://schemas.openxmlformats.org/officeDocument/2006/relationships/oleObject" Target="../embeddings/oleObject103.bin"/><Relationship Id="rId15" Type="http://schemas.openxmlformats.org/officeDocument/2006/relationships/oleObject" Target="../embeddings/oleObject113.bin"/><Relationship Id="rId10" Type="http://schemas.openxmlformats.org/officeDocument/2006/relationships/oleObject" Target="../embeddings/oleObject108.bin"/><Relationship Id="rId4" Type="http://schemas.openxmlformats.org/officeDocument/2006/relationships/oleObject" Target="../embeddings/oleObject102.bin"/><Relationship Id="rId9" Type="http://schemas.openxmlformats.org/officeDocument/2006/relationships/oleObject" Target="../embeddings/oleObject107.bin"/><Relationship Id="rId14" Type="http://schemas.openxmlformats.org/officeDocument/2006/relationships/oleObject" Target="../embeddings/oleObject112.bin"/></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3.xml"/><Relationship Id="rId1" Type="http://schemas.openxmlformats.org/officeDocument/2006/relationships/vmlDrawing" Target="../drawings/vmlDrawing48.vml"/><Relationship Id="rId5" Type="http://schemas.openxmlformats.org/officeDocument/2006/relationships/oleObject" Target="../embeddings/oleObject115.bin"/><Relationship Id="rId4" Type="http://schemas.openxmlformats.org/officeDocument/2006/relationships/oleObject" Target="../embeddings/oleObject114.bin"/></Relationships>
</file>

<file path=ppt/slides/_rels/slide132.xml.rels><?xml version="1.0" encoding="UTF-8" standalone="yes"?>
<Relationships xmlns="http://schemas.openxmlformats.org/package/2006/relationships"><Relationship Id="rId3" Type="http://schemas.openxmlformats.org/officeDocument/2006/relationships/image" Target="../media/image167.jpe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slide" Target="slide6.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slide" Target="slide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36.wmf"/><Relationship Id="rId4" Type="http://schemas.openxmlformats.org/officeDocument/2006/relationships/image" Target="../media/image35.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2.bin"/></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4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vmlDrawing" Target="../drawings/vmlDrawing14.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vmlDrawing" Target="../drawings/vmlDrawing15.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32.bin"/></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3.bin"/><Relationship Id="rId7" Type="http://schemas.openxmlformats.org/officeDocument/2006/relationships/oleObject" Target="../embeddings/oleObject37.bin"/><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52.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8.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55.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vmlDrawing" Target="../drawings/vmlDrawing21.vml"/><Relationship Id="rId4" Type="http://schemas.openxmlformats.org/officeDocument/2006/relationships/oleObject" Target="../embeddings/oleObject43.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40.xml"/><Relationship Id="rId7" Type="http://schemas.openxmlformats.org/officeDocument/2006/relationships/oleObject" Target="../embeddings/oleObject45.bin"/><Relationship Id="rId2" Type="http://schemas.openxmlformats.org/officeDocument/2006/relationships/slideLayout" Target="../slideLayouts/slideLayout14.xml"/><Relationship Id="rId1" Type="http://schemas.openxmlformats.org/officeDocument/2006/relationships/vmlDrawing" Target="../drawings/vmlDrawing22.vml"/><Relationship Id="rId6" Type="http://schemas.openxmlformats.org/officeDocument/2006/relationships/oleObject" Target="../embeddings/oleObject44.bin"/><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oleObject" Target="../embeddings/oleObject47.bin"/></Relationships>
</file>

<file path=ppt/slides/_rels/slide59.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79.wmf"/></Relationships>
</file>

<file path=ppt/slides/_rels/slide6.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107.xml"/><Relationship Id="rId5" Type="http://schemas.openxmlformats.org/officeDocument/2006/relationships/slide" Target="slide88.xml"/><Relationship Id="rId4" Type="http://schemas.openxmlformats.org/officeDocument/2006/relationships/slide" Target="slide3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6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53.bin"/></Relationships>
</file>

<file path=ppt/slides/_rels/slide7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2.xml"/><Relationship Id="rId1" Type="http://schemas.openxmlformats.org/officeDocument/2006/relationships/vmlDrawing" Target="../drawings/vmlDrawing26.vml"/><Relationship Id="rId4" Type="http://schemas.openxmlformats.org/officeDocument/2006/relationships/oleObject" Target="../embeddings/oleObject54.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2.xml"/><Relationship Id="rId1" Type="http://schemas.openxmlformats.org/officeDocument/2006/relationships/vmlDrawing" Target="../drawings/vmlDrawing27.vml"/><Relationship Id="rId4" Type="http://schemas.openxmlformats.org/officeDocument/2006/relationships/oleObject" Target="../embeddings/oleObject55.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0.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57.xml"/><Relationship Id="rId7" Type="http://schemas.openxmlformats.org/officeDocument/2006/relationships/oleObject" Target="../embeddings/oleObject59.bin"/><Relationship Id="rId2" Type="http://schemas.openxmlformats.org/officeDocument/2006/relationships/slideLayout" Target="../slideLayouts/slideLayout13.xml"/><Relationship Id="rId1" Type="http://schemas.openxmlformats.org/officeDocument/2006/relationships/vmlDrawing" Target="../drawings/vmlDrawing28.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oleObject" Target="../embeddings/oleObject56.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8.xml"/><Relationship Id="rId1" Type="http://schemas.openxmlformats.org/officeDocument/2006/relationships/slideLayout" Target="../slideLayouts/slideLayout4.xml"/><Relationship Id="rId4" Type="http://schemas.openxmlformats.org/officeDocument/2006/relationships/image" Target="../media/image97.png"/></Relationships>
</file>

<file path=ppt/slides/_rels/slide8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vmlDrawing" Target="../drawings/vmlDrawing29.vml"/><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9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66.bin"/><Relationship Id="rId5" Type="http://schemas.openxmlformats.org/officeDocument/2006/relationships/oleObject" Target="../embeddings/oleObject65.bin"/><Relationship Id="rId4" Type="http://schemas.openxmlformats.org/officeDocument/2006/relationships/oleObject" Target="../embeddings/oleObject64.bin"/></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notesSlide" Target="../notesSlides/notesSlide64.xml"/><Relationship Id="rId7"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71.bin"/><Relationship Id="rId5" Type="http://schemas.openxmlformats.org/officeDocument/2006/relationships/oleObject" Target="../embeddings/oleObject70.bin"/><Relationship Id="rId4" Type="http://schemas.openxmlformats.org/officeDocument/2006/relationships/oleObject" Target="../embeddings/oleObject69.bin"/></Relationships>
</file>

<file path=ppt/slides/_rels/slide9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16.jpeg"/><Relationship Id="rId2" Type="http://schemas.openxmlformats.org/officeDocument/2006/relationships/image" Target="../media/image115.jpe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118.jpe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vmlDrawing" Target="../drawings/vmlDrawing32.vml"/><Relationship Id="rId6" Type="http://schemas.openxmlformats.org/officeDocument/2006/relationships/oleObject" Target="../embeddings/oleObject76.bin"/><Relationship Id="rId5" Type="http://schemas.openxmlformats.org/officeDocument/2006/relationships/oleObject" Target="../embeddings/oleObject75.bin"/><Relationship Id="rId4" Type="http://schemas.openxmlformats.org/officeDocument/2006/relationships/oleObject" Target="../embeddings/oleObject7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defRPr/>
            </a:pPr>
            <a:r>
              <a:rPr lang="zh-CN" altLang="en-US" b="1" smtClean="0">
                <a:effectLst>
                  <a:outerShdw blurRad="38100" dist="38100" dir="2700000" algn="tl">
                    <a:srgbClr val="000000"/>
                  </a:outerShdw>
                </a:effectLst>
                <a:latin typeface="Times New Roman" pitchFamily="18" charset="0"/>
              </a:rPr>
              <a:t>移动无线信道（</a:t>
            </a:r>
            <a:r>
              <a:rPr lang="en-US" altLang="zh-CN" b="1" smtClean="0">
                <a:effectLst>
                  <a:outerShdw blurRad="38100" dist="38100" dir="2700000" algn="tl">
                    <a:srgbClr val="000000"/>
                  </a:outerShdw>
                </a:effectLst>
                <a:latin typeface="Times New Roman" pitchFamily="18" charset="0"/>
              </a:rPr>
              <a:t>II</a:t>
            </a:r>
            <a:r>
              <a:rPr lang="zh-CN" altLang="en-US" b="1" smtClean="0">
                <a:effectLst>
                  <a:outerShdw blurRad="38100" dist="38100" dir="2700000" algn="tl">
                    <a:srgbClr val="000000"/>
                  </a:outerShdw>
                </a:effectLst>
                <a:latin typeface="Times New Roman" pitchFamily="18" charset="0"/>
              </a:rPr>
              <a:t>）</a:t>
            </a:r>
          </a:p>
        </p:txBody>
      </p:sp>
      <p:sp>
        <p:nvSpPr>
          <p:cNvPr id="5123" name="Rectangle 3"/>
          <p:cNvSpPr>
            <a:spLocks noGrp="1" noChangeArrowheads="1"/>
          </p:cNvSpPr>
          <p:nvPr>
            <p:ph type="subTitle" idx="1"/>
          </p:nvPr>
        </p:nvSpPr>
        <p:spPr/>
        <p:txBody>
          <a:bodyPr/>
          <a:lstStyle/>
          <a:p>
            <a:pPr eaLnBrk="1" hangingPunct="1">
              <a:defRPr/>
            </a:pPr>
            <a:r>
              <a:rPr lang="zh-CN" altLang="en-US" sz="3600" b="1" dirty="0" smtClean="0">
                <a:effectLst>
                  <a:outerShdw blurRad="38100" dist="38100" dir="2700000" algn="tl">
                    <a:srgbClr val="000000">
                      <a:alpha val="43137"/>
                    </a:srgbClr>
                  </a:outerShdw>
                </a:effectLst>
              </a:rPr>
              <a:t>小</a:t>
            </a:r>
            <a:r>
              <a:rPr lang="zh-CN" altLang="en-US" sz="3600" b="1" dirty="0" smtClean="0">
                <a:effectLst>
                  <a:outerShdw blurRad="38100" dist="38100" dir="2700000" algn="tl">
                    <a:srgbClr val="000000">
                      <a:alpha val="43137"/>
                    </a:srgbClr>
                  </a:outerShdw>
                </a:effectLst>
                <a:latin typeface="Times New Roman" pitchFamily="18" charset="0"/>
              </a:rPr>
              <a:t>尺度衰落和多径效应</a:t>
            </a:r>
          </a:p>
          <a:p>
            <a:pPr eaLnBrk="1" hangingPunct="1">
              <a:defRPr/>
            </a:pPr>
            <a:r>
              <a:rPr lang="zh-CN" altLang="en-US" sz="3600" b="1" dirty="0" smtClean="0">
                <a:effectLst>
                  <a:outerShdw blurRad="38100" dist="38100" dir="2700000" algn="tl">
                    <a:srgbClr val="000000">
                      <a:alpha val="43137"/>
                    </a:srgbClr>
                  </a:outerShdw>
                </a:effectLst>
                <a:latin typeface="Times New Roman" pitchFamily="18" charset="0"/>
              </a:rPr>
              <a:t>（第</a:t>
            </a:r>
            <a:r>
              <a:rPr lang="en-US" altLang="zh-CN" sz="3600" b="1" dirty="0" smtClean="0">
                <a:effectLst>
                  <a:outerShdw blurRad="38100" dist="38100" dir="2700000" algn="tl">
                    <a:srgbClr val="000000">
                      <a:alpha val="43137"/>
                    </a:srgbClr>
                  </a:outerShdw>
                </a:effectLst>
                <a:latin typeface="Times New Roman" pitchFamily="18" charset="0"/>
              </a:rPr>
              <a:t>5</a:t>
            </a:r>
            <a:r>
              <a:rPr lang="zh-CN" altLang="en-US" sz="3600" b="1" dirty="0" smtClean="0">
                <a:effectLst>
                  <a:outerShdw blurRad="38100" dist="38100" dir="2700000" algn="tl">
                    <a:srgbClr val="000000">
                      <a:alpha val="43137"/>
                    </a:srgbClr>
                  </a:outerShdw>
                </a:effectLst>
                <a:latin typeface="Times New Roman" pitchFamily="18" charset="0"/>
              </a:rPr>
              <a:t>章）</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p:txBody>
          <a:bodyPr/>
          <a:lstStyle/>
          <a:p>
            <a:pPr eaLnBrk="1" hangingPunct="1"/>
            <a:endParaRPr lang="zh-CN" altLang="zh-CN" dirty="0" smtClean="0"/>
          </a:p>
        </p:txBody>
      </p:sp>
      <p:pic>
        <p:nvPicPr>
          <p:cNvPr id="60419" name="Picture 6"/>
          <p:cNvPicPr>
            <a:picLocks noChangeAspect="1" noChangeArrowheads="1"/>
          </p:cNvPicPr>
          <p:nvPr/>
        </p:nvPicPr>
        <p:blipFill>
          <a:blip r:embed="rId3" cstate="print"/>
          <a:srcRect/>
          <a:stretch>
            <a:fillRect/>
          </a:stretch>
        </p:blipFill>
        <p:spPr bwMode="auto">
          <a:xfrm>
            <a:off x="914400" y="2057400"/>
            <a:ext cx="7535863" cy="455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Rectangle 8"/>
          <p:cNvSpPr>
            <a:spLocks noGrp="1" noChangeArrowheads="1"/>
          </p:cNvSpPr>
          <p:nvPr>
            <p:ph type="title"/>
          </p:nvPr>
        </p:nvSpPr>
        <p:spPr/>
        <p:txBody>
          <a:bodyPr/>
          <a:lstStyle/>
          <a:p>
            <a:pPr eaLnBrk="1" hangingPunct="1"/>
            <a:endParaRPr lang="zh-CN" altLang="zh-CN" smtClean="0"/>
          </a:p>
        </p:txBody>
      </p:sp>
      <p:sp>
        <p:nvSpPr>
          <p:cNvPr id="33799" name="Rectangle 3"/>
          <p:cNvSpPr>
            <a:spLocks noGrp="1" noChangeArrowheads="1"/>
          </p:cNvSpPr>
          <p:nvPr>
            <p:ph type="body" sz="half" idx="1"/>
          </p:nvPr>
        </p:nvSpPr>
        <p:spPr>
          <a:xfrm>
            <a:off x="838200" y="1905000"/>
            <a:ext cx="7620000" cy="4800600"/>
          </a:xfrm>
        </p:spPr>
        <p:txBody>
          <a:bodyPr/>
          <a:lstStyle/>
          <a:p>
            <a:pPr eaLnBrk="1" hangingPunct="1"/>
            <a:r>
              <a:rPr lang="zh-CN" altLang="en-US" sz="2800" b="1" u="sng" smtClean="0">
                <a:latin typeface="Times New Roman" pitchFamily="18" charset="0"/>
              </a:rPr>
              <a:t>例</a:t>
            </a:r>
            <a:r>
              <a:rPr lang="zh-CN" altLang="en-US" sz="2800" b="1" smtClean="0">
                <a:latin typeface="Times New Roman" pitchFamily="18" charset="0"/>
              </a:rPr>
              <a:t>（续），这里有</a:t>
            </a:r>
            <a:r>
              <a:rPr lang="en-US" altLang="zh-CN" sz="2800" b="1" smtClean="0">
                <a:latin typeface="Times New Roman" pitchFamily="18" charset="0"/>
              </a:rPr>
              <a:t>P</a:t>
            </a:r>
            <a:r>
              <a:rPr lang="en-US" altLang="zh-CN" sz="2800" b="1" baseline="-25000" smtClean="0">
                <a:latin typeface="Times New Roman" pitchFamily="18" charset="0"/>
              </a:rPr>
              <a:t>R</a:t>
            </a:r>
            <a:r>
              <a:rPr lang="zh-CN" altLang="en-US" sz="2800" b="1" smtClean="0">
                <a:latin typeface="Times New Roman" pitchFamily="18" charset="0"/>
              </a:rPr>
              <a:t>＝</a:t>
            </a:r>
            <a:r>
              <a:rPr lang="en-US" altLang="zh-CN" sz="2800" b="1" smtClean="0">
                <a:latin typeface="Times New Roman" pitchFamily="18" charset="0"/>
              </a:rPr>
              <a:t>R</a:t>
            </a:r>
            <a:r>
              <a:rPr lang="en-US" altLang="zh-CN" sz="2800" b="1" baseline="30000" smtClean="0">
                <a:latin typeface="Times New Roman" pitchFamily="18" charset="0"/>
              </a:rPr>
              <a:t>2</a:t>
            </a:r>
            <a:r>
              <a:rPr lang="zh-CN" altLang="en-US" sz="2800" b="1" smtClean="0">
                <a:latin typeface="Times New Roman" pitchFamily="18" charset="0"/>
              </a:rPr>
              <a:t>，表示对应于特定幅度值</a:t>
            </a:r>
            <a:r>
              <a:rPr lang="en-US" altLang="zh-CN" sz="2800" b="1" smtClean="0">
                <a:latin typeface="Times New Roman" pitchFamily="18" charset="0"/>
              </a:rPr>
              <a:t>R</a:t>
            </a:r>
            <a:r>
              <a:rPr lang="zh-CN" altLang="en-US" sz="2800" b="1" smtClean="0">
                <a:latin typeface="Times New Roman" pitchFamily="18" charset="0"/>
              </a:rPr>
              <a:t>的接收功率。这样，</a:t>
            </a:r>
          </a:p>
          <a:p>
            <a:pPr eaLnBrk="1" hangingPunct="1"/>
            <a:endParaRPr lang="zh-CN" altLang="en-US" sz="2800" b="1" smtClean="0">
              <a:latin typeface="Times New Roman" pitchFamily="18" charset="0"/>
            </a:endParaRPr>
          </a:p>
          <a:p>
            <a:pPr eaLnBrk="1" hangingPunct="1"/>
            <a:endParaRPr lang="zh-CN" altLang="en-US" sz="2800" b="1" smtClean="0">
              <a:latin typeface="Times New Roman" pitchFamily="18" charset="0"/>
            </a:endParaRPr>
          </a:p>
          <a:p>
            <a:pPr eaLnBrk="1" hangingPunct="1">
              <a:buFont typeface="Wingdings" pitchFamily="2" charset="2"/>
              <a:buNone/>
            </a:pPr>
            <a:r>
              <a:rPr lang="zh-CN" altLang="en-US" sz="2800" b="1" smtClean="0">
                <a:latin typeface="Times New Roman" pitchFamily="18" charset="0"/>
              </a:rPr>
              <a:t>                                                                   ，</a:t>
            </a:r>
          </a:p>
          <a:p>
            <a:pPr eaLnBrk="1" hangingPunct="1">
              <a:buFont typeface="Wingdings" pitchFamily="2" charset="2"/>
              <a:buNone/>
            </a:pPr>
            <a:r>
              <a:rPr lang="zh-CN" altLang="en-US" sz="2800" b="1" smtClean="0">
                <a:latin typeface="Times New Roman" pitchFamily="18" charset="0"/>
              </a:rPr>
              <a:t>    当                             时，即                       </a:t>
            </a:r>
            <a:r>
              <a:rPr lang="zh-CN" altLang="en-US" sz="2800" b="1" smtClean="0"/>
              <a:t>时，接收功率低于这个水平的概率为</a:t>
            </a:r>
            <a:r>
              <a:rPr lang="zh-CN" altLang="en-US" sz="2800" smtClean="0"/>
              <a:t>：</a:t>
            </a:r>
            <a:endParaRPr lang="en-US" altLang="zh-CN" sz="2800" smtClean="0"/>
          </a:p>
          <a:p>
            <a:pPr eaLnBrk="1" hangingPunct="1">
              <a:buFont typeface="Wingdings" pitchFamily="2" charset="2"/>
              <a:buNone/>
            </a:pPr>
            <a:endParaRPr lang="zh-CN" altLang="en-US" sz="2800" smtClean="0"/>
          </a:p>
          <a:p>
            <a:pPr eaLnBrk="1" hangingPunct="1">
              <a:buFont typeface="Wingdings" pitchFamily="2" charset="2"/>
              <a:buNone/>
            </a:pPr>
            <a:r>
              <a:rPr lang="zh-CN" altLang="en-US" sz="2800" b="1" smtClean="0">
                <a:latin typeface="Times New Roman" pitchFamily="18" charset="0"/>
                <a:cs typeface="Times New Roman" pitchFamily="18" charset="0"/>
              </a:rPr>
              <a:t>    而接收功率低于平均功率</a:t>
            </a:r>
            <a:r>
              <a:rPr lang="en-US" altLang="zh-CN" sz="2800" b="1" smtClean="0">
                <a:latin typeface="Times New Roman" pitchFamily="18" charset="0"/>
                <a:cs typeface="Times New Roman" pitchFamily="18" charset="0"/>
              </a:rPr>
              <a:t>6dB</a:t>
            </a:r>
            <a:r>
              <a:rPr lang="zh-CN" altLang="en-US" sz="2800" b="1" smtClean="0">
                <a:latin typeface="Times New Roman" pitchFamily="18" charset="0"/>
                <a:cs typeface="Times New Roman" pitchFamily="18" charset="0"/>
              </a:rPr>
              <a:t>和</a:t>
            </a:r>
            <a:r>
              <a:rPr lang="en-US" altLang="zh-CN" sz="2800" b="1" smtClean="0">
                <a:latin typeface="Times New Roman" pitchFamily="18" charset="0"/>
                <a:cs typeface="Times New Roman" pitchFamily="18" charset="0"/>
              </a:rPr>
              <a:t>3dB</a:t>
            </a:r>
            <a:r>
              <a:rPr lang="zh-CN" altLang="en-US" sz="2800" b="1" smtClean="0">
                <a:latin typeface="Times New Roman" pitchFamily="18" charset="0"/>
                <a:cs typeface="Times New Roman" pitchFamily="18" charset="0"/>
              </a:rPr>
              <a:t>概率分别为：</a:t>
            </a:r>
            <a:r>
              <a:rPr lang="en-US" altLang="zh-CN" sz="2800" b="1" smtClean="0">
                <a:latin typeface="Times New Roman" pitchFamily="18" charset="0"/>
                <a:cs typeface="Times New Roman" pitchFamily="18" charset="0"/>
              </a:rPr>
              <a:t>22%</a:t>
            </a:r>
            <a:r>
              <a:rPr lang="zh-CN" altLang="en-US" sz="2800" b="1" smtClean="0">
                <a:latin typeface="Times New Roman" pitchFamily="18" charset="0"/>
                <a:cs typeface="Times New Roman" pitchFamily="18" charset="0"/>
              </a:rPr>
              <a:t>和</a:t>
            </a:r>
            <a:r>
              <a:rPr lang="en-US" altLang="zh-CN" sz="2800" b="1" smtClean="0">
                <a:latin typeface="Times New Roman" pitchFamily="18" charset="0"/>
                <a:cs typeface="Times New Roman" pitchFamily="18" charset="0"/>
              </a:rPr>
              <a:t>39% </a:t>
            </a:r>
            <a:r>
              <a:rPr lang="zh-CN" altLang="en-US" sz="2800" b="1" smtClean="0">
                <a:latin typeface="Times New Roman" pitchFamily="18" charset="0"/>
                <a:cs typeface="Times New Roman" pitchFamily="18" charset="0"/>
              </a:rPr>
              <a:t>。</a:t>
            </a:r>
          </a:p>
        </p:txBody>
      </p:sp>
      <p:graphicFrame>
        <p:nvGraphicFramePr>
          <p:cNvPr id="33794" name="Object 4"/>
          <p:cNvGraphicFramePr>
            <a:graphicFrameLocks noChangeAspect="1"/>
          </p:cNvGraphicFramePr>
          <p:nvPr>
            <p:ph sz="quarter" idx="2"/>
          </p:nvPr>
        </p:nvGraphicFramePr>
        <p:xfrm>
          <a:off x="2743200" y="2819400"/>
          <a:ext cx="3827463" cy="1600200"/>
        </p:xfrm>
        <a:graphic>
          <a:graphicData uri="http://schemas.openxmlformats.org/presentationml/2006/ole">
            <p:oleObj spid="_x0000_s33794" name="公式" r:id="rId4" imgW="2145960" imgH="901440" progId="Equation.3">
              <p:embed/>
            </p:oleObj>
          </a:graphicData>
        </a:graphic>
      </p:graphicFrame>
      <p:graphicFrame>
        <p:nvGraphicFramePr>
          <p:cNvPr id="33795" name="Object 7"/>
          <p:cNvGraphicFramePr>
            <a:graphicFrameLocks noChangeAspect="1"/>
          </p:cNvGraphicFramePr>
          <p:nvPr>
            <p:ph sz="quarter" idx="3"/>
          </p:nvPr>
        </p:nvGraphicFramePr>
        <p:xfrm>
          <a:off x="1676400" y="4457700"/>
          <a:ext cx="2514600" cy="419100"/>
        </p:xfrm>
        <a:graphic>
          <a:graphicData uri="http://schemas.openxmlformats.org/presentationml/2006/ole">
            <p:oleObj spid="_x0000_s33795" name="公式" r:id="rId5" imgW="2044440" imgH="330120" progId="Equation.3">
              <p:embed/>
            </p:oleObj>
          </a:graphicData>
        </a:graphic>
      </p:graphicFrame>
      <p:graphicFrame>
        <p:nvGraphicFramePr>
          <p:cNvPr id="33796" name="Object 10"/>
          <p:cNvGraphicFramePr>
            <a:graphicFrameLocks noChangeAspect="1"/>
          </p:cNvGraphicFramePr>
          <p:nvPr/>
        </p:nvGraphicFramePr>
        <p:xfrm>
          <a:off x="5334000" y="4419600"/>
          <a:ext cx="1981200" cy="422275"/>
        </p:xfrm>
        <a:graphic>
          <a:graphicData uri="http://schemas.openxmlformats.org/presentationml/2006/ole">
            <p:oleObj spid="_x0000_s33796" name="公式" r:id="rId6" imgW="1358640" imgH="279360" progId="Equation.3">
              <p:embed/>
            </p:oleObj>
          </a:graphicData>
        </a:graphic>
      </p:graphicFrame>
      <p:graphicFrame>
        <p:nvGraphicFramePr>
          <p:cNvPr id="33797" name="Object 5"/>
          <p:cNvGraphicFramePr>
            <a:graphicFrameLocks noChangeAspect="1"/>
          </p:cNvGraphicFramePr>
          <p:nvPr/>
        </p:nvGraphicFramePr>
        <p:xfrm>
          <a:off x="2971800" y="5334000"/>
          <a:ext cx="3738563" cy="488950"/>
        </p:xfrm>
        <a:graphic>
          <a:graphicData uri="http://schemas.openxmlformats.org/presentationml/2006/ole">
            <p:oleObj spid="_x0000_s33797" name="公式" r:id="rId7" imgW="1650960" imgH="215640" progId="Equation.3">
              <p:embed/>
            </p:oleObj>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标题 5"/>
          <p:cNvSpPr>
            <a:spLocks noGrp="1"/>
          </p:cNvSpPr>
          <p:nvPr>
            <p:ph type="title"/>
          </p:nvPr>
        </p:nvSpPr>
        <p:spPr/>
        <p:txBody>
          <a:bodyPr/>
          <a:lstStyle/>
          <a:p>
            <a:endParaRPr lang="zh-CN" altLang="en-US" smtClean="0"/>
          </a:p>
        </p:txBody>
      </p:sp>
      <p:sp>
        <p:nvSpPr>
          <p:cNvPr id="34820" name="内容占位符 6"/>
          <p:cNvSpPr>
            <a:spLocks noGrp="1"/>
          </p:cNvSpPr>
          <p:nvPr>
            <p:ph idx="1"/>
          </p:nvPr>
        </p:nvSpPr>
        <p:spPr>
          <a:xfrm>
            <a:off x="762000" y="1981200"/>
            <a:ext cx="7772400" cy="4648200"/>
          </a:xfrm>
        </p:spPr>
        <p:txBody>
          <a:bodyPr/>
          <a:lstStyle/>
          <a:p>
            <a:r>
              <a:rPr lang="zh-CN" altLang="en-US" b="1" dirty="0" smtClean="0">
                <a:effectLst>
                  <a:outerShdw blurRad="38100" dist="38100" dir="2700000" algn="tl">
                    <a:srgbClr val="000000">
                      <a:alpha val="43137"/>
                    </a:srgbClr>
                  </a:outerShdw>
                </a:effectLst>
                <a:latin typeface="Times New Roman" pitchFamily="18" charset="0"/>
                <a:cs typeface="Times New Roman" pitchFamily="18" charset="0"/>
              </a:rPr>
              <a:t>小尺度中断概率</a:t>
            </a:r>
            <a:r>
              <a:rPr lang="zh-CN" altLang="en-US" b="1" dirty="0" smtClean="0">
                <a:latin typeface="Times New Roman" pitchFamily="18" charset="0"/>
                <a:cs typeface="Times New Roman" pitchFamily="18" charset="0"/>
              </a:rPr>
              <a:t>：如果比小尺度平均接</a:t>
            </a:r>
            <a:endParaRPr lang="en-US" altLang="zh-CN" b="1" dirty="0" smtClean="0">
              <a:latin typeface="Times New Roman" pitchFamily="18" charset="0"/>
              <a:cs typeface="Times New Roman" pitchFamily="18" charset="0"/>
            </a:endParaRPr>
          </a:p>
          <a:p>
            <a:pPr>
              <a:buFont typeface="Wingdings" pitchFamily="2" charset="2"/>
              <a:buNone/>
            </a:pPr>
            <a:r>
              <a:rPr lang="zh-CN" altLang="en-US" b="1" dirty="0" smtClean="0">
                <a:latin typeface="Times New Roman" pitchFamily="18" charset="0"/>
                <a:cs typeface="Times New Roman" pitchFamily="18" charset="0"/>
              </a:rPr>
              <a:t>收功率小</a:t>
            </a:r>
            <a:r>
              <a:rPr lang="en-US" altLang="zh-CN" b="1" dirty="0" err="1" smtClean="0">
                <a:latin typeface="Times New Roman" pitchFamily="18" charset="0"/>
                <a:cs typeface="Times New Roman" pitchFamily="18" charset="0"/>
              </a:rPr>
              <a:t>XdB</a:t>
            </a:r>
            <a:r>
              <a:rPr lang="zh-CN" altLang="en-US" b="1" dirty="0" smtClean="0">
                <a:latin typeface="Times New Roman" pitchFamily="18" charset="0"/>
                <a:cs typeface="Times New Roman" pitchFamily="18" charset="0"/>
              </a:rPr>
              <a:t>的功率值对应于系统最小可</a:t>
            </a:r>
            <a:endParaRPr lang="en-US" altLang="zh-CN" b="1" dirty="0" smtClean="0">
              <a:latin typeface="Times New Roman" pitchFamily="18" charset="0"/>
              <a:cs typeface="Times New Roman" pitchFamily="18" charset="0"/>
            </a:endParaRPr>
          </a:p>
          <a:p>
            <a:pPr>
              <a:buFont typeface="Wingdings" pitchFamily="2" charset="2"/>
              <a:buNone/>
            </a:pPr>
            <a:r>
              <a:rPr lang="zh-CN" altLang="en-US" b="1" dirty="0" smtClean="0">
                <a:latin typeface="Times New Roman" pitchFamily="18" charset="0"/>
                <a:cs typeface="Times New Roman" pitchFamily="18" charset="0"/>
              </a:rPr>
              <a:t>用接收功率，则系统的</a:t>
            </a:r>
            <a:r>
              <a:rPr lang="zh-CN" altLang="en-US" b="1" dirty="0" smtClean="0">
                <a:effectLst>
                  <a:outerShdw blurRad="38100" dist="38100" dir="2700000" algn="tl">
                    <a:srgbClr val="000000">
                      <a:alpha val="43137"/>
                    </a:srgbClr>
                  </a:outerShdw>
                </a:effectLst>
                <a:latin typeface="Times New Roman" pitchFamily="18" charset="0"/>
                <a:cs typeface="Times New Roman" pitchFamily="18" charset="0"/>
              </a:rPr>
              <a:t>小尺度中断概率</a:t>
            </a:r>
            <a:r>
              <a:rPr lang="zh-CN" altLang="en-US" b="1" dirty="0" smtClean="0">
                <a:latin typeface="Times New Roman" pitchFamily="18" charset="0"/>
                <a:cs typeface="Times New Roman" pitchFamily="18" charset="0"/>
              </a:rPr>
              <a:t>可</a:t>
            </a:r>
            <a:endParaRPr lang="en-US" altLang="zh-CN" b="1" dirty="0" smtClean="0">
              <a:latin typeface="Times New Roman" pitchFamily="18" charset="0"/>
              <a:cs typeface="Times New Roman" pitchFamily="18" charset="0"/>
            </a:endParaRPr>
          </a:p>
          <a:p>
            <a:pPr>
              <a:buFont typeface="Wingdings" pitchFamily="2" charset="2"/>
              <a:buNone/>
            </a:pPr>
            <a:r>
              <a:rPr lang="zh-CN" altLang="en-US" b="1" dirty="0" smtClean="0">
                <a:latin typeface="Times New Roman" pitchFamily="18" charset="0"/>
                <a:cs typeface="Times New Roman" pitchFamily="18" charset="0"/>
              </a:rPr>
              <a:t>定义为：                                           。</a:t>
            </a:r>
            <a:endParaRPr lang="en-US" altLang="zh-CN" b="1" dirty="0" smtClean="0">
              <a:latin typeface="Times New Roman" pitchFamily="18" charset="0"/>
              <a:cs typeface="Times New Roman" pitchFamily="18" charset="0"/>
            </a:endParaRPr>
          </a:p>
          <a:p>
            <a:r>
              <a:rPr lang="zh-CN" altLang="en-US" b="1" dirty="0" smtClean="0">
                <a:effectLst>
                  <a:outerShdw blurRad="38100" dist="38100" dir="2700000" algn="tl">
                    <a:srgbClr val="000000">
                      <a:alpha val="43137"/>
                    </a:srgbClr>
                  </a:outerShdw>
                </a:effectLst>
                <a:latin typeface="Times New Roman" pitchFamily="18" charset="0"/>
                <a:cs typeface="Times New Roman" pitchFamily="18" charset="0"/>
              </a:rPr>
              <a:t>小尺度衰落容限</a:t>
            </a:r>
            <a:r>
              <a:rPr lang="zh-CN" altLang="en-US" b="1" dirty="0" smtClean="0">
                <a:latin typeface="Times New Roman" pitchFamily="18" charset="0"/>
                <a:cs typeface="Times New Roman" pitchFamily="18" charset="0"/>
              </a:rPr>
              <a:t>：为了保证传输的有效</a:t>
            </a:r>
            <a:endParaRPr lang="en-US" altLang="zh-CN" b="1" dirty="0" smtClean="0">
              <a:latin typeface="Times New Roman" pitchFamily="18" charset="0"/>
              <a:cs typeface="Times New Roman" pitchFamily="18" charset="0"/>
            </a:endParaRPr>
          </a:p>
          <a:p>
            <a:pPr>
              <a:buFont typeface="Wingdings" pitchFamily="2" charset="2"/>
              <a:buNone/>
            </a:pPr>
            <a:r>
              <a:rPr lang="zh-CN" altLang="en-US" b="1" dirty="0" smtClean="0">
                <a:latin typeface="Times New Roman" pitchFamily="18" charset="0"/>
                <a:cs typeface="Times New Roman" pitchFamily="18" charset="0"/>
              </a:rPr>
              <a:t>性，可以将发射功率提高</a:t>
            </a:r>
            <a:r>
              <a:rPr lang="en-US" altLang="zh-CN" b="1" dirty="0" err="1" smtClean="0">
                <a:latin typeface="Times New Roman" pitchFamily="18" charset="0"/>
                <a:cs typeface="Times New Roman" pitchFamily="18" charset="0"/>
              </a:rPr>
              <a:t>XdB</a:t>
            </a:r>
            <a:r>
              <a:rPr lang="zh-CN" altLang="en-US" b="1" dirty="0" smtClean="0">
                <a:latin typeface="Times New Roman" pitchFamily="18" charset="0"/>
                <a:cs typeface="Times New Roman" pitchFamily="18" charset="0"/>
              </a:rPr>
              <a:t>来补偿小尺</a:t>
            </a:r>
            <a:endParaRPr lang="en-US" altLang="zh-CN" b="1" dirty="0" smtClean="0">
              <a:latin typeface="Times New Roman" pitchFamily="18" charset="0"/>
              <a:cs typeface="Times New Roman" pitchFamily="18" charset="0"/>
            </a:endParaRPr>
          </a:p>
          <a:p>
            <a:pPr>
              <a:buFont typeface="Wingdings" pitchFamily="2" charset="2"/>
              <a:buNone/>
            </a:pPr>
            <a:r>
              <a:rPr lang="zh-CN" altLang="en-US" b="1" dirty="0" smtClean="0">
                <a:latin typeface="Times New Roman" pitchFamily="18" charset="0"/>
                <a:cs typeface="Times New Roman" pitchFamily="18" charset="0"/>
              </a:rPr>
              <a:t>度衰落的影响，我们将所增加的发射功率</a:t>
            </a:r>
            <a:endParaRPr lang="en-US" altLang="zh-CN" b="1" dirty="0" smtClean="0">
              <a:latin typeface="Times New Roman" pitchFamily="18" charset="0"/>
              <a:cs typeface="Times New Roman" pitchFamily="18" charset="0"/>
            </a:endParaRPr>
          </a:p>
          <a:p>
            <a:pPr>
              <a:buFont typeface="Wingdings" pitchFamily="2" charset="2"/>
              <a:buNone/>
            </a:pPr>
            <a:r>
              <a:rPr lang="zh-CN" altLang="en-US" b="1" dirty="0" smtClean="0">
                <a:latin typeface="Times New Roman" pitchFamily="18" charset="0"/>
                <a:cs typeface="Times New Roman" pitchFamily="18" charset="0"/>
              </a:rPr>
              <a:t>称为</a:t>
            </a:r>
            <a:r>
              <a:rPr lang="zh-CN" altLang="en-US" b="1" dirty="0" smtClean="0">
                <a:effectLst>
                  <a:outerShdw blurRad="38100" dist="38100" dir="2700000" algn="tl">
                    <a:srgbClr val="000000">
                      <a:alpha val="43137"/>
                    </a:srgbClr>
                  </a:outerShdw>
                </a:effectLst>
                <a:latin typeface="Times New Roman" pitchFamily="18" charset="0"/>
                <a:cs typeface="Times New Roman" pitchFamily="18" charset="0"/>
              </a:rPr>
              <a:t>小尺度衰落容限</a:t>
            </a: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 </a:t>
            </a:r>
            <a:endParaRPr lang="zh-CN" altLang="en-US" b="1" dirty="0" smtClean="0">
              <a:latin typeface="Times New Roman" pitchFamily="18" charset="0"/>
              <a:cs typeface="Times New Roman" pitchFamily="18" charset="0"/>
            </a:endParaRPr>
          </a:p>
        </p:txBody>
      </p:sp>
      <p:graphicFrame>
        <p:nvGraphicFramePr>
          <p:cNvPr id="34818" name="Object 2"/>
          <p:cNvGraphicFramePr>
            <a:graphicFrameLocks noChangeAspect="1"/>
          </p:cNvGraphicFramePr>
          <p:nvPr/>
        </p:nvGraphicFramePr>
        <p:xfrm>
          <a:off x="2808288" y="3733800"/>
          <a:ext cx="3743325" cy="623888"/>
        </p:xfrm>
        <a:graphic>
          <a:graphicData uri="http://schemas.openxmlformats.org/presentationml/2006/ole">
            <p:oleObj spid="_x0000_s34818" name="公式" r:id="rId3" imgW="1447560" imgH="241200" progId="Equation.3">
              <p:embed/>
            </p:oleObj>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p:txBody>
          <a:bodyPr/>
          <a:lstStyle/>
          <a:p>
            <a:endParaRPr lang="zh-CN" altLang="en-US" smtClean="0"/>
          </a:p>
        </p:txBody>
      </p:sp>
      <p:sp>
        <p:nvSpPr>
          <p:cNvPr id="113667" name="内容占位符 2"/>
          <p:cNvSpPr>
            <a:spLocks noGrp="1"/>
          </p:cNvSpPr>
          <p:nvPr>
            <p:ph idx="1"/>
          </p:nvPr>
        </p:nvSpPr>
        <p:spPr>
          <a:xfrm>
            <a:off x="762000" y="2057400"/>
            <a:ext cx="7772400" cy="4114800"/>
          </a:xfrm>
        </p:spPr>
        <p:txBody>
          <a:bodyPr/>
          <a:lstStyle/>
          <a:p>
            <a:r>
              <a:rPr lang="zh-CN" altLang="en-US" b="1" smtClean="0"/>
              <a:t>计算表明：</a:t>
            </a:r>
            <a:endParaRPr lang="en-US" altLang="zh-CN" b="1" smtClean="0"/>
          </a:p>
          <a:p>
            <a:pPr>
              <a:buFont typeface="Wingdings" pitchFamily="2" charset="2"/>
              <a:buNone/>
            </a:pPr>
            <a:r>
              <a:rPr lang="zh-CN" altLang="en-US" b="1" smtClean="0">
                <a:latin typeface="Times New Roman" pitchFamily="18" charset="0"/>
                <a:cs typeface="Times New Roman" pitchFamily="18" charset="0"/>
              </a:rPr>
              <a:t>        若系统的中断概率为</a:t>
            </a:r>
            <a:r>
              <a:rPr lang="en-US" altLang="zh-CN" b="1" smtClean="0">
                <a:latin typeface="Times New Roman" pitchFamily="18" charset="0"/>
                <a:cs typeface="Times New Roman" pitchFamily="18" charset="0"/>
              </a:rPr>
              <a:t>5%</a:t>
            </a:r>
            <a:r>
              <a:rPr lang="zh-CN" altLang="en-US" b="1" smtClean="0">
                <a:latin typeface="Times New Roman" pitchFamily="18" charset="0"/>
                <a:cs typeface="Times New Roman" pitchFamily="18" charset="0"/>
              </a:rPr>
              <a:t>，衰落容限为</a:t>
            </a:r>
            <a:endParaRPr lang="en-US" altLang="zh-CN" b="1" smtClean="0">
              <a:latin typeface="Times New Roman" pitchFamily="18" charset="0"/>
              <a:cs typeface="Times New Roman" pitchFamily="18" charset="0"/>
            </a:endParaRPr>
          </a:p>
          <a:p>
            <a:pPr>
              <a:buFont typeface="Wingdings" pitchFamily="2" charset="2"/>
              <a:buNone/>
            </a:pPr>
            <a:r>
              <a:rPr lang="en-US" altLang="zh-CN" b="1" smtClean="0">
                <a:latin typeface="Times New Roman" pitchFamily="18" charset="0"/>
                <a:cs typeface="Times New Roman" pitchFamily="18" charset="0"/>
              </a:rPr>
              <a:t>13dB</a:t>
            </a:r>
            <a:r>
              <a:rPr lang="zh-CN" altLang="en-US" b="1" smtClean="0">
                <a:latin typeface="Times New Roman" pitchFamily="18" charset="0"/>
                <a:cs typeface="Times New Roman" pitchFamily="18" charset="0"/>
              </a:rPr>
              <a:t>；</a:t>
            </a:r>
            <a:endParaRPr lang="en-US" altLang="zh-CN" b="1" smtClean="0">
              <a:latin typeface="Times New Roman" pitchFamily="18" charset="0"/>
              <a:cs typeface="Times New Roman" pitchFamily="18" charset="0"/>
            </a:endParaRPr>
          </a:p>
          <a:p>
            <a:pPr>
              <a:buFont typeface="Wingdings" pitchFamily="2" charset="2"/>
              <a:buNone/>
            </a:pPr>
            <a:r>
              <a:rPr lang="zh-CN" altLang="en-US" b="1" smtClean="0">
                <a:latin typeface="Times New Roman" pitchFamily="18" charset="0"/>
                <a:cs typeface="Times New Roman" pitchFamily="18" charset="0"/>
              </a:rPr>
              <a:t>        若系统的中断概率为</a:t>
            </a:r>
            <a:r>
              <a:rPr lang="en-US" altLang="zh-CN" b="1" smtClean="0">
                <a:latin typeface="Times New Roman" pitchFamily="18" charset="0"/>
                <a:cs typeface="Times New Roman" pitchFamily="18" charset="0"/>
              </a:rPr>
              <a:t>1%</a:t>
            </a:r>
            <a:r>
              <a:rPr lang="zh-CN" altLang="en-US" b="1" smtClean="0">
                <a:latin typeface="Times New Roman" pitchFamily="18" charset="0"/>
                <a:cs typeface="Times New Roman" pitchFamily="18" charset="0"/>
              </a:rPr>
              <a:t>，衰落容限为</a:t>
            </a:r>
            <a:endParaRPr lang="en-US" altLang="zh-CN" b="1" smtClean="0">
              <a:latin typeface="Times New Roman" pitchFamily="18" charset="0"/>
              <a:cs typeface="Times New Roman" pitchFamily="18" charset="0"/>
            </a:endParaRPr>
          </a:p>
          <a:p>
            <a:pPr>
              <a:buFont typeface="Wingdings" pitchFamily="2" charset="2"/>
              <a:buNone/>
            </a:pPr>
            <a:r>
              <a:rPr lang="en-US" altLang="zh-CN" b="1" smtClean="0">
                <a:latin typeface="Times New Roman" pitchFamily="18" charset="0"/>
                <a:cs typeface="Times New Roman" pitchFamily="18" charset="0"/>
              </a:rPr>
              <a:t>20dB</a:t>
            </a:r>
            <a:r>
              <a:rPr lang="zh-CN" altLang="en-US" b="1" smtClean="0">
                <a:latin typeface="Times New Roman" pitchFamily="18" charset="0"/>
                <a:cs typeface="Times New Roman" pitchFamily="18" charset="0"/>
              </a:rPr>
              <a:t>；</a:t>
            </a:r>
            <a:endParaRPr lang="en-US" altLang="zh-CN" b="1" smtClean="0">
              <a:latin typeface="Times New Roman" pitchFamily="18" charset="0"/>
              <a:cs typeface="Times New Roman" pitchFamily="18" charset="0"/>
            </a:endParaRPr>
          </a:p>
          <a:p>
            <a:pPr>
              <a:buFont typeface="Wingdings" pitchFamily="2" charset="2"/>
              <a:buNone/>
            </a:pPr>
            <a:endParaRPr lang="en-US" altLang="zh-CN" smtClean="0"/>
          </a:p>
          <a:p>
            <a:pPr>
              <a:buFont typeface="Wingdings" pitchFamily="2" charset="2"/>
              <a:buNone/>
            </a:pPr>
            <a:endParaRPr lang="zh-CN" alt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3" name="Picture 5"/>
          <p:cNvPicPr>
            <a:picLocks noChangeAspect="1" noChangeArrowheads="1"/>
          </p:cNvPicPr>
          <p:nvPr/>
        </p:nvPicPr>
        <p:blipFill>
          <a:blip r:embed="rId3" cstate="print"/>
          <a:srcRect/>
          <a:stretch>
            <a:fillRect/>
          </a:stretch>
        </p:blipFill>
        <p:spPr bwMode="auto">
          <a:xfrm>
            <a:off x="4953000" y="2667000"/>
            <a:ext cx="3979863" cy="3033713"/>
          </a:xfrm>
          <a:prstGeom prst="rect">
            <a:avLst/>
          </a:prstGeom>
          <a:noFill/>
          <a:ln w="9525">
            <a:noFill/>
            <a:miter lim="800000"/>
            <a:headEnd/>
            <a:tailEnd/>
          </a:ln>
        </p:spPr>
      </p:pic>
      <p:sp>
        <p:nvSpPr>
          <p:cNvPr id="114690" name="Rectangle 6"/>
          <p:cNvSpPr>
            <a:spLocks noGrp="1" noChangeArrowheads="1"/>
          </p:cNvSpPr>
          <p:nvPr>
            <p:ph type="title"/>
          </p:nvPr>
        </p:nvSpPr>
        <p:spPr/>
        <p:txBody>
          <a:bodyPr/>
          <a:lstStyle/>
          <a:p>
            <a:pPr eaLnBrk="1" hangingPunct="1"/>
            <a:endParaRPr lang="zh-CN" altLang="zh-CN" smtClean="0"/>
          </a:p>
        </p:txBody>
      </p:sp>
      <p:sp>
        <p:nvSpPr>
          <p:cNvPr id="204803" name="Rectangle 3"/>
          <p:cNvSpPr>
            <a:spLocks noGrp="1" noChangeArrowheads="1"/>
          </p:cNvSpPr>
          <p:nvPr>
            <p:ph type="body" sz="half" idx="1"/>
          </p:nvPr>
        </p:nvSpPr>
        <p:spPr>
          <a:xfrm>
            <a:off x="838200" y="2057400"/>
            <a:ext cx="3810000" cy="4114800"/>
          </a:xfrm>
        </p:spPr>
        <p:txBody>
          <a:bodyPr/>
          <a:lstStyle/>
          <a:p>
            <a:pPr eaLnBrk="1" hangingPunct="1">
              <a:defRPr/>
            </a:pPr>
            <a:r>
              <a:rPr lang="zh-CN" altLang="en-US" sz="2800" b="1" smtClean="0">
                <a:effectLst>
                  <a:outerShdw blurRad="38100" dist="38100" dir="2700000" algn="tl">
                    <a:srgbClr val="FFFFFF"/>
                  </a:outerShdw>
                </a:effectLst>
              </a:rPr>
              <a:t>莱斯分布</a:t>
            </a:r>
            <a:r>
              <a:rPr lang="zh-CN" altLang="en-US" sz="2800" smtClean="0"/>
              <a:t>：</a:t>
            </a:r>
            <a:r>
              <a:rPr lang="zh-CN" altLang="en-US" sz="2800" b="1" smtClean="0"/>
              <a:t>当发射机和接收机之间存在直射（视距，</a:t>
            </a:r>
            <a:r>
              <a:rPr lang="en-US" altLang="zh-CN" sz="2800" b="1" smtClean="0">
                <a:latin typeface="Times New Roman" pitchFamily="18" charset="0"/>
              </a:rPr>
              <a:t>LOS</a:t>
            </a:r>
            <a:r>
              <a:rPr lang="zh-CN" altLang="en-US" sz="2800" b="1" smtClean="0"/>
              <a:t>）路径时，这个路径的信号将表现出明显强于其他多径分量的幅度值。此时接收信号的包络将服从莱斯（</a:t>
            </a:r>
            <a:r>
              <a:rPr lang="en-US" altLang="zh-CN" sz="2800" b="1" smtClean="0">
                <a:latin typeface="Times New Roman" pitchFamily="18" charset="0"/>
              </a:rPr>
              <a:t>Ricean</a:t>
            </a:r>
            <a:r>
              <a:rPr lang="zh-CN" altLang="en-US" sz="2800" b="1" smtClean="0"/>
              <a:t>）分布。</a:t>
            </a:r>
          </a:p>
        </p:txBody>
      </p:sp>
      <p:sp>
        <p:nvSpPr>
          <p:cNvPr id="114692" name="Rectangle 7"/>
          <p:cNvSpPr>
            <a:spLocks noGrp="1" noChangeArrowheads="1"/>
          </p:cNvSpPr>
          <p:nvPr>
            <p:ph sz="half" idx="2"/>
          </p:nvPr>
        </p:nvSpPr>
        <p:spPr/>
        <p:txBody>
          <a:bodyPr/>
          <a:lstStyle/>
          <a:p>
            <a:pPr eaLnBrk="1" hangingPunct="1"/>
            <a:endParaRPr lang="zh-CN" altLang="zh-CN" sz="2800" dirty="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endParaRPr lang="zh-CN" altLang="zh-CN" smtClean="0"/>
          </a:p>
        </p:txBody>
      </p:sp>
      <p:sp>
        <p:nvSpPr>
          <p:cNvPr id="206851" name="Rectangle 3"/>
          <p:cNvSpPr>
            <a:spLocks noGrp="1" noChangeArrowheads="1"/>
          </p:cNvSpPr>
          <p:nvPr>
            <p:ph type="body" sz="half" idx="1"/>
          </p:nvPr>
        </p:nvSpPr>
        <p:spPr>
          <a:xfrm>
            <a:off x="762000" y="2017713"/>
            <a:ext cx="7848600" cy="4230687"/>
          </a:xfrm>
        </p:spPr>
        <p:txBody>
          <a:bodyPr/>
          <a:lstStyle/>
          <a:p>
            <a:pPr eaLnBrk="1" hangingPunct="1">
              <a:lnSpc>
                <a:spcPct val="90000"/>
              </a:lnSpc>
              <a:defRPr/>
            </a:pPr>
            <a:r>
              <a:rPr lang="zh-CN" altLang="en-US" sz="2800" b="1" smtClean="0"/>
              <a:t>莱斯分布的概率密度函数（</a:t>
            </a:r>
            <a:r>
              <a:rPr lang="en-US" altLang="zh-CN" sz="2800" b="1" i="1" smtClean="0">
                <a:latin typeface="Times New Roman" pitchFamily="18" charset="0"/>
              </a:rPr>
              <a:t>pdf</a:t>
            </a:r>
            <a:r>
              <a:rPr lang="zh-CN" altLang="en-US" sz="2800" b="1" smtClean="0"/>
              <a:t>）</a:t>
            </a:r>
          </a:p>
          <a:p>
            <a:pPr eaLnBrk="1" hangingPunct="1">
              <a:lnSpc>
                <a:spcPct val="90000"/>
              </a:lnSpc>
              <a:defRPr/>
            </a:pPr>
            <a:endParaRPr lang="zh-CN" altLang="en-US" sz="2800" b="1" smtClean="0"/>
          </a:p>
          <a:p>
            <a:pPr eaLnBrk="1" hangingPunct="1">
              <a:lnSpc>
                <a:spcPct val="90000"/>
              </a:lnSpc>
              <a:defRPr/>
            </a:pPr>
            <a:endParaRPr lang="zh-CN" altLang="en-US" sz="2800" b="1" smtClean="0"/>
          </a:p>
          <a:p>
            <a:pPr eaLnBrk="1" hangingPunct="1">
              <a:lnSpc>
                <a:spcPct val="90000"/>
              </a:lnSpc>
              <a:buFont typeface="Wingdings" pitchFamily="2" charset="2"/>
              <a:buNone/>
              <a:defRPr/>
            </a:pPr>
            <a:r>
              <a:rPr lang="zh-CN" altLang="en-US" sz="2800" b="1" smtClean="0"/>
              <a:t>   </a:t>
            </a:r>
          </a:p>
          <a:p>
            <a:pPr eaLnBrk="1" hangingPunct="1">
              <a:lnSpc>
                <a:spcPct val="90000"/>
              </a:lnSpc>
              <a:buFont typeface="Wingdings" pitchFamily="2" charset="2"/>
              <a:buNone/>
              <a:defRPr/>
            </a:pPr>
            <a:r>
              <a:rPr lang="zh-CN" altLang="en-US" sz="2800" b="1" smtClean="0"/>
              <a:t>   其中，</a:t>
            </a:r>
            <a:r>
              <a:rPr lang="en-US" altLang="zh-CN" sz="2800" b="1" i="1" smtClean="0">
                <a:latin typeface="Times New Roman" pitchFamily="18" charset="0"/>
              </a:rPr>
              <a:t>A</a:t>
            </a:r>
            <a:r>
              <a:rPr lang="zh-CN" altLang="en-US" sz="2800" b="1" smtClean="0">
                <a:latin typeface="Times New Roman" pitchFamily="18" charset="0"/>
              </a:rPr>
              <a:t>为主信号（</a:t>
            </a:r>
            <a:r>
              <a:rPr lang="en-US" altLang="zh-CN" sz="2800" b="1" smtClean="0">
                <a:latin typeface="Times New Roman" pitchFamily="18" charset="0"/>
              </a:rPr>
              <a:t>LOS</a:t>
            </a:r>
            <a:r>
              <a:rPr lang="zh-CN" altLang="en-US" sz="2800" b="1" smtClean="0">
                <a:latin typeface="Times New Roman" pitchFamily="18" charset="0"/>
              </a:rPr>
              <a:t>分量）的幅度峰值，</a:t>
            </a:r>
            <a:r>
              <a:rPr lang="en-US" altLang="zh-CN" sz="2800" b="1" smtClean="0">
                <a:latin typeface="Times New Roman" pitchFamily="18" charset="0"/>
              </a:rPr>
              <a:t>I</a:t>
            </a:r>
            <a:r>
              <a:rPr lang="en-US" altLang="zh-CN" sz="2800" b="1" baseline="-25000" smtClean="0">
                <a:latin typeface="Times New Roman" pitchFamily="18" charset="0"/>
              </a:rPr>
              <a:t>0</a:t>
            </a:r>
            <a:r>
              <a:rPr lang="en-US" altLang="zh-CN" sz="2800" b="1" smtClean="0">
                <a:latin typeface="Times New Roman" pitchFamily="18" charset="0"/>
              </a:rPr>
              <a:t>( )</a:t>
            </a:r>
            <a:r>
              <a:rPr lang="zh-CN" altLang="en-US" sz="2800" b="1" smtClean="0">
                <a:latin typeface="Times New Roman" pitchFamily="18" charset="0"/>
              </a:rPr>
              <a:t>是零阶</a:t>
            </a:r>
            <a:r>
              <a:rPr lang="en-US" altLang="zh-CN" sz="2800" b="1" smtClean="0">
                <a:latin typeface="Times New Roman" pitchFamily="18" charset="0"/>
              </a:rPr>
              <a:t>1</a:t>
            </a:r>
            <a:r>
              <a:rPr lang="zh-CN" altLang="en-US" sz="2800" b="1" smtClean="0">
                <a:latin typeface="Times New Roman" pitchFamily="18" charset="0"/>
              </a:rPr>
              <a:t>类</a:t>
            </a:r>
            <a:r>
              <a:rPr lang="zh-CN" altLang="en-US" sz="2800" b="1" smtClean="0">
                <a:solidFill>
                  <a:schemeClr val="hlink"/>
                </a:solidFill>
                <a:effectLst>
                  <a:outerShdw blurRad="38100" dist="38100" dir="2700000" algn="tl">
                    <a:srgbClr val="000000"/>
                  </a:outerShdw>
                </a:effectLst>
                <a:latin typeface="Times New Roman" pitchFamily="18" charset="0"/>
              </a:rPr>
              <a:t>修正</a:t>
            </a:r>
            <a:r>
              <a:rPr lang="zh-CN" altLang="en-US" sz="2800" b="1" smtClean="0">
                <a:latin typeface="Times New Roman" pitchFamily="18" charset="0"/>
              </a:rPr>
              <a:t>贝塞尔（</a:t>
            </a:r>
            <a:r>
              <a:rPr lang="en-US" altLang="zh-CN" sz="2800" b="1" smtClean="0">
                <a:latin typeface="Times New Roman" pitchFamily="18" charset="0"/>
              </a:rPr>
              <a:t>Bessel</a:t>
            </a:r>
            <a:r>
              <a:rPr lang="zh-CN" altLang="en-US" sz="2800" b="1" smtClean="0">
                <a:latin typeface="Times New Roman" pitchFamily="18" charset="0"/>
              </a:rPr>
              <a:t>）函数。</a:t>
            </a:r>
          </a:p>
          <a:p>
            <a:pPr eaLnBrk="1" hangingPunct="1">
              <a:lnSpc>
                <a:spcPct val="90000"/>
              </a:lnSpc>
              <a:buFont typeface="Wingdings" pitchFamily="2" charset="2"/>
              <a:buNone/>
              <a:defRPr/>
            </a:pPr>
            <a:r>
              <a:rPr lang="zh-CN" altLang="en-US" sz="2800" b="1" smtClean="0">
                <a:latin typeface="Times New Roman" pitchFamily="18" charset="0"/>
              </a:rPr>
              <a:t>    </a:t>
            </a:r>
            <a:r>
              <a:rPr lang="zh-CN" altLang="en-US" sz="2800" b="1" smtClean="0">
                <a:solidFill>
                  <a:schemeClr val="tx2"/>
                </a:solidFill>
                <a:latin typeface="Times New Roman" pitchFamily="18" charset="0"/>
              </a:rPr>
              <a:t>注意：莱斯分布的均方值</a:t>
            </a:r>
            <a:r>
              <a:rPr lang="en-US" altLang="zh-CN" sz="2800" b="1" smtClean="0">
                <a:solidFill>
                  <a:schemeClr val="tx2"/>
                </a:solidFill>
                <a:latin typeface="Times New Roman" pitchFamily="18" charset="0"/>
              </a:rPr>
              <a:t>E[r</a:t>
            </a:r>
            <a:r>
              <a:rPr lang="en-US" altLang="zh-CN" sz="2800" b="1" baseline="30000" smtClean="0">
                <a:solidFill>
                  <a:schemeClr val="tx2"/>
                </a:solidFill>
                <a:latin typeface="Times New Roman" pitchFamily="18" charset="0"/>
              </a:rPr>
              <a:t>2</a:t>
            </a:r>
            <a:r>
              <a:rPr lang="en-US" altLang="zh-CN" sz="2800" b="1" smtClean="0">
                <a:solidFill>
                  <a:schemeClr val="tx2"/>
                </a:solidFill>
                <a:latin typeface="Times New Roman" pitchFamily="18" charset="0"/>
              </a:rPr>
              <a:t>]=A</a:t>
            </a:r>
            <a:r>
              <a:rPr lang="en-US" altLang="zh-CN" sz="2800" b="1" baseline="30000" smtClean="0">
                <a:solidFill>
                  <a:schemeClr val="tx2"/>
                </a:solidFill>
                <a:latin typeface="Times New Roman" pitchFamily="18" charset="0"/>
              </a:rPr>
              <a:t>2</a:t>
            </a:r>
            <a:r>
              <a:rPr lang="en-US" altLang="zh-CN" sz="2800" b="1" smtClean="0">
                <a:solidFill>
                  <a:schemeClr val="tx2"/>
                </a:solidFill>
                <a:latin typeface="Times New Roman" pitchFamily="18" charset="0"/>
              </a:rPr>
              <a:t>+2</a:t>
            </a:r>
            <a:r>
              <a:rPr lang="el-GR" altLang="zh-CN" sz="2800" b="1" smtClean="0">
                <a:solidFill>
                  <a:schemeClr val="tx2"/>
                </a:solidFill>
                <a:latin typeface="Times New Roman" pitchFamily="18" charset="0"/>
                <a:cs typeface="Times New Roman" pitchFamily="18" charset="0"/>
              </a:rPr>
              <a:t>σ</a:t>
            </a:r>
            <a:r>
              <a:rPr lang="en-US" altLang="zh-CN" sz="2800" b="1" baseline="30000" smtClean="0">
                <a:solidFill>
                  <a:schemeClr val="tx2"/>
                </a:solidFill>
                <a:latin typeface="Times New Roman" pitchFamily="18" charset="0"/>
                <a:cs typeface="Times New Roman" pitchFamily="18" charset="0"/>
              </a:rPr>
              <a:t>2</a:t>
            </a:r>
            <a:r>
              <a:rPr lang="zh-CN" altLang="en-US" sz="2800" b="1" smtClean="0">
                <a:solidFill>
                  <a:schemeClr val="tx2"/>
                </a:solidFill>
                <a:latin typeface="Times New Roman" pitchFamily="18" charset="0"/>
                <a:cs typeface="Times New Roman" pitchFamily="18" charset="0"/>
              </a:rPr>
              <a:t>，其中</a:t>
            </a:r>
            <a:r>
              <a:rPr lang="en-US" altLang="zh-CN" sz="2800" b="1" smtClean="0">
                <a:solidFill>
                  <a:schemeClr val="tx2"/>
                </a:solidFill>
                <a:latin typeface="Times New Roman" pitchFamily="18" charset="0"/>
                <a:cs typeface="Times New Roman" pitchFamily="18" charset="0"/>
              </a:rPr>
              <a:t>A</a:t>
            </a:r>
            <a:r>
              <a:rPr lang="en-US" altLang="zh-CN" sz="2800" b="1" baseline="30000" smtClean="0">
                <a:solidFill>
                  <a:schemeClr val="tx2"/>
                </a:solidFill>
                <a:latin typeface="Times New Roman" pitchFamily="18" charset="0"/>
                <a:cs typeface="Times New Roman" pitchFamily="18" charset="0"/>
              </a:rPr>
              <a:t>2</a:t>
            </a:r>
            <a:r>
              <a:rPr lang="zh-CN" altLang="en-US" sz="2800" b="1" smtClean="0">
                <a:solidFill>
                  <a:schemeClr val="tx2"/>
                </a:solidFill>
                <a:latin typeface="Times New Roman" pitchFamily="18" charset="0"/>
                <a:cs typeface="Times New Roman" pitchFamily="18" charset="0"/>
              </a:rPr>
              <a:t>表示</a:t>
            </a:r>
            <a:r>
              <a:rPr lang="en-US" altLang="zh-CN" sz="2800" b="1" smtClean="0">
                <a:solidFill>
                  <a:schemeClr val="tx2"/>
                </a:solidFill>
                <a:latin typeface="Times New Roman" pitchFamily="18" charset="0"/>
                <a:cs typeface="Times New Roman" pitchFamily="18" charset="0"/>
              </a:rPr>
              <a:t>LOS</a:t>
            </a:r>
            <a:r>
              <a:rPr lang="zh-CN" altLang="en-US" sz="2800" b="1" smtClean="0">
                <a:solidFill>
                  <a:schemeClr val="tx2"/>
                </a:solidFill>
                <a:latin typeface="Times New Roman" pitchFamily="18" charset="0"/>
                <a:cs typeface="Times New Roman" pitchFamily="18" charset="0"/>
              </a:rPr>
              <a:t>分量的功率，</a:t>
            </a:r>
            <a:r>
              <a:rPr lang="en-US" altLang="zh-CN" sz="2800" b="1" smtClean="0">
                <a:solidFill>
                  <a:schemeClr val="tx2"/>
                </a:solidFill>
                <a:latin typeface="Times New Roman" pitchFamily="18" charset="0"/>
                <a:cs typeface="Times New Roman" pitchFamily="18" charset="0"/>
              </a:rPr>
              <a:t>2</a:t>
            </a:r>
            <a:r>
              <a:rPr lang="el-GR" altLang="zh-CN" sz="2800" b="1" smtClean="0">
                <a:solidFill>
                  <a:schemeClr val="tx2"/>
                </a:solidFill>
                <a:latin typeface="Times New Roman" pitchFamily="18" charset="0"/>
                <a:cs typeface="Times New Roman" pitchFamily="18" charset="0"/>
              </a:rPr>
              <a:t>σ</a:t>
            </a:r>
            <a:r>
              <a:rPr lang="en-US" altLang="zh-CN" sz="2800" b="1" baseline="30000" smtClean="0">
                <a:solidFill>
                  <a:schemeClr val="tx2"/>
                </a:solidFill>
                <a:latin typeface="Times New Roman" pitchFamily="18" charset="0"/>
                <a:cs typeface="Times New Roman" pitchFamily="18" charset="0"/>
              </a:rPr>
              <a:t>2</a:t>
            </a:r>
            <a:r>
              <a:rPr lang="zh-CN" altLang="en-US" sz="2800" b="1" smtClean="0">
                <a:solidFill>
                  <a:schemeClr val="tx2"/>
                </a:solidFill>
                <a:latin typeface="Times New Roman" pitchFamily="18" charset="0"/>
                <a:cs typeface="Times New Roman" pitchFamily="18" charset="0"/>
              </a:rPr>
              <a:t>表示漫射分量的功率，通常定义莱斯因子</a:t>
            </a:r>
            <a:r>
              <a:rPr lang="en-US" altLang="zh-CN" sz="2800" b="1" smtClean="0">
                <a:solidFill>
                  <a:schemeClr val="tx2"/>
                </a:solidFill>
                <a:latin typeface="Times New Roman" pitchFamily="18" charset="0"/>
                <a:cs typeface="Times New Roman" pitchFamily="18" charset="0"/>
              </a:rPr>
              <a:t>K</a:t>
            </a:r>
            <a:r>
              <a:rPr lang="zh-CN" altLang="en-US" sz="2800" b="1" smtClean="0">
                <a:solidFill>
                  <a:schemeClr val="tx2"/>
                </a:solidFill>
                <a:latin typeface="Times New Roman" pitchFamily="18" charset="0"/>
                <a:cs typeface="Times New Roman" pitchFamily="18" charset="0"/>
              </a:rPr>
              <a:t>＝</a:t>
            </a:r>
            <a:r>
              <a:rPr lang="en-US" altLang="zh-CN" sz="2800" b="1" smtClean="0">
                <a:solidFill>
                  <a:schemeClr val="tx2"/>
                </a:solidFill>
                <a:latin typeface="Times New Roman" pitchFamily="18" charset="0"/>
                <a:cs typeface="Times New Roman" pitchFamily="18" charset="0"/>
              </a:rPr>
              <a:t>A</a:t>
            </a:r>
            <a:r>
              <a:rPr lang="en-US" altLang="zh-CN" sz="2800" b="1" baseline="30000" smtClean="0">
                <a:solidFill>
                  <a:schemeClr val="tx2"/>
                </a:solidFill>
                <a:latin typeface="Times New Roman" pitchFamily="18" charset="0"/>
                <a:cs typeface="Times New Roman" pitchFamily="18" charset="0"/>
              </a:rPr>
              <a:t>2</a:t>
            </a:r>
            <a:r>
              <a:rPr lang="en-US" altLang="zh-CN" sz="2800" b="1" smtClean="0">
                <a:solidFill>
                  <a:schemeClr val="tx2"/>
                </a:solidFill>
                <a:latin typeface="Times New Roman" pitchFamily="18" charset="0"/>
                <a:cs typeface="Times New Roman" pitchFamily="18" charset="0"/>
              </a:rPr>
              <a:t>/2 </a:t>
            </a:r>
            <a:r>
              <a:rPr lang="el-GR" altLang="zh-CN" sz="2800" b="1" smtClean="0">
                <a:solidFill>
                  <a:schemeClr val="tx2"/>
                </a:solidFill>
                <a:latin typeface="Times New Roman" pitchFamily="18" charset="0"/>
                <a:cs typeface="Times New Roman" pitchFamily="18" charset="0"/>
              </a:rPr>
              <a:t>σ</a:t>
            </a:r>
            <a:r>
              <a:rPr lang="en-US" altLang="zh-CN" sz="2800" b="1" baseline="30000" smtClean="0">
                <a:solidFill>
                  <a:schemeClr val="tx2"/>
                </a:solidFill>
                <a:latin typeface="Times New Roman" pitchFamily="18" charset="0"/>
                <a:cs typeface="Times New Roman" pitchFamily="18" charset="0"/>
              </a:rPr>
              <a:t>2</a:t>
            </a:r>
            <a:r>
              <a:rPr lang="zh-CN" altLang="en-US" sz="2800" b="1" smtClean="0">
                <a:solidFill>
                  <a:schemeClr val="tx2"/>
                </a:solidFill>
                <a:latin typeface="Times New Roman" pitchFamily="18" charset="0"/>
                <a:cs typeface="Times New Roman" pitchFamily="18" charset="0"/>
              </a:rPr>
              <a:t>。</a:t>
            </a:r>
            <a:endParaRPr lang="zh-CN" altLang="en-US" sz="2800" b="1" smtClean="0">
              <a:solidFill>
                <a:schemeClr val="tx2"/>
              </a:solidFill>
              <a:latin typeface="Times New Roman" pitchFamily="18" charset="0"/>
            </a:endParaRPr>
          </a:p>
        </p:txBody>
      </p:sp>
      <p:graphicFrame>
        <p:nvGraphicFramePr>
          <p:cNvPr id="35842" name="Object 4"/>
          <p:cNvGraphicFramePr>
            <a:graphicFrameLocks noChangeAspect="1"/>
          </p:cNvGraphicFramePr>
          <p:nvPr>
            <p:ph sz="half" idx="2"/>
          </p:nvPr>
        </p:nvGraphicFramePr>
        <p:xfrm>
          <a:off x="1600200" y="2667000"/>
          <a:ext cx="6096000" cy="1143000"/>
        </p:xfrm>
        <a:graphic>
          <a:graphicData uri="http://schemas.openxmlformats.org/presentationml/2006/ole">
            <p:oleObj spid="_x0000_s35842" name="公式" r:id="rId4" imgW="8331120" imgH="1422360" progId="Equation.3">
              <p:embed/>
            </p:oleObj>
          </a:graphicData>
        </a:graphic>
      </p:graphicFrame>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endParaRPr lang="zh-CN" altLang="zh-CN" smtClean="0"/>
          </a:p>
        </p:txBody>
      </p:sp>
      <p:sp>
        <p:nvSpPr>
          <p:cNvPr id="115715" name="Rectangle 3"/>
          <p:cNvSpPr>
            <a:spLocks noGrp="1" noChangeArrowheads="1"/>
          </p:cNvSpPr>
          <p:nvPr>
            <p:ph type="body" idx="1"/>
          </p:nvPr>
        </p:nvSpPr>
        <p:spPr>
          <a:xfrm>
            <a:off x="762000" y="2017713"/>
            <a:ext cx="8193088" cy="4687887"/>
          </a:xfrm>
        </p:spPr>
        <p:txBody>
          <a:bodyPr/>
          <a:lstStyle/>
          <a:p>
            <a:pPr eaLnBrk="1" hangingPunct="1"/>
            <a:r>
              <a:rPr lang="zh-CN" altLang="en-US" b="1" smtClean="0"/>
              <a:t>莱斯分布的</a:t>
            </a:r>
            <a:r>
              <a:rPr lang="en-US" altLang="zh-CN" b="1" i="1" smtClean="0">
                <a:latin typeface="Times New Roman" pitchFamily="18" charset="0"/>
              </a:rPr>
              <a:t>pdf</a:t>
            </a:r>
            <a:r>
              <a:rPr lang="zh-CN" altLang="en-US" b="1" smtClean="0"/>
              <a:t>曲线：</a:t>
            </a:r>
            <a:r>
              <a:rPr lang="en-US" altLang="zh-CN" b="1" i="1" smtClean="0">
                <a:latin typeface="Times New Roman" pitchFamily="18" charset="0"/>
              </a:rPr>
              <a:t>K(dB)=10lgA</a:t>
            </a:r>
            <a:r>
              <a:rPr lang="en-US" altLang="zh-CN" b="1" i="1" baseline="30000" smtClean="0">
                <a:latin typeface="Times New Roman" pitchFamily="18" charset="0"/>
              </a:rPr>
              <a:t>2</a:t>
            </a:r>
            <a:r>
              <a:rPr lang="en-US" altLang="zh-CN" b="1" i="1" smtClean="0">
                <a:latin typeface="Times New Roman" pitchFamily="18" charset="0"/>
              </a:rPr>
              <a:t>/(2</a:t>
            </a:r>
            <a:r>
              <a:rPr lang="el-GR" altLang="zh-CN" b="1" i="1" smtClean="0">
                <a:latin typeface="Times New Roman" pitchFamily="18" charset="0"/>
                <a:cs typeface="Times New Roman" pitchFamily="18" charset="0"/>
              </a:rPr>
              <a:t>σ</a:t>
            </a:r>
            <a:r>
              <a:rPr lang="en-US" altLang="zh-CN" b="1" i="1" baseline="30000" smtClean="0">
                <a:latin typeface="Times New Roman" pitchFamily="18" charset="0"/>
                <a:cs typeface="Times New Roman" pitchFamily="18" charset="0"/>
              </a:rPr>
              <a:t>2</a:t>
            </a:r>
            <a:r>
              <a:rPr lang="zh-CN" altLang="en-US" b="1" i="1" smtClean="0">
                <a:latin typeface="Times New Roman" pitchFamily="18" charset="0"/>
                <a:cs typeface="Times New Roman" pitchFamily="18" charset="0"/>
              </a:rPr>
              <a:t>）</a:t>
            </a:r>
            <a:endParaRPr lang="zh-CN" altLang="el-GR" b="1" i="1" smtClean="0">
              <a:latin typeface="Times New Roman" pitchFamily="18" charset="0"/>
              <a:cs typeface="Times New Roman" pitchFamily="18" charset="0"/>
            </a:endParaRPr>
          </a:p>
        </p:txBody>
      </p:sp>
      <p:pic>
        <p:nvPicPr>
          <p:cNvPr id="115716" name="Picture 4"/>
          <p:cNvPicPr>
            <a:picLocks noChangeAspect="1" noChangeArrowheads="1"/>
          </p:cNvPicPr>
          <p:nvPr/>
        </p:nvPicPr>
        <p:blipFill>
          <a:blip r:embed="rId3" cstate="print"/>
          <a:srcRect/>
          <a:stretch>
            <a:fillRect/>
          </a:stretch>
        </p:blipFill>
        <p:spPr bwMode="auto">
          <a:xfrm>
            <a:off x="1676400" y="2667000"/>
            <a:ext cx="5867400" cy="3924300"/>
          </a:xfrm>
          <a:prstGeom prst="rect">
            <a:avLst/>
          </a:prstGeom>
          <a:noFill/>
          <a:ln w="9525">
            <a:noFill/>
            <a:miter lim="800000"/>
            <a:headEnd/>
            <a:tailEnd/>
          </a:ln>
        </p:spPr>
      </p:pic>
      <p:sp>
        <p:nvSpPr>
          <p:cNvPr id="115717" name="Line 5"/>
          <p:cNvSpPr>
            <a:spLocks noChangeShapeType="1"/>
          </p:cNvSpPr>
          <p:nvPr/>
        </p:nvSpPr>
        <p:spPr bwMode="auto">
          <a:xfrm flipV="1">
            <a:off x="3200400" y="3276600"/>
            <a:ext cx="914400" cy="152400"/>
          </a:xfrm>
          <a:prstGeom prst="line">
            <a:avLst/>
          </a:prstGeom>
          <a:noFill/>
          <a:ln w="31750">
            <a:solidFill>
              <a:schemeClr val="hlink"/>
            </a:solidFill>
            <a:round/>
            <a:headEnd type="triangle" w="med" len="med"/>
            <a:tailEnd/>
          </a:ln>
        </p:spPr>
        <p:txBody>
          <a:bodyPr/>
          <a:lstStyle/>
          <a:p>
            <a:endParaRPr lang="zh-CN" altLang="en-US"/>
          </a:p>
        </p:txBody>
      </p:sp>
      <p:sp>
        <p:nvSpPr>
          <p:cNvPr id="115718" name="Text Box 6"/>
          <p:cNvSpPr txBox="1">
            <a:spLocks noChangeArrowheads="1"/>
          </p:cNvSpPr>
          <p:nvPr/>
        </p:nvSpPr>
        <p:spPr bwMode="auto">
          <a:xfrm>
            <a:off x="4038600" y="3124200"/>
            <a:ext cx="1219200" cy="396875"/>
          </a:xfrm>
          <a:prstGeom prst="rect">
            <a:avLst/>
          </a:prstGeom>
          <a:noFill/>
          <a:ln w="12700">
            <a:noFill/>
            <a:prstDash val="dash"/>
            <a:miter lim="800000"/>
            <a:headEnd/>
            <a:tailEnd/>
          </a:ln>
        </p:spPr>
        <p:txBody>
          <a:bodyPr>
            <a:spAutoFit/>
          </a:bodyPr>
          <a:lstStyle/>
          <a:p>
            <a:pPr>
              <a:spcBef>
                <a:spcPct val="50000"/>
              </a:spcBef>
            </a:pPr>
            <a:r>
              <a:rPr lang="zh-CN" altLang="en-US" sz="2000" b="1">
                <a:solidFill>
                  <a:schemeClr val="hlink"/>
                </a:solidFill>
              </a:rPr>
              <a:t>瑞利分布</a:t>
            </a:r>
          </a:p>
        </p:txBody>
      </p:sp>
      <p:sp>
        <p:nvSpPr>
          <p:cNvPr id="115719" name="Text Box 7"/>
          <p:cNvSpPr txBox="1">
            <a:spLocks noChangeArrowheads="1"/>
          </p:cNvSpPr>
          <p:nvPr/>
        </p:nvSpPr>
        <p:spPr bwMode="auto">
          <a:xfrm>
            <a:off x="3886200" y="2743200"/>
            <a:ext cx="2209800" cy="457200"/>
          </a:xfrm>
          <a:prstGeom prst="rect">
            <a:avLst/>
          </a:prstGeom>
          <a:noFill/>
          <a:ln w="9525">
            <a:noFill/>
            <a:miter lim="800000"/>
            <a:headEnd/>
            <a:tailEnd/>
          </a:ln>
        </p:spPr>
        <p:txBody>
          <a:bodyPr>
            <a:spAutoFit/>
          </a:bodyPr>
          <a:lstStyle/>
          <a:p>
            <a:pPr>
              <a:spcBef>
                <a:spcPct val="50000"/>
              </a:spcBef>
            </a:pPr>
            <a:r>
              <a:rPr lang="zh-CN" altLang="en-US" sz="2400" b="1">
                <a:latin typeface="Times New Roman" pitchFamily="18" charset="0"/>
              </a:rPr>
              <a:t>（即</a:t>
            </a:r>
            <a:r>
              <a:rPr lang="en-US" altLang="zh-CN" sz="2400" b="1" i="1">
                <a:latin typeface="Times New Roman" pitchFamily="18" charset="0"/>
              </a:rPr>
              <a:t>K</a:t>
            </a:r>
            <a:r>
              <a:rPr lang="zh-CN" altLang="en-US" sz="2400" b="1">
                <a:latin typeface="Times New Roman" pitchFamily="18" charset="0"/>
              </a:rPr>
              <a:t>＝</a:t>
            </a:r>
            <a:r>
              <a:rPr lang="en-US" altLang="zh-CN" sz="2400" b="1" i="1">
                <a:latin typeface="Times New Roman" pitchFamily="18" charset="0"/>
              </a:rPr>
              <a:t>0</a:t>
            </a:r>
            <a:r>
              <a:rPr lang="zh-CN" altLang="en-US" sz="2400" b="1">
                <a:latin typeface="Times New Roman" pitchFamily="18" charset="0"/>
              </a:rPr>
              <a:t>）</a:t>
            </a:r>
          </a:p>
        </p:txBody>
      </p:sp>
      <p:sp>
        <p:nvSpPr>
          <p:cNvPr id="115720" name="Text Box 8"/>
          <p:cNvSpPr txBox="1">
            <a:spLocks noChangeArrowheads="1"/>
          </p:cNvSpPr>
          <p:nvPr/>
        </p:nvSpPr>
        <p:spPr bwMode="auto">
          <a:xfrm>
            <a:off x="4800600" y="4267200"/>
            <a:ext cx="2590800" cy="941388"/>
          </a:xfrm>
          <a:prstGeom prst="rect">
            <a:avLst/>
          </a:prstGeom>
          <a:noFill/>
          <a:ln w="25400">
            <a:solidFill>
              <a:schemeClr val="tx1"/>
            </a:solidFill>
            <a:miter lim="800000"/>
            <a:headEnd/>
            <a:tailEnd/>
          </a:ln>
        </p:spPr>
        <p:txBody>
          <a:bodyPr>
            <a:spAutoFit/>
          </a:bodyPr>
          <a:lstStyle/>
          <a:p>
            <a:pPr>
              <a:spcBef>
                <a:spcPct val="50000"/>
              </a:spcBef>
            </a:pPr>
            <a:r>
              <a:rPr lang="en-US" altLang="zh-CN" b="1">
                <a:latin typeface="Times New Roman" pitchFamily="18" charset="0"/>
              </a:rPr>
              <a:t>K&gt;&gt;1</a:t>
            </a:r>
            <a:r>
              <a:rPr lang="zh-CN" altLang="en-US" b="1">
                <a:latin typeface="Times New Roman" pitchFamily="18" charset="0"/>
              </a:rPr>
              <a:t>时，莱斯分布近似为均值为</a:t>
            </a:r>
            <a:r>
              <a:rPr lang="en-US" altLang="zh-CN" b="1">
                <a:latin typeface="Times New Roman" pitchFamily="18" charset="0"/>
              </a:rPr>
              <a:t>A</a:t>
            </a:r>
            <a:r>
              <a:rPr lang="zh-CN" altLang="en-US" b="1">
                <a:latin typeface="Times New Roman" pitchFamily="18" charset="0"/>
              </a:rPr>
              <a:t>的高斯分布</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8"/>
          <p:cNvSpPr>
            <a:spLocks noGrp="1" noChangeArrowheads="1"/>
          </p:cNvSpPr>
          <p:nvPr>
            <p:ph type="title"/>
          </p:nvPr>
        </p:nvSpPr>
        <p:spPr/>
        <p:txBody>
          <a:bodyPr/>
          <a:lstStyle/>
          <a:p>
            <a:pPr eaLnBrk="1" hangingPunct="1"/>
            <a:endParaRPr lang="zh-CN" altLang="zh-CN" smtClean="0"/>
          </a:p>
        </p:txBody>
      </p:sp>
      <p:sp>
        <p:nvSpPr>
          <p:cNvPr id="36872" name="Rectangle 9"/>
          <p:cNvSpPr>
            <a:spLocks noGrp="1" noChangeArrowheads="1"/>
          </p:cNvSpPr>
          <p:nvPr>
            <p:ph type="body" sz="half" idx="1"/>
          </p:nvPr>
        </p:nvSpPr>
        <p:spPr>
          <a:xfrm>
            <a:off x="762000" y="2057400"/>
            <a:ext cx="3810000" cy="4114800"/>
          </a:xfrm>
        </p:spPr>
        <p:txBody>
          <a:bodyPr/>
          <a:lstStyle/>
          <a:p>
            <a:pPr eaLnBrk="1" hangingPunct="1"/>
            <a:r>
              <a:rPr lang="zh-CN" altLang="en-US" sz="2800" b="1" smtClean="0">
                <a:latin typeface="Times New Roman" pitchFamily="18" charset="0"/>
              </a:rPr>
              <a:t>由右图可以看出，相对于具有较强</a:t>
            </a:r>
            <a:r>
              <a:rPr lang="en-US" altLang="zh-CN" sz="2800" b="1" smtClean="0">
                <a:latin typeface="Times New Roman" pitchFamily="18" charset="0"/>
              </a:rPr>
              <a:t>LOS</a:t>
            </a:r>
            <a:r>
              <a:rPr lang="zh-CN" altLang="en-US" sz="2800" b="1" smtClean="0">
                <a:latin typeface="Times New Roman" pitchFamily="18" charset="0"/>
              </a:rPr>
              <a:t>分量的莱斯衰落情形，瑞利衰落出现深衰落（实际接收信号强度比接收信号中值电平小得多的情况）的可能性要大得多。</a:t>
            </a:r>
          </a:p>
        </p:txBody>
      </p:sp>
      <p:pic>
        <p:nvPicPr>
          <p:cNvPr id="36873" name="Picture 7" descr="distributions"/>
          <p:cNvPicPr>
            <a:picLocks noGrp="1" noChangeAspect="1" noChangeArrowheads="1"/>
          </p:cNvPicPr>
          <p:nvPr>
            <p:ph sz="half" idx="2"/>
          </p:nvPr>
        </p:nvPicPr>
        <p:blipFill>
          <a:blip r:embed="rId4" cstate="print"/>
          <a:srcRect/>
          <a:stretch>
            <a:fillRect/>
          </a:stretch>
        </p:blipFill>
        <p:spPr>
          <a:xfrm>
            <a:off x="4648200" y="2209800"/>
            <a:ext cx="4376738" cy="3903663"/>
          </a:xfrm>
        </p:spPr>
      </p:pic>
      <p:sp>
        <p:nvSpPr>
          <p:cNvPr id="36874" name="Line 10"/>
          <p:cNvSpPr>
            <a:spLocks noChangeShapeType="1"/>
          </p:cNvSpPr>
          <p:nvPr/>
        </p:nvSpPr>
        <p:spPr bwMode="auto">
          <a:xfrm flipH="1">
            <a:off x="6858000" y="5638800"/>
            <a:ext cx="838200" cy="762000"/>
          </a:xfrm>
          <a:prstGeom prst="line">
            <a:avLst/>
          </a:prstGeom>
          <a:noFill/>
          <a:ln w="25400">
            <a:solidFill>
              <a:schemeClr val="hlink"/>
            </a:solidFill>
            <a:round/>
            <a:headEnd type="triangle" w="lg" len="lg"/>
            <a:tailEnd/>
          </a:ln>
        </p:spPr>
        <p:txBody>
          <a:bodyPr/>
          <a:lstStyle/>
          <a:p>
            <a:endParaRPr lang="zh-CN" altLang="en-US"/>
          </a:p>
        </p:txBody>
      </p:sp>
      <p:sp>
        <p:nvSpPr>
          <p:cNvPr id="36875" name="Text Box 11"/>
          <p:cNvSpPr txBox="1">
            <a:spLocks noChangeArrowheads="1"/>
          </p:cNvSpPr>
          <p:nvPr/>
        </p:nvSpPr>
        <p:spPr bwMode="auto">
          <a:xfrm>
            <a:off x="5029200" y="6324600"/>
            <a:ext cx="3429000" cy="461665"/>
          </a:xfrm>
          <a:prstGeom prst="rect">
            <a:avLst/>
          </a:prstGeom>
          <a:noFill/>
          <a:ln w="9525">
            <a:noFill/>
            <a:miter lim="800000"/>
            <a:headEnd/>
            <a:tailEnd/>
          </a:ln>
        </p:spPr>
        <p:txBody>
          <a:bodyPr wrap="square">
            <a:spAutoFit/>
          </a:bodyPr>
          <a:lstStyle/>
          <a:p>
            <a:pPr>
              <a:spcBef>
                <a:spcPct val="50000"/>
              </a:spcBef>
            </a:pPr>
            <a:r>
              <a:rPr lang="zh-CN" altLang="en-US" sz="2400" b="1" dirty="0">
                <a:solidFill>
                  <a:schemeClr val="hlink"/>
                </a:solidFill>
              </a:rPr>
              <a:t>相对于中值的信号电平</a:t>
            </a:r>
          </a:p>
        </p:txBody>
      </p:sp>
      <p:sp>
        <p:nvSpPr>
          <p:cNvPr id="36876" name="Line 12"/>
          <p:cNvSpPr>
            <a:spLocks noChangeShapeType="1"/>
          </p:cNvSpPr>
          <p:nvPr/>
        </p:nvSpPr>
        <p:spPr bwMode="auto">
          <a:xfrm flipH="1">
            <a:off x="5029200" y="3429000"/>
            <a:ext cx="838200" cy="2438400"/>
          </a:xfrm>
          <a:prstGeom prst="line">
            <a:avLst/>
          </a:prstGeom>
          <a:noFill/>
          <a:ln w="25400">
            <a:solidFill>
              <a:schemeClr val="hlink"/>
            </a:solidFill>
            <a:round/>
            <a:headEnd type="triangle" w="lg" len="lg"/>
            <a:tailEnd/>
          </a:ln>
        </p:spPr>
        <p:txBody>
          <a:bodyPr/>
          <a:lstStyle/>
          <a:p>
            <a:endParaRPr lang="zh-CN" altLang="en-US"/>
          </a:p>
        </p:txBody>
      </p:sp>
      <p:sp>
        <p:nvSpPr>
          <p:cNvPr id="36877" name="Text Box 13"/>
          <p:cNvSpPr txBox="1">
            <a:spLocks noChangeArrowheads="1"/>
          </p:cNvSpPr>
          <p:nvPr/>
        </p:nvSpPr>
        <p:spPr bwMode="auto">
          <a:xfrm>
            <a:off x="4038600" y="5791200"/>
            <a:ext cx="2209800" cy="461665"/>
          </a:xfrm>
          <a:prstGeom prst="rect">
            <a:avLst/>
          </a:prstGeom>
          <a:noFill/>
          <a:ln w="9525">
            <a:noFill/>
            <a:miter lim="800000"/>
            <a:headEnd/>
            <a:tailEnd/>
          </a:ln>
        </p:spPr>
        <p:txBody>
          <a:bodyPr wrap="square">
            <a:spAutoFit/>
          </a:bodyPr>
          <a:lstStyle/>
          <a:p>
            <a:pPr>
              <a:spcBef>
                <a:spcPct val="50000"/>
              </a:spcBef>
            </a:pPr>
            <a:r>
              <a:rPr lang="zh-CN" altLang="en-US" sz="2400" b="1" dirty="0">
                <a:solidFill>
                  <a:schemeClr val="hlink"/>
                </a:solidFill>
              </a:rPr>
              <a:t>累积分布函数</a:t>
            </a:r>
          </a:p>
        </p:txBody>
      </p:sp>
      <p:sp>
        <p:nvSpPr>
          <p:cNvPr id="36878" name="Line 14"/>
          <p:cNvSpPr>
            <a:spLocks noChangeShapeType="1"/>
          </p:cNvSpPr>
          <p:nvPr/>
        </p:nvSpPr>
        <p:spPr bwMode="auto">
          <a:xfrm flipV="1">
            <a:off x="7010400" y="4114800"/>
            <a:ext cx="0" cy="1524000"/>
          </a:xfrm>
          <a:prstGeom prst="line">
            <a:avLst/>
          </a:prstGeom>
          <a:noFill/>
          <a:ln w="25400">
            <a:solidFill>
              <a:schemeClr val="tx2"/>
            </a:solidFill>
            <a:prstDash val="dash"/>
            <a:round/>
            <a:headEnd/>
            <a:tailEnd/>
          </a:ln>
        </p:spPr>
        <p:txBody>
          <a:bodyPr/>
          <a:lstStyle/>
          <a:p>
            <a:endParaRPr lang="zh-CN" altLang="en-US"/>
          </a:p>
        </p:txBody>
      </p:sp>
      <p:sp>
        <p:nvSpPr>
          <p:cNvPr id="11" name="AutoShape 4">
            <a:hlinkClick r:id="rId5" action="ppaction://hlinksldjump"/>
          </p:cNvPr>
          <p:cNvSpPr>
            <a:spLocks noChangeArrowheads="1"/>
          </p:cNvSpPr>
          <p:nvPr/>
        </p:nvSpPr>
        <p:spPr bwMode="auto">
          <a:xfrm>
            <a:off x="8229600" y="6248400"/>
            <a:ext cx="792163" cy="504825"/>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2">
              <a:alpha val="75999"/>
            </a:schemeClr>
          </a:solidFill>
          <a:ln w="25400" algn="ctr">
            <a:solidFill>
              <a:schemeClr val="tx1"/>
            </a:solidFill>
            <a:miter lim="800000"/>
            <a:headEnd/>
            <a:tailEnd/>
          </a:ln>
          <a:effectLst/>
        </p:spPr>
        <p:txBody>
          <a:bodyPr wrap="none" anchor="ctr">
            <a:spAutoFit/>
          </a:bodyPr>
          <a:lstStyle/>
          <a:p>
            <a:pPr algn="ct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endParaRPr lang="zh-CN" altLang="zh-CN" smtClean="0"/>
          </a:p>
        </p:txBody>
      </p:sp>
      <p:sp>
        <p:nvSpPr>
          <p:cNvPr id="116739" name="Rectangle 3"/>
          <p:cNvSpPr>
            <a:spLocks noGrp="1" noChangeArrowheads="1"/>
          </p:cNvSpPr>
          <p:nvPr>
            <p:ph type="body" idx="1"/>
          </p:nvPr>
        </p:nvSpPr>
        <p:spPr>
          <a:xfrm>
            <a:off x="762000" y="2133600"/>
            <a:ext cx="7772400" cy="4114800"/>
          </a:xfrm>
        </p:spPr>
        <p:txBody>
          <a:bodyPr/>
          <a:lstStyle/>
          <a:p>
            <a:pPr eaLnBrk="1" hangingPunct="1"/>
            <a:r>
              <a:rPr lang="zh-CN" altLang="en-US" b="1" smtClean="0">
                <a:latin typeface="Times New Roman" pitchFamily="18" charset="0"/>
              </a:rPr>
              <a:t>电平通过率和平均衰落持续时间</a:t>
            </a:r>
            <a:endParaRPr lang="en-US" altLang="zh-CN" b="1" smtClean="0">
              <a:latin typeface="Times New Roman" pitchFamily="18" charset="0"/>
            </a:endParaRPr>
          </a:p>
          <a:p>
            <a:pPr eaLnBrk="1" hangingPunct="1">
              <a:buFont typeface="Wingdings" pitchFamily="2" charset="2"/>
              <a:buNone/>
            </a:pPr>
            <a:r>
              <a:rPr lang="zh-CN" altLang="en-US" b="1" smtClean="0">
                <a:latin typeface="Times New Roman" pitchFamily="18" charset="0"/>
              </a:rPr>
              <a:t>到目前为止。我们只是定性地说明了小尺</a:t>
            </a:r>
            <a:endParaRPr lang="en-US" altLang="zh-CN" b="1" smtClean="0">
              <a:latin typeface="Times New Roman" pitchFamily="18" charset="0"/>
            </a:endParaRPr>
          </a:p>
          <a:p>
            <a:pPr eaLnBrk="1" hangingPunct="1">
              <a:buFont typeface="Wingdings" pitchFamily="2" charset="2"/>
              <a:buNone/>
            </a:pPr>
            <a:r>
              <a:rPr lang="zh-CN" altLang="en-US" b="1" smtClean="0">
                <a:latin typeface="Times New Roman" pitchFamily="18" charset="0"/>
              </a:rPr>
              <a:t>度上会发生衰落，即接收信号电平的起伏</a:t>
            </a:r>
            <a:endParaRPr lang="en-US" altLang="zh-CN" b="1" smtClean="0">
              <a:latin typeface="Times New Roman" pitchFamily="18" charset="0"/>
            </a:endParaRPr>
          </a:p>
          <a:p>
            <a:pPr eaLnBrk="1" hangingPunct="1">
              <a:buFont typeface="Wingdings" pitchFamily="2" charset="2"/>
              <a:buNone/>
            </a:pPr>
            <a:r>
              <a:rPr lang="zh-CN" altLang="en-US" b="1" smtClean="0">
                <a:latin typeface="Times New Roman" pitchFamily="18" charset="0"/>
              </a:rPr>
              <a:t>变化，下面给出两个定量描述衰落状况的</a:t>
            </a:r>
            <a:endParaRPr lang="en-US" altLang="zh-CN" b="1" smtClean="0">
              <a:latin typeface="Times New Roman" pitchFamily="18" charset="0"/>
            </a:endParaRPr>
          </a:p>
          <a:p>
            <a:pPr eaLnBrk="1" hangingPunct="1">
              <a:buFont typeface="Wingdings" pitchFamily="2" charset="2"/>
              <a:buNone/>
            </a:pPr>
            <a:r>
              <a:rPr lang="zh-CN" altLang="en-US" b="1" smtClean="0">
                <a:latin typeface="Times New Roman" pitchFamily="18" charset="0"/>
              </a:rPr>
              <a:t>参数。</a:t>
            </a:r>
          </a:p>
          <a:p>
            <a:pPr eaLnBrk="1" hangingPunct="1">
              <a:buFont typeface="Wingdings" pitchFamily="2" charset="2"/>
              <a:buNone/>
            </a:pPr>
            <a:r>
              <a:rPr lang="en-US" altLang="zh-CN" b="1" smtClean="0">
                <a:latin typeface="Times New Roman" pitchFamily="18" charset="0"/>
              </a:rPr>
              <a:t>1.</a:t>
            </a:r>
            <a:r>
              <a:rPr lang="zh-CN" altLang="en-US" b="1" smtClean="0">
                <a:latin typeface="Times New Roman" pitchFamily="18" charset="0"/>
              </a:rPr>
              <a:t>电平通过率</a:t>
            </a:r>
          </a:p>
          <a:p>
            <a:pPr eaLnBrk="1" hangingPunct="1">
              <a:buFont typeface="Wingdings" pitchFamily="2" charset="2"/>
              <a:buNone/>
            </a:pPr>
            <a:r>
              <a:rPr lang="en-US" altLang="zh-CN" b="1" smtClean="0">
                <a:latin typeface="Times New Roman" pitchFamily="18" charset="0"/>
              </a:rPr>
              <a:t>2.</a:t>
            </a:r>
            <a:r>
              <a:rPr lang="zh-CN" altLang="en-US" b="1" smtClean="0">
                <a:latin typeface="Times New Roman" pitchFamily="18" charset="0"/>
              </a:rPr>
              <a:t>平均衰落持续时间</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endParaRPr lang="zh-CN" altLang="zh-CN" smtClean="0"/>
          </a:p>
        </p:txBody>
      </p:sp>
      <p:sp>
        <p:nvSpPr>
          <p:cNvPr id="117763" name="Rectangle 3"/>
          <p:cNvSpPr>
            <a:spLocks noGrp="1" noChangeArrowheads="1"/>
          </p:cNvSpPr>
          <p:nvPr>
            <p:ph type="body" idx="1"/>
          </p:nvPr>
        </p:nvSpPr>
        <p:spPr>
          <a:xfrm>
            <a:off x="762000" y="2286000"/>
            <a:ext cx="7772400" cy="4114800"/>
          </a:xfrm>
        </p:spPr>
        <p:txBody>
          <a:bodyPr/>
          <a:lstStyle/>
          <a:p>
            <a:pPr eaLnBrk="1" hangingPunct="1"/>
            <a:r>
              <a:rPr lang="zh-CN" altLang="en-US" b="1" smtClean="0"/>
              <a:t>电平通过率</a:t>
            </a:r>
          </a:p>
          <a:p>
            <a:pPr eaLnBrk="1" hangingPunct="1">
              <a:buFont typeface="Wingdings" pitchFamily="2" charset="2"/>
              <a:buNone/>
            </a:pPr>
            <a:r>
              <a:rPr lang="en-US" altLang="zh-CN" b="1" smtClean="0">
                <a:latin typeface="Times New Roman" pitchFamily="18" charset="0"/>
              </a:rPr>
              <a:t>1</a:t>
            </a:r>
            <a:r>
              <a:rPr lang="zh-CN" altLang="en-US" b="1" smtClean="0">
                <a:latin typeface="Times New Roman" pitchFamily="18" charset="0"/>
              </a:rPr>
              <a:t>）电平通过和衰落持续时间的概念</a:t>
            </a:r>
          </a:p>
          <a:p>
            <a:pPr eaLnBrk="1" hangingPunct="1">
              <a:buFont typeface="Wingdings" pitchFamily="2" charset="2"/>
              <a:buNone/>
            </a:pPr>
            <a:r>
              <a:rPr lang="en-US" altLang="zh-CN" b="1" smtClean="0">
                <a:latin typeface="Times New Roman" pitchFamily="18" charset="0"/>
              </a:rPr>
              <a:t>2</a:t>
            </a:r>
            <a:r>
              <a:rPr lang="zh-CN" altLang="en-US" b="1" smtClean="0">
                <a:latin typeface="Times New Roman" pitchFamily="18" charset="0"/>
              </a:rPr>
              <a:t>）电平通过率的定义</a:t>
            </a:r>
          </a:p>
          <a:p>
            <a:pPr eaLnBrk="1" hangingPunct="1">
              <a:buFont typeface="Wingdings" pitchFamily="2" charset="2"/>
              <a:buNone/>
            </a:pPr>
            <a:r>
              <a:rPr lang="en-US" altLang="zh-CN" b="1" smtClean="0">
                <a:latin typeface="Times New Roman" pitchFamily="18" charset="0"/>
              </a:rPr>
              <a:t>3</a:t>
            </a:r>
            <a:r>
              <a:rPr lang="zh-CN" altLang="en-US" b="1" smtClean="0">
                <a:latin typeface="Times New Roman" pitchFamily="18" charset="0"/>
              </a:rPr>
              <a:t>）电平通过率的计算</a:t>
            </a:r>
          </a:p>
          <a:p>
            <a:pPr eaLnBrk="1" hangingPunct="1">
              <a:buFont typeface="Wingdings" pitchFamily="2" charset="2"/>
              <a:buNone/>
            </a:pPr>
            <a:endParaRPr lang="en-US" altLang="zh-CN" b="1" smtClean="0">
              <a:latin typeface="Times New Roman" pitchFamily="18"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endParaRPr lang="zh-CN" altLang="zh-CN" smtClean="0"/>
          </a:p>
        </p:txBody>
      </p:sp>
      <p:sp>
        <p:nvSpPr>
          <p:cNvPr id="118787" name="Rectangle 3"/>
          <p:cNvSpPr>
            <a:spLocks noGrp="1" noChangeArrowheads="1"/>
          </p:cNvSpPr>
          <p:nvPr>
            <p:ph type="body" idx="1"/>
          </p:nvPr>
        </p:nvSpPr>
        <p:spPr>
          <a:xfrm>
            <a:off x="762000" y="2133600"/>
            <a:ext cx="7772400" cy="4495800"/>
          </a:xfrm>
        </p:spPr>
        <p:txBody>
          <a:bodyPr/>
          <a:lstStyle/>
          <a:p>
            <a:pPr eaLnBrk="1" hangingPunct="1">
              <a:buFont typeface="Wingdings" pitchFamily="2" charset="2"/>
              <a:buNone/>
            </a:pPr>
            <a:r>
              <a:rPr lang="en-US" altLang="zh-CN" b="1" smtClean="0">
                <a:latin typeface="Times New Roman" pitchFamily="18" charset="0"/>
              </a:rPr>
              <a:t>1</a:t>
            </a:r>
            <a:r>
              <a:rPr lang="zh-CN" altLang="en-US" b="1" smtClean="0">
                <a:latin typeface="Times New Roman" pitchFamily="18" charset="0"/>
              </a:rPr>
              <a:t>）</a:t>
            </a:r>
            <a:r>
              <a:rPr lang="zh-CN" altLang="en-US" b="1" smtClean="0"/>
              <a:t>电平通过的概念</a:t>
            </a:r>
          </a:p>
        </p:txBody>
      </p:sp>
      <p:pic>
        <p:nvPicPr>
          <p:cNvPr id="118788" name="Picture 4"/>
          <p:cNvPicPr>
            <a:picLocks noChangeAspect="1" noChangeArrowheads="1"/>
          </p:cNvPicPr>
          <p:nvPr/>
        </p:nvPicPr>
        <p:blipFill>
          <a:blip r:embed="rId3" cstate="print"/>
          <a:srcRect/>
          <a:stretch>
            <a:fillRect/>
          </a:stretch>
        </p:blipFill>
        <p:spPr bwMode="auto">
          <a:xfrm>
            <a:off x="1600200" y="2743200"/>
            <a:ext cx="6140450" cy="3432175"/>
          </a:xfrm>
          <a:prstGeom prst="rect">
            <a:avLst/>
          </a:prstGeom>
          <a:noFill/>
          <a:ln w="9525">
            <a:noFill/>
            <a:miter lim="800000"/>
            <a:headEnd/>
            <a:tailEnd/>
          </a:ln>
        </p:spPr>
      </p:pic>
      <p:sp>
        <p:nvSpPr>
          <p:cNvPr id="118789" name="Line 5"/>
          <p:cNvSpPr>
            <a:spLocks noChangeShapeType="1"/>
          </p:cNvSpPr>
          <p:nvPr/>
        </p:nvSpPr>
        <p:spPr bwMode="auto">
          <a:xfrm>
            <a:off x="2209800" y="4419600"/>
            <a:ext cx="5257800" cy="0"/>
          </a:xfrm>
          <a:prstGeom prst="line">
            <a:avLst/>
          </a:prstGeom>
          <a:noFill/>
          <a:ln w="25400">
            <a:solidFill>
              <a:schemeClr val="folHlink"/>
            </a:solidFill>
            <a:prstDash val="sysDot"/>
            <a:round/>
            <a:headEnd/>
            <a:tailEnd/>
          </a:ln>
        </p:spPr>
        <p:txBody>
          <a:bodyPr/>
          <a:lstStyle/>
          <a:p>
            <a:endParaRPr lang="zh-CN" altLang="en-US"/>
          </a:p>
        </p:txBody>
      </p:sp>
      <p:sp>
        <p:nvSpPr>
          <p:cNvPr id="118790" name="Line 6"/>
          <p:cNvSpPr>
            <a:spLocks noChangeShapeType="1"/>
          </p:cNvSpPr>
          <p:nvPr/>
        </p:nvSpPr>
        <p:spPr bwMode="auto">
          <a:xfrm>
            <a:off x="2209800" y="5257800"/>
            <a:ext cx="5257800" cy="0"/>
          </a:xfrm>
          <a:prstGeom prst="line">
            <a:avLst/>
          </a:prstGeom>
          <a:noFill/>
          <a:ln w="28575">
            <a:solidFill>
              <a:schemeClr val="hlink"/>
            </a:solidFill>
            <a:prstDash val="sysDot"/>
            <a:round/>
            <a:headEnd/>
            <a:tailEnd/>
          </a:ln>
        </p:spPr>
        <p:txBody>
          <a:bodyPr/>
          <a:lstStyle/>
          <a:p>
            <a:endParaRPr lang="zh-CN" altLang="en-US"/>
          </a:p>
        </p:txBody>
      </p:sp>
      <p:sp>
        <p:nvSpPr>
          <p:cNvPr id="118791" name="Text Box 7"/>
          <p:cNvSpPr txBox="1">
            <a:spLocks noChangeArrowheads="1"/>
          </p:cNvSpPr>
          <p:nvPr/>
        </p:nvSpPr>
        <p:spPr bwMode="auto">
          <a:xfrm>
            <a:off x="838200" y="6172200"/>
            <a:ext cx="7543800" cy="523875"/>
          </a:xfrm>
          <a:prstGeom prst="rect">
            <a:avLst/>
          </a:prstGeom>
          <a:noFill/>
          <a:ln w="9525">
            <a:noFill/>
            <a:miter lim="800000"/>
            <a:headEnd/>
            <a:tailEnd/>
          </a:ln>
        </p:spPr>
        <p:txBody>
          <a:bodyPr>
            <a:spAutoFit/>
          </a:bodyPr>
          <a:lstStyle/>
          <a:p>
            <a:pPr>
              <a:spcBef>
                <a:spcPct val="50000"/>
              </a:spcBef>
            </a:pPr>
            <a:r>
              <a:rPr lang="en-US" altLang="zh-CN" sz="2000" b="1" i="1">
                <a:latin typeface="Times New Roman" pitchFamily="18" charset="0"/>
              </a:rPr>
              <a:t>      </a:t>
            </a:r>
            <a:r>
              <a:rPr lang="en-US" altLang="zh-CN" sz="2800" b="1" i="1">
                <a:latin typeface="Times New Roman" pitchFamily="18" charset="0"/>
              </a:rPr>
              <a:t>r(t)</a:t>
            </a:r>
            <a:r>
              <a:rPr lang="zh-CN" altLang="en-US" sz="2800" b="1"/>
              <a:t>为接收信号的包络，它是一个随机过程。</a:t>
            </a:r>
          </a:p>
        </p:txBody>
      </p:sp>
      <p:sp>
        <p:nvSpPr>
          <p:cNvPr id="118792" name="下箭头 7">
            <a:hlinkClick r:id="rId4" action="ppaction://hlinksldjump"/>
          </p:cNvPr>
          <p:cNvSpPr>
            <a:spLocks noChangeArrowheads="1"/>
          </p:cNvSpPr>
          <p:nvPr/>
        </p:nvSpPr>
        <p:spPr bwMode="auto">
          <a:xfrm>
            <a:off x="8305800" y="5943600"/>
            <a:ext cx="685800" cy="685800"/>
          </a:xfrm>
          <a:prstGeom prst="downArrow">
            <a:avLst>
              <a:gd name="adj1" fmla="val 50000"/>
              <a:gd name="adj2" fmla="val 50000"/>
            </a:avLst>
          </a:prstGeom>
          <a:solidFill>
            <a:schemeClr val="accent2"/>
          </a:solidFill>
          <a:ln w="9525" algn="ctr">
            <a:solidFill>
              <a:schemeClr val="tx1"/>
            </a:solidFill>
            <a:round/>
            <a:headEnd/>
            <a:tailEnd/>
          </a:ln>
        </p:spPr>
        <p:txBody>
          <a:bodyPr wrap="none"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p:txBody>
          <a:bodyPr/>
          <a:lstStyle/>
          <a:p>
            <a:pPr eaLnBrk="1" hangingPunct="1"/>
            <a:r>
              <a:rPr lang="zh-CN" altLang="en-US" sz="4000" b="1" dirty="0" smtClean="0">
                <a:effectLst>
                  <a:outerShdw blurRad="38100" dist="38100" dir="2700000" algn="tl">
                    <a:srgbClr val="000000">
                      <a:alpha val="43137"/>
                    </a:srgbClr>
                  </a:outerShdw>
                </a:effectLst>
              </a:rPr>
              <a:t>室内接收功率实测曲线</a:t>
            </a:r>
          </a:p>
        </p:txBody>
      </p:sp>
      <p:pic>
        <p:nvPicPr>
          <p:cNvPr id="61443" name="Picture 5" descr="4-1"/>
          <p:cNvPicPr>
            <a:picLocks noChangeAspect="1" noChangeArrowheads="1"/>
          </p:cNvPicPr>
          <p:nvPr/>
        </p:nvPicPr>
        <p:blipFill>
          <a:blip r:embed="rId3" cstate="print"/>
          <a:srcRect/>
          <a:stretch>
            <a:fillRect/>
          </a:stretch>
        </p:blipFill>
        <p:spPr bwMode="auto">
          <a:xfrm>
            <a:off x="1143000" y="2133600"/>
            <a:ext cx="7067550" cy="3733800"/>
          </a:xfrm>
          <a:prstGeom prst="rect">
            <a:avLst/>
          </a:prstGeom>
          <a:noFill/>
          <a:ln w="9525">
            <a:noFill/>
            <a:miter lim="800000"/>
            <a:headEnd/>
            <a:tailEnd/>
          </a:ln>
        </p:spPr>
      </p:pic>
      <p:sp>
        <p:nvSpPr>
          <p:cNvPr id="61444" name="Text Box 6"/>
          <p:cNvSpPr txBox="1">
            <a:spLocks noChangeArrowheads="1"/>
          </p:cNvSpPr>
          <p:nvPr/>
        </p:nvSpPr>
        <p:spPr bwMode="auto">
          <a:xfrm>
            <a:off x="1143000" y="5943600"/>
            <a:ext cx="7010400" cy="854075"/>
          </a:xfrm>
          <a:prstGeom prst="rect">
            <a:avLst/>
          </a:prstGeom>
          <a:noFill/>
          <a:ln w="9525">
            <a:noFill/>
            <a:miter lim="800000"/>
            <a:headEnd/>
            <a:tailEnd/>
          </a:ln>
        </p:spPr>
        <p:txBody>
          <a:bodyPr>
            <a:spAutoFit/>
          </a:bodyPr>
          <a:lstStyle/>
          <a:p>
            <a:pPr>
              <a:spcBef>
                <a:spcPct val="50000"/>
              </a:spcBef>
            </a:pPr>
            <a:r>
              <a:rPr lang="zh-CN" altLang="en-US" sz="2000" b="1">
                <a:latin typeface="Times New Roman" pitchFamily="18" charset="0"/>
              </a:rPr>
              <a:t>测试条件：发射机固定，接收机移动，并逐渐远离发射机。</a:t>
            </a:r>
          </a:p>
          <a:p>
            <a:pPr>
              <a:spcBef>
                <a:spcPct val="50000"/>
              </a:spcBef>
            </a:pPr>
            <a:r>
              <a:rPr lang="zh-CN" altLang="en-US" sz="2000" b="1">
                <a:latin typeface="Times New Roman" pitchFamily="18" charset="0"/>
              </a:rPr>
              <a:t>载频</a:t>
            </a:r>
            <a:r>
              <a:rPr lang="en-US" altLang="zh-CN" sz="2000" b="1">
                <a:latin typeface="Times New Roman" pitchFamily="18" charset="0"/>
              </a:rPr>
              <a:t>2GHz</a:t>
            </a:r>
            <a:r>
              <a:rPr lang="zh-CN" altLang="en-US" sz="2000" b="1">
                <a:latin typeface="Times New Roman" pitchFamily="18" charset="0"/>
              </a:rPr>
              <a:t>（波长</a:t>
            </a:r>
            <a:r>
              <a:rPr lang="en-US" altLang="zh-CN" sz="2000" b="1">
                <a:latin typeface="Times New Roman" pitchFamily="18" charset="0"/>
              </a:rPr>
              <a:t>0.15m</a:t>
            </a:r>
            <a:r>
              <a:rPr lang="zh-CN" altLang="en-US" sz="2000" b="1">
                <a:latin typeface="Times New Roman" pitchFamily="18" charset="0"/>
              </a:rPr>
              <a:t>）。</a:t>
            </a:r>
          </a:p>
        </p:txBody>
      </p:sp>
      <p:sp>
        <p:nvSpPr>
          <p:cNvPr id="61445" name="AutoShape 7"/>
          <p:cNvSpPr>
            <a:spLocks noChangeArrowheads="1"/>
          </p:cNvSpPr>
          <p:nvPr/>
        </p:nvSpPr>
        <p:spPr bwMode="auto">
          <a:xfrm>
            <a:off x="4343400" y="1752600"/>
            <a:ext cx="1905000" cy="762000"/>
          </a:xfrm>
          <a:prstGeom prst="wedgeEllipseCallout">
            <a:avLst>
              <a:gd name="adj1" fmla="val -51083"/>
              <a:gd name="adj2" fmla="val 82708"/>
            </a:avLst>
          </a:prstGeom>
          <a:solidFill>
            <a:schemeClr val="accent1">
              <a:alpha val="30196"/>
            </a:schemeClr>
          </a:solidFill>
          <a:ln w="19050">
            <a:solidFill>
              <a:schemeClr val="tx2"/>
            </a:solidFill>
            <a:miter lim="800000"/>
            <a:headEnd/>
            <a:tailEnd/>
          </a:ln>
        </p:spPr>
        <p:txBody>
          <a:bodyPr/>
          <a:lstStyle/>
          <a:p>
            <a:pPr algn="ctr"/>
            <a:r>
              <a:rPr lang="zh-CN" altLang="en-US" b="1">
                <a:solidFill>
                  <a:schemeClr val="tx2"/>
                </a:solidFill>
              </a:rPr>
              <a:t>实时</a:t>
            </a:r>
          </a:p>
          <a:p>
            <a:pPr algn="ctr"/>
            <a:r>
              <a:rPr lang="zh-CN" altLang="en-US" b="1">
                <a:solidFill>
                  <a:schemeClr val="tx2"/>
                </a:solidFill>
              </a:rPr>
              <a:t>接收功率</a:t>
            </a:r>
          </a:p>
        </p:txBody>
      </p:sp>
      <p:sp>
        <p:nvSpPr>
          <p:cNvPr id="61446" name="AutoShape 8"/>
          <p:cNvSpPr>
            <a:spLocks noChangeArrowheads="1"/>
          </p:cNvSpPr>
          <p:nvPr/>
        </p:nvSpPr>
        <p:spPr bwMode="auto">
          <a:xfrm>
            <a:off x="6248400" y="2286000"/>
            <a:ext cx="1905000" cy="762000"/>
          </a:xfrm>
          <a:prstGeom prst="wedgeEllipseCallout">
            <a:avLst>
              <a:gd name="adj1" fmla="val -67083"/>
              <a:gd name="adj2" fmla="val 53542"/>
            </a:avLst>
          </a:prstGeom>
          <a:solidFill>
            <a:schemeClr val="accent1">
              <a:alpha val="30196"/>
            </a:schemeClr>
          </a:solidFill>
          <a:ln w="19050">
            <a:solidFill>
              <a:schemeClr val="tx2"/>
            </a:solidFill>
            <a:miter lim="800000"/>
            <a:headEnd/>
            <a:tailEnd/>
          </a:ln>
        </p:spPr>
        <p:txBody>
          <a:bodyPr/>
          <a:lstStyle/>
          <a:p>
            <a:pPr algn="ctr"/>
            <a:r>
              <a:rPr lang="zh-CN" altLang="en-US" b="1">
                <a:solidFill>
                  <a:schemeClr val="tx2"/>
                </a:solidFill>
              </a:rPr>
              <a:t>接收功率的本地均值</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endParaRPr lang="zh-CN" altLang="zh-CN" smtClean="0"/>
          </a:p>
        </p:txBody>
      </p:sp>
      <p:sp>
        <p:nvSpPr>
          <p:cNvPr id="240643" name="Rectangle 3"/>
          <p:cNvSpPr>
            <a:spLocks noGrp="1" noChangeArrowheads="1"/>
          </p:cNvSpPr>
          <p:nvPr>
            <p:ph type="body" idx="1"/>
          </p:nvPr>
        </p:nvSpPr>
        <p:spPr>
          <a:xfrm>
            <a:off x="762000" y="1981200"/>
            <a:ext cx="8001000" cy="4648200"/>
          </a:xfrm>
        </p:spPr>
        <p:txBody>
          <a:bodyPr/>
          <a:lstStyle/>
          <a:p>
            <a:pPr eaLnBrk="1" hangingPunct="1">
              <a:defRPr/>
            </a:pPr>
            <a:r>
              <a:rPr lang="zh-CN" altLang="en-US" sz="2800" b="1" dirty="0" smtClean="0">
                <a:latin typeface="Times New Roman" pitchFamily="18" charset="0"/>
              </a:rPr>
              <a:t>对于</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rPr>
              <a:t>给定的包络电平</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rPr>
              <a:t>R</a:t>
            </a:r>
            <a:r>
              <a:rPr lang="zh-CN" altLang="en-US" sz="2800" b="1" dirty="0" smtClean="0">
                <a:latin typeface="Times New Roman" pitchFamily="18" charset="0"/>
              </a:rPr>
              <a:t>（图中黑色虚线所示） ，无论包络随时间变化以负斜率（图中</a:t>
            </a:r>
            <a:r>
              <a:rPr lang="en-US" altLang="zh-CN" sz="2800" b="1" dirty="0" smtClean="0">
                <a:latin typeface="Times New Roman" pitchFamily="18" charset="0"/>
              </a:rPr>
              <a:t>A</a:t>
            </a:r>
            <a:r>
              <a:rPr lang="zh-CN" altLang="en-US" sz="2800" b="1" dirty="0" smtClean="0">
                <a:latin typeface="Times New Roman" pitchFamily="18" charset="0"/>
              </a:rPr>
              <a:t>、</a:t>
            </a:r>
            <a:r>
              <a:rPr lang="en-US" altLang="zh-CN" sz="2800" b="1" dirty="0" smtClean="0">
                <a:latin typeface="Times New Roman" pitchFamily="18" charset="0"/>
              </a:rPr>
              <a:t>C</a:t>
            </a:r>
            <a:r>
              <a:rPr lang="zh-CN" altLang="en-US" sz="2800" b="1" dirty="0" smtClean="0">
                <a:latin typeface="Times New Roman" pitchFamily="18" charset="0"/>
              </a:rPr>
              <a:t>、</a:t>
            </a:r>
            <a:r>
              <a:rPr lang="en-US" altLang="zh-CN" sz="2800" b="1" dirty="0" smtClean="0">
                <a:latin typeface="Times New Roman" pitchFamily="18" charset="0"/>
              </a:rPr>
              <a:t>E</a:t>
            </a:r>
            <a:r>
              <a:rPr lang="zh-CN" altLang="en-US" sz="2800" b="1" dirty="0" smtClean="0">
                <a:latin typeface="Times New Roman" pitchFamily="18" charset="0"/>
              </a:rPr>
              <a:t>、</a:t>
            </a:r>
            <a:r>
              <a:rPr lang="en-US" altLang="zh-CN" sz="2800" b="1" dirty="0" smtClean="0">
                <a:latin typeface="Times New Roman" pitchFamily="18" charset="0"/>
              </a:rPr>
              <a:t>G</a:t>
            </a:r>
            <a:r>
              <a:rPr lang="zh-CN" altLang="en-US" sz="2800" b="1" dirty="0" smtClean="0">
                <a:latin typeface="Times New Roman" pitchFamily="18" charset="0"/>
              </a:rPr>
              <a:t>点）、还是正斜率（图中</a:t>
            </a:r>
            <a:r>
              <a:rPr lang="en-US" altLang="zh-CN" sz="2800" b="1" dirty="0" smtClean="0">
                <a:latin typeface="Times New Roman" pitchFamily="18" charset="0"/>
              </a:rPr>
              <a:t>B</a:t>
            </a:r>
            <a:r>
              <a:rPr lang="zh-CN" altLang="en-US" sz="2800" b="1" dirty="0" smtClean="0">
                <a:latin typeface="Times New Roman" pitchFamily="18" charset="0"/>
              </a:rPr>
              <a:t>、</a:t>
            </a:r>
            <a:r>
              <a:rPr lang="en-US" altLang="zh-CN" sz="2800" b="1" dirty="0" smtClean="0">
                <a:latin typeface="Times New Roman" pitchFamily="18" charset="0"/>
              </a:rPr>
              <a:t>D</a:t>
            </a:r>
            <a:r>
              <a:rPr lang="zh-CN" altLang="en-US" sz="2800" b="1" dirty="0" smtClean="0">
                <a:latin typeface="Times New Roman" pitchFamily="18" charset="0"/>
              </a:rPr>
              <a:t>、</a:t>
            </a:r>
            <a:r>
              <a:rPr lang="en-US" altLang="zh-CN" sz="2800" b="1" dirty="0" smtClean="0">
                <a:latin typeface="Times New Roman" pitchFamily="18" charset="0"/>
              </a:rPr>
              <a:t>F</a:t>
            </a:r>
            <a:r>
              <a:rPr lang="zh-CN" altLang="en-US" sz="2800" b="1" dirty="0" smtClean="0">
                <a:latin typeface="Times New Roman" pitchFamily="18" charset="0"/>
              </a:rPr>
              <a:t>、</a:t>
            </a:r>
            <a:r>
              <a:rPr lang="en-US" altLang="zh-CN" sz="2800" b="1" dirty="0" smtClean="0">
                <a:latin typeface="Times New Roman" pitchFamily="18" charset="0"/>
              </a:rPr>
              <a:t>H</a:t>
            </a:r>
            <a:r>
              <a:rPr lang="zh-CN" altLang="en-US" sz="2800" b="1" dirty="0" smtClean="0">
                <a:latin typeface="Times New Roman" pitchFamily="18" charset="0"/>
              </a:rPr>
              <a:t>点）通过电平</a:t>
            </a:r>
            <a:r>
              <a:rPr lang="en-US" altLang="zh-CN" sz="2800" b="1" dirty="0" smtClean="0">
                <a:latin typeface="Times New Roman" pitchFamily="18" charset="0"/>
              </a:rPr>
              <a:t>R</a:t>
            </a:r>
            <a:r>
              <a:rPr lang="zh-CN" altLang="en-US" sz="2800" b="1" dirty="0" smtClean="0">
                <a:latin typeface="Times New Roman" pitchFamily="18" charset="0"/>
              </a:rPr>
              <a:t>，我们都称作发生了</a:t>
            </a:r>
            <a:r>
              <a:rPr lang="zh-CN" altLang="en-US" sz="2800" b="1" dirty="0" smtClean="0">
                <a:solidFill>
                  <a:schemeClr val="tx2"/>
                </a:solidFill>
                <a:effectLst>
                  <a:outerShdw blurRad="38100" dist="38100" dir="2700000" algn="tl">
                    <a:srgbClr val="000000">
                      <a:alpha val="43137"/>
                    </a:srgbClr>
                  </a:outerShdw>
                </a:effectLst>
                <a:latin typeface="Times New Roman" pitchFamily="18" charset="0"/>
              </a:rPr>
              <a:t>电平通过</a:t>
            </a:r>
            <a:r>
              <a:rPr lang="zh-CN" altLang="en-US" sz="2800" b="1" dirty="0" smtClean="0">
                <a:latin typeface="Times New Roman" pitchFamily="18" charset="0"/>
              </a:rPr>
              <a:t>现象</a:t>
            </a:r>
            <a:r>
              <a:rPr lang="zh-CN" altLang="en-US" sz="2800" b="1" dirty="0" smtClean="0"/>
              <a:t>。</a:t>
            </a:r>
          </a:p>
          <a:p>
            <a:pPr eaLnBrk="1" hangingPunct="1">
              <a:defRPr/>
            </a:pPr>
            <a:r>
              <a:rPr lang="zh-CN" altLang="en-US" sz="2800" b="1" dirty="0" smtClean="0"/>
              <a:t>如果电平</a:t>
            </a:r>
            <a:r>
              <a:rPr lang="en-US" altLang="zh-CN" sz="2800" b="1" dirty="0" smtClean="0">
                <a:latin typeface="Times New Roman" pitchFamily="18" charset="0"/>
                <a:cs typeface="Times New Roman" pitchFamily="18" charset="0"/>
              </a:rPr>
              <a:t>R</a:t>
            </a:r>
            <a:r>
              <a:rPr lang="zh-CN" altLang="en-US" sz="2800" b="1" dirty="0" smtClean="0"/>
              <a:t>是我们确定的接收门限，也常常称电平掉到</a:t>
            </a:r>
            <a:r>
              <a:rPr lang="en-US" altLang="zh-CN" sz="2800" b="1" dirty="0" smtClean="0">
                <a:latin typeface="Times New Roman" pitchFamily="18" charset="0"/>
              </a:rPr>
              <a:t>R</a:t>
            </a:r>
            <a:r>
              <a:rPr lang="zh-CN" altLang="en-US" sz="2800" b="1" dirty="0" smtClean="0"/>
              <a:t>以下的状况为发生了</a:t>
            </a:r>
            <a:r>
              <a:rPr lang="zh-CN" altLang="en-US" sz="2800" b="1" dirty="0" smtClean="0">
                <a:effectLst>
                  <a:outerShdw blurRad="38100" dist="38100" dir="2700000" algn="tl">
                    <a:srgbClr val="000000">
                      <a:alpha val="43137"/>
                    </a:srgbClr>
                  </a:outerShdw>
                </a:effectLst>
              </a:rPr>
              <a:t>衰落</a:t>
            </a:r>
            <a:r>
              <a:rPr lang="zh-CN" altLang="en-US" sz="2800" b="1" dirty="0" smtClean="0"/>
              <a:t>。</a:t>
            </a:r>
          </a:p>
          <a:p>
            <a:pPr eaLnBrk="1" hangingPunct="1">
              <a:defRPr/>
            </a:pPr>
            <a:r>
              <a:rPr lang="zh-CN" altLang="en-US" sz="2800" b="1" dirty="0" smtClean="0"/>
              <a:t>因此，电平以</a:t>
            </a:r>
            <a:r>
              <a:rPr lang="zh-CN" altLang="en-US" sz="2800" b="1" dirty="0" smtClean="0">
                <a:solidFill>
                  <a:srgbClr val="FF0000"/>
                </a:solidFill>
                <a:effectLst>
                  <a:outerShdw blurRad="38100" dist="38100" dir="2700000" algn="tl">
                    <a:srgbClr val="000000">
                      <a:alpha val="43137"/>
                    </a:srgbClr>
                  </a:outerShdw>
                </a:effectLst>
              </a:rPr>
              <a:t>负斜率</a:t>
            </a:r>
            <a:r>
              <a:rPr lang="zh-CN" altLang="en-US" sz="2800" b="1" dirty="0" smtClean="0"/>
              <a:t>通过</a:t>
            </a:r>
            <a:r>
              <a:rPr lang="en-US" altLang="zh-CN" sz="2800" b="1" dirty="0" smtClean="0">
                <a:latin typeface="Times New Roman" pitchFamily="18" charset="0"/>
              </a:rPr>
              <a:t>R</a:t>
            </a:r>
            <a:r>
              <a:rPr lang="zh-CN" altLang="en-US" sz="2800" b="1" dirty="0" smtClean="0">
                <a:latin typeface="Times New Roman" pitchFamily="18" charset="0"/>
              </a:rPr>
              <a:t>一次就意味着</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rPr>
              <a:t>将要发生</a:t>
            </a:r>
            <a:r>
              <a:rPr lang="zh-CN" altLang="en-US" sz="2800" b="1" dirty="0" smtClean="0">
                <a:latin typeface="Times New Roman" pitchFamily="18" charset="0"/>
              </a:rPr>
              <a:t>一次衰落；而电平以</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rPr>
              <a:t>正斜率</a:t>
            </a:r>
            <a:r>
              <a:rPr lang="zh-CN" altLang="en-US" sz="2800" b="1" dirty="0" smtClean="0">
                <a:latin typeface="Times New Roman" pitchFamily="18" charset="0"/>
              </a:rPr>
              <a:t>通过</a:t>
            </a:r>
            <a:r>
              <a:rPr lang="en-US" altLang="zh-CN" sz="2800" b="1" dirty="0" smtClean="0">
                <a:latin typeface="Times New Roman" pitchFamily="18" charset="0"/>
              </a:rPr>
              <a:t>R</a:t>
            </a:r>
            <a:r>
              <a:rPr lang="zh-CN" altLang="en-US" sz="2800" b="1" dirty="0" smtClean="0">
                <a:latin typeface="Times New Roman" pitchFamily="18" charset="0"/>
              </a:rPr>
              <a:t>一次就意味着</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rPr>
              <a:t>刚刚发生</a:t>
            </a:r>
            <a:r>
              <a:rPr lang="zh-CN" altLang="en-US" sz="2800" b="1" dirty="0" smtClean="0">
                <a:solidFill>
                  <a:srgbClr val="FF0000"/>
                </a:solidFill>
                <a:effectLst>
                  <a:outerShdw blurRad="38100" dist="38100" dir="2700000" algn="tl">
                    <a:srgbClr val="000000">
                      <a:alpha val="43137"/>
                    </a:srgbClr>
                  </a:outerShdw>
                </a:effectLst>
              </a:rPr>
              <a:t>了</a:t>
            </a:r>
            <a:r>
              <a:rPr lang="zh-CN" altLang="en-US" sz="2800" b="1" dirty="0" smtClean="0"/>
              <a:t>一次衰落。</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endParaRPr lang="zh-CN" altLang="zh-CN" smtClean="0"/>
          </a:p>
        </p:txBody>
      </p:sp>
      <p:sp>
        <p:nvSpPr>
          <p:cNvPr id="242691" name="Rectangle 3"/>
          <p:cNvSpPr>
            <a:spLocks noGrp="1" noChangeArrowheads="1"/>
          </p:cNvSpPr>
          <p:nvPr>
            <p:ph type="body" idx="1"/>
          </p:nvPr>
        </p:nvSpPr>
        <p:spPr>
          <a:xfrm>
            <a:off x="762000" y="2133600"/>
            <a:ext cx="7772400" cy="4114800"/>
          </a:xfrm>
        </p:spPr>
        <p:txBody>
          <a:bodyPr/>
          <a:lstStyle/>
          <a:p>
            <a:pPr eaLnBrk="1" hangingPunct="1">
              <a:defRPr/>
            </a:pPr>
            <a:r>
              <a:rPr lang="zh-CN" altLang="en-US" b="1" dirty="0" smtClean="0">
                <a:latin typeface="Times New Roman" pitchFamily="18" charset="0"/>
              </a:rPr>
              <a:t>在一定的观察持续时间上，包络电平以负斜率通过</a:t>
            </a:r>
            <a:r>
              <a:rPr lang="en-US" altLang="zh-CN" b="1" dirty="0" smtClean="0">
                <a:latin typeface="Times New Roman" pitchFamily="18" charset="0"/>
              </a:rPr>
              <a:t>R</a:t>
            </a:r>
            <a:r>
              <a:rPr lang="zh-CN" altLang="en-US" b="1" dirty="0" smtClean="0">
                <a:latin typeface="Times New Roman" pitchFamily="18" charset="0"/>
              </a:rPr>
              <a:t>（即出现包络电平掉到</a:t>
            </a:r>
            <a:r>
              <a:rPr lang="en-US" altLang="zh-CN" b="1" dirty="0" smtClean="0">
                <a:latin typeface="Times New Roman" pitchFamily="18" charset="0"/>
              </a:rPr>
              <a:t>R</a:t>
            </a:r>
            <a:r>
              <a:rPr lang="zh-CN" altLang="en-US" b="1" dirty="0" smtClean="0">
                <a:latin typeface="Times New Roman" pitchFamily="18" charset="0"/>
              </a:rPr>
              <a:t>之下的情况）之后，将在比</a:t>
            </a:r>
            <a:r>
              <a:rPr lang="en-US" altLang="zh-CN" b="1" dirty="0" smtClean="0">
                <a:latin typeface="Times New Roman" pitchFamily="18" charset="0"/>
              </a:rPr>
              <a:t>R</a:t>
            </a:r>
            <a:r>
              <a:rPr lang="zh-CN" altLang="en-US" b="1" dirty="0" smtClean="0">
                <a:latin typeface="Times New Roman" pitchFamily="18" charset="0"/>
              </a:rPr>
              <a:t>低的水平上维持一小段时间，但电平在这一小段时间之后</a:t>
            </a:r>
            <a:r>
              <a:rPr lang="zh-CN" altLang="en-US" b="1" dirty="0" smtClean="0">
                <a:solidFill>
                  <a:schemeClr val="hlink"/>
                </a:solidFill>
                <a:effectLst>
                  <a:outerShdw blurRad="38100" dist="38100" dir="2700000" algn="tl">
                    <a:srgbClr val="000000"/>
                  </a:outerShdw>
                </a:effectLst>
                <a:latin typeface="Times New Roman" pitchFamily="18" charset="0"/>
              </a:rPr>
              <a:t>必定会</a:t>
            </a:r>
            <a:r>
              <a:rPr lang="zh-CN" altLang="en-US" b="1" dirty="0" smtClean="0">
                <a:latin typeface="Times New Roman" pitchFamily="18" charset="0"/>
              </a:rPr>
              <a:t>以正斜率通过</a:t>
            </a:r>
            <a:r>
              <a:rPr lang="en-US" altLang="zh-CN" b="1" dirty="0" smtClean="0">
                <a:latin typeface="Times New Roman" pitchFamily="18" charset="0"/>
              </a:rPr>
              <a:t>R</a:t>
            </a:r>
            <a:r>
              <a:rPr lang="zh-CN" altLang="en-US" b="1" dirty="0" smtClean="0">
                <a:latin typeface="Times New Roman" pitchFamily="18" charset="0"/>
              </a:rPr>
              <a:t>（即出现包络电平升到</a:t>
            </a:r>
            <a:r>
              <a:rPr lang="en-US" altLang="zh-CN" b="1" dirty="0" smtClean="0">
                <a:latin typeface="Times New Roman" pitchFamily="18" charset="0"/>
              </a:rPr>
              <a:t>R</a:t>
            </a:r>
            <a:r>
              <a:rPr lang="zh-CN" altLang="en-US" b="1" dirty="0" smtClean="0">
                <a:latin typeface="Times New Roman" pitchFamily="18" charset="0"/>
              </a:rPr>
              <a:t>之上的情况）。</a:t>
            </a:r>
          </a:p>
          <a:p>
            <a:pPr eaLnBrk="1" hangingPunct="1">
              <a:defRPr/>
            </a:pPr>
            <a:r>
              <a:rPr lang="zh-CN" altLang="en-US" b="1" dirty="0" smtClean="0">
                <a:latin typeface="Times New Roman" pitchFamily="18" charset="0"/>
              </a:rPr>
              <a:t>我们将电平维持在</a:t>
            </a:r>
            <a:r>
              <a:rPr lang="en-US" altLang="zh-CN" b="1" dirty="0" smtClean="0">
                <a:latin typeface="Times New Roman" pitchFamily="18" charset="0"/>
              </a:rPr>
              <a:t>R</a:t>
            </a:r>
            <a:r>
              <a:rPr lang="zh-CN" altLang="en-US" b="1" dirty="0" smtClean="0">
                <a:latin typeface="Times New Roman" pitchFamily="18" charset="0"/>
              </a:rPr>
              <a:t>以下的这小段时间称作衰落持续时间。</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endParaRPr lang="zh-CN" altLang="zh-CN" smtClean="0"/>
          </a:p>
        </p:txBody>
      </p:sp>
      <p:sp>
        <p:nvSpPr>
          <p:cNvPr id="244739" name="Rectangle 3"/>
          <p:cNvSpPr>
            <a:spLocks noGrp="1" noChangeArrowheads="1"/>
          </p:cNvSpPr>
          <p:nvPr>
            <p:ph type="body" sz="half" idx="1"/>
          </p:nvPr>
        </p:nvSpPr>
        <p:spPr>
          <a:xfrm>
            <a:off x="609600" y="2057400"/>
            <a:ext cx="8153400" cy="4648200"/>
          </a:xfrm>
        </p:spPr>
        <p:txBody>
          <a:bodyPr/>
          <a:lstStyle/>
          <a:p>
            <a:pPr eaLnBrk="1" hangingPunct="1">
              <a:lnSpc>
                <a:spcPct val="90000"/>
              </a:lnSpc>
              <a:buFont typeface="Wingdings" pitchFamily="2" charset="2"/>
              <a:buNone/>
              <a:defRPr/>
            </a:pPr>
            <a:r>
              <a:rPr lang="en-US" altLang="zh-CN" sz="2800" b="1" dirty="0" smtClean="0">
                <a:latin typeface="Times New Roman" pitchFamily="18" charset="0"/>
              </a:rPr>
              <a:t>2</a:t>
            </a:r>
            <a:r>
              <a:rPr lang="zh-CN" altLang="en-US" sz="2800" b="1" dirty="0" smtClean="0">
                <a:latin typeface="Times New Roman" pitchFamily="18" charset="0"/>
              </a:rPr>
              <a:t>） </a:t>
            </a:r>
            <a:r>
              <a:rPr lang="zh-CN" altLang="en-US" sz="2800" b="1" dirty="0" smtClean="0">
                <a:effectLst>
                  <a:outerShdw blurRad="38100" dist="38100" dir="2700000" algn="tl">
                    <a:srgbClr val="000000">
                      <a:alpha val="43137"/>
                    </a:srgbClr>
                  </a:outerShdw>
                </a:effectLst>
                <a:latin typeface="Times New Roman" pitchFamily="18" charset="0"/>
              </a:rPr>
              <a:t>电平通过率</a:t>
            </a:r>
            <a:r>
              <a:rPr lang="zh-CN" altLang="en-US" sz="2800" b="1" dirty="0" smtClean="0">
                <a:latin typeface="Times New Roman" pitchFamily="18" charset="0"/>
              </a:rPr>
              <a:t>（也被称作</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rPr>
              <a:t>平均衰落率</a:t>
            </a:r>
            <a:r>
              <a:rPr lang="zh-CN" altLang="en-US" sz="2800" b="1" dirty="0" smtClean="0">
                <a:latin typeface="Times New Roman" pitchFamily="18" charset="0"/>
              </a:rPr>
              <a:t>）的定义：</a:t>
            </a:r>
          </a:p>
          <a:p>
            <a:pPr eaLnBrk="1" hangingPunct="1">
              <a:lnSpc>
                <a:spcPct val="90000"/>
              </a:lnSpc>
              <a:buFont typeface="Wingdings" pitchFamily="2" charset="2"/>
              <a:buNone/>
              <a:defRPr/>
            </a:pPr>
            <a:r>
              <a:rPr lang="zh-CN" altLang="en-US" sz="2800" b="1" dirty="0" smtClean="0">
                <a:latin typeface="Times New Roman" pitchFamily="18" charset="0"/>
              </a:rPr>
              <a:t>        指单位时间（如，一秒种）里，包络电平以</a:t>
            </a:r>
          </a:p>
          <a:p>
            <a:pPr eaLnBrk="1" hangingPunct="1">
              <a:lnSpc>
                <a:spcPct val="90000"/>
              </a:lnSpc>
              <a:buFont typeface="Wingdings" pitchFamily="2" charset="2"/>
              <a:buNone/>
              <a:defRPr/>
            </a:pPr>
            <a:r>
              <a:rPr lang="zh-CN" altLang="en-US" sz="2800" b="1" dirty="0" smtClean="0">
                <a:latin typeface="Times New Roman" pitchFamily="18" charset="0"/>
              </a:rPr>
              <a:t>正斜率（或负斜率）通过特定电平</a:t>
            </a:r>
            <a:r>
              <a:rPr lang="en-US" altLang="zh-CN" sz="2800" b="1" dirty="0" smtClean="0">
                <a:latin typeface="Times New Roman" pitchFamily="18" charset="0"/>
              </a:rPr>
              <a:t>R</a:t>
            </a:r>
            <a:r>
              <a:rPr lang="zh-CN" altLang="en-US" sz="2800" b="1" dirty="0" smtClean="0">
                <a:latin typeface="Times New Roman" pitchFamily="18" charset="0"/>
              </a:rPr>
              <a:t>的平均次数。</a:t>
            </a:r>
          </a:p>
          <a:p>
            <a:pPr eaLnBrk="1" hangingPunct="1">
              <a:lnSpc>
                <a:spcPct val="90000"/>
              </a:lnSpc>
              <a:buFont typeface="Wingdings" pitchFamily="2" charset="2"/>
              <a:buNone/>
              <a:defRPr/>
            </a:pPr>
            <a:r>
              <a:rPr lang="en-US" altLang="zh-CN" sz="2800" b="1" dirty="0" smtClean="0">
                <a:latin typeface="Times New Roman" pitchFamily="18" charset="0"/>
              </a:rPr>
              <a:t>3</a:t>
            </a:r>
            <a:r>
              <a:rPr lang="zh-CN" altLang="en-US" sz="2800" b="1" dirty="0" smtClean="0">
                <a:latin typeface="Times New Roman" pitchFamily="18" charset="0"/>
              </a:rPr>
              <a:t>）电平通过率的计算：电平通过率</a:t>
            </a:r>
            <a:r>
              <a:rPr lang="en-US" altLang="zh-CN" sz="2800" b="1" dirty="0" smtClean="0">
                <a:latin typeface="Times New Roman" pitchFamily="18" charset="0"/>
              </a:rPr>
              <a:t>N</a:t>
            </a:r>
            <a:r>
              <a:rPr lang="en-US" altLang="zh-CN" sz="2800" b="1" baseline="-25000" dirty="0" smtClean="0">
                <a:latin typeface="Times New Roman" pitchFamily="18" charset="0"/>
              </a:rPr>
              <a:t>R</a:t>
            </a:r>
            <a:r>
              <a:rPr lang="zh-CN" altLang="en-US" sz="2800" b="1" dirty="0" smtClean="0">
                <a:latin typeface="Times New Roman" pitchFamily="18" charset="0"/>
              </a:rPr>
              <a:t>为</a:t>
            </a:r>
          </a:p>
          <a:p>
            <a:pPr eaLnBrk="1" hangingPunct="1">
              <a:lnSpc>
                <a:spcPct val="90000"/>
              </a:lnSpc>
              <a:buFont typeface="Wingdings" pitchFamily="2" charset="2"/>
              <a:buNone/>
              <a:defRPr/>
            </a:pPr>
            <a:endParaRPr lang="zh-CN" altLang="en-US" sz="2800" b="1" dirty="0" smtClean="0">
              <a:latin typeface="Times New Roman" pitchFamily="18" charset="0"/>
            </a:endParaRPr>
          </a:p>
          <a:p>
            <a:pPr eaLnBrk="1" hangingPunct="1">
              <a:lnSpc>
                <a:spcPct val="90000"/>
              </a:lnSpc>
              <a:buFont typeface="Wingdings" pitchFamily="2" charset="2"/>
              <a:buNone/>
              <a:defRPr/>
            </a:pPr>
            <a:r>
              <a:rPr lang="zh-CN" altLang="en-US" sz="2800" b="1" dirty="0" smtClean="0">
                <a:latin typeface="Times New Roman" pitchFamily="18" charset="0"/>
              </a:rPr>
              <a:t>                                                                           ，</a:t>
            </a:r>
          </a:p>
          <a:p>
            <a:pPr eaLnBrk="1" hangingPunct="1">
              <a:lnSpc>
                <a:spcPct val="90000"/>
              </a:lnSpc>
              <a:buFont typeface="Wingdings" pitchFamily="2" charset="2"/>
              <a:buNone/>
              <a:defRPr/>
            </a:pPr>
            <a:r>
              <a:rPr lang="zh-CN" altLang="en-US" sz="2800" b="1" dirty="0" smtClean="0">
                <a:latin typeface="Times New Roman" pitchFamily="18" charset="0"/>
              </a:rPr>
              <a:t>其中，</a:t>
            </a:r>
            <a:r>
              <a:rPr lang="el-GR" altLang="zh-CN" sz="2800" b="1" i="1" dirty="0" smtClean="0">
                <a:latin typeface="Times New Roman" pitchFamily="18" charset="0"/>
                <a:cs typeface="Times New Roman" pitchFamily="18" charset="0"/>
              </a:rPr>
              <a:t>ρ</a:t>
            </a:r>
            <a:r>
              <a:rPr lang="zh-CN" altLang="en-US" sz="2800" b="1" i="1" dirty="0" smtClean="0">
                <a:latin typeface="Times New Roman" pitchFamily="18" charset="0"/>
                <a:cs typeface="Times New Roman" pitchFamily="18" charset="0"/>
              </a:rPr>
              <a:t>＝</a:t>
            </a:r>
            <a:r>
              <a:rPr lang="en-US" altLang="zh-CN" sz="2800" b="1" i="1" dirty="0" smtClean="0">
                <a:latin typeface="Times New Roman" pitchFamily="18" charset="0"/>
                <a:cs typeface="Times New Roman" pitchFamily="18" charset="0"/>
              </a:rPr>
              <a:t>R/</a:t>
            </a:r>
            <a:r>
              <a:rPr lang="en-US" altLang="zh-CN" sz="2800" b="1" i="1" dirty="0" err="1" smtClean="0">
                <a:latin typeface="Times New Roman" pitchFamily="18" charset="0"/>
                <a:cs typeface="Times New Roman" pitchFamily="18" charset="0"/>
              </a:rPr>
              <a:t>R</a:t>
            </a:r>
            <a:r>
              <a:rPr lang="en-US" altLang="zh-CN" sz="2800" b="1" i="1" baseline="-25000" dirty="0" err="1" smtClean="0">
                <a:latin typeface="Times New Roman" pitchFamily="18" charset="0"/>
                <a:cs typeface="Times New Roman" pitchFamily="18" charset="0"/>
              </a:rPr>
              <a:t>rms</a:t>
            </a:r>
            <a:r>
              <a:rPr lang="zh-CN" altLang="en-US" sz="2800" b="1" dirty="0" smtClean="0">
                <a:latin typeface="Times New Roman" pitchFamily="18" charset="0"/>
                <a:cs typeface="Times New Roman" pitchFamily="18" charset="0"/>
              </a:rPr>
              <a:t>是特定电平</a:t>
            </a:r>
            <a:r>
              <a:rPr lang="en-US" altLang="zh-CN" sz="2800" b="1" dirty="0" smtClean="0">
                <a:latin typeface="Times New Roman" pitchFamily="18" charset="0"/>
                <a:cs typeface="Times New Roman" pitchFamily="18" charset="0"/>
              </a:rPr>
              <a:t>R</a:t>
            </a:r>
            <a:r>
              <a:rPr lang="zh-CN" altLang="en-US" sz="2800" b="1" dirty="0" smtClean="0">
                <a:latin typeface="Times New Roman" pitchFamily="18" charset="0"/>
                <a:cs typeface="Times New Roman" pitchFamily="18" charset="0"/>
              </a:rPr>
              <a:t>的归一化值（用接收</a:t>
            </a:r>
            <a:endParaRPr lang="en-US" altLang="zh-CN" sz="2800" b="1" dirty="0" smtClean="0">
              <a:latin typeface="Times New Roman" pitchFamily="18" charset="0"/>
              <a:cs typeface="Times New Roman" pitchFamily="18" charset="0"/>
            </a:endParaRPr>
          </a:p>
          <a:p>
            <a:pPr eaLnBrk="1" hangingPunct="1">
              <a:lnSpc>
                <a:spcPct val="90000"/>
              </a:lnSpc>
              <a:buFont typeface="Wingdings" pitchFamily="2" charset="2"/>
              <a:buNone/>
              <a:defRPr/>
            </a:pPr>
            <a:r>
              <a:rPr lang="zh-CN" altLang="en-US" sz="2800" b="1" dirty="0" smtClean="0">
                <a:latin typeface="Times New Roman" pitchFamily="18" charset="0"/>
                <a:cs typeface="Times New Roman" pitchFamily="18" charset="0"/>
              </a:rPr>
              <a:t>电平的均方根值</a:t>
            </a:r>
            <a:r>
              <a:rPr lang="en-US" altLang="zh-CN" sz="2800" b="1" i="1" dirty="0" err="1" smtClean="0">
                <a:latin typeface="Times New Roman" pitchFamily="18" charset="0"/>
                <a:cs typeface="Times New Roman" pitchFamily="18" charset="0"/>
              </a:rPr>
              <a:t>R</a:t>
            </a:r>
            <a:r>
              <a:rPr lang="en-US" altLang="zh-CN" sz="2800" b="1" i="1" baseline="-25000" dirty="0" err="1" smtClean="0">
                <a:latin typeface="Times New Roman" pitchFamily="18" charset="0"/>
                <a:cs typeface="Times New Roman" pitchFamily="18" charset="0"/>
              </a:rPr>
              <a:t>rms</a:t>
            </a:r>
            <a:r>
              <a:rPr lang="zh-CN" altLang="en-US" sz="2800" b="1" dirty="0" smtClean="0">
                <a:latin typeface="Times New Roman" pitchFamily="18" charset="0"/>
                <a:cs typeface="Times New Roman" pitchFamily="18" charset="0"/>
              </a:rPr>
              <a:t>进行归一化）；</a:t>
            </a:r>
            <a:r>
              <a:rPr lang="en-US" altLang="zh-CN" sz="2800" b="1" i="1" dirty="0" smtClean="0">
                <a:latin typeface="Times New Roman" pitchFamily="18" charset="0"/>
                <a:cs typeface="Times New Roman" pitchFamily="18" charset="0"/>
              </a:rPr>
              <a:t>f</a:t>
            </a:r>
            <a:r>
              <a:rPr lang="en-US" altLang="zh-CN" sz="2800" b="1" i="1" baseline="-25000" dirty="0" smtClean="0">
                <a:latin typeface="Times New Roman" pitchFamily="18" charset="0"/>
                <a:cs typeface="Times New Roman" pitchFamily="18" charset="0"/>
              </a:rPr>
              <a:t>m</a:t>
            </a:r>
            <a:r>
              <a:rPr lang="zh-CN" altLang="en-US" sz="2800" b="1" dirty="0" smtClean="0">
                <a:latin typeface="Times New Roman" pitchFamily="18" charset="0"/>
                <a:cs typeface="Times New Roman" pitchFamily="18" charset="0"/>
              </a:rPr>
              <a:t>是最大多普</a:t>
            </a:r>
            <a:endParaRPr lang="en-US" altLang="zh-CN" sz="2800" b="1" dirty="0" smtClean="0">
              <a:latin typeface="Times New Roman" pitchFamily="18" charset="0"/>
              <a:cs typeface="Times New Roman" pitchFamily="18" charset="0"/>
            </a:endParaRPr>
          </a:p>
          <a:p>
            <a:pPr eaLnBrk="1" hangingPunct="1">
              <a:lnSpc>
                <a:spcPct val="90000"/>
              </a:lnSpc>
              <a:buFont typeface="Wingdings" pitchFamily="2" charset="2"/>
              <a:buNone/>
              <a:defRPr/>
            </a:pPr>
            <a:r>
              <a:rPr lang="zh-CN" altLang="en-US" sz="2800" b="1" dirty="0" smtClean="0">
                <a:latin typeface="Times New Roman" pitchFamily="18" charset="0"/>
                <a:cs typeface="Times New Roman" pitchFamily="18" charset="0"/>
              </a:rPr>
              <a:t>勒频移；               为包络</a:t>
            </a:r>
            <a:r>
              <a:rPr lang="en-US" altLang="zh-CN" sz="2800" b="1" i="1" dirty="0" smtClean="0">
                <a:latin typeface="Times New Roman" pitchFamily="18" charset="0"/>
                <a:cs typeface="Times New Roman" pitchFamily="18" charset="0"/>
              </a:rPr>
              <a:t>r</a:t>
            </a:r>
            <a:r>
              <a:rPr lang="zh-CN" altLang="en-US" sz="2800" b="1" dirty="0" smtClean="0">
                <a:latin typeface="Times New Roman" pitchFamily="18" charset="0"/>
                <a:cs typeface="Times New Roman" pitchFamily="18" charset="0"/>
              </a:rPr>
              <a:t>和它的时间导数    的联合</a:t>
            </a:r>
            <a:endParaRPr lang="en-US" altLang="zh-CN" sz="2800" b="1" dirty="0" smtClean="0">
              <a:latin typeface="Times New Roman" pitchFamily="18" charset="0"/>
              <a:cs typeface="Times New Roman" pitchFamily="18" charset="0"/>
            </a:endParaRPr>
          </a:p>
          <a:p>
            <a:pPr eaLnBrk="1" hangingPunct="1">
              <a:lnSpc>
                <a:spcPct val="90000"/>
              </a:lnSpc>
              <a:buFont typeface="Wingdings" pitchFamily="2" charset="2"/>
              <a:buNone/>
              <a:defRPr/>
            </a:pPr>
            <a:r>
              <a:rPr lang="zh-CN" altLang="en-US" sz="2800" b="1" dirty="0" smtClean="0">
                <a:latin typeface="Times New Roman" pitchFamily="18" charset="0"/>
                <a:cs typeface="Times New Roman" pitchFamily="18" charset="0"/>
              </a:rPr>
              <a:t>概率密度函数。一般假定</a:t>
            </a:r>
            <a:r>
              <a:rPr lang="en-US" altLang="zh-CN" sz="2800" b="1" i="1" dirty="0" smtClean="0">
                <a:latin typeface="Times New Roman" pitchFamily="18" charset="0"/>
                <a:cs typeface="Times New Roman" pitchFamily="18" charset="0"/>
              </a:rPr>
              <a:t>r</a:t>
            </a:r>
            <a:r>
              <a:rPr lang="zh-CN" altLang="en-US" sz="2800" b="1" dirty="0" smtClean="0">
                <a:latin typeface="Times New Roman" pitchFamily="18" charset="0"/>
                <a:cs typeface="Times New Roman" pitchFamily="18" charset="0"/>
              </a:rPr>
              <a:t>服从瑞利分布。</a:t>
            </a:r>
            <a:endParaRPr lang="zh-CN" altLang="en-US" sz="2800" b="1" dirty="0" smtClean="0">
              <a:latin typeface="Times New Roman" pitchFamily="18" charset="0"/>
            </a:endParaRPr>
          </a:p>
        </p:txBody>
      </p:sp>
      <p:graphicFrame>
        <p:nvGraphicFramePr>
          <p:cNvPr id="37890" name="Object 4"/>
          <p:cNvGraphicFramePr>
            <a:graphicFrameLocks noChangeAspect="1"/>
          </p:cNvGraphicFramePr>
          <p:nvPr>
            <p:ph sz="quarter" idx="2"/>
          </p:nvPr>
        </p:nvGraphicFramePr>
        <p:xfrm>
          <a:off x="2133600" y="4114800"/>
          <a:ext cx="5257800" cy="701675"/>
        </p:xfrm>
        <a:graphic>
          <a:graphicData uri="http://schemas.openxmlformats.org/presentationml/2006/ole">
            <p:oleObj spid="_x0000_s37890" name="公式" r:id="rId4" imgW="5715000" imgH="761760" progId="Equation.3">
              <p:embed/>
            </p:oleObj>
          </a:graphicData>
        </a:graphic>
      </p:graphicFrame>
      <p:graphicFrame>
        <p:nvGraphicFramePr>
          <p:cNvPr id="37891" name="Object 5"/>
          <p:cNvGraphicFramePr>
            <a:graphicFrameLocks noChangeAspect="1"/>
          </p:cNvGraphicFramePr>
          <p:nvPr>
            <p:ph sz="quarter" idx="3"/>
          </p:nvPr>
        </p:nvGraphicFramePr>
        <p:xfrm>
          <a:off x="2133600" y="5867400"/>
          <a:ext cx="1295400" cy="381000"/>
        </p:xfrm>
        <a:graphic>
          <a:graphicData uri="http://schemas.openxmlformats.org/presentationml/2006/ole">
            <p:oleObj spid="_x0000_s37891" name="公式" r:id="rId5" imgW="1143000" imgH="419040" progId="Equation.3">
              <p:embed/>
            </p:oleObj>
          </a:graphicData>
        </a:graphic>
      </p:graphicFrame>
      <p:graphicFrame>
        <p:nvGraphicFramePr>
          <p:cNvPr id="37892" name="Object 6"/>
          <p:cNvGraphicFramePr>
            <a:graphicFrameLocks noChangeAspect="1"/>
          </p:cNvGraphicFramePr>
          <p:nvPr/>
        </p:nvGraphicFramePr>
        <p:xfrm>
          <a:off x="7239000" y="5867400"/>
          <a:ext cx="244475" cy="319088"/>
        </p:xfrm>
        <a:graphic>
          <a:graphicData uri="http://schemas.openxmlformats.org/presentationml/2006/ole">
            <p:oleObj spid="_x0000_s37892" name="公式" r:id="rId6" imgW="215640" imgH="291960" progId="Equation.3">
              <p:embed/>
            </p:oleObj>
          </a:graphicData>
        </a:graphic>
      </p:graphicFrame>
      <p:sp>
        <p:nvSpPr>
          <p:cNvPr id="7" name="椭圆形标注 6"/>
          <p:cNvSpPr/>
          <p:nvPr/>
        </p:nvSpPr>
        <p:spPr bwMode="auto">
          <a:xfrm>
            <a:off x="4953000" y="762000"/>
            <a:ext cx="4038600" cy="1371600"/>
          </a:xfrm>
          <a:prstGeom prst="wedgeEllipseCallout">
            <a:avLst>
              <a:gd name="adj1" fmla="val -14745"/>
              <a:gd name="adj2" fmla="val 210847"/>
            </a:avLst>
          </a:prstGeom>
          <a:solidFill>
            <a:srgbClr val="00B0F0">
              <a:alpha val="48000"/>
            </a:srgbClr>
          </a:solidFill>
          <a:ln w="0" cap="flat" cmpd="sng" algn="ctr">
            <a:noFill/>
            <a:prstDash val="solid"/>
            <a:round/>
            <a:headEnd type="none" w="med" len="med"/>
            <a:tailEnd type="none" w="med" len="med"/>
          </a:ln>
          <a:effectLst/>
        </p:spPr>
        <p:txBody>
          <a:bodyPr wrap="none" anchor="ctr"/>
          <a:lstStyle/>
          <a:p>
            <a:pPr algn="ctr">
              <a:defRPr/>
            </a:pPr>
            <a:r>
              <a:rPr lang="zh-CN" altLang="en-US" sz="2400" b="1" dirty="0">
                <a:effectLst>
                  <a:outerShdw blurRad="38100" dist="38100" dir="2700000" algn="tl">
                    <a:srgbClr val="000000">
                      <a:alpha val="43137"/>
                    </a:srgbClr>
                  </a:outerShdw>
                </a:effectLst>
              </a:rPr>
              <a:t>意味着移动台移动速率越高，</a:t>
            </a:r>
            <a:endParaRPr lang="en-US" altLang="zh-CN" sz="2400" b="1" dirty="0">
              <a:effectLst>
                <a:outerShdw blurRad="38100" dist="38100" dir="2700000" algn="tl">
                  <a:srgbClr val="000000">
                    <a:alpha val="43137"/>
                  </a:srgbClr>
                </a:outerShdw>
              </a:effectLst>
            </a:endParaRPr>
          </a:p>
          <a:p>
            <a:pPr algn="ctr">
              <a:defRPr/>
            </a:pPr>
            <a:r>
              <a:rPr lang="zh-CN" altLang="en-US" sz="2400" b="1" dirty="0">
                <a:effectLst>
                  <a:outerShdw blurRad="38100" dist="38100" dir="2700000" algn="tl">
                    <a:srgbClr val="000000">
                      <a:alpha val="43137"/>
                    </a:srgbClr>
                  </a:outerShdw>
                </a:effectLst>
              </a:rPr>
              <a:t>衰落发生得越频繁</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endParaRPr lang="zh-CN" altLang="zh-CN" smtClean="0"/>
          </a:p>
        </p:txBody>
      </p:sp>
      <p:sp>
        <p:nvSpPr>
          <p:cNvPr id="121859" name="Text Box 3"/>
          <p:cNvSpPr txBox="1">
            <a:spLocks noChangeArrowheads="1"/>
          </p:cNvSpPr>
          <p:nvPr/>
        </p:nvSpPr>
        <p:spPr bwMode="auto">
          <a:xfrm>
            <a:off x="3810000" y="6248400"/>
            <a:ext cx="1219200" cy="366713"/>
          </a:xfrm>
          <a:prstGeom prst="rect">
            <a:avLst/>
          </a:prstGeom>
          <a:noFill/>
          <a:ln w="9525">
            <a:noFill/>
            <a:miter lim="800000"/>
            <a:headEnd/>
            <a:tailEnd/>
          </a:ln>
        </p:spPr>
        <p:txBody>
          <a:bodyPr>
            <a:spAutoFit/>
          </a:bodyPr>
          <a:lstStyle/>
          <a:p>
            <a:pPr>
              <a:spcBef>
                <a:spcPct val="50000"/>
              </a:spcBef>
            </a:pPr>
            <a:endParaRPr lang="zh-CN" altLang="zh-CN"/>
          </a:p>
        </p:txBody>
      </p:sp>
      <p:pic>
        <p:nvPicPr>
          <p:cNvPr id="121860" name="Picture 4"/>
          <p:cNvPicPr>
            <a:picLocks noChangeAspect="1" noChangeArrowheads="1"/>
          </p:cNvPicPr>
          <p:nvPr/>
        </p:nvPicPr>
        <p:blipFill>
          <a:blip r:embed="rId3" cstate="print"/>
          <a:srcRect/>
          <a:stretch>
            <a:fillRect/>
          </a:stretch>
        </p:blipFill>
        <p:spPr bwMode="auto">
          <a:xfrm>
            <a:off x="1752600" y="2057400"/>
            <a:ext cx="5880100" cy="4314825"/>
          </a:xfrm>
          <a:prstGeom prst="rect">
            <a:avLst/>
          </a:prstGeom>
          <a:noFill/>
          <a:ln w="9525">
            <a:noFill/>
            <a:miter lim="800000"/>
            <a:headEnd/>
            <a:tailEnd/>
          </a:ln>
        </p:spPr>
      </p:pic>
      <p:sp>
        <p:nvSpPr>
          <p:cNvPr id="121861" name="Line 5"/>
          <p:cNvSpPr>
            <a:spLocks noChangeShapeType="1"/>
          </p:cNvSpPr>
          <p:nvPr/>
        </p:nvSpPr>
        <p:spPr bwMode="auto">
          <a:xfrm flipV="1">
            <a:off x="2514600" y="2438400"/>
            <a:ext cx="1600200" cy="0"/>
          </a:xfrm>
          <a:prstGeom prst="line">
            <a:avLst/>
          </a:prstGeom>
          <a:noFill/>
          <a:ln w="31750">
            <a:solidFill>
              <a:schemeClr val="hlink"/>
            </a:solidFill>
            <a:prstDash val="sysDot"/>
            <a:round/>
            <a:headEnd/>
            <a:tailEnd/>
          </a:ln>
        </p:spPr>
        <p:txBody>
          <a:bodyPr/>
          <a:lstStyle/>
          <a:p>
            <a:endParaRPr lang="zh-CN" altLang="en-US"/>
          </a:p>
        </p:txBody>
      </p:sp>
      <p:sp>
        <p:nvSpPr>
          <p:cNvPr id="121862" name="Line 6"/>
          <p:cNvSpPr>
            <a:spLocks noChangeShapeType="1"/>
          </p:cNvSpPr>
          <p:nvPr/>
        </p:nvSpPr>
        <p:spPr bwMode="auto">
          <a:xfrm>
            <a:off x="4114800" y="2438400"/>
            <a:ext cx="0" cy="3505200"/>
          </a:xfrm>
          <a:prstGeom prst="line">
            <a:avLst/>
          </a:prstGeom>
          <a:noFill/>
          <a:ln w="31750">
            <a:solidFill>
              <a:schemeClr val="hlink"/>
            </a:solidFill>
            <a:prstDash val="sysDot"/>
            <a:round/>
            <a:headEnd/>
            <a:tailEnd/>
          </a:ln>
        </p:spPr>
        <p:txBody>
          <a:bodyPr/>
          <a:lstStyle/>
          <a:p>
            <a:endParaRPr lang="zh-CN" altLang="en-US"/>
          </a:p>
        </p:txBody>
      </p:sp>
      <p:sp>
        <p:nvSpPr>
          <p:cNvPr id="121863" name="Text Box 7"/>
          <p:cNvSpPr txBox="1">
            <a:spLocks noChangeArrowheads="1"/>
          </p:cNvSpPr>
          <p:nvPr/>
        </p:nvSpPr>
        <p:spPr bwMode="auto">
          <a:xfrm>
            <a:off x="1828800" y="2286000"/>
            <a:ext cx="762000" cy="366713"/>
          </a:xfrm>
          <a:prstGeom prst="rect">
            <a:avLst/>
          </a:prstGeom>
          <a:noFill/>
          <a:ln w="9525">
            <a:noFill/>
            <a:miter lim="800000"/>
            <a:headEnd/>
            <a:tailEnd/>
          </a:ln>
        </p:spPr>
        <p:txBody>
          <a:bodyPr>
            <a:spAutoFit/>
          </a:bodyPr>
          <a:lstStyle/>
          <a:p>
            <a:pPr>
              <a:spcBef>
                <a:spcPct val="50000"/>
              </a:spcBef>
            </a:pPr>
            <a:r>
              <a:rPr lang="en-US" altLang="zh-CN" b="1">
                <a:solidFill>
                  <a:schemeClr val="hlink"/>
                </a:solidFill>
                <a:latin typeface="Times New Roman" pitchFamily="18" charset="0"/>
              </a:rPr>
              <a:t>0.429</a:t>
            </a:r>
          </a:p>
        </p:txBody>
      </p:sp>
      <p:sp>
        <p:nvSpPr>
          <p:cNvPr id="121864" name="Text Box 8"/>
          <p:cNvSpPr txBox="1">
            <a:spLocks noChangeArrowheads="1"/>
          </p:cNvSpPr>
          <p:nvPr/>
        </p:nvSpPr>
        <p:spPr bwMode="auto">
          <a:xfrm>
            <a:off x="3429000" y="6019800"/>
            <a:ext cx="990600" cy="366713"/>
          </a:xfrm>
          <a:prstGeom prst="rect">
            <a:avLst/>
          </a:prstGeom>
          <a:noFill/>
          <a:ln w="9525">
            <a:noFill/>
            <a:miter lim="800000"/>
            <a:headEnd/>
            <a:tailEnd/>
          </a:ln>
        </p:spPr>
        <p:txBody>
          <a:bodyPr>
            <a:spAutoFit/>
          </a:bodyPr>
          <a:lstStyle/>
          <a:p>
            <a:pPr>
              <a:spcBef>
                <a:spcPct val="50000"/>
              </a:spcBef>
            </a:pPr>
            <a:r>
              <a:rPr lang="en-US" altLang="zh-CN" b="1">
                <a:solidFill>
                  <a:schemeClr val="hlink"/>
                </a:solidFill>
                <a:latin typeface="Times New Roman" pitchFamily="18" charset="0"/>
              </a:rPr>
              <a:t>    0.707</a:t>
            </a:r>
          </a:p>
        </p:txBody>
      </p:sp>
      <p:sp>
        <p:nvSpPr>
          <p:cNvPr id="121865" name="Line 9"/>
          <p:cNvSpPr>
            <a:spLocks noChangeShapeType="1"/>
          </p:cNvSpPr>
          <p:nvPr/>
        </p:nvSpPr>
        <p:spPr bwMode="auto">
          <a:xfrm flipV="1">
            <a:off x="4800600" y="2971800"/>
            <a:ext cx="0" cy="2971800"/>
          </a:xfrm>
          <a:prstGeom prst="line">
            <a:avLst/>
          </a:prstGeom>
          <a:noFill/>
          <a:ln w="28575">
            <a:solidFill>
              <a:schemeClr val="folHlink"/>
            </a:solidFill>
            <a:prstDash val="dash"/>
            <a:round/>
            <a:headEnd/>
            <a:tailEnd/>
          </a:ln>
        </p:spPr>
        <p:txBody>
          <a:bodyPr/>
          <a:lstStyle/>
          <a:p>
            <a:endParaRPr lang="zh-CN" altLang="en-US"/>
          </a:p>
        </p:txBody>
      </p:sp>
      <p:sp>
        <p:nvSpPr>
          <p:cNvPr id="121866" name="Line 10"/>
          <p:cNvSpPr>
            <a:spLocks noChangeShapeType="1"/>
          </p:cNvSpPr>
          <p:nvPr/>
        </p:nvSpPr>
        <p:spPr bwMode="auto">
          <a:xfrm flipH="1">
            <a:off x="2514600" y="2971800"/>
            <a:ext cx="2286000" cy="0"/>
          </a:xfrm>
          <a:prstGeom prst="line">
            <a:avLst/>
          </a:prstGeom>
          <a:noFill/>
          <a:ln w="28575">
            <a:solidFill>
              <a:schemeClr val="folHlink"/>
            </a:solidFill>
            <a:prstDash val="dash"/>
            <a:round/>
            <a:headEnd/>
            <a:tailEnd/>
          </a:ln>
        </p:spPr>
        <p:txBody>
          <a:bodyPr/>
          <a:lstStyle/>
          <a:p>
            <a:endParaRPr lang="zh-CN" altLang="en-US"/>
          </a:p>
        </p:txBody>
      </p:sp>
      <p:sp>
        <p:nvSpPr>
          <p:cNvPr id="121867" name="Text Box 11"/>
          <p:cNvSpPr txBox="1">
            <a:spLocks noChangeArrowheads="1"/>
          </p:cNvSpPr>
          <p:nvPr/>
        </p:nvSpPr>
        <p:spPr bwMode="auto">
          <a:xfrm>
            <a:off x="1752600" y="2743200"/>
            <a:ext cx="762000" cy="366713"/>
          </a:xfrm>
          <a:prstGeom prst="rect">
            <a:avLst/>
          </a:prstGeom>
          <a:noFill/>
          <a:ln w="9525">
            <a:noFill/>
            <a:miter lim="800000"/>
            <a:headEnd/>
            <a:tailEnd/>
          </a:ln>
        </p:spPr>
        <p:txBody>
          <a:bodyPr>
            <a:spAutoFit/>
          </a:bodyPr>
          <a:lstStyle/>
          <a:p>
            <a:pPr>
              <a:spcBef>
                <a:spcPct val="50000"/>
              </a:spcBef>
            </a:pPr>
            <a:r>
              <a:rPr lang="en-US" altLang="zh-CN" b="1">
                <a:solidFill>
                  <a:schemeClr val="hlink"/>
                </a:solidFill>
                <a:latin typeface="Times New Roman" pitchFamily="18" charset="0"/>
              </a:rPr>
              <a:t> </a:t>
            </a:r>
            <a:r>
              <a:rPr lang="en-US" altLang="zh-CN" b="1">
                <a:solidFill>
                  <a:schemeClr val="folHlink"/>
                </a:solidFill>
                <a:latin typeface="Times New Roman" pitchFamily="18" charset="0"/>
              </a:rPr>
              <a:t>0.368</a:t>
            </a:r>
          </a:p>
        </p:txBody>
      </p:sp>
      <p:sp>
        <p:nvSpPr>
          <p:cNvPr id="246796" name="Oval 12"/>
          <p:cNvSpPr>
            <a:spLocks noChangeArrowheads="1"/>
          </p:cNvSpPr>
          <p:nvPr/>
        </p:nvSpPr>
        <p:spPr bwMode="auto">
          <a:xfrm>
            <a:off x="2362200" y="5562600"/>
            <a:ext cx="762000" cy="762000"/>
          </a:xfrm>
          <a:prstGeom prst="ellipse">
            <a:avLst/>
          </a:prstGeom>
          <a:noFill/>
          <a:ln w="31750">
            <a:solidFill>
              <a:schemeClr val="accent1"/>
            </a:solidFill>
            <a:round/>
            <a:headEnd/>
            <a:tailEnd/>
          </a:ln>
        </p:spPr>
        <p:txBody>
          <a:bodyPr wrap="none" anchor="ctr"/>
          <a:lstStyle/>
          <a:p>
            <a:pPr algn="ctr"/>
            <a:endParaRPr lang="zh-CN" altLang="en-US"/>
          </a:p>
        </p:txBody>
      </p:sp>
      <p:sp>
        <p:nvSpPr>
          <p:cNvPr id="246797" name="Oval 13"/>
          <p:cNvSpPr>
            <a:spLocks noChangeArrowheads="1"/>
          </p:cNvSpPr>
          <p:nvPr/>
        </p:nvSpPr>
        <p:spPr bwMode="auto">
          <a:xfrm>
            <a:off x="3429000" y="5334000"/>
            <a:ext cx="1828800" cy="990600"/>
          </a:xfrm>
          <a:prstGeom prst="ellipse">
            <a:avLst/>
          </a:prstGeom>
          <a:noFill/>
          <a:ln w="31750">
            <a:solidFill>
              <a:schemeClr val="accent1"/>
            </a:solidFill>
            <a:round/>
            <a:headEnd/>
            <a:tailEnd/>
          </a:ln>
        </p:spPr>
        <p:txBody>
          <a:bodyPr wrap="none" anchor="ctr"/>
          <a:lstStyle/>
          <a:p>
            <a:pPr algn="ctr"/>
            <a:endParaRPr lang="zh-CN" altLang="en-US"/>
          </a:p>
        </p:txBody>
      </p:sp>
      <p:sp>
        <p:nvSpPr>
          <p:cNvPr id="246798" name="AutoShape 14"/>
          <p:cNvSpPr>
            <a:spLocks noChangeArrowheads="1"/>
          </p:cNvSpPr>
          <p:nvPr/>
        </p:nvSpPr>
        <p:spPr bwMode="auto">
          <a:xfrm>
            <a:off x="4648200" y="4191000"/>
            <a:ext cx="3124200" cy="1066800"/>
          </a:xfrm>
          <a:prstGeom prst="wedgeEllipseCallout">
            <a:avLst>
              <a:gd name="adj1" fmla="val -39023"/>
              <a:gd name="adj2" fmla="val 69940"/>
            </a:avLst>
          </a:prstGeom>
          <a:noFill/>
          <a:ln w="25400" algn="ctr">
            <a:solidFill>
              <a:schemeClr val="accent1"/>
            </a:solidFill>
            <a:miter lim="800000"/>
            <a:headEnd/>
            <a:tailEnd/>
          </a:ln>
        </p:spPr>
        <p:txBody>
          <a:bodyPr anchor="ctr"/>
          <a:lstStyle/>
          <a:p>
            <a:pPr algn="ctr"/>
            <a:r>
              <a:rPr lang="zh-CN" altLang="en-US" b="1"/>
              <a:t>相对于本地</a:t>
            </a:r>
            <a:r>
              <a:rPr lang="en-US" altLang="zh-CN" b="1">
                <a:latin typeface="Times New Roman" pitchFamily="18" charset="0"/>
              </a:rPr>
              <a:t>RMS</a:t>
            </a:r>
            <a:r>
              <a:rPr lang="zh-CN" altLang="en-US" b="1">
                <a:latin typeface="Times New Roman" pitchFamily="18" charset="0"/>
              </a:rPr>
              <a:t>电平</a:t>
            </a:r>
            <a:r>
              <a:rPr lang="zh-CN" altLang="en-US" b="1"/>
              <a:t>的浅衰落区，电平通过率较高</a:t>
            </a:r>
          </a:p>
        </p:txBody>
      </p:sp>
      <p:sp>
        <p:nvSpPr>
          <p:cNvPr id="246799" name="AutoShape 15"/>
          <p:cNvSpPr>
            <a:spLocks noChangeArrowheads="1"/>
          </p:cNvSpPr>
          <p:nvPr/>
        </p:nvSpPr>
        <p:spPr bwMode="auto">
          <a:xfrm>
            <a:off x="5181600" y="2133600"/>
            <a:ext cx="2971800" cy="1371600"/>
          </a:xfrm>
          <a:prstGeom prst="wedgeEllipseCallout">
            <a:avLst>
              <a:gd name="adj1" fmla="val -127245"/>
              <a:gd name="adj2" fmla="val 199537"/>
            </a:avLst>
          </a:prstGeom>
          <a:noFill/>
          <a:ln w="25400" algn="ctr">
            <a:solidFill>
              <a:schemeClr val="accent1"/>
            </a:solidFill>
            <a:miter lim="800000"/>
            <a:headEnd/>
            <a:tailEnd/>
          </a:ln>
        </p:spPr>
        <p:txBody>
          <a:bodyPr anchor="ctr"/>
          <a:lstStyle/>
          <a:p>
            <a:pPr algn="ctr"/>
            <a:r>
              <a:rPr lang="zh-CN" altLang="en-US" b="1"/>
              <a:t>相对于本地</a:t>
            </a:r>
            <a:r>
              <a:rPr lang="en-US" altLang="zh-CN" b="1">
                <a:latin typeface="Times New Roman" pitchFamily="18" charset="0"/>
              </a:rPr>
              <a:t>RMS</a:t>
            </a:r>
            <a:r>
              <a:rPr lang="zh-CN" altLang="en-US" b="1">
                <a:latin typeface="Times New Roman" pitchFamily="18" charset="0"/>
              </a:rPr>
              <a:t>电平</a:t>
            </a:r>
            <a:r>
              <a:rPr lang="zh-CN" altLang="en-US" b="1"/>
              <a:t>的深衰落区，电平通过率很低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97"/>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1000" tmFilter="0, 0; .2, .5; .8, .5; 1, 0"/>
                                        <p:tgtEl>
                                          <p:spTgt spid="246797"/>
                                        </p:tgtEl>
                                      </p:cBhvr>
                                    </p:animEffect>
                                    <p:animScale>
                                      <p:cBhvr>
                                        <p:cTn id="10" dur="500" autoRev="1" fill="hold"/>
                                        <p:tgtEl>
                                          <p:spTgt spid="246797"/>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246798"/>
                                        </p:tgtEl>
                                        <p:attrNameLst>
                                          <p:attrName>style.visibility</p:attrName>
                                        </p:attrNameLst>
                                      </p:cBhvr>
                                      <p:to>
                                        <p:strVal val="visible"/>
                                      </p:to>
                                    </p:set>
                                    <p:anim calcmode="lin" valueType="num">
                                      <p:cBhvr additive="base">
                                        <p:cTn id="15" dur="1000" fill="hold"/>
                                        <p:tgtEl>
                                          <p:spTgt spid="246798"/>
                                        </p:tgtEl>
                                        <p:attrNameLst>
                                          <p:attrName>ppt_x</p:attrName>
                                        </p:attrNameLst>
                                      </p:cBhvr>
                                      <p:tavLst>
                                        <p:tav tm="0">
                                          <p:val>
                                            <p:strVal val="1+#ppt_w/2"/>
                                          </p:val>
                                        </p:tav>
                                        <p:tav tm="100000">
                                          <p:val>
                                            <p:strVal val="#ppt_x"/>
                                          </p:val>
                                        </p:tav>
                                      </p:tavLst>
                                    </p:anim>
                                    <p:anim calcmode="lin" valueType="num">
                                      <p:cBhvr additive="base">
                                        <p:cTn id="16" dur="1000" fill="hold"/>
                                        <p:tgtEl>
                                          <p:spTgt spid="24679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6796"/>
                                        </p:tgtEl>
                                        <p:attrNameLst>
                                          <p:attrName>style.visibility</p:attrName>
                                        </p:attrNameLst>
                                      </p:cBhvr>
                                      <p:to>
                                        <p:strVal val="visible"/>
                                      </p:to>
                                    </p:set>
                                  </p:childTnLst>
                                </p:cTn>
                              </p:par>
                            </p:childTnLst>
                          </p:cTn>
                        </p:par>
                        <p:par>
                          <p:cTn id="21" fill="hold">
                            <p:stCondLst>
                              <p:cond delay="0"/>
                            </p:stCondLst>
                            <p:childTnLst>
                              <p:par>
                                <p:cTn id="22" presetID="26" presetClass="emph" presetSubtype="0" fill="hold" grpId="1" nodeType="afterEffect">
                                  <p:stCondLst>
                                    <p:cond delay="0"/>
                                  </p:stCondLst>
                                  <p:childTnLst>
                                    <p:animEffect transition="out" filter="fade">
                                      <p:cBhvr>
                                        <p:cTn id="23" dur="1000" tmFilter="0, 0; .2, .5; .8, .5; 1, 0"/>
                                        <p:tgtEl>
                                          <p:spTgt spid="246796"/>
                                        </p:tgtEl>
                                      </p:cBhvr>
                                    </p:animEffect>
                                    <p:animScale>
                                      <p:cBhvr>
                                        <p:cTn id="24" dur="500" autoRev="1" fill="hold"/>
                                        <p:tgtEl>
                                          <p:spTgt spid="246796"/>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46799"/>
                                        </p:tgtEl>
                                        <p:attrNameLst>
                                          <p:attrName>style.visibility</p:attrName>
                                        </p:attrNameLst>
                                      </p:cBhvr>
                                      <p:to>
                                        <p:strVal val="visible"/>
                                      </p:to>
                                    </p:set>
                                    <p:anim calcmode="lin" valueType="num">
                                      <p:cBhvr additive="base">
                                        <p:cTn id="29" dur="1000" fill="hold"/>
                                        <p:tgtEl>
                                          <p:spTgt spid="246799"/>
                                        </p:tgtEl>
                                        <p:attrNameLst>
                                          <p:attrName>ppt_x</p:attrName>
                                        </p:attrNameLst>
                                      </p:cBhvr>
                                      <p:tavLst>
                                        <p:tav tm="0">
                                          <p:val>
                                            <p:strVal val="1+#ppt_w/2"/>
                                          </p:val>
                                        </p:tav>
                                        <p:tav tm="100000">
                                          <p:val>
                                            <p:strVal val="#ppt_x"/>
                                          </p:val>
                                        </p:tav>
                                      </p:tavLst>
                                    </p:anim>
                                    <p:anim calcmode="lin" valueType="num">
                                      <p:cBhvr additive="base">
                                        <p:cTn id="30" dur="1000" fill="hold"/>
                                        <p:tgtEl>
                                          <p:spTgt spid="2467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6" grpId="0" animBg="1"/>
      <p:bldP spid="246796" grpId="1" animBg="1"/>
      <p:bldP spid="246797" grpId="0" animBg="1"/>
      <p:bldP spid="246797" grpId="1" animBg="1"/>
      <p:bldP spid="246798" grpId="0" animBg="1"/>
      <p:bldP spid="246799"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endParaRPr lang="zh-CN" altLang="zh-CN" smtClean="0"/>
          </a:p>
        </p:txBody>
      </p:sp>
      <p:sp>
        <p:nvSpPr>
          <p:cNvPr id="122883" name="Rectangle 3"/>
          <p:cNvSpPr>
            <a:spLocks noGrp="1" noChangeArrowheads="1"/>
          </p:cNvSpPr>
          <p:nvPr>
            <p:ph type="body" idx="1"/>
          </p:nvPr>
        </p:nvSpPr>
        <p:spPr>
          <a:xfrm>
            <a:off x="762000" y="2133600"/>
            <a:ext cx="7772400" cy="4114800"/>
          </a:xfrm>
        </p:spPr>
        <p:txBody>
          <a:bodyPr/>
          <a:lstStyle/>
          <a:p>
            <a:pPr eaLnBrk="1" hangingPunct="1"/>
            <a:r>
              <a:rPr lang="zh-CN" altLang="en-US" b="1" smtClean="0"/>
              <a:t>平均衰落持续时间</a:t>
            </a:r>
          </a:p>
          <a:p>
            <a:pPr eaLnBrk="1" hangingPunct="1">
              <a:buFont typeface="Wingdings" pitchFamily="2" charset="2"/>
              <a:buNone/>
            </a:pPr>
            <a:r>
              <a:rPr lang="en-US" altLang="zh-CN" b="1" smtClean="0">
                <a:latin typeface="Times New Roman" pitchFamily="18" charset="0"/>
              </a:rPr>
              <a:t>1</a:t>
            </a:r>
            <a:r>
              <a:rPr lang="zh-CN" altLang="en-US" b="1" smtClean="0">
                <a:latin typeface="Times New Roman" pitchFamily="18" charset="0"/>
              </a:rPr>
              <a:t>）定义</a:t>
            </a:r>
          </a:p>
          <a:p>
            <a:pPr eaLnBrk="1" hangingPunct="1">
              <a:buFont typeface="Wingdings" pitchFamily="2" charset="2"/>
              <a:buNone/>
            </a:pPr>
            <a:r>
              <a:rPr lang="en-US" altLang="zh-CN" b="1" smtClean="0">
                <a:latin typeface="Times New Roman" pitchFamily="18" charset="0"/>
              </a:rPr>
              <a:t>2</a:t>
            </a:r>
            <a:r>
              <a:rPr lang="zh-CN" altLang="en-US" b="1" smtClean="0">
                <a:latin typeface="Times New Roman" pitchFamily="18" charset="0"/>
              </a:rPr>
              <a:t>）计算</a:t>
            </a:r>
          </a:p>
          <a:p>
            <a:pPr eaLnBrk="1" hangingPunct="1">
              <a:buFont typeface="Wingdings" pitchFamily="2" charset="2"/>
              <a:buNone/>
            </a:pPr>
            <a:r>
              <a:rPr lang="en-US" altLang="zh-CN" b="1" smtClean="0">
                <a:latin typeface="Times New Roman" pitchFamily="18" charset="0"/>
              </a:rPr>
              <a:t>3</a:t>
            </a:r>
            <a:r>
              <a:rPr lang="zh-CN" altLang="en-US" b="1" smtClean="0">
                <a:latin typeface="Times New Roman" pitchFamily="18" charset="0"/>
              </a:rPr>
              <a:t>）结论</a:t>
            </a:r>
          </a:p>
          <a:p>
            <a:pPr eaLnBrk="1" hangingPunct="1">
              <a:buFont typeface="Wingdings" pitchFamily="2" charset="2"/>
              <a:buNone/>
            </a:pPr>
            <a:r>
              <a:rPr lang="en-US" altLang="zh-CN" b="1" smtClean="0">
                <a:latin typeface="Times New Roman" pitchFamily="18" charset="0"/>
              </a:rPr>
              <a:t>4</a:t>
            </a:r>
            <a:r>
              <a:rPr lang="zh-CN" altLang="en-US" b="1" smtClean="0">
                <a:latin typeface="Times New Roman" pitchFamily="18" charset="0"/>
              </a:rPr>
              <a:t>）电平通过率和平均衰落持续时间的计算</a:t>
            </a:r>
          </a:p>
          <a:p>
            <a:pPr eaLnBrk="1" hangingPunct="1">
              <a:buFont typeface="Wingdings" pitchFamily="2" charset="2"/>
              <a:buNone/>
            </a:pPr>
            <a:r>
              <a:rPr lang="zh-CN" altLang="en-US" b="1" smtClean="0">
                <a:latin typeface="Times New Roman" pitchFamily="18" charset="0"/>
              </a:rPr>
              <a:t>      例</a:t>
            </a:r>
          </a:p>
          <a:p>
            <a:pPr eaLnBrk="1" hangingPunct="1">
              <a:buFont typeface="Wingdings" pitchFamily="2" charset="2"/>
              <a:buNone/>
            </a:pPr>
            <a:r>
              <a:rPr lang="en-US" altLang="zh-CN" b="1" smtClean="0">
                <a:latin typeface="Times New Roman" pitchFamily="18" charset="0"/>
              </a:rPr>
              <a:t>5</a:t>
            </a:r>
            <a:r>
              <a:rPr lang="zh-CN" altLang="en-US" b="1" smtClean="0">
                <a:latin typeface="Times New Roman" pitchFamily="18" charset="0"/>
              </a:rPr>
              <a:t>）综合例</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endParaRPr lang="zh-CN" altLang="zh-CN" smtClean="0"/>
          </a:p>
        </p:txBody>
      </p:sp>
      <p:sp>
        <p:nvSpPr>
          <p:cNvPr id="107523" name="Rectangle 3"/>
          <p:cNvSpPr>
            <a:spLocks noGrp="1" noChangeArrowheads="1"/>
          </p:cNvSpPr>
          <p:nvPr>
            <p:ph type="body" idx="1"/>
          </p:nvPr>
        </p:nvSpPr>
        <p:spPr>
          <a:xfrm>
            <a:off x="762000" y="2133600"/>
            <a:ext cx="8001000" cy="4114800"/>
          </a:xfrm>
        </p:spPr>
        <p:txBody>
          <a:bodyPr/>
          <a:lstStyle/>
          <a:p>
            <a:pPr eaLnBrk="1" hangingPunct="1">
              <a:buFont typeface="Wingdings" pitchFamily="2" charset="2"/>
              <a:buNone/>
              <a:defRPr/>
            </a:pPr>
            <a:r>
              <a:rPr lang="en-US" altLang="zh-CN" sz="2800" b="1" dirty="0" smtClean="0">
                <a:latin typeface="Times New Roman" pitchFamily="18" charset="0"/>
              </a:rPr>
              <a:t>1</a:t>
            </a:r>
            <a:r>
              <a:rPr lang="zh-CN" altLang="en-US" sz="2800" b="1" dirty="0" smtClean="0">
                <a:latin typeface="Times New Roman" pitchFamily="18" charset="0"/>
              </a:rPr>
              <a:t>）</a:t>
            </a:r>
            <a:r>
              <a:rPr lang="zh-CN" altLang="en-US" sz="2800" b="1" dirty="0" smtClean="0">
                <a:effectLst>
                  <a:outerShdw blurRad="38100" dist="38100" dir="2700000" algn="tl">
                    <a:srgbClr val="000000">
                      <a:alpha val="43137"/>
                    </a:srgbClr>
                  </a:outerShdw>
                </a:effectLst>
                <a:latin typeface="Times New Roman" pitchFamily="18" charset="0"/>
              </a:rPr>
              <a:t>平均衰落持续时间的定义</a:t>
            </a:r>
            <a:r>
              <a:rPr lang="zh-CN" altLang="en-US" sz="2800" dirty="0" smtClean="0"/>
              <a:t>：</a:t>
            </a:r>
            <a:r>
              <a:rPr lang="zh-CN" altLang="en-US" sz="2800" b="1" dirty="0" smtClean="0"/>
              <a:t>接收信号的包络</a:t>
            </a:r>
          </a:p>
          <a:p>
            <a:pPr eaLnBrk="1" hangingPunct="1">
              <a:buFont typeface="Wingdings" pitchFamily="2" charset="2"/>
              <a:buNone/>
              <a:defRPr/>
            </a:pPr>
            <a:r>
              <a:rPr lang="zh-CN" altLang="en-US" sz="2800" b="1" dirty="0" smtClean="0"/>
              <a:t>以负</a:t>
            </a:r>
            <a:r>
              <a:rPr lang="zh-CN" altLang="en-US" sz="2800" b="1" dirty="0" smtClean="0">
                <a:latin typeface="Times New Roman" pitchFamily="18" charset="0"/>
              </a:rPr>
              <a:t>斜率通过某指定电平值</a:t>
            </a:r>
            <a:r>
              <a:rPr lang="en-US" altLang="zh-CN" sz="2800" b="1" dirty="0" smtClean="0">
                <a:latin typeface="Times New Roman" pitchFamily="18" charset="0"/>
              </a:rPr>
              <a:t>R</a:t>
            </a:r>
            <a:r>
              <a:rPr lang="zh-CN" altLang="en-US" sz="2800" b="1" dirty="0" smtClean="0">
                <a:latin typeface="Times New Roman" pitchFamily="18" charset="0"/>
              </a:rPr>
              <a:t>后，持续低于该电</a:t>
            </a:r>
          </a:p>
          <a:p>
            <a:pPr eaLnBrk="1" hangingPunct="1">
              <a:buFont typeface="Wingdings" pitchFamily="2" charset="2"/>
              <a:buNone/>
              <a:defRPr/>
            </a:pPr>
            <a:r>
              <a:rPr lang="zh-CN" altLang="en-US" sz="2800" b="1" dirty="0" smtClean="0">
                <a:latin typeface="Times New Roman" pitchFamily="18" charset="0"/>
              </a:rPr>
              <a:t>平的平均时间。如</a:t>
            </a:r>
            <a:r>
              <a:rPr lang="zh-CN" altLang="en-US" sz="2800" b="1" dirty="0" smtClean="0">
                <a:latin typeface="Times New Roman" pitchFamily="18" charset="0"/>
                <a:hlinkClick r:id="rId3" action="ppaction://hlinksldjump"/>
              </a:rPr>
              <a:t>前面</a:t>
            </a:r>
            <a:r>
              <a:rPr lang="zh-CN" altLang="en-US" sz="2800" b="1" dirty="0" smtClean="0">
                <a:latin typeface="Times New Roman" pitchFamily="18" charset="0"/>
              </a:rPr>
              <a:t>图中所示的</a:t>
            </a:r>
            <a:r>
              <a:rPr lang="en-US" altLang="zh-CN" sz="2800" b="1" dirty="0" smtClean="0">
                <a:latin typeface="Times New Roman" pitchFamily="18" charset="0"/>
              </a:rPr>
              <a:t>T1</a:t>
            </a:r>
            <a:r>
              <a:rPr lang="zh-CN" altLang="en-US" sz="2800" b="1" dirty="0" smtClean="0">
                <a:latin typeface="Times New Roman" pitchFamily="18" charset="0"/>
              </a:rPr>
              <a:t>、</a:t>
            </a:r>
            <a:r>
              <a:rPr lang="en-US" altLang="zh-CN" sz="2800" b="1" dirty="0" smtClean="0">
                <a:latin typeface="Times New Roman" pitchFamily="18" charset="0"/>
              </a:rPr>
              <a:t>T2</a:t>
            </a:r>
            <a:r>
              <a:rPr lang="zh-CN" altLang="en-US" sz="2800" b="1" dirty="0" smtClean="0">
                <a:latin typeface="Times New Roman" pitchFamily="18" charset="0"/>
              </a:rPr>
              <a:t>、</a:t>
            </a:r>
            <a:r>
              <a:rPr lang="en-US" altLang="zh-CN" sz="2800" b="1" dirty="0" smtClean="0">
                <a:latin typeface="Times New Roman" pitchFamily="18" charset="0"/>
              </a:rPr>
              <a:t>T3</a:t>
            </a:r>
            <a:r>
              <a:rPr lang="zh-CN" altLang="en-US" sz="2800" b="1" dirty="0" smtClean="0">
                <a:latin typeface="Times New Roman" pitchFamily="18" charset="0"/>
              </a:rPr>
              <a:t>、</a:t>
            </a:r>
          </a:p>
          <a:p>
            <a:pPr eaLnBrk="1" hangingPunct="1">
              <a:buFont typeface="Wingdings" pitchFamily="2" charset="2"/>
              <a:buNone/>
              <a:defRPr/>
            </a:pPr>
            <a:r>
              <a:rPr lang="en-US" altLang="zh-CN" sz="2800" b="1" dirty="0" smtClean="0">
                <a:latin typeface="Times New Roman" pitchFamily="18" charset="0"/>
              </a:rPr>
              <a:t>T4</a:t>
            </a:r>
            <a:r>
              <a:rPr lang="zh-CN" altLang="en-US" sz="2800" b="1" dirty="0" smtClean="0">
                <a:latin typeface="Times New Roman" pitchFamily="18" charset="0"/>
              </a:rPr>
              <a:t>是每次衰落的持续时间，在一定观察时间</a:t>
            </a:r>
            <a:r>
              <a:rPr lang="zh-CN" altLang="en-US" sz="2800" b="1" dirty="0" smtClean="0"/>
              <a:t>段</a:t>
            </a:r>
          </a:p>
          <a:p>
            <a:pPr eaLnBrk="1" hangingPunct="1">
              <a:buFont typeface="Wingdings" pitchFamily="2" charset="2"/>
              <a:buNone/>
              <a:defRPr/>
            </a:pPr>
            <a:r>
              <a:rPr lang="zh-CN" altLang="en-US" sz="2800" b="1" dirty="0" smtClean="0"/>
              <a:t>上，对它们取平均。即</a:t>
            </a:r>
            <a:r>
              <a:rPr lang="zh-CN" altLang="en-US" sz="2800" b="1" dirty="0" smtClean="0">
                <a:effectLst>
                  <a:outerShdw blurRad="38100" dist="38100" dir="2700000" algn="tl">
                    <a:srgbClr val="000000">
                      <a:alpha val="43137"/>
                    </a:srgbClr>
                  </a:outerShdw>
                </a:effectLst>
              </a:rPr>
              <a:t>在观察时间段上，统计衰</a:t>
            </a:r>
          </a:p>
          <a:p>
            <a:pPr eaLnBrk="1" hangingPunct="1">
              <a:buFont typeface="Wingdings" pitchFamily="2" charset="2"/>
              <a:buNone/>
              <a:defRPr/>
            </a:pPr>
            <a:r>
              <a:rPr lang="zh-CN" altLang="en-US" sz="2800" b="1" dirty="0" smtClean="0">
                <a:effectLst>
                  <a:outerShdw blurRad="38100" dist="38100" dir="2700000" algn="tl">
                    <a:srgbClr val="000000">
                      <a:alpha val="43137"/>
                    </a:srgbClr>
                  </a:outerShdw>
                </a:effectLst>
              </a:rPr>
              <a:t>落发生次数和每次衰落的持续时间，然后将各次</a:t>
            </a:r>
          </a:p>
          <a:p>
            <a:pPr eaLnBrk="1" hangingPunct="1">
              <a:buFont typeface="Wingdings" pitchFamily="2" charset="2"/>
              <a:buNone/>
              <a:defRPr/>
            </a:pPr>
            <a:r>
              <a:rPr lang="zh-CN" altLang="en-US" sz="2800" b="1" dirty="0" smtClean="0">
                <a:effectLst>
                  <a:outerShdw blurRad="38100" dist="38100" dir="2700000" algn="tl">
                    <a:srgbClr val="000000">
                      <a:alpha val="43137"/>
                    </a:srgbClr>
                  </a:outerShdw>
                </a:effectLst>
              </a:rPr>
              <a:t>衰落的持续时间加起来，用总衰落次数去除，所</a:t>
            </a:r>
          </a:p>
          <a:p>
            <a:pPr eaLnBrk="1" hangingPunct="1">
              <a:buFont typeface="Wingdings" pitchFamily="2" charset="2"/>
              <a:buNone/>
              <a:defRPr/>
            </a:pPr>
            <a:r>
              <a:rPr lang="zh-CN" altLang="en-US" sz="2800" b="1" dirty="0" smtClean="0">
                <a:effectLst>
                  <a:outerShdw blurRad="38100" dist="38100" dir="2700000" algn="tl">
                    <a:srgbClr val="000000">
                      <a:alpha val="43137"/>
                    </a:srgbClr>
                  </a:outerShdw>
                </a:effectLst>
              </a:rPr>
              <a:t>得数值就是平均衰落持续时间</a:t>
            </a:r>
            <a:r>
              <a:rPr lang="zh-CN" altLang="en-US" sz="2800" dirty="0" smtClean="0"/>
              <a:t>。</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endParaRPr lang="zh-CN" altLang="zh-CN" smtClean="0"/>
          </a:p>
        </p:txBody>
      </p:sp>
      <p:sp>
        <p:nvSpPr>
          <p:cNvPr id="34821" name="Rectangle 3"/>
          <p:cNvSpPr>
            <a:spLocks noGrp="1" noChangeArrowheads="1"/>
          </p:cNvSpPr>
          <p:nvPr>
            <p:ph type="body" sz="half" idx="1"/>
          </p:nvPr>
        </p:nvSpPr>
        <p:spPr>
          <a:xfrm>
            <a:off x="762000" y="2017713"/>
            <a:ext cx="7848600" cy="4114800"/>
          </a:xfrm>
        </p:spPr>
        <p:txBody>
          <a:bodyPr/>
          <a:lstStyle/>
          <a:p>
            <a:pPr eaLnBrk="1" hangingPunct="1">
              <a:buFont typeface="Wingdings" pitchFamily="2" charset="2"/>
              <a:buNone/>
              <a:defRPr/>
            </a:pPr>
            <a:r>
              <a:rPr lang="en-US" altLang="zh-CN" sz="2800" b="1" dirty="0" smtClean="0">
                <a:latin typeface="Times New Roman" pitchFamily="18" charset="0"/>
              </a:rPr>
              <a:t>2</a:t>
            </a:r>
            <a:r>
              <a:rPr lang="zh-CN" altLang="en-US" sz="2800" b="1" dirty="0" smtClean="0">
                <a:latin typeface="Times New Roman" pitchFamily="18" charset="0"/>
              </a:rPr>
              <a:t>）</a:t>
            </a:r>
            <a:r>
              <a:rPr lang="zh-CN" altLang="en-US" sz="2800" b="1" dirty="0" smtClean="0">
                <a:effectLst>
                  <a:outerShdw blurRad="38100" dist="38100" dir="2700000" algn="tl">
                    <a:srgbClr val="000000">
                      <a:alpha val="43137"/>
                    </a:srgbClr>
                  </a:outerShdw>
                </a:effectLst>
              </a:rPr>
              <a:t>计算</a:t>
            </a:r>
            <a:r>
              <a:rPr lang="zh-CN" altLang="en-US" sz="2800" dirty="0" smtClean="0"/>
              <a:t>：</a:t>
            </a:r>
            <a:r>
              <a:rPr lang="zh-CN" altLang="en-US" sz="2800" b="1" dirty="0" smtClean="0"/>
              <a:t>依照定义平均衰落持续时间为，</a:t>
            </a:r>
          </a:p>
          <a:p>
            <a:pPr eaLnBrk="1" hangingPunct="1">
              <a:buFont typeface="Wingdings" pitchFamily="2" charset="2"/>
              <a:buNone/>
              <a:defRPr/>
            </a:pPr>
            <a:endParaRPr lang="zh-CN" altLang="en-US" sz="2800" b="1" dirty="0" smtClean="0"/>
          </a:p>
          <a:p>
            <a:pPr eaLnBrk="1" hangingPunct="1">
              <a:buFont typeface="Wingdings" pitchFamily="2" charset="2"/>
              <a:buNone/>
              <a:defRPr/>
            </a:pPr>
            <a:r>
              <a:rPr lang="zh-CN" altLang="en-US" sz="2800" b="1" dirty="0" smtClean="0"/>
              <a:t>                                                  ，</a:t>
            </a:r>
          </a:p>
          <a:p>
            <a:pPr eaLnBrk="1" hangingPunct="1">
              <a:buFont typeface="Wingdings" pitchFamily="2" charset="2"/>
              <a:buNone/>
              <a:defRPr/>
            </a:pPr>
            <a:r>
              <a:rPr lang="zh-CN" altLang="en-US" sz="2800" b="1" dirty="0" smtClean="0"/>
              <a:t>其中，</a:t>
            </a:r>
            <a:r>
              <a:rPr lang="el-GR" altLang="zh-CN" sz="2800" b="1" i="1" dirty="0" smtClean="0">
                <a:latin typeface="Times New Roman" pitchFamily="18" charset="0"/>
                <a:cs typeface="Arial" charset="0"/>
              </a:rPr>
              <a:t>τ</a:t>
            </a:r>
            <a:r>
              <a:rPr lang="en-US" altLang="zh-CN" sz="2800" b="1" i="1" baseline="-25000" dirty="0" err="1" smtClean="0">
                <a:latin typeface="Times New Roman" pitchFamily="18" charset="0"/>
                <a:cs typeface="Arial" charset="0"/>
              </a:rPr>
              <a:t>i</a:t>
            </a:r>
            <a:r>
              <a:rPr lang="zh-CN" altLang="en-US" sz="2800" b="1" dirty="0" smtClean="0">
                <a:latin typeface="Arial" charset="0"/>
                <a:cs typeface="Arial" charset="0"/>
              </a:rPr>
              <a:t>为每次衰落的持续时间，</a:t>
            </a:r>
            <a:r>
              <a:rPr lang="en-US" altLang="zh-CN" sz="2800" b="1" i="1" dirty="0" smtClean="0">
                <a:latin typeface="Times New Roman" pitchFamily="18" charset="0"/>
                <a:cs typeface="Arial" charset="0"/>
              </a:rPr>
              <a:t>T</a:t>
            </a:r>
            <a:r>
              <a:rPr lang="zh-CN" altLang="en-US" sz="2800" b="1" dirty="0" smtClean="0">
                <a:latin typeface="Arial" charset="0"/>
                <a:cs typeface="Arial" charset="0"/>
              </a:rPr>
              <a:t>为观察时</a:t>
            </a:r>
          </a:p>
          <a:p>
            <a:pPr eaLnBrk="1" hangingPunct="1">
              <a:buFont typeface="Wingdings" pitchFamily="2" charset="2"/>
              <a:buNone/>
              <a:defRPr/>
            </a:pPr>
            <a:r>
              <a:rPr lang="zh-CN" altLang="en-US" sz="2800" b="1" dirty="0" smtClean="0">
                <a:latin typeface="Arial" charset="0"/>
                <a:cs typeface="Arial" charset="0"/>
              </a:rPr>
              <a:t>间，</a:t>
            </a:r>
            <a:r>
              <a:rPr lang="en-US" altLang="zh-CN" sz="2800" b="1" i="1" dirty="0" smtClean="0">
                <a:latin typeface="Times New Roman" pitchFamily="18" charset="0"/>
                <a:cs typeface="Arial" charset="0"/>
              </a:rPr>
              <a:t>N</a:t>
            </a:r>
            <a:r>
              <a:rPr lang="en-US" altLang="zh-CN" sz="2800" b="1" i="1" baseline="-25000" dirty="0" smtClean="0">
                <a:latin typeface="Times New Roman" pitchFamily="18" charset="0"/>
                <a:cs typeface="Arial" charset="0"/>
              </a:rPr>
              <a:t>R</a:t>
            </a:r>
            <a:r>
              <a:rPr lang="zh-CN" altLang="en-US" sz="2800" b="1" dirty="0" smtClean="0">
                <a:latin typeface="Arial" charset="0"/>
                <a:cs typeface="Arial" charset="0"/>
              </a:rPr>
              <a:t>为平均衰落率，则</a:t>
            </a:r>
            <a:r>
              <a:rPr lang="en-US" altLang="zh-CN" sz="2800" b="1" i="1" dirty="0" smtClean="0">
                <a:latin typeface="Times New Roman" pitchFamily="18" charset="0"/>
                <a:cs typeface="Arial" charset="0"/>
              </a:rPr>
              <a:t>N</a:t>
            </a:r>
            <a:r>
              <a:rPr lang="en-US" altLang="zh-CN" sz="2800" b="1" i="1" baseline="-25000" dirty="0" smtClean="0">
                <a:latin typeface="Times New Roman" pitchFamily="18" charset="0"/>
                <a:cs typeface="Arial" charset="0"/>
              </a:rPr>
              <a:t>R</a:t>
            </a:r>
            <a:r>
              <a:rPr lang="en-US" altLang="zh-CN" sz="2800" b="1" i="1" dirty="0" smtClean="0">
                <a:latin typeface="Times New Roman" pitchFamily="18" charset="0"/>
                <a:cs typeface="Arial" charset="0"/>
              </a:rPr>
              <a:t>T</a:t>
            </a:r>
            <a:r>
              <a:rPr lang="zh-CN" altLang="en-US" sz="2800" b="1" dirty="0" smtClean="0">
                <a:latin typeface="Arial" charset="0"/>
                <a:cs typeface="Arial" charset="0"/>
              </a:rPr>
              <a:t>就是观察时间内发</a:t>
            </a:r>
          </a:p>
          <a:p>
            <a:pPr eaLnBrk="1" hangingPunct="1">
              <a:buFont typeface="Wingdings" pitchFamily="2" charset="2"/>
              <a:buNone/>
              <a:defRPr/>
            </a:pPr>
            <a:r>
              <a:rPr lang="zh-CN" altLang="en-US" sz="2800" b="1" dirty="0" smtClean="0">
                <a:latin typeface="Arial" charset="0"/>
                <a:cs typeface="Arial" charset="0"/>
              </a:rPr>
              <a:t>生的总衰落次数。而在观察时间</a:t>
            </a:r>
            <a:r>
              <a:rPr lang="en-US" altLang="zh-CN" sz="2800" b="1" i="1" dirty="0" smtClean="0">
                <a:latin typeface="Times New Roman" pitchFamily="18" charset="0"/>
                <a:cs typeface="Arial" charset="0"/>
              </a:rPr>
              <a:t>T</a:t>
            </a:r>
            <a:r>
              <a:rPr lang="zh-CN" altLang="en-US" sz="2800" b="1" dirty="0" smtClean="0">
                <a:latin typeface="Arial" charset="0"/>
                <a:cs typeface="Arial" charset="0"/>
              </a:rPr>
              <a:t>足够长时有：</a:t>
            </a:r>
          </a:p>
          <a:p>
            <a:pPr eaLnBrk="1" hangingPunct="1">
              <a:buFont typeface="Wingdings" pitchFamily="2" charset="2"/>
              <a:buNone/>
              <a:defRPr/>
            </a:pPr>
            <a:endParaRPr lang="zh-CN" altLang="en-US" sz="2800" b="1" dirty="0" smtClean="0">
              <a:latin typeface="Arial" charset="0"/>
              <a:cs typeface="Arial" charset="0"/>
            </a:endParaRPr>
          </a:p>
          <a:p>
            <a:pPr eaLnBrk="1" hangingPunct="1">
              <a:buFont typeface="Wingdings" pitchFamily="2" charset="2"/>
              <a:buNone/>
              <a:defRPr/>
            </a:pPr>
            <a:r>
              <a:rPr lang="zh-CN" altLang="en-US" sz="2800" b="1" dirty="0" smtClean="0">
                <a:latin typeface="Arial" charset="0"/>
                <a:cs typeface="Arial" charset="0"/>
              </a:rPr>
              <a:t>                                                     </a:t>
            </a:r>
            <a:r>
              <a:rPr lang="zh-CN" altLang="en-US" sz="2800" dirty="0" smtClean="0">
                <a:latin typeface="Arial" charset="0"/>
                <a:cs typeface="Arial" charset="0"/>
              </a:rPr>
              <a:t>  。</a:t>
            </a:r>
            <a:endParaRPr lang="zh-CN" altLang="el-GR" sz="2800" dirty="0" smtClean="0">
              <a:latin typeface="Arial" charset="0"/>
              <a:cs typeface="Arial" charset="0"/>
            </a:endParaRPr>
          </a:p>
        </p:txBody>
      </p:sp>
      <p:graphicFrame>
        <p:nvGraphicFramePr>
          <p:cNvPr id="38914" name="Object 4"/>
          <p:cNvGraphicFramePr>
            <a:graphicFrameLocks noChangeAspect="1"/>
          </p:cNvGraphicFramePr>
          <p:nvPr>
            <p:ph sz="quarter" idx="2"/>
          </p:nvPr>
        </p:nvGraphicFramePr>
        <p:xfrm>
          <a:off x="2895600" y="2514600"/>
          <a:ext cx="3225800" cy="1104900"/>
        </p:xfrm>
        <a:graphic>
          <a:graphicData uri="http://schemas.openxmlformats.org/presentationml/2006/ole">
            <p:oleObj spid="_x0000_s38914" name="公式" r:id="rId4" imgW="3225600" imgH="1104840" progId="Equation.3">
              <p:embed/>
            </p:oleObj>
          </a:graphicData>
        </a:graphic>
      </p:graphicFrame>
      <p:graphicFrame>
        <p:nvGraphicFramePr>
          <p:cNvPr id="38915" name="Object 5"/>
          <p:cNvGraphicFramePr>
            <a:graphicFrameLocks noChangeAspect="1"/>
          </p:cNvGraphicFramePr>
          <p:nvPr>
            <p:ph sz="quarter" idx="3"/>
          </p:nvPr>
        </p:nvGraphicFramePr>
        <p:xfrm>
          <a:off x="2819400" y="5205413"/>
          <a:ext cx="2971800" cy="892175"/>
        </p:xfrm>
        <a:graphic>
          <a:graphicData uri="http://schemas.openxmlformats.org/presentationml/2006/ole">
            <p:oleObj spid="_x0000_s38915" name="公式" r:id="rId5" imgW="1396800" imgH="419040" progId="Equation.3">
              <p:embed/>
            </p:oleObj>
          </a:graphicData>
        </a:graphic>
      </p:graphicFrame>
      <p:sp>
        <p:nvSpPr>
          <p:cNvPr id="6" name="椭圆形标注 5"/>
          <p:cNvSpPr/>
          <p:nvPr/>
        </p:nvSpPr>
        <p:spPr bwMode="auto">
          <a:xfrm>
            <a:off x="5715000" y="5029200"/>
            <a:ext cx="1371600" cy="457200"/>
          </a:xfrm>
          <a:prstGeom prst="wedgeEllipseCallout">
            <a:avLst>
              <a:gd name="adj1" fmla="val -110385"/>
              <a:gd name="adj2" fmla="val 78619"/>
            </a:avLst>
          </a:prstGeom>
          <a:solidFill>
            <a:srgbClr val="0070C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cs typeface="Times New Roman" pitchFamily="18" charset="0"/>
              </a:rPr>
              <a:t>CDF</a:t>
            </a:r>
            <a:endParaRPr kumimoji="0" lang="zh-CN" altLang="en-US" sz="2400" b="1"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endParaRPr lang="zh-CN" altLang="zh-CN" smtClean="0"/>
          </a:p>
        </p:txBody>
      </p:sp>
      <p:sp>
        <p:nvSpPr>
          <p:cNvPr id="259075" name="Rectangle 3"/>
          <p:cNvSpPr>
            <a:spLocks noGrp="1" noChangeArrowheads="1"/>
          </p:cNvSpPr>
          <p:nvPr>
            <p:ph type="body" sz="half" idx="1"/>
          </p:nvPr>
        </p:nvSpPr>
        <p:spPr>
          <a:xfrm>
            <a:off x="838200" y="2133600"/>
            <a:ext cx="7696200" cy="4343400"/>
          </a:xfrm>
        </p:spPr>
        <p:txBody>
          <a:bodyPr/>
          <a:lstStyle/>
          <a:p>
            <a:pPr eaLnBrk="1" hangingPunct="1">
              <a:buFont typeface="Wingdings" pitchFamily="2" charset="2"/>
              <a:buNone/>
              <a:defRPr/>
            </a:pPr>
            <a:r>
              <a:rPr lang="zh-CN" altLang="en-US" sz="2800" b="1" dirty="0" smtClean="0">
                <a:effectLst>
                  <a:outerShdw blurRad="38100" dist="38100" dir="2700000" algn="tl">
                    <a:srgbClr val="000000">
                      <a:alpha val="43137"/>
                    </a:srgbClr>
                  </a:outerShdw>
                </a:effectLst>
              </a:rPr>
              <a:t>计算</a:t>
            </a:r>
            <a:r>
              <a:rPr lang="zh-CN" altLang="en-US" sz="2800" b="1" dirty="0" smtClean="0"/>
              <a:t>（续）考虑包络服从瑞利分布的情况，可以</a:t>
            </a:r>
          </a:p>
          <a:p>
            <a:pPr eaLnBrk="1" hangingPunct="1">
              <a:buFont typeface="Wingdings" pitchFamily="2" charset="2"/>
              <a:buNone/>
              <a:defRPr/>
            </a:pPr>
            <a:r>
              <a:rPr lang="zh-CN" altLang="en-US" sz="2800" b="1" dirty="0" smtClean="0"/>
              <a:t>计算得到：</a:t>
            </a:r>
          </a:p>
          <a:p>
            <a:pPr eaLnBrk="1" hangingPunct="1">
              <a:buFont typeface="Wingdings" pitchFamily="2" charset="2"/>
              <a:buNone/>
              <a:defRPr/>
            </a:pPr>
            <a:endParaRPr lang="zh-CN" altLang="en-US" sz="2800" b="1" dirty="0" smtClean="0"/>
          </a:p>
          <a:p>
            <a:pPr eaLnBrk="1" hangingPunct="1">
              <a:buFont typeface="Wingdings" pitchFamily="2" charset="2"/>
              <a:buNone/>
              <a:defRPr/>
            </a:pPr>
            <a:r>
              <a:rPr lang="zh-CN" altLang="en-US" sz="2800" b="1" dirty="0" smtClean="0"/>
              <a:t>                                              。</a:t>
            </a:r>
          </a:p>
          <a:p>
            <a:pPr eaLnBrk="1" hangingPunct="1">
              <a:buFont typeface="Wingdings" pitchFamily="2" charset="2"/>
              <a:buNone/>
              <a:defRPr/>
            </a:pPr>
            <a:r>
              <a:rPr lang="en-US" altLang="zh-CN" sz="2800" b="1" dirty="0" smtClean="0">
                <a:latin typeface="Times New Roman" pitchFamily="18" charset="0"/>
              </a:rPr>
              <a:t>3</a:t>
            </a:r>
            <a:r>
              <a:rPr lang="zh-CN" altLang="en-US" sz="2800" b="1" dirty="0" smtClean="0">
                <a:latin typeface="Times New Roman" pitchFamily="18" charset="0"/>
              </a:rPr>
              <a:t>）结论</a:t>
            </a:r>
            <a:r>
              <a:rPr lang="zh-CN" altLang="en-US" sz="2800" b="1" dirty="0" smtClean="0"/>
              <a:t>：</a:t>
            </a:r>
          </a:p>
          <a:p>
            <a:pPr eaLnBrk="1" hangingPunct="1">
              <a:buFont typeface="Wingdings" pitchFamily="2" charset="2"/>
              <a:buNone/>
              <a:defRPr/>
            </a:pPr>
            <a:r>
              <a:rPr lang="zh-CN" altLang="en-US" sz="2800" b="1" dirty="0" smtClean="0"/>
              <a:t>      我们可以看出，平均衰落持续时间与最大多</a:t>
            </a:r>
          </a:p>
          <a:p>
            <a:pPr eaLnBrk="1" hangingPunct="1">
              <a:buFont typeface="Wingdings" pitchFamily="2" charset="2"/>
              <a:buNone/>
              <a:defRPr/>
            </a:pPr>
            <a:r>
              <a:rPr lang="zh-CN" altLang="en-US" sz="2800" b="1" dirty="0" smtClean="0"/>
              <a:t>普勒频移呈反比关系。也就是说，</a:t>
            </a:r>
            <a:r>
              <a:rPr lang="zh-CN" altLang="en-US" sz="2800" b="1" dirty="0" smtClean="0">
                <a:solidFill>
                  <a:schemeClr val="hlink"/>
                </a:solidFill>
                <a:effectLst>
                  <a:outerShdw blurRad="38100" dist="38100" dir="2700000" algn="tl">
                    <a:srgbClr val="000000"/>
                  </a:outerShdw>
                </a:effectLst>
              </a:rPr>
              <a:t>移动台运动得</a:t>
            </a:r>
          </a:p>
          <a:p>
            <a:pPr eaLnBrk="1" hangingPunct="1">
              <a:buFont typeface="Wingdings" pitchFamily="2" charset="2"/>
              <a:buNone/>
              <a:defRPr/>
            </a:pPr>
            <a:r>
              <a:rPr lang="zh-CN" altLang="en-US" sz="2800" b="1" dirty="0" smtClean="0">
                <a:solidFill>
                  <a:schemeClr val="hlink"/>
                </a:solidFill>
                <a:effectLst>
                  <a:outerShdw blurRad="38100" dist="38100" dir="2700000" algn="tl">
                    <a:srgbClr val="000000"/>
                  </a:outerShdw>
                </a:effectLst>
              </a:rPr>
              <a:t>越快，平均衰落持续时间就越短</a:t>
            </a:r>
            <a:r>
              <a:rPr lang="zh-CN" altLang="en-US" sz="2800" b="1" dirty="0" smtClean="0"/>
              <a:t>。                                           </a:t>
            </a:r>
          </a:p>
        </p:txBody>
      </p:sp>
      <p:graphicFrame>
        <p:nvGraphicFramePr>
          <p:cNvPr id="39938" name="Object 4"/>
          <p:cNvGraphicFramePr>
            <a:graphicFrameLocks noChangeAspect="1"/>
          </p:cNvGraphicFramePr>
          <p:nvPr>
            <p:ph sz="half" idx="2"/>
          </p:nvPr>
        </p:nvGraphicFramePr>
        <p:xfrm>
          <a:off x="3200400" y="3124200"/>
          <a:ext cx="2362200" cy="1143000"/>
        </p:xfrm>
        <a:graphic>
          <a:graphicData uri="http://schemas.openxmlformats.org/presentationml/2006/ole">
            <p:oleObj spid="_x0000_s39938" name="公式" r:id="rId4" imgW="1993680" imgH="1066680" progId="Equation.3">
              <p:embed/>
            </p:oleObj>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ltLang="zh-CN" sz="3600" b="1" smtClean="0">
                <a:latin typeface="Times New Roman" pitchFamily="18" charset="0"/>
              </a:rPr>
              <a:t>4</a:t>
            </a:r>
            <a:r>
              <a:rPr lang="zh-CN" altLang="en-US" sz="3600" b="1" smtClean="0">
                <a:latin typeface="Times New Roman" pitchFamily="18" charset="0"/>
              </a:rPr>
              <a:t>）计算例</a:t>
            </a:r>
          </a:p>
        </p:txBody>
      </p:sp>
      <p:sp>
        <p:nvSpPr>
          <p:cNvPr id="124931" name="Rectangle 3"/>
          <p:cNvSpPr>
            <a:spLocks noGrp="1" noChangeArrowheads="1"/>
          </p:cNvSpPr>
          <p:nvPr>
            <p:ph type="body" idx="1"/>
          </p:nvPr>
        </p:nvSpPr>
        <p:spPr>
          <a:xfrm>
            <a:off x="838200" y="2133600"/>
            <a:ext cx="7924800" cy="4114800"/>
          </a:xfrm>
        </p:spPr>
        <p:txBody>
          <a:bodyPr/>
          <a:lstStyle/>
          <a:p>
            <a:pPr eaLnBrk="1" hangingPunct="1"/>
            <a:r>
              <a:rPr lang="zh-CN" altLang="en-US" sz="2800" b="1" dirty="0" smtClean="0"/>
              <a:t>接收信号幅度的归一化门限与电平通过率和平均衰落持续时间的关系：</a:t>
            </a:r>
          </a:p>
          <a:p>
            <a:pPr eaLnBrk="1" hangingPunct="1">
              <a:buFont typeface="Wingdings" pitchFamily="2" charset="2"/>
              <a:buNone/>
            </a:pPr>
            <a:endParaRPr lang="zh-CN" altLang="en-US" sz="2800" b="1" dirty="0" smtClean="0"/>
          </a:p>
          <a:p>
            <a:pPr eaLnBrk="1" hangingPunct="1">
              <a:buFont typeface="Wingdings" pitchFamily="2" charset="2"/>
              <a:buNone/>
            </a:pPr>
            <a:r>
              <a:rPr lang="zh-CN" altLang="en-US" sz="2800" b="1" dirty="0" smtClean="0"/>
              <a:t>   </a:t>
            </a:r>
            <a:r>
              <a:rPr lang="zh-CN" altLang="en-US" sz="2800" b="1" u="sng" dirty="0" smtClean="0"/>
              <a:t> </a:t>
            </a:r>
            <a:r>
              <a:rPr lang="zh-CN" altLang="en-US" sz="2800" b="1" u="sng" dirty="0" smtClean="0">
                <a:latin typeface="Times New Roman" pitchFamily="18" charset="0"/>
              </a:rPr>
              <a:t>例</a:t>
            </a:r>
            <a:r>
              <a:rPr lang="zh-CN" altLang="en-US" sz="2800" b="1" dirty="0" smtClean="0">
                <a:latin typeface="Times New Roman" pitchFamily="18" charset="0"/>
              </a:rPr>
              <a:t>：假设某多径传播环境，接收信号幅度（包</a:t>
            </a:r>
          </a:p>
          <a:p>
            <a:pPr eaLnBrk="1" hangingPunct="1">
              <a:buFont typeface="Wingdings" pitchFamily="2" charset="2"/>
              <a:buNone/>
            </a:pPr>
            <a:r>
              <a:rPr lang="zh-CN" altLang="en-US" sz="2800" b="1" dirty="0" smtClean="0">
                <a:latin typeface="Times New Roman" pitchFamily="18" charset="0"/>
              </a:rPr>
              <a:t>    络）服从瑞利分布（</a:t>
            </a:r>
            <a:r>
              <a:rPr lang="zh-CN" altLang="en-US" sz="2800" b="1" dirty="0" smtClean="0">
                <a:solidFill>
                  <a:schemeClr val="tx2"/>
                </a:solidFill>
                <a:latin typeface="Times New Roman" pitchFamily="18" charset="0"/>
              </a:rPr>
              <a:t>且多普勒功率谱为经典的</a:t>
            </a:r>
            <a:r>
              <a:rPr lang="en-US" altLang="zh-CN" sz="2800" b="1" dirty="0" smtClean="0">
                <a:solidFill>
                  <a:schemeClr val="tx2"/>
                </a:solidFill>
                <a:latin typeface="Times New Roman" pitchFamily="18" charset="0"/>
              </a:rPr>
              <a:t>Jakes</a:t>
            </a:r>
            <a:r>
              <a:rPr lang="zh-CN" altLang="en-US" sz="2800" b="1" dirty="0" smtClean="0">
                <a:solidFill>
                  <a:schemeClr val="tx2"/>
                </a:solidFill>
                <a:latin typeface="Times New Roman" pitchFamily="18" charset="0"/>
              </a:rPr>
              <a:t>谱</a:t>
            </a:r>
            <a:r>
              <a:rPr lang="zh-CN" altLang="en-US" sz="2800" b="1" dirty="0" smtClean="0">
                <a:latin typeface="Times New Roman" pitchFamily="18" charset="0"/>
              </a:rPr>
              <a:t>），最大多普勒频移为</a:t>
            </a:r>
            <a:r>
              <a:rPr lang="en-US" altLang="zh-CN" sz="2800" b="1" dirty="0" smtClean="0">
                <a:latin typeface="Times New Roman" pitchFamily="18" charset="0"/>
              </a:rPr>
              <a:t>50Hz</a:t>
            </a:r>
            <a:r>
              <a:rPr lang="zh-CN" altLang="en-US" sz="2800" b="1" dirty="0" smtClean="0">
                <a:latin typeface="Times New Roman" pitchFamily="18" charset="0"/>
              </a:rPr>
              <a:t>，试计算</a:t>
            </a:r>
            <a:r>
              <a:rPr lang="el-GR" altLang="zh-CN" sz="2800" b="1" dirty="0" smtClean="0">
                <a:latin typeface="Times New Roman" pitchFamily="18" charset="0"/>
                <a:cs typeface="Tahoma" pitchFamily="34" charset="0"/>
              </a:rPr>
              <a:t>ρ</a:t>
            </a:r>
            <a:r>
              <a:rPr lang="zh-CN" altLang="en-US" sz="2800" b="1" dirty="0" smtClean="0">
                <a:latin typeface="Times New Roman" pitchFamily="18" charset="0"/>
                <a:cs typeface="Tahoma" pitchFamily="34" charset="0"/>
              </a:rPr>
              <a:t>＝</a:t>
            </a:r>
            <a:r>
              <a:rPr lang="en-US" altLang="zh-CN" sz="2800" b="1" dirty="0" smtClean="0">
                <a:latin typeface="Times New Roman" pitchFamily="18" charset="0"/>
                <a:cs typeface="Tahoma" pitchFamily="34" charset="0"/>
              </a:rPr>
              <a:t>1</a:t>
            </a:r>
            <a:r>
              <a:rPr lang="zh-CN" altLang="en-US" sz="2800" b="1" dirty="0" smtClean="0">
                <a:latin typeface="Times New Roman" pitchFamily="18" charset="0"/>
                <a:cs typeface="Tahoma" pitchFamily="34" charset="0"/>
              </a:rPr>
              <a:t>／</a:t>
            </a:r>
            <a:r>
              <a:rPr lang="en-US" altLang="zh-CN" sz="2800" b="1" dirty="0" smtClean="0">
                <a:latin typeface="Times New Roman" pitchFamily="18" charset="0"/>
                <a:cs typeface="Tahoma" pitchFamily="34" charset="0"/>
              </a:rPr>
              <a:t>10</a:t>
            </a:r>
            <a:r>
              <a:rPr lang="zh-CN" altLang="en-US" sz="2800" b="1" dirty="0" smtClean="0">
                <a:latin typeface="Times New Roman" pitchFamily="18" charset="0"/>
                <a:cs typeface="Tahoma" pitchFamily="34" charset="0"/>
              </a:rPr>
              <a:t>， </a:t>
            </a:r>
            <a:r>
              <a:rPr lang="el-GR" altLang="zh-CN" sz="2800" b="1" dirty="0" smtClean="0">
                <a:latin typeface="Times New Roman" pitchFamily="18" charset="0"/>
                <a:cs typeface="Tahoma" pitchFamily="34" charset="0"/>
              </a:rPr>
              <a:t>ρ</a:t>
            </a:r>
            <a:r>
              <a:rPr lang="zh-CN" altLang="en-US" sz="2800" b="1" dirty="0" smtClean="0">
                <a:latin typeface="Times New Roman" pitchFamily="18" charset="0"/>
                <a:cs typeface="Tahoma" pitchFamily="34" charset="0"/>
              </a:rPr>
              <a:t>＝</a:t>
            </a:r>
            <a:r>
              <a:rPr lang="en-US" altLang="zh-CN" sz="2800" b="1" dirty="0" smtClean="0">
                <a:latin typeface="Times New Roman" pitchFamily="18" charset="0"/>
                <a:cs typeface="Tahoma" pitchFamily="34" charset="0"/>
              </a:rPr>
              <a:t>1</a:t>
            </a:r>
            <a:r>
              <a:rPr lang="zh-CN" altLang="en-US" sz="2800" b="1" dirty="0" smtClean="0">
                <a:latin typeface="Times New Roman" pitchFamily="18" charset="0"/>
                <a:cs typeface="Tahoma" pitchFamily="34" charset="0"/>
              </a:rPr>
              <a:t>／</a:t>
            </a:r>
            <a:r>
              <a:rPr lang="en-US" altLang="zh-CN" sz="2800" b="1" dirty="0" smtClean="0">
                <a:latin typeface="Times New Roman" pitchFamily="18" charset="0"/>
                <a:cs typeface="Tahoma" pitchFamily="34" charset="0"/>
              </a:rPr>
              <a:t>2</a:t>
            </a:r>
            <a:r>
              <a:rPr lang="zh-CN" altLang="en-US" sz="2800" b="1" dirty="0" smtClean="0">
                <a:latin typeface="Times New Roman" pitchFamily="18" charset="0"/>
                <a:cs typeface="Tahoma" pitchFamily="34" charset="0"/>
              </a:rPr>
              <a:t>和</a:t>
            </a:r>
            <a:r>
              <a:rPr lang="el-GR" altLang="zh-CN" sz="2800" b="1" dirty="0" smtClean="0">
                <a:latin typeface="Times New Roman" pitchFamily="18" charset="0"/>
                <a:cs typeface="Tahoma" pitchFamily="34" charset="0"/>
              </a:rPr>
              <a:t>ρ</a:t>
            </a:r>
            <a:r>
              <a:rPr lang="zh-CN" altLang="en-US" sz="2800" b="1" dirty="0" smtClean="0">
                <a:latin typeface="Times New Roman" pitchFamily="18" charset="0"/>
                <a:cs typeface="Tahoma" pitchFamily="34" charset="0"/>
              </a:rPr>
              <a:t>＝</a:t>
            </a:r>
            <a:r>
              <a:rPr lang="en-US" altLang="zh-CN" sz="2800" b="1" dirty="0" smtClean="0">
                <a:latin typeface="Times New Roman" pitchFamily="18" charset="0"/>
                <a:cs typeface="Tahoma" pitchFamily="34" charset="0"/>
              </a:rPr>
              <a:t>1</a:t>
            </a:r>
            <a:r>
              <a:rPr lang="zh-CN" altLang="en-US" sz="2800" b="1" dirty="0" smtClean="0">
                <a:latin typeface="Times New Roman" pitchFamily="18" charset="0"/>
                <a:cs typeface="Tahoma" pitchFamily="34" charset="0"/>
              </a:rPr>
              <a:t>时的电平通过率和平均衰落持续时间。</a:t>
            </a:r>
            <a:endParaRPr lang="zh-CN" altLang="el-GR" sz="2800" b="1" dirty="0" smtClean="0">
              <a:latin typeface="Times New Roman" pitchFamily="18" charset="0"/>
              <a:cs typeface="Tahoma" pitchFamily="34"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endParaRPr lang="zh-CN" altLang="zh-CN" smtClean="0"/>
          </a:p>
        </p:txBody>
      </p:sp>
      <p:graphicFrame>
        <p:nvGraphicFramePr>
          <p:cNvPr id="303107" name="Group 3"/>
          <p:cNvGraphicFramePr>
            <a:graphicFrameLocks noGrp="1"/>
          </p:cNvGraphicFramePr>
          <p:nvPr>
            <p:ph sz="half" idx="1"/>
          </p:nvPr>
        </p:nvGraphicFramePr>
        <p:xfrm>
          <a:off x="914400" y="2057400"/>
          <a:ext cx="7620000" cy="2438400"/>
        </p:xfrm>
        <a:graphic>
          <a:graphicData uri="http://schemas.openxmlformats.org/drawingml/2006/table">
            <a:tbl>
              <a:tblPr/>
              <a:tblGrid>
                <a:gridCol w="1905000"/>
                <a:gridCol w="1905000"/>
                <a:gridCol w="1905000"/>
                <a:gridCol w="1905000"/>
              </a:tblGrid>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    </a:t>
                      </a:r>
                      <a:r>
                        <a:rPr kumimoji="0" lang="el-GR" altLang="zh-CN" sz="32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ρ</a:t>
                      </a:r>
                    </a:p>
                  </a:txBody>
                  <a:tcP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N</a:t>
                      </a:r>
                      <a:r>
                        <a:rPr kumimoji="0" lang="en-US" altLang="zh-CN" sz="2800" b="1" i="0" u="none" strike="noStrike" cap="none" normalizeH="0" baseline="-25000" dirty="0" smtClean="0">
                          <a:ln>
                            <a:noFill/>
                          </a:ln>
                          <a:solidFill>
                            <a:schemeClr val="tx1"/>
                          </a:solidFill>
                          <a:effectLst/>
                          <a:latin typeface="Times New Roman" pitchFamily="18" charset="0"/>
                          <a:ea typeface="宋体" charset="-122"/>
                          <a:cs typeface="Times New Roman" pitchFamily="18" charset="0"/>
                        </a:rPr>
                        <a:t>R</a:t>
                      </a:r>
                      <a:r>
                        <a:rPr kumimoji="0" lang="en-US" altLang="zh-CN" sz="2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el-GR" altLang="zh-CN" sz="28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ρ</a:t>
                      </a:r>
                      <a:r>
                        <a:rPr kumimoji="0" lang="en-US" altLang="zh-CN" sz="2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CDF(</a:t>
                      </a:r>
                      <a:r>
                        <a:rPr kumimoji="0" lang="el-GR" altLang="zh-CN" sz="28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ρ</a:t>
                      </a:r>
                      <a:r>
                        <a:rPr kumimoji="0" lang="en-US" altLang="zh-CN" sz="2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       </a:t>
                      </a:r>
                      <a:r>
                        <a:rPr kumimoji="0" lang="en-US" altLang="zh-CN" sz="2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(ms)</a:t>
                      </a: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     1/10   </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12.4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charset="-122"/>
                        </a:rPr>
                        <a:t>0.01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charset="-122"/>
                        </a:rPr>
                        <a:t>     0.8</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      1/2</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48.8</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charset="-122"/>
                        </a:rPr>
                        <a:t>0.22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     4.5</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      1   </a:t>
                      </a:r>
                    </a:p>
                  </a:txBody>
                  <a:tcPr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46.1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0.63</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     13.7</a:t>
                      </a:r>
                    </a:p>
                  </a:txBody>
                  <a:tcPr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962" name="Object 33"/>
          <p:cNvGraphicFramePr>
            <a:graphicFrameLocks noChangeAspect="1"/>
          </p:cNvGraphicFramePr>
          <p:nvPr>
            <p:ph sz="half" idx="2"/>
          </p:nvPr>
        </p:nvGraphicFramePr>
        <p:xfrm>
          <a:off x="7086600" y="2133600"/>
          <a:ext cx="381000" cy="457200"/>
        </p:xfrm>
        <a:graphic>
          <a:graphicData uri="http://schemas.openxmlformats.org/presentationml/2006/ole">
            <p:oleObj spid="_x0000_s40962" name="公式" r:id="rId4" imgW="139680" imgH="241200" progId="Equation.3">
              <p:embed/>
            </p:oleObj>
          </a:graphicData>
        </a:graphic>
      </p:graphicFrame>
      <p:sp>
        <p:nvSpPr>
          <p:cNvPr id="40986" name="Text Box 34"/>
          <p:cNvSpPr txBox="1">
            <a:spLocks noChangeArrowheads="1"/>
          </p:cNvSpPr>
          <p:nvPr/>
        </p:nvSpPr>
        <p:spPr bwMode="auto">
          <a:xfrm>
            <a:off x="838200" y="4648200"/>
            <a:ext cx="7620000" cy="1938338"/>
          </a:xfrm>
          <a:prstGeom prst="rect">
            <a:avLst/>
          </a:prstGeom>
          <a:noFill/>
          <a:ln w="9525">
            <a:noFill/>
            <a:miter lim="800000"/>
            <a:headEnd/>
            <a:tailEnd/>
          </a:ln>
        </p:spPr>
        <p:txBody>
          <a:bodyPr>
            <a:spAutoFit/>
          </a:bodyPr>
          <a:lstStyle/>
          <a:p>
            <a:pPr>
              <a:spcBef>
                <a:spcPct val="50000"/>
              </a:spcBef>
            </a:pPr>
            <a:r>
              <a:rPr lang="zh-CN" altLang="en-US" sz="2400" b="1"/>
              <a:t>因为</a:t>
            </a:r>
            <a:r>
              <a:rPr lang="el-GR" altLang="zh-CN" sz="2400" b="1" i="1">
                <a:latin typeface="Times New Roman" pitchFamily="18" charset="0"/>
              </a:rPr>
              <a:t>ρ</a:t>
            </a:r>
            <a:r>
              <a:rPr lang="zh-CN" altLang="en-US" sz="2400" b="1" i="1">
                <a:latin typeface="Times New Roman" pitchFamily="18" charset="0"/>
              </a:rPr>
              <a:t>＝</a:t>
            </a:r>
            <a:r>
              <a:rPr lang="en-US" altLang="zh-CN" sz="2400" b="1" i="1">
                <a:latin typeface="Times New Roman" pitchFamily="18" charset="0"/>
              </a:rPr>
              <a:t>R/R</a:t>
            </a:r>
            <a:r>
              <a:rPr lang="en-US" altLang="zh-CN" sz="2400" b="1" i="1" baseline="-25000">
                <a:latin typeface="Times New Roman" pitchFamily="18" charset="0"/>
              </a:rPr>
              <a:t>rms</a:t>
            </a:r>
            <a:r>
              <a:rPr lang="zh-CN" altLang="en-US" sz="2400" b="1">
                <a:latin typeface="Times New Roman" pitchFamily="18" charset="0"/>
              </a:rPr>
              <a:t>，</a:t>
            </a:r>
            <a:r>
              <a:rPr lang="en-US" altLang="zh-CN" sz="2400" b="1">
                <a:latin typeface="Times New Roman" pitchFamily="18" charset="0"/>
              </a:rPr>
              <a:t>R</a:t>
            </a:r>
            <a:r>
              <a:rPr lang="zh-CN" altLang="en-US" sz="2400" b="1">
                <a:latin typeface="Times New Roman" pitchFamily="18" charset="0"/>
              </a:rPr>
              <a:t>是接收信号幅度的门限值，</a:t>
            </a:r>
            <a:r>
              <a:rPr lang="en-US" altLang="zh-CN" sz="2400" b="1">
                <a:latin typeface="Times New Roman" pitchFamily="18" charset="0"/>
              </a:rPr>
              <a:t>R</a:t>
            </a:r>
            <a:r>
              <a:rPr lang="en-US" altLang="zh-CN" sz="2400" b="1" baseline="-25000">
                <a:latin typeface="Times New Roman" pitchFamily="18" charset="0"/>
              </a:rPr>
              <a:t>rms</a:t>
            </a:r>
            <a:r>
              <a:rPr lang="zh-CN" altLang="en-US" sz="2400" b="1">
                <a:latin typeface="Times New Roman" pitchFamily="18" charset="0"/>
              </a:rPr>
              <a:t>为接收信号幅度的均方根值。</a:t>
            </a:r>
            <a:r>
              <a:rPr lang="zh-CN" altLang="en-US" sz="2400" b="1">
                <a:solidFill>
                  <a:schemeClr val="hlink"/>
                </a:solidFill>
                <a:latin typeface="Times New Roman" pitchFamily="18" charset="0"/>
              </a:rPr>
              <a:t>计算表明：门限取得越小（指离</a:t>
            </a:r>
            <a:r>
              <a:rPr lang="en-US" altLang="zh-CN" sz="2400" b="1">
                <a:solidFill>
                  <a:schemeClr val="hlink"/>
                </a:solidFill>
                <a:latin typeface="Times New Roman" pitchFamily="18" charset="0"/>
              </a:rPr>
              <a:t>R</a:t>
            </a:r>
            <a:r>
              <a:rPr lang="en-US" altLang="zh-CN" sz="2400" b="1" baseline="-25000">
                <a:solidFill>
                  <a:schemeClr val="hlink"/>
                </a:solidFill>
                <a:latin typeface="Times New Roman" pitchFamily="18" charset="0"/>
              </a:rPr>
              <a:t>rms</a:t>
            </a:r>
            <a:r>
              <a:rPr lang="zh-CN" altLang="en-US" sz="2400" b="1">
                <a:solidFill>
                  <a:schemeClr val="hlink"/>
                </a:solidFill>
                <a:latin typeface="Times New Roman" pitchFamily="18" charset="0"/>
              </a:rPr>
              <a:t>较远的情况），接收信号电平低于该门限的概率也越小（由</a:t>
            </a:r>
            <a:r>
              <a:rPr lang="en-US" altLang="zh-CN" sz="2400" b="1">
                <a:solidFill>
                  <a:schemeClr val="hlink"/>
                </a:solidFill>
                <a:latin typeface="Times New Roman" pitchFamily="18" charset="0"/>
              </a:rPr>
              <a:t>CDF</a:t>
            </a:r>
            <a:r>
              <a:rPr lang="zh-CN" altLang="en-US" sz="2400" b="1">
                <a:solidFill>
                  <a:schemeClr val="hlink"/>
                </a:solidFill>
                <a:latin typeface="Times New Roman" pitchFamily="18" charset="0"/>
              </a:rPr>
              <a:t>计算看出），同时电平通过率（平均衰落率）越低和平均衰落持续时间也越短。</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effectLst>
                  <a:outerShdw blurRad="38100" dist="38100" dir="2700000" algn="tl">
                    <a:srgbClr val="000000">
                      <a:alpha val="43137"/>
                    </a:srgbClr>
                  </a:outerShdw>
                </a:effectLst>
              </a:rPr>
              <a:t>不同尺度上的接收功率</a:t>
            </a:r>
            <a:endParaRPr lang="zh-CN" altLang="en-US" sz="4000" b="1" dirty="0">
              <a:effectLst>
                <a:outerShdw blurRad="38100" dist="38100" dir="2700000" algn="tl">
                  <a:srgbClr val="000000">
                    <a:alpha val="43137"/>
                  </a:srgbClr>
                </a:outerShdw>
              </a:effectLst>
            </a:endParaRPr>
          </a:p>
        </p:txBody>
      </p:sp>
      <p:pic>
        <p:nvPicPr>
          <p:cNvPr id="242690" name="Picture 2" descr="C:\Users\tieyi\Desktop\平均.jpg"/>
          <p:cNvPicPr>
            <a:picLocks noChangeAspect="1" noChangeArrowheads="1"/>
          </p:cNvPicPr>
          <p:nvPr/>
        </p:nvPicPr>
        <p:blipFill>
          <a:blip r:embed="rId2" cstate="print"/>
          <a:srcRect/>
          <a:stretch>
            <a:fillRect/>
          </a:stretch>
        </p:blipFill>
        <p:spPr bwMode="auto">
          <a:xfrm>
            <a:off x="1143000" y="1981200"/>
            <a:ext cx="7294658" cy="4876800"/>
          </a:xfrm>
          <a:prstGeom prst="rect">
            <a:avLst/>
          </a:prstGeom>
          <a:noFill/>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endParaRPr lang="zh-CN" altLang="zh-CN" smtClean="0"/>
          </a:p>
        </p:txBody>
      </p:sp>
      <p:sp>
        <p:nvSpPr>
          <p:cNvPr id="305155" name="Rectangle 3"/>
          <p:cNvSpPr>
            <a:spLocks noGrp="1" noChangeArrowheads="1"/>
          </p:cNvSpPr>
          <p:nvPr>
            <p:ph type="body" sz="half" idx="1"/>
          </p:nvPr>
        </p:nvSpPr>
        <p:spPr>
          <a:xfrm>
            <a:off x="762000" y="2017713"/>
            <a:ext cx="7848600" cy="4114800"/>
          </a:xfrm>
        </p:spPr>
        <p:txBody>
          <a:bodyPr/>
          <a:lstStyle/>
          <a:p>
            <a:pPr marL="660400" indent="-660400" eaLnBrk="1" hangingPunct="1">
              <a:buFont typeface="Wingdings" pitchFamily="2" charset="2"/>
              <a:buNone/>
              <a:defRPr/>
            </a:pPr>
            <a:r>
              <a:rPr lang="zh-CN" altLang="en-US" sz="2800" b="1" dirty="0" smtClean="0">
                <a:latin typeface="Times New Roman" pitchFamily="18" charset="0"/>
              </a:rPr>
              <a:t>结论：</a:t>
            </a:r>
          </a:p>
          <a:p>
            <a:pPr marL="660400" indent="-660400" eaLnBrk="1" hangingPunct="1">
              <a:buFont typeface="Wingdings" pitchFamily="2" charset="2"/>
              <a:buAutoNum type="romanLcParenR"/>
              <a:defRPr/>
            </a:pPr>
            <a:r>
              <a:rPr lang="zh-CN" altLang="en-US" sz="2800" b="1" dirty="0" smtClean="0">
                <a:latin typeface="Times New Roman" pitchFamily="18" charset="0"/>
              </a:rPr>
              <a:t>由于</a:t>
            </a:r>
            <a:r>
              <a:rPr lang="en-US" altLang="zh-CN" sz="2800" b="1" i="1" dirty="0" smtClean="0">
                <a:latin typeface="Times New Roman" pitchFamily="18" charset="0"/>
              </a:rPr>
              <a:t>f</a:t>
            </a:r>
            <a:r>
              <a:rPr lang="en-US" altLang="zh-CN" sz="2800" b="1" i="1" baseline="-25000" dirty="0" smtClean="0">
                <a:latin typeface="Times New Roman" pitchFamily="18" charset="0"/>
              </a:rPr>
              <a:t>m</a:t>
            </a:r>
            <a:r>
              <a:rPr lang="en-US" altLang="zh-CN" sz="2800" b="1" i="1" dirty="0" smtClean="0">
                <a:latin typeface="Times New Roman" pitchFamily="18" charset="0"/>
              </a:rPr>
              <a:t>=v/</a:t>
            </a:r>
            <a:r>
              <a:rPr lang="el-GR" altLang="zh-CN" sz="2800" b="1" i="1" dirty="0" smtClean="0">
                <a:latin typeface="Times New Roman" pitchFamily="18" charset="0"/>
                <a:cs typeface="Times New Roman" pitchFamily="18" charset="0"/>
              </a:rPr>
              <a:t>λ</a:t>
            </a:r>
            <a:r>
              <a:rPr lang="zh-CN" altLang="en-US" sz="2800" b="1" dirty="0" smtClean="0">
                <a:latin typeface="Times New Roman" pitchFamily="18" charset="0"/>
                <a:cs typeface="Times New Roman" pitchFamily="18" charset="0"/>
              </a:rPr>
              <a:t>，所以</a:t>
            </a:r>
            <a:r>
              <a:rPr lang="en-US" altLang="zh-CN" sz="2800" b="1" dirty="0" smtClean="0">
                <a:latin typeface="Times New Roman" pitchFamily="18" charset="0"/>
                <a:cs typeface="Times New Roman" pitchFamily="18" charset="0"/>
              </a:rPr>
              <a:t>N</a:t>
            </a:r>
            <a:r>
              <a:rPr lang="en-US" altLang="zh-CN" sz="2800" b="1" baseline="-25000" dirty="0" smtClean="0">
                <a:latin typeface="Times New Roman" pitchFamily="18" charset="0"/>
                <a:cs typeface="Times New Roman" pitchFamily="18" charset="0"/>
              </a:rPr>
              <a:t>R</a:t>
            </a:r>
            <a:r>
              <a:rPr lang="zh-CN" altLang="en-US" sz="2800" b="1" dirty="0" smtClean="0">
                <a:latin typeface="Times New Roman" pitchFamily="18" charset="0"/>
                <a:cs typeface="Times New Roman" pitchFamily="18" charset="0"/>
              </a:rPr>
              <a:t>是移动台速率</a:t>
            </a:r>
            <a:r>
              <a:rPr lang="en-US" altLang="zh-CN" sz="2800" b="1" i="1" dirty="0" smtClean="0">
                <a:latin typeface="Times New Roman" pitchFamily="18" charset="0"/>
                <a:cs typeface="Times New Roman" pitchFamily="18" charset="0"/>
              </a:rPr>
              <a:t>v</a:t>
            </a:r>
            <a:r>
              <a:rPr lang="zh-CN" altLang="en-US" sz="2800" b="1" dirty="0" smtClean="0">
                <a:latin typeface="Times New Roman" pitchFamily="18" charset="0"/>
                <a:cs typeface="Times New Roman" pitchFamily="18" charset="0"/>
              </a:rPr>
              <a:t>的函数，且</a:t>
            </a:r>
            <a:r>
              <a:rPr lang="zh-CN" altLang="en-US" sz="2800" b="1" dirty="0" smtClean="0">
                <a:solidFill>
                  <a:schemeClr val="hlink"/>
                </a:solidFill>
                <a:effectLst>
                  <a:outerShdw blurRad="38100" dist="38100" dir="2700000" algn="tl">
                    <a:srgbClr val="000000"/>
                  </a:outerShdw>
                </a:effectLst>
                <a:latin typeface="Times New Roman" pitchFamily="18" charset="0"/>
                <a:cs typeface="Times New Roman" pitchFamily="18" charset="0"/>
              </a:rPr>
              <a:t>移动速率越快，电平通过率越高</a:t>
            </a:r>
            <a:r>
              <a:rPr lang="en-US" altLang="zh-CN" sz="2800" b="1" dirty="0" smtClean="0">
                <a:latin typeface="Times New Roman" pitchFamily="18" charset="0"/>
                <a:cs typeface="Times New Roman" pitchFamily="18" charset="0"/>
              </a:rPr>
              <a:t>——</a:t>
            </a:r>
            <a:r>
              <a:rPr lang="zh-CN" altLang="en-US" sz="2800" b="1" dirty="0" smtClean="0">
                <a:latin typeface="Times New Roman" pitchFamily="18" charset="0"/>
                <a:cs typeface="Times New Roman" pitchFamily="18" charset="0"/>
              </a:rPr>
              <a:t>单位时间内通过</a:t>
            </a:r>
            <a:r>
              <a:rPr lang="en-US" altLang="zh-CN" sz="2800" b="1" dirty="0" smtClean="0">
                <a:latin typeface="Times New Roman" pitchFamily="18" charset="0"/>
                <a:cs typeface="Times New Roman" pitchFamily="18" charset="0"/>
              </a:rPr>
              <a:t>R</a:t>
            </a:r>
            <a:r>
              <a:rPr lang="zh-CN" altLang="en-US" sz="2800" b="1" dirty="0" smtClean="0">
                <a:latin typeface="Times New Roman" pitchFamily="18" charset="0"/>
                <a:cs typeface="Times New Roman" pitchFamily="18" charset="0"/>
              </a:rPr>
              <a:t>的平均次数越多。</a:t>
            </a:r>
          </a:p>
          <a:p>
            <a:pPr marL="660400" indent="-660400" eaLnBrk="1" hangingPunct="1">
              <a:buFont typeface="Wingdings" pitchFamily="2" charset="2"/>
              <a:buAutoNum type="romanLcParenR"/>
              <a:defRPr/>
            </a:pPr>
            <a:r>
              <a:rPr lang="zh-CN" altLang="en-US" sz="2800" b="1" dirty="0" smtClean="0">
                <a:latin typeface="Times New Roman" pitchFamily="18" charset="0"/>
                <a:cs typeface="Times New Roman" pitchFamily="18" charset="0"/>
              </a:rPr>
              <a:t>                           时，        取得最大值</a:t>
            </a:r>
            <a:r>
              <a:rPr lang="en-US" altLang="zh-CN" sz="2800" b="1" dirty="0" smtClean="0">
                <a:latin typeface="Times New Roman" pitchFamily="18" charset="0"/>
                <a:cs typeface="Times New Roman" pitchFamily="18" charset="0"/>
              </a:rPr>
              <a:t>0.429</a:t>
            </a:r>
            <a:r>
              <a:rPr lang="zh-CN" altLang="en-US" sz="2800" b="1" dirty="0" smtClean="0">
                <a:latin typeface="Times New Roman" pitchFamily="18" charset="0"/>
                <a:cs typeface="Times New Roman" pitchFamily="18" charset="0"/>
              </a:rPr>
              <a:t>。也就是说，当指定的电平</a:t>
            </a:r>
            <a:r>
              <a:rPr lang="en-US" altLang="zh-CN" sz="2800" b="1" dirty="0" smtClean="0">
                <a:latin typeface="Times New Roman" pitchFamily="18" charset="0"/>
                <a:cs typeface="Times New Roman" pitchFamily="18" charset="0"/>
              </a:rPr>
              <a:t>R</a:t>
            </a:r>
            <a:r>
              <a:rPr lang="zh-CN" altLang="en-US" sz="2800" b="1" dirty="0" smtClean="0">
                <a:latin typeface="Times New Roman" pitchFamily="18" charset="0"/>
                <a:cs typeface="Times New Roman" pitchFamily="18" charset="0"/>
              </a:rPr>
              <a:t>刚好等于本地均方根（</a:t>
            </a:r>
            <a:r>
              <a:rPr lang="en-US" altLang="zh-CN" sz="2800" b="1" dirty="0" smtClean="0">
                <a:latin typeface="Times New Roman" pitchFamily="18" charset="0"/>
                <a:cs typeface="Times New Roman" pitchFamily="18" charset="0"/>
              </a:rPr>
              <a:t>RMS</a:t>
            </a:r>
            <a:r>
              <a:rPr lang="zh-CN" altLang="en-US" sz="2800" b="1" dirty="0" smtClean="0">
                <a:latin typeface="Times New Roman" pitchFamily="18" charset="0"/>
                <a:cs typeface="Times New Roman" pitchFamily="18" charset="0"/>
              </a:rPr>
              <a:t>）电平的</a:t>
            </a:r>
            <a:r>
              <a:rPr lang="en-US" altLang="zh-CN" sz="2800" b="1" dirty="0" smtClean="0">
                <a:latin typeface="Times New Roman" pitchFamily="18" charset="0"/>
                <a:cs typeface="Times New Roman" pitchFamily="18" charset="0"/>
              </a:rPr>
              <a:t>70.7</a:t>
            </a:r>
            <a:r>
              <a:rPr lang="zh-CN" altLang="en-US" sz="2800" b="1" dirty="0" smtClean="0">
                <a:latin typeface="Times New Roman" pitchFamily="18" charset="0"/>
                <a:cs typeface="Times New Roman" pitchFamily="18" charset="0"/>
              </a:rPr>
              <a:t>％时，电平通过率最高（假定移动台速率</a:t>
            </a:r>
            <a:r>
              <a:rPr lang="en-US" altLang="zh-CN" sz="2800" b="1" i="1" dirty="0" smtClean="0">
                <a:latin typeface="Times New Roman" pitchFamily="18" charset="0"/>
                <a:cs typeface="Times New Roman" pitchFamily="18" charset="0"/>
              </a:rPr>
              <a:t>v</a:t>
            </a:r>
            <a:r>
              <a:rPr lang="zh-CN" altLang="en-US" sz="2800" b="1" dirty="0" smtClean="0">
                <a:latin typeface="Times New Roman" pitchFamily="18" charset="0"/>
                <a:cs typeface="Times New Roman" pitchFamily="18" charset="0"/>
              </a:rPr>
              <a:t>一定时）。而</a:t>
            </a:r>
            <a:r>
              <a:rPr lang="el-GR" altLang="zh-CN" sz="2800" b="1" i="1" dirty="0" smtClean="0">
                <a:latin typeface="Times New Roman" pitchFamily="18" charset="0"/>
                <a:cs typeface="Times New Roman" pitchFamily="18" charset="0"/>
              </a:rPr>
              <a:t>ρ</a:t>
            </a:r>
            <a:r>
              <a:rPr lang="zh-CN" altLang="en-US" sz="2800" b="1" dirty="0" smtClean="0">
                <a:latin typeface="Times New Roman" pitchFamily="18" charset="0"/>
                <a:cs typeface="Times New Roman" pitchFamily="18" charset="0"/>
              </a:rPr>
              <a:t>较小和</a:t>
            </a:r>
            <a:r>
              <a:rPr lang="el-GR" altLang="zh-CN" sz="2800" b="1" i="1" dirty="0" smtClean="0">
                <a:latin typeface="Times New Roman" pitchFamily="18" charset="0"/>
                <a:cs typeface="Times New Roman" pitchFamily="18" charset="0"/>
              </a:rPr>
              <a:t>ρ</a:t>
            </a:r>
            <a:r>
              <a:rPr lang="zh-CN" altLang="en-US" sz="2800" b="1" dirty="0" smtClean="0">
                <a:latin typeface="Times New Roman" pitchFamily="18" charset="0"/>
                <a:cs typeface="Times New Roman" pitchFamily="18" charset="0"/>
              </a:rPr>
              <a:t>更大时，电平通过率都不高。</a:t>
            </a:r>
            <a:endParaRPr lang="zh-CN" altLang="en-US" sz="2800" b="1" dirty="0" smtClean="0">
              <a:latin typeface="Times New Roman" pitchFamily="18" charset="0"/>
            </a:endParaRPr>
          </a:p>
        </p:txBody>
      </p:sp>
      <p:graphicFrame>
        <p:nvGraphicFramePr>
          <p:cNvPr id="41986" name="Object 4"/>
          <p:cNvGraphicFramePr>
            <a:graphicFrameLocks noChangeAspect="1"/>
          </p:cNvGraphicFramePr>
          <p:nvPr>
            <p:ph sz="quarter" idx="2"/>
          </p:nvPr>
        </p:nvGraphicFramePr>
        <p:xfrm>
          <a:off x="1676400" y="3962400"/>
          <a:ext cx="2057400" cy="341313"/>
        </p:xfrm>
        <a:graphic>
          <a:graphicData uri="http://schemas.openxmlformats.org/presentationml/2006/ole">
            <p:oleObj spid="_x0000_s41986" name="公式" r:id="rId4" imgW="2831760" imgH="469800" progId="Equation.3">
              <p:embed/>
            </p:oleObj>
          </a:graphicData>
        </a:graphic>
      </p:graphicFrame>
      <p:graphicFrame>
        <p:nvGraphicFramePr>
          <p:cNvPr id="41987" name="Object 5"/>
          <p:cNvGraphicFramePr>
            <a:graphicFrameLocks noChangeAspect="1"/>
          </p:cNvGraphicFramePr>
          <p:nvPr>
            <p:ph sz="quarter" idx="3"/>
          </p:nvPr>
        </p:nvGraphicFramePr>
        <p:xfrm>
          <a:off x="4572000" y="3962400"/>
          <a:ext cx="768350" cy="393700"/>
        </p:xfrm>
        <a:graphic>
          <a:graphicData uri="http://schemas.openxmlformats.org/presentationml/2006/ole">
            <p:oleObj spid="_x0000_s41987" name="公式" r:id="rId5" imgW="850680" imgH="520560" progId="Equation.3">
              <p:embed/>
            </p:oleObj>
          </a:graphicData>
        </a:graphic>
      </p:graphicFrame>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endParaRPr lang="zh-CN" altLang="zh-CN" smtClean="0"/>
          </a:p>
        </p:txBody>
      </p:sp>
      <p:sp>
        <p:nvSpPr>
          <p:cNvPr id="125955" name="Rectangle 3"/>
          <p:cNvSpPr>
            <a:spLocks noGrp="1" noChangeArrowheads="1"/>
          </p:cNvSpPr>
          <p:nvPr>
            <p:ph type="body" idx="1"/>
          </p:nvPr>
        </p:nvSpPr>
        <p:spPr>
          <a:xfrm>
            <a:off x="762000" y="2057400"/>
            <a:ext cx="7772400" cy="4114800"/>
          </a:xfrm>
        </p:spPr>
        <p:txBody>
          <a:bodyPr/>
          <a:lstStyle/>
          <a:p>
            <a:pPr marL="660400" indent="-660400" eaLnBrk="1" hangingPunct="1">
              <a:buFont typeface="Wingdings" pitchFamily="2" charset="2"/>
              <a:buAutoNum type="romanLcParenR" startAt="3"/>
            </a:pPr>
            <a:r>
              <a:rPr lang="zh-CN" altLang="en-US" b="1" smtClean="0">
                <a:latin typeface="Times New Roman" pitchFamily="18" charset="0"/>
              </a:rPr>
              <a:t>电平通过率高，意味着单位时间里发生衰落的次数越多。所以相对于包络电平的本地</a:t>
            </a:r>
            <a:r>
              <a:rPr lang="en-US" altLang="zh-CN" b="1" smtClean="0">
                <a:latin typeface="Times New Roman" pitchFamily="18" charset="0"/>
              </a:rPr>
              <a:t>RMS</a:t>
            </a:r>
            <a:r>
              <a:rPr lang="zh-CN" altLang="en-US" b="1" smtClean="0">
                <a:latin typeface="Times New Roman" pitchFamily="18" charset="0"/>
              </a:rPr>
              <a:t>值，“浅衰落”（跟</a:t>
            </a:r>
            <a:r>
              <a:rPr lang="en-US" altLang="zh-CN" b="1" smtClean="0">
                <a:latin typeface="Times New Roman" pitchFamily="18" charset="0"/>
              </a:rPr>
              <a:t>RMS</a:t>
            </a:r>
            <a:r>
              <a:rPr lang="zh-CN" altLang="en-US" b="1" smtClean="0">
                <a:latin typeface="Times New Roman" pitchFamily="18" charset="0"/>
              </a:rPr>
              <a:t>值相比差得不太多）的发生是经常的，“深衰落”（跟</a:t>
            </a:r>
            <a:r>
              <a:rPr lang="en-US" altLang="zh-CN" b="1" smtClean="0">
                <a:latin typeface="Times New Roman" pitchFamily="18" charset="0"/>
              </a:rPr>
              <a:t>RMS</a:t>
            </a:r>
            <a:r>
              <a:rPr lang="zh-CN" altLang="en-US" b="1" smtClean="0">
                <a:latin typeface="Times New Roman" pitchFamily="18" charset="0"/>
              </a:rPr>
              <a:t>值相比差得很多）的发生是偶然的。</a:t>
            </a:r>
          </a:p>
          <a:p>
            <a:pPr marL="660400" indent="-660400"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endParaRPr lang="zh-CN" altLang="zh-CN" smtClean="0"/>
          </a:p>
        </p:txBody>
      </p:sp>
      <p:sp>
        <p:nvSpPr>
          <p:cNvPr id="43012" name="Rectangle 3"/>
          <p:cNvSpPr>
            <a:spLocks noGrp="1" noChangeArrowheads="1"/>
          </p:cNvSpPr>
          <p:nvPr>
            <p:ph type="body" sz="half" idx="1"/>
          </p:nvPr>
        </p:nvSpPr>
        <p:spPr>
          <a:xfrm>
            <a:off x="990600" y="2057400"/>
            <a:ext cx="7620000" cy="4383088"/>
          </a:xfrm>
        </p:spPr>
        <p:txBody>
          <a:bodyPr/>
          <a:lstStyle/>
          <a:p>
            <a:pPr eaLnBrk="1" hangingPunct="1">
              <a:buFont typeface="Wingdings" pitchFamily="2" charset="2"/>
              <a:buNone/>
            </a:pPr>
            <a:r>
              <a:rPr lang="en-US" altLang="zh-CN" b="1" smtClean="0">
                <a:latin typeface="Times New Roman" pitchFamily="18" charset="0"/>
              </a:rPr>
              <a:t>5</a:t>
            </a:r>
            <a:r>
              <a:rPr lang="zh-CN" altLang="en-US" b="1" smtClean="0">
                <a:latin typeface="Times New Roman" pitchFamily="18" charset="0"/>
              </a:rPr>
              <a:t>）综合例</a:t>
            </a:r>
            <a:r>
              <a:rPr lang="zh-CN" altLang="en-US" smtClean="0">
                <a:latin typeface="Times New Roman" pitchFamily="18" charset="0"/>
              </a:rPr>
              <a:t>：</a:t>
            </a:r>
            <a:r>
              <a:rPr lang="zh-CN" altLang="en-US" u="sng" smtClean="0">
                <a:latin typeface="Times New Roman" pitchFamily="18" charset="0"/>
              </a:rPr>
              <a:t>课本</a:t>
            </a:r>
            <a:r>
              <a:rPr lang="en-US" altLang="zh-CN" b="1" u="sng" smtClean="0">
                <a:latin typeface="Times New Roman" pitchFamily="18" charset="0"/>
              </a:rPr>
              <a:t>pp155 </a:t>
            </a:r>
            <a:r>
              <a:rPr lang="zh-CN" altLang="en-US" b="1" u="sng" smtClean="0">
                <a:latin typeface="Times New Roman" pitchFamily="18" charset="0"/>
              </a:rPr>
              <a:t>例</a:t>
            </a:r>
            <a:r>
              <a:rPr lang="en-US" altLang="zh-CN" b="1" u="sng" smtClean="0">
                <a:latin typeface="Times New Roman" pitchFamily="18" charset="0"/>
              </a:rPr>
              <a:t>5.9</a:t>
            </a:r>
          </a:p>
          <a:p>
            <a:pPr eaLnBrk="1" hangingPunct="1">
              <a:buFont typeface="Wingdings" pitchFamily="2" charset="2"/>
              <a:buNone/>
            </a:pPr>
            <a:r>
              <a:rPr lang="zh-CN" altLang="en-US" b="1" smtClean="0">
                <a:latin typeface="Times New Roman" pitchFamily="18" charset="0"/>
              </a:rPr>
              <a:t>若二进制调制的比特间隔为</a:t>
            </a:r>
            <a:r>
              <a:rPr lang="en-US" altLang="zh-CN" b="1" smtClean="0">
                <a:latin typeface="Times New Roman" pitchFamily="18" charset="0"/>
              </a:rPr>
              <a:t>20ms(</a:t>
            </a:r>
            <a:r>
              <a:rPr lang="zh-CN" altLang="en-US" b="1" smtClean="0">
                <a:latin typeface="Times New Roman" pitchFamily="18" charset="0"/>
              </a:rPr>
              <a:t>比特率</a:t>
            </a:r>
          </a:p>
          <a:p>
            <a:pPr eaLnBrk="1" hangingPunct="1">
              <a:buFont typeface="Wingdings" pitchFamily="2" charset="2"/>
              <a:buNone/>
            </a:pPr>
            <a:r>
              <a:rPr lang="zh-CN" altLang="en-US" b="1" smtClean="0">
                <a:latin typeface="Times New Roman" pitchFamily="18" charset="0"/>
              </a:rPr>
              <a:t>为</a:t>
            </a:r>
            <a:r>
              <a:rPr lang="en-US" altLang="zh-CN" b="1" smtClean="0">
                <a:latin typeface="Times New Roman" pitchFamily="18" charset="0"/>
              </a:rPr>
              <a:t>50bps</a:t>
            </a:r>
            <a:r>
              <a:rPr lang="zh-CN" altLang="en-US" b="1" smtClean="0">
                <a:latin typeface="Times New Roman" pitchFamily="18" charset="0"/>
              </a:rPr>
              <a:t>），假定一个比特的任意部分遇</a:t>
            </a:r>
          </a:p>
          <a:p>
            <a:pPr eaLnBrk="1" hangingPunct="1">
              <a:buFont typeface="Wingdings" pitchFamily="2" charset="2"/>
              <a:buNone/>
            </a:pPr>
            <a:r>
              <a:rPr lang="zh-CN" altLang="en-US" b="1" smtClean="0">
                <a:latin typeface="Times New Roman" pitchFamily="18" charset="0"/>
              </a:rPr>
              <a:t>到</a:t>
            </a:r>
            <a:r>
              <a:rPr lang="el-GR" altLang="zh-CN" b="1" i="1" smtClean="0">
                <a:latin typeface="Times New Roman" pitchFamily="18" charset="0"/>
                <a:cs typeface="Times New Roman" pitchFamily="18" charset="0"/>
              </a:rPr>
              <a:t>ρ</a:t>
            </a:r>
            <a:r>
              <a:rPr lang="en-US" altLang="zh-CN" b="1" smtClean="0">
                <a:latin typeface="Times New Roman" pitchFamily="18" charset="0"/>
                <a:cs typeface="Times New Roman" pitchFamily="18" charset="0"/>
              </a:rPr>
              <a:t>&lt;0.1</a:t>
            </a:r>
            <a:r>
              <a:rPr lang="zh-CN" altLang="en-US" b="1" smtClean="0">
                <a:latin typeface="Times New Roman" pitchFamily="18" charset="0"/>
                <a:cs typeface="Times New Roman" pitchFamily="18" charset="0"/>
              </a:rPr>
              <a:t>的衰落都将导致该比特出错；设</a:t>
            </a:r>
          </a:p>
          <a:p>
            <a:pPr eaLnBrk="1" hangingPunct="1">
              <a:buFont typeface="Wingdings" pitchFamily="2" charset="2"/>
              <a:buNone/>
            </a:pPr>
            <a:r>
              <a:rPr lang="zh-CN" altLang="en-US" b="1" smtClean="0">
                <a:latin typeface="Times New Roman" pitchFamily="18" charset="0"/>
                <a:cs typeface="Times New Roman" pitchFamily="18" charset="0"/>
              </a:rPr>
              <a:t>最大多普勒频移为</a:t>
            </a:r>
            <a:r>
              <a:rPr lang="en-US" altLang="zh-CN" b="1" smtClean="0">
                <a:latin typeface="Times New Roman" pitchFamily="18" charset="0"/>
                <a:cs typeface="Times New Roman" pitchFamily="18" charset="0"/>
              </a:rPr>
              <a:t>20Hz</a:t>
            </a:r>
            <a:r>
              <a:rPr lang="zh-CN" altLang="en-US" b="1" smtClean="0">
                <a:latin typeface="Times New Roman" pitchFamily="18" charset="0"/>
                <a:cs typeface="Times New Roman" pitchFamily="18" charset="0"/>
              </a:rPr>
              <a:t>，试计算瑞利衰落</a:t>
            </a:r>
          </a:p>
          <a:p>
            <a:pPr eaLnBrk="1" hangingPunct="1">
              <a:buFont typeface="Wingdings" pitchFamily="2" charset="2"/>
              <a:buNone/>
            </a:pPr>
            <a:r>
              <a:rPr lang="zh-CN" altLang="en-US" b="1" smtClean="0">
                <a:latin typeface="Times New Roman" pitchFamily="18" charset="0"/>
                <a:cs typeface="Times New Roman" pitchFamily="18" charset="0"/>
              </a:rPr>
              <a:t>下的平均误比特率。</a:t>
            </a:r>
          </a:p>
          <a:p>
            <a:pPr eaLnBrk="1" hangingPunct="1">
              <a:buFont typeface="Wingdings" pitchFamily="2" charset="2"/>
              <a:buNone/>
            </a:pPr>
            <a:r>
              <a:rPr lang="zh-CN" altLang="en-US" b="1" smtClean="0">
                <a:latin typeface="Times New Roman" pitchFamily="18" charset="0"/>
                <a:cs typeface="Times New Roman" pitchFamily="18" charset="0"/>
              </a:rPr>
              <a:t>［解］ </a:t>
            </a:r>
            <a:r>
              <a:rPr lang="el-GR" altLang="zh-CN" b="1" i="1" smtClean="0">
                <a:latin typeface="Times New Roman" pitchFamily="18" charset="0"/>
                <a:cs typeface="Times New Roman" pitchFamily="18" charset="0"/>
              </a:rPr>
              <a:t>ρ</a:t>
            </a:r>
            <a:r>
              <a:rPr lang="zh-CN" altLang="en-US" b="1" smtClean="0">
                <a:latin typeface="Times New Roman" pitchFamily="18" charset="0"/>
                <a:cs typeface="Times New Roman" pitchFamily="18" charset="0"/>
              </a:rPr>
              <a:t>＝</a:t>
            </a:r>
            <a:r>
              <a:rPr lang="en-US" altLang="zh-CN" b="1" smtClean="0">
                <a:latin typeface="Times New Roman" pitchFamily="18" charset="0"/>
                <a:cs typeface="Times New Roman" pitchFamily="18" charset="0"/>
              </a:rPr>
              <a:t>0.1</a:t>
            </a:r>
            <a:r>
              <a:rPr lang="zh-CN" altLang="en-US" b="1" smtClean="0">
                <a:latin typeface="Times New Roman" pitchFamily="18" charset="0"/>
                <a:cs typeface="Times New Roman" pitchFamily="18" charset="0"/>
              </a:rPr>
              <a:t>时，</a:t>
            </a:r>
            <a:r>
              <a:rPr lang="en-US" altLang="zh-CN" b="1" smtClean="0">
                <a:latin typeface="Times New Roman" pitchFamily="18" charset="0"/>
                <a:cs typeface="Times New Roman" pitchFamily="18" charset="0"/>
              </a:rPr>
              <a:t>N</a:t>
            </a:r>
            <a:r>
              <a:rPr lang="en-US" altLang="zh-CN" b="1" baseline="-25000" smtClean="0">
                <a:latin typeface="Times New Roman" pitchFamily="18" charset="0"/>
                <a:cs typeface="Times New Roman" pitchFamily="18" charset="0"/>
              </a:rPr>
              <a:t>R</a:t>
            </a:r>
            <a:r>
              <a:rPr lang="zh-CN" altLang="en-US" b="1" smtClean="0">
                <a:latin typeface="Times New Roman" pitchFamily="18" charset="0"/>
                <a:cs typeface="Times New Roman" pitchFamily="18" charset="0"/>
              </a:rPr>
              <a:t>＝</a:t>
            </a:r>
            <a:r>
              <a:rPr lang="en-US" altLang="zh-CN" b="1" smtClean="0">
                <a:latin typeface="Times New Roman" pitchFamily="18" charset="0"/>
                <a:cs typeface="Times New Roman" pitchFamily="18" charset="0"/>
              </a:rPr>
              <a:t>4.96</a:t>
            </a:r>
            <a:r>
              <a:rPr lang="zh-CN" altLang="en-US" b="1" smtClean="0">
                <a:latin typeface="Times New Roman" pitchFamily="18" charset="0"/>
                <a:cs typeface="Times New Roman" pitchFamily="18" charset="0"/>
              </a:rPr>
              <a:t>，    ＝</a:t>
            </a:r>
            <a:r>
              <a:rPr lang="en-US" altLang="zh-CN" b="1" smtClean="0">
                <a:latin typeface="Times New Roman" pitchFamily="18" charset="0"/>
                <a:cs typeface="Times New Roman" pitchFamily="18" charset="0"/>
              </a:rPr>
              <a:t>2ms</a:t>
            </a:r>
            <a:r>
              <a:rPr lang="zh-CN" altLang="en-US" b="1" smtClean="0">
                <a:latin typeface="Times New Roman" pitchFamily="18" charset="0"/>
                <a:cs typeface="Times New Roman" pitchFamily="18" charset="0"/>
              </a:rPr>
              <a:t>。</a:t>
            </a:r>
            <a:endParaRPr lang="zh-CN" altLang="el-GR" b="1" smtClean="0">
              <a:latin typeface="Times New Roman" pitchFamily="18" charset="0"/>
              <a:cs typeface="Times New Roman" pitchFamily="18" charset="0"/>
            </a:endParaRPr>
          </a:p>
        </p:txBody>
      </p:sp>
      <p:graphicFrame>
        <p:nvGraphicFramePr>
          <p:cNvPr id="43010" name="Object 4"/>
          <p:cNvGraphicFramePr>
            <a:graphicFrameLocks noChangeAspect="1"/>
          </p:cNvGraphicFramePr>
          <p:nvPr>
            <p:ph sz="half" idx="2"/>
          </p:nvPr>
        </p:nvGraphicFramePr>
        <p:xfrm>
          <a:off x="6629400" y="5715000"/>
          <a:ext cx="304800" cy="304800"/>
        </p:xfrm>
        <a:graphic>
          <a:graphicData uri="http://schemas.openxmlformats.org/presentationml/2006/ole">
            <p:oleObj spid="_x0000_s43010" name="公式" r:id="rId4" imgW="253800" imgH="266400" progId="Equation.3">
              <p:embed/>
            </p:oleObj>
          </a:graphicData>
        </a:graphic>
      </p:graphicFrame>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endParaRPr lang="zh-CN" altLang="zh-CN" smtClean="0"/>
          </a:p>
        </p:txBody>
      </p:sp>
      <p:sp>
        <p:nvSpPr>
          <p:cNvPr id="126979" name="Rectangle 3"/>
          <p:cNvSpPr>
            <a:spLocks noGrp="1" noChangeArrowheads="1"/>
          </p:cNvSpPr>
          <p:nvPr>
            <p:ph type="body" idx="1"/>
          </p:nvPr>
        </p:nvSpPr>
        <p:spPr>
          <a:xfrm>
            <a:off x="762000" y="2057400"/>
            <a:ext cx="7772400" cy="4114800"/>
          </a:xfrm>
        </p:spPr>
        <p:txBody>
          <a:bodyPr/>
          <a:lstStyle/>
          <a:p>
            <a:pPr eaLnBrk="1" hangingPunct="1">
              <a:buFont typeface="Wingdings" pitchFamily="2" charset="2"/>
              <a:buNone/>
            </a:pPr>
            <a:r>
              <a:rPr lang="zh-CN" altLang="en-US" b="1" smtClean="0"/>
              <a:t>［解］（续）</a:t>
            </a:r>
          </a:p>
          <a:p>
            <a:pPr eaLnBrk="1" hangingPunct="1">
              <a:buFont typeface="Wingdings" pitchFamily="2" charset="2"/>
              <a:buNone/>
            </a:pPr>
            <a:r>
              <a:rPr lang="zh-CN" altLang="en-US" b="1" smtClean="0"/>
              <a:t>       </a:t>
            </a:r>
            <a:r>
              <a:rPr lang="zh-CN" altLang="en-US" b="1" smtClean="0">
                <a:latin typeface="Times New Roman" pitchFamily="18" charset="0"/>
              </a:rPr>
              <a:t>因为</a:t>
            </a:r>
            <a:r>
              <a:rPr lang="en-US" altLang="zh-CN" b="1" smtClean="0">
                <a:latin typeface="Times New Roman" pitchFamily="18" charset="0"/>
              </a:rPr>
              <a:t>0.002s&lt;0.02s</a:t>
            </a:r>
            <a:r>
              <a:rPr lang="zh-CN" altLang="en-US" b="1" smtClean="0">
                <a:latin typeface="Times New Roman" pitchFamily="18" charset="0"/>
              </a:rPr>
              <a:t>，所以一次衰落持续</a:t>
            </a:r>
            <a:endParaRPr lang="en-US" altLang="zh-CN" b="1" smtClean="0">
              <a:latin typeface="Times New Roman" pitchFamily="18" charset="0"/>
            </a:endParaRPr>
          </a:p>
          <a:p>
            <a:pPr eaLnBrk="1" hangingPunct="1">
              <a:buFont typeface="Wingdings" pitchFamily="2" charset="2"/>
              <a:buNone/>
            </a:pPr>
            <a:r>
              <a:rPr lang="zh-CN" altLang="en-US" b="1" smtClean="0">
                <a:latin typeface="Times New Roman" pitchFamily="18" charset="0"/>
              </a:rPr>
              <a:t>时间内平均只会造成</a:t>
            </a:r>
            <a:r>
              <a:rPr lang="en-US" altLang="zh-CN" b="1" smtClean="0">
                <a:latin typeface="Times New Roman" pitchFamily="18" charset="0"/>
              </a:rPr>
              <a:t>1bit</a:t>
            </a:r>
            <a:r>
              <a:rPr lang="zh-CN" altLang="en-US" b="1" smtClean="0">
                <a:latin typeface="Times New Roman" pitchFamily="18" charset="0"/>
              </a:rPr>
              <a:t>差错。</a:t>
            </a:r>
          </a:p>
          <a:p>
            <a:pPr eaLnBrk="1" hangingPunct="1">
              <a:buFont typeface="Wingdings" pitchFamily="2" charset="2"/>
              <a:buNone/>
            </a:pPr>
            <a:r>
              <a:rPr lang="zh-CN" altLang="en-US" b="1" smtClean="0">
                <a:latin typeface="Times New Roman" pitchFamily="18" charset="0"/>
              </a:rPr>
              <a:t>       再者，每秒平均会发生约</a:t>
            </a:r>
            <a:r>
              <a:rPr lang="en-US" altLang="zh-CN" b="1" smtClean="0">
                <a:latin typeface="Times New Roman" pitchFamily="18" charset="0"/>
              </a:rPr>
              <a:t>5</a:t>
            </a:r>
            <a:r>
              <a:rPr lang="zh-CN" altLang="en-US" b="1" smtClean="0">
                <a:latin typeface="Times New Roman" pitchFamily="18" charset="0"/>
              </a:rPr>
              <a:t>次衰落。</a:t>
            </a:r>
          </a:p>
          <a:p>
            <a:pPr eaLnBrk="1" hangingPunct="1">
              <a:buFont typeface="Wingdings" pitchFamily="2" charset="2"/>
              <a:buNone/>
            </a:pPr>
            <a:r>
              <a:rPr lang="zh-CN" altLang="en-US" b="1" smtClean="0">
                <a:latin typeface="Times New Roman" pitchFamily="18" charset="0"/>
              </a:rPr>
              <a:t>       所以，每秒钟将平均出现</a:t>
            </a:r>
            <a:r>
              <a:rPr lang="en-US" altLang="zh-CN" b="1" smtClean="0">
                <a:latin typeface="Times New Roman" pitchFamily="18" charset="0"/>
              </a:rPr>
              <a:t>5</a:t>
            </a:r>
            <a:r>
              <a:rPr lang="zh-CN" altLang="en-US" b="1" smtClean="0">
                <a:latin typeface="Times New Roman" pitchFamily="18" charset="0"/>
              </a:rPr>
              <a:t>比特差错，</a:t>
            </a:r>
            <a:endParaRPr lang="en-US" altLang="zh-CN" b="1" smtClean="0">
              <a:latin typeface="Times New Roman" pitchFamily="18" charset="0"/>
            </a:endParaRPr>
          </a:p>
          <a:p>
            <a:pPr eaLnBrk="1" hangingPunct="1">
              <a:buFont typeface="Wingdings" pitchFamily="2" charset="2"/>
              <a:buNone/>
            </a:pPr>
            <a:r>
              <a:rPr lang="zh-CN" altLang="en-US" b="1" smtClean="0">
                <a:latin typeface="Times New Roman" pitchFamily="18" charset="0"/>
              </a:rPr>
              <a:t>即平均误比特率为</a:t>
            </a:r>
            <a:r>
              <a:rPr lang="en-US" altLang="zh-CN" b="1" smtClean="0">
                <a:latin typeface="Times New Roman" pitchFamily="18" charset="0"/>
              </a:rPr>
              <a:t>0.1</a:t>
            </a:r>
            <a:r>
              <a:rPr lang="zh-CN" altLang="en-US" b="1" smtClean="0">
                <a:latin typeface="Times New Roman" pitchFamily="18" charset="0"/>
              </a:rPr>
              <a:t>。</a:t>
            </a:r>
          </a:p>
          <a:p>
            <a:pPr eaLnBrk="1" hangingPunct="1">
              <a:buFont typeface="Wingdings" pitchFamily="2" charset="2"/>
              <a:buNone/>
            </a:pPr>
            <a:endParaRPr lang="en-US" altLang="zh-CN" b="1" smtClean="0">
              <a:latin typeface="Times New Roman" pitchFamily="18"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p:txBody>
          <a:bodyPr/>
          <a:lstStyle/>
          <a:p>
            <a:r>
              <a:rPr lang="zh-CN" altLang="en-US" sz="3600" b="1" smtClean="0"/>
              <a:t>慢平坦瑞利衰落信道下的误码性能</a:t>
            </a:r>
          </a:p>
        </p:txBody>
      </p:sp>
      <p:sp>
        <p:nvSpPr>
          <p:cNvPr id="334851" name="Rectangle 3"/>
          <p:cNvSpPr>
            <a:spLocks noGrp="1" noChangeArrowheads="1"/>
          </p:cNvSpPr>
          <p:nvPr>
            <p:ph type="subTitle" idx="1"/>
          </p:nvPr>
        </p:nvSpPr>
        <p:spPr/>
        <p:txBody>
          <a:bodyPr/>
          <a:lstStyle/>
          <a:p>
            <a:pPr>
              <a:defRPr/>
            </a:pPr>
            <a:r>
              <a:rPr lang="en-US" altLang="zh-CN" b="1">
                <a:effectLst>
                  <a:outerShdw blurRad="38100" dist="38100" dir="2700000" algn="tl">
                    <a:srgbClr val="FFFFFF"/>
                  </a:outerShdw>
                </a:effectLst>
                <a:latin typeface="Times New Roman" pitchFamily="18" charset="0"/>
              </a:rPr>
              <a:t>6.12.1</a:t>
            </a:r>
            <a:r>
              <a:rPr lang="zh-CN" altLang="en-US" b="1">
                <a:effectLst>
                  <a:outerShdw blurRad="38100" dist="38100" dir="2700000" algn="tl">
                    <a:srgbClr val="FFFFFF"/>
                  </a:outerShdw>
                </a:effectLst>
                <a:latin typeface="Times New Roman" pitchFamily="18" charset="0"/>
              </a:rPr>
              <a:t>小节</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endParaRPr lang="zh-CN" altLang="zh-CN" smtClean="0"/>
          </a:p>
        </p:txBody>
      </p:sp>
      <p:sp>
        <p:nvSpPr>
          <p:cNvPr id="336899" name="Rectangle 3"/>
          <p:cNvSpPr>
            <a:spLocks noGrp="1" noChangeArrowheads="1"/>
          </p:cNvSpPr>
          <p:nvPr>
            <p:ph type="body" idx="1"/>
          </p:nvPr>
        </p:nvSpPr>
        <p:spPr>
          <a:xfrm>
            <a:off x="762000" y="2057400"/>
            <a:ext cx="7696200" cy="4419600"/>
          </a:xfrm>
        </p:spPr>
        <p:txBody>
          <a:bodyPr/>
          <a:lstStyle/>
          <a:p>
            <a:pPr>
              <a:lnSpc>
                <a:spcPct val="80000"/>
              </a:lnSpc>
              <a:defRPr/>
            </a:pPr>
            <a:r>
              <a:rPr lang="zh-CN" altLang="en-US" sz="2800" b="1" dirty="0"/>
              <a:t>信道模型</a:t>
            </a:r>
            <a:r>
              <a:rPr lang="zh-CN" altLang="en-US" sz="2800" b="1" dirty="0">
                <a:latin typeface="Times New Roman" pitchFamily="18" charset="0"/>
              </a:rPr>
              <a:t>：设</a:t>
            </a:r>
            <a:r>
              <a:rPr lang="en-US" altLang="zh-CN" sz="2800" b="1" i="1" dirty="0">
                <a:latin typeface="Times New Roman" pitchFamily="18" charset="0"/>
              </a:rPr>
              <a:t>s(t)</a:t>
            </a:r>
            <a:r>
              <a:rPr lang="zh-CN" altLang="en-US" sz="2800" b="1" dirty="0">
                <a:latin typeface="Times New Roman" pitchFamily="18" charset="0"/>
              </a:rPr>
              <a:t>为发射信号，则平坦衰落信</a:t>
            </a:r>
          </a:p>
          <a:p>
            <a:pPr>
              <a:lnSpc>
                <a:spcPct val="80000"/>
              </a:lnSpc>
              <a:buFont typeface="Wingdings" pitchFamily="2" charset="2"/>
              <a:buNone/>
              <a:defRPr/>
            </a:pPr>
            <a:r>
              <a:rPr lang="zh-CN" altLang="en-US" sz="2800" b="1" dirty="0">
                <a:latin typeface="Times New Roman" pitchFamily="18" charset="0"/>
              </a:rPr>
              <a:t>    道下，接收信号</a:t>
            </a:r>
            <a:r>
              <a:rPr lang="en-US" altLang="zh-CN" sz="2800" b="1" i="1" dirty="0">
                <a:latin typeface="Times New Roman" pitchFamily="18" charset="0"/>
              </a:rPr>
              <a:t>r(t)</a:t>
            </a:r>
            <a:r>
              <a:rPr lang="zh-CN" altLang="en-US" sz="2800" b="1" dirty="0">
                <a:latin typeface="Times New Roman" pitchFamily="18" charset="0"/>
              </a:rPr>
              <a:t>可以表示为：</a:t>
            </a:r>
          </a:p>
          <a:p>
            <a:pPr>
              <a:lnSpc>
                <a:spcPct val="80000"/>
              </a:lnSpc>
              <a:buFont typeface="Wingdings" pitchFamily="2" charset="2"/>
              <a:buNone/>
              <a:defRPr/>
            </a:pPr>
            <a:r>
              <a:rPr lang="zh-CN" altLang="en-US" sz="2800" b="1" i="1" dirty="0">
                <a:latin typeface="Times New Roman" pitchFamily="18" charset="0"/>
              </a:rPr>
              <a:t>           </a:t>
            </a:r>
            <a:r>
              <a:rPr lang="en-US" altLang="zh-CN" sz="2800" b="1" i="1" dirty="0">
                <a:latin typeface="Times New Roman" pitchFamily="18" charset="0"/>
              </a:rPr>
              <a:t>r(t)=</a:t>
            </a:r>
            <a:r>
              <a:rPr lang="el-GR" altLang="zh-CN" sz="2800" b="1" i="1" dirty="0">
                <a:solidFill>
                  <a:schemeClr val="tx2"/>
                </a:solidFill>
                <a:effectLst>
                  <a:outerShdw blurRad="38100" dist="38100" dir="2700000" algn="tl">
                    <a:srgbClr val="000000"/>
                  </a:outerShdw>
                </a:effectLst>
                <a:latin typeface="Times New Roman" pitchFamily="18" charset="0"/>
              </a:rPr>
              <a:t>α</a:t>
            </a:r>
            <a:r>
              <a:rPr lang="en-US" altLang="zh-CN" sz="2800" b="1" i="1" dirty="0">
                <a:solidFill>
                  <a:schemeClr val="tx2"/>
                </a:solidFill>
                <a:effectLst>
                  <a:outerShdw blurRad="38100" dist="38100" dir="2700000" algn="tl">
                    <a:srgbClr val="000000"/>
                  </a:outerShdw>
                </a:effectLst>
                <a:latin typeface="Times New Roman" pitchFamily="18" charset="0"/>
              </a:rPr>
              <a:t>(t)exp[-j</a:t>
            </a:r>
            <a:r>
              <a:rPr lang="el-GR" altLang="zh-CN" sz="2800" b="1" i="1" dirty="0">
                <a:solidFill>
                  <a:schemeClr val="tx2"/>
                </a:solidFill>
                <a:effectLst>
                  <a:outerShdw blurRad="38100" dist="38100" dir="2700000" algn="tl">
                    <a:srgbClr val="000000"/>
                  </a:outerShdw>
                </a:effectLst>
                <a:latin typeface="Times New Roman" pitchFamily="18" charset="0"/>
              </a:rPr>
              <a:t>θ</a:t>
            </a:r>
            <a:r>
              <a:rPr lang="en-US" altLang="zh-CN" sz="2800" b="1" i="1" dirty="0">
                <a:solidFill>
                  <a:schemeClr val="tx2"/>
                </a:solidFill>
                <a:effectLst>
                  <a:outerShdw blurRad="38100" dist="38100" dir="2700000" algn="tl">
                    <a:srgbClr val="000000"/>
                  </a:outerShdw>
                </a:effectLst>
                <a:latin typeface="Times New Roman" pitchFamily="18" charset="0"/>
              </a:rPr>
              <a:t>(t)]</a:t>
            </a:r>
            <a:r>
              <a:rPr lang="en-US" altLang="zh-CN" sz="2800" b="1" i="1" dirty="0">
                <a:latin typeface="Times New Roman" pitchFamily="18" charset="0"/>
              </a:rPr>
              <a:t>s(t)+n(t)</a:t>
            </a:r>
            <a:r>
              <a:rPr lang="zh-CN" altLang="en-US" sz="2800" b="1" dirty="0">
                <a:latin typeface="Times New Roman" pitchFamily="18" charset="0"/>
              </a:rPr>
              <a:t>，</a:t>
            </a:r>
            <a:r>
              <a:rPr lang="zh-CN" altLang="en-US" sz="2800" b="1" i="1" dirty="0">
                <a:latin typeface="Times New Roman" pitchFamily="18" charset="0"/>
              </a:rPr>
              <a:t> </a:t>
            </a:r>
            <a:r>
              <a:rPr lang="en-US" altLang="zh-CN" sz="2800" b="1" dirty="0">
                <a:latin typeface="Times New Roman" pitchFamily="18" charset="0"/>
              </a:rPr>
              <a:t>0≤ </a:t>
            </a:r>
            <a:r>
              <a:rPr lang="en-US" altLang="zh-CN" sz="2800" b="1" dirty="0" err="1">
                <a:latin typeface="Times New Roman" pitchFamily="18" charset="0"/>
              </a:rPr>
              <a:t>t≤T</a:t>
            </a:r>
            <a:endParaRPr lang="en-US" altLang="zh-CN" sz="2800" b="1" dirty="0">
              <a:latin typeface="Times New Roman" pitchFamily="18" charset="0"/>
            </a:endParaRPr>
          </a:p>
          <a:p>
            <a:pPr>
              <a:lnSpc>
                <a:spcPct val="80000"/>
              </a:lnSpc>
              <a:buFont typeface="Wingdings" pitchFamily="2" charset="2"/>
              <a:buNone/>
              <a:defRPr/>
            </a:pPr>
            <a:r>
              <a:rPr lang="en-US" altLang="zh-CN" sz="2800" b="1" dirty="0">
                <a:latin typeface="Times New Roman" pitchFamily="18" charset="0"/>
              </a:rPr>
              <a:t>    </a:t>
            </a:r>
            <a:r>
              <a:rPr lang="zh-CN" altLang="en-US" sz="2800" b="1" dirty="0">
                <a:latin typeface="Times New Roman" pitchFamily="18" charset="0"/>
              </a:rPr>
              <a:t>其中， </a:t>
            </a:r>
            <a:r>
              <a:rPr lang="el-GR" altLang="zh-CN" sz="2800" b="1" i="1" dirty="0">
                <a:solidFill>
                  <a:schemeClr val="tx2"/>
                </a:solidFill>
                <a:latin typeface="Times New Roman" pitchFamily="18" charset="0"/>
              </a:rPr>
              <a:t>α</a:t>
            </a:r>
            <a:r>
              <a:rPr lang="en-US" altLang="zh-CN" sz="2800" b="1" i="1" dirty="0">
                <a:solidFill>
                  <a:schemeClr val="tx2"/>
                </a:solidFill>
                <a:latin typeface="Times New Roman" pitchFamily="18" charset="0"/>
              </a:rPr>
              <a:t>(t)</a:t>
            </a:r>
            <a:r>
              <a:rPr lang="zh-CN" altLang="en-US" sz="2800" b="1" dirty="0">
                <a:latin typeface="Times New Roman" pitchFamily="18" charset="0"/>
              </a:rPr>
              <a:t>表示信道增益， </a:t>
            </a:r>
            <a:r>
              <a:rPr lang="el-GR" altLang="zh-CN" sz="2800" b="1" i="1" dirty="0">
                <a:solidFill>
                  <a:schemeClr val="tx2"/>
                </a:solidFill>
                <a:latin typeface="Times New Roman" pitchFamily="18" charset="0"/>
              </a:rPr>
              <a:t>θ</a:t>
            </a:r>
            <a:r>
              <a:rPr lang="en-US" altLang="zh-CN" sz="2800" b="1" i="1" dirty="0">
                <a:solidFill>
                  <a:schemeClr val="tx2"/>
                </a:solidFill>
                <a:latin typeface="Times New Roman" pitchFamily="18" charset="0"/>
              </a:rPr>
              <a:t>(t)</a:t>
            </a:r>
            <a:r>
              <a:rPr lang="zh-CN" altLang="en-US" sz="2800" b="1" dirty="0">
                <a:latin typeface="Times New Roman" pitchFamily="18" charset="0"/>
              </a:rPr>
              <a:t>表示信道</a:t>
            </a:r>
            <a:r>
              <a:rPr lang="zh-CN" altLang="en-US" sz="2800" b="1" dirty="0" smtClean="0">
                <a:latin typeface="Times New Roman" pitchFamily="18" charset="0"/>
              </a:rPr>
              <a:t>引起</a:t>
            </a:r>
            <a:endParaRPr lang="en-US" altLang="zh-CN" sz="2800" b="1" dirty="0" smtClean="0">
              <a:latin typeface="Times New Roman" pitchFamily="18" charset="0"/>
            </a:endParaRPr>
          </a:p>
          <a:p>
            <a:pPr>
              <a:lnSpc>
                <a:spcPct val="80000"/>
              </a:lnSpc>
              <a:buFont typeface="Wingdings" pitchFamily="2" charset="2"/>
              <a:buNone/>
              <a:defRPr/>
            </a:pPr>
            <a:r>
              <a:rPr lang="en-US" altLang="zh-CN" sz="2800" b="1" dirty="0" smtClean="0">
                <a:latin typeface="Times New Roman" pitchFamily="18" charset="0"/>
              </a:rPr>
              <a:t> </a:t>
            </a:r>
            <a:r>
              <a:rPr lang="en-US" altLang="zh-CN" sz="2800" b="1" dirty="0" smtClean="0">
                <a:latin typeface="Times New Roman" pitchFamily="18" charset="0"/>
              </a:rPr>
              <a:t>   </a:t>
            </a:r>
            <a:r>
              <a:rPr lang="zh-CN" altLang="en-US" sz="2800" b="1" dirty="0" smtClean="0">
                <a:latin typeface="Times New Roman" pitchFamily="18" charset="0"/>
              </a:rPr>
              <a:t>的</a:t>
            </a:r>
            <a:r>
              <a:rPr lang="zh-CN" altLang="en-US" sz="2800" b="1" dirty="0">
                <a:latin typeface="Times New Roman" pitchFamily="18" charset="0"/>
              </a:rPr>
              <a:t>相移，</a:t>
            </a:r>
            <a:r>
              <a:rPr lang="en-US" altLang="zh-CN" sz="2800" b="1" i="1" dirty="0">
                <a:latin typeface="Times New Roman" pitchFamily="18" charset="0"/>
              </a:rPr>
              <a:t>n(t)</a:t>
            </a:r>
            <a:r>
              <a:rPr lang="zh-CN" altLang="en-US" sz="2800" b="1" dirty="0">
                <a:latin typeface="Times New Roman" pitchFamily="18" charset="0"/>
              </a:rPr>
              <a:t>为加性高斯噪声。当信道为慢</a:t>
            </a:r>
            <a:r>
              <a:rPr lang="zh-CN" altLang="en-US" sz="2800" b="1" dirty="0" smtClean="0">
                <a:latin typeface="Times New Roman" pitchFamily="18" charset="0"/>
              </a:rPr>
              <a:t>衰</a:t>
            </a:r>
            <a:endParaRPr lang="en-US" altLang="zh-CN" sz="2800" b="1" dirty="0" smtClean="0">
              <a:latin typeface="Times New Roman" pitchFamily="18" charset="0"/>
            </a:endParaRPr>
          </a:p>
          <a:p>
            <a:pPr>
              <a:lnSpc>
                <a:spcPct val="80000"/>
              </a:lnSpc>
              <a:buFont typeface="Wingdings" pitchFamily="2" charset="2"/>
              <a:buNone/>
              <a:defRPr/>
            </a:pPr>
            <a:r>
              <a:rPr lang="en-US" altLang="zh-CN" sz="2800" b="1" dirty="0" smtClean="0">
                <a:latin typeface="Times New Roman" pitchFamily="18" charset="0"/>
              </a:rPr>
              <a:t> </a:t>
            </a:r>
            <a:r>
              <a:rPr lang="en-US" altLang="zh-CN" sz="2800" b="1" dirty="0" smtClean="0">
                <a:latin typeface="Times New Roman" pitchFamily="18" charset="0"/>
              </a:rPr>
              <a:t>   </a:t>
            </a:r>
            <a:r>
              <a:rPr lang="zh-CN" altLang="en-US" sz="2800" b="1" dirty="0" smtClean="0">
                <a:latin typeface="Times New Roman" pitchFamily="18" charset="0"/>
              </a:rPr>
              <a:t>落</a:t>
            </a:r>
            <a:r>
              <a:rPr lang="zh-CN" altLang="en-US" sz="2800" b="1" dirty="0">
                <a:latin typeface="Times New Roman" pitchFamily="18" charset="0"/>
              </a:rPr>
              <a:t>的，则在一个符号间隔上信道引起的增益</a:t>
            </a:r>
            <a:r>
              <a:rPr lang="zh-CN" altLang="en-US" sz="2800" b="1" dirty="0" smtClean="0">
                <a:latin typeface="Times New Roman" pitchFamily="18" charset="0"/>
              </a:rPr>
              <a:t>和</a:t>
            </a:r>
            <a:endParaRPr lang="en-US" altLang="zh-CN" sz="2800" b="1" dirty="0" smtClean="0">
              <a:latin typeface="Times New Roman" pitchFamily="18" charset="0"/>
            </a:endParaRPr>
          </a:p>
          <a:p>
            <a:pPr>
              <a:lnSpc>
                <a:spcPct val="80000"/>
              </a:lnSpc>
              <a:buFont typeface="Wingdings" pitchFamily="2" charset="2"/>
              <a:buNone/>
              <a:defRPr/>
            </a:pPr>
            <a:r>
              <a:rPr lang="en-US" altLang="zh-CN" sz="2800" b="1" dirty="0" smtClean="0">
                <a:latin typeface="Times New Roman" pitchFamily="18" charset="0"/>
              </a:rPr>
              <a:t> </a:t>
            </a:r>
            <a:r>
              <a:rPr lang="en-US" altLang="zh-CN" sz="2800" b="1" dirty="0" smtClean="0">
                <a:latin typeface="Times New Roman" pitchFamily="18" charset="0"/>
              </a:rPr>
              <a:t>   </a:t>
            </a:r>
            <a:r>
              <a:rPr lang="zh-CN" altLang="en-US" sz="2800" b="1" dirty="0" smtClean="0">
                <a:latin typeface="Times New Roman" pitchFamily="18" charset="0"/>
              </a:rPr>
              <a:t>相移</a:t>
            </a:r>
            <a:r>
              <a:rPr lang="zh-CN" altLang="en-US" sz="2800" b="1" dirty="0">
                <a:latin typeface="Times New Roman" pitchFamily="18" charset="0"/>
              </a:rPr>
              <a:t>可被认为是非时变的，即慢平坦</a:t>
            </a:r>
            <a:r>
              <a:rPr lang="zh-CN" altLang="en-US" sz="2800" b="1" dirty="0" smtClean="0">
                <a:latin typeface="Times New Roman" pitchFamily="18" charset="0"/>
              </a:rPr>
              <a:t>衰落信道</a:t>
            </a:r>
            <a:endParaRPr lang="en-US" altLang="zh-CN" sz="2800" b="1" dirty="0" smtClean="0">
              <a:latin typeface="Times New Roman" pitchFamily="18" charset="0"/>
            </a:endParaRPr>
          </a:p>
          <a:p>
            <a:pPr>
              <a:lnSpc>
                <a:spcPct val="80000"/>
              </a:lnSpc>
              <a:buFont typeface="Wingdings" pitchFamily="2" charset="2"/>
              <a:buNone/>
              <a:defRPr/>
            </a:pPr>
            <a:r>
              <a:rPr lang="en-US" altLang="zh-CN" sz="2800" b="1" dirty="0" smtClean="0">
                <a:latin typeface="Times New Roman" pitchFamily="18" charset="0"/>
              </a:rPr>
              <a:t> </a:t>
            </a:r>
            <a:r>
              <a:rPr lang="en-US" altLang="zh-CN" sz="2800" b="1" dirty="0" smtClean="0">
                <a:latin typeface="Times New Roman" pitchFamily="18" charset="0"/>
              </a:rPr>
              <a:t>   </a:t>
            </a:r>
            <a:r>
              <a:rPr lang="zh-CN" altLang="en-US" sz="2800" b="1" dirty="0" smtClean="0">
                <a:latin typeface="Times New Roman" pitchFamily="18" charset="0"/>
              </a:rPr>
              <a:t>下</a:t>
            </a:r>
            <a:r>
              <a:rPr lang="zh-CN" altLang="en-US" sz="2800" b="1" dirty="0">
                <a:latin typeface="Times New Roman" pitchFamily="18" charset="0"/>
              </a:rPr>
              <a:t>接收信号可表示为：</a:t>
            </a:r>
          </a:p>
          <a:p>
            <a:pPr>
              <a:lnSpc>
                <a:spcPct val="80000"/>
              </a:lnSpc>
              <a:buFont typeface="Wingdings" pitchFamily="2" charset="2"/>
              <a:buNone/>
              <a:defRPr/>
            </a:pPr>
            <a:r>
              <a:rPr lang="zh-CN" altLang="en-US" sz="2800" b="1" i="1" dirty="0">
                <a:latin typeface="Times New Roman" pitchFamily="18" charset="0"/>
              </a:rPr>
              <a:t>                </a:t>
            </a:r>
            <a:r>
              <a:rPr lang="en-US" altLang="zh-CN" sz="2800" b="1" i="1" dirty="0">
                <a:latin typeface="Times New Roman" pitchFamily="18" charset="0"/>
              </a:rPr>
              <a:t>r(t)=</a:t>
            </a:r>
            <a:r>
              <a:rPr lang="el-GR" altLang="zh-CN" sz="2800" b="1" i="1" dirty="0">
                <a:solidFill>
                  <a:schemeClr val="tx2"/>
                </a:solidFill>
                <a:latin typeface="Times New Roman" pitchFamily="18" charset="0"/>
              </a:rPr>
              <a:t>α</a:t>
            </a:r>
            <a:r>
              <a:rPr lang="en-US" altLang="zh-CN" sz="2800" b="1" i="1" dirty="0">
                <a:solidFill>
                  <a:schemeClr val="tx2"/>
                </a:solidFill>
                <a:latin typeface="Times New Roman" pitchFamily="18" charset="0"/>
              </a:rPr>
              <a:t>exp(-j</a:t>
            </a:r>
            <a:r>
              <a:rPr lang="el-GR" altLang="zh-CN" sz="2800" b="1" i="1" dirty="0">
                <a:solidFill>
                  <a:schemeClr val="tx2"/>
                </a:solidFill>
                <a:latin typeface="Times New Roman" pitchFamily="18" charset="0"/>
              </a:rPr>
              <a:t>θ</a:t>
            </a:r>
            <a:r>
              <a:rPr lang="en-US" altLang="zh-CN" sz="2800" b="1" i="1" dirty="0">
                <a:solidFill>
                  <a:schemeClr val="tx2"/>
                </a:solidFill>
                <a:latin typeface="Times New Roman" pitchFamily="18" charset="0"/>
              </a:rPr>
              <a:t>)</a:t>
            </a:r>
            <a:r>
              <a:rPr lang="en-US" altLang="zh-CN" sz="2800" b="1" i="1" dirty="0">
                <a:latin typeface="Times New Roman" pitchFamily="18" charset="0"/>
              </a:rPr>
              <a:t>s(t)+n(t)</a:t>
            </a:r>
            <a:r>
              <a:rPr lang="zh-CN" altLang="en-US" sz="2800" b="1" dirty="0">
                <a:latin typeface="Times New Roman" pitchFamily="18" charset="0"/>
              </a:rPr>
              <a:t>，</a:t>
            </a:r>
            <a:r>
              <a:rPr lang="zh-CN" altLang="en-US" sz="2800" b="1" i="1" dirty="0">
                <a:latin typeface="Times New Roman" pitchFamily="18" charset="0"/>
              </a:rPr>
              <a:t> </a:t>
            </a:r>
            <a:r>
              <a:rPr lang="en-US" altLang="zh-CN" sz="2800" b="1" dirty="0">
                <a:latin typeface="Times New Roman" pitchFamily="18" charset="0"/>
              </a:rPr>
              <a:t>0≤ </a:t>
            </a:r>
            <a:r>
              <a:rPr lang="en-US" altLang="zh-CN" sz="2800" b="1" dirty="0" err="1">
                <a:latin typeface="Times New Roman" pitchFamily="18" charset="0"/>
              </a:rPr>
              <a:t>t≤T</a:t>
            </a:r>
            <a:endParaRPr lang="en-US" altLang="zh-CN" sz="2800" b="1" dirty="0">
              <a:latin typeface="Times New Roman" pitchFamily="18" charset="0"/>
            </a:endParaRPr>
          </a:p>
          <a:p>
            <a:pPr>
              <a:lnSpc>
                <a:spcPct val="80000"/>
              </a:lnSpc>
              <a:buFont typeface="Wingdings" pitchFamily="2" charset="2"/>
              <a:buNone/>
              <a:defRPr/>
            </a:pPr>
            <a:r>
              <a:rPr lang="en-US" altLang="zh-CN" sz="2800" b="1" dirty="0">
                <a:latin typeface="Times New Roman" pitchFamily="18" charset="0"/>
              </a:rPr>
              <a:t>     </a:t>
            </a:r>
            <a:r>
              <a:rPr lang="zh-CN" altLang="en-US" sz="2800" b="1" dirty="0">
                <a:latin typeface="Times New Roman" pitchFamily="18" charset="0"/>
              </a:rPr>
              <a:t>其中， </a:t>
            </a:r>
            <a:r>
              <a:rPr lang="el-GR" altLang="zh-CN" sz="2800" b="1" i="1" dirty="0">
                <a:solidFill>
                  <a:schemeClr val="tx2"/>
                </a:solidFill>
                <a:latin typeface="Times New Roman" pitchFamily="18" charset="0"/>
              </a:rPr>
              <a:t>α</a:t>
            </a:r>
            <a:r>
              <a:rPr lang="zh-CN" altLang="en-US" sz="2800" b="1" dirty="0">
                <a:latin typeface="Times New Roman" pitchFamily="18" charset="0"/>
              </a:rPr>
              <a:t>与</a:t>
            </a:r>
            <a:r>
              <a:rPr lang="el-GR" altLang="zh-CN" sz="2800" b="1" i="1" dirty="0">
                <a:solidFill>
                  <a:schemeClr val="tx2"/>
                </a:solidFill>
                <a:latin typeface="Times New Roman" pitchFamily="18" charset="0"/>
              </a:rPr>
              <a:t>θ</a:t>
            </a:r>
            <a:r>
              <a:rPr lang="zh-CN" altLang="en-US" sz="2800" b="1" dirty="0">
                <a:latin typeface="Times New Roman" pitchFamily="18" charset="0"/>
              </a:rPr>
              <a:t>都是随机变量。</a:t>
            </a:r>
          </a:p>
          <a:p>
            <a:pPr>
              <a:lnSpc>
                <a:spcPct val="80000"/>
              </a:lnSpc>
              <a:buFont typeface="Wingdings" pitchFamily="2" charset="2"/>
              <a:buNone/>
              <a:defRPr/>
            </a:pPr>
            <a:r>
              <a:rPr lang="zh-CN" altLang="en-US" sz="1400" b="1" dirty="0">
                <a:latin typeface="Times New Roman" pitchFamily="18" charset="0"/>
              </a:rPr>
              <a:t>             </a:t>
            </a:r>
            <a:endParaRPr lang="el-GR" altLang="zh-CN" sz="1400" b="1" dirty="0">
              <a:latin typeface="Times New Roman" pitchFamily="18" charset="0"/>
            </a:endParaRPr>
          </a:p>
        </p:txBody>
      </p:sp>
      <p:sp>
        <p:nvSpPr>
          <p:cNvPr id="129028" name="椭圆形标注 3"/>
          <p:cNvSpPr>
            <a:spLocks noChangeArrowheads="1"/>
          </p:cNvSpPr>
          <p:nvPr/>
        </p:nvSpPr>
        <p:spPr bwMode="auto">
          <a:xfrm>
            <a:off x="609600" y="457200"/>
            <a:ext cx="4343400" cy="1371600"/>
          </a:xfrm>
          <a:prstGeom prst="wedgeEllipseCallout">
            <a:avLst>
              <a:gd name="adj1" fmla="val 20292"/>
              <a:gd name="adj2" fmla="val 136861"/>
            </a:avLst>
          </a:prstGeom>
          <a:solidFill>
            <a:srgbClr val="00B0F0">
              <a:alpha val="47842"/>
            </a:srgbClr>
          </a:solidFill>
          <a:ln w="9525" algn="ctr">
            <a:noFill/>
            <a:round/>
            <a:headEnd/>
            <a:tailEnd/>
          </a:ln>
        </p:spPr>
        <p:txBody>
          <a:bodyPr wrap="none" anchor="ctr"/>
          <a:lstStyle/>
          <a:p>
            <a:pPr algn="ctr"/>
            <a:r>
              <a:rPr lang="zh-CN" altLang="en-US" sz="2800" b="1"/>
              <a:t>衰落的影响是乘性的</a:t>
            </a:r>
          </a:p>
        </p:txBody>
      </p:sp>
      <p:sp>
        <p:nvSpPr>
          <p:cNvPr id="129029" name="椭圆形标注 4"/>
          <p:cNvSpPr>
            <a:spLocks noChangeArrowheads="1"/>
          </p:cNvSpPr>
          <p:nvPr/>
        </p:nvSpPr>
        <p:spPr bwMode="auto">
          <a:xfrm>
            <a:off x="5334000" y="457200"/>
            <a:ext cx="3581400" cy="1371600"/>
          </a:xfrm>
          <a:prstGeom prst="wedgeEllipseCallout">
            <a:avLst>
              <a:gd name="adj1" fmla="val -45921"/>
              <a:gd name="adj2" fmla="val 140278"/>
            </a:avLst>
          </a:prstGeom>
          <a:solidFill>
            <a:srgbClr val="00B0F0">
              <a:alpha val="47842"/>
            </a:srgbClr>
          </a:solidFill>
          <a:ln w="9525" algn="ctr">
            <a:noFill/>
            <a:round/>
            <a:headEnd/>
            <a:tailEnd/>
          </a:ln>
        </p:spPr>
        <p:txBody>
          <a:bodyPr wrap="none" anchor="ctr"/>
          <a:lstStyle/>
          <a:p>
            <a:pPr algn="ctr"/>
            <a:r>
              <a:rPr lang="zh-CN" altLang="en-US" sz="2800" b="1"/>
              <a:t>噪声的影响是加性的</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8"/>
          <p:cNvSpPr>
            <a:spLocks noGrp="1" noChangeArrowheads="1"/>
          </p:cNvSpPr>
          <p:nvPr>
            <p:ph type="title"/>
          </p:nvPr>
        </p:nvSpPr>
        <p:spPr/>
        <p:txBody>
          <a:bodyPr/>
          <a:lstStyle/>
          <a:p>
            <a:endParaRPr lang="zh-CN" altLang="zh-CN" smtClean="0"/>
          </a:p>
        </p:txBody>
      </p:sp>
      <p:sp>
        <p:nvSpPr>
          <p:cNvPr id="44038" name="Rectangle 3"/>
          <p:cNvSpPr>
            <a:spLocks noGrp="1" noChangeArrowheads="1"/>
          </p:cNvSpPr>
          <p:nvPr>
            <p:ph type="body" sz="half" idx="1"/>
          </p:nvPr>
        </p:nvSpPr>
        <p:spPr>
          <a:xfrm>
            <a:off x="838200" y="2017713"/>
            <a:ext cx="7772400" cy="4114800"/>
          </a:xfrm>
        </p:spPr>
        <p:txBody>
          <a:bodyPr/>
          <a:lstStyle/>
          <a:p>
            <a:r>
              <a:rPr lang="zh-CN" altLang="en-US" sz="2800" b="1" smtClean="0"/>
              <a:t>误码率计算公式</a:t>
            </a:r>
          </a:p>
          <a:p>
            <a:pPr>
              <a:buFont typeface="Wingdings" pitchFamily="2" charset="2"/>
              <a:buNone/>
            </a:pPr>
            <a:r>
              <a:rPr lang="zh-CN" altLang="en-US" sz="2800" b="1" smtClean="0"/>
              <a:t>                          是不存在衰落时的每比特信号</a:t>
            </a:r>
          </a:p>
          <a:p>
            <a:pPr>
              <a:buFont typeface="Wingdings" pitchFamily="2" charset="2"/>
              <a:buNone/>
            </a:pPr>
            <a:r>
              <a:rPr lang="zh-CN" altLang="en-US" sz="2800" b="1" smtClean="0"/>
              <a:t>能量。而                              有衰落时的每比特</a:t>
            </a:r>
          </a:p>
          <a:p>
            <a:pPr>
              <a:buFont typeface="Wingdings" pitchFamily="2" charset="2"/>
              <a:buNone/>
            </a:pPr>
            <a:r>
              <a:rPr lang="zh-CN" altLang="en-US" sz="2800" b="1" smtClean="0"/>
              <a:t>信号能量，由于</a:t>
            </a:r>
            <a:r>
              <a:rPr lang="el-GR" altLang="zh-CN" sz="2800" b="1" i="1" smtClean="0">
                <a:latin typeface="Times New Roman" pitchFamily="18" charset="0"/>
              </a:rPr>
              <a:t>α</a:t>
            </a:r>
            <a:r>
              <a:rPr lang="zh-CN" altLang="en-US" sz="2800" b="1" smtClean="0">
                <a:latin typeface="Times New Roman" pitchFamily="18" charset="0"/>
              </a:rPr>
              <a:t>是随机变量，所以</a:t>
            </a:r>
            <a:r>
              <a:rPr lang="el-GR" altLang="zh-CN" sz="2800" b="1" i="1" smtClean="0">
                <a:latin typeface="Times New Roman" pitchFamily="18" charset="0"/>
              </a:rPr>
              <a:t>α</a:t>
            </a:r>
            <a:r>
              <a:rPr lang="en-US" altLang="zh-CN" sz="2800" b="1" i="1" baseline="30000" smtClean="0">
                <a:latin typeface="Times New Roman" pitchFamily="18" charset="0"/>
              </a:rPr>
              <a:t>2</a:t>
            </a:r>
            <a:r>
              <a:rPr lang="en-US" altLang="zh-CN" sz="2800" b="1" i="1" smtClean="0">
                <a:latin typeface="Times New Roman" pitchFamily="18" charset="0"/>
              </a:rPr>
              <a:t>E</a:t>
            </a:r>
            <a:r>
              <a:rPr lang="en-US" altLang="zh-CN" sz="2800" b="1" i="1" baseline="-25000" smtClean="0">
                <a:latin typeface="Times New Roman" pitchFamily="18" charset="0"/>
              </a:rPr>
              <a:t>b</a:t>
            </a:r>
            <a:r>
              <a:rPr lang="zh-CN" altLang="en-US" sz="2800" b="1" smtClean="0">
                <a:latin typeface="宋体" charset="-122"/>
              </a:rPr>
              <a:t>也是</a:t>
            </a:r>
          </a:p>
          <a:p>
            <a:pPr>
              <a:buFont typeface="Wingdings" pitchFamily="2" charset="2"/>
              <a:buNone/>
            </a:pPr>
            <a:r>
              <a:rPr lang="zh-CN" altLang="en-US" sz="2800" b="1" smtClean="0">
                <a:latin typeface="宋体" charset="-122"/>
              </a:rPr>
              <a:t>随机变量</a:t>
            </a:r>
            <a:r>
              <a:rPr lang="zh-CN" altLang="en-US" sz="2800" b="1" smtClean="0"/>
              <a:t>。令</a:t>
            </a:r>
          </a:p>
          <a:p>
            <a:pPr>
              <a:buFont typeface="Wingdings" pitchFamily="2" charset="2"/>
              <a:buNone/>
            </a:pPr>
            <a:endParaRPr lang="zh-CN" altLang="en-US" sz="2800" b="1" smtClean="0"/>
          </a:p>
          <a:p>
            <a:pPr>
              <a:buFont typeface="Wingdings" pitchFamily="2" charset="2"/>
              <a:buNone/>
            </a:pPr>
            <a:r>
              <a:rPr lang="zh-CN" altLang="en-US" sz="2800" b="1" smtClean="0"/>
              <a:t>表示有衰落时接收机前端的信噪比。</a:t>
            </a:r>
          </a:p>
          <a:p>
            <a:pPr>
              <a:buFont typeface="Wingdings" pitchFamily="2" charset="2"/>
              <a:buNone/>
            </a:pPr>
            <a:endParaRPr lang="en-US" altLang="zh-CN" sz="2800" b="1" smtClean="0"/>
          </a:p>
        </p:txBody>
      </p:sp>
      <p:graphicFrame>
        <p:nvGraphicFramePr>
          <p:cNvPr id="44034" name="Object 2"/>
          <p:cNvGraphicFramePr>
            <a:graphicFrameLocks noChangeAspect="1"/>
          </p:cNvGraphicFramePr>
          <p:nvPr>
            <p:ph sz="quarter" idx="2"/>
          </p:nvPr>
        </p:nvGraphicFramePr>
        <p:xfrm>
          <a:off x="914400" y="2514600"/>
          <a:ext cx="2667000" cy="533400"/>
        </p:xfrm>
        <a:graphic>
          <a:graphicData uri="http://schemas.openxmlformats.org/presentationml/2006/ole">
            <p:oleObj spid="_x0000_s44034" name="公式" r:id="rId3" imgW="1002960" imgH="241200" progId="Equation.3">
              <p:embed/>
            </p:oleObj>
          </a:graphicData>
        </a:graphic>
      </p:graphicFrame>
      <p:graphicFrame>
        <p:nvGraphicFramePr>
          <p:cNvPr id="44035" name="Object 3"/>
          <p:cNvGraphicFramePr>
            <a:graphicFrameLocks noChangeAspect="1"/>
          </p:cNvGraphicFramePr>
          <p:nvPr>
            <p:ph sz="quarter" idx="3"/>
          </p:nvPr>
        </p:nvGraphicFramePr>
        <p:xfrm>
          <a:off x="2438400" y="3048000"/>
          <a:ext cx="2971800" cy="555625"/>
        </p:xfrm>
        <a:graphic>
          <a:graphicData uri="http://schemas.openxmlformats.org/presentationml/2006/ole">
            <p:oleObj spid="_x0000_s44035" name="公式" r:id="rId4" imgW="1396800" imgH="241200" progId="Equation.3">
              <p:embed/>
            </p:oleObj>
          </a:graphicData>
        </a:graphic>
      </p:graphicFrame>
      <p:graphicFrame>
        <p:nvGraphicFramePr>
          <p:cNvPr id="44036" name="Object 4"/>
          <p:cNvGraphicFramePr>
            <a:graphicFrameLocks noChangeAspect="1"/>
          </p:cNvGraphicFramePr>
          <p:nvPr/>
        </p:nvGraphicFramePr>
        <p:xfrm>
          <a:off x="3048000" y="4572000"/>
          <a:ext cx="2133600" cy="469900"/>
        </p:xfrm>
        <a:graphic>
          <a:graphicData uri="http://schemas.openxmlformats.org/presentationml/2006/ole">
            <p:oleObj spid="_x0000_s44036" name="公式" r:id="rId5" imgW="990360" imgH="241200" progId="Equation.3">
              <p:embed/>
            </p:oleObj>
          </a:graphicData>
        </a:graphic>
      </p:graphicFrame>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endParaRPr lang="zh-CN" altLang="zh-CN" smtClean="0"/>
          </a:p>
        </p:txBody>
      </p:sp>
      <p:sp>
        <p:nvSpPr>
          <p:cNvPr id="338947" name="Rectangle 3"/>
          <p:cNvSpPr>
            <a:spLocks noGrp="1" noChangeArrowheads="1"/>
          </p:cNvSpPr>
          <p:nvPr>
            <p:ph type="body" sz="half" idx="1"/>
          </p:nvPr>
        </p:nvSpPr>
        <p:spPr>
          <a:xfrm>
            <a:off x="762000" y="2133600"/>
            <a:ext cx="7924800" cy="3998913"/>
          </a:xfrm>
        </p:spPr>
        <p:txBody>
          <a:bodyPr/>
          <a:lstStyle/>
          <a:p>
            <a:pPr>
              <a:lnSpc>
                <a:spcPct val="90000"/>
              </a:lnSpc>
              <a:defRPr/>
            </a:pPr>
            <a:r>
              <a:rPr lang="zh-CN" altLang="en-US" sz="2800" b="1" dirty="0"/>
              <a:t>误码率计算公式（</a:t>
            </a:r>
            <a:r>
              <a:rPr lang="zh-CN" altLang="en-US" sz="2800" b="1" dirty="0">
                <a:latin typeface="Times New Roman" pitchFamily="18" charset="0"/>
              </a:rPr>
              <a:t>续</a:t>
            </a:r>
            <a:r>
              <a:rPr lang="en-US" altLang="zh-CN" sz="2800" b="1" dirty="0">
                <a:latin typeface="Times New Roman" pitchFamily="18" charset="0"/>
              </a:rPr>
              <a:t>1</a:t>
            </a:r>
            <a:r>
              <a:rPr lang="zh-CN" altLang="en-US" sz="2800" b="1" dirty="0"/>
              <a:t>）：</a:t>
            </a:r>
          </a:p>
          <a:p>
            <a:pPr>
              <a:lnSpc>
                <a:spcPct val="90000"/>
              </a:lnSpc>
              <a:defRPr/>
            </a:pPr>
            <a:endParaRPr lang="zh-CN" altLang="en-US" sz="2800" b="1" dirty="0"/>
          </a:p>
          <a:p>
            <a:pPr>
              <a:lnSpc>
                <a:spcPct val="90000"/>
              </a:lnSpc>
              <a:buFont typeface="Wingdings" pitchFamily="2" charset="2"/>
              <a:buNone/>
              <a:defRPr/>
            </a:pPr>
            <a:endParaRPr lang="zh-CN" altLang="en-US" sz="2800" b="1" dirty="0"/>
          </a:p>
          <a:p>
            <a:pPr>
              <a:lnSpc>
                <a:spcPct val="90000"/>
              </a:lnSpc>
              <a:buFont typeface="Wingdings" pitchFamily="2" charset="2"/>
              <a:buNone/>
              <a:defRPr/>
            </a:pPr>
            <a:r>
              <a:rPr lang="zh-CN" altLang="en-US" sz="2800" b="1" dirty="0"/>
              <a:t>    </a:t>
            </a:r>
            <a:r>
              <a:rPr lang="zh-CN" altLang="en-US" sz="2800" b="1" dirty="0">
                <a:latin typeface="Times New Roman" pitchFamily="18" charset="0"/>
              </a:rPr>
              <a:t>其中，</a:t>
            </a:r>
            <a:r>
              <a:rPr lang="en-US" altLang="zh-CN" sz="2800" b="1" dirty="0">
                <a:latin typeface="Times New Roman" pitchFamily="18" charset="0"/>
              </a:rPr>
              <a:t>X= </a:t>
            </a:r>
            <a:r>
              <a:rPr lang="el-GR" altLang="zh-CN" sz="2800" b="1" i="1" dirty="0">
                <a:latin typeface="Times New Roman" pitchFamily="18" charset="0"/>
              </a:rPr>
              <a:t>α</a:t>
            </a:r>
            <a:r>
              <a:rPr lang="en-US" altLang="zh-CN" sz="2800" b="1" i="1" baseline="30000" dirty="0">
                <a:latin typeface="Times New Roman" pitchFamily="18" charset="0"/>
              </a:rPr>
              <a:t>2</a:t>
            </a:r>
            <a:r>
              <a:rPr lang="en-US" altLang="zh-CN" sz="2800" b="1" i="1" dirty="0">
                <a:latin typeface="Times New Roman" pitchFamily="18" charset="0"/>
              </a:rPr>
              <a:t>E</a:t>
            </a:r>
            <a:r>
              <a:rPr lang="en-US" altLang="zh-CN" sz="2800" b="1" i="1" baseline="-25000" dirty="0">
                <a:latin typeface="Times New Roman" pitchFamily="18" charset="0"/>
              </a:rPr>
              <a:t>b</a:t>
            </a:r>
            <a:r>
              <a:rPr lang="en-US" altLang="zh-CN" sz="2800" b="1" dirty="0">
                <a:latin typeface="Times New Roman" pitchFamily="18" charset="0"/>
              </a:rPr>
              <a:t> /N</a:t>
            </a:r>
            <a:r>
              <a:rPr lang="en-US" altLang="zh-CN" sz="2800" b="1" baseline="-25000" dirty="0">
                <a:latin typeface="Times New Roman" pitchFamily="18" charset="0"/>
              </a:rPr>
              <a:t>0</a:t>
            </a:r>
            <a:r>
              <a:rPr lang="zh-CN" altLang="en-US" sz="2800" b="1" dirty="0">
                <a:latin typeface="Times New Roman" pitchFamily="18" charset="0"/>
              </a:rPr>
              <a:t>， </a:t>
            </a:r>
            <a:r>
              <a:rPr lang="en-US" altLang="zh-CN" sz="2800" b="1" i="1" dirty="0" err="1">
                <a:latin typeface="Times New Roman" pitchFamily="18" charset="0"/>
              </a:rPr>
              <a:t>P</a:t>
            </a:r>
            <a:r>
              <a:rPr lang="en-US" altLang="zh-CN" sz="1600" b="1" i="1" dirty="0" err="1">
                <a:latin typeface="Times New Roman" pitchFamily="18" charset="0"/>
              </a:rPr>
              <a:t>e</a:t>
            </a:r>
            <a:r>
              <a:rPr lang="en-US" altLang="zh-CN" sz="2800" b="1" i="1" dirty="0">
                <a:latin typeface="Times New Roman" pitchFamily="18" charset="0"/>
              </a:rPr>
              <a:t>(X)</a:t>
            </a:r>
            <a:r>
              <a:rPr lang="zh-CN" altLang="en-US" sz="2800" b="1" dirty="0">
                <a:latin typeface="Times New Roman" pitchFamily="18" charset="0"/>
              </a:rPr>
              <a:t>表示任意调制方式</a:t>
            </a:r>
          </a:p>
          <a:p>
            <a:pPr>
              <a:lnSpc>
                <a:spcPct val="90000"/>
              </a:lnSpc>
              <a:buFont typeface="Wingdings" pitchFamily="2" charset="2"/>
              <a:buNone/>
              <a:defRPr/>
            </a:pPr>
            <a:r>
              <a:rPr lang="zh-CN" altLang="en-US" sz="2800" b="1" dirty="0">
                <a:latin typeface="Times New Roman" pitchFamily="18" charset="0"/>
              </a:rPr>
              <a:t>     下，信噪比为</a:t>
            </a:r>
            <a:r>
              <a:rPr lang="en-US" altLang="zh-CN" sz="2800" b="1" dirty="0">
                <a:latin typeface="Times New Roman" pitchFamily="18" charset="0"/>
              </a:rPr>
              <a:t>X</a:t>
            </a:r>
            <a:r>
              <a:rPr lang="zh-CN" altLang="en-US" sz="2800" b="1" dirty="0">
                <a:latin typeface="Times New Roman" pitchFamily="18" charset="0"/>
              </a:rPr>
              <a:t>时的误码概率。</a:t>
            </a:r>
            <a:r>
              <a:rPr lang="en-US" altLang="zh-CN" sz="2800" b="1" i="1" dirty="0">
                <a:latin typeface="Times New Roman" pitchFamily="18" charset="0"/>
              </a:rPr>
              <a:t>p(X)</a:t>
            </a:r>
            <a:r>
              <a:rPr lang="zh-CN" altLang="en-US" sz="2800" b="1" dirty="0"/>
              <a:t>是</a:t>
            </a:r>
            <a:r>
              <a:rPr lang="en-US" altLang="zh-CN" sz="2800" b="1" dirty="0">
                <a:latin typeface="Times New Roman" pitchFamily="18" charset="0"/>
              </a:rPr>
              <a:t>X</a:t>
            </a:r>
            <a:r>
              <a:rPr lang="zh-CN" altLang="en-US" sz="2800" b="1" dirty="0">
                <a:latin typeface="Times New Roman" pitchFamily="18" charset="0"/>
              </a:rPr>
              <a:t>的</a:t>
            </a:r>
            <a:r>
              <a:rPr lang="zh-CN" altLang="en-US" sz="2800" b="1" dirty="0"/>
              <a:t>概率</a:t>
            </a:r>
          </a:p>
          <a:p>
            <a:pPr>
              <a:lnSpc>
                <a:spcPct val="90000"/>
              </a:lnSpc>
              <a:buFont typeface="Wingdings" pitchFamily="2" charset="2"/>
              <a:buNone/>
              <a:defRPr/>
            </a:pPr>
            <a:r>
              <a:rPr lang="zh-CN" altLang="en-US" sz="2800" b="1" dirty="0"/>
              <a:t>     密度函数。</a:t>
            </a:r>
            <a:r>
              <a:rPr lang="en-US" altLang="zh-CN" sz="2800" b="1" i="1" dirty="0" err="1">
                <a:latin typeface="Times New Roman" pitchFamily="18" charset="0"/>
              </a:rPr>
              <a:t>E</a:t>
            </a:r>
            <a:r>
              <a:rPr lang="en-US" altLang="zh-CN" sz="2800" b="1" i="1" baseline="-25000" dirty="0" err="1">
                <a:latin typeface="Times New Roman" pitchFamily="18" charset="0"/>
              </a:rPr>
              <a:t>b</a:t>
            </a:r>
            <a:r>
              <a:rPr lang="zh-CN" altLang="en-US" sz="2800" b="1" dirty="0">
                <a:latin typeface="Times New Roman" pitchFamily="18" charset="0"/>
              </a:rPr>
              <a:t>与</a:t>
            </a:r>
            <a:r>
              <a:rPr lang="en-US" altLang="zh-CN" sz="2800" b="1" i="1" dirty="0">
                <a:latin typeface="Times New Roman" pitchFamily="18" charset="0"/>
              </a:rPr>
              <a:t>N</a:t>
            </a:r>
            <a:r>
              <a:rPr lang="en-US" altLang="zh-CN" sz="2800" b="1" i="1" baseline="-25000" dirty="0">
                <a:latin typeface="Times New Roman" pitchFamily="18" charset="0"/>
              </a:rPr>
              <a:t>0</a:t>
            </a:r>
            <a:r>
              <a:rPr lang="zh-CN" altLang="en-US" sz="2800" b="1" dirty="0">
                <a:latin typeface="Times New Roman" pitchFamily="18" charset="0"/>
              </a:rPr>
              <a:t>均为常数，代表</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非衰落的</a:t>
            </a:r>
          </a:p>
          <a:p>
            <a:pPr>
              <a:lnSpc>
                <a:spcPct val="90000"/>
              </a:lnSpc>
              <a:buFont typeface="Wingdings" pitchFamily="2" charset="2"/>
              <a:buNone/>
              <a:defRPr/>
            </a:pPr>
            <a:r>
              <a:rPr lang="zh-CN" altLang="en-US" sz="2800" b="1" dirty="0">
                <a:solidFill>
                  <a:srgbClr val="FF0000"/>
                </a:solidFill>
                <a:effectLst>
                  <a:outerShdw blurRad="38100" dist="38100" dir="2700000" algn="tl">
                    <a:srgbClr val="000000">
                      <a:alpha val="43137"/>
                    </a:srgbClr>
                  </a:outerShdw>
                </a:effectLst>
                <a:latin typeface="Times New Roman" pitchFamily="18" charset="0"/>
              </a:rPr>
              <a:t>      </a:t>
            </a:r>
            <a:r>
              <a:rPr lang="en-US" altLang="zh-CN" sz="2800" b="1" dirty="0">
                <a:solidFill>
                  <a:srgbClr val="FF0000"/>
                </a:solidFill>
                <a:effectLst>
                  <a:outerShdw blurRad="38100" dist="38100" dir="2700000" algn="tl">
                    <a:srgbClr val="000000">
                      <a:alpha val="43137"/>
                    </a:srgbClr>
                  </a:outerShdw>
                </a:effectLst>
                <a:latin typeface="Times New Roman" pitchFamily="18" charset="0"/>
              </a:rPr>
              <a:t>AWGN</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信道</a:t>
            </a:r>
            <a:r>
              <a:rPr lang="zh-CN" altLang="en-US" sz="2800" b="1" dirty="0">
                <a:latin typeface="Times New Roman" pitchFamily="18" charset="0"/>
              </a:rPr>
              <a:t>下每比特平均信号能量和噪声功</a:t>
            </a:r>
          </a:p>
          <a:p>
            <a:pPr>
              <a:lnSpc>
                <a:spcPct val="90000"/>
              </a:lnSpc>
              <a:buFont typeface="Wingdings" pitchFamily="2" charset="2"/>
              <a:buNone/>
              <a:defRPr/>
            </a:pPr>
            <a:r>
              <a:rPr lang="zh-CN" altLang="en-US" sz="2800" b="1" dirty="0">
                <a:latin typeface="Times New Roman" pitchFamily="18" charset="0"/>
              </a:rPr>
              <a:t>     率谱密度。</a:t>
            </a:r>
            <a:r>
              <a:rPr lang="zh-CN" altLang="en-US" sz="2800" b="1" dirty="0"/>
              <a:t>        </a:t>
            </a:r>
          </a:p>
        </p:txBody>
      </p:sp>
      <p:graphicFrame>
        <p:nvGraphicFramePr>
          <p:cNvPr id="45058" name="Object 2"/>
          <p:cNvGraphicFramePr>
            <a:graphicFrameLocks noChangeAspect="1"/>
          </p:cNvGraphicFramePr>
          <p:nvPr>
            <p:ph sz="quarter" idx="2"/>
          </p:nvPr>
        </p:nvGraphicFramePr>
        <p:xfrm>
          <a:off x="2971800" y="2743200"/>
          <a:ext cx="3048000" cy="685800"/>
        </p:xfrm>
        <a:graphic>
          <a:graphicData uri="http://schemas.openxmlformats.org/presentationml/2006/ole">
            <p:oleObj spid="_x0000_s45058" name="公式" r:id="rId4" imgW="1777680" imgH="406080" progId="Equation.3">
              <p:embed/>
            </p:oleObj>
          </a:graphicData>
        </a:graphic>
      </p:graphicFrame>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8"/>
          <p:cNvSpPr>
            <a:spLocks noGrp="1" noChangeArrowheads="1"/>
          </p:cNvSpPr>
          <p:nvPr>
            <p:ph type="title"/>
          </p:nvPr>
        </p:nvSpPr>
        <p:spPr/>
        <p:txBody>
          <a:bodyPr/>
          <a:lstStyle/>
          <a:p>
            <a:endParaRPr lang="zh-CN" altLang="zh-CN" smtClean="0"/>
          </a:p>
        </p:txBody>
      </p:sp>
      <p:sp>
        <p:nvSpPr>
          <p:cNvPr id="362499" name="Rectangle 3"/>
          <p:cNvSpPr>
            <a:spLocks noGrp="1" noChangeArrowheads="1"/>
          </p:cNvSpPr>
          <p:nvPr>
            <p:ph type="body" sz="half" idx="1"/>
          </p:nvPr>
        </p:nvSpPr>
        <p:spPr>
          <a:xfrm>
            <a:off x="533400" y="2017713"/>
            <a:ext cx="8153400" cy="4114800"/>
          </a:xfrm>
        </p:spPr>
        <p:txBody>
          <a:bodyPr/>
          <a:lstStyle/>
          <a:p>
            <a:pPr>
              <a:lnSpc>
                <a:spcPct val="90000"/>
              </a:lnSpc>
              <a:defRPr/>
            </a:pPr>
            <a:r>
              <a:rPr lang="zh-CN" altLang="en-US" sz="2800" b="1" dirty="0" smtClean="0">
                <a:latin typeface="Times New Roman" pitchFamily="18" charset="0"/>
              </a:rPr>
              <a:t>对于</a:t>
            </a:r>
            <a:r>
              <a:rPr lang="zh-CN" altLang="en-US" sz="2800" b="1" u="sng" dirty="0" smtClean="0">
                <a:solidFill>
                  <a:schemeClr val="hlink"/>
                </a:solidFill>
                <a:effectLst>
                  <a:outerShdw blurRad="38100" dist="38100" dir="2700000" algn="tl">
                    <a:srgbClr val="C0C0C0"/>
                  </a:outerShdw>
                </a:effectLst>
                <a:latin typeface="Times New Roman" pitchFamily="18" charset="0"/>
              </a:rPr>
              <a:t>瑞利衰落信道</a:t>
            </a:r>
            <a:r>
              <a:rPr lang="zh-CN" altLang="en-US" sz="2800" b="1" dirty="0" smtClean="0">
                <a:latin typeface="Times New Roman" pitchFamily="18" charset="0"/>
              </a:rPr>
              <a:t>，衰落引起的信号幅度增益</a:t>
            </a:r>
            <a:r>
              <a:rPr lang="el-GR" altLang="zh-CN" sz="2800" b="1" i="1" dirty="0" smtClean="0">
                <a:latin typeface="宋体" pitchFamily="2" charset="-122"/>
              </a:rPr>
              <a:t>α</a:t>
            </a:r>
            <a:endParaRPr lang="en-US" altLang="zh-CN" sz="2800" b="1" i="1" dirty="0" smtClean="0">
              <a:latin typeface="宋体" pitchFamily="2" charset="-122"/>
            </a:endParaRPr>
          </a:p>
          <a:p>
            <a:pPr>
              <a:lnSpc>
                <a:spcPct val="90000"/>
              </a:lnSpc>
              <a:buFont typeface="Wingdings" pitchFamily="2" charset="2"/>
              <a:buNone/>
              <a:defRPr/>
            </a:pPr>
            <a:r>
              <a:rPr lang="zh-CN" altLang="en-US" sz="2800" b="1" dirty="0" smtClean="0">
                <a:latin typeface="Times New Roman" pitchFamily="18" charset="0"/>
              </a:rPr>
              <a:t>服从瑞利分布，所以</a:t>
            </a:r>
            <a:r>
              <a:rPr lang="zh-CN" altLang="en-US" sz="2800" b="1" dirty="0" smtClean="0">
                <a:solidFill>
                  <a:schemeClr val="hlink"/>
                </a:solidFill>
                <a:effectLst>
                  <a:outerShdw blurRad="38100" dist="38100" dir="2700000" algn="tl">
                    <a:srgbClr val="C0C0C0"/>
                  </a:outerShdw>
                </a:effectLst>
                <a:latin typeface="Times New Roman" pitchFamily="18" charset="0"/>
              </a:rPr>
              <a:t>功率增益</a:t>
            </a:r>
            <a:r>
              <a:rPr lang="el-GR" altLang="zh-CN" sz="2800" b="1" i="1" dirty="0" smtClean="0">
                <a:solidFill>
                  <a:schemeClr val="hlink"/>
                </a:solidFill>
                <a:effectLst>
                  <a:outerShdw blurRad="38100" dist="38100" dir="2700000" algn="tl">
                    <a:srgbClr val="C0C0C0"/>
                  </a:outerShdw>
                </a:effectLst>
                <a:latin typeface="Times New Roman" pitchFamily="18" charset="0"/>
              </a:rPr>
              <a:t>α</a:t>
            </a:r>
            <a:r>
              <a:rPr lang="en-US" altLang="zh-CN" sz="2800" b="1" i="1" baseline="30000" dirty="0" smtClean="0">
                <a:solidFill>
                  <a:schemeClr val="hlink"/>
                </a:solidFill>
                <a:effectLst>
                  <a:outerShdw blurRad="38100" dist="38100" dir="2700000" algn="tl">
                    <a:srgbClr val="C0C0C0"/>
                  </a:outerShdw>
                </a:effectLst>
                <a:latin typeface="Times New Roman" pitchFamily="18" charset="0"/>
              </a:rPr>
              <a:t>2</a:t>
            </a:r>
            <a:r>
              <a:rPr lang="zh-CN" altLang="en-US" sz="2800" b="1" dirty="0" smtClean="0">
                <a:solidFill>
                  <a:schemeClr val="hlink"/>
                </a:solidFill>
                <a:effectLst>
                  <a:outerShdw blurRad="38100" dist="38100" dir="2700000" algn="tl">
                    <a:srgbClr val="C0C0C0"/>
                  </a:outerShdw>
                </a:effectLst>
                <a:latin typeface="Times New Roman" pitchFamily="18" charset="0"/>
              </a:rPr>
              <a:t>将服从两个自由度</a:t>
            </a:r>
            <a:endParaRPr lang="en-US" altLang="zh-CN" sz="2800" b="1" dirty="0" smtClean="0">
              <a:solidFill>
                <a:schemeClr val="hlink"/>
              </a:solidFill>
              <a:effectLst>
                <a:outerShdw blurRad="38100" dist="38100" dir="2700000" algn="tl">
                  <a:srgbClr val="C0C0C0"/>
                </a:outerShdw>
              </a:effectLst>
              <a:latin typeface="Times New Roman" pitchFamily="18" charset="0"/>
            </a:endParaRPr>
          </a:p>
          <a:p>
            <a:pPr>
              <a:lnSpc>
                <a:spcPct val="90000"/>
              </a:lnSpc>
              <a:buFont typeface="Wingdings" pitchFamily="2" charset="2"/>
              <a:buNone/>
              <a:defRPr/>
            </a:pPr>
            <a:r>
              <a:rPr lang="zh-CN" altLang="en-US" sz="2800" b="1" dirty="0" smtClean="0">
                <a:solidFill>
                  <a:schemeClr val="hlink"/>
                </a:solidFill>
                <a:effectLst>
                  <a:outerShdw blurRad="38100" dist="38100" dir="2700000" algn="tl">
                    <a:srgbClr val="C0C0C0"/>
                  </a:outerShdw>
                </a:effectLst>
                <a:latin typeface="Times New Roman" pitchFamily="18" charset="0"/>
              </a:rPr>
              <a:t>的</a:t>
            </a:r>
            <a:r>
              <a:rPr lang="el-GR" altLang="zh-CN" sz="2800" b="1" i="1" dirty="0" smtClean="0">
                <a:solidFill>
                  <a:schemeClr val="hlink"/>
                </a:solidFill>
                <a:effectLst>
                  <a:outerShdw blurRad="38100" dist="38100" dir="2700000" algn="tl">
                    <a:srgbClr val="C0C0C0"/>
                  </a:outerShdw>
                </a:effectLst>
                <a:latin typeface="Times New Roman" pitchFamily="18" charset="0"/>
              </a:rPr>
              <a:t>χ</a:t>
            </a:r>
            <a:r>
              <a:rPr lang="en-US" altLang="zh-CN" sz="2800" b="1" baseline="30000" dirty="0" smtClean="0">
                <a:solidFill>
                  <a:schemeClr val="hlink"/>
                </a:solidFill>
                <a:effectLst>
                  <a:outerShdw blurRad="38100" dist="38100" dir="2700000" algn="tl">
                    <a:srgbClr val="C0C0C0"/>
                  </a:outerShdw>
                </a:effectLst>
                <a:latin typeface="Times New Roman" pitchFamily="18" charset="0"/>
              </a:rPr>
              <a:t>2</a:t>
            </a:r>
            <a:r>
              <a:rPr lang="zh-CN" altLang="en-US" sz="2800" b="1" dirty="0" smtClean="0">
                <a:solidFill>
                  <a:schemeClr val="hlink"/>
                </a:solidFill>
                <a:effectLst>
                  <a:outerShdw blurRad="38100" dist="38100" dir="2700000" algn="tl">
                    <a:srgbClr val="C0C0C0"/>
                  </a:outerShdw>
                </a:effectLst>
                <a:latin typeface="Times New Roman" pitchFamily="18" charset="0"/>
              </a:rPr>
              <a:t>分布</a:t>
            </a:r>
            <a:r>
              <a:rPr lang="zh-CN" altLang="en-US" sz="2800" b="1" dirty="0" smtClean="0">
                <a:latin typeface="Times New Roman" pitchFamily="18" charset="0"/>
              </a:rPr>
              <a:t>，相应地，</a:t>
            </a:r>
            <a:r>
              <a:rPr lang="en-US" altLang="zh-CN" sz="2800" b="1" dirty="0" smtClean="0">
                <a:latin typeface="Times New Roman" pitchFamily="18" charset="0"/>
              </a:rPr>
              <a:t>X</a:t>
            </a:r>
            <a:r>
              <a:rPr lang="zh-CN" altLang="en-US" sz="2800" b="1" dirty="0" smtClean="0">
                <a:latin typeface="Times New Roman" pitchFamily="18" charset="0"/>
              </a:rPr>
              <a:t>也服从这种分布。因此，</a:t>
            </a:r>
            <a:r>
              <a:rPr lang="en-US" altLang="zh-CN" sz="2800" b="1" dirty="0" smtClean="0">
                <a:latin typeface="Times New Roman" pitchFamily="18" charset="0"/>
              </a:rPr>
              <a:t>X</a:t>
            </a:r>
          </a:p>
          <a:p>
            <a:pPr>
              <a:lnSpc>
                <a:spcPct val="90000"/>
              </a:lnSpc>
              <a:buFont typeface="Wingdings" pitchFamily="2" charset="2"/>
              <a:buNone/>
              <a:defRPr/>
            </a:pPr>
            <a:r>
              <a:rPr lang="zh-CN" altLang="en-US" sz="2800" b="1" dirty="0" smtClean="0">
                <a:latin typeface="Times New Roman" pitchFamily="18" charset="0"/>
              </a:rPr>
              <a:t>的概率密度函数为：</a:t>
            </a:r>
          </a:p>
          <a:p>
            <a:pPr>
              <a:lnSpc>
                <a:spcPct val="90000"/>
              </a:lnSpc>
              <a:buFont typeface="Wingdings" pitchFamily="2" charset="2"/>
              <a:buNone/>
              <a:defRPr/>
            </a:pPr>
            <a:endParaRPr lang="zh-CN" altLang="en-US" sz="2800" b="1" dirty="0" smtClean="0">
              <a:latin typeface="Times New Roman" pitchFamily="18" charset="0"/>
            </a:endParaRPr>
          </a:p>
          <a:p>
            <a:pPr>
              <a:lnSpc>
                <a:spcPct val="90000"/>
              </a:lnSpc>
              <a:buFont typeface="Wingdings" pitchFamily="2" charset="2"/>
              <a:buNone/>
              <a:defRPr/>
            </a:pPr>
            <a:r>
              <a:rPr lang="zh-CN" altLang="en-US" sz="2800" b="1" dirty="0" smtClean="0">
                <a:latin typeface="Times New Roman" pitchFamily="18" charset="0"/>
              </a:rPr>
              <a:t>     </a:t>
            </a:r>
          </a:p>
          <a:p>
            <a:pPr>
              <a:lnSpc>
                <a:spcPct val="90000"/>
              </a:lnSpc>
              <a:buFont typeface="Wingdings" pitchFamily="2" charset="2"/>
              <a:buNone/>
              <a:defRPr/>
            </a:pPr>
            <a:r>
              <a:rPr lang="zh-CN" altLang="en-US" sz="2800" b="1" dirty="0" smtClean="0">
                <a:latin typeface="Times New Roman" pitchFamily="18" charset="0"/>
              </a:rPr>
              <a:t>其中，               表示衰落信道中的平均信噪比。对</a:t>
            </a:r>
            <a:endParaRPr lang="en-US" altLang="zh-CN" sz="2800" b="1" dirty="0" smtClean="0">
              <a:latin typeface="Times New Roman" pitchFamily="18" charset="0"/>
            </a:endParaRPr>
          </a:p>
          <a:p>
            <a:pPr>
              <a:lnSpc>
                <a:spcPct val="90000"/>
              </a:lnSpc>
              <a:buFont typeface="Wingdings" pitchFamily="2" charset="2"/>
              <a:buNone/>
              <a:defRPr/>
            </a:pPr>
            <a:r>
              <a:rPr lang="zh-CN" altLang="en-US" sz="2800" b="1" dirty="0" smtClean="0">
                <a:latin typeface="Times New Roman" pitchFamily="18" charset="0"/>
              </a:rPr>
              <a:t>于           的情况， </a:t>
            </a:r>
            <a:r>
              <a:rPr lang="en-US" altLang="zh-CN" sz="2800" b="1" i="1" dirty="0" err="1" smtClean="0">
                <a:latin typeface="Times New Roman" pitchFamily="18" charset="0"/>
              </a:rPr>
              <a:t>E</a:t>
            </a:r>
            <a:r>
              <a:rPr lang="en-US" altLang="zh-CN" sz="2800" b="1" i="1" baseline="-25000" dirty="0" err="1" smtClean="0">
                <a:latin typeface="Times New Roman" pitchFamily="18" charset="0"/>
              </a:rPr>
              <a:t>b</a:t>
            </a:r>
            <a:r>
              <a:rPr lang="en-US" altLang="zh-CN" sz="2800" b="1" i="1" dirty="0" smtClean="0">
                <a:latin typeface="Times New Roman" pitchFamily="18" charset="0"/>
              </a:rPr>
              <a:t>/N</a:t>
            </a:r>
            <a:r>
              <a:rPr lang="en-US" altLang="zh-CN" sz="2800" b="1" i="1" baseline="-25000" dirty="0" smtClean="0">
                <a:latin typeface="Times New Roman" pitchFamily="18" charset="0"/>
              </a:rPr>
              <a:t>0</a:t>
            </a:r>
            <a:r>
              <a:rPr lang="en-US" altLang="zh-CN" sz="2800" b="1" dirty="0" smtClean="0">
                <a:latin typeface="宋体" pitchFamily="2" charset="-122"/>
              </a:rPr>
              <a:t> </a:t>
            </a:r>
            <a:r>
              <a:rPr lang="zh-CN" altLang="en-US" sz="2800" b="1" dirty="0" smtClean="0">
                <a:latin typeface="宋体" pitchFamily="2" charset="-122"/>
              </a:rPr>
              <a:t>就是衰落信道中的平均</a:t>
            </a:r>
            <a:r>
              <a:rPr lang="zh-CN" altLang="en-US" sz="2800" b="1" dirty="0" smtClean="0">
                <a:latin typeface="Times New Roman" pitchFamily="18" charset="0"/>
              </a:rPr>
              <a:t>信</a:t>
            </a:r>
            <a:endParaRPr lang="en-US" altLang="zh-CN" sz="2800" b="1" dirty="0" smtClean="0">
              <a:latin typeface="Times New Roman" pitchFamily="18" charset="0"/>
            </a:endParaRPr>
          </a:p>
          <a:p>
            <a:pPr>
              <a:lnSpc>
                <a:spcPct val="90000"/>
              </a:lnSpc>
              <a:buFont typeface="Wingdings" pitchFamily="2" charset="2"/>
              <a:buNone/>
              <a:defRPr/>
            </a:pPr>
            <a:r>
              <a:rPr lang="zh-CN" altLang="en-US" sz="2800" b="1" dirty="0" smtClean="0">
                <a:latin typeface="Times New Roman" pitchFamily="18" charset="0"/>
              </a:rPr>
              <a:t>噪比</a:t>
            </a:r>
            <a:r>
              <a:rPr lang="zh-CN" altLang="en-US" sz="2800" b="1" dirty="0" smtClean="0">
                <a:latin typeface="宋体" pitchFamily="2" charset="-122"/>
              </a:rPr>
              <a:t>。</a:t>
            </a:r>
          </a:p>
        </p:txBody>
      </p:sp>
      <p:graphicFrame>
        <p:nvGraphicFramePr>
          <p:cNvPr id="46082" name="Object 2"/>
          <p:cNvGraphicFramePr>
            <a:graphicFrameLocks noChangeAspect="1"/>
          </p:cNvGraphicFramePr>
          <p:nvPr>
            <p:ph sz="quarter" idx="2"/>
          </p:nvPr>
        </p:nvGraphicFramePr>
        <p:xfrm>
          <a:off x="3048000" y="3810000"/>
          <a:ext cx="3200400" cy="685800"/>
        </p:xfrm>
        <a:graphic>
          <a:graphicData uri="http://schemas.openxmlformats.org/presentationml/2006/ole">
            <p:oleObj spid="_x0000_s46082" name="公式" r:id="rId3" imgW="2717640" imgH="533160" progId="Equation.3">
              <p:embed/>
            </p:oleObj>
          </a:graphicData>
        </a:graphic>
      </p:graphicFrame>
      <p:graphicFrame>
        <p:nvGraphicFramePr>
          <p:cNvPr id="46083" name="Object 3"/>
          <p:cNvGraphicFramePr>
            <a:graphicFrameLocks noChangeAspect="1"/>
          </p:cNvGraphicFramePr>
          <p:nvPr>
            <p:ph sz="quarter" idx="3"/>
          </p:nvPr>
        </p:nvGraphicFramePr>
        <p:xfrm>
          <a:off x="1676400" y="4724400"/>
          <a:ext cx="1295400" cy="609600"/>
        </p:xfrm>
        <a:graphic>
          <a:graphicData uri="http://schemas.openxmlformats.org/presentationml/2006/ole">
            <p:oleObj spid="_x0000_s46083" name="公式" r:id="rId4" imgW="914400" imgH="533160" progId="Equation.3">
              <p:embed/>
            </p:oleObj>
          </a:graphicData>
        </a:graphic>
      </p:graphicFrame>
      <p:graphicFrame>
        <p:nvGraphicFramePr>
          <p:cNvPr id="46084" name="Object 4"/>
          <p:cNvGraphicFramePr>
            <a:graphicFrameLocks noChangeAspect="1"/>
          </p:cNvGraphicFramePr>
          <p:nvPr/>
        </p:nvGraphicFramePr>
        <p:xfrm>
          <a:off x="1066800" y="5334000"/>
          <a:ext cx="881063" cy="457200"/>
        </p:xfrm>
        <a:graphic>
          <a:graphicData uri="http://schemas.openxmlformats.org/presentationml/2006/ole">
            <p:oleObj spid="_x0000_s46084" name="公式" r:id="rId5" imgW="545760" imgH="279360" progId="Equation.3">
              <p:embed/>
            </p:oleObj>
          </a:graphicData>
        </a:graphic>
      </p:graphicFrame>
      <p:sp>
        <p:nvSpPr>
          <p:cNvPr id="362507" name="AutoShape 11"/>
          <p:cNvSpPr>
            <a:spLocks noChangeArrowheads="1"/>
          </p:cNvSpPr>
          <p:nvPr/>
        </p:nvSpPr>
        <p:spPr bwMode="auto">
          <a:xfrm>
            <a:off x="0" y="4191000"/>
            <a:ext cx="2057400" cy="914400"/>
          </a:xfrm>
          <a:prstGeom prst="wedgeEllipseCallout">
            <a:avLst>
              <a:gd name="adj1" fmla="val 1606"/>
              <a:gd name="adj2" fmla="val -141833"/>
            </a:avLst>
          </a:prstGeom>
          <a:solidFill>
            <a:schemeClr val="folHlink">
              <a:alpha val="20000"/>
            </a:schemeClr>
          </a:solidFill>
          <a:ln w="9525" algn="ctr">
            <a:solidFill>
              <a:schemeClr val="tx1"/>
            </a:solidFill>
            <a:miter lim="800000"/>
            <a:headEnd/>
            <a:tailEnd/>
          </a:ln>
        </p:spPr>
        <p:txBody>
          <a:bodyPr/>
          <a:lstStyle/>
          <a:p>
            <a:pPr marL="342900" indent="-342900" algn="ctr"/>
            <a:r>
              <a:rPr lang="zh-CN" altLang="en-US" sz="2000" b="1">
                <a:latin typeface="Times New Roman" pitchFamily="18" charset="0"/>
                <a:cs typeface="Times New Roman" pitchFamily="18" charset="0"/>
              </a:rPr>
              <a:t>希腊字母，</a:t>
            </a:r>
          </a:p>
          <a:p>
            <a:pPr marL="342900" indent="-342900" algn="ctr"/>
            <a:r>
              <a:rPr lang="zh-CN" altLang="en-US" sz="2000" b="1">
                <a:latin typeface="Times New Roman" pitchFamily="18" charset="0"/>
                <a:cs typeface="Times New Roman" pitchFamily="18" charset="0"/>
              </a:rPr>
              <a:t>读作</a:t>
            </a:r>
            <a:r>
              <a:rPr lang="en-US" altLang="zh-CN" sz="2000" b="1">
                <a:latin typeface="Times New Roman" pitchFamily="18" charset="0"/>
                <a:cs typeface="Times New Roman" pitchFamily="18" charset="0"/>
              </a:rPr>
              <a:t>[kai]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2507"/>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1000" tmFilter="0, 0; .2, .5; .8, .5; 1, 0"/>
                                        <p:tgtEl>
                                          <p:spTgt spid="362507"/>
                                        </p:tgtEl>
                                      </p:cBhvr>
                                    </p:animEffect>
                                    <p:animScale>
                                      <p:cBhvr>
                                        <p:cTn id="10" dur="500" autoRev="1" fill="hold"/>
                                        <p:tgtEl>
                                          <p:spTgt spid="36250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7" grpId="0" animBg="1"/>
      <p:bldP spid="362507" grpId="1"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endParaRPr lang="zh-CN" altLang="zh-CN" smtClean="0"/>
          </a:p>
        </p:txBody>
      </p:sp>
      <p:sp>
        <p:nvSpPr>
          <p:cNvPr id="47109" name="Rectangle 3"/>
          <p:cNvSpPr>
            <a:spLocks noGrp="1" noChangeArrowheads="1"/>
          </p:cNvSpPr>
          <p:nvPr>
            <p:ph type="body" sz="half" idx="1"/>
          </p:nvPr>
        </p:nvSpPr>
        <p:spPr>
          <a:xfrm>
            <a:off x="762000" y="2017713"/>
            <a:ext cx="7772400" cy="4114800"/>
          </a:xfrm>
        </p:spPr>
        <p:txBody>
          <a:bodyPr/>
          <a:lstStyle/>
          <a:p>
            <a:r>
              <a:rPr lang="zh-CN" altLang="en-US" sz="2800" b="1" smtClean="0">
                <a:latin typeface="Times New Roman" pitchFamily="18" charset="0"/>
              </a:rPr>
              <a:t>例如：差分</a:t>
            </a:r>
            <a:r>
              <a:rPr lang="en-US" altLang="zh-CN" sz="2800" b="1" smtClean="0">
                <a:latin typeface="Times New Roman" pitchFamily="18" charset="0"/>
              </a:rPr>
              <a:t>BPSK</a:t>
            </a:r>
            <a:r>
              <a:rPr lang="zh-CN" altLang="en-US" sz="2800" b="1" smtClean="0">
                <a:latin typeface="Times New Roman" pitchFamily="18" charset="0"/>
              </a:rPr>
              <a:t>在</a:t>
            </a:r>
            <a:r>
              <a:rPr lang="en-US" altLang="zh-CN" sz="2800" b="1" smtClean="0">
                <a:latin typeface="Times New Roman" pitchFamily="18" charset="0"/>
              </a:rPr>
              <a:t>AWGN</a:t>
            </a:r>
            <a:r>
              <a:rPr lang="zh-CN" altLang="en-US" sz="2800" b="1" smtClean="0">
                <a:latin typeface="Times New Roman" pitchFamily="18" charset="0"/>
              </a:rPr>
              <a:t>下的误码率为：</a:t>
            </a:r>
          </a:p>
          <a:p>
            <a:endParaRPr lang="zh-CN" altLang="en-US" sz="2800" b="1" smtClean="0">
              <a:latin typeface="Times New Roman" pitchFamily="18" charset="0"/>
            </a:endParaRPr>
          </a:p>
          <a:p>
            <a:endParaRPr lang="zh-CN" altLang="en-US" sz="2800" b="1" smtClean="0">
              <a:latin typeface="Times New Roman" pitchFamily="18" charset="0"/>
            </a:endParaRPr>
          </a:p>
          <a:p>
            <a:pPr>
              <a:buFont typeface="Wingdings" pitchFamily="2" charset="2"/>
              <a:buNone/>
            </a:pPr>
            <a:r>
              <a:rPr lang="zh-CN" altLang="en-US" sz="2800" b="1" smtClean="0">
                <a:latin typeface="Times New Roman" pitchFamily="18" charset="0"/>
              </a:rPr>
              <a:t>    则由上述公式，慢平坦瑞利衰落信道下的误码率为： </a:t>
            </a:r>
          </a:p>
          <a:p>
            <a:pPr>
              <a:buFont typeface="Wingdings" pitchFamily="2" charset="2"/>
              <a:buNone/>
            </a:pPr>
            <a:r>
              <a:rPr lang="zh-CN" altLang="en-US" sz="2400" b="1" smtClean="0">
                <a:latin typeface="Times New Roman" pitchFamily="18" charset="0"/>
              </a:rPr>
              <a:t>             </a:t>
            </a:r>
          </a:p>
        </p:txBody>
      </p:sp>
      <p:graphicFrame>
        <p:nvGraphicFramePr>
          <p:cNvPr id="47106" name="Object 2"/>
          <p:cNvGraphicFramePr>
            <a:graphicFrameLocks noChangeAspect="1"/>
          </p:cNvGraphicFramePr>
          <p:nvPr>
            <p:ph sz="quarter" idx="2"/>
          </p:nvPr>
        </p:nvGraphicFramePr>
        <p:xfrm>
          <a:off x="2667000" y="2667000"/>
          <a:ext cx="2819400" cy="685800"/>
        </p:xfrm>
        <a:graphic>
          <a:graphicData uri="http://schemas.openxmlformats.org/presentationml/2006/ole">
            <p:oleObj spid="_x0000_s47106" name="公式" r:id="rId4" imgW="1663560" imgH="482400" progId="Equation.3">
              <p:embed/>
            </p:oleObj>
          </a:graphicData>
        </a:graphic>
      </p:graphicFrame>
      <p:graphicFrame>
        <p:nvGraphicFramePr>
          <p:cNvPr id="47107" name="Object 3"/>
          <p:cNvGraphicFramePr>
            <a:graphicFrameLocks noChangeAspect="1"/>
          </p:cNvGraphicFramePr>
          <p:nvPr>
            <p:ph sz="quarter" idx="3"/>
          </p:nvPr>
        </p:nvGraphicFramePr>
        <p:xfrm>
          <a:off x="2286000" y="4191000"/>
          <a:ext cx="4924425" cy="2133600"/>
        </p:xfrm>
        <a:graphic>
          <a:graphicData uri="http://schemas.openxmlformats.org/presentationml/2006/ole">
            <p:oleObj spid="_x0000_s47107" name="公式" r:id="rId5" imgW="2755800" imgH="163800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6"/>
          <p:cNvPicPr>
            <a:picLocks noChangeAspect="1" noChangeArrowheads="1"/>
          </p:cNvPicPr>
          <p:nvPr/>
        </p:nvPicPr>
        <p:blipFill>
          <a:blip r:embed="rId3" cstate="print"/>
          <a:srcRect/>
          <a:stretch>
            <a:fillRect/>
          </a:stretch>
        </p:blipFill>
        <p:spPr bwMode="auto">
          <a:xfrm>
            <a:off x="685800" y="2209800"/>
            <a:ext cx="7696200" cy="4302125"/>
          </a:xfrm>
          <a:prstGeom prst="rect">
            <a:avLst/>
          </a:prstGeom>
          <a:noFill/>
          <a:ln w="9525">
            <a:noFill/>
            <a:miter lim="800000"/>
            <a:headEnd/>
            <a:tailEnd/>
          </a:ln>
        </p:spPr>
      </p:pic>
      <p:sp>
        <p:nvSpPr>
          <p:cNvPr id="62467" name="Rectangle 4"/>
          <p:cNvSpPr>
            <a:spLocks noGrp="1" noChangeArrowheads="1"/>
          </p:cNvSpPr>
          <p:nvPr>
            <p:ph type="title"/>
          </p:nvPr>
        </p:nvSpPr>
        <p:spPr/>
        <p:txBody>
          <a:bodyPr/>
          <a:lstStyle/>
          <a:p>
            <a:pPr eaLnBrk="1" hangingPunct="1"/>
            <a:endParaRPr lang="zh-CN" altLang="zh-CN" smtClean="0"/>
          </a:p>
        </p:txBody>
      </p:sp>
      <p:sp>
        <p:nvSpPr>
          <p:cNvPr id="62468" name="Oval 7"/>
          <p:cNvSpPr>
            <a:spLocks noChangeArrowheads="1"/>
          </p:cNvSpPr>
          <p:nvPr/>
        </p:nvSpPr>
        <p:spPr bwMode="auto">
          <a:xfrm>
            <a:off x="4191000" y="4267200"/>
            <a:ext cx="228600" cy="228600"/>
          </a:xfrm>
          <a:prstGeom prst="ellipse">
            <a:avLst/>
          </a:prstGeom>
          <a:solidFill>
            <a:schemeClr val="bg1">
              <a:alpha val="0"/>
            </a:schemeClr>
          </a:solidFill>
          <a:ln w="22225">
            <a:solidFill>
              <a:schemeClr val="hlink"/>
            </a:solidFill>
            <a:round/>
            <a:headEnd/>
            <a:tailEnd/>
          </a:ln>
        </p:spPr>
        <p:txBody>
          <a:bodyPr wrap="none" anchor="ctr"/>
          <a:lstStyle/>
          <a:p>
            <a:pPr algn="ctr"/>
            <a:endParaRPr lang="zh-CN" alt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2" name="Rectangle 2"/>
          <p:cNvSpPr>
            <a:spLocks noGrp="1" noChangeArrowheads="1"/>
          </p:cNvSpPr>
          <p:nvPr>
            <p:ph type="title" sz="quarter"/>
          </p:nvPr>
        </p:nvSpPr>
        <p:spPr/>
        <p:txBody>
          <a:bodyPr/>
          <a:lstStyle/>
          <a:p>
            <a:endParaRPr lang="zh-CN" altLang="zh-CN" smtClean="0"/>
          </a:p>
        </p:txBody>
      </p:sp>
      <p:graphicFrame>
        <p:nvGraphicFramePr>
          <p:cNvPr id="345091" name="Group 3"/>
          <p:cNvGraphicFramePr>
            <a:graphicFrameLocks noGrp="1"/>
          </p:cNvGraphicFramePr>
          <p:nvPr>
            <p:ph sz="quarter" idx="1"/>
          </p:nvPr>
        </p:nvGraphicFramePr>
        <p:xfrm>
          <a:off x="762000" y="2057400"/>
          <a:ext cx="7924800" cy="4251960"/>
        </p:xfrm>
        <a:graphic>
          <a:graphicData uri="http://schemas.openxmlformats.org/drawingml/2006/table">
            <a:tbl>
              <a:tblPr/>
              <a:tblGrid>
                <a:gridCol w="1371600"/>
                <a:gridCol w="1524000"/>
                <a:gridCol w="1676400"/>
                <a:gridCol w="1524000"/>
                <a:gridCol w="1828800"/>
              </a:tblGrid>
              <a:tr h="990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ea typeface="宋体" pitchFamily="2" charset="-122"/>
                        </a:rPr>
                        <a:t>调制解调方式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相干</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BPSK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相干</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BFSK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rPr>
                        <a:t>差分</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rPr>
                        <a:t>BPSK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rPr>
                        <a:t>非相干正交</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rPr>
                        <a:t>BFSK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AWGN</a:t>
                      </a:r>
                      <a:r>
                        <a:rPr kumimoji="0" lang="zh-CN" altLang="en-US" sz="28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下的</a:t>
                      </a:r>
                      <a:r>
                        <a:rPr kumimoji="0" lang="en-US" altLang="zh-CN" sz="2800" b="1" i="1"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P</a:t>
                      </a:r>
                      <a:r>
                        <a:rPr kumimoji="0" lang="en-US" altLang="zh-CN" sz="2800" b="1" i="1" u="none" strike="noStrike" cap="none" normalizeH="0" baseline="-25000" smtClean="0">
                          <a:ln>
                            <a:noFill/>
                          </a:ln>
                          <a:solidFill>
                            <a:schemeClr val="tx1"/>
                          </a:solidFill>
                          <a:effectLst>
                            <a:outerShdw blurRad="38100" dist="38100" dir="2700000" algn="tl">
                              <a:srgbClr val="FFFFFF"/>
                            </a:outerShdw>
                          </a:effectLst>
                          <a:latin typeface="Times New Roman" pitchFamily="18" charset="0"/>
                          <a:ea typeface="宋体" pitchFamily="2" charset="-122"/>
                        </a:rPr>
                        <a:t>e</a:t>
                      </a:r>
                      <a:endParaRPr kumimoji="0" lang="en-US" altLang="zh-CN" sz="2800" b="1" i="1"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瑞利信道下的</a:t>
                      </a:r>
                      <a:r>
                        <a:rPr kumimoji="0" lang="en-US" altLang="zh-CN" sz="2800" b="1" i="1"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P</a:t>
                      </a:r>
                      <a:r>
                        <a:rPr kumimoji="0" lang="en-US" altLang="zh-CN" sz="2800" b="1" i="1" u="none" strike="noStrike" cap="none" normalizeH="0" baseline="-25000" smtClean="0">
                          <a:ln>
                            <a:noFill/>
                          </a:ln>
                          <a:solidFill>
                            <a:schemeClr val="tx1"/>
                          </a:solidFill>
                          <a:effectLst>
                            <a:outerShdw blurRad="38100" dist="38100" dir="2700000" algn="tl">
                              <a:srgbClr val="FFFFFF"/>
                            </a:outerShdw>
                          </a:effectLst>
                          <a:latin typeface="Times New Roman" pitchFamily="18" charset="0"/>
                          <a:ea typeface="宋体" pitchFamily="2" charset="-122"/>
                        </a:rPr>
                        <a:t>e</a:t>
                      </a:r>
                      <a:endParaRPr kumimoji="0" lang="en-US" altLang="zh-CN" sz="2800" b="1" i="1"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E</a:t>
                      </a:r>
                      <a:r>
                        <a:rPr kumimoji="0" lang="en-US" altLang="zh-CN" sz="2800" b="1" i="1" u="none" strike="noStrike" cap="none" normalizeH="0" baseline="-25000" smtClean="0">
                          <a:ln>
                            <a:noFill/>
                          </a:ln>
                          <a:solidFill>
                            <a:schemeClr val="tx1"/>
                          </a:solidFill>
                          <a:effectLst>
                            <a:outerShdw blurRad="38100" dist="38100" dir="2700000" algn="tl">
                              <a:srgbClr val="FFFFFF"/>
                            </a:outerShdw>
                          </a:effectLst>
                          <a:latin typeface="Times New Roman" pitchFamily="18" charset="0"/>
                          <a:ea typeface="宋体" pitchFamily="2" charset="-122"/>
                        </a:rPr>
                        <a:t>b</a:t>
                      </a:r>
                      <a:r>
                        <a:rPr kumimoji="0" lang="en-US" altLang="zh-CN" sz="2800" b="1" i="1"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/N</a:t>
                      </a:r>
                      <a:r>
                        <a:rPr kumimoji="0" lang="en-US" altLang="zh-CN" sz="2800" b="1" i="1" u="none" strike="noStrike" cap="none" normalizeH="0" baseline="-25000" smtClean="0">
                          <a:ln>
                            <a:noFill/>
                          </a:ln>
                          <a:solidFill>
                            <a:schemeClr val="tx1"/>
                          </a:solidFill>
                          <a:effectLst>
                            <a:outerShdw blurRad="38100" dist="38100" dir="2700000" algn="tl">
                              <a:srgbClr val="FFFFFF"/>
                            </a:outerShdw>
                          </a:effectLst>
                          <a:latin typeface="Times New Roman" pitchFamily="18" charset="0"/>
                          <a:ea typeface="宋体" pitchFamily="2" charset="-122"/>
                        </a:rPr>
                        <a:t>0</a:t>
                      </a:r>
                      <a:r>
                        <a:rPr kumimoji="0" lang="zh-CN" altLang="en-US" sz="28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较大时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8130" name="Object 2"/>
          <p:cNvGraphicFramePr>
            <a:graphicFrameLocks noChangeAspect="1"/>
          </p:cNvGraphicFramePr>
          <p:nvPr>
            <p:ph sz="quarter" idx="2"/>
          </p:nvPr>
        </p:nvGraphicFramePr>
        <p:xfrm>
          <a:off x="2362200" y="3352800"/>
          <a:ext cx="939800" cy="457200"/>
        </p:xfrm>
        <a:graphic>
          <a:graphicData uri="http://schemas.openxmlformats.org/presentationml/2006/ole">
            <p:oleObj spid="_x0000_s48130" name="公式" r:id="rId4" imgW="787320" imgH="291960" progId="Equation.3">
              <p:embed/>
            </p:oleObj>
          </a:graphicData>
        </a:graphic>
      </p:graphicFrame>
      <p:graphicFrame>
        <p:nvGraphicFramePr>
          <p:cNvPr id="48131" name="Object 3"/>
          <p:cNvGraphicFramePr>
            <a:graphicFrameLocks noChangeAspect="1"/>
          </p:cNvGraphicFramePr>
          <p:nvPr>
            <p:ph sz="quarter" idx="3"/>
          </p:nvPr>
        </p:nvGraphicFramePr>
        <p:xfrm>
          <a:off x="3962400" y="3352800"/>
          <a:ext cx="838200" cy="444500"/>
        </p:xfrm>
        <a:graphic>
          <a:graphicData uri="http://schemas.openxmlformats.org/presentationml/2006/ole">
            <p:oleObj spid="_x0000_s48131" name="公式" r:id="rId5" imgW="672840" imgH="291960" progId="Equation.3">
              <p:embed/>
            </p:oleObj>
          </a:graphicData>
        </a:graphic>
      </p:graphicFrame>
      <p:graphicFrame>
        <p:nvGraphicFramePr>
          <p:cNvPr id="48132" name="Object 4"/>
          <p:cNvGraphicFramePr>
            <a:graphicFrameLocks noChangeAspect="1"/>
          </p:cNvGraphicFramePr>
          <p:nvPr>
            <p:ph sz="quarter" idx="4"/>
          </p:nvPr>
        </p:nvGraphicFramePr>
        <p:xfrm>
          <a:off x="5410200" y="3200400"/>
          <a:ext cx="1371600" cy="685800"/>
        </p:xfrm>
        <a:graphic>
          <a:graphicData uri="http://schemas.openxmlformats.org/presentationml/2006/ole">
            <p:oleObj spid="_x0000_s48132" name="公式" r:id="rId6" imgW="939600" imgH="482400" progId="Equation.3">
              <p:embed/>
            </p:oleObj>
          </a:graphicData>
        </a:graphic>
      </p:graphicFrame>
      <p:graphicFrame>
        <p:nvGraphicFramePr>
          <p:cNvPr id="48133" name="Object 5"/>
          <p:cNvGraphicFramePr>
            <a:graphicFrameLocks noChangeAspect="1"/>
          </p:cNvGraphicFramePr>
          <p:nvPr/>
        </p:nvGraphicFramePr>
        <p:xfrm>
          <a:off x="7010400" y="3124200"/>
          <a:ext cx="1524000" cy="760413"/>
        </p:xfrm>
        <a:graphic>
          <a:graphicData uri="http://schemas.openxmlformats.org/presentationml/2006/ole">
            <p:oleObj spid="_x0000_s48133" name="公式" r:id="rId7" imgW="1002960" imgH="533160" progId="Equation.3">
              <p:embed/>
            </p:oleObj>
          </a:graphicData>
        </a:graphic>
      </p:graphicFrame>
      <p:graphicFrame>
        <p:nvGraphicFramePr>
          <p:cNvPr id="48134" name="Object 6"/>
          <p:cNvGraphicFramePr>
            <a:graphicFrameLocks noChangeAspect="1"/>
          </p:cNvGraphicFramePr>
          <p:nvPr/>
        </p:nvGraphicFramePr>
        <p:xfrm>
          <a:off x="2133600" y="4267200"/>
          <a:ext cx="1470025" cy="912813"/>
        </p:xfrm>
        <a:graphic>
          <a:graphicData uri="http://schemas.openxmlformats.org/presentationml/2006/ole">
            <p:oleObj spid="_x0000_s48134" name="公式" r:id="rId8" imgW="1231560" imgH="583920" progId="Equation.3">
              <p:embed/>
            </p:oleObj>
          </a:graphicData>
        </a:graphic>
      </p:graphicFrame>
      <p:graphicFrame>
        <p:nvGraphicFramePr>
          <p:cNvPr id="48135" name="Object 7"/>
          <p:cNvGraphicFramePr>
            <a:graphicFrameLocks noChangeAspect="1"/>
          </p:cNvGraphicFramePr>
          <p:nvPr/>
        </p:nvGraphicFramePr>
        <p:xfrm>
          <a:off x="3725863" y="4267200"/>
          <a:ext cx="1485900" cy="912813"/>
        </p:xfrm>
        <a:graphic>
          <a:graphicData uri="http://schemas.openxmlformats.org/presentationml/2006/ole">
            <p:oleObj spid="_x0000_s48135" name="公式" r:id="rId9" imgW="1244520" imgH="583920" progId="Equation.3">
              <p:embed/>
            </p:oleObj>
          </a:graphicData>
        </a:graphic>
      </p:graphicFrame>
      <p:graphicFrame>
        <p:nvGraphicFramePr>
          <p:cNvPr id="48136" name="Object 8"/>
          <p:cNvGraphicFramePr>
            <a:graphicFrameLocks noChangeAspect="1"/>
          </p:cNvGraphicFramePr>
          <p:nvPr/>
        </p:nvGraphicFramePr>
        <p:xfrm>
          <a:off x="5599113" y="4316413"/>
          <a:ext cx="939800" cy="812800"/>
        </p:xfrm>
        <a:graphic>
          <a:graphicData uri="http://schemas.openxmlformats.org/presentationml/2006/ole">
            <p:oleObj spid="_x0000_s48136" name="公式" r:id="rId10" imgW="787320" imgH="520560" progId="Equation.3">
              <p:embed/>
            </p:oleObj>
          </a:graphicData>
        </a:graphic>
      </p:graphicFrame>
      <p:graphicFrame>
        <p:nvGraphicFramePr>
          <p:cNvPr id="48137" name="Object 9"/>
          <p:cNvGraphicFramePr>
            <a:graphicFrameLocks noChangeAspect="1"/>
          </p:cNvGraphicFramePr>
          <p:nvPr/>
        </p:nvGraphicFramePr>
        <p:xfrm>
          <a:off x="7405688" y="4373563"/>
          <a:ext cx="606425" cy="752475"/>
        </p:xfrm>
        <a:graphic>
          <a:graphicData uri="http://schemas.openxmlformats.org/presentationml/2006/ole">
            <p:oleObj spid="_x0000_s48137" name="公式" r:id="rId11" imgW="507960" imgH="482400" progId="Equation.3">
              <p:embed/>
            </p:oleObj>
          </a:graphicData>
        </a:graphic>
      </p:graphicFrame>
      <p:graphicFrame>
        <p:nvGraphicFramePr>
          <p:cNvPr id="48138" name="Object 10"/>
          <p:cNvGraphicFramePr>
            <a:graphicFrameLocks noChangeAspect="1"/>
          </p:cNvGraphicFramePr>
          <p:nvPr/>
        </p:nvGraphicFramePr>
        <p:xfrm>
          <a:off x="2536825" y="5486400"/>
          <a:ext cx="409575" cy="752475"/>
        </p:xfrm>
        <a:graphic>
          <a:graphicData uri="http://schemas.openxmlformats.org/presentationml/2006/ole">
            <p:oleObj spid="_x0000_s48138" name="公式" r:id="rId12" imgW="342720" imgH="482400" progId="Equation.3">
              <p:embed/>
            </p:oleObj>
          </a:graphicData>
        </a:graphic>
      </p:graphicFrame>
      <p:graphicFrame>
        <p:nvGraphicFramePr>
          <p:cNvPr id="48139" name="Object 11"/>
          <p:cNvGraphicFramePr>
            <a:graphicFrameLocks noChangeAspect="1"/>
          </p:cNvGraphicFramePr>
          <p:nvPr/>
        </p:nvGraphicFramePr>
        <p:xfrm>
          <a:off x="4191000" y="5486400"/>
          <a:ext cx="409575" cy="752475"/>
        </p:xfrm>
        <a:graphic>
          <a:graphicData uri="http://schemas.openxmlformats.org/presentationml/2006/ole">
            <p:oleObj spid="_x0000_s48139" name="公式" r:id="rId13" imgW="342720" imgH="482400" progId="Equation.3">
              <p:embed/>
            </p:oleObj>
          </a:graphicData>
        </a:graphic>
      </p:graphicFrame>
      <p:graphicFrame>
        <p:nvGraphicFramePr>
          <p:cNvPr id="48140" name="Object 12"/>
          <p:cNvGraphicFramePr>
            <a:graphicFrameLocks noChangeAspect="1"/>
          </p:cNvGraphicFramePr>
          <p:nvPr/>
        </p:nvGraphicFramePr>
        <p:xfrm>
          <a:off x="5867400" y="5486400"/>
          <a:ext cx="409575" cy="752475"/>
        </p:xfrm>
        <a:graphic>
          <a:graphicData uri="http://schemas.openxmlformats.org/presentationml/2006/ole">
            <p:oleObj spid="_x0000_s48140" name="公式" r:id="rId14" imgW="342720" imgH="482400" progId="Equation.3">
              <p:embed/>
            </p:oleObj>
          </a:graphicData>
        </a:graphic>
      </p:graphicFrame>
      <p:graphicFrame>
        <p:nvGraphicFramePr>
          <p:cNvPr id="48141" name="Object 13"/>
          <p:cNvGraphicFramePr>
            <a:graphicFrameLocks noChangeAspect="1"/>
          </p:cNvGraphicFramePr>
          <p:nvPr/>
        </p:nvGraphicFramePr>
        <p:xfrm>
          <a:off x="7535863" y="5486400"/>
          <a:ext cx="273050" cy="752475"/>
        </p:xfrm>
        <a:graphic>
          <a:graphicData uri="http://schemas.openxmlformats.org/presentationml/2006/ole">
            <p:oleObj spid="_x0000_s48141" name="公式" r:id="rId15" imgW="228600" imgH="482400" progId="Equation.3">
              <p:embed/>
            </p:oleObj>
          </a:graphicData>
        </a:graphic>
      </p:graphicFrame>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endParaRPr lang="zh-CN" altLang="zh-CN" smtClean="0"/>
          </a:p>
        </p:txBody>
      </p:sp>
      <p:sp>
        <p:nvSpPr>
          <p:cNvPr id="49157" name="Rectangle 3"/>
          <p:cNvSpPr>
            <a:spLocks noGrp="1" noChangeArrowheads="1"/>
          </p:cNvSpPr>
          <p:nvPr>
            <p:ph type="body" sz="half" idx="1"/>
          </p:nvPr>
        </p:nvSpPr>
        <p:spPr>
          <a:xfrm>
            <a:off x="762000" y="2133600"/>
            <a:ext cx="7848600" cy="3998913"/>
          </a:xfrm>
        </p:spPr>
        <p:txBody>
          <a:bodyPr/>
          <a:lstStyle/>
          <a:p>
            <a:r>
              <a:rPr lang="zh-CN" altLang="en-US" sz="2800" b="1" smtClean="0">
                <a:latin typeface="Times New Roman" pitchFamily="18" charset="0"/>
              </a:rPr>
              <a:t>注意：当</a:t>
            </a:r>
            <a:r>
              <a:rPr lang="en-US" altLang="zh-CN" sz="2800" b="1" i="1" smtClean="0">
                <a:latin typeface="Times New Roman" pitchFamily="18" charset="0"/>
              </a:rPr>
              <a:t>E</a:t>
            </a:r>
            <a:r>
              <a:rPr lang="en-US" altLang="zh-CN" sz="2800" b="1" i="1" baseline="-25000" smtClean="0">
                <a:latin typeface="Times New Roman" pitchFamily="18" charset="0"/>
              </a:rPr>
              <a:t>b</a:t>
            </a:r>
            <a:r>
              <a:rPr lang="en-US" altLang="zh-CN" sz="2800" b="1" i="1" smtClean="0">
                <a:latin typeface="Times New Roman" pitchFamily="18" charset="0"/>
              </a:rPr>
              <a:t>/N</a:t>
            </a:r>
            <a:r>
              <a:rPr lang="en-US" altLang="zh-CN" sz="2800" b="1" i="1" baseline="-25000" smtClean="0">
                <a:latin typeface="Times New Roman" pitchFamily="18" charset="0"/>
              </a:rPr>
              <a:t>0</a:t>
            </a:r>
            <a:r>
              <a:rPr lang="zh-CN" altLang="en-US" sz="2800" b="1" smtClean="0">
                <a:latin typeface="Times New Roman" pitchFamily="18" charset="0"/>
              </a:rPr>
              <a:t>较大，即</a:t>
            </a:r>
            <a:r>
              <a:rPr lang="ru-RU" altLang="zh-CN" sz="2800" b="1" i="1" smtClean="0">
                <a:latin typeface="Times New Roman" pitchFamily="18" charset="0"/>
              </a:rPr>
              <a:t>Г</a:t>
            </a:r>
            <a:r>
              <a:rPr lang="zh-CN" altLang="en-US" sz="2800" b="1" smtClean="0">
                <a:latin typeface="Times New Roman" pitchFamily="18" charset="0"/>
              </a:rPr>
              <a:t>较大时获取近似结果使用到了以下近似关系：</a:t>
            </a:r>
          </a:p>
          <a:p>
            <a:endParaRPr lang="zh-CN" altLang="en-US" sz="2800" b="1" smtClean="0">
              <a:latin typeface="Times New Roman" pitchFamily="18" charset="0"/>
            </a:endParaRPr>
          </a:p>
          <a:p>
            <a:pPr>
              <a:buFont typeface="Wingdings" pitchFamily="2" charset="2"/>
              <a:buNone/>
            </a:pPr>
            <a:r>
              <a:rPr lang="zh-CN" altLang="en-US" sz="2800" b="1" smtClean="0">
                <a:latin typeface="Times New Roman" pitchFamily="18" charset="0"/>
              </a:rPr>
              <a:t>    如：</a:t>
            </a:r>
          </a:p>
          <a:p>
            <a:pPr>
              <a:buFont typeface="Wingdings" pitchFamily="2" charset="2"/>
              <a:buNone/>
            </a:pPr>
            <a:endParaRPr lang="zh-CN" altLang="ru-RU" sz="2800" b="1" smtClean="0">
              <a:latin typeface="Times New Roman" pitchFamily="18" charset="0"/>
            </a:endParaRPr>
          </a:p>
        </p:txBody>
      </p:sp>
      <p:graphicFrame>
        <p:nvGraphicFramePr>
          <p:cNvPr id="49154" name="Object 2"/>
          <p:cNvGraphicFramePr>
            <a:graphicFrameLocks noChangeAspect="1"/>
          </p:cNvGraphicFramePr>
          <p:nvPr>
            <p:ph sz="quarter" idx="2"/>
          </p:nvPr>
        </p:nvGraphicFramePr>
        <p:xfrm>
          <a:off x="2971800" y="3048000"/>
          <a:ext cx="3352800" cy="685800"/>
        </p:xfrm>
        <a:graphic>
          <a:graphicData uri="http://schemas.openxmlformats.org/presentationml/2006/ole">
            <p:oleObj spid="_x0000_s49154" name="公式" r:id="rId4" imgW="2514600" imgH="482400" progId="Equation.3">
              <p:embed/>
            </p:oleObj>
          </a:graphicData>
        </a:graphic>
      </p:graphicFrame>
      <p:graphicFrame>
        <p:nvGraphicFramePr>
          <p:cNvPr id="49155" name="Object 3"/>
          <p:cNvGraphicFramePr>
            <a:graphicFrameLocks noChangeAspect="1"/>
          </p:cNvGraphicFramePr>
          <p:nvPr>
            <p:ph sz="quarter" idx="3"/>
          </p:nvPr>
        </p:nvGraphicFramePr>
        <p:xfrm>
          <a:off x="3200400" y="4038600"/>
          <a:ext cx="2906713" cy="1981200"/>
        </p:xfrm>
        <a:graphic>
          <a:graphicData uri="http://schemas.openxmlformats.org/presentationml/2006/ole">
            <p:oleObj spid="_x0000_s49155" name="公式" r:id="rId5" imgW="2273040" imgH="1549080" progId="Equation.3">
              <p:embed/>
            </p:oleObj>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endParaRPr lang="zh-CN" altLang="zh-CN" smtClean="0"/>
          </a:p>
        </p:txBody>
      </p:sp>
      <p:pic>
        <p:nvPicPr>
          <p:cNvPr id="130051" name="Picture 3" descr="新建 Windows位图图像"/>
          <p:cNvPicPr>
            <a:picLocks noGrp="1" noChangeAspect="1" noChangeArrowheads="1"/>
          </p:cNvPicPr>
          <p:nvPr>
            <p:ph idx="1"/>
          </p:nvPr>
        </p:nvPicPr>
        <p:blipFill>
          <a:blip r:embed="rId3" cstate="print"/>
          <a:srcRect/>
          <a:stretch>
            <a:fillRect/>
          </a:stretch>
        </p:blipFill>
        <p:spPr>
          <a:xfrm>
            <a:off x="1905000" y="1981200"/>
            <a:ext cx="5549900" cy="4568825"/>
          </a:xfrm>
        </p:spPr>
      </p:pic>
      <p:sp>
        <p:nvSpPr>
          <p:cNvPr id="349188" name="Line 4"/>
          <p:cNvSpPr>
            <a:spLocks noChangeShapeType="1"/>
          </p:cNvSpPr>
          <p:nvPr/>
        </p:nvSpPr>
        <p:spPr bwMode="auto">
          <a:xfrm>
            <a:off x="2514600" y="4572000"/>
            <a:ext cx="2743200" cy="0"/>
          </a:xfrm>
          <a:prstGeom prst="line">
            <a:avLst/>
          </a:prstGeom>
          <a:noFill/>
          <a:ln w="22225">
            <a:solidFill>
              <a:schemeClr val="hlink"/>
            </a:solidFill>
            <a:prstDash val="sysDot"/>
            <a:round/>
            <a:headEnd/>
            <a:tailEnd/>
          </a:ln>
        </p:spPr>
        <p:txBody>
          <a:bodyPr/>
          <a:lstStyle/>
          <a:p>
            <a:endParaRPr lang="zh-CN" altLang="en-US"/>
          </a:p>
        </p:txBody>
      </p:sp>
      <p:sp>
        <p:nvSpPr>
          <p:cNvPr id="349189" name="Line 5"/>
          <p:cNvSpPr>
            <a:spLocks noChangeShapeType="1"/>
          </p:cNvSpPr>
          <p:nvPr/>
        </p:nvSpPr>
        <p:spPr bwMode="auto">
          <a:xfrm>
            <a:off x="3352800" y="4572000"/>
            <a:ext cx="0" cy="1524000"/>
          </a:xfrm>
          <a:prstGeom prst="line">
            <a:avLst/>
          </a:prstGeom>
          <a:noFill/>
          <a:ln w="22225">
            <a:solidFill>
              <a:schemeClr val="hlink"/>
            </a:solidFill>
            <a:prstDash val="sysDot"/>
            <a:round/>
            <a:headEnd/>
            <a:tailEnd/>
          </a:ln>
        </p:spPr>
        <p:txBody>
          <a:bodyPr/>
          <a:lstStyle/>
          <a:p>
            <a:endParaRPr lang="zh-CN" altLang="en-US"/>
          </a:p>
        </p:txBody>
      </p:sp>
      <p:sp>
        <p:nvSpPr>
          <p:cNvPr id="349190" name="Line 6"/>
          <p:cNvSpPr>
            <a:spLocks noChangeShapeType="1"/>
          </p:cNvSpPr>
          <p:nvPr/>
        </p:nvSpPr>
        <p:spPr bwMode="auto">
          <a:xfrm>
            <a:off x="5257800" y="4572000"/>
            <a:ext cx="0" cy="1524000"/>
          </a:xfrm>
          <a:prstGeom prst="line">
            <a:avLst/>
          </a:prstGeom>
          <a:noFill/>
          <a:ln w="22225">
            <a:solidFill>
              <a:schemeClr val="hlink"/>
            </a:solidFill>
            <a:prstDash val="sysDot"/>
            <a:round/>
            <a:headEnd/>
            <a:tailEnd/>
          </a:ln>
        </p:spPr>
        <p:txBody>
          <a:bodyPr/>
          <a:lstStyle/>
          <a:p>
            <a:endParaRPr lang="zh-CN" altLang="en-US"/>
          </a:p>
        </p:txBody>
      </p:sp>
      <p:sp>
        <p:nvSpPr>
          <p:cNvPr id="130055" name="Oval 7"/>
          <p:cNvSpPr>
            <a:spLocks noChangeArrowheads="1"/>
          </p:cNvSpPr>
          <p:nvPr/>
        </p:nvSpPr>
        <p:spPr bwMode="auto">
          <a:xfrm>
            <a:off x="3810000" y="3505200"/>
            <a:ext cx="1219200" cy="533400"/>
          </a:xfrm>
          <a:prstGeom prst="ellipse">
            <a:avLst/>
          </a:prstGeom>
          <a:noFill/>
          <a:ln w="25400" algn="ctr">
            <a:solidFill>
              <a:schemeClr val="tx2"/>
            </a:solidFill>
            <a:round/>
            <a:headEnd/>
            <a:tailEnd/>
          </a:ln>
        </p:spPr>
        <p:txBody>
          <a:bodyPr wrap="none" anchor="ctr"/>
          <a:lstStyle/>
          <a:p>
            <a:endParaRPr lang="zh-CN" altLang="en-US"/>
          </a:p>
        </p:txBody>
      </p:sp>
      <p:sp>
        <p:nvSpPr>
          <p:cNvPr id="130056" name="AutoShape 8"/>
          <p:cNvSpPr>
            <a:spLocks noChangeArrowheads="1"/>
          </p:cNvSpPr>
          <p:nvPr/>
        </p:nvSpPr>
        <p:spPr bwMode="auto">
          <a:xfrm>
            <a:off x="5638800" y="2743200"/>
            <a:ext cx="3048000" cy="914400"/>
          </a:xfrm>
          <a:prstGeom prst="wedgeEllipseCallout">
            <a:avLst>
              <a:gd name="adj1" fmla="val -78676"/>
              <a:gd name="adj2" fmla="val 62500"/>
            </a:avLst>
          </a:prstGeom>
          <a:noFill/>
          <a:ln w="25400" algn="ctr">
            <a:solidFill>
              <a:schemeClr val="tx2"/>
            </a:solidFill>
            <a:miter lim="800000"/>
            <a:headEnd/>
            <a:tailEnd/>
          </a:ln>
        </p:spPr>
        <p:txBody>
          <a:bodyPr/>
          <a:lstStyle/>
          <a:p>
            <a:pPr marL="342900" indent="-342900" algn="ctr"/>
            <a:r>
              <a:rPr lang="zh-CN" altLang="en-US" sz="2000" b="1">
                <a:solidFill>
                  <a:schemeClr val="tx2"/>
                </a:solidFill>
              </a:rPr>
              <a:t>慢平坦瑞利衰落下的误码曲线</a:t>
            </a:r>
          </a:p>
        </p:txBody>
      </p:sp>
      <p:sp>
        <p:nvSpPr>
          <p:cNvPr id="130057" name="AutoShape 9"/>
          <p:cNvSpPr>
            <a:spLocks noChangeArrowheads="1"/>
          </p:cNvSpPr>
          <p:nvPr/>
        </p:nvSpPr>
        <p:spPr bwMode="auto">
          <a:xfrm>
            <a:off x="6096000" y="3962400"/>
            <a:ext cx="2895600" cy="1752600"/>
          </a:xfrm>
          <a:prstGeom prst="wedgeEllipseCallout">
            <a:avLst>
              <a:gd name="adj1" fmla="val -134993"/>
              <a:gd name="adj2" fmla="val 38722"/>
            </a:avLst>
          </a:prstGeom>
          <a:noFill/>
          <a:ln w="25400" algn="ctr">
            <a:solidFill>
              <a:schemeClr val="tx2"/>
            </a:solidFill>
            <a:miter lim="800000"/>
            <a:headEnd/>
            <a:tailEnd/>
          </a:ln>
        </p:spPr>
        <p:txBody>
          <a:bodyPr/>
          <a:lstStyle/>
          <a:p>
            <a:pPr marL="342900" indent="-342900" algn="ctr"/>
            <a:r>
              <a:rPr lang="en-US" altLang="zh-CN" sz="2000" b="1">
                <a:solidFill>
                  <a:schemeClr val="tx2"/>
                </a:solidFill>
                <a:latin typeface="Times New Roman" pitchFamily="18" charset="0"/>
                <a:cs typeface="Times New Roman" pitchFamily="18" charset="0"/>
              </a:rPr>
              <a:t>AWGN</a:t>
            </a:r>
            <a:r>
              <a:rPr lang="zh-CN" altLang="en-US" sz="2000" b="1">
                <a:solidFill>
                  <a:schemeClr val="tx2"/>
                </a:solidFill>
                <a:latin typeface="Times New Roman" pitchFamily="18" charset="0"/>
                <a:cs typeface="Times New Roman" pitchFamily="18" charset="0"/>
              </a:rPr>
              <a:t>下典型</a:t>
            </a:r>
          </a:p>
          <a:p>
            <a:pPr marL="342900" indent="-342900" algn="ctr"/>
            <a:r>
              <a:rPr lang="zh-CN" altLang="en-US" sz="2000" b="1">
                <a:solidFill>
                  <a:schemeClr val="tx2"/>
                </a:solidFill>
                <a:latin typeface="Times New Roman" pitchFamily="18" charset="0"/>
                <a:cs typeface="Times New Roman" pitchFamily="18" charset="0"/>
              </a:rPr>
              <a:t>的误码曲线（二进制调制）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p:cTn id="7" dur="1000" fill="hold"/>
                                        <p:tgtEl>
                                          <p:spTgt spid="349188"/>
                                        </p:tgtEl>
                                        <p:attrNameLst>
                                          <p:attrName>ppt_w</p:attrName>
                                        </p:attrNameLst>
                                      </p:cBhvr>
                                      <p:tavLst>
                                        <p:tav tm="0">
                                          <p:val>
                                            <p:strVal val="#ppt_w*0.70"/>
                                          </p:val>
                                        </p:tav>
                                        <p:tav tm="100000">
                                          <p:val>
                                            <p:strVal val="#ppt_w"/>
                                          </p:val>
                                        </p:tav>
                                      </p:tavLst>
                                    </p:anim>
                                    <p:anim calcmode="lin" valueType="num">
                                      <p:cBhvr>
                                        <p:cTn id="8" dur="1000" fill="hold"/>
                                        <p:tgtEl>
                                          <p:spTgt spid="349188"/>
                                        </p:tgtEl>
                                        <p:attrNameLst>
                                          <p:attrName>ppt_h</p:attrName>
                                        </p:attrNameLst>
                                      </p:cBhvr>
                                      <p:tavLst>
                                        <p:tav tm="0">
                                          <p:val>
                                            <p:strVal val="#ppt_h"/>
                                          </p:val>
                                        </p:tav>
                                        <p:tav tm="100000">
                                          <p:val>
                                            <p:strVal val="#ppt_h"/>
                                          </p:val>
                                        </p:tav>
                                      </p:tavLst>
                                    </p:anim>
                                    <p:animEffect transition="in" filter="fade">
                                      <p:cBhvr>
                                        <p:cTn id="9" dur="1000"/>
                                        <p:tgtEl>
                                          <p:spTgt spid="349188"/>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349189"/>
                                        </p:tgtEl>
                                        <p:attrNameLst>
                                          <p:attrName>style.visibility</p:attrName>
                                        </p:attrNameLst>
                                      </p:cBhvr>
                                      <p:to>
                                        <p:strVal val="visible"/>
                                      </p:to>
                                    </p:set>
                                    <p:anim calcmode="lin" valueType="num">
                                      <p:cBhvr>
                                        <p:cTn id="13" dur="1000" fill="hold"/>
                                        <p:tgtEl>
                                          <p:spTgt spid="349189"/>
                                        </p:tgtEl>
                                        <p:attrNameLst>
                                          <p:attrName>ppt_w</p:attrName>
                                        </p:attrNameLst>
                                      </p:cBhvr>
                                      <p:tavLst>
                                        <p:tav tm="0">
                                          <p:val>
                                            <p:strVal val="#ppt_w*0.70"/>
                                          </p:val>
                                        </p:tav>
                                        <p:tav tm="100000">
                                          <p:val>
                                            <p:strVal val="#ppt_w"/>
                                          </p:val>
                                        </p:tav>
                                      </p:tavLst>
                                    </p:anim>
                                    <p:anim calcmode="lin" valueType="num">
                                      <p:cBhvr>
                                        <p:cTn id="14" dur="1000" fill="hold"/>
                                        <p:tgtEl>
                                          <p:spTgt spid="349189"/>
                                        </p:tgtEl>
                                        <p:attrNameLst>
                                          <p:attrName>ppt_h</p:attrName>
                                        </p:attrNameLst>
                                      </p:cBhvr>
                                      <p:tavLst>
                                        <p:tav tm="0">
                                          <p:val>
                                            <p:strVal val="#ppt_h"/>
                                          </p:val>
                                        </p:tav>
                                        <p:tav tm="100000">
                                          <p:val>
                                            <p:strVal val="#ppt_h"/>
                                          </p:val>
                                        </p:tav>
                                      </p:tavLst>
                                    </p:anim>
                                    <p:animEffect transition="in" filter="fade">
                                      <p:cBhvr>
                                        <p:cTn id="15" dur="1000"/>
                                        <p:tgtEl>
                                          <p:spTgt spid="349189"/>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349190"/>
                                        </p:tgtEl>
                                        <p:attrNameLst>
                                          <p:attrName>style.visibility</p:attrName>
                                        </p:attrNameLst>
                                      </p:cBhvr>
                                      <p:to>
                                        <p:strVal val="visible"/>
                                      </p:to>
                                    </p:set>
                                    <p:anim calcmode="lin" valueType="num">
                                      <p:cBhvr>
                                        <p:cTn id="18" dur="1000" fill="hold"/>
                                        <p:tgtEl>
                                          <p:spTgt spid="349190"/>
                                        </p:tgtEl>
                                        <p:attrNameLst>
                                          <p:attrName>ppt_w</p:attrName>
                                        </p:attrNameLst>
                                      </p:cBhvr>
                                      <p:tavLst>
                                        <p:tav tm="0">
                                          <p:val>
                                            <p:strVal val="#ppt_w*0.70"/>
                                          </p:val>
                                        </p:tav>
                                        <p:tav tm="100000">
                                          <p:val>
                                            <p:strVal val="#ppt_w"/>
                                          </p:val>
                                        </p:tav>
                                      </p:tavLst>
                                    </p:anim>
                                    <p:anim calcmode="lin" valueType="num">
                                      <p:cBhvr>
                                        <p:cTn id="19" dur="1000" fill="hold"/>
                                        <p:tgtEl>
                                          <p:spTgt spid="349190"/>
                                        </p:tgtEl>
                                        <p:attrNameLst>
                                          <p:attrName>ppt_h</p:attrName>
                                        </p:attrNameLst>
                                      </p:cBhvr>
                                      <p:tavLst>
                                        <p:tav tm="0">
                                          <p:val>
                                            <p:strVal val="#ppt_h"/>
                                          </p:val>
                                        </p:tav>
                                        <p:tav tm="100000">
                                          <p:val>
                                            <p:strVal val="#ppt_h"/>
                                          </p:val>
                                        </p:tav>
                                      </p:tavLst>
                                    </p:anim>
                                    <p:animEffect transition="in" filter="fade">
                                      <p:cBhvr>
                                        <p:cTn id="20" dur="1000"/>
                                        <p:tgtEl>
                                          <p:spTgt spid="349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P spid="349189" grpId="0" animBg="1"/>
      <p:bldP spid="349190"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304800" y="2133600"/>
            <a:ext cx="8610600" cy="4267200"/>
          </a:xfrm>
        </p:spPr>
        <p:txBody>
          <a:bodyPr/>
          <a:lstStyle/>
          <a:p>
            <a:pPr>
              <a:defRPr/>
            </a:pPr>
            <a:r>
              <a:rPr lang="zh-CN" altLang="en-US" b="1" dirty="0" smtClean="0">
                <a:effectLst>
                  <a:outerShdw blurRad="38100" dist="38100" dir="2700000" algn="tl">
                    <a:srgbClr val="000000">
                      <a:alpha val="43137"/>
                    </a:srgbClr>
                  </a:outerShdw>
                </a:effectLst>
              </a:rPr>
              <a:t>结论：</a:t>
            </a:r>
            <a:r>
              <a:rPr lang="zh-CN" altLang="en-US" sz="2800" b="1" dirty="0" smtClean="0">
                <a:latin typeface="Times New Roman" pitchFamily="18" charset="0"/>
                <a:cs typeface="Times New Roman" pitchFamily="18" charset="0"/>
              </a:rPr>
              <a:t>在</a:t>
            </a:r>
            <a:r>
              <a:rPr lang="en-US" altLang="zh-CN" sz="2800" b="1"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AWGN</a:t>
            </a:r>
            <a:r>
              <a:rPr lang="zh-CN" altLang="en-US" sz="2800" b="1"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信道中</a:t>
            </a:r>
            <a:r>
              <a:rPr lang="zh-CN" altLang="en-US" sz="2800" b="1" dirty="0" smtClean="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rPr>
              <a:t>BER</a:t>
            </a:r>
            <a:r>
              <a:rPr lang="zh-CN" altLang="en-US" sz="2800" b="1" dirty="0" smtClean="0">
                <a:latin typeface="Times New Roman" pitchFamily="18" charset="0"/>
                <a:cs typeface="Times New Roman" pitchFamily="18" charset="0"/>
              </a:rPr>
              <a:t>随着</a:t>
            </a:r>
            <a:r>
              <a:rPr lang="en-US" altLang="zh-CN" sz="2800" b="1" dirty="0" smtClean="0">
                <a:latin typeface="Times New Roman" pitchFamily="18" charset="0"/>
                <a:cs typeface="Times New Roman" pitchFamily="18" charset="0"/>
              </a:rPr>
              <a:t>SNR</a:t>
            </a:r>
            <a:r>
              <a:rPr lang="zh-CN" altLang="en-US" sz="2800" b="1" dirty="0" smtClean="0">
                <a:latin typeface="Times New Roman" pitchFamily="18" charset="0"/>
                <a:cs typeface="Times New Roman" pitchFamily="18" charset="0"/>
              </a:rPr>
              <a:t>的提高而</a:t>
            </a:r>
            <a:endParaRPr lang="en-US" altLang="zh-CN" sz="2800" b="1" dirty="0" smtClean="0">
              <a:latin typeface="Times New Roman" pitchFamily="18" charset="0"/>
              <a:cs typeface="Times New Roman" pitchFamily="18" charset="0"/>
            </a:endParaRPr>
          </a:p>
          <a:p>
            <a:pPr>
              <a:buFont typeface="Wingdings" pitchFamily="2" charset="2"/>
              <a:buNone/>
              <a:defRPr/>
            </a:pPr>
            <a:r>
              <a:rPr lang="zh-CN" altLang="en-US" sz="2800" b="1" dirty="0" smtClean="0">
                <a:latin typeface="Times New Roman" pitchFamily="18" charset="0"/>
                <a:cs typeface="Times New Roman" pitchFamily="18" charset="0"/>
              </a:rPr>
              <a:t>迅速</a:t>
            </a:r>
            <a:r>
              <a:rPr lang="zh-CN" altLang="en-US" sz="2800" b="1"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减小</a:t>
            </a:r>
            <a:r>
              <a:rPr lang="zh-CN" altLang="en-US" sz="2800" b="1" dirty="0" smtClean="0">
                <a:solidFill>
                  <a:schemeClr val="tx2"/>
                </a:solidFill>
                <a:latin typeface="Times New Roman" pitchFamily="18" charset="0"/>
                <a:cs typeface="Times New Roman" pitchFamily="18" charset="0"/>
              </a:rPr>
              <a:t>（</a:t>
            </a:r>
            <a:r>
              <a:rPr lang="zh-CN" altLang="en-US" sz="2800" b="1"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指数规律</a:t>
            </a:r>
            <a:r>
              <a:rPr lang="zh-CN" altLang="en-US" sz="2800" b="1" dirty="0" smtClean="0">
                <a:solidFill>
                  <a:schemeClr val="tx2"/>
                </a:solidFill>
                <a:latin typeface="Times New Roman" pitchFamily="18" charset="0"/>
                <a:cs typeface="Times New Roman" pitchFamily="18" charset="0"/>
              </a:rPr>
              <a:t>）</a:t>
            </a:r>
            <a:r>
              <a:rPr lang="zh-CN" altLang="en-US" sz="2800" b="1" dirty="0" smtClean="0">
                <a:latin typeface="Times New Roman" pitchFamily="18" charset="0"/>
                <a:cs typeface="Times New Roman" pitchFamily="18" charset="0"/>
              </a:rPr>
              <a:t>。对于二进制调制形式，</a:t>
            </a:r>
            <a:r>
              <a:rPr lang="en-US" altLang="zh-CN" sz="2800" b="1" dirty="0" smtClean="0">
                <a:latin typeface="Times New Roman" pitchFamily="18" charset="0"/>
                <a:cs typeface="Times New Roman" pitchFamily="18" charset="0"/>
              </a:rPr>
              <a:t>SNR</a:t>
            </a:r>
          </a:p>
          <a:p>
            <a:pPr>
              <a:buFont typeface="Wingdings" pitchFamily="2" charset="2"/>
              <a:buNone/>
              <a:defRPr/>
            </a:pPr>
            <a:r>
              <a:rPr lang="zh-CN" altLang="en-US" sz="2800" b="1" dirty="0" smtClean="0">
                <a:latin typeface="Times New Roman" pitchFamily="18" charset="0"/>
                <a:cs typeface="Times New Roman" pitchFamily="18" charset="0"/>
              </a:rPr>
              <a:t>为</a:t>
            </a:r>
            <a:r>
              <a:rPr lang="en-US" altLang="zh-CN" sz="2800" b="1" dirty="0" smtClean="0">
                <a:latin typeface="Times New Roman" pitchFamily="18" charset="0"/>
                <a:cs typeface="Times New Roman" pitchFamily="18" charset="0"/>
              </a:rPr>
              <a:t>10dB</a:t>
            </a:r>
            <a:r>
              <a:rPr lang="zh-CN" altLang="en-US" sz="2800" b="1" dirty="0" smtClean="0">
                <a:latin typeface="Times New Roman" pitchFamily="18" charset="0"/>
                <a:cs typeface="Times New Roman" pitchFamily="18" charset="0"/>
              </a:rPr>
              <a:t>时，</a:t>
            </a:r>
            <a:r>
              <a:rPr lang="en-US" altLang="zh-CN" sz="2800" b="1" dirty="0" smtClean="0">
                <a:latin typeface="Times New Roman" pitchFamily="18" charset="0"/>
                <a:cs typeface="Times New Roman" pitchFamily="18" charset="0"/>
              </a:rPr>
              <a:t>BER</a:t>
            </a:r>
            <a:r>
              <a:rPr lang="zh-CN" altLang="en-US" sz="2800" b="1" dirty="0" smtClean="0">
                <a:latin typeface="Times New Roman" pitchFamily="18" charset="0"/>
                <a:cs typeface="Times New Roman" pitchFamily="18" charset="0"/>
              </a:rPr>
              <a:t>为</a:t>
            </a:r>
            <a:r>
              <a:rPr lang="en-US" altLang="zh-CN" sz="2800" b="1" dirty="0" smtClean="0">
                <a:latin typeface="Times New Roman" pitchFamily="18" charset="0"/>
                <a:cs typeface="Times New Roman" pitchFamily="18" charset="0"/>
              </a:rPr>
              <a:t>10</a:t>
            </a:r>
            <a:r>
              <a:rPr lang="en-US" altLang="zh-CN" sz="2800" b="1" baseline="30000" dirty="0" smtClean="0">
                <a:latin typeface="Times New Roman" pitchFamily="18" charset="0"/>
                <a:cs typeface="Times New Roman" pitchFamily="18" charset="0"/>
              </a:rPr>
              <a:t>-4</a:t>
            </a:r>
            <a:r>
              <a:rPr lang="zh-CN" altLang="en-US" sz="2800" b="1" dirty="0" smtClean="0">
                <a:latin typeface="Times New Roman" pitchFamily="18" charset="0"/>
                <a:cs typeface="Times New Roman" pitchFamily="18" charset="0"/>
              </a:rPr>
              <a:t>数量级；</a:t>
            </a:r>
            <a:r>
              <a:rPr lang="en-US" altLang="zh-CN" sz="2800" b="1" dirty="0" smtClean="0">
                <a:latin typeface="Times New Roman" pitchFamily="18" charset="0"/>
                <a:cs typeface="Times New Roman" pitchFamily="18" charset="0"/>
              </a:rPr>
              <a:t>SNR</a:t>
            </a:r>
            <a:r>
              <a:rPr lang="zh-CN" altLang="en-US" sz="2800" b="1" dirty="0" smtClean="0">
                <a:latin typeface="Times New Roman" pitchFamily="18" charset="0"/>
                <a:cs typeface="Times New Roman" pitchFamily="18" charset="0"/>
              </a:rPr>
              <a:t>为</a:t>
            </a:r>
            <a:r>
              <a:rPr lang="en-US" altLang="zh-CN" sz="2800" b="1" dirty="0" smtClean="0">
                <a:latin typeface="Times New Roman" pitchFamily="18" charset="0"/>
                <a:cs typeface="Times New Roman" pitchFamily="18" charset="0"/>
              </a:rPr>
              <a:t>15dB</a:t>
            </a:r>
            <a:r>
              <a:rPr lang="zh-CN" altLang="en-US" sz="2800" b="1" dirty="0" smtClean="0">
                <a:latin typeface="Times New Roman" pitchFamily="18" charset="0"/>
                <a:cs typeface="Times New Roman" pitchFamily="18" charset="0"/>
              </a:rPr>
              <a:t>时，</a:t>
            </a:r>
            <a:r>
              <a:rPr lang="en-US" altLang="zh-CN" sz="2800" b="1" dirty="0" smtClean="0">
                <a:latin typeface="Times New Roman" pitchFamily="18" charset="0"/>
                <a:cs typeface="Times New Roman" pitchFamily="18" charset="0"/>
              </a:rPr>
              <a:t>BER</a:t>
            </a:r>
          </a:p>
          <a:p>
            <a:pPr>
              <a:buFont typeface="Wingdings" pitchFamily="2" charset="2"/>
              <a:buNone/>
              <a:defRPr/>
            </a:pPr>
            <a:r>
              <a:rPr lang="zh-CN" altLang="en-US" sz="2800" b="1" dirty="0" smtClean="0">
                <a:latin typeface="Times New Roman" pitchFamily="18" charset="0"/>
                <a:cs typeface="Times New Roman" pitchFamily="18" charset="0"/>
              </a:rPr>
              <a:t>在</a:t>
            </a:r>
            <a:r>
              <a:rPr lang="en-US" altLang="zh-CN" sz="2800" b="1" dirty="0" smtClean="0">
                <a:latin typeface="Times New Roman" pitchFamily="18" charset="0"/>
                <a:cs typeface="Times New Roman" pitchFamily="18" charset="0"/>
              </a:rPr>
              <a:t>10</a:t>
            </a:r>
            <a:r>
              <a:rPr lang="en-US" altLang="zh-CN" sz="2800" b="1" baseline="30000" dirty="0" smtClean="0">
                <a:latin typeface="Times New Roman" pitchFamily="18" charset="0"/>
                <a:cs typeface="Times New Roman" pitchFamily="18" charset="0"/>
              </a:rPr>
              <a:t>-8</a:t>
            </a:r>
            <a:r>
              <a:rPr lang="zh-CN" altLang="en-US" sz="2800" b="1" dirty="0" smtClean="0">
                <a:latin typeface="Times New Roman" pitchFamily="18" charset="0"/>
                <a:cs typeface="Times New Roman" pitchFamily="18" charset="0"/>
              </a:rPr>
              <a:t>以下。在平坦衰落信道中，情况则完全不同。因</a:t>
            </a:r>
            <a:endParaRPr lang="en-US" altLang="zh-CN" sz="2800" b="1" dirty="0" smtClean="0">
              <a:latin typeface="Times New Roman" pitchFamily="18" charset="0"/>
              <a:cs typeface="Times New Roman" pitchFamily="18" charset="0"/>
            </a:endParaRPr>
          </a:p>
          <a:p>
            <a:pPr>
              <a:buFont typeface="Wingdings" pitchFamily="2" charset="2"/>
              <a:buNone/>
              <a:defRPr/>
            </a:pPr>
            <a:r>
              <a:rPr lang="zh-CN" altLang="en-US" sz="2800" b="1" dirty="0" smtClean="0">
                <a:latin typeface="Times New Roman" pitchFamily="18" charset="0"/>
                <a:cs typeface="Times New Roman" pitchFamily="18" charset="0"/>
              </a:rPr>
              <a:t>为此时接收信号功率不再是常量，而是随信道衰落的</a:t>
            </a:r>
            <a:endParaRPr lang="en-US" altLang="zh-CN" sz="2800" b="1" dirty="0" smtClean="0">
              <a:latin typeface="Times New Roman" pitchFamily="18" charset="0"/>
              <a:cs typeface="Times New Roman" pitchFamily="18" charset="0"/>
            </a:endParaRPr>
          </a:p>
          <a:p>
            <a:pPr>
              <a:buFont typeface="Wingdings" pitchFamily="2" charset="2"/>
              <a:buNone/>
              <a:defRPr/>
            </a:pPr>
            <a:r>
              <a:rPr lang="zh-CN" altLang="en-US" sz="2800" b="1" dirty="0" smtClean="0">
                <a:latin typeface="Times New Roman" pitchFamily="18" charset="0"/>
                <a:cs typeface="Times New Roman" pitchFamily="18" charset="0"/>
              </a:rPr>
              <a:t>变化而变化。在</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平坦衰落信道中</a:t>
            </a:r>
            <a:r>
              <a:rPr lang="zh-CN" altLang="en-US" sz="2800" b="1" dirty="0" smtClean="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rPr>
              <a:t>BER</a:t>
            </a:r>
            <a:r>
              <a:rPr lang="zh-CN" altLang="en-US" sz="2800" b="1" dirty="0" smtClean="0">
                <a:latin typeface="Times New Roman" pitchFamily="18" charset="0"/>
                <a:cs typeface="Times New Roman" pitchFamily="18" charset="0"/>
              </a:rPr>
              <a:t>随平均</a:t>
            </a:r>
            <a:r>
              <a:rPr lang="en-US" altLang="zh-CN" sz="2800" b="1" dirty="0" smtClean="0">
                <a:latin typeface="Times New Roman" pitchFamily="18" charset="0"/>
                <a:cs typeface="Times New Roman" pitchFamily="18" charset="0"/>
              </a:rPr>
              <a:t>SNR</a:t>
            </a:r>
            <a:r>
              <a:rPr lang="zh-CN" altLang="en-US" sz="2800" b="1" dirty="0" smtClean="0">
                <a:latin typeface="Times New Roman" pitchFamily="18" charset="0"/>
                <a:cs typeface="Times New Roman" pitchFamily="18" charset="0"/>
              </a:rPr>
              <a:t>的</a:t>
            </a:r>
            <a:endParaRPr lang="en-US" altLang="zh-CN" sz="2800" b="1" dirty="0" smtClean="0">
              <a:latin typeface="Times New Roman" pitchFamily="18" charset="0"/>
              <a:cs typeface="Times New Roman" pitchFamily="18" charset="0"/>
            </a:endParaRPr>
          </a:p>
          <a:p>
            <a:pPr>
              <a:buFont typeface="Wingdings" pitchFamily="2" charset="2"/>
              <a:buNone/>
              <a:defRPr/>
            </a:pPr>
            <a:r>
              <a:rPr lang="zh-CN" altLang="en-US" sz="2800" b="1" dirty="0" smtClean="0">
                <a:latin typeface="Times New Roman" pitchFamily="18" charset="0"/>
                <a:cs typeface="Times New Roman" pitchFamily="18" charset="0"/>
              </a:rPr>
              <a:t>增加而</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呈反比关系减小</a:t>
            </a:r>
            <a:r>
              <a:rPr lang="zh-CN" altLang="en-US" sz="2800" b="1" dirty="0" smtClean="0">
                <a:latin typeface="Times New Roman" pitchFamily="18" charset="0"/>
                <a:cs typeface="Times New Roman" pitchFamily="18" charset="0"/>
              </a:rPr>
              <a:t>。这意味着平均</a:t>
            </a:r>
            <a:r>
              <a:rPr lang="en-US" altLang="zh-CN" sz="2800" b="1" dirty="0" smtClean="0">
                <a:latin typeface="Times New Roman" pitchFamily="18" charset="0"/>
                <a:cs typeface="Times New Roman" pitchFamily="18" charset="0"/>
              </a:rPr>
              <a:t>SNR</a:t>
            </a:r>
            <a:r>
              <a:rPr lang="zh-CN" altLang="en-US" sz="2800" b="1" dirty="0" smtClean="0">
                <a:latin typeface="Times New Roman" pitchFamily="18" charset="0"/>
                <a:cs typeface="Times New Roman" pitchFamily="18" charset="0"/>
              </a:rPr>
              <a:t>的增加并</a:t>
            </a:r>
            <a:endParaRPr lang="en-US" altLang="zh-CN" sz="2800" b="1" dirty="0" smtClean="0">
              <a:latin typeface="Times New Roman" pitchFamily="18" charset="0"/>
              <a:cs typeface="Times New Roman" pitchFamily="18" charset="0"/>
            </a:endParaRPr>
          </a:p>
          <a:p>
            <a:pPr>
              <a:buFont typeface="Wingdings" pitchFamily="2" charset="2"/>
              <a:buNone/>
              <a:defRPr/>
            </a:pPr>
            <a:r>
              <a:rPr lang="zh-CN" altLang="en-US" sz="2800" b="1" dirty="0" smtClean="0">
                <a:latin typeface="Times New Roman" pitchFamily="18" charset="0"/>
                <a:cs typeface="Times New Roman" pitchFamily="18" charset="0"/>
              </a:rPr>
              <a:t>不能够带来如同</a:t>
            </a:r>
            <a:r>
              <a:rPr lang="en-US" altLang="zh-CN" sz="2800" b="1" dirty="0" smtClean="0">
                <a:latin typeface="Times New Roman" pitchFamily="18" charset="0"/>
                <a:cs typeface="Times New Roman" pitchFamily="18" charset="0"/>
              </a:rPr>
              <a:t>AWGN</a:t>
            </a:r>
            <a:r>
              <a:rPr lang="zh-CN" altLang="en-US" sz="2800" b="1" dirty="0" smtClean="0">
                <a:latin typeface="Times New Roman" pitchFamily="18" charset="0"/>
                <a:cs typeface="Times New Roman" pitchFamily="18" charset="0"/>
              </a:rPr>
              <a:t>信道下那样大的</a:t>
            </a:r>
            <a:r>
              <a:rPr lang="en-US" altLang="zh-CN" sz="2800" b="1" dirty="0" smtClean="0">
                <a:latin typeface="Times New Roman" pitchFamily="18" charset="0"/>
                <a:cs typeface="Times New Roman" pitchFamily="18" charset="0"/>
              </a:rPr>
              <a:t>BER</a:t>
            </a:r>
            <a:r>
              <a:rPr lang="zh-CN" altLang="en-US" sz="2800" b="1" dirty="0" smtClean="0">
                <a:latin typeface="Times New Roman" pitchFamily="18" charset="0"/>
                <a:cs typeface="Times New Roman" pitchFamily="18" charset="0"/>
              </a:rPr>
              <a:t>改善。</a:t>
            </a:r>
            <a:endParaRPr lang="zh-CN" alt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5"/>
          <p:cNvSpPr>
            <a:spLocks noGrp="1" noChangeArrowheads="1"/>
          </p:cNvSpPr>
          <p:nvPr>
            <p:ph type="title" idx="4294967295"/>
          </p:nvPr>
        </p:nvSpPr>
        <p:spPr/>
        <p:txBody>
          <a:bodyPr/>
          <a:lstStyle/>
          <a:p>
            <a:endParaRPr lang="zh-CN" altLang="en-US" smtClean="0"/>
          </a:p>
        </p:txBody>
      </p:sp>
      <p:sp>
        <p:nvSpPr>
          <p:cNvPr id="121862" name="Rectangle 6"/>
          <p:cNvSpPr>
            <a:spLocks noGrp="1" noChangeArrowheads="1"/>
          </p:cNvSpPr>
          <p:nvPr>
            <p:ph type="body" idx="4294967295"/>
          </p:nvPr>
        </p:nvSpPr>
        <p:spPr>
          <a:xfrm>
            <a:off x="533400" y="2133600"/>
            <a:ext cx="8229600" cy="4343400"/>
          </a:xfrm>
        </p:spPr>
        <p:txBody>
          <a:bodyPr/>
          <a:lstStyle/>
          <a:p>
            <a:pPr>
              <a:lnSpc>
                <a:spcPct val="90000"/>
              </a:lnSpc>
              <a:defRPr/>
            </a:pPr>
            <a:r>
              <a:rPr lang="zh-CN" altLang="en-US" b="1" dirty="0" smtClean="0">
                <a:latin typeface="Times New Roman" pitchFamily="18" charset="0"/>
              </a:rPr>
              <a:t>慢平坦瑞利衰落信道中，要达到</a:t>
            </a:r>
            <a:r>
              <a:rPr lang="en-US" altLang="zh-CN" b="1" dirty="0" smtClean="0">
                <a:latin typeface="Times New Roman" pitchFamily="18" charset="0"/>
              </a:rPr>
              <a:t>10</a:t>
            </a:r>
            <a:r>
              <a:rPr lang="en-US" altLang="zh-CN" b="1" baseline="30000" dirty="0" smtClean="0">
                <a:latin typeface="Times New Roman" pitchFamily="18" charset="0"/>
              </a:rPr>
              <a:t>-3</a:t>
            </a:r>
            <a:r>
              <a:rPr lang="en-US" altLang="zh-CN" b="1" dirty="0" smtClean="0">
                <a:latin typeface="Times New Roman" pitchFamily="18" charset="0"/>
              </a:rPr>
              <a:t>~10</a:t>
            </a:r>
            <a:r>
              <a:rPr lang="en-US" altLang="zh-CN" b="1" baseline="30000" dirty="0" smtClean="0">
                <a:latin typeface="Times New Roman" pitchFamily="18" charset="0"/>
              </a:rPr>
              <a:t>-6</a:t>
            </a:r>
            <a:r>
              <a:rPr lang="zh-CN" altLang="en-US" b="1" dirty="0" smtClean="0">
                <a:latin typeface="Times New Roman" pitchFamily="18" charset="0"/>
              </a:rPr>
              <a:t>的</a:t>
            </a:r>
            <a:endParaRPr lang="en-US" altLang="zh-CN" b="1" dirty="0" smtClean="0">
              <a:latin typeface="Times New Roman" pitchFamily="18" charset="0"/>
            </a:endParaRPr>
          </a:p>
          <a:p>
            <a:pPr>
              <a:lnSpc>
                <a:spcPct val="90000"/>
              </a:lnSpc>
              <a:buFont typeface="Wingdings" pitchFamily="2" charset="2"/>
              <a:buNone/>
              <a:defRPr/>
            </a:pPr>
            <a:r>
              <a:rPr lang="zh-CN" altLang="en-US" b="1" dirty="0" smtClean="0">
                <a:latin typeface="Times New Roman" pitchFamily="18" charset="0"/>
              </a:rPr>
              <a:t>误码率需要</a:t>
            </a:r>
            <a:r>
              <a:rPr lang="en-US" altLang="zh-CN" b="1" dirty="0" smtClean="0">
                <a:latin typeface="Times New Roman" pitchFamily="18" charset="0"/>
              </a:rPr>
              <a:t>30~60dB</a:t>
            </a:r>
            <a:r>
              <a:rPr lang="zh-CN" altLang="en-US" b="1" dirty="0" smtClean="0">
                <a:latin typeface="Times New Roman" pitchFamily="18" charset="0"/>
              </a:rPr>
              <a:t>的平均信噪比；</a:t>
            </a:r>
            <a:r>
              <a:rPr lang="en-US" altLang="zh-CN" b="1" dirty="0" smtClean="0">
                <a:latin typeface="Times New Roman" pitchFamily="18" charset="0"/>
              </a:rPr>
              <a:t>AWGN</a:t>
            </a:r>
          </a:p>
          <a:p>
            <a:pPr>
              <a:lnSpc>
                <a:spcPct val="90000"/>
              </a:lnSpc>
              <a:buFont typeface="Wingdings" pitchFamily="2" charset="2"/>
              <a:buNone/>
              <a:defRPr/>
            </a:pPr>
            <a:r>
              <a:rPr lang="zh-CN" altLang="en-US" b="1" dirty="0" smtClean="0">
                <a:latin typeface="Times New Roman" pitchFamily="18" charset="0"/>
              </a:rPr>
              <a:t>信道中，达到同样的误码率水平只需要</a:t>
            </a:r>
            <a:r>
              <a:rPr lang="en-US" altLang="zh-CN" b="1" dirty="0" smtClean="0">
                <a:latin typeface="Times New Roman" pitchFamily="18" charset="0"/>
              </a:rPr>
              <a:t>10dB</a:t>
            </a:r>
          </a:p>
          <a:p>
            <a:pPr>
              <a:lnSpc>
                <a:spcPct val="90000"/>
              </a:lnSpc>
              <a:buFont typeface="Wingdings" pitchFamily="2" charset="2"/>
              <a:buNone/>
              <a:defRPr/>
            </a:pPr>
            <a:r>
              <a:rPr lang="zh-CN" altLang="en-US" b="1" dirty="0" smtClean="0">
                <a:latin typeface="Times New Roman" pitchFamily="18" charset="0"/>
              </a:rPr>
              <a:t>左右的信噪比。就是说衰落信道需要额外付</a:t>
            </a:r>
            <a:endParaRPr lang="en-US" altLang="zh-CN" b="1" dirty="0" smtClean="0">
              <a:latin typeface="Times New Roman" pitchFamily="18" charset="0"/>
            </a:endParaRPr>
          </a:p>
          <a:p>
            <a:pPr>
              <a:lnSpc>
                <a:spcPct val="90000"/>
              </a:lnSpc>
              <a:buFont typeface="Wingdings" pitchFamily="2" charset="2"/>
              <a:buNone/>
              <a:defRPr/>
            </a:pPr>
            <a:r>
              <a:rPr lang="zh-CN" altLang="en-US" b="1" dirty="0" smtClean="0">
                <a:latin typeface="Times New Roman" pitchFamily="18" charset="0"/>
              </a:rPr>
              <a:t>出</a:t>
            </a:r>
            <a:r>
              <a:rPr lang="en-US" altLang="zh-CN" b="1" dirty="0" smtClean="0">
                <a:solidFill>
                  <a:schemeClr val="hlink"/>
                </a:solidFill>
                <a:effectLst>
                  <a:outerShdw blurRad="38100" dist="38100" dir="2700000" algn="tl">
                    <a:srgbClr val="C0C0C0"/>
                  </a:outerShdw>
                </a:effectLst>
                <a:latin typeface="Times New Roman" pitchFamily="18" charset="0"/>
              </a:rPr>
              <a:t>20~50dB</a:t>
            </a:r>
            <a:r>
              <a:rPr lang="zh-CN" altLang="en-US" b="1" dirty="0" smtClean="0">
                <a:latin typeface="Times New Roman" pitchFamily="18" charset="0"/>
              </a:rPr>
              <a:t>。究其原因，较差的误码性能是</a:t>
            </a:r>
            <a:endParaRPr lang="en-US" altLang="zh-CN" b="1" dirty="0" smtClean="0">
              <a:latin typeface="Times New Roman" pitchFamily="18" charset="0"/>
            </a:endParaRPr>
          </a:p>
          <a:p>
            <a:pPr>
              <a:lnSpc>
                <a:spcPct val="90000"/>
              </a:lnSpc>
              <a:buFont typeface="Wingdings" pitchFamily="2" charset="2"/>
              <a:buNone/>
              <a:defRPr/>
            </a:pPr>
            <a:r>
              <a:rPr lang="zh-CN" altLang="en-US" b="1" dirty="0" smtClean="0">
                <a:latin typeface="Times New Roman" pitchFamily="18" charset="0"/>
              </a:rPr>
              <a:t>因为深衰落以非零概率存在造成的，深衰落</a:t>
            </a:r>
            <a:endParaRPr lang="en-US" altLang="zh-CN" b="1" dirty="0" smtClean="0">
              <a:latin typeface="Times New Roman" pitchFamily="18" charset="0"/>
            </a:endParaRPr>
          </a:p>
          <a:p>
            <a:pPr>
              <a:lnSpc>
                <a:spcPct val="90000"/>
              </a:lnSpc>
              <a:buFont typeface="Wingdings" pitchFamily="2" charset="2"/>
              <a:buNone/>
              <a:defRPr/>
            </a:pPr>
            <a:r>
              <a:rPr lang="zh-CN" altLang="en-US" b="1" dirty="0" smtClean="0">
                <a:latin typeface="Times New Roman" pitchFamily="18" charset="0"/>
              </a:rPr>
              <a:t>持续期间会造成相当高的误码率</a:t>
            </a:r>
            <a:r>
              <a:rPr lang="en-US" altLang="zh-CN" b="1" dirty="0" smtClean="0">
                <a:latin typeface="Times New Roman" pitchFamily="18" charset="0"/>
              </a:rPr>
              <a:t>(</a:t>
            </a:r>
            <a:r>
              <a:rPr lang="zh-CN" altLang="en-US" b="1" dirty="0" smtClean="0">
                <a:latin typeface="Times New Roman" pitchFamily="18" charset="0"/>
              </a:rPr>
              <a:t>接近</a:t>
            </a:r>
            <a:r>
              <a:rPr lang="en-US" altLang="zh-CN" b="1" dirty="0" smtClean="0">
                <a:latin typeface="Times New Roman" pitchFamily="18" charset="0"/>
              </a:rPr>
              <a:t>0.5)</a:t>
            </a:r>
            <a:r>
              <a:rPr lang="zh-CN" altLang="en-US" b="1" dirty="0" smtClean="0">
                <a:latin typeface="Times New Roman" pitchFamily="18" charset="0"/>
              </a:rPr>
              <a:t>。</a:t>
            </a:r>
            <a:endParaRPr lang="en-US" altLang="zh-CN" b="1" dirty="0" smtClean="0">
              <a:latin typeface="Times New Roman" pitchFamily="18" charset="0"/>
            </a:endParaRPr>
          </a:p>
          <a:p>
            <a:pPr>
              <a:lnSpc>
                <a:spcPct val="90000"/>
              </a:lnSpc>
              <a:buFont typeface="Wingdings" pitchFamily="2" charset="2"/>
              <a:buNone/>
              <a:defRPr/>
            </a:pPr>
            <a:r>
              <a:rPr lang="zh-CN" altLang="en-US" b="1" dirty="0" smtClean="0">
                <a:solidFill>
                  <a:srgbClr val="FF0000"/>
                </a:solidFill>
                <a:effectLst>
                  <a:outerShdw blurRad="38100" dist="38100" dir="2700000" algn="tl">
                    <a:srgbClr val="000000">
                      <a:alpha val="43137"/>
                    </a:srgbClr>
                  </a:outerShdw>
                </a:effectLst>
                <a:latin typeface="Times New Roman" pitchFamily="18" charset="0"/>
              </a:rPr>
              <a:t>分集和差错控制编码可以减轻这种影响</a:t>
            </a:r>
            <a:r>
              <a:rPr lang="zh-CN" altLang="en-US" b="1" dirty="0" smtClean="0">
                <a:latin typeface="Times New Roman" pitchFamily="18"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eaLnBrk="1" hangingPunct="1"/>
            <a:endParaRPr lang="zh-CN" altLang="zh-CN" smtClean="0"/>
          </a:p>
        </p:txBody>
      </p:sp>
      <p:pic>
        <p:nvPicPr>
          <p:cNvPr id="63491" name="Picture 6"/>
          <p:cNvPicPr>
            <a:picLocks noChangeAspect="1" noChangeArrowheads="1"/>
          </p:cNvPicPr>
          <p:nvPr/>
        </p:nvPicPr>
        <p:blipFill>
          <a:blip r:embed="rId3" cstate="print"/>
          <a:srcRect/>
          <a:stretch>
            <a:fillRect/>
          </a:stretch>
        </p:blipFill>
        <p:spPr bwMode="auto">
          <a:xfrm>
            <a:off x="1600200" y="2286000"/>
            <a:ext cx="6064250" cy="3756025"/>
          </a:xfrm>
          <a:prstGeom prst="rect">
            <a:avLst/>
          </a:prstGeom>
          <a:noFill/>
          <a:ln w="9525">
            <a:noFill/>
            <a:miter lim="800000"/>
            <a:headEnd/>
            <a:tailEnd/>
          </a:ln>
        </p:spPr>
      </p:pic>
      <p:sp>
        <p:nvSpPr>
          <p:cNvPr id="63492" name="Oval 7"/>
          <p:cNvSpPr>
            <a:spLocks noChangeArrowheads="1"/>
          </p:cNvSpPr>
          <p:nvPr/>
        </p:nvSpPr>
        <p:spPr bwMode="auto">
          <a:xfrm>
            <a:off x="1447800" y="1676400"/>
            <a:ext cx="6400800" cy="5181600"/>
          </a:xfrm>
          <a:prstGeom prst="ellipse">
            <a:avLst/>
          </a:prstGeom>
          <a:noFill/>
          <a:ln w="25400">
            <a:solidFill>
              <a:schemeClr val="hlink"/>
            </a:solidFill>
            <a:round/>
            <a:headEnd/>
            <a:tailEnd/>
          </a:ln>
        </p:spPr>
        <p:txBody>
          <a:bodyPr wrap="none" anchor="ctr"/>
          <a:lstStyle/>
          <a:p>
            <a:pPr algn="ct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endParaRPr lang="zh-CN" altLang="zh-CN" smtClean="0"/>
          </a:p>
        </p:txBody>
      </p:sp>
      <p:sp>
        <p:nvSpPr>
          <p:cNvPr id="28675" name="Rectangle 3"/>
          <p:cNvSpPr>
            <a:spLocks noGrp="1" noChangeArrowheads="1"/>
          </p:cNvSpPr>
          <p:nvPr>
            <p:ph type="body" idx="1"/>
          </p:nvPr>
        </p:nvSpPr>
        <p:spPr>
          <a:xfrm>
            <a:off x="533400" y="1981200"/>
            <a:ext cx="8229600" cy="4724400"/>
          </a:xfrm>
        </p:spPr>
        <p:txBody>
          <a:bodyPr/>
          <a:lstStyle/>
          <a:p>
            <a:pPr eaLnBrk="1" hangingPunct="1">
              <a:lnSpc>
                <a:spcPct val="80000"/>
              </a:lnSpc>
              <a:defRPr/>
            </a:pPr>
            <a:r>
              <a:rPr lang="zh-CN" altLang="en-US" sz="2800" b="1" dirty="0" smtClean="0"/>
              <a:t>小尺度衰落反映的是在短距离（半个波长）上接</a:t>
            </a:r>
            <a:endParaRPr lang="en-US" altLang="zh-CN" sz="2800" b="1" dirty="0" smtClean="0"/>
          </a:p>
          <a:p>
            <a:pPr eaLnBrk="1" hangingPunct="1">
              <a:lnSpc>
                <a:spcPct val="80000"/>
              </a:lnSpc>
              <a:buFont typeface="Wingdings" pitchFamily="2" charset="2"/>
              <a:buNone/>
              <a:defRPr/>
            </a:pPr>
            <a:r>
              <a:rPr lang="zh-CN" altLang="en-US" sz="2800" b="1" dirty="0" smtClean="0"/>
              <a:t>收信号强度的变化情况。实测表明，移动无线信道</a:t>
            </a:r>
            <a:endParaRPr lang="en-US" altLang="zh-CN" sz="2800" b="1" dirty="0" smtClean="0"/>
          </a:p>
          <a:p>
            <a:pPr eaLnBrk="1" hangingPunct="1">
              <a:lnSpc>
                <a:spcPct val="80000"/>
              </a:lnSpc>
              <a:buFont typeface="Wingdings" pitchFamily="2" charset="2"/>
              <a:buNone/>
              <a:defRPr/>
            </a:pPr>
            <a:r>
              <a:rPr lang="zh-CN" altLang="en-US" sz="2800" b="1" dirty="0" smtClean="0"/>
              <a:t>中，在与波长相当的距离上，信号强度的变动范围</a:t>
            </a:r>
            <a:endParaRPr lang="en-US" altLang="zh-CN" sz="2800" b="1" dirty="0" smtClean="0"/>
          </a:p>
          <a:p>
            <a:pPr eaLnBrk="1" hangingPunct="1">
              <a:lnSpc>
                <a:spcPct val="80000"/>
              </a:lnSpc>
              <a:buFont typeface="Wingdings" pitchFamily="2" charset="2"/>
              <a:buNone/>
              <a:defRPr/>
            </a:pPr>
            <a:r>
              <a:rPr lang="zh-CN" altLang="en-US" sz="2800" b="1" dirty="0" smtClean="0"/>
              <a:t>可能达到</a:t>
            </a:r>
            <a:r>
              <a:rPr lang="en-US" altLang="zh-CN" sz="2800" b="1" dirty="0" smtClean="0">
                <a:effectLst>
                  <a:outerShdw blurRad="38100" dist="38100" dir="2700000" algn="tl">
                    <a:srgbClr val="C0C0C0"/>
                  </a:outerShdw>
                </a:effectLst>
                <a:latin typeface="Times New Roman" pitchFamily="18" charset="0"/>
              </a:rPr>
              <a:t>30</a:t>
            </a:r>
            <a:r>
              <a:rPr lang="zh-CN" altLang="en-US" sz="2800" b="1" dirty="0" smtClean="0">
                <a:effectLst>
                  <a:outerShdw blurRad="38100" dist="38100" dir="2700000" algn="tl">
                    <a:srgbClr val="C0C0C0"/>
                  </a:outerShdw>
                </a:effectLst>
                <a:latin typeface="Times New Roman" pitchFamily="18" charset="0"/>
              </a:rPr>
              <a:t>～</a:t>
            </a:r>
            <a:r>
              <a:rPr lang="en-US" altLang="zh-CN" sz="2800" b="1" dirty="0" smtClean="0">
                <a:effectLst>
                  <a:outerShdw blurRad="38100" dist="38100" dir="2700000" algn="tl">
                    <a:srgbClr val="C0C0C0"/>
                  </a:outerShdw>
                </a:effectLst>
                <a:latin typeface="Times New Roman" pitchFamily="18" charset="0"/>
              </a:rPr>
              <a:t>40dB</a:t>
            </a:r>
            <a:r>
              <a:rPr lang="zh-CN" altLang="en-US" sz="2800" b="1" dirty="0" smtClean="0">
                <a:latin typeface="Times New Roman" pitchFamily="18" charset="0"/>
              </a:rPr>
              <a:t>。这意味着在发生短距（短时）</a:t>
            </a:r>
            <a:endParaRPr lang="en-US" altLang="zh-CN" sz="2800" b="1" dirty="0" smtClean="0">
              <a:latin typeface="Times New Roman" pitchFamily="18" charset="0"/>
            </a:endParaRPr>
          </a:p>
          <a:p>
            <a:pPr eaLnBrk="1" hangingPunct="1">
              <a:lnSpc>
                <a:spcPct val="80000"/>
              </a:lnSpc>
              <a:buFont typeface="Wingdings" pitchFamily="2" charset="2"/>
              <a:buNone/>
              <a:defRPr/>
            </a:pPr>
            <a:r>
              <a:rPr lang="zh-CN" altLang="en-US" sz="2800" b="1" dirty="0" smtClean="0">
                <a:latin typeface="Times New Roman" pitchFamily="18" charset="0"/>
              </a:rPr>
              <a:t>变化时，信号功率可能会有</a:t>
            </a:r>
            <a:r>
              <a:rPr lang="en-US" altLang="zh-CN" sz="2800" b="1" dirty="0" smtClean="0">
                <a:effectLst>
                  <a:outerShdw blurRad="38100" dist="38100" dir="2700000" algn="tl">
                    <a:srgbClr val="C0C0C0"/>
                  </a:outerShdw>
                </a:effectLst>
                <a:latin typeface="Times New Roman" pitchFamily="18" charset="0"/>
              </a:rPr>
              <a:t>1000</a:t>
            </a:r>
            <a:r>
              <a:rPr lang="zh-CN" altLang="en-US" sz="2800" b="1" dirty="0" smtClean="0">
                <a:effectLst>
                  <a:outerShdw blurRad="38100" dist="38100" dir="2700000" algn="tl">
                    <a:srgbClr val="C0C0C0"/>
                  </a:outerShdw>
                </a:effectLst>
                <a:latin typeface="Times New Roman" pitchFamily="18" charset="0"/>
              </a:rPr>
              <a:t>～</a:t>
            </a:r>
            <a:r>
              <a:rPr lang="en-US" altLang="zh-CN" sz="2800" b="1" dirty="0" smtClean="0">
                <a:effectLst>
                  <a:outerShdw blurRad="38100" dist="38100" dir="2700000" algn="tl">
                    <a:srgbClr val="C0C0C0"/>
                  </a:outerShdw>
                </a:effectLst>
                <a:latin typeface="Times New Roman" pitchFamily="18" charset="0"/>
              </a:rPr>
              <a:t>10000</a:t>
            </a:r>
            <a:r>
              <a:rPr lang="zh-CN" altLang="en-US" sz="2800" b="1" dirty="0" smtClean="0">
                <a:latin typeface="Times New Roman" pitchFamily="18" charset="0"/>
              </a:rPr>
              <a:t>倍的变化发</a:t>
            </a:r>
            <a:endParaRPr lang="en-US" altLang="zh-CN" sz="2800" b="1" dirty="0" smtClean="0">
              <a:latin typeface="Times New Roman" pitchFamily="18" charset="0"/>
            </a:endParaRPr>
          </a:p>
          <a:p>
            <a:pPr eaLnBrk="1" hangingPunct="1">
              <a:lnSpc>
                <a:spcPct val="80000"/>
              </a:lnSpc>
              <a:buFont typeface="Wingdings" pitchFamily="2" charset="2"/>
              <a:buNone/>
              <a:defRPr/>
            </a:pPr>
            <a:r>
              <a:rPr lang="zh-CN" altLang="en-US" sz="2800" b="1" dirty="0" smtClean="0">
                <a:latin typeface="Times New Roman" pitchFamily="18" charset="0"/>
              </a:rPr>
              <a:t>生。这样的变化情况不采取一定措施是无法保证接</a:t>
            </a:r>
            <a:endParaRPr lang="en-US" altLang="zh-CN" sz="2800" b="1" dirty="0" smtClean="0">
              <a:latin typeface="Times New Roman" pitchFamily="18" charset="0"/>
            </a:endParaRPr>
          </a:p>
          <a:p>
            <a:pPr eaLnBrk="1" hangingPunct="1">
              <a:lnSpc>
                <a:spcPct val="80000"/>
              </a:lnSpc>
              <a:buFont typeface="Wingdings" pitchFamily="2" charset="2"/>
              <a:buNone/>
              <a:defRPr/>
            </a:pPr>
            <a:r>
              <a:rPr lang="zh-CN" altLang="en-US" sz="2800" b="1" dirty="0" smtClean="0">
                <a:latin typeface="Times New Roman" pitchFamily="18" charset="0"/>
              </a:rPr>
              <a:t>收质量的，信号衰落的程度比较严重时会导致误码。</a:t>
            </a:r>
          </a:p>
          <a:p>
            <a:pPr eaLnBrk="1" hangingPunct="1">
              <a:lnSpc>
                <a:spcPct val="80000"/>
              </a:lnSpc>
              <a:defRPr/>
            </a:pPr>
            <a:r>
              <a:rPr lang="zh-CN" altLang="en-US" sz="2800" b="1" dirty="0" smtClean="0">
                <a:latin typeface="Times New Roman" pitchFamily="18" charset="0"/>
              </a:rPr>
              <a:t>应该指出，我们强调的“移动无线信道”的移动</a:t>
            </a:r>
            <a:endParaRPr lang="en-US" altLang="zh-CN" sz="2800" b="1" dirty="0" smtClean="0">
              <a:latin typeface="Times New Roman" pitchFamily="18" charset="0"/>
            </a:endParaRPr>
          </a:p>
          <a:p>
            <a:pPr eaLnBrk="1" hangingPunct="1">
              <a:lnSpc>
                <a:spcPct val="80000"/>
              </a:lnSpc>
              <a:buFont typeface="Wingdings" pitchFamily="2" charset="2"/>
              <a:buNone/>
              <a:defRPr/>
            </a:pPr>
            <a:r>
              <a:rPr lang="zh-CN" altLang="en-US" sz="2800" b="1" dirty="0" smtClean="0">
                <a:latin typeface="Times New Roman" pitchFamily="18" charset="0"/>
              </a:rPr>
              <a:t>性并不仅仅来自移动台，传播环境中也会存在各式</a:t>
            </a:r>
            <a:endParaRPr lang="en-US" altLang="zh-CN" sz="2800" b="1" dirty="0" smtClean="0">
              <a:latin typeface="Times New Roman" pitchFamily="18" charset="0"/>
            </a:endParaRPr>
          </a:p>
          <a:p>
            <a:pPr eaLnBrk="1" hangingPunct="1">
              <a:lnSpc>
                <a:spcPct val="80000"/>
              </a:lnSpc>
              <a:buFont typeface="Wingdings" pitchFamily="2" charset="2"/>
              <a:buNone/>
              <a:defRPr/>
            </a:pPr>
            <a:r>
              <a:rPr lang="zh-CN" altLang="en-US" sz="2800" b="1" dirty="0" smtClean="0">
                <a:latin typeface="Times New Roman" pitchFamily="18" charset="0"/>
              </a:rPr>
              <a:t>各样移动的相互作用体。所以，</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rPr>
              <a:t>即使移动台不移</a:t>
            </a:r>
          </a:p>
          <a:p>
            <a:pPr eaLnBrk="1" hangingPunct="1">
              <a:lnSpc>
                <a:spcPct val="80000"/>
              </a:lnSpc>
              <a:buFont typeface="Wingdings" pitchFamily="2" charset="2"/>
              <a:buNone/>
              <a:defRPr/>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rPr>
              <a:t>动，小尺度衰落现象同样存在</a:t>
            </a:r>
            <a:r>
              <a:rPr lang="zh-CN" altLang="en-US" sz="2800" b="1" dirty="0" smtClean="0">
                <a:latin typeface="Times New Roman" pitchFamily="18"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endParaRPr lang="zh-CN" altLang="zh-CN" smtClean="0"/>
          </a:p>
        </p:txBody>
      </p:sp>
      <p:sp>
        <p:nvSpPr>
          <p:cNvPr id="33795" name="Rectangle 3"/>
          <p:cNvSpPr>
            <a:spLocks noGrp="1" noChangeArrowheads="1"/>
          </p:cNvSpPr>
          <p:nvPr>
            <p:ph type="body" idx="1"/>
          </p:nvPr>
        </p:nvSpPr>
        <p:spPr>
          <a:xfrm>
            <a:off x="762000" y="2133600"/>
            <a:ext cx="7772400" cy="4419600"/>
          </a:xfrm>
        </p:spPr>
        <p:txBody>
          <a:bodyPr/>
          <a:lstStyle/>
          <a:p>
            <a:pPr eaLnBrk="1" hangingPunct="1">
              <a:lnSpc>
                <a:spcPct val="90000"/>
              </a:lnSpc>
              <a:defRPr/>
            </a:pPr>
            <a:r>
              <a:rPr lang="zh-CN" altLang="en-US" b="1" dirty="0" smtClean="0"/>
              <a:t>在小尺度（半个波长）上，移动无线信</a:t>
            </a:r>
            <a:endParaRPr lang="en-US" altLang="zh-CN" b="1" dirty="0" smtClean="0"/>
          </a:p>
          <a:p>
            <a:pPr eaLnBrk="1" hangingPunct="1">
              <a:lnSpc>
                <a:spcPct val="90000"/>
              </a:lnSpc>
              <a:buFont typeface="Wingdings" pitchFamily="2" charset="2"/>
              <a:buNone/>
              <a:defRPr/>
            </a:pPr>
            <a:r>
              <a:rPr lang="zh-CN" altLang="en-US" b="1" dirty="0" smtClean="0"/>
              <a:t>道主要对传播信号存在以下几种效应：</a:t>
            </a:r>
          </a:p>
          <a:p>
            <a:pPr eaLnBrk="1" hangingPunct="1">
              <a:lnSpc>
                <a:spcPct val="90000"/>
              </a:lnSpc>
              <a:buFont typeface="Wingdings" pitchFamily="2" charset="2"/>
              <a:buNone/>
              <a:defRPr/>
            </a:pPr>
            <a:r>
              <a:rPr lang="en-US" altLang="zh-CN" b="1" dirty="0" smtClean="0">
                <a:effectLst>
                  <a:outerShdw blurRad="38100" dist="38100" dir="2700000" algn="tl">
                    <a:srgbClr val="FFFFFF"/>
                  </a:outerShdw>
                </a:effectLst>
                <a:latin typeface="Times New Roman" pitchFamily="18" charset="0"/>
              </a:rPr>
              <a:t>1</a:t>
            </a:r>
            <a:r>
              <a:rPr lang="zh-CN" altLang="en-US" b="1" dirty="0" smtClean="0">
                <a:effectLst>
                  <a:outerShdw blurRad="38100" dist="38100" dir="2700000" algn="tl">
                    <a:srgbClr val="FFFFFF"/>
                  </a:outerShdw>
                </a:effectLst>
                <a:latin typeface="Times New Roman" pitchFamily="18" charset="0"/>
              </a:rPr>
              <a:t>）信号强度在短距离（短时间）上的急剧</a:t>
            </a:r>
            <a:endParaRPr lang="en-US" altLang="zh-CN" b="1" dirty="0" smtClean="0">
              <a:effectLst>
                <a:outerShdw blurRad="38100" dist="38100" dir="2700000" algn="tl">
                  <a:srgbClr val="FFFFFF"/>
                </a:outerShdw>
              </a:effectLst>
              <a:latin typeface="Times New Roman" pitchFamily="18" charset="0"/>
            </a:endParaRPr>
          </a:p>
          <a:p>
            <a:pPr eaLnBrk="1" hangingPunct="1">
              <a:lnSpc>
                <a:spcPct val="90000"/>
              </a:lnSpc>
              <a:buFont typeface="Wingdings" pitchFamily="2" charset="2"/>
              <a:buNone/>
              <a:defRPr/>
            </a:pPr>
            <a:r>
              <a:rPr lang="zh-CN" altLang="en-US" b="1" dirty="0" smtClean="0">
                <a:effectLst>
                  <a:outerShdw blurRad="38100" dist="38100" dir="2700000" algn="tl">
                    <a:srgbClr val="FFFFFF"/>
                  </a:outerShdw>
                </a:effectLst>
                <a:latin typeface="Times New Roman" pitchFamily="18" charset="0"/>
              </a:rPr>
              <a:t>变化。</a:t>
            </a:r>
          </a:p>
          <a:p>
            <a:pPr eaLnBrk="1" hangingPunct="1">
              <a:lnSpc>
                <a:spcPct val="90000"/>
              </a:lnSpc>
              <a:buFont typeface="Wingdings" pitchFamily="2" charset="2"/>
              <a:buNone/>
              <a:defRPr/>
            </a:pPr>
            <a:r>
              <a:rPr lang="en-US" altLang="zh-CN" b="1" dirty="0" smtClean="0">
                <a:effectLst>
                  <a:outerShdw blurRad="38100" dist="38100" dir="2700000" algn="tl">
                    <a:srgbClr val="FFFFFF"/>
                  </a:outerShdw>
                </a:effectLst>
                <a:latin typeface="Times New Roman" pitchFamily="18" charset="0"/>
              </a:rPr>
              <a:t>2</a:t>
            </a:r>
            <a:r>
              <a:rPr lang="zh-CN" altLang="en-US" b="1" dirty="0" smtClean="0">
                <a:effectLst>
                  <a:outerShdw blurRad="38100" dist="38100" dir="2700000" algn="tl">
                    <a:srgbClr val="FFFFFF"/>
                  </a:outerShdw>
                </a:effectLst>
                <a:latin typeface="Times New Roman" pitchFamily="18" charset="0"/>
              </a:rPr>
              <a:t>）多普勒频移。</a:t>
            </a:r>
          </a:p>
          <a:p>
            <a:pPr eaLnBrk="1" hangingPunct="1">
              <a:lnSpc>
                <a:spcPct val="90000"/>
              </a:lnSpc>
              <a:buFont typeface="Wingdings" pitchFamily="2" charset="2"/>
              <a:buNone/>
              <a:defRPr/>
            </a:pPr>
            <a:r>
              <a:rPr lang="en-US" altLang="zh-CN" b="1" dirty="0" smtClean="0">
                <a:effectLst>
                  <a:outerShdw blurRad="38100" dist="38100" dir="2700000" algn="tl">
                    <a:srgbClr val="FFFFFF"/>
                  </a:outerShdw>
                </a:effectLst>
                <a:latin typeface="Times New Roman" pitchFamily="18" charset="0"/>
              </a:rPr>
              <a:t>3</a:t>
            </a:r>
            <a:r>
              <a:rPr lang="zh-CN" altLang="en-US" b="1" dirty="0" smtClean="0">
                <a:effectLst>
                  <a:outerShdw blurRad="38100" dist="38100" dir="2700000" algn="tl">
                    <a:srgbClr val="FFFFFF"/>
                  </a:outerShdw>
                </a:effectLst>
                <a:latin typeface="Times New Roman" pitchFamily="18" charset="0"/>
              </a:rPr>
              <a:t>）多径时延引起信号的时间色散。</a:t>
            </a:r>
          </a:p>
          <a:p>
            <a:pPr eaLnBrk="1" hangingPunct="1">
              <a:lnSpc>
                <a:spcPct val="90000"/>
              </a:lnSpc>
              <a:buFont typeface="Wingdings" pitchFamily="2" charset="2"/>
              <a:buNone/>
              <a:defRPr/>
            </a:pPr>
            <a:r>
              <a:rPr lang="zh-CN" altLang="en-US" b="1" dirty="0" smtClean="0">
                <a:latin typeface="Times New Roman" pitchFamily="18" charset="0"/>
              </a:rPr>
              <a:t>我们将这些效应统称为</a:t>
            </a:r>
            <a:r>
              <a:rPr lang="zh-CN" altLang="en-US" b="1" dirty="0" smtClean="0">
                <a:solidFill>
                  <a:srgbClr val="FF0000"/>
                </a:solidFill>
                <a:effectLst>
                  <a:outerShdw blurRad="38100" dist="38100" dir="2700000" algn="tl">
                    <a:srgbClr val="000000">
                      <a:alpha val="43137"/>
                    </a:srgbClr>
                  </a:outerShdw>
                </a:effectLst>
                <a:latin typeface="Times New Roman" pitchFamily="18" charset="0"/>
              </a:rPr>
              <a:t>多径效应</a:t>
            </a:r>
            <a:r>
              <a:rPr lang="zh-CN" altLang="en-US" b="1" dirty="0" smtClean="0">
                <a:latin typeface="Times New Roman" pitchFamily="18" charset="0"/>
              </a:rPr>
              <a:t>或</a:t>
            </a:r>
            <a:r>
              <a:rPr lang="zh-CN" altLang="en-US" b="1" dirty="0" smtClean="0">
                <a:solidFill>
                  <a:srgbClr val="FF0000"/>
                </a:solidFill>
                <a:effectLst>
                  <a:outerShdw blurRad="38100" dist="38100" dir="2700000" algn="tl">
                    <a:srgbClr val="000000">
                      <a:alpha val="43137"/>
                    </a:srgbClr>
                  </a:outerShdw>
                </a:effectLst>
                <a:latin typeface="Times New Roman" pitchFamily="18" charset="0"/>
              </a:rPr>
              <a:t>小尺度</a:t>
            </a:r>
            <a:endParaRPr lang="en-US" altLang="zh-CN" b="1" dirty="0" smtClean="0">
              <a:solidFill>
                <a:srgbClr val="FF0000"/>
              </a:solidFill>
              <a:effectLst>
                <a:outerShdw blurRad="38100" dist="38100" dir="2700000" algn="tl">
                  <a:srgbClr val="000000">
                    <a:alpha val="43137"/>
                  </a:srgbClr>
                </a:outerShdw>
              </a:effectLst>
              <a:latin typeface="Times New Roman" pitchFamily="18" charset="0"/>
            </a:endParaRPr>
          </a:p>
          <a:p>
            <a:pPr eaLnBrk="1" hangingPunct="1">
              <a:lnSpc>
                <a:spcPct val="90000"/>
              </a:lnSpc>
              <a:buFont typeface="Wingdings" pitchFamily="2" charset="2"/>
              <a:buNone/>
              <a:defRPr/>
            </a:pPr>
            <a:r>
              <a:rPr lang="zh-CN" altLang="en-US" b="1" dirty="0" smtClean="0">
                <a:solidFill>
                  <a:srgbClr val="FF0000"/>
                </a:solidFill>
                <a:effectLst>
                  <a:outerShdw blurRad="38100" dist="38100" dir="2700000" algn="tl">
                    <a:srgbClr val="000000">
                      <a:alpha val="43137"/>
                    </a:srgbClr>
                  </a:outerShdw>
                </a:effectLst>
                <a:latin typeface="Times New Roman" pitchFamily="18" charset="0"/>
              </a:rPr>
              <a:t>衰落效应</a:t>
            </a:r>
            <a:r>
              <a:rPr lang="zh-CN" altLang="en-US" b="1" dirty="0" smtClean="0">
                <a:latin typeface="Times New Roman" pitchFamily="18" charset="0"/>
              </a:rPr>
              <a:t>。</a:t>
            </a:r>
            <a:endParaRPr lang="zh-CN" altLang="en-US"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endParaRPr lang="zh-CN" altLang="zh-CN" smtClean="0"/>
          </a:p>
        </p:txBody>
      </p:sp>
      <p:sp>
        <p:nvSpPr>
          <p:cNvPr id="66563" name="Rectangle 3"/>
          <p:cNvSpPr>
            <a:spLocks noGrp="1" noChangeArrowheads="1"/>
          </p:cNvSpPr>
          <p:nvPr>
            <p:ph type="body" idx="1"/>
          </p:nvPr>
        </p:nvSpPr>
        <p:spPr>
          <a:xfrm>
            <a:off x="685800" y="2209800"/>
            <a:ext cx="7772400" cy="4114800"/>
          </a:xfrm>
        </p:spPr>
        <p:txBody>
          <a:bodyPr/>
          <a:lstStyle/>
          <a:p>
            <a:pPr marL="660400" indent="-660400" eaLnBrk="1" hangingPunct="1"/>
            <a:r>
              <a:rPr lang="zh-CN" altLang="en-US" b="1" smtClean="0">
                <a:latin typeface="Times New Roman" pitchFamily="18" charset="0"/>
              </a:rPr>
              <a:t>多普勒（</a:t>
            </a:r>
            <a:r>
              <a:rPr lang="en-US" altLang="zh-CN" b="1" smtClean="0">
                <a:latin typeface="Times New Roman" pitchFamily="18" charset="0"/>
              </a:rPr>
              <a:t>Doppler</a:t>
            </a:r>
            <a:r>
              <a:rPr lang="zh-CN" altLang="en-US" b="1" smtClean="0">
                <a:latin typeface="Times New Roman" pitchFamily="18" charset="0"/>
              </a:rPr>
              <a:t>）频移：</a:t>
            </a:r>
          </a:p>
          <a:p>
            <a:pPr marL="660400" indent="-660400" eaLnBrk="1" hangingPunct="1">
              <a:buFont typeface="Wingdings" pitchFamily="2" charset="2"/>
              <a:buNone/>
            </a:pPr>
            <a:r>
              <a:rPr lang="en-US" altLang="zh-CN" b="1" i="1" smtClean="0">
                <a:latin typeface="Times New Roman" pitchFamily="18" charset="0"/>
              </a:rPr>
              <a:t>i</a:t>
            </a:r>
            <a:r>
              <a:rPr lang="zh-CN" altLang="en-US" b="1" smtClean="0">
                <a:latin typeface="Times New Roman" pitchFamily="18" charset="0"/>
              </a:rPr>
              <a:t>）  什么是多普勒效应</a:t>
            </a:r>
          </a:p>
          <a:p>
            <a:pPr marL="660400" indent="-660400" eaLnBrk="1" hangingPunct="1">
              <a:buFont typeface="Wingdings" pitchFamily="2" charset="2"/>
              <a:buNone/>
            </a:pPr>
            <a:r>
              <a:rPr lang="en-US" altLang="zh-CN" b="1" i="1" smtClean="0">
                <a:latin typeface="Times New Roman" pitchFamily="18" charset="0"/>
              </a:rPr>
              <a:t>i i</a:t>
            </a:r>
            <a:r>
              <a:rPr lang="en-US" altLang="zh-CN" b="1" smtClean="0">
                <a:latin typeface="Times New Roman" pitchFamily="18" charset="0"/>
              </a:rPr>
              <a:t>)  </a:t>
            </a:r>
            <a:r>
              <a:rPr lang="zh-CN" altLang="en-US" b="1" smtClean="0">
                <a:latin typeface="Times New Roman" pitchFamily="18" charset="0"/>
              </a:rPr>
              <a:t>如何计算多普勒频移</a:t>
            </a:r>
          </a:p>
          <a:p>
            <a:pPr marL="660400" indent="-660400" eaLnBrk="1" hangingPunct="1">
              <a:buFont typeface="Wingdings" pitchFamily="2" charset="2"/>
              <a:buNone/>
            </a:pPr>
            <a:r>
              <a:rPr lang="en-US" altLang="zh-CN" b="1" i="1" smtClean="0">
                <a:latin typeface="Times New Roman" pitchFamily="18" charset="0"/>
              </a:rPr>
              <a:t>iii</a:t>
            </a:r>
            <a:r>
              <a:rPr lang="zh-CN" altLang="en-US" b="1" smtClean="0">
                <a:latin typeface="Times New Roman" pitchFamily="18" charset="0"/>
              </a:rPr>
              <a:t>）多普勒效应引起对信号的随机调频。</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endParaRPr lang="zh-CN" altLang="zh-CN" smtClean="0"/>
          </a:p>
        </p:txBody>
      </p:sp>
      <p:sp>
        <p:nvSpPr>
          <p:cNvPr id="35843" name="Rectangle 3"/>
          <p:cNvSpPr>
            <a:spLocks noGrp="1" noChangeArrowheads="1"/>
          </p:cNvSpPr>
          <p:nvPr>
            <p:ph type="body" idx="1"/>
          </p:nvPr>
        </p:nvSpPr>
        <p:spPr>
          <a:xfrm>
            <a:off x="838200" y="2133600"/>
            <a:ext cx="7772400" cy="4114800"/>
          </a:xfrm>
        </p:spPr>
        <p:txBody>
          <a:bodyPr/>
          <a:lstStyle/>
          <a:p>
            <a:pPr eaLnBrk="1" hangingPunct="1">
              <a:buFont typeface="Wingdings" pitchFamily="2" charset="2"/>
              <a:buNone/>
              <a:defRPr/>
            </a:pPr>
            <a:r>
              <a:rPr lang="en-US" altLang="zh-CN" b="1" i="1" dirty="0" err="1" smtClean="0">
                <a:latin typeface="Times New Roman" pitchFamily="18" charset="0"/>
              </a:rPr>
              <a:t>i</a:t>
            </a:r>
            <a:r>
              <a:rPr lang="zh-CN" altLang="en-US" dirty="0" smtClean="0"/>
              <a:t>）</a:t>
            </a:r>
            <a:r>
              <a:rPr lang="zh-CN" altLang="en-US" b="1" dirty="0" smtClean="0">
                <a:effectLst>
                  <a:outerShdw blurRad="38100" dist="38100" dir="2700000" algn="tl">
                    <a:srgbClr val="000000">
                      <a:alpha val="43137"/>
                    </a:srgbClr>
                  </a:outerShdw>
                </a:effectLst>
              </a:rPr>
              <a:t>多普勒效应</a:t>
            </a:r>
            <a:r>
              <a:rPr lang="zh-CN" altLang="en-US" dirty="0" smtClean="0"/>
              <a:t>：</a:t>
            </a:r>
            <a:r>
              <a:rPr lang="zh-CN" altLang="en-US" b="1" dirty="0" smtClean="0"/>
              <a:t>由于相对运动而引起的频</a:t>
            </a:r>
            <a:endParaRPr lang="en-US" altLang="zh-CN" b="1" dirty="0" smtClean="0"/>
          </a:p>
          <a:p>
            <a:pPr eaLnBrk="1" hangingPunct="1">
              <a:buFont typeface="Wingdings" pitchFamily="2" charset="2"/>
              <a:buNone/>
              <a:defRPr/>
            </a:pPr>
            <a:r>
              <a:rPr lang="zh-CN" altLang="en-US" b="1" dirty="0" smtClean="0"/>
              <a:t>率变化称作多普勒效应。最早由</a:t>
            </a:r>
            <a:r>
              <a:rPr lang="en-US" altLang="zh-CN" b="1" dirty="0" smtClean="0">
                <a:latin typeface="Times New Roman" pitchFamily="18" charset="0"/>
              </a:rPr>
              <a:t>Doppler</a:t>
            </a:r>
            <a:r>
              <a:rPr lang="zh-CN" altLang="en-US" b="1" dirty="0" smtClean="0"/>
              <a:t>在</a:t>
            </a:r>
            <a:endParaRPr lang="en-US" altLang="zh-CN" b="1" dirty="0" smtClean="0"/>
          </a:p>
          <a:p>
            <a:pPr eaLnBrk="1" hangingPunct="1">
              <a:buFont typeface="Wingdings" pitchFamily="2" charset="2"/>
              <a:buNone/>
              <a:defRPr/>
            </a:pPr>
            <a:r>
              <a:rPr lang="zh-CN" altLang="en-US" b="1" dirty="0" smtClean="0"/>
              <a:t>研究声波传播时发现。或，电波传播过程</a:t>
            </a:r>
            <a:endParaRPr lang="en-US" altLang="zh-CN" b="1" dirty="0" smtClean="0"/>
          </a:p>
          <a:p>
            <a:pPr eaLnBrk="1" hangingPunct="1">
              <a:buFont typeface="Wingdings" pitchFamily="2" charset="2"/>
              <a:buNone/>
              <a:defRPr/>
            </a:pPr>
            <a:r>
              <a:rPr lang="zh-CN" altLang="en-US" b="1" dirty="0" smtClean="0"/>
              <a:t>中，由于移动台或相互作用体的运动而造</a:t>
            </a:r>
            <a:endParaRPr lang="en-US" altLang="zh-CN" b="1" dirty="0" smtClean="0"/>
          </a:p>
          <a:p>
            <a:pPr eaLnBrk="1" hangingPunct="1">
              <a:buFont typeface="Wingdings" pitchFamily="2" charset="2"/>
              <a:buNone/>
              <a:defRPr/>
            </a:pPr>
            <a:r>
              <a:rPr lang="zh-CN" altLang="en-US" b="1" dirty="0" smtClean="0"/>
              <a:t>成的接收频率与发射频率出现差异的现象。</a:t>
            </a:r>
          </a:p>
          <a:p>
            <a:pPr eaLnBrk="1" hangingPunct="1">
              <a:buFont typeface="Wingdings" pitchFamily="2" charset="2"/>
              <a:buNone/>
              <a:defRPr/>
            </a:pPr>
            <a:r>
              <a:rPr lang="zh-CN" altLang="en-US" b="1" dirty="0" smtClean="0"/>
              <a:t>多普勒效应所引起的频率偏移称作</a:t>
            </a:r>
            <a:r>
              <a:rPr lang="zh-CN" altLang="en-US" b="1" dirty="0" smtClean="0">
                <a:effectLst>
                  <a:outerShdw blurRad="38100" dist="38100" dir="2700000" algn="tl">
                    <a:srgbClr val="000000">
                      <a:alpha val="43137"/>
                    </a:srgbClr>
                  </a:outerShdw>
                </a:effectLst>
              </a:rPr>
              <a:t>多普勒</a:t>
            </a:r>
            <a:endParaRPr lang="en-US" altLang="zh-CN" b="1" dirty="0" smtClean="0">
              <a:effectLst>
                <a:outerShdw blurRad="38100" dist="38100" dir="2700000" algn="tl">
                  <a:srgbClr val="000000">
                    <a:alpha val="43137"/>
                  </a:srgbClr>
                </a:outerShdw>
              </a:effectLst>
            </a:endParaRPr>
          </a:p>
          <a:p>
            <a:pPr eaLnBrk="1" hangingPunct="1">
              <a:buFont typeface="Wingdings" pitchFamily="2" charset="2"/>
              <a:buNone/>
              <a:defRPr/>
            </a:pPr>
            <a:r>
              <a:rPr lang="zh-CN" altLang="en-US" b="1" dirty="0" smtClean="0">
                <a:effectLst>
                  <a:outerShdw blurRad="38100" dist="38100" dir="2700000" algn="tl">
                    <a:srgbClr val="000000">
                      <a:alpha val="43137"/>
                    </a:srgbClr>
                  </a:outerShdw>
                </a:effectLst>
              </a:rPr>
              <a:t>频移</a:t>
            </a:r>
            <a:r>
              <a:rPr lang="zh-CN" altLang="en-US" b="1"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p:txBody>
          <a:bodyPr/>
          <a:lstStyle/>
          <a:p>
            <a:pPr eaLnBrk="1" hangingPunct="1"/>
            <a:endParaRPr lang="zh-CN" altLang="zh-CN" smtClean="0"/>
          </a:p>
        </p:txBody>
      </p:sp>
      <p:sp>
        <p:nvSpPr>
          <p:cNvPr id="36867" name="Rectangle 3"/>
          <p:cNvSpPr>
            <a:spLocks noGrp="1" noChangeArrowheads="1"/>
          </p:cNvSpPr>
          <p:nvPr>
            <p:ph type="body" sz="half" idx="1"/>
          </p:nvPr>
        </p:nvSpPr>
        <p:spPr>
          <a:xfrm>
            <a:off x="838200" y="2133600"/>
            <a:ext cx="3810000" cy="4114800"/>
          </a:xfrm>
        </p:spPr>
        <p:txBody>
          <a:bodyPr/>
          <a:lstStyle/>
          <a:p>
            <a:pPr eaLnBrk="1" hangingPunct="1">
              <a:buFont typeface="Wingdings" pitchFamily="2" charset="2"/>
              <a:buNone/>
              <a:defRPr/>
            </a:pPr>
            <a:r>
              <a:rPr lang="en-US" altLang="zh-CN" sz="2800" b="1" i="1" dirty="0" smtClean="0">
                <a:latin typeface="Times New Roman" pitchFamily="18" charset="0"/>
              </a:rPr>
              <a:t>ii</a:t>
            </a:r>
            <a:r>
              <a:rPr lang="zh-CN" altLang="en-US" sz="2800" dirty="0" smtClean="0"/>
              <a:t>）</a:t>
            </a:r>
            <a:r>
              <a:rPr lang="zh-CN" altLang="en-US" sz="2800" b="1" dirty="0" smtClean="0"/>
              <a:t>计算公式推导：</a:t>
            </a:r>
          </a:p>
          <a:p>
            <a:pPr eaLnBrk="1" hangingPunct="1">
              <a:buFont typeface="Wingdings" pitchFamily="2" charset="2"/>
              <a:buNone/>
              <a:defRPr/>
            </a:pPr>
            <a:r>
              <a:rPr lang="zh-CN" altLang="en-US" sz="2800" b="1" dirty="0" smtClean="0"/>
              <a:t>         </a:t>
            </a:r>
            <a:r>
              <a:rPr lang="en-US" altLang="zh-CN" sz="2800" b="1" dirty="0" smtClean="0">
                <a:latin typeface="Times New Roman" pitchFamily="18" charset="0"/>
              </a:rPr>
              <a:t>MS</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rPr>
              <a:t>匀速</a:t>
            </a:r>
            <a:r>
              <a:rPr lang="zh-CN" altLang="en-US" sz="2800" b="1" i="1" dirty="0" smtClean="0">
                <a:solidFill>
                  <a:srgbClr val="FF0000"/>
                </a:solidFill>
                <a:effectLst>
                  <a:outerShdw blurRad="38100" dist="38100" dir="2700000" algn="tl">
                    <a:srgbClr val="000000">
                      <a:alpha val="43137"/>
                    </a:srgbClr>
                  </a:outerShdw>
                </a:effectLst>
                <a:latin typeface="Times New Roman" pitchFamily="18" charset="0"/>
              </a:rPr>
              <a:t>远离</a:t>
            </a:r>
            <a:r>
              <a:rPr lang="zh-CN" altLang="en-US" sz="2800" b="1" dirty="0" smtClean="0">
                <a:latin typeface="Times New Roman" pitchFamily="18" charset="0"/>
              </a:rPr>
              <a:t>基站移动，速率为</a:t>
            </a:r>
            <a:r>
              <a:rPr lang="en-US" altLang="zh-CN" sz="2800" b="1" i="1" dirty="0" smtClean="0">
                <a:effectLst>
                  <a:outerShdw blurRad="38100" dist="38100" dir="2700000" algn="tl">
                    <a:srgbClr val="FFFFFF"/>
                  </a:outerShdw>
                </a:effectLst>
                <a:latin typeface="Times New Roman" pitchFamily="18" charset="0"/>
              </a:rPr>
              <a:t>v</a:t>
            </a:r>
            <a:r>
              <a:rPr lang="zh-CN" altLang="en-US" sz="2800" b="1" dirty="0" smtClean="0">
                <a:latin typeface="Times New Roman" pitchFamily="18" charset="0"/>
              </a:rPr>
              <a:t>。考虑行进路径上距离极短的两点：</a:t>
            </a:r>
            <a:r>
              <a:rPr lang="en-US" altLang="zh-CN" sz="2800" b="1" dirty="0" smtClean="0">
                <a:latin typeface="Times New Roman" pitchFamily="18" charset="0"/>
              </a:rPr>
              <a:t>A</a:t>
            </a:r>
            <a:r>
              <a:rPr lang="zh-CN" altLang="en-US" sz="2800" b="1" dirty="0" smtClean="0">
                <a:latin typeface="Times New Roman" pitchFamily="18" charset="0"/>
              </a:rPr>
              <a:t>点和</a:t>
            </a:r>
            <a:r>
              <a:rPr lang="en-US" altLang="zh-CN" sz="2800" b="1" dirty="0" smtClean="0">
                <a:latin typeface="Times New Roman" pitchFamily="18" charset="0"/>
              </a:rPr>
              <a:t>B</a:t>
            </a:r>
            <a:r>
              <a:rPr lang="zh-CN" altLang="en-US" sz="2800" b="1" dirty="0" smtClean="0">
                <a:latin typeface="Times New Roman" pitchFamily="18" charset="0"/>
              </a:rPr>
              <a:t>点。设两点相距</a:t>
            </a:r>
            <a:r>
              <a:rPr lang="en-US" altLang="zh-CN" sz="2800" b="1" i="1" dirty="0" err="1" smtClean="0">
                <a:latin typeface="Times New Roman" pitchFamily="18" charset="0"/>
              </a:rPr>
              <a:t>Δd</a:t>
            </a:r>
            <a:r>
              <a:rPr lang="zh-CN" altLang="en-US" sz="2800" b="1" dirty="0" smtClean="0">
                <a:latin typeface="Times New Roman" pitchFamily="18" charset="0"/>
              </a:rPr>
              <a:t>，从</a:t>
            </a:r>
            <a:r>
              <a:rPr lang="en-US" altLang="zh-CN" sz="2800" b="1" dirty="0" smtClean="0">
                <a:latin typeface="Times New Roman" pitchFamily="18" charset="0"/>
              </a:rPr>
              <a:t>A</a:t>
            </a:r>
            <a:r>
              <a:rPr lang="zh-CN" altLang="en-US" sz="2800" b="1" dirty="0" smtClean="0">
                <a:latin typeface="Times New Roman" pitchFamily="18" charset="0"/>
              </a:rPr>
              <a:t>到</a:t>
            </a:r>
            <a:r>
              <a:rPr lang="en-US" altLang="zh-CN" sz="2800" b="1" dirty="0" smtClean="0">
                <a:latin typeface="Times New Roman" pitchFamily="18" charset="0"/>
              </a:rPr>
              <a:t>B</a:t>
            </a:r>
            <a:r>
              <a:rPr lang="zh-CN" altLang="en-US" sz="2800" b="1" dirty="0" smtClean="0">
                <a:latin typeface="Times New Roman" pitchFamily="18" charset="0"/>
              </a:rPr>
              <a:t>移动耗时为</a:t>
            </a:r>
            <a:r>
              <a:rPr lang="en-US" altLang="zh-CN" sz="2800" b="1" i="1" dirty="0" err="1" smtClean="0">
                <a:latin typeface="Times New Roman" pitchFamily="18" charset="0"/>
              </a:rPr>
              <a:t>Δt</a:t>
            </a:r>
            <a:r>
              <a:rPr lang="zh-CN" altLang="en-US" sz="2800" b="1" i="1" dirty="0" smtClean="0">
                <a:latin typeface="Times New Roman" pitchFamily="18" charset="0"/>
              </a:rPr>
              <a:t>。</a:t>
            </a:r>
            <a:r>
              <a:rPr lang="zh-CN" altLang="en-US" sz="2800" b="1" i="1" dirty="0" smtClean="0">
                <a:latin typeface="Times New Roman" pitchFamily="18" charset="0"/>
                <a:cs typeface="Arial" charset="0"/>
              </a:rPr>
              <a:t>。</a:t>
            </a:r>
            <a:endParaRPr lang="zh-CN" altLang="el-GR" sz="2800" b="1" i="1" dirty="0" smtClean="0">
              <a:latin typeface="Times New Roman" pitchFamily="18" charset="0"/>
              <a:cs typeface="Arial" charset="0"/>
            </a:endParaRPr>
          </a:p>
        </p:txBody>
      </p:sp>
      <p:graphicFrame>
        <p:nvGraphicFramePr>
          <p:cNvPr id="2050" name="Object 5"/>
          <p:cNvGraphicFramePr>
            <a:graphicFrameLocks noChangeAspect="1"/>
          </p:cNvGraphicFramePr>
          <p:nvPr>
            <p:ph sz="half" idx="2"/>
          </p:nvPr>
        </p:nvGraphicFramePr>
        <p:xfrm>
          <a:off x="5029200" y="2978150"/>
          <a:ext cx="3810000" cy="823913"/>
        </p:xfrm>
        <a:graphic>
          <a:graphicData uri="http://schemas.openxmlformats.org/presentationml/2006/ole">
            <p:oleObj spid="_x0000_s2050" name="Visio" r:id="rId4" imgW="5398417" imgH="1168673" progId="">
              <p:embed/>
            </p:oleObj>
          </a:graphicData>
        </a:graphic>
      </p:graphicFrame>
      <p:sp>
        <p:nvSpPr>
          <p:cNvPr id="2053" name="Text Box 6"/>
          <p:cNvSpPr txBox="1">
            <a:spLocks noChangeArrowheads="1"/>
          </p:cNvSpPr>
          <p:nvPr/>
        </p:nvSpPr>
        <p:spPr bwMode="auto">
          <a:xfrm>
            <a:off x="5105400" y="4114800"/>
            <a:ext cx="3352800" cy="2255838"/>
          </a:xfrm>
          <a:prstGeom prst="rect">
            <a:avLst/>
          </a:prstGeom>
          <a:noFill/>
          <a:ln w="28575">
            <a:solidFill>
              <a:schemeClr val="tx1"/>
            </a:solidFill>
            <a:miter lim="800000"/>
            <a:headEnd/>
            <a:tailEnd/>
          </a:ln>
        </p:spPr>
        <p:txBody>
          <a:bodyPr>
            <a:spAutoFit/>
          </a:bodyPr>
          <a:lstStyle/>
          <a:p>
            <a:pPr>
              <a:spcBef>
                <a:spcPct val="50000"/>
              </a:spcBef>
            </a:pPr>
            <a:r>
              <a:rPr lang="zh-CN" altLang="en-US" sz="2800" b="1" u="sng">
                <a:latin typeface="Times New Roman" pitchFamily="18" charset="0"/>
              </a:rPr>
              <a:t>结论</a:t>
            </a:r>
            <a:r>
              <a:rPr lang="zh-CN" altLang="en-US" sz="2800" b="1">
                <a:latin typeface="Times New Roman" pitchFamily="18" charset="0"/>
              </a:rPr>
              <a:t>：接收频率</a:t>
            </a:r>
            <a:r>
              <a:rPr lang="en-US" altLang="zh-CN" sz="2800" b="1" i="1">
                <a:latin typeface="Times New Roman" pitchFamily="18" charset="0"/>
              </a:rPr>
              <a:t>f</a:t>
            </a:r>
            <a:r>
              <a:rPr lang="en-US" altLang="zh-CN" sz="2800" b="1" i="1" baseline="-25000">
                <a:latin typeface="Times New Roman" pitchFamily="18" charset="0"/>
              </a:rPr>
              <a:t>re</a:t>
            </a:r>
            <a:r>
              <a:rPr lang="en-US" altLang="zh-CN" sz="2800" b="1" i="1">
                <a:latin typeface="Times New Roman" pitchFamily="18" charset="0"/>
              </a:rPr>
              <a:t>=f</a:t>
            </a:r>
            <a:r>
              <a:rPr lang="en-US" altLang="zh-CN" sz="2800" b="1" i="1" baseline="-25000">
                <a:latin typeface="Times New Roman" pitchFamily="18" charset="0"/>
              </a:rPr>
              <a:t>c</a:t>
            </a:r>
            <a:r>
              <a:rPr lang="en-US" altLang="zh-CN" sz="2800" b="1" i="1">
                <a:latin typeface="Times New Roman" pitchFamily="18" charset="0"/>
              </a:rPr>
              <a:t>+f</a:t>
            </a:r>
            <a:r>
              <a:rPr lang="en-US" altLang="zh-CN" sz="2800" b="1" i="1" baseline="-25000">
                <a:latin typeface="Times New Roman" pitchFamily="18" charset="0"/>
              </a:rPr>
              <a:t>d</a:t>
            </a:r>
            <a:r>
              <a:rPr lang="zh-CN" altLang="en-US" sz="2800" b="1">
                <a:latin typeface="Times New Roman" pitchFamily="18" charset="0"/>
              </a:rPr>
              <a:t>，其中</a:t>
            </a:r>
            <a:r>
              <a:rPr lang="en-US" altLang="zh-CN" sz="2800" b="1" i="1">
                <a:latin typeface="Times New Roman" pitchFamily="18" charset="0"/>
              </a:rPr>
              <a:t>f</a:t>
            </a:r>
            <a:r>
              <a:rPr lang="en-US" altLang="zh-CN" sz="2800" b="1" i="1" baseline="-25000">
                <a:latin typeface="Times New Roman" pitchFamily="18" charset="0"/>
              </a:rPr>
              <a:t>c</a:t>
            </a:r>
            <a:r>
              <a:rPr lang="zh-CN" altLang="en-US" sz="2800" b="1">
                <a:latin typeface="Times New Roman" pitchFamily="18" charset="0"/>
              </a:rPr>
              <a:t>为发射载频，</a:t>
            </a:r>
            <a:r>
              <a:rPr lang="en-US" altLang="zh-CN" sz="2800" b="1" i="1">
                <a:latin typeface="Times New Roman" pitchFamily="18" charset="0"/>
              </a:rPr>
              <a:t>f</a:t>
            </a:r>
            <a:r>
              <a:rPr lang="en-US" altLang="zh-CN" sz="2800" b="1" i="1" baseline="-25000">
                <a:latin typeface="Times New Roman" pitchFamily="18" charset="0"/>
              </a:rPr>
              <a:t>d</a:t>
            </a:r>
            <a:r>
              <a:rPr lang="zh-CN" altLang="en-US" sz="2800" b="1">
                <a:latin typeface="Times New Roman" pitchFamily="18" charset="0"/>
              </a:rPr>
              <a:t>为多普勒频移。此时，                         </a:t>
            </a:r>
            <a:r>
              <a:rPr lang="en-US" altLang="zh-CN" sz="2800" b="1" i="1">
                <a:solidFill>
                  <a:schemeClr val="hlink"/>
                </a:solidFill>
                <a:latin typeface="Times New Roman" pitchFamily="18" charset="0"/>
              </a:rPr>
              <a:t>f</a:t>
            </a:r>
            <a:r>
              <a:rPr lang="en-US" altLang="zh-CN" sz="2800" b="1" i="1" baseline="-25000">
                <a:solidFill>
                  <a:schemeClr val="hlink"/>
                </a:solidFill>
                <a:latin typeface="Times New Roman" pitchFamily="18" charset="0"/>
              </a:rPr>
              <a:t>d</a:t>
            </a:r>
            <a:r>
              <a:rPr lang="en-US" altLang="zh-CN" sz="2800" b="1" i="1">
                <a:solidFill>
                  <a:schemeClr val="hlink"/>
                </a:solidFill>
                <a:latin typeface="Times New Roman" pitchFamily="18" charset="0"/>
              </a:rPr>
              <a:t>=</a:t>
            </a:r>
            <a:r>
              <a:rPr lang="zh-CN" altLang="en-US" sz="2800" b="1" i="1">
                <a:solidFill>
                  <a:schemeClr val="hlink"/>
                </a:solidFill>
                <a:latin typeface="Times New Roman" pitchFamily="18" charset="0"/>
              </a:rPr>
              <a:t>－ </a:t>
            </a:r>
            <a:r>
              <a:rPr lang="en-US" altLang="zh-CN" sz="2800" b="1" i="1">
                <a:solidFill>
                  <a:schemeClr val="hlink"/>
                </a:solidFill>
                <a:latin typeface="Times New Roman" pitchFamily="18" charset="0"/>
              </a:rPr>
              <a:t>v/</a:t>
            </a:r>
            <a:r>
              <a:rPr lang="el-GR" altLang="zh-CN" sz="2800" b="1" i="1">
                <a:solidFill>
                  <a:schemeClr val="hlink"/>
                </a:solidFill>
                <a:latin typeface="Times New Roman" pitchFamily="18" charset="0"/>
                <a:cs typeface="Times New Roman" pitchFamily="18" charset="0"/>
              </a:rPr>
              <a:t>λ</a:t>
            </a:r>
            <a:r>
              <a:rPr lang="en-US" altLang="zh-CN" sz="2800" b="1" i="1">
                <a:solidFill>
                  <a:schemeClr val="hlink"/>
                </a:solidFill>
                <a:latin typeface="Times New Roman" pitchFamily="18" charset="0"/>
                <a:cs typeface="Times New Roman" pitchFamily="18" charset="0"/>
              </a:rPr>
              <a:t>&lt;0</a:t>
            </a:r>
            <a:endParaRPr lang="el-GR" altLang="zh-CN" sz="2800" b="1" i="1">
              <a:solidFill>
                <a:schemeClr val="hlink"/>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endParaRPr lang="zh-CN" altLang="zh-CN" smtClean="0"/>
          </a:p>
        </p:txBody>
      </p:sp>
      <p:sp>
        <p:nvSpPr>
          <p:cNvPr id="10243" name="Rectangle 3"/>
          <p:cNvSpPr>
            <a:spLocks noGrp="1" noChangeArrowheads="1"/>
          </p:cNvSpPr>
          <p:nvPr>
            <p:ph type="body" idx="1"/>
          </p:nvPr>
        </p:nvSpPr>
        <p:spPr>
          <a:xfrm>
            <a:off x="838200" y="2133600"/>
            <a:ext cx="7924800" cy="4114800"/>
          </a:xfrm>
        </p:spPr>
        <p:txBody>
          <a:bodyPr/>
          <a:lstStyle/>
          <a:p>
            <a:pPr eaLnBrk="1" hangingPunct="1">
              <a:defRPr/>
            </a:pPr>
            <a:r>
              <a:rPr lang="zh-CN" altLang="en-US" sz="2800" b="1" dirty="0" smtClean="0"/>
              <a:t>前一章里，我们主要讨论了信号随传播距离</a:t>
            </a:r>
            <a:r>
              <a:rPr lang="en-US" altLang="zh-CN" sz="2800" b="1" i="1" dirty="0" smtClean="0">
                <a:latin typeface="Times New Roman" pitchFamily="18" charset="0"/>
              </a:rPr>
              <a:t>d</a:t>
            </a:r>
            <a:r>
              <a:rPr lang="zh-CN" altLang="en-US" sz="2800" b="1" dirty="0" smtClean="0"/>
              <a:t>变化的规律。我们注意到，对这方面规律的认识对蜂窝系统及其他</a:t>
            </a:r>
            <a:r>
              <a:rPr lang="zh-CN" altLang="en-US" sz="2800" b="1" dirty="0" smtClean="0">
                <a:solidFill>
                  <a:srgbClr val="FF0000"/>
                </a:solidFill>
                <a:effectLst>
                  <a:outerShdw blurRad="38100" dist="38100" dir="2700000" algn="tl">
                    <a:srgbClr val="000000">
                      <a:alpha val="43137"/>
                    </a:srgbClr>
                  </a:outerShdw>
                </a:effectLst>
              </a:rPr>
              <a:t>无线系统的规划与设计</a:t>
            </a:r>
            <a:r>
              <a:rPr lang="zh-CN" altLang="en-US" sz="2800" b="1" dirty="0" smtClean="0"/>
              <a:t>起着决定性作用</a:t>
            </a:r>
            <a:r>
              <a:rPr lang="en-US" altLang="zh-CN" sz="2800" b="1" dirty="0" smtClean="0">
                <a:latin typeface="Arial"/>
              </a:rPr>
              <a:t>——</a:t>
            </a:r>
            <a:r>
              <a:rPr lang="zh-CN" altLang="en-US" sz="2800" b="1" dirty="0" smtClean="0"/>
              <a:t>比如，就特定传播环境下的链路预算而言，路径损耗指数</a:t>
            </a:r>
            <a:r>
              <a:rPr lang="en-US" altLang="zh-CN" sz="2800" b="1" i="1" dirty="0" smtClean="0">
                <a:latin typeface="Times New Roman" pitchFamily="18" charset="0"/>
              </a:rPr>
              <a:t>n</a:t>
            </a:r>
            <a:r>
              <a:rPr lang="zh-CN" altLang="en-US" sz="2800" b="1" dirty="0" smtClean="0"/>
              <a:t>和大尺度衰落容限等概念是必不可少的。</a:t>
            </a:r>
          </a:p>
          <a:p>
            <a:pPr eaLnBrk="1" hangingPunct="1">
              <a:defRPr/>
            </a:pPr>
            <a:r>
              <a:rPr lang="zh-CN" altLang="en-US" sz="2800" b="1" dirty="0" smtClean="0"/>
              <a:t>简而言之，对路径损耗和大尺度衰落的研究为</a:t>
            </a:r>
          </a:p>
          <a:p>
            <a:pPr eaLnBrk="1" hangingPunct="1">
              <a:buFont typeface="Wingdings" pitchFamily="2" charset="2"/>
              <a:buNone/>
              <a:defRPr/>
            </a:pPr>
            <a:r>
              <a:rPr lang="zh-CN" altLang="en-US" sz="2800" b="1" dirty="0" smtClean="0"/>
              <a:t>   为人们从宏观上认识移动无线信道对信号的影响提供了依据。</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8"/>
          <p:cNvSpPr>
            <a:spLocks noGrp="1" noChangeArrowheads="1"/>
          </p:cNvSpPr>
          <p:nvPr>
            <p:ph type="title"/>
          </p:nvPr>
        </p:nvSpPr>
        <p:spPr/>
        <p:txBody>
          <a:bodyPr/>
          <a:lstStyle/>
          <a:p>
            <a:pPr eaLnBrk="1" hangingPunct="1"/>
            <a:endParaRPr lang="zh-CN" altLang="zh-CN" smtClean="0"/>
          </a:p>
        </p:txBody>
      </p:sp>
      <p:sp>
        <p:nvSpPr>
          <p:cNvPr id="3077" name="Rectangle 3"/>
          <p:cNvSpPr>
            <a:spLocks noGrp="1" noChangeArrowheads="1"/>
          </p:cNvSpPr>
          <p:nvPr>
            <p:ph type="body" sz="half" idx="1"/>
          </p:nvPr>
        </p:nvSpPr>
        <p:spPr>
          <a:xfrm>
            <a:off x="838200" y="2057400"/>
            <a:ext cx="7772400" cy="4114800"/>
          </a:xfrm>
        </p:spPr>
        <p:txBody>
          <a:bodyPr/>
          <a:lstStyle/>
          <a:p>
            <a:pPr eaLnBrk="1" hangingPunct="1"/>
            <a:r>
              <a:rPr lang="zh-CN" altLang="en-US" sz="2800" b="1" smtClean="0"/>
              <a:t>计算公式推导（续</a:t>
            </a:r>
            <a:r>
              <a:rPr lang="en-US" altLang="zh-CN" sz="2800" b="1" smtClean="0">
                <a:latin typeface="Times New Roman" pitchFamily="18" charset="0"/>
              </a:rPr>
              <a:t>1</a:t>
            </a:r>
            <a:r>
              <a:rPr lang="zh-CN" altLang="en-US" sz="2800" b="1" smtClean="0"/>
              <a:t>）</a:t>
            </a:r>
            <a:r>
              <a:rPr lang="zh-CN" altLang="en-US" sz="2800" b="1" smtClean="0">
                <a:latin typeface="Times New Roman" pitchFamily="18" charset="0"/>
              </a:rPr>
              <a:t>首先，假定所传输的是纯正弦载波，载频为</a:t>
            </a:r>
            <a:r>
              <a:rPr lang="en-US" altLang="zh-CN" sz="2800" b="1" i="1" smtClean="0">
                <a:latin typeface="Times New Roman" pitchFamily="18" charset="0"/>
              </a:rPr>
              <a:t>f</a:t>
            </a:r>
            <a:r>
              <a:rPr lang="en-US" altLang="zh-CN" sz="2800" b="1" i="1" baseline="-25000" smtClean="0">
                <a:latin typeface="Times New Roman" pitchFamily="18" charset="0"/>
              </a:rPr>
              <a:t>c </a:t>
            </a:r>
            <a:r>
              <a:rPr lang="zh-CN" altLang="en-US" sz="2800" b="1" smtClean="0">
                <a:latin typeface="Times New Roman" pitchFamily="18" charset="0"/>
              </a:rPr>
              <a:t>，波长为</a:t>
            </a:r>
            <a:r>
              <a:rPr lang="el-GR" altLang="zh-CN" sz="2800" b="1" i="1" smtClean="0">
                <a:latin typeface="Times New Roman" pitchFamily="18" charset="0"/>
                <a:cs typeface="Arial" charset="0"/>
              </a:rPr>
              <a:t>λ</a:t>
            </a:r>
            <a:r>
              <a:rPr lang="zh-CN" altLang="en-US" sz="2800" b="1" smtClean="0">
                <a:latin typeface="Times New Roman" pitchFamily="18" charset="0"/>
                <a:cs typeface="Arial" charset="0"/>
              </a:rPr>
              <a:t>；</a:t>
            </a:r>
            <a:r>
              <a:rPr lang="zh-CN" altLang="en-US" sz="2800" b="1" smtClean="0">
                <a:latin typeface="Times New Roman" pitchFamily="18" charset="0"/>
              </a:rPr>
              <a:t>并设</a:t>
            </a:r>
            <a:r>
              <a:rPr lang="en-US" altLang="zh-CN" sz="2800" b="1" smtClean="0">
                <a:latin typeface="Times New Roman" pitchFamily="18" charset="0"/>
              </a:rPr>
              <a:t>A</a:t>
            </a:r>
            <a:r>
              <a:rPr lang="zh-CN" altLang="en-US" sz="2800" b="1" smtClean="0">
                <a:latin typeface="Times New Roman" pitchFamily="18" charset="0"/>
              </a:rPr>
              <a:t>点处电波（均匀平面波）信号可以表示为：</a:t>
            </a:r>
          </a:p>
          <a:p>
            <a:pPr eaLnBrk="1" hangingPunct="1">
              <a:buFont typeface="Wingdings" pitchFamily="2" charset="2"/>
              <a:buNone/>
            </a:pPr>
            <a:r>
              <a:rPr lang="zh-CN" altLang="en-US" sz="2800" smtClean="0"/>
              <a:t>                                               。</a:t>
            </a:r>
          </a:p>
          <a:p>
            <a:pPr eaLnBrk="1" hangingPunct="1">
              <a:buFont typeface="Wingdings" pitchFamily="2" charset="2"/>
              <a:buNone/>
            </a:pPr>
            <a:r>
              <a:rPr lang="zh-CN" altLang="en-US" sz="2800" smtClean="0"/>
              <a:t>   </a:t>
            </a:r>
            <a:r>
              <a:rPr lang="zh-CN" altLang="en-US" sz="2800" b="1" smtClean="0">
                <a:latin typeface="Times New Roman" pitchFamily="18" charset="0"/>
              </a:rPr>
              <a:t>则传播到</a:t>
            </a:r>
            <a:r>
              <a:rPr lang="en-US" altLang="zh-CN" sz="2800" b="1" smtClean="0">
                <a:latin typeface="Times New Roman" pitchFamily="18" charset="0"/>
              </a:rPr>
              <a:t>B</a:t>
            </a:r>
            <a:r>
              <a:rPr lang="zh-CN" altLang="en-US" sz="2800" b="1" smtClean="0">
                <a:latin typeface="Times New Roman" pitchFamily="18" charset="0"/>
              </a:rPr>
              <a:t>点处时，信号可以表示为：</a:t>
            </a:r>
          </a:p>
          <a:p>
            <a:pPr eaLnBrk="1" hangingPunct="1">
              <a:buFont typeface="Wingdings" pitchFamily="2" charset="2"/>
              <a:buNone/>
            </a:pPr>
            <a:endParaRPr lang="zh-CN" altLang="en-US" sz="2800" b="1" smtClean="0">
              <a:latin typeface="Times New Roman" pitchFamily="18" charset="0"/>
            </a:endParaRPr>
          </a:p>
          <a:p>
            <a:pPr eaLnBrk="1" hangingPunct="1">
              <a:buFont typeface="Wingdings" pitchFamily="2" charset="2"/>
              <a:buNone/>
            </a:pPr>
            <a:endParaRPr lang="zh-CN" altLang="en-US" sz="2800" b="1" smtClean="0">
              <a:latin typeface="Times New Roman" pitchFamily="18" charset="0"/>
            </a:endParaRPr>
          </a:p>
          <a:p>
            <a:pPr eaLnBrk="1" hangingPunct="1">
              <a:buFont typeface="Wingdings" pitchFamily="2" charset="2"/>
              <a:buNone/>
            </a:pPr>
            <a:r>
              <a:rPr lang="zh-CN" altLang="en-US" sz="2800" b="1" smtClean="0">
                <a:latin typeface="Times New Roman" pitchFamily="18" charset="0"/>
              </a:rPr>
              <a:t>                                                                       。</a:t>
            </a:r>
          </a:p>
        </p:txBody>
      </p:sp>
      <p:graphicFrame>
        <p:nvGraphicFramePr>
          <p:cNvPr id="3074" name="Object 4"/>
          <p:cNvGraphicFramePr>
            <a:graphicFrameLocks noChangeAspect="1"/>
          </p:cNvGraphicFramePr>
          <p:nvPr>
            <p:ph sz="quarter" idx="2"/>
          </p:nvPr>
        </p:nvGraphicFramePr>
        <p:xfrm>
          <a:off x="2514600" y="3505200"/>
          <a:ext cx="3200400" cy="381000"/>
        </p:xfrm>
        <a:graphic>
          <a:graphicData uri="http://schemas.openxmlformats.org/presentationml/2006/ole">
            <p:oleObj spid="_x0000_s3074" name="公式" r:id="rId4" imgW="1955520" imgH="253800" progId="Equation.3">
              <p:embed/>
            </p:oleObj>
          </a:graphicData>
        </a:graphic>
      </p:graphicFrame>
      <p:graphicFrame>
        <p:nvGraphicFramePr>
          <p:cNvPr id="3075" name="Object 7"/>
          <p:cNvGraphicFramePr>
            <a:graphicFrameLocks noChangeAspect="1"/>
          </p:cNvGraphicFramePr>
          <p:nvPr>
            <p:ph sz="quarter" idx="3"/>
          </p:nvPr>
        </p:nvGraphicFramePr>
        <p:xfrm>
          <a:off x="2438400" y="4498975"/>
          <a:ext cx="3962400" cy="1441450"/>
        </p:xfrm>
        <a:graphic>
          <a:graphicData uri="http://schemas.openxmlformats.org/presentationml/2006/ole">
            <p:oleObj spid="_x0000_s3075" name="公式" r:id="rId5" imgW="3073320" imgH="1117440" progId="Equation.3">
              <p:embed/>
            </p:oleObj>
          </a:graphicData>
        </a:graphic>
      </p:graphicFrame>
      <p:sp>
        <p:nvSpPr>
          <p:cNvPr id="3078" name="Rectangle 10"/>
          <p:cNvSpPr>
            <a:spLocks noChangeArrowheads="1"/>
          </p:cNvSpPr>
          <p:nvPr/>
        </p:nvSpPr>
        <p:spPr bwMode="auto">
          <a:xfrm>
            <a:off x="4876800" y="5257800"/>
            <a:ext cx="914400" cy="685800"/>
          </a:xfrm>
          <a:prstGeom prst="rect">
            <a:avLst/>
          </a:prstGeom>
          <a:noFill/>
          <a:ln w="28575">
            <a:solidFill>
              <a:schemeClr val="hlink"/>
            </a:solidFill>
            <a:miter lim="800000"/>
            <a:headEnd/>
            <a:tailEnd/>
          </a:ln>
        </p:spPr>
        <p:txBody>
          <a:bodyPr wrap="none" anchor="ctr"/>
          <a:lstStyle/>
          <a:p>
            <a:pPr algn="ctr"/>
            <a:endParaRPr lang="zh-CN" altLang="en-US"/>
          </a:p>
        </p:txBody>
      </p:sp>
      <p:sp>
        <p:nvSpPr>
          <p:cNvPr id="3079" name="AutoShape 11"/>
          <p:cNvSpPr>
            <a:spLocks noChangeArrowheads="1"/>
          </p:cNvSpPr>
          <p:nvPr/>
        </p:nvSpPr>
        <p:spPr bwMode="auto">
          <a:xfrm flipV="1">
            <a:off x="762000" y="5638800"/>
            <a:ext cx="3200400" cy="838200"/>
          </a:xfrm>
          <a:prstGeom prst="wedgeEllipseCallout">
            <a:avLst>
              <a:gd name="adj1" fmla="val 16366"/>
              <a:gd name="adj2" fmla="val 138255"/>
            </a:avLst>
          </a:prstGeom>
          <a:solidFill>
            <a:srgbClr val="00B0F0">
              <a:alpha val="49019"/>
            </a:srgbClr>
          </a:solidFill>
          <a:ln w="9525">
            <a:solidFill>
              <a:schemeClr val="tx1"/>
            </a:solidFill>
            <a:miter lim="800000"/>
            <a:headEnd/>
            <a:tailEnd/>
          </a:ln>
        </p:spPr>
        <p:txBody>
          <a:bodyPr rot="10800000"/>
          <a:lstStyle/>
          <a:p>
            <a:pPr algn="ctr"/>
            <a:r>
              <a:rPr lang="en-US" altLang="zh-CN" sz="2000" b="1">
                <a:solidFill>
                  <a:schemeClr val="tx2"/>
                </a:solidFill>
                <a:latin typeface="Times New Roman" pitchFamily="18" charset="0"/>
              </a:rPr>
              <a:t>B</a:t>
            </a:r>
            <a:r>
              <a:rPr lang="zh-CN" altLang="en-US" sz="2000" b="1">
                <a:solidFill>
                  <a:schemeClr val="tx2"/>
                </a:solidFill>
                <a:latin typeface="Times New Roman" pitchFamily="18" charset="0"/>
              </a:rPr>
              <a:t>点是波传播方向上后出现的点！！</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8"/>
          <p:cNvSpPr>
            <a:spLocks noGrp="1" noChangeArrowheads="1"/>
          </p:cNvSpPr>
          <p:nvPr>
            <p:ph type="title"/>
          </p:nvPr>
        </p:nvSpPr>
        <p:spPr/>
        <p:txBody>
          <a:bodyPr/>
          <a:lstStyle/>
          <a:p>
            <a:pPr eaLnBrk="1" hangingPunct="1"/>
            <a:endParaRPr lang="zh-CN" altLang="zh-CN" smtClean="0"/>
          </a:p>
        </p:txBody>
      </p:sp>
      <p:sp>
        <p:nvSpPr>
          <p:cNvPr id="4101" name="Rectangle 3"/>
          <p:cNvSpPr>
            <a:spLocks noGrp="1" noChangeArrowheads="1"/>
          </p:cNvSpPr>
          <p:nvPr>
            <p:ph type="body" sz="half" idx="1"/>
          </p:nvPr>
        </p:nvSpPr>
        <p:spPr>
          <a:xfrm>
            <a:off x="838200" y="2017713"/>
            <a:ext cx="7696200" cy="4687887"/>
          </a:xfrm>
        </p:spPr>
        <p:txBody>
          <a:bodyPr/>
          <a:lstStyle/>
          <a:p>
            <a:pPr eaLnBrk="1" hangingPunct="1"/>
            <a:r>
              <a:rPr lang="zh-CN" altLang="en-US" sz="2800" b="1" smtClean="0"/>
              <a:t>计算公式推导（续</a:t>
            </a:r>
            <a:r>
              <a:rPr lang="en-US" altLang="zh-CN" sz="2800" b="1" smtClean="0">
                <a:latin typeface="Times New Roman" pitchFamily="18" charset="0"/>
              </a:rPr>
              <a:t>2</a:t>
            </a:r>
            <a:r>
              <a:rPr lang="zh-CN" altLang="en-US" sz="2800" b="1" smtClean="0"/>
              <a:t>）：要计算频率的偏移量</a:t>
            </a:r>
            <a:r>
              <a:rPr lang="en-US" altLang="zh-CN" sz="2800" b="1" i="1" smtClean="0">
                <a:latin typeface="Times New Roman" pitchFamily="18" charset="0"/>
              </a:rPr>
              <a:t>Δf</a:t>
            </a:r>
            <a:r>
              <a:rPr lang="zh-CN" altLang="en-US" sz="2800" b="1" smtClean="0">
                <a:latin typeface="Times New Roman" pitchFamily="18" charset="0"/>
              </a:rPr>
              <a:t>，应该先计算从</a:t>
            </a:r>
            <a:r>
              <a:rPr lang="en-US" altLang="zh-CN" sz="2800" b="1" smtClean="0">
                <a:latin typeface="Times New Roman" pitchFamily="18" charset="0"/>
              </a:rPr>
              <a:t>A</a:t>
            </a:r>
            <a:r>
              <a:rPr lang="zh-CN" altLang="en-US" sz="2800" b="1" smtClean="0">
                <a:latin typeface="Times New Roman" pitchFamily="18" charset="0"/>
              </a:rPr>
              <a:t>点到</a:t>
            </a:r>
            <a:r>
              <a:rPr lang="en-US" altLang="zh-CN" sz="2800" b="1" smtClean="0">
                <a:latin typeface="Times New Roman" pitchFamily="18" charset="0"/>
              </a:rPr>
              <a:t>B</a:t>
            </a:r>
            <a:r>
              <a:rPr lang="zh-CN" altLang="en-US" sz="2800" b="1" smtClean="0">
                <a:latin typeface="Times New Roman" pitchFamily="18" charset="0"/>
              </a:rPr>
              <a:t>点相位的变化量</a:t>
            </a:r>
            <a:r>
              <a:rPr lang="en-US" altLang="zh-CN" sz="2800" b="1" i="1" smtClean="0">
                <a:latin typeface="Times New Roman" pitchFamily="18" charset="0"/>
              </a:rPr>
              <a:t>Δ</a:t>
            </a:r>
            <a:r>
              <a:rPr lang="el-GR" altLang="zh-CN" sz="2800" b="1" i="1" smtClean="0">
                <a:latin typeface="Times New Roman" pitchFamily="18" charset="0"/>
              </a:rPr>
              <a:t>φ</a:t>
            </a:r>
            <a:r>
              <a:rPr lang="zh-CN" altLang="en-US" sz="2800" b="1" smtClean="0">
                <a:latin typeface="Times New Roman" pitchFamily="18" charset="0"/>
                <a:cs typeface="Times New Roman" pitchFamily="18" charset="0"/>
              </a:rPr>
              <a:t>。因为有：</a:t>
            </a:r>
          </a:p>
          <a:p>
            <a:pPr eaLnBrk="1" hangingPunct="1"/>
            <a:endParaRPr lang="zh-CN" altLang="en-US" b="1" smtClean="0">
              <a:latin typeface="Times New Roman" pitchFamily="18" charset="0"/>
              <a:cs typeface="Times New Roman" pitchFamily="18" charset="0"/>
            </a:endParaRPr>
          </a:p>
          <a:p>
            <a:pPr eaLnBrk="1" hangingPunct="1">
              <a:buFont typeface="Wingdings" pitchFamily="2" charset="2"/>
              <a:buNone/>
            </a:pPr>
            <a:r>
              <a:rPr lang="zh-CN" altLang="en-US" b="1" i="1"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a:t>
            </a:r>
          </a:p>
          <a:p>
            <a:pPr eaLnBrk="1" hangingPunct="1">
              <a:buFont typeface="Wingdings" pitchFamily="2" charset="2"/>
              <a:buNone/>
            </a:pPr>
            <a:r>
              <a:rPr lang="zh-CN" altLang="en-US" b="1" smtClean="0">
                <a:latin typeface="Times New Roman" pitchFamily="18" charset="0"/>
                <a:cs typeface="Times New Roman" pitchFamily="18" charset="0"/>
              </a:rPr>
              <a:t>   </a:t>
            </a:r>
            <a:r>
              <a:rPr lang="zh-CN" altLang="en-US" sz="2800" b="1" smtClean="0">
                <a:latin typeface="Times New Roman" pitchFamily="18" charset="0"/>
                <a:cs typeface="Times New Roman" pitchFamily="18" charset="0"/>
              </a:rPr>
              <a:t>考虑到电波（平面波）传播在波长</a:t>
            </a:r>
            <a:r>
              <a:rPr lang="el-GR" altLang="zh-CN" sz="2800" b="1" i="1" smtClean="0">
                <a:latin typeface="Times New Roman" pitchFamily="18" charset="0"/>
                <a:cs typeface="Arial" charset="0"/>
              </a:rPr>
              <a:t>λ</a:t>
            </a:r>
            <a:r>
              <a:rPr lang="zh-CN" altLang="en-US" sz="2800" b="1" smtClean="0">
                <a:latin typeface="Times New Roman" pitchFamily="18" charset="0"/>
                <a:cs typeface="Arial" charset="0"/>
              </a:rPr>
              <a:t>的传播距离上相位变化为</a:t>
            </a:r>
            <a:r>
              <a:rPr lang="en-US" altLang="zh-CN" sz="2800" b="1" smtClean="0">
                <a:latin typeface="Times New Roman" pitchFamily="18" charset="0"/>
                <a:cs typeface="Arial" charset="0"/>
              </a:rPr>
              <a:t>2</a:t>
            </a:r>
            <a:r>
              <a:rPr lang="el-GR" altLang="zh-CN" sz="2800" b="1" smtClean="0">
                <a:latin typeface="Times New Roman" pitchFamily="18" charset="0"/>
                <a:cs typeface="Times New Roman" pitchFamily="18" charset="0"/>
              </a:rPr>
              <a:t>π</a:t>
            </a:r>
            <a:r>
              <a:rPr lang="zh-CN" altLang="en-US" sz="2800" b="1" smtClean="0">
                <a:latin typeface="Times New Roman" pitchFamily="18" charset="0"/>
                <a:cs typeface="Times New Roman" pitchFamily="18" charset="0"/>
              </a:rPr>
              <a:t>，并且在</a:t>
            </a:r>
            <a:r>
              <a:rPr lang="en-US" altLang="zh-CN" sz="2800" b="1" i="1" smtClean="0">
                <a:latin typeface="Times New Roman" pitchFamily="18" charset="0"/>
              </a:rPr>
              <a:t>Δd</a:t>
            </a:r>
            <a:r>
              <a:rPr lang="en-US" altLang="zh-CN" sz="2800" b="1" smtClean="0">
                <a:latin typeface="Times New Roman" pitchFamily="18" charset="0"/>
              </a:rPr>
              <a:t>&lt; </a:t>
            </a:r>
            <a:r>
              <a:rPr lang="el-GR" altLang="zh-CN" sz="2800" b="1" i="1" smtClean="0">
                <a:latin typeface="Times New Roman" pitchFamily="18" charset="0"/>
                <a:cs typeface="Arial" charset="0"/>
              </a:rPr>
              <a:t>λ</a:t>
            </a:r>
            <a:r>
              <a:rPr lang="zh-CN" altLang="en-US" sz="2800" b="1" smtClean="0">
                <a:latin typeface="Times New Roman" pitchFamily="18" charset="0"/>
                <a:cs typeface="Arial" charset="0"/>
              </a:rPr>
              <a:t>时</a:t>
            </a:r>
            <a:r>
              <a:rPr lang="zh-CN" altLang="en-US" sz="2800" b="1" smtClean="0">
                <a:latin typeface="Times New Roman" pitchFamily="18" charset="0"/>
                <a:cs typeface="Times New Roman" pitchFamily="18" charset="0"/>
              </a:rPr>
              <a:t>有：</a:t>
            </a:r>
          </a:p>
          <a:p>
            <a:pPr eaLnBrk="1" hangingPunct="1">
              <a:buFont typeface="Wingdings" pitchFamily="2" charset="2"/>
              <a:buNone/>
            </a:pPr>
            <a:endParaRPr lang="zh-CN" altLang="en-US" sz="2800" b="1" smtClean="0">
              <a:latin typeface="Times New Roman" pitchFamily="18" charset="0"/>
              <a:cs typeface="Times New Roman" pitchFamily="18" charset="0"/>
            </a:endParaRPr>
          </a:p>
          <a:p>
            <a:pPr eaLnBrk="1" hangingPunct="1">
              <a:buFont typeface="Wingdings" pitchFamily="2" charset="2"/>
              <a:buNone/>
            </a:pPr>
            <a:r>
              <a:rPr lang="zh-CN" altLang="en-US" sz="2800" b="1" smtClean="0">
                <a:latin typeface="Times New Roman" pitchFamily="18" charset="0"/>
                <a:cs typeface="Times New Roman" pitchFamily="18" charset="0"/>
              </a:rPr>
              <a:t>                                                     。</a:t>
            </a:r>
            <a:endParaRPr lang="zh-CN" altLang="en-US" b="1" smtClean="0">
              <a:latin typeface="Times New Roman" pitchFamily="18" charset="0"/>
              <a:cs typeface="Times New Roman" pitchFamily="18" charset="0"/>
            </a:endParaRPr>
          </a:p>
        </p:txBody>
      </p:sp>
      <p:graphicFrame>
        <p:nvGraphicFramePr>
          <p:cNvPr id="4098" name="Object 4"/>
          <p:cNvGraphicFramePr>
            <a:graphicFrameLocks noChangeAspect="1"/>
          </p:cNvGraphicFramePr>
          <p:nvPr>
            <p:ph sz="quarter" idx="2"/>
          </p:nvPr>
        </p:nvGraphicFramePr>
        <p:xfrm>
          <a:off x="3332163" y="3657600"/>
          <a:ext cx="2047875" cy="838200"/>
        </p:xfrm>
        <a:graphic>
          <a:graphicData uri="http://schemas.openxmlformats.org/presentationml/2006/ole">
            <p:oleObj spid="_x0000_s4098" name="公式" r:id="rId4" imgW="2171520" imgH="888840" progId="Equation.3">
              <p:embed/>
            </p:oleObj>
          </a:graphicData>
        </a:graphic>
      </p:graphicFrame>
      <p:graphicFrame>
        <p:nvGraphicFramePr>
          <p:cNvPr id="4099" name="Object 7"/>
          <p:cNvGraphicFramePr>
            <a:graphicFrameLocks noChangeAspect="1"/>
          </p:cNvGraphicFramePr>
          <p:nvPr>
            <p:ph sz="quarter" idx="3"/>
          </p:nvPr>
        </p:nvGraphicFramePr>
        <p:xfrm>
          <a:off x="3352800" y="5665788"/>
          <a:ext cx="2133600" cy="782637"/>
        </p:xfrm>
        <a:graphic>
          <a:graphicData uri="http://schemas.openxmlformats.org/presentationml/2006/ole">
            <p:oleObj spid="_x0000_s4099" name="公式" r:id="rId5" imgW="2425680" imgH="888840" progId="Equation.3">
              <p:embed/>
            </p:oleObj>
          </a:graphicData>
        </a:graphic>
      </p:graphicFrame>
      <p:sp>
        <p:nvSpPr>
          <p:cNvPr id="38922" name="Oval 10"/>
          <p:cNvSpPr>
            <a:spLocks noChangeArrowheads="1"/>
          </p:cNvSpPr>
          <p:nvPr/>
        </p:nvSpPr>
        <p:spPr bwMode="auto">
          <a:xfrm>
            <a:off x="4800600" y="3505200"/>
            <a:ext cx="685800" cy="1143000"/>
          </a:xfrm>
          <a:prstGeom prst="ellipse">
            <a:avLst/>
          </a:prstGeom>
          <a:solidFill>
            <a:schemeClr val="folHlink">
              <a:alpha val="52156"/>
            </a:schemeClr>
          </a:solidFill>
          <a:ln w="9525" algn="ctr">
            <a:noFill/>
            <a:round/>
            <a:headEnd/>
            <a:tailEnd/>
          </a:ln>
        </p:spPr>
        <p:txBody>
          <a:bodyPr wrap="none" anchor="ctr"/>
          <a:lstStyle/>
          <a:p>
            <a:pPr algn="ctr"/>
            <a:endParaRPr lang="zh-CN" altLang="en-US"/>
          </a:p>
        </p:txBody>
      </p:sp>
      <p:sp>
        <p:nvSpPr>
          <p:cNvPr id="38923" name="AutoShape 11"/>
          <p:cNvSpPr>
            <a:spLocks noChangeArrowheads="1"/>
          </p:cNvSpPr>
          <p:nvPr/>
        </p:nvSpPr>
        <p:spPr bwMode="auto">
          <a:xfrm>
            <a:off x="5486400" y="3200400"/>
            <a:ext cx="1981200" cy="609600"/>
          </a:xfrm>
          <a:prstGeom prst="wedgeEllipseCallout">
            <a:avLst>
              <a:gd name="adj1" fmla="val -52644"/>
              <a:gd name="adj2" fmla="val 65366"/>
            </a:avLst>
          </a:prstGeom>
          <a:solidFill>
            <a:schemeClr val="folHlink">
              <a:alpha val="32156"/>
            </a:schemeClr>
          </a:solidFill>
          <a:ln w="9525" algn="ctr">
            <a:solidFill>
              <a:schemeClr val="tx1"/>
            </a:solidFill>
            <a:miter lim="800000"/>
            <a:headEnd/>
            <a:tailEnd/>
          </a:ln>
        </p:spPr>
        <p:txBody>
          <a:bodyPr anchor="ctr"/>
          <a:lstStyle/>
          <a:p>
            <a:pPr algn="ctr"/>
            <a:r>
              <a:rPr lang="zh-CN" altLang="en-US" sz="2400" b="1"/>
              <a:t>角频率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38923"/>
                                        </p:tgtEl>
                                        <p:attrNameLst>
                                          <p:attrName>style.visibility</p:attrName>
                                        </p:attrNameLst>
                                      </p:cBhvr>
                                      <p:to>
                                        <p:strVal val="visible"/>
                                      </p:to>
                                    </p:set>
                                    <p:animEffect transition="in" filter="circle(out)">
                                      <p:cBhvr>
                                        <p:cTn id="7" dur="2000"/>
                                        <p:tgtEl>
                                          <p:spTgt spid="389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8922"/>
                                        </p:tgtEl>
                                        <p:attrNameLst>
                                          <p:attrName>style.visibility</p:attrName>
                                        </p:attrNameLst>
                                      </p:cBhvr>
                                      <p:to>
                                        <p:strVal val="visible"/>
                                      </p:to>
                                    </p:set>
                                    <p:animEffect transition="in" filter="circle(out)">
                                      <p:cBhvr>
                                        <p:cTn id="10" dur="2000"/>
                                        <p:tgtEl>
                                          <p:spTgt spid="3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2" grpId="0" animBg="1"/>
      <p:bldP spid="389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 name="Rectangle 8"/>
          <p:cNvSpPr>
            <a:spLocks noGrp="1" noChangeArrowheads="1"/>
          </p:cNvSpPr>
          <p:nvPr>
            <p:ph type="title"/>
          </p:nvPr>
        </p:nvSpPr>
        <p:spPr/>
        <p:txBody>
          <a:bodyPr/>
          <a:lstStyle/>
          <a:p>
            <a:pPr eaLnBrk="1" hangingPunct="1"/>
            <a:endParaRPr lang="zh-CN" altLang="zh-CN" smtClean="0"/>
          </a:p>
        </p:txBody>
      </p:sp>
      <p:sp>
        <p:nvSpPr>
          <p:cNvPr id="41987" name="Rectangle 3"/>
          <p:cNvSpPr>
            <a:spLocks noGrp="1" noChangeArrowheads="1"/>
          </p:cNvSpPr>
          <p:nvPr>
            <p:ph type="body" sz="half" idx="1"/>
          </p:nvPr>
        </p:nvSpPr>
        <p:spPr>
          <a:xfrm>
            <a:off x="762000" y="2133600"/>
            <a:ext cx="7848600" cy="4343400"/>
          </a:xfrm>
        </p:spPr>
        <p:txBody>
          <a:bodyPr/>
          <a:lstStyle/>
          <a:p>
            <a:pPr eaLnBrk="1" hangingPunct="1">
              <a:defRPr/>
            </a:pPr>
            <a:r>
              <a:rPr lang="zh-CN" altLang="en-US" sz="2400" b="1" dirty="0" smtClean="0"/>
              <a:t>计算公式推导（续</a:t>
            </a:r>
            <a:r>
              <a:rPr lang="en-US" altLang="zh-CN" sz="2400" b="1" dirty="0" smtClean="0">
                <a:latin typeface="Times New Roman" pitchFamily="18" charset="0"/>
              </a:rPr>
              <a:t>3</a:t>
            </a:r>
            <a:r>
              <a:rPr lang="zh-CN" altLang="en-US" sz="2400" b="1" dirty="0" smtClean="0"/>
              <a:t>）：</a:t>
            </a:r>
          </a:p>
          <a:p>
            <a:pPr eaLnBrk="1" hangingPunct="1">
              <a:defRPr/>
            </a:pPr>
            <a:endParaRPr lang="zh-CN" altLang="en-US" sz="2400" b="1" dirty="0" smtClean="0"/>
          </a:p>
          <a:p>
            <a:pPr eaLnBrk="1" hangingPunct="1">
              <a:defRPr/>
            </a:pPr>
            <a:endParaRPr lang="zh-CN" altLang="en-US" sz="2400" b="1" dirty="0" smtClean="0"/>
          </a:p>
          <a:p>
            <a:pPr eaLnBrk="1" hangingPunct="1">
              <a:buFont typeface="Wingdings" pitchFamily="2" charset="2"/>
              <a:buNone/>
              <a:defRPr/>
            </a:pPr>
            <a:r>
              <a:rPr lang="zh-CN" altLang="en-US" sz="2400" b="1" dirty="0" smtClean="0"/>
              <a:t>                                                              。</a:t>
            </a:r>
          </a:p>
          <a:p>
            <a:pPr eaLnBrk="1" hangingPunct="1">
              <a:buFont typeface="Wingdings" pitchFamily="2" charset="2"/>
              <a:buNone/>
              <a:defRPr/>
            </a:pPr>
            <a:endParaRPr lang="zh-CN" altLang="en-US" sz="2400" b="1" dirty="0" smtClean="0"/>
          </a:p>
          <a:p>
            <a:pPr eaLnBrk="1" hangingPunct="1">
              <a:buFont typeface="Wingdings" pitchFamily="2" charset="2"/>
              <a:buNone/>
              <a:defRPr/>
            </a:pPr>
            <a:r>
              <a:rPr lang="zh-CN" altLang="en-US" sz="2400" b="1" dirty="0" smtClean="0"/>
              <a:t>以后，我们将这个频率的改变记作</a:t>
            </a:r>
            <a:r>
              <a:rPr lang="en-US" altLang="zh-CN" sz="2400" b="1" i="1" dirty="0" err="1" smtClean="0">
                <a:effectLst>
                  <a:outerShdw blurRad="38100" dist="38100" dir="2700000" algn="tl">
                    <a:srgbClr val="FFFFFF"/>
                  </a:outerShdw>
                </a:effectLst>
                <a:latin typeface="Times New Roman" pitchFamily="18" charset="0"/>
              </a:rPr>
              <a:t>f</a:t>
            </a:r>
            <a:r>
              <a:rPr lang="en-US" altLang="zh-CN" sz="2400" b="1" i="1" baseline="-25000" dirty="0" err="1" smtClean="0">
                <a:effectLst>
                  <a:outerShdw blurRad="38100" dist="38100" dir="2700000" algn="tl">
                    <a:srgbClr val="FFFFFF"/>
                  </a:outerShdw>
                </a:effectLst>
                <a:latin typeface="Times New Roman" pitchFamily="18" charset="0"/>
              </a:rPr>
              <a:t>d</a:t>
            </a:r>
            <a:r>
              <a:rPr lang="en-US" altLang="zh-CN" sz="2400" b="1" dirty="0" smtClean="0">
                <a:latin typeface="Times New Roman" pitchFamily="18" charset="0"/>
              </a:rPr>
              <a:t> </a:t>
            </a:r>
            <a:r>
              <a:rPr lang="zh-CN" altLang="en-US" sz="2400" b="1" dirty="0" smtClean="0">
                <a:latin typeface="Times New Roman" pitchFamily="18" charset="0"/>
              </a:rPr>
              <a:t>。上式告诉我们，在</a:t>
            </a:r>
          </a:p>
          <a:p>
            <a:pPr eaLnBrk="1" hangingPunct="1">
              <a:buFont typeface="Wingdings" pitchFamily="2" charset="2"/>
              <a:buNone/>
              <a:defRPr/>
            </a:pPr>
            <a:r>
              <a:rPr lang="en-US" altLang="zh-CN" sz="2400" b="1" dirty="0" smtClean="0">
                <a:latin typeface="Times New Roman" pitchFamily="18" charset="0"/>
              </a:rPr>
              <a:t>MS</a:t>
            </a:r>
            <a:r>
              <a:rPr lang="zh-CN" altLang="en-US" sz="2400" b="1" dirty="0" smtClean="0">
                <a:latin typeface="Times New Roman" pitchFamily="18" charset="0"/>
              </a:rPr>
              <a:t>匀速远离</a:t>
            </a:r>
            <a:r>
              <a:rPr lang="en-US" altLang="zh-CN" sz="2400" b="1" dirty="0" smtClean="0">
                <a:latin typeface="Times New Roman" pitchFamily="18" charset="0"/>
              </a:rPr>
              <a:t>BS</a:t>
            </a:r>
            <a:r>
              <a:rPr lang="zh-CN" altLang="en-US" sz="2400" b="1" dirty="0" smtClean="0">
                <a:latin typeface="Times New Roman" pitchFamily="18" charset="0"/>
              </a:rPr>
              <a:t>的情况下，多普勒频移为负值，并且等于</a:t>
            </a:r>
          </a:p>
          <a:p>
            <a:pPr eaLnBrk="1" hangingPunct="1">
              <a:buFont typeface="Wingdings" pitchFamily="2" charset="2"/>
              <a:buNone/>
              <a:defRPr/>
            </a:pPr>
            <a:r>
              <a:rPr lang="zh-CN" altLang="en-US" sz="2400" b="1" dirty="0" smtClean="0">
                <a:latin typeface="Times New Roman" pitchFamily="18" charset="0"/>
              </a:rPr>
              <a:t>移动速率</a:t>
            </a:r>
            <a:r>
              <a:rPr lang="en-US" altLang="zh-CN" sz="2400" b="1" i="1" dirty="0" smtClean="0">
                <a:latin typeface="Times New Roman" pitchFamily="18" charset="0"/>
              </a:rPr>
              <a:t>v</a:t>
            </a:r>
            <a:r>
              <a:rPr lang="zh-CN" altLang="en-US" sz="2400" b="1" dirty="0" smtClean="0">
                <a:latin typeface="Times New Roman" pitchFamily="18" charset="0"/>
              </a:rPr>
              <a:t>和电磁波波长</a:t>
            </a:r>
            <a:r>
              <a:rPr lang="el-GR" altLang="zh-CN" sz="2400" b="1" i="1" dirty="0" smtClean="0">
                <a:latin typeface="Times New Roman" pitchFamily="18" charset="0"/>
                <a:cs typeface="Arial" charset="0"/>
              </a:rPr>
              <a:t>λ</a:t>
            </a:r>
            <a:r>
              <a:rPr lang="zh-CN" altLang="en-US" sz="2400" b="1" dirty="0" smtClean="0">
                <a:latin typeface="Times New Roman" pitchFamily="18" charset="0"/>
                <a:cs typeface="Arial" charset="0"/>
              </a:rPr>
              <a:t>的商，即</a:t>
            </a:r>
            <a:endParaRPr lang="zh-CN" altLang="en-US" sz="2400" b="1" dirty="0" smtClean="0">
              <a:latin typeface="Times New Roman" pitchFamily="18" charset="0"/>
            </a:endParaRPr>
          </a:p>
          <a:p>
            <a:pPr eaLnBrk="1" hangingPunct="1">
              <a:buFont typeface="Wingdings" pitchFamily="2" charset="2"/>
              <a:buNone/>
              <a:defRPr/>
            </a:pPr>
            <a:r>
              <a:rPr lang="zh-CN" altLang="en-US" sz="2400" b="1" dirty="0" smtClean="0"/>
              <a:t>             </a:t>
            </a:r>
          </a:p>
        </p:txBody>
      </p:sp>
      <p:graphicFrame>
        <p:nvGraphicFramePr>
          <p:cNvPr id="5122" name="Object 4"/>
          <p:cNvGraphicFramePr>
            <a:graphicFrameLocks noChangeAspect="1"/>
          </p:cNvGraphicFramePr>
          <p:nvPr>
            <p:ph sz="quarter" idx="2"/>
          </p:nvPr>
        </p:nvGraphicFramePr>
        <p:xfrm>
          <a:off x="6592888" y="2786063"/>
          <a:ext cx="914400" cy="444500"/>
        </p:xfrm>
        <a:graphic>
          <a:graphicData uri="http://schemas.openxmlformats.org/presentationml/2006/ole">
            <p:oleObj spid="_x0000_s5122" name="公式" r:id="rId4" imgW="914400" imgH="444240" progId="Equation.3">
              <p:embed/>
            </p:oleObj>
          </a:graphicData>
        </a:graphic>
      </p:graphicFrame>
      <p:graphicFrame>
        <p:nvGraphicFramePr>
          <p:cNvPr id="5123" name="Object 7"/>
          <p:cNvGraphicFramePr>
            <a:graphicFrameLocks noChangeAspect="1"/>
          </p:cNvGraphicFramePr>
          <p:nvPr>
            <p:ph sz="quarter" idx="3"/>
          </p:nvPr>
        </p:nvGraphicFramePr>
        <p:xfrm>
          <a:off x="1828800" y="2743200"/>
          <a:ext cx="4419600" cy="1252538"/>
        </p:xfrm>
        <a:graphic>
          <a:graphicData uri="http://schemas.openxmlformats.org/presentationml/2006/ole">
            <p:oleObj spid="_x0000_s5123" name="公式" r:id="rId5" imgW="5016240" imgH="1422360" progId="Equation.3">
              <p:embed/>
            </p:oleObj>
          </a:graphicData>
        </a:graphic>
      </p:graphicFrame>
      <p:graphicFrame>
        <p:nvGraphicFramePr>
          <p:cNvPr id="5124" name="Object 10"/>
          <p:cNvGraphicFramePr>
            <a:graphicFrameLocks noChangeAspect="1"/>
          </p:cNvGraphicFramePr>
          <p:nvPr/>
        </p:nvGraphicFramePr>
        <p:xfrm>
          <a:off x="3505200" y="5715000"/>
          <a:ext cx="2273300" cy="889000"/>
        </p:xfrm>
        <a:graphic>
          <a:graphicData uri="http://schemas.openxmlformats.org/presentationml/2006/ole">
            <p:oleObj spid="_x0000_s5124" name="公式" r:id="rId6" imgW="2273040" imgH="88884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8"/>
          <p:cNvSpPr>
            <a:spLocks noGrp="1" noChangeArrowheads="1"/>
          </p:cNvSpPr>
          <p:nvPr>
            <p:ph type="title"/>
          </p:nvPr>
        </p:nvSpPr>
        <p:spPr/>
        <p:txBody>
          <a:bodyPr/>
          <a:lstStyle/>
          <a:p>
            <a:pPr eaLnBrk="1" hangingPunct="1"/>
            <a:endParaRPr lang="zh-CN" altLang="zh-CN" smtClean="0"/>
          </a:p>
        </p:txBody>
      </p:sp>
      <p:sp>
        <p:nvSpPr>
          <p:cNvPr id="45059" name="Rectangle 3"/>
          <p:cNvSpPr>
            <a:spLocks noGrp="1" noChangeArrowheads="1"/>
          </p:cNvSpPr>
          <p:nvPr>
            <p:ph type="body" sz="half" idx="1"/>
          </p:nvPr>
        </p:nvSpPr>
        <p:spPr>
          <a:xfrm>
            <a:off x="762000" y="2057400"/>
            <a:ext cx="3810000" cy="4114800"/>
          </a:xfrm>
        </p:spPr>
        <p:txBody>
          <a:bodyPr/>
          <a:lstStyle/>
          <a:p>
            <a:pPr eaLnBrk="1" hangingPunct="1">
              <a:defRPr/>
            </a:pPr>
            <a:r>
              <a:rPr lang="zh-CN" altLang="en-US" sz="2800" b="1" dirty="0" smtClean="0"/>
              <a:t>计算公式推导（续</a:t>
            </a:r>
            <a:r>
              <a:rPr lang="en-US" altLang="zh-CN" sz="2800" b="1" dirty="0" smtClean="0">
                <a:latin typeface="Times New Roman" pitchFamily="18" charset="0"/>
              </a:rPr>
              <a:t>4</a:t>
            </a:r>
            <a:r>
              <a:rPr lang="zh-CN" altLang="en-US" sz="2800" b="1" dirty="0" smtClean="0"/>
              <a:t>）：类似地，我们可以得到</a:t>
            </a:r>
            <a:r>
              <a:rPr lang="en-US" altLang="zh-CN" sz="2800" b="1" dirty="0" smtClean="0">
                <a:latin typeface="Times New Roman" pitchFamily="18" charset="0"/>
              </a:rPr>
              <a:t>MS</a:t>
            </a:r>
            <a:r>
              <a:rPr lang="zh-CN" altLang="en-US" sz="2800" b="1" dirty="0" smtClean="0">
                <a:solidFill>
                  <a:srgbClr val="FF0000"/>
                </a:solidFill>
                <a:latin typeface="Times New Roman" pitchFamily="18" charset="0"/>
              </a:rPr>
              <a:t>匀速</a:t>
            </a:r>
            <a:r>
              <a:rPr lang="zh-CN" altLang="en-US" sz="2800" b="1" i="1" dirty="0" smtClean="0">
                <a:solidFill>
                  <a:srgbClr val="FF0000"/>
                </a:solidFill>
                <a:latin typeface="Times New Roman" pitchFamily="18" charset="0"/>
              </a:rPr>
              <a:t>靠近</a:t>
            </a:r>
            <a:r>
              <a:rPr lang="zh-CN" altLang="en-US" sz="2800" b="1" dirty="0" smtClean="0">
                <a:latin typeface="Times New Roman" pitchFamily="18" charset="0"/>
              </a:rPr>
              <a:t>基站移动，速率为</a:t>
            </a:r>
            <a:r>
              <a:rPr lang="en-US" altLang="zh-CN" sz="2800" b="1" i="1" dirty="0" smtClean="0">
                <a:effectLst>
                  <a:outerShdw blurRad="38100" dist="38100" dir="2700000" algn="tl">
                    <a:srgbClr val="FFFFFF"/>
                  </a:outerShdw>
                </a:effectLst>
                <a:latin typeface="Times New Roman" pitchFamily="18" charset="0"/>
              </a:rPr>
              <a:t>v</a:t>
            </a:r>
            <a:r>
              <a:rPr lang="zh-CN" altLang="en-US" sz="2800" b="1" dirty="0" smtClean="0">
                <a:latin typeface="Times New Roman" pitchFamily="18" charset="0"/>
              </a:rPr>
              <a:t>。考虑行进路径上距离极短的两点：</a:t>
            </a:r>
            <a:r>
              <a:rPr lang="en-US" altLang="zh-CN" sz="2800" b="1" dirty="0" smtClean="0">
                <a:latin typeface="Times New Roman" pitchFamily="18" charset="0"/>
              </a:rPr>
              <a:t>B</a:t>
            </a:r>
            <a:r>
              <a:rPr lang="zh-CN" altLang="en-US" sz="2800" b="1" dirty="0" smtClean="0">
                <a:latin typeface="Times New Roman" pitchFamily="18" charset="0"/>
              </a:rPr>
              <a:t>点和</a:t>
            </a:r>
            <a:r>
              <a:rPr lang="en-US" altLang="zh-CN" sz="2800" b="1" dirty="0" smtClean="0">
                <a:latin typeface="Times New Roman" pitchFamily="18" charset="0"/>
              </a:rPr>
              <a:t>A</a:t>
            </a:r>
            <a:r>
              <a:rPr lang="zh-CN" altLang="en-US" sz="2800" b="1" dirty="0" smtClean="0">
                <a:latin typeface="Times New Roman" pitchFamily="18" charset="0"/>
              </a:rPr>
              <a:t>点，有： </a:t>
            </a:r>
          </a:p>
          <a:p>
            <a:pPr eaLnBrk="1" hangingPunct="1">
              <a:buFont typeface="Wingdings" pitchFamily="2" charset="2"/>
              <a:buNone/>
              <a:defRPr/>
            </a:pPr>
            <a:r>
              <a:rPr lang="zh-CN" altLang="en-US" sz="2800" b="1" i="1" dirty="0" smtClean="0">
                <a:latin typeface="Times New Roman" pitchFamily="18" charset="0"/>
                <a:cs typeface="Arial" charset="0"/>
              </a:rPr>
              <a:t>   </a:t>
            </a:r>
          </a:p>
        </p:txBody>
      </p:sp>
      <p:graphicFrame>
        <p:nvGraphicFramePr>
          <p:cNvPr id="6146" name="Object 6"/>
          <p:cNvGraphicFramePr>
            <a:graphicFrameLocks noGrp="1" noChangeAspect="1"/>
          </p:cNvGraphicFramePr>
          <p:nvPr>
            <p:ph sz="quarter" idx="2"/>
          </p:nvPr>
        </p:nvGraphicFramePr>
        <p:xfrm>
          <a:off x="1828800" y="5181600"/>
          <a:ext cx="2006600" cy="889000"/>
        </p:xfrm>
        <a:graphic>
          <a:graphicData uri="http://schemas.openxmlformats.org/presentationml/2006/ole">
            <p:oleObj spid="_x0000_s6146" name="公式" r:id="rId4" imgW="2006280" imgH="888840" progId="Equation.3">
              <p:embed/>
            </p:oleObj>
          </a:graphicData>
        </a:graphic>
      </p:graphicFrame>
      <p:graphicFrame>
        <p:nvGraphicFramePr>
          <p:cNvPr id="6147" name="Object 7"/>
          <p:cNvGraphicFramePr>
            <a:graphicFrameLocks noChangeAspect="1"/>
          </p:cNvGraphicFramePr>
          <p:nvPr>
            <p:ph sz="quarter" idx="3"/>
          </p:nvPr>
        </p:nvGraphicFramePr>
        <p:xfrm>
          <a:off x="4800600" y="2743200"/>
          <a:ext cx="3810000" cy="1096963"/>
        </p:xfrm>
        <a:graphic>
          <a:graphicData uri="http://schemas.openxmlformats.org/presentationml/2006/ole">
            <p:oleObj spid="_x0000_s6147" name="Visio" r:id="rId5" imgW="5398417" imgH="1168673" progId="">
              <p:embed/>
            </p:oleObj>
          </a:graphicData>
        </a:graphic>
      </p:graphicFrame>
      <p:sp>
        <p:nvSpPr>
          <p:cNvPr id="6150" name="Text Box 10"/>
          <p:cNvSpPr txBox="1">
            <a:spLocks noChangeArrowheads="1"/>
          </p:cNvSpPr>
          <p:nvPr/>
        </p:nvSpPr>
        <p:spPr bwMode="auto">
          <a:xfrm>
            <a:off x="4800600" y="4419600"/>
            <a:ext cx="3352800" cy="2255838"/>
          </a:xfrm>
          <a:prstGeom prst="rect">
            <a:avLst/>
          </a:prstGeom>
          <a:noFill/>
          <a:ln w="28575">
            <a:solidFill>
              <a:schemeClr val="tx1"/>
            </a:solidFill>
            <a:miter lim="800000"/>
            <a:headEnd/>
            <a:tailEnd/>
          </a:ln>
        </p:spPr>
        <p:txBody>
          <a:bodyPr>
            <a:spAutoFit/>
          </a:bodyPr>
          <a:lstStyle/>
          <a:p>
            <a:pPr>
              <a:spcBef>
                <a:spcPct val="50000"/>
              </a:spcBef>
            </a:pPr>
            <a:r>
              <a:rPr lang="zh-CN" altLang="en-US" sz="2800" b="1" u="sng">
                <a:latin typeface="Times New Roman" pitchFamily="18" charset="0"/>
              </a:rPr>
              <a:t>结论</a:t>
            </a:r>
            <a:r>
              <a:rPr lang="zh-CN" altLang="en-US" sz="2800" b="1">
                <a:latin typeface="Times New Roman" pitchFamily="18" charset="0"/>
              </a:rPr>
              <a:t>：接收频率</a:t>
            </a:r>
            <a:r>
              <a:rPr lang="en-US" altLang="zh-CN" sz="2800" b="1" i="1">
                <a:latin typeface="Times New Roman" pitchFamily="18" charset="0"/>
              </a:rPr>
              <a:t>f</a:t>
            </a:r>
            <a:r>
              <a:rPr lang="en-US" altLang="zh-CN" sz="2800" b="1" i="1" baseline="-25000">
                <a:latin typeface="Times New Roman" pitchFamily="18" charset="0"/>
              </a:rPr>
              <a:t>re</a:t>
            </a:r>
            <a:r>
              <a:rPr lang="en-US" altLang="zh-CN" sz="2800" b="1" i="1">
                <a:latin typeface="Times New Roman" pitchFamily="18" charset="0"/>
              </a:rPr>
              <a:t>=f</a:t>
            </a:r>
            <a:r>
              <a:rPr lang="en-US" altLang="zh-CN" sz="2800" b="1" i="1" baseline="-25000">
                <a:latin typeface="Times New Roman" pitchFamily="18" charset="0"/>
              </a:rPr>
              <a:t>c</a:t>
            </a:r>
            <a:r>
              <a:rPr lang="en-US" altLang="zh-CN" sz="2800" b="1" i="1">
                <a:latin typeface="Times New Roman" pitchFamily="18" charset="0"/>
              </a:rPr>
              <a:t>+f</a:t>
            </a:r>
            <a:r>
              <a:rPr lang="en-US" altLang="zh-CN" sz="2800" b="1" i="1" baseline="-25000">
                <a:latin typeface="Times New Roman" pitchFamily="18" charset="0"/>
              </a:rPr>
              <a:t>d</a:t>
            </a:r>
            <a:r>
              <a:rPr lang="zh-CN" altLang="en-US" sz="2800" b="1">
                <a:latin typeface="Times New Roman" pitchFamily="18" charset="0"/>
              </a:rPr>
              <a:t>，其中</a:t>
            </a:r>
            <a:r>
              <a:rPr lang="en-US" altLang="zh-CN" sz="2800" b="1" i="1">
                <a:latin typeface="Times New Roman" pitchFamily="18" charset="0"/>
              </a:rPr>
              <a:t>f</a:t>
            </a:r>
            <a:r>
              <a:rPr lang="en-US" altLang="zh-CN" sz="2800" b="1" i="1" baseline="-25000">
                <a:latin typeface="Times New Roman" pitchFamily="18" charset="0"/>
              </a:rPr>
              <a:t>c</a:t>
            </a:r>
            <a:r>
              <a:rPr lang="zh-CN" altLang="en-US" sz="2800" b="1">
                <a:latin typeface="Times New Roman" pitchFamily="18" charset="0"/>
              </a:rPr>
              <a:t>为发射载频，</a:t>
            </a:r>
            <a:r>
              <a:rPr lang="en-US" altLang="zh-CN" sz="2800" b="1" i="1">
                <a:latin typeface="Times New Roman" pitchFamily="18" charset="0"/>
              </a:rPr>
              <a:t>f</a:t>
            </a:r>
            <a:r>
              <a:rPr lang="en-US" altLang="zh-CN" sz="2800" b="1" i="1" baseline="-25000">
                <a:latin typeface="Times New Roman" pitchFamily="18" charset="0"/>
              </a:rPr>
              <a:t>d</a:t>
            </a:r>
            <a:r>
              <a:rPr lang="zh-CN" altLang="en-US" sz="2800" b="1">
                <a:latin typeface="Times New Roman" pitchFamily="18" charset="0"/>
              </a:rPr>
              <a:t>为多普勒频移。此时，                                  </a:t>
            </a:r>
            <a:r>
              <a:rPr lang="en-US" altLang="zh-CN" sz="2800" b="1" i="1">
                <a:solidFill>
                  <a:schemeClr val="hlink"/>
                </a:solidFill>
                <a:latin typeface="Times New Roman" pitchFamily="18" charset="0"/>
              </a:rPr>
              <a:t>f</a:t>
            </a:r>
            <a:r>
              <a:rPr lang="en-US" altLang="zh-CN" sz="2800" b="1" i="1" baseline="-25000">
                <a:solidFill>
                  <a:schemeClr val="hlink"/>
                </a:solidFill>
                <a:latin typeface="Times New Roman" pitchFamily="18" charset="0"/>
              </a:rPr>
              <a:t>d</a:t>
            </a:r>
            <a:r>
              <a:rPr lang="en-US" altLang="zh-CN" sz="2800" b="1" i="1">
                <a:solidFill>
                  <a:schemeClr val="hlink"/>
                </a:solidFill>
                <a:latin typeface="Times New Roman" pitchFamily="18" charset="0"/>
              </a:rPr>
              <a:t>=</a:t>
            </a:r>
            <a:r>
              <a:rPr lang="zh-CN" altLang="en-US" sz="2800" b="1">
                <a:solidFill>
                  <a:schemeClr val="hlink"/>
                </a:solidFill>
                <a:latin typeface="Times New Roman" pitchFamily="18" charset="0"/>
              </a:rPr>
              <a:t>＋</a:t>
            </a:r>
            <a:r>
              <a:rPr lang="zh-CN" altLang="en-US" sz="2800" b="1" i="1">
                <a:solidFill>
                  <a:schemeClr val="hlink"/>
                </a:solidFill>
                <a:latin typeface="Times New Roman" pitchFamily="18" charset="0"/>
              </a:rPr>
              <a:t> </a:t>
            </a:r>
            <a:r>
              <a:rPr lang="en-US" altLang="zh-CN" sz="2800" b="1" i="1">
                <a:solidFill>
                  <a:schemeClr val="hlink"/>
                </a:solidFill>
                <a:latin typeface="Times New Roman" pitchFamily="18" charset="0"/>
              </a:rPr>
              <a:t>v/</a:t>
            </a:r>
            <a:r>
              <a:rPr lang="el-GR" altLang="zh-CN" sz="2800" b="1" i="1">
                <a:solidFill>
                  <a:schemeClr val="hlink"/>
                </a:solidFill>
                <a:latin typeface="Times New Roman" pitchFamily="18" charset="0"/>
              </a:rPr>
              <a:t>λ</a:t>
            </a:r>
            <a:r>
              <a:rPr lang="en-US" altLang="zh-CN" sz="2800" b="1" i="1">
                <a:solidFill>
                  <a:schemeClr val="hlink"/>
                </a:solidFill>
                <a:latin typeface="Times New Roman" pitchFamily="18" charset="0"/>
              </a:rPr>
              <a:t>&gt;0</a:t>
            </a:r>
            <a:endParaRPr lang="en-US" altLang="zh-CN" sz="2800" b="1">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8"/>
          <p:cNvSpPr>
            <a:spLocks noGrp="1" noChangeArrowheads="1"/>
          </p:cNvSpPr>
          <p:nvPr>
            <p:ph type="title"/>
          </p:nvPr>
        </p:nvSpPr>
        <p:spPr/>
        <p:txBody>
          <a:bodyPr/>
          <a:lstStyle/>
          <a:p>
            <a:pPr eaLnBrk="1" hangingPunct="1"/>
            <a:endParaRPr lang="zh-CN" altLang="zh-CN" smtClean="0"/>
          </a:p>
        </p:txBody>
      </p:sp>
      <p:sp>
        <p:nvSpPr>
          <p:cNvPr id="48131" name="Rectangle 3"/>
          <p:cNvSpPr>
            <a:spLocks noGrp="1" noChangeArrowheads="1"/>
          </p:cNvSpPr>
          <p:nvPr>
            <p:ph type="body" sz="half" idx="1"/>
          </p:nvPr>
        </p:nvSpPr>
        <p:spPr>
          <a:xfrm>
            <a:off x="609600" y="2133600"/>
            <a:ext cx="3810000" cy="4114800"/>
          </a:xfrm>
        </p:spPr>
        <p:txBody>
          <a:bodyPr/>
          <a:lstStyle/>
          <a:p>
            <a:pPr eaLnBrk="1" hangingPunct="1">
              <a:defRPr/>
            </a:pPr>
            <a:r>
              <a:rPr lang="zh-CN" altLang="en-US" sz="2800" b="1" smtClean="0">
                <a:effectLst>
                  <a:outerShdw blurRad="38100" dist="38100" dir="2700000" algn="tl">
                    <a:srgbClr val="FFFFFF"/>
                  </a:outerShdw>
                </a:effectLst>
              </a:rPr>
              <a:t>推广的结论：</a:t>
            </a:r>
          </a:p>
          <a:p>
            <a:pPr eaLnBrk="1" hangingPunct="1">
              <a:defRPr/>
            </a:pPr>
            <a:endParaRPr lang="zh-CN" altLang="en-US" sz="2800" smtClean="0"/>
          </a:p>
          <a:p>
            <a:pPr eaLnBrk="1" hangingPunct="1">
              <a:defRPr/>
            </a:pPr>
            <a:endParaRPr lang="zh-CN" altLang="en-US" sz="2800" smtClean="0"/>
          </a:p>
          <a:p>
            <a:pPr eaLnBrk="1" hangingPunct="1">
              <a:buFont typeface="Wingdings" pitchFamily="2" charset="2"/>
              <a:buNone/>
              <a:defRPr/>
            </a:pPr>
            <a:endParaRPr lang="zh-CN" altLang="en-US" sz="2800" smtClean="0"/>
          </a:p>
          <a:p>
            <a:pPr eaLnBrk="1" hangingPunct="1">
              <a:buFont typeface="Wingdings" pitchFamily="2" charset="2"/>
              <a:buNone/>
              <a:defRPr/>
            </a:pPr>
            <a:r>
              <a:rPr lang="zh-CN" altLang="en-US" sz="2800" b="1" smtClean="0"/>
              <a:t>其中，</a:t>
            </a:r>
            <a:r>
              <a:rPr lang="el-GR" altLang="zh-CN" sz="2800" b="1" i="1" smtClean="0">
                <a:effectLst>
                  <a:outerShdw blurRad="38100" dist="38100" dir="2700000" algn="tl">
                    <a:srgbClr val="FFFFFF"/>
                  </a:outerShdw>
                </a:effectLst>
                <a:latin typeface="Arial" charset="0"/>
                <a:cs typeface="Arial" charset="0"/>
              </a:rPr>
              <a:t>θ</a:t>
            </a:r>
            <a:r>
              <a:rPr lang="zh-CN" altLang="en-US" sz="2800" b="1" smtClean="0">
                <a:effectLst>
                  <a:outerShdw blurRad="38100" dist="38100" dir="2700000" algn="tl">
                    <a:srgbClr val="FFFFFF"/>
                  </a:outerShdw>
                </a:effectLst>
                <a:latin typeface="Arial" charset="0"/>
                <a:cs typeface="Arial" charset="0"/>
              </a:rPr>
              <a:t>为入射波与</a:t>
            </a:r>
          </a:p>
          <a:p>
            <a:pPr eaLnBrk="1" hangingPunct="1">
              <a:buFont typeface="Wingdings" pitchFamily="2" charset="2"/>
              <a:buNone/>
              <a:defRPr/>
            </a:pPr>
            <a:r>
              <a:rPr lang="en-US" altLang="zh-CN" sz="2800" b="1" smtClean="0">
                <a:effectLst>
                  <a:outerShdw blurRad="38100" dist="38100" dir="2700000" algn="tl">
                    <a:srgbClr val="FFFFFF"/>
                  </a:outerShdw>
                </a:effectLst>
                <a:latin typeface="Times New Roman" pitchFamily="18" charset="0"/>
                <a:cs typeface="Arial" charset="0"/>
              </a:rPr>
              <a:t>MS</a:t>
            </a:r>
            <a:r>
              <a:rPr lang="zh-CN" altLang="en-US" sz="2800" b="1" smtClean="0">
                <a:effectLst>
                  <a:outerShdw blurRad="38100" dist="38100" dir="2700000" algn="tl">
                    <a:srgbClr val="FFFFFF"/>
                  </a:outerShdw>
                </a:effectLst>
                <a:latin typeface="Arial" charset="0"/>
                <a:cs typeface="Arial" charset="0"/>
              </a:rPr>
              <a:t>运动方向的夹角</a:t>
            </a:r>
            <a:r>
              <a:rPr lang="zh-CN" altLang="en-US" sz="2800" b="1" smtClean="0">
                <a:latin typeface="Arial" charset="0"/>
                <a:cs typeface="Arial" charset="0"/>
              </a:rPr>
              <a:t>，</a:t>
            </a:r>
          </a:p>
          <a:p>
            <a:pPr eaLnBrk="1" hangingPunct="1">
              <a:buFont typeface="Wingdings" pitchFamily="2" charset="2"/>
              <a:buNone/>
              <a:defRPr/>
            </a:pPr>
            <a:r>
              <a:rPr lang="en-US" altLang="zh-CN" sz="2800" b="1" i="1" smtClean="0">
                <a:latin typeface="Times New Roman" pitchFamily="18" charset="0"/>
                <a:cs typeface="Arial" charset="0"/>
              </a:rPr>
              <a:t>0&lt; </a:t>
            </a:r>
            <a:r>
              <a:rPr lang="el-GR" altLang="zh-CN" sz="2800" b="1" i="1" smtClean="0">
                <a:latin typeface="Times New Roman" pitchFamily="18" charset="0"/>
                <a:cs typeface="Arial" charset="0"/>
              </a:rPr>
              <a:t>θ</a:t>
            </a:r>
            <a:r>
              <a:rPr lang="en-US" altLang="zh-CN" sz="2800" b="1" i="1" smtClean="0">
                <a:latin typeface="Times New Roman" pitchFamily="18" charset="0"/>
                <a:cs typeface="Arial" charset="0"/>
              </a:rPr>
              <a:t>&lt;</a:t>
            </a:r>
            <a:r>
              <a:rPr lang="el-GR" altLang="zh-CN" sz="2800" b="1" i="1" smtClean="0">
                <a:latin typeface="Times New Roman" pitchFamily="18" charset="0"/>
                <a:cs typeface="Arial" charset="0"/>
              </a:rPr>
              <a:t>π</a:t>
            </a:r>
            <a:r>
              <a:rPr lang="zh-CN" altLang="en-US" sz="2800" b="1" smtClean="0">
                <a:latin typeface="Arial" charset="0"/>
                <a:cs typeface="Arial" charset="0"/>
              </a:rPr>
              <a:t>。</a:t>
            </a:r>
            <a:endParaRPr lang="zh-CN" altLang="el-GR" sz="2400" b="1" smtClean="0">
              <a:latin typeface="Arial" charset="0"/>
              <a:cs typeface="Arial" charset="0"/>
            </a:endParaRPr>
          </a:p>
        </p:txBody>
      </p:sp>
      <p:graphicFrame>
        <p:nvGraphicFramePr>
          <p:cNvPr id="7170" name="Object 4"/>
          <p:cNvGraphicFramePr>
            <a:graphicFrameLocks noChangeAspect="1"/>
          </p:cNvGraphicFramePr>
          <p:nvPr>
            <p:ph sz="quarter" idx="2"/>
          </p:nvPr>
        </p:nvGraphicFramePr>
        <p:xfrm>
          <a:off x="4876800" y="3352800"/>
          <a:ext cx="3962400" cy="1752600"/>
        </p:xfrm>
        <a:graphic>
          <a:graphicData uri="http://schemas.openxmlformats.org/presentationml/2006/ole">
            <p:oleObj spid="_x0000_s7170" name="Visio" r:id="rId4" imgW="5588768" imgH="2151162" progId="">
              <p:embed/>
            </p:oleObj>
          </a:graphicData>
        </a:graphic>
      </p:graphicFrame>
      <p:graphicFrame>
        <p:nvGraphicFramePr>
          <p:cNvPr id="7171" name="Object 7"/>
          <p:cNvGraphicFramePr>
            <a:graphicFrameLocks noChangeAspect="1"/>
          </p:cNvGraphicFramePr>
          <p:nvPr>
            <p:ph sz="quarter" idx="3"/>
          </p:nvPr>
        </p:nvGraphicFramePr>
        <p:xfrm>
          <a:off x="1371600" y="2819400"/>
          <a:ext cx="2971800" cy="1014413"/>
        </p:xfrm>
        <a:graphic>
          <a:graphicData uri="http://schemas.openxmlformats.org/presentationml/2006/ole">
            <p:oleObj spid="_x0000_s7171" name="公式" r:id="rId5" imgW="2603160" imgH="888840" progId="Equation.3">
              <p:embed/>
            </p:oleObj>
          </a:graphicData>
        </a:graphic>
      </p:graphicFrame>
      <p:sp>
        <p:nvSpPr>
          <p:cNvPr id="7174" name="Rectangle 10"/>
          <p:cNvSpPr>
            <a:spLocks noChangeArrowheads="1"/>
          </p:cNvSpPr>
          <p:nvPr/>
        </p:nvSpPr>
        <p:spPr bwMode="auto">
          <a:xfrm>
            <a:off x="1219200" y="2819400"/>
            <a:ext cx="2590800" cy="1143000"/>
          </a:xfrm>
          <a:prstGeom prst="rect">
            <a:avLst/>
          </a:prstGeom>
          <a:noFill/>
          <a:ln w="31750">
            <a:solidFill>
              <a:schemeClr val="hlink"/>
            </a:solidFill>
            <a:miter lim="800000"/>
            <a:headEnd/>
            <a:tailEnd/>
          </a:ln>
        </p:spPr>
        <p:txBody>
          <a:bodyPr wrap="none" anchor="ctr"/>
          <a:lstStyle/>
          <a:p>
            <a:pPr algn="ct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endParaRPr lang="zh-CN" altLang="zh-CN" smtClean="0"/>
          </a:p>
        </p:txBody>
      </p:sp>
      <p:sp>
        <p:nvSpPr>
          <p:cNvPr id="68611" name="Rectangle 3"/>
          <p:cNvSpPr>
            <a:spLocks noGrp="1" noChangeArrowheads="1"/>
          </p:cNvSpPr>
          <p:nvPr>
            <p:ph type="body" idx="1"/>
          </p:nvPr>
        </p:nvSpPr>
        <p:spPr>
          <a:xfrm>
            <a:off x="762000" y="2133600"/>
            <a:ext cx="7772400" cy="4114800"/>
          </a:xfrm>
        </p:spPr>
        <p:txBody>
          <a:bodyPr/>
          <a:lstStyle/>
          <a:p>
            <a:pPr eaLnBrk="1" hangingPunct="1">
              <a:buFont typeface="Wingdings" pitchFamily="2" charset="2"/>
              <a:buNone/>
            </a:pPr>
            <a:r>
              <a:rPr lang="zh-CN" altLang="en-US" b="1" u="sng" smtClean="0">
                <a:latin typeface="Times New Roman" pitchFamily="18" charset="0"/>
              </a:rPr>
              <a:t>例</a:t>
            </a:r>
            <a:r>
              <a:rPr lang="zh-CN" altLang="en-US" b="1" smtClean="0">
                <a:latin typeface="Times New Roman" pitchFamily="18" charset="0"/>
              </a:rPr>
              <a:t>：</a:t>
            </a:r>
          </a:p>
          <a:p>
            <a:pPr eaLnBrk="1" hangingPunct="1">
              <a:buFont typeface="Wingdings" pitchFamily="2" charset="2"/>
              <a:buNone/>
            </a:pPr>
            <a:r>
              <a:rPr lang="zh-CN" altLang="en-US" b="1" smtClean="0">
                <a:latin typeface="Times New Roman" pitchFamily="18" charset="0"/>
              </a:rPr>
              <a:t>   发射载频</a:t>
            </a:r>
            <a:r>
              <a:rPr lang="en-US" altLang="zh-CN" b="1" i="1" smtClean="0">
                <a:latin typeface="Times New Roman" pitchFamily="18" charset="0"/>
              </a:rPr>
              <a:t>f</a:t>
            </a:r>
            <a:r>
              <a:rPr lang="en-US" altLang="zh-CN" b="1" i="1" baseline="-25000" smtClean="0">
                <a:latin typeface="Times New Roman" pitchFamily="18" charset="0"/>
              </a:rPr>
              <a:t>c</a:t>
            </a:r>
            <a:r>
              <a:rPr lang="en-US" altLang="zh-CN" b="1" smtClean="0">
                <a:latin typeface="Times New Roman" pitchFamily="18" charset="0"/>
              </a:rPr>
              <a:t>=1850MHz</a:t>
            </a:r>
            <a:r>
              <a:rPr lang="zh-CN" altLang="en-US" b="1" smtClean="0">
                <a:latin typeface="Times New Roman" pitchFamily="18" charset="0"/>
              </a:rPr>
              <a:t>，</a:t>
            </a:r>
            <a:r>
              <a:rPr lang="en-US" altLang="zh-CN" b="1" i="1" smtClean="0">
                <a:latin typeface="Times New Roman" pitchFamily="18" charset="0"/>
              </a:rPr>
              <a:t>v</a:t>
            </a:r>
            <a:r>
              <a:rPr lang="zh-CN" altLang="en-US" b="1" smtClean="0">
                <a:latin typeface="Times New Roman" pitchFamily="18" charset="0"/>
              </a:rPr>
              <a:t>＝</a:t>
            </a:r>
            <a:r>
              <a:rPr lang="en-US" altLang="zh-CN" b="1" smtClean="0">
                <a:latin typeface="Times New Roman" pitchFamily="18" charset="0"/>
              </a:rPr>
              <a:t>60mph</a:t>
            </a:r>
            <a:r>
              <a:rPr lang="zh-CN" altLang="en-US" b="1" smtClean="0">
                <a:latin typeface="Times New Roman" pitchFamily="18" charset="0"/>
              </a:rPr>
              <a:t>，</a:t>
            </a:r>
            <a:r>
              <a:rPr lang="en-US" altLang="zh-CN" b="1" smtClean="0">
                <a:latin typeface="Times New Roman" pitchFamily="18" charset="0"/>
              </a:rPr>
              <a:t>1mile=1609m</a:t>
            </a:r>
            <a:r>
              <a:rPr lang="zh-CN" altLang="en-US" b="1" smtClean="0">
                <a:latin typeface="Times New Roman" pitchFamily="18" charset="0"/>
              </a:rPr>
              <a:t>，求以下情形的多普勒频移：</a:t>
            </a:r>
            <a:r>
              <a:rPr lang="zh-CN" altLang="en-US" b="1" smtClean="0">
                <a:latin typeface="Times New Roman" pitchFamily="18" charset="0"/>
                <a:sym typeface="Wingdings" pitchFamily="2" charset="2"/>
              </a:rPr>
              <a:t>（</a:t>
            </a:r>
            <a:r>
              <a:rPr lang="en-US" altLang="zh-CN" b="1" smtClean="0">
                <a:latin typeface="Times New Roman" pitchFamily="18" charset="0"/>
                <a:sym typeface="Wingdings" pitchFamily="2" charset="2"/>
              </a:rPr>
              <a:t>1</a:t>
            </a:r>
            <a:r>
              <a:rPr lang="zh-CN" altLang="en-US" b="1" smtClean="0">
                <a:latin typeface="Times New Roman" pitchFamily="18" charset="0"/>
                <a:sym typeface="Wingdings" pitchFamily="2" charset="2"/>
              </a:rPr>
              <a:t>）接收机运动方向与入射波方向正好相反；（</a:t>
            </a:r>
            <a:r>
              <a:rPr lang="en-US" altLang="zh-CN" b="1" smtClean="0">
                <a:latin typeface="Times New Roman" pitchFamily="18" charset="0"/>
                <a:sym typeface="Wingdings" pitchFamily="2" charset="2"/>
              </a:rPr>
              <a:t>2</a:t>
            </a:r>
            <a:r>
              <a:rPr lang="zh-CN" altLang="en-US" b="1" smtClean="0">
                <a:latin typeface="Times New Roman" pitchFamily="18" charset="0"/>
                <a:sym typeface="Wingdings" pitchFamily="2" charset="2"/>
              </a:rPr>
              <a:t>）接收机运动方向与入射波方向正好相同；（</a:t>
            </a:r>
            <a:r>
              <a:rPr lang="en-US" altLang="zh-CN" b="1" smtClean="0">
                <a:latin typeface="Times New Roman" pitchFamily="18" charset="0"/>
                <a:sym typeface="Wingdings" pitchFamily="2" charset="2"/>
              </a:rPr>
              <a:t>3</a:t>
            </a:r>
            <a:r>
              <a:rPr lang="zh-CN" altLang="en-US" b="1" smtClean="0">
                <a:latin typeface="Times New Roman" pitchFamily="18" charset="0"/>
                <a:sym typeface="Wingdings" pitchFamily="2" charset="2"/>
              </a:rPr>
              <a:t>）接收机运动方向与入射波方向垂直。（课本</a:t>
            </a:r>
            <a:r>
              <a:rPr lang="en-US" altLang="zh-CN" b="1" smtClean="0">
                <a:latin typeface="Times New Roman" pitchFamily="18" charset="0"/>
                <a:sym typeface="Wingdings" pitchFamily="2" charset="2"/>
              </a:rPr>
              <a:t>pp124</a:t>
            </a:r>
            <a:r>
              <a:rPr lang="zh-CN" altLang="en-US" b="1" smtClean="0">
                <a:latin typeface="Times New Roman" pitchFamily="18" charset="0"/>
                <a:sym typeface="Wingdings" pitchFamily="2" charset="2"/>
              </a:rPr>
              <a:t>例</a:t>
            </a:r>
            <a:r>
              <a:rPr lang="en-US" altLang="zh-CN" b="1" smtClean="0">
                <a:latin typeface="Times New Roman" pitchFamily="18" charset="0"/>
                <a:sym typeface="Wingdings" pitchFamily="2" charset="2"/>
              </a:rPr>
              <a:t>5.1</a:t>
            </a:r>
            <a:r>
              <a:rPr lang="zh-CN" altLang="en-US" b="1" smtClean="0">
                <a:latin typeface="Times New Roman" pitchFamily="18" charset="0"/>
                <a:sym typeface="Wingdings" pitchFamily="2" charset="2"/>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endParaRPr lang="zh-CN" altLang="zh-CN" smtClean="0"/>
          </a:p>
        </p:txBody>
      </p:sp>
      <p:sp>
        <p:nvSpPr>
          <p:cNvPr id="282627" name="Rectangle 3"/>
          <p:cNvSpPr>
            <a:spLocks noGrp="1" noChangeArrowheads="1"/>
          </p:cNvSpPr>
          <p:nvPr>
            <p:ph type="body" idx="1"/>
          </p:nvPr>
        </p:nvSpPr>
        <p:spPr>
          <a:xfrm>
            <a:off x="762000" y="2133600"/>
            <a:ext cx="7772400" cy="4114800"/>
          </a:xfrm>
        </p:spPr>
        <p:txBody>
          <a:bodyPr/>
          <a:lstStyle/>
          <a:p>
            <a:pPr eaLnBrk="1" hangingPunct="1">
              <a:buFont typeface="Wingdings" pitchFamily="2" charset="2"/>
              <a:buNone/>
              <a:defRPr/>
            </a:pPr>
            <a:r>
              <a:rPr lang="zh-CN" altLang="en-US" b="1" u="sng" smtClean="0"/>
              <a:t>解</a:t>
            </a:r>
            <a:r>
              <a:rPr lang="zh-CN" altLang="en-US" b="1" smtClean="0"/>
              <a:t>：</a:t>
            </a:r>
            <a:r>
              <a:rPr lang="el-GR" altLang="zh-CN" sz="2800" b="1" i="1" smtClean="0">
                <a:latin typeface="Times New Roman" pitchFamily="18" charset="0"/>
                <a:cs typeface="Tahoma" pitchFamily="34" charset="0"/>
              </a:rPr>
              <a:t>λ</a:t>
            </a:r>
            <a:r>
              <a:rPr lang="zh-CN" altLang="en-US" sz="2800" b="1" i="1" smtClean="0">
                <a:latin typeface="Times New Roman" pitchFamily="18" charset="0"/>
                <a:cs typeface="Tahoma" pitchFamily="34" charset="0"/>
              </a:rPr>
              <a:t>＝</a:t>
            </a:r>
            <a:r>
              <a:rPr lang="en-US" altLang="zh-CN" sz="2800" b="1" i="1" smtClean="0">
                <a:latin typeface="Times New Roman" pitchFamily="18" charset="0"/>
                <a:cs typeface="Tahoma" pitchFamily="34" charset="0"/>
              </a:rPr>
              <a:t>0.162m</a:t>
            </a:r>
          </a:p>
          <a:p>
            <a:pPr eaLnBrk="1" hangingPunct="1">
              <a:buFont typeface="Wingdings" pitchFamily="2" charset="2"/>
              <a:buNone/>
              <a:defRPr/>
            </a:pPr>
            <a:r>
              <a:rPr lang="en-US" altLang="zh-CN" sz="2800" b="1" i="1" smtClean="0">
                <a:latin typeface="Times New Roman" pitchFamily="18" charset="0"/>
                <a:cs typeface="Tahoma" pitchFamily="34" charset="0"/>
              </a:rPr>
              <a:t>          v</a:t>
            </a:r>
            <a:r>
              <a:rPr lang="zh-CN" altLang="en-US" sz="2800" b="1" i="1" smtClean="0">
                <a:latin typeface="Times New Roman" pitchFamily="18" charset="0"/>
                <a:cs typeface="Tahoma" pitchFamily="34" charset="0"/>
              </a:rPr>
              <a:t>＝</a:t>
            </a:r>
            <a:r>
              <a:rPr lang="en-US" altLang="zh-CN" sz="2800" b="1" i="1" smtClean="0">
                <a:latin typeface="Times New Roman" pitchFamily="18" charset="0"/>
                <a:cs typeface="Tahoma" pitchFamily="34" charset="0"/>
              </a:rPr>
              <a:t>26.82m/s</a:t>
            </a:r>
          </a:p>
          <a:p>
            <a:pPr eaLnBrk="1" hangingPunct="1">
              <a:buFont typeface="Wingdings" pitchFamily="2" charset="2"/>
              <a:buNone/>
              <a:defRPr/>
            </a:pPr>
            <a:r>
              <a:rPr lang="en-US" altLang="zh-CN" sz="2800" b="1" i="1" smtClean="0">
                <a:latin typeface="Times New Roman" pitchFamily="18" charset="0"/>
                <a:cs typeface="Tahoma" pitchFamily="34" charset="0"/>
              </a:rPr>
              <a:t>          v/ </a:t>
            </a:r>
            <a:r>
              <a:rPr lang="el-GR" altLang="zh-CN" sz="2800" b="1" i="1" smtClean="0">
                <a:latin typeface="Times New Roman" pitchFamily="18" charset="0"/>
                <a:cs typeface="Tahoma" pitchFamily="34" charset="0"/>
              </a:rPr>
              <a:t>λ</a:t>
            </a:r>
            <a:r>
              <a:rPr lang="en-US" altLang="zh-CN" sz="2800" b="1" i="1" smtClean="0">
                <a:latin typeface="Times New Roman" pitchFamily="18" charset="0"/>
                <a:cs typeface="Tahoma" pitchFamily="34" charset="0"/>
              </a:rPr>
              <a:t>=166Hz=0.000166MHz</a:t>
            </a:r>
          </a:p>
          <a:p>
            <a:pPr eaLnBrk="1" hangingPunct="1">
              <a:buFont typeface="Wingdings" pitchFamily="2" charset="2"/>
              <a:buNone/>
              <a:defRPr/>
            </a:pPr>
            <a:r>
              <a:rPr lang="en-US" altLang="zh-CN" sz="2800" b="1" i="1" smtClean="0">
                <a:latin typeface="Times New Roman" pitchFamily="18" charset="0"/>
                <a:cs typeface="Tahoma" pitchFamily="34" charset="0"/>
              </a:rPr>
              <a:t> </a:t>
            </a:r>
            <a:r>
              <a:rPr lang="en-US" altLang="zh-CN" sz="2800" b="1" smtClean="0">
                <a:latin typeface="Times New Roman" pitchFamily="18" charset="0"/>
                <a:cs typeface="Tahoma" pitchFamily="34" charset="0"/>
              </a:rPr>
              <a:t>(1)</a:t>
            </a:r>
            <a:r>
              <a:rPr lang="en-US" altLang="zh-CN" sz="2800" b="1" i="1" smtClean="0">
                <a:latin typeface="Times New Roman" pitchFamily="18" charset="0"/>
                <a:cs typeface="Tahoma" pitchFamily="34" charset="0"/>
              </a:rPr>
              <a:t>  f=f</a:t>
            </a:r>
            <a:r>
              <a:rPr lang="en-US" altLang="zh-CN" sz="2800" b="1" i="1" baseline="-25000" smtClean="0">
                <a:latin typeface="Times New Roman" pitchFamily="18" charset="0"/>
                <a:cs typeface="Tahoma" pitchFamily="34" charset="0"/>
              </a:rPr>
              <a:t>c</a:t>
            </a:r>
            <a:r>
              <a:rPr lang="en-US" altLang="zh-CN" sz="2800" b="1" i="1" smtClean="0">
                <a:latin typeface="Times New Roman" pitchFamily="18" charset="0"/>
                <a:cs typeface="Tahoma" pitchFamily="34" charset="0"/>
              </a:rPr>
              <a:t>+f</a:t>
            </a:r>
            <a:r>
              <a:rPr lang="en-US" altLang="zh-CN" sz="2800" b="1" i="1" baseline="-25000" smtClean="0">
                <a:latin typeface="Times New Roman" pitchFamily="18" charset="0"/>
                <a:cs typeface="Tahoma" pitchFamily="34" charset="0"/>
              </a:rPr>
              <a:t>d</a:t>
            </a:r>
            <a:r>
              <a:rPr lang="en-US" altLang="zh-CN" sz="2800" b="1" i="1" smtClean="0">
                <a:latin typeface="Times New Roman" pitchFamily="18" charset="0"/>
                <a:cs typeface="Tahoma" pitchFamily="34" charset="0"/>
              </a:rPr>
              <a:t>=f</a:t>
            </a:r>
            <a:r>
              <a:rPr lang="en-US" altLang="zh-CN" sz="2800" b="1" i="1" baseline="-25000" smtClean="0">
                <a:latin typeface="Times New Roman" pitchFamily="18" charset="0"/>
                <a:cs typeface="Tahoma" pitchFamily="34" charset="0"/>
              </a:rPr>
              <a:t>c</a:t>
            </a:r>
            <a:r>
              <a:rPr lang="en-US" altLang="zh-CN" sz="2800" b="1" i="1" smtClean="0">
                <a:solidFill>
                  <a:schemeClr val="hlink"/>
                </a:solidFill>
                <a:effectLst>
                  <a:outerShdw blurRad="38100" dist="38100" dir="2700000" algn="tl">
                    <a:srgbClr val="000000"/>
                  </a:outerShdw>
                </a:effectLst>
                <a:latin typeface="Times New Roman" pitchFamily="18" charset="0"/>
                <a:cs typeface="Tahoma" pitchFamily="34" charset="0"/>
              </a:rPr>
              <a:t>+</a:t>
            </a:r>
            <a:r>
              <a:rPr lang="en-US" altLang="zh-CN" sz="2800" b="1" i="1" smtClean="0">
                <a:latin typeface="Times New Roman" pitchFamily="18" charset="0"/>
                <a:cs typeface="Tahoma" pitchFamily="34" charset="0"/>
              </a:rPr>
              <a:t>v/ </a:t>
            </a:r>
            <a:r>
              <a:rPr lang="el-GR" altLang="zh-CN" sz="2800" b="1" i="1" smtClean="0">
                <a:latin typeface="Times New Roman" pitchFamily="18" charset="0"/>
                <a:cs typeface="Tahoma" pitchFamily="34" charset="0"/>
              </a:rPr>
              <a:t>λ</a:t>
            </a:r>
            <a:r>
              <a:rPr lang="en-US" altLang="zh-CN" sz="2800" b="1" i="1" smtClean="0">
                <a:latin typeface="Times New Roman" pitchFamily="18" charset="0"/>
                <a:cs typeface="Tahoma" pitchFamily="34" charset="0"/>
              </a:rPr>
              <a:t>=1850.000166MHz</a:t>
            </a:r>
          </a:p>
          <a:p>
            <a:pPr eaLnBrk="1" hangingPunct="1">
              <a:buFont typeface="Wingdings" pitchFamily="2" charset="2"/>
              <a:buNone/>
              <a:defRPr/>
            </a:pPr>
            <a:r>
              <a:rPr lang="en-US" altLang="zh-CN" sz="2800" b="1" smtClean="0">
                <a:latin typeface="Times New Roman" pitchFamily="18" charset="0"/>
                <a:cs typeface="Tahoma" pitchFamily="34" charset="0"/>
              </a:rPr>
              <a:t>(2)</a:t>
            </a:r>
            <a:r>
              <a:rPr lang="en-US" altLang="zh-CN" sz="2800" b="1" i="1" smtClean="0">
                <a:latin typeface="Times New Roman" pitchFamily="18" charset="0"/>
                <a:cs typeface="Tahoma" pitchFamily="34" charset="0"/>
              </a:rPr>
              <a:t>  f=f</a:t>
            </a:r>
            <a:r>
              <a:rPr lang="en-US" altLang="zh-CN" sz="2800" b="1" i="1" baseline="-25000" smtClean="0">
                <a:latin typeface="Times New Roman" pitchFamily="18" charset="0"/>
                <a:cs typeface="Tahoma" pitchFamily="34" charset="0"/>
              </a:rPr>
              <a:t>c</a:t>
            </a:r>
            <a:r>
              <a:rPr lang="en-US" altLang="zh-CN" sz="2800" b="1" i="1" smtClean="0">
                <a:latin typeface="Times New Roman" pitchFamily="18" charset="0"/>
                <a:cs typeface="Tahoma" pitchFamily="34" charset="0"/>
              </a:rPr>
              <a:t>+f</a:t>
            </a:r>
            <a:r>
              <a:rPr lang="en-US" altLang="zh-CN" sz="2800" b="1" i="1" baseline="-25000" smtClean="0">
                <a:latin typeface="Times New Roman" pitchFamily="18" charset="0"/>
                <a:cs typeface="Tahoma" pitchFamily="34" charset="0"/>
              </a:rPr>
              <a:t>d</a:t>
            </a:r>
            <a:r>
              <a:rPr lang="en-US" altLang="zh-CN" sz="2800" b="1" i="1" smtClean="0">
                <a:latin typeface="Times New Roman" pitchFamily="18" charset="0"/>
                <a:cs typeface="Tahoma" pitchFamily="34" charset="0"/>
              </a:rPr>
              <a:t>=f</a:t>
            </a:r>
            <a:r>
              <a:rPr lang="en-US" altLang="zh-CN" sz="2800" b="1" i="1" baseline="-25000" smtClean="0">
                <a:latin typeface="Times New Roman" pitchFamily="18" charset="0"/>
                <a:cs typeface="Tahoma" pitchFamily="34" charset="0"/>
              </a:rPr>
              <a:t>c</a:t>
            </a:r>
            <a:r>
              <a:rPr lang="en-US" altLang="zh-CN" sz="2800" b="1" i="1" smtClean="0">
                <a:solidFill>
                  <a:schemeClr val="hlink"/>
                </a:solidFill>
                <a:effectLst>
                  <a:outerShdw blurRad="38100" dist="38100" dir="2700000" algn="tl">
                    <a:srgbClr val="000000"/>
                  </a:outerShdw>
                </a:effectLst>
                <a:latin typeface="Times New Roman" pitchFamily="18" charset="0"/>
                <a:cs typeface="Tahoma" pitchFamily="34" charset="0"/>
              </a:rPr>
              <a:t>-</a:t>
            </a:r>
            <a:r>
              <a:rPr lang="en-US" altLang="zh-CN" sz="2800" b="1" i="1" smtClean="0">
                <a:latin typeface="Times New Roman" pitchFamily="18" charset="0"/>
                <a:cs typeface="Tahoma" pitchFamily="34" charset="0"/>
              </a:rPr>
              <a:t>v/ </a:t>
            </a:r>
            <a:r>
              <a:rPr lang="el-GR" altLang="zh-CN" sz="2800" b="1" i="1" smtClean="0">
                <a:latin typeface="Times New Roman" pitchFamily="18" charset="0"/>
                <a:cs typeface="Tahoma" pitchFamily="34" charset="0"/>
              </a:rPr>
              <a:t>λ</a:t>
            </a:r>
            <a:r>
              <a:rPr lang="en-US" altLang="zh-CN" sz="2800" b="1" i="1" smtClean="0">
                <a:latin typeface="Times New Roman" pitchFamily="18" charset="0"/>
                <a:cs typeface="Tahoma" pitchFamily="34" charset="0"/>
              </a:rPr>
              <a:t>=1849.999834MHz</a:t>
            </a:r>
          </a:p>
          <a:p>
            <a:pPr eaLnBrk="1" hangingPunct="1">
              <a:buFont typeface="Wingdings" pitchFamily="2" charset="2"/>
              <a:buNone/>
              <a:defRPr/>
            </a:pPr>
            <a:r>
              <a:rPr lang="en-US" altLang="zh-CN" sz="2800" b="1" smtClean="0">
                <a:latin typeface="Times New Roman" pitchFamily="18" charset="0"/>
                <a:cs typeface="Tahoma" pitchFamily="34" charset="0"/>
              </a:rPr>
              <a:t>(3)</a:t>
            </a:r>
            <a:r>
              <a:rPr lang="en-US" altLang="zh-CN" sz="2800" b="1" i="1" smtClean="0">
                <a:latin typeface="Times New Roman" pitchFamily="18" charset="0"/>
                <a:cs typeface="Tahoma" pitchFamily="34" charset="0"/>
              </a:rPr>
              <a:t>  f=f</a:t>
            </a:r>
            <a:r>
              <a:rPr lang="en-US" altLang="zh-CN" sz="2800" b="1" i="1" baseline="-25000" smtClean="0">
                <a:latin typeface="Times New Roman" pitchFamily="18" charset="0"/>
                <a:cs typeface="Tahoma" pitchFamily="34" charset="0"/>
              </a:rPr>
              <a:t>c</a:t>
            </a:r>
            <a:r>
              <a:rPr lang="en-US" altLang="zh-CN" sz="2800" b="1" i="1" smtClean="0">
                <a:latin typeface="Times New Roman" pitchFamily="18" charset="0"/>
                <a:cs typeface="Tahoma" pitchFamily="34" charset="0"/>
              </a:rPr>
              <a:t>+f</a:t>
            </a:r>
            <a:r>
              <a:rPr lang="en-US" altLang="zh-CN" sz="2800" b="1" i="1" baseline="-25000" smtClean="0">
                <a:latin typeface="Times New Roman" pitchFamily="18" charset="0"/>
                <a:cs typeface="Tahoma" pitchFamily="34" charset="0"/>
              </a:rPr>
              <a:t>d</a:t>
            </a:r>
            <a:r>
              <a:rPr lang="en-US" altLang="zh-CN" sz="2800" b="1" i="1" smtClean="0">
                <a:latin typeface="Times New Roman" pitchFamily="18" charset="0"/>
                <a:cs typeface="Tahoma" pitchFamily="34" charset="0"/>
              </a:rPr>
              <a:t>=f</a:t>
            </a:r>
            <a:r>
              <a:rPr lang="en-US" altLang="zh-CN" sz="2800" b="1" i="1" baseline="-25000" smtClean="0">
                <a:latin typeface="Times New Roman" pitchFamily="18" charset="0"/>
                <a:cs typeface="Tahoma" pitchFamily="34" charset="0"/>
              </a:rPr>
              <a:t>c</a:t>
            </a:r>
            <a:endParaRPr lang="el-GR" altLang="zh-CN" sz="2800" b="1" i="1" baseline="-25000" smtClean="0">
              <a:latin typeface="Times New Roman" pitchFamily="18" charset="0"/>
              <a:cs typeface="Tahoma"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endParaRPr lang="zh-CN" altLang="zh-CN" smtClean="0"/>
          </a:p>
        </p:txBody>
      </p:sp>
      <p:sp>
        <p:nvSpPr>
          <p:cNvPr id="8196" name="Rectangle 3"/>
          <p:cNvSpPr>
            <a:spLocks noGrp="1" noChangeArrowheads="1"/>
          </p:cNvSpPr>
          <p:nvPr>
            <p:ph type="body" idx="1"/>
          </p:nvPr>
        </p:nvSpPr>
        <p:spPr>
          <a:xfrm>
            <a:off x="762000" y="2133600"/>
            <a:ext cx="7772400" cy="4343400"/>
          </a:xfrm>
        </p:spPr>
        <p:txBody>
          <a:bodyPr/>
          <a:lstStyle/>
          <a:p>
            <a:pPr eaLnBrk="1" hangingPunct="1">
              <a:lnSpc>
                <a:spcPct val="90000"/>
              </a:lnSpc>
              <a:buFont typeface="Wingdings" pitchFamily="2" charset="2"/>
              <a:buNone/>
            </a:pPr>
            <a:r>
              <a:rPr lang="en-US" altLang="zh-CN" sz="2800" b="1" i="1" dirty="0" smtClean="0">
                <a:latin typeface="Times New Roman" pitchFamily="18" charset="0"/>
              </a:rPr>
              <a:t>iii</a:t>
            </a:r>
            <a:r>
              <a:rPr lang="zh-CN" altLang="en-US" sz="2800" b="1" dirty="0" smtClean="0">
                <a:latin typeface="Times New Roman" pitchFamily="18" charset="0"/>
              </a:rPr>
              <a:t>）多普勒效应引起对信号的随机调频。</a:t>
            </a:r>
          </a:p>
          <a:p>
            <a:pPr eaLnBrk="1" hangingPunct="1">
              <a:lnSpc>
                <a:spcPct val="90000"/>
              </a:lnSpc>
              <a:buFont typeface="Wingdings" pitchFamily="2" charset="2"/>
              <a:buNone/>
            </a:pPr>
            <a:r>
              <a:rPr lang="zh-CN" altLang="en-US" sz="2800" dirty="0" smtClean="0"/>
              <a:t>      </a:t>
            </a:r>
            <a:r>
              <a:rPr lang="zh-CN" altLang="en-US" sz="2800" b="1" dirty="0" smtClean="0"/>
              <a:t>实际情况并没有刚才我们设定的</a:t>
            </a:r>
            <a:r>
              <a:rPr lang="en-US" altLang="zh-CN" sz="2800" b="1" dirty="0" smtClean="0">
                <a:latin typeface="Arial" charset="0"/>
              </a:rPr>
              <a:t>——</a:t>
            </a:r>
            <a:r>
              <a:rPr lang="zh-CN" altLang="en-US" sz="2800" b="1" dirty="0" smtClean="0"/>
              <a:t>只有单</a:t>
            </a:r>
          </a:p>
          <a:p>
            <a:pPr eaLnBrk="1" hangingPunct="1">
              <a:lnSpc>
                <a:spcPct val="90000"/>
              </a:lnSpc>
              <a:buFont typeface="Wingdings" pitchFamily="2" charset="2"/>
              <a:buNone/>
            </a:pPr>
            <a:r>
              <a:rPr lang="zh-CN" altLang="en-US" sz="2800" b="1" dirty="0" smtClean="0"/>
              <a:t>一入射波且</a:t>
            </a:r>
            <a:r>
              <a:rPr lang="en-US" altLang="zh-CN" sz="2800" b="1" dirty="0" smtClean="0">
                <a:latin typeface="Times New Roman" pitchFamily="18" charset="0"/>
              </a:rPr>
              <a:t>MS</a:t>
            </a:r>
            <a:r>
              <a:rPr lang="zh-CN" altLang="en-US" sz="2800" b="1" dirty="0" smtClean="0"/>
              <a:t>匀速移动</a:t>
            </a:r>
            <a:r>
              <a:rPr lang="en-US" altLang="zh-CN" sz="2800" b="1" dirty="0" smtClean="0">
                <a:latin typeface="Arial" charset="0"/>
              </a:rPr>
              <a:t>——</a:t>
            </a:r>
            <a:r>
              <a:rPr lang="zh-CN" altLang="en-US" sz="2800" b="1" dirty="0" smtClean="0"/>
              <a:t>那么简单，而往往</a:t>
            </a:r>
          </a:p>
          <a:p>
            <a:pPr eaLnBrk="1" hangingPunct="1">
              <a:lnSpc>
                <a:spcPct val="90000"/>
              </a:lnSpc>
              <a:buFont typeface="Wingdings" pitchFamily="2" charset="2"/>
              <a:buNone/>
            </a:pPr>
            <a:r>
              <a:rPr lang="zh-CN" altLang="en-US" sz="2800" b="1" dirty="0" smtClean="0"/>
              <a:t>是在不同多径信号上存在着时变的多普勒频移，</a:t>
            </a:r>
          </a:p>
          <a:p>
            <a:pPr eaLnBrk="1" hangingPunct="1">
              <a:lnSpc>
                <a:spcPct val="90000"/>
              </a:lnSpc>
              <a:buFont typeface="Wingdings" pitchFamily="2" charset="2"/>
              <a:buNone/>
            </a:pPr>
            <a:r>
              <a:rPr lang="zh-CN" altLang="en-US" sz="2800" b="1" dirty="0" smtClean="0"/>
              <a:t>这就引起了对接收信号的随机调频。</a:t>
            </a:r>
          </a:p>
          <a:p>
            <a:pPr eaLnBrk="1" hangingPunct="1">
              <a:lnSpc>
                <a:spcPct val="90000"/>
              </a:lnSpc>
              <a:buFont typeface="Wingdings" pitchFamily="2" charset="2"/>
              <a:buNone/>
            </a:pPr>
            <a:r>
              <a:rPr lang="zh-CN" altLang="en-US" sz="2800" b="1" dirty="0" smtClean="0"/>
              <a:t>      应该指出，由于要考虑移动性（不仅仅是移</a:t>
            </a:r>
          </a:p>
          <a:p>
            <a:pPr eaLnBrk="1" hangingPunct="1">
              <a:lnSpc>
                <a:spcPct val="90000"/>
              </a:lnSpc>
              <a:buFont typeface="Wingdings" pitchFamily="2" charset="2"/>
              <a:buNone/>
            </a:pPr>
            <a:r>
              <a:rPr lang="zh-CN" altLang="en-US" sz="2800" b="1" dirty="0" smtClean="0"/>
              <a:t>动台的移动），当移动速率有所增加时，多普勒</a:t>
            </a:r>
          </a:p>
          <a:p>
            <a:pPr eaLnBrk="1" hangingPunct="1">
              <a:lnSpc>
                <a:spcPct val="90000"/>
              </a:lnSpc>
              <a:buFont typeface="Wingdings" pitchFamily="2" charset="2"/>
              <a:buNone/>
            </a:pPr>
            <a:r>
              <a:rPr lang="zh-CN" altLang="en-US" sz="2800" b="1" dirty="0" smtClean="0"/>
              <a:t>频移就会加大，同时也意味着</a:t>
            </a:r>
            <a:r>
              <a:rPr lang="zh-CN" altLang="en-US" sz="2800" b="1" dirty="0" smtClean="0">
                <a:solidFill>
                  <a:srgbClr val="FF0000"/>
                </a:solidFill>
                <a:effectLst>
                  <a:outerShdw blurRad="38100" dist="38100" dir="2700000" algn="tl">
                    <a:srgbClr val="000000">
                      <a:alpha val="43137"/>
                    </a:srgbClr>
                  </a:outerShdw>
                </a:effectLst>
              </a:rPr>
              <a:t>信道随时间变化得</a:t>
            </a:r>
          </a:p>
          <a:p>
            <a:pPr eaLnBrk="1" hangingPunct="1">
              <a:lnSpc>
                <a:spcPct val="90000"/>
              </a:lnSpc>
              <a:buFont typeface="Wingdings" pitchFamily="2" charset="2"/>
              <a:buNone/>
            </a:pPr>
            <a:r>
              <a:rPr lang="zh-CN" altLang="en-US" sz="2800" b="1" dirty="0" smtClean="0">
                <a:solidFill>
                  <a:srgbClr val="FF0000"/>
                </a:solidFill>
                <a:effectLst>
                  <a:outerShdw blurRad="38100" dist="38100" dir="2700000" algn="tl">
                    <a:srgbClr val="000000">
                      <a:alpha val="43137"/>
                    </a:srgbClr>
                  </a:outerShdw>
                </a:effectLst>
              </a:rPr>
              <a:t>越快。</a:t>
            </a:r>
          </a:p>
        </p:txBody>
      </p:sp>
      <p:sp>
        <p:nvSpPr>
          <p:cNvPr id="4" name="AutoShape 4">
            <a:hlinkClick r:id="rId4" action="ppaction://hlinksldjump"/>
          </p:cNvPr>
          <p:cNvSpPr>
            <a:spLocks noChangeArrowheads="1"/>
          </p:cNvSpPr>
          <p:nvPr/>
        </p:nvSpPr>
        <p:spPr bwMode="auto">
          <a:xfrm>
            <a:off x="8172450" y="6165850"/>
            <a:ext cx="792163" cy="504825"/>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2">
              <a:alpha val="75999"/>
            </a:schemeClr>
          </a:solidFill>
          <a:ln w="25400" algn="ctr">
            <a:solidFill>
              <a:schemeClr val="tx1"/>
            </a:solidFill>
            <a:miter lim="800000"/>
            <a:headEnd/>
            <a:tailEnd/>
          </a:ln>
          <a:effectLst/>
        </p:spPr>
        <p:txBody>
          <a:bodyPr wrap="none" anchor="ctr">
            <a:spAutoFit/>
          </a:bodyPr>
          <a:lstStyle/>
          <a:p>
            <a:pPr algn="ct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000" b="1" dirty="0" smtClean="0">
                <a:effectLst>
                  <a:outerShdw blurRad="38100" dist="38100" dir="2700000" algn="tl">
                    <a:srgbClr val="000000">
                      <a:alpha val="43137"/>
                    </a:srgbClr>
                  </a:outerShdw>
                </a:effectLst>
              </a:rPr>
              <a:t>时变信道的冲激响应</a:t>
            </a:r>
            <a:endParaRPr lang="zh-CN" altLang="en-US" sz="4000" dirty="0">
              <a:effectLst>
                <a:outerShdw blurRad="38100" dist="38100" dir="2700000" algn="tl">
                  <a:srgbClr val="000000">
                    <a:alpha val="43137"/>
                  </a:srgbClr>
                </a:outerShdw>
              </a:effectLst>
            </a:endParaRPr>
          </a:p>
        </p:txBody>
      </p:sp>
      <p:pic>
        <p:nvPicPr>
          <p:cNvPr id="9221" name="Picture 2"/>
          <p:cNvPicPr>
            <a:picLocks noGrp="1" noChangeAspect="1" noChangeArrowheads="1"/>
          </p:cNvPicPr>
          <p:nvPr>
            <p:ph idx="1"/>
          </p:nvPr>
        </p:nvPicPr>
        <p:blipFill>
          <a:blip r:embed="rId3" cstate="print"/>
          <a:srcRect/>
          <a:stretch>
            <a:fillRect/>
          </a:stretch>
        </p:blipFill>
        <p:spPr>
          <a:xfrm>
            <a:off x="685800" y="2971800"/>
            <a:ext cx="7515225" cy="3019425"/>
          </a:xfrm>
          <a:noFill/>
        </p:spPr>
      </p:pic>
      <p:graphicFrame>
        <p:nvGraphicFramePr>
          <p:cNvPr id="9218" name="Object 4"/>
          <p:cNvGraphicFramePr>
            <a:graphicFrameLocks noChangeAspect="1"/>
          </p:cNvGraphicFramePr>
          <p:nvPr/>
        </p:nvGraphicFramePr>
        <p:xfrm>
          <a:off x="990600" y="2133600"/>
          <a:ext cx="2959100" cy="762000"/>
        </p:xfrm>
        <a:graphic>
          <a:graphicData uri="http://schemas.openxmlformats.org/presentationml/2006/ole">
            <p:oleObj spid="_x0000_s9218" name="公式" r:id="rId4" imgW="1676160" imgH="431640" progId="Equation.3">
              <p:embed/>
            </p:oleObj>
          </a:graphicData>
        </a:graphic>
      </p:graphicFrame>
      <p:graphicFrame>
        <p:nvGraphicFramePr>
          <p:cNvPr id="9219" name="Object 5"/>
          <p:cNvGraphicFramePr>
            <a:graphicFrameLocks noChangeAspect="1"/>
          </p:cNvGraphicFramePr>
          <p:nvPr/>
        </p:nvGraphicFramePr>
        <p:xfrm>
          <a:off x="4724400" y="2133600"/>
          <a:ext cx="2981325" cy="760413"/>
        </p:xfrm>
        <a:graphic>
          <a:graphicData uri="http://schemas.openxmlformats.org/presentationml/2006/ole">
            <p:oleObj spid="_x0000_s9219" name="公式" r:id="rId5" imgW="1688760" imgH="431640" progId="Equation.3">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44738" name="Picture 2" descr="C:\Users\tieyi\Desktop\反射簇1.jpg"/>
          <p:cNvPicPr>
            <a:picLocks noGrp="1" noChangeAspect="1" noChangeArrowheads="1"/>
          </p:cNvPicPr>
          <p:nvPr>
            <p:ph idx="1"/>
          </p:nvPr>
        </p:nvPicPr>
        <p:blipFill>
          <a:blip r:embed="rId2" cstate="print"/>
          <a:srcRect/>
          <a:stretch>
            <a:fillRect/>
          </a:stretch>
        </p:blipFill>
        <p:spPr bwMode="auto">
          <a:xfrm>
            <a:off x="914400" y="2057400"/>
            <a:ext cx="7557946" cy="48006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title"/>
          </p:nvPr>
        </p:nvSpPr>
        <p:spPr/>
        <p:txBody>
          <a:bodyPr/>
          <a:lstStyle/>
          <a:p>
            <a:pPr eaLnBrk="1" hangingPunct="1"/>
            <a:endParaRPr lang="zh-CN" altLang="zh-CN" smtClean="0"/>
          </a:p>
        </p:txBody>
      </p:sp>
      <p:sp>
        <p:nvSpPr>
          <p:cNvPr id="11267" name="Rectangle 3"/>
          <p:cNvSpPr>
            <a:spLocks noGrp="1" noChangeArrowheads="1"/>
          </p:cNvSpPr>
          <p:nvPr>
            <p:ph type="body" sz="half" idx="1"/>
          </p:nvPr>
        </p:nvSpPr>
        <p:spPr>
          <a:xfrm>
            <a:off x="533400" y="2057400"/>
            <a:ext cx="4191000" cy="4495800"/>
          </a:xfrm>
        </p:spPr>
        <p:txBody>
          <a:bodyPr/>
          <a:lstStyle/>
          <a:p>
            <a:pPr eaLnBrk="1" hangingPunct="1">
              <a:lnSpc>
                <a:spcPct val="90000"/>
              </a:lnSpc>
              <a:defRPr/>
            </a:pPr>
            <a:r>
              <a:rPr lang="zh-CN" altLang="en-US" sz="2400" b="1" smtClean="0">
                <a:latin typeface="Times New Roman" pitchFamily="18" charset="0"/>
              </a:rPr>
              <a:t>但是，另一个问题就出现</a:t>
            </a:r>
          </a:p>
          <a:p>
            <a:pPr eaLnBrk="1" hangingPunct="1">
              <a:lnSpc>
                <a:spcPct val="90000"/>
              </a:lnSpc>
              <a:buFont typeface="Wingdings" pitchFamily="2" charset="2"/>
              <a:buNone/>
              <a:defRPr/>
            </a:pPr>
            <a:r>
              <a:rPr lang="zh-CN" altLang="en-US" sz="2400" b="1" smtClean="0">
                <a:latin typeface="Times New Roman" pitchFamily="18" charset="0"/>
              </a:rPr>
              <a:t>了</a:t>
            </a:r>
            <a:r>
              <a:rPr lang="en-US" altLang="zh-CN" sz="2400" b="1" smtClean="0">
                <a:latin typeface="Times New Roman" pitchFamily="18" charset="0"/>
              </a:rPr>
              <a:t>——</a:t>
            </a:r>
            <a:r>
              <a:rPr lang="zh-CN" altLang="en-US" sz="2400" b="1" smtClean="0">
                <a:effectLst>
                  <a:outerShdw blurRad="38100" dist="38100" dir="2700000" algn="tl">
                    <a:srgbClr val="FFFFFF"/>
                  </a:outerShdw>
                </a:effectLst>
                <a:latin typeface="Times New Roman" pitchFamily="18" charset="0"/>
              </a:rPr>
              <a:t>微观上，或者说小尺度</a:t>
            </a:r>
          </a:p>
          <a:p>
            <a:pPr eaLnBrk="1" hangingPunct="1">
              <a:lnSpc>
                <a:spcPct val="90000"/>
              </a:lnSpc>
              <a:buFont typeface="Wingdings" pitchFamily="2" charset="2"/>
              <a:buNone/>
              <a:defRPr/>
            </a:pPr>
            <a:r>
              <a:rPr lang="zh-CN" altLang="en-US" sz="2400" b="1" smtClean="0">
                <a:effectLst>
                  <a:outerShdw blurRad="38100" dist="38100" dir="2700000" algn="tl">
                    <a:srgbClr val="FFFFFF"/>
                  </a:outerShdw>
                </a:effectLst>
                <a:latin typeface="Times New Roman" pitchFamily="18" charset="0"/>
              </a:rPr>
              <a:t>上信道对信号存在什么样的影</a:t>
            </a:r>
          </a:p>
          <a:p>
            <a:pPr eaLnBrk="1" hangingPunct="1">
              <a:lnSpc>
                <a:spcPct val="90000"/>
              </a:lnSpc>
              <a:buFont typeface="Wingdings" pitchFamily="2" charset="2"/>
              <a:buNone/>
              <a:defRPr/>
            </a:pPr>
            <a:r>
              <a:rPr lang="zh-CN" altLang="en-US" sz="2400" b="1" smtClean="0">
                <a:effectLst>
                  <a:outerShdw blurRad="38100" dist="38100" dir="2700000" algn="tl">
                    <a:srgbClr val="FFFFFF"/>
                  </a:outerShdw>
                </a:effectLst>
                <a:latin typeface="Times New Roman" pitchFamily="18" charset="0"/>
              </a:rPr>
              <a:t>响呢？</a:t>
            </a:r>
          </a:p>
          <a:p>
            <a:pPr eaLnBrk="1" hangingPunct="1">
              <a:lnSpc>
                <a:spcPct val="90000"/>
              </a:lnSpc>
              <a:buFont typeface="Wingdings" pitchFamily="2" charset="2"/>
              <a:buNone/>
              <a:defRPr/>
            </a:pPr>
            <a:r>
              <a:rPr lang="zh-CN" altLang="en-US" sz="2400" smtClean="0">
                <a:latin typeface="Times New Roman" pitchFamily="18" charset="0"/>
              </a:rPr>
              <a:t>        </a:t>
            </a:r>
            <a:r>
              <a:rPr lang="zh-CN" altLang="en-US" sz="2400" b="1" smtClean="0">
                <a:latin typeface="Times New Roman" pitchFamily="18" charset="0"/>
              </a:rPr>
              <a:t>考虑右图所示的简单的电</a:t>
            </a:r>
          </a:p>
          <a:p>
            <a:pPr eaLnBrk="1" hangingPunct="1">
              <a:lnSpc>
                <a:spcPct val="90000"/>
              </a:lnSpc>
              <a:buFont typeface="Wingdings" pitchFamily="2" charset="2"/>
              <a:buNone/>
              <a:defRPr/>
            </a:pPr>
            <a:r>
              <a:rPr lang="zh-CN" altLang="en-US" sz="2400" b="1" smtClean="0">
                <a:latin typeface="Times New Roman" pitchFamily="18" charset="0"/>
              </a:rPr>
              <a:t>波传播场景：</a:t>
            </a:r>
            <a:r>
              <a:rPr lang="en-US" altLang="zh-CN" sz="2400" b="1" smtClean="0">
                <a:latin typeface="Times New Roman" pitchFamily="18" charset="0"/>
              </a:rPr>
              <a:t>BS</a:t>
            </a:r>
            <a:r>
              <a:rPr lang="zh-CN" altLang="en-US" sz="2400" b="1" smtClean="0">
                <a:latin typeface="Times New Roman" pitchFamily="18" charset="0"/>
              </a:rPr>
              <a:t>发</a:t>
            </a:r>
            <a:r>
              <a:rPr lang="en-US" altLang="zh-CN" sz="2400" b="1" smtClean="0">
                <a:latin typeface="Times New Roman" pitchFamily="18" charset="0"/>
              </a:rPr>
              <a:t>MS</a:t>
            </a:r>
            <a:r>
              <a:rPr lang="zh-CN" altLang="en-US" sz="2400" b="1" smtClean="0">
                <a:latin typeface="Times New Roman" pitchFamily="18" charset="0"/>
              </a:rPr>
              <a:t>收。路</a:t>
            </a:r>
          </a:p>
          <a:p>
            <a:pPr eaLnBrk="1" hangingPunct="1">
              <a:lnSpc>
                <a:spcPct val="90000"/>
              </a:lnSpc>
              <a:buFont typeface="Wingdings" pitchFamily="2" charset="2"/>
              <a:buNone/>
              <a:defRPr/>
            </a:pPr>
            <a:r>
              <a:rPr lang="zh-CN" altLang="en-US" sz="2400" b="1" smtClean="0">
                <a:latin typeface="Times New Roman" pitchFamily="18" charset="0"/>
              </a:rPr>
              <a:t>径损耗和大尺度衰落研究只回</a:t>
            </a:r>
          </a:p>
          <a:p>
            <a:pPr eaLnBrk="1" hangingPunct="1">
              <a:lnSpc>
                <a:spcPct val="90000"/>
              </a:lnSpc>
              <a:buFont typeface="Wingdings" pitchFamily="2" charset="2"/>
              <a:buNone/>
              <a:defRPr/>
            </a:pPr>
            <a:r>
              <a:rPr lang="zh-CN" altLang="en-US" sz="2400" b="1" smtClean="0">
                <a:latin typeface="Times New Roman" pitchFamily="18" charset="0"/>
              </a:rPr>
              <a:t>答了</a:t>
            </a:r>
            <a:r>
              <a:rPr lang="en-US" altLang="zh-CN" sz="2400" b="1" smtClean="0">
                <a:latin typeface="Times New Roman" pitchFamily="18" charset="0"/>
              </a:rPr>
              <a:t>BS</a:t>
            </a:r>
            <a:r>
              <a:rPr lang="zh-CN" altLang="en-US" sz="2400" b="1" smtClean="0">
                <a:latin typeface="Times New Roman" pitchFamily="18" charset="0"/>
              </a:rPr>
              <a:t>发出信号传播到距</a:t>
            </a:r>
            <a:r>
              <a:rPr lang="en-US" altLang="zh-CN" sz="2400" b="1" smtClean="0">
                <a:latin typeface="Times New Roman" pitchFamily="18" charset="0"/>
              </a:rPr>
              <a:t>BS</a:t>
            </a:r>
          </a:p>
          <a:p>
            <a:pPr eaLnBrk="1" hangingPunct="1">
              <a:lnSpc>
                <a:spcPct val="90000"/>
              </a:lnSpc>
              <a:buFont typeface="Wingdings" pitchFamily="2" charset="2"/>
              <a:buNone/>
              <a:defRPr/>
            </a:pPr>
            <a:r>
              <a:rPr lang="zh-CN" altLang="en-US" sz="2400" b="1" smtClean="0">
                <a:latin typeface="Times New Roman" pitchFamily="18" charset="0"/>
              </a:rPr>
              <a:t>为</a:t>
            </a:r>
            <a:r>
              <a:rPr lang="en-US" altLang="zh-CN" sz="2400" b="1" i="1" smtClean="0">
                <a:latin typeface="Times New Roman" pitchFamily="18" charset="0"/>
              </a:rPr>
              <a:t>d</a:t>
            </a:r>
            <a:r>
              <a:rPr lang="zh-CN" altLang="en-US" sz="2400" b="1" smtClean="0">
                <a:latin typeface="Times New Roman" pitchFamily="18" charset="0"/>
              </a:rPr>
              <a:t>处时的损耗状况，那么在</a:t>
            </a:r>
          </a:p>
          <a:p>
            <a:pPr eaLnBrk="1" hangingPunct="1">
              <a:lnSpc>
                <a:spcPct val="90000"/>
              </a:lnSpc>
              <a:buFont typeface="Wingdings" pitchFamily="2" charset="2"/>
              <a:buNone/>
              <a:defRPr/>
            </a:pPr>
            <a:r>
              <a:rPr lang="en-US" altLang="zh-CN" sz="2400" b="1" smtClean="0">
                <a:latin typeface="Times New Roman" pitchFamily="18" charset="0"/>
              </a:rPr>
              <a:t>MS</a:t>
            </a:r>
            <a:r>
              <a:rPr lang="zh-CN" altLang="en-US" sz="2400" b="1" smtClean="0">
                <a:latin typeface="Times New Roman" pitchFamily="18" charset="0"/>
              </a:rPr>
              <a:t>匀速移动远离</a:t>
            </a:r>
            <a:r>
              <a:rPr lang="en-US" altLang="zh-CN" sz="2400" b="1" smtClean="0">
                <a:latin typeface="Times New Roman" pitchFamily="18" charset="0"/>
              </a:rPr>
              <a:t>BS</a:t>
            </a:r>
            <a:r>
              <a:rPr lang="zh-CN" altLang="en-US" sz="2400" b="1" smtClean="0">
                <a:latin typeface="Times New Roman" pitchFamily="18" charset="0"/>
              </a:rPr>
              <a:t>的过程中</a:t>
            </a:r>
          </a:p>
          <a:p>
            <a:pPr eaLnBrk="1" hangingPunct="1">
              <a:lnSpc>
                <a:spcPct val="90000"/>
              </a:lnSpc>
              <a:buFont typeface="Wingdings" pitchFamily="2" charset="2"/>
              <a:buNone/>
              <a:defRPr/>
            </a:pPr>
            <a:r>
              <a:rPr lang="zh-CN" altLang="en-US" sz="2400" b="1" smtClean="0">
                <a:latin typeface="Times New Roman" pitchFamily="18" charset="0"/>
              </a:rPr>
              <a:t>又发生了什么呢？</a:t>
            </a:r>
          </a:p>
        </p:txBody>
      </p:sp>
      <p:pic>
        <p:nvPicPr>
          <p:cNvPr id="54276" name="Picture 9"/>
          <p:cNvPicPr>
            <a:picLocks noGrp="1" noChangeAspect="1" noChangeArrowheads="1"/>
          </p:cNvPicPr>
          <p:nvPr>
            <p:ph sz="half" idx="2"/>
          </p:nvPr>
        </p:nvPicPr>
        <p:blipFill>
          <a:blip r:embed="rId3" cstate="print"/>
          <a:srcRect/>
          <a:stretch>
            <a:fillRect/>
          </a:stretch>
        </p:blipFill>
        <p:spPr>
          <a:xfrm>
            <a:off x="4724400" y="3048000"/>
            <a:ext cx="4098925" cy="2292350"/>
          </a:xfrm>
        </p:spPr>
      </p:pic>
      <p:sp>
        <p:nvSpPr>
          <p:cNvPr id="54277" name="Oval 11"/>
          <p:cNvSpPr>
            <a:spLocks noChangeArrowheads="1"/>
          </p:cNvSpPr>
          <p:nvPr/>
        </p:nvSpPr>
        <p:spPr bwMode="auto">
          <a:xfrm>
            <a:off x="6096000" y="4114800"/>
            <a:ext cx="762000" cy="762000"/>
          </a:xfrm>
          <a:prstGeom prst="ellipse">
            <a:avLst/>
          </a:prstGeom>
          <a:noFill/>
          <a:ln w="28575">
            <a:solidFill>
              <a:schemeClr val="tx2"/>
            </a:solidFill>
            <a:round/>
            <a:headEnd/>
            <a:tailEnd/>
          </a:ln>
        </p:spPr>
        <p:txBody>
          <a:bodyPr wrap="none" anchor="ctr"/>
          <a:lstStyle/>
          <a:p>
            <a:pPr algn="ct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45762" name="Picture 2" descr="C:\Users\tieyi\Desktop\多径合成1.jpg"/>
          <p:cNvPicPr>
            <a:picLocks noGrp="1" noChangeAspect="1" noChangeArrowheads="1"/>
          </p:cNvPicPr>
          <p:nvPr>
            <p:ph idx="1"/>
          </p:nvPr>
        </p:nvPicPr>
        <p:blipFill>
          <a:blip r:embed="rId2" cstate="print"/>
          <a:srcRect/>
          <a:stretch>
            <a:fillRect/>
          </a:stretch>
        </p:blipFill>
        <p:spPr bwMode="auto">
          <a:xfrm>
            <a:off x="685800" y="2017712"/>
            <a:ext cx="8077199" cy="4611687"/>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000" b="1" dirty="0" smtClean="0">
                <a:effectLst>
                  <a:outerShdw blurRad="38100" dist="38100" dir="2700000" algn="tl">
                    <a:srgbClr val="000000">
                      <a:alpha val="43137"/>
                    </a:srgbClr>
                  </a:outerShdw>
                </a:effectLst>
              </a:rPr>
              <a:t>时变信道的冲激响应式</a:t>
            </a:r>
            <a:endParaRPr lang="zh-CN" altLang="en-US" sz="4000" b="1"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838200" y="2057400"/>
            <a:ext cx="7772400" cy="4114800"/>
          </a:xfrm>
        </p:spPr>
        <p:txBody>
          <a:bodyPr/>
          <a:lstStyle/>
          <a:p>
            <a:pPr>
              <a:defRPr/>
            </a:pPr>
            <a:r>
              <a:rPr lang="zh-CN" altLang="en-US" b="1" dirty="0" smtClean="0"/>
              <a:t>时变信道的等效基带冲激响应为：</a:t>
            </a:r>
            <a:endParaRPr lang="en-US" altLang="zh-CN" sz="1400" b="1" i="1" dirty="0" smtClean="0">
              <a:latin typeface="Times New Roman" pitchFamily="18" charset="0"/>
              <a:cs typeface="Times New Roman" pitchFamily="18" charset="0"/>
            </a:endParaRPr>
          </a:p>
          <a:p>
            <a:pPr>
              <a:defRPr/>
            </a:pPr>
            <a:endParaRPr lang="en-US" altLang="zh-CN" b="1" dirty="0" smtClean="0"/>
          </a:p>
          <a:p>
            <a:pPr>
              <a:defRPr/>
            </a:pPr>
            <a:endParaRPr lang="en-US" altLang="zh-CN" b="1" dirty="0" smtClean="0"/>
          </a:p>
          <a:p>
            <a:pPr>
              <a:buFont typeface="Wingdings" pitchFamily="2" charset="2"/>
              <a:buNone/>
              <a:defRPr/>
            </a:pPr>
            <a:r>
              <a:rPr lang="zh-CN" altLang="en-US" b="1" dirty="0" smtClean="0"/>
              <a:t>其中，          和        分别表示</a:t>
            </a:r>
            <a:r>
              <a:rPr lang="en-US" altLang="zh-CN" b="1" i="1" dirty="0" smtClean="0">
                <a:latin typeface="Times New Roman" pitchFamily="18" charset="0"/>
                <a:cs typeface="Times New Roman" pitchFamily="18" charset="0"/>
              </a:rPr>
              <a:t>t</a:t>
            </a:r>
            <a:r>
              <a:rPr lang="zh-CN" altLang="en-US" b="1" dirty="0" smtClean="0"/>
              <a:t>时刻第</a:t>
            </a:r>
            <a:r>
              <a:rPr lang="en-US" altLang="zh-CN" b="1" i="1" dirty="0" err="1" smtClean="0">
                <a:latin typeface="Times New Roman" pitchFamily="18" charset="0"/>
                <a:cs typeface="Times New Roman" pitchFamily="18" charset="0"/>
              </a:rPr>
              <a:t>i</a:t>
            </a:r>
            <a:r>
              <a:rPr lang="zh-CN" altLang="en-US" b="1" dirty="0" smtClean="0"/>
              <a:t>个</a:t>
            </a:r>
            <a:endParaRPr lang="en-US" altLang="zh-CN" b="1" dirty="0" smtClean="0"/>
          </a:p>
          <a:p>
            <a:pPr>
              <a:buFont typeface="Wingdings" pitchFamily="2" charset="2"/>
              <a:buNone/>
              <a:defRPr/>
            </a:pPr>
            <a:r>
              <a:rPr lang="zh-CN" altLang="en-US" b="1" dirty="0" smtClean="0"/>
              <a:t>多径分量的幅度和附加时延。相位项          </a:t>
            </a:r>
            <a:endParaRPr lang="en-US" altLang="zh-CN" b="1" dirty="0" smtClean="0"/>
          </a:p>
          <a:p>
            <a:pPr>
              <a:buFont typeface="Wingdings" pitchFamily="2" charset="2"/>
              <a:buNone/>
              <a:defRPr/>
            </a:pPr>
            <a:r>
              <a:rPr lang="zh-CN" altLang="en-US" b="1" dirty="0" smtClean="0"/>
              <a:t>表示第</a:t>
            </a:r>
            <a:r>
              <a:rPr lang="en-US" altLang="zh-CN" b="1" i="1" dirty="0" err="1" smtClean="0">
                <a:latin typeface="Times New Roman" pitchFamily="18" charset="0"/>
                <a:cs typeface="Times New Roman" pitchFamily="18" charset="0"/>
              </a:rPr>
              <a:t>i</a:t>
            </a:r>
            <a:r>
              <a:rPr lang="zh-CN" altLang="en-US" b="1" dirty="0" smtClean="0"/>
              <a:t>个附加时延</a:t>
            </a:r>
            <a:r>
              <a:rPr lang="zh-CN" altLang="en-US" b="1" dirty="0" smtClean="0">
                <a:solidFill>
                  <a:srgbClr val="002060"/>
                </a:solidFill>
                <a:effectLst>
                  <a:outerShdw blurRad="38100" dist="38100" dir="2700000" algn="tl">
                    <a:srgbClr val="000000">
                      <a:alpha val="43137"/>
                    </a:srgbClr>
                  </a:outerShdw>
                </a:effectLst>
              </a:rPr>
              <a:t>期间</a:t>
            </a:r>
            <a:r>
              <a:rPr lang="zh-CN" alt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b="1" dirty="0" smtClean="0">
                <a:latin typeface="Times New Roman" pitchFamily="18" charset="0"/>
                <a:cs typeface="Times New Roman" pitchFamily="18" charset="0"/>
              </a:rPr>
              <a:t>~      </a:t>
            </a:r>
            <a:r>
              <a:rPr lang="zh-CN" alt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zh-CN" altLang="en-US" b="1" dirty="0" smtClean="0"/>
              <a:t>单</a:t>
            </a:r>
            <a:endParaRPr lang="en-US" altLang="zh-CN" b="1" dirty="0" smtClean="0"/>
          </a:p>
          <a:p>
            <a:pPr>
              <a:buFont typeface="Wingdings" pitchFamily="2" charset="2"/>
              <a:buNone/>
              <a:defRPr/>
            </a:pPr>
            <a:r>
              <a:rPr lang="zh-CN" altLang="en-US" b="1" dirty="0" smtClean="0"/>
              <a:t>个多径分量的</a:t>
            </a:r>
            <a:r>
              <a:rPr lang="zh-CN" altLang="en-US" b="1" dirty="0" smtClean="0">
                <a:solidFill>
                  <a:srgbClr val="002060"/>
                </a:solidFill>
                <a:effectLst>
                  <a:outerShdw blurRad="38100" dist="38100" dir="2700000" algn="tl">
                    <a:srgbClr val="000000">
                      <a:alpha val="43137"/>
                    </a:srgbClr>
                  </a:outerShdw>
                </a:effectLst>
              </a:rPr>
              <a:t>附加相移</a:t>
            </a:r>
            <a:r>
              <a:rPr lang="zh-CN" altLang="en-US" b="1" dirty="0" smtClean="0">
                <a:solidFill>
                  <a:srgbClr val="FF0000"/>
                </a:solidFill>
                <a:effectLst>
                  <a:outerShdw blurRad="38100" dist="38100" dir="2700000" algn="tl">
                    <a:srgbClr val="000000">
                      <a:alpha val="43137"/>
                    </a:srgbClr>
                  </a:outerShdw>
                </a:effectLst>
              </a:rPr>
              <a:t>总和</a:t>
            </a:r>
            <a:r>
              <a:rPr lang="zh-CN" altLang="en-US" b="1" dirty="0" smtClean="0"/>
              <a:t>。    </a:t>
            </a:r>
            <a:endParaRPr lang="zh-CN" altLang="en-US" b="1" dirty="0"/>
          </a:p>
        </p:txBody>
      </p:sp>
      <p:graphicFrame>
        <p:nvGraphicFramePr>
          <p:cNvPr id="10242" name="Object 2"/>
          <p:cNvGraphicFramePr>
            <a:graphicFrameLocks noChangeAspect="1"/>
          </p:cNvGraphicFramePr>
          <p:nvPr/>
        </p:nvGraphicFramePr>
        <p:xfrm>
          <a:off x="990600" y="2819400"/>
          <a:ext cx="7391400" cy="977900"/>
        </p:xfrm>
        <a:graphic>
          <a:graphicData uri="http://schemas.openxmlformats.org/presentationml/2006/ole">
            <p:oleObj spid="_x0000_s10242" name="公式" r:id="rId3" imgW="3568680" imgH="431640" progId="Equation.3">
              <p:embed/>
            </p:oleObj>
          </a:graphicData>
        </a:graphic>
      </p:graphicFrame>
      <p:graphicFrame>
        <p:nvGraphicFramePr>
          <p:cNvPr id="10243" name="Object 3"/>
          <p:cNvGraphicFramePr>
            <a:graphicFrameLocks noChangeAspect="1"/>
          </p:cNvGraphicFramePr>
          <p:nvPr/>
        </p:nvGraphicFramePr>
        <p:xfrm>
          <a:off x="1981200" y="3886200"/>
          <a:ext cx="1371600" cy="533400"/>
        </p:xfrm>
        <a:graphic>
          <a:graphicData uri="http://schemas.openxmlformats.org/presentationml/2006/ole">
            <p:oleObj spid="_x0000_s10243" name="公式" r:id="rId4" imgW="482400" imgH="228600" progId="Equation.3">
              <p:embed/>
            </p:oleObj>
          </a:graphicData>
        </a:graphic>
      </p:graphicFrame>
      <p:graphicFrame>
        <p:nvGraphicFramePr>
          <p:cNvPr id="10244" name="Object 4"/>
          <p:cNvGraphicFramePr>
            <a:graphicFrameLocks noChangeAspect="1"/>
          </p:cNvGraphicFramePr>
          <p:nvPr/>
        </p:nvGraphicFramePr>
        <p:xfrm>
          <a:off x="3810000" y="3886200"/>
          <a:ext cx="838200" cy="533400"/>
        </p:xfrm>
        <a:graphic>
          <a:graphicData uri="http://schemas.openxmlformats.org/presentationml/2006/ole">
            <p:oleObj spid="_x0000_s10244" name="公式" r:id="rId5" imgW="330120" imgH="228600" progId="Equation.3">
              <p:embed/>
            </p:oleObj>
          </a:graphicData>
        </a:graphic>
      </p:graphicFrame>
      <p:graphicFrame>
        <p:nvGraphicFramePr>
          <p:cNvPr id="10245" name="Object 7"/>
          <p:cNvGraphicFramePr>
            <a:graphicFrameLocks noChangeAspect="1"/>
          </p:cNvGraphicFramePr>
          <p:nvPr/>
        </p:nvGraphicFramePr>
        <p:xfrm>
          <a:off x="7620000" y="4419600"/>
          <a:ext cx="963613" cy="533400"/>
        </p:xfrm>
        <a:graphic>
          <a:graphicData uri="http://schemas.openxmlformats.org/presentationml/2006/ole">
            <p:oleObj spid="_x0000_s10245" name="公式" r:id="rId6" imgW="457200" imgH="228600" progId="Equation.3">
              <p:embed/>
            </p:oleObj>
          </a:graphicData>
        </a:graphic>
      </p:graphicFrame>
      <p:sp>
        <p:nvSpPr>
          <p:cNvPr id="10250" name="椭圆 7"/>
          <p:cNvSpPr>
            <a:spLocks noChangeArrowheads="1"/>
          </p:cNvSpPr>
          <p:nvPr/>
        </p:nvSpPr>
        <p:spPr bwMode="auto">
          <a:xfrm>
            <a:off x="4419600" y="2895600"/>
            <a:ext cx="2362200" cy="838200"/>
          </a:xfrm>
          <a:prstGeom prst="ellipse">
            <a:avLst/>
          </a:prstGeom>
          <a:solidFill>
            <a:srgbClr val="00B0F0">
              <a:alpha val="32941"/>
            </a:srgbClr>
          </a:solidFill>
          <a:ln w="9525" algn="ctr">
            <a:noFill/>
            <a:round/>
            <a:headEnd/>
            <a:tailEnd/>
          </a:ln>
        </p:spPr>
        <p:txBody>
          <a:bodyPr wrap="none" anchor="ctr"/>
          <a:lstStyle/>
          <a:p>
            <a:pPr algn="ctr"/>
            <a:endParaRPr lang="zh-CN" altLang="en-US"/>
          </a:p>
        </p:txBody>
      </p:sp>
      <p:sp>
        <p:nvSpPr>
          <p:cNvPr id="10251" name="椭圆 15"/>
          <p:cNvSpPr>
            <a:spLocks noChangeArrowheads="1"/>
          </p:cNvSpPr>
          <p:nvPr/>
        </p:nvSpPr>
        <p:spPr bwMode="auto">
          <a:xfrm>
            <a:off x="7543800" y="4343400"/>
            <a:ext cx="1143000" cy="685800"/>
          </a:xfrm>
          <a:prstGeom prst="ellipse">
            <a:avLst/>
          </a:prstGeom>
          <a:solidFill>
            <a:srgbClr val="00B0F0">
              <a:alpha val="32941"/>
            </a:srgbClr>
          </a:solidFill>
          <a:ln w="9525" algn="ctr">
            <a:noFill/>
            <a:round/>
            <a:headEnd/>
            <a:tailEnd/>
          </a:ln>
        </p:spPr>
        <p:txBody>
          <a:bodyPr wrap="none" anchor="ctr"/>
          <a:lstStyle/>
          <a:p>
            <a:pPr algn="ctr"/>
            <a:endParaRPr lang="zh-CN" altLang="en-US"/>
          </a:p>
        </p:txBody>
      </p:sp>
      <p:graphicFrame>
        <p:nvGraphicFramePr>
          <p:cNvPr id="10246" name="Object 11"/>
          <p:cNvGraphicFramePr>
            <a:graphicFrameLocks noChangeAspect="1"/>
          </p:cNvGraphicFramePr>
          <p:nvPr/>
        </p:nvGraphicFramePr>
        <p:xfrm>
          <a:off x="5562600" y="5029200"/>
          <a:ext cx="838200" cy="533400"/>
        </p:xfrm>
        <a:graphic>
          <a:graphicData uri="http://schemas.openxmlformats.org/presentationml/2006/ole">
            <p:oleObj spid="_x0000_s10246" name="公式" r:id="rId7" imgW="330120" imgH="228600" progId="Equation.3">
              <p:embed/>
            </p:oleObj>
          </a:graphicData>
        </a:graphic>
      </p:graphicFrame>
      <p:graphicFrame>
        <p:nvGraphicFramePr>
          <p:cNvPr id="10247" name="Object 13"/>
          <p:cNvGraphicFramePr>
            <a:graphicFrameLocks noChangeAspect="1"/>
          </p:cNvGraphicFramePr>
          <p:nvPr/>
        </p:nvGraphicFramePr>
        <p:xfrm>
          <a:off x="6629400" y="5029200"/>
          <a:ext cx="1095375" cy="533400"/>
        </p:xfrm>
        <a:graphic>
          <a:graphicData uri="http://schemas.openxmlformats.org/presentationml/2006/ole">
            <p:oleObj spid="_x0000_s10247" name="公式" r:id="rId8" imgW="431640" imgH="228600" progId="Equation.3">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z="4000" b="1" dirty="0" smtClean="0">
                <a:effectLst>
                  <a:outerShdw blurRad="38100" dist="38100" dir="2700000" algn="tl">
                    <a:srgbClr val="000000">
                      <a:alpha val="43137"/>
                    </a:srgbClr>
                  </a:outerShdw>
                </a:effectLst>
              </a:rPr>
              <a:t>时变信道的冲激响应模型</a:t>
            </a:r>
          </a:p>
        </p:txBody>
      </p:sp>
      <p:pic>
        <p:nvPicPr>
          <p:cNvPr id="70659" name="Picture 3"/>
          <p:cNvPicPr>
            <a:picLocks noChangeAspect="1" noChangeArrowheads="1"/>
          </p:cNvPicPr>
          <p:nvPr/>
        </p:nvPicPr>
        <p:blipFill>
          <a:blip r:embed="rId3" cstate="print"/>
          <a:srcRect/>
          <a:stretch>
            <a:fillRect/>
          </a:stretch>
        </p:blipFill>
        <p:spPr bwMode="auto">
          <a:xfrm>
            <a:off x="762000" y="2286000"/>
            <a:ext cx="7713663" cy="4057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2"/>
          <p:cNvSpPr>
            <a:spLocks noGrp="1"/>
          </p:cNvSpPr>
          <p:nvPr>
            <p:ph type="title"/>
          </p:nvPr>
        </p:nvSpPr>
        <p:spPr>
          <a:xfrm>
            <a:off x="838200" y="214313"/>
            <a:ext cx="7924800" cy="1462087"/>
          </a:xfrm>
        </p:spPr>
        <p:txBody>
          <a:bodyPr/>
          <a:lstStyle/>
          <a:p>
            <a:r>
              <a:rPr lang="en-US" altLang="zh-CN" sz="4000" b="1" dirty="0" smtClean="0"/>
              <a:t/>
            </a:r>
            <a:br>
              <a:rPr lang="en-US" altLang="zh-CN" sz="4000" b="1" dirty="0" smtClean="0"/>
            </a:br>
            <a:r>
              <a:rPr lang="en-US" altLang="zh-CN" sz="4000" b="1" dirty="0" smtClean="0"/>
              <a:t/>
            </a:r>
            <a:br>
              <a:rPr lang="en-US" altLang="zh-CN" sz="4000" b="1" dirty="0" smtClean="0"/>
            </a:br>
            <a:r>
              <a:rPr lang="zh-CN" altLang="en-US" sz="4000" b="1" dirty="0" smtClean="0">
                <a:effectLst>
                  <a:outerShdw blurRad="38100" dist="38100" dir="2700000" algn="tl">
                    <a:srgbClr val="000000">
                      <a:alpha val="43137"/>
                    </a:srgbClr>
                  </a:outerShdw>
                </a:effectLst>
              </a:rPr>
              <a:t>非时变情况下冲激响应的简化形式</a:t>
            </a:r>
          </a:p>
        </p:txBody>
      </p:sp>
      <p:sp>
        <p:nvSpPr>
          <p:cNvPr id="11268" name="内容占位符 3"/>
          <p:cNvSpPr>
            <a:spLocks noGrp="1"/>
          </p:cNvSpPr>
          <p:nvPr>
            <p:ph idx="1"/>
          </p:nvPr>
        </p:nvSpPr>
        <p:spPr>
          <a:xfrm>
            <a:off x="838200" y="2057400"/>
            <a:ext cx="7772400" cy="4114800"/>
          </a:xfrm>
        </p:spPr>
        <p:txBody>
          <a:bodyPr/>
          <a:lstStyle/>
          <a:p>
            <a:r>
              <a:rPr lang="zh-CN" altLang="en-US" b="1" smtClean="0"/>
              <a:t>在小尺度（短时、短距）上，可以认为信道是非时变的，则：</a:t>
            </a:r>
            <a:endParaRPr lang="en-US" altLang="zh-CN" b="1" smtClean="0"/>
          </a:p>
          <a:p>
            <a:endParaRPr lang="en-US" altLang="zh-CN" b="1" smtClean="0"/>
          </a:p>
          <a:p>
            <a:endParaRPr lang="en-US" altLang="zh-CN" b="1" smtClean="0"/>
          </a:p>
          <a:p>
            <a:pPr>
              <a:buFont typeface="Wingdings" pitchFamily="2" charset="2"/>
              <a:buNone/>
            </a:pPr>
            <a:r>
              <a:rPr lang="en-US" altLang="zh-CN" b="1" smtClean="0"/>
              <a:t>   </a:t>
            </a:r>
            <a:r>
              <a:rPr lang="zh-CN" altLang="en-US" b="1" smtClean="0"/>
              <a:t>在本地接收时可以精确和唯一地分辨各个多径分量的情况下，上述模型是有效的。</a:t>
            </a:r>
            <a:endParaRPr lang="en-US" altLang="zh-CN" b="1"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zh-CN" altLang="en-US" smtClean="0"/>
          </a:p>
        </p:txBody>
      </p:sp>
      <p:graphicFrame>
        <p:nvGraphicFramePr>
          <p:cNvPr id="11266" name="Object 2"/>
          <p:cNvGraphicFramePr>
            <a:graphicFrameLocks noChangeAspect="1"/>
          </p:cNvGraphicFramePr>
          <p:nvPr/>
        </p:nvGraphicFramePr>
        <p:xfrm>
          <a:off x="2257425" y="3213100"/>
          <a:ext cx="4478338" cy="977900"/>
        </p:xfrm>
        <a:graphic>
          <a:graphicData uri="http://schemas.openxmlformats.org/presentationml/2006/ole">
            <p:oleObj spid="_x0000_s11266" name="公式" r:id="rId3" imgW="1942920" imgH="431640" progId="Equation.3">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effectLst>
                  <a:outerShdw blurRad="38100" dist="38100" dir="2700000" algn="tl">
                    <a:srgbClr val="000000">
                      <a:alpha val="43137"/>
                    </a:srgbClr>
                  </a:outerShdw>
                </a:effectLst>
              </a:rPr>
              <a:t>冲激探测器测到的信道冲激响应</a:t>
            </a:r>
            <a:endParaRPr lang="zh-CN" altLang="en-US" sz="4000" b="1" dirty="0">
              <a:effectLst>
                <a:outerShdw blurRad="38100" dist="38100" dir="2700000" algn="tl">
                  <a:srgbClr val="000000">
                    <a:alpha val="43137"/>
                  </a:srgbClr>
                </a:outerShdw>
              </a:effectLst>
            </a:endParaRPr>
          </a:p>
        </p:txBody>
      </p:sp>
      <p:pic>
        <p:nvPicPr>
          <p:cNvPr id="243714" name="Picture 2" descr="C:\Users\tieyi\Desktop\实测得到的冲激响应1.jpg"/>
          <p:cNvPicPr>
            <a:picLocks noGrp="1" noChangeAspect="1" noChangeArrowheads="1"/>
          </p:cNvPicPr>
          <p:nvPr>
            <p:ph idx="1"/>
          </p:nvPr>
        </p:nvPicPr>
        <p:blipFill>
          <a:blip r:embed="rId2" cstate="print"/>
          <a:srcRect/>
          <a:stretch>
            <a:fillRect/>
          </a:stretch>
        </p:blipFill>
        <p:spPr bwMode="auto">
          <a:xfrm>
            <a:off x="0" y="2362200"/>
            <a:ext cx="9144000" cy="34544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sz="4000" b="1" dirty="0" smtClean="0">
                <a:effectLst>
                  <a:outerShdw blurRad="38100" dist="38100" dir="2700000" algn="tl">
                    <a:srgbClr val="000000">
                      <a:alpha val="43137"/>
                    </a:srgbClr>
                  </a:outerShdw>
                </a:effectLst>
                <a:latin typeface="Times New Roman" pitchFamily="18" charset="0"/>
              </a:rPr>
              <a:t>实测的冲激响应</a:t>
            </a:r>
          </a:p>
        </p:txBody>
      </p:sp>
      <p:pic>
        <p:nvPicPr>
          <p:cNvPr id="71683" name="Picture 3"/>
          <p:cNvPicPr>
            <a:picLocks noChangeAspect="1" noChangeArrowheads="1"/>
          </p:cNvPicPr>
          <p:nvPr/>
        </p:nvPicPr>
        <p:blipFill>
          <a:blip r:embed="rId3" cstate="print"/>
          <a:srcRect/>
          <a:stretch>
            <a:fillRect/>
          </a:stretch>
        </p:blipFill>
        <p:spPr bwMode="auto">
          <a:xfrm>
            <a:off x="1447800" y="1912938"/>
            <a:ext cx="6657975" cy="4335462"/>
          </a:xfrm>
          <a:prstGeom prst="rect">
            <a:avLst/>
          </a:prstGeom>
          <a:noFill/>
          <a:ln w="9525">
            <a:noFill/>
            <a:miter lim="800000"/>
            <a:headEnd/>
            <a:tailEnd/>
          </a:ln>
        </p:spPr>
      </p:pic>
      <p:sp>
        <p:nvSpPr>
          <p:cNvPr id="71684" name="Text Box 4"/>
          <p:cNvSpPr txBox="1">
            <a:spLocks noChangeArrowheads="1"/>
          </p:cNvSpPr>
          <p:nvPr/>
        </p:nvSpPr>
        <p:spPr bwMode="auto">
          <a:xfrm>
            <a:off x="1219200" y="6248400"/>
            <a:ext cx="6629400" cy="379413"/>
          </a:xfrm>
          <a:prstGeom prst="rect">
            <a:avLst/>
          </a:prstGeom>
          <a:noFill/>
          <a:ln w="9525">
            <a:noFill/>
            <a:miter lim="800000"/>
            <a:headEnd/>
            <a:tailEnd/>
          </a:ln>
        </p:spPr>
        <p:txBody>
          <a:bodyPr>
            <a:spAutoFit/>
          </a:bodyPr>
          <a:lstStyle/>
          <a:p>
            <a:pPr>
              <a:spcBef>
                <a:spcPct val="50000"/>
              </a:spcBef>
            </a:pPr>
            <a:r>
              <a:rPr lang="en-US" altLang="zh-CN" sz="2800" b="1" baseline="-25000">
                <a:latin typeface="Times New Roman" pitchFamily="18" charset="0"/>
              </a:rPr>
              <a:t>         </a:t>
            </a:r>
            <a:r>
              <a:rPr lang="zh-CN" altLang="en-US" sz="2800" b="1" baseline="-25000">
                <a:latin typeface="Times New Roman" pitchFamily="18" charset="0"/>
              </a:rPr>
              <a:t>室内，测试脉冲为</a:t>
            </a:r>
            <a:r>
              <a:rPr lang="en-US" altLang="zh-CN" sz="2800" b="1" baseline="-25000">
                <a:latin typeface="Times New Roman" pitchFamily="18" charset="0"/>
              </a:rPr>
              <a:t>10ns</a:t>
            </a:r>
            <a:r>
              <a:rPr lang="zh-CN" altLang="en-US" sz="2800" b="1" baseline="-25000">
                <a:latin typeface="Times New Roman" pitchFamily="18" charset="0"/>
              </a:rPr>
              <a:t>（宽带信号）。同样的尺度上。</a:t>
            </a:r>
          </a:p>
        </p:txBody>
      </p:sp>
      <p:sp>
        <p:nvSpPr>
          <p:cNvPr id="6" name="AutoShape 4">
            <a:hlinkClick r:id="rId4" action="ppaction://hlinksldjump"/>
          </p:cNvPr>
          <p:cNvSpPr>
            <a:spLocks noChangeArrowheads="1"/>
          </p:cNvSpPr>
          <p:nvPr/>
        </p:nvSpPr>
        <p:spPr bwMode="auto">
          <a:xfrm>
            <a:off x="8172450" y="6165850"/>
            <a:ext cx="792163" cy="504825"/>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2">
              <a:alpha val="75999"/>
            </a:schemeClr>
          </a:solidFill>
          <a:ln w="25400" algn="ctr">
            <a:solidFill>
              <a:schemeClr val="tx1"/>
            </a:solidFill>
            <a:miter lim="800000"/>
            <a:headEnd/>
            <a:tailEnd/>
          </a:ln>
          <a:effectLst/>
        </p:spPr>
        <p:txBody>
          <a:bodyPr wrap="none" anchor="ctr">
            <a:spAutoFit/>
          </a:bodyPr>
          <a:lstStyle/>
          <a:p>
            <a:pPr algn="ctr">
              <a:defRPr/>
            </a:pPr>
            <a:endParaRPr lang="zh-CN" altLang="en-US">
              <a:effectLst>
                <a:outerShdw blurRad="38100" dist="38100" dir="2700000" algn="tl">
                  <a:srgbClr val="000000">
                    <a:alpha val="43137"/>
                  </a:srgbClr>
                </a:outerShdw>
              </a:effectLst>
            </a:endParaRPr>
          </a:p>
        </p:txBody>
      </p:sp>
      <p:sp>
        <p:nvSpPr>
          <p:cNvPr id="71686" name="TextBox 6"/>
          <p:cNvSpPr txBox="1">
            <a:spLocks noChangeArrowheads="1"/>
          </p:cNvSpPr>
          <p:nvPr/>
        </p:nvSpPr>
        <p:spPr bwMode="auto">
          <a:xfrm>
            <a:off x="5638800" y="2286000"/>
            <a:ext cx="1524000" cy="523875"/>
          </a:xfrm>
          <a:prstGeom prst="rect">
            <a:avLst/>
          </a:prstGeom>
          <a:noFill/>
          <a:ln w="9525">
            <a:noFill/>
            <a:miter lim="800000"/>
            <a:headEnd/>
            <a:tailEnd/>
          </a:ln>
        </p:spPr>
        <p:txBody>
          <a:bodyPr>
            <a:spAutoFit/>
          </a:bodyPr>
          <a:lstStyle/>
          <a:p>
            <a:r>
              <a:rPr lang="en-US" altLang="zh-CN" sz="2800" b="1" baseline="-25000">
                <a:latin typeface="Times New Roman" pitchFamily="18" charset="0"/>
              </a:rPr>
              <a:t>4GHz</a:t>
            </a:r>
            <a:r>
              <a:rPr lang="zh-CN" altLang="en-US" sz="2800" b="1" baseline="-25000">
                <a:latin typeface="Times New Roman" pitchFamily="18" charset="0"/>
              </a:rPr>
              <a:t>连续波</a:t>
            </a:r>
            <a:endParaRPr lang="zh-CN" altLang="en-US" sz="28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z="4000" b="1" dirty="0" smtClean="0">
                <a:effectLst>
                  <a:outerShdw blurRad="38100" dist="38100" dir="2700000" algn="tl">
                    <a:srgbClr val="000000">
                      <a:alpha val="43137"/>
                    </a:srgbClr>
                  </a:outerShdw>
                </a:effectLst>
              </a:rPr>
              <a:t>移动多径信道的描述参数</a:t>
            </a:r>
          </a:p>
        </p:txBody>
      </p:sp>
      <p:sp>
        <p:nvSpPr>
          <p:cNvPr id="74755" name="Rectangle 3"/>
          <p:cNvSpPr>
            <a:spLocks noGrp="1" noChangeArrowheads="1"/>
          </p:cNvSpPr>
          <p:nvPr>
            <p:ph type="body" idx="1"/>
          </p:nvPr>
        </p:nvSpPr>
        <p:spPr>
          <a:xfrm>
            <a:off x="762000" y="2057400"/>
            <a:ext cx="7772400" cy="4114800"/>
          </a:xfrm>
        </p:spPr>
        <p:txBody>
          <a:bodyPr/>
          <a:lstStyle/>
          <a:p>
            <a:pPr eaLnBrk="1" hangingPunct="1">
              <a:buFont typeface="Wingdings" pitchFamily="2" charset="2"/>
              <a:buNone/>
              <a:defRPr/>
            </a:pPr>
            <a:r>
              <a:rPr lang="zh-CN" altLang="en-US" b="1" smtClean="0">
                <a:latin typeface="Times New Roman" pitchFamily="18" charset="0"/>
              </a:rPr>
              <a:t>移动无线信道中同时存在两个效应：</a:t>
            </a:r>
          </a:p>
          <a:p>
            <a:pPr eaLnBrk="1" hangingPunct="1">
              <a:buFont typeface="Wingdings" pitchFamily="2" charset="2"/>
              <a:buNone/>
              <a:defRPr/>
            </a:pPr>
            <a:r>
              <a:rPr lang="zh-CN" altLang="en-US" b="1" smtClean="0">
                <a:latin typeface="Times New Roman" pitchFamily="18" charset="0"/>
              </a:rPr>
              <a:t>            </a:t>
            </a:r>
            <a:r>
              <a:rPr lang="zh-CN" altLang="en-US" b="1" smtClean="0">
                <a:solidFill>
                  <a:schemeClr val="hlink"/>
                </a:solidFill>
                <a:effectLst>
                  <a:outerShdw blurRad="38100" dist="38100" dir="2700000" algn="tl">
                    <a:srgbClr val="000000"/>
                  </a:outerShdw>
                </a:effectLst>
                <a:latin typeface="Times New Roman" pitchFamily="18" charset="0"/>
              </a:rPr>
              <a:t>多径传播效应</a:t>
            </a:r>
            <a:r>
              <a:rPr lang="zh-CN" altLang="en-US" b="1" smtClean="0">
                <a:latin typeface="Times New Roman" pitchFamily="18" charset="0"/>
              </a:rPr>
              <a:t>和</a:t>
            </a:r>
            <a:r>
              <a:rPr lang="zh-CN" altLang="en-US" b="1" smtClean="0">
                <a:solidFill>
                  <a:schemeClr val="hlink"/>
                </a:solidFill>
                <a:effectLst>
                  <a:outerShdw blurRad="38100" dist="38100" dir="2700000" algn="tl">
                    <a:srgbClr val="000000"/>
                  </a:outerShdw>
                </a:effectLst>
                <a:latin typeface="Times New Roman" pitchFamily="18" charset="0"/>
              </a:rPr>
              <a:t>多普勒效应</a:t>
            </a:r>
            <a:r>
              <a:rPr lang="zh-CN" altLang="en-US" b="1" smtClean="0">
                <a:latin typeface="Times New Roman" pitchFamily="18" charset="0"/>
              </a:rPr>
              <a:t>。</a:t>
            </a:r>
          </a:p>
          <a:p>
            <a:pPr eaLnBrk="1" hangingPunct="1">
              <a:buFont typeface="Wingdings" pitchFamily="2" charset="2"/>
              <a:buNone/>
              <a:defRPr/>
            </a:pPr>
            <a:r>
              <a:rPr lang="zh-CN" altLang="en-US" b="1" smtClean="0">
                <a:latin typeface="Times New Roman" pitchFamily="18" charset="0"/>
              </a:rPr>
              <a:t>前者造成信号的时延扩展，后者造成信号</a:t>
            </a:r>
          </a:p>
          <a:p>
            <a:pPr eaLnBrk="1" hangingPunct="1">
              <a:buFont typeface="Wingdings" pitchFamily="2" charset="2"/>
              <a:buNone/>
              <a:defRPr/>
            </a:pPr>
            <a:r>
              <a:rPr lang="zh-CN" altLang="en-US" b="1" smtClean="0">
                <a:latin typeface="Times New Roman" pitchFamily="18" charset="0"/>
              </a:rPr>
              <a:t>的频率扩展。那么，</a:t>
            </a:r>
          </a:p>
          <a:p>
            <a:pPr eaLnBrk="1" hangingPunct="1">
              <a:buFont typeface="Wingdings" pitchFamily="2" charset="2"/>
              <a:buNone/>
              <a:defRPr/>
            </a:pPr>
            <a:r>
              <a:rPr lang="en-US" altLang="zh-CN" b="1" smtClean="0">
                <a:latin typeface="Times New Roman" pitchFamily="18" charset="0"/>
              </a:rPr>
              <a:t>1.</a:t>
            </a:r>
            <a:r>
              <a:rPr lang="zh-CN" altLang="en-US" b="1" smtClean="0">
                <a:latin typeface="Times New Roman" pitchFamily="18" charset="0"/>
              </a:rPr>
              <a:t>如何描述多径时延？</a:t>
            </a:r>
          </a:p>
          <a:p>
            <a:pPr eaLnBrk="1" hangingPunct="1">
              <a:buFont typeface="Wingdings" pitchFamily="2" charset="2"/>
              <a:buNone/>
              <a:defRPr/>
            </a:pPr>
            <a:r>
              <a:rPr lang="en-US" altLang="zh-CN" b="1" smtClean="0">
                <a:latin typeface="Times New Roman" pitchFamily="18" charset="0"/>
              </a:rPr>
              <a:t>2.</a:t>
            </a:r>
            <a:r>
              <a:rPr lang="zh-CN" altLang="en-US" b="1" smtClean="0">
                <a:latin typeface="Times New Roman" pitchFamily="18" charset="0"/>
              </a:rPr>
              <a:t>如何描述多普勒频率扩展？</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endParaRPr lang="zh-CN" altLang="zh-CN" smtClean="0"/>
          </a:p>
        </p:txBody>
      </p:sp>
      <p:sp>
        <p:nvSpPr>
          <p:cNvPr id="73731" name="Rectangle 3"/>
          <p:cNvSpPr>
            <a:spLocks noGrp="1" noChangeArrowheads="1"/>
          </p:cNvSpPr>
          <p:nvPr>
            <p:ph type="body" sz="half" idx="1"/>
          </p:nvPr>
        </p:nvSpPr>
        <p:spPr>
          <a:xfrm>
            <a:off x="762000" y="1981200"/>
            <a:ext cx="7427913" cy="4724400"/>
          </a:xfrm>
        </p:spPr>
        <p:txBody>
          <a:bodyPr/>
          <a:lstStyle/>
          <a:p>
            <a:pPr eaLnBrk="1" hangingPunct="1"/>
            <a:r>
              <a:rPr lang="zh-CN" altLang="en-US" b="1" dirty="0" smtClean="0">
                <a:latin typeface="Times New Roman" pitchFamily="18" charset="0"/>
              </a:rPr>
              <a:t>多径时延的统计描述</a:t>
            </a:r>
          </a:p>
          <a:p>
            <a:pPr eaLnBrk="1" hangingPunct="1">
              <a:buFont typeface="Wingdings" pitchFamily="2" charset="2"/>
              <a:buNone/>
            </a:pPr>
            <a:r>
              <a:rPr lang="en-US" altLang="zh-CN" b="1" dirty="0" smtClean="0">
                <a:latin typeface="Times New Roman" pitchFamily="18" charset="0"/>
              </a:rPr>
              <a:t>1</a:t>
            </a:r>
            <a:r>
              <a:rPr lang="zh-CN" altLang="en-US" b="1" dirty="0" smtClean="0">
                <a:latin typeface="Times New Roman" pitchFamily="18" charset="0"/>
              </a:rPr>
              <a:t>）功率延迟分布</a:t>
            </a:r>
            <a:endParaRPr lang="zh-CN" altLang="en-US" b="1" i="1" dirty="0" smtClean="0">
              <a:latin typeface="Times New Roman" pitchFamily="18" charset="0"/>
            </a:endParaRPr>
          </a:p>
          <a:p>
            <a:pPr eaLnBrk="1" hangingPunct="1">
              <a:buFont typeface="Wingdings" pitchFamily="2" charset="2"/>
              <a:buNone/>
            </a:pPr>
            <a:r>
              <a:rPr lang="en-US" altLang="zh-CN" b="1" dirty="0" smtClean="0">
                <a:latin typeface="Times New Roman" pitchFamily="18" charset="0"/>
              </a:rPr>
              <a:t>2</a:t>
            </a:r>
            <a:r>
              <a:rPr lang="zh-CN" altLang="en-US" b="1" dirty="0" smtClean="0">
                <a:latin typeface="Times New Roman" pitchFamily="18" charset="0"/>
              </a:rPr>
              <a:t>）平均附加时延</a:t>
            </a:r>
          </a:p>
          <a:p>
            <a:pPr eaLnBrk="1" hangingPunct="1">
              <a:buFont typeface="Wingdings" pitchFamily="2" charset="2"/>
              <a:buNone/>
            </a:pPr>
            <a:r>
              <a:rPr lang="en-US" altLang="zh-CN" b="1" dirty="0" smtClean="0">
                <a:latin typeface="Times New Roman" pitchFamily="18" charset="0"/>
              </a:rPr>
              <a:t>3</a:t>
            </a:r>
            <a:r>
              <a:rPr lang="zh-CN" altLang="en-US" b="1" dirty="0" smtClean="0">
                <a:latin typeface="Times New Roman" pitchFamily="18" charset="0"/>
              </a:rPr>
              <a:t>）均方根时延扩展      </a:t>
            </a:r>
            <a:endParaRPr lang="en-US" altLang="zh-CN" b="1" dirty="0" smtClean="0">
              <a:latin typeface="Times New Roman" pitchFamily="18" charset="0"/>
            </a:endParaRPr>
          </a:p>
          <a:p>
            <a:pPr eaLnBrk="1" hangingPunct="1">
              <a:buFont typeface="Wingdings" pitchFamily="2" charset="2"/>
              <a:buNone/>
            </a:pPr>
            <a:r>
              <a:rPr lang="en-US" altLang="zh-CN" b="1" dirty="0" smtClean="0">
                <a:latin typeface="Times New Roman" pitchFamily="18" charset="0"/>
              </a:rPr>
              <a:t>4</a:t>
            </a:r>
            <a:r>
              <a:rPr lang="zh-CN" altLang="en-US" b="1" dirty="0" smtClean="0">
                <a:latin typeface="Times New Roman" pitchFamily="18" charset="0"/>
              </a:rPr>
              <a:t>）最大附加时延（</a:t>
            </a:r>
            <a:r>
              <a:rPr lang="en-US" altLang="zh-CN" b="1" dirty="0" err="1" smtClean="0">
                <a:latin typeface="Times New Roman" pitchFamily="18" charset="0"/>
              </a:rPr>
              <a:t>XdB</a:t>
            </a:r>
            <a:r>
              <a:rPr lang="zh-CN" altLang="en-US" b="1" dirty="0" smtClean="0">
                <a:latin typeface="Times New Roman" pitchFamily="18" charset="0"/>
              </a:rPr>
              <a:t>）</a:t>
            </a:r>
          </a:p>
          <a:p>
            <a:pPr eaLnBrk="1" hangingPunct="1">
              <a:buFont typeface="Wingdings" pitchFamily="2" charset="2"/>
              <a:buNone/>
            </a:pPr>
            <a:r>
              <a:rPr lang="en-US" altLang="zh-CN" b="1" dirty="0" smtClean="0">
                <a:latin typeface="Times New Roman" pitchFamily="18" charset="0"/>
              </a:rPr>
              <a:t>5</a:t>
            </a:r>
            <a:r>
              <a:rPr lang="zh-CN" altLang="en-US" b="1" dirty="0" smtClean="0">
                <a:latin typeface="Times New Roman" pitchFamily="18" charset="0"/>
              </a:rPr>
              <a:t>）信道的相关带宽</a:t>
            </a:r>
            <a:r>
              <a:rPr lang="en-US" altLang="zh-CN" b="1" i="1" dirty="0" err="1" smtClean="0">
                <a:latin typeface="Times New Roman" pitchFamily="18" charset="0"/>
              </a:rPr>
              <a:t>B</a:t>
            </a:r>
            <a:r>
              <a:rPr lang="en-US" altLang="zh-CN" b="1" i="1" baseline="-25000" dirty="0" err="1" smtClean="0">
                <a:latin typeface="Times New Roman" pitchFamily="18" charset="0"/>
              </a:rPr>
              <a:t>c</a:t>
            </a:r>
            <a:endParaRPr lang="en-US" altLang="zh-CN" b="1" i="1" baseline="-25000" dirty="0" smtClean="0">
              <a:latin typeface="Times New Roman" pitchFamily="18" charset="0"/>
            </a:endParaRPr>
          </a:p>
          <a:p>
            <a:pPr eaLnBrk="1" hangingPunct="1">
              <a:buFont typeface="Wingdings" pitchFamily="2" charset="2"/>
              <a:buNone/>
            </a:pPr>
            <a:r>
              <a:rPr lang="en-US" altLang="zh-CN" b="1" dirty="0" smtClean="0">
                <a:latin typeface="Times New Roman" pitchFamily="18" charset="0"/>
              </a:rPr>
              <a:t>6</a:t>
            </a:r>
            <a:r>
              <a:rPr lang="zh-CN" altLang="en-US" b="1" dirty="0" smtClean="0">
                <a:latin typeface="Times New Roman" pitchFamily="18" charset="0"/>
              </a:rPr>
              <a:t>）时间的延迟对应于频率的相关程度</a:t>
            </a:r>
            <a:endParaRPr lang="en-US" altLang="zh-CN" b="1" dirty="0" smtClean="0">
              <a:latin typeface="Times New Roman" pitchFamily="18" charset="0"/>
            </a:endParaRPr>
          </a:p>
          <a:p>
            <a:pPr eaLnBrk="1" hangingPunct="1">
              <a:buFont typeface="Wingdings" pitchFamily="2" charset="2"/>
              <a:buNone/>
            </a:pPr>
            <a:r>
              <a:rPr lang="en-US" altLang="zh-CN" b="1" dirty="0" smtClean="0">
                <a:latin typeface="Times New Roman" pitchFamily="18" charset="0"/>
              </a:rPr>
              <a:t>7</a:t>
            </a:r>
            <a:r>
              <a:rPr lang="zh-CN" altLang="en-US" b="1" dirty="0" smtClean="0">
                <a:latin typeface="Times New Roman" pitchFamily="18" charset="0"/>
              </a:rPr>
              <a:t>）基于多径时延扩展的小尺度衰落分类</a:t>
            </a:r>
          </a:p>
        </p:txBody>
      </p:sp>
      <p:pic>
        <p:nvPicPr>
          <p:cNvPr id="73732" name="Object 4"/>
          <p:cNvPicPr>
            <a:picLocks noChangeAspect="1" noChangeArrowheads="1"/>
          </p:cNvPicPr>
          <p:nvPr/>
        </p:nvPicPr>
        <p:blipFill>
          <a:blip r:embed="rId3" cstate="print"/>
          <a:srcRect/>
          <a:stretch>
            <a:fillRect/>
          </a:stretch>
        </p:blipFill>
        <p:spPr bwMode="auto">
          <a:xfrm>
            <a:off x="4114800" y="3276600"/>
            <a:ext cx="304800" cy="304800"/>
          </a:xfrm>
          <a:prstGeom prst="rect">
            <a:avLst/>
          </a:prstGeom>
          <a:noFill/>
          <a:ln w="9525">
            <a:noFill/>
            <a:miter lim="800000"/>
            <a:headEnd/>
            <a:tailEnd/>
          </a:ln>
        </p:spPr>
      </p:pic>
      <p:pic>
        <p:nvPicPr>
          <p:cNvPr id="73733" name="Object 5"/>
          <p:cNvPicPr>
            <a:picLocks noChangeAspect="1" noChangeArrowheads="1"/>
          </p:cNvPicPr>
          <p:nvPr/>
        </p:nvPicPr>
        <p:blipFill>
          <a:blip r:embed="rId4" cstate="print"/>
          <a:srcRect/>
          <a:stretch>
            <a:fillRect/>
          </a:stretch>
        </p:blipFill>
        <p:spPr bwMode="auto">
          <a:xfrm>
            <a:off x="4495800" y="3810000"/>
            <a:ext cx="304800" cy="381000"/>
          </a:xfrm>
          <a:prstGeom prst="rect">
            <a:avLst/>
          </a:prstGeom>
          <a:noFill/>
          <a:ln w="9525">
            <a:noFill/>
            <a:miter lim="800000"/>
            <a:headEnd/>
            <a:tailEnd/>
          </a:ln>
        </p:spPr>
      </p:pic>
      <p:pic>
        <p:nvPicPr>
          <p:cNvPr id="73734" name="Object 6"/>
          <p:cNvPicPr>
            <a:picLocks noChangeAspect="1" noChangeArrowheads="1"/>
          </p:cNvPicPr>
          <p:nvPr/>
        </p:nvPicPr>
        <p:blipFill>
          <a:blip r:embed="rId5" cstate="print"/>
          <a:srcRect/>
          <a:stretch>
            <a:fillRect/>
          </a:stretch>
        </p:blipFill>
        <p:spPr bwMode="auto">
          <a:xfrm>
            <a:off x="4038600" y="2667000"/>
            <a:ext cx="863600" cy="419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endParaRPr lang="zh-CN" altLang="zh-CN" smtClean="0"/>
          </a:p>
        </p:txBody>
      </p:sp>
      <p:sp>
        <p:nvSpPr>
          <p:cNvPr id="78851" name="Rectangle 3"/>
          <p:cNvSpPr>
            <a:spLocks noGrp="1" noChangeArrowheads="1"/>
          </p:cNvSpPr>
          <p:nvPr>
            <p:ph type="body" idx="1"/>
          </p:nvPr>
        </p:nvSpPr>
        <p:spPr>
          <a:xfrm>
            <a:off x="762000" y="2133600"/>
            <a:ext cx="7772400" cy="4267200"/>
          </a:xfrm>
        </p:spPr>
        <p:txBody>
          <a:bodyPr/>
          <a:lstStyle/>
          <a:p>
            <a:pPr eaLnBrk="1" hangingPunct="1">
              <a:defRPr/>
            </a:pPr>
            <a:r>
              <a:rPr lang="zh-CN" altLang="en-US" b="1" u="sng" dirty="0" smtClean="0">
                <a:effectLst>
                  <a:outerShdw blurRad="38100" dist="38100" dir="2700000" algn="tl">
                    <a:srgbClr val="FFFFFF"/>
                  </a:outerShdw>
                </a:effectLst>
              </a:rPr>
              <a:t>功率延迟分布</a:t>
            </a:r>
            <a:r>
              <a:rPr lang="en-US" altLang="zh-CN" b="1" i="1" u="sng" dirty="0" smtClean="0">
                <a:effectLst>
                  <a:outerShdw blurRad="38100" dist="38100" dir="2700000" algn="tl">
                    <a:srgbClr val="FFFFFF"/>
                  </a:outerShdw>
                </a:effectLst>
                <a:latin typeface="Times New Roman" pitchFamily="18" charset="0"/>
              </a:rPr>
              <a:t>P(</a:t>
            </a:r>
            <a:r>
              <a:rPr lang="el-GR" altLang="zh-CN" b="1" i="1" u="sng" dirty="0" smtClean="0">
                <a:effectLst>
                  <a:outerShdw blurRad="38100" dist="38100" dir="2700000" algn="tl">
                    <a:srgbClr val="FFFFFF"/>
                  </a:outerShdw>
                </a:effectLst>
                <a:latin typeface="Times New Roman" pitchFamily="18" charset="0"/>
                <a:cs typeface="Arial" charset="0"/>
              </a:rPr>
              <a:t>τ</a:t>
            </a:r>
            <a:r>
              <a:rPr lang="en-US" altLang="zh-CN" b="1" i="1" u="sng" dirty="0" smtClean="0">
                <a:effectLst>
                  <a:outerShdw blurRad="38100" dist="38100" dir="2700000" algn="tl">
                    <a:srgbClr val="FFFFFF"/>
                  </a:outerShdw>
                </a:effectLst>
                <a:latin typeface="Times New Roman" pitchFamily="18" charset="0"/>
              </a:rPr>
              <a:t>)</a:t>
            </a:r>
            <a:r>
              <a:rPr lang="zh-CN" altLang="en-US" b="1" dirty="0" smtClean="0">
                <a:latin typeface="宋体" charset="-122"/>
              </a:rPr>
              <a:t>：自变量</a:t>
            </a:r>
            <a:r>
              <a:rPr lang="el-GR" altLang="zh-CN" b="1" i="1" dirty="0" smtClean="0">
                <a:latin typeface="宋体" charset="-122"/>
              </a:rPr>
              <a:t>τ</a:t>
            </a:r>
            <a:r>
              <a:rPr lang="zh-CN" altLang="en-US" b="1" dirty="0" smtClean="0">
                <a:latin typeface="宋体" charset="-122"/>
              </a:rPr>
              <a:t>是相对于固定时延参考的附加时延（所谓固定时延参考可以是最先到达接收机的那个多径分量的传播时延），</a:t>
            </a:r>
            <a:r>
              <a:rPr lang="zh-CN" altLang="en-US" b="1" dirty="0" smtClean="0">
                <a:solidFill>
                  <a:schemeClr val="hlink"/>
                </a:solidFill>
                <a:effectLst>
                  <a:outerShdw blurRad="38100" dist="38100" dir="2700000" algn="tl">
                    <a:srgbClr val="000000"/>
                  </a:outerShdw>
                </a:effectLst>
                <a:latin typeface="宋体" charset="-122"/>
              </a:rPr>
              <a:t>函数</a:t>
            </a:r>
            <a:r>
              <a:rPr lang="en-US" altLang="zh-CN" b="1" i="1" dirty="0" smtClean="0">
                <a:solidFill>
                  <a:schemeClr val="hlink"/>
                </a:solidFill>
                <a:effectLst>
                  <a:outerShdw blurRad="38100" dist="38100" dir="2700000" algn="tl">
                    <a:srgbClr val="000000"/>
                  </a:outerShdw>
                </a:effectLst>
                <a:latin typeface="Times New Roman" pitchFamily="18" charset="0"/>
              </a:rPr>
              <a:t>P(</a:t>
            </a:r>
            <a:r>
              <a:rPr lang="el-GR" altLang="zh-CN" b="1" i="1" dirty="0" smtClean="0">
                <a:solidFill>
                  <a:schemeClr val="hlink"/>
                </a:solidFill>
                <a:effectLst>
                  <a:outerShdw blurRad="38100" dist="38100" dir="2700000" algn="tl">
                    <a:srgbClr val="000000"/>
                  </a:outerShdw>
                </a:effectLst>
                <a:latin typeface="Times New Roman" pitchFamily="18" charset="0"/>
              </a:rPr>
              <a:t>τ</a:t>
            </a:r>
            <a:r>
              <a:rPr lang="en-US" altLang="zh-CN" b="1" i="1" dirty="0" smtClean="0">
                <a:solidFill>
                  <a:schemeClr val="hlink"/>
                </a:solidFill>
                <a:effectLst>
                  <a:outerShdw blurRad="38100" dist="38100" dir="2700000" algn="tl">
                    <a:srgbClr val="000000"/>
                  </a:outerShdw>
                </a:effectLst>
                <a:latin typeface="Times New Roman" pitchFamily="18" charset="0"/>
              </a:rPr>
              <a:t>)</a:t>
            </a:r>
            <a:r>
              <a:rPr lang="en-US" altLang="zh-CN" b="1" dirty="0" smtClean="0">
                <a:solidFill>
                  <a:schemeClr val="hlink"/>
                </a:solidFill>
                <a:effectLst>
                  <a:outerShdw blurRad="38100" dist="38100" dir="2700000" algn="tl">
                    <a:srgbClr val="000000"/>
                  </a:outerShdw>
                </a:effectLst>
                <a:latin typeface="宋体" charset="-122"/>
              </a:rPr>
              <a:t> </a:t>
            </a:r>
            <a:r>
              <a:rPr lang="zh-CN" altLang="en-US" b="1" dirty="0" smtClean="0">
                <a:solidFill>
                  <a:schemeClr val="hlink"/>
                </a:solidFill>
                <a:effectLst>
                  <a:outerShdw blurRad="38100" dist="38100" dir="2700000" algn="tl">
                    <a:srgbClr val="000000"/>
                  </a:outerShdw>
                </a:effectLst>
                <a:latin typeface="宋体" charset="-122"/>
              </a:rPr>
              <a:t>表示本地瞬时接收功率的平均值随附加时延的变化情况</a:t>
            </a:r>
            <a:r>
              <a:rPr lang="zh-CN" altLang="en-US" b="1" dirty="0" smtClean="0">
                <a:latin typeface="宋体" charset="-122"/>
              </a:rPr>
              <a:t>。</a:t>
            </a:r>
            <a:endParaRPr lang="en-US" altLang="zh-CN" b="1" dirty="0" smtClean="0">
              <a:latin typeface="宋体" charset="-122"/>
            </a:endParaRPr>
          </a:p>
          <a:p>
            <a:pPr eaLnBrk="1" hangingPunct="1">
              <a:defRPr/>
            </a:pPr>
            <a:endParaRPr lang="el-GR" altLang="zh-CN" b="1" i="1" dirty="0" smtClean="0">
              <a:latin typeface="宋体" charset="-122"/>
            </a:endParaRPr>
          </a:p>
        </p:txBody>
      </p:sp>
      <p:graphicFrame>
        <p:nvGraphicFramePr>
          <p:cNvPr id="12290" name="Object 4"/>
          <p:cNvGraphicFramePr>
            <a:graphicFrameLocks noChangeAspect="1"/>
          </p:cNvGraphicFramePr>
          <p:nvPr/>
        </p:nvGraphicFramePr>
        <p:xfrm>
          <a:off x="2871788" y="5218113"/>
          <a:ext cx="3170237" cy="993775"/>
        </p:xfrm>
        <a:graphic>
          <a:graphicData uri="http://schemas.openxmlformats.org/presentationml/2006/ole">
            <p:oleObj spid="_x0000_s12290" name="公式" r:id="rId4" imgW="1130040" imgH="317160" progId="Equation.3">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3"/>
          <p:cNvSpPr>
            <a:spLocks noGrp="1"/>
          </p:cNvSpPr>
          <p:nvPr>
            <p:ph type="title"/>
          </p:nvPr>
        </p:nvSpPr>
        <p:spPr/>
        <p:txBody>
          <a:bodyPr/>
          <a:lstStyle/>
          <a:p>
            <a:r>
              <a:rPr lang="zh-CN" altLang="en-US" sz="4000" b="1" dirty="0" smtClean="0">
                <a:effectLst>
                  <a:outerShdw blurRad="38100" dist="38100" dir="2700000" algn="tl">
                    <a:srgbClr val="000000">
                      <a:alpha val="43137"/>
                    </a:srgbClr>
                  </a:outerShdw>
                </a:effectLst>
              </a:rPr>
              <a:t>信道探测器</a:t>
            </a:r>
          </a:p>
        </p:txBody>
      </p:sp>
      <p:pic>
        <p:nvPicPr>
          <p:cNvPr id="74755" name="Picture 5"/>
          <p:cNvPicPr>
            <a:picLocks noChangeAspect="1" noChangeArrowheads="1"/>
          </p:cNvPicPr>
          <p:nvPr/>
        </p:nvPicPr>
        <p:blipFill>
          <a:blip r:embed="rId2" cstate="print"/>
          <a:srcRect/>
          <a:stretch>
            <a:fillRect/>
          </a:stretch>
        </p:blipFill>
        <p:spPr bwMode="auto">
          <a:xfrm>
            <a:off x="1295400" y="2133600"/>
            <a:ext cx="6478588"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pPr eaLnBrk="1" hangingPunct="1"/>
            <a:endParaRPr lang="zh-CN" altLang="zh-CN" smtClean="0"/>
          </a:p>
        </p:txBody>
      </p:sp>
      <p:pic>
        <p:nvPicPr>
          <p:cNvPr id="55299" name="Picture 5"/>
          <p:cNvPicPr>
            <a:picLocks noChangeAspect="1" noChangeArrowheads="1"/>
          </p:cNvPicPr>
          <p:nvPr/>
        </p:nvPicPr>
        <p:blipFill>
          <a:blip r:embed="rId3" cstate="print"/>
          <a:srcRect/>
          <a:stretch>
            <a:fillRect/>
          </a:stretch>
        </p:blipFill>
        <p:spPr bwMode="auto">
          <a:xfrm>
            <a:off x="1447800" y="2209800"/>
            <a:ext cx="6553200" cy="3336925"/>
          </a:xfrm>
          <a:prstGeom prst="rect">
            <a:avLst/>
          </a:prstGeom>
          <a:noFill/>
          <a:ln w="9525">
            <a:noFill/>
            <a:miter lim="800000"/>
            <a:headEnd/>
            <a:tailEnd/>
          </a:ln>
        </p:spPr>
      </p:pic>
      <p:sp>
        <p:nvSpPr>
          <p:cNvPr id="55300" name="Text Box 6"/>
          <p:cNvSpPr txBox="1">
            <a:spLocks noChangeArrowheads="1"/>
          </p:cNvSpPr>
          <p:nvPr/>
        </p:nvSpPr>
        <p:spPr bwMode="auto">
          <a:xfrm>
            <a:off x="1447800" y="5791200"/>
            <a:ext cx="6553200" cy="457200"/>
          </a:xfrm>
          <a:prstGeom prst="rect">
            <a:avLst/>
          </a:prstGeom>
          <a:noFill/>
          <a:ln w="9525">
            <a:noFill/>
            <a:miter lim="800000"/>
            <a:headEnd/>
            <a:tailEnd/>
          </a:ln>
        </p:spPr>
        <p:txBody>
          <a:bodyPr>
            <a:spAutoFit/>
          </a:bodyPr>
          <a:lstStyle/>
          <a:p>
            <a:pPr>
              <a:spcBef>
                <a:spcPct val="50000"/>
              </a:spcBef>
            </a:pPr>
            <a:r>
              <a:rPr lang="en-US" altLang="zh-CN" b="1"/>
              <a:t>                           </a:t>
            </a:r>
            <a:r>
              <a:rPr lang="en-US" altLang="zh-CN" sz="2400" b="1">
                <a:latin typeface="Times New Roman" pitchFamily="18" charset="0"/>
              </a:rPr>
              <a:t>MS</a:t>
            </a:r>
            <a:r>
              <a:rPr lang="zh-CN" altLang="en-US" sz="2400" b="1">
                <a:latin typeface="Times New Roman" pitchFamily="18" charset="0"/>
              </a:rPr>
              <a:t>到</a:t>
            </a:r>
            <a:r>
              <a:rPr lang="en-US" altLang="zh-CN" sz="2400" b="1">
                <a:latin typeface="Times New Roman" pitchFamily="18" charset="0"/>
              </a:rPr>
              <a:t>BS</a:t>
            </a:r>
            <a:r>
              <a:rPr lang="zh-CN" altLang="en-US" sz="2400" b="1">
                <a:latin typeface="Times New Roman" pitchFamily="18" charset="0"/>
              </a:rPr>
              <a:t>的多径传播</a:t>
            </a:r>
          </a:p>
        </p:txBody>
      </p:sp>
      <p:sp>
        <p:nvSpPr>
          <p:cNvPr id="55301" name="Line 8"/>
          <p:cNvSpPr>
            <a:spLocks noChangeShapeType="1"/>
          </p:cNvSpPr>
          <p:nvPr/>
        </p:nvSpPr>
        <p:spPr bwMode="auto">
          <a:xfrm flipH="1" flipV="1">
            <a:off x="1905000" y="4267200"/>
            <a:ext cx="1905000" cy="685800"/>
          </a:xfrm>
          <a:prstGeom prst="line">
            <a:avLst/>
          </a:prstGeom>
          <a:noFill/>
          <a:ln w="28575">
            <a:solidFill>
              <a:schemeClr val="tx2"/>
            </a:solidFill>
            <a:round/>
            <a:headEnd/>
            <a:tailEnd/>
          </a:ln>
        </p:spPr>
        <p:txBody>
          <a:bodyPr/>
          <a:lstStyle/>
          <a:p>
            <a:endParaRPr lang="zh-CN" altLang="en-US"/>
          </a:p>
        </p:txBody>
      </p:sp>
      <p:sp>
        <p:nvSpPr>
          <p:cNvPr id="55302" name="Line 9"/>
          <p:cNvSpPr>
            <a:spLocks noChangeShapeType="1"/>
          </p:cNvSpPr>
          <p:nvPr/>
        </p:nvSpPr>
        <p:spPr bwMode="auto">
          <a:xfrm flipV="1">
            <a:off x="1905000" y="4114800"/>
            <a:ext cx="3581400" cy="152400"/>
          </a:xfrm>
          <a:prstGeom prst="line">
            <a:avLst/>
          </a:prstGeom>
          <a:noFill/>
          <a:ln w="28575">
            <a:solidFill>
              <a:schemeClr val="tx2"/>
            </a:solidFill>
            <a:round/>
            <a:headEnd/>
            <a:tailEnd type="triangle" w="med" len="lg"/>
          </a:ln>
        </p:spPr>
        <p:txBody>
          <a:bodyPr/>
          <a:lstStyle/>
          <a:p>
            <a:endParaRPr lang="zh-CN" altLang="en-US"/>
          </a:p>
        </p:txBody>
      </p:sp>
      <p:sp>
        <p:nvSpPr>
          <p:cNvPr id="55303" name="Line 10"/>
          <p:cNvSpPr>
            <a:spLocks noChangeShapeType="1"/>
          </p:cNvSpPr>
          <p:nvPr/>
        </p:nvSpPr>
        <p:spPr bwMode="auto">
          <a:xfrm flipV="1">
            <a:off x="3810000" y="4114800"/>
            <a:ext cx="1676400" cy="838200"/>
          </a:xfrm>
          <a:prstGeom prst="line">
            <a:avLst/>
          </a:prstGeom>
          <a:noFill/>
          <a:ln w="28575">
            <a:solidFill>
              <a:schemeClr val="hlink"/>
            </a:solidFill>
            <a:round/>
            <a:headEnd/>
            <a:tailEnd type="triangle" w="med" len="lg"/>
          </a:ln>
        </p:spPr>
        <p:txBody>
          <a:bodyPr/>
          <a:lstStyle/>
          <a:p>
            <a:endParaRPr lang="zh-CN" altLang="en-US"/>
          </a:p>
        </p:txBody>
      </p:sp>
      <p:sp>
        <p:nvSpPr>
          <p:cNvPr id="55304" name="Line 11"/>
          <p:cNvSpPr>
            <a:spLocks noChangeShapeType="1"/>
          </p:cNvSpPr>
          <p:nvPr/>
        </p:nvSpPr>
        <p:spPr bwMode="auto">
          <a:xfrm flipV="1">
            <a:off x="3810000" y="3276600"/>
            <a:ext cx="1752600" cy="1676400"/>
          </a:xfrm>
          <a:prstGeom prst="line">
            <a:avLst/>
          </a:prstGeom>
          <a:noFill/>
          <a:ln w="28575">
            <a:solidFill>
              <a:schemeClr val="accent2"/>
            </a:solidFill>
            <a:round/>
            <a:headEnd/>
            <a:tailEnd/>
          </a:ln>
        </p:spPr>
        <p:txBody>
          <a:bodyPr/>
          <a:lstStyle/>
          <a:p>
            <a:endParaRPr lang="zh-CN" altLang="en-US"/>
          </a:p>
        </p:txBody>
      </p:sp>
      <p:sp>
        <p:nvSpPr>
          <p:cNvPr id="55305" name="Line 12"/>
          <p:cNvSpPr>
            <a:spLocks noChangeShapeType="1"/>
          </p:cNvSpPr>
          <p:nvPr/>
        </p:nvSpPr>
        <p:spPr bwMode="auto">
          <a:xfrm>
            <a:off x="5562600" y="3276600"/>
            <a:ext cx="76200" cy="762000"/>
          </a:xfrm>
          <a:prstGeom prst="line">
            <a:avLst/>
          </a:prstGeom>
          <a:noFill/>
          <a:ln w="28575">
            <a:solidFill>
              <a:schemeClr val="accent2"/>
            </a:solidFill>
            <a:round/>
            <a:headEnd/>
            <a:tailEnd type="triangle" w="med" len="lg"/>
          </a:ln>
        </p:spPr>
        <p:txBody>
          <a:bodyPr/>
          <a:lstStyle/>
          <a:p>
            <a:endParaRPr lang="zh-CN" altLang="en-US"/>
          </a:p>
        </p:txBody>
      </p:sp>
      <p:sp>
        <p:nvSpPr>
          <p:cNvPr id="55306" name="Line 13"/>
          <p:cNvSpPr>
            <a:spLocks noChangeShapeType="1"/>
          </p:cNvSpPr>
          <p:nvPr/>
        </p:nvSpPr>
        <p:spPr bwMode="auto">
          <a:xfrm>
            <a:off x="3810000" y="4953000"/>
            <a:ext cx="3200400" cy="228600"/>
          </a:xfrm>
          <a:prstGeom prst="line">
            <a:avLst/>
          </a:prstGeom>
          <a:noFill/>
          <a:ln w="28575">
            <a:solidFill>
              <a:srgbClr val="993300"/>
            </a:solidFill>
            <a:round/>
            <a:headEnd/>
            <a:tailEnd/>
          </a:ln>
        </p:spPr>
        <p:txBody>
          <a:bodyPr/>
          <a:lstStyle/>
          <a:p>
            <a:endParaRPr lang="zh-CN" altLang="en-US"/>
          </a:p>
        </p:txBody>
      </p:sp>
      <p:sp>
        <p:nvSpPr>
          <p:cNvPr id="55307" name="Line 14"/>
          <p:cNvSpPr>
            <a:spLocks noChangeShapeType="1"/>
          </p:cNvSpPr>
          <p:nvPr/>
        </p:nvSpPr>
        <p:spPr bwMode="auto">
          <a:xfrm flipH="1" flipV="1">
            <a:off x="5791200" y="4191000"/>
            <a:ext cx="1219200" cy="990600"/>
          </a:xfrm>
          <a:prstGeom prst="line">
            <a:avLst/>
          </a:prstGeom>
          <a:noFill/>
          <a:ln w="28575">
            <a:solidFill>
              <a:srgbClr val="993300"/>
            </a:solidFill>
            <a:round/>
            <a:headEnd/>
            <a:tailEnd type="triangle" w="med" len="lg"/>
          </a:ln>
        </p:spPr>
        <p:txBody>
          <a:bodyP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000" b="1" dirty="0" smtClean="0">
                <a:effectLst>
                  <a:outerShdw blurRad="38100" dist="38100" dir="2700000" algn="tl">
                    <a:srgbClr val="000000">
                      <a:alpha val="43137"/>
                    </a:srgbClr>
                  </a:outerShdw>
                </a:effectLst>
                <a:latin typeface="+mn-ea"/>
                <a:ea typeface="+mn-ea"/>
              </a:rPr>
              <a:t>信道探测器的脉冲周期</a:t>
            </a:r>
            <a:r>
              <a:rPr lang="en-US" altLang="zh-CN" sz="4000" b="1" dirty="0" err="1" smtClean="0">
                <a:effectLst>
                  <a:outerShdw blurRad="38100" dist="38100" dir="2700000" algn="tl">
                    <a:srgbClr val="000000">
                      <a:alpha val="43137"/>
                    </a:srgbClr>
                  </a:outerShdw>
                </a:effectLst>
                <a:latin typeface="Times New Roman" pitchFamily="18" charset="0"/>
                <a:ea typeface="+mn-ea"/>
                <a:cs typeface="Times New Roman" pitchFamily="18" charset="0"/>
              </a:rPr>
              <a:t>Trep</a:t>
            </a:r>
            <a:endParaRPr lang="zh-CN" altLang="en-US" sz="4000" b="1" dirty="0">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pic>
        <p:nvPicPr>
          <p:cNvPr id="75779" name="Picture 4"/>
          <p:cNvPicPr>
            <a:picLocks noChangeAspect="1" noChangeArrowheads="1"/>
          </p:cNvPicPr>
          <p:nvPr/>
        </p:nvPicPr>
        <p:blipFill>
          <a:blip r:embed="rId2" cstate="print"/>
          <a:srcRect/>
          <a:stretch>
            <a:fillRect/>
          </a:stretch>
        </p:blipFill>
        <p:spPr bwMode="auto">
          <a:xfrm>
            <a:off x="838200" y="2057400"/>
            <a:ext cx="7362825"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p:cNvSpPr>
          <p:nvPr>
            <p:ph type="title"/>
          </p:nvPr>
        </p:nvSpPr>
        <p:spPr/>
        <p:txBody>
          <a:bodyPr/>
          <a:lstStyle/>
          <a:p>
            <a:r>
              <a:rPr lang="zh-CN" altLang="en-US" sz="4000" b="1" dirty="0" smtClean="0">
                <a:effectLst>
                  <a:outerShdw blurRad="38100" dist="38100" dir="2700000" algn="tl">
                    <a:srgbClr val="000000">
                      <a:alpha val="43137"/>
                    </a:srgbClr>
                  </a:outerShdw>
                </a:effectLst>
              </a:rPr>
              <a:t>信道的可识别性</a:t>
            </a:r>
          </a:p>
        </p:txBody>
      </p:sp>
      <p:sp>
        <p:nvSpPr>
          <p:cNvPr id="13316" name="内容占位符 2"/>
          <p:cNvSpPr>
            <a:spLocks noGrp="1"/>
          </p:cNvSpPr>
          <p:nvPr>
            <p:ph idx="1"/>
          </p:nvPr>
        </p:nvSpPr>
        <p:spPr>
          <a:xfrm>
            <a:off x="685800" y="2057400"/>
            <a:ext cx="7772400" cy="4648200"/>
          </a:xfrm>
        </p:spPr>
        <p:txBody>
          <a:bodyPr/>
          <a:lstStyle/>
          <a:p>
            <a:r>
              <a:rPr lang="zh-CN" altLang="en-US" b="1" dirty="0" smtClean="0">
                <a:latin typeface="Times New Roman" pitchFamily="18" charset="0"/>
                <a:cs typeface="Times New Roman" pitchFamily="18" charset="0"/>
              </a:rPr>
              <a:t>要有效识别时变信道，</a:t>
            </a:r>
            <a:r>
              <a:rPr lang="en-US" altLang="zh-CN" b="1" dirty="0" err="1" smtClean="0">
                <a:latin typeface="Times New Roman" pitchFamily="18" charset="0"/>
                <a:cs typeface="Times New Roman" pitchFamily="18" charset="0"/>
              </a:rPr>
              <a:t>T</a:t>
            </a:r>
            <a:r>
              <a:rPr lang="en-US" altLang="zh-CN" sz="2000" b="1" dirty="0" err="1" smtClean="0">
                <a:latin typeface="Times New Roman" pitchFamily="18" charset="0"/>
                <a:cs typeface="Times New Roman" pitchFamily="18" charset="0"/>
              </a:rPr>
              <a:t>rep</a:t>
            </a:r>
            <a:r>
              <a:rPr lang="zh-CN" altLang="en-US" b="1" dirty="0" smtClean="0">
                <a:latin typeface="Times New Roman" pitchFamily="18" charset="0"/>
                <a:cs typeface="Times New Roman" pitchFamily="18" charset="0"/>
              </a:rPr>
              <a:t>必须</a:t>
            </a:r>
            <a:r>
              <a:rPr lang="zh-CN" altLang="en-US"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小于信道变化时间</a:t>
            </a:r>
            <a:r>
              <a:rPr lang="zh-CN" altLang="en-US" b="1" dirty="0" smtClean="0">
                <a:latin typeface="Times New Roman" pitchFamily="18" charset="0"/>
                <a:cs typeface="Times New Roman" pitchFamily="18" charset="0"/>
              </a:rPr>
              <a:t>（因为要跟踪和识别的正是信道的变化情况），另外</a:t>
            </a:r>
            <a:r>
              <a:rPr lang="en-US" altLang="zh-CN" b="1" dirty="0" err="1" smtClean="0">
                <a:latin typeface="Times New Roman" pitchFamily="18" charset="0"/>
                <a:cs typeface="Times New Roman" pitchFamily="18" charset="0"/>
              </a:rPr>
              <a:t>T</a:t>
            </a:r>
            <a:r>
              <a:rPr lang="en-US" altLang="zh-CN" sz="2000" b="1" dirty="0" err="1" smtClean="0">
                <a:latin typeface="Times New Roman" pitchFamily="18" charset="0"/>
                <a:cs typeface="Times New Roman" pitchFamily="18" charset="0"/>
              </a:rPr>
              <a:t>rep</a:t>
            </a:r>
            <a:r>
              <a:rPr lang="zh-CN" altLang="en-US" b="1" dirty="0" smtClean="0">
                <a:latin typeface="Times New Roman" pitchFamily="18" charset="0"/>
                <a:cs typeface="Times New Roman" pitchFamily="18" charset="0"/>
              </a:rPr>
              <a:t>还要</a:t>
            </a:r>
            <a:r>
              <a:rPr lang="zh-CN" altLang="en-US"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大于等于信道的最大附加时延</a:t>
            </a:r>
            <a:r>
              <a:rPr lang="zh-CN" altLang="en-US" b="1" dirty="0" smtClean="0">
                <a:latin typeface="Times New Roman" pitchFamily="18" charset="0"/>
                <a:cs typeface="Times New Roman" pitchFamily="18" charset="0"/>
              </a:rPr>
              <a:t>（因为只有在前一次脉冲激励的冲激响应已经消失后，才能够获取下一次响应）。</a:t>
            </a:r>
            <a:endParaRPr lang="en-US" altLang="zh-CN" b="1" dirty="0" smtClean="0">
              <a:latin typeface="Times New Roman" pitchFamily="18" charset="0"/>
              <a:cs typeface="Times New Roman" pitchFamily="18" charset="0"/>
            </a:endParaRPr>
          </a:p>
          <a:p>
            <a:r>
              <a:rPr lang="zh-CN" altLang="en-US" b="1" dirty="0" smtClean="0">
                <a:latin typeface="Times New Roman" pitchFamily="18" charset="0"/>
                <a:cs typeface="Times New Roman" pitchFamily="18" charset="0"/>
              </a:rPr>
              <a:t>结合以上两点，信道参数应该满足：</a:t>
            </a:r>
            <a:endParaRPr lang="en-US" altLang="zh-CN" b="1" dirty="0" smtClean="0">
              <a:latin typeface="Times New Roman" pitchFamily="18" charset="0"/>
              <a:cs typeface="Times New Roman" pitchFamily="18" charset="0"/>
            </a:endParaRPr>
          </a:p>
          <a:p>
            <a:pPr>
              <a:buFont typeface="Wingdings" pitchFamily="2" charset="2"/>
              <a:buNone/>
            </a:pP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a:t>
            </a:r>
            <a:endParaRPr lang="en-US" altLang="zh-CN" b="1" dirty="0" smtClean="0">
              <a:latin typeface="Times New Roman" pitchFamily="18" charset="0"/>
              <a:cs typeface="Times New Roman" pitchFamily="18" charset="0"/>
            </a:endParaRPr>
          </a:p>
          <a:p>
            <a:pPr>
              <a:buFont typeface="Wingdings" pitchFamily="2" charset="2"/>
              <a:buNone/>
            </a:pP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信道才是可以有效识别的。</a:t>
            </a:r>
            <a:r>
              <a:rPr lang="en-US" altLang="zh-CN" b="1" dirty="0" smtClean="0">
                <a:latin typeface="Times New Roman" pitchFamily="18" charset="0"/>
                <a:cs typeface="Times New Roman" pitchFamily="18" charset="0"/>
              </a:rPr>
              <a:t> </a:t>
            </a:r>
            <a:endParaRPr lang="zh-CN" altLang="en-US" b="1" dirty="0" smtClean="0">
              <a:latin typeface="Times New Roman" pitchFamily="18" charset="0"/>
              <a:cs typeface="Times New Roman" pitchFamily="18" charset="0"/>
            </a:endParaRPr>
          </a:p>
        </p:txBody>
      </p:sp>
      <p:graphicFrame>
        <p:nvGraphicFramePr>
          <p:cNvPr id="13314" name="Object 2"/>
          <p:cNvGraphicFramePr>
            <a:graphicFrameLocks noChangeAspect="1"/>
          </p:cNvGraphicFramePr>
          <p:nvPr/>
        </p:nvGraphicFramePr>
        <p:xfrm>
          <a:off x="3124200" y="5638800"/>
          <a:ext cx="2581275" cy="654050"/>
        </p:xfrm>
        <a:graphic>
          <a:graphicData uri="http://schemas.openxmlformats.org/presentationml/2006/ole">
            <p:oleObj spid="_x0000_s13314" name="公式" r:id="rId3" imgW="952200" imgH="241200" progId="Equation.3">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sz="4000" b="1" dirty="0" smtClean="0">
                <a:effectLst>
                  <a:outerShdw blurRad="38100" dist="38100" dir="2700000" algn="tl">
                    <a:srgbClr val="000000">
                      <a:alpha val="43137"/>
                    </a:srgbClr>
                  </a:outerShdw>
                </a:effectLst>
                <a:latin typeface="Times New Roman" pitchFamily="18" charset="0"/>
                <a:cs typeface="Times New Roman" pitchFamily="18" charset="0"/>
              </a:rPr>
              <a:t>信道</a:t>
            </a:r>
            <a:r>
              <a:rPr lang="en-US" altLang="zh-CN" sz="4000" b="1" dirty="0" smtClean="0">
                <a:effectLst>
                  <a:outerShdw blurRad="38100" dist="38100" dir="2700000" algn="tl">
                    <a:srgbClr val="000000">
                      <a:alpha val="43137"/>
                    </a:srgbClr>
                  </a:outerShdw>
                </a:effectLst>
                <a:latin typeface="Times New Roman" pitchFamily="18" charset="0"/>
                <a:cs typeface="Times New Roman" pitchFamily="18" charset="0"/>
              </a:rPr>
              <a:t>PDP</a:t>
            </a:r>
            <a:r>
              <a:rPr lang="zh-CN" altLang="en-US" sz="4000" b="1" dirty="0" smtClean="0">
                <a:effectLst>
                  <a:outerShdw blurRad="38100" dist="38100" dir="2700000" algn="tl">
                    <a:srgbClr val="000000">
                      <a:alpha val="43137"/>
                    </a:srgbClr>
                  </a:outerShdw>
                </a:effectLst>
                <a:latin typeface="Times New Roman" pitchFamily="18" charset="0"/>
                <a:cs typeface="Times New Roman" pitchFamily="18" charset="0"/>
              </a:rPr>
              <a:t>的测量</a:t>
            </a:r>
          </a:p>
        </p:txBody>
      </p:sp>
      <p:pic>
        <p:nvPicPr>
          <p:cNvPr id="76803" name="Picture 3" descr="C:\Users\TieYi\Desktop\Average Mode.jpg"/>
          <p:cNvPicPr>
            <a:picLocks noChangeAspect="1" noChangeArrowheads="1"/>
          </p:cNvPicPr>
          <p:nvPr/>
        </p:nvPicPr>
        <p:blipFill>
          <a:blip r:embed="rId3" cstate="print"/>
          <a:srcRect/>
          <a:stretch>
            <a:fillRect/>
          </a:stretch>
        </p:blipFill>
        <p:spPr bwMode="auto">
          <a:xfrm>
            <a:off x="1676400" y="2286000"/>
            <a:ext cx="5781675" cy="3543300"/>
          </a:xfrm>
          <a:prstGeom prst="rect">
            <a:avLst/>
          </a:prstGeom>
          <a:noFill/>
          <a:ln w="9525">
            <a:noFill/>
            <a:miter lim="800000"/>
            <a:headEnd/>
            <a:tailEnd/>
          </a:ln>
        </p:spPr>
      </p:pic>
      <p:sp>
        <p:nvSpPr>
          <p:cNvPr id="5" name="TextBox 4"/>
          <p:cNvSpPr txBox="1"/>
          <p:nvPr/>
        </p:nvSpPr>
        <p:spPr>
          <a:xfrm>
            <a:off x="838200" y="5867400"/>
            <a:ext cx="7772400" cy="584200"/>
          </a:xfrm>
          <a:prstGeom prst="rect">
            <a:avLst/>
          </a:prstGeom>
          <a:noFill/>
        </p:spPr>
        <p:txBody>
          <a:bodyPr>
            <a:spAutoFit/>
          </a:bodyPr>
          <a:lstStyle/>
          <a:p>
            <a:pPr>
              <a:defRPr/>
            </a:pPr>
            <a:r>
              <a:rPr lang="zh-CN" altLang="en-US" sz="3200" b="1" dirty="0">
                <a:ea typeface="宋体" pitchFamily="2" charset="-122"/>
              </a:rPr>
              <a:t>将数字存储示波器设置于</a:t>
            </a:r>
            <a:r>
              <a:rPr lang="zh-CN" altLang="en-US" sz="3200" b="1" dirty="0">
                <a:solidFill>
                  <a:srgbClr val="FF0000"/>
                </a:solidFill>
                <a:effectLst>
                  <a:outerShdw blurRad="38100" dist="38100" dir="2700000" algn="tl">
                    <a:srgbClr val="000000">
                      <a:alpha val="43137"/>
                    </a:srgbClr>
                  </a:outerShdw>
                </a:effectLst>
                <a:ea typeface="宋体" pitchFamily="2" charset="-122"/>
              </a:rPr>
              <a:t>平均模式</a:t>
            </a:r>
            <a:r>
              <a:rPr lang="zh-CN" altLang="en-US" sz="3200" b="1" dirty="0">
                <a:ea typeface="宋体" pitchFamily="2" charset="-122"/>
              </a:rPr>
              <a:t>上。</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z="4000" b="1" dirty="0" smtClean="0">
                <a:effectLst>
                  <a:outerShdw blurRad="38100" dist="38100" dir="2700000" algn="tl">
                    <a:srgbClr val="000000">
                      <a:alpha val="43137"/>
                    </a:srgbClr>
                  </a:outerShdw>
                </a:effectLst>
              </a:rPr>
              <a:t>室外的功率延迟分布例</a:t>
            </a:r>
          </a:p>
        </p:txBody>
      </p:sp>
      <p:pic>
        <p:nvPicPr>
          <p:cNvPr id="77827" name="Picture 3"/>
          <p:cNvPicPr>
            <a:picLocks noChangeAspect="1" noChangeArrowheads="1"/>
          </p:cNvPicPr>
          <p:nvPr/>
        </p:nvPicPr>
        <p:blipFill>
          <a:blip r:embed="rId3" cstate="print"/>
          <a:srcRect/>
          <a:stretch>
            <a:fillRect/>
          </a:stretch>
        </p:blipFill>
        <p:spPr bwMode="auto">
          <a:xfrm>
            <a:off x="1524000" y="1905000"/>
            <a:ext cx="6589713" cy="4722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z="4000" b="1" dirty="0" smtClean="0">
                <a:effectLst>
                  <a:outerShdw blurRad="38100" dist="38100" dir="2700000" algn="tl">
                    <a:srgbClr val="000000">
                      <a:alpha val="43137"/>
                    </a:srgbClr>
                  </a:outerShdw>
                </a:effectLst>
              </a:rPr>
              <a:t>室内功率延迟分布例</a:t>
            </a:r>
          </a:p>
        </p:txBody>
      </p:sp>
      <p:pic>
        <p:nvPicPr>
          <p:cNvPr id="78851" name="Picture 3"/>
          <p:cNvPicPr>
            <a:picLocks noChangeAspect="1" noChangeArrowheads="1"/>
          </p:cNvPicPr>
          <p:nvPr/>
        </p:nvPicPr>
        <p:blipFill>
          <a:blip r:embed="rId3" cstate="print"/>
          <a:srcRect/>
          <a:stretch>
            <a:fillRect/>
          </a:stretch>
        </p:blipFill>
        <p:spPr bwMode="auto">
          <a:xfrm>
            <a:off x="1752600" y="1981200"/>
            <a:ext cx="5743575" cy="4256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10"/>
          <p:cNvSpPr>
            <a:spLocks noGrp="1" noChangeArrowheads="1"/>
          </p:cNvSpPr>
          <p:nvPr>
            <p:ph type="title"/>
          </p:nvPr>
        </p:nvSpPr>
        <p:spPr/>
        <p:txBody>
          <a:bodyPr/>
          <a:lstStyle/>
          <a:p>
            <a:pPr eaLnBrk="1" hangingPunct="1"/>
            <a:endParaRPr lang="zh-CN" altLang="zh-CN" smtClean="0"/>
          </a:p>
        </p:txBody>
      </p:sp>
      <p:sp>
        <p:nvSpPr>
          <p:cNvPr id="14341" name="Rectangle 3"/>
          <p:cNvSpPr>
            <a:spLocks noGrp="1" noChangeArrowheads="1"/>
          </p:cNvSpPr>
          <p:nvPr>
            <p:ph type="body" sz="half" idx="1"/>
          </p:nvPr>
        </p:nvSpPr>
        <p:spPr>
          <a:xfrm>
            <a:off x="1182688" y="2017713"/>
            <a:ext cx="7427912" cy="4611687"/>
          </a:xfrm>
        </p:spPr>
        <p:txBody>
          <a:bodyPr/>
          <a:lstStyle/>
          <a:p>
            <a:pPr eaLnBrk="1" hangingPunct="1">
              <a:lnSpc>
                <a:spcPct val="90000"/>
              </a:lnSpc>
            </a:pPr>
            <a:r>
              <a:rPr lang="zh-CN" altLang="en-US" sz="2800" b="1" dirty="0" smtClean="0"/>
              <a:t>就功率延迟分布说明以下两点：</a:t>
            </a:r>
          </a:p>
          <a:p>
            <a:pPr eaLnBrk="1" hangingPunct="1">
              <a:lnSpc>
                <a:spcPct val="90000"/>
              </a:lnSpc>
              <a:buFont typeface="Wingdings" pitchFamily="2" charset="2"/>
              <a:buNone/>
            </a:pPr>
            <a:r>
              <a:rPr lang="en-US" altLang="zh-CN" sz="2800" b="1" dirty="0" smtClean="0">
                <a:latin typeface="Times New Roman" pitchFamily="18" charset="0"/>
              </a:rPr>
              <a:t>1</a:t>
            </a:r>
            <a:r>
              <a:rPr lang="zh-CN" altLang="en-US" sz="2800" b="1" dirty="0" smtClean="0">
                <a:latin typeface="Times New Roman" pitchFamily="18" charset="0"/>
              </a:rPr>
              <a:t>）从总的趋势看，接收功率随附加时延增长</a:t>
            </a:r>
            <a:endParaRPr lang="en-US" altLang="zh-CN" sz="2800" b="1" dirty="0" smtClean="0">
              <a:latin typeface="Times New Roman" pitchFamily="18" charset="0"/>
            </a:endParaRPr>
          </a:p>
          <a:p>
            <a:pPr eaLnBrk="1" hangingPunct="1">
              <a:lnSpc>
                <a:spcPct val="90000"/>
              </a:lnSpc>
              <a:buFont typeface="Wingdings" pitchFamily="2" charset="2"/>
              <a:buNone/>
            </a:pPr>
            <a:r>
              <a:rPr lang="zh-CN" altLang="en-US" sz="2800" b="1" dirty="0" smtClean="0">
                <a:latin typeface="Times New Roman" pitchFamily="18" charset="0"/>
              </a:rPr>
              <a:t>而衰减，直至不能从噪声中分辨出信号功率为</a:t>
            </a:r>
            <a:endParaRPr lang="en-US" altLang="zh-CN" sz="2800" b="1" dirty="0" smtClean="0">
              <a:latin typeface="Times New Roman" pitchFamily="18" charset="0"/>
            </a:endParaRPr>
          </a:p>
          <a:p>
            <a:pPr eaLnBrk="1" hangingPunct="1">
              <a:lnSpc>
                <a:spcPct val="90000"/>
              </a:lnSpc>
              <a:buFont typeface="Wingdings" pitchFamily="2" charset="2"/>
              <a:buNone/>
            </a:pPr>
            <a:r>
              <a:rPr lang="zh-CN" altLang="en-US" sz="2800" b="1" dirty="0" smtClean="0">
                <a:latin typeface="Times New Roman" pitchFamily="18" charset="0"/>
              </a:rPr>
              <a:t>止。</a:t>
            </a:r>
          </a:p>
          <a:p>
            <a:pPr eaLnBrk="1" hangingPunct="1">
              <a:lnSpc>
                <a:spcPct val="90000"/>
              </a:lnSpc>
              <a:buFont typeface="Wingdings" pitchFamily="2" charset="2"/>
              <a:buNone/>
            </a:pPr>
            <a:r>
              <a:rPr lang="en-US" altLang="zh-CN" sz="2800" b="1" dirty="0" smtClean="0">
                <a:latin typeface="Times New Roman" pitchFamily="18" charset="0"/>
              </a:rPr>
              <a:t>2</a:t>
            </a:r>
            <a:r>
              <a:rPr lang="zh-CN" altLang="en-US" sz="2800" b="1" dirty="0" smtClean="0">
                <a:latin typeface="Times New Roman" pitchFamily="18" charset="0"/>
              </a:rPr>
              <a:t>）理论上</a:t>
            </a:r>
            <a:r>
              <a:rPr lang="zh-CN" altLang="en-US" sz="2800" b="1" dirty="0" smtClean="0"/>
              <a:t>，人们曾经建立过这样的功率延迟</a:t>
            </a:r>
          </a:p>
          <a:p>
            <a:pPr eaLnBrk="1" hangingPunct="1">
              <a:lnSpc>
                <a:spcPct val="90000"/>
              </a:lnSpc>
              <a:buFont typeface="Wingdings" pitchFamily="2" charset="2"/>
              <a:buNone/>
            </a:pPr>
            <a:r>
              <a:rPr lang="zh-CN" altLang="en-US" sz="2800" b="1" dirty="0" smtClean="0"/>
              <a:t>分布模型：</a:t>
            </a:r>
          </a:p>
          <a:p>
            <a:pPr eaLnBrk="1" hangingPunct="1">
              <a:lnSpc>
                <a:spcPct val="90000"/>
              </a:lnSpc>
            </a:pPr>
            <a:endParaRPr lang="zh-CN" altLang="en-US" sz="2800" b="1" dirty="0" smtClean="0"/>
          </a:p>
          <a:p>
            <a:pPr eaLnBrk="1" hangingPunct="1">
              <a:lnSpc>
                <a:spcPct val="90000"/>
              </a:lnSpc>
              <a:buFont typeface="Wingdings" pitchFamily="2" charset="2"/>
              <a:buNone/>
            </a:pPr>
            <a:r>
              <a:rPr lang="zh-CN" altLang="en-US" sz="2800" b="1" dirty="0" smtClean="0"/>
              <a:t>                                                   。</a:t>
            </a:r>
          </a:p>
          <a:p>
            <a:pPr eaLnBrk="1" hangingPunct="1">
              <a:lnSpc>
                <a:spcPct val="90000"/>
              </a:lnSpc>
              <a:buFont typeface="Wingdings" pitchFamily="2" charset="2"/>
              <a:buNone/>
            </a:pPr>
            <a:r>
              <a:rPr lang="zh-CN" altLang="en-US" sz="2800" b="1" dirty="0" smtClean="0"/>
              <a:t>即功率随附加时延的增长呈指数衰减规律，其</a:t>
            </a:r>
          </a:p>
          <a:p>
            <a:pPr eaLnBrk="1" hangingPunct="1">
              <a:lnSpc>
                <a:spcPct val="90000"/>
              </a:lnSpc>
              <a:buFont typeface="Wingdings" pitchFamily="2" charset="2"/>
              <a:buNone/>
            </a:pPr>
            <a:r>
              <a:rPr lang="zh-CN" altLang="en-US" sz="2800" b="1" dirty="0" smtClean="0"/>
              <a:t>中    为附加时延平均值。</a:t>
            </a:r>
          </a:p>
        </p:txBody>
      </p:sp>
      <p:graphicFrame>
        <p:nvGraphicFramePr>
          <p:cNvPr id="14338" name="Object 7"/>
          <p:cNvGraphicFramePr>
            <a:graphicFrameLocks noChangeAspect="1"/>
          </p:cNvGraphicFramePr>
          <p:nvPr>
            <p:ph sz="quarter" idx="2"/>
          </p:nvPr>
        </p:nvGraphicFramePr>
        <p:xfrm>
          <a:off x="2667000" y="4800600"/>
          <a:ext cx="3810000" cy="884238"/>
        </p:xfrm>
        <a:graphic>
          <a:graphicData uri="http://schemas.openxmlformats.org/presentationml/2006/ole">
            <p:oleObj spid="_x0000_s14338" name="公式" r:id="rId4" imgW="2298600" imgH="533160" progId="Equation.3">
              <p:embed/>
            </p:oleObj>
          </a:graphicData>
        </a:graphic>
      </p:graphicFrame>
      <p:graphicFrame>
        <p:nvGraphicFramePr>
          <p:cNvPr id="14339" name="Object 9"/>
          <p:cNvGraphicFramePr>
            <a:graphicFrameLocks noChangeAspect="1"/>
          </p:cNvGraphicFramePr>
          <p:nvPr>
            <p:ph sz="quarter" idx="3"/>
          </p:nvPr>
        </p:nvGraphicFramePr>
        <p:xfrm>
          <a:off x="1676400" y="6248400"/>
          <a:ext cx="304800" cy="373063"/>
        </p:xfrm>
        <a:graphic>
          <a:graphicData uri="http://schemas.openxmlformats.org/presentationml/2006/ole">
            <p:oleObj spid="_x0000_s14339" name="公式" r:id="rId5" imgW="139680" imgH="241200" progId="Equation.3">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endParaRPr lang="zh-CN" altLang="zh-CN" smtClean="0"/>
          </a:p>
        </p:txBody>
      </p:sp>
      <p:sp>
        <p:nvSpPr>
          <p:cNvPr id="89091" name="Rectangle 3"/>
          <p:cNvSpPr>
            <a:spLocks noGrp="1" noChangeArrowheads="1"/>
          </p:cNvSpPr>
          <p:nvPr>
            <p:ph type="body" sz="half" idx="1"/>
          </p:nvPr>
        </p:nvSpPr>
        <p:spPr>
          <a:xfrm>
            <a:off x="762000" y="2017713"/>
            <a:ext cx="8077200" cy="4611687"/>
          </a:xfrm>
        </p:spPr>
        <p:txBody>
          <a:bodyPr/>
          <a:lstStyle/>
          <a:p>
            <a:pPr eaLnBrk="1" hangingPunct="1">
              <a:lnSpc>
                <a:spcPct val="90000"/>
              </a:lnSpc>
              <a:defRPr/>
            </a:pPr>
            <a:r>
              <a:rPr lang="zh-CN" altLang="en-US" sz="2800" b="1" dirty="0" smtClean="0"/>
              <a:t>由功率延迟分布定义的信道参数</a:t>
            </a:r>
          </a:p>
          <a:p>
            <a:pPr eaLnBrk="1" hangingPunct="1">
              <a:lnSpc>
                <a:spcPct val="90000"/>
              </a:lnSpc>
              <a:buFont typeface="Wingdings" pitchFamily="2" charset="2"/>
              <a:buNone/>
              <a:defRPr/>
            </a:pPr>
            <a:r>
              <a:rPr lang="en-US" altLang="zh-CN" sz="2800" b="1" dirty="0" smtClean="0">
                <a:latin typeface="Times New Roman" pitchFamily="18" charset="0"/>
              </a:rPr>
              <a:t>1</a:t>
            </a:r>
            <a:r>
              <a:rPr lang="zh-CN" altLang="en-US" sz="2800" b="1" dirty="0" smtClean="0">
                <a:latin typeface="Times New Roman" pitchFamily="18" charset="0"/>
              </a:rPr>
              <a:t>）</a:t>
            </a:r>
            <a:r>
              <a:rPr lang="zh-CN" altLang="en-US" sz="2800" b="1" u="sng" dirty="0" smtClean="0">
                <a:effectLst>
                  <a:outerShdw blurRad="38100" dist="38100" dir="2700000" algn="tl">
                    <a:srgbClr val="C0C0C0"/>
                  </a:outerShdw>
                </a:effectLst>
                <a:latin typeface="Times New Roman" pitchFamily="18" charset="0"/>
              </a:rPr>
              <a:t>平均附加时延</a:t>
            </a:r>
            <a:r>
              <a:rPr lang="zh-CN" altLang="en-US" sz="2800" b="1" dirty="0" smtClean="0">
                <a:latin typeface="Times New Roman" pitchFamily="18" charset="0"/>
              </a:rPr>
              <a:t>    ：是功率延迟分布的一阶矩。</a:t>
            </a:r>
          </a:p>
          <a:p>
            <a:pPr eaLnBrk="1" hangingPunct="1">
              <a:lnSpc>
                <a:spcPct val="90000"/>
              </a:lnSpc>
              <a:buFont typeface="Wingdings" pitchFamily="2" charset="2"/>
              <a:buNone/>
              <a:defRPr/>
            </a:pPr>
            <a:r>
              <a:rPr lang="zh-CN" altLang="en-US" sz="2800" b="1" dirty="0" smtClean="0">
                <a:latin typeface="Times New Roman" pitchFamily="18" charset="0"/>
              </a:rPr>
              <a:t>表示附加时延相对于附加时延为</a:t>
            </a:r>
            <a:r>
              <a:rPr lang="en-US" altLang="zh-CN" sz="2800" b="1" dirty="0" smtClean="0">
                <a:latin typeface="Times New Roman" pitchFamily="18" charset="0"/>
              </a:rPr>
              <a:t>0s</a:t>
            </a:r>
            <a:r>
              <a:rPr lang="zh-CN" altLang="en-US" sz="2800" b="1" dirty="0" smtClean="0">
                <a:latin typeface="Times New Roman" pitchFamily="18" charset="0"/>
              </a:rPr>
              <a:t>的平均偏离状</a:t>
            </a:r>
          </a:p>
          <a:p>
            <a:pPr eaLnBrk="1" hangingPunct="1">
              <a:lnSpc>
                <a:spcPct val="90000"/>
              </a:lnSpc>
              <a:buFont typeface="Wingdings" pitchFamily="2" charset="2"/>
              <a:buNone/>
              <a:defRPr/>
            </a:pPr>
            <a:r>
              <a:rPr lang="zh-CN" altLang="en-US" sz="2800" b="1" dirty="0" smtClean="0">
                <a:latin typeface="Times New Roman" pitchFamily="18" charset="0"/>
              </a:rPr>
              <a:t>况。即，</a:t>
            </a:r>
          </a:p>
          <a:p>
            <a:pPr eaLnBrk="1" hangingPunct="1">
              <a:lnSpc>
                <a:spcPct val="90000"/>
              </a:lnSpc>
              <a:buFont typeface="Wingdings" pitchFamily="2" charset="2"/>
              <a:buNone/>
              <a:defRPr/>
            </a:pPr>
            <a:endParaRPr lang="zh-CN" altLang="en-US" sz="2800" b="1" dirty="0" smtClean="0">
              <a:latin typeface="Times New Roman" pitchFamily="18" charset="0"/>
            </a:endParaRPr>
          </a:p>
          <a:p>
            <a:pPr eaLnBrk="1" hangingPunct="1">
              <a:lnSpc>
                <a:spcPct val="90000"/>
              </a:lnSpc>
              <a:buFont typeface="Wingdings" pitchFamily="2" charset="2"/>
              <a:buNone/>
              <a:defRPr/>
            </a:pPr>
            <a:endParaRPr lang="zh-CN" altLang="en-US" sz="2800" b="1" dirty="0" smtClean="0">
              <a:latin typeface="Times New Roman" pitchFamily="18" charset="0"/>
            </a:endParaRPr>
          </a:p>
          <a:p>
            <a:pPr eaLnBrk="1" hangingPunct="1">
              <a:lnSpc>
                <a:spcPct val="90000"/>
              </a:lnSpc>
              <a:buFont typeface="Wingdings" pitchFamily="2" charset="2"/>
              <a:buNone/>
              <a:defRPr/>
            </a:pPr>
            <a:endParaRPr lang="zh-CN" altLang="en-US" sz="2800" b="1" dirty="0" smtClean="0">
              <a:latin typeface="Times New Roman" pitchFamily="18" charset="0"/>
            </a:endParaRPr>
          </a:p>
          <a:p>
            <a:pPr eaLnBrk="1" hangingPunct="1">
              <a:lnSpc>
                <a:spcPct val="90000"/>
              </a:lnSpc>
              <a:buFont typeface="Wingdings" pitchFamily="2" charset="2"/>
              <a:buNone/>
              <a:defRPr/>
            </a:pPr>
            <a:r>
              <a:rPr lang="zh-CN" altLang="en-US" sz="2800" b="1" dirty="0" smtClean="0">
                <a:latin typeface="Times New Roman" pitchFamily="18" charset="0"/>
              </a:rPr>
              <a:t>其中，</a:t>
            </a:r>
            <a:r>
              <a:rPr lang="el-GR" altLang="zh-CN" sz="2800" b="1" i="1" dirty="0" smtClean="0">
                <a:latin typeface="Times New Roman" pitchFamily="18" charset="0"/>
                <a:cs typeface="Times New Roman" pitchFamily="18" charset="0"/>
              </a:rPr>
              <a:t>τ</a:t>
            </a:r>
            <a:r>
              <a:rPr lang="en-US" altLang="zh-CN" sz="2800" b="1" i="1" baseline="-25000" dirty="0" smtClean="0">
                <a:latin typeface="Times New Roman" pitchFamily="18" charset="0"/>
                <a:cs typeface="Times New Roman" pitchFamily="18" charset="0"/>
              </a:rPr>
              <a:t>k</a:t>
            </a:r>
            <a:r>
              <a:rPr lang="zh-CN" altLang="en-US" sz="2800" b="1" dirty="0" smtClean="0">
                <a:latin typeface="Times New Roman" pitchFamily="18" charset="0"/>
                <a:cs typeface="Times New Roman" pitchFamily="18" charset="0"/>
              </a:rPr>
              <a:t>为第</a:t>
            </a:r>
            <a:r>
              <a:rPr lang="en-US" altLang="zh-CN" sz="2800" b="1" i="1" dirty="0" smtClean="0">
                <a:latin typeface="Times New Roman" pitchFamily="18" charset="0"/>
                <a:cs typeface="Times New Roman" pitchFamily="18" charset="0"/>
              </a:rPr>
              <a:t>k</a:t>
            </a:r>
            <a:r>
              <a:rPr lang="zh-CN" altLang="en-US" sz="2800" b="1" dirty="0" smtClean="0">
                <a:latin typeface="Times New Roman" pitchFamily="18" charset="0"/>
                <a:cs typeface="Times New Roman" pitchFamily="18" charset="0"/>
              </a:rPr>
              <a:t>条路径的附加时延，</a:t>
            </a:r>
            <a:r>
              <a:rPr lang="en-US" altLang="zh-CN" sz="2800" b="1" i="1" dirty="0" smtClean="0">
                <a:latin typeface="Times New Roman" pitchFamily="18" charset="0"/>
                <a:cs typeface="Times New Roman" pitchFamily="18" charset="0"/>
              </a:rPr>
              <a:t>P(</a:t>
            </a:r>
            <a:r>
              <a:rPr lang="el-GR" altLang="zh-CN" sz="2800" b="1" i="1" dirty="0" smtClean="0">
                <a:latin typeface="Times New Roman" pitchFamily="18" charset="0"/>
                <a:cs typeface="Times New Roman" pitchFamily="18" charset="0"/>
              </a:rPr>
              <a:t>τ</a:t>
            </a:r>
            <a:r>
              <a:rPr lang="en-US" altLang="zh-CN" sz="2800" b="1" i="1" baseline="-25000" dirty="0" smtClean="0">
                <a:latin typeface="Times New Roman" pitchFamily="18" charset="0"/>
                <a:cs typeface="Times New Roman" pitchFamily="18" charset="0"/>
              </a:rPr>
              <a:t>k</a:t>
            </a:r>
            <a:r>
              <a:rPr lang="en-US" altLang="zh-CN" sz="2800" b="1" i="1" dirty="0" smtClean="0">
                <a:latin typeface="Times New Roman" pitchFamily="18" charset="0"/>
                <a:cs typeface="Times New Roman" pitchFamily="18" charset="0"/>
              </a:rPr>
              <a:t>)=a</a:t>
            </a:r>
            <a:r>
              <a:rPr lang="en-US" altLang="zh-CN" sz="2800" b="1" i="1" baseline="-25000" dirty="0" smtClean="0">
                <a:latin typeface="Times New Roman" pitchFamily="18" charset="0"/>
                <a:cs typeface="Times New Roman" pitchFamily="18" charset="0"/>
              </a:rPr>
              <a:t>k</a:t>
            </a:r>
            <a:r>
              <a:rPr lang="en-US" altLang="zh-CN" sz="2800" b="1" i="1" baseline="30000" dirty="0" smtClean="0">
                <a:latin typeface="Times New Roman" pitchFamily="18" charset="0"/>
                <a:cs typeface="Times New Roman" pitchFamily="18" charset="0"/>
              </a:rPr>
              <a:t>2   </a:t>
            </a:r>
            <a:r>
              <a:rPr lang="zh-CN" altLang="en-US" sz="2800" b="1" dirty="0" smtClean="0">
                <a:latin typeface="Times New Roman" pitchFamily="18" charset="0"/>
                <a:cs typeface="Times New Roman" pitchFamily="18" charset="0"/>
              </a:rPr>
              <a:t>是</a:t>
            </a:r>
          </a:p>
          <a:p>
            <a:pPr eaLnBrk="1" hangingPunct="1">
              <a:lnSpc>
                <a:spcPct val="90000"/>
              </a:lnSpc>
              <a:buFont typeface="Wingdings" pitchFamily="2" charset="2"/>
              <a:buNone/>
              <a:defRPr/>
            </a:pPr>
            <a:r>
              <a:rPr lang="zh-CN" altLang="en-US" sz="2800" b="1" dirty="0" smtClean="0">
                <a:latin typeface="Times New Roman" pitchFamily="18" charset="0"/>
                <a:cs typeface="Times New Roman" pitchFamily="18" charset="0"/>
              </a:rPr>
              <a:t>这条路径的（相对）平均接收功率（</a:t>
            </a:r>
            <a:r>
              <a:rPr lang="en-US" altLang="zh-CN" sz="2800" b="1" i="1" dirty="0" err="1" smtClean="0">
                <a:latin typeface="Times New Roman" pitchFamily="18" charset="0"/>
                <a:cs typeface="Times New Roman" pitchFamily="18" charset="0"/>
              </a:rPr>
              <a:t>a</a:t>
            </a:r>
            <a:r>
              <a:rPr lang="en-US" altLang="zh-CN" sz="2800" b="1" i="1" baseline="-25000" dirty="0" err="1" smtClean="0">
                <a:latin typeface="Times New Roman" pitchFamily="18" charset="0"/>
                <a:cs typeface="Times New Roman" pitchFamily="18" charset="0"/>
              </a:rPr>
              <a:t>k</a:t>
            </a:r>
            <a:r>
              <a:rPr lang="zh-CN" altLang="en-US" sz="2800" b="1" dirty="0" smtClean="0">
                <a:latin typeface="Times New Roman" pitchFamily="18" charset="0"/>
                <a:cs typeface="Times New Roman" pitchFamily="18" charset="0"/>
              </a:rPr>
              <a:t>表示第</a:t>
            </a:r>
            <a:r>
              <a:rPr lang="en-US" altLang="zh-CN" sz="2800" b="1" i="1" dirty="0" smtClean="0">
                <a:latin typeface="Times New Roman" pitchFamily="18" charset="0"/>
                <a:cs typeface="Times New Roman" pitchFamily="18" charset="0"/>
              </a:rPr>
              <a:t>k</a:t>
            </a:r>
            <a:r>
              <a:rPr lang="zh-CN" altLang="en-US" sz="2800" b="1" dirty="0" smtClean="0">
                <a:latin typeface="Times New Roman" pitchFamily="18" charset="0"/>
                <a:cs typeface="Times New Roman" pitchFamily="18" charset="0"/>
              </a:rPr>
              <a:t>条</a:t>
            </a:r>
          </a:p>
          <a:p>
            <a:pPr eaLnBrk="1" hangingPunct="1">
              <a:lnSpc>
                <a:spcPct val="90000"/>
              </a:lnSpc>
              <a:buFont typeface="Wingdings" pitchFamily="2" charset="2"/>
              <a:buNone/>
              <a:defRPr/>
            </a:pPr>
            <a:r>
              <a:rPr lang="zh-CN" altLang="en-US" sz="2800" b="1" dirty="0" smtClean="0">
                <a:latin typeface="Times New Roman" pitchFamily="18" charset="0"/>
                <a:cs typeface="Times New Roman" pitchFamily="18" charset="0"/>
              </a:rPr>
              <a:t>路径信号的幅度平均值）。</a:t>
            </a:r>
            <a:endParaRPr lang="zh-CN" altLang="el-GR" sz="2800" b="1" dirty="0" smtClean="0">
              <a:latin typeface="Times New Roman" pitchFamily="18" charset="0"/>
              <a:cs typeface="Times New Roman" pitchFamily="18" charset="0"/>
            </a:endParaRPr>
          </a:p>
        </p:txBody>
      </p:sp>
      <p:graphicFrame>
        <p:nvGraphicFramePr>
          <p:cNvPr id="15362" name="Object 4"/>
          <p:cNvGraphicFramePr>
            <a:graphicFrameLocks noChangeAspect="1"/>
          </p:cNvGraphicFramePr>
          <p:nvPr>
            <p:ph sz="quarter" idx="2"/>
          </p:nvPr>
        </p:nvGraphicFramePr>
        <p:xfrm>
          <a:off x="3581400" y="2438400"/>
          <a:ext cx="380648" cy="495300"/>
        </p:xfrm>
        <a:graphic>
          <a:graphicData uri="http://schemas.openxmlformats.org/presentationml/2006/ole">
            <p:oleObj spid="_x0000_s15362" name="公式" r:id="rId4" imgW="126720" imgH="164880" progId="Equation.3">
              <p:embed/>
            </p:oleObj>
          </a:graphicData>
        </a:graphic>
      </p:graphicFrame>
      <p:graphicFrame>
        <p:nvGraphicFramePr>
          <p:cNvPr id="15363" name="Object 5"/>
          <p:cNvGraphicFramePr>
            <a:graphicFrameLocks noChangeAspect="1"/>
          </p:cNvGraphicFramePr>
          <p:nvPr>
            <p:ph sz="quarter" idx="3"/>
          </p:nvPr>
        </p:nvGraphicFramePr>
        <p:xfrm>
          <a:off x="2770188" y="3642919"/>
          <a:ext cx="3706812" cy="1494232"/>
        </p:xfrm>
        <a:graphic>
          <a:graphicData uri="http://schemas.openxmlformats.org/presentationml/2006/ole">
            <p:oleObj spid="_x0000_s15363" name="公式" r:id="rId5" imgW="1638000" imgH="660240" progId="Equation.3">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pPr eaLnBrk="1" hangingPunct="1"/>
            <a:endParaRPr lang="zh-CN" altLang="zh-CN" smtClean="0"/>
          </a:p>
        </p:txBody>
      </p:sp>
      <p:sp>
        <p:nvSpPr>
          <p:cNvPr id="91139" name="Rectangle 3"/>
          <p:cNvSpPr>
            <a:spLocks noGrp="1" noChangeArrowheads="1"/>
          </p:cNvSpPr>
          <p:nvPr>
            <p:ph type="body" sz="half" idx="1"/>
          </p:nvPr>
        </p:nvSpPr>
        <p:spPr>
          <a:xfrm>
            <a:off x="762000" y="2133600"/>
            <a:ext cx="7924800" cy="4343400"/>
          </a:xfrm>
        </p:spPr>
        <p:txBody>
          <a:bodyPr/>
          <a:lstStyle/>
          <a:p>
            <a:pPr eaLnBrk="1" hangingPunct="1">
              <a:buFont typeface="Wingdings" pitchFamily="2" charset="2"/>
              <a:buNone/>
              <a:defRPr/>
            </a:pPr>
            <a:r>
              <a:rPr lang="en-US" altLang="zh-CN" sz="2800" b="1" dirty="0" smtClean="0">
                <a:effectLst>
                  <a:outerShdw blurRad="38100" dist="38100" dir="2700000" algn="tl">
                    <a:srgbClr val="FFFFFF"/>
                  </a:outerShdw>
                </a:effectLst>
                <a:latin typeface="Times New Roman" pitchFamily="18" charset="0"/>
              </a:rPr>
              <a:t>2</a:t>
            </a:r>
            <a:r>
              <a:rPr lang="zh-CN" altLang="en-US" sz="2800" b="1" dirty="0" smtClean="0">
                <a:effectLst>
                  <a:outerShdw blurRad="38100" dist="38100" dir="2700000" algn="tl">
                    <a:srgbClr val="FFFFFF"/>
                  </a:outerShdw>
                </a:effectLst>
                <a:latin typeface="Times New Roman" pitchFamily="18" charset="0"/>
              </a:rPr>
              <a:t>）</a:t>
            </a:r>
            <a:r>
              <a:rPr lang="zh-CN" altLang="en-US" sz="2800" b="1" u="sng" dirty="0" smtClean="0">
                <a:effectLst>
                  <a:outerShdw blurRad="38100" dist="38100" dir="2700000" algn="tl">
                    <a:srgbClr val="FFFFFF"/>
                  </a:outerShdw>
                </a:effectLst>
                <a:latin typeface="Times New Roman" pitchFamily="18" charset="0"/>
              </a:rPr>
              <a:t>均方根（</a:t>
            </a:r>
            <a:r>
              <a:rPr lang="en-US" altLang="zh-CN" sz="2800" b="1" u="sng" dirty="0" smtClean="0">
                <a:effectLst>
                  <a:outerShdw blurRad="38100" dist="38100" dir="2700000" algn="tl">
                    <a:srgbClr val="FFFFFF"/>
                  </a:outerShdw>
                </a:effectLst>
                <a:latin typeface="Times New Roman" pitchFamily="18" charset="0"/>
              </a:rPr>
              <a:t>RMS</a:t>
            </a:r>
            <a:r>
              <a:rPr lang="zh-CN" altLang="en-US" sz="2800" b="1" u="sng" dirty="0" smtClean="0">
                <a:effectLst>
                  <a:outerShdw blurRad="38100" dist="38100" dir="2700000" algn="tl">
                    <a:srgbClr val="FFFFFF"/>
                  </a:outerShdw>
                </a:effectLst>
                <a:latin typeface="Times New Roman" pitchFamily="18" charset="0"/>
              </a:rPr>
              <a:t>）时延扩展</a:t>
            </a:r>
            <a:r>
              <a:rPr lang="el-GR" altLang="zh-CN" sz="2800" b="1" i="1" dirty="0" smtClean="0">
                <a:latin typeface="Times New Roman" pitchFamily="18" charset="0"/>
                <a:cs typeface="Times New Roman" pitchFamily="18" charset="0"/>
              </a:rPr>
              <a:t>σ</a:t>
            </a:r>
            <a:r>
              <a:rPr lang="el-GR" altLang="zh-CN" sz="2800" b="1" i="1" baseline="-25000" dirty="0" smtClean="0">
                <a:latin typeface="Times New Roman" pitchFamily="18" charset="0"/>
                <a:cs typeface="Times New Roman" pitchFamily="18" charset="0"/>
              </a:rPr>
              <a:t>τ</a:t>
            </a:r>
            <a:r>
              <a:rPr lang="zh-CN" altLang="en-US" sz="2800" b="1" dirty="0" smtClean="0">
                <a:latin typeface="Times New Roman" pitchFamily="18" charset="0"/>
                <a:cs typeface="Times New Roman" pitchFamily="18" charset="0"/>
              </a:rPr>
              <a:t>：</a:t>
            </a:r>
            <a:r>
              <a:rPr lang="zh-CN" altLang="en-US" sz="2800" b="1" dirty="0" smtClean="0">
                <a:latin typeface="Times New Roman" pitchFamily="18" charset="0"/>
              </a:rPr>
              <a:t>是功率延迟分</a:t>
            </a:r>
          </a:p>
          <a:p>
            <a:pPr eaLnBrk="1" hangingPunct="1">
              <a:buFont typeface="Wingdings" pitchFamily="2" charset="2"/>
              <a:buNone/>
              <a:defRPr/>
            </a:pPr>
            <a:r>
              <a:rPr lang="zh-CN" altLang="en-US" sz="2800" b="1" dirty="0" smtClean="0">
                <a:latin typeface="Times New Roman" pitchFamily="18" charset="0"/>
              </a:rPr>
              <a:t>布的二阶中心矩的平方根。表示附加时延在    周</a:t>
            </a:r>
            <a:endParaRPr lang="en-US" altLang="zh-CN" sz="2800" b="1" dirty="0" smtClean="0">
              <a:latin typeface="Times New Roman" pitchFamily="18" charset="0"/>
            </a:endParaRPr>
          </a:p>
          <a:p>
            <a:pPr eaLnBrk="1" hangingPunct="1">
              <a:buFont typeface="Wingdings" pitchFamily="2" charset="2"/>
              <a:buNone/>
              <a:defRPr/>
            </a:pPr>
            <a:r>
              <a:rPr lang="zh-CN" altLang="en-US" sz="2800" b="1" dirty="0" smtClean="0">
                <a:latin typeface="Times New Roman" pitchFamily="18" charset="0"/>
              </a:rPr>
              <a:t>围散布的情况。即，</a:t>
            </a:r>
          </a:p>
          <a:p>
            <a:pPr eaLnBrk="1" hangingPunct="1">
              <a:buFont typeface="Wingdings" pitchFamily="2" charset="2"/>
              <a:buNone/>
              <a:defRPr/>
            </a:pPr>
            <a:endParaRPr lang="zh-CN" altLang="en-US" sz="2800" b="1" dirty="0" smtClean="0">
              <a:latin typeface="Times New Roman" pitchFamily="18" charset="0"/>
            </a:endParaRPr>
          </a:p>
          <a:p>
            <a:pPr eaLnBrk="1" hangingPunct="1">
              <a:buFont typeface="Wingdings" pitchFamily="2" charset="2"/>
              <a:buNone/>
              <a:defRPr/>
            </a:pPr>
            <a:r>
              <a:rPr lang="zh-CN" altLang="en-US" sz="2800" b="1" dirty="0" smtClean="0">
                <a:latin typeface="Times New Roman" pitchFamily="18" charset="0"/>
              </a:rPr>
              <a:t>                                                                。</a:t>
            </a:r>
          </a:p>
          <a:p>
            <a:pPr eaLnBrk="1" hangingPunct="1">
              <a:buFont typeface="Wingdings" pitchFamily="2" charset="2"/>
              <a:buNone/>
              <a:defRPr/>
            </a:pPr>
            <a:r>
              <a:rPr lang="zh-CN" altLang="en-US" sz="2800" b="1" dirty="0" smtClean="0">
                <a:latin typeface="Times New Roman" pitchFamily="18" charset="0"/>
              </a:rPr>
              <a:t>其中，</a:t>
            </a:r>
          </a:p>
          <a:p>
            <a:pPr eaLnBrk="1" hangingPunct="1">
              <a:buFont typeface="Wingdings" pitchFamily="2" charset="2"/>
              <a:buNone/>
              <a:defRPr/>
            </a:pPr>
            <a:endParaRPr lang="zh-CN" altLang="en-US" sz="2800" b="1" dirty="0" smtClean="0">
              <a:latin typeface="Times New Roman" pitchFamily="18" charset="0"/>
            </a:endParaRPr>
          </a:p>
          <a:p>
            <a:pPr eaLnBrk="1" hangingPunct="1">
              <a:buFont typeface="Wingdings" pitchFamily="2" charset="2"/>
              <a:buNone/>
              <a:defRPr/>
            </a:pPr>
            <a:r>
              <a:rPr lang="zh-CN" altLang="en-US" sz="2800" dirty="0" smtClean="0">
                <a:latin typeface="Times New Roman" pitchFamily="18" charset="0"/>
              </a:rPr>
              <a:t>                                                                  。 </a:t>
            </a:r>
            <a:endParaRPr lang="zh-CN" altLang="el-GR" sz="2800" dirty="0" smtClean="0">
              <a:latin typeface="Times New Roman" pitchFamily="18" charset="0"/>
            </a:endParaRPr>
          </a:p>
        </p:txBody>
      </p:sp>
      <p:graphicFrame>
        <p:nvGraphicFramePr>
          <p:cNvPr id="16386" name="Object 4"/>
          <p:cNvGraphicFramePr>
            <a:graphicFrameLocks noChangeAspect="1"/>
          </p:cNvGraphicFramePr>
          <p:nvPr>
            <p:ph sz="quarter" idx="2"/>
          </p:nvPr>
        </p:nvGraphicFramePr>
        <p:xfrm>
          <a:off x="7696200" y="2590800"/>
          <a:ext cx="357187" cy="531628"/>
        </p:xfrm>
        <a:graphic>
          <a:graphicData uri="http://schemas.openxmlformats.org/presentationml/2006/ole">
            <p:oleObj spid="_x0000_s16386" name="公式" r:id="rId4" imgW="126720" imgH="164880" progId="Equation.3">
              <p:embed/>
            </p:oleObj>
          </a:graphicData>
        </a:graphic>
      </p:graphicFrame>
      <p:graphicFrame>
        <p:nvGraphicFramePr>
          <p:cNvPr id="16387" name="Object 5"/>
          <p:cNvGraphicFramePr>
            <a:graphicFrameLocks noChangeAspect="1"/>
          </p:cNvGraphicFramePr>
          <p:nvPr>
            <p:ph sz="quarter" idx="3"/>
          </p:nvPr>
        </p:nvGraphicFramePr>
        <p:xfrm>
          <a:off x="3178174" y="3810000"/>
          <a:ext cx="2765425" cy="948425"/>
        </p:xfrm>
        <a:graphic>
          <a:graphicData uri="http://schemas.openxmlformats.org/presentationml/2006/ole">
            <p:oleObj spid="_x0000_s16387" name="公式" r:id="rId5" imgW="888840" imgH="304560" progId="Equation.3">
              <p:embed/>
            </p:oleObj>
          </a:graphicData>
        </a:graphic>
      </p:graphicFrame>
      <p:graphicFrame>
        <p:nvGraphicFramePr>
          <p:cNvPr id="16388" name="Object 6"/>
          <p:cNvGraphicFramePr>
            <a:graphicFrameLocks noChangeAspect="1"/>
          </p:cNvGraphicFramePr>
          <p:nvPr/>
        </p:nvGraphicFramePr>
        <p:xfrm>
          <a:off x="2667000" y="5105400"/>
          <a:ext cx="3708400" cy="1295400"/>
        </p:xfrm>
        <a:graphic>
          <a:graphicData uri="http://schemas.openxmlformats.org/presentationml/2006/ole">
            <p:oleObj spid="_x0000_s16388" name="公式" r:id="rId6" imgW="3708360" imgH="1295280" progId="Equation.3">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5"/>
          <p:cNvSpPr>
            <a:spLocks noGrp="1"/>
          </p:cNvSpPr>
          <p:nvPr>
            <p:ph type="title"/>
          </p:nvPr>
        </p:nvSpPr>
        <p:spPr/>
        <p:txBody>
          <a:bodyPr/>
          <a:lstStyle/>
          <a:p>
            <a:endParaRPr lang="zh-CN" altLang="en-US" smtClean="0"/>
          </a:p>
        </p:txBody>
      </p:sp>
      <p:sp>
        <p:nvSpPr>
          <p:cNvPr id="17415" name="内容占位符 6"/>
          <p:cNvSpPr>
            <a:spLocks noGrp="1"/>
          </p:cNvSpPr>
          <p:nvPr>
            <p:ph idx="1"/>
          </p:nvPr>
        </p:nvSpPr>
        <p:spPr>
          <a:xfrm>
            <a:off x="381000" y="2057400"/>
            <a:ext cx="8458200" cy="4495800"/>
          </a:xfrm>
        </p:spPr>
        <p:txBody>
          <a:bodyPr/>
          <a:lstStyle/>
          <a:p>
            <a:pPr>
              <a:buFont typeface="Wingdings" pitchFamily="2" charset="2"/>
              <a:buNone/>
            </a:pPr>
            <a:r>
              <a:rPr lang="en-US" altLang="zh-CN" sz="2800" b="1" dirty="0" smtClean="0">
                <a:latin typeface="Times New Roman" pitchFamily="18" charset="0"/>
                <a:cs typeface="Times New Roman" pitchFamily="18" charset="0"/>
              </a:rPr>
              <a:t>3</a:t>
            </a:r>
            <a:r>
              <a:rPr lang="zh-CN" altLang="en-US" sz="2800" b="1" dirty="0" smtClean="0">
                <a:latin typeface="Times New Roman" pitchFamily="18" charset="0"/>
                <a:cs typeface="Times New Roman" pitchFamily="18" charset="0"/>
              </a:rPr>
              <a:t>）</a:t>
            </a:r>
            <a:r>
              <a:rPr lang="zh-CN" altLang="en-US" sz="2800" b="1" u="sng" dirty="0" smtClean="0">
                <a:latin typeface="Times New Roman" pitchFamily="18" charset="0"/>
                <a:cs typeface="Times New Roman" pitchFamily="18" charset="0"/>
              </a:rPr>
              <a:t>最大附加时延</a:t>
            </a:r>
            <a:r>
              <a:rPr lang="en-US" altLang="zh-CN" sz="2800" b="1" u="sng" dirty="0" smtClean="0">
                <a:latin typeface="Times New Roman" pitchFamily="18" charset="0"/>
                <a:cs typeface="Times New Roman" pitchFamily="18" charset="0"/>
              </a:rPr>
              <a:t>(</a:t>
            </a:r>
            <a:r>
              <a:rPr lang="en-US" altLang="zh-CN" sz="2800" b="1" u="sng" dirty="0" err="1" smtClean="0">
                <a:latin typeface="Times New Roman" pitchFamily="18" charset="0"/>
                <a:cs typeface="Times New Roman" pitchFamily="18" charset="0"/>
              </a:rPr>
              <a:t>XdB</a:t>
            </a:r>
            <a:r>
              <a:rPr lang="en-US" altLang="zh-CN" sz="2800" b="1" u="sng" dirty="0" smtClean="0">
                <a:latin typeface="Times New Roman" pitchFamily="18" charset="0"/>
                <a:cs typeface="Times New Roman" pitchFamily="18" charset="0"/>
              </a:rPr>
              <a:t>)</a:t>
            </a:r>
            <a:r>
              <a:rPr lang="zh-CN" altLang="en-US" sz="2800" b="1"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buFont typeface="Wingdings" pitchFamily="2" charset="2"/>
              <a:buNone/>
            </a:pPr>
            <a:r>
              <a:rPr lang="zh-CN" altLang="en-US" sz="2800" b="1" dirty="0" smtClean="0">
                <a:latin typeface="Times New Roman" pitchFamily="18" charset="0"/>
                <a:cs typeface="Times New Roman" pitchFamily="18" charset="0"/>
              </a:rPr>
              <a:t>      最大附加时延</a:t>
            </a:r>
            <a:r>
              <a:rPr lang="en-US" altLang="zh-CN" sz="2800" b="1" dirty="0" smtClean="0">
                <a:latin typeface="Times New Roman" pitchFamily="18" charset="0"/>
                <a:cs typeface="Times New Roman" pitchFamily="18" charset="0"/>
              </a:rPr>
              <a:t>(</a:t>
            </a:r>
            <a:r>
              <a:rPr lang="en-US" altLang="zh-CN" sz="2800" b="1" dirty="0" err="1" smtClean="0">
                <a:latin typeface="Times New Roman" pitchFamily="18" charset="0"/>
                <a:cs typeface="Times New Roman" pitchFamily="18" charset="0"/>
              </a:rPr>
              <a:t>XdB</a:t>
            </a:r>
            <a:r>
              <a:rPr lang="en-US" altLang="zh-CN" sz="2800" b="1" dirty="0" smtClean="0">
                <a:latin typeface="Times New Roman" pitchFamily="18" charset="0"/>
                <a:cs typeface="Times New Roman" pitchFamily="18" charset="0"/>
              </a:rPr>
              <a:t>)</a:t>
            </a:r>
            <a:r>
              <a:rPr lang="zh-CN" altLang="en-US" sz="2800" b="1" dirty="0" smtClean="0">
                <a:latin typeface="Times New Roman" pitchFamily="18" charset="0"/>
                <a:cs typeface="Times New Roman" pitchFamily="18" charset="0"/>
              </a:rPr>
              <a:t>等于      ，  是某多径分量所对</a:t>
            </a:r>
            <a:endParaRPr lang="en-US" altLang="zh-CN" sz="2800" b="1" dirty="0" smtClean="0">
              <a:latin typeface="Times New Roman" pitchFamily="18" charset="0"/>
              <a:cs typeface="Times New Roman" pitchFamily="18" charset="0"/>
            </a:endParaRPr>
          </a:p>
          <a:p>
            <a:pPr>
              <a:buFont typeface="Wingdings" pitchFamily="2" charset="2"/>
              <a:buNone/>
            </a:pPr>
            <a:r>
              <a:rPr lang="zh-CN" altLang="en-US" sz="2800" b="1" dirty="0" smtClean="0">
                <a:latin typeface="Times New Roman" pitchFamily="18" charset="0"/>
                <a:cs typeface="Times New Roman" pitchFamily="18" charset="0"/>
              </a:rPr>
              <a:t>应的附加时延，该多径分量具有这样的属性：该多径</a:t>
            </a:r>
            <a:endParaRPr lang="en-US" altLang="zh-CN" sz="2800" b="1" dirty="0" smtClean="0">
              <a:latin typeface="Times New Roman" pitchFamily="18" charset="0"/>
              <a:cs typeface="Times New Roman" pitchFamily="18" charset="0"/>
            </a:endParaRPr>
          </a:p>
          <a:p>
            <a:pPr>
              <a:buFont typeface="Wingdings" pitchFamily="2" charset="2"/>
              <a:buNone/>
            </a:pPr>
            <a:r>
              <a:rPr lang="zh-CN" altLang="en-US" sz="2800" b="1" dirty="0" smtClean="0">
                <a:latin typeface="Times New Roman" pitchFamily="18" charset="0"/>
                <a:cs typeface="Times New Roman" pitchFamily="18" charset="0"/>
              </a:rPr>
              <a:t>分量所对应的功率等于</a:t>
            </a:r>
            <a:r>
              <a:rPr lang="en-US" altLang="zh-CN" sz="2800" b="1" dirty="0" smtClean="0">
                <a:latin typeface="Times New Roman" pitchFamily="18" charset="0"/>
                <a:cs typeface="Times New Roman" pitchFamily="18" charset="0"/>
              </a:rPr>
              <a:t>(</a:t>
            </a:r>
            <a:r>
              <a:rPr lang="zh-CN" altLang="en-US" sz="2800" b="1" dirty="0" smtClean="0">
                <a:latin typeface="Times New Roman" pitchFamily="18" charset="0"/>
                <a:cs typeface="Times New Roman" pitchFamily="18" charset="0"/>
              </a:rPr>
              <a:t>最大多径功率</a:t>
            </a:r>
            <a:r>
              <a:rPr lang="en-US" altLang="zh-CN" sz="2800" b="1" dirty="0" smtClean="0">
                <a:latin typeface="Times New Roman" pitchFamily="18" charset="0"/>
                <a:cs typeface="Times New Roman" pitchFamily="18" charset="0"/>
              </a:rPr>
              <a:t>-</a:t>
            </a:r>
            <a:r>
              <a:rPr lang="en-US" altLang="zh-CN" sz="2800" b="1" dirty="0" err="1" smtClean="0">
                <a:latin typeface="Times New Roman" pitchFamily="18" charset="0"/>
                <a:cs typeface="Times New Roman" pitchFamily="18" charset="0"/>
              </a:rPr>
              <a:t>XdB</a:t>
            </a:r>
            <a:r>
              <a:rPr lang="en-US" altLang="zh-CN" sz="2800" b="1" dirty="0" smtClean="0">
                <a:latin typeface="Times New Roman" pitchFamily="18" charset="0"/>
                <a:cs typeface="Times New Roman" pitchFamily="18" charset="0"/>
              </a:rPr>
              <a:t>)</a:t>
            </a:r>
            <a:r>
              <a:rPr lang="zh-CN" altLang="en-US" sz="2800" b="1" dirty="0" smtClean="0">
                <a:latin typeface="Times New Roman" pitchFamily="18" charset="0"/>
                <a:cs typeface="Times New Roman" pitchFamily="18" charset="0"/>
              </a:rPr>
              <a:t>；而相对</a:t>
            </a:r>
            <a:endParaRPr lang="en-US" altLang="zh-CN" sz="2800" b="1" dirty="0" smtClean="0">
              <a:latin typeface="Times New Roman" pitchFamily="18" charset="0"/>
              <a:cs typeface="Times New Roman" pitchFamily="18" charset="0"/>
            </a:endParaRPr>
          </a:p>
          <a:p>
            <a:pPr>
              <a:buFont typeface="Wingdings" pitchFamily="2" charset="2"/>
              <a:buNone/>
            </a:pPr>
            <a:r>
              <a:rPr lang="zh-CN" altLang="en-US" sz="2800" b="1" dirty="0" smtClean="0">
                <a:latin typeface="Times New Roman" pitchFamily="18" charset="0"/>
                <a:cs typeface="Times New Roman" pitchFamily="18" charset="0"/>
              </a:rPr>
              <a:t>来说更晚到达的那些多径分量，它们的功率都将位于</a:t>
            </a:r>
            <a:endParaRPr lang="en-US" altLang="zh-CN" sz="2800" b="1" dirty="0" smtClean="0">
              <a:latin typeface="Times New Roman" pitchFamily="18" charset="0"/>
              <a:cs typeface="Times New Roman" pitchFamily="18" charset="0"/>
            </a:endParaRPr>
          </a:p>
          <a:p>
            <a:pPr>
              <a:buFont typeface="Wingdings" pitchFamily="2" charset="2"/>
              <a:buNone/>
            </a:pPr>
            <a:r>
              <a:rPr lang="zh-CN" altLang="en-US" sz="2800" b="1" dirty="0" smtClean="0">
                <a:latin typeface="Times New Roman" pitchFamily="18" charset="0"/>
                <a:cs typeface="Times New Roman" pitchFamily="18" charset="0"/>
              </a:rPr>
              <a:t>比最大多径功率</a:t>
            </a:r>
            <a:r>
              <a:rPr lang="en-US" altLang="zh-CN" sz="2800" b="1" dirty="0" smtClean="0">
                <a:latin typeface="Times New Roman" pitchFamily="18" charset="0"/>
                <a:cs typeface="Times New Roman" pitchFamily="18" charset="0"/>
              </a:rPr>
              <a:t>(</a:t>
            </a:r>
            <a:r>
              <a:rPr lang="zh-CN" altLang="en-US" sz="2800" b="1" dirty="0" smtClean="0">
                <a:latin typeface="Times New Roman" pitchFamily="18" charset="0"/>
                <a:cs typeface="Times New Roman" pitchFamily="18" charset="0"/>
              </a:rPr>
              <a:t>未必出现在附加时延为</a:t>
            </a:r>
            <a:r>
              <a:rPr lang="en-US" altLang="zh-CN" sz="2800" b="1" dirty="0" smtClean="0">
                <a:latin typeface="Times New Roman" pitchFamily="18" charset="0"/>
                <a:cs typeface="Times New Roman" pitchFamily="18" charset="0"/>
              </a:rPr>
              <a:t>0</a:t>
            </a:r>
            <a:r>
              <a:rPr lang="zh-CN" altLang="en-US" sz="2800" b="1" dirty="0" smtClean="0">
                <a:latin typeface="Times New Roman" pitchFamily="18" charset="0"/>
                <a:cs typeface="Times New Roman" pitchFamily="18" charset="0"/>
              </a:rPr>
              <a:t>处！！</a:t>
            </a:r>
            <a:r>
              <a:rPr lang="en-US" altLang="zh-CN" sz="2800" b="1" dirty="0" smtClean="0">
                <a:latin typeface="Times New Roman" pitchFamily="18" charset="0"/>
                <a:cs typeface="Times New Roman" pitchFamily="18" charset="0"/>
              </a:rPr>
              <a:t>)</a:t>
            </a:r>
            <a:r>
              <a:rPr lang="zh-CN" altLang="en-US" sz="2800" b="1" dirty="0" smtClean="0">
                <a:latin typeface="Times New Roman" pitchFamily="18" charset="0"/>
                <a:cs typeface="Times New Roman" pitchFamily="18" charset="0"/>
              </a:rPr>
              <a:t>小</a:t>
            </a:r>
            <a:endParaRPr lang="en-US" altLang="zh-CN" sz="2800" b="1" dirty="0" smtClean="0">
              <a:latin typeface="Times New Roman" pitchFamily="18" charset="0"/>
              <a:cs typeface="Times New Roman" pitchFamily="18" charset="0"/>
            </a:endParaRPr>
          </a:p>
          <a:p>
            <a:pPr>
              <a:buFont typeface="Wingdings" pitchFamily="2" charset="2"/>
              <a:buNone/>
            </a:pPr>
            <a:r>
              <a:rPr lang="en-US" altLang="zh-CN" sz="2800" b="1" dirty="0" err="1" smtClean="0">
                <a:latin typeface="Times New Roman" pitchFamily="18" charset="0"/>
                <a:cs typeface="Times New Roman" pitchFamily="18" charset="0"/>
              </a:rPr>
              <a:t>XdB</a:t>
            </a:r>
            <a:r>
              <a:rPr lang="zh-CN" altLang="en-US" sz="2800" b="1" dirty="0" smtClean="0">
                <a:latin typeface="Times New Roman" pitchFamily="18" charset="0"/>
                <a:cs typeface="Times New Roman" pitchFamily="18" charset="0"/>
              </a:rPr>
              <a:t>的范围之下。也就是说，</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在该附加时延之后，多</a:t>
            </a:r>
            <a:endParaRPr lang="en-US" altLang="zh-CN" sz="28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a:buFont typeface="Wingdings" pitchFamily="2" charset="2"/>
              <a:buNone/>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径功率将处处小于</a:t>
            </a:r>
            <a:r>
              <a:rPr lang="en-US" altLang="zh-CN" sz="28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最大多径功率</a:t>
            </a:r>
            <a:r>
              <a:rPr lang="en-US" altLang="zh-CN" sz="28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800" b="1" dirty="0" err="1"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XdB</a:t>
            </a:r>
            <a:r>
              <a:rPr lang="en-US" altLang="zh-CN" sz="28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sz="2800" b="1" dirty="0" smtClean="0">
                <a:latin typeface="Times New Roman" pitchFamily="18" charset="0"/>
                <a:cs typeface="Times New Roman" pitchFamily="18" charset="0"/>
              </a:rPr>
              <a:t>。</a:t>
            </a:r>
            <a:endParaRPr lang="en-US" altLang="zh-CN" sz="2800" b="1" dirty="0" smtClean="0">
              <a:latin typeface="Times New Roman" pitchFamily="18" charset="0"/>
              <a:cs typeface="Times New Roman" pitchFamily="18" charset="0"/>
            </a:endParaRPr>
          </a:p>
          <a:p>
            <a:pPr>
              <a:buFont typeface="Wingdings" pitchFamily="2" charset="2"/>
              <a:buNone/>
            </a:pPr>
            <a:endParaRPr lang="en-US" altLang="zh-CN" sz="2800" b="1" dirty="0" smtClean="0">
              <a:latin typeface="Times New Roman" pitchFamily="18" charset="0"/>
              <a:cs typeface="Times New Roman" pitchFamily="18" charset="0"/>
            </a:endParaRPr>
          </a:p>
          <a:p>
            <a:pPr>
              <a:buFont typeface="Wingdings" pitchFamily="2" charset="2"/>
              <a:buNone/>
            </a:pPr>
            <a:r>
              <a:rPr lang="zh-CN" altLang="en-US" b="1" dirty="0" smtClean="0">
                <a:latin typeface="Times New Roman" pitchFamily="18" charset="0"/>
                <a:cs typeface="Times New Roman" pitchFamily="18" charset="0"/>
              </a:rPr>
              <a:t>  </a:t>
            </a:r>
          </a:p>
        </p:txBody>
      </p:sp>
      <p:graphicFrame>
        <p:nvGraphicFramePr>
          <p:cNvPr id="17410" name="Object 2"/>
          <p:cNvGraphicFramePr>
            <a:graphicFrameLocks noChangeAspect="1"/>
          </p:cNvGraphicFramePr>
          <p:nvPr/>
        </p:nvGraphicFramePr>
        <p:xfrm>
          <a:off x="5410200" y="2514600"/>
          <a:ext cx="493713" cy="574675"/>
        </p:xfrm>
        <a:graphic>
          <a:graphicData uri="http://schemas.openxmlformats.org/presentationml/2006/ole">
            <p:oleObj spid="_x0000_s17410" name="公式" r:id="rId3" imgW="190440" imgH="215640" progId="Equation.3">
              <p:embed/>
            </p:oleObj>
          </a:graphicData>
        </a:graphic>
      </p:graphicFrame>
      <p:graphicFrame>
        <p:nvGraphicFramePr>
          <p:cNvPr id="17412" name="Object 5"/>
          <p:cNvGraphicFramePr>
            <a:graphicFrameLocks noChangeAspect="1"/>
          </p:cNvGraphicFramePr>
          <p:nvPr/>
        </p:nvGraphicFramePr>
        <p:xfrm>
          <a:off x="4800600" y="2514600"/>
          <a:ext cx="498475" cy="565150"/>
        </p:xfrm>
        <a:graphic>
          <a:graphicData uri="http://schemas.openxmlformats.org/presentationml/2006/ole">
            <p:oleObj spid="_x0000_s17412" name="公式" r:id="rId4" imgW="190440" imgH="215640" progId="Equation.3">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sz="4000" b="1" dirty="0" smtClean="0">
                <a:effectLst>
                  <a:outerShdw blurRad="38100" dist="38100" dir="2700000" algn="tl">
                    <a:srgbClr val="000000">
                      <a:alpha val="43137"/>
                    </a:srgbClr>
                  </a:outerShdw>
                </a:effectLst>
              </a:rPr>
              <a:t>室内信道实例</a:t>
            </a:r>
          </a:p>
        </p:txBody>
      </p:sp>
      <p:pic>
        <p:nvPicPr>
          <p:cNvPr id="79875" name="Picture 3"/>
          <p:cNvPicPr>
            <a:picLocks noChangeAspect="1" noChangeArrowheads="1"/>
          </p:cNvPicPr>
          <p:nvPr/>
        </p:nvPicPr>
        <p:blipFill>
          <a:blip r:embed="rId3" cstate="print"/>
          <a:srcRect/>
          <a:stretch>
            <a:fillRect/>
          </a:stretch>
        </p:blipFill>
        <p:spPr bwMode="auto">
          <a:xfrm>
            <a:off x="1447800" y="1981200"/>
            <a:ext cx="6262688" cy="4568825"/>
          </a:xfrm>
          <a:prstGeom prst="rect">
            <a:avLst/>
          </a:prstGeom>
          <a:noFill/>
          <a:ln w="9525">
            <a:noFill/>
            <a:miter lim="800000"/>
            <a:headEnd/>
            <a:tailEnd/>
          </a:ln>
        </p:spPr>
      </p:pic>
      <p:sp>
        <p:nvSpPr>
          <p:cNvPr id="79876" name="Line 4"/>
          <p:cNvSpPr>
            <a:spLocks noChangeShapeType="1"/>
          </p:cNvSpPr>
          <p:nvPr/>
        </p:nvSpPr>
        <p:spPr bwMode="auto">
          <a:xfrm>
            <a:off x="3656013" y="4037013"/>
            <a:ext cx="0" cy="1828800"/>
          </a:xfrm>
          <a:prstGeom prst="line">
            <a:avLst/>
          </a:prstGeom>
          <a:noFill/>
          <a:ln w="12700">
            <a:solidFill>
              <a:schemeClr val="tx1"/>
            </a:solidFill>
            <a:prstDash val="dash"/>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2"/>
          <p:cNvSpPr>
            <a:spLocks noGrp="1"/>
          </p:cNvSpPr>
          <p:nvPr>
            <p:ph type="title" idx="4294967295"/>
          </p:nvPr>
        </p:nvSpPr>
        <p:spPr/>
        <p:txBody>
          <a:bodyPr/>
          <a:lstStyle/>
          <a:p>
            <a:r>
              <a:rPr lang="zh-CN" altLang="en-US" sz="4000" b="1" dirty="0" smtClean="0">
                <a:effectLst>
                  <a:outerShdw blurRad="38100" dist="38100" dir="2700000" algn="tl">
                    <a:srgbClr val="000000">
                      <a:alpha val="43137"/>
                    </a:srgbClr>
                  </a:outerShdw>
                </a:effectLst>
              </a:rPr>
              <a:t>本地信号功率</a:t>
            </a:r>
            <a:endParaRPr lang="zh-CN" altLang="en-US" sz="4000" dirty="0" smtClean="0">
              <a:effectLst>
                <a:outerShdw blurRad="38100" dist="38100" dir="2700000" algn="tl">
                  <a:srgbClr val="000000">
                    <a:alpha val="43137"/>
                  </a:srgbClr>
                </a:outerShdw>
              </a:effectLst>
            </a:endParaRPr>
          </a:p>
        </p:txBody>
      </p:sp>
      <p:sp>
        <p:nvSpPr>
          <p:cNvPr id="4" name="内容占位符 3"/>
          <p:cNvSpPr>
            <a:spLocks noGrp="1"/>
          </p:cNvSpPr>
          <p:nvPr>
            <p:ph idx="4294967295"/>
          </p:nvPr>
        </p:nvSpPr>
        <p:spPr>
          <a:xfrm>
            <a:off x="609600" y="1981200"/>
            <a:ext cx="8305800" cy="4648200"/>
          </a:xfrm>
        </p:spPr>
        <p:txBody>
          <a:bodyPr/>
          <a:lstStyle/>
          <a:p>
            <a:pPr>
              <a:defRPr/>
            </a:pPr>
            <a:r>
              <a:rPr lang="zh-CN" altLang="en-US" b="1" smtClean="0">
                <a:latin typeface="Times New Roman" pitchFamily="18" charset="0"/>
              </a:rPr>
              <a:t>接收机移动</a:t>
            </a:r>
            <a:endParaRPr lang="en-US" altLang="zh-CN" b="1" smtClean="0">
              <a:latin typeface="Times New Roman" pitchFamily="18" charset="0"/>
            </a:endParaRPr>
          </a:p>
          <a:p>
            <a:pPr>
              <a:defRPr/>
            </a:pPr>
            <a:r>
              <a:rPr lang="zh-CN" altLang="en-US" b="1" smtClean="0">
                <a:latin typeface="Times New Roman" pitchFamily="18" charset="0"/>
              </a:rPr>
              <a:t>大尺度测量：接收机本地</a:t>
            </a:r>
            <a:r>
              <a:rPr lang="en-US" altLang="zh-CN" b="1" smtClean="0">
                <a:solidFill>
                  <a:srgbClr val="FF0000"/>
                </a:solidFill>
                <a:effectLst>
                  <a:outerShdw blurRad="38100" dist="38100" dir="2700000" algn="tl">
                    <a:srgbClr val="C0C0C0"/>
                  </a:outerShdw>
                </a:effectLst>
                <a:latin typeface="Times New Roman" pitchFamily="18" charset="0"/>
                <a:cs typeface="Times New Roman" pitchFamily="18" charset="0"/>
              </a:rPr>
              <a:t>5</a:t>
            </a:r>
            <a:r>
              <a:rPr lang="el-GR" altLang="zh-CN" b="1" smtClean="0">
                <a:solidFill>
                  <a:srgbClr val="FF0000"/>
                </a:solidFill>
                <a:effectLst>
                  <a:outerShdw blurRad="38100" dist="38100" dir="2700000" algn="tl">
                    <a:srgbClr val="C0C0C0"/>
                  </a:outerShdw>
                </a:effectLst>
                <a:latin typeface="Times New Roman" pitchFamily="18" charset="0"/>
                <a:cs typeface="Times New Roman" pitchFamily="18" charset="0"/>
              </a:rPr>
              <a:t>λ</a:t>
            </a:r>
            <a:r>
              <a:rPr lang="en-US" altLang="zh-CN" b="1" smtClean="0">
                <a:solidFill>
                  <a:srgbClr val="FF0000"/>
                </a:solidFill>
                <a:effectLst>
                  <a:outerShdw blurRad="38100" dist="38100" dir="2700000" algn="tl">
                    <a:srgbClr val="C0C0C0"/>
                  </a:outerShdw>
                </a:effectLst>
                <a:latin typeface="Times New Roman" pitchFamily="18" charset="0"/>
                <a:cs typeface="Times New Roman" pitchFamily="18" charset="0"/>
              </a:rPr>
              <a:t>~40</a:t>
            </a:r>
            <a:r>
              <a:rPr lang="el-GR" altLang="zh-CN" b="1" smtClean="0">
                <a:solidFill>
                  <a:srgbClr val="FF0000"/>
                </a:solidFill>
                <a:effectLst>
                  <a:outerShdw blurRad="38100" dist="38100" dir="2700000" algn="tl">
                    <a:srgbClr val="C0C0C0"/>
                  </a:outerShdw>
                </a:effectLst>
                <a:latin typeface="Times New Roman" pitchFamily="18" charset="0"/>
                <a:cs typeface="Times New Roman" pitchFamily="18" charset="0"/>
              </a:rPr>
              <a:t> λ</a:t>
            </a:r>
            <a:r>
              <a:rPr lang="zh-CN" altLang="en-US" b="1" smtClean="0">
                <a:latin typeface="Times New Roman" pitchFamily="18" charset="0"/>
                <a:cs typeface="Times New Roman" pitchFamily="18" charset="0"/>
              </a:rPr>
              <a:t>范围内</a:t>
            </a:r>
          </a:p>
          <a:p>
            <a:pPr>
              <a:buFont typeface="Wingdings" pitchFamily="2" charset="2"/>
              <a:buNone/>
              <a:defRPr/>
            </a:pPr>
            <a:r>
              <a:rPr lang="zh-CN" altLang="en-US" b="1" smtClean="0">
                <a:latin typeface="Times New Roman" pitchFamily="18" charset="0"/>
                <a:cs typeface="Times New Roman" pitchFamily="18" charset="0"/>
              </a:rPr>
              <a:t>测得的信号功率取平均得到的本地平均信号</a:t>
            </a:r>
          </a:p>
          <a:p>
            <a:pPr>
              <a:buFont typeface="Wingdings" pitchFamily="2" charset="2"/>
              <a:buNone/>
              <a:defRPr/>
            </a:pPr>
            <a:r>
              <a:rPr lang="zh-CN" altLang="en-US" b="1" smtClean="0">
                <a:latin typeface="Times New Roman" pitchFamily="18" charset="0"/>
                <a:cs typeface="Times New Roman" pitchFamily="18" charset="0"/>
              </a:rPr>
              <a:t>功率。工作于</a:t>
            </a:r>
            <a:r>
              <a:rPr lang="en-US" altLang="zh-CN" b="1" smtClean="0">
                <a:latin typeface="Times New Roman" pitchFamily="18" charset="0"/>
                <a:cs typeface="Times New Roman" pitchFamily="18" charset="0"/>
              </a:rPr>
              <a:t>1GHz(</a:t>
            </a:r>
            <a:r>
              <a:rPr lang="el-GR" altLang="zh-CN" b="1" smtClean="0">
                <a:latin typeface="Times New Roman" pitchFamily="18" charset="0"/>
                <a:cs typeface="Times New Roman" pitchFamily="18" charset="0"/>
              </a:rPr>
              <a:t>λ</a:t>
            </a:r>
            <a:r>
              <a:rPr lang="en-US" altLang="zh-CN" b="1" smtClean="0">
                <a:latin typeface="Times New Roman" pitchFamily="18" charset="0"/>
                <a:cs typeface="Times New Roman" pitchFamily="18" charset="0"/>
              </a:rPr>
              <a:t>=0.3m)~2GHz(</a:t>
            </a:r>
            <a:r>
              <a:rPr lang="el-GR" altLang="zh-CN" b="1" smtClean="0">
                <a:latin typeface="Times New Roman" pitchFamily="18" charset="0"/>
                <a:cs typeface="Times New Roman" pitchFamily="18" charset="0"/>
              </a:rPr>
              <a:t>λ</a:t>
            </a:r>
            <a:r>
              <a:rPr lang="en-US" altLang="zh-CN" b="1" smtClean="0">
                <a:latin typeface="Times New Roman" pitchFamily="18" charset="0"/>
                <a:cs typeface="Times New Roman" pitchFamily="18" charset="0"/>
              </a:rPr>
              <a:t>=</a:t>
            </a:r>
          </a:p>
          <a:p>
            <a:pPr>
              <a:buFont typeface="Wingdings" pitchFamily="2" charset="2"/>
              <a:buNone/>
              <a:defRPr/>
            </a:pPr>
            <a:r>
              <a:rPr lang="en-US" altLang="zh-CN" b="1" smtClean="0">
                <a:latin typeface="Times New Roman" pitchFamily="18" charset="0"/>
                <a:cs typeface="Times New Roman" pitchFamily="18" charset="0"/>
              </a:rPr>
              <a:t>0.15m)</a:t>
            </a:r>
            <a:r>
              <a:rPr lang="zh-CN" altLang="en-US" b="1" smtClean="0">
                <a:latin typeface="Times New Roman" pitchFamily="18" charset="0"/>
                <a:cs typeface="Times New Roman" pitchFamily="18" charset="0"/>
              </a:rPr>
              <a:t>的蜂窝系统，这相当于在</a:t>
            </a:r>
            <a:r>
              <a:rPr lang="en-US" altLang="zh-CN" b="1" smtClean="0">
                <a:latin typeface="Times New Roman" pitchFamily="18" charset="0"/>
                <a:cs typeface="Times New Roman" pitchFamily="18" charset="0"/>
              </a:rPr>
              <a:t>1m~10m</a:t>
            </a:r>
            <a:r>
              <a:rPr lang="zh-CN" altLang="en-US" b="1" smtClean="0">
                <a:latin typeface="Times New Roman" pitchFamily="18" charset="0"/>
                <a:cs typeface="Times New Roman" pitchFamily="18" charset="0"/>
              </a:rPr>
              <a:t>的运</a:t>
            </a:r>
          </a:p>
          <a:p>
            <a:pPr>
              <a:buFont typeface="Wingdings" pitchFamily="2" charset="2"/>
              <a:buNone/>
              <a:defRPr/>
            </a:pPr>
            <a:r>
              <a:rPr lang="zh-CN" altLang="en-US" b="1" smtClean="0">
                <a:latin typeface="Times New Roman" pitchFamily="18" charset="0"/>
                <a:cs typeface="Times New Roman" pitchFamily="18" charset="0"/>
              </a:rPr>
              <a:t>动范围内测量本地平均接收功率。</a:t>
            </a:r>
            <a:endParaRPr lang="en-US" altLang="zh-CN" b="1" smtClean="0">
              <a:latin typeface="Times New Roman" pitchFamily="18" charset="0"/>
              <a:cs typeface="Times New Roman" pitchFamily="18" charset="0"/>
            </a:endParaRPr>
          </a:p>
          <a:p>
            <a:pPr>
              <a:defRPr/>
            </a:pPr>
            <a:r>
              <a:rPr lang="zh-CN" altLang="en-US" b="1" smtClean="0">
                <a:latin typeface="Times New Roman" pitchFamily="18" charset="0"/>
                <a:cs typeface="Times New Roman" pitchFamily="18" charset="0"/>
              </a:rPr>
              <a:t>小尺度</a:t>
            </a:r>
            <a:r>
              <a:rPr lang="zh-CN" altLang="en-US" b="1" smtClean="0">
                <a:latin typeface="Times New Roman" pitchFamily="18" charset="0"/>
              </a:rPr>
              <a:t>测量：接收机本地</a:t>
            </a:r>
            <a:r>
              <a:rPr lang="zh-CN" altLang="en-US" b="1" smtClean="0">
                <a:solidFill>
                  <a:srgbClr val="FF0000"/>
                </a:solidFill>
                <a:effectLst>
                  <a:outerShdw blurRad="38100" dist="38100" dir="2700000" algn="tl">
                    <a:srgbClr val="C0C0C0"/>
                  </a:outerShdw>
                </a:effectLst>
                <a:latin typeface="Times New Roman" pitchFamily="18" charset="0"/>
              </a:rPr>
              <a:t>不大于</a:t>
            </a:r>
            <a:r>
              <a:rPr lang="el-GR" altLang="zh-CN" b="1" smtClean="0">
                <a:solidFill>
                  <a:srgbClr val="FF0000"/>
                </a:solidFill>
                <a:effectLst>
                  <a:outerShdw blurRad="38100" dist="38100" dir="2700000" algn="tl">
                    <a:srgbClr val="C0C0C0"/>
                  </a:outerShdw>
                </a:effectLst>
                <a:latin typeface="Times New Roman" pitchFamily="18" charset="0"/>
                <a:cs typeface="Times New Roman" pitchFamily="18" charset="0"/>
              </a:rPr>
              <a:t>λ</a:t>
            </a:r>
            <a:r>
              <a:rPr lang="zh-CN" altLang="en-US" b="1" smtClean="0">
                <a:solidFill>
                  <a:srgbClr val="FF0000"/>
                </a:solidFill>
                <a:effectLst>
                  <a:outerShdw blurRad="38100" dist="38100" dir="2700000" algn="tl">
                    <a:srgbClr val="C0C0C0"/>
                  </a:outerShdw>
                </a:effectLst>
                <a:latin typeface="Times New Roman" pitchFamily="18" charset="0"/>
                <a:cs typeface="Times New Roman" pitchFamily="18" charset="0"/>
              </a:rPr>
              <a:t>的范围</a:t>
            </a:r>
          </a:p>
          <a:p>
            <a:pPr>
              <a:buFont typeface="Wingdings" pitchFamily="2" charset="2"/>
              <a:buNone/>
              <a:defRPr/>
            </a:pPr>
            <a:r>
              <a:rPr lang="zh-CN" altLang="en-US" b="1" smtClean="0">
                <a:latin typeface="Times New Roman" pitchFamily="18" charset="0"/>
                <a:cs typeface="Times New Roman" pitchFamily="18" charset="0"/>
              </a:rPr>
              <a:t>内测得的瞬时信号功率。</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pPr eaLnBrk="1" hangingPunct="1"/>
            <a:endParaRPr lang="zh-CN" altLang="zh-CN" smtClean="0"/>
          </a:p>
        </p:txBody>
      </p:sp>
      <p:sp>
        <p:nvSpPr>
          <p:cNvPr id="93187" name="Rectangle 3"/>
          <p:cNvSpPr>
            <a:spLocks noGrp="1" noChangeArrowheads="1"/>
          </p:cNvSpPr>
          <p:nvPr>
            <p:ph type="body" idx="1"/>
          </p:nvPr>
        </p:nvSpPr>
        <p:spPr>
          <a:xfrm>
            <a:off x="762000" y="2133600"/>
            <a:ext cx="7772400" cy="4114800"/>
          </a:xfrm>
        </p:spPr>
        <p:txBody>
          <a:bodyPr/>
          <a:lstStyle/>
          <a:p>
            <a:pPr eaLnBrk="1" hangingPunct="1">
              <a:defRPr/>
            </a:pPr>
            <a:r>
              <a:rPr lang="zh-CN" altLang="en-US" b="1" dirty="0" smtClean="0"/>
              <a:t>计算提示：</a:t>
            </a:r>
          </a:p>
          <a:p>
            <a:pPr eaLnBrk="1" hangingPunct="1">
              <a:buFont typeface="Wingdings" pitchFamily="2" charset="2"/>
              <a:buNone/>
              <a:defRPr/>
            </a:pPr>
            <a:r>
              <a:rPr lang="en-US" altLang="zh-CN" b="1" dirty="0" smtClean="0">
                <a:latin typeface="Times New Roman" pitchFamily="18" charset="0"/>
              </a:rPr>
              <a:t>1</a:t>
            </a:r>
            <a:r>
              <a:rPr lang="zh-CN" altLang="en-US" b="1" dirty="0" smtClean="0">
                <a:latin typeface="Times New Roman" pitchFamily="18" charset="0"/>
              </a:rPr>
              <a:t>）</a:t>
            </a:r>
            <a:r>
              <a:rPr lang="en-US" altLang="zh-CN" b="1" i="1" dirty="0" smtClean="0">
                <a:latin typeface="Times New Roman" pitchFamily="18" charset="0"/>
              </a:rPr>
              <a:t>P(</a:t>
            </a:r>
            <a:r>
              <a:rPr lang="el-GR" altLang="zh-CN" b="1" i="1" dirty="0" smtClean="0">
                <a:latin typeface="Times New Roman" pitchFamily="18" charset="0"/>
                <a:cs typeface="Arial" charset="0"/>
              </a:rPr>
              <a:t>τ</a:t>
            </a:r>
            <a:r>
              <a:rPr lang="en-US" altLang="zh-CN" b="1" i="1" dirty="0" smtClean="0">
                <a:latin typeface="Times New Roman" pitchFamily="18" charset="0"/>
              </a:rPr>
              <a:t>)</a:t>
            </a:r>
            <a:r>
              <a:rPr lang="zh-CN" altLang="en-US" b="1" dirty="0" smtClean="0">
                <a:latin typeface="Times New Roman" pitchFamily="18" charset="0"/>
              </a:rPr>
              <a:t>往往是</a:t>
            </a:r>
            <a:r>
              <a:rPr lang="zh-CN" altLang="en-US" b="1" dirty="0" smtClean="0">
                <a:solidFill>
                  <a:srgbClr val="FF0000"/>
                </a:solidFill>
                <a:effectLst>
                  <a:outerShdw blurRad="38100" dist="38100" dir="2700000" algn="tl">
                    <a:srgbClr val="000000">
                      <a:alpha val="43137"/>
                    </a:srgbClr>
                  </a:outerShdw>
                </a:effectLst>
                <a:latin typeface="Times New Roman" pitchFamily="18" charset="0"/>
              </a:rPr>
              <a:t>相对</a:t>
            </a:r>
            <a:r>
              <a:rPr lang="zh-CN" altLang="en-US" b="1" dirty="0" smtClean="0">
                <a:latin typeface="Times New Roman" pitchFamily="18" charset="0"/>
              </a:rPr>
              <a:t>信号功率；</a:t>
            </a:r>
          </a:p>
          <a:p>
            <a:pPr eaLnBrk="1" hangingPunct="1">
              <a:buFont typeface="Wingdings" pitchFamily="2" charset="2"/>
              <a:buNone/>
              <a:defRPr/>
            </a:pPr>
            <a:r>
              <a:rPr lang="en-US" altLang="zh-CN" b="1" dirty="0" smtClean="0">
                <a:latin typeface="Times New Roman" pitchFamily="18" charset="0"/>
              </a:rPr>
              <a:t>2</a:t>
            </a:r>
            <a:r>
              <a:rPr lang="zh-CN" altLang="en-US" b="1" dirty="0" smtClean="0">
                <a:latin typeface="Times New Roman" pitchFamily="18" charset="0"/>
              </a:rPr>
              <a:t>）如果给定的是多径分量相对功率的</a:t>
            </a:r>
            <a:r>
              <a:rPr lang="en-US" altLang="zh-CN" b="1" dirty="0" smtClean="0">
                <a:latin typeface="Times New Roman" pitchFamily="18" charset="0"/>
              </a:rPr>
              <a:t>dB</a:t>
            </a:r>
          </a:p>
          <a:p>
            <a:pPr eaLnBrk="1" hangingPunct="1">
              <a:buFont typeface="Wingdings" pitchFamily="2" charset="2"/>
              <a:buNone/>
              <a:defRPr/>
            </a:pPr>
            <a:r>
              <a:rPr lang="zh-CN" altLang="en-US" b="1" dirty="0" smtClean="0">
                <a:latin typeface="Times New Roman" pitchFamily="18" charset="0"/>
              </a:rPr>
              <a:t>值，在进行计算前应将其换算为相对功率</a:t>
            </a:r>
          </a:p>
          <a:p>
            <a:pPr eaLnBrk="1" hangingPunct="1">
              <a:buFont typeface="Wingdings" pitchFamily="2" charset="2"/>
              <a:buNone/>
              <a:defRPr/>
            </a:pPr>
            <a:r>
              <a:rPr lang="zh-CN" altLang="en-US" b="1" dirty="0" smtClean="0">
                <a:latin typeface="Times New Roman" pitchFamily="18" charset="0"/>
              </a:rPr>
              <a:t>的</a:t>
            </a:r>
            <a:r>
              <a:rPr lang="zh-CN" altLang="en-US" b="1" dirty="0" smtClean="0">
                <a:effectLst>
                  <a:outerShdw blurRad="38100" dist="38100" dir="2700000" algn="tl">
                    <a:srgbClr val="FFFFFF"/>
                  </a:outerShdw>
                </a:effectLst>
                <a:latin typeface="Times New Roman" pitchFamily="18" charset="0"/>
              </a:rPr>
              <a:t>比值</a:t>
            </a:r>
            <a:r>
              <a:rPr lang="zh-CN" altLang="en-US" b="1" dirty="0" smtClean="0">
                <a:latin typeface="Times New Roman" pitchFamily="18" charset="0"/>
              </a:rPr>
              <a:t>再代公式。</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5" name="Rectangle 4"/>
          <p:cNvSpPr>
            <a:spLocks noGrp="1" noChangeArrowheads="1"/>
          </p:cNvSpPr>
          <p:nvPr>
            <p:ph type="title"/>
          </p:nvPr>
        </p:nvSpPr>
        <p:spPr/>
        <p:txBody>
          <a:bodyPr/>
          <a:lstStyle/>
          <a:p>
            <a:pPr eaLnBrk="1" hangingPunct="1"/>
            <a:endParaRPr lang="zh-CN" altLang="zh-CN" smtClean="0"/>
          </a:p>
        </p:txBody>
      </p:sp>
      <p:sp>
        <p:nvSpPr>
          <p:cNvPr id="19466" name="Rectangle 3"/>
          <p:cNvSpPr>
            <a:spLocks noGrp="1" noChangeArrowheads="1"/>
          </p:cNvSpPr>
          <p:nvPr>
            <p:ph type="body" sz="half" idx="1"/>
          </p:nvPr>
        </p:nvSpPr>
        <p:spPr>
          <a:xfrm>
            <a:off x="838200" y="2057400"/>
            <a:ext cx="3581400" cy="4114800"/>
          </a:xfrm>
        </p:spPr>
        <p:txBody>
          <a:bodyPr/>
          <a:lstStyle/>
          <a:p>
            <a:pPr eaLnBrk="1" hangingPunct="1"/>
            <a:r>
              <a:rPr lang="zh-CN" altLang="en-US" sz="2800" b="1" smtClean="0">
                <a:latin typeface="Times New Roman" pitchFamily="18" charset="0"/>
              </a:rPr>
              <a:t>例：某室内信道的功率延迟分布如图所示，计算平均附加时延   和</a:t>
            </a:r>
            <a:r>
              <a:rPr lang="en-US" altLang="zh-CN" sz="2800" b="1" i="1" smtClean="0">
                <a:latin typeface="Times New Roman" pitchFamily="18" charset="0"/>
              </a:rPr>
              <a:t>rms</a:t>
            </a:r>
            <a:r>
              <a:rPr lang="zh-CN" altLang="en-US" sz="2800" b="1" smtClean="0">
                <a:latin typeface="Times New Roman" pitchFamily="18" charset="0"/>
              </a:rPr>
              <a:t>时延扩展    。</a:t>
            </a:r>
            <a:endParaRPr lang="en-US" altLang="zh-CN" sz="2800" b="1" smtClean="0">
              <a:latin typeface="Times New Roman" pitchFamily="18" charset="0"/>
            </a:endParaRPr>
          </a:p>
          <a:p>
            <a:pPr eaLnBrk="1" hangingPunct="1"/>
            <a:r>
              <a:rPr lang="en-US" altLang="zh-CN" sz="2800" b="1" smtClean="0">
                <a:latin typeface="Times New Roman" pitchFamily="18" charset="0"/>
              </a:rPr>
              <a:t>       </a:t>
            </a:r>
            <a:r>
              <a:rPr lang="zh-CN" altLang="en-US" sz="2800" b="1" smtClean="0">
                <a:latin typeface="Times New Roman" pitchFamily="18" charset="0"/>
              </a:rPr>
              <a:t>＝</a:t>
            </a:r>
            <a:r>
              <a:rPr lang="en-US" altLang="zh-CN" sz="2800" b="1" smtClean="0">
                <a:latin typeface="Times New Roman" pitchFamily="18" charset="0"/>
              </a:rPr>
              <a:t>27.7ns</a:t>
            </a:r>
            <a:r>
              <a:rPr lang="zh-CN" altLang="en-US" sz="2800" b="1" smtClean="0">
                <a:latin typeface="Times New Roman" pitchFamily="18" charset="0"/>
              </a:rPr>
              <a:t>。</a:t>
            </a:r>
          </a:p>
          <a:p>
            <a:pPr eaLnBrk="1" hangingPunct="1">
              <a:buFont typeface="Wingdings" pitchFamily="2" charset="2"/>
              <a:buNone/>
            </a:pPr>
            <a:r>
              <a:rPr lang="zh-CN" altLang="en-US" sz="2800" b="1" smtClean="0">
                <a:latin typeface="Times New Roman" pitchFamily="18" charset="0"/>
              </a:rPr>
              <a:t>           ＝</a:t>
            </a:r>
            <a:r>
              <a:rPr lang="en-US" altLang="zh-CN" sz="2800" b="1" smtClean="0">
                <a:latin typeface="Times New Roman" pitchFamily="18" charset="0"/>
              </a:rPr>
              <a:t>27.0ns</a:t>
            </a:r>
            <a:r>
              <a:rPr lang="zh-CN" altLang="en-US" sz="2800" b="1" smtClean="0">
                <a:latin typeface="Times New Roman" pitchFamily="18" charset="0"/>
              </a:rPr>
              <a:t>。</a:t>
            </a:r>
          </a:p>
          <a:p>
            <a:pPr eaLnBrk="1" hangingPunct="1">
              <a:buFont typeface="Wingdings" pitchFamily="2" charset="2"/>
              <a:buNone/>
            </a:pPr>
            <a:r>
              <a:rPr lang="zh-CN" altLang="en-US" sz="2800" b="1" smtClean="0">
                <a:latin typeface="Times New Roman" pitchFamily="18" charset="0"/>
              </a:rPr>
              <a:t>     </a:t>
            </a:r>
          </a:p>
        </p:txBody>
      </p:sp>
      <p:sp>
        <p:nvSpPr>
          <p:cNvPr id="19467"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algn="ctr"/>
            <a:endParaRPr lang="zh-CN" altLang="en-US"/>
          </a:p>
        </p:txBody>
      </p:sp>
      <p:graphicFrame>
        <p:nvGraphicFramePr>
          <p:cNvPr id="19458" name="Object 6"/>
          <p:cNvGraphicFramePr>
            <a:graphicFrameLocks noChangeAspect="1"/>
          </p:cNvGraphicFramePr>
          <p:nvPr/>
        </p:nvGraphicFramePr>
        <p:xfrm>
          <a:off x="4724400" y="2514600"/>
          <a:ext cx="4000500" cy="2752725"/>
        </p:xfrm>
        <a:graphic>
          <a:graphicData uri="http://schemas.openxmlformats.org/presentationml/2006/ole">
            <p:oleObj spid="_x0000_s19458" r:id="rId3" imgW="4456696" imgH="2751906" progId="">
              <p:embed/>
            </p:oleObj>
          </a:graphicData>
        </a:graphic>
      </p:graphicFrame>
      <p:sp>
        <p:nvSpPr>
          <p:cNvPr id="19468"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algn="ctr"/>
            <a:endParaRPr lang="zh-CN" altLang="en-US"/>
          </a:p>
        </p:txBody>
      </p:sp>
      <p:graphicFrame>
        <p:nvGraphicFramePr>
          <p:cNvPr id="19459" name="Object 8"/>
          <p:cNvGraphicFramePr>
            <a:graphicFrameLocks noChangeAspect="1"/>
          </p:cNvGraphicFramePr>
          <p:nvPr/>
        </p:nvGraphicFramePr>
        <p:xfrm>
          <a:off x="2362200" y="3429000"/>
          <a:ext cx="274638" cy="342900"/>
        </p:xfrm>
        <a:graphic>
          <a:graphicData uri="http://schemas.openxmlformats.org/presentationml/2006/ole">
            <p:oleObj spid="_x0000_s19459" name="公式" r:id="rId4" imgW="152334" imgH="190417" progId="Equation.3">
              <p:embed/>
            </p:oleObj>
          </a:graphicData>
        </a:graphic>
      </p:graphicFrame>
      <p:sp>
        <p:nvSpPr>
          <p:cNvPr id="19469" name="Rectangle 11"/>
          <p:cNvSpPr>
            <a:spLocks noChangeArrowheads="1"/>
          </p:cNvSpPr>
          <p:nvPr/>
        </p:nvSpPr>
        <p:spPr bwMode="auto">
          <a:xfrm>
            <a:off x="0" y="3300413"/>
            <a:ext cx="9144000" cy="0"/>
          </a:xfrm>
          <a:prstGeom prst="rect">
            <a:avLst/>
          </a:prstGeom>
          <a:noFill/>
          <a:ln w="9525" algn="ctr">
            <a:noFill/>
            <a:miter lim="800000"/>
            <a:headEnd/>
            <a:tailEnd/>
          </a:ln>
        </p:spPr>
        <p:txBody>
          <a:bodyPr wrap="none" anchor="ctr">
            <a:spAutoFit/>
          </a:bodyPr>
          <a:lstStyle/>
          <a:p>
            <a:pPr algn="ctr"/>
            <a:endParaRPr lang="zh-CN" altLang="en-US"/>
          </a:p>
        </p:txBody>
      </p:sp>
      <p:sp>
        <p:nvSpPr>
          <p:cNvPr id="19470" name="Rectangle 13"/>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algn="ctr"/>
            <a:endParaRPr lang="zh-CN" altLang="en-US"/>
          </a:p>
        </p:txBody>
      </p:sp>
      <p:graphicFrame>
        <p:nvGraphicFramePr>
          <p:cNvPr id="19460" name="Object 12"/>
          <p:cNvGraphicFramePr>
            <a:graphicFrameLocks noChangeAspect="1"/>
          </p:cNvGraphicFramePr>
          <p:nvPr/>
        </p:nvGraphicFramePr>
        <p:xfrm>
          <a:off x="1981200" y="3810000"/>
          <a:ext cx="363538" cy="409575"/>
        </p:xfrm>
        <a:graphic>
          <a:graphicData uri="http://schemas.openxmlformats.org/presentationml/2006/ole">
            <p:oleObj spid="_x0000_s19460" name="公式" r:id="rId5" imgW="228501" imgH="253890" progId="Equation.3">
              <p:embed/>
            </p:oleObj>
          </a:graphicData>
        </a:graphic>
      </p:graphicFrame>
      <p:graphicFrame>
        <p:nvGraphicFramePr>
          <p:cNvPr id="19461" name="Object 14"/>
          <p:cNvGraphicFramePr>
            <a:graphicFrameLocks noGrp="1" noChangeAspect="1"/>
          </p:cNvGraphicFramePr>
          <p:nvPr>
            <p:ph sz="half" idx="2"/>
          </p:nvPr>
        </p:nvGraphicFramePr>
        <p:xfrm>
          <a:off x="1447800" y="4800600"/>
          <a:ext cx="411163" cy="457200"/>
        </p:xfrm>
        <a:graphic>
          <a:graphicData uri="http://schemas.openxmlformats.org/presentationml/2006/ole">
            <p:oleObj spid="_x0000_s19461" name="公式" r:id="rId6" imgW="228501" imgH="253890" progId="Equation.3">
              <p:embed/>
            </p:oleObj>
          </a:graphicData>
        </a:graphic>
      </p:graphicFrame>
      <p:graphicFrame>
        <p:nvGraphicFramePr>
          <p:cNvPr id="19462" name="Object 6"/>
          <p:cNvGraphicFramePr>
            <a:graphicFrameLocks noChangeAspect="1"/>
          </p:cNvGraphicFramePr>
          <p:nvPr/>
        </p:nvGraphicFramePr>
        <p:xfrm>
          <a:off x="1524000" y="4343400"/>
          <a:ext cx="381000" cy="476250"/>
        </p:xfrm>
        <a:graphic>
          <a:graphicData uri="http://schemas.openxmlformats.org/presentationml/2006/ole">
            <p:oleObj spid="_x0000_s19462" name="公式" r:id="rId7" imgW="152334" imgH="190417" progId="Equation.3">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5" name="Picture 1" descr="C:\Users\tieyi\Desktop\均方根时延扩展1.jpg"/>
          <p:cNvPicPr>
            <a:picLocks noChangeAspect="1" noChangeArrowheads="1"/>
          </p:cNvPicPr>
          <p:nvPr/>
        </p:nvPicPr>
        <p:blipFill>
          <a:blip r:embed="rId3" cstate="print"/>
          <a:srcRect/>
          <a:stretch>
            <a:fillRect/>
          </a:stretch>
        </p:blipFill>
        <p:spPr bwMode="auto">
          <a:xfrm>
            <a:off x="1143000" y="2057400"/>
            <a:ext cx="7029450" cy="3876675"/>
          </a:xfrm>
          <a:prstGeom prst="rect">
            <a:avLst/>
          </a:prstGeom>
          <a:noFill/>
        </p:spPr>
      </p:pic>
      <p:sp>
        <p:nvSpPr>
          <p:cNvPr id="80898" name="Rectangle 2"/>
          <p:cNvSpPr>
            <a:spLocks noGrp="1" noChangeArrowheads="1"/>
          </p:cNvSpPr>
          <p:nvPr>
            <p:ph type="title"/>
          </p:nvPr>
        </p:nvSpPr>
        <p:spPr/>
        <p:txBody>
          <a:bodyPr/>
          <a:lstStyle/>
          <a:p>
            <a:pPr eaLnBrk="1" hangingPunct="1"/>
            <a:endParaRPr lang="zh-CN" altLang="zh-CN" smtClean="0"/>
          </a:p>
        </p:txBody>
      </p:sp>
      <p:sp>
        <p:nvSpPr>
          <p:cNvPr id="97284" name="Text Box 4"/>
          <p:cNvSpPr txBox="1">
            <a:spLocks noChangeArrowheads="1"/>
          </p:cNvSpPr>
          <p:nvPr/>
        </p:nvSpPr>
        <p:spPr bwMode="auto">
          <a:xfrm>
            <a:off x="1066800" y="5715000"/>
            <a:ext cx="7391400" cy="913070"/>
          </a:xfrm>
          <a:prstGeom prst="rect">
            <a:avLst/>
          </a:prstGeom>
          <a:noFill/>
          <a:ln w="12700">
            <a:noFill/>
            <a:prstDash val="dash"/>
            <a:miter lim="800000"/>
            <a:headEnd/>
            <a:tailEnd/>
          </a:ln>
          <a:effectLst/>
        </p:spPr>
        <p:txBody>
          <a:bodyPr wrap="square">
            <a:spAutoFit/>
          </a:bodyPr>
          <a:lstStyle/>
          <a:p>
            <a:pPr>
              <a:spcBef>
                <a:spcPct val="50000"/>
              </a:spcBef>
              <a:defRPr/>
            </a:pPr>
            <a:r>
              <a:rPr lang="zh-CN" altLang="en-US" sz="4000" b="1" baseline="-25000" dirty="0"/>
              <a:t>均方根时延扩展的典型值在</a:t>
            </a:r>
            <a:r>
              <a:rPr lang="zh-CN" altLang="en-US" sz="4000" b="1" baseline="-25000" dirty="0">
                <a:effectLst>
                  <a:outerShdw blurRad="38100" dist="38100" dir="2700000" algn="tl">
                    <a:srgbClr val="FFFFFF"/>
                  </a:outerShdw>
                </a:effectLst>
              </a:rPr>
              <a:t>室外是微秒（</a:t>
            </a:r>
            <a:r>
              <a:rPr lang="el-GR" altLang="zh-CN" sz="4000" b="1" i="1" baseline="-25000" dirty="0">
                <a:effectLst>
                  <a:outerShdw blurRad="38100" dist="38100" dir="2700000" algn="tl">
                    <a:srgbClr val="FFFFFF"/>
                  </a:outerShdw>
                </a:effectLst>
                <a:latin typeface="Times New Roman" pitchFamily="18" charset="0"/>
                <a:cs typeface="Arial" charset="0"/>
              </a:rPr>
              <a:t>μ</a:t>
            </a:r>
            <a:r>
              <a:rPr lang="en-US" altLang="zh-CN" sz="4000" b="1" i="1" baseline="-25000" dirty="0">
                <a:effectLst>
                  <a:outerShdw blurRad="38100" dist="38100" dir="2700000" algn="tl">
                    <a:srgbClr val="FFFFFF"/>
                  </a:outerShdw>
                </a:effectLst>
                <a:latin typeface="Times New Roman" pitchFamily="18" charset="0"/>
                <a:cs typeface="Arial" charset="0"/>
              </a:rPr>
              <a:t>s</a:t>
            </a:r>
            <a:r>
              <a:rPr lang="zh-CN" altLang="en-US" sz="4000" b="1" baseline="-25000" dirty="0">
                <a:effectLst>
                  <a:outerShdw blurRad="38100" dist="38100" dir="2700000" algn="tl">
                    <a:srgbClr val="FFFFFF"/>
                  </a:outerShdw>
                </a:effectLst>
              </a:rPr>
              <a:t>）级的</a:t>
            </a:r>
            <a:r>
              <a:rPr lang="zh-CN" altLang="en-US" sz="4000" b="1" baseline="-25000" dirty="0"/>
              <a:t>，</a:t>
            </a:r>
            <a:r>
              <a:rPr lang="zh-CN" altLang="en-US" sz="4000" b="1" baseline="-25000" dirty="0">
                <a:effectLst>
                  <a:outerShdw blurRad="38100" dist="38100" dir="2700000" algn="tl">
                    <a:srgbClr val="FFFFFF"/>
                  </a:outerShdw>
                </a:effectLst>
              </a:rPr>
              <a:t>室内为纳秒（</a:t>
            </a:r>
            <a:r>
              <a:rPr lang="en-US" altLang="zh-CN" sz="4000" b="1" i="1" baseline="-25000" dirty="0">
                <a:effectLst>
                  <a:outerShdw blurRad="38100" dist="38100" dir="2700000" algn="tl">
                    <a:srgbClr val="FFFFFF"/>
                  </a:outerShdw>
                </a:effectLst>
                <a:latin typeface="Times New Roman" pitchFamily="18" charset="0"/>
              </a:rPr>
              <a:t>ns</a:t>
            </a:r>
            <a:r>
              <a:rPr lang="zh-CN" altLang="en-US" sz="4000" b="1" baseline="-25000" dirty="0">
                <a:effectLst>
                  <a:outerShdw blurRad="38100" dist="38100" dir="2700000" algn="tl">
                    <a:srgbClr val="FFFFFF"/>
                  </a:outerShdw>
                </a:effectLst>
              </a:rPr>
              <a:t>）级的</a:t>
            </a:r>
            <a:r>
              <a:rPr lang="zh-CN" altLang="en-US" sz="4000" b="1" baseline="-25000" dirty="0"/>
              <a:t>。</a:t>
            </a:r>
          </a:p>
        </p:txBody>
      </p:sp>
      <p:sp>
        <p:nvSpPr>
          <p:cNvPr id="80901" name="Oval 5"/>
          <p:cNvSpPr>
            <a:spLocks noChangeArrowheads="1"/>
          </p:cNvSpPr>
          <p:nvPr/>
        </p:nvSpPr>
        <p:spPr bwMode="auto">
          <a:xfrm>
            <a:off x="4343400" y="3200400"/>
            <a:ext cx="533400" cy="228600"/>
          </a:xfrm>
          <a:prstGeom prst="ellipse">
            <a:avLst/>
          </a:prstGeom>
          <a:noFill/>
          <a:ln w="19050" algn="ctr">
            <a:solidFill>
              <a:schemeClr val="tx1"/>
            </a:solidFill>
            <a:round/>
            <a:headEnd/>
            <a:tailEnd/>
          </a:ln>
        </p:spPr>
        <p:txBody>
          <a:bodyPr wrap="none" anchor="ctr"/>
          <a:lstStyle/>
          <a:p>
            <a:pPr algn="ctr"/>
            <a:endParaRPr lang="zh-CN" altLang="en-US"/>
          </a:p>
        </p:txBody>
      </p:sp>
      <p:sp>
        <p:nvSpPr>
          <p:cNvPr id="97286" name="Text Box 6"/>
          <p:cNvSpPr txBox="1">
            <a:spLocks noChangeArrowheads="1"/>
          </p:cNvSpPr>
          <p:nvPr/>
        </p:nvSpPr>
        <p:spPr bwMode="auto">
          <a:xfrm>
            <a:off x="4876800" y="3124200"/>
            <a:ext cx="914400" cy="366713"/>
          </a:xfrm>
          <a:prstGeom prst="rect">
            <a:avLst/>
          </a:prstGeom>
          <a:noFill/>
          <a:ln w="9525" algn="ctr">
            <a:noFill/>
            <a:miter lim="800000"/>
            <a:headEnd/>
            <a:tailEnd/>
          </a:ln>
          <a:effectLst/>
        </p:spPr>
        <p:txBody>
          <a:bodyPr>
            <a:spAutoFit/>
          </a:bodyPr>
          <a:lstStyle/>
          <a:p>
            <a:pPr algn="ctr">
              <a:spcBef>
                <a:spcPct val="50000"/>
              </a:spcBef>
              <a:defRPr/>
            </a:pPr>
            <a:r>
              <a:rPr lang="zh-CN" altLang="en-US" b="1" dirty="0">
                <a:effectLst>
                  <a:outerShdw blurRad="38100" dist="38100" dir="2700000" algn="tl">
                    <a:srgbClr val="FFFFFF"/>
                  </a:outerShdw>
                </a:effectLst>
              </a:rPr>
              <a:t>标准差</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2"/>
          <p:cNvSpPr>
            <a:spLocks noGrp="1"/>
          </p:cNvSpPr>
          <p:nvPr>
            <p:ph type="title"/>
          </p:nvPr>
        </p:nvSpPr>
        <p:spPr/>
        <p:txBody>
          <a:bodyPr/>
          <a:lstStyle/>
          <a:p>
            <a:r>
              <a:rPr lang="zh-CN" altLang="en-US" sz="4000" b="1" dirty="0" smtClean="0">
                <a:effectLst>
                  <a:outerShdw blurRad="38100" dist="38100" dir="2700000" algn="tl">
                    <a:srgbClr val="000000">
                      <a:alpha val="43137"/>
                    </a:srgbClr>
                  </a:outerShdw>
                </a:effectLst>
              </a:rPr>
              <a:t>包络相关系数</a:t>
            </a:r>
          </a:p>
        </p:txBody>
      </p:sp>
      <p:sp>
        <p:nvSpPr>
          <p:cNvPr id="19463" name="内容占位符 3"/>
          <p:cNvSpPr>
            <a:spLocks noGrp="1"/>
          </p:cNvSpPr>
          <p:nvPr>
            <p:ph idx="1"/>
          </p:nvPr>
        </p:nvSpPr>
        <p:spPr>
          <a:xfrm>
            <a:off x="762000" y="2133600"/>
            <a:ext cx="7772400" cy="4114800"/>
          </a:xfrm>
        </p:spPr>
        <p:txBody>
          <a:bodyPr/>
          <a:lstStyle/>
          <a:p>
            <a:pPr>
              <a:buFont typeface="Wingdings" pitchFamily="2" charset="2"/>
              <a:buNone/>
              <a:defRPr/>
            </a:pPr>
            <a:r>
              <a:rPr lang="zh-CN" altLang="en-US" b="1" dirty="0" smtClean="0"/>
              <a:t>假定发射端</a:t>
            </a:r>
            <a:r>
              <a:rPr lang="zh-CN" altLang="en-US" b="1" dirty="0" smtClean="0">
                <a:solidFill>
                  <a:srgbClr val="FF0000"/>
                </a:solidFill>
                <a:effectLst>
                  <a:outerShdw blurRad="38100" dist="38100" dir="2700000" algn="tl">
                    <a:srgbClr val="000000">
                      <a:alpha val="43137"/>
                    </a:srgbClr>
                  </a:outerShdw>
                </a:effectLst>
              </a:rPr>
              <a:t>几乎同时</a:t>
            </a:r>
            <a:r>
              <a:rPr lang="zh-CN" altLang="en-US" b="1" dirty="0" smtClean="0"/>
              <a:t>发送</a:t>
            </a:r>
            <a:r>
              <a:rPr lang="zh-CN" altLang="en-US" b="1" dirty="0" smtClean="0">
                <a:solidFill>
                  <a:srgbClr val="002060"/>
                </a:solidFill>
                <a:effectLst>
                  <a:outerShdw blurRad="38100" dist="38100" dir="2700000" algn="tl">
                    <a:srgbClr val="000000">
                      <a:alpha val="43137"/>
                    </a:srgbClr>
                  </a:outerShdw>
                </a:effectLst>
              </a:rPr>
              <a:t>两路</a:t>
            </a:r>
            <a:r>
              <a:rPr lang="zh-CN" altLang="en-US" b="1" dirty="0" smtClean="0"/>
              <a:t>载波，载频</a:t>
            </a:r>
            <a:endParaRPr lang="en-US" altLang="zh-CN" b="1" dirty="0" smtClean="0"/>
          </a:p>
          <a:p>
            <a:pPr>
              <a:buFont typeface="Wingdings" pitchFamily="2" charset="2"/>
              <a:buNone/>
              <a:defRPr/>
            </a:pPr>
            <a:r>
              <a:rPr lang="zh-CN" altLang="en-US" b="1" dirty="0" smtClean="0"/>
              <a:t>分别为     和     ，发送时间差为     。这</a:t>
            </a:r>
            <a:endParaRPr lang="en-US" altLang="zh-CN" b="1" dirty="0" smtClean="0"/>
          </a:p>
          <a:p>
            <a:pPr>
              <a:buFont typeface="Wingdings" pitchFamily="2" charset="2"/>
              <a:buNone/>
              <a:defRPr/>
            </a:pPr>
            <a:r>
              <a:rPr lang="zh-CN" altLang="en-US" b="1" dirty="0" smtClean="0"/>
              <a:t>两路信号经信道传播后到达同一接收机。</a:t>
            </a:r>
            <a:endParaRPr lang="en-US" altLang="zh-CN" b="1" dirty="0" smtClean="0"/>
          </a:p>
          <a:p>
            <a:pPr>
              <a:buFont typeface="Wingdings" pitchFamily="2" charset="2"/>
              <a:buNone/>
              <a:defRPr/>
            </a:pPr>
            <a:r>
              <a:rPr lang="zh-CN" altLang="en-US" b="1" dirty="0" smtClean="0"/>
              <a:t>由于多径传播和移动性，接收信号可以分</a:t>
            </a:r>
            <a:endParaRPr lang="en-US" altLang="zh-CN" b="1" dirty="0" smtClean="0"/>
          </a:p>
          <a:p>
            <a:pPr>
              <a:buFont typeface="Wingdings" pitchFamily="2" charset="2"/>
              <a:buNone/>
              <a:defRPr/>
            </a:pPr>
            <a:r>
              <a:rPr lang="zh-CN" altLang="en-US" b="1" dirty="0" smtClean="0"/>
              <a:t>别表示为：</a:t>
            </a:r>
          </a:p>
        </p:txBody>
      </p:sp>
      <p:pic>
        <p:nvPicPr>
          <p:cNvPr id="81924" name="Object 2"/>
          <p:cNvPicPr>
            <a:picLocks noChangeAspect="1" noChangeArrowheads="1"/>
          </p:cNvPicPr>
          <p:nvPr/>
        </p:nvPicPr>
        <p:blipFill>
          <a:blip r:embed="rId2" cstate="print"/>
          <a:srcRect/>
          <a:stretch>
            <a:fillRect/>
          </a:stretch>
        </p:blipFill>
        <p:spPr bwMode="auto">
          <a:xfrm>
            <a:off x="2209800" y="2743200"/>
            <a:ext cx="463550" cy="606425"/>
          </a:xfrm>
          <a:prstGeom prst="rect">
            <a:avLst/>
          </a:prstGeom>
          <a:noFill/>
          <a:ln w="9525">
            <a:noFill/>
            <a:miter lim="800000"/>
            <a:headEnd/>
            <a:tailEnd/>
          </a:ln>
        </p:spPr>
      </p:pic>
      <p:pic>
        <p:nvPicPr>
          <p:cNvPr id="81925" name="Object 3"/>
          <p:cNvPicPr>
            <a:picLocks noChangeAspect="1" noChangeArrowheads="1"/>
          </p:cNvPicPr>
          <p:nvPr/>
        </p:nvPicPr>
        <p:blipFill>
          <a:blip r:embed="rId3" cstate="print"/>
          <a:srcRect/>
          <a:stretch>
            <a:fillRect/>
          </a:stretch>
        </p:blipFill>
        <p:spPr bwMode="auto">
          <a:xfrm>
            <a:off x="3124200" y="2743200"/>
            <a:ext cx="533400" cy="604838"/>
          </a:xfrm>
          <a:prstGeom prst="rect">
            <a:avLst/>
          </a:prstGeom>
          <a:noFill/>
          <a:ln w="9525">
            <a:noFill/>
            <a:miter lim="800000"/>
            <a:headEnd/>
            <a:tailEnd/>
          </a:ln>
        </p:spPr>
      </p:pic>
      <p:pic>
        <p:nvPicPr>
          <p:cNvPr id="81926" name="Object 4"/>
          <p:cNvPicPr>
            <a:picLocks noChangeAspect="1" noChangeArrowheads="1"/>
          </p:cNvPicPr>
          <p:nvPr/>
        </p:nvPicPr>
        <p:blipFill>
          <a:blip r:embed="rId4" cstate="print"/>
          <a:srcRect/>
          <a:stretch>
            <a:fillRect/>
          </a:stretch>
        </p:blipFill>
        <p:spPr bwMode="auto">
          <a:xfrm>
            <a:off x="6629400" y="2819400"/>
            <a:ext cx="503238" cy="469900"/>
          </a:xfrm>
          <a:prstGeom prst="rect">
            <a:avLst/>
          </a:prstGeom>
          <a:noFill/>
          <a:ln w="9525">
            <a:noFill/>
            <a:miter lim="800000"/>
            <a:headEnd/>
            <a:tailEnd/>
          </a:ln>
        </p:spPr>
      </p:pic>
      <p:pic>
        <p:nvPicPr>
          <p:cNvPr id="106498" name="Picture 2"/>
          <p:cNvPicPr>
            <a:picLocks noChangeAspect="1" noChangeArrowheads="1"/>
          </p:cNvPicPr>
          <p:nvPr/>
        </p:nvPicPr>
        <p:blipFill>
          <a:blip r:embed="rId5" cstate="print"/>
          <a:srcRect/>
          <a:stretch>
            <a:fillRect/>
          </a:stretch>
        </p:blipFill>
        <p:spPr bwMode="auto">
          <a:xfrm>
            <a:off x="2895600" y="4572000"/>
            <a:ext cx="6086475" cy="189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标题 1"/>
          <p:cNvSpPr>
            <a:spLocks noGrp="1"/>
          </p:cNvSpPr>
          <p:nvPr>
            <p:ph type="title"/>
          </p:nvPr>
        </p:nvSpPr>
        <p:spPr/>
        <p:txBody>
          <a:bodyPr/>
          <a:lstStyle/>
          <a:p>
            <a:endParaRPr lang="zh-CN" altLang="en-US" smtClean="0"/>
          </a:p>
        </p:txBody>
      </p:sp>
      <p:sp>
        <p:nvSpPr>
          <p:cNvPr id="20488" name="内容占位符 2"/>
          <p:cNvSpPr>
            <a:spLocks noGrp="1"/>
          </p:cNvSpPr>
          <p:nvPr>
            <p:ph idx="1"/>
          </p:nvPr>
        </p:nvSpPr>
        <p:spPr>
          <a:xfrm>
            <a:off x="685800" y="2133600"/>
            <a:ext cx="7772400" cy="4114800"/>
          </a:xfrm>
        </p:spPr>
        <p:txBody>
          <a:bodyPr/>
          <a:lstStyle/>
          <a:p>
            <a:pPr>
              <a:buFont typeface="Wingdings" pitchFamily="2" charset="2"/>
              <a:buNone/>
            </a:pPr>
            <a:r>
              <a:rPr lang="zh-CN" altLang="en-US" b="1" dirty="0" smtClean="0"/>
              <a:t>两个接收信号可以写作如下形式：</a:t>
            </a:r>
            <a:endParaRPr lang="en-US" altLang="zh-CN" b="1" dirty="0" smtClean="0"/>
          </a:p>
          <a:p>
            <a:pPr>
              <a:buFont typeface="Wingdings" pitchFamily="2" charset="2"/>
              <a:buNone/>
            </a:pPr>
            <a:endParaRPr lang="en-US" altLang="zh-CN" b="1" dirty="0" smtClean="0"/>
          </a:p>
          <a:p>
            <a:pPr>
              <a:buFont typeface="Wingdings" pitchFamily="2" charset="2"/>
              <a:buNone/>
            </a:pPr>
            <a:endParaRPr lang="en-US" altLang="zh-CN" b="1" dirty="0" smtClean="0"/>
          </a:p>
          <a:p>
            <a:pPr>
              <a:buFont typeface="Wingdings" pitchFamily="2" charset="2"/>
              <a:buNone/>
            </a:pPr>
            <a:r>
              <a:rPr lang="zh-CN" altLang="en-US" b="1" dirty="0" smtClean="0"/>
              <a:t>其中，   和     为多径合成信号的幅度或包</a:t>
            </a:r>
            <a:endParaRPr lang="en-US" altLang="zh-CN" b="1" dirty="0" smtClean="0"/>
          </a:p>
          <a:p>
            <a:pPr>
              <a:buFont typeface="Wingdings" pitchFamily="2" charset="2"/>
              <a:buNone/>
            </a:pPr>
            <a:r>
              <a:rPr lang="zh-CN" altLang="en-US" b="1" dirty="0" smtClean="0"/>
              <a:t>络，  和    是多径合成信号的相位，它们</a:t>
            </a:r>
            <a:endParaRPr lang="en-US" altLang="zh-CN" b="1" dirty="0" smtClean="0"/>
          </a:p>
          <a:p>
            <a:pPr>
              <a:buFont typeface="Wingdings" pitchFamily="2" charset="2"/>
              <a:buNone/>
            </a:pPr>
            <a:r>
              <a:rPr lang="zh-CN" altLang="en-US" b="1" dirty="0" smtClean="0"/>
              <a:t>都是随机变量，是功率延迟分布和多普勒</a:t>
            </a:r>
            <a:endParaRPr lang="en-US" altLang="zh-CN" b="1" dirty="0" smtClean="0"/>
          </a:p>
          <a:p>
            <a:pPr>
              <a:buFont typeface="Wingdings" pitchFamily="2" charset="2"/>
              <a:buNone/>
            </a:pPr>
            <a:r>
              <a:rPr lang="zh-CN" altLang="en-US" b="1" dirty="0" smtClean="0"/>
              <a:t>功率谱的函数。</a:t>
            </a:r>
            <a:endParaRPr lang="en-US" altLang="zh-CN" b="1" dirty="0" smtClean="0"/>
          </a:p>
          <a:p>
            <a:pPr>
              <a:buFont typeface="Wingdings" pitchFamily="2" charset="2"/>
              <a:buNone/>
            </a:pPr>
            <a:endParaRPr lang="zh-CN" altLang="en-US" dirty="0" smtClean="0"/>
          </a:p>
        </p:txBody>
      </p:sp>
      <p:graphicFrame>
        <p:nvGraphicFramePr>
          <p:cNvPr id="20482" name="Object 2"/>
          <p:cNvGraphicFramePr>
            <a:graphicFrameLocks noChangeAspect="1"/>
          </p:cNvGraphicFramePr>
          <p:nvPr/>
        </p:nvGraphicFramePr>
        <p:xfrm>
          <a:off x="2743200" y="2819400"/>
          <a:ext cx="3505200" cy="914400"/>
        </p:xfrm>
        <a:graphic>
          <a:graphicData uri="http://schemas.openxmlformats.org/presentationml/2006/ole">
            <p:oleObj spid="_x0000_s20482" name="公式" r:id="rId3" imgW="1752480" imgH="457200" progId="Equation.3">
              <p:embed/>
            </p:oleObj>
          </a:graphicData>
        </a:graphic>
      </p:graphicFrame>
      <p:graphicFrame>
        <p:nvGraphicFramePr>
          <p:cNvPr id="20483" name="Object 3"/>
          <p:cNvGraphicFramePr>
            <a:graphicFrameLocks noChangeAspect="1"/>
          </p:cNvGraphicFramePr>
          <p:nvPr/>
        </p:nvGraphicFramePr>
        <p:xfrm>
          <a:off x="1905000" y="3886200"/>
          <a:ext cx="469900" cy="569913"/>
        </p:xfrm>
        <a:graphic>
          <a:graphicData uri="http://schemas.openxmlformats.org/presentationml/2006/ole">
            <p:oleObj spid="_x0000_s20483" name="公式" r:id="rId4" imgW="177480" imgH="215640" progId="Equation.3">
              <p:embed/>
            </p:oleObj>
          </a:graphicData>
        </a:graphic>
      </p:graphicFrame>
      <p:graphicFrame>
        <p:nvGraphicFramePr>
          <p:cNvPr id="20484" name="Object 4"/>
          <p:cNvGraphicFramePr>
            <a:graphicFrameLocks noChangeAspect="1"/>
          </p:cNvGraphicFramePr>
          <p:nvPr/>
        </p:nvGraphicFramePr>
        <p:xfrm>
          <a:off x="2819400" y="3886200"/>
          <a:ext cx="533400" cy="566738"/>
        </p:xfrm>
        <a:graphic>
          <a:graphicData uri="http://schemas.openxmlformats.org/presentationml/2006/ole">
            <p:oleObj spid="_x0000_s20484" name="公式" r:id="rId5" imgW="203040" imgH="215640" progId="Equation.3">
              <p:embed/>
            </p:oleObj>
          </a:graphicData>
        </a:graphic>
      </p:graphicFrame>
      <p:graphicFrame>
        <p:nvGraphicFramePr>
          <p:cNvPr id="20485" name="Object 5"/>
          <p:cNvGraphicFramePr>
            <a:graphicFrameLocks noChangeAspect="1"/>
          </p:cNvGraphicFramePr>
          <p:nvPr/>
        </p:nvGraphicFramePr>
        <p:xfrm>
          <a:off x="1447800" y="4495800"/>
          <a:ext cx="387350" cy="506413"/>
        </p:xfrm>
        <a:graphic>
          <a:graphicData uri="http://schemas.openxmlformats.org/presentationml/2006/ole">
            <p:oleObj spid="_x0000_s20485" name="公式" r:id="rId6" imgW="164880" imgH="215640" progId="Equation.3">
              <p:embed/>
            </p:oleObj>
          </a:graphicData>
        </a:graphic>
      </p:graphicFrame>
      <p:graphicFrame>
        <p:nvGraphicFramePr>
          <p:cNvPr id="20486" name="Object 6"/>
          <p:cNvGraphicFramePr>
            <a:graphicFrameLocks noChangeAspect="1"/>
          </p:cNvGraphicFramePr>
          <p:nvPr/>
        </p:nvGraphicFramePr>
        <p:xfrm>
          <a:off x="2286000" y="4495800"/>
          <a:ext cx="403225" cy="488950"/>
        </p:xfrm>
        <a:graphic>
          <a:graphicData uri="http://schemas.openxmlformats.org/presentationml/2006/ole">
            <p:oleObj spid="_x0000_s20486" name="公式" r:id="rId7" imgW="177480" imgH="215640" progId="Equation.3">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endParaRPr lang="zh-CN" altLang="en-US" smtClean="0"/>
          </a:p>
        </p:txBody>
      </p:sp>
      <p:sp>
        <p:nvSpPr>
          <p:cNvPr id="82947" name="内容占位符 2"/>
          <p:cNvSpPr>
            <a:spLocks noGrp="1"/>
          </p:cNvSpPr>
          <p:nvPr>
            <p:ph idx="1"/>
          </p:nvPr>
        </p:nvSpPr>
        <p:spPr>
          <a:xfrm>
            <a:off x="762000" y="1981200"/>
            <a:ext cx="7772400" cy="4572000"/>
          </a:xfrm>
        </p:spPr>
        <p:txBody>
          <a:bodyPr/>
          <a:lstStyle/>
          <a:p>
            <a:r>
              <a:rPr lang="zh-CN" altLang="en-US" b="1" dirty="0" smtClean="0"/>
              <a:t>归一化包络相关系数定义为：</a:t>
            </a:r>
            <a:endParaRPr lang="en-US" altLang="zh-CN" b="1" dirty="0" smtClean="0"/>
          </a:p>
          <a:p>
            <a:endParaRPr lang="en-US" altLang="zh-CN" b="1" dirty="0" smtClean="0"/>
          </a:p>
          <a:p>
            <a:pPr>
              <a:buFont typeface="Wingdings" pitchFamily="2" charset="2"/>
              <a:buNone/>
            </a:pPr>
            <a:r>
              <a:rPr lang="en-US" altLang="zh-CN" b="1" dirty="0" smtClean="0"/>
              <a:t>                  </a:t>
            </a:r>
          </a:p>
          <a:p>
            <a:endParaRPr lang="en-US" altLang="zh-CN" b="1" dirty="0" smtClean="0"/>
          </a:p>
          <a:p>
            <a:pPr>
              <a:buFont typeface="Wingdings" pitchFamily="2" charset="2"/>
              <a:buNone/>
            </a:pPr>
            <a:r>
              <a:rPr lang="en-US" altLang="zh-CN" b="1" dirty="0" smtClean="0"/>
              <a:t>                                                      </a:t>
            </a:r>
            <a:r>
              <a:rPr lang="zh-CN" altLang="en-US" b="1" dirty="0" smtClean="0"/>
              <a:t>。</a:t>
            </a:r>
            <a:endParaRPr lang="en-US" altLang="zh-CN" b="1" dirty="0" smtClean="0"/>
          </a:p>
          <a:p>
            <a:r>
              <a:rPr lang="en-US" altLang="zh-CN" b="1" dirty="0" smtClean="0"/>
              <a:t>               </a:t>
            </a:r>
            <a:r>
              <a:rPr lang="zh-CN" altLang="en-US" b="1" dirty="0" smtClean="0"/>
              <a:t>。它体现出包络之间的相关程</a:t>
            </a:r>
            <a:endParaRPr lang="en-US" altLang="zh-CN" b="1" dirty="0" smtClean="0"/>
          </a:p>
          <a:p>
            <a:pPr>
              <a:buFont typeface="Wingdings" pitchFamily="2" charset="2"/>
              <a:buNone/>
            </a:pPr>
            <a:r>
              <a:rPr lang="zh-CN" altLang="en-US" b="1" dirty="0" smtClean="0"/>
              <a:t>   度，        表示包络完全不相关，       表</a:t>
            </a:r>
            <a:endParaRPr lang="en-US" altLang="zh-CN" b="1" dirty="0" smtClean="0"/>
          </a:p>
          <a:p>
            <a:pPr>
              <a:buFont typeface="Wingdings" pitchFamily="2" charset="2"/>
              <a:buNone/>
            </a:pPr>
            <a:r>
              <a:rPr lang="zh-CN" altLang="en-US" b="1" dirty="0" smtClean="0"/>
              <a:t>   示包络完全相关。</a:t>
            </a:r>
            <a:endParaRPr lang="en-US" altLang="zh-CN" b="1" dirty="0" smtClean="0"/>
          </a:p>
          <a:p>
            <a:pPr>
              <a:buFont typeface="Wingdings" pitchFamily="2" charset="2"/>
              <a:buNone/>
            </a:pPr>
            <a:endParaRPr lang="zh-CN" altLang="en-US" b="1" dirty="0" smtClean="0"/>
          </a:p>
        </p:txBody>
      </p:sp>
      <p:pic>
        <p:nvPicPr>
          <p:cNvPr id="82948" name="Object 3"/>
          <p:cNvPicPr>
            <a:picLocks noChangeAspect="1" noChangeArrowheads="1"/>
          </p:cNvPicPr>
          <p:nvPr/>
        </p:nvPicPr>
        <p:blipFill>
          <a:blip r:embed="rId2" cstate="print"/>
          <a:srcRect/>
          <a:stretch>
            <a:fillRect/>
          </a:stretch>
        </p:blipFill>
        <p:spPr bwMode="auto">
          <a:xfrm>
            <a:off x="1143000" y="4953000"/>
            <a:ext cx="1676400" cy="582613"/>
          </a:xfrm>
          <a:prstGeom prst="rect">
            <a:avLst/>
          </a:prstGeom>
          <a:noFill/>
          <a:ln w="9525">
            <a:noFill/>
            <a:miter lim="800000"/>
            <a:headEnd/>
            <a:tailEnd/>
          </a:ln>
        </p:spPr>
      </p:pic>
      <p:pic>
        <p:nvPicPr>
          <p:cNvPr id="82949" name="Object 4"/>
          <p:cNvPicPr>
            <a:picLocks noChangeAspect="1" noChangeArrowheads="1"/>
          </p:cNvPicPr>
          <p:nvPr/>
        </p:nvPicPr>
        <p:blipFill>
          <a:blip r:embed="rId3" cstate="print"/>
          <a:srcRect/>
          <a:stretch>
            <a:fillRect/>
          </a:stretch>
        </p:blipFill>
        <p:spPr bwMode="auto">
          <a:xfrm>
            <a:off x="1828800" y="5486400"/>
            <a:ext cx="1143000" cy="609600"/>
          </a:xfrm>
          <a:prstGeom prst="rect">
            <a:avLst/>
          </a:prstGeom>
          <a:noFill/>
          <a:ln w="9525">
            <a:noFill/>
            <a:miter lim="800000"/>
            <a:headEnd/>
            <a:tailEnd/>
          </a:ln>
        </p:spPr>
      </p:pic>
      <p:pic>
        <p:nvPicPr>
          <p:cNvPr id="82950" name="Object 5"/>
          <p:cNvPicPr>
            <a:picLocks noChangeAspect="1" noChangeArrowheads="1"/>
          </p:cNvPicPr>
          <p:nvPr/>
        </p:nvPicPr>
        <p:blipFill>
          <a:blip r:embed="rId4" cstate="print"/>
          <a:srcRect/>
          <a:stretch>
            <a:fillRect/>
          </a:stretch>
        </p:blipFill>
        <p:spPr bwMode="auto">
          <a:xfrm>
            <a:off x="6858000" y="5486400"/>
            <a:ext cx="977900" cy="609600"/>
          </a:xfrm>
          <a:prstGeom prst="rect">
            <a:avLst/>
          </a:prstGeom>
          <a:noFill/>
          <a:ln w="9525">
            <a:noFill/>
            <a:miter lim="800000"/>
            <a:headEnd/>
            <a:tailEnd/>
          </a:ln>
        </p:spPr>
      </p:pic>
      <p:pic>
        <p:nvPicPr>
          <p:cNvPr id="82951" name="Picture 11"/>
          <p:cNvPicPr>
            <a:picLocks noChangeAspect="1" noChangeArrowheads="1"/>
          </p:cNvPicPr>
          <p:nvPr/>
        </p:nvPicPr>
        <p:blipFill>
          <a:blip r:embed="rId5" cstate="print"/>
          <a:srcRect/>
          <a:stretch>
            <a:fillRect/>
          </a:stretch>
        </p:blipFill>
        <p:spPr bwMode="auto">
          <a:xfrm>
            <a:off x="2057400" y="2667000"/>
            <a:ext cx="4495800" cy="233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endParaRPr lang="zh-CN" altLang="zh-CN" smtClean="0"/>
          </a:p>
        </p:txBody>
      </p:sp>
      <p:sp>
        <p:nvSpPr>
          <p:cNvPr id="283651" name="Rectangle 3"/>
          <p:cNvSpPr>
            <a:spLocks noGrp="1" noChangeArrowheads="1"/>
          </p:cNvSpPr>
          <p:nvPr>
            <p:ph type="body" idx="1"/>
          </p:nvPr>
        </p:nvSpPr>
        <p:spPr>
          <a:xfrm>
            <a:off x="838200" y="2133600"/>
            <a:ext cx="7772400" cy="4114800"/>
          </a:xfrm>
        </p:spPr>
        <p:txBody>
          <a:bodyPr/>
          <a:lstStyle/>
          <a:p>
            <a:pPr eaLnBrk="1" hangingPunct="1">
              <a:defRPr/>
            </a:pPr>
            <a:r>
              <a:rPr lang="el-GR" altLang="zh-CN" sz="2800" b="1" i="1" u="sng" dirty="0" smtClean="0">
                <a:effectLst>
                  <a:outerShdw blurRad="38100" dist="38100" dir="2700000" algn="tl">
                    <a:srgbClr val="000000">
                      <a:alpha val="43137"/>
                    </a:srgbClr>
                  </a:outerShdw>
                </a:effectLst>
                <a:latin typeface="Times New Roman" pitchFamily="18" charset="0"/>
                <a:cs typeface="Tahoma" pitchFamily="34" charset="0"/>
              </a:rPr>
              <a:t>ρ</a:t>
            </a:r>
            <a:r>
              <a:rPr lang="zh-CN" altLang="en-US" sz="2800" b="1" i="1" u="sng" dirty="0" smtClean="0">
                <a:effectLst>
                  <a:outerShdw blurRad="38100" dist="38100" dir="2700000" algn="tl">
                    <a:srgbClr val="000000">
                      <a:alpha val="43137"/>
                    </a:srgbClr>
                  </a:outerShdw>
                </a:effectLst>
                <a:latin typeface="Times New Roman" pitchFamily="18" charset="0"/>
                <a:cs typeface="Tahoma" pitchFamily="34" charset="0"/>
              </a:rPr>
              <a:t>＝</a:t>
            </a:r>
            <a:r>
              <a:rPr lang="en-US" altLang="zh-CN" sz="2800" b="1" u="sng" dirty="0" smtClean="0">
                <a:effectLst>
                  <a:outerShdw blurRad="38100" dist="38100" dir="2700000" algn="tl">
                    <a:srgbClr val="000000">
                      <a:alpha val="43137"/>
                    </a:srgbClr>
                  </a:outerShdw>
                </a:effectLst>
                <a:latin typeface="Times New Roman" pitchFamily="18" charset="0"/>
                <a:cs typeface="Tahoma" pitchFamily="34" charset="0"/>
              </a:rPr>
              <a:t>0</a:t>
            </a:r>
            <a:r>
              <a:rPr lang="en-US" altLang="zh-CN" sz="2800" b="1" dirty="0" smtClean="0">
                <a:effectLst>
                  <a:outerShdw blurRad="38100" dist="38100" dir="2700000" algn="tl">
                    <a:srgbClr val="000000">
                      <a:alpha val="43137"/>
                    </a:srgbClr>
                  </a:outerShdw>
                </a:effectLst>
                <a:latin typeface="Times New Roman" pitchFamily="18" charset="0"/>
                <a:cs typeface="Tahoma" pitchFamily="34" charset="0"/>
              </a:rPr>
              <a:t> </a:t>
            </a:r>
            <a:r>
              <a:rPr lang="zh-CN" altLang="en-US" sz="2800" b="1" dirty="0" smtClean="0">
                <a:latin typeface="Times New Roman" pitchFamily="18" charset="0"/>
                <a:cs typeface="Tahoma" pitchFamily="34" charset="0"/>
              </a:rPr>
              <a:t>，两信号的幅度（包络）完全不相关，即一个信号的幅度变化与另一个信号的幅度变化无关，通俗地说，它们之间完全“不搭调”。</a:t>
            </a:r>
          </a:p>
          <a:p>
            <a:pPr eaLnBrk="1" hangingPunct="1">
              <a:defRPr/>
            </a:pPr>
            <a:r>
              <a:rPr lang="el-GR" altLang="zh-CN" sz="2800" b="1" i="1" u="sng" dirty="0" smtClean="0">
                <a:effectLst>
                  <a:outerShdw blurRad="38100" dist="38100" dir="2700000" algn="tl">
                    <a:srgbClr val="000000">
                      <a:alpha val="43137"/>
                    </a:srgbClr>
                  </a:outerShdw>
                </a:effectLst>
                <a:latin typeface="Times New Roman" pitchFamily="18" charset="0"/>
                <a:cs typeface="Tahoma" pitchFamily="34" charset="0"/>
              </a:rPr>
              <a:t>ρ</a:t>
            </a:r>
            <a:r>
              <a:rPr lang="zh-CN" altLang="en-US" sz="2800" b="1" i="1" u="sng" dirty="0" smtClean="0">
                <a:effectLst>
                  <a:outerShdw blurRad="38100" dist="38100" dir="2700000" algn="tl">
                    <a:srgbClr val="000000">
                      <a:alpha val="43137"/>
                    </a:srgbClr>
                  </a:outerShdw>
                </a:effectLst>
                <a:latin typeface="Times New Roman" pitchFamily="18" charset="0"/>
                <a:cs typeface="Tahoma" pitchFamily="34" charset="0"/>
              </a:rPr>
              <a:t>＝</a:t>
            </a:r>
            <a:r>
              <a:rPr lang="en-US" altLang="zh-CN" sz="2800" b="1" u="sng" dirty="0" smtClean="0">
                <a:effectLst>
                  <a:outerShdw blurRad="38100" dist="38100" dir="2700000" algn="tl">
                    <a:srgbClr val="000000">
                      <a:alpha val="43137"/>
                    </a:srgbClr>
                  </a:outerShdw>
                </a:effectLst>
                <a:latin typeface="Times New Roman" pitchFamily="18" charset="0"/>
                <a:cs typeface="Tahoma" pitchFamily="34" charset="0"/>
              </a:rPr>
              <a:t>1</a:t>
            </a:r>
            <a:r>
              <a:rPr lang="en-US" altLang="zh-CN" sz="2800" b="1" dirty="0" smtClean="0">
                <a:latin typeface="Times New Roman" pitchFamily="18" charset="0"/>
                <a:cs typeface="Tahoma" pitchFamily="34" charset="0"/>
              </a:rPr>
              <a:t> </a:t>
            </a:r>
            <a:r>
              <a:rPr lang="zh-CN" altLang="en-US" sz="2800" b="1" dirty="0" smtClean="0">
                <a:latin typeface="Times New Roman" pitchFamily="18" charset="0"/>
                <a:cs typeface="Tahoma" pitchFamily="34" charset="0"/>
              </a:rPr>
              <a:t>，两信号的幅度（包络）完全相关，即一个信号的幅度变化与另一个信号的幅度变化相“协调一致”。</a:t>
            </a:r>
          </a:p>
          <a:p>
            <a:pPr eaLnBrk="1" hangingPunct="1">
              <a:defRPr/>
            </a:pPr>
            <a:r>
              <a:rPr lang="zh-CN" altLang="en-US" sz="2800" b="1" dirty="0" smtClean="0">
                <a:latin typeface="Times New Roman" pitchFamily="18" charset="0"/>
                <a:cs typeface="Tahoma" pitchFamily="34" charset="0"/>
              </a:rPr>
              <a:t> </a:t>
            </a:r>
            <a:r>
              <a:rPr lang="el-GR" altLang="zh-CN" sz="2800" b="1" i="1" u="sng" dirty="0" smtClean="0">
                <a:effectLst>
                  <a:outerShdw blurRad="38100" dist="38100" dir="2700000" algn="tl">
                    <a:srgbClr val="000000">
                      <a:alpha val="43137"/>
                    </a:srgbClr>
                  </a:outerShdw>
                </a:effectLst>
                <a:latin typeface="Times New Roman" pitchFamily="18" charset="0"/>
                <a:cs typeface="Tahoma" pitchFamily="34" charset="0"/>
              </a:rPr>
              <a:t>ρ</a:t>
            </a:r>
            <a:r>
              <a:rPr lang="zh-CN" altLang="en-US" sz="2800" b="1" i="1" u="sng" dirty="0" smtClean="0">
                <a:effectLst>
                  <a:outerShdw blurRad="38100" dist="38100" dir="2700000" algn="tl">
                    <a:srgbClr val="000000">
                      <a:alpha val="43137"/>
                    </a:srgbClr>
                  </a:outerShdw>
                </a:effectLst>
                <a:latin typeface="Times New Roman" pitchFamily="18" charset="0"/>
                <a:cs typeface="Tahoma" pitchFamily="34" charset="0"/>
              </a:rPr>
              <a:t>＝</a:t>
            </a:r>
            <a:r>
              <a:rPr lang="en-US" altLang="zh-CN" sz="2800" b="1" u="sng" dirty="0" smtClean="0">
                <a:effectLst>
                  <a:outerShdw blurRad="38100" dist="38100" dir="2700000" algn="tl">
                    <a:srgbClr val="000000">
                      <a:alpha val="43137"/>
                    </a:srgbClr>
                  </a:outerShdw>
                </a:effectLst>
                <a:latin typeface="Times New Roman" pitchFamily="18" charset="0"/>
                <a:cs typeface="Tahoma" pitchFamily="34" charset="0"/>
              </a:rPr>
              <a:t>0.5</a:t>
            </a:r>
            <a:r>
              <a:rPr lang="en-US" altLang="zh-CN" sz="2800" b="1" dirty="0" smtClean="0">
                <a:effectLst>
                  <a:outerShdw blurRad="38100" dist="38100" dir="2700000" algn="tl">
                    <a:srgbClr val="000000">
                      <a:alpha val="43137"/>
                    </a:srgbClr>
                  </a:outerShdw>
                </a:effectLst>
                <a:latin typeface="Times New Roman" pitchFamily="18" charset="0"/>
                <a:cs typeface="Tahoma" pitchFamily="34" charset="0"/>
              </a:rPr>
              <a:t> </a:t>
            </a:r>
            <a:r>
              <a:rPr lang="zh-CN" altLang="en-US" sz="2800" b="1" dirty="0" smtClean="0">
                <a:effectLst>
                  <a:outerShdw blurRad="38100" dist="38100" dir="2700000" algn="tl">
                    <a:srgbClr val="FFFFFF"/>
                  </a:outerShdw>
                </a:effectLst>
                <a:latin typeface="Times New Roman" pitchFamily="18" charset="0"/>
                <a:cs typeface="Tahoma" pitchFamily="34" charset="0"/>
              </a:rPr>
              <a:t>，两信号的幅度</a:t>
            </a:r>
            <a:r>
              <a:rPr lang="zh-CN" altLang="en-US" sz="2800" b="1" dirty="0" smtClean="0">
                <a:latin typeface="Times New Roman" pitchFamily="18" charset="0"/>
                <a:cs typeface="Tahoma" pitchFamily="34" charset="0"/>
              </a:rPr>
              <a:t>（包络）</a:t>
            </a:r>
            <a:r>
              <a:rPr lang="zh-CN" altLang="en-US" sz="2800" b="1" dirty="0" smtClean="0">
                <a:effectLst>
                  <a:outerShdw blurRad="38100" dist="38100" dir="2700000" algn="tl">
                    <a:srgbClr val="FFFFFF"/>
                  </a:outerShdw>
                </a:effectLst>
                <a:latin typeface="Times New Roman" pitchFamily="18" charset="0"/>
                <a:cs typeface="Tahoma" pitchFamily="34" charset="0"/>
              </a:rPr>
              <a:t>相关性的分界点，即我们认为</a:t>
            </a:r>
            <a:r>
              <a:rPr lang="el-GR" altLang="zh-CN" sz="2800" b="1" i="1" dirty="0" smtClean="0">
                <a:effectLst>
                  <a:outerShdw blurRad="38100" dist="38100" dir="2700000" algn="tl">
                    <a:srgbClr val="FFFFFF"/>
                  </a:outerShdw>
                </a:effectLst>
                <a:latin typeface="Times New Roman" pitchFamily="18" charset="0"/>
                <a:cs typeface="Tahoma" pitchFamily="34" charset="0"/>
              </a:rPr>
              <a:t>ρ</a:t>
            </a:r>
            <a:r>
              <a:rPr lang="en-US" altLang="zh-CN" sz="2800" b="1" i="1" dirty="0" smtClean="0">
                <a:effectLst>
                  <a:outerShdw blurRad="38100" dist="38100" dir="2700000" algn="tl">
                    <a:srgbClr val="FFFFFF"/>
                  </a:outerShdw>
                </a:effectLst>
                <a:latin typeface="Times New Roman" pitchFamily="18" charset="0"/>
                <a:cs typeface="Tahoma" pitchFamily="34" charset="0"/>
              </a:rPr>
              <a:t>&gt;</a:t>
            </a:r>
            <a:r>
              <a:rPr lang="en-US" altLang="zh-CN" sz="2800" b="1" dirty="0" smtClean="0">
                <a:effectLst>
                  <a:outerShdw blurRad="38100" dist="38100" dir="2700000" algn="tl">
                    <a:srgbClr val="FFFFFF"/>
                  </a:outerShdw>
                </a:effectLst>
                <a:latin typeface="Times New Roman" pitchFamily="18" charset="0"/>
                <a:cs typeface="Tahoma" pitchFamily="34" charset="0"/>
              </a:rPr>
              <a:t>0.5</a:t>
            </a:r>
            <a:r>
              <a:rPr lang="zh-CN" altLang="en-US" sz="2800" b="1" dirty="0" smtClean="0">
                <a:latin typeface="Times New Roman" pitchFamily="18" charset="0"/>
                <a:cs typeface="Tahoma" pitchFamily="34" charset="0"/>
              </a:rPr>
              <a:t>时信号幅度</a:t>
            </a:r>
            <a:r>
              <a:rPr lang="zh-CN" altLang="en-US" sz="2800" b="1" dirty="0" smtClean="0">
                <a:effectLst>
                  <a:outerShdw blurRad="38100" dist="38100" dir="2700000" algn="tl">
                    <a:srgbClr val="FFFFFF"/>
                  </a:outerShdw>
                </a:effectLst>
                <a:latin typeface="Times New Roman" pitchFamily="18" charset="0"/>
                <a:cs typeface="Tahoma" pitchFamily="34" charset="0"/>
              </a:rPr>
              <a:t>基本相关， </a:t>
            </a:r>
            <a:r>
              <a:rPr lang="el-GR" altLang="zh-CN" sz="2800" b="1" i="1" dirty="0" smtClean="0">
                <a:effectLst>
                  <a:outerShdw blurRad="38100" dist="38100" dir="2700000" algn="tl">
                    <a:srgbClr val="FFFFFF"/>
                  </a:outerShdw>
                </a:effectLst>
                <a:latin typeface="Times New Roman" pitchFamily="18" charset="0"/>
                <a:cs typeface="Tahoma" pitchFamily="34" charset="0"/>
              </a:rPr>
              <a:t>ρ</a:t>
            </a:r>
            <a:r>
              <a:rPr lang="en-US" altLang="zh-CN" sz="2800" b="1" i="1" dirty="0" smtClean="0">
                <a:effectLst>
                  <a:outerShdw blurRad="38100" dist="38100" dir="2700000" algn="tl">
                    <a:srgbClr val="FFFFFF"/>
                  </a:outerShdw>
                </a:effectLst>
                <a:latin typeface="Times New Roman" pitchFamily="18" charset="0"/>
                <a:cs typeface="Tahoma" pitchFamily="34" charset="0"/>
              </a:rPr>
              <a:t>&lt;</a:t>
            </a:r>
            <a:r>
              <a:rPr lang="en-US" altLang="zh-CN" sz="2800" b="1" dirty="0" smtClean="0">
                <a:effectLst>
                  <a:outerShdw blurRad="38100" dist="38100" dir="2700000" algn="tl">
                    <a:srgbClr val="FFFFFF"/>
                  </a:outerShdw>
                </a:effectLst>
                <a:latin typeface="Times New Roman" pitchFamily="18" charset="0"/>
                <a:cs typeface="Tahoma" pitchFamily="34" charset="0"/>
              </a:rPr>
              <a:t>0.5</a:t>
            </a:r>
            <a:r>
              <a:rPr lang="zh-CN" altLang="en-US" sz="2800" b="1" dirty="0" smtClean="0">
                <a:latin typeface="Times New Roman" pitchFamily="18" charset="0"/>
                <a:cs typeface="Tahoma" pitchFamily="34" charset="0"/>
              </a:rPr>
              <a:t>信号幅度</a:t>
            </a:r>
            <a:r>
              <a:rPr lang="zh-CN" altLang="en-US" sz="2800" b="1" dirty="0" smtClean="0">
                <a:effectLst>
                  <a:outerShdw blurRad="38100" dist="38100" dir="2700000" algn="tl">
                    <a:srgbClr val="FFFFFF"/>
                  </a:outerShdw>
                </a:effectLst>
                <a:latin typeface="Times New Roman" pitchFamily="18" charset="0"/>
                <a:cs typeface="Tahoma" pitchFamily="34" charset="0"/>
              </a:rPr>
              <a:t>基本不相关。</a:t>
            </a:r>
            <a:endParaRPr lang="zh-CN" altLang="el-GR" sz="2800" b="1" dirty="0" smtClean="0">
              <a:effectLst>
                <a:outerShdw blurRad="38100" dist="38100" dir="2700000" algn="tl">
                  <a:srgbClr val="FFFFFF"/>
                </a:outerShdw>
              </a:effectLst>
              <a:latin typeface="Times New Roman" pitchFamily="18" charset="0"/>
              <a:cs typeface="Tahoma"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5"/>
          <p:cNvSpPr>
            <a:spLocks noGrp="1" noChangeArrowheads="1"/>
          </p:cNvSpPr>
          <p:nvPr>
            <p:ph type="title"/>
          </p:nvPr>
        </p:nvSpPr>
        <p:spPr/>
        <p:txBody>
          <a:bodyPr/>
          <a:lstStyle/>
          <a:p>
            <a:pPr eaLnBrk="1" hangingPunct="1"/>
            <a:endParaRPr lang="zh-CN" altLang="zh-CN" smtClean="0"/>
          </a:p>
        </p:txBody>
      </p:sp>
      <p:sp>
        <p:nvSpPr>
          <p:cNvPr id="166915" name="Rectangle 3"/>
          <p:cNvSpPr>
            <a:spLocks noGrp="1" noChangeArrowheads="1"/>
          </p:cNvSpPr>
          <p:nvPr>
            <p:ph type="body" sz="half" idx="1"/>
          </p:nvPr>
        </p:nvSpPr>
        <p:spPr>
          <a:xfrm>
            <a:off x="838200" y="2057400"/>
            <a:ext cx="7772400" cy="4343400"/>
          </a:xfrm>
        </p:spPr>
        <p:txBody>
          <a:bodyPr/>
          <a:lstStyle/>
          <a:p>
            <a:pPr eaLnBrk="1" hangingPunct="1">
              <a:lnSpc>
                <a:spcPct val="80000"/>
              </a:lnSpc>
              <a:buFont typeface="Wingdings" pitchFamily="2" charset="2"/>
              <a:buNone/>
              <a:defRPr/>
            </a:pPr>
            <a:r>
              <a:rPr lang="zh-CN" altLang="en-US" b="1" dirty="0" smtClean="0"/>
              <a:t>在包络服从瑞利分布，且</a:t>
            </a:r>
            <a:r>
              <a:rPr lang="zh-CN" altLang="en-US" b="1" dirty="0" smtClean="0">
                <a:latin typeface="Times New Roman" pitchFamily="18" charset="0"/>
              </a:rPr>
              <a:t>功率延迟分布按</a:t>
            </a:r>
            <a:endParaRPr lang="en-US" altLang="zh-CN" b="1" dirty="0" smtClean="0">
              <a:latin typeface="Times New Roman" pitchFamily="18" charset="0"/>
            </a:endParaRPr>
          </a:p>
          <a:p>
            <a:pPr eaLnBrk="1" hangingPunct="1">
              <a:lnSpc>
                <a:spcPct val="80000"/>
              </a:lnSpc>
              <a:buFont typeface="Wingdings" pitchFamily="2" charset="2"/>
              <a:buNone/>
              <a:defRPr/>
            </a:pPr>
            <a:r>
              <a:rPr lang="zh-CN" altLang="en-US" b="1" dirty="0" smtClean="0">
                <a:latin typeface="Times New Roman" pitchFamily="18" charset="0"/>
              </a:rPr>
              <a:t>指数分布衰减（均值为信道的均方根时延</a:t>
            </a:r>
            <a:endParaRPr lang="en-US" altLang="zh-CN" b="1" dirty="0" smtClean="0">
              <a:latin typeface="Times New Roman" pitchFamily="18" charset="0"/>
            </a:endParaRPr>
          </a:p>
          <a:p>
            <a:pPr eaLnBrk="1" hangingPunct="1">
              <a:lnSpc>
                <a:spcPct val="80000"/>
              </a:lnSpc>
              <a:buNone/>
              <a:defRPr/>
            </a:pPr>
            <a:r>
              <a:rPr lang="zh-CN" altLang="en-US" b="1" dirty="0" smtClean="0">
                <a:latin typeface="Times New Roman" pitchFamily="18" charset="0"/>
              </a:rPr>
              <a:t>扩展</a:t>
            </a:r>
            <a:r>
              <a:rPr lang="zh-CN" altLang="en-US" sz="3600" b="1" dirty="0" smtClean="0">
                <a:latin typeface="Times New Roman" pitchFamily="18" charset="0"/>
              </a:rPr>
              <a:t> </a:t>
            </a:r>
            <a:r>
              <a:rPr lang="el-GR" altLang="zh-CN" sz="3600" b="1" i="1" dirty="0" smtClean="0">
                <a:latin typeface="Times New Roman" pitchFamily="18" charset="0"/>
                <a:cs typeface="Times New Roman" pitchFamily="18" charset="0"/>
              </a:rPr>
              <a:t>σ</a:t>
            </a:r>
            <a:r>
              <a:rPr lang="el-GR" altLang="zh-CN" sz="3600" b="1" i="1" baseline="-25000" dirty="0" smtClean="0">
                <a:latin typeface="Times New Roman" pitchFamily="18" charset="0"/>
                <a:cs typeface="Times New Roman" pitchFamily="18" charset="0"/>
              </a:rPr>
              <a:t>τ</a:t>
            </a:r>
            <a:r>
              <a:rPr lang="zh-CN" altLang="en-US" b="1" dirty="0" smtClean="0">
                <a:latin typeface="Times New Roman" pitchFamily="18" charset="0"/>
              </a:rPr>
              <a:t>）时，经过复杂的推导之后可以得</a:t>
            </a:r>
            <a:endParaRPr lang="en-US" altLang="zh-CN" b="1" dirty="0" smtClean="0">
              <a:latin typeface="Times New Roman" pitchFamily="18" charset="0"/>
            </a:endParaRPr>
          </a:p>
          <a:p>
            <a:pPr eaLnBrk="1" hangingPunct="1">
              <a:lnSpc>
                <a:spcPct val="80000"/>
              </a:lnSpc>
              <a:buFont typeface="Wingdings" pitchFamily="2" charset="2"/>
              <a:buNone/>
              <a:defRPr/>
            </a:pPr>
            <a:r>
              <a:rPr lang="zh-CN" altLang="en-US" b="1" dirty="0" smtClean="0">
                <a:latin typeface="Times New Roman" pitchFamily="18" charset="0"/>
              </a:rPr>
              <a:t>到：</a:t>
            </a:r>
          </a:p>
          <a:p>
            <a:pPr eaLnBrk="1" hangingPunct="1">
              <a:lnSpc>
                <a:spcPct val="80000"/>
              </a:lnSpc>
              <a:buFont typeface="Wingdings" pitchFamily="2" charset="2"/>
              <a:buNone/>
              <a:defRPr/>
            </a:pPr>
            <a:r>
              <a:rPr lang="en-US" altLang="zh-CN" b="1" dirty="0" smtClean="0">
                <a:latin typeface="Times New Roman" pitchFamily="18" charset="0"/>
              </a:rPr>
              <a:t>                                                              </a:t>
            </a:r>
            <a:r>
              <a:rPr lang="zh-CN" altLang="en-US" b="1" dirty="0" smtClean="0">
                <a:latin typeface="Times New Roman" pitchFamily="18" charset="0"/>
              </a:rPr>
              <a:t>，</a:t>
            </a:r>
            <a:endParaRPr lang="en-US" altLang="zh-CN" b="1" dirty="0" smtClean="0">
              <a:latin typeface="Times New Roman" pitchFamily="18" charset="0"/>
            </a:endParaRPr>
          </a:p>
          <a:p>
            <a:pPr eaLnBrk="1" hangingPunct="1">
              <a:lnSpc>
                <a:spcPct val="80000"/>
              </a:lnSpc>
              <a:buFont typeface="Wingdings" pitchFamily="2" charset="2"/>
              <a:buNone/>
              <a:defRPr/>
            </a:pPr>
            <a:endParaRPr lang="en-US" altLang="zh-CN" b="1" dirty="0" smtClean="0">
              <a:latin typeface="Times New Roman" pitchFamily="18" charset="0"/>
            </a:endParaRPr>
          </a:p>
          <a:p>
            <a:pPr eaLnBrk="1" hangingPunct="1">
              <a:lnSpc>
                <a:spcPct val="80000"/>
              </a:lnSpc>
              <a:buFont typeface="Wingdings" pitchFamily="2" charset="2"/>
              <a:buNone/>
              <a:defRPr/>
            </a:pPr>
            <a:r>
              <a:rPr lang="zh-CN" altLang="en-US" b="1" dirty="0" smtClean="0">
                <a:latin typeface="Times New Roman" pitchFamily="18" charset="0"/>
              </a:rPr>
              <a:t>其中，</a:t>
            </a:r>
            <a:r>
              <a:rPr lang="en-US" altLang="zh-CN" b="1" i="1" dirty="0" smtClean="0">
                <a:latin typeface="Times New Roman" pitchFamily="18" charset="0"/>
              </a:rPr>
              <a:t>J</a:t>
            </a:r>
            <a:r>
              <a:rPr lang="en-US" altLang="zh-CN" b="1" i="1" baseline="-25000" dirty="0" smtClean="0">
                <a:latin typeface="Times New Roman" pitchFamily="18" charset="0"/>
              </a:rPr>
              <a:t>0</a:t>
            </a:r>
            <a:r>
              <a:rPr lang="en-US" altLang="zh-CN" b="1" dirty="0" smtClean="0">
                <a:latin typeface="Times New Roman" pitchFamily="18" charset="0"/>
              </a:rPr>
              <a:t>( )</a:t>
            </a:r>
            <a:r>
              <a:rPr lang="zh-CN" altLang="en-US" b="1" dirty="0" smtClean="0">
                <a:latin typeface="Times New Roman" pitchFamily="18" charset="0"/>
              </a:rPr>
              <a:t>代表零阶第一类贝塞尔函数，</a:t>
            </a:r>
            <a:endParaRPr lang="en-US" altLang="zh-CN" b="1" dirty="0" smtClean="0">
              <a:latin typeface="Times New Roman" pitchFamily="18" charset="0"/>
            </a:endParaRPr>
          </a:p>
          <a:p>
            <a:pPr eaLnBrk="1" hangingPunct="1">
              <a:lnSpc>
                <a:spcPct val="80000"/>
              </a:lnSpc>
              <a:buFont typeface="Wingdings" pitchFamily="2" charset="2"/>
              <a:buNone/>
              <a:defRPr/>
            </a:pPr>
            <a:r>
              <a:rPr lang="en-US" altLang="zh-CN" b="1" i="1" dirty="0" smtClean="0">
                <a:latin typeface="Times New Roman" pitchFamily="18" charset="0"/>
              </a:rPr>
              <a:t>f</a:t>
            </a:r>
            <a:r>
              <a:rPr lang="en-US" altLang="zh-CN" b="1" i="1" baseline="-25000" dirty="0" smtClean="0">
                <a:latin typeface="Times New Roman" pitchFamily="18" charset="0"/>
              </a:rPr>
              <a:t>m</a:t>
            </a:r>
            <a:r>
              <a:rPr lang="zh-CN" altLang="en-US" b="1" dirty="0" smtClean="0">
                <a:latin typeface="Times New Roman" pitchFamily="18" charset="0"/>
              </a:rPr>
              <a:t>为最大多普勒频移，</a:t>
            </a:r>
            <a:r>
              <a:rPr lang="el-GR" altLang="zh-CN" sz="3600" b="1" i="1" dirty="0" smtClean="0">
                <a:latin typeface="Times New Roman" pitchFamily="18" charset="0"/>
                <a:cs typeface="Times New Roman" pitchFamily="18" charset="0"/>
              </a:rPr>
              <a:t>σ</a:t>
            </a:r>
            <a:r>
              <a:rPr lang="el-GR" altLang="zh-CN" sz="3600" b="1" i="1" baseline="-25000" dirty="0" smtClean="0">
                <a:latin typeface="Times New Roman" pitchFamily="18" charset="0"/>
                <a:cs typeface="Times New Roman" pitchFamily="18" charset="0"/>
              </a:rPr>
              <a:t>τ</a:t>
            </a:r>
            <a:r>
              <a:rPr lang="zh-CN" altLang="en-US" b="1" dirty="0" smtClean="0">
                <a:latin typeface="Times New Roman" pitchFamily="18" charset="0"/>
                <a:cs typeface="Times New Roman" pitchFamily="18" charset="0"/>
              </a:rPr>
              <a:t>为均方根时延扩</a:t>
            </a:r>
            <a:endParaRPr lang="en-US" altLang="zh-CN" b="1" dirty="0" smtClean="0">
              <a:latin typeface="Times New Roman" pitchFamily="18" charset="0"/>
              <a:cs typeface="Times New Roman" pitchFamily="18" charset="0"/>
            </a:endParaRPr>
          </a:p>
          <a:p>
            <a:pPr eaLnBrk="1" hangingPunct="1">
              <a:lnSpc>
                <a:spcPct val="80000"/>
              </a:lnSpc>
              <a:buFont typeface="Wingdings" pitchFamily="2" charset="2"/>
              <a:buNone/>
              <a:defRPr/>
            </a:pPr>
            <a:r>
              <a:rPr lang="zh-CN" altLang="en-US" b="1" dirty="0" smtClean="0">
                <a:latin typeface="Times New Roman" pitchFamily="18" charset="0"/>
                <a:cs typeface="Times New Roman" pitchFamily="18" charset="0"/>
              </a:rPr>
              <a:t>展。</a:t>
            </a:r>
            <a:endParaRPr lang="zh-CN" altLang="el-GR" b="1" u="sng" dirty="0" smtClean="0">
              <a:solidFill>
                <a:schemeClr val="hlink"/>
              </a:solidFill>
              <a:effectLst>
                <a:outerShdw blurRad="38100" dist="38100" dir="2700000" algn="tl">
                  <a:srgbClr val="000000"/>
                </a:outerShdw>
              </a:effectLst>
              <a:latin typeface="Times New Roman" pitchFamily="18" charset="0"/>
              <a:cs typeface="Times New Roman" pitchFamily="18" charset="0"/>
            </a:endParaRPr>
          </a:p>
        </p:txBody>
      </p:sp>
      <p:graphicFrame>
        <p:nvGraphicFramePr>
          <p:cNvPr id="21506" name="Object 4"/>
          <p:cNvGraphicFramePr>
            <a:graphicFrameLocks noChangeAspect="1"/>
          </p:cNvGraphicFramePr>
          <p:nvPr>
            <p:ph sz="half" idx="2"/>
          </p:nvPr>
        </p:nvGraphicFramePr>
        <p:xfrm>
          <a:off x="1752600" y="3657600"/>
          <a:ext cx="5180013" cy="1219200"/>
        </p:xfrm>
        <a:graphic>
          <a:graphicData uri="http://schemas.openxmlformats.org/presentationml/2006/ole">
            <p:oleObj spid="_x0000_s21506" name="公式" r:id="rId4" imgW="1688760" imgH="444240" progId="Equation.3">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23"/>
          <p:cNvSpPr>
            <a:spLocks noGrp="1" noChangeArrowheads="1"/>
          </p:cNvSpPr>
          <p:nvPr>
            <p:ph type="title" sz="quarter"/>
          </p:nvPr>
        </p:nvSpPr>
        <p:spPr/>
        <p:txBody>
          <a:bodyPr/>
          <a:lstStyle/>
          <a:p>
            <a:pPr eaLnBrk="1" hangingPunct="1"/>
            <a:endParaRPr lang="zh-CN" altLang="zh-CN" smtClean="0"/>
          </a:p>
        </p:txBody>
      </p:sp>
      <p:pic>
        <p:nvPicPr>
          <p:cNvPr id="22535" name="Picture 7"/>
          <p:cNvPicPr>
            <a:picLocks noGrp="1" noChangeAspect="1" noChangeArrowheads="1"/>
          </p:cNvPicPr>
          <p:nvPr>
            <p:ph sz="quarter" idx="1"/>
          </p:nvPr>
        </p:nvPicPr>
        <p:blipFill>
          <a:blip r:embed="rId4" cstate="print"/>
          <a:srcRect/>
          <a:stretch>
            <a:fillRect/>
          </a:stretch>
        </p:blipFill>
        <p:spPr>
          <a:xfrm>
            <a:off x="228600" y="2286000"/>
            <a:ext cx="4170363" cy="3352800"/>
          </a:xfrm>
        </p:spPr>
      </p:pic>
      <p:pic>
        <p:nvPicPr>
          <p:cNvPr id="22536" name="Picture 8"/>
          <p:cNvPicPr>
            <a:picLocks noGrp="1" noChangeAspect="1" noChangeArrowheads="1"/>
          </p:cNvPicPr>
          <p:nvPr>
            <p:ph sz="quarter" idx="2"/>
          </p:nvPr>
        </p:nvPicPr>
        <p:blipFill>
          <a:blip r:embed="rId5" cstate="print"/>
          <a:srcRect/>
          <a:stretch>
            <a:fillRect/>
          </a:stretch>
        </p:blipFill>
        <p:spPr>
          <a:xfrm>
            <a:off x="4724400" y="2286000"/>
            <a:ext cx="4170363" cy="3305175"/>
          </a:xfrm>
        </p:spPr>
      </p:pic>
      <p:graphicFrame>
        <p:nvGraphicFramePr>
          <p:cNvPr id="22530" name="Object 15"/>
          <p:cNvGraphicFramePr>
            <a:graphicFrameLocks noChangeAspect="1"/>
          </p:cNvGraphicFramePr>
          <p:nvPr>
            <p:ph sz="quarter" idx="3"/>
          </p:nvPr>
        </p:nvGraphicFramePr>
        <p:xfrm>
          <a:off x="1143000" y="5029200"/>
          <a:ext cx="533400" cy="622300"/>
        </p:xfrm>
        <a:graphic>
          <a:graphicData uri="http://schemas.openxmlformats.org/presentationml/2006/ole">
            <p:oleObj spid="_x0000_s22530" name="公式" r:id="rId6" imgW="533160" imgH="622080" progId="Equation.3">
              <p:embed/>
            </p:oleObj>
          </a:graphicData>
        </a:graphic>
      </p:graphicFrame>
      <p:sp>
        <p:nvSpPr>
          <p:cNvPr id="22537" name="Line 9"/>
          <p:cNvSpPr>
            <a:spLocks noChangeShapeType="1"/>
          </p:cNvSpPr>
          <p:nvPr/>
        </p:nvSpPr>
        <p:spPr bwMode="auto">
          <a:xfrm>
            <a:off x="838200" y="3886200"/>
            <a:ext cx="533400" cy="0"/>
          </a:xfrm>
          <a:prstGeom prst="line">
            <a:avLst/>
          </a:prstGeom>
          <a:noFill/>
          <a:ln w="25400">
            <a:solidFill>
              <a:schemeClr val="tx1"/>
            </a:solidFill>
            <a:prstDash val="sysDot"/>
            <a:round/>
            <a:headEnd/>
            <a:tailEnd/>
          </a:ln>
        </p:spPr>
        <p:txBody>
          <a:bodyPr/>
          <a:lstStyle/>
          <a:p>
            <a:endParaRPr lang="zh-CN" altLang="en-US"/>
          </a:p>
        </p:txBody>
      </p:sp>
      <p:sp>
        <p:nvSpPr>
          <p:cNvPr id="22538" name="Line 10"/>
          <p:cNvSpPr>
            <a:spLocks noChangeShapeType="1"/>
          </p:cNvSpPr>
          <p:nvPr/>
        </p:nvSpPr>
        <p:spPr bwMode="auto">
          <a:xfrm>
            <a:off x="1371600" y="3886200"/>
            <a:ext cx="0" cy="1143000"/>
          </a:xfrm>
          <a:prstGeom prst="line">
            <a:avLst/>
          </a:prstGeom>
          <a:noFill/>
          <a:ln w="25400">
            <a:solidFill>
              <a:schemeClr val="tx1"/>
            </a:solidFill>
            <a:prstDash val="sysDot"/>
            <a:round/>
            <a:headEnd/>
            <a:tailEnd/>
          </a:ln>
        </p:spPr>
        <p:txBody>
          <a:bodyPr/>
          <a:lstStyle/>
          <a:p>
            <a:endParaRPr lang="zh-CN" altLang="en-US"/>
          </a:p>
        </p:txBody>
      </p:sp>
      <p:sp>
        <p:nvSpPr>
          <p:cNvPr id="22539" name="Line 11"/>
          <p:cNvSpPr>
            <a:spLocks noChangeShapeType="1"/>
          </p:cNvSpPr>
          <p:nvPr/>
        </p:nvSpPr>
        <p:spPr bwMode="auto">
          <a:xfrm>
            <a:off x="5181600" y="3886200"/>
            <a:ext cx="381000" cy="0"/>
          </a:xfrm>
          <a:prstGeom prst="line">
            <a:avLst/>
          </a:prstGeom>
          <a:noFill/>
          <a:ln w="25400">
            <a:solidFill>
              <a:schemeClr val="tx1"/>
            </a:solidFill>
            <a:prstDash val="sysDot"/>
            <a:round/>
            <a:headEnd/>
            <a:tailEnd/>
          </a:ln>
        </p:spPr>
        <p:txBody>
          <a:bodyPr/>
          <a:lstStyle/>
          <a:p>
            <a:endParaRPr lang="zh-CN" altLang="en-US"/>
          </a:p>
        </p:txBody>
      </p:sp>
      <p:sp>
        <p:nvSpPr>
          <p:cNvPr id="22540" name="Line 12"/>
          <p:cNvSpPr>
            <a:spLocks noChangeShapeType="1"/>
          </p:cNvSpPr>
          <p:nvPr/>
        </p:nvSpPr>
        <p:spPr bwMode="auto">
          <a:xfrm>
            <a:off x="5562600" y="3886200"/>
            <a:ext cx="0" cy="1219200"/>
          </a:xfrm>
          <a:prstGeom prst="line">
            <a:avLst/>
          </a:prstGeom>
          <a:noFill/>
          <a:ln w="25400">
            <a:solidFill>
              <a:schemeClr val="tx1"/>
            </a:solidFill>
            <a:prstDash val="sysDot"/>
            <a:round/>
            <a:headEnd/>
            <a:tailEnd/>
          </a:ln>
        </p:spPr>
        <p:txBody>
          <a:bodyPr/>
          <a:lstStyle/>
          <a:p>
            <a:endParaRPr lang="zh-CN" altLang="en-US"/>
          </a:p>
        </p:txBody>
      </p:sp>
      <p:sp>
        <p:nvSpPr>
          <p:cNvPr id="22541" name="Text Box 13"/>
          <p:cNvSpPr txBox="1">
            <a:spLocks noChangeArrowheads="1"/>
          </p:cNvSpPr>
          <p:nvPr/>
        </p:nvSpPr>
        <p:spPr bwMode="auto">
          <a:xfrm>
            <a:off x="1828800" y="5105400"/>
            <a:ext cx="184150" cy="366713"/>
          </a:xfrm>
          <a:prstGeom prst="rect">
            <a:avLst/>
          </a:prstGeom>
          <a:noFill/>
          <a:ln w="9525">
            <a:noFill/>
            <a:miter lim="800000"/>
            <a:headEnd/>
            <a:tailEnd/>
          </a:ln>
        </p:spPr>
        <p:txBody>
          <a:bodyPr wrap="none">
            <a:spAutoFit/>
          </a:bodyPr>
          <a:lstStyle/>
          <a:p>
            <a:endParaRPr lang="zh-CN" altLang="zh-CN"/>
          </a:p>
        </p:txBody>
      </p:sp>
      <p:sp>
        <p:nvSpPr>
          <p:cNvPr id="22542" name="Text Box 18"/>
          <p:cNvSpPr txBox="1">
            <a:spLocks noChangeArrowheads="1"/>
          </p:cNvSpPr>
          <p:nvPr/>
        </p:nvSpPr>
        <p:spPr bwMode="auto">
          <a:xfrm>
            <a:off x="457200" y="3733800"/>
            <a:ext cx="609600"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0.5</a:t>
            </a:r>
          </a:p>
        </p:txBody>
      </p:sp>
      <p:graphicFrame>
        <p:nvGraphicFramePr>
          <p:cNvPr id="22531" name="Object 22"/>
          <p:cNvGraphicFramePr>
            <a:graphicFrameLocks noChangeAspect="1"/>
          </p:cNvGraphicFramePr>
          <p:nvPr>
            <p:ph sz="quarter" idx="4"/>
          </p:nvPr>
        </p:nvGraphicFramePr>
        <p:xfrm>
          <a:off x="5334000" y="5105400"/>
          <a:ext cx="533400" cy="544513"/>
        </p:xfrm>
        <a:graphic>
          <a:graphicData uri="http://schemas.openxmlformats.org/presentationml/2006/ole">
            <p:oleObj spid="_x0000_s22531" name="公式" r:id="rId7" imgW="609480" imgH="622080" progId="Equation.3">
              <p:embed/>
            </p:oleObj>
          </a:graphicData>
        </a:graphic>
      </p:graphicFrame>
      <p:sp>
        <p:nvSpPr>
          <p:cNvPr id="22543" name="Text Box 27"/>
          <p:cNvSpPr txBox="1">
            <a:spLocks noChangeArrowheads="1"/>
          </p:cNvSpPr>
          <p:nvPr/>
        </p:nvSpPr>
        <p:spPr bwMode="auto">
          <a:xfrm>
            <a:off x="457200" y="5943600"/>
            <a:ext cx="3657600" cy="457200"/>
          </a:xfrm>
          <a:prstGeom prst="rect">
            <a:avLst/>
          </a:prstGeom>
          <a:noFill/>
          <a:ln w="9525">
            <a:noFill/>
            <a:miter lim="800000"/>
            <a:headEnd/>
            <a:tailEnd/>
          </a:ln>
        </p:spPr>
        <p:txBody>
          <a:bodyPr>
            <a:spAutoFit/>
          </a:bodyPr>
          <a:lstStyle/>
          <a:p>
            <a:pPr>
              <a:spcBef>
                <a:spcPct val="50000"/>
              </a:spcBef>
            </a:pPr>
            <a:r>
              <a:rPr lang="zh-CN" altLang="en-US" sz="2400" b="1" u="sng">
                <a:latin typeface="Times New Roman" pitchFamily="18" charset="0"/>
              </a:rPr>
              <a:t>幅度相关性（</a:t>
            </a:r>
            <a:r>
              <a:rPr lang="el-GR" altLang="zh-CN" sz="2400" b="1" i="1" u="sng">
                <a:latin typeface="Times New Roman" pitchFamily="18" charset="0"/>
              </a:rPr>
              <a:t>Δ</a:t>
            </a:r>
            <a:r>
              <a:rPr lang="en-US" altLang="zh-CN" sz="2400" b="1" i="1" u="sng">
                <a:latin typeface="Times New Roman" pitchFamily="18" charset="0"/>
              </a:rPr>
              <a:t>t</a:t>
            </a:r>
            <a:r>
              <a:rPr lang="en-US" altLang="zh-CN" sz="2400" b="1" u="sng">
                <a:latin typeface="Times New Roman" pitchFamily="18" charset="0"/>
              </a:rPr>
              <a:t>=0</a:t>
            </a:r>
            <a:r>
              <a:rPr lang="zh-CN" altLang="en-US" sz="2400" b="1" u="sng">
                <a:latin typeface="Times New Roman" pitchFamily="18" charset="0"/>
              </a:rPr>
              <a:t>时）</a:t>
            </a:r>
            <a:endParaRPr lang="zh-CN" altLang="el-GR" sz="2400" b="1" u="sng">
              <a:latin typeface="Times New Roman" pitchFamily="18" charset="0"/>
            </a:endParaRPr>
          </a:p>
        </p:txBody>
      </p:sp>
      <p:sp>
        <p:nvSpPr>
          <p:cNvPr id="22544" name="Text Box 28"/>
          <p:cNvSpPr txBox="1">
            <a:spLocks noChangeArrowheads="1"/>
          </p:cNvSpPr>
          <p:nvPr/>
        </p:nvSpPr>
        <p:spPr bwMode="auto">
          <a:xfrm>
            <a:off x="4876800" y="5943600"/>
            <a:ext cx="3657600" cy="457200"/>
          </a:xfrm>
          <a:prstGeom prst="rect">
            <a:avLst/>
          </a:prstGeom>
          <a:noFill/>
          <a:ln w="9525">
            <a:noFill/>
            <a:miter lim="800000"/>
            <a:headEnd/>
            <a:tailEnd/>
          </a:ln>
        </p:spPr>
        <p:txBody>
          <a:bodyPr>
            <a:spAutoFit/>
          </a:bodyPr>
          <a:lstStyle/>
          <a:p>
            <a:pPr>
              <a:spcBef>
                <a:spcPct val="50000"/>
              </a:spcBef>
            </a:pPr>
            <a:r>
              <a:rPr lang="zh-CN" altLang="en-US" sz="2400" b="1" u="sng">
                <a:latin typeface="Times New Roman" pitchFamily="18" charset="0"/>
              </a:rPr>
              <a:t>幅度相关性（</a:t>
            </a:r>
            <a:r>
              <a:rPr lang="el-GR" altLang="zh-CN" sz="2400" b="1" i="1" u="sng">
                <a:latin typeface="Times New Roman" pitchFamily="18" charset="0"/>
              </a:rPr>
              <a:t>Δ</a:t>
            </a:r>
            <a:r>
              <a:rPr lang="en-US" altLang="zh-CN" sz="2400" b="1" i="1" u="sng">
                <a:latin typeface="Times New Roman" pitchFamily="18" charset="0"/>
              </a:rPr>
              <a:t>f</a:t>
            </a:r>
            <a:r>
              <a:rPr lang="en-US" altLang="zh-CN" sz="2400" b="1" u="sng">
                <a:latin typeface="Times New Roman" pitchFamily="18" charset="0"/>
              </a:rPr>
              <a:t>=0</a:t>
            </a:r>
            <a:r>
              <a:rPr lang="zh-CN" altLang="en-US" sz="2400" b="1" u="sng">
                <a:latin typeface="Times New Roman" pitchFamily="18" charset="0"/>
              </a:rPr>
              <a:t>时）</a:t>
            </a:r>
            <a:endParaRPr lang="zh-CN" altLang="el-GR" sz="2400" b="1" u="sng">
              <a:latin typeface="Times New Roman" pitchFamily="18" charset="0"/>
            </a:endParaRPr>
          </a:p>
        </p:txBody>
      </p:sp>
      <p:graphicFrame>
        <p:nvGraphicFramePr>
          <p:cNvPr id="22532" name="Object 29"/>
          <p:cNvGraphicFramePr>
            <a:graphicFrameLocks noChangeAspect="1"/>
          </p:cNvGraphicFramePr>
          <p:nvPr/>
        </p:nvGraphicFramePr>
        <p:xfrm>
          <a:off x="1454150" y="2667000"/>
          <a:ext cx="2263775" cy="558800"/>
        </p:xfrm>
        <a:graphic>
          <a:graphicData uri="http://schemas.openxmlformats.org/presentationml/2006/ole">
            <p:oleObj spid="_x0000_s22532" name="公式" r:id="rId8" imgW="1218960" imgH="355320" progId="Equation.3">
              <p:embed/>
            </p:oleObj>
          </a:graphicData>
        </a:graphic>
      </p:graphicFrame>
      <p:graphicFrame>
        <p:nvGraphicFramePr>
          <p:cNvPr id="22533" name="Object 30"/>
          <p:cNvGraphicFramePr>
            <a:graphicFrameLocks noChangeAspect="1"/>
          </p:cNvGraphicFramePr>
          <p:nvPr/>
        </p:nvGraphicFramePr>
        <p:xfrm>
          <a:off x="6248400" y="2743200"/>
          <a:ext cx="1957388" cy="279400"/>
        </p:xfrm>
        <a:graphic>
          <a:graphicData uri="http://schemas.openxmlformats.org/presentationml/2006/ole">
            <p:oleObj spid="_x0000_s22533" name="公式" r:id="rId9" imgW="1054080" imgH="177480" progId="Equation.3">
              <p:embed/>
            </p:oleObj>
          </a:graphicData>
        </a:graphic>
      </p:graphicFrame>
      <p:sp>
        <p:nvSpPr>
          <p:cNvPr id="23570" name="Oval 18"/>
          <p:cNvSpPr>
            <a:spLocks noChangeArrowheads="1"/>
          </p:cNvSpPr>
          <p:nvPr/>
        </p:nvSpPr>
        <p:spPr bwMode="auto">
          <a:xfrm>
            <a:off x="762000" y="4876800"/>
            <a:ext cx="609600" cy="381000"/>
          </a:xfrm>
          <a:prstGeom prst="ellipse">
            <a:avLst/>
          </a:prstGeom>
          <a:noFill/>
          <a:ln w="25400">
            <a:solidFill>
              <a:schemeClr val="hlink"/>
            </a:solidFill>
            <a:round/>
            <a:headEnd/>
            <a:tailEnd/>
          </a:ln>
        </p:spPr>
        <p:txBody>
          <a:bodyPr wrap="none" anchor="ctr"/>
          <a:lstStyle/>
          <a:p>
            <a:endParaRPr lang="zh-CN" altLang="en-US"/>
          </a:p>
        </p:txBody>
      </p:sp>
      <p:sp>
        <p:nvSpPr>
          <p:cNvPr id="23571" name="Line 19"/>
          <p:cNvSpPr>
            <a:spLocks noChangeShapeType="1"/>
          </p:cNvSpPr>
          <p:nvPr/>
        </p:nvSpPr>
        <p:spPr bwMode="auto">
          <a:xfrm flipV="1">
            <a:off x="381000" y="5257800"/>
            <a:ext cx="533400" cy="1143000"/>
          </a:xfrm>
          <a:prstGeom prst="line">
            <a:avLst/>
          </a:prstGeom>
          <a:noFill/>
          <a:ln w="25400">
            <a:solidFill>
              <a:schemeClr val="hlink"/>
            </a:solidFill>
            <a:round/>
            <a:headEnd/>
            <a:tailEnd type="triangle" w="lg" len="lg"/>
          </a:ln>
        </p:spPr>
        <p:txBody>
          <a:bodyPr/>
          <a:lstStyle/>
          <a:p>
            <a:endParaRPr lang="zh-CN" altLang="en-US"/>
          </a:p>
        </p:txBody>
      </p:sp>
      <p:sp>
        <p:nvSpPr>
          <p:cNvPr id="23573" name="Text Box 21"/>
          <p:cNvSpPr txBox="1">
            <a:spLocks noChangeArrowheads="1"/>
          </p:cNvSpPr>
          <p:nvPr/>
        </p:nvSpPr>
        <p:spPr bwMode="auto">
          <a:xfrm>
            <a:off x="0" y="6400800"/>
            <a:ext cx="6858000" cy="369332"/>
          </a:xfrm>
          <a:prstGeom prst="rect">
            <a:avLst/>
          </a:prstGeom>
          <a:noFill/>
          <a:ln w="9525">
            <a:noFill/>
            <a:miter lim="800000"/>
            <a:headEnd/>
            <a:tailEnd/>
          </a:ln>
        </p:spPr>
        <p:txBody>
          <a:bodyPr>
            <a:spAutoFit/>
          </a:bodyPr>
          <a:lstStyle/>
          <a:p>
            <a:pPr>
              <a:spcBef>
                <a:spcPct val="50000"/>
              </a:spcBef>
            </a:pPr>
            <a:r>
              <a:rPr lang="el-GR" altLang="zh-CN" b="1" i="1" dirty="0">
                <a:solidFill>
                  <a:schemeClr val="hlink"/>
                </a:solidFill>
                <a:latin typeface="Times New Roman" pitchFamily="18" charset="0"/>
                <a:cs typeface="Tahoma" pitchFamily="34" charset="0"/>
              </a:rPr>
              <a:t>Δ</a:t>
            </a:r>
            <a:r>
              <a:rPr lang="en-US" altLang="zh-CN" b="1" i="1" dirty="0">
                <a:solidFill>
                  <a:schemeClr val="hlink"/>
                </a:solidFill>
                <a:latin typeface="Times New Roman" pitchFamily="18" charset="0"/>
                <a:cs typeface="Tahoma" pitchFamily="34" charset="0"/>
              </a:rPr>
              <a:t>f</a:t>
            </a:r>
            <a:r>
              <a:rPr lang="en-US" altLang="zh-CN" b="1" i="1" dirty="0" smtClean="0">
                <a:solidFill>
                  <a:schemeClr val="hlink"/>
                </a:solidFill>
                <a:latin typeface="Times New Roman" pitchFamily="18" charset="0"/>
                <a:cs typeface="Tahoma" pitchFamily="34" charset="0"/>
              </a:rPr>
              <a:t>&lt;</a:t>
            </a:r>
            <a:r>
              <a:rPr lang="el-GR" altLang="zh-CN" b="1" i="1" dirty="0" smtClean="0">
                <a:latin typeface="Times New Roman" pitchFamily="18" charset="0"/>
                <a:cs typeface="Times New Roman" pitchFamily="18" charset="0"/>
              </a:rPr>
              <a:t> </a:t>
            </a:r>
            <a:r>
              <a:rPr lang="en-US" altLang="zh-CN" b="1" i="1" dirty="0" smtClean="0">
                <a:solidFill>
                  <a:srgbClr val="FF0000"/>
                </a:solidFill>
                <a:latin typeface="Times New Roman" pitchFamily="18" charset="0"/>
                <a:cs typeface="Times New Roman" pitchFamily="18" charset="0"/>
              </a:rPr>
              <a:t>1/2</a:t>
            </a:r>
            <a:r>
              <a:rPr lang="el-GR" altLang="zh-CN" b="1" i="1" dirty="0" smtClean="0">
                <a:solidFill>
                  <a:srgbClr val="FF0000"/>
                </a:solidFill>
                <a:latin typeface="Times New Roman" pitchFamily="18" charset="0"/>
                <a:cs typeface="Times New Roman" pitchFamily="18" charset="0"/>
              </a:rPr>
              <a:t>πσ</a:t>
            </a:r>
            <a:r>
              <a:rPr lang="el-GR" altLang="zh-CN" b="1" i="1" baseline="-25000" dirty="0" smtClean="0">
                <a:solidFill>
                  <a:srgbClr val="FF0000"/>
                </a:solidFill>
                <a:latin typeface="Times New Roman" pitchFamily="18" charset="0"/>
                <a:cs typeface="Times New Roman" pitchFamily="18" charset="0"/>
              </a:rPr>
              <a:t>τ</a:t>
            </a:r>
            <a:r>
              <a:rPr lang="zh-CN" altLang="en-US" b="1" dirty="0" smtClean="0">
                <a:solidFill>
                  <a:schemeClr val="hlink"/>
                </a:solidFill>
                <a:latin typeface="Times New Roman" pitchFamily="18" charset="0"/>
                <a:cs typeface="Tahoma" pitchFamily="34" charset="0"/>
              </a:rPr>
              <a:t>时</a:t>
            </a:r>
            <a:r>
              <a:rPr lang="en-US" altLang="zh-CN" b="1" dirty="0" smtClean="0">
                <a:solidFill>
                  <a:schemeClr val="hlink"/>
                </a:solidFill>
                <a:latin typeface="Times New Roman" pitchFamily="18" charset="0"/>
                <a:cs typeface="Tahoma" pitchFamily="34" charset="0"/>
              </a:rPr>
              <a:t>, </a:t>
            </a:r>
            <a:r>
              <a:rPr lang="el-GR" altLang="zh-CN" b="1" i="1" dirty="0" smtClean="0">
                <a:solidFill>
                  <a:schemeClr val="hlink"/>
                </a:solidFill>
                <a:latin typeface="Times New Roman" pitchFamily="18" charset="0"/>
                <a:cs typeface="Tahoma" pitchFamily="34" charset="0"/>
              </a:rPr>
              <a:t>ρ</a:t>
            </a:r>
            <a:r>
              <a:rPr lang="en-US" altLang="zh-CN" b="1" i="1" dirty="0">
                <a:solidFill>
                  <a:schemeClr val="hlink"/>
                </a:solidFill>
                <a:latin typeface="Times New Roman" pitchFamily="18" charset="0"/>
                <a:cs typeface="Tahoma" pitchFamily="34" charset="0"/>
              </a:rPr>
              <a:t>&gt;0.5</a:t>
            </a:r>
            <a:r>
              <a:rPr lang="zh-CN" altLang="en-US" b="1" dirty="0">
                <a:solidFill>
                  <a:schemeClr val="hlink"/>
                </a:solidFill>
                <a:latin typeface="Times New Roman" pitchFamily="18" charset="0"/>
                <a:cs typeface="Tahoma" pitchFamily="34" charset="0"/>
              </a:rPr>
              <a:t>，意味着信道对</a:t>
            </a:r>
            <a:r>
              <a:rPr lang="zh-CN" altLang="en-US" b="1" dirty="0" smtClean="0">
                <a:solidFill>
                  <a:schemeClr val="hlink"/>
                </a:solidFill>
                <a:latin typeface="Times New Roman" pitchFamily="18" charset="0"/>
                <a:cs typeface="Tahoma" pitchFamily="34" charset="0"/>
              </a:rPr>
              <a:t>信号幅度的</a:t>
            </a:r>
            <a:r>
              <a:rPr lang="zh-CN" altLang="en-US" b="1" dirty="0">
                <a:solidFill>
                  <a:schemeClr val="hlink"/>
                </a:solidFill>
                <a:latin typeface="Times New Roman" pitchFamily="18" charset="0"/>
                <a:cs typeface="Tahoma" pitchFamily="34" charset="0"/>
              </a:rPr>
              <a:t>影响比较协调一致</a:t>
            </a:r>
            <a:endParaRPr lang="zh-CN" altLang="el-GR" b="1" baseline="-25000" dirty="0">
              <a:solidFill>
                <a:schemeClr val="hlink"/>
              </a:solidFill>
              <a:latin typeface="Times New Roman" pitchFamily="18" charset="0"/>
              <a:cs typeface="Tahoma" pitchFamily="34" charset="0"/>
            </a:endParaRPr>
          </a:p>
        </p:txBody>
      </p:sp>
      <p:sp>
        <p:nvSpPr>
          <p:cNvPr id="20" name="Oval 18"/>
          <p:cNvSpPr>
            <a:spLocks noChangeArrowheads="1"/>
          </p:cNvSpPr>
          <p:nvPr/>
        </p:nvSpPr>
        <p:spPr bwMode="auto">
          <a:xfrm>
            <a:off x="5181600" y="4876800"/>
            <a:ext cx="381000" cy="381000"/>
          </a:xfrm>
          <a:prstGeom prst="ellipse">
            <a:avLst/>
          </a:prstGeom>
          <a:noFill/>
          <a:ln w="25400">
            <a:solidFill>
              <a:schemeClr val="hlink"/>
            </a:solidFill>
            <a:round/>
            <a:headEnd/>
            <a:tailEnd/>
          </a:ln>
        </p:spPr>
        <p:txBody>
          <a:bodyPr wrap="none" anchor="ctr"/>
          <a:lstStyle/>
          <a:p>
            <a:endParaRPr lang="zh-CN" altLang="en-US"/>
          </a:p>
        </p:txBody>
      </p:sp>
      <p:sp>
        <p:nvSpPr>
          <p:cNvPr id="21" name="Line 19"/>
          <p:cNvSpPr>
            <a:spLocks noChangeShapeType="1"/>
          </p:cNvSpPr>
          <p:nvPr/>
        </p:nvSpPr>
        <p:spPr bwMode="auto">
          <a:xfrm flipH="1" flipV="1">
            <a:off x="5486400" y="5181600"/>
            <a:ext cx="1066800" cy="533400"/>
          </a:xfrm>
          <a:prstGeom prst="line">
            <a:avLst/>
          </a:prstGeom>
          <a:noFill/>
          <a:ln w="25400">
            <a:solidFill>
              <a:schemeClr val="hlink"/>
            </a:solidFill>
            <a:round/>
            <a:headEnd/>
            <a:tailEnd type="triangle" w="lg" len="lg"/>
          </a:ln>
        </p:spPr>
        <p:txBody>
          <a:bodyPr/>
          <a:lstStyle/>
          <a:p>
            <a:endParaRPr lang="zh-CN" altLang="en-US"/>
          </a:p>
        </p:txBody>
      </p:sp>
      <p:sp>
        <p:nvSpPr>
          <p:cNvPr id="22" name="Text Box 21"/>
          <p:cNvSpPr txBox="1">
            <a:spLocks noChangeArrowheads="1"/>
          </p:cNvSpPr>
          <p:nvPr/>
        </p:nvSpPr>
        <p:spPr bwMode="auto">
          <a:xfrm>
            <a:off x="2209800" y="5638801"/>
            <a:ext cx="6934200" cy="369332"/>
          </a:xfrm>
          <a:prstGeom prst="rect">
            <a:avLst/>
          </a:prstGeom>
          <a:noFill/>
          <a:ln w="9525">
            <a:noFill/>
            <a:miter lim="800000"/>
            <a:headEnd/>
            <a:tailEnd/>
          </a:ln>
        </p:spPr>
        <p:txBody>
          <a:bodyPr wrap="square">
            <a:spAutoFit/>
          </a:bodyPr>
          <a:lstStyle/>
          <a:p>
            <a:pPr>
              <a:spcBef>
                <a:spcPct val="50000"/>
              </a:spcBef>
            </a:pPr>
            <a:r>
              <a:rPr lang="el-GR" altLang="zh-CN" b="1" i="1" dirty="0" smtClean="0">
                <a:solidFill>
                  <a:schemeClr val="hlink"/>
                </a:solidFill>
                <a:latin typeface="Times New Roman" pitchFamily="18" charset="0"/>
                <a:cs typeface="Tahoma" pitchFamily="34" charset="0"/>
              </a:rPr>
              <a:t>Δ</a:t>
            </a:r>
            <a:r>
              <a:rPr lang="en-US" altLang="zh-CN" b="1" i="1" dirty="0" smtClean="0">
                <a:solidFill>
                  <a:schemeClr val="hlink"/>
                </a:solidFill>
                <a:latin typeface="Times New Roman" pitchFamily="18" charset="0"/>
                <a:cs typeface="Tahoma" pitchFamily="34" charset="0"/>
              </a:rPr>
              <a:t>t&lt;</a:t>
            </a:r>
            <a:r>
              <a:rPr lang="el-GR" altLang="zh-CN" b="1" i="1" dirty="0" smtClean="0">
                <a:latin typeface="Times New Roman" pitchFamily="18" charset="0"/>
                <a:cs typeface="Times New Roman" pitchFamily="18" charset="0"/>
              </a:rPr>
              <a:t> </a:t>
            </a:r>
            <a:r>
              <a:rPr lang="en-US" altLang="zh-CN" b="1" i="1" dirty="0" smtClean="0">
                <a:solidFill>
                  <a:srgbClr val="FF0000"/>
                </a:solidFill>
                <a:latin typeface="Times New Roman" pitchFamily="18" charset="0"/>
                <a:cs typeface="Times New Roman" pitchFamily="18" charset="0"/>
              </a:rPr>
              <a:t>9/16</a:t>
            </a:r>
            <a:r>
              <a:rPr lang="el-GR" altLang="zh-CN" b="1" i="1" dirty="0" smtClean="0">
                <a:solidFill>
                  <a:srgbClr val="FF0000"/>
                </a:solidFill>
                <a:latin typeface="Times New Roman" pitchFamily="18" charset="0"/>
                <a:cs typeface="Times New Roman" pitchFamily="18" charset="0"/>
              </a:rPr>
              <a:t>π</a:t>
            </a:r>
            <a:r>
              <a:rPr lang="en-US" altLang="zh-CN" b="1" i="1" dirty="0" smtClean="0">
                <a:solidFill>
                  <a:srgbClr val="FF0000"/>
                </a:solidFill>
                <a:latin typeface="Times New Roman" pitchFamily="18" charset="0"/>
                <a:cs typeface="Times New Roman" pitchFamily="18" charset="0"/>
              </a:rPr>
              <a:t>f</a:t>
            </a:r>
            <a:r>
              <a:rPr lang="en-US" altLang="zh-CN" b="1" i="1" baseline="-25000" dirty="0" smtClean="0">
                <a:solidFill>
                  <a:srgbClr val="FF0000"/>
                </a:solidFill>
                <a:latin typeface="Times New Roman" pitchFamily="18" charset="0"/>
                <a:cs typeface="Times New Roman" pitchFamily="18" charset="0"/>
              </a:rPr>
              <a:t>m</a:t>
            </a:r>
            <a:r>
              <a:rPr lang="zh-CN" altLang="en-US" b="1" dirty="0" smtClean="0">
                <a:solidFill>
                  <a:schemeClr val="hlink"/>
                </a:solidFill>
                <a:latin typeface="Times New Roman" pitchFamily="18" charset="0"/>
                <a:cs typeface="Tahoma" pitchFamily="34" charset="0"/>
              </a:rPr>
              <a:t>时</a:t>
            </a:r>
            <a:r>
              <a:rPr lang="en-US" altLang="zh-CN" b="1" dirty="0" smtClean="0">
                <a:solidFill>
                  <a:schemeClr val="hlink"/>
                </a:solidFill>
                <a:latin typeface="Times New Roman" pitchFamily="18" charset="0"/>
                <a:cs typeface="Tahoma" pitchFamily="34" charset="0"/>
              </a:rPr>
              <a:t>, </a:t>
            </a:r>
            <a:r>
              <a:rPr lang="el-GR" altLang="zh-CN" b="1" i="1" dirty="0" smtClean="0">
                <a:solidFill>
                  <a:schemeClr val="hlink"/>
                </a:solidFill>
                <a:latin typeface="Times New Roman" pitchFamily="18" charset="0"/>
                <a:cs typeface="Tahoma" pitchFamily="34" charset="0"/>
              </a:rPr>
              <a:t>ρ</a:t>
            </a:r>
            <a:r>
              <a:rPr lang="en-US" altLang="zh-CN" b="1" i="1" dirty="0">
                <a:solidFill>
                  <a:schemeClr val="hlink"/>
                </a:solidFill>
                <a:latin typeface="Times New Roman" pitchFamily="18" charset="0"/>
                <a:cs typeface="Tahoma" pitchFamily="34" charset="0"/>
              </a:rPr>
              <a:t>&gt;0.5</a:t>
            </a:r>
            <a:r>
              <a:rPr lang="zh-CN" altLang="en-US" b="1" dirty="0">
                <a:solidFill>
                  <a:schemeClr val="hlink"/>
                </a:solidFill>
                <a:latin typeface="Times New Roman" pitchFamily="18" charset="0"/>
                <a:cs typeface="Tahoma" pitchFamily="34" charset="0"/>
              </a:rPr>
              <a:t>，意味着信道对</a:t>
            </a:r>
            <a:r>
              <a:rPr lang="zh-CN" altLang="en-US" b="1" dirty="0" smtClean="0">
                <a:solidFill>
                  <a:schemeClr val="hlink"/>
                </a:solidFill>
                <a:latin typeface="Times New Roman" pitchFamily="18" charset="0"/>
                <a:cs typeface="Tahoma" pitchFamily="34" charset="0"/>
              </a:rPr>
              <a:t>信号幅度的</a:t>
            </a:r>
            <a:r>
              <a:rPr lang="zh-CN" altLang="en-US" b="1" dirty="0">
                <a:solidFill>
                  <a:schemeClr val="hlink"/>
                </a:solidFill>
                <a:latin typeface="Times New Roman" pitchFamily="18" charset="0"/>
                <a:cs typeface="Tahoma" pitchFamily="34" charset="0"/>
              </a:rPr>
              <a:t>影响比较协调一致</a:t>
            </a:r>
            <a:endParaRPr lang="zh-CN" altLang="el-GR" b="1" baseline="-25000" dirty="0">
              <a:solidFill>
                <a:schemeClr val="hlink"/>
              </a:solidFill>
              <a:latin typeface="Times New Roman" pitchFamily="18"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70"/>
                                        </p:tgtEl>
                                        <p:attrNameLst>
                                          <p:attrName>style.visibility</p:attrName>
                                        </p:attrNameLst>
                                      </p:cBhvr>
                                      <p:to>
                                        <p:strVal val="visible"/>
                                      </p:to>
                                    </p:set>
                                    <p:animEffect transition="in" filter="blinds(horizontal)">
                                      <p:cBhvr>
                                        <p:cTn id="7" dur="1000"/>
                                        <p:tgtEl>
                                          <p:spTgt spid="23570"/>
                                        </p:tgtEl>
                                      </p:cBhvr>
                                    </p:animEffect>
                                  </p:childTnLst>
                                </p:cTn>
                              </p:par>
                            </p:childTnLst>
                          </p:cTn>
                        </p:par>
                        <p:par>
                          <p:cTn id="8" fill="hold">
                            <p:stCondLst>
                              <p:cond delay="1000"/>
                            </p:stCondLst>
                            <p:childTnLst>
                              <p:par>
                                <p:cTn id="9" presetID="26" presetClass="emph" presetSubtype="0" fill="hold" grpId="1" nodeType="afterEffect">
                                  <p:stCondLst>
                                    <p:cond delay="0"/>
                                  </p:stCondLst>
                                  <p:childTnLst>
                                    <p:animEffect transition="out" filter="fade">
                                      <p:cBhvr>
                                        <p:cTn id="10" dur="1000" tmFilter="0, 0; .2, .5; .8, .5; 1, 0"/>
                                        <p:tgtEl>
                                          <p:spTgt spid="23570"/>
                                        </p:tgtEl>
                                      </p:cBhvr>
                                    </p:animEffect>
                                    <p:animScale>
                                      <p:cBhvr>
                                        <p:cTn id="11" dur="500" autoRev="1" fill="hold"/>
                                        <p:tgtEl>
                                          <p:spTgt spid="23570"/>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3571"/>
                                        </p:tgtEl>
                                        <p:attrNameLst>
                                          <p:attrName>style.visibility</p:attrName>
                                        </p:attrNameLst>
                                      </p:cBhvr>
                                      <p:to>
                                        <p:strVal val="visible"/>
                                      </p:to>
                                    </p:set>
                                    <p:animEffect transition="in" filter="blinds(horizontal)">
                                      <p:cBhvr>
                                        <p:cTn id="16" dur="1000"/>
                                        <p:tgtEl>
                                          <p:spTgt spid="2357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3573"/>
                                        </p:tgtEl>
                                        <p:attrNameLst>
                                          <p:attrName>style.visibility</p:attrName>
                                        </p:attrNameLst>
                                      </p:cBhvr>
                                      <p:to>
                                        <p:strVal val="visible"/>
                                      </p:to>
                                    </p:set>
                                    <p:animEffect transition="in" filter="blinds(horizontal)">
                                      <p:cBhvr>
                                        <p:cTn id="21" dur="1000"/>
                                        <p:tgtEl>
                                          <p:spTgt spid="23573"/>
                                        </p:tgtEl>
                                      </p:cBhvr>
                                    </p:animEffect>
                                  </p:childTnLst>
                                </p:cTn>
                              </p:par>
                            </p:childTnLst>
                          </p:cTn>
                        </p:par>
                        <p:par>
                          <p:cTn id="22" fill="hold">
                            <p:stCondLst>
                              <p:cond delay="1000"/>
                            </p:stCondLst>
                            <p:childTnLst>
                              <p:par>
                                <p:cTn id="23" presetID="26" presetClass="emph" presetSubtype="0" fill="hold" grpId="1" nodeType="afterEffect">
                                  <p:stCondLst>
                                    <p:cond delay="0"/>
                                  </p:stCondLst>
                                  <p:childTnLst>
                                    <p:animEffect transition="out" filter="fade">
                                      <p:cBhvr>
                                        <p:cTn id="24" dur="500" tmFilter="0, 0; .2, .5; .8, .5; 1, 0"/>
                                        <p:tgtEl>
                                          <p:spTgt spid="23573"/>
                                        </p:tgtEl>
                                      </p:cBhvr>
                                    </p:animEffect>
                                    <p:animScale>
                                      <p:cBhvr>
                                        <p:cTn id="25" dur="250" autoRev="1" fill="hold"/>
                                        <p:tgtEl>
                                          <p:spTgt spid="23573"/>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linds(horizontal)">
                                      <p:cBhvr>
                                        <p:cTn id="30" dur="1000"/>
                                        <p:tgtEl>
                                          <p:spTgt spid="20"/>
                                        </p:tgtEl>
                                      </p:cBhvr>
                                    </p:animEffect>
                                  </p:childTnLst>
                                </p:cTn>
                              </p:par>
                            </p:childTnLst>
                          </p:cTn>
                        </p:par>
                        <p:par>
                          <p:cTn id="31" fill="hold">
                            <p:stCondLst>
                              <p:cond delay="1000"/>
                            </p:stCondLst>
                            <p:childTnLst>
                              <p:par>
                                <p:cTn id="32" presetID="26" presetClass="emph" presetSubtype="0" fill="hold" grpId="1" nodeType="afterEffect">
                                  <p:stCondLst>
                                    <p:cond delay="0"/>
                                  </p:stCondLst>
                                  <p:childTnLst>
                                    <p:animEffect transition="out" filter="fade">
                                      <p:cBhvr>
                                        <p:cTn id="33" dur="1000" tmFilter="0, 0; .2, .5; .8, .5; 1, 0"/>
                                        <p:tgtEl>
                                          <p:spTgt spid="20"/>
                                        </p:tgtEl>
                                      </p:cBhvr>
                                    </p:animEffect>
                                    <p:animScale>
                                      <p:cBhvr>
                                        <p:cTn id="34" dur="500" autoRev="1" fill="hold"/>
                                        <p:tgtEl>
                                          <p:spTgt spid="20"/>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10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blinds(horizontal)">
                                      <p:cBhvr>
                                        <p:cTn id="44" dur="1000"/>
                                        <p:tgtEl>
                                          <p:spTgt spid="22"/>
                                        </p:tgtEl>
                                      </p:cBhvr>
                                    </p:animEffect>
                                  </p:childTnLst>
                                </p:cTn>
                              </p:par>
                            </p:childTnLst>
                          </p:cTn>
                        </p:par>
                        <p:par>
                          <p:cTn id="45" fill="hold">
                            <p:stCondLst>
                              <p:cond delay="1000"/>
                            </p:stCondLst>
                            <p:childTnLst>
                              <p:par>
                                <p:cTn id="46" presetID="26" presetClass="emph" presetSubtype="0" fill="hold" grpId="1" nodeType="afterEffect">
                                  <p:stCondLst>
                                    <p:cond delay="0"/>
                                  </p:stCondLst>
                                  <p:childTnLst>
                                    <p:animEffect transition="out" filter="fade">
                                      <p:cBhvr>
                                        <p:cTn id="47" dur="500" tmFilter="0, 0; .2, .5; .8, .5; 1, 0"/>
                                        <p:tgtEl>
                                          <p:spTgt spid="22"/>
                                        </p:tgtEl>
                                      </p:cBhvr>
                                    </p:animEffect>
                                    <p:animScale>
                                      <p:cBhvr>
                                        <p:cTn id="48"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0" grpId="0" animBg="1"/>
      <p:bldP spid="23570" grpId="1" animBg="1"/>
      <p:bldP spid="23571" grpId="0" animBg="1"/>
      <p:bldP spid="23573" grpId="0"/>
      <p:bldP spid="23573" grpId="1"/>
      <p:bldP spid="20" grpId="0" animBg="1"/>
      <p:bldP spid="20" grpId="1" animBg="1"/>
      <p:bldP spid="21" grpId="0" animBg="1"/>
      <p:bldP spid="22" grpId="0"/>
      <p:bldP spid="22"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z="4000" b="1" dirty="0" smtClean="0">
                <a:effectLst>
                  <a:outerShdw blurRad="38100" dist="38100" dir="2700000" algn="tl">
                    <a:srgbClr val="000000">
                      <a:alpha val="43137"/>
                    </a:srgbClr>
                  </a:outerShdw>
                </a:effectLst>
              </a:rPr>
              <a:t>信道的相关带宽</a:t>
            </a:r>
            <a:endParaRPr lang="zh-CN" altLang="zh-CN" sz="4000" dirty="0" smtClean="0">
              <a:effectLst>
                <a:outerShdw blurRad="38100" dist="38100" dir="2700000" algn="tl">
                  <a:srgbClr val="000000">
                    <a:alpha val="43137"/>
                  </a:srgbClr>
                </a:outerShdw>
              </a:effectLst>
            </a:endParaRPr>
          </a:p>
        </p:txBody>
      </p:sp>
      <p:sp>
        <p:nvSpPr>
          <p:cNvPr id="99331" name="Rectangle 3"/>
          <p:cNvSpPr>
            <a:spLocks noGrp="1" noChangeArrowheads="1"/>
          </p:cNvSpPr>
          <p:nvPr>
            <p:ph type="body" sz="half" idx="1"/>
          </p:nvPr>
        </p:nvSpPr>
        <p:spPr>
          <a:xfrm>
            <a:off x="762000" y="2017713"/>
            <a:ext cx="7848600" cy="4611687"/>
          </a:xfrm>
        </p:spPr>
        <p:txBody>
          <a:bodyPr/>
          <a:lstStyle/>
          <a:p>
            <a:pPr eaLnBrk="1" hangingPunct="1">
              <a:lnSpc>
                <a:spcPct val="80000"/>
              </a:lnSpc>
              <a:defRPr/>
            </a:pPr>
            <a:r>
              <a:rPr lang="zh-CN" altLang="en-US" sz="2800" b="1" smtClean="0">
                <a:solidFill>
                  <a:schemeClr val="tx2"/>
                </a:solidFill>
                <a:effectLst>
                  <a:outerShdw blurRad="38100" dist="38100" dir="2700000" algn="tl">
                    <a:srgbClr val="C0C0C0"/>
                  </a:outerShdw>
                </a:effectLst>
              </a:rPr>
              <a:t>信道的</a:t>
            </a:r>
            <a:r>
              <a:rPr lang="zh-CN" altLang="en-US" sz="2800" b="1" smtClean="0"/>
              <a:t>相关带宽</a:t>
            </a:r>
            <a:r>
              <a:rPr lang="en-US" altLang="zh-CN" sz="2800" b="1" i="1" smtClean="0">
                <a:latin typeface="Times New Roman" pitchFamily="18" charset="0"/>
              </a:rPr>
              <a:t>B</a:t>
            </a:r>
            <a:r>
              <a:rPr lang="en-US" altLang="zh-CN" sz="2800" b="1" i="1" baseline="-25000" smtClean="0">
                <a:latin typeface="Times New Roman" pitchFamily="18" charset="0"/>
              </a:rPr>
              <a:t>c</a:t>
            </a:r>
            <a:r>
              <a:rPr lang="zh-CN" altLang="en-US" sz="2800" smtClean="0">
                <a:latin typeface="Times New Roman" pitchFamily="18" charset="0"/>
              </a:rPr>
              <a:t>：</a:t>
            </a:r>
            <a:r>
              <a:rPr lang="zh-CN" altLang="en-US" sz="2800" b="1" smtClean="0">
                <a:latin typeface="Times New Roman" pitchFamily="18" charset="0"/>
              </a:rPr>
              <a:t>是一个频率范围，该范围</a:t>
            </a:r>
            <a:endParaRPr lang="en-US" altLang="zh-CN" sz="2800" b="1" smtClean="0">
              <a:latin typeface="Times New Roman" pitchFamily="18" charset="0"/>
            </a:endParaRPr>
          </a:p>
          <a:p>
            <a:pPr eaLnBrk="1" hangingPunct="1">
              <a:lnSpc>
                <a:spcPct val="80000"/>
              </a:lnSpc>
              <a:buFont typeface="Wingdings" pitchFamily="2" charset="2"/>
              <a:buNone/>
              <a:defRPr/>
            </a:pPr>
            <a:r>
              <a:rPr lang="en-US" altLang="zh-CN" sz="2800" b="1" smtClean="0">
                <a:latin typeface="Times New Roman" pitchFamily="18" charset="0"/>
              </a:rPr>
              <a:t>    </a:t>
            </a:r>
            <a:r>
              <a:rPr lang="zh-CN" altLang="en-US" sz="2800" b="1" smtClean="0">
                <a:latin typeface="Times New Roman" pitchFamily="18" charset="0"/>
              </a:rPr>
              <a:t>内的任意两个频率分量的幅度相关性较强</a:t>
            </a:r>
            <a:r>
              <a:rPr lang="en-US" altLang="zh-CN" sz="2800" b="1" smtClean="0">
                <a:latin typeface="Times New Roman" pitchFamily="18" charset="0"/>
              </a:rPr>
              <a:t>——</a:t>
            </a:r>
          </a:p>
          <a:p>
            <a:pPr eaLnBrk="1" hangingPunct="1">
              <a:lnSpc>
                <a:spcPct val="80000"/>
              </a:lnSpc>
              <a:buFont typeface="Wingdings" pitchFamily="2" charset="2"/>
              <a:buNone/>
              <a:defRPr/>
            </a:pPr>
            <a:r>
              <a:rPr lang="en-US" altLang="zh-CN" sz="2800" b="1" smtClean="0">
                <a:latin typeface="Times New Roman" pitchFamily="18" charset="0"/>
              </a:rPr>
              <a:t>    </a:t>
            </a:r>
            <a:r>
              <a:rPr lang="zh-CN" altLang="en-US" sz="2800" b="1" smtClean="0">
                <a:latin typeface="Times New Roman" pitchFamily="18" charset="0"/>
              </a:rPr>
              <a:t>这两个频率分量将</a:t>
            </a:r>
            <a:r>
              <a:rPr lang="zh-CN" altLang="en-US" sz="2800" b="1" smtClean="0">
                <a:solidFill>
                  <a:srgbClr val="FF0000"/>
                </a:solidFill>
                <a:effectLst>
                  <a:outerShdw blurRad="38100" dist="38100" dir="2700000" algn="tl">
                    <a:srgbClr val="C0C0C0"/>
                  </a:outerShdw>
                </a:effectLst>
                <a:latin typeface="Times New Roman" pitchFamily="18" charset="0"/>
              </a:rPr>
              <a:t>经历相似的衰落</a:t>
            </a:r>
            <a:r>
              <a:rPr lang="zh-CN" altLang="en-US" sz="2800" b="1" smtClean="0">
                <a:latin typeface="Times New Roman" pitchFamily="18" charset="0"/>
              </a:rPr>
              <a:t>（信道引起</a:t>
            </a:r>
            <a:endParaRPr lang="en-US" altLang="zh-CN" sz="2800" b="1" smtClean="0">
              <a:latin typeface="Times New Roman" pitchFamily="18" charset="0"/>
            </a:endParaRPr>
          </a:p>
          <a:p>
            <a:pPr eaLnBrk="1" hangingPunct="1">
              <a:lnSpc>
                <a:spcPct val="80000"/>
              </a:lnSpc>
              <a:buFont typeface="Wingdings" pitchFamily="2" charset="2"/>
              <a:buNone/>
              <a:defRPr/>
            </a:pPr>
            <a:r>
              <a:rPr lang="en-US" altLang="zh-CN" sz="2800" b="1" smtClean="0">
                <a:latin typeface="Times New Roman" pitchFamily="18" charset="0"/>
              </a:rPr>
              <a:t>    </a:t>
            </a:r>
            <a:r>
              <a:rPr lang="zh-CN" altLang="en-US" sz="2800" b="1" smtClean="0">
                <a:latin typeface="Times New Roman" pitchFamily="18" charset="0"/>
              </a:rPr>
              <a:t>的幅度变化规律趋向一致）。</a:t>
            </a:r>
          </a:p>
          <a:p>
            <a:pPr eaLnBrk="1" hangingPunct="1">
              <a:lnSpc>
                <a:spcPct val="80000"/>
              </a:lnSpc>
              <a:defRPr/>
            </a:pPr>
            <a:r>
              <a:rPr lang="zh-CN" altLang="en-US" sz="2800" b="1" smtClean="0">
                <a:latin typeface="Times New Roman" pitchFamily="18" charset="0"/>
              </a:rPr>
              <a:t>对于之前定义的</a:t>
            </a:r>
            <a:r>
              <a:rPr lang="zh-CN" altLang="en-US" sz="2800" b="1" smtClean="0">
                <a:effectLst>
                  <a:outerShdw blurRad="38100" dist="38100" dir="2700000" algn="tl">
                    <a:srgbClr val="C0C0C0"/>
                  </a:outerShdw>
                </a:effectLst>
                <a:latin typeface="Times New Roman" pitchFamily="18" charset="0"/>
              </a:rPr>
              <a:t>幅度相关系数</a:t>
            </a:r>
            <a:r>
              <a:rPr lang="el-GR" altLang="zh-CN" sz="2800" b="1" i="1" smtClean="0">
                <a:effectLst>
                  <a:outerShdw blurRad="38100" dist="38100" dir="2700000" algn="tl">
                    <a:srgbClr val="C0C0C0"/>
                  </a:outerShdw>
                </a:effectLst>
                <a:latin typeface="Times New Roman" pitchFamily="18" charset="0"/>
                <a:cs typeface="Times New Roman" pitchFamily="18" charset="0"/>
              </a:rPr>
              <a:t>ρ</a:t>
            </a:r>
            <a:r>
              <a:rPr lang="zh-CN" altLang="en-US" sz="2800" b="1" smtClean="0">
                <a:latin typeface="Times New Roman" pitchFamily="18" charset="0"/>
                <a:cs typeface="Times New Roman" pitchFamily="18" charset="0"/>
              </a:rPr>
              <a:t>，我们令</a:t>
            </a:r>
            <a:r>
              <a:rPr lang="el-GR" altLang="zh-CN" sz="2800" b="1" i="1" smtClean="0">
                <a:latin typeface="Times New Roman" pitchFamily="18" charset="0"/>
                <a:cs typeface="Times New Roman" pitchFamily="18" charset="0"/>
              </a:rPr>
              <a:t>Δ</a:t>
            </a:r>
            <a:r>
              <a:rPr lang="en-US" altLang="zh-CN" sz="2800" b="1" i="1" smtClean="0">
                <a:latin typeface="Times New Roman" pitchFamily="18" charset="0"/>
                <a:cs typeface="Times New Roman" pitchFamily="18" charset="0"/>
              </a:rPr>
              <a:t>t</a:t>
            </a:r>
            <a:r>
              <a:rPr lang="zh-CN" altLang="en-US" sz="2800" b="1" i="1" smtClean="0">
                <a:latin typeface="Times New Roman" pitchFamily="18" charset="0"/>
                <a:cs typeface="Times New Roman" pitchFamily="18" charset="0"/>
              </a:rPr>
              <a:t>＝</a:t>
            </a:r>
            <a:r>
              <a:rPr lang="en-US" altLang="zh-CN" sz="2800" b="1" i="1" smtClean="0">
                <a:latin typeface="Times New Roman" pitchFamily="18" charset="0"/>
                <a:cs typeface="Times New Roman" pitchFamily="18" charset="0"/>
              </a:rPr>
              <a:t>0</a:t>
            </a:r>
            <a:r>
              <a:rPr lang="zh-CN" altLang="en-US" sz="2800" b="1" smtClean="0">
                <a:latin typeface="Times New Roman" pitchFamily="18" charset="0"/>
              </a:rPr>
              <a:t>，并规定</a:t>
            </a:r>
            <a:r>
              <a:rPr lang="el-GR" altLang="zh-CN" sz="2800" b="1" i="1" smtClean="0">
                <a:latin typeface="Times New Roman" pitchFamily="18" charset="0"/>
                <a:cs typeface="Times New Roman" pitchFamily="18" charset="0"/>
              </a:rPr>
              <a:t>ρ</a:t>
            </a:r>
            <a:r>
              <a:rPr lang="zh-CN" altLang="en-US" sz="2800" b="1" smtClean="0">
                <a:latin typeface="Times New Roman" pitchFamily="18" charset="0"/>
                <a:cs typeface="Times New Roman" pitchFamily="18" charset="0"/>
              </a:rPr>
              <a:t>＝</a:t>
            </a:r>
            <a:r>
              <a:rPr lang="en-US" altLang="zh-CN" sz="2800" b="1" smtClean="0">
                <a:latin typeface="Times New Roman" pitchFamily="18" charset="0"/>
                <a:cs typeface="Times New Roman" pitchFamily="18" charset="0"/>
              </a:rPr>
              <a:t>0.5</a:t>
            </a:r>
            <a:r>
              <a:rPr lang="zh-CN" altLang="en-US" sz="2800" b="1" smtClean="0">
                <a:latin typeface="Times New Roman" pitchFamily="18" charset="0"/>
                <a:cs typeface="Times New Roman" pitchFamily="18" charset="0"/>
              </a:rPr>
              <a:t>所对应的</a:t>
            </a:r>
            <a:r>
              <a:rPr lang="el-GR" altLang="zh-CN" sz="2800" b="1" i="1" smtClean="0">
                <a:latin typeface="Times New Roman" pitchFamily="18" charset="0"/>
                <a:cs typeface="Times New Roman" pitchFamily="18" charset="0"/>
              </a:rPr>
              <a:t>Δ</a:t>
            </a:r>
            <a:r>
              <a:rPr lang="en-US" altLang="zh-CN" sz="2800" b="1" i="1" smtClean="0">
                <a:latin typeface="Times New Roman" pitchFamily="18" charset="0"/>
                <a:cs typeface="Times New Roman" pitchFamily="18" charset="0"/>
              </a:rPr>
              <a:t>f</a:t>
            </a:r>
            <a:r>
              <a:rPr lang="zh-CN" altLang="en-US" sz="2800" b="1" smtClean="0">
                <a:latin typeface="Times New Roman" pitchFamily="18" charset="0"/>
                <a:cs typeface="Times New Roman" pitchFamily="18" charset="0"/>
              </a:rPr>
              <a:t>就是信道的相关带宽。即，</a:t>
            </a:r>
          </a:p>
          <a:p>
            <a:pPr eaLnBrk="1" hangingPunct="1">
              <a:lnSpc>
                <a:spcPct val="80000"/>
              </a:lnSpc>
              <a:defRPr/>
            </a:pPr>
            <a:endParaRPr lang="zh-CN" altLang="en-US" sz="2400" b="1" smtClean="0">
              <a:latin typeface="Times New Roman" pitchFamily="18" charset="0"/>
              <a:cs typeface="Times New Roman" pitchFamily="18" charset="0"/>
            </a:endParaRPr>
          </a:p>
          <a:p>
            <a:pPr eaLnBrk="1" hangingPunct="1">
              <a:lnSpc>
                <a:spcPct val="80000"/>
              </a:lnSpc>
              <a:buFont typeface="Wingdings" pitchFamily="2" charset="2"/>
              <a:buNone/>
              <a:defRPr/>
            </a:pPr>
            <a:r>
              <a:rPr lang="zh-CN" altLang="en-US" sz="2400" b="1" smtClean="0">
                <a:latin typeface="Times New Roman" pitchFamily="18" charset="0"/>
                <a:cs typeface="Times New Roman" pitchFamily="18" charset="0"/>
              </a:rPr>
              <a:t>                               </a:t>
            </a:r>
          </a:p>
          <a:p>
            <a:pPr eaLnBrk="1" hangingPunct="1">
              <a:lnSpc>
                <a:spcPct val="80000"/>
              </a:lnSpc>
              <a:buFont typeface="Wingdings" pitchFamily="2" charset="2"/>
              <a:buNone/>
              <a:defRPr/>
            </a:pPr>
            <a:r>
              <a:rPr lang="zh-CN" altLang="en-US" sz="2400" b="1" smtClean="0">
                <a:latin typeface="Times New Roman" pitchFamily="18" charset="0"/>
                <a:cs typeface="Times New Roman" pitchFamily="18" charset="0"/>
              </a:rPr>
              <a:t>    </a:t>
            </a:r>
            <a:r>
              <a:rPr lang="zh-CN" altLang="en-US" sz="2800" b="1" smtClean="0">
                <a:latin typeface="Times New Roman" pitchFamily="18" charset="0"/>
                <a:cs typeface="Times New Roman" pitchFamily="18" charset="0"/>
              </a:rPr>
              <a:t>从而，</a:t>
            </a:r>
            <a:endParaRPr lang="zh-CN" altLang="en-US" sz="2400" b="1" smtClean="0">
              <a:latin typeface="Times New Roman" pitchFamily="18" charset="0"/>
              <a:cs typeface="Times New Roman" pitchFamily="18" charset="0"/>
            </a:endParaRPr>
          </a:p>
          <a:p>
            <a:pPr eaLnBrk="1" hangingPunct="1">
              <a:lnSpc>
                <a:spcPct val="80000"/>
              </a:lnSpc>
              <a:buFont typeface="Wingdings" pitchFamily="2" charset="2"/>
              <a:buNone/>
              <a:defRPr/>
            </a:pPr>
            <a:r>
              <a:rPr lang="zh-CN" altLang="en-US" sz="2400" b="1" smtClean="0">
                <a:latin typeface="Times New Roman" pitchFamily="18" charset="0"/>
                <a:cs typeface="Times New Roman" pitchFamily="18" charset="0"/>
              </a:rPr>
              <a:t>                                                                 </a:t>
            </a:r>
          </a:p>
          <a:p>
            <a:pPr eaLnBrk="1" hangingPunct="1">
              <a:lnSpc>
                <a:spcPct val="80000"/>
              </a:lnSpc>
              <a:buFont typeface="Wingdings" pitchFamily="2" charset="2"/>
              <a:buNone/>
              <a:defRPr/>
            </a:pPr>
            <a:r>
              <a:rPr lang="zh-CN" altLang="en-US" sz="2400" b="1" smtClean="0">
                <a:latin typeface="Times New Roman" pitchFamily="18" charset="0"/>
                <a:cs typeface="Times New Roman" pitchFamily="18" charset="0"/>
              </a:rPr>
              <a:t>                                                                   。</a:t>
            </a:r>
          </a:p>
        </p:txBody>
      </p:sp>
      <p:pic>
        <p:nvPicPr>
          <p:cNvPr id="84996" name="Object 4"/>
          <p:cNvPicPr>
            <a:picLocks noChangeAspect="1" noChangeArrowheads="1"/>
          </p:cNvPicPr>
          <p:nvPr/>
        </p:nvPicPr>
        <p:blipFill>
          <a:blip r:embed="rId3" cstate="print"/>
          <a:srcRect/>
          <a:stretch>
            <a:fillRect/>
          </a:stretch>
        </p:blipFill>
        <p:spPr bwMode="auto">
          <a:xfrm>
            <a:off x="3733800" y="4572000"/>
            <a:ext cx="1828800" cy="838200"/>
          </a:xfrm>
          <a:prstGeom prst="rect">
            <a:avLst/>
          </a:prstGeom>
          <a:noFill/>
          <a:ln w="9525">
            <a:noFill/>
            <a:miter lim="800000"/>
            <a:headEnd/>
            <a:tailEnd/>
          </a:ln>
        </p:spPr>
      </p:pic>
      <p:pic>
        <p:nvPicPr>
          <p:cNvPr id="84997" name="Object 5"/>
          <p:cNvPicPr>
            <a:picLocks noChangeAspect="1" noChangeArrowheads="1"/>
          </p:cNvPicPr>
          <p:nvPr/>
        </p:nvPicPr>
        <p:blipFill>
          <a:blip r:embed="rId4" cstate="print"/>
          <a:srcRect/>
          <a:stretch>
            <a:fillRect/>
          </a:stretch>
        </p:blipFill>
        <p:spPr bwMode="auto">
          <a:xfrm>
            <a:off x="3657600" y="5562600"/>
            <a:ext cx="1981200" cy="1066800"/>
          </a:xfrm>
          <a:prstGeom prst="rect">
            <a:avLst/>
          </a:prstGeom>
          <a:noFill/>
          <a:ln w="9525">
            <a:noFill/>
            <a:miter lim="800000"/>
            <a:headEnd/>
            <a:tailEnd/>
          </a:ln>
        </p:spPr>
      </p:pic>
      <p:sp>
        <p:nvSpPr>
          <p:cNvPr id="84998" name="Line 6"/>
          <p:cNvSpPr>
            <a:spLocks noChangeShapeType="1"/>
          </p:cNvSpPr>
          <p:nvPr/>
        </p:nvSpPr>
        <p:spPr bwMode="auto">
          <a:xfrm>
            <a:off x="3581400" y="5486400"/>
            <a:ext cx="0" cy="1143000"/>
          </a:xfrm>
          <a:prstGeom prst="line">
            <a:avLst/>
          </a:prstGeom>
          <a:noFill/>
          <a:ln w="31750">
            <a:solidFill>
              <a:schemeClr val="hlink"/>
            </a:solidFill>
            <a:round/>
            <a:headEnd/>
            <a:tailEnd/>
          </a:ln>
        </p:spPr>
        <p:txBody>
          <a:bodyPr/>
          <a:lstStyle/>
          <a:p>
            <a:endParaRPr lang="zh-CN" altLang="en-US"/>
          </a:p>
        </p:txBody>
      </p:sp>
      <p:sp>
        <p:nvSpPr>
          <p:cNvPr id="84999" name="Line 7"/>
          <p:cNvSpPr>
            <a:spLocks noChangeShapeType="1"/>
          </p:cNvSpPr>
          <p:nvPr/>
        </p:nvSpPr>
        <p:spPr bwMode="auto">
          <a:xfrm>
            <a:off x="3581400" y="6629400"/>
            <a:ext cx="2133600" cy="0"/>
          </a:xfrm>
          <a:prstGeom prst="line">
            <a:avLst/>
          </a:prstGeom>
          <a:noFill/>
          <a:ln w="31750">
            <a:solidFill>
              <a:schemeClr val="hlink"/>
            </a:solidFill>
            <a:round/>
            <a:headEnd/>
            <a:tailEnd/>
          </a:ln>
        </p:spPr>
        <p:txBody>
          <a:bodyPr/>
          <a:lstStyle/>
          <a:p>
            <a:endParaRPr lang="zh-CN" altLang="en-US"/>
          </a:p>
        </p:txBody>
      </p:sp>
      <p:sp>
        <p:nvSpPr>
          <p:cNvPr id="85000" name="Line 8"/>
          <p:cNvSpPr>
            <a:spLocks noChangeShapeType="1"/>
          </p:cNvSpPr>
          <p:nvPr/>
        </p:nvSpPr>
        <p:spPr bwMode="auto">
          <a:xfrm>
            <a:off x="3581400" y="5486400"/>
            <a:ext cx="2133600" cy="0"/>
          </a:xfrm>
          <a:prstGeom prst="line">
            <a:avLst/>
          </a:prstGeom>
          <a:noFill/>
          <a:ln w="31750">
            <a:solidFill>
              <a:schemeClr val="hlink"/>
            </a:solidFill>
            <a:round/>
            <a:headEnd/>
            <a:tailEnd/>
          </a:ln>
        </p:spPr>
        <p:txBody>
          <a:bodyPr/>
          <a:lstStyle/>
          <a:p>
            <a:endParaRPr lang="zh-CN" altLang="en-US"/>
          </a:p>
        </p:txBody>
      </p:sp>
      <p:sp>
        <p:nvSpPr>
          <p:cNvPr id="85001" name="Line 9"/>
          <p:cNvSpPr>
            <a:spLocks noChangeShapeType="1"/>
          </p:cNvSpPr>
          <p:nvPr/>
        </p:nvSpPr>
        <p:spPr bwMode="auto">
          <a:xfrm>
            <a:off x="5715000" y="5486400"/>
            <a:ext cx="0" cy="1143000"/>
          </a:xfrm>
          <a:prstGeom prst="line">
            <a:avLst/>
          </a:prstGeom>
          <a:noFill/>
          <a:ln w="31750">
            <a:solidFill>
              <a:schemeClr val="hlink"/>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z="4000" b="1" dirty="0" smtClean="0">
                <a:effectLst>
                  <a:outerShdw blurRad="38100" dist="38100" dir="2700000" algn="tl">
                    <a:srgbClr val="000000">
                      <a:alpha val="43137"/>
                    </a:srgbClr>
                  </a:outerShdw>
                </a:effectLst>
              </a:rPr>
              <a:t>小尺度衰落和多径效应</a:t>
            </a:r>
          </a:p>
        </p:txBody>
      </p:sp>
      <p:sp>
        <p:nvSpPr>
          <p:cNvPr id="57347" name="Rectangle 3"/>
          <p:cNvSpPr>
            <a:spLocks noGrp="1" noChangeArrowheads="1"/>
          </p:cNvSpPr>
          <p:nvPr>
            <p:ph type="body" idx="1"/>
          </p:nvPr>
        </p:nvSpPr>
        <p:spPr>
          <a:xfrm>
            <a:off x="838200" y="2133600"/>
            <a:ext cx="7772400" cy="4343400"/>
          </a:xfrm>
        </p:spPr>
        <p:txBody>
          <a:bodyPr/>
          <a:lstStyle/>
          <a:p>
            <a:pPr eaLnBrk="1" hangingPunct="1">
              <a:lnSpc>
                <a:spcPct val="90000"/>
              </a:lnSpc>
            </a:pPr>
            <a:r>
              <a:rPr lang="zh-CN" altLang="en-US" b="1" smtClean="0"/>
              <a:t>小尺度上移动无线信道对信号的影响</a:t>
            </a:r>
          </a:p>
          <a:p>
            <a:pPr eaLnBrk="1" hangingPunct="1">
              <a:lnSpc>
                <a:spcPct val="90000"/>
              </a:lnSpc>
            </a:pPr>
            <a:r>
              <a:rPr lang="zh-CN" altLang="en-US" b="1" smtClean="0">
                <a:hlinkClick r:id="rId3" action="ppaction://hlinksldjump"/>
              </a:rPr>
              <a:t>时变信道的冲激响应</a:t>
            </a:r>
            <a:endParaRPr lang="zh-CN" altLang="en-US" b="1" smtClean="0"/>
          </a:p>
          <a:p>
            <a:pPr eaLnBrk="1" hangingPunct="1">
              <a:lnSpc>
                <a:spcPct val="90000"/>
              </a:lnSpc>
            </a:pPr>
            <a:r>
              <a:rPr lang="zh-CN" altLang="en-US" b="1" smtClean="0">
                <a:hlinkClick r:id="rId4" action="ppaction://hlinksldjump"/>
              </a:rPr>
              <a:t>移动多径信道的描述参数和小尺度衰落的类型</a:t>
            </a:r>
            <a:endParaRPr lang="zh-CN" altLang="en-US" b="1" smtClean="0"/>
          </a:p>
          <a:p>
            <a:pPr eaLnBrk="1" hangingPunct="1">
              <a:lnSpc>
                <a:spcPct val="90000"/>
              </a:lnSpc>
            </a:pPr>
            <a:r>
              <a:rPr lang="zh-CN" altLang="en-US" b="1" smtClean="0">
                <a:hlinkClick r:id="rId5" action="ppaction://hlinksldjump"/>
              </a:rPr>
              <a:t>瑞利和莱斯衰落</a:t>
            </a:r>
            <a:endParaRPr lang="zh-CN" altLang="en-US" b="1" smtClean="0"/>
          </a:p>
          <a:p>
            <a:pPr eaLnBrk="1" hangingPunct="1">
              <a:lnSpc>
                <a:spcPct val="90000"/>
              </a:lnSpc>
            </a:pPr>
            <a:r>
              <a:rPr lang="zh-CN" altLang="en-US" b="1" smtClean="0">
                <a:hlinkClick r:id="rId6" action="ppaction://hlinksldjump"/>
              </a:rPr>
              <a:t>电平通过和平均衰落持续时间</a:t>
            </a:r>
            <a:endParaRPr lang="zh-CN" altLang="en-US" b="1" smtClean="0"/>
          </a:p>
          <a:p>
            <a:pPr eaLnBrk="1" hangingPunct="1">
              <a:lnSpc>
                <a:spcPct val="90000"/>
              </a:lnSpc>
            </a:pPr>
            <a:r>
              <a:rPr lang="zh-CN" altLang="en-US" b="1" smtClean="0"/>
              <a:t>缓解小尺度衰落影响的措施（</a:t>
            </a:r>
            <a:r>
              <a:rPr lang="zh-CN" altLang="en-US" b="1" smtClean="0">
                <a:latin typeface="Times New Roman" pitchFamily="18" charset="0"/>
              </a:rPr>
              <a:t>见第</a:t>
            </a:r>
            <a:r>
              <a:rPr lang="en-US" altLang="zh-CN" b="1" smtClean="0">
                <a:latin typeface="Times New Roman" pitchFamily="18" charset="0"/>
              </a:rPr>
              <a:t>7</a:t>
            </a:r>
            <a:r>
              <a:rPr lang="zh-CN" altLang="en-US" b="1" smtClean="0">
                <a:latin typeface="Times New Roman" pitchFamily="18" charset="0"/>
              </a:rPr>
              <a:t>章课件）</a:t>
            </a:r>
            <a:r>
              <a:rPr lang="zh-CN" altLang="en-US" smtClean="0">
                <a:latin typeface="Times New Roman" pitchFamily="18" charset="0"/>
              </a:rPr>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838200" y="214313"/>
            <a:ext cx="8105775" cy="1462087"/>
          </a:xfrm>
        </p:spPr>
        <p:txBody>
          <a:bodyPr/>
          <a:lstStyle/>
          <a:p>
            <a:pPr eaLnBrk="1" hangingPunct="1"/>
            <a:r>
              <a:rPr lang="en-US" altLang="zh-CN" sz="4000" b="1" dirty="0" smtClean="0">
                <a:latin typeface="Times New Roman" pitchFamily="18" charset="0"/>
              </a:rPr>
              <a:t/>
            </a:r>
            <a:br>
              <a:rPr lang="en-US" altLang="zh-CN" sz="4000" b="1" dirty="0" smtClean="0">
                <a:latin typeface="Times New Roman" pitchFamily="18" charset="0"/>
              </a:rPr>
            </a:br>
            <a:r>
              <a:rPr lang="en-US" altLang="zh-CN" sz="4000" b="1" dirty="0" smtClean="0">
                <a:latin typeface="Times New Roman" pitchFamily="18" charset="0"/>
              </a:rPr>
              <a:t/>
            </a:r>
            <a:br>
              <a:rPr lang="en-US" altLang="zh-CN" sz="4000" b="1" dirty="0" smtClean="0">
                <a:latin typeface="Times New Roman" pitchFamily="18" charset="0"/>
              </a:rPr>
            </a:br>
            <a:r>
              <a:rPr lang="zh-CN" altLang="en-US" sz="4000" b="1" dirty="0" smtClean="0">
                <a:effectLst>
                  <a:outerShdw blurRad="38100" dist="38100" dir="2700000" algn="tl">
                    <a:srgbClr val="000000">
                      <a:alpha val="43137"/>
                    </a:srgbClr>
                  </a:outerShdw>
                </a:effectLst>
                <a:latin typeface="Times New Roman" pitchFamily="18" charset="0"/>
              </a:rPr>
              <a:t>时间的延迟对应于频率的相关程度</a:t>
            </a:r>
            <a:endParaRPr lang="zh-CN" altLang="zh-CN" sz="4000" dirty="0" smtClean="0">
              <a:effectLst>
                <a:outerShdw blurRad="38100" dist="38100" dir="2700000" algn="tl">
                  <a:srgbClr val="000000">
                    <a:alpha val="43137"/>
                  </a:srgbClr>
                </a:outerShdw>
              </a:effectLst>
            </a:endParaRPr>
          </a:p>
        </p:txBody>
      </p:sp>
      <p:sp>
        <p:nvSpPr>
          <p:cNvPr id="101379" name="Rectangle 3"/>
          <p:cNvSpPr>
            <a:spLocks noGrp="1" noChangeArrowheads="1"/>
          </p:cNvSpPr>
          <p:nvPr>
            <p:ph type="body" idx="1"/>
          </p:nvPr>
        </p:nvSpPr>
        <p:spPr>
          <a:xfrm>
            <a:off x="762000" y="1981200"/>
            <a:ext cx="7772400" cy="4724400"/>
          </a:xfrm>
        </p:spPr>
        <p:txBody>
          <a:bodyPr/>
          <a:lstStyle/>
          <a:p>
            <a:pPr eaLnBrk="1" hangingPunct="1">
              <a:lnSpc>
                <a:spcPct val="90000"/>
              </a:lnSpc>
              <a:defRPr/>
            </a:pPr>
            <a:r>
              <a:rPr lang="zh-CN" altLang="en-US" b="1" dirty="0" smtClean="0">
                <a:latin typeface="Times New Roman" pitchFamily="18" charset="0"/>
              </a:rPr>
              <a:t>时间的延迟对应于频率的相关程度</a:t>
            </a:r>
            <a:endParaRPr lang="en-US" altLang="zh-CN" b="1" dirty="0" smtClean="0">
              <a:latin typeface="Times New Roman" pitchFamily="18" charset="0"/>
            </a:endParaRPr>
          </a:p>
          <a:p>
            <a:pPr eaLnBrk="1" hangingPunct="1">
              <a:lnSpc>
                <a:spcPct val="90000"/>
              </a:lnSpc>
              <a:buFont typeface="Wingdings" pitchFamily="2" charset="2"/>
              <a:buNone/>
              <a:defRPr/>
            </a:pPr>
            <a:r>
              <a:rPr lang="zh-CN" altLang="en-US" b="1" dirty="0" smtClean="0">
                <a:latin typeface="Times New Roman" pitchFamily="18" charset="0"/>
              </a:rPr>
              <a:t>确切地说，相关带宽与均方根时延扩展之</a:t>
            </a:r>
            <a:endParaRPr lang="en-US" altLang="zh-CN" b="1" dirty="0" smtClean="0">
              <a:latin typeface="Times New Roman" pitchFamily="18" charset="0"/>
            </a:endParaRPr>
          </a:p>
          <a:p>
            <a:pPr eaLnBrk="1" hangingPunct="1">
              <a:lnSpc>
                <a:spcPct val="90000"/>
              </a:lnSpc>
              <a:buFont typeface="Wingdings" pitchFamily="2" charset="2"/>
              <a:buNone/>
              <a:defRPr/>
            </a:pPr>
            <a:r>
              <a:rPr lang="zh-CN" altLang="en-US" b="1" dirty="0" smtClean="0">
                <a:latin typeface="Times New Roman" pitchFamily="18" charset="0"/>
              </a:rPr>
              <a:t>间呈反比关系，这就是说，</a:t>
            </a:r>
            <a:r>
              <a:rPr lang="zh-CN" altLang="en-US" b="1" dirty="0" smtClean="0">
                <a:effectLst>
                  <a:outerShdw blurRad="38100" dist="38100" dir="2700000" algn="tl">
                    <a:srgbClr val="FFFFFF"/>
                  </a:outerShdw>
                </a:effectLst>
                <a:latin typeface="Times New Roman" pitchFamily="18" charset="0"/>
              </a:rPr>
              <a:t>多径信道所造</a:t>
            </a:r>
            <a:endParaRPr lang="en-US" altLang="zh-CN" b="1" dirty="0" smtClean="0">
              <a:effectLst>
                <a:outerShdw blurRad="38100" dist="38100" dir="2700000" algn="tl">
                  <a:srgbClr val="FFFFFF"/>
                </a:outerShdw>
              </a:effectLst>
              <a:latin typeface="Times New Roman" pitchFamily="18" charset="0"/>
            </a:endParaRPr>
          </a:p>
          <a:p>
            <a:pPr eaLnBrk="1" hangingPunct="1">
              <a:lnSpc>
                <a:spcPct val="90000"/>
              </a:lnSpc>
              <a:buFont typeface="Wingdings" pitchFamily="2" charset="2"/>
              <a:buNone/>
              <a:defRPr/>
            </a:pPr>
            <a:r>
              <a:rPr lang="zh-CN" altLang="en-US" b="1" dirty="0" smtClean="0">
                <a:effectLst>
                  <a:outerShdw blurRad="38100" dist="38100" dir="2700000" algn="tl">
                    <a:srgbClr val="FFFFFF"/>
                  </a:outerShdw>
                </a:effectLst>
                <a:latin typeface="Times New Roman" pitchFamily="18" charset="0"/>
              </a:rPr>
              <a:t>成的时间延迟程度越明显，该信道的相关</a:t>
            </a:r>
            <a:endParaRPr lang="en-US" altLang="zh-CN" b="1" dirty="0" smtClean="0">
              <a:effectLst>
                <a:outerShdw blurRad="38100" dist="38100" dir="2700000" algn="tl">
                  <a:srgbClr val="FFFFFF"/>
                </a:outerShdw>
              </a:effectLst>
              <a:latin typeface="Times New Roman" pitchFamily="18" charset="0"/>
            </a:endParaRPr>
          </a:p>
          <a:p>
            <a:pPr eaLnBrk="1" hangingPunct="1">
              <a:lnSpc>
                <a:spcPct val="90000"/>
              </a:lnSpc>
              <a:buFont typeface="Wingdings" pitchFamily="2" charset="2"/>
              <a:buNone/>
              <a:defRPr/>
            </a:pPr>
            <a:r>
              <a:rPr lang="zh-CN" altLang="en-US" b="1" dirty="0" smtClean="0">
                <a:effectLst>
                  <a:outerShdw blurRad="38100" dist="38100" dir="2700000" algn="tl">
                    <a:srgbClr val="FFFFFF"/>
                  </a:outerShdw>
                </a:effectLst>
                <a:latin typeface="Times New Roman" pitchFamily="18" charset="0"/>
              </a:rPr>
              <a:t>带宽就越窄</a:t>
            </a:r>
            <a:r>
              <a:rPr lang="en-US" altLang="zh-CN" b="1" dirty="0" smtClean="0">
                <a:latin typeface="Times New Roman" pitchFamily="18" charset="0"/>
              </a:rPr>
              <a:t>——</a:t>
            </a:r>
            <a:r>
              <a:rPr lang="zh-CN" altLang="en-US" b="1" dirty="0" smtClean="0">
                <a:solidFill>
                  <a:schemeClr val="hlink"/>
                </a:solidFill>
                <a:effectLst>
                  <a:outerShdw blurRad="38100" dist="38100" dir="2700000" algn="tl">
                    <a:srgbClr val="000000"/>
                  </a:outerShdw>
                </a:effectLst>
                <a:latin typeface="Times New Roman" pitchFamily="18" charset="0"/>
              </a:rPr>
              <a:t>对传输信号中不同频率分</a:t>
            </a:r>
            <a:endParaRPr lang="en-US" altLang="zh-CN" b="1" dirty="0" smtClean="0">
              <a:solidFill>
                <a:schemeClr val="hlink"/>
              </a:solidFill>
              <a:effectLst>
                <a:outerShdw blurRad="38100" dist="38100" dir="2700000" algn="tl">
                  <a:srgbClr val="000000"/>
                </a:outerShdw>
              </a:effectLst>
              <a:latin typeface="Times New Roman" pitchFamily="18" charset="0"/>
            </a:endParaRPr>
          </a:p>
          <a:p>
            <a:pPr eaLnBrk="1" hangingPunct="1">
              <a:lnSpc>
                <a:spcPct val="90000"/>
              </a:lnSpc>
              <a:buFont typeface="Wingdings" pitchFamily="2" charset="2"/>
              <a:buNone/>
              <a:defRPr/>
            </a:pPr>
            <a:r>
              <a:rPr lang="zh-CN" altLang="en-US" b="1" dirty="0" smtClean="0">
                <a:solidFill>
                  <a:schemeClr val="hlink"/>
                </a:solidFill>
                <a:effectLst>
                  <a:outerShdw blurRad="38100" dist="38100" dir="2700000" algn="tl">
                    <a:srgbClr val="000000"/>
                  </a:outerShdw>
                </a:effectLst>
                <a:latin typeface="Times New Roman" pitchFamily="18" charset="0"/>
              </a:rPr>
              <a:t>量的选择性就越强</a:t>
            </a:r>
            <a:r>
              <a:rPr lang="zh-CN" altLang="en-US" b="1" dirty="0" smtClean="0">
                <a:latin typeface="Times New Roman" pitchFamily="18" charset="0"/>
              </a:rPr>
              <a:t>。反之，相关带宽会越</a:t>
            </a:r>
            <a:endParaRPr lang="en-US" altLang="zh-CN" b="1" dirty="0" smtClean="0">
              <a:latin typeface="Times New Roman" pitchFamily="18" charset="0"/>
            </a:endParaRPr>
          </a:p>
          <a:p>
            <a:pPr eaLnBrk="1" hangingPunct="1">
              <a:lnSpc>
                <a:spcPct val="90000"/>
              </a:lnSpc>
              <a:buFont typeface="Wingdings" pitchFamily="2" charset="2"/>
              <a:buNone/>
              <a:defRPr/>
            </a:pPr>
            <a:r>
              <a:rPr lang="zh-CN" altLang="en-US" b="1" dirty="0" smtClean="0">
                <a:latin typeface="Times New Roman" pitchFamily="18" charset="0"/>
              </a:rPr>
              <a:t>宽</a:t>
            </a:r>
            <a:r>
              <a:rPr lang="en-US" altLang="zh-CN" b="1" dirty="0" smtClean="0">
                <a:latin typeface="Times New Roman" pitchFamily="18" charset="0"/>
              </a:rPr>
              <a:t>——“</a:t>
            </a:r>
            <a:r>
              <a:rPr lang="zh-CN" altLang="en-US" b="1" dirty="0" smtClean="0">
                <a:latin typeface="Times New Roman" pitchFamily="18" charset="0"/>
              </a:rPr>
              <a:t>更多的”不同频率分量将经历相似</a:t>
            </a:r>
            <a:endParaRPr lang="en-US" altLang="zh-CN" b="1" dirty="0" smtClean="0">
              <a:latin typeface="Times New Roman" pitchFamily="18" charset="0"/>
            </a:endParaRPr>
          </a:p>
          <a:p>
            <a:pPr eaLnBrk="1" hangingPunct="1">
              <a:lnSpc>
                <a:spcPct val="90000"/>
              </a:lnSpc>
              <a:buFont typeface="Wingdings" pitchFamily="2" charset="2"/>
              <a:buNone/>
              <a:defRPr/>
            </a:pPr>
            <a:r>
              <a:rPr lang="zh-CN" altLang="en-US" b="1" dirty="0" smtClean="0">
                <a:latin typeface="Times New Roman" pitchFamily="18" charset="0"/>
              </a:rPr>
              <a:t>的衰落，信道对位于其相关带宽范围内的</a:t>
            </a:r>
            <a:endParaRPr lang="en-US" altLang="zh-CN" b="1" dirty="0" smtClean="0">
              <a:latin typeface="Times New Roman" pitchFamily="18" charset="0"/>
            </a:endParaRPr>
          </a:p>
          <a:p>
            <a:pPr eaLnBrk="1" hangingPunct="1">
              <a:lnSpc>
                <a:spcPct val="90000"/>
              </a:lnSpc>
              <a:buFont typeface="Wingdings" pitchFamily="2" charset="2"/>
              <a:buNone/>
              <a:defRPr/>
            </a:pPr>
            <a:r>
              <a:rPr lang="zh-CN" altLang="en-US" b="1" dirty="0" smtClean="0">
                <a:latin typeface="Times New Roman" pitchFamily="18" charset="0"/>
              </a:rPr>
              <a:t>不同频率分量的影响是相似的。</a:t>
            </a:r>
          </a:p>
        </p:txBody>
      </p:sp>
      <p:sp>
        <p:nvSpPr>
          <p:cNvPr id="84999" name="Line 7"/>
          <p:cNvSpPr>
            <a:spLocks noChangeShapeType="1"/>
          </p:cNvSpPr>
          <p:nvPr/>
        </p:nvSpPr>
        <p:spPr bwMode="auto">
          <a:xfrm flipV="1">
            <a:off x="3733800" y="1981200"/>
            <a:ext cx="1905000" cy="2819400"/>
          </a:xfrm>
          <a:prstGeom prst="line">
            <a:avLst/>
          </a:prstGeom>
          <a:noFill/>
          <a:ln w="25400">
            <a:solidFill>
              <a:schemeClr val="hlink"/>
            </a:solidFill>
            <a:round/>
            <a:headEnd type="triangle" w="lg" len="lg"/>
            <a:tailEnd/>
          </a:ln>
        </p:spPr>
        <p:txBody>
          <a:bodyPr/>
          <a:lstStyle/>
          <a:p>
            <a:endParaRPr lang="zh-CN" altLang="en-US"/>
          </a:p>
        </p:txBody>
      </p:sp>
      <p:sp>
        <p:nvSpPr>
          <p:cNvPr id="85000" name="Text Box 8"/>
          <p:cNvSpPr txBox="1">
            <a:spLocks noChangeArrowheads="1"/>
          </p:cNvSpPr>
          <p:nvPr/>
        </p:nvSpPr>
        <p:spPr bwMode="auto">
          <a:xfrm>
            <a:off x="2438400" y="1600200"/>
            <a:ext cx="6477000"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a:solidFill>
                  <a:schemeClr val="hlink"/>
                </a:solidFill>
                <a:effectLst>
                  <a:outerShdw blurRad="38100" dist="38100" dir="2700000" algn="tl">
                    <a:srgbClr val="C0C0C0"/>
                  </a:outerShdw>
                </a:effectLst>
                <a:ea typeface="宋体" pitchFamily="2" charset="-122"/>
              </a:rPr>
              <a:t>因为不同频率分量的频率差可能大于相关带宽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9"/>
                                        </p:tgtEl>
                                        <p:attrNameLst>
                                          <p:attrName>style.visibility</p:attrName>
                                        </p:attrNameLst>
                                      </p:cBhvr>
                                      <p:to>
                                        <p:strVal val="visible"/>
                                      </p:to>
                                    </p:set>
                                    <p:animEffect transition="in" filter="blinds(horizontal)">
                                      <p:cBhvr>
                                        <p:cTn id="7" dur="1000"/>
                                        <p:tgtEl>
                                          <p:spTgt spid="849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000"/>
                                        </p:tgtEl>
                                        <p:attrNameLst>
                                          <p:attrName>style.visibility</p:attrName>
                                        </p:attrNameLst>
                                      </p:cBhvr>
                                      <p:to>
                                        <p:strVal val="visible"/>
                                      </p:to>
                                    </p:set>
                                    <p:animEffect transition="in" filter="blinds(horizontal)">
                                      <p:cBhvr>
                                        <p:cTn id="12" dur="500"/>
                                        <p:tgtEl>
                                          <p:spTgt spid="85000"/>
                                        </p:tgtEl>
                                      </p:cBhvr>
                                    </p:animEffect>
                                  </p:childTnLst>
                                </p:cTn>
                              </p:par>
                            </p:childTnLst>
                          </p:cTn>
                        </p:par>
                        <p:par>
                          <p:cTn id="13" fill="hold">
                            <p:stCondLst>
                              <p:cond delay="500"/>
                            </p:stCondLst>
                            <p:childTnLst>
                              <p:par>
                                <p:cTn id="14" presetID="26" presetClass="emph" presetSubtype="0" fill="hold" grpId="1" nodeType="afterEffect">
                                  <p:stCondLst>
                                    <p:cond delay="0"/>
                                  </p:stCondLst>
                                  <p:childTnLst>
                                    <p:animEffect transition="out" filter="fade">
                                      <p:cBhvr>
                                        <p:cTn id="15" dur="1000" tmFilter="0, 0; .2, .5; .8, .5; 1, 0"/>
                                        <p:tgtEl>
                                          <p:spTgt spid="85000"/>
                                        </p:tgtEl>
                                      </p:cBhvr>
                                    </p:animEffect>
                                    <p:animScale>
                                      <p:cBhvr>
                                        <p:cTn id="16" dur="500" autoRev="1" fill="hold"/>
                                        <p:tgtEl>
                                          <p:spTgt spid="8500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9" grpId="0" animBg="1"/>
      <p:bldP spid="85000" grpId="0"/>
      <p:bldP spid="85000"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38200" y="214313"/>
            <a:ext cx="8105775" cy="1462087"/>
          </a:xfrm>
        </p:spPr>
        <p:txBody>
          <a:bodyPr/>
          <a:lstStyle/>
          <a:p>
            <a:pPr eaLnBrk="1" hangingPunct="1">
              <a:defRPr/>
            </a:pPr>
            <a:endParaRPr lang="zh-CN" altLang="zh-CN" sz="4000" dirty="0" smtClean="0">
              <a:effectLst>
                <a:outerShdw blurRad="38100" dist="38100" dir="2700000" algn="tl">
                  <a:srgbClr val="000000">
                    <a:alpha val="43137"/>
                  </a:srgbClr>
                </a:outerShdw>
              </a:effectLst>
            </a:endParaRPr>
          </a:p>
        </p:txBody>
      </p:sp>
      <p:sp>
        <p:nvSpPr>
          <p:cNvPr id="103427" name="Rectangle 3"/>
          <p:cNvSpPr>
            <a:spLocks noGrp="1" noChangeArrowheads="1"/>
          </p:cNvSpPr>
          <p:nvPr>
            <p:ph type="body" idx="1"/>
          </p:nvPr>
        </p:nvSpPr>
        <p:spPr>
          <a:xfrm>
            <a:off x="685800" y="1981200"/>
            <a:ext cx="7772400" cy="4572000"/>
          </a:xfrm>
        </p:spPr>
        <p:txBody>
          <a:bodyPr/>
          <a:lstStyle/>
          <a:p>
            <a:pPr eaLnBrk="1" hangingPunct="1">
              <a:defRPr/>
            </a:pPr>
            <a:r>
              <a:rPr lang="zh-CN" altLang="en-US" b="1" dirty="0" smtClean="0">
                <a:latin typeface="Times New Roman" pitchFamily="18" charset="0"/>
              </a:rPr>
              <a:t>时间的延迟对应于频率的相关程度（续）</a:t>
            </a:r>
            <a:endParaRPr lang="en-US" altLang="zh-CN" b="1" dirty="0" smtClean="0">
              <a:latin typeface="Times New Roman" pitchFamily="18" charset="0"/>
            </a:endParaRPr>
          </a:p>
          <a:p>
            <a:pPr eaLnBrk="1" hangingPunct="1">
              <a:buFont typeface="Wingdings" pitchFamily="2" charset="2"/>
              <a:buNone/>
              <a:defRPr/>
            </a:pPr>
            <a:r>
              <a:rPr lang="zh-CN" altLang="en-US" b="1" dirty="0" smtClean="0">
                <a:latin typeface="Times New Roman" pitchFamily="18" charset="0"/>
              </a:rPr>
              <a:t>另一方面，较大的多径时延会引起码间干</a:t>
            </a:r>
            <a:endParaRPr lang="en-US" altLang="zh-CN" b="1" dirty="0" smtClean="0">
              <a:latin typeface="Times New Roman" pitchFamily="18" charset="0"/>
            </a:endParaRPr>
          </a:p>
          <a:p>
            <a:pPr eaLnBrk="1" hangingPunct="1">
              <a:buFont typeface="Wingdings" pitchFamily="2" charset="2"/>
              <a:buNone/>
              <a:defRPr/>
            </a:pPr>
            <a:r>
              <a:rPr lang="zh-CN" altLang="en-US" b="1" dirty="0" smtClean="0">
                <a:latin typeface="Times New Roman" pitchFamily="18" charset="0"/>
              </a:rPr>
              <a:t>扰，导致接收信号的时域波形失真，这时</a:t>
            </a:r>
            <a:endParaRPr lang="en-US" altLang="zh-CN" b="1" dirty="0" smtClean="0">
              <a:latin typeface="Times New Roman" pitchFamily="18" charset="0"/>
            </a:endParaRPr>
          </a:p>
          <a:p>
            <a:pPr eaLnBrk="1" hangingPunct="1">
              <a:buFont typeface="Wingdings" pitchFamily="2" charset="2"/>
              <a:buNone/>
              <a:defRPr/>
            </a:pPr>
            <a:r>
              <a:rPr lang="zh-CN" altLang="en-US" b="1" dirty="0" smtClean="0">
                <a:latin typeface="Times New Roman" pitchFamily="18" charset="0"/>
              </a:rPr>
              <a:t>为克服码间干扰的影响，在接收端一般要</a:t>
            </a:r>
            <a:endParaRPr lang="en-US" altLang="zh-CN" b="1" dirty="0" smtClean="0">
              <a:latin typeface="Times New Roman" pitchFamily="18" charset="0"/>
            </a:endParaRPr>
          </a:p>
          <a:p>
            <a:pPr eaLnBrk="1" hangingPunct="1">
              <a:buFont typeface="Wingdings" pitchFamily="2" charset="2"/>
              <a:buNone/>
              <a:defRPr/>
            </a:pPr>
            <a:r>
              <a:rPr lang="zh-CN" altLang="en-US" b="1" dirty="0" smtClean="0">
                <a:latin typeface="Times New Roman" pitchFamily="18" charset="0"/>
              </a:rPr>
              <a:t>设置均衡器。按照前面的结论，</a:t>
            </a:r>
            <a:r>
              <a:rPr lang="zh-CN" altLang="en-US" b="1" dirty="0" smtClean="0">
                <a:solidFill>
                  <a:schemeClr val="hlink"/>
                </a:solidFill>
                <a:effectLst>
                  <a:outerShdw blurRad="38100" dist="38100" dir="2700000" algn="tl">
                    <a:srgbClr val="000000"/>
                  </a:outerShdw>
                </a:effectLst>
                <a:latin typeface="Times New Roman" pitchFamily="18" charset="0"/>
              </a:rPr>
              <a:t>当信道在</a:t>
            </a:r>
            <a:endParaRPr lang="en-US" altLang="zh-CN" b="1" dirty="0" smtClean="0">
              <a:solidFill>
                <a:schemeClr val="hlink"/>
              </a:solidFill>
              <a:effectLst>
                <a:outerShdw blurRad="38100" dist="38100" dir="2700000" algn="tl">
                  <a:srgbClr val="000000"/>
                </a:outerShdw>
              </a:effectLst>
              <a:latin typeface="Times New Roman" pitchFamily="18" charset="0"/>
            </a:endParaRPr>
          </a:p>
          <a:p>
            <a:pPr eaLnBrk="1" hangingPunct="1">
              <a:buFont typeface="Wingdings" pitchFamily="2" charset="2"/>
              <a:buNone/>
              <a:defRPr/>
            </a:pPr>
            <a:r>
              <a:rPr lang="zh-CN" altLang="en-US" b="1" dirty="0" smtClean="0">
                <a:solidFill>
                  <a:schemeClr val="hlink"/>
                </a:solidFill>
                <a:effectLst>
                  <a:outerShdw blurRad="38100" dist="38100" dir="2700000" algn="tl">
                    <a:srgbClr val="000000"/>
                  </a:outerShdw>
                </a:effectLst>
                <a:latin typeface="Times New Roman" pitchFamily="18" charset="0"/>
              </a:rPr>
              <a:t>频域具有较强选择性的时候，这样的信道</a:t>
            </a:r>
            <a:endParaRPr lang="en-US" altLang="zh-CN" b="1" dirty="0" smtClean="0">
              <a:solidFill>
                <a:schemeClr val="hlink"/>
              </a:solidFill>
              <a:effectLst>
                <a:outerShdw blurRad="38100" dist="38100" dir="2700000" algn="tl">
                  <a:srgbClr val="000000"/>
                </a:outerShdw>
              </a:effectLst>
              <a:latin typeface="Times New Roman" pitchFamily="18" charset="0"/>
            </a:endParaRPr>
          </a:p>
          <a:p>
            <a:pPr eaLnBrk="1" hangingPunct="1">
              <a:buFont typeface="Wingdings" pitchFamily="2" charset="2"/>
              <a:buNone/>
              <a:defRPr/>
            </a:pPr>
            <a:r>
              <a:rPr lang="zh-CN" altLang="en-US" b="1" dirty="0" smtClean="0">
                <a:solidFill>
                  <a:schemeClr val="hlink"/>
                </a:solidFill>
                <a:effectLst>
                  <a:outerShdw blurRad="38100" dist="38100" dir="2700000" algn="tl">
                    <a:srgbClr val="000000"/>
                  </a:outerShdw>
                </a:effectLst>
                <a:latin typeface="Times New Roman" pitchFamily="18" charset="0"/>
              </a:rPr>
              <a:t>将导致传输信号的时域波形失真。</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4"/>
          <p:cNvSpPr>
            <a:spLocks noGrp="1" noChangeArrowheads="1"/>
          </p:cNvSpPr>
          <p:nvPr>
            <p:ph type="title"/>
          </p:nvPr>
        </p:nvSpPr>
        <p:spPr/>
        <p:txBody>
          <a:bodyPr/>
          <a:lstStyle/>
          <a:p>
            <a:pPr eaLnBrk="1" hangingPunct="1"/>
            <a:endParaRPr lang="zh-CN" altLang="zh-CN" smtClean="0"/>
          </a:p>
        </p:txBody>
      </p:sp>
      <p:sp>
        <p:nvSpPr>
          <p:cNvPr id="24585" name="Rectangle 3"/>
          <p:cNvSpPr>
            <a:spLocks noGrp="1" noChangeArrowheads="1"/>
          </p:cNvSpPr>
          <p:nvPr>
            <p:ph type="body" sz="half" idx="1"/>
          </p:nvPr>
        </p:nvSpPr>
        <p:spPr>
          <a:xfrm>
            <a:off x="838200" y="2057400"/>
            <a:ext cx="3581400" cy="4114800"/>
          </a:xfrm>
        </p:spPr>
        <p:txBody>
          <a:bodyPr/>
          <a:lstStyle/>
          <a:p>
            <a:pPr eaLnBrk="1" hangingPunct="1"/>
            <a:r>
              <a:rPr lang="zh-CN" altLang="en-US" sz="2800" b="1" smtClean="0">
                <a:latin typeface="Times New Roman" pitchFamily="18" charset="0"/>
              </a:rPr>
              <a:t>例：某室内信道的功率延迟分布如图所示，计算平均附加时延   和</a:t>
            </a:r>
            <a:r>
              <a:rPr lang="en-US" altLang="zh-CN" sz="2800" b="1" i="1" smtClean="0">
                <a:latin typeface="Times New Roman" pitchFamily="18" charset="0"/>
              </a:rPr>
              <a:t>rms</a:t>
            </a:r>
            <a:r>
              <a:rPr lang="zh-CN" altLang="en-US" sz="2800" b="1" smtClean="0">
                <a:latin typeface="Times New Roman" pitchFamily="18" charset="0"/>
              </a:rPr>
              <a:t>时延扩展    。并计算相关带宽</a:t>
            </a:r>
            <a:r>
              <a:rPr lang="en-US" altLang="zh-CN" sz="2800" b="1" i="1" smtClean="0">
                <a:latin typeface="Times New Roman" pitchFamily="18" charset="0"/>
              </a:rPr>
              <a:t>B</a:t>
            </a:r>
            <a:r>
              <a:rPr lang="en-US" altLang="zh-CN" sz="2800" b="1" i="1" baseline="-25000" smtClean="0">
                <a:latin typeface="Times New Roman" pitchFamily="18" charset="0"/>
              </a:rPr>
              <a:t>C</a:t>
            </a:r>
            <a:r>
              <a:rPr lang="en-US" altLang="zh-CN" sz="2800" b="1" smtClean="0">
                <a:latin typeface="Times New Roman" pitchFamily="18" charset="0"/>
              </a:rPr>
              <a:t> </a:t>
            </a:r>
            <a:r>
              <a:rPr lang="zh-CN" altLang="en-US" sz="2800" b="1" smtClean="0">
                <a:latin typeface="Times New Roman" pitchFamily="18" charset="0"/>
              </a:rPr>
              <a:t>。</a:t>
            </a:r>
          </a:p>
          <a:p>
            <a:pPr eaLnBrk="1" hangingPunct="1">
              <a:buFont typeface="Wingdings" pitchFamily="2" charset="2"/>
              <a:buNone/>
            </a:pPr>
            <a:r>
              <a:rPr lang="zh-CN" altLang="en-US" sz="2800" b="1" smtClean="0">
                <a:latin typeface="Times New Roman" pitchFamily="18" charset="0"/>
              </a:rPr>
              <a:t>           ＝</a:t>
            </a:r>
            <a:r>
              <a:rPr lang="en-US" altLang="zh-CN" sz="2800" b="1" smtClean="0">
                <a:latin typeface="Times New Roman" pitchFamily="18" charset="0"/>
              </a:rPr>
              <a:t>27.0ns</a:t>
            </a:r>
            <a:r>
              <a:rPr lang="zh-CN" altLang="en-US" sz="2800" b="1" smtClean="0">
                <a:latin typeface="Times New Roman" pitchFamily="18" charset="0"/>
              </a:rPr>
              <a:t>。</a:t>
            </a:r>
          </a:p>
          <a:p>
            <a:pPr eaLnBrk="1" hangingPunct="1">
              <a:buFont typeface="Wingdings" pitchFamily="2" charset="2"/>
              <a:buNone/>
            </a:pPr>
            <a:r>
              <a:rPr lang="zh-CN" altLang="en-US" sz="2800" b="1" smtClean="0">
                <a:latin typeface="Times New Roman" pitchFamily="18" charset="0"/>
              </a:rPr>
              <a:t>     </a:t>
            </a:r>
            <a:r>
              <a:rPr lang="en-US" altLang="zh-CN" sz="2800" b="1" i="1" smtClean="0">
                <a:latin typeface="Times New Roman" pitchFamily="18" charset="0"/>
              </a:rPr>
              <a:t>B</a:t>
            </a:r>
            <a:r>
              <a:rPr lang="en-US" altLang="zh-CN" sz="2800" b="1" i="1" baseline="-25000" smtClean="0">
                <a:latin typeface="Times New Roman" pitchFamily="18" charset="0"/>
              </a:rPr>
              <a:t>C</a:t>
            </a:r>
            <a:r>
              <a:rPr lang="zh-CN" altLang="en-US" sz="2800" b="1" smtClean="0">
                <a:latin typeface="Times New Roman" pitchFamily="18" charset="0"/>
              </a:rPr>
              <a:t>＝</a:t>
            </a:r>
            <a:r>
              <a:rPr lang="en-US" altLang="zh-CN" sz="2800" b="1" smtClean="0">
                <a:latin typeface="Times New Roman" pitchFamily="18" charset="0"/>
              </a:rPr>
              <a:t>7.4MHz</a:t>
            </a:r>
            <a:r>
              <a:rPr lang="zh-CN" altLang="en-US" sz="2800" b="1" smtClean="0">
                <a:latin typeface="Times New Roman" pitchFamily="18" charset="0"/>
              </a:rPr>
              <a:t>。 </a:t>
            </a:r>
          </a:p>
        </p:txBody>
      </p:sp>
      <p:sp>
        <p:nvSpPr>
          <p:cNvPr id="24586"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algn="ctr"/>
            <a:endParaRPr lang="zh-CN" altLang="en-US"/>
          </a:p>
        </p:txBody>
      </p:sp>
      <p:graphicFrame>
        <p:nvGraphicFramePr>
          <p:cNvPr id="24578" name="Object 6"/>
          <p:cNvGraphicFramePr>
            <a:graphicFrameLocks noChangeAspect="1"/>
          </p:cNvGraphicFramePr>
          <p:nvPr/>
        </p:nvGraphicFramePr>
        <p:xfrm>
          <a:off x="4724400" y="2514600"/>
          <a:ext cx="4000500" cy="2752725"/>
        </p:xfrm>
        <a:graphic>
          <a:graphicData uri="http://schemas.openxmlformats.org/presentationml/2006/ole">
            <p:oleObj spid="_x0000_s24578" r:id="rId3" imgW="4456696" imgH="2751906" progId="">
              <p:embed/>
            </p:oleObj>
          </a:graphicData>
        </a:graphic>
      </p:graphicFrame>
      <p:sp>
        <p:nvSpPr>
          <p:cNvPr id="24587"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algn="ctr"/>
            <a:endParaRPr lang="zh-CN" altLang="en-US"/>
          </a:p>
        </p:txBody>
      </p:sp>
      <p:graphicFrame>
        <p:nvGraphicFramePr>
          <p:cNvPr id="24579" name="Object 8"/>
          <p:cNvGraphicFramePr>
            <a:graphicFrameLocks noChangeAspect="1"/>
          </p:cNvGraphicFramePr>
          <p:nvPr/>
        </p:nvGraphicFramePr>
        <p:xfrm>
          <a:off x="2362200" y="3429000"/>
          <a:ext cx="274638" cy="342900"/>
        </p:xfrm>
        <a:graphic>
          <a:graphicData uri="http://schemas.openxmlformats.org/presentationml/2006/ole">
            <p:oleObj spid="_x0000_s24579" name="公式" r:id="rId4" imgW="152334" imgH="190417" progId="Equation.3">
              <p:embed/>
            </p:oleObj>
          </a:graphicData>
        </a:graphic>
      </p:graphicFrame>
      <p:sp>
        <p:nvSpPr>
          <p:cNvPr id="24588" name="Rectangle 11"/>
          <p:cNvSpPr>
            <a:spLocks noChangeArrowheads="1"/>
          </p:cNvSpPr>
          <p:nvPr/>
        </p:nvSpPr>
        <p:spPr bwMode="auto">
          <a:xfrm>
            <a:off x="0" y="3300413"/>
            <a:ext cx="9144000" cy="0"/>
          </a:xfrm>
          <a:prstGeom prst="rect">
            <a:avLst/>
          </a:prstGeom>
          <a:noFill/>
          <a:ln w="9525" algn="ctr">
            <a:noFill/>
            <a:miter lim="800000"/>
            <a:headEnd/>
            <a:tailEnd/>
          </a:ln>
        </p:spPr>
        <p:txBody>
          <a:bodyPr wrap="none" anchor="ctr">
            <a:spAutoFit/>
          </a:bodyPr>
          <a:lstStyle/>
          <a:p>
            <a:pPr algn="ctr"/>
            <a:endParaRPr lang="zh-CN" altLang="en-US"/>
          </a:p>
        </p:txBody>
      </p:sp>
      <p:sp>
        <p:nvSpPr>
          <p:cNvPr id="24589" name="Rectangle 13"/>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algn="ctr"/>
            <a:endParaRPr lang="zh-CN" altLang="en-US"/>
          </a:p>
        </p:txBody>
      </p:sp>
      <p:graphicFrame>
        <p:nvGraphicFramePr>
          <p:cNvPr id="24580" name="Object 12"/>
          <p:cNvGraphicFramePr>
            <a:graphicFrameLocks noChangeAspect="1"/>
          </p:cNvGraphicFramePr>
          <p:nvPr/>
        </p:nvGraphicFramePr>
        <p:xfrm>
          <a:off x="1981200" y="3810000"/>
          <a:ext cx="363538" cy="409575"/>
        </p:xfrm>
        <a:graphic>
          <a:graphicData uri="http://schemas.openxmlformats.org/presentationml/2006/ole">
            <p:oleObj spid="_x0000_s24580" name="公式" r:id="rId5" imgW="228501" imgH="253890" progId="Equation.3">
              <p:embed/>
            </p:oleObj>
          </a:graphicData>
        </a:graphic>
      </p:graphicFrame>
      <p:graphicFrame>
        <p:nvGraphicFramePr>
          <p:cNvPr id="24581" name="Object 14"/>
          <p:cNvGraphicFramePr>
            <a:graphicFrameLocks noGrp="1" noChangeAspect="1"/>
          </p:cNvGraphicFramePr>
          <p:nvPr>
            <p:ph sz="half" idx="2"/>
          </p:nvPr>
        </p:nvGraphicFramePr>
        <p:xfrm>
          <a:off x="1371600" y="4724400"/>
          <a:ext cx="411163" cy="457200"/>
        </p:xfrm>
        <a:graphic>
          <a:graphicData uri="http://schemas.openxmlformats.org/presentationml/2006/ole">
            <p:oleObj spid="_x0000_s24581" name="公式" r:id="rId6" imgW="228501" imgH="253890" progId="Equation.3">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762000" y="533400"/>
            <a:ext cx="8382000" cy="1143000"/>
          </a:xfrm>
        </p:spPr>
        <p:txBody>
          <a:bodyPr/>
          <a:lstStyle/>
          <a:p>
            <a:pPr eaLnBrk="1" hangingPunct="1"/>
            <a:r>
              <a:rPr lang="zh-CN" altLang="en-US" sz="4000" b="1" dirty="0" smtClean="0">
                <a:effectLst>
                  <a:outerShdw blurRad="38100" dist="38100" dir="2700000" algn="tl">
                    <a:srgbClr val="000000">
                      <a:alpha val="43137"/>
                    </a:srgbClr>
                  </a:outerShdw>
                </a:effectLst>
              </a:rPr>
              <a:t>基于多径时延扩展的小尺度衰落分类</a:t>
            </a:r>
            <a:endParaRPr lang="zh-CN" altLang="zh-CN" sz="4000" dirty="0" smtClean="0">
              <a:effectLst>
                <a:outerShdw blurRad="38100" dist="38100" dir="2700000" algn="tl">
                  <a:srgbClr val="000000">
                    <a:alpha val="43137"/>
                  </a:srgbClr>
                </a:outerShdw>
              </a:effectLst>
            </a:endParaRPr>
          </a:p>
        </p:txBody>
      </p:sp>
      <p:sp>
        <p:nvSpPr>
          <p:cNvPr id="87043" name="Rectangle 3"/>
          <p:cNvSpPr>
            <a:spLocks noGrp="1" noChangeArrowheads="1"/>
          </p:cNvSpPr>
          <p:nvPr>
            <p:ph type="body" idx="1"/>
          </p:nvPr>
        </p:nvSpPr>
        <p:spPr>
          <a:xfrm>
            <a:off x="762000" y="2133600"/>
            <a:ext cx="7772400" cy="4114800"/>
          </a:xfrm>
        </p:spPr>
        <p:txBody>
          <a:bodyPr/>
          <a:lstStyle/>
          <a:p>
            <a:pPr eaLnBrk="1" hangingPunct="1"/>
            <a:r>
              <a:rPr lang="zh-CN" altLang="en-US" b="1" smtClean="0"/>
              <a:t>基于多径时延扩展的小尺度衰落分类：</a:t>
            </a:r>
          </a:p>
        </p:txBody>
      </p:sp>
      <p:pic>
        <p:nvPicPr>
          <p:cNvPr id="87044" name="Picture 4"/>
          <p:cNvPicPr>
            <a:picLocks noChangeAspect="1" noChangeArrowheads="1"/>
          </p:cNvPicPr>
          <p:nvPr/>
        </p:nvPicPr>
        <p:blipFill>
          <a:blip r:embed="rId3" cstate="print"/>
          <a:srcRect/>
          <a:stretch>
            <a:fillRect/>
          </a:stretch>
        </p:blipFill>
        <p:spPr bwMode="auto">
          <a:xfrm>
            <a:off x="914400" y="2743200"/>
            <a:ext cx="7675563" cy="2924175"/>
          </a:xfrm>
          <a:prstGeom prst="rect">
            <a:avLst/>
          </a:prstGeom>
          <a:noFill/>
          <a:ln w="9525">
            <a:noFill/>
            <a:miter lim="800000"/>
            <a:headEnd/>
            <a:tailEnd/>
          </a:ln>
        </p:spPr>
      </p:pic>
      <p:sp>
        <p:nvSpPr>
          <p:cNvPr id="87045" name="Text Box 5"/>
          <p:cNvSpPr txBox="1">
            <a:spLocks noChangeArrowheads="1"/>
          </p:cNvSpPr>
          <p:nvPr/>
        </p:nvSpPr>
        <p:spPr bwMode="auto">
          <a:xfrm>
            <a:off x="914400" y="5791200"/>
            <a:ext cx="7620000" cy="822325"/>
          </a:xfrm>
          <a:prstGeom prst="rect">
            <a:avLst/>
          </a:prstGeom>
          <a:noFill/>
          <a:ln w="12700">
            <a:noFill/>
            <a:prstDash val="dash"/>
            <a:miter lim="800000"/>
            <a:headEnd/>
            <a:tailEnd/>
          </a:ln>
        </p:spPr>
        <p:txBody>
          <a:bodyPr>
            <a:spAutoFit/>
          </a:bodyPr>
          <a:lstStyle/>
          <a:p>
            <a:pPr>
              <a:spcBef>
                <a:spcPct val="50000"/>
              </a:spcBef>
            </a:pPr>
            <a:r>
              <a:rPr lang="zh-CN" altLang="en-US" sz="2400" b="1"/>
              <a:t>通常，当</a:t>
            </a:r>
            <a:r>
              <a:rPr lang="en-US" altLang="zh-CN" sz="2400" b="1" i="1">
                <a:latin typeface="Times New Roman" pitchFamily="18" charset="0"/>
              </a:rPr>
              <a:t>T</a:t>
            </a:r>
            <a:r>
              <a:rPr lang="en-US" altLang="zh-CN" sz="2400" b="1" i="1" baseline="-25000">
                <a:latin typeface="Times New Roman" pitchFamily="18" charset="0"/>
              </a:rPr>
              <a:t>S</a:t>
            </a:r>
            <a:r>
              <a:rPr lang="en-US" altLang="zh-CN" sz="2400" b="1" i="1">
                <a:latin typeface="Times New Roman" pitchFamily="18" charset="0"/>
              </a:rPr>
              <a:t>&gt;10</a:t>
            </a:r>
            <a:r>
              <a:rPr lang="el-GR" altLang="zh-CN" sz="2400" b="1" i="1">
                <a:latin typeface="Times New Roman" pitchFamily="18" charset="0"/>
                <a:cs typeface="Times New Roman" pitchFamily="18" charset="0"/>
              </a:rPr>
              <a:t>σ</a:t>
            </a:r>
            <a:r>
              <a:rPr lang="el-GR" altLang="zh-CN" sz="2400" b="1" i="1" baseline="-25000">
                <a:latin typeface="Times New Roman" pitchFamily="18" charset="0"/>
                <a:cs typeface="Arial" charset="0"/>
              </a:rPr>
              <a:t>τ</a:t>
            </a:r>
            <a:r>
              <a:rPr lang="zh-CN" altLang="en-US" sz="2400" b="1">
                <a:latin typeface="Arial" charset="0"/>
                <a:cs typeface="Arial" charset="0"/>
              </a:rPr>
              <a:t>，信道为平坦衰落信道；反之，信道为频率选择性信道。</a:t>
            </a:r>
            <a:endParaRPr lang="zh-CN" altLang="el-GR" sz="2400" b="1">
              <a:latin typeface="Arial" charset="0"/>
              <a:cs typeface="Arial"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sz="4000" b="1" dirty="0" smtClean="0">
                <a:effectLst>
                  <a:outerShdw blurRad="38100" dist="38100" dir="2700000" algn="tl">
                    <a:srgbClr val="000000">
                      <a:alpha val="43137"/>
                    </a:srgbClr>
                  </a:outerShdw>
                </a:effectLst>
              </a:rPr>
              <a:t>平坦衰落的特性</a:t>
            </a:r>
          </a:p>
        </p:txBody>
      </p:sp>
      <p:pic>
        <p:nvPicPr>
          <p:cNvPr id="88067" name="Picture 2"/>
          <p:cNvPicPr>
            <a:picLocks noGrp="1" noChangeAspect="1" noChangeArrowheads="1"/>
          </p:cNvPicPr>
          <p:nvPr>
            <p:ph idx="1"/>
          </p:nvPr>
        </p:nvPicPr>
        <p:blipFill>
          <a:blip r:embed="rId2" cstate="print"/>
          <a:srcRect/>
          <a:stretch>
            <a:fillRect/>
          </a:stretch>
        </p:blipFill>
        <p:spPr>
          <a:xfrm>
            <a:off x="685800" y="2362200"/>
            <a:ext cx="7772400" cy="3756025"/>
          </a:xfrm>
        </p:spPr>
      </p:pic>
      <p:sp>
        <p:nvSpPr>
          <p:cNvPr id="88068" name="TextBox 4"/>
          <p:cNvSpPr txBox="1">
            <a:spLocks noChangeArrowheads="1"/>
          </p:cNvSpPr>
          <p:nvPr/>
        </p:nvSpPr>
        <p:spPr bwMode="auto">
          <a:xfrm>
            <a:off x="381000" y="4114800"/>
            <a:ext cx="990600" cy="461963"/>
          </a:xfrm>
          <a:prstGeom prst="rect">
            <a:avLst/>
          </a:prstGeom>
          <a:noFill/>
          <a:ln w="9525">
            <a:noFill/>
            <a:miter lim="800000"/>
            <a:headEnd/>
            <a:tailEnd/>
          </a:ln>
        </p:spPr>
        <p:txBody>
          <a:bodyPr>
            <a:spAutoFit/>
          </a:bodyPr>
          <a:lstStyle/>
          <a:p>
            <a:pPr algn="ctr"/>
            <a:r>
              <a:rPr lang="zh-CN" altLang="en-US" sz="2400" b="1"/>
              <a:t>时域</a:t>
            </a:r>
          </a:p>
        </p:txBody>
      </p:sp>
      <p:sp>
        <p:nvSpPr>
          <p:cNvPr id="88069" name="TextBox 5"/>
          <p:cNvSpPr txBox="1">
            <a:spLocks noChangeArrowheads="1"/>
          </p:cNvSpPr>
          <p:nvPr/>
        </p:nvSpPr>
        <p:spPr bwMode="auto">
          <a:xfrm>
            <a:off x="457200" y="5105400"/>
            <a:ext cx="990600" cy="461963"/>
          </a:xfrm>
          <a:prstGeom prst="rect">
            <a:avLst/>
          </a:prstGeom>
          <a:noFill/>
          <a:ln w="9525">
            <a:noFill/>
            <a:miter lim="800000"/>
            <a:headEnd/>
            <a:tailEnd/>
          </a:ln>
        </p:spPr>
        <p:txBody>
          <a:bodyPr>
            <a:spAutoFit/>
          </a:bodyPr>
          <a:lstStyle/>
          <a:p>
            <a:pPr algn="ctr"/>
            <a:r>
              <a:rPr lang="zh-CN" altLang="en-US" sz="2400" b="1"/>
              <a:t>频域</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endParaRPr lang="zh-CN" altLang="zh-CN" smtClean="0"/>
          </a:p>
        </p:txBody>
      </p:sp>
      <p:sp>
        <p:nvSpPr>
          <p:cNvPr id="70659" name="Rectangle 3"/>
          <p:cNvSpPr>
            <a:spLocks noGrp="1" noChangeArrowheads="1"/>
          </p:cNvSpPr>
          <p:nvPr>
            <p:ph type="body" idx="1"/>
          </p:nvPr>
        </p:nvSpPr>
        <p:spPr>
          <a:xfrm>
            <a:off x="838200" y="2057400"/>
            <a:ext cx="7772400" cy="4572000"/>
          </a:xfrm>
        </p:spPr>
        <p:txBody>
          <a:bodyPr/>
          <a:lstStyle/>
          <a:p>
            <a:pPr eaLnBrk="1" hangingPunct="1">
              <a:defRPr/>
            </a:pPr>
            <a:r>
              <a:rPr lang="zh-CN" altLang="en-US" b="1" smtClean="0">
                <a:effectLst>
                  <a:outerShdw blurRad="38100" dist="38100" dir="2700000" algn="tl">
                    <a:srgbClr val="C0C0C0"/>
                  </a:outerShdw>
                </a:effectLst>
              </a:rPr>
              <a:t>平坦衰落的特点</a:t>
            </a:r>
            <a:r>
              <a:rPr lang="zh-CN" altLang="en-US" b="1" smtClean="0"/>
              <a:t>：</a:t>
            </a:r>
            <a:r>
              <a:rPr lang="zh-CN" altLang="en-US" b="1" smtClean="0">
                <a:latin typeface="宋体" pitchFamily="2" charset="-122"/>
              </a:rPr>
              <a:t>“</a:t>
            </a:r>
            <a:r>
              <a:rPr lang="zh-CN" altLang="en-US" b="1" smtClean="0"/>
              <a:t>如果移动无线信道</a:t>
            </a:r>
            <a:endParaRPr lang="en-US" altLang="zh-CN" b="1" smtClean="0"/>
          </a:p>
          <a:p>
            <a:pPr eaLnBrk="1" hangingPunct="1">
              <a:buFont typeface="Wingdings" pitchFamily="2" charset="2"/>
              <a:buNone/>
              <a:defRPr/>
            </a:pPr>
            <a:r>
              <a:rPr lang="zh-CN" altLang="en-US" b="1" smtClean="0"/>
              <a:t>在一个大于发送信号带宽的带宽之上具有</a:t>
            </a:r>
            <a:endParaRPr lang="en-US" altLang="zh-CN" b="1" smtClean="0"/>
          </a:p>
          <a:p>
            <a:pPr eaLnBrk="1" hangingPunct="1">
              <a:buFont typeface="Wingdings" pitchFamily="2" charset="2"/>
              <a:buNone/>
              <a:defRPr/>
            </a:pPr>
            <a:r>
              <a:rPr lang="zh-CN" altLang="en-US" b="1" smtClean="0"/>
              <a:t>恒定增益和线性相位，则信号将经历平坦</a:t>
            </a:r>
            <a:endParaRPr lang="en-US" altLang="zh-CN" b="1" smtClean="0"/>
          </a:p>
          <a:p>
            <a:pPr eaLnBrk="1" hangingPunct="1">
              <a:buFont typeface="Wingdings" pitchFamily="2" charset="2"/>
              <a:buNone/>
              <a:defRPr/>
            </a:pPr>
            <a:r>
              <a:rPr lang="zh-CN" altLang="en-US" b="1" smtClean="0"/>
              <a:t>衰落。在平坦衰落情况下，信道的多径结</a:t>
            </a:r>
            <a:endParaRPr lang="en-US" altLang="zh-CN" b="1" smtClean="0"/>
          </a:p>
          <a:p>
            <a:pPr eaLnBrk="1" hangingPunct="1">
              <a:buFont typeface="Wingdings" pitchFamily="2" charset="2"/>
              <a:buNone/>
              <a:defRPr/>
            </a:pPr>
            <a:r>
              <a:rPr lang="zh-CN" altLang="en-US" b="1" smtClean="0"/>
              <a:t>构使得</a:t>
            </a:r>
            <a:r>
              <a:rPr lang="zh-CN" altLang="en-US" b="1" smtClean="0">
                <a:solidFill>
                  <a:schemeClr val="hlink"/>
                </a:solidFill>
                <a:effectLst>
                  <a:outerShdw blurRad="38100" dist="38100" dir="2700000" algn="tl">
                    <a:srgbClr val="C0C0C0"/>
                  </a:outerShdw>
                </a:effectLst>
              </a:rPr>
              <a:t>发送信号的频谱特性</a:t>
            </a:r>
            <a:r>
              <a:rPr lang="zh-CN" altLang="en-US" b="1" smtClean="0"/>
              <a:t>在接收机处</a:t>
            </a:r>
            <a:r>
              <a:rPr lang="zh-CN" altLang="en-US" b="1" smtClean="0">
                <a:solidFill>
                  <a:schemeClr val="hlink"/>
                </a:solidFill>
                <a:effectLst>
                  <a:outerShdw blurRad="38100" dist="38100" dir="2700000" algn="tl">
                    <a:srgbClr val="C0C0C0"/>
                  </a:outerShdw>
                </a:effectLst>
              </a:rPr>
              <a:t>得</a:t>
            </a:r>
            <a:endParaRPr lang="en-US" altLang="zh-CN" b="1" smtClean="0">
              <a:solidFill>
                <a:schemeClr val="hlink"/>
              </a:solidFill>
              <a:effectLst>
                <a:outerShdw blurRad="38100" dist="38100" dir="2700000" algn="tl">
                  <a:srgbClr val="C0C0C0"/>
                </a:outerShdw>
              </a:effectLst>
            </a:endParaRPr>
          </a:p>
          <a:p>
            <a:pPr eaLnBrk="1" hangingPunct="1">
              <a:buFont typeface="Wingdings" pitchFamily="2" charset="2"/>
              <a:buNone/>
              <a:defRPr/>
            </a:pPr>
            <a:r>
              <a:rPr lang="zh-CN" altLang="en-US" b="1" smtClean="0">
                <a:solidFill>
                  <a:schemeClr val="hlink"/>
                </a:solidFill>
                <a:effectLst>
                  <a:outerShdw blurRad="38100" dist="38100" dir="2700000" algn="tl">
                    <a:srgbClr val="C0C0C0"/>
                  </a:outerShdw>
                </a:effectLst>
              </a:rPr>
              <a:t>以保持</a:t>
            </a:r>
            <a:r>
              <a:rPr lang="zh-CN" altLang="en-US" b="1" smtClean="0"/>
              <a:t>。然而，由于多径造成的信道增益</a:t>
            </a:r>
            <a:endParaRPr lang="en-US" altLang="zh-CN" b="1" smtClean="0"/>
          </a:p>
          <a:p>
            <a:pPr eaLnBrk="1" hangingPunct="1">
              <a:buFont typeface="Wingdings" pitchFamily="2" charset="2"/>
              <a:buNone/>
              <a:defRPr/>
            </a:pPr>
            <a:r>
              <a:rPr lang="zh-CN" altLang="en-US" b="1" smtClean="0"/>
              <a:t>的起伏，接收信号强度将随时间变化。</a:t>
            </a:r>
            <a:r>
              <a:rPr lang="zh-CN" altLang="en-US" b="1" smtClean="0">
                <a:latin typeface="宋体" pitchFamily="2" charset="-122"/>
              </a:rPr>
              <a:t>”</a:t>
            </a:r>
            <a:endParaRPr lang="zh-CN" altLang="en-US" b="1" smtClean="0">
              <a:latin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endParaRPr lang="zh-CN" altLang="en-US" smtClean="0"/>
          </a:p>
        </p:txBody>
      </p:sp>
      <p:sp>
        <p:nvSpPr>
          <p:cNvPr id="90115" name="内容占位符 2"/>
          <p:cNvSpPr>
            <a:spLocks noGrp="1"/>
          </p:cNvSpPr>
          <p:nvPr>
            <p:ph idx="1"/>
          </p:nvPr>
        </p:nvSpPr>
        <p:spPr>
          <a:xfrm>
            <a:off x="685800" y="2017713"/>
            <a:ext cx="8269288" cy="4114800"/>
          </a:xfrm>
        </p:spPr>
        <p:txBody>
          <a:bodyPr/>
          <a:lstStyle/>
          <a:p>
            <a:pPr>
              <a:buFont typeface="Wingdings" pitchFamily="2" charset="2"/>
              <a:buNone/>
            </a:pPr>
            <a:r>
              <a:rPr lang="zh-CN" altLang="en-US" b="1" smtClean="0">
                <a:latin typeface="Times New Roman" pitchFamily="18" charset="0"/>
              </a:rPr>
              <a:t>         尽管信号的频谱不会发生什么变化，</a:t>
            </a:r>
            <a:endParaRPr lang="en-US" altLang="zh-CN" b="1" smtClean="0">
              <a:latin typeface="Times New Roman" pitchFamily="18" charset="0"/>
            </a:endParaRPr>
          </a:p>
          <a:p>
            <a:pPr>
              <a:buFont typeface="Wingdings" pitchFamily="2" charset="2"/>
              <a:buNone/>
            </a:pPr>
            <a:r>
              <a:rPr lang="zh-CN" altLang="en-US" b="1" smtClean="0">
                <a:latin typeface="Times New Roman" pitchFamily="18" charset="0"/>
              </a:rPr>
              <a:t>但信号强度仍然会因为多径传播而呈现出变</a:t>
            </a:r>
            <a:endParaRPr lang="en-US" altLang="zh-CN" b="1" smtClean="0">
              <a:latin typeface="Times New Roman" pitchFamily="18" charset="0"/>
            </a:endParaRPr>
          </a:p>
          <a:p>
            <a:pPr>
              <a:buFont typeface="Wingdings" pitchFamily="2" charset="2"/>
              <a:buNone/>
            </a:pPr>
            <a:r>
              <a:rPr lang="zh-CN" altLang="en-US" b="1" smtClean="0">
                <a:latin typeface="Times New Roman" pitchFamily="18" charset="0"/>
              </a:rPr>
              <a:t>化</a:t>
            </a:r>
            <a:r>
              <a:rPr lang="en-US" altLang="zh-CN" b="1" smtClean="0">
                <a:latin typeface="Times New Roman" pitchFamily="18" charset="0"/>
              </a:rPr>
              <a:t>——</a:t>
            </a:r>
            <a:r>
              <a:rPr lang="zh-CN" altLang="en-US" b="1" smtClean="0">
                <a:latin typeface="Times New Roman" pitchFamily="18" charset="0"/>
              </a:rPr>
              <a:t>发生衰落。有时还会出现深度衰落，</a:t>
            </a:r>
            <a:endParaRPr lang="en-US" altLang="zh-CN" b="1" smtClean="0">
              <a:latin typeface="Times New Roman" pitchFamily="18" charset="0"/>
            </a:endParaRPr>
          </a:p>
          <a:p>
            <a:pPr>
              <a:buFont typeface="Wingdings" pitchFamily="2" charset="2"/>
              <a:buNone/>
            </a:pPr>
            <a:r>
              <a:rPr lang="zh-CN" altLang="en-US" b="1" smtClean="0">
                <a:latin typeface="Times New Roman" pitchFamily="18" charset="0"/>
              </a:rPr>
              <a:t>即瞬时接收信号强度比接收机处的平均接收</a:t>
            </a:r>
            <a:endParaRPr lang="en-US" altLang="zh-CN" b="1" smtClean="0">
              <a:latin typeface="Times New Roman" pitchFamily="18" charset="0"/>
            </a:endParaRPr>
          </a:p>
          <a:p>
            <a:pPr>
              <a:buFont typeface="Wingdings" pitchFamily="2" charset="2"/>
              <a:buNone/>
            </a:pPr>
            <a:r>
              <a:rPr lang="zh-CN" altLang="en-US" b="1" smtClean="0">
                <a:latin typeface="Times New Roman" pitchFamily="18" charset="0"/>
              </a:rPr>
              <a:t>水平还要低得多</a:t>
            </a:r>
            <a:r>
              <a:rPr lang="en-US" altLang="zh-CN" b="1" smtClean="0">
                <a:latin typeface="Times New Roman" pitchFamily="18" charset="0"/>
              </a:rPr>
              <a:t>——</a:t>
            </a:r>
            <a:r>
              <a:rPr lang="zh-CN" altLang="en-US" b="1" smtClean="0">
                <a:latin typeface="Times New Roman" pitchFamily="18" charset="0"/>
              </a:rPr>
              <a:t>低</a:t>
            </a:r>
            <a:r>
              <a:rPr lang="en-US" altLang="zh-CN" b="1" smtClean="0">
                <a:latin typeface="Times New Roman" pitchFamily="18" charset="0"/>
              </a:rPr>
              <a:t>20</a:t>
            </a:r>
            <a:r>
              <a:rPr lang="zh-CN" altLang="en-US" b="1" smtClean="0">
                <a:latin typeface="Times New Roman" pitchFamily="18" charset="0"/>
              </a:rPr>
              <a:t>～</a:t>
            </a:r>
            <a:r>
              <a:rPr lang="en-US" altLang="zh-CN" b="1" smtClean="0">
                <a:latin typeface="Times New Roman" pitchFamily="18" charset="0"/>
              </a:rPr>
              <a:t>40dB</a:t>
            </a:r>
            <a:r>
              <a:rPr lang="zh-CN" altLang="en-US" b="1" smtClean="0">
                <a:latin typeface="Times New Roman" pitchFamily="18" charset="0"/>
              </a:rPr>
              <a:t>。从历史上</a:t>
            </a:r>
            <a:endParaRPr lang="en-US" altLang="zh-CN" b="1" smtClean="0">
              <a:latin typeface="Times New Roman" pitchFamily="18" charset="0"/>
            </a:endParaRPr>
          </a:p>
          <a:p>
            <a:pPr>
              <a:buFont typeface="Wingdings" pitchFamily="2" charset="2"/>
              <a:buNone/>
            </a:pPr>
            <a:r>
              <a:rPr lang="zh-CN" altLang="en-US" b="1" smtClean="0">
                <a:latin typeface="Times New Roman" pitchFamily="18" charset="0"/>
              </a:rPr>
              <a:t>看，它是技术文献中最常论及的衰落类型。</a:t>
            </a:r>
            <a:endParaRPr lang="en-US" altLang="zh-CN" b="1" smtClean="0">
              <a:latin typeface="Times New Roman" pitchFamily="18" charset="0"/>
            </a:endParaRPr>
          </a:p>
          <a:p>
            <a:pPr>
              <a:buFont typeface="Wingdings" pitchFamily="2" charset="2"/>
              <a:buNone/>
            </a:pPr>
            <a:r>
              <a:rPr lang="zh-CN" altLang="en-US" b="1" smtClean="0">
                <a:latin typeface="Times New Roman" pitchFamily="18" charset="0"/>
              </a:rPr>
              <a:t>事实上也是最常见的衰落类型。</a:t>
            </a:r>
            <a:endParaRPr lang="zh-CN" alt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sz="4000" b="1" dirty="0" smtClean="0">
                <a:effectLst>
                  <a:outerShdw blurRad="38100" dist="38100" dir="2700000" algn="tl">
                    <a:srgbClr val="000000">
                      <a:alpha val="43137"/>
                    </a:srgbClr>
                  </a:outerShdw>
                </a:effectLst>
              </a:rPr>
              <a:t>频率选择性衰落的特性</a:t>
            </a:r>
          </a:p>
        </p:txBody>
      </p:sp>
      <p:pic>
        <p:nvPicPr>
          <p:cNvPr id="91139" name="Picture 2"/>
          <p:cNvPicPr>
            <a:picLocks noGrp="1" noChangeAspect="1" noChangeArrowheads="1"/>
          </p:cNvPicPr>
          <p:nvPr>
            <p:ph idx="1"/>
          </p:nvPr>
        </p:nvPicPr>
        <p:blipFill>
          <a:blip r:embed="rId2" cstate="print"/>
          <a:srcRect/>
          <a:stretch>
            <a:fillRect/>
          </a:stretch>
        </p:blipFill>
        <p:spPr>
          <a:xfrm>
            <a:off x="914400" y="2209800"/>
            <a:ext cx="7772400" cy="3497263"/>
          </a:xfrm>
        </p:spPr>
      </p:pic>
      <p:sp>
        <p:nvSpPr>
          <p:cNvPr id="91140" name="TextBox 4"/>
          <p:cNvSpPr txBox="1">
            <a:spLocks noChangeArrowheads="1"/>
          </p:cNvSpPr>
          <p:nvPr/>
        </p:nvSpPr>
        <p:spPr bwMode="auto">
          <a:xfrm>
            <a:off x="609600" y="3810000"/>
            <a:ext cx="990600" cy="461963"/>
          </a:xfrm>
          <a:prstGeom prst="rect">
            <a:avLst/>
          </a:prstGeom>
          <a:noFill/>
          <a:ln w="9525">
            <a:noFill/>
            <a:miter lim="800000"/>
            <a:headEnd/>
            <a:tailEnd/>
          </a:ln>
        </p:spPr>
        <p:txBody>
          <a:bodyPr>
            <a:spAutoFit/>
          </a:bodyPr>
          <a:lstStyle/>
          <a:p>
            <a:pPr algn="ctr"/>
            <a:r>
              <a:rPr lang="zh-CN" altLang="en-US" sz="2400" b="1"/>
              <a:t>时域</a:t>
            </a:r>
          </a:p>
        </p:txBody>
      </p:sp>
      <p:sp>
        <p:nvSpPr>
          <p:cNvPr id="91141" name="TextBox 5"/>
          <p:cNvSpPr txBox="1">
            <a:spLocks noChangeArrowheads="1"/>
          </p:cNvSpPr>
          <p:nvPr/>
        </p:nvSpPr>
        <p:spPr bwMode="auto">
          <a:xfrm>
            <a:off x="609600" y="4724400"/>
            <a:ext cx="990600" cy="461963"/>
          </a:xfrm>
          <a:prstGeom prst="rect">
            <a:avLst/>
          </a:prstGeom>
          <a:noFill/>
          <a:ln w="9525">
            <a:noFill/>
            <a:miter lim="800000"/>
            <a:headEnd/>
            <a:tailEnd/>
          </a:ln>
        </p:spPr>
        <p:txBody>
          <a:bodyPr>
            <a:spAutoFit/>
          </a:bodyPr>
          <a:lstStyle/>
          <a:p>
            <a:pPr algn="ctr"/>
            <a:r>
              <a:rPr lang="zh-CN" altLang="en-US" sz="2400" b="1"/>
              <a:t>频域</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endParaRPr lang="zh-CN" altLang="zh-CN" smtClean="0"/>
          </a:p>
        </p:txBody>
      </p:sp>
      <p:sp>
        <p:nvSpPr>
          <p:cNvPr id="92163" name="Rectangle 3"/>
          <p:cNvSpPr>
            <a:spLocks noGrp="1" noChangeArrowheads="1"/>
          </p:cNvSpPr>
          <p:nvPr>
            <p:ph type="body" idx="1"/>
          </p:nvPr>
        </p:nvSpPr>
        <p:spPr>
          <a:xfrm>
            <a:off x="914400" y="2057400"/>
            <a:ext cx="7772400" cy="4114800"/>
          </a:xfrm>
        </p:spPr>
        <p:txBody>
          <a:bodyPr/>
          <a:lstStyle/>
          <a:p>
            <a:pPr eaLnBrk="1" hangingPunct="1"/>
            <a:r>
              <a:rPr lang="zh-CN" altLang="en-US" b="1" smtClean="0"/>
              <a:t>频率选择性衰落的特点：</a:t>
            </a:r>
            <a:r>
              <a:rPr lang="zh-CN" altLang="en-US" b="1" smtClean="0">
                <a:latin typeface="宋体" charset="-122"/>
              </a:rPr>
              <a:t>“</a:t>
            </a:r>
            <a:r>
              <a:rPr lang="zh-CN" altLang="en-US" b="1" smtClean="0">
                <a:latin typeface="Times New Roman" pitchFamily="18" charset="0"/>
              </a:rPr>
              <a:t>就频率选择</a:t>
            </a:r>
            <a:endParaRPr lang="en-US" altLang="zh-CN" b="1" smtClean="0">
              <a:latin typeface="Times New Roman" pitchFamily="18" charset="0"/>
            </a:endParaRPr>
          </a:p>
          <a:p>
            <a:pPr eaLnBrk="1" hangingPunct="1">
              <a:buFont typeface="Wingdings" pitchFamily="2" charset="2"/>
              <a:buNone/>
            </a:pPr>
            <a:r>
              <a:rPr lang="zh-CN" altLang="en-US" b="1" smtClean="0">
                <a:latin typeface="Times New Roman" pitchFamily="18" charset="0"/>
              </a:rPr>
              <a:t>性衰落而言，发送信号频谱的带宽大于信</a:t>
            </a:r>
            <a:endParaRPr lang="en-US" altLang="zh-CN" b="1" smtClean="0">
              <a:latin typeface="Times New Roman" pitchFamily="18" charset="0"/>
            </a:endParaRPr>
          </a:p>
          <a:p>
            <a:pPr eaLnBrk="1" hangingPunct="1">
              <a:buFont typeface="Wingdings" pitchFamily="2" charset="2"/>
              <a:buNone/>
            </a:pPr>
            <a:r>
              <a:rPr lang="zh-CN" altLang="en-US" b="1" smtClean="0">
                <a:latin typeface="Times New Roman" pitchFamily="18" charset="0"/>
              </a:rPr>
              <a:t>道的相关带宽。在频域，信道对不同频率</a:t>
            </a:r>
            <a:endParaRPr lang="en-US" altLang="zh-CN" b="1" smtClean="0">
              <a:latin typeface="Times New Roman" pitchFamily="18" charset="0"/>
            </a:endParaRPr>
          </a:p>
          <a:p>
            <a:pPr eaLnBrk="1" hangingPunct="1">
              <a:buFont typeface="Wingdings" pitchFamily="2" charset="2"/>
              <a:buNone/>
            </a:pPr>
            <a:r>
              <a:rPr lang="zh-CN" altLang="en-US" b="1" smtClean="0">
                <a:latin typeface="Times New Roman" pitchFamily="18" charset="0"/>
              </a:rPr>
              <a:t>分量的增益不同，呈现出频率选择性。在</a:t>
            </a:r>
            <a:endParaRPr lang="en-US" altLang="zh-CN" b="1" smtClean="0">
              <a:latin typeface="Times New Roman" pitchFamily="18" charset="0"/>
            </a:endParaRPr>
          </a:p>
          <a:p>
            <a:pPr eaLnBrk="1" hangingPunct="1">
              <a:buFont typeface="Wingdings" pitchFamily="2" charset="2"/>
              <a:buNone/>
            </a:pPr>
            <a:r>
              <a:rPr lang="zh-CN" altLang="en-US" b="1" smtClean="0">
                <a:latin typeface="Times New Roman" pitchFamily="18" charset="0"/>
              </a:rPr>
              <a:t>时域，当多径时延接近或超过发送信号的</a:t>
            </a:r>
            <a:endParaRPr lang="en-US" altLang="zh-CN" b="1" smtClean="0">
              <a:latin typeface="Times New Roman" pitchFamily="18" charset="0"/>
            </a:endParaRPr>
          </a:p>
          <a:p>
            <a:pPr eaLnBrk="1" hangingPunct="1">
              <a:buFont typeface="Wingdings" pitchFamily="2" charset="2"/>
              <a:buNone/>
            </a:pPr>
            <a:r>
              <a:rPr lang="zh-CN" altLang="en-US" b="1" smtClean="0">
                <a:latin typeface="Times New Roman" pitchFamily="18" charset="0"/>
              </a:rPr>
              <a:t>符号周期时，就会产生频率选择性衰落。</a:t>
            </a:r>
            <a:r>
              <a:rPr lang="zh-CN" altLang="en-US" b="1" smtClean="0">
                <a:latin typeface="宋体" charset="-122"/>
              </a:rPr>
              <a:t>”</a:t>
            </a:r>
            <a:endParaRPr lang="zh-CN" altLang="en-US" b="1" smtClean="0">
              <a:latin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zh-CN" altLang="en-US" sz="3600" b="1" dirty="0" smtClean="0">
                <a:effectLst>
                  <a:outerShdw blurRad="38100" dist="38100" dir="2700000" algn="tl">
                    <a:srgbClr val="000000">
                      <a:alpha val="43137"/>
                    </a:srgbClr>
                  </a:outerShdw>
                </a:effectLst>
              </a:rPr>
              <a:t>基于多径时延扩展的小尺度衰落比较</a:t>
            </a:r>
          </a:p>
        </p:txBody>
      </p:sp>
      <p:graphicFrame>
        <p:nvGraphicFramePr>
          <p:cNvPr id="93215" name="Group 31"/>
          <p:cNvGraphicFramePr>
            <a:graphicFrameLocks noGrp="1"/>
          </p:cNvGraphicFramePr>
          <p:nvPr>
            <p:ph type="tbl" idx="1"/>
          </p:nvPr>
        </p:nvGraphicFramePr>
        <p:xfrm>
          <a:off x="762000" y="2133600"/>
          <a:ext cx="7772400" cy="4329748"/>
        </p:xfrm>
        <a:graphic>
          <a:graphicData uri="http://schemas.openxmlformats.org/drawingml/2006/table">
            <a:tbl>
              <a:tblPr/>
              <a:tblGrid>
                <a:gridCol w="2590800"/>
                <a:gridCol w="2743200"/>
                <a:gridCol w="2438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            </a:t>
                      </a:r>
                      <a:r>
                        <a:rPr kumimoji="0" lang="zh-CN" altLang="en-US" sz="2000" b="1" i="0" u="none" strike="noStrike" cap="none" normalizeH="0" baseline="0" smtClean="0">
                          <a:ln>
                            <a:noFill/>
                          </a:ln>
                          <a:solidFill>
                            <a:schemeClr val="tx1"/>
                          </a:solidFill>
                          <a:effectLst/>
                          <a:latin typeface="Tahoma" pitchFamily="34" charset="0"/>
                          <a:ea typeface="宋体" pitchFamily="2" charset="-122"/>
                        </a:rPr>
                        <a:t>衰落类型</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比较项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   </a:t>
                      </a:r>
                      <a:r>
                        <a:rPr kumimoji="0" lang="zh-CN" altLang="en-US" sz="2800" b="1" i="0" u="none" strike="noStrike" cap="none" normalizeH="0" baseline="0" smtClean="0">
                          <a:ln>
                            <a:noFill/>
                          </a:ln>
                          <a:solidFill>
                            <a:schemeClr val="tx1"/>
                          </a:solidFill>
                          <a:effectLst/>
                          <a:latin typeface="Tahoma" pitchFamily="34" charset="0"/>
                          <a:ea typeface="宋体" pitchFamily="2" charset="-122"/>
                        </a:rPr>
                        <a:t>平坦衰落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  </a:t>
                      </a:r>
                      <a:r>
                        <a:rPr kumimoji="0" lang="zh-CN" altLang="en-US" sz="2800" b="1" i="0" u="none" strike="noStrike" cap="none" normalizeH="0" baseline="0" smtClean="0">
                          <a:ln>
                            <a:noFill/>
                          </a:ln>
                          <a:solidFill>
                            <a:schemeClr val="tx1"/>
                          </a:solidFill>
                          <a:effectLst/>
                          <a:latin typeface="Tahoma" pitchFamily="34" charset="0"/>
                          <a:ea typeface="宋体" pitchFamily="2" charset="-122"/>
                        </a:rPr>
                        <a:t>频选性衰落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发生条件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频域：</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S</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&lt;&lt;B</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C</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或  时域：</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S</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&gt;&gt;</a:t>
                      </a:r>
                      <a:r>
                        <a:rPr kumimoji="0" lang="el-GR" altLang="zh-CN" sz="20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σ</a:t>
                      </a:r>
                      <a:r>
                        <a:rPr kumimoji="0" lang="el-GR" altLang="zh-CN" sz="2000" b="1" i="0" u="none" strike="noStrike" cap="none" normalizeH="0" baseline="-25000" smtClean="0">
                          <a:ln>
                            <a:noFill/>
                          </a:ln>
                          <a:solidFill>
                            <a:schemeClr val="tx1"/>
                          </a:solidFill>
                          <a:effectLst/>
                          <a:latin typeface="Times New Roman" pitchFamily="18" charset="0"/>
                          <a:ea typeface="宋体" pitchFamily="2" charset="-122"/>
                          <a:cs typeface="Arial" charset="0"/>
                        </a:rPr>
                        <a:t>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频域：</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S</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&gt;B</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C</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或 时域：</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S</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&lt; </a:t>
                      </a:r>
                      <a:r>
                        <a:rPr kumimoji="0" lang="el-GR"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σ</a:t>
                      </a:r>
                      <a:r>
                        <a:rPr kumimoji="0" lang="el-GR" altLang="zh-CN" sz="2000" b="1" i="0" u="none" strike="noStrike" cap="none" normalizeH="0" baseline="-25000" smtClean="0">
                          <a:ln>
                            <a:noFill/>
                          </a:ln>
                          <a:solidFill>
                            <a:schemeClr val="tx1"/>
                          </a:solidFill>
                          <a:effectLst/>
                          <a:latin typeface="Times New Roman" pitchFamily="18" charset="0"/>
                          <a:ea typeface="宋体" pitchFamily="2" charset="-122"/>
                          <a:cs typeface="Arial" charset="0"/>
                        </a:rPr>
                        <a:t>τ</a:t>
                      </a:r>
                      <a:endParaRPr kumimoji="0" lang="en-US" altLang="zh-CN" sz="2000" b="1" i="0" u="none" strike="noStrike" cap="none" normalizeH="0" baseline="-25000" smtClean="0">
                        <a:ln>
                          <a:noFill/>
                        </a:ln>
                        <a:solidFill>
                          <a:schemeClr val="tx1"/>
                        </a:solidFill>
                        <a:effectLst/>
                        <a:latin typeface="Times New Roman" pitchFamily="18" charset="0"/>
                        <a:ea typeface="宋体" pitchFamily="2" charset="-122"/>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特点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信道增益可能随时间变化，但信道在任何时刻对信号各频率分量的增益是一致的。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信道在任何时刻对信号各频率分量的增益有所不同</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具有频率选择性。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      </a:t>
                      </a:r>
                      <a:r>
                        <a:rPr kumimoji="0" lang="zh-CN" altLang="en-US" sz="2400" b="1" i="0" u="none" strike="noStrike" cap="none" normalizeH="0" baseline="0" smtClean="0">
                          <a:ln>
                            <a:noFill/>
                          </a:ln>
                          <a:solidFill>
                            <a:schemeClr val="tx1"/>
                          </a:solidFill>
                          <a:effectLst/>
                          <a:latin typeface="Tahoma" pitchFamily="34" charset="0"/>
                          <a:ea typeface="宋体" pitchFamily="2" charset="-122"/>
                        </a:rPr>
                        <a:t>时域表现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码间干扰可以忽略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码间干扰严重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       </a:t>
                      </a:r>
                      <a:r>
                        <a:rPr kumimoji="0" lang="zh-CN" altLang="en-US" sz="2400" b="1" i="0" u="none" strike="noStrike" cap="none" normalizeH="0" baseline="0" smtClean="0">
                          <a:ln>
                            <a:noFill/>
                          </a:ln>
                          <a:solidFill>
                            <a:schemeClr val="tx1"/>
                          </a:solidFill>
                          <a:effectLst/>
                          <a:latin typeface="Tahoma" pitchFamily="34" charset="0"/>
                          <a:ea typeface="宋体" pitchFamily="2" charset="-122"/>
                        </a:rPr>
                        <a:t>后果</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信号时间波形不失真，但幅度随时间变化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信号时间波形会发生失真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3213" name="Line 29"/>
          <p:cNvSpPr>
            <a:spLocks noChangeShapeType="1"/>
          </p:cNvSpPr>
          <p:nvPr/>
        </p:nvSpPr>
        <p:spPr bwMode="auto">
          <a:xfrm>
            <a:off x="762000" y="2133600"/>
            <a:ext cx="2590800" cy="838200"/>
          </a:xfrm>
          <a:prstGeom prst="line">
            <a:avLst/>
          </a:prstGeom>
          <a:noFill/>
          <a:ln w="25400">
            <a:solidFill>
              <a:schemeClr val="tx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z="3600" b="1" dirty="0" smtClean="0">
                <a:effectLst>
                  <a:outerShdw blurRad="38100" dist="38100" dir="2700000" algn="tl">
                    <a:srgbClr val="000000">
                      <a:alpha val="43137"/>
                    </a:srgbClr>
                  </a:outerShdw>
                </a:effectLst>
              </a:rPr>
              <a:t>小尺度上移动无线信道对信号的影响</a:t>
            </a:r>
          </a:p>
        </p:txBody>
      </p:sp>
      <p:sp>
        <p:nvSpPr>
          <p:cNvPr id="43011" name="Rectangle 3"/>
          <p:cNvSpPr>
            <a:spLocks noGrp="1" noChangeArrowheads="1"/>
          </p:cNvSpPr>
          <p:nvPr>
            <p:ph type="body" idx="1"/>
          </p:nvPr>
        </p:nvSpPr>
        <p:spPr>
          <a:xfrm>
            <a:off x="762000" y="2133600"/>
            <a:ext cx="7924800" cy="4114800"/>
          </a:xfrm>
        </p:spPr>
        <p:txBody>
          <a:bodyPr/>
          <a:lstStyle/>
          <a:p>
            <a:pPr marL="609600" indent="-609600" eaLnBrk="1" hangingPunct="1">
              <a:lnSpc>
                <a:spcPct val="90000"/>
              </a:lnSpc>
              <a:buFont typeface="Wingdings" pitchFamily="2" charset="2"/>
              <a:buNone/>
              <a:defRPr/>
            </a:pPr>
            <a:r>
              <a:rPr lang="en-US" altLang="zh-CN" b="1" dirty="0" smtClean="0">
                <a:latin typeface="Times New Roman" pitchFamily="18" charset="0"/>
              </a:rPr>
              <a:t>1.  </a:t>
            </a:r>
            <a:r>
              <a:rPr lang="zh-CN" altLang="en-US" b="1" dirty="0" smtClean="0">
                <a:latin typeface="Times New Roman" pitchFamily="18" charset="0"/>
              </a:rPr>
              <a:t>多径传播</a:t>
            </a:r>
          </a:p>
          <a:p>
            <a:pPr marL="609600" indent="-609600" eaLnBrk="1" hangingPunct="1">
              <a:lnSpc>
                <a:spcPct val="90000"/>
              </a:lnSpc>
              <a:buFont typeface="Wingdings" pitchFamily="2" charset="2"/>
              <a:buNone/>
              <a:defRPr/>
            </a:pPr>
            <a:r>
              <a:rPr lang="en-US" altLang="zh-CN" b="1" dirty="0" smtClean="0">
                <a:latin typeface="Times New Roman" pitchFamily="18" charset="0"/>
              </a:rPr>
              <a:t>2.  </a:t>
            </a:r>
            <a:r>
              <a:rPr lang="zh-CN" altLang="en-US" b="1" dirty="0" smtClean="0">
                <a:latin typeface="Times New Roman" pitchFamily="18" charset="0"/>
              </a:rPr>
              <a:t>小尺度衰落效应</a:t>
            </a:r>
          </a:p>
          <a:p>
            <a:pPr marL="609600" indent="-609600" eaLnBrk="1" hangingPunct="1">
              <a:lnSpc>
                <a:spcPct val="90000"/>
              </a:lnSpc>
              <a:buFont typeface="Wingdings" pitchFamily="2" charset="2"/>
              <a:buNone/>
              <a:defRPr/>
            </a:pPr>
            <a:r>
              <a:rPr lang="zh-CN" altLang="en-US" b="1" dirty="0" smtClean="0">
                <a:latin typeface="Times New Roman" pitchFamily="18" charset="0"/>
              </a:rPr>
              <a:t>     </a:t>
            </a:r>
            <a:r>
              <a:rPr lang="en-US" altLang="zh-CN" b="1" dirty="0" smtClean="0">
                <a:latin typeface="Times New Roman" pitchFamily="18" charset="0"/>
              </a:rPr>
              <a:t>1</a:t>
            </a:r>
            <a:r>
              <a:rPr lang="zh-CN" altLang="en-US" b="1" dirty="0" smtClean="0">
                <a:latin typeface="Times New Roman" pitchFamily="18" charset="0"/>
              </a:rPr>
              <a:t>）信号强度在短距离（短时间）上的 </a:t>
            </a:r>
          </a:p>
          <a:p>
            <a:pPr marL="609600" indent="-609600" eaLnBrk="1" hangingPunct="1">
              <a:lnSpc>
                <a:spcPct val="90000"/>
              </a:lnSpc>
              <a:buFont typeface="Wingdings" pitchFamily="2" charset="2"/>
              <a:buNone/>
              <a:defRPr/>
            </a:pPr>
            <a:r>
              <a:rPr lang="zh-CN" altLang="en-US" b="1" dirty="0" smtClean="0">
                <a:latin typeface="Times New Roman" pitchFamily="18" charset="0"/>
              </a:rPr>
              <a:t>           急剧变化。</a:t>
            </a:r>
            <a:r>
              <a:rPr lang="zh-CN" altLang="en-US" b="1" dirty="0" smtClean="0">
                <a:latin typeface="Times New Roman" pitchFamily="18" charset="0"/>
                <a:sym typeface="Wingdings" pitchFamily="2" charset="2"/>
              </a:rPr>
              <a:t></a:t>
            </a:r>
            <a:r>
              <a:rPr lang="zh-CN" altLang="en-US" b="1" dirty="0" smtClean="0">
                <a:latin typeface="Times New Roman" pitchFamily="18" charset="0"/>
              </a:rPr>
              <a:t>接收信号</a:t>
            </a:r>
            <a:r>
              <a:rPr lang="zh-CN" altLang="en-US" b="1" dirty="0" smtClean="0">
                <a:solidFill>
                  <a:srgbClr val="FF0000"/>
                </a:solidFill>
                <a:effectLst>
                  <a:outerShdw blurRad="38100" dist="38100" dir="2700000" algn="tl">
                    <a:srgbClr val="000000">
                      <a:alpha val="43137"/>
                    </a:srgbClr>
                  </a:outerShdw>
                </a:effectLst>
                <a:latin typeface="Times New Roman" pitchFamily="18" charset="0"/>
              </a:rPr>
              <a:t>幅度</a:t>
            </a:r>
            <a:r>
              <a:rPr lang="zh-CN" altLang="en-US" b="1" dirty="0" smtClean="0">
                <a:latin typeface="Times New Roman" pitchFamily="18" charset="0"/>
              </a:rPr>
              <a:t>变化</a:t>
            </a:r>
          </a:p>
          <a:p>
            <a:pPr marL="609600" indent="-609600" eaLnBrk="1" hangingPunct="1">
              <a:lnSpc>
                <a:spcPct val="90000"/>
              </a:lnSpc>
              <a:buFont typeface="Wingdings" pitchFamily="2" charset="2"/>
              <a:buNone/>
              <a:defRPr/>
            </a:pPr>
            <a:r>
              <a:rPr lang="zh-CN" altLang="en-US" b="1" dirty="0" smtClean="0">
                <a:latin typeface="Times New Roman" pitchFamily="18" charset="0"/>
              </a:rPr>
              <a:t>     </a:t>
            </a:r>
            <a:r>
              <a:rPr lang="en-US" altLang="zh-CN" b="1" dirty="0" smtClean="0">
                <a:latin typeface="Times New Roman" pitchFamily="18" charset="0"/>
              </a:rPr>
              <a:t>2</a:t>
            </a:r>
            <a:r>
              <a:rPr lang="zh-CN" altLang="en-US" b="1" dirty="0" smtClean="0">
                <a:latin typeface="Times New Roman" pitchFamily="18" charset="0"/>
              </a:rPr>
              <a:t>）多普勒频移。</a:t>
            </a:r>
            <a:r>
              <a:rPr lang="zh-CN" altLang="en-US" b="1" dirty="0" smtClean="0">
                <a:latin typeface="Times New Roman" pitchFamily="18" charset="0"/>
                <a:sym typeface="Wingdings" pitchFamily="2" charset="2"/>
              </a:rPr>
              <a:t></a:t>
            </a:r>
            <a:r>
              <a:rPr lang="zh-CN" altLang="en-US" b="1" dirty="0" smtClean="0">
                <a:latin typeface="Times New Roman" pitchFamily="18" charset="0"/>
              </a:rPr>
              <a:t>接收信号</a:t>
            </a:r>
            <a:r>
              <a:rPr lang="zh-CN" altLang="en-US" b="1" dirty="0" smtClean="0">
                <a:solidFill>
                  <a:srgbClr val="FF0000"/>
                </a:solidFill>
                <a:effectLst>
                  <a:outerShdw blurRad="38100" dist="38100" dir="2700000" algn="tl">
                    <a:srgbClr val="000000">
                      <a:alpha val="43137"/>
                    </a:srgbClr>
                  </a:outerShdw>
                </a:effectLst>
                <a:latin typeface="Times New Roman" pitchFamily="18" charset="0"/>
              </a:rPr>
              <a:t>载频</a:t>
            </a:r>
            <a:r>
              <a:rPr lang="zh-CN" altLang="en-US" b="1" dirty="0" smtClean="0">
                <a:latin typeface="Times New Roman" pitchFamily="18" charset="0"/>
              </a:rPr>
              <a:t>变化</a:t>
            </a:r>
          </a:p>
          <a:p>
            <a:pPr marL="609600" indent="-609600" eaLnBrk="1" hangingPunct="1">
              <a:lnSpc>
                <a:spcPct val="90000"/>
              </a:lnSpc>
              <a:buFont typeface="Wingdings" pitchFamily="2" charset="2"/>
              <a:buNone/>
              <a:defRPr/>
            </a:pPr>
            <a:r>
              <a:rPr lang="zh-CN" altLang="en-US" b="1" dirty="0" smtClean="0">
                <a:latin typeface="Times New Roman" pitchFamily="18" charset="0"/>
              </a:rPr>
              <a:t>     </a:t>
            </a:r>
            <a:r>
              <a:rPr lang="en-US" altLang="zh-CN" b="1" dirty="0" smtClean="0">
                <a:latin typeface="Times New Roman" pitchFamily="18" charset="0"/>
              </a:rPr>
              <a:t>3</a:t>
            </a:r>
            <a:r>
              <a:rPr lang="zh-CN" altLang="en-US" b="1" dirty="0" smtClean="0">
                <a:latin typeface="Times New Roman" pitchFamily="18" charset="0"/>
              </a:rPr>
              <a:t>）多径时延引起信号的时间色散。</a:t>
            </a:r>
          </a:p>
          <a:p>
            <a:pPr marL="609600" indent="-609600" eaLnBrk="1" hangingPunct="1">
              <a:lnSpc>
                <a:spcPct val="90000"/>
              </a:lnSpc>
              <a:buFont typeface="Wingdings" pitchFamily="2" charset="2"/>
              <a:buNone/>
              <a:defRPr/>
            </a:pPr>
            <a:r>
              <a:rPr lang="zh-CN" altLang="en-US" b="1" dirty="0" smtClean="0">
                <a:latin typeface="Times New Roman" pitchFamily="18" charset="0"/>
              </a:rPr>
              <a:t>           </a:t>
            </a:r>
            <a:r>
              <a:rPr lang="zh-CN" altLang="en-US" b="1" dirty="0" smtClean="0">
                <a:latin typeface="Times New Roman" pitchFamily="18" charset="0"/>
                <a:sym typeface="Wingdings" pitchFamily="2" charset="2"/>
              </a:rPr>
              <a:t></a:t>
            </a:r>
            <a:r>
              <a:rPr lang="zh-CN" altLang="en-US" b="1" dirty="0" smtClean="0">
                <a:latin typeface="Times New Roman" pitchFamily="18" charset="0"/>
              </a:rPr>
              <a:t>解调后基带信号</a:t>
            </a:r>
            <a:r>
              <a:rPr lang="zh-CN" altLang="en-US" b="1" dirty="0" smtClean="0">
                <a:solidFill>
                  <a:srgbClr val="FF0000"/>
                </a:solidFill>
                <a:effectLst>
                  <a:outerShdw blurRad="38100" dist="38100" dir="2700000" algn="tl">
                    <a:srgbClr val="000000">
                      <a:alpha val="43137"/>
                    </a:srgbClr>
                  </a:outerShdw>
                </a:effectLst>
                <a:latin typeface="Times New Roman" pitchFamily="18" charset="0"/>
              </a:rPr>
              <a:t>波形失真</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pic>
        <p:nvPicPr>
          <p:cNvPr id="246786" name="Picture 2" descr="D:\Image2.jpg"/>
          <p:cNvPicPr>
            <a:picLocks noChangeAspect="1" noChangeArrowheads="1"/>
          </p:cNvPicPr>
          <p:nvPr/>
        </p:nvPicPr>
        <p:blipFill>
          <a:blip r:embed="rId2" cstate="print"/>
          <a:srcRect/>
          <a:stretch>
            <a:fillRect/>
          </a:stretch>
        </p:blipFill>
        <p:spPr bwMode="auto">
          <a:xfrm>
            <a:off x="304800" y="2438400"/>
            <a:ext cx="8610600" cy="4114800"/>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endParaRPr lang="zh-CN" altLang="zh-CN" smtClean="0"/>
          </a:p>
        </p:txBody>
      </p:sp>
      <p:sp>
        <p:nvSpPr>
          <p:cNvPr id="94211" name="Rectangle 3"/>
          <p:cNvSpPr>
            <a:spLocks noGrp="1" noChangeArrowheads="1"/>
          </p:cNvSpPr>
          <p:nvPr>
            <p:ph type="body" sz="half" idx="1"/>
          </p:nvPr>
        </p:nvSpPr>
        <p:spPr>
          <a:xfrm>
            <a:off x="762000" y="2133600"/>
            <a:ext cx="7427913" cy="4114800"/>
          </a:xfrm>
        </p:spPr>
        <p:txBody>
          <a:bodyPr/>
          <a:lstStyle/>
          <a:p>
            <a:pPr eaLnBrk="1" hangingPunct="1"/>
            <a:r>
              <a:rPr lang="zh-CN" altLang="en-US" b="1" smtClean="0">
                <a:latin typeface="Times New Roman" pitchFamily="18" charset="0"/>
              </a:rPr>
              <a:t>多普勒频率扩展的统计描述</a:t>
            </a:r>
          </a:p>
          <a:p>
            <a:pPr eaLnBrk="1" hangingPunct="1">
              <a:buFont typeface="Wingdings" pitchFamily="2" charset="2"/>
              <a:buNone/>
            </a:pPr>
            <a:r>
              <a:rPr lang="en-US" altLang="zh-CN" b="1" smtClean="0">
                <a:latin typeface="Times New Roman" pitchFamily="18" charset="0"/>
              </a:rPr>
              <a:t>1</a:t>
            </a:r>
            <a:r>
              <a:rPr lang="zh-CN" altLang="en-US" b="1" smtClean="0">
                <a:latin typeface="Times New Roman" pitchFamily="18" charset="0"/>
              </a:rPr>
              <a:t>）多普勒功率谱</a:t>
            </a:r>
            <a:r>
              <a:rPr lang="en-US" altLang="zh-CN" b="1" i="1" smtClean="0">
                <a:latin typeface="Times New Roman" pitchFamily="18" charset="0"/>
              </a:rPr>
              <a:t>S(f)</a:t>
            </a:r>
          </a:p>
          <a:p>
            <a:pPr eaLnBrk="1" hangingPunct="1">
              <a:buFont typeface="Wingdings" pitchFamily="2" charset="2"/>
              <a:buNone/>
            </a:pPr>
            <a:r>
              <a:rPr lang="en-US" altLang="zh-CN" b="1" smtClean="0">
                <a:latin typeface="Times New Roman" pitchFamily="18" charset="0"/>
              </a:rPr>
              <a:t>2</a:t>
            </a:r>
            <a:r>
              <a:rPr lang="zh-CN" altLang="en-US" b="1" smtClean="0">
                <a:latin typeface="Times New Roman" pitchFamily="18" charset="0"/>
              </a:rPr>
              <a:t>）多普勒扩展</a:t>
            </a:r>
            <a:r>
              <a:rPr lang="en-US" altLang="zh-CN" b="1" i="1" smtClean="0">
                <a:latin typeface="Times New Roman" pitchFamily="18" charset="0"/>
              </a:rPr>
              <a:t>B</a:t>
            </a:r>
            <a:r>
              <a:rPr lang="en-US" altLang="zh-CN" b="1" i="1" baseline="-25000" smtClean="0">
                <a:latin typeface="Times New Roman" pitchFamily="18" charset="0"/>
              </a:rPr>
              <a:t>D</a:t>
            </a:r>
            <a:endParaRPr lang="en-US" altLang="zh-CN" b="1" i="1" smtClean="0">
              <a:latin typeface="Times New Roman" pitchFamily="18" charset="0"/>
            </a:endParaRPr>
          </a:p>
          <a:p>
            <a:pPr eaLnBrk="1" hangingPunct="1">
              <a:buFont typeface="Wingdings" pitchFamily="2" charset="2"/>
              <a:buNone/>
            </a:pPr>
            <a:r>
              <a:rPr lang="en-US" altLang="zh-CN" b="1" smtClean="0">
                <a:latin typeface="Times New Roman" pitchFamily="18" charset="0"/>
              </a:rPr>
              <a:t>3</a:t>
            </a:r>
            <a:r>
              <a:rPr lang="zh-CN" altLang="en-US" b="1" smtClean="0">
                <a:latin typeface="Times New Roman" pitchFamily="18" charset="0"/>
              </a:rPr>
              <a:t>）信道的相干时间</a:t>
            </a:r>
            <a:r>
              <a:rPr lang="en-US" altLang="zh-CN" b="1" smtClean="0">
                <a:latin typeface="Times New Roman" pitchFamily="18" charset="0"/>
              </a:rPr>
              <a:t>T</a:t>
            </a:r>
            <a:r>
              <a:rPr lang="en-US" altLang="zh-CN" b="1" baseline="-25000" smtClean="0">
                <a:latin typeface="Times New Roman" pitchFamily="18" charset="0"/>
              </a:rPr>
              <a:t>C</a:t>
            </a:r>
            <a:endParaRPr lang="en-US" altLang="zh-CN" b="1" smtClean="0">
              <a:latin typeface="Times New Roman" pitchFamily="18" charset="0"/>
            </a:endParaRPr>
          </a:p>
          <a:p>
            <a:pPr eaLnBrk="1" hangingPunct="1">
              <a:buFont typeface="Wingdings" pitchFamily="2" charset="2"/>
              <a:buNone/>
            </a:pPr>
            <a:r>
              <a:rPr lang="en-US" altLang="zh-CN" b="1" smtClean="0">
                <a:latin typeface="Times New Roman" pitchFamily="18" charset="0"/>
              </a:rPr>
              <a:t>4</a:t>
            </a:r>
            <a:r>
              <a:rPr lang="zh-CN" altLang="en-US" b="1" smtClean="0">
                <a:latin typeface="Times New Roman" pitchFamily="18" charset="0"/>
              </a:rPr>
              <a:t>）频率的扩展对应于时间的相干性</a:t>
            </a:r>
            <a:endParaRPr lang="en-US" altLang="zh-CN" b="1" smtClean="0">
              <a:latin typeface="Times New Roman" pitchFamily="18" charset="0"/>
            </a:endParaRPr>
          </a:p>
          <a:p>
            <a:pPr eaLnBrk="1" hangingPunct="1">
              <a:buFont typeface="Wingdings" pitchFamily="2" charset="2"/>
              <a:buNone/>
            </a:pPr>
            <a:r>
              <a:rPr lang="en-US" altLang="zh-CN" b="1" smtClean="0">
                <a:latin typeface="Times New Roman" pitchFamily="18" charset="0"/>
              </a:rPr>
              <a:t>5</a:t>
            </a:r>
            <a:r>
              <a:rPr lang="zh-CN" altLang="en-US" b="1" smtClean="0">
                <a:latin typeface="Times New Roman" pitchFamily="18" charset="0"/>
              </a:rPr>
              <a:t>）基于多普勒频率扩展的小尺度衰落分</a:t>
            </a:r>
            <a:endParaRPr lang="en-US" altLang="zh-CN" b="1" smtClean="0">
              <a:latin typeface="Times New Roman" pitchFamily="18" charset="0"/>
            </a:endParaRPr>
          </a:p>
          <a:p>
            <a:pPr eaLnBrk="1" hangingPunct="1">
              <a:buFont typeface="Wingdings" pitchFamily="2" charset="2"/>
              <a:buNone/>
            </a:pPr>
            <a:r>
              <a:rPr lang="en-US" altLang="zh-CN" b="1" smtClean="0">
                <a:latin typeface="Times New Roman" pitchFamily="18" charset="0"/>
              </a:rPr>
              <a:t>      </a:t>
            </a:r>
            <a:r>
              <a:rPr lang="zh-CN" altLang="en-US" b="1" smtClean="0">
                <a:latin typeface="Times New Roman" pitchFamily="18" charset="0"/>
              </a:rPr>
              <a:t>类</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标题 5"/>
          <p:cNvSpPr>
            <a:spLocks noGrp="1"/>
          </p:cNvSpPr>
          <p:nvPr>
            <p:ph type="title"/>
          </p:nvPr>
        </p:nvSpPr>
        <p:spPr/>
        <p:txBody>
          <a:bodyPr/>
          <a:lstStyle/>
          <a:p>
            <a:r>
              <a:rPr lang="zh-CN" altLang="en-US" sz="4000" b="1" dirty="0" smtClean="0">
                <a:effectLst>
                  <a:outerShdw blurRad="38100" dist="38100" dir="2700000" algn="tl">
                    <a:srgbClr val="000000">
                      <a:alpha val="43137"/>
                    </a:srgbClr>
                  </a:outerShdw>
                </a:effectLst>
                <a:latin typeface="Times New Roman" pitchFamily="18" charset="0"/>
              </a:rPr>
              <a:t>多普勒功率谱</a:t>
            </a:r>
            <a:r>
              <a:rPr lang="en-US" altLang="zh-CN" sz="4000" b="1" i="1" dirty="0" smtClean="0">
                <a:effectLst>
                  <a:outerShdw blurRad="38100" dist="38100" dir="2700000" algn="tl">
                    <a:srgbClr val="000000">
                      <a:alpha val="43137"/>
                    </a:srgbClr>
                  </a:outerShdw>
                </a:effectLst>
                <a:latin typeface="Times New Roman" pitchFamily="18" charset="0"/>
              </a:rPr>
              <a:t>S</a:t>
            </a:r>
            <a:r>
              <a:rPr lang="en-US" altLang="zh-CN" sz="4000" b="1" dirty="0" smtClean="0">
                <a:effectLst>
                  <a:outerShdw blurRad="38100" dist="38100" dir="2700000" algn="tl">
                    <a:srgbClr val="000000">
                      <a:alpha val="43137"/>
                    </a:srgbClr>
                  </a:outerShdw>
                </a:effectLst>
                <a:latin typeface="Times New Roman" pitchFamily="18" charset="0"/>
              </a:rPr>
              <a:t>(</a:t>
            </a:r>
            <a:r>
              <a:rPr lang="en-US" altLang="zh-CN" sz="4000" b="1" i="1" dirty="0" smtClean="0">
                <a:effectLst>
                  <a:outerShdw blurRad="38100" dist="38100" dir="2700000" algn="tl">
                    <a:srgbClr val="000000">
                      <a:alpha val="43137"/>
                    </a:srgbClr>
                  </a:outerShdw>
                </a:effectLst>
                <a:latin typeface="Times New Roman" pitchFamily="18" charset="0"/>
              </a:rPr>
              <a:t>f</a:t>
            </a:r>
            <a:r>
              <a:rPr lang="en-US" altLang="zh-CN" sz="4000" b="1" dirty="0" smtClean="0">
                <a:effectLst>
                  <a:outerShdw blurRad="38100" dist="38100" dir="2700000" algn="tl">
                    <a:srgbClr val="000000">
                      <a:alpha val="43137"/>
                    </a:srgbClr>
                  </a:outerShdw>
                </a:effectLst>
                <a:latin typeface="Times New Roman" pitchFamily="18" charset="0"/>
              </a:rPr>
              <a:t>)</a:t>
            </a:r>
            <a:endParaRPr lang="zh-CN" altLang="en-US" sz="4000" dirty="0" smtClean="0">
              <a:effectLst>
                <a:outerShdw blurRad="38100" dist="38100" dir="2700000" algn="tl">
                  <a:srgbClr val="000000">
                    <a:alpha val="43137"/>
                  </a:srgbClr>
                </a:outerShdw>
              </a:effectLst>
            </a:endParaRPr>
          </a:p>
        </p:txBody>
      </p:sp>
      <p:sp>
        <p:nvSpPr>
          <p:cNvPr id="25605" name="内容占位符 6"/>
          <p:cNvSpPr>
            <a:spLocks noGrp="1"/>
          </p:cNvSpPr>
          <p:nvPr>
            <p:ph idx="1"/>
          </p:nvPr>
        </p:nvSpPr>
        <p:spPr>
          <a:xfrm>
            <a:off x="762000" y="1981200"/>
            <a:ext cx="7772400" cy="4114800"/>
          </a:xfrm>
        </p:spPr>
        <p:txBody>
          <a:bodyPr/>
          <a:lstStyle/>
          <a:p>
            <a:r>
              <a:rPr lang="zh-CN" altLang="en-US" sz="2800" b="1" dirty="0" smtClean="0">
                <a:latin typeface="Times New Roman" pitchFamily="18" charset="0"/>
                <a:cs typeface="Times New Roman" pitchFamily="18" charset="0"/>
              </a:rPr>
              <a:t>假定发射机固定并采用垂直极化天线，接收机</a:t>
            </a:r>
            <a:endParaRPr lang="en-US" altLang="zh-CN" sz="2800" b="1" dirty="0" smtClean="0">
              <a:latin typeface="Times New Roman" pitchFamily="18" charset="0"/>
              <a:cs typeface="Times New Roman" pitchFamily="18" charset="0"/>
            </a:endParaRPr>
          </a:p>
          <a:p>
            <a:pPr>
              <a:buFont typeface="Wingdings" pitchFamily="2" charset="2"/>
              <a:buNone/>
            </a:pPr>
            <a:r>
              <a:rPr lang="zh-CN" altLang="en-US" sz="2800" b="1" dirty="0" smtClean="0">
                <a:latin typeface="Times New Roman" pitchFamily="18" charset="0"/>
                <a:cs typeface="Times New Roman" pitchFamily="18" charset="0"/>
              </a:rPr>
              <a:t>移动。入射到移动台天线的电场由</a:t>
            </a:r>
            <a:r>
              <a:rPr lang="en-US" altLang="zh-CN" sz="2800" b="1" dirty="0" smtClean="0">
                <a:latin typeface="Times New Roman" pitchFamily="18" charset="0"/>
                <a:cs typeface="Times New Roman" pitchFamily="18" charset="0"/>
              </a:rPr>
              <a:t>N</a:t>
            </a:r>
            <a:r>
              <a:rPr lang="zh-CN" altLang="en-US" sz="2800" b="1" dirty="0" smtClean="0">
                <a:latin typeface="Times New Roman" pitchFamily="18" charset="0"/>
                <a:cs typeface="Times New Roman" pitchFamily="18" charset="0"/>
              </a:rPr>
              <a:t>个平面波合</a:t>
            </a:r>
            <a:endParaRPr lang="en-US" altLang="zh-CN" sz="2800" b="1" dirty="0" smtClean="0">
              <a:latin typeface="Times New Roman" pitchFamily="18" charset="0"/>
              <a:cs typeface="Times New Roman" pitchFamily="18" charset="0"/>
            </a:endParaRPr>
          </a:p>
          <a:p>
            <a:pPr>
              <a:buFont typeface="Wingdings" pitchFamily="2" charset="2"/>
              <a:buNone/>
            </a:pPr>
            <a:r>
              <a:rPr lang="zh-CN" altLang="en-US" sz="2800" b="1" dirty="0" smtClean="0">
                <a:latin typeface="Times New Roman" pitchFamily="18" charset="0"/>
                <a:cs typeface="Times New Roman" pitchFamily="18" charset="0"/>
              </a:rPr>
              <a:t>成，这些平面波具有任意的载波相位、任意的到</a:t>
            </a:r>
            <a:endParaRPr lang="en-US" altLang="zh-CN" sz="2800" b="1" dirty="0" smtClean="0">
              <a:latin typeface="Times New Roman" pitchFamily="18" charset="0"/>
              <a:cs typeface="Times New Roman" pitchFamily="18" charset="0"/>
            </a:endParaRPr>
          </a:p>
          <a:p>
            <a:pPr>
              <a:buFont typeface="Wingdings" pitchFamily="2" charset="2"/>
              <a:buNone/>
            </a:pPr>
            <a:r>
              <a:rPr lang="zh-CN" altLang="en-US" sz="2800" b="1" dirty="0" smtClean="0">
                <a:latin typeface="Times New Roman" pitchFamily="18" charset="0"/>
                <a:cs typeface="Times New Roman" pitchFamily="18" charset="0"/>
              </a:rPr>
              <a:t>达方位角以及相等的平均幅度。进一步设接收机</a:t>
            </a:r>
            <a:endParaRPr lang="en-US" altLang="zh-CN" sz="2800" b="1" dirty="0" smtClean="0">
              <a:latin typeface="Times New Roman" pitchFamily="18" charset="0"/>
              <a:cs typeface="Times New Roman" pitchFamily="18" charset="0"/>
            </a:endParaRPr>
          </a:p>
          <a:p>
            <a:pPr>
              <a:buFont typeface="Wingdings" pitchFamily="2" charset="2"/>
              <a:buNone/>
            </a:pPr>
            <a:r>
              <a:rPr lang="zh-CN" altLang="en-US" sz="2800" b="1" dirty="0" smtClean="0">
                <a:latin typeface="Times New Roman" pitchFamily="18" charset="0"/>
                <a:cs typeface="Times New Roman" pitchFamily="18" charset="0"/>
              </a:rPr>
              <a:t>采用垂直的</a:t>
            </a:r>
            <a:r>
              <a:rPr lang="el-GR" altLang="zh-CN" sz="2800" b="1" dirty="0" smtClean="0">
                <a:latin typeface="Times New Roman" pitchFamily="18" charset="0"/>
                <a:cs typeface="Times New Roman" pitchFamily="18" charset="0"/>
              </a:rPr>
              <a:t>λ</a:t>
            </a:r>
            <a:r>
              <a:rPr lang="en-US" altLang="zh-CN" sz="2800" b="1" dirty="0" smtClean="0">
                <a:latin typeface="Times New Roman" pitchFamily="18" charset="0"/>
                <a:cs typeface="Times New Roman" pitchFamily="18" charset="0"/>
              </a:rPr>
              <a:t>/4</a:t>
            </a:r>
            <a:r>
              <a:rPr lang="zh-CN" altLang="en-US" sz="2800" b="1" dirty="0" smtClean="0">
                <a:latin typeface="Times New Roman" pitchFamily="18" charset="0"/>
                <a:cs typeface="Times New Roman" pitchFamily="18" charset="0"/>
              </a:rPr>
              <a:t>天线、并且到达方位角服从均匀</a:t>
            </a:r>
            <a:endParaRPr lang="en-US" altLang="zh-CN" sz="2800" b="1" dirty="0" smtClean="0">
              <a:latin typeface="Times New Roman" pitchFamily="18" charset="0"/>
              <a:cs typeface="Times New Roman" pitchFamily="18" charset="0"/>
            </a:endParaRPr>
          </a:p>
          <a:p>
            <a:pPr>
              <a:buFont typeface="Wingdings" pitchFamily="2" charset="2"/>
              <a:buNone/>
            </a:pPr>
            <a:r>
              <a:rPr lang="zh-CN" altLang="en-US" sz="2800" b="1" dirty="0" smtClean="0">
                <a:latin typeface="Times New Roman" pitchFamily="18" charset="0"/>
                <a:cs typeface="Times New Roman" pitchFamily="18" charset="0"/>
              </a:rPr>
              <a:t>分布，则可以得到，由多普勒频移决定的功率谱</a:t>
            </a:r>
            <a:endParaRPr lang="en-US" altLang="zh-CN" sz="2800" b="1" dirty="0" smtClean="0">
              <a:latin typeface="Times New Roman" pitchFamily="18" charset="0"/>
              <a:cs typeface="Times New Roman" pitchFamily="18" charset="0"/>
            </a:endParaRPr>
          </a:p>
          <a:p>
            <a:pPr>
              <a:buFont typeface="Wingdings" pitchFamily="2" charset="2"/>
              <a:buNone/>
            </a:pPr>
            <a:r>
              <a:rPr lang="zh-CN" altLang="en-US" sz="2800" b="1" dirty="0" smtClean="0">
                <a:latin typeface="Times New Roman" pitchFamily="18" charset="0"/>
                <a:cs typeface="Times New Roman" pitchFamily="18" charset="0"/>
              </a:rPr>
              <a:t>满足下式：</a:t>
            </a:r>
            <a:endParaRPr lang="en-US" altLang="zh-CN" sz="2800" b="1" dirty="0" smtClean="0">
              <a:latin typeface="Times New Roman" pitchFamily="18" charset="0"/>
              <a:cs typeface="Times New Roman" pitchFamily="18" charset="0"/>
            </a:endParaRPr>
          </a:p>
          <a:p>
            <a:pPr>
              <a:buFont typeface="Wingdings" pitchFamily="2" charset="2"/>
              <a:buNone/>
            </a:pPr>
            <a:r>
              <a:rPr lang="en-US" altLang="zh-CN" b="1" dirty="0" smtClean="0">
                <a:latin typeface="Times New Roman" pitchFamily="18" charset="0"/>
                <a:cs typeface="Times New Roman" pitchFamily="18" charset="0"/>
              </a:rPr>
              <a:t>             </a:t>
            </a:r>
            <a:endParaRPr lang="zh-CN" altLang="en-US" dirty="0" smtClean="0"/>
          </a:p>
        </p:txBody>
      </p:sp>
      <p:graphicFrame>
        <p:nvGraphicFramePr>
          <p:cNvPr id="25602" name="Object 2"/>
          <p:cNvGraphicFramePr>
            <a:graphicFrameLocks noChangeAspect="1"/>
          </p:cNvGraphicFramePr>
          <p:nvPr/>
        </p:nvGraphicFramePr>
        <p:xfrm>
          <a:off x="4114800" y="3321050"/>
          <a:ext cx="914400" cy="215900"/>
        </p:xfrm>
        <a:graphic>
          <a:graphicData uri="http://schemas.openxmlformats.org/presentationml/2006/ole">
            <p:oleObj spid="_x0000_s25602" name="公式" r:id="rId3" imgW="914400" imgH="215640" progId="Equation.3">
              <p:embed/>
            </p:oleObj>
          </a:graphicData>
        </a:graphic>
      </p:graphicFrame>
      <p:graphicFrame>
        <p:nvGraphicFramePr>
          <p:cNvPr id="25603" name="Object 3"/>
          <p:cNvGraphicFramePr>
            <a:graphicFrameLocks noChangeAspect="1"/>
          </p:cNvGraphicFramePr>
          <p:nvPr/>
        </p:nvGraphicFramePr>
        <p:xfrm>
          <a:off x="2743200" y="5105400"/>
          <a:ext cx="3524250" cy="1517650"/>
        </p:xfrm>
        <a:graphic>
          <a:graphicData uri="http://schemas.openxmlformats.org/presentationml/2006/ole">
            <p:oleObj spid="_x0000_s25603" name="公式" r:id="rId4" imgW="1739880" imgH="749160" progId="Equation.3">
              <p:embed/>
            </p:oleObj>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endParaRPr lang="zh-CN" altLang="zh-CN" smtClean="0"/>
          </a:p>
        </p:txBody>
      </p:sp>
      <p:sp>
        <p:nvSpPr>
          <p:cNvPr id="95235" name="Rectangle 3"/>
          <p:cNvSpPr>
            <a:spLocks noGrp="1" noChangeArrowheads="1"/>
          </p:cNvSpPr>
          <p:nvPr>
            <p:ph type="body" idx="1"/>
          </p:nvPr>
        </p:nvSpPr>
        <p:spPr>
          <a:xfrm>
            <a:off x="762000" y="2209800"/>
            <a:ext cx="7772400" cy="4114800"/>
          </a:xfrm>
        </p:spPr>
        <p:txBody>
          <a:bodyPr/>
          <a:lstStyle/>
          <a:p>
            <a:pPr eaLnBrk="1" hangingPunct="1"/>
            <a:r>
              <a:rPr lang="zh-CN" altLang="en-US" b="1" smtClean="0"/>
              <a:t>未调制载波的多普勒功率谱</a:t>
            </a:r>
          </a:p>
        </p:txBody>
      </p:sp>
      <p:pic>
        <p:nvPicPr>
          <p:cNvPr id="95236" name="Picture 4"/>
          <p:cNvPicPr>
            <a:picLocks noChangeAspect="1" noChangeArrowheads="1"/>
          </p:cNvPicPr>
          <p:nvPr/>
        </p:nvPicPr>
        <p:blipFill>
          <a:blip r:embed="rId3" cstate="print"/>
          <a:srcRect/>
          <a:stretch>
            <a:fillRect/>
          </a:stretch>
        </p:blipFill>
        <p:spPr bwMode="auto">
          <a:xfrm>
            <a:off x="1752600" y="2971800"/>
            <a:ext cx="5562600" cy="3190875"/>
          </a:xfrm>
          <a:prstGeom prst="rect">
            <a:avLst/>
          </a:prstGeom>
          <a:noFill/>
          <a:ln w="9525">
            <a:noFill/>
            <a:miter lim="800000"/>
            <a:headEnd/>
            <a:tailEnd/>
          </a:ln>
        </p:spPr>
      </p:pic>
      <p:sp>
        <p:nvSpPr>
          <p:cNvPr id="95237" name="Line 5"/>
          <p:cNvSpPr>
            <a:spLocks noChangeShapeType="1"/>
          </p:cNvSpPr>
          <p:nvPr/>
        </p:nvSpPr>
        <p:spPr bwMode="auto">
          <a:xfrm flipV="1">
            <a:off x="6172200" y="3124200"/>
            <a:ext cx="0" cy="2514600"/>
          </a:xfrm>
          <a:prstGeom prst="line">
            <a:avLst/>
          </a:prstGeom>
          <a:noFill/>
          <a:ln w="12700">
            <a:solidFill>
              <a:schemeClr val="tx1"/>
            </a:solidFill>
            <a:prstDash val="dash"/>
            <a:round/>
            <a:headEnd/>
            <a:tailEnd/>
          </a:ln>
        </p:spPr>
        <p:txBody>
          <a:bodyPr/>
          <a:lstStyle/>
          <a:p>
            <a:endParaRPr lang="zh-CN" altLang="en-US"/>
          </a:p>
        </p:txBody>
      </p:sp>
      <p:sp>
        <p:nvSpPr>
          <p:cNvPr id="95238" name="Line 6"/>
          <p:cNvSpPr>
            <a:spLocks noChangeShapeType="1"/>
          </p:cNvSpPr>
          <p:nvPr/>
        </p:nvSpPr>
        <p:spPr bwMode="auto">
          <a:xfrm>
            <a:off x="2667000" y="4267200"/>
            <a:ext cx="3505200" cy="0"/>
          </a:xfrm>
          <a:prstGeom prst="line">
            <a:avLst/>
          </a:prstGeom>
          <a:noFill/>
          <a:ln w="25400">
            <a:solidFill>
              <a:schemeClr val="tx1"/>
            </a:solidFill>
            <a:round/>
            <a:headEnd type="triangle" w="med" len="med"/>
            <a:tailEnd type="triangle" w="med" len="med"/>
          </a:ln>
        </p:spPr>
        <p:txBody>
          <a:bodyPr/>
          <a:lstStyle/>
          <a:p>
            <a:endParaRPr lang="zh-CN" altLang="en-US"/>
          </a:p>
        </p:txBody>
      </p:sp>
      <p:sp>
        <p:nvSpPr>
          <p:cNvPr id="95239" name="Text Box 7"/>
          <p:cNvSpPr txBox="1">
            <a:spLocks noChangeArrowheads="1"/>
          </p:cNvSpPr>
          <p:nvPr/>
        </p:nvSpPr>
        <p:spPr bwMode="auto">
          <a:xfrm>
            <a:off x="3733800" y="3886200"/>
            <a:ext cx="1295400" cy="366713"/>
          </a:xfrm>
          <a:prstGeom prst="rect">
            <a:avLst/>
          </a:prstGeom>
          <a:noFill/>
          <a:ln w="12700">
            <a:noFill/>
            <a:prstDash val="dash"/>
            <a:miter lim="800000"/>
            <a:headEnd/>
            <a:tailEnd/>
          </a:ln>
        </p:spPr>
        <p:txBody>
          <a:bodyPr>
            <a:spAutoFit/>
          </a:bodyPr>
          <a:lstStyle/>
          <a:p>
            <a:pPr>
              <a:spcBef>
                <a:spcPct val="50000"/>
              </a:spcBef>
            </a:pPr>
            <a:r>
              <a:rPr lang="en-US" altLang="zh-CN" b="1" i="1">
                <a:latin typeface="Times New Roman" pitchFamily="18" charset="0"/>
              </a:rPr>
              <a:t>B</a:t>
            </a:r>
            <a:r>
              <a:rPr lang="en-US" altLang="zh-CN" b="1" i="1" baseline="-25000">
                <a:latin typeface="Times New Roman" pitchFamily="18" charset="0"/>
              </a:rPr>
              <a:t>D</a:t>
            </a:r>
            <a:endParaRPr lang="en-US" altLang="zh-CN" b="1" i="1">
              <a:latin typeface="Times New Roman" pitchFamily="18" charset="0"/>
            </a:endParaRPr>
          </a:p>
        </p:txBody>
      </p:sp>
      <p:sp>
        <p:nvSpPr>
          <p:cNvPr id="8" name="TextBox 7"/>
          <p:cNvSpPr txBox="1"/>
          <p:nvPr/>
        </p:nvSpPr>
        <p:spPr>
          <a:xfrm>
            <a:off x="6096000" y="2895600"/>
            <a:ext cx="1905000" cy="461963"/>
          </a:xfrm>
          <a:prstGeom prst="rect">
            <a:avLst/>
          </a:prstGeom>
          <a:noFill/>
        </p:spPr>
        <p:txBody>
          <a:bodyPr>
            <a:spAutoFit/>
          </a:bodyPr>
          <a:lstStyle/>
          <a:p>
            <a:pPr algn="ctr">
              <a:defRPr/>
            </a:pPr>
            <a:r>
              <a:rPr lang="en-US" altLang="zh-CN" sz="2400" b="1" i="1" dirty="0">
                <a:effectLst>
                  <a:outerShdw blurRad="38100" dist="38100" dir="2700000" algn="tl">
                    <a:srgbClr val="000000">
                      <a:alpha val="43137"/>
                    </a:srgbClr>
                  </a:outerShdw>
                </a:effectLst>
                <a:latin typeface="Times New Roman" pitchFamily="18" charset="0"/>
                <a:cs typeface="Times New Roman" pitchFamily="18" charset="0"/>
              </a:rPr>
              <a:t>B</a:t>
            </a:r>
            <a:r>
              <a:rPr lang="en-US" altLang="zh-CN" sz="2400" b="1" i="1" baseline="-25000" dirty="0">
                <a:effectLst>
                  <a:outerShdw blurRad="38100" dist="38100" dir="2700000" algn="tl">
                    <a:srgbClr val="000000">
                      <a:alpha val="43137"/>
                    </a:srgbClr>
                  </a:outerShdw>
                </a:effectLst>
                <a:latin typeface="Times New Roman" pitchFamily="18" charset="0"/>
                <a:cs typeface="Times New Roman" pitchFamily="18" charset="0"/>
              </a:rPr>
              <a:t>D</a:t>
            </a:r>
            <a:r>
              <a:rPr lang="en-US" altLang="zh-CN" sz="2400" b="1" i="1" dirty="0">
                <a:effectLst>
                  <a:outerShdw blurRad="38100" dist="38100" dir="2700000" algn="tl">
                    <a:srgbClr val="000000">
                      <a:alpha val="43137"/>
                    </a:srgbClr>
                  </a:outerShdw>
                </a:effectLst>
                <a:latin typeface="Times New Roman" pitchFamily="18" charset="0"/>
                <a:cs typeface="Times New Roman" pitchFamily="18" charset="0"/>
              </a:rPr>
              <a:t>=2f</a:t>
            </a:r>
            <a:r>
              <a:rPr lang="en-US" altLang="zh-CN" sz="2400" b="1" i="1" baseline="-25000" dirty="0">
                <a:effectLst>
                  <a:outerShdw blurRad="38100" dist="38100" dir="2700000" algn="tl">
                    <a:srgbClr val="000000">
                      <a:alpha val="43137"/>
                    </a:srgbClr>
                  </a:outerShdw>
                </a:effectLst>
                <a:latin typeface="Times New Roman" pitchFamily="18" charset="0"/>
                <a:cs typeface="Times New Roman" pitchFamily="18" charset="0"/>
              </a:rPr>
              <a:t>m</a:t>
            </a:r>
            <a:endParaRPr lang="zh-CN" altLang="en-US" sz="2400" b="1" i="1" baseline="-250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defRPr/>
            </a:pPr>
            <a:r>
              <a:rPr lang="zh-CN" altLang="en-US" sz="4000" b="1" dirty="0" smtClean="0">
                <a:effectLst>
                  <a:outerShdw blurRad="38100" dist="38100" dir="2700000" algn="tl">
                    <a:srgbClr val="000000">
                      <a:alpha val="43137"/>
                    </a:srgbClr>
                  </a:outerShdw>
                </a:effectLst>
                <a:latin typeface="Times New Roman" pitchFamily="18" charset="0"/>
              </a:rPr>
              <a:t>信道的相干时间</a:t>
            </a:r>
            <a:r>
              <a:rPr lang="en-US" altLang="zh-CN" sz="4000" b="1" dirty="0" smtClean="0">
                <a:effectLst>
                  <a:outerShdw blurRad="38100" dist="38100" dir="2700000" algn="tl">
                    <a:srgbClr val="000000">
                      <a:alpha val="43137"/>
                    </a:srgbClr>
                  </a:outerShdw>
                </a:effectLst>
                <a:latin typeface="Times New Roman" pitchFamily="18" charset="0"/>
              </a:rPr>
              <a:t>T</a:t>
            </a:r>
            <a:r>
              <a:rPr lang="en-US" altLang="zh-CN" sz="4000" b="1" baseline="-25000" dirty="0" smtClean="0">
                <a:effectLst>
                  <a:outerShdw blurRad="38100" dist="38100" dir="2700000" algn="tl">
                    <a:srgbClr val="000000">
                      <a:alpha val="43137"/>
                    </a:srgbClr>
                  </a:outerShdw>
                </a:effectLst>
                <a:latin typeface="Times New Roman" pitchFamily="18" charset="0"/>
              </a:rPr>
              <a:t>C</a:t>
            </a:r>
            <a:endParaRPr lang="zh-CN" altLang="zh-CN" sz="4000" dirty="0" smtClean="0">
              <a:effectLst>
                <a:outerShdw blurRad="38100" dist="38100" dir="2700000" algn="tl">
                  <a:srgbClr val="000000">
                    <a:alpha val="43137"/>
                  </a:srgbClr>
                </a:outerShdw>
              </a:effectLst>
            </a:endParaRPr>
          </a:p>
        </p:txBody>
      </p:sp>
      <p:sp>
        <p:nvSpPr>
          <p:cNvPr id="172035" name="Rectangle 3"/>
          <p:cNvSpPr>
            <a:spLocks noGrp="1" noChangeArrowheads="1"/>
          </p:cNvSpPr>
          <p:nvPr>
            <p:ph type="body" sz="half" idx="1"/>
          </p:nvPr>
        </p:nvSpPr>
        <p:spPr>
          <a:xfrm>
            <a:off x="762000" y="2017713"/>
            <a:ext cx="7772400" cy="4611687"/>
          </a:xfrm>
        </p:spPr>
        <p:txBody>
          <a:bodyPr/>
          <a:lstStyle/>
          <a:p>
            <a:pPr eaLnBrk="1" hangingPunct="1">
              <a:lnSpc>
                <a:spcPct val="90000"/>
              </a:lnSpc>
              <a:defRPr/>
            </a:pPr>
            <a:r>
              <a:rPr lang="zh-CN" altLang="en-US" sz="2800" b="1" dirty="0" smtClean="0">
                <a:effectLst>
                  <a:outerShdw blurRad="38100" dist="38100" dir="2700000" algn="tl">
                    <a:srgbClr val="FFFFFF"/>
                  </a:outerShdw>
                </a:effectLst>
              </a:rPr>
              <a:t>多普勒扩展</a:t>
            </a:r>
            <a:r>
              <a:rPr lang="en-US" altLang="zh-CN" sz="2800" b="1" dirty="0" smtClean="0">
                <a:effectLst>
                  <a:outerShdw blurRad="38100" dist="38100" dir="2700000" algn="tl">
                    <a:srgbClr val="FFFFFF"/>
                  </a:outerShdw>
                </a:effectLst>
                <a:latin typeface="Times New Roman" pitchFamily="18" charset="0"/>
              </a:rPr>
              <a:t>B</a:t>
            </a:r>
            <a:r>
              <a:rPr lang="en-US" altLang="zh-CN" sz="2800" b="1" baseline="-25000" dirty="0" smtClean="0">
                <a:effectLst>
                  <a:outerShdw blurRad="38100" dist="38100" dir="2700000" algn="tl">
                    <a:srgbClr val="FFFFFF"/>
                  </a:outerShdw>
                </a:effectLst>
                <a:latin typeface="Times New Roman" pitchFamily="18" charset="0"/>
              </a:rPr>
              <a:t>D</a:t>
            </a:r>
            <a:r>
              <a:rPr lang="zh-CN" altLang="en-US" sz="2800" b="1" dirty="0" smtClean="0">
                <a:latin typeface="Times New Roman" pitchFamily="18" charset="0"/>
              </a:rPr>
              <a:t>：体现信道对信号在频域的扩展程度。跟相关带宽</a:t>
            </a:r>
            <a:r>
              <a:rPr lang="en-US" altLang="zh-CN" sz="2800" b="1" dirty="0" smtClean="0">
                <a:latin typeface="Times New Roman" pitchFamily="18" charset="0"/>
              </a:rPr>
              <a:t>B</a:t>
            </a:r>
            <a:r>
              <a:rPr lang="en-US" altLang="zh-CN" sz="2800" b="1" baseline="-25000" dirty="0" smtClean="0">
                <a:latin typeface="Times New Roman" pitchFamily="18" charset="0"/>
              </a:rPr>
              <a:t>C</a:t>
            </a:r>
            <a:r>
              <a:rPr lang="zh-CN" altLang="en-US" sz="2800" b="1" dirty="0" smtClean="0">
                <a:latin typeface="Times New Roman" pitchFamily="18" charset="0"/>
              </a:rPr>
              <a:t>一样，也是一个频率范围。</a:t>
            </a:r>
          </a:p>
          <a:p>
            <a:pPr eaLnBrk="1" hangingPunct="1">
              <a:lnSpc>
                <a:spcPct val="90000"/>
              </a:lnSpc>
              <a:defRPr/>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rPr>
              <a:t>信道的</a:t>
            </a:r>
            <a:r>
              <a:rPr lang="zh-CN" altLang="en-US" sz="2800" b="1" dirty="0" smtClean="0">
                <a:effectLst>
                  <a:outerShdw blurRad="38100" dist="38100" dir="2700000" algn="tl">
                    <a:srgbClr val="FFFFFF"/>
                  </a:outerShdw>
                </a:effectLst>
                <a:latin typeface="Times New Roman" pitchFamily="18" charset="0"/>
              </a:rPr>
              <a:t>相干时间</a:t>
            </a:r>
            <a:r>
              <a:rPr lang="en-US" altLang="zh-CN" sz="2800" b="1" dirty="0" smtClean="0">
                <a:effectLst>
                  <a:outerShdw blurRad="38100" dist="38100" dir="2700000" algn="tl">
                    <a:srgbClr val="FFFFFF"/>
                  </a:outerShdw>
                </a:effectLst>
                <a:latin typeface="Times New Roman" pitchFamily="18" charset="0"/>
              </a:rPr>
              <a:t>T</a:t>
            </a:r>
            <a:r>
              <a:rPr lang="en-US" altLang="zh-CN" sz="2800" b="1" baseline="-25000" dirty="0" smtClean="0">
                <a:effectLst>
                  <a:outerShdw blurRad="38100" dist="38100" dir="2700000" algn="tl">
                    <a:srgbClr val="FFFFFF"/>
                  </a:outerShdw>
                </a:effectLst>
                <a:latin typeface="Times New Roman" pitchFamily="18" charset="0"/>
              </a:rPr>
              <a:t>C</a:t>
            </a:r>
            <a:r>
              <a:rPr lang="zh-CN" altLang="en-US" sz="2800" b="1" dirty="0" smtClean="0">
                <a:latin typeface="Times New Roman" pitchFamily="18" charset="0"/>
              </a:rPr>
              <a:t>：是一个时间区间，在这个时间范围内先后出现的信号在幅度上具有较强的相关性。仍然考虑信号的</a:t>
            </a:r>
            <a:r>
              <a:rPr lang="zh-CN" altLang="en-US" sz="2800" b="1" dirty="0" smtClean="0">
                <a:effectLst>
                  <a:outerShdw blurRad="38100" dist="38100" dir="2700000" algn="tl">
                    <a:srgbClr val="FFFFFF"/>
                  </a:outerShdw>
                </a:effectLst>
                <a:latin typeface="Times New Roman" pitchFamily="18" charset="0"/>
              </a:rPr>
              <a:t>幅度相关系数</a:t>
            </a:r>
            <a:r>
              <a:rPr lang="el-GR" altLang="zh-CN" sz="2800" b="1" i="1" dirty="0" smtClean="0">
                <a:effectLst>
                  <a:outerShdw blurRad="38100" dist="38100" dir="2700000" algn="tl">
                    <a:srgbClr val="FFFFFF"/>
                  </a:outerShdw>
                </a:effectLst>
                <a:latin typeface="Times New Roman" pitchFamily="18" charset="0"/>
                <a:cs typeface="Times New Roman" pitchFamily="18" charset="0"/>
              </a:rPr>
              <a:t>ρ</a:t>
            </a:r>
            <a:r>
              <a:rPr lang="en-US" altLang="zh-CN" sz="2800" b="1" i="1" dirty="0" smtClean="0">
                <a:effectLst>
                  <a:outerShdw blurRad="38100" dist="38100" dir="2700000" algn="tl">
                    <a:srgbClr val="FFFFFF"/>
                  </a:outerShdw>
                </a:effectLst>
                <a:latin typeface="Times New Roman" pitchFamily="18" charset="0"/>
                <a:cs typeface="Times New Roman" pitchFamily="18" charset="0"/>
              </a:rPr>
              <a:t>(</a:t>
            </a:r>
            <a:r>
              <a:rPr lang="el-GR" altLang="zh-CN" sz="2800" b="1" i="1" dirty="0" smtClean="0">
                <a:effectLst>
                  <a:outerShdw blurRad="38100" dist="38100" dir="2700000" algn="tl">
                    <a:srgbClr val="FFFFFF"/>
                  </a:outerShdw>
                </a:effectLst>
                <a:latin typeface="Times New Roman" pitchFamily="18" charset="0"/>
                <a:cs typeface="Times New Roman" pitchFamily="18" charset="0"/>
              </a:rPr>
              <a:t>Δ</a:t>
            </a:r>
            <a:r>
              <a:rPr lang="en-US" altLang="zh-CN" sz="2800" b="1" i="1" dirty="0" smtClean="0">
                <a:effectLst>
                  <a:outerShdw blurRad="38100" dist="38100" dir="2700000" algn="tl">
                    <a:srgbClr val="FFFFFF"/>
                  </a:outerShdw>
                </a:effectLst>
                <a:latin typeface="Times New Roman" pitchFamily="18" charset="0"/>
                <a:cs typeface="Times New Roman" pitchFamily="18" charset="0"/>
              </a:rPr>
              <a:t>f</a:t>
            </a:r>
            <a:r>
              <a:rPr lang="zh-CN" altLang="en-US" sz="2800" b="1" i="1" dirty="0" smtClean="0">
                <a:effectLst>
                  <a:outerShdw blurRad="38100" dist="38100" dir="2700000" algn="tl">
                    <a:srgbClr val="FFFFFF"/>
                  </a:outerShdw>
                </a:effectLst>
                <a:latin typeface="Times New Roman" pitchFamily="18" charset="0"/>
                <a:cs typeface="Times New Roman" pitchFamily="18" charset="0"/>
              </a:rPr>
              <a:t>＝</a:t>
            </a:r>
            <a:r>
              <a:rPr lang="en-US" altLang="zh-CN" sz="2800" b="1" i="1" dirty="0" smtClean="0">
                <a:effectLst>
                  <a:outerShdw blurRad="38100" dist="38100" dir="2700000" algn="tl">
                    <a:srgbClr val="FFFFFF"/>
                  </a:outerShdw>
                </a:effectLst>
                <a:latin typeface="Times New Roman" pitchFamily="18" charset="0"/>
                <a:cs typeface="Times New Roman" pitchFamily="18" charset="0"/>
              </a:rPr>
              <a:t>0,</a:t>
            </a:r>
            <a:r>
              <a:rPr lang="el-GR" altLang="zh-CN" sz="2800" b="1" i="1" dirty="0" smtClean="0">
                <a:effectLst>
                  <a:outerShdw blurRad="38100" dist="38100" dir="2700000" algn="tl">
                    <a:srgbClr val="FFFFFF"/>
                  </a:outerShdw>
                </a:effectLst>
                <a:latin typeface="Times New Roman" pitchFamily="18" charset="0"/>
                <a:cs typeface="Times New Roman" pitchFamily="18" charset="0"/>
              </a:rPr>
              <a:t>Δ</a:t>
            </a:r>
            <a:r>
              <a:rPr lang="en-US" altLang="zh-CN" sz="2800" b="1" i="1" dirty="0" smtClean="0">
                <a:effectLst>
                  <a:outerShdw blurRad="38100" dist="38100" dir="2700000" algn="tl">
                    <a:srgbClr val="FFFFFF"/>
                  </a:outerShdw>
                </a:effectLst>
                <a:latin typeface="Times New Roman" pitchFamily="18" charset="0"/>
                <a:cs typeface="Times New Roman" pitchFamily="18" charset="0"/>
              </a:rPr>
              <a:t>t)</a:t>
            </a:r>
            <a:r>
              <a:rPr lang="zh-CN" altLang="en-US" sz="2800" b="1" dirty="0" smtClean="0">
                <a:latin typeface="Times New Roman" pitchFamily="18" charset="0"/>
              </a:rPr>
              <a:t>，并可以计算得到当</a:t>
            </a:r>
            <a:r>
              <a:rPr lang="el-GR" altLang="zh-CN" sz="2800" b="1" i="1" dirty="0" smtClean="0">
                <a:latin typeface="Times New Roman" pitchFamily="18" charset="0"/>
                <a:cs typeface="Times New Roman" pitchFamily="18" charset="0"/>
              </a:rPr>
              <a:t>ρ</a:t>
            </a:r>
            <a:r>
              <a:rPr lang="zh-CN" altLang="en-US" sz="2800" b="1" dirty="0" smtClean="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rPr>
              <a:t>0.5</a:t>
            </a:r>
            <a:r>
              <a:rPr lang="zh-CN" altLang="en-US" sz="2800" b="1" dirty="0" smtClean="0">
                <a:latin typeface="Times New Roman" pitchFamily="18" charset="0"/>
                <a:cs typeface="Times New Roman" pitchFamily="18" charset="0"/>
              </a:rPr>
              <a:t>时有：</a:t>
            </a:r>
            <a:endParaRPr lang="zh-CN" altLang="en-US" sz="2800" b="1" dirty="0" smtClean="0">
              <a:latin typeface="Times New Roman" pitchFamily="18" charset="0"/>
            </a:endParaRPr>
          </a:p>
          <a:p>
            <a:pPr eaLnBrk="1" hangingPunct="1">
              <a:lnSpc>
                <a:spcPct val="90000"/>
              </a:lnSpc>
              <a:buFont typeface="Wingdings" pitchFamily="2" charset="2"/>
              <a:buNone/>
              <a:defRPr/>
            </a:pPr>
            <a:r>
              <a:rPr lang="zh-CN" altLang="en-US" sz="2800" dirty="0" smtClean="0">
                <a:latin typeface="Times New Roman" pitchFamily="18" charset="0"/>
              </a:rPr>
              <a:t>                                                         </a:t>
            </a:r>
            <a:endParaRPr lang="en-US" altLang="zh-CN" sz="2800" dirty="0" smtClean="0">
              <a:latin typeface="Times New Roman" pitchFamily="18" charset="0"/>
            </a:endParaRPr>
          </a:p>
          <a:p>
            <a:pPr eaLnBrk="1" hangingPunct="1">
              <a:lnSpc>
                <a:spcPct val="90000"/>
              </a:lnSpc>
              <a:buFont typeface="Wingdings" pitchFamily="2" charset="2"/>
              <a:buNone/>
              <a:defRPr/>
            </a:pPr>
            <a:r>
              <a:rPr lang="en-US" altLang="zh-CN" sz="2800" dirty="0" smtClean="0">
                <a:latin typeface="Times New Roman" pitchFamily="18" charset="0"/>
              </a:rPr>
              <a:t>                                                              </a:t>
            </a:r>
            <a:r>
              <a:rPr lang="zh-CN" altLang="en-US" sz="2800" dirty="0" smtClean="0">
                <a:latin typeface="Times New Roman" pitchFamily="18" charset="0"/>
              </a:rPr>
              <a:t>，    </a:t>
            </a:r>
            <a:endParaRPr lang="en-US" altLang="zh-CN" sz="2800" dirty="0" smtClean="0">
              <a:latin typeface="Times New Roman" pitchFamily="18" charset="0"/>
            </a:endParaRPr>
          </a:p>
          <a:p>
            <a:pPr eaLnBrk="1" hangingPunct="1">
              <a:lnSpc>
                <a:spcPct val="90000"/>
              </a:lnSpc>
              <a:buFont typeface="Wingdings" pitchFamily="2" charset="2"/>
              <a:buNone/>
              <a:defRPr/>
            </a:pPr>
            <a:r>
              <a:rPr lang="en-US" altLang="zh-CN" sz="2800" b="1" dirty="0" smtClean="0">
                <a:latin typeface="Times New Roman" pitchFamily="18" charset="0"/>
              </a:rPr>
              <a:t>    </a:t>
            </a:r>
            <a:r>
              <a:rPr lang="zh-CN" altLang="en-US" sz="2800" b="1" dirty="0" smtClean="0">
                <a:latin typeface="Times New Roman" pitchFamily="18" charset="0"/>
              </a:rPr>
              <a:t>其中</a:t>
            </a:r>
            <a:r>
              <a:rPr lang="en-US" altLang="zh-CN" sz="2800" b="1" i="1" dirty="0" smtClean="0">
                <a:latin typeface="Times New Roman" pitchFamily="18" charset="0"/>
              </a:rPr>
              <a:t>f</a:t>
            </a:r>
            <a:r>
              <a:rPr lang="en-US" altLang="zh-CN" sz="2800" b="1" i="1" baseline="-25000" dirty="0" smtClean="0">
                <a:latin typeface="Times New Roman" pitchFamily="18" charset="0"/>
              </a:rPr>
              <a:t>m</a:t>
            </a:r>
            <a:r>
              <a:rPr lang="zh-CN" altLang="en-US" sz="2800" b="1" dirty="0" smtClean="0">
                <a:latin typeface="Times New Roman" pitchFamily="18" charset="0"/>
              </a:rPr>
              <a:t>为最大多普勒频移，</a:t>
            </a:r>
            <a:r>
              <a:rPr lang="en-US" altLang="zh-CN" sz="2800" b="1" dirty="0" smtClean="0">
                <a:latin typeface="Times New Roman" pitchFamily="18" charset="0"/>
              </a:rPr>
              <a:t>MS</a:t>
            </a:r>
            <a:r>
              <a:rPr lang="zh-CN" altLang="en-US" sz="2800" b="1" dirty="0" smtClean="0">
                <a:latin typeface="Times New Roman" pitchFamily="18" charset="0"/>
              </a:rPr>
              <a:t>以速率</a:t>
            </a:r>
            <a:r>
              <a:rPr lang="en-US" altLang="zh-CN" sz="2800" b="1" i="1" dirty="0" smtClean="0">
                <a:latin typeface="Times New Roman" pitchFamily="18" charset="0"/>
              </a:rPr>
              <a:t>v</a:t>
            </a:r>
            <a:r>
              <a:rPr lang="zh-CN" altLang="en-US" sz="2800" b="1" dirty="0" smtClean="0">
                <a:latin typeface="Times New Roman" pitchFamily="18" charset="0"/>
              </a:rPr>
              <a:t>匀速移</a:t>
            </a:r>
          </a:p>
          <a:p>
            <a:pPr eaLnBrk="1" hangingPunct="1">
              <a:lnSpc>
                <a:spcPct val="90000"/>
              </a:lnSpc>
              <a:buFont typeface="Wingdings" pitchFamily="2" charset="2"/>
              <a:buNone/>
              <a:defRPr/>
            </a:pPr>
            <a:r>
              <a:rPr lang="zh-CN" altLang="en-US" sz="2800" b="1" dirty="0" smtClean="0">
                <a:latin typeface="Times New Roman" pitchFamily="18" charset="0"/>
              </a:rPr>
              <a:t>    动时，</a:t>
            </a:r>
            <a:r>
              <a:rPr lang="en-US" altLang="zh-CN" sz="2800" b="1" i="1" dirty="0" smtClean="0">
                <a:latin typeface="Times New Roman" pitchFamily="18" charset="0"/>
              </a:rPr>
              <a:t>f</a:t>
            </a:r>
            <a:r>
              <a:rPr lang="en-US" altLang="zh-CN" sz="2800" b="1" i="1" baseline="-25000" dirty="0" smtClean="0">
                <a:latin typeface="Times New Roman" pitchFamily="18" charset="0"/>
              </a:rPr>
              <a:t>m</a:t>
            </a:r>
            <a:r>
              <a:rPr lang="en-US" altLang="zh-CN" sz="2800" b="1" i="1" dirty="0" smtClean="0">
                <a:latin typeface="Times New Roman" pitchFamily="18" charset="0"/>
              </a:rPr>
              <a:t>=v/</a:t>
            </a:r>
            <a:r>
              <a:rPr lang="el-GR" altLang="zh-CN" sz="2800" b="1" i="1" dirty="0" smtClean="0">
                <a:latin typeface="Times New Roman" pitchFamily="18" charset="0"/>
                <a:cs typeface="Times New Roman" pitchFamily="18" charset="0"/>
              </a:rPr>
              <a:t>λ</a:t>
            </a:r>
            <a:r>
              <a:rPr lang="zh-CN" altLang="en-US" sz="2800" b="1" dirty="0" smtClean="0">
                <a:latin typeface="Times New Roman" pitchFamily="18" charset="0"/>
                <a:cs typeface="Times New Roman" pitchFamily="18" charset="0"/>
              </a:rPr>
              <a:t>。</a:t>
            </a:r>
            <a:endParaRPr lang="zh-CN" altLang="el-GR" sz="2800" b="1" dirty="0" smtClean="0">
              <a:latin typeface="Times New Roman" pitchFamily="18" charset="0"/>
              <a:cs typeface="Times New Roman" pitchFamily="18" charset="0"/>
            </a:endParaRPr>
          </a:p>
        </p:txBody>
      </p:sp>
      <p:graphicFrame>
        <p:nvGraphicFramePr>
          <p:cNvPr id="26626" name="Object 4"/>
          <p:cNvGraphicFramePr>
            <a:graphicFrameLocks noChangeAspect="1"/>
          </p:cNvGraphicFramePr>
          <p:nvPr>
            <p:ph sz="half" idx="2"/>
          </p:nvPr>
        </p:nvGraphicFramePr>
        <p:xfrm>
          <a:off x="3352800" y="4495800"/>
          <a:ext cx="2743200" cy="914400"/>
        </p:xfrm>
        <a:graphic>
          <a:graphicData uri="http://schemas.openxmlformats.org/presentationml/2006/ole">
            <p:oleObj spid="_x0000_s26626" name="公式" r:id="rId4" imgW="3035160" imgH="990360" progId="Equation.3">
              <p:embed/>
            </p:oleObj>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eaLnBrk="1" hangingPunct="1"/>
            <a:endParaRPr lang="zh-CN" altLang="zh-CN" smtClean="0"/>
          </a:p>
        </p:txBody>
      </p:sp>
      <p:sp>
        <p:nvSpPr>
          <p:cNvPr id="27654" name="Rectangle 3"/>
          <p:cNvSpPr>
            <a:spLocks noGrp="1" noChangeArrowheads="1"/>
          </p:cNvSpPr>
          <p:nvPr>
            <p:ph type="body" sz="half" idx="1"/>
          </p:nvPr>
        </p:nvSpPr>
        <p:spPr>
          <a:xfrm>
            <a:off x="762000" y="1981200"/>
            <a:ext cx="8153400" cy="4724400"/>
          </a:xfrm>
        </p:spPr>
        <p:txBody>
          <a:bodyPr/>
          <a:lstStyle/>
          <a:p>
            <a:pPr eaLnBrk="1" hangingPunct="1"/>
            <a:r>
              <a:rPr lang="zh-CN" altLang="en-US" sz="2800" b="1" dirty="0" smtClean="0"/>
              <a:t>工程应用时，常采用如下公式：</a:t>
            </a:r>
          </a:p>
          <a:p>
            <a:pPr eaLnBrk="1" hangingPunct="1"/>
            <a:endParaRPr lang="zh-CN" altLang="en-US" sz="2800" b="1" dirty="0" smtClean="0"/>
          </a:p>
          <a:p>
            <a:pPr eaLnBrk="1" hangingPunct="1">
              <a:buFont typeface="Wingdings" pitchFamily="2" charset="2"/>
              <a:buNone/>
            </a:pPr>
            <a:r>
              <a:rPr lang="zh-CN" altLang="en-US" sz="2800" b="1" dirty="0" smtClean="0"/>
              <a:t>                                                   。</a:t>
            </a:r>
          </a:p>
          <a:p>
            <a:pPr eaLnBrk="1" hangingPunct="1">
              <a:buFont typeface="Wingdings" pitchFamily="2" charset="2"/>
              <a:buNone/>
            </a:pPr>
            <a:endParaRPr lang="zh-CN" altLang="en-US" sz="2800" b="1" dirty="0" smtClean="0"/>
          </a:p>
          <a:p>
            <a:pPr eaLnBrk="1" hangingPunct="1">
              <a:buFont typeface="Wingdings" pitchFamily="2" charset="2"/>
              <a:buNone/>
            </a:pPr>
            <a:r>
              <a:rPr lang="zh-CN" altLang="en-US" sz="2800" b="1" dirty="0" smtClean="0"/>
              <a:t>    总之，信道的相干时间</a:t>
            </a:r>
            <a:r>
              <a:rPr lang="en-US" altLang="zh-CN" sz="2800" b="1" dirty="0" smtClean="0">
                <a:latin typeface="Times New Roman" pitchFamily="18" charset="0"/>
              </a:rPr>
              <a:t>T</a:t>
            </a:r>
            <a:r>
              <a:rPr lang="en-US" altLang="zh-CN" sz="2800" b="1" baseline="-25000" dirty="0" smtClean="0">
                <a:latin typeface="Times New Roman" pitchFamily="18" charset="0"/>
              </a:rPr>
              <a:t>C</a:t>
            </a:r>
            <a:r>
              <a:rPr lang="zh-CN" altLang="en-US" sz="2800" b="1" dirty="0" smtClean="0"/>
              <a:t>与其最大多普勒频移</a:t>
            </a:r>
            <a:r>
              <a:rPr lang="en-US" altLang="zh-CN" sz="2800" b="1" i="1" dirty="0" smtClean="0">
                <a:latin typeface="Times New Roman" pitchFamily="18" charset="0"/>
              </a:rPr>
              <a:t>f</a:t>
            </a:r>
            <a:r>
              <a:rPr lang="en-US" altLang="zh-CN" sz="2800" b="1" i="1" baseline="-25000" dirty="0" smtClean="0">
                <a:latin typeface="Times New Roman" pitchFamily="18" charset="0"/>
              </a:rPr>
              <a:t>m</a:t>
            </a:r>
          </a:p>
          <a:p>
            <a:pPr eaLnBrk="1" hangingPunct="1">
              <a:buFont typeface="Wingdings" pitchFamily="2" charset="2"/>
              <a:buNone/>
            </a:pPr>
            <a:r>
              <a:rPr lang="zh-CN" altLang="en-US" sz="2800" b="1" i="1" baseline="-25000" dirty="0" smtClean="0">
                <a:latin typeface="Times New Roman" pitchFamily="18" charset="0"/>
              </a:rPr>
              <a:t>       </a:t>
            </a:r>
            <a:r>
              <a:rPr lang="zh-CN" altLang="en-US" sz="2800" b="1" dirty="0" smtClean="0"/>
              <a:t>呈反比关系，即多普勒频移所引起的频域扩展程</a:t>
            </a:r>
          </a:p>
          <a:p>
            <a:pPr eaLnBrk="1" hangingPunct="1">
              <a:buFont typeface="Wingdings" pitchFamily="2" charset="2"/>
              <a:buNone/>
            </a:pPr>
            <a:r>
              <a:rPr lang="zh-CN" altLang="en-US" sz="2800" b="1" dirty="0" smtClean="0"/>
              <a:t>    度越严重，信道相干时间就越短。此时，对于数</a:t>
            </a:r>
          </a:p>
          <a:p>
            <a:pPr eaLnBrk="1" hangingPunct="1">
              <a:buFont typeface="Wingdings" pitchFamily="2" charset="2"/>
              <a:buNone/>
            </a:pPr>
            <a:r>
              <a:rPr lang="zh-CN" altLang="en-US" sz="2800" b="1" dirty="0" smtClean="0"/>
              <a:t>    字信号而言，甚至是一个码元期间的不同</a:t>
            </a:r>
            <a:r>
              <a:rPr lang="zh-CN" altLang="en-US" sz="2800" b="1" dirty="0" smtClean="0">
                <a:solidFill>
                  <a:srgbClr val="FF0000"/>
                </a:solidFill>
                <a:effectLst>
                  <a:outerShdw blurRad="38100" dist="38100" dir="2700000" algn="tl">
                    <a:srgbClr val="000000">
                      <a:alpha val="43137"/>
                    </a:srgbClr>
                  </a:outerShdw>
                </a:effectLst>
              </a:rPr>
              <a:t>时间分</a:t>
            </a:r>
          </a:p>
          <a:p>
            <a:pPr eaLnBrk="1" hangingPunct="1">
              <a:buFont typeface="Wingdings" pitchFamily="2" charset="2"/>
              <a:buNone/>
            </a:pPr>
            <a:r>
              <a:rPr lang="zh-CN" altLang="en-US" sz="2800" b="1" dirty="0" smtClean="0">
                <a:solidFill>
                  <a:srgbClr val="FF0000"/>
                </a:solidFill>
                <a:effectLst>
                  <a:outerShdw blurRad="38100" dist="38100" dir="2700000" algn="tl">
                    <a:srgbClr val="000000">
                      <a:alpha val="43137"/>
                    </a:srgbClr>
                  </a:outerShdw>
                </a:effectLst>
              </a:rPr>
              <a:t>    量</a:t>
            </a:r>
            <a:r>
              <a:rPr lang="zh-CN" altLang="en-US" sz="2800" b="1" dirty="0" smtClean="0"/>
              <a:t>也有可能受到信道引起的非常不同的影响。</a:t>
            </a:r>
            <a:endParaRPr lang="zh-CN" altLang="en-US" sz="2800" b="1" baseline="-25000" dirty="0" smtClean="0"/>
          </a:p>
        </p:txBody>
      </p:sp>
      <p:graphicFrame>
        <p:nvGraphicFramePr>
          <p:cNvPr id="27650" name="Object 4"/>
          <p:cNvGraphicFramePr>
            <a:graphicFrameLocks noChangeAspect="1"/>
          </p:cNvGraphicFramePr>
          <p:nvPr>
            <p:ph sz="half" idx="2"/>
          </p:nvPr>
        </p:nvGraphicFramePr>
        <p:xfrm>
          <a:off x="2667000" y="2895600"/>
          <a:ext cx="3429000" cy="990600"/>
        </p:xfrm>
        <a:graphic>
          <a:graphicData uri="http://schemas.openxmlformats.org/presentationml/2006/ole">
            <p:oleObj spid="_x0000_s27650" name="公式" r:id="rId4" imgW="3314520" imgH="1028520" progId="Equation.3">
              <p:embed/>
            </p:oleObj>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914400" y="214313"/>
            <a:ext cx="8029575" cy="1462087"/>
          </a:xfrm>
        </p:spPr>
        <p:txBody>
          <a:bodyPr/>
          <a:lstStyle/>
          <a:p>
            <a:pPr eaLnBrk="1" hangingPunct="1">
              <a:defRPr/>
            </a:pPr>
            <a:r>
              <a:rPr lang="zh-CN" altLang="en-US" sz="4000" b="1" dirty="0" smtClean="0">
                <a:effectLst>
                  <a:outerShdw blurRad="38100" dist="38100" dir="2700000" algn="tl">
                    <a:srgbClr val="000000">
                      <a:alpha val="43137"/>
                    </a:srgbClr>
                  </a:outerShdw>
                </a:effectLst>
                <a:latin typeface="Times New Roman" pitchFamily="18" charset="0"/>
              </a:rPr>
              <a:t>频率的扩展对应于时间的相干性</a:t>
            </a:r>
            <a:endParaRPr lang="zh-CN" altLang="zh-CN" sz="4000" dirty="0" smtClean="0">
              <a:effectLst>
                <a:outerShdw blurRad="38100" dist="38100" dir="2700000" algn="tl">
                  <a:srgbClr val="000000">
                    <a:alpha val="43137"/>
                  </a:srgbClr>
                </a:outerShdw>
              </a:effectLst>
            </a:endParaRPr>
          </a:p>
        </p:txBody>
      </p:sp>
      <p:sp>
        <p:nvSpPr>
          <p:cNvPr id="176131" name="Rectangle 3"/>
          <p:cNvSpPr>
            <a:spLocks noGrp="1" noChangeArrowheads="1"/>
          </p:cNvSpPr>
          <p:nvPr>
            <p:ph type="body" idx="1"/>
          </p:nvPr>
        </p:nvSpPr>
        <p:spPr>
          <a:xfrm>
            <a:off x="838200" y="1981200"/>
            <a:ext cx="7772400" cy="4724400"/>
          </a:xfrm>
        </p:spPr>
        <p:txBody>
          <a:bodyPr/>
          <a:lstStyle/>
          <a:p>
            <a:pPr eaLnBrk="1" hangingPunct="1">
              <a:lnSpc>
                <a:spcPct val="90000"/>
              </a:lnSpc>
              <a:defRPr/>
            </a:pPr>
            <a:r>
              <a:rPr lang="zh-CN" altLang="en-US" b="1" dirty="0" smtClean="0">
                <a:effectLst>
                  <a:outerShdw blurRad="38100" dist="38100" dir="2700000" algn="tl">
                    <a:srgbClr val="FFFFFF"/>
                  </a:outerShdw>
                </a:effectLst>
                <a:latin typeface="Times New Roman" pitchFamily="18" charset="0"/>
              </a:rPr>
              <a:t>频率的扩展对应于时间的相干性</a:t>
            </a:r>
          </a:p>
          <a:p>
            <a:pPr eaLnBrk="1" hangingPunct="1">
              <a:lnSpc>
                <a:spcPct val="90000"/>
              </a:lnSpc>
              <a:buFont typeface="Wingdings" pitchFamily="2" charset="2"/>
              <a:buNone/>
              <a:defRPr/>
            </a:pPr>
            <a:r>
              <a:rPr lang="zh-CN" altLang="en-US" dirty="0" smtClean="0">
                <a:latin typeface="Times New Roman" pitchFamily="18" charset="0"/>
              </a:rPr>
              <a:t>       </a:t>
            </a:r>
            <a:r>
              <a:rPr lang="zh-CN" altLang="en-US" b="1" dirty="0" smtClean="0">
                <a:latin typeface="Times New Roman" pitchFamily="18" charset="0"/>
              </a:rPr>
              <a:t>信道的相干时间与最大多普勒频移之</a:t>
            </a:r>
            <a:endParaRPr lang="en-US" altLang="zh-CN" b="1" dirty="0" smtClean="0">
              <a:latin typeface="Times New Roman" pitchFamily="18" charset="0"/>
            </a:endParaRPr>
          </a:p>
          <a:p>
            <a:pPr eaLnBrk="1" hangingPunct="1">
              <a:lnSpc>
                <a:spcPct val="90000"/>
              </a:lnSpc>
              <a:buFont typeface="Wingdings" pitchFamily="2" charset="2"/>
              <a:buNone/>
              <a:defRPr/>
            </a:pPr>
            <a:r>
              <a:rPr lang="zh-CN" altLang="en-US" b="1" dirty="0" smtClean="0">
                <a:latin typeface="Times New Roman" pitchFamily="18" charset="0"/>
              </a:rPr>
              <a:t>间呈反比关系，这就是说，</a:t>
            </a:r>
            <a:r>
              <a:rPr lang="zh-CN" altLang="en-US" b="1" dirty="0" smtClean="0">
                <a:effectLst>
                  <a:outerShdw blurRad="38100" dist="38100" dir="2700000" algn="tl">
                    <a:srgbClr val="FFFFFF"/>
                  </a:outerShdw>
                </a:effectLst>
                <a:latin typeface="Times New Roman" pitchFamily="18" charset="0"/>
              </a:rPr>
              <a:t>多径信道所造</a:t>
            </a:r>
            <a:endParaRPr lang="en-US" altLang="zh-CN" b="1" dirty="0" smtClean="0">
              <a:effectLst>
                <a:outerShdw blurRad="38100" dist="38100" dir="2700000" algn="tl">
                  <a:srgbClr val="FFFFFF"/>
                </a:outerShdw>
              </a:effectLst>
              <a:latin typeface="Times New Roman" pitchFamily="18" charset="0"/>
            </a:endParaRPr>
          </a:p>
          <a:p>
            <a:pPr eaLnBrk="1" hangingPunct="1">
              <a:lnSpc>
                <a:spcPct val="90000"/>
              </a:lnSpc>
              <a:buFont typeface="Wingdings" pitchFamily="2" charset="2"/>
              <a:buNone/>
              <a:defRPr/>
            </a:pPr>
            <a:r>
              <a:rPr lang="zh-CN" altLang="en-US" b="1" dirty="0" smtClean="0">
                <a:effectLst>
                  <a:outerShdw blurRad="38100" dist="38100" dir="2700000" algn="tl">
                    <a:srgbClr val="FFFFFF"/>
                  </a:outerShdw>
                </a:effectLst>
                <a:latin typeface="Times New Roman" pitchFamily="18" charset="0"/>
              </a:rPr>
              <a:t>成的频率扩展程度越明显，该信道的相干</a:t>
            </a:r>
            <a:endParaRPr lang="en-US" altLang="zh-CN" b="1" dirty="0" smtClean="0">
              <a:effectLst>
                <a:outerShdw blurRad="38100" dist="38100" dir="2700000" algn="tl">
                  <a:srgbClr val="FFFFFF"/>
                </a:outerShdw>
              </a:effectLst>
              <a:latin typeface="Times New Roman" pitchFamily="18" charset="0"/>
            </a:endParaRPr>
          </a:p>
          <a:p>
            <a:pPr eaLnBrk="1" hangingPunct="1">
              <a:lnSpc>
                <a:spcPct val="90000"/>
              </a:lnSpc>
              <a:buFont typeface="Wingdings" pitchFamily="2" charset="2"/>
              <a:buNone/>
              <a:defRPr/>
            </a:pPr>
            <a:r>
              <a:rPr lang="zh-CN" altLang="en-US" b="1" dirty="0" smtClean="0">
                <a:effectLst>
                  <a:outerShdw blurRad="38100" dist="38100" dir="2700000" algn="tl">
                    <a:srgbClr val="FFFFFF"/>
                  </a:outerShdw>
                </a:effectLst>
                <a:latin typeface="Times New Roman" pitchFamily="18" charset="0"/>
              </a:rPr>
              <a:t>时间就越短</a:t>
            </a:r>
            <a:r>
              <a:rPr lang="en-US" altLang="zh-CN" b="1" dirty="0" smtClean="0">
                <a:latin typeface="Times New Roman" pitchFamily="18" charset="0"/>
              </a:rPr>
              <a:t>——</a:t>
            </a:r>
            <a:r>
              <a:rPr lang="zh-CN" altLang="en-US" b="1" dirty="0" smtClean="0">
                <a:solidFill>
                  <a:schemeClr val="hlink"/>
                </a:solidFill>
                <a:effectLst>
                  <a:outerShdw blurRad="38100" dist="38100" dir="2700000" algn="tl">
                    <a:srgbClr val="000000"/>
                  </a:outerShdw>
                </a:effectLst>
                <a:latin typeface="Times New Roman" pitchFamily="18" charset="0"/>
              </a:rPr>
              <a:t>对不同时间分量的选择性</a:t>
            </a:r>
            <a:endParaRPr lang="en-US" altLang="zh-CN" b="1" dirty="0" smtClean="0">
              <a:solidFill>
                <a:schemeClr val="hlink"/>
              </a:solidFill>
              <a:effectLst>
                <a:outerShdw blurRad="38100" dist="38100" dir="2700000" algn="tl">
                  <a:srgbClr val="000000"/>
                </a:outerShdw>
              </a:effectLst>
              <a:latin typeface="Times New Roman" pitchFamily="18" charset="0"/>
            </a:endParaRPr>
          </a:p>
          <a:p>
            <a:pPr eaLnBrk="1" hangingPunct="1">
              <a:lnSpc>
                <a:spcPct val="90000"/>
              </a:lnSpc>
              <a:buFont typeface="Wingdings" pitchFamily="2" charset="2"/>
              <a:buNone/>
              <a:defRPr/>
            </a:pPr>
            <a:r>
              <a:rPr lang="zh-CN" altLang="en-US" b="1" dirty="0" smtClean="0">
                <a:solidFill>
                  <a:schemeClr val="hlink"/>
                </a:solidFill>
                <a:effectLst>
                  <a:outerShdw blurRad="38100" dist="38100" dir="2700000" algn="tl">
                    <a:srgbClr val="000000"/>
                  </a:outerShdw>
                </a:effectLst>
                <a:latin typeface="Times New Roman" pitchFamily="18" charset="0"/>
              </a:rPr>
              <a:t>就越强</a:t>
            </a:r>
            <a:r>
              <a:rPr lang="zh-CN" altLang="en-US" b="1" dirty="0" smtClean="0">
                <a:latin typeface="Times New Roman" pitchFamily="18" charset="0"/>
              </a:rPr>
              <a:t>。反之，相干时间会越长 </a:t>
            </a:r>
            <a:r>
              <a:rPr lang="en-US" altLang="zh-CN" b="1" dirty="0" smtClean="0">
                <a:latin typeface="Times New Roman" pitchFamily="18" charset="0"/>
              </a:rPr>
              <a:t>——“</a:t>
            </a:r>
            <a:r>
              <a:rPr lang="zh-CN" altLang="en-US" b="1" dirty="0" smtClean="0">
                <a:latin typeface="Times New Roman" pitchFamily="18" charset="0"/>
              </a:rPr>
              <a:t>更</a:t>
            </a:r>
            <a:endParaRPr lang="en-US" altLang="zh-CN" b="1" dirty="0" smtClean="0">
              <a:latin typeface="Times New Roman" pitchFamily="18" charset="0"/>
            </a:endParaRPr>
          </a:p>
          <a:p>
            <a:pPr eaLnBrk="1" hangingPunct="1">
              <a:lnSpc>
                <a:spcPct val="90000"/>
              </a:lnSpc>
              <a:buFont typeface="Wingdings" pitchFamily="2" charset="2"/>
              <a:buNone/>
              <a:defRPr/>
            </a:pPr>
            <a:r>
              <a:rPr lang="zh-CN" altLang="en-US" b="1" dirty="0" smtClean="0">
                <a:latin typeface="Times New Roman" pitchFamily="18" charset="0"/>
              </a:rPr>
              <a:t>多的”不同时间分量将经历相似</a:t>
            </a:r>
            <a:r>
              <a:rPr lang="en-US" altLang="zh-CN" b="1" dirty="0" smtClean="0">
                <a:latin typeface="Times New Roman" pitchFamily="18" charset="0"/>
              </a:rPr>
              <a:t> </a:t>
            </a:r>
            <a:r>
              <a:rPr lang="zh-CN" altLang="en-US" b="1" dirty="0" smtClean="0">
                <a:latin typeface="Times New Roman" pitchFamily="18" charset="0"/>
              </a:rPr>
              <a:t>的衰落，</a:t>
            </a:r>
            <a:endParaRPr lang="en-US" altLang="zh-CN" b="1" dirty="0" smtClean="0">
              <a:latin typeface="Times New Roman" pitchFamily="18" charset="0"/>
            </a:endParaRPr>
          </a:p>
          <a:p>
            <a:pPr eaLnBrk="1" hangingPunct="1">
              <a:lnSpc>
                <a:spcPct val="90000"/>
              </a:lnSpc>
              <a:buFont typeface="Wingdings" pitchFamily="2" charset="2"/>
              <a:buNone/>
              <a:defRPr/>
            </a:pPr>
            <a:r>
              <a:rPr lang="zh-CN" altLang="en-US" b="1" dirty="0" smtClean="0">
                <a:latin typeface="Times New Roman" pitchFamily="18" charset="0"/>
              </a:rPr>
              <a:t>信道对位于相干时间范围内的不同时间分</a:t>
            </a:r>
            <a:endParaRPr lang="en-US" altLang="zh-CN" b="1" dirty="0" smtClean="0">
              <a:latin typeface="Times New Roman" pitchFamily="18" charset="0"/>
            </a:endParaRPr>
          </a:p>
          <a:p>
            <a:pPr eaLnBrk="1" hangingPunct="1">
              <a:lnSpc>
                <a:spcPct val="90000"/>
              </a:lnSpc>
              <a:buFont typeface="Wingdings" pitchFamily="2" charset="2"/>
              <a:buNone/>
              <a:defRPr/>
            </a:pPr>
            <a:r>
              <a:rPr lang="zh-CN" altLang="en-US" b="1" dirty="0" smtClean="0">
                <a:latin typeface="Times New Roman" pitchFamily="18" charset="0"/>
              </a:rPr>
              <a:t>量的影响是相似的。</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endParaRPr lang="zh-CN" altLang="zh-CN" sz="4000" dirty="0" smtClean="0">
              <a:effectLst>
                <a:outerShdw blurRad="38100" dist="38100" dir="2700000" algn="tl">
                  <a:srgbClr val="000000">
                    <a:alpha val="43137"/>
                  </a:srgbClr>
                </a:outerShdw>
              </a:effectLst>
            </a:endParaRPr>
          </a:p>
        </p:txBody>
      </p:sp>
      <p:sp>
        <p:nvSpPr>
          <p:cNvPr id="178179" name="Rectangle 3"/>
          <p:cNvSpPr>
            <a:spLocks noGrp="1" noChangeArrowheads="1"/>
          </p:cNvSpPr>
          <p:nvPr>
            <p:ph type="body" idx="1"/>
          </p:nvPr>
        </p:nvSpPr>
        <p:spPr>
          <a:xfrm>
            <a:off x="609600" y="1752600"/>
            <a:ext cx="8305800" cy="5105400"/>
          </a:xfrm>
        </p:spPr>
        <p:txBody>
          <a:bodyPr/>
          <a:lstStyle/>
          <a:p>
            <a:pPr eaLnBrk="1" hangingPunct="1">
              <a:defRPr/>
            </a:pPr>
            <a:r>
              <a:rPr lang="zh-CN" altLang="en-US" b="1" dirty="0" smtClean="0">
                <a:latin typeface="Times New Roman" pitchFamily="18" charset="0"/>
              </a:rPr>
              <a:t>频率的扩展对应于时间的相干性（续）                              </a:t>
            </a:r>
            <a:endParaRPr lang="en-US" altLang="zh-CN" b="1" dirty="0" smtClean="0">
              <a:latin typeface="Times New Roman" pitchFamily="18" charset="0"/>
            </a:endParaRPr>
          </a:p>
          <a:p>
            <a:pPr eaLnBrk="1" hangingPunct="1">
              <a:buNone/>
              <a:defRPr/>
            </a:pPr>
            <a:r>
              <a:rPr lang="en-US" altLang="zh-CN" b="1" dirty="0" smtClean="0">
                <a:latin typeface="Times New Roman" pitchFamily="18" charset="0"/>
              </a:rPr>
              <a:t>           </a:t>
            </a:r>
            <a:r>
              <a:rPr lang="zh-CN" altLang="en-US" b="1" dirty="0" smtClean="0">
                <a:latin typeface="Times New Roman" pitchFamily="18" charset="0"/>
              </a:rPr>
              <a:t>信道的相干时间是一个时间区间的概念，这意味着超出这个时间区间信道对信号的影响就会不同，即信道会发生变化。于是，</a:t>
            </a:r>
            <a:r>
              <a:rPr lang="zh-CN" altLang="en-US" b="1" dirty="0" smtClean="0">
                <a:solidFill>
                  <a:schemeClr val="hlink"/>
                </a:solidFill>
                <a:effectLst>
                  <a:outerShdw blurRad="38100" dist="38100" dir="2700000" algn="tl">
                    <a:srgbClr val="000000"/>
                  </a:outerShdw>
                </a:effectLst>
                <a:latin typeface="Times New Roman" pitchFamily="18" charset="0"/>
              </a:rPr>
              <a:t>这个时间区间越短就意味着信道随时间变化得越快！</a:t>
            </a:r>
            <a:r>
              <a:rPr lang="zh-CN" altLang="en-US" b="1" dirty="0" smtClean="0">
                <a:latin typeface="Times New Roman" pitchFamily="18" charset="0"/>
              </a:rPr>
              <a:t>这一点跟我们的直观感觉也是一致的，比如在一辆高速移动的汽车上进行接收信号测量，在同样的时间段上观察，相对于另一辆低速移动的汽车上进行同样的测量，前一种情形下接收信号将经历更多的变化。</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sz="4000" b="1" dirty="0" smtClean="0">
                <a:effectLst>
                  <a:outerShdw blurRad="38100" dist="38100" dir="2700000" algn="tl">
                    <a:srgbClr val="000000">
                      <a:alpha val="43137"/>
                    </a:srgbClr>
                  </a:outerShdw>
                </a:effectLst>
              </a:rPr>
              <a:t>基于多普勒频率扩展的小尺度衰落分类</a:t>
            </a:r>
            <a:endParaRPr lang="zh-CN" altLang="zh-CN" sz="4000" dirty="0" smtClean="0">
              <a:effectLst>
                <a:outerShdw blurRad="38100" dist="38100" dir="2700000" algn="tl">
                  <a:srgbClr val="000000">
                    <a:alpha val="43137"/>
                  </a:srgbClr>
                </a:outerShdw>
              </a:effectLst>
            </a:endParaRPr>
          </a:p>
        </p:txBody>
      </p:sp>
      <p:sp>
        <p:nvSpPr>
          <p:cNvPr id="98307" name="Rectangle 3"/>
          <p:cNvSpPr>
            <a:spLocks noGrp="1" noChangeArrowheads="1"/>
          </p:cNvSpPr>
          <p:nvPr>
            <p:ph type="body" idx="1"/>
          </p:nvPr>
        </p:nvSpPr>
        <p:spPr>
          <a:xfrm>
            <a:off x="762000" y="2133600"/>
            <a:ext cx="7772400" cy="4114800"/>
          </a:xfrm>
        </p:spPr>
        <p:txBody>
          <a:bodyPr/>
          <a:lstStyle/>
          <a:p>
            <a:pPr eaLnBrk="1" hangingPunct="1"/>
            <a:r>
              <a:rPr lang="zh-CN" altLang="en-US" b="1" dirty="0" smtClean="0"/>
              <a:t>基于多普勒频率扩展的小尺度衰落分类：</a:t>
            </a:r>
          </a:p>
        </p:txBody>
      </p:sp>
      <p:pic>
        <p:nvPicPr>
          <p:cNvPr id="98308" name="Picture 4"/>
          <p:cNvPicPr>
            <a:picLocks noChangeAspect="1" noChangeArrowheads="1"/>
          </p:cNvPicPr>
          <p:nvPr/>
        </p:nvPicPr>
        <p:blipFill>
          <a:blip r:embed="rId3" cstate="print"/>
          <a:srcRect/>
          <a:stretch>
            <a:fillRect/>
          </a:stretch>
        </p:blipFill>
        <p:spPr bwMode="auto">
          <a:xfrm>
            <a:off x="762000" y="2743200"/>
            <a:ext cx="7924800" cy="3390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zh-CN" altLang="en-US" sz="3600" b="1" dirty="0" smtClean="0">
                <a:effectLst>
                  <a:outerShdw blurRad="38100" dist="38100" dir="2700000" algn="tl">
                    <a:srgbClr val="000000">
                      <a:alpha val="43137"/>
                    </a:srgbClr>
                  </a:outerShdw>
                </a:effectLst>
              </a:rPr>
              <a:t>基于多普勒扩展的小尺度衰落比较</a:t>
            </a:r>
          </a:p>
        </p:txBody>
      </p:sp>
      <p:graphicFrame>
        <p:nvGraphicFramePr>
          <p:cNvPr id="99355" name="Group 27"/>
          <p:cNvGraphicFramePr>
            <a:graphicFrameLocks noGrp="1"/>
          </p:cNvGraphicFramePr>
          <p:nvPr>
            <p:ph idx="1"/>
          </p:nvPr>
        </p:nvGraphicFramePr>
        <p:xfrm>
          <a:off x="685800" y="2209800"/>
          <a:ext cx="7924800" cy="3657600"/>
        </p:xfrm>
        <a:graphic>
          <a:graphicData uri="http://schemas.openxmlformats.org/drawingml/2006/table">
            <a:tbl>
              <a:tblPr/>
              <a:tblGrid>
                <a:gridCol w="2641600"/>
                <a:gridCol w="2641600"/>
                <a:gridCol w="2641600"/>
              </a:tblGrid>
              <a:tr h="804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            </a:t>
                      </a:r>
                      <a:r>
                        <a:rPr kumimoji="0" lang="zh-CN" altLang="en-US" sz="2000" b="1" i="0" u="none" strike="noStrike" cap="none" normalizeH="0" baseline="0" smtClean="0">
                          <a:ln>
                            <a:noFill/>
                          </a:ln>
                          <a:solidFill>
                            <a:schemeClr val="tx1"/>
                          </a:solidFill>
                          <a:effectLst/>
                          <a:latin typeface="Tahoma" pitchFamily="34" charset="0"/>
                          <a:ea typeface="宋体" pitchFamily="2" charset="-122"/>
                        </a:rPr>
                        <a:t>衰落类型</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比较项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    </a:t>
                      </a:r>
                      <a:r>
                        <a:rPr kumimoji="0" lang="zh-CN" altLang="en-US" sz="2800" b="1" i="0" u="none" strike="noStrike" cap="none" normalizeH="0" baseline="0" smtClean="0">
                          <a:ln>
                            <a:noFill/>
                          </a:ln>
                          <a:solidFill>
                            <a:schemeClr val="tx1"/>
                          </a:solidFill>
                          <a:effectLst/>
                          <a:latin typeface="Tahoma" pitchFamily="34" charset="0"/>
                          <a:ea typeface="宋体" pitchFamily="2" charset="-122"/>
                        </a:rPr>
                        <a:t>慢衰落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    </a:t>
                      </a:r>
                      <a:r>
                        <a:rPr kumimoji="0" lang="zh-CN" altLang="en-US" sz="2800" b="1" i="0" u="none" strike="noStrike" cap="none" normalizeH="0" baseline="0" smtClean="0">
                          <a:ln>
                            <a:noFill/>
                          </a:ln>
                          <a:solidFill>
                            <a:schemeClr val="tx1"/>
                          </a:solidFill>
                          <a:effectLst/>
                          <a:latin typeface="Tahoma" pitchFamily="34" charset="0"/>
                          <a:ea typeface="宋体" pitchFamily="2" charset="-122"/>
                        </a:rPr>
                        <a:t>快衰落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96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发生条件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频域：</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S </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&gt;&gt;</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D</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或  时域：</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S </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&lt;&lt;</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cs typeface="Times New Roman" pitchFamily="18" charset="0"/>
                        </a:rPr>
                        <a:t>C</a:t>
                      </a:r>
                      <a:endParaRPr kumimoji="0" lang="el-GR" altLang="zh-CN" sz="2000" b="1" i="0" u="none" strike="noStrike" cap="none" normalizeH="0" baseline="-25000" smtClean="0">
                        <a:ln>
                          <a:noFill/>
                        </a:ln>
                        <a:solidFill>
                          <a:schemeClr val="tx1"/>
                        </a:solidFill>
                        <a:effectLst/>
                        <a:latin typeface="Times New Roman" pitchFamily="18" charset="0"/>
                        <a:ea typeface="宋体" pitchFamily="2" charset="-12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频域：</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B</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S</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&lt;B</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D</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或 时域：</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S</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&gt; </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cs typeface="Times New Roman" pitchFamily="18"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特点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静态信道</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，可以假定在一个符号持续期间信道的时域增益恒定不变。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动态信道</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，在一个符号持续期间信道是时变的，不能假定信道的时域增益恒定不变。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      </a:t>
                      </a:r>
                      <a:r>
                        <a:rPr kumimoji="0" lang="zh-CN" altLang="en-US" sz="2400" b="1" i="0" u="none" strike="noStrike" cap="none" normalizeH="0" baseline="0" smtClean="0">
                          <a:ln>
                            <a:noFill/>
                          </a:ln>
                          <a:solidFill>
                            <a:schemeClr val="tx1"/>
                          </a:solidFill>
                          <a:effectLst/>
                          <a:latin typeface="Tahoma" pitchFamily="34" charset="0"/>
                          <a:ea typeface="宋体" pitchFamily="2" charset="-122"/>
                        </a:rPr>
                        <a:t>频域情况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信号频谱不失真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由于频域扩展严重，信号频谱失真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9353" name="Line 25"/>
          <p:cNvSpPr>
            <a:spLocks noChangeShapeType="1"/>
          </p:cNvSpPr>
          <p:nvPr/>
        </p:nvSpPr>
        <p:spPr bwMode="auto">
          <a:xfrm>
            <a:off x="685800" y="2209800"/>
            <a:ext cx="2590800" cy="838200"/>
          </a:xfrm>
          <a:prstGeom prst="line">
            <a:avLst/>
          </a:prstGeom>
          <a:noFill/>
          <a:ln w="25400">
            <a:solidFill>
              <a:schemeClr val="tx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Rectangle 2"/>
          <p:cNvSpPr>
            <a:spLocks noGrp="1" noChangeArrowheads="1"/>
          </p:cNvSpPr>
          <p:nvPr>
            <p:ph type="title"/>
          </p:nvPr>
        </p:nvSpPr>
        <p:spPr/>
        <p:txBody>
          <a:bodyPr/>
          <a:lstStyle/>
          <a:p>
            <a:pPr eaLnBrk="1" hangingPunct="1"/>
            <a:endParaRPr lang="zh-CN" altLang="zh-CN" smtClean="0"/>
          </a:p>
        </p:txBody>
      </p:sp>
      <p:sp>
        <p:nvSpPr>
          <p:cNvPr id="1048" name="Rectangle 3"/>
          <p:cNvSpPr>
            <a:spLocks noGrp="1" noChangeArrowheads="1"/>
          </p:cNvSpPr>
          <p:nvPr>
            <p:ph type="body" idx="1"/>
          </p:nvPr>
        </p:nvSpPr>
        <p:spPr>
          <a:xfrm>
            <a:off x="762000" y="2057400"/>
            <a:ext cx="8077200" cy="4572000"/>
          </a:xfrm>
        </p:spPr>
        <p:txBody>
          <a:bodyPr/>
          <a:lstStyle/>
          <a:p>
            <a:pPr marL="609600" indent="-609600" eaLnBrk="1" hangingPunct="1">
              <a:lnSpc>
                <a:spcPct val="80000"/>
              </a:lnSpc>
              <a:buFont typeface="Wingdings" pitchFamily="2" charset="2"/>
              <a:buNone/>
            </a:pPr>
            <a:r>
              <a:rPr lang="en-US" altLang="zh-CN" b="1" smtClean="0">
                <a:latin typeface="Times New Roman" pitchFamily="18" charset="0"/>
              </a:rPr>
              <a:t>1.  </a:t>
            </a:r>
            <a:r>
              <a:rPr lang="zh-CN" altLang="en-US" b="1" smtClean="0">
                <a:latin typeface="Times New Roman" pitchFamily="18" charset="0"/>
              </a:rPr>
              <a:t>多径传播</a:t>
            </a:r>
            <a:r>
              <a:rPr lang="zh-CN" altLang="en-US" smtClean="0"/>
              <a:t>：</a:t>
            </a:r>
          </a:p>
          <a:p>
            <a:pPr marL="609600" indent="-609600" eaLnBrk="1" hangingPunct="1">
              <a:lnSpc>
                <a:spcPct val="80000"/>
              </a:lnSpc>
              <a:buFont typeface="Wingdings" pitchFamily="2" charset="2"/>
              <a:buNone/>
            </a:pPr>
            <a:r>
              <a:rPr lang="zh-CN" altLang="en-US" smtClean="0"/>
              <a:t>      </a:t>
            </a:r>
            <a:r>
              <a:rPr lang="zh-CN" altLang="en-US" sz="2800" b="1" smtClean="0"/>
              <a:t>同一发射信号沿两条或多条路径传播后，以</a:t>
            </a:r>
          </a:p>
          <a:p>
            <a:pPr marL="609600" indent="-609600" eaLnBrk="1" hangingPunct="1">
              <a:lnSpc>
                <a:spcPct val="80000"/>
              </a:lnSpc>
              <a:buFont typeface="Wingdings" pitchFamily="2" charset="2"/>
              <a:buNone/>
            </a:pPr>
            <a:r>
              <a:rPr lang="zh-CN" altLang="en-US" sz="2800" b="1" smtClean="0"/>
              <a:t>微小的时间差到达接收机，实际的接收信号则由</a:t>
            </a:r>
          </a:p>
          <a:p>
            <a:pPr marL="609600" indent="-609600" eaLnBrk="1" hangingPunct="1">
              <a:lnSpc>
                <a:spcPct val="80000"/>
              </a:lnSpc>
              <a:buFont typeface="Wingdings" pitchFamily="2" charset="2"/>
              <a:buNone/>
            </a:pPr>
            <a:r>
              <a:rPr lang="zh-CN" altLang="en-US" sz="2800" b="1" smtClean="0"/>
              <a:t>这些信号合成得到。由于各条到达接收机的传播</a:t>
            </a:r>
          </a:p>
          <a:p>
            <a:pPr marL="609600" indent="-609600" eaLnBrk="1" hangingPunct="1">
              <a:lnSpc>
                <a:spcPct val="80000"/>
              </a:lnSpc>
              <a:buFont typeface="Wingdings" pitchFamily="2" charset="2"/>
              <a:buNone/>
            </a:pPr>
            <a:r>
              <a:rPr lang="zh-CN" altLang="en-US" sz="2800" b="1" smtClean="0"/>
              <a:t>路径不同，信号所经历的路程也就不同，这样到</a:t>
            </a:r>
          </a:p>
          <a:p>
            <a:pPr marL="609600" indent="-609600" eaLnBrk="1" hangingPunct="1">
              <a:lnSpc>
                <a:spcPct val="80000"/>
              </a:lnSpc>
              <a:buFont typeface="Wingdings" pitchFamily="2" charset="2"/>
              <a:buNone/>
            </a:pPr>
            <a:r>
              <a:rPr lang="zh-CN" altLang="en-US" sz="2800" b="1" smtClean="0"/>
              <a:t>达接收机的不同多径信号之间存在着幅度、相位</a:t>
            </a:r>
          </a:p>
          <a:p>
            <a:pPr marL="609600" indent="-609600" eaLnBrk="1" hangingPunct="1">
              <a:lnSpc>
                <a:spcPct val="80000"/>
              </a:lnSpc>
              <a:buFont typeface="Wingdings" pitchFamily="2" charset="2"/>
              <a:buNone/>
            </a:pPr>
            <a:r>
              <a:rPr lang="zh-CN" altLang="en-US" sz="2800" b="1" smtClean="0"/>
              <a:t>上的差异。另一方面，路程不同也决定了各多径</a:t>
            </a:r>
          </a:p>
          <a:p>
            <a:pPr marL="609600" indent="-609600" eaLnBrk="1" hangingPunct="1">
              <a:lnSpc>
                <a:spcPct val="80000"/>
              </a:lnSpc>
              <a:buFont typeface="Wingdings" pitchFamily="2" charset="2"/>
              <a:buNone/>
            </a:pPr>
            <a:r>
              <a:rPr lang="zh-CN" altLang="en-US" sz="2800" b="1" smtClean="0"/>
              <a:t>信号在到达时间上的差异。后面我们还将指出，</a:t>
            </a:r>
          </a:p>
          <a:p>
            <a:pPr marL="609600" indent="-609600" eaLnBrk="1" hangingPunct="1">
              <a:lnSpc>
                <a:spcPct val="80000"/>
              </a:lnSpc>
              <a:buFont typeface="Wingdings" pitchFamily="2" charset="2"/>
              <a:buNone/>
            </a:pPr>
            <a:r>
              <a:rPr lang="zh-CN" altLang="en-US" sz="2800" b="1" smtClean="0"/>
              <a:t>由于移动性的普遍存在，各多径信号在频率上也存</a:t>
            </a:r>
          </a:p>
          <a:p>
            <a:pPr marL="609600" indent="-609600" eaLnBrk="1" hangingPunct="1">
              <a:lnSpc>
                <a:spcPct val="80000"/>
              </a:lnSpc>
              <a:buFont typeface="Wingdings" pitchFamily="2" charset="2"/>
              <a:buNone/>
            </a:pPr>
            <a:r>
              <a:rPr lang="zh-CN" altLang="en-US" sz="2800" b="1" smtClean="0"/>
              <a:t>在着差异。</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pic>
        <p:nvPicPr>
          <p:cNvPr id="247810" name="Picture 2" descr="D:\Image1 (2).jpg"/>
          <p:cNvPicPr>
            <a:picLocks noChangeAspect="1" noChangeArrowheads="1"/>
          </p:cNvPicPr>
          <p:nvPr/>
        </p:nvPicPr>
        <p:blipFill>
          <a:blip r:embed="rId2" cstate="print"/>
          <a:srcRect/>
          <a:stretch>
            <a:fillRect/>
          </a:stretch>
        </p:blipFill>
        <p:spPr bwMode="auto">
          <a:xfrm>
            <a:off x="381000" y="2286000"/>
            <a:ext cx="8305801" cy="4191000"/>
          </a:xfrm>
          <a:prstGeom prst="rect">
            <a:avLst/>
          </a:prstGeom>
          <a:noFill/>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endParaRPr lang="zh-CN" altLang="zh-CN" smtClean="0"/>
          </a:p>
        </p:txBody>
      </p:sp>
      <p:sp>
        <p:nvSpPr>
          <p:cNvPr id="184323" name="Rectangle 3"/>
          <p:cNvSpPr>
            <a:spLocks noGrp="1" noChangeArrowheads="1"/>
          </p:cNvSpPr>
          <p:nvPr>
            <p:ph type="body" idx="1"/>
          </p:nvPr>
        </p:nvSpPr>
        <p:spPr>
          <a:xfrm>
            <a:off x="762000" y="2133600"/>
            <a:ext cx="7772400" cy="4114800"/>
          </a:xfrm>
        </p:spPr>
        <p:txBody>
          <a:bodyPr/>
          <a:lstStyle/>
          <a:p>
            <a:pPr eaLnBrk="1" hangingPunct="1">
              <a:defRPr/>
            </a:pPr>
            <a:r>
              <a:rPr lang="zh-CN" altLang="en-US" b="1" u="sng" smtClean="0"/>
              <a:t>总结</a:t>
            </a:r>
            <a:r>
              <a:rPr lang="zh-CN" altLang="en-US" smtClean="0"/>
              <a:t>：</a:t>
            </a:r>
            <a:r>
              <a:rPr lang="zh-CN" altLang="en-US" b="1" smtClean="0"/>
              <a:t>由于同时存在两种不同的信道效应：</a:t>
            </a:r>
            <a:r>
              <a:rPr lang="zh-CN" altLang="en-US" b="1" smtClean="0">
                <a:effectLst>
                  <a:outerShdw blurRad="38100" dist="38100" dir="2700000" algn="tl">
                    <a:srgbClr val="FFFFFF"/>
                  </a:outerShdw>
                </a:effectLst>
              </a:rPr>
              <a:t>多径时延效应</a:t>
            </a:r>
            <a:r>
              <a:rPr lang="zh-CN" altLang="en-US" b="1" smtClean="0"/>
              <a:t>和</a:t>
            </a:r>
            <a:r>
              <a:rPr lang="zh-CN" altLang="en-US" b="1" smtClean="0">
                <a:effectLst>
                  <a:outerShdw blurRad="38100" dist="38100" dir="2700000" algn="tl">
                    <a:srgbClr val="FFFFFF"/>
                  </a:outerShdw>
                </a:effectLst>
              </a:rPr>
              <a:t>多普勒效应</a:t>
            </a:r>
            <a:r>
              <a:rPr lang="zh-CN" altLang="en-US" b="1" smtClean="0"/>
              <a:t>，所以小尺度衰落可以区分为不同的类型。类型的划分要看在信道上传输的</a:t>
            </a:r>
            <a:r>
              <a:rPr lang="zh-CN" altLang="en-US" b="1" smtClean="0">
                <a:solidFill>
                  <a:schemeClr val="hlink"/>
                </a:solidFill>
                <a:effectLst>
                  <a:outerShdw blurRad="38100" dist="38100" dir="2700000" algn="tl">
                    <a:srgbClr val="000000"/>
                  </a:outerShdw>
                </a:effectLst>
              </a:rPr>
              <a:t>信号的基本参数</a:t>
            </a:r>
            <a:r>
              <a:rPr lang="zh-CN" altLang="en-US" b="1" smtClean="0"/>
              <a:t>和</a:t>
            </a:r>
            <a:r>
              <a:rPr lang="zh-CN" altLang="en-US" b="1" smtClean="0">
                <a:solidFill>
                  <a:schemeClr val="folHlink"/>
                </a:solidFill>
                <a:effectLst>
                  <a:outerShdw blurRad="38100" dist="38100" dir="2700000" algn="tl">
                    <a:srgbClr val="000000"/>
                  </a:outerShdw>
                </a:effectLst>
              </a:rPr>
              <a:t>特定效应下信道的基本参数</a:t>
            </a:r>
            <a:r>
              <a:rPr lang="zh-CN" altLang="en-US" b="1" smtClean="0"/>
              <a:t>之间的关系。</a:t>
            </a:r>
          </a:p>
          <a:p>
            <a:pPr eaLnBrk="1" hangingPunct="1">
              <a:buFont typeface="Wingdings" pitchFamily="2" charset="2"/>
              <a:buNone/>
              <a:defRPr/>
            </a:pPr>
            <a:endParaRPr lang="en-US" altLang="zh-CN" b="1"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9" name="Rectangle 2"/>
          <p:cNvSpPr>
            <a:spLocks noGrp="1" noChangeArrowheads="1"/>
          </p:cNvSpPr>
          <p:nvPr>
            <p:ph type="title"/>
          </p:nvPr>
        </p:nvSpPr>
        <p:spPr/>
        <p:txBody>
          <a:bodyPr/>
          <a:lstStyle/>
          <a:p>
            <a:pPr eaLnBrk="1" hangingPunct="1"/>
            <a:endParaRPr lang="zh-CN" altLang="zh-CN" smtClean="0"/>
          </a:p>
        </p:txBody>
      </p:sp>
      <p:sp>
        <p:nvSpPr>
          <p:cNvPr id="28680" name="Rectangle 3"/>
          <p:cNvSpPr>
            <a:spLocks noGrp="1" noChangeArrowheads="1"/>
          </p:cNvSpPr>
          <p:nvPr>
            <p:ph type="body" sz="half" idx="1"/>
          </p:nvPr>
        </p:nvSpPr>
        <p:spPr>
          <a:xfrm>
            <a:off x="685800" y="1905000"/>
            <a:ext cx="8153400" cy="4648200"/>
          </a:xfrm>
        </p:spPr>
        <p:txBody>
          <a:bodyPr/>
          <a:lstStyle/>
          <a:p>
            <a:pPr eaLnBrk="1" hangingPunct="1"/>
            <a:r>
              <a:rPr lang="zh-CN" altLang="en-US" sz="2800" b="1" u="sng" smtClean="0"/>
              <a:t>总结</a:t>
            </a:r>
            <a:r>
              <a:rPr lang="zh-CN" altLang="en-US" sz="2800" b="1" smtClean="0"/>
              <a:t>（续</a:t>
            </a:r>
            <a:r>
              <a:rPr lang="en-US" altLang="zh-CN" sz="2800" b="1" smtClean="0">
                <a:latin typeface="Times New Roman" pitchFamily="18" charset="0"/>
              </a:rPr>
              <a:t>1</a:t>
            </a:r>
            <a:r>
              <a:rPr lang="zh-CN" altLang="en-US" sz="2800" b="1" smtClean="0"/>
              <a:t>）</a:t>
            </a:r>
          </a:p>
          <a:p>
            <a:pPr eaLnBrk="1" hangingPunct="1">
              <a:buFont typeface="Wingdings" pitchFamily="2" charset="2"/>
              <a:buNone/>
            </a:pPr>
            <a:r>
              <a:rPr lang="zh-CN" altLang="en-US" sz="2800" smtClean="0"/>
              <a:t>   </a:t>
            </a:r>
            <a:r>
              <a:rPr lang="zh-CN" altLang="en-US" sz="2800" b="1" smtClean="0"/>
              <a:t>传输信号的基本参数为：</a:t>
            </a:r>
          </a:p>
          <a:p>
            <a:pPr eaLnBrk="1" hangingPunct="1">
              <a:buFont typeface="Wingdings" pitchFamily="2" charset="2"/>
              <a:buNone/>
            </a:pPr>
            <a:endParaRPr lang="zh-CN" altLang="en-US" sz="2800" b="1" smtClean="0"/>
          </a:p>
          <a:p>
            <a:pPr eaLnBrk="1" hangingPunct="1">
              <a:buFont typeface="Wingdings" pitchFamily="2" charset="2"/>
              <a:buNone/>
            </a:pPr>
            <a:endParaRPr lang="zh-CN" altLang="en-US" sz="2800" b="1" smtClean="0"/>
          </a:p>
          <a:p>
            <a:pPr eaLnBrk="1" hangingPunct="1">
              <a:buFont typeface="Wingdings" pitchFamily="2" charset="2"/>
              <a:buNone/>
            </a:pPr>
            <a:r>
              <a:rPr lang="zh-CN" altLang="en-US" sz="2800" b="1" smtClean="0"/>
              <a:t>   而信道基本参数有两组，见下表。</a:t>
            </a:r>
          </a:p>
          <a:p>
            <a:pPr eaLnBrk="1" hangingPunct="1">
              <a:buFont typeface="Wingdings" pitchFamily="2" charset="2"/>
              <a:buNone/>
            </a:pPr>
            <a:endParaRPr lang="zh-CN" altLang="en-US" sz="2800" b="1" smtClean="0"/>
          </a:p>
          <a:p>
            <a:pPr eaLnBrk="1" hangingPunct="1">
              <a:buFont typeface="Wingdings" pitchFamily="2" charset="2"/>
              <a:buNone/>
            </a:pPr>
            <a:endParaRPr lang="en-US" altLang="zh-CN" sz="2800" smtClean="0"/>
          </a:p>
        </p:txBody>
      </p:sp>
      <p:graphicFrame>
        <p:nvGraphicFramePr>
          <p:cNvPr id="28674" name="Object 4"/>
          <p:cNvGraphicFramePr>
            <a:graphicFrameLocks noChangeAspect="1"/>
          </p:cNvGraphicFramePr>
          <p:nvPr>
            <p:ph sz="quarter" idx="2"/>
          </p:nvPr>
        </p:nvGraphicFramePr>
        <p:xfrm>
          <a:off x="2590800" y="3048000"/>
          <a:ext cx="4064000" cy="914400"/>
        </p:xfrm>
        <a:graphic>
          <a:graphicData uri="http://schemas.openxmlformats.org/presentationml/2006/ole">
            <p:oleObj spid="_x0000_s28674" name="公式" r:id="rId4" imgW="1917360" imgH="482400" progId="Equation.3">
              <p:embed/>
            </p:oleObj>
          </a:graphicData>
        </a:graphic>
      </p:graphicFrame>
      <p:graphicFrame>
        <p:nvGraphicFramePr>
          <p:cNvPr id="186373" name="Group 5"/>
          <p:cNvGraphicFramePr>
            <a:graphicFrameLocks noGrp="1"/>
          </p:cNvGraphicFramePr>
          <p:nvPr>
            <p:ph sz="quarter" idx="3"/>
          </p:nvPr>
        </p:nvGraphicFramePr>
        <p:xfrm>
          <a:off x="1143000" y="4572000"/>
          <a:ext cx="7391400" cy="1828800"/>
        </p:xfrm>
        <a:graphic>
          <a:graphicData uri="http://schemas.openxmlformats.org/drawingml/2006/table">
            <a:tbl>
              <a:tblPr/>
              <a:tblGrid>
                <a:gridCol w="3581400"/>
                <a:gridCol w="3810000"/>
              </a:tblGrid>
              <a:tr h="574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    </a:t>
                      </a:r>
                      <a:r>
                        <a:rPr kumimoji="0" lang="zh-CN" altLang="en-US" sz="2800" b="1" i="0" u="none" strike="noStrike" cap="none" normalizeH="0" baseline="0" smtClean="0">
                          <a:ln>
                            <a:noFill/>
                          </a:ln>
                          <a:solidFill>
                            <a:schemeClr val="tx1"/>
                          </a:solidFill>
                          <a:effectLst/>
                          <a:latin typeface="Tahoma" pitchFamily="34" charset="0"/>
                          <a:ea typeface="宋体" charset="-122"/>
                        </a:rPr>
                        <a:t>多径时延效应</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     </a:t>
                      </a:r>
                      <a:r>
                        <a:rPr kumimoji="0" lang="zh-CN" altLang="en-US" sz="2800" b="1" i="0" u="none" strike="noStrike" cap="none" normalizeH="0" baseline="0" smtClean="0">
                          <a:ln>
                            <a:noFill/>
                          </a:ln>
                          <a:solidFill>
                            <a:schemeClr val="tx1"/>
                          </a:solidFill>
                          <a:effectLst/>
                          <a:latin typeface="Tahoma" pitchFamily="34" charset="0"/>
                          <a:ea typeface="宋体" charset="-122"/>
                        </a:rPr>
                        <a:t>多普勒效应</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8675" name="Object 16"/>
          <p:cNvGraphicFramePr>
            <a:graphicFrameLocks noChangeAspect="1"/>
          </p:cNvGraphicFramePr>
          <p:nvPr/>
        </p:nvGraphicFramePr>
        <p:xfrm>
          <a:off x="1179513" y="5334000"/>
          <a:ext cx="2630487" cy="762000"/>
        </p:xfrm>
        <a:graphic>
          <a:graphicData uri="http://schemas.openxmlformats.org/presentationml/2006/ole">
            <p:oleObj spid="_x0000_s28675" name="公式" r:id="rId5" imgW="1600200" imgH="482400" progId="Equation.3">
              <p:embed/>
            </p:oleObj>
          </a:graphicData>
        </a:graphic>
      </p:graphicFrame>
      <p:graphicFrame>
        <p:nvGraphicFramePr>
          <p:cNvPr id="28676" name="Object 17"/>
          <p:cNvGraphicFramePr>
            <a:graphicFrameLocks noChangeAspect="1"/>
          </p:cNvGraphicFramePr>
          <p:nvPr/>
        </p:nvGraphicFramePr>
        <p:xfrm>
          <a:off x="4800600" y="5334000"/>
          <a:ext cx="2667000" cy="762000"/>
        </p:xfrm>
        <a:graphic>
          <a:graphicData uri="http://schemas.openxmlformats.org/presentationml/2006/ole">
            <p:oleObj spid="_x0000_s28676" name="公式" r:id="rId6" imgW="1625400" imgH="482400" progId="Equation.3">
              <p:embed/>
            </p:oleObj>
          </a:graphicData>
        </a:graphic>
      </p:graphicFrame>
      <p:graphicFrame>
        <p:nvGraphicFramePr>
          <p:cNvPr id="28677" name="Object 18"/>
          <p:cNvGraphicFramePr>
            <a:graphicFrameLocks noChangeAspect="1"/>
          </p:cNvGraphicFramePr>
          <p:nvPr/>
        </p:nvGraphicFramePr>
        <p:xfrm>
          <a:off x="3733800" y="5410200"/>
          <a:ext cx="990600" cy="609600"/>
        </p:xfrm>
        <a:graphic>
          <a:graphicData uri="http://schemas.openxmlformats.org/presentationml/2006/ole">
            <p:oleObj spid="_x0000_s28677" name="公式" r:id="rId7" imgW="558720" imgH="444240" progId="Equation.3">
              <p:embed/>
            </p:oleObj>
          </a:graphicData>
        </a:graphic>
      </p:graphicFrame>
      <p:graphicFrame>
        <p:nvGraphicFramePr>
          <p:cNvPr id="28678" name="Object 19"/>
          <p:cNvGraphicFramePr>
            <a:graphicFrameLocks noChangeAspect="1"/>
          </p:cNvGraphicFramePr>
          <p:nvPr/>
        </p:nvGraphicFramePr>
        <p:xfrm>
          <a:off x="7391400" y="5410200"/>
          <a:ext cx="838200" cy="609600"/>
        </p:xfrm>
        <a:graphic>
          <a:graphicData uri="http://schemas.openxmlformats.org/presentationml/2006/ole">
            <p:oleObj spid="_x0000_s28678" name="公式" r:id="rId8" imgW="558720" imgH="444240" progId="Equation.3">
              <p:embed/>
            </p:oleObj>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endParaRPr lang="zh-CN" altLang="en-US" smtClean="0"/>
          </a:p>
        </p:txBody>
      </p:sp>
      <p:sp>
        <p:nvSpPr>
          <p:cNvPr id="247811" name="Rectangle 3"/>
          <p:cNvSpPr>
            <a:spLocks noGrp="1" noChangeArrowheads="1"/>
          </p:cNvSpPr>
          <p:nvPr>
            <p:ph type="body" idx="1"/>
          </p:nvPr>
        </p:nvSpPr>
        <p:spPr>
          <a:xfrm>
            <a:off x="838200" y="2057400"/>
            <a:ext cx="7772400" cy="4495800"/>
          </a:xfrm>
        </p:spPr>
        <p:txBody>
          <a:bodyPr/>
          <a:lstStyle/>
          <a:p>
            <a:pPr>
              <a:lnSpc>
                <a:spcPct val="80000"/>
              </a:lnSpc>
              <a:defRPr/>
            </a:pPr>
            <a:r>
              <a:rPr lang="zh-CN" altLang="en-US" sz="2800" b="1" u="sng" dirty="0" smtClean="0"/>
              <a:t>总结</a:t>
            </a:r>
            <a:r>
              <a:rPr lang="zh-CN" altLang="en-US" sz="2800" b="1" dirty="0" smtClean="0"/>
              <a:t>（续</a:t>
            </a:r>
            <a:r>
              <a:rPr lang="en-US" altLang="zh-CN" sz="2800" b="1" dirty="0" smtClean="0">
                <a:latin typeface="Times New Roman" pitchFamily="18" charset="0"/>
              </a:rPr>
              <a:t>2</a:t>
            </a:r>
            <a:r>
              <a:rPr lang="zh-CN" altLang="en-US" sz="2800" b="1" dirty="0" smtClean="0"/>
              <a:t>）</a:t>
            </a:r>
          </a:p>
          <a:p>
            <a:pPr>
              <a:lnSpc>
                <a:spcPct val="80000"/>
              </a:lnSpc>
              <a:buFont typeface="Wingdings" pitchFamily="2" charset="2"/>
              <a:buNone/>
              <a:defRPr/>
            </a:pPr>
            <a:r>
              <a:rPr lang="zh-CN" altLang="en-US" sz="2800" b="1" dirty="0" smtClean="0">
                <a:latin typeface="宋体"/>
              </a:rPr>
              <a:t>“</a:t>
            </a:r>
            <a:r>
              <a:rPr lang="zh-CN" altLang="en-US" sz="2800" b="1" dirty="0" smtClean="0"/>
              <a:t>对偶性</a:t>
            </a:r>
            <a:r>
              <a:rPr lang="zh-CN" altLang="en-US" sz="2800" b="1" dirty="0" smtClean="0">
                <a:latin typeface="宋体"/>
              </a:rPr>
              <a:t>”</a:t>
            </a:r>
            <a:r>
              <a:rPr lang="zh-CN" altLang="en-US" sz="2800" b="1" dirty="0" smtClean="0"/>
              <a:t>：时间</a:t>
            </a:r>
            <a:r>
              <a:rPr lang="en-US" altLang="zh-CN" sz="2800" b="1" i="1" dirty="0" smtClean="0">
                <a:latin typeface="Times New Roman" pitchFamily="18" charset="0"/>
                <a:cs typeface="Times New Roman" pitchFamily="18" charset="0"/>
              </a:rPr>
              <a:t>t</a:t>
            </a:r>
            <a:r>
              <a:rPr lang="zh-CN" altLang="en-US" sz="2800" b="1" dirty="0" smtClean="0">
                <a:latin typeface="Times New Roman" pitchFamily="18" charset="0"/>
                <a:cs typeface="Times New Roman" pitchFamily="18" charset="0"/>
              </a:rPr>
              <a:t>（时延</a:t>
            </a:r>
            <a:r>
              <a:rPr lang="el-GR" altLang="zh-CN" sz="2800" b="1" i="1" dirty="0" smtClean="0">
                <a:latin typeface="Times New Roman" pitchFamily="18" charset="0"/>
                <a:cs typeface="Times New Roman" pitchFamily="18" charset="0"/>
              </a:rPr>
              <a:t>τ</a:t>
            </a:r>
            <a:r>
              <a:rPr lang="zh-CN" altLang="en-US" sz="2800" b="1" dirty="0" smtClean="0">
                <a:latin typeface="Times New Roman" pitchFamily="18" charset="0"/>
                <a:cs typeface="Times New Roman" pitchFamily="18" charset="0"/>
              </a:rPr>
              <a:t>）、频率</a:t>
            </a:r>
            <a:r>
              <a:rPr lang="en-US" altLang="zh-CN" sz="2800" b="1" i="1" dirty="0" smtClean="0">
                <a:latin typeface="Times New Roman" pitchFamily="18" charset="0"/>
                <a:cs typeface="Times New Roman" pitchFamily="18" charset="0"/>
              </a:rPr>
              <a:t>f</a:t>
            </a:r>
            <a:r>
              <a:rPr lang="zh-CN" altLang="en-US" sz="2800" b="1" dirty="0" smtClean="0">
                <a:latin typeface="Times New Roman" pitchFamily="18" charset="0"/>
                <a:cs typeface="Times New Roman" pitchFamily="18" charset="0"/>
              </a:rPr>
              <a:t>（带宽</a:t>
            </a:r>
            <a:r>
              <a:rPr lang="en-US" altLang="zh-CN" sz="2800" b="1" i="1" dirty="0" smtClean="0">
                <a:latin typeface="Times New Roman" pitchFamily="18" charset="0"/>
                <a:cs typeface="Times New Roman" pitchFamily="18" charset="0"/>
              </a:rPr>
              <a:t>B</a:t>
            </a:r>
            <a:r>
              <a:rPr lang="zh-CN" altLang="en-US" sz="2800" b="1" dirty="0" smtClean="0">
                <a:latin typeface="Times New Roman" pitchFamily="18" charset="0"/>
                <a:cs typeface="Times New Roman" pitchFamily="18" charset="0"/>
              </a:rPr>
              <a:t>）</a:t>
            </a:r>
            <a:endParaRPr lang="en-US" altLang="zh-CN" sz="2800" b="1" dirty="0" smtClean="0">
              <a:latin typeface="Times New Roman" pitchFamily="18" charset="0"/>
              <a:cs typeface="Times New Roman" pitchFamily="18" charset="0"/>
            </a:endParaRPr>
          </a:p>
          <a:p>
            <a:pPr>
              <a:lnSpc>
                <a:spcPct val="80000"/>
              </a:lnSpc>
              <a:buFont typeface="Wingdings" pitchFamily="2" charset="2"/>
              <a:buNone/>
              <a:defRPr/>
            </a:pPr>
            <a:r>
              <a:rPr lang="zh-CN" altLang="en-US" sz="2800" b="1" dirty="0" smtClean="0"/>
              <a:t>可看作一对对偶量。 </a:t>
            </a:r>
            <a:endParaRPr lang="en-US" altLang="zh-CN" sz="2800" b="1" dirty="0" smtClean="0"/>
          </a:p>
          <a:p>
            <a:pPr>
              <a:lnSpc>
                <a:spcPct val="80000"/>
              </a:lnSpc>
              <a:buFont typeface="Wingdings" pitchFamily="2" charset="2"/>
              <a:buNone/>
              <a:defRPr/>
            </a:pPr>
            <a:r>
              <a:rPr lang="en-US" altLang="zh-CN" sz="2800" b="1" dirty="0" smtClean="0"/>
              <a:t> </a:t>
            </a:r>
            <a:endParaRPr lang="zh-CN" altLang="en-US" sz="2800" b="1" dirty="0" smtClean="0"/>
          </a:p>
          <a:p>
            <a:pPr>
              <a:lnSpc>
                <a:spcPct val="80000"/>
              </a:lnSpc>
              <a:buFont typeface="Wingdings" pitchFamily="2" charset="2"/>
              <a:buNone/>
              <a:defRPr/>
            </a:pPr>
            <a:r>
              <a:rPr lang="zh-CN" altLang="en-US" sz="2400" b="1" u="wavyHeavy" dirty="0" smtClean="0"/>
              <a:t>多径时延效应</a:t>
            </a:r>
            <a:r>
              <a:rPr lang="zh-CN" altLang="en-US" sz="2400" b="1" dirty="0" smtClean="0"/>
              <a:t> （时间效应）    </a:t>
            </a:r>
            <a:r>
              <a:rPr lang="zh-CN" altLang="en-US" sz="2400" b="1" u="wavyHeavy" dirty="0" smtClean="0"/>
              <a:t>多普勒效应</a:t>
            </a:r>
            <a:r>
              <a:rPr lang="zh-CN" altLang="en-US" sz="2400" b="1" dirty="0" smtClean="0"/>
              <a:t> （频率效应）        </a:t>
            </a:r>
          </a:p>
          <a:p>
            <a:pPr>
              <a:lnSpc>
                <a:spcPct val="80000"/>
              </a:lnSpc>
              <a:buFont typeface="Wingdings" pitchFamily="2" charset="2"/>
              <a:buNone/>
              <a:defRPr/>
            </a:pPr>
            <a:r>
              <a:rPr lang="zh-CN" altLang="en-US" sz="2400" b="1" dirty="0" smtClean="0"/>
              <a:t>    </a:t>
            </a:r>
            <a:r>
              <a:rPr lang="en-US" altLang="zh-CN" sz="2400" b="1" dirty="0" smtClean="0"/>
              <a:t>【</a:t>
            </a:r>
            <a:r>
              <a:rPr lang="zh-CN" altLang="en-US" sz="2400" b="1" dirty="0" smtClean="0"/>
              <a:t>时域</a:t>
            </a:r>
            <a:r>
              <a:rPr lang="en-US" altLang="zh-CN" sz="2400" b="1" dirty="0" smtClean="0"/>
              <a:t>】                                  【</a:t>
            </a:r>
            <a:r>
              <a:rPr lang="zh-CN" altLang="en-US" sz="2400" b="1" dirty="0" smtClean="0"/>
              <a:t>频域</a:t>
            </a:r>
            <a:r>
              <a:rPr lang="en-US" altLang="zh-CN" sz="2400" b="1" dirty="0" smtClean="0"/>
              <a:t>】</a:t>
            </a:r>
          </a:p>
          <a:p>
            <a:pPr>
              <a:lnSpc>
                <a:spcPct val="80000"/>
              </a:lnSpc>
              <a:buFont typeface="Wingdings" pitchFamily="2" charset="2"/>
              <a:buNone/>
              <a:defRPr/>
            </a:pPr>
            <a:r>
              <a:rPr lang="zh-CN" altLang="en-US" sz="2400" b="1" dirty="0" smtClean="0"/>
              <a:t>         引起时间扩展                         </a:t>
            </a:r>
            <a:r>
              <a:rPr lang="zh-CN" altLang="en-US" sz="2400" b="1" dirty="0" smtClean="0">
                <a:latin typeface="Times New Roman" pitchFamily="18" charset="0"/>
              </a:rPr>
              <a:t>引起频率扩展</a:t>
            </a:r>
            <a:endParaRPr lang="zh-CN" altLang="en-US" sz="2400" b="1" dirty="0" smtClean="0"/>
          </a:p>
          <a:p>
            <a:pPr>
              <a:lnSpc>
                <a:spcPct val="80000"/>
              </a:lnSpc>
              <a:buFont typeface="Wingdings" pitchFamily="2" charset="2"/>
              <a:buNone/>
              <a:defRPr/>
            </a:pPr>
            <a:r>
              <a:rPr lang="en-US" altLang="zh-CN" sz="2400" b="1" i="1" dirty="0" smtClean="0">
                <a:latin typeface="Times New Roman" pitchFamily="18" charset="0"/>
                <a:cs typeface="Tahoma" pitchFamily="34" charset="0"/>
              </a:rPr>
              <a:t>                    </a:t>
            </a:r>
            <a:r>
              <a:rPr lang="el-GR" altLang="zh-CN" sz="2400" b="1" i="1" dirty="0" smtClean="0">
                <a:latin typeface="Times New Roman" pitchFamily="18" charset="0"/>
                <a:cs typeface="Tahoma" pitchFamily="34" charset="0"/>
              </a:rPr>
              <a:t>σ</a:t>
            </a:r>
            <a:r>
              <a:rPr lang="el-GR" altLang="zh-CN" sz="2400" b="1" i="1" baseline="-25000" dirty="0" smtClean="0">
                <a:latin typeface="Times New Roman" pitchFamily="18" charset="0"/>
                <a:cs typeface="Tahoma" pitchFamily="34" charset="0"/>
              </a:rPr>
              <a:t>τ</a:t>
            </a:r>
            <a:r>
              <a:rPr lang="en-US" altLang="zh-CN" sz="2400" b="1" dirty="0" smtClean="0">
                <a:latin typeface="Times New Roman" pitchFamily="18" charset="0"/>
              </a:rPr>
              <a:t>                                                     B</a:t>
            </a:r>
            <a:r>
              <a:rPr lang="en-US" altLang="zh-CN" sz="2400" b="1" baseline="-25000" dirty="0" smtClean="0">
                <a:latin typeface="Times New Roman" pitchFamily="18" charset="0"/>
              </a:rPr>
              <a:t>D</a:t>
            </a:r>
            <a:r>
              <a:rPr lang="en-US" altLang="zh-CN" sz="2400" b="1" dirty="0" smtClean="0">
                <a:latin typeface="Times New Roman" pitchFamily="18" charset="0"/>
              </a:rPr>
              <a:t>(</a:t>
            </a:r>
            <a:r>
              <a:rPr lang="en-US" altLang="zh-CN" sz="2400" b="1" i="1" dirty="0" smtClean="0">
                <a:latin typeface="Times New Roman" pitchFamily="18" charset="0"/>
              </a:rPr>
              <a:t>f</a:t>
            </a:r>
            <a:r>
              <a:rPr lang="en-US" altLang="zh-CN" sz="2400" b="1" i="1" baseline="-25000" dirty="0" smtClean="0">
                <a:latin typeface="Times New Roman" pitchFamily="18" charset="0"/>
              </a:rPr>
              <a:t>m</a:t>
            </a:r>
            <a:r>
              <a:rPr lang="en-US" altLang="zh-CN" sz="2400" b="1" dirty="0" smtClean="0">
                <a:latin typeface="Times New Roman" pitchFamily="18" charset="0"/>
              </a:rPr>
              <a:t>)</a:t>
            </a:r>
            <a:endParaRPr lang="en-US" altLang="zh-CN" sz="2400" b="1" baseline="-25000" dirty="0" smtClean="0">
              <a:latin typeface="Times New Roman" pitchFamily="18" charset="0"/>
            </a:endParaRPr>
          </a:p>
          <a:p>
            <a:pPr>
              <a:lnSpc>
                <a:spcPct val="80000"/>
              </a:lnSpc>
              <a:buFont typeface="Wingdings" pitchFamily="2" charset="2"/>
              <a:buNone/>
              <a:defRPr/>
            </a:pPr>
            <a:r>
              <a:rPr lang="en-US" altLang="zh-CN" sz="2400" b="1" dirty="0" smtClean="0">
                <a:latin typeface="Times New Roman" pitchFamily="18" charset="0"/>
              </a:rPr>
              <a:t>                 </a:t>
            </a:r>
          </a:p>
          <a:p>
            <a:pPr>
              <a:lnSpc>
                <a:spcPct val="80000"/>
              </a:lnSpc>
              <a:buFont typeface="Wingdings" pitchFamily="2" charset="2"/>
              <a:buNone/>
              <a:defRPr/>
            </a:pPr>
            <a:r>
              <a:rPr lang="zh-CN" altLang="en-US" sz="2400" b="1" dirty="0" smtClean="0">
                <a:latin typeface="Times New Roman" pitchFamily="18" charset="0"/>
              </a:rPr>
              <a:t>                       倒数关系                                         倒数关系</a:t>
            </a:r>
          </a:p>
          <a:p>
            <a:pPr>
              <a:lnSpc>
                <a:spcPct val="80000"/>
              </a:lnSpc>
              <a:buFont typeface="Wingdings" pitchFamily="2" charset="2"/>
              <a:buNone/>
              <a:defRPr/>
            </a:pPr>
            <a:r>
              <a:rPr lang="en-US" altLang="zh-CN" sz="2400" b="1" dirty="0" smtClean="0">
                <a:latin typeface="Times New Roman" pitchFamily="18" charset="0"/>
              </a:rPr>
              <a:t>     【</a:t>
            </a:r>
            <a:r>
              <a:rPr lang="zh-CN" altLang="en-US" sz="2400" b="1" dirty="0" smtClean="0">
                <a:latin typeface="Times New Roman" pitchFamily="18" charset="0"/>
              </a:rPr>
              <a:t>频域</a:t>
            </a:r>
            <a:r>
              <a:rPr lang="en-US" altLang="zh-CN" sz="2400" b="1" dirty="0" smtClean="0">
                <a:latin typeface="Times New Roman" pitchFamily="18" charset="0"/>
              </a:rPr>
              <a:t>】                                        【</a:t>
            </a:r>
            <a:r>
              <a:rPr lang="zh-CN" altLang="en-US" sz="2400" b="1" dirty="0" smtClean="0">
                <a:latin typeface="Times New Roman" pitchFamily="18" charset="0"/>
              </a:rPr>
              <a:t>时域</a:t>
            </a:r>
            <a:r>
              <a:rPr lang="en-US" altLang="zh-CN" sz="2400" b="1" dirty="0" smtClean="0">
                <a:latin typeface="Times New Roman" pitchFamily="18" charset="0"/>
              </a:rPr>
              <a:t>】</a:t>
            </a:r>
          </a:p>
          <a:p>
            <a:pPr>
              <a:lnSpc>
                <a:spcPct val="80000"/>
              </a:lnSpc>
              <a:buFont typeface="Wingdings" pitchFamily="2" charset="2"/>
              <a:buNone/>
              <a:defRPr/>
            </a:pPr>
            <a:r>
              <a:rPr lang="en-US" altLang="zh-CN" sz="2400" b="1" dirty="0" smtClean="0">
                <a:latin typeface="Times New Roman" pitchFamily="18" charset="0"/>
              </a:rPr>
              <a:t>                     B</a:t>
            </a:r>
            <a:r>
              <a:rPr lang="en-US" altLang="zh-CN" sz="2400" b="1" baseline="-25000" dirty="0" smtClean="0">
                <a:latin typeface="Times New Roman" pitchFamily="18" charset="0"/>
              </a:rPr>
              <a:t>C                                                                               </a:t>
            </a:r>
            <a:r>
              <a:rPr lang="en-US" altLang="zh-CN" sz="2400" b="1" dirty="0" smtClean="0">
                <a:latin typeface="Times New Roman" pitchFamily="18" charset="0"/>
              </a:rPr>
              <a:t>T</a:t>
            </a:r>
            <a:r>
              <a:rPr lang="en-US" altLang="zh-CN" sz="2400" b="1" baseline="-25000" dirty="0" smtClean="0">
                <a:latin typeface="Times New Roman" pitchFamily="18" charset="0"/>
              </a:rPr>
              <a:t>C</a:t>
            </a:r>
          </a:p>
        </p:txBody>
      </p:sp>
      <p:sp>
        <p:nvSpPr>
          <p:cNvPr id="101380" name="Line 4"/>
          <p:cNvSpPr>
            <a:spLocks noChangeShapeType="1"/>
          </p:cNvSpPr>
          <p:nvPr/>
        </p:nvSpPr>
        <p:spPr bwMode="auto">
          <a:xfrm>
            <a:off x="2590800" y="5181600"/>
            <a:ext cx="0" cy="1143000"/>
          </a:xfrm>
          <a:prstGeom prst="line">
            <a:avLst/>
          </a:prstGeom>
          <a:noFill/>
          <a:ln w="25400">
            <a:solidFill>
              <a:schemeClr val="tx1"/>
            </a:solidFill>
            <a:round/>
            <a:headEnd type="triangle" w="lg" len="lg"/>
            <a:tailEnd type="triangle" w="lg" len="lg"/>
          </a:ln>
        </p:spPr>
        <p:txBody>
          <a:bodyPr/>
          <a:lstStyle/>
          <a:p>
            <a:endParaRPr lang="zh-CN" altLang="en-US"/>
          </a:p>
        </p:txBody>
      </p:sp>
      <p:sp>
        <p:nvSpPr>
          <p:cNvPr id="101381" name="Line 7"/>
          <p:cNvSpPr>
            <a:spLocks noChangeShapeType="1"/>
          </p:cNvSpPr>
          <p:nvPr/>
        </p:nvSpPr>
        <p:spPr bwMode="auto">
          <a:xfrm>
            <a:off x="7010400" y="5181600"/>
            <a:ext cx="0" cy="1143000"/>
          </a:xfrm>
          <a:prstGeom prst="line">
            <a:avLst/>
          </a:prstGeom>
          <a:noFill/>
          <a:ln w="25400">
            <a:solidFill>
              <a:schemeClr val="tx1"/>
            </a:solidFill>
            <a:round/>
            <a:headEnd type="triangle" w="lg" len="lg"/>
            <a:tailEnd type="triangle" w="lg" len="lg"/>
          </a:ln>
        </p:spPr>
        <p:txBody>
          <a:bodyPr/>
          <a:lstStyle/>
          <a:p>
            <a:endParaRPr lang="zh-CN" altLang="en-US"/>
          </a:p>
        </p:txBody>
      </p:sp>
      <p:sp>
        <p:nvSpPr>
          <p:cNvPr id="101382" name="Text Box 9"/>
          <p:cNvSpPr txBox="1">
            <a:spLocks noChangeArrowheads="1"/>
          </p:cNvSpPr>
          <p:nvPr/>
        </p:nvSpPr>
        <p:spPr bwMode="auto">
          <a:xfrm>
            <a:off x="3886200" y="4572000"/>
            <a:ext cx="1524000" cy="461963"/>
          </a:xfrm>
          <a:prstGeom prst="rect">
            <a:avLst/>
          </a:prstGeom>
          <a:noFill/>
          <a:ln w="9525">
            <a:noFill/>
            <a:miter lim="800000"/>
            <a:headEnd/>
            <a:tailEnd/>
          </a:ln>
        </p:spPr>
        <p:txBody>
          <a:bodyPr>
            <a:spAutoFit/>
          </a:bodyPr>
          <a:lstStyle/>
          <a:p>
            <a:pPr>
              <a:spcBef>
                <a:spcPct val="50000"/>
              </a:spcBef>
            </a:pPr>
            <a:r>
              <a:rPr lang="zh-CN" altLang="en-US" sz="2400" b="1" dirty="0">
                <a:solidFill>
                  <a:schemeClr val="hlink"/>
                </a:solidFill>
              </a:rPr>
              <a:t>对偶量</a:t>
            </a:r>
          </a:p>
        </p:txBody>
      </p:sp>
      <p:cxnSp>
        <p:nvCxnSpPr>
          <p:cNvPr id="101383" name="直接箭头连接符 11"/>
          <p:cNvCxnSpPr>
            <a:cxnSpLocks noChangeShapeType="1"/>
          </p:cNvCxnSpPr>
          <p:nvPr/>
        </p:nvCxnSpPr>
        <p:spPr bwMode="auto">
          <a:xfrm>
            <a:off x="2819400" y="5029200"/>
            <a:ext cx="3962400" cy="0"/>
          </a:xfrm>
          <a:prstGeom prst="straightConnector1">
            <a:avLst/>
          </a:prstGeom>
          <a:noFill/>
          <a:ln w="25400" algn="ctr">
            <a:solidFill>
              <a:srgbClr val="FF0000"/>
            </a:solidFill>
            <a:round/>
            <a:headEnd type="triangle" w="lg" len="lg"/>
            <a:tailEnd type="triangle" w="lg" len="lg"/>
          </a:ln>
        </p:spPr>
      </p:cxnSp>
      <p:cxnSp>
        <p:nvCxnSpPr>
          <p:cNvPr id="101384" name="直接箭头连接符 12"/>
          <p:cNvCxnSpPr>
            <a:cxnSpLocks noChangeShapeType="1"/>
          </p:cNvCxnSpPr>
          <p:nvPr/>
        </p:nvCxnSpPr>
        <p:spPr bwMode="auto">
          <a:xfrm>
            <a:off x="2895600" y="6477000"/>
            <a:ext cx="3886200" cy="0"/>
          </a:xfrm>
          <a:prstGeom prst="straightConnector1">
            <a:avLst/>
          </a:prstGeom>
          <a:noFill/>
          <a:ln w="25400" algn="ctr">
            <a:solidFill>
              <a:srgbClr val="FF0000"/>
            </a:solidFill>
            <a:round/>
            <a:headEnd type="triangle" w="lg" len="lg"/>
            <a:tailEnd type="triangle" w="lg" len="lg"/>
          </a:ln>
        </p:spPr>
      </p:cxnSp>
      <p:sp>
        <p:nvSpPr>
          <p:cNvPr id="101385" name="Text Box 9"/>
          <p:cNvSpPr txBox="1">
            <a:spLocks noChangeArrowheads="1"/>
          </p:cNvSpPr>
          <p:nvPr/>
        </p:nvSpPr>
        <p:spPr bwMode="auto">
          <a:xfrm>
            <a:off x="3962400" y="6019800"/>
            <a:ext cx="1524000" cy="461963"/>
          </a:xfrm>
          <a:prstGeom prst="rect">
            <a:avLst/>
          </a:prstGeom>
          <a:noFill/>
          <a:ln w="9525">
            <a:noFill/>
            <a:miter lim="800000"/>
            <a:headEnd/>
            <a:tailEnd/>
          </a:ln>
        </p:spPr>
        <p:txBody>
          <a:bodyPr>
            <a:spAutoFit/>
          </a:bodyPr>
          <a:lstStyle/>
          <a:p>
            <a:pPr>
              <a:spcBef>
                <a:spcPct val="50000"/>
              </a:spcBef>
            </a:pPr>
            <a:r>
              <a:rPr lang="zh-CN" altLang="en-US" sz="2400" b="1" dirty="0">
                <a:solidFill>
                  <a:schemeClr val="hlink"/>
                </a:solidFill>
              </a:rPr>
              <a:t>对偶量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01383"/>
                                        </p:tgtEl>
                                        <p:attrNameLst>
                                          <p:attrName>style.visibility</p:attrName>
                                        </p:attrNameLst>
                                      </p:cBhvr>
                                      <p:to>
                                        <p:strVal val="visible"/>
                                      </p:to>
                                    </p:set>
                                    <p:animEffect transition="in" filter="box(out)">
                                      <p:cBhvr>
                                        <p:cTn id="7" dur="1000"/>
                                        <p:tgtEl>
                                          <p:spTgt spid="101383"/>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01382"/>
                                        </p:tgtEl>
                                        <p:attrNameLst>
                                          <p:attrName>style.visibility</p:attrName>
                                        </p:attrNameLst>
                                      </p:cBhvr>
                                      <p:to>
                                        <p:strVal val="visible"/>
                                      </p:to>
                                    </p:set>
                                  </p:childTnLst>
                                </p:cTn>
                              </p:par>
                            </p:childTnLst>
                          </p:cTn>
                        </p:par>
                        <p:par>
                          <p:cTn id="11" fill="hold">
                            <p:stCondLst>
                              <p:cond delay="1000"/>
                            </p:stCondLst>
                            <p:childTnLst>
                              <p:par>
                                <p:cTn id="12" presetID="26" presetClass="emph" presetSubtype="0" fill="hold" grpId="1" nodeType="afterEffect">
                                  <p:stCondLst>
                                    <p:cond delay="0"/>
                                  </p:stCondLst>
                                  <p:childTnLst>
                                    <p:animEffect transition="out" filter="fade">
                                      <p:cBhvr>
                                        <p:cTn id="13" dur="1000" tmFilter="0, 0; .2, .5; .8, .5; 1, 0"/>
                                        <p:tgtEl>
                                          <p:spTgt spid="101382"/>
                                        </p:tgtEl>
                                      </p:cBhvr>
                                    </p:animEffect>
                                    <p:animScale>
                                      <p:cBhvr>
                                        <p:cTn id="14" dur="500" autoRev="1" fill="hold"/>
                                        <p:tgtEl>
                                          <p:spTgt spid="101382"/>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101384"/>
                                        </p:tgtEl>
                                        <p:attrNameLst>
                                          <p:attrName>style.visibility</p:attrName>
                                        </p:attrNameLst>
                                      </p:cBhvr>
                                      <p:to>
                                        <p:strVal val="visible"/>
                                      </p:to>
                                    </p:set>
                                    <p:animEffect transition="in" filter="box(out)">
                                      <p:cBhvr>
                                        <p:cTn id="19" dur="1000"/>
                                        <p:tgtEl>
                                          <p:spTgt spid="101384"/>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101385"/>
                                        </p:tgtEl>
                                        <p:attrNameLst>
                                          <p:attrName>style.visibility</p:attrName>
                                        </p:attrNameLst>
                                      </p:cBhvr>
                                      <p:to>
                                        <p:strVal val="visible"/>
                                      </p:to>
                                    </p:set>
                                  </p:childTnLst>
                                </p:cTn>
                              </p:par>
                            </p:childTnLst>
                          </p:cTn>
                        </p:par>
                        <p:par>
                          <p:cTn id="23" fill="hold">
                            <p:stCondLst>
                              <p:cond delay="1000"/>
                            </p:stCondLst>
                            <p:childTnLst>
                              <p:par>
                                <p:cTn id="24" presetID="26" presetClass="emph" presetSubtype="0" fill="hold" grpId="1" nodeType="afterEffect">
                                  <p:stCondLst>
                                    <p:cond delay="0"/>
                                  </p:stCondLst>
                                  <p:childTnLst>
                                    <p:animEffect transition="out" filter="fade">
                                      <p:cBhvr>
                                        <p:cTn id="25" dur="1000" tmFilter="0, 0; .2, .5; .8, .5; 1, 0"/>
                                        <p:tgtEl>
                                          <p:spTgt spid="101385"/>
                                        </p:tgtEl>
                                      </p:cBhvr>
                                    </p:animEffect>
                                    <p:animScale>
                                      <p:cBhvr>
                                        <p:cTn id="26" dur="500" autoRev="1" fill="hold"/>
                                        <p:tgtEl>
                                          <p:spTgt spid="10138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2" grpId="0"/>
      <p:bldP spid="101382" grpId="1"/>
      <p:bldP spid="101385" grpId="0"/>
      <p:bldP spid="101385"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endParaRPr lang="zh-CN" altLang="en-US" smtClean="0"/>
          </a:p>
        </p:txBody>
      </p:sp>
      <p:sp>
        <p:nvSpPr>
          <p:cNvPr id="102403" name="内容占位符 2"/>
          <p:cNvSpPr>
            <a:spLocks noGrp="1"/>
          </p:cNvSpPr>
          <p:nvPr>
            <p:ph idx="1"/>
          </p:nvPr>
        </p:nvSpPr>
        <p:spPr>
          <a:xfrm>
            <a:off x="1182688" y="2017713"/>
            <a:ext cx="7772400" cy="573087"/>
          </a:xfrm>
        </p:spPr>
        <p:txBody>
          <a:bodyPr/>
          <a:lstStyle/>
          <a:p>
            <a:r>
              <a:rPr lang="zh-CN" altLang="en-US" sz="2800" b="1" u="sng" smtClean="0"/>
              <a:t>总结</a:t>
            </a:r>
            <a:r>
              <a:rPr lang="zh-CN" altLang="en-US" sz="2800" b="1" smtClean="0"/>
              <a:t>（续</a:t>
            </a:r>
            <a:r>
              <a:rPr lang="en-US" altLang="zh-CN" sz="2800" b="1" smtClean="0">
                <a:latin typeface="Times New Roman" pitchFamily="18" charset="0"/>
              </a:rPr>
              <a:t>3</a:t>
            </a:r>
            <a:r>
              <a:rPr lang="zh-CN" altLang="en-US" sz="2800" b="1" smtClean="0"/>
              <a:t>）</a:t>
            </a:r>
          </a:p>
          <a:p>
            <a:pPr>
              <a:buFont typeface="Wingdings" pitchFamily="2" charset="2"/>
              <a:buNone/>
            </a:pPr>
            <a:endParaRPr lang="zh-CN" altLang="en-US" smtClean="0"/>
          </a:p>
        </p:txBody>
      </p:sp>
      <p:sp>
        <p:nvSpPr>
          <p:cNvPr id="102404" name="TextBox 3"/>
          <p:cNvSpPr txBox="1">
            <a:spLocks noChangeArrowheads="1"/>
          </p:cNvSpPr>
          <p:nvPr/>
        </p:nvSpPr>
        <p:spPr bwMode="auto">
          <a:xfrm>
            <a:off x="838200" y="2743200"/>
            <a:ext cx="3200400" cy="3970338"/>
          </a:xfrm>
          <a:prstGeom prst="rect">
            <a:avLst/>
          </a:prstGeom>
          <a:noFill/>
          <a:ln w="25400">
            <a:solidFill>
              <a:schemeClr val="tx1"/>
            </a:solidFill>
            <a:miter lim="800000"/>
            <a:headEnd/>
            <a:tailEnd/>
          </a:ln>
        </p:spPr>
        <p:txBody>
          <a:bodyPr>
            <a:spAutoFit/>
          </a:bodyPr>
          <a:lstStyle/>
          <a:p>
            <a:r>
              <a:rPr lang="zh-CN" altLang="en-US" sz="2800" b="1">
                <a:latin typeface="Times New Roman" pitchFamily="18" charset="0"/>
                <a:cs typeface="Times New Roman" pitchFamily="18" charset="0"/>
              </a:rPr>
              <a:t>按多径时延扩展分类：</a:t>
            </a:r>
            <a:endParaRPr lang="en-US" altLang="zh-CN" sz="2800" b="1">
              <a:latin typeface="Times New Roman" pitchFamily="18" charset="0"/>
              <a:cs typeface="Times New Roman" pitchFamily="18" charset="0"/>
            </a:endParaRPr>
          </a:p>
          <a:p>
            <a:r>
              <a:rPr lang="en-US" altLang="zh-CN" sz="2800" b="1">
                <a:latin typeface="Times New Roman" pitchFamily="18" charset="0"/>
                <a:cs typeface="Times New Roman" pitchFamily="18" charset="0"/>
              </a:rPr>
              <a:t>B</a:t>
            </a:r>
            <a:r>
              <a:rPr lang="en-US" altLang="zh-CN" sz="2800" b="1" baseline="-25000">
                <a:latin typeface="Times New Roman" pitchFamily="18" charset="0"/>
                <a:cs typeface="Times New Roman" pitchFamily="18" charset="0"/>
              </a:rPr>
              <a:t>S</a:t>
            </a:r>
            <a:r>
              <a:rPr lang="en-US" altLang="zh-CN" sz="2800" b="1">
                <a:latin typeface="Times New Roman" pitchFamily="18" charset="0"/>
                <a:cs typeface="Times New Roman" pitchFamily="18" charset="0"/>
              </a:rPr>
              <a:t>&gt;B</a:t>
            </a:r>
            <a:r>
              <a:rPr lang="en-US" altLang="zh-CN" sz="2800" b="1" baseline="-25000">
                <a:latin typeface="Times New Roman" pitchFamily="18" charset="0"/>
                <a:cs typeface="Times New Roman" pitchFamily="18" charset="0"/>
              </a:rPr>
              <a:t>C</a:t>
            </a:r>
            <a:r>
              <a:rPr lang="en-US" altLang="zh-CN" sz="2800" b="1">
                <a:latin typeface="Times New Roman" pitchFamily="18" charset="0"/>
                <a:cs typeface="Times New Roman" pitchFamily="18" charset="0"/>
              </a:rPr>
              <a:t>(T</a:t>
            </a:r>
            <a:r>
              <a:rPr lang="en-US" altLang="zh-CN" sz="2800" b="1" baseline="-25000">
                <a:latin typeface="Times New Roman" pitchFamily="18" charset="0"/>
                <a:cs typeface="Times New Roman" pitchFamily="18" charset="0"/>
              </a:rPr>
              <a:t>S</a:t>
            </a:r>
            <a:r>
              <a:rPr lang="en-US" altLang="zh-CN" sz="2800" b="1">
                <a:latin typeface="Times New Roman" pitchFamily="18" charset="0"/>
                <a:cs typeface="Times New Roman" pitchFamily="18" charset="0"/>
              </a:rPr>
              <a:t>&lt;</a:t>
            </a:r>
            <a:r>
              <a:rPr lang="el-GR" altLang="zh-CN" sz="2800" b="1">
                <a:latin typeface="Times New Roman" pitchFamily="18" charset="0"/>
                <a:cs typeface="Times New Roman" pitchFamily="18" charset="0"/>
              </a:rPr>
              <a:t>σ</a:t>
            </a:r>
            <a:r>
              <a:rPr lang="el-GR" altLang="zh-CN" sz="2800" b="1" baseline="-25000">
                <a:latin typeface="Times New Roman" pitchFamily="18" charset="0"/>
                <a:cs typeface="Times New Roman" pitchFamily="18" charset="0"/>
              </a:rPr>
              <a:t>τ</a:t>
            </a:r>
            <a:r>
              <a:rPr lang="en-US" altLang="zh-CN" sz="2800" b="1">
                <a:latin typeface="Times New Roman" pitchFamily="18" charset="0"/>
                <a:cs typeface="Times New Roman" pitchFamily="18" charset="0"/>
              </a:rPr>
              <a:t>)</a:t>
            </a:r>
            <a:r>
              <a:rPr lang="zh-CN" altLang="en-US" sz="2800" b="1">
                <a:latin typeface="Times New Roman" pitchFamily="18" charset="0"/>
                <a:cs typeface="Times New Roman" pitchFamily="18" charset="0"/>
              </a:rPr>
              <a:t>：</a:t>
            </a:r>
            <a:endParaRPr lang="en-US" altLang="zh-CN" sz="2800" b="1">
              <a:latin typeface="Times New Roman" pitchFamily="18" charset="0"/>
              <a:cs typeface="Times New Roman" pitchFamily="18" charset="0"/>
            </a:endParaRPr>
          </a:p>
          <a:p>
            <a:r>
              <a:rPr lang="en-US" altLang="zh-CN" sz="2800" b="1">
                <a:latin typeface="Times New Roman" pitchFamily="18" charset="0"/>
                <a:cs typeface="Times New Roman" pitchFamily="18" charset="0"/>
              </a:rPr>
              <a:t>    </a:t>
            </a:r>
            <a:r>
              <a:rPr lang="zh-CN" altLang="en-US" sz="2800" b="1">
                <a:latin typeface="Times New Roman" pitchFamily="18" charset="0"/>
                <a:cs typeface="Times New Roman" pitchFamily="18" charset="0"/>
              </a:rPr>
              <a:t>频率选择性衰落</a:t>
            </a:r>
            <a:endParaRPr lang="en-US" altLang="zh-CN" sz="2800" b="1">
              <a:latin typeface="Times New Roman" pitchFamily="18" charset="0"/>
              <a:cs typeface="Times New Roman" pitchFamily="18" charset="0"/>
            </a:endParaRPr>
          </a:p>
          <a:p>
            <a:endParaRPr lang="en-US" altLang="zh-CN" sz="2800" b="1">
              <a:latin typeface="Times New Roman" pitchFamily="18" charset="0"/>
              <a:cs typeface="Times New Roman" pitchFamily="18" charset="0"/>
            </a:endParaRPr>
          </a:p>
          <a:p>
            <a:r>
              <a:rPr lang="en-US" altLang="zh-CN" sz="2800" b="1">
                <a:latin typeface="Times New Roman" pitchFamily="18" charset="0"/>
                <a:cs typeface="Times New Roman" pitchFamily="18" charset="0"/>
              </a:rPr>
              <a:t>B</a:t>
            </a:r>
            <a:r>
              <a:rPr lang="en-US" altLang="zh-CN" sz="2800" b="1" baseline="-25000">
                <a:latin typeface="Times New Roman" pitchFamily="18" charset="0"/>
                <a:cs typeface="Times New Roman" pitchFamily="18" charset="0"/>
              </a:rPr>
              <a:t>S</a:t>
            </a:r>
            <a:r>
              <a:rPr lang="en-US" altLang="zh-CN" sz="2800" b="1">
                <a:latin typeface="Times New Roman" pitchFamily="18" charset="0"/>
                <a:cs typeface="Times New Roman" pitchFamily="18" charset="0"/>
              </a:rPr>
              <a:t>&lt;B</a:t>
            </a:r>
            <a:r>
              <a:rPr lang="en-US" altLang="zh-CN" sz="2800" b="1" baseline="-25000">
                <a:latin typeface="Times New Roman" pitchFamily="18" charset="0"/>
                <a:cs typeface="Times New Roman" pitchFamily="18" charset="0"/>
              </a:rPr>
              <a:t>C</a:t>
            </a:r>
            <a:r>
              <a:rPr lang="en-US" altLang="zh-CN" sz="2800" b="1">
                <a:latin typeface="Times New Roman" pitchFamily="18" charset="0"/>
                <a:cs typeface="Times New Roman" pitchFamily="18" charset="0"/>
              </a:rPr>
              <a:t>(T</a:t>
            </a:r>
            <a:r>
              <a:rPr lang="en-US" altLang="zh-CN" sz="2800" b="1" baseline="-25000">
                <a:latin typeface="Times New Roman" pitchFamily="18" charset="0"/>
                <a:cs typeface="Times New Roman" pitchFamily="18" charset="0"/>
              </a:rPr>
              <a:t>S</a:t>
            </a:r>
            <a:r>
              <a:rPr lang="en-US" altLang="zh-CN" sz="2800" b="1">
                <a:latin typeface="Times New Roman" pitchFamily="18" charset="0"/>
                <a:cs typeface="Times New Roman" pitchFamily="18" charset="0"/>
              </a:rPr>
              <a:t>&gt;</a:t>
            </a:r>
            <a:r>
              <a:rPr lang="el-GR" altLang="zh-CN" sz="2800" b="1">
                <a:latin typeface="Times New Roman" pitchFamily="18" charset="0"/>
                <a:cs typeface="Times New Roman" pitchFamily="18" charset="0"/>
              </a:rPr>
              <a:t>σ</a:t>
            </a:r>
            <a:r>
              <a:rPr lang="el-GR" altLang="zh-CN" sz="2800" b="1" baseline="-25000">
                <a:latin typeface="Times New Roman" pitchFamily="18" charset="0"/>
                <a:cs typeface="Times New Roman" pitchFamily="18" charset="0"/>
              </a:rPr>
              <a:t>τ</a:t>
            </a:r>
            <a:r>
              <a:rPr lang="en-US" altLang="zh-CN" sz="2800" b="1">
                <a:latin typeface="Times New Roman" pitchFamily="18" charset="0"/>
                <a:cs typeface="Times New Roman" pitchFamily="18" charset="0"/>
              </a:rPr>
              <a:t>)</a:t>
            </a:r>
            <a:r>
              <a:rPr lang="zh-CN" altLang="en-US" sz="2800" b="1">
                <a:latin typeface="Times New Roman" pitchFamily="18" charset="0"/>
                <a:cs typeface="Times New Roman" pitchFamily="18" charset="0"/>
              </a:rPr>
              <a:t>：</a:t>
            </a:r>
            <a:endParaRPr lang="en-US" altLang="zh-CN" sz="2800" b="1">
              <a:latin typeface="Times New Roman" pitchFamily="18" charset="0"/>
              <a:cs typeface="Times New Roman" pitchFamily="18" charset="0"/>
            </a:endParaRPr>
          </a:p>
          <a:p>
            <a:r>
              <a:rPr lang="en-US" altLang="zh-CN" sz="2800" b="1">
                <a:latin typeface="Times New Roman" pitchFamily="18" charset="0"/>
                <a:cs typeface="Times New Roman" pitchFamily="18" charset="0"/>
              </a:rPr>
              <a:t> </a:t>
            </a:r>
            <a:r>
              <a:rPr lang="zh-CN" altLang="en-US" sz="2800" b="1">
                <a:latin typeface="Times New Roman" pitchFamily="18" charset="0"/>
                <a:cs typeface="Times New Roman" pitchFamily="18" charset="0"/>
              </a:rPr>
              <a:t>非频率选择性衰落    （即频率平坦衰落</a:t>
            </a:r>
            <a:r>
              <a:rPr lang="zh-CN" altLang="en-US" sz="2800" b="1"/>
              <a:t>）</a:t>
            </a:r>
            <a:endParaRPr lang="en-US" altLang="zh-CN" sz="2800" b="1"/>
          </a:p>
          <a:p>
            <a:endParaRPr lang="en-US" altLang="zh-CN" sz="2800" b="1"/>
          </a:p>
        </p:txBody>
      </p:sp>
      <p:sp>
        <p:nvSpPr>
          <p:cNvPr id="102405" name="TextBox 5"/>
          <p:cNvSpPr txBox="1">
            <a:spLocks noChangeArrowheads="1"/>
          </p:cNvSpPr>
          <p:nvPr/>
        </p:nvSpPr>
        <p:spPr bwMode="auto">
          <a:xfrm>
            <a:off x="5562600" y="2819400"/>
            <a:ext cx="3200400" cy="3970338"/>
          </a:xfrm>
          <a:prstGeom prst="rect">
            <a:avLst/>
          </a:prstGeom>
          <a:noFill/>
          <a:ln w="25400">
            <a:solidFill>
              <a:schemeClr val="tx1"/>
            </a:solidFill>
            <a:miter lim="800000"/>
            <a:headEnd/>
            <a:tailEnd/>
          </a:ln>
        </p:spPr>
        <p:txBody>
          <a:bodyPr>
            <a:spAutoFit/>
          </a:bodyPr>
          <a:lstStyle/>
          <a:p>
            <a:r>
              <a:rPr lang="zh-CN" altLang="en-US" sz="2800" b="1">
                <a:latin typeface="Times New Roman" pitchFamily="18" charset="0"/>
                <a:cs typeface="Times New Roman" pitchFamily="18" charset="0"/>
              </a:rPr>
              <a:t>按多普勒频率扩展分类：</a:t>
            </a:r>
            <a:endParaRPr lang="en-US" altLang="zh-CN" sz="2800" b="1">
              <a:latin typeface="Times New Roman" pitchFamily="18" charset="0"/>
              <a:cs typeface="Times New Roman" pitchFamily="18" charset="0"/>
            </a:endParaRPr>
          </a:p>
          <a:p>
            <a:r>
              <a:rPr lang="en-US" altLang="zh-CN" sz="2800" b="1">
                <a:latin typeface="Times New Roman" pitchFamily="18" charset="0"/>
                <a:cs typeface="Times New Roman" pitchFamily="18" charset="0"/>
              </a:rPr>
              <a:t>T</a:t>
            </a:r>
            <a:r>
              <a:rPr lang="en-US" altLang="zh-CN" sz="2800" b="1" baseline="-25000">
                <a:latin typeface="Times New Roman" pitchFamily="18" charset="0"/>
                <a:cs typeface="Times New Roman" pitchFamily="18" charset="0"/>
              </a:rPr>
              <a:t>S</a:t>
            </a:r>
            <a:r>
              <a:rPr lang="en-US" altLang="zh-CN" sz="2800" b="1">
                <a:latin typeface="Times New Roman" pitchFamily="18" charset="0"/>
                <a:cs typeface="Times New Roman" pitchFamily="18" charset="0"/>
              </a:rPr>
              <a:t>&gt;T</a:t>
            </a:r>
            <a:r>
              <a:rPr lang="en-US" altLang="zh-CN" sz="2800" b="1" baseline="-25000">
                <a:latin typeface="Times New Roman" pitchFamily="18" charset="0"/>
                <a:cs typeface="Times New Roman" pitchFamily="18" charset="0"/>
              </a:rPr>
              <a:t>C</a:t>
            </a:r>
            <a:r>
              <a:rPr lang="en-US" altLang="zh-CN" sz="2800" b="1">
                <a:latin typeface="Times New Roman" pitchFamily="18" charset="0"/>
                <a:cs typeface="Times New Roman" pitchFamily="18" charset="0"/>
              </a:rPr>
              <a:t>(B</a:t>
            </a:r>
            <a:r>
              <a:rPr lang="en-US" altLang="zh-CN" sz="2800" b="1" baseline="-25000">
                <a:latin typeface="Times New Roman" pitchFamily="18" charset="0"/>
                <a:cs typeface="Times New Roman" pitchFamily="18" charset="0"/>
              </a:rPr>
              <a:t>S</a:t>
            </a:r>
            <a:r>
              <a:rPr lang="en-US" altLang="zh-CN" sz="2800" b="1">
                <a:latin typeface="Times New Roman" pitchFamily="18" charset="0"/>
                <a:cs typeface="Times New Roman" pitchFamily="18" charset="0"/>
              </a:rPr>
              <a:t>&lt;B</a:t>
            </a:r>
            <a:r>
              <a:rPr lang="en-US" altLang="zh-CN" sz="2800" b="1" baseline="-25000">
                <a:latin typeface="Times New Roman" pitchFamily="18" charset="0"/>
                <a:cs typeface="Times New Roman" pitchFamily="18" charset="0"/>
              </a:rPr>
              <a:t>D</a:t>
            </a:r>
            <a:r>
              <a:rPr lang="en-US" altLang="zh-CN" sz="2800" b="1">
                <a:latin typeface="Times New Roman" pitchFamily="18" charset="0"/>
                <a:cs typeface="Times New Roman" pitchFamily="18" charset="0"/>
              </a:rPr>
              <a:t>)</a:t>
            </a:r>
            <a:r>
              <a:rPr lang="zh-CN" altLang="en-US" sz="2800" b="1">
                <a:latin typeface="Times New Roman" pitchFamily="18" charset="0"/>
                <a:cs typeface="Times New Roman" pitchFamily="18" charset="0"/>
              </a:rPr>
              <a:t>：</a:t>
            </a:r>
            <a:endParaRPr lang="en-US" altLang="zh-CN" sz="2800" b="1">
              <a:latin typeface="Times New Roman" pitchFamily="18" charset="0"/>
              <a:cs typeface="Times New Roman" pitchFamily="18" charset="0"/>
            </a:endParaRPr>
          </a:p>
          <a:p>
            <a:r>
              <a:rPr lang="en-US" altLang="zh-CN" sz="2800" b="1">
                <a:latin typeface="Times New Roman" pitchFamily="18" charset="0"/>
                <a:cs typeface="Times New Roman" pitchFamily="18" charset="0"/>
              </a:rPr>
              <a:t>    </a:t>
            </a:r>
            <a:r>
              <a:rPr lang="zh-CN" altLang="en-US" sz="2800" b="1">
                <a:latin typeface="Times New Roman" pitchFamily="18" charset="0"/>
                <a:cs typeface="Times New Roman" pitchFamily="18" charset="0"/>
              </a:rPr>
              <a:t>时间选择性衰落</a:t>
            </a:r>
            <a:endParaRPr lang="en-US" altLang="zh-CN" sz="2800" b="1">
              <a:latin typeface="Times New Roman" pitchFamily="18" charset="0"/>
              <a:cs typeface="Times New Roman" pitchFamily="18" charset="0"/>
            </a:endParaRPr>
          </a:p>
          <a:p>
            <a:r>
              <a:rPr lang="zh-CN" altLang="en-US" sz="2800" b="1">
                <a:latin typeface="Times New Roman" pitchFamily="18" charset="0"/>
                <a:cs typeface="Times New Roman" pitchFamily="18" charset="0"/>
              </a:rPr>
              <a:t>     （即快衰落）</a:t>
            </a:r>
            <a:endParaRPr lang="en-US" altLang="zh-CN" sz="2800" b="1">
              <a:latin typeface="Times New Roman" pitchFamily="18" charset="0"/>
              <a:cs typeface="Times New Roman" pitchFamily="18" charset="0"/>
            </a:endParaRPr>
          </a:p>
          <a:p>
            <a:r>
              <a:rPr lang="en-US" altLang="zh-CN" sz="2800" b="1">
                <a:latin typeface="Times New Roman" pitchFamily="18" charset="0"/>
                <a:cs typeface="Times New Roman" pitchFamily="18" charset="0"/>
              </a:rPr>
              <a:t>T</a:t>
            </a:r>
            <a:r>
              <a:rPr lang="en-US" altLang="zh-CN" sz="2800" b="1" baseline="-25000">
                <a:latin typeface="Times New Roman" pitchFamily="18" charset="0"/>
                <a:cs typeface="Times New Roman" pitchFamily="18" charset="0"/>
              </a:rPr>
              <a:t>S</a:t>
            </a:r>
            <a:r>
              <a:rPr lang="en-US" altLang="zh-CN" sz="2800" b="1">
                <a:latin typeface="Times New Roman" pitchFamily="18" charset="0"/>
                <a:cs typeface="Times New Roman" pitchFamily="18" charset="0"/>
              </a:rPr>
              <a:t>&lt;T</a:t>
            </a:r>
            <a:r>
              <a:rPr lang="en-US" altLang="zh-CN" sz="2800" b="1" baseline="-25000">
                <a:latin typeface="Times New Roman" pitchFamily="18" charset="0"/>
                <a:cs typeface="Times New Roman" pitchFamily="18" charset="0"/>
              </a:rPr>
              <a:t>C</a:t>
            </a:r>
            <a:r>
              <a:rPr lang="en-US" altLang="zh-CN" sz="2800" b="1">
                <a:latin typeface="Times New Roman" pitchFamily="18" charset="0"/>
                <a:cs typeface="Times New Roman" pitchFamily="18" charset="0"/>
              </a:rPr>
              <a:t>(B</a:t>
            </a:r>
            <a:r>
              <a:rPr lang="en-US" altLang="zh-CN" sz="2800" b="1" baseline="-25000">
                <a:latin typeface="Times New Roman" pitchFamily="18" charset="0"/>
                <a:cs typeface="Times New Roman" pitchFamily="18" charset="0"/>
              </a:rPr>
              <a:t>S</a:t>
            </a:r>
            <a:r>
              <a:rPr lang="en-US" altLang="zh-CN" sz="2800" b="1">
                <a:latin typeface="Times New Roman" pitchFamily="18" charset="0"/>
                <a:cs typeface="Times New Roman" pitchFamily="18" charset="0"/>
              </a:rPr>
              <a:t>&gt;B</a:t>
            </a:r>
            <a:r>
              <a:rPr lang="en-US" altLang="zh-CN" sz="2800" b="1" baseline="-25000">
                <a:latin typeface="Times New Roman" pitchFamily="18" charset="0"/>
                <a:cs typeface="Times New Roman" pitchFamily="18" charset="0"/>
              </a:rPr>
              <a:t>D</a:t>
            </a:r>
            <a:r>
              <a:rPr lang="en-US" altLang="zh-CN" sz="2800" b="1">
                <a:latin typeface="Times New Roman" pitchFamily="18" charset="0"/>
                <a:cs typeface="Times New Roman" pitchFamily="18" charset="0"/>
              </a:rPr>
              <a:t>)</a:t>
            </a:r>
            <a:r>
              <a:rPr lang="zh-CN" altLang="en-US" sz="2800" b="1">
                <a:latin typeface="Times New Roman" pitchFamily="18" charset="0"/>
                <a:cs typeface="Times New Roman" pitchFamily="18" charset="0"/>
              </a:rPr>
              <a:t>：</a:t>
            </a:r>
            <a:endParaRPr lang="en-US" altLang="zh-CN" sz="2800" b="1">
              <a:latin typeface="Times New Roman" pitchFamily="18" charset="0"/>
              <a:cs typeface="Times New Roman" pitchFamily="18" charset="0"/>
            </a:endParaRPr>
          </a:p>
          <a:p>
            <a:r>
              <a:rPr lang="en-US" altLang="zh-CN" sz="2800" b="1">
                <a:latin typeface="Times New Roman" pitchFamily="18" charset="0"/>
                <a:cs typeface="Times New Roman" pitchFamily="18" charset="0"/>
              </a:rPr>
              <a:t> </a:t>
            </a:r>
            <a:r>
              <a:rPr lang="zh-CN" altLang="en-US" sz="2800" b="1">
                <a:latin typeface="Times New Roman" pitchFamily="18" charset="0"/>
                <a:cs typeface="Times New Roman" pitchFamily="18" charset="0"/>
              </a:rPr>
              <a:t>非时间选择性衰落    （即时间平坦衰落，慢衰落</a:t>
            </a:r>
            <a:r>
              <a:rPr lang="zh-CN" altLang="en-US" sz="2800" b="1"/>
              <a:t>）</a:t>
            </a:r>
            <a:endParaRPr lang="en-US" altLang="zh-CN" sz="2800" b="1"/>
          </a:p>
        </p:txBody>
      </p:sp>
      <p:sp>
        <p:nvSpPr>
          <p:cNvPr id="102406" name="Text Box 9"/>
          <p:cNvSpPr txBox="1">
            <a:spLocks noChangeArrowheads="1"/>
          </p:cNvSpPr>
          <p:nvPr/>
        </p:nvSpPr>
        <p:spPr bwMode="auto">
          <a:xfrm>
            <a:off x="4343400" y="3733800"/>
            <a:ext cx="990600" cy="457200"/>
          </a:xfrm>
          <a:prstGeom prst="rect">
            <a:avLst/>
          </a:prstGeom>
          <a:noFill/>
          <a:ln w="9525">
            <a:noFill/>
            <a:miter lim="800000"/>
            <a:headEnd/>
            <a:tailEnd/>
          </a:ln>
        </p:spPr>
        <p:txBody>
          <a:bodyPr>
            <a:spAutoFit/>
          </a:bodyPr>
          <a:lstStyle/>
          <a:p>
            <a:pPr>
              <a:spcBef>
                <a:spcPct val="50000"/>
              </a:spcBef>
            </a:pPr>
            <a:r>
              <a:rPr lang="zh-CN" altLang="en-US" sz="2400" b="1" dirty="0">
                <a:solidFill>
                  <a:schemeClr val="hlink"/>
                </a:solidFill>
              </a:rPr>
              <a:t>对偶</a:t>
            </a:r>
          </a:p>
        </p:txBody>
      </p:sp>
      <p:sp>
        <p:nvSpPr>
          <p:cNvPr id="8" name="Text Box 10"/>
          <p:cNvSpPr txBox="1">
            <a:spLocks noChangeArrowheads="1"/>
          </p:cNvSpPr>
          <p:nvPr/>
        </p:nvSpPr>
        <p:spPr bwMode="auto">
          <a:xfrm>
            <a:off x="4343400" y="4419600"/>
            <a:ext cx="990600" cy="457200"/>
          </a:xfrm>
          <a:prstGeom prst="rect">
            <a:avLst/>
          </a:prstGeom>
          <a:noFill/>
          <a:ln w="9525">
            <a:noFill/>
            <a:miter lim="800000"/>
            <a:headEnd/>
            <a:tailEnd/>
          </a:ln>
          <a:effectLst/>
        </p:spPr>
        <p:txBody>
          <a:bodyPr>
            <a:spAutoFit/>
          </a:bodyPr>
          <a:lstStyle/>
          <a:p>
            <a:pPr>
              <a:spcBef>
                <a:spcPct val="50000"/>
              </a:spcBef>
              <a:defRPr/>
            </a:pPr>
            <a:r>
              <a:rPr lang="zh-CN" altLang="en-US" sz="2400" b="1" dirty="0">
                <a:solidFill>
                  <a:schemeClr val="hlink"/>
                </a:solidFill>
                <a:effectLst>
                  <a:outerShdw blurRad="38100" dist="38100" dir="2700000" algn="tl">
                    <a:srgbClr val="C0C0C0"/>
                  </a:outerShdw>
                </a:effectLst>
                <a:ea typeface="宋体" pitchFamily="2" charset="-122"/>
              </a:rPr>
              <a:t>关系</a:t>
            </a:r>
          </a:p>
        </p:txBody>
      </p:sp>
      <p:sp>
        <p:nvSpPr>
          <p:cNvPr id="102408" name="左右箭头 8"/>
          <p:cNvSpPr>
            <a:spLocks noChangeArrowheads="1"/>
          </p:cNvSpPr>
          <p:nvPr/>
        </p:nvSpPr>
        <p:spPr bwMode="auto">
          <a:xfrm>
            <a:off x="4114800" y="4038600"/>
            <a:ext cx="1371600" cy="533400"/>
          </a:xfrm>
          <a:prstGeom prst="leftRightArrow">
            <a:avLst>
              <a:gd name="adj1" fmla="val 50000"/>
              <a:gd name="adj2" fmla="val 50000"/>
            </a:avLst>
          </a:prstGeom>
          <a:noFill/>
          <a:ln w="25400" algn="ctr">
            <a:solidFill>
              <a:srgbClr val="FF0000"/>
            </a:solidFill>
            <a:round/>
            <a:headEnd/>
            <a:tailEnd/>
          </a:ln>
        </p:spPr>
        <p:txBody>
          <a:bodyPr wrap="none" anchor="ctr"/>
          <a:lstStyle/>
          <a:p>
            <a:pPr algn="ctr"/>
            <a:endParaRPr lang="zh-CN"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endParaRPr lang="zh-CN" altLang="zh-CN" smtClean="0"/>
          </a:p>
        </p:txBody>
      </p:sp>
      <p:pic>
        <p:nvPicPr>
          <p:cNvPr id="103427" name="Picture 3"/>
          <p:cNvPicPr>
            <a:picLocks noGrp="1" noChangeAspect="1" noChangeArrowheads="1"/>
          </p:cNvPicPr>
          <p:nvPr>
            <p:ph sz="half" idx="1"/>
          </p:nvPr>
        </p:nvPicPr>
        <p:blipFill>
          <a:blip r:embed="rId3" cstate="print"/>
          <a:srcRect/>
          <a:stretch>
            <a:fillRect/>
          </a:stretch>
        </p:blipFill>
        <p:spPr>
          <a:xfrm>
            <a:off x="685800" y="2362200"/>
            <a:ext cx="3810000" cy="3352800"/>
          </a:xfrm>
        </p:spPr>
      </p:pic>
      <p:sp>
        <p:nvSpPr>
          <p:cNvPr id="103428" name="Text Box 4"/>
          <p:cNvSpPr txBox="1">
            <a:spLocks noChangeArrowheads="1"/>
          </p:cNvSpPr>
          <p:nvPr/>
        </p:nvSpPr>
        <p:spPr bwMode="auto">
          <a:xfrm>
            <a:off x="762000" y="5943600"/>
            <a:ext cx="3733800" cy="396875"/>
          </a:xfrm>
          <a:prstGeom prst="rect">
            <a:avLst/>
          </a:prstGeom>
          <a:noFill/>
          <a:ln w="12700">
            <a:noFill/>
            <a:prstDash val="dash"/>
            <a:miter lim="800000"/>
            <a:headEnd/>
            <a:tailEnd/>
          </a:ln>
        </p:spPr>
        <p:txBody>
          <a:bodyPr>
            <a:spAutoFit/>
          </a:bodyPr>
          <a:lstStyle/>
          <a:p>
            <a:pPr>
              <a:spcBef>
                <a:spcPct val="50000"/>
              </a:spcBef>
            </a:pPr>
            <a:r>
              <a:rPr lang="en-US" altLang="zh-CN" sz="2000" b="1">
                <a:latin typeface="Times New Roman" pitchFamily="18" charset="0"/>
              </a:rPr>
              <a:t>a)</a:t>
            </a:r>
            <a:r>
              <a:rPr lang="zh-CN" altLang="en-US" sz="2000" b="1">
                <a:latin typeface="Times New Roman" pitchFamily="18" charset="0"/>
              </a:rPr>
              <a:t>按时间（时延）区分信道类型</a:t>
            </a:r>
          </a:p>
        </p:txBody>
      </p:sp>
      <p:sp>
        <p:nvSpPr>
          <p:cNvPr id="103429" name="Rectangle 5"/>
          <p:cNvSpPr>
            <a:spLocks noChangeArrowheads="1"/>
          </p:cNvSpPr>
          <p:nvPr/>
        </p:nvSpPr>
        <p:spPr bwMode="auto">
          <a:xfrm>
            <a:off x="4724400" y="5943600"/>
            <a:ext cx="4243388" cy="396875"/>
          </a:xfrm>
          <a:prstGeom prst="rect">
            <a:avLst/>
          </a:prstGeom>
          <a:noFill/>
          <a:ln w="12700">
            <a:noFill/>
            <a:prstDash val="dash"/>
            <a:miter lim="800000"/>
            <a:headEnd/>
            <a:tailEnd/>
          </a:ln>
        </p:spPr>
        <p:txBody>
          <a:bodyPr wrap="none">
            <a:spAutoFit/>
          </a:bodyPr>
          <a:lstStyle/>
          <a:p>
            <a:r>
              <a:rPr lang="en-US" altLang="zh-CN" sz="2000" b="1">
                <a:latin typeface="Times New Roman" pitchFamily="18" charset="0"/>
              </a:rPr>
              <a:t>b)</a:t>
            </a:r>
            <a:r>
              <a:rPr lang="zh-CN" altLang="en-US" sz="2000" b="1">
                <a:latin typeface="Times New Roman" pitchFamily="18" charset="0"/>
              </a:rPr>
              <a:t>按带宽（频率扩展）区分信道类型</a:t>
            </a:r>
          </a:p>
        </p:txBody>
      </p:sp>
      <p:pic>
        <p:nvPicPr>
          <p:cNvPr id="103430" name="Picture 6"/>
          <p:cNvPicPr>
            <a:picLocks noGrp="1" noChangeAspect="1" noChangeArrowheads="1"/>
          </p:cNvPicPr>
          <p:nvPr>
            <p:ph sz="half" idx="2"/>
          </p:nvPr>
        </p:nvPicPr>
        <p:blipFill>
          <a:blip r:embed="rId4" cstate="print"/>
          <a:srcRect/>
          <a:stretch>
            <a:fillRect/>
          </a:stretch>
        </p:blipFill>
        <p:spPr>
          <a:xfrm>
            <a:off x="4876800" y="2362200"/>
            <a:ext cx="3886200" cy="3352800"/>
          </a:xfrm>
        </p:spPr>
      </p:pic>
      <p:sp>
        <p:nvSpPr>
          <p:cNvPr id="103431" name="Text Box 7"/>
          <p:cNvSpPr txBox="1">
            <a:spLocks noChangeArrowheads="1"/>
          </p:cNvSpPr>
          <p:nvPr/>
        </p:nvSpPr>
        <p:spPr bwMode="auto">
          <a:xfrm>
            <a:off x="1447800" y="5029200"/>
            <a:ext cx="914400" cy="366713"/>
          </a:xfrm>
          <a:prstGeom prst="rect">
            <a:avLst/>
          </a:prstGeom>
          <a:noFill/>
          <a:ln w="9525">
            <a:noFill/>
            <a:miter lim="800000"/>
            <a:headEnd/>
            <a:tailEnd/>
          </a:ln>
        </p:spPr>
        <p:txBody>
          <a:bodyPr>
            <a:spAutoFit/>
          </a:bodyPr>
          <a:lstStyle/>
          <a:p>
            <a:pPr>
              <a:spcBef>
                <a:spcPct val="50000"/>
              </a:spcBef>
            </a:pPr>
            <a:r>
              <a:rPr lang="en-US" altLang="zh-CN" b="1" i="1">
                <a:solidFill>
                  <a:schemeClr val="tx2"/>
                </a:solidFill>
                <a:latin typeface="Times New Roman" pitchFamily="18" charset="0"/>
              </a:rPr>
              <a:t>T</a:t>
            </a:r>
            <a:r>
              <a:rPr lang="en-US" altLang="zh-CN" b="1" i="1" baseline="-25000">
                <a:solidFill>
                  <a:schemeClr val="tx2"/>
                </a:solidFill>
                <a:latin typeface="Times New Roman" pitchFamily="18" charset="0"/>
              </a:rPr>
              <a:t>S</a:t>
            </a:r>
            <a:r>
              <a:rPr lang="en-US" altLang="zh-CN" b="1" i="1">
                <a:solidFill>
                  <a:schemeClr val="tx2"/>
                </a:solidFill>
                <a:latin typeface="Times New Roman" pitchFamily="18" charset="0"/>
              </a:rPr>
              <a:t>&lt;&lt;T</a:t>
            </a:r>
            <a:r>
              <a:rPr lang="en-US" altLang="zh-CN" b="1" i="1" baseline="-25000">
                <a:solidFill>
                  <a:schemeClr val="tx2"/>
                </a:solidFill>
                <a:latin typeface="Times New Roman" pitchFamily="18" charset="0"/>
              </a:rPr>
              <a:t>c</a:t>
            </a:r>
            <a:r>
              <a:rPr lang="en-US" altLang="zh-CN"/>
              <a:t> </a:t>
            </a:r>
          </a:p>
        </p:txBody>
      </p:sp>
      <p:sp>
        <p:nvSpPr>
          <p:cNvPr id="103432" name="Text Box 8"/>
          <p:cNvSpPr txBox="1">
            <a:spLocks noChangeArrowheads="1"/>
          </p:cNvSpPr>
          <p:nvPr/>
        </p:nvSpPr>
        <p:spPr bwMode="auto">
          <a:xfrm>
            <a:off x="2971800" y="5029200"/>
            <a:ext cx="914400" cy="366713"/>
          </a:xfrm>
          <a:prstGeom prst="rect">
            <a:avLst/>
          </a:prstGeom>
          <a:noFill/>
          <a:ln w="9525">
            <a:noFill/>
            <a:miter lim="800000"/>
            <a:headEnd/>
            <a:tailEnd/>
          </a:ln>
        </p:spPr>
        <p:txBody>
          <a:bodyPr>
            <a:spAutoFit/>
          </a:bodyPr>
          <a:lstStyle/>
          <a:p>
            <a:pPr>
              <a:spcBef>
                <a:spcPct val="50000"/>
              </a:spcBef>
            </a:pPr>
            <a:r>
              <a:rPr lang="en-US" altLang="zh-CN" b="1" i="1">
                <a:solidFill>
                  <a:schemeClr val="tx2"/>
                </a:solidFill>
                <a:latin typeface="Times New Roman" pitchFamily="18" charset="0"/>
              </a:rPr>
              <a:t>T</a:t>
            </a:r>
            <a:r>
              <a:rPr lang="en-US" altLang="zh-CN" b="1" i="1" baseline="-25000">
                <a:solidFill>
                  <a:schemeClr val="tx2"/>
                </a:solidFill>
                <a:latin typeface="Times New Roman" pitchFamily="18" charset="0"/>
              </a:rPr>
              <a:t>S</a:t>
            </a:r>
            <a:r>
              <a:rPr lang="en-US" altLang="zh-CN" b="1" i="1">
                <a:solidFill>
                  <a:schemeClr val="tx2"/>
                </a:solidFill>
                <a:latin typeface="Times New Roman" pitchFamily="18" charset="0"/>
              </a:rPr>
              <a:t>&gt;T</a:t>
            </a:r>
            <a:r>
              <a:rPr lang="en-US" altLang="zh-CN" b="1" i="1" baseline="-25000">
                <a:solidFill>
                  <a:schemeClr val="tx2"/>
                </a:solidFill>
                <a:latin typeface="Times New Roman" pitchFamily="18" charset="0"/>
              </a:rPr>
              <a:t>c</a:t>
            </a:r>
            <a:r>
              <a:rPr lang="en-US" altLang="zh-CN"/>
              <a:t> </a:t>
            </a:r>
          </a:p>
        </p:txBody>
      </p:sp>
      <p:sp>
        <p:nvSpPr>
          <p:cNvPr id="103433" name="Text Box 9"/>
          <p:cNvSpPr txBox="1">
            <a:spLocks noChangeArrowheads="1"/>
          </p:cNvSpPr>
          <p:nvPr/>
        </p:nvSpPr>
        <p:spPr bwMode="auto">
          <a:xfrm>
            <a:off x="990600" y="3048000"/>
            <a:ext cx="1219200" cy="366713"/>
          </a:xfrm>
          <a:prstGeom prst="rect">
            <a:avLst/>
          </a:prstGeom>
          <a:noFill/>
          <a:ln w="9525">
            <a:noFill/>
            <a:miter lim="800000"/>
            <a:headEnd/>
            <a:tailEnd/>
          </a:ln>
        </p:spPr>
        <p:txBody>
          <a:bodyPr>
            <a:spAutoFit/>
          </a:bodyPr>
          <a:lstStyle/>
          <a:p>
            <a:pPr>
              <a:spcBef>
                <a:spcPct val="50000"/>
              </a:spcBef>
            </a:pPr>
            <a:r>
              <a:rPr lang="en-US" altLang="zh-CN" b="1" i="1">
                <a:solidFill>
                  <a:schemeClr val="tx2"/>
                </a:solidFill>
                <a:latin typeface="Times New Roman" pitchFamily="18" charset="0"/>
              </a:rPr>
              <a:t>T</a:t>
            </a:r>
            <a:r>
              <a:rPr lang="en-US" altLang="zh-CN" b="1" i="1" baseline="-25000">
                <a:solidFill>
                  <a:schemeClr val="tx2"/>
                </a:solidFill>
                <a:latin typeface="Times New Roman" pitchFamily="18" charset="0"/>
              </a:rPr>
              <a:t>S</a:t>
            </a:r>
            <a:r>
              <a:rPr lang="en-US" altLang="zh-CN" b="1" i="1">
                <a:solidFill>
                  <a:schemeClr val="tx2"/>
                </a:solidFill>
                <a:latin typeface="Times New Roman" pitchFamily="18" charset="0"/>
              </a:rPr>
              <a:t>&gt;&gt;</a:t>
            </a:r>
            <a:r>
              <a:rPr lang="el-GR" altLang="zh-CN" b="1" i="1">
                <a:solidFill>
                  <a:schemeClr val="tx2"/>
                </a:solidFill>
              </a:rPr>
              <a:t>σ</a:t>
            </a:r>
            <a:r>
              <a:rPr lang="el-GR" altLang="zh-CN" b="1" i="1" baseline="-25000">
                <a:solidFill>
                  <a:schemeClr val="tx2"/>
                </a:solidFill>
                <a:latin typeface="Times New Roman" pitchFamily="18" charset="0"/>
                <a:cs typeface="Times New Roman" pitchFamily="18" charset="0"/>
              </a:rPr>
              <a:t>τ</a:t>
            </a:r>
            <a:r>
              <a:rPr lang="en-US" altLang="zh-CN"/>
              <a:t> </a:t>
            </a:r>
          </a:p>
        </p:txBody>
      </p:sp>
      <p:sp>
        <p:nvSpPr>
          <p:cNvPr id="103434" name="Text Box 10"/>
          <p:cNvSpPr txBox="1">
            <a:spLocks noChangeArrowheads="1"/>
          </p:cNvSpPr>
          <p:nvPr/>
        </p:nvSpPr>
        <p:spPr bwMode="auto">
          <a:xfrm>
            <a:off x="5638800" y="4876800"/>
            <a:ext cx="914400" cy="366713"/>
          </a:xfrm>
          <a:prstGeom prst="rect">
            <a:avLst/>
          </a:prstGeom>
          <a:noFill/>
          <a:ln w="9525">
            <a:noFill/>
            <a:miter lim="800000"/>
            <a:headEnd/>
            <a:tailEnd/>
          </a:ln>
        </p:spPr>
        <p:txBody>
          <a:bodyPr>
            <a:spAutoFit/>
          </a:bodyPr>
          <a:lstStyle/>
          <a:p>
            <a:pPr>
              <a:spcBef>
                <a:spcPct val="50000"/>
              </a:spcBef>
            </a:pPr>
            <a:r>
              <a:rPr lang="en-US" altLang="zh-CN" b="1" i="1">
                <a:solidFill>
                  <a:schemeClr val="tx2"/>
                </a:solidFill>
                <a:latin typeface="Times New Roman" pitchFamily="18" charset="0"/>
              </a:rPr>
              <a:t>B</a:t>
            </a:r>
            <a:r>
              <a:rPr lang="en-US" altLang="zh-CN" b="1" i="1" baseline="-25000">
                <a:solidFill>
                  <a:schemeClr val="tx2"/>
                </a:solidFill>
                <a:latin typeface="Times New Roman" pitchFamily="18" charset="0"/>
              </a:rPr>
              <a:t>S</a:t>
            </a:r>
            <a:r>
              <a:rPr lang="en-US" altLang="zh-CN" b="1" i="1">
                <a:solidFill>
                  <a:schemeClr val="tx2"/>
                </a:solidFill>
                <a:latin typeface="Times New Roman" pitchFamily="18" charset="0"/>
              </a:rPr>
              <a:t>&lt;B</a:t>
            </a:r>
            <a:r>
              <a:rPr lang="en-US" altLang="zh-CN" b="1" i="1" baseline="-25000">
                <a:solidFill>
                  <a:schemeClr val="tx2"/>
                </a:solidFill>
                <a:latin typeface="Times New Roman" pitchFamily="18" charset="0"/>
              </a:rPr>
              <a:t>D</a:t>
            </a:r>
            <a:r>
              <a:rPr lang="en-US" altLang="zh-CN"/>
              <a:t> </a:t>
            </a:r>
          </a:p>
        </p:txBody>
      </p:sp>
      <p:sp>
        <p:nvSpPr>
          <p:cNvPr id="103435" name="Text Box 11"/>
          <p:cNvSpPr txBox="1">
            <a:spLocks noChangeArrowheads="1"/>
          </p:cNvSpPr>
          <p:nvPr/>
        </p:nvSpPr>
        <p:spPr bwMode="auto">
          <a:xfrm>
            <a:off x="990600" y="4419600"/>
            <a:ext cx="914400" cy="779463"/>
          </a:xfrm>
          <a:prstGeom prst="rect">
            <a:avLst/>
          </a:prstGeom>
          <a:noFill/>
          <a:ln w="9525">
            <a:noFill/>
            <a:miter lim="800000"/>
            <a:headEnd/>
            <a:tailEnd/>
          </a:ln>
        </p:spPr>
        <p:txBody>
          <a:bodyPr>
            <a:spAutoFit/>
          </a:bodyPr>
          <a:lstStyle/>
          <a:p>
            <a:pPr>
              <a:spcBef>
                <a:spcPct val="50000"/>
              </a:spcBef>
            </a:pPr>
            <a:r>
              <a:rPr lang="en-US" altLang="zh-CN" b="1" i="1">
                <a:solidFill>
                  <a:schemeClr val="tx2"/>
                </a:solidFill>
                <a:latin typeface="Times New Roman" pitchFamily="18" charset="0"/>
              </a:rPr>
              <a:t>T</a:t>
            </a:r>
            <a:r>
              <a:rPr lang="en-US" altLang="zh-CN" b="1" i="1" baseline="-25000">
                <a:solidFill>
                  <a:schemeClr val="tx2"/>
                </a:solidFill>
                <a:latin typeface="Times New Roman" pitchFamily="18" charset="0"/>
              </a:rPr>
              <a:t>S</a:t>
            </a:r>
            <a:r>
              <a:rPr lang="en-US" altLang="zh-CN" b="1" i="1">
                <a:solidFill>
                  <a:schemeClr val="tx2"/>
                </a:solidFill>
                <a:latin typeface="Times New Roman" pitchFamily="18" charset="0"/>
              </a:rPr>
              <a:t>&lt;</a:t>
            </a:r>
            <a:r>
              <a:rPr lang="el-GR" altLang="zh-CN" b="1" i="1">
                <a:solidFill>
                  <a:schemeClr val="tx2"/>
                </a:solidFill>
              </a:rPr>
              <a:t>σ</a:t>
            </a:r>
            <a:r>
              <a:rPr lang="el-GR" altLang="zh-CN" b="1" i="1" baseline="-25000">
                <a:solidFill>
                  <a:schemeClr val="tx2"/>
                </a:solidFill>
                <a:latin typeface="Times New Roman" pitchFamily="18" charset="0"/>
              </a:rPr>
              <a:t>τ</a:t>
            </a:r>
            <a:r>
              <a:rPr lang="en-US" altLang="zh-CN" baseline="-25000">
                <a:latin typeface="Times New Roman" pitchFamily="18" charset="0"/>
              </a:rPr>
              <a:t> </a:t>
            </a:r>
          </a:p>
          <a:p>
            <a:pPr>
              <a:spcBef>
                <a:spcPct val="50000"/>
              </a:spcBef>
            </a:pPr>
            <a:endParaRPr lang="en-US" altLang="zh-CN"/>
          </a:p>
        </p:txBody>
      </p:sp>
      <p:sp>
        <p:nvSpPr>
          <p:cNvPr id="103436" name="Text Box 12"/>
          <p:cNvSpPr txBox="1">
            <a:spLocks noChangeArrowheads="1"/>
          </p:cNvSpPr>
          <p:nvPr/>
        </p:nvSpPr>
        <p:spPr bwMode="auto">
          <a:xfrm>
            <a:off x="7086600" y="4876800"/>
            <a:ext cx="1143000" cy="366713"/>
          </a:xfrm>
          <a:prstGeom prst="rect">
            <a:avLst/>
          </a:prstGeom>
          <a:noFill/>
          <a:ln w="9525">
            <a:noFill/>
            <a:miter lim="800000"/>
            <a:headEnd/>
            <a:tailEnd/>
          </a:ln>
        </p:spPr>
        <p:txBody>
          <a:bodyPr>
            <a:spAutoFit/>
          </a:bodyPr>
          <a:lstStyle/>
          <a:p>
            <a:pPr>
              <a:spcBef>
                <a:spcPct val="50000"/>
              </a:spcBef>
            </a:pPr>
            <a:r>
              <a:rPr lang="en-US" altLang="zh-CN" b="1" i="1">
                <a:solidFill>
                  <a:schemeClr val="tx2"/>
                </a:solidFill>
                <a:latin typeface="Times New Roman" pitchFamily="18" charset="0"/>
              </a:rPr>
              <a:t>B</a:t>
            </a:r>
            <a:r>
              <a:rPr lang="en-US" altLang="zh-CN" b="1" i="1" baseline="-25000">
                <a:solidFill>
                  <a:schemeClr val="tx2"/>
                </a:solidFill>
                <a:latin typeface="Times New Roman" pitchFamily="18" charset="0"/>
              </a:rPr>
              <a:t>S</a:t>
            </a:r>
            <a:r>
              <a:rPr lang="en-US" altLang="zh-CN" b="1" i="1">
                <a:solidFill>
                  <a:schemeClr val="tx2"/>
                </a:solidFill>
                <a:latin typeface="Times New Roman" pitchFamily="18" charset="0"/>
              </a:rPr>
              <a:t>&gt;&gt;B</a:t>
            </a:r>
            <a:r>
              <a:rPr lang="en-US" altLang="zh-CN" b="1" i="1" baseline="-25000">
                <a:solidFill>
                  <a:schemeClr val="tx2"/>
                </a:solidFill>
                <a:latin typeface="Times New Roman" pitchFamily="18" charset="0"/>
              </a:rPr>
              <a:t>D</a:t>
            </a:r>
            <a:r>
              <a:rPr lang="en-US" altLang="zh-CN"/>
              <a:t> </a:t>
            </a:r>
          </a:p>
        </p:txBody>
      </p:sp>
      <p:sp>
        <p:nvSpPr>
          <p:cNvPr id="103437" name="Text Box 13"/>
          <p:cNvSpPr txBox="1">
            <a:spLocks noChangeArrowheads="1"/>
          </p:cNvSpPr>
          <p:nvPr/>
        </p:nvSpPr>
        <p:spPr bwMode="auto">
          <a:xfrm>
            <a:off x="5181600" y="3124200"/>
            <a:ext cx="914400" cy="366713"/>
          </a:xfrm>
          <a:prstGeom prst="rect">
            <a:avLst/>
          </a:prstGeom>
          <a:noFill/>
          <a:ln w="9525">
            <a:noFill/>
            <a:miter lim="800000"/>
            <a:headEnd/>
            <a:tailEnd/>
          </a:ln>
        </p:spPr>
        <p:txBody>
          <a:bodyPr>
            <a:spAutoFit/>
          </a:bodyPr>
          <a:lstStyle/>
          <a:p>
            <a:pPr>
              <a:spcBef>
                <a:spcPct val="50000"/>
              </a:spcBef>
            </a:pPr>
            <a:r>
              <a:rPr lang="en-US" altLang="zh-CN" b="1" i="1">
                <a:solidFill>
                  <a:schemeClr val="tx2"/>
                </a:solidFill>
                <a:latin typeface="Times New Roman" pitchFamily="18" charset="0"/>
              </a:rPr>
              <a:t>B</a:t>
            </a:r>
            <a:r>
              <a:rPr lang="en-US" altLang="zh-CN" b="1" i="1" baseline="-25000">
                <a:solidFill>
                  <a:schemeClr val="tx2"/>
                </a:solidFill>
                <a:latin typeface="Times New Roman" pitchFamily="18" charset="0"/>
              </a:rPr>
              <a:t>S</a:t>
            </a:r>
            <a:r>
              <a:rPr lang="en-US" altLang="zh-CN" b="1" i="1">
                <a:solidFill>
                  <a:schemeClr val="tx2"/>
                </a:solidFill>
                <a:latin typeface="Times New Roman" pitchFamily="18" charset="0"/>
              </a:rPr>
              <a:t>&gt;B</a:t>
            </a:r>
            <a:r>
              <a:rPr lang="en-US" altLang="zh-CN" b="1" i="1" baseline="-25000">
                <a:solidFill>
                  <a:schemeClr val="tx2"/>
                </a:solidFill>
                <a:latin typeface="Times New Roman" pitchFamily="18" charset="0"/>
              </a:rPr>
              <a:t>c</a:t>
            </a:r>
            <a:r>
              <a:rPr lang="en-US" altLang="zh-CN"/>
              <a:t> </a:t>
            </a:r>
          </a:p>
        </p:txBody>
      </p:sp>
      <p:sp>
        <p:nvSpPr>
          <p:cNvPr id="103438" name="Text Box 14"/>
          <p:cNvSpPr txBox="1">
            <a:spLocks noChangeArrowheads="1"/>
          </p:cNvSpPr>
          <p:nvPr/>
        </p:nvSpPr>
        <p:spPr bwMode="auto">
          <a:xfrm>
            <a:off x="5181600" y="4191000"/>
            <a:ext cx="914400" cy="366713"/>
          </a:xfrm>
          <a:prstGeom prst="rect">
            <a:avLst/>
          </a:prstGeom>
          <a:noFill/>
          <a:ln w="9525">
            <a:noFill/>
            <a:miter lim="800000"/>
            <a:headEnd/>
            <a:tailEnd/>
          </a:ln>
        </p:spPr>
        <p:txBody>
          <a:bodyPr>
            <a:spAutoFit/>
          </a:bodyPr>
          <a:lstStyle/>
          <a:p>
            <a:pPr>
              <a:spcBef>
                <a:spcPct val="50000"/>
              </a:spcBef>
            </a:pPr>
            <a:r>
              <a:rPr lang="en-US" altLang="zh-CN" b="1" i="1">
                <a:solidFill>
                  <a:schemeClr val="tx2"/>
                </a:solidFill>
                <a:latin typeface="Times New Roman" pitchFamily="18" charset="0"/>
              </a:rPr>
              <a:t>B</a:t>
            </a:r>
            <a:r>
              <a:rPr lang="en-US" altLang="zh-CN" b="1" i="1" baseline="-25000">
                <a:solidFill>
                  <a:schemeClr val="tx2"/>
                </a:solidFill>
                <a:latin typeface="Times New Roman" pitchFamily="18" charset="0"/>
              </a:rPr>
              <a:t>S</a:t>
            </a:r>
            <a:r>
              <a:rPr lang="en-US" altLang="zh-CN" b="1" i="1">
                <a:solidFill>
                  <a:schemeClr val="tx2"/>
                </a:solidFill>
                <a:latin typeface="Times New Roman" pitchFamily="18" charset="0"/>
              </a:rPr>
              <a:t>&lt;&lt;B</a:t>
            </a:r>
            <a:r>
              <a:rPr lang="en-US" altLang="zh-CN" b="1" i="1" baseline="-25000">
                <a:solidFill>
                  <a:schemeClr val="tx2"/>
                </a:solidFill>
                <a:latin typeface="Times New Roman" pitchFamily="18" charset="0"/>
              </a:rPr>
              <a:t>c</a:t>
            </a:r>
            <a:r>
              <a:rPr lang="en-US" altLang="zh-CN"/>
              <a:t>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endParaRPr lang="zh-CN" altLang="zh-CN" smtClean="0"/>
          </a:p>
        </p:txBody>
      </p:sp>
      <p:sp>
        <p:nvSpPr>
          <p:cNvPr id="104451" name="Rectangle 3"/>
          <p:cNvSpPr>
            <a:spLocks noGrp="1" noChangeArrowheads="1"/>
          </p:cNvSpPr>
          <p:nvPr>
            <p:ph type="body" idx="1"/>
          </p:nvPr>
        </p:nvSpPr>
        <p:spPr>
          <a:xfrm>
            <a:off x="762000" y="2133600"/>
            <a:ext cx="7772400" cy="4114800"/>
          </a:xfrm>
        </p:spPr>
        <p:txBody>
          <a:bodyPr/>
          <a:lstStyle/>
          <a:p>
            <a:pPr eaLnBrk="1" hangingPunct="1"/>
            <a:r>
              <a:rPr lang="zh-CN" altLang="en-US" b="1" dirty="0" smtClean="0"/>
              <a:t>习题：试在下面的坐标图中填写衰落类型：</a:t>
            </a:r>
          </a:p>
        </p:txBody>
      </p:sp>
      <p:pic>
        <p:nvPicPr>
          <p:cNvPr id="104452" name="Picture 4"/>
          <p:cNvPicPr>
            <a:picLocks noChangeAspect="1" noChangeArrowheads="1"/>
          </p:cNvPicPr>
          <p:nvPr/>
        </p:nvPicPr>
        <p:blipFill>
          <a:blip r:embed="rId3" cstate="print"/>
          <a:srcRect/>
          <a:stretch>
            <a:fillRect/>
          </a:stretch>
        </p:blipFill>
        <p:spPr bwMode="auto">
          <a:xfrm>
            <a:off x="2895600" y="2971800"/>
            <a:ext cx="4105275" cy="3009900"/>
          </a:xfrm>
          <a:prstGeom prst="rect">
            <a:avLst/>
          </a:prstGeom>
          <a:noFill/>
          <a:ln w="9525">
            <a:noFill/>
            <a:miter lim="800000"/>
            <a:headEnd/>
            <a:tailEnd/>
          </a:ln>
        </p:spPr>
      </p:pic>
      <p:sp>
        <p:nvSpPr>
          <p:cNvPr id="7" name="TextBox 6"/>
          <p:cNvSpPr txBox="1"/>
          <p:nvPr/>
        </p:nvSpPr>
        <p:spPr>
          <a:xfrm>
            <a:off x="4038600" y="5410200"/>
            <a:ext cx="609600" cy="461665"/>
          </a:xfrm>
          <a:prstGeom prst="rect">
            <a:avLst/>
          </a:prstGeom>
          <a:noFill/>
        </p:spPr>
        <p:txBody>
          <a:bodyPr wrap="square" rtlCol="0">
            <a:spAutoFit/>
          </a:bodyPr>
          <a:lstStyle/>
          <a:p>
            <a:r>
              <a:rPr lang="zh-CN" altLang="en-US" sz="2400" b="1" dirty="0" smtClean="0">
                <a:solidFill>
                  <a:srgbClr val="FF0000"/>
                </a:solidFill>
                <a:effectLst>
                  <a:outerShdw blurRad="38100" dist="38100" dir="2700000" algn="tl">
                    <a:srgbClr val="000000">
                      <a:alpha val="43137"/>
                    </a:srgbClr>
                  </a:outerShdw>
                </a:effectLst>
              </a:rPr>
              <a:t>快</a:t>
            </a:r>
            <a:endParaRPr lang="zh-CN" altLang="en-US" sz="2400" b="1" dirty="0">
              <a:solidFill>
                <a:srgbClr val="FF0000"/>
              </a:solidFill>
              <a:effectLst>
                <a:outerShdw blurRad="38100" dist="38100" dir="2700000" algn="tl">
                  <a:srgbClr val="000000">
                    <a:alpha val="43137"/>
                  </a:srgbClr>
                </a:outerShdw>
              </a:effectLst>
            </a:endParaRPr>
          </a:p>
        </p:txBody>
      </p:sp>
      <p:sp>
        <p:nvSpPr>
          <p:cNvPr id="8" name="TextBox 7"/>
          <p:cNvSpPr txBox="1"/>
          <p:nvPr/>
        </p:nvSpPr>
        <p:spPr>
          <a:xfrm>
            <a:off x="5257800" y="5410200"/>
            <a:ext cx="609600" cy="461665"/>
          </a:xfrm>
          <a:prstGeom prst="rect">
            <a:avLst/>
          </a:prstGeom>
          <a:noFill/>
        </p:spPr>
        <p:txBody>
          <a:bodyPr wrap="square" rtlCol="0">
            <a:spAutoFit/>
          </a:bodyPr>
          <a:lstStyle/>
          <a:p>
            <a:r>
              <a:rPr lang="zh-CN" altLang="en-US" sz="2400" b="1" dirty="0" smtClean="0">
                <a:solidFill>
                  <a:srgbClr val="FF0000"/>
                </a:solidFill>
                <a:effectLst>
                  <a:outerShdw blurRad="38100" dist="38100" dir="2700000" algn="tl">
                    <a:srgbClr val="000000">
                      <a:alpha val="43137"/>
                    </a:srgbClr>
                  </a:outerShdw>
                </a:effectLst>
              </a:rPr>
              <a:t>慢</a:t>
            </a:r>
            <a:endParaRPr lang="zh-CN" altLang="en-US" sz="2400" b="1" dirty="0">
              <a:solidFill>
                <a:srgbClr val="FF0000"/>
              </a:solidFill>
              <a:effectLst>
                <a:outerShdw blurRad="38100" dist="38100" dir="2700000" algn="tl">
                  <a:srgbClr val="000000">
                    <a:alpha val="43137"/>
                  </a:srgbClr>
                </a:outerShdw>
              </a:effectLst>
            </a:endParaRPr>
          </a:p>
        </p:txBody>
      </p:sp>
      <p:sp>
        <p:nvSpPr>
          <p:cNvPr id="9" name="TextBox 8"/>
          <p:cNvSpPr txBox="1"/>
          <p:nvPr/>
        </p:nvSpPr>
        <p:spPr>
          <a:xfrm>
            <a:off x="2971800" y="4495800"/>
            <a:ext cx="609600" cy="830997"/>
          </a:xfrm>
          <a:prstGeom prst="rect">
            <a:avLst/>
          </a:prstGeom>
          <a:noFill/>
        </p:spPr>
        <p:txBody>
          <a:bodyPr wrap="square" rtlCol="0">
            <a:spAutoFit/>
          </a:bodyPr>
          <a:lstStyle/>
          <a:p>
            <a:r>
              <a:rPr lang="zh-CN" altLang="en-US" sz="2400" b="1" dirty="0" smtClean="0">
                <a:solidFill>
                  <a:srgbClr val="FF0000"/>
                </a:solidFill>
                <a:effectLst>
                  <a:outerShdw blurRad="38100" dist="38100" dir="2700000" algn="tl">
                    <a:srgbClr val="000000">
                      <a:alpha val="43137"/>
                    </a:srgbClr>
                  </a:outerShdw>
                </a:effectLst>
              </a:rPr>
              <a:t>频选</a:t>
            </a:r>
            <a:endParaRPr lang="zh-CN" altLang="en-US" sz="2400" b="1" dirty="0">
              <a:solidFill>
                <a:srgbClr val="FF0000"/>
              </a:solidFill>
              <a:effectLst>
                <a:outerShdw blurRad="38100" dist="38100" dir="2700000" algn="tl">
                  <a:srgbClr val="000000">
                    <a:alpha val="43137"/>
                  </a:srgbClr>
                </a:outerShdw>
              </a:effectLst>
            </a:endParaRPr>
          </a:p>
        </p:txBody>
      </p:sp>
      <p:sp>
        <p:nvSpPr>
          <p:cNvPr id="10" name="TextBox 9"/>
          <p:cNvSpPr txBox="1"/>
          <p:nvPr/>
        </p:nvSpPr>
        <p:spPr>
          <a:xfrm>
            <a:off x="2971800" y="3352800"/>
            <a:ext cx="609600" cy="830997"/>
          </a:xfrm>
          <a:prstGeom prst="rect">
            <a:avLst/>
          </a:prstGeom>
          <a:noFill/>
        </p:spPr>
        <p:txBody>
          <a:bodyPr wrap="square" rtlCol="0">
            <a:spAutoFit/>
          </a:bodyPr>
          <a:lstStyle/>
          <a:p>
            <a:r>
              <a:rPr lang="zh-CN" altLang="en-US" sz="2400" b="1" dirty="0" smtClean="0">
                <a:solidFill>
                  <a:srgbClr val="FF0000"/>
                </a:solidFill>
                <a:effectLst>
                  <a:outerShdw blurRad="38100" dist="38100" dir="2700000" algn="tl">
                    <a:srgbClr val="000000">
                      <a:alpha val="43137"/>
                    </a:srgbClr>
                  </a:outerShdw>
                </a:effectLst>
              </a:rPr>
              <a:t>平坦</a:t>
            </a:r>
            <a:endParaRPr lang="zh-CN" altLang="en-US" sz="24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609600" y="2133600"/>
            <a:ext cx="8153400" cy="4572000"/>
          </a:xfrm>
        </p:spPr>
        <p:txBody>
          <a:bodyPr/>
          <a:lstStyle/>
          <a:p>
            <a:r>
              <a:rPr lang="zh-CN" altLang="en-US" b="1" dirty="0" smtClean="0"/>
              <a:t>最后，应该指出，在讨论信号包络相关性</a:t>
            </a:r>
            <a:endParaRPr lang="en-US" altLang="zh-CN" b="1" dirty="0" smtClean="0"/>
          </a:p>
          <a:p>
            <a:pPr>
              <a:buNone/>
            </a:pPr>
            <a:r>
              <a:rPr lang="zh-CN" altLang="en-US" b="1" dirty="0" smtClean="0"/>
              <a:t>时，我们忽略了一个会对信号包络相关性带</a:t>
            </a:r>
            <a:endParaRPr lang="en-US" altLang="zh-CN" b="1" dirty="0" smtClean="0"/>
          </a:p>
          <a:p>
            <a:pPr>
              <a:buNone/>
            </a:pPr>
            <a:r>
              <a:rPr lang="zh-CN" altLang="en-US" b="1" dirty="0" smtClean="0"/>
              <a:t>来影响的因素</a:t>
            </a:r>
            <a:r>
              <a:rPr lang="en-US" altLang="zh-CN" b="1" dirty="0" smtClean="0"/>
              <a:t>——</a:t>
            </a:r>
            <a:r>
              <a:rPr lang="zh-CN" altLang="en-US" b="1" dirty="0" smtClean="0"/>
              <a:t>位置，基于位置（距离）</a:t>
            </a:r>
            <a:endParaRPr lang="en-US" altLang="zh-CN" b="1" dirty="0" smtClean="0"/>
          </a:p>
          <a:p>
            <a:pPr>
              <a:buNone/>
            </a:pPr>
            <a:r>
              <a:rPr lang="zh-CN" altLang="en-US" b="1" dirty="0" smtClean="0"/>
              <a:t>的差异，可以定义“</a:t>
            </a:r>
            <a:r>
              <a:rPr lang="zh-CN" altLang="en-US" b="1" dirty="0" smtClean="0">
                <a:solidFill>
                  <a:srgbClr val="FF0000"/>
                </a:solidFill>
                <a:effectLst>
                  <a:outerShdw blurRad="38100" dist="38100" dir="2700000" algn="tl">
                    <a:srgbClr val="000000">
                      <a:alpha val="43137"/>
                    </a:srgbClr>
                  </a:outerShdw>
                </a:effectLst>
              </a:rPr>
              <a:t>相干距离</a:t>
            </a:r>
            <a:r>
              <a:rPr lang="zh-CN" altLang="en-US" b="1" dirty="0" smtClean="0"/>
              <a:t>”的概念，它</a:t>
            </a:r>
            <a:endParaRPr lang="en-US" altLang="zh-CN" b="1" dirty="0" smtClean="0"/>
          </a:p>
          <a:p>
            <a:pPr>
              <a:buNone/>
            </a:pPr>
            <a:r>
              <a:rPr lang="zh-CN" altLang="en-US" b="1" dirty="0" smtClean="0"/>
              <a:t>与信道对信号的</a:t>
            </a:r>
            <a:r>
              <a:rPr lang="zh-CN" altLang="en-US" b="1" dirty="0" smtClean="0">
                <a:solidFill>
                  <a:srgbClr val="FF0000"/>
                </a:solidFill>
                <a:effectLst>
                  <a:outerShdw blurRad="38100" dist="38100" dir="2700000" algn="tl">
                    <a:srgbClr val="000000">
                      <a:alpha val="43137"/>
                    </a:srgbClr>
                  </a:outerShdw>
                </a:effectLst>
              </a:rPr>
              <a:t>角度扩展</a:t>
            </a:r>
            <a:r>
              <a:rPr lang="zh-CN" altLang="en-US" b="1" dirty="0" smtClean="0"/>
              <a:t>成反比，体现了信</a:t>
            </a:r>
            <a:endParaRPr lang="en-US" altLang="zh-CN" b="1" dirty="0" smtClean="0"/>
          </a:p>
          <a:p>
            <a:pPr>
              <a:buNone/>
            </a:pPr>
            <a:r>
              <a:rPr lang="zh-CN" altLang="en-US" b="1" dirty="0" smtClean="0"/>
              <a:t>道的</a:t>
            </a:r>
            <a:r>
              <a:rPr lang="zh-CN" altLang="en-US" b="1" dirty="0" smtClean="0">
                <a:solidFill>
                  <a:srgbClr val="FF0000"/>
                </a:solidFill>
                <a:effectLst>
                  <a:outerShdw blurRad="38100" dist="38100" dir="2700000" algn="tl">
                    <a:srgbClr val="000000">
                      <a:alpha val="43137"/>
                    </a:srgbClr>
                  </a:outerShdw>
                </a:effectLst>
              </a:rPr>
              <a:t>空间选择性</a:t>
            </a:r>
            <a:r>
              <a:rPr lang="zh-CN" altLang="en-US" b="1" dirty="0" smtClean="0"/>
              <a:t>。对这方面内容的理解是多</a:t>
            </a:r>
            <a:endParaRPr lang="en-US" altLang="zh-CN" b="1" dirty="0" smtClean="0"/>
          </a:p>
          <a:p>
            <a:pPr>
              <a:buNone/>
            </a:pPr>
            <a:r>
              <a:rPr lang="zh-CN" altLang="en-US" b="1" dirty="0" smtClean="0"/>
              <a:t>天线系统理论和设计所必需的。</a:t>
            </a:r>
            <a:endParaRPr lang="zh-CN" altLang="en-US" b="1" dirty="0"/>
          </a:p>
        </p:txBody>
      </p:sp>
      <p:sp>
        <p:nvSpPr>
          <p:cNvPr id="4" name="AutoShape 4">
            <a:hlinkClick r:id="rId2" action="ppaction://hlinksldjump"/>
          </p:cNvPr>
          <p:cNvSpPr>
            <a:spLocks noChangeArrowheads="1"/>
          </p:cNvSpPr>
          <p:nvPr/>
        </p:nvSpPr>
        <p:spPr bwMode="auto">
          <a:xfrm>
            <a:off x="8001000" y="6096000"/>
            <a:ext cx="792163" cy="504825"/>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2">
              <a:alpha val="75999"/>
            </a:schemeClr>
          </a:solidFill>
          <a:ln w="25400" algn="ctr">
            <a:solidFill>
              <a:schemeClr val="tx1"/>
            </a:solidFill>
            <a:miter lim="800000"/>
            <a:headEnd/>
            <a:tailEnd/>
          </a:ln>
          <a:effectLst/>
        </p:spPr>
        <p:txBody>
          <a:bodyPr wrap="none" anchor="ctr">
            <a:spAutoFit/>
          </a:bodyPr>
          <a:lstStyle/>
          <a:p>
            <a:pPr algn="ct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sz="4000" b="1" dirty="0" smtClean="0">
                <a:effectLst>
                  <a:outerShdw blurRad="38100" dist="38100" dir="2700000" algn="tl">
                    <a:srgbClr val="000000">
                      <a:alpha val="43137"/>
                    </a:srgbClr>
                  </a:outerShdw>
                </a:effectLst>
              </a:rPr>
              <a:t>瑞利和莱斯衰落</a:t>
            </a:r>
          </a:p>
        </p:txBody>
      </p:sp>
      <p:sp>
        <p:nvSpPr>
          <p:cNvPr id="105475" name="Rectangle 3"/>
          <p:cNvSpPr>
            <a:spLocks noGrp="1" noChangeArrowheads="1"/>
          </p:cNvSpPr>
          <p:nvPr>
            <p:ph type="body" idx="1"/>
          </p:nvPr>
        </p:nvSpPr>
        <p:spPr>
          <a:xfrm>
            <a:off x="762000" y="2133600"/>
            <a:ext cx="7772400" cy="4114800"/>
          </a:xfrm>
        </p:spPr>
        <p:txBody>
          <a:bodyPr/>
          <a:lstStyle/>
          <a:p>
            <a:pPr eaLnBrk="1" hangingPunct="1"/>
            <a:r>
              <a:rPr lang="zh-CN" altLang="en-US" b="1" dirty="0" smtClean="0"/>
              <a:t>若信道为平坦衰落信道，接收信号的包络（即幅度，记</a:t>
            </a:r>
            <a:r>
              <a:rPr lang="zh-CN" altLang="en-US" b="1" dirty="0" smtClean="0">
                <a:latin typeface="Times New Roman" pitchFamily="18" charset="0"/>
                <a:cs typeface="Times New Roman" pitchFamily="18" charset="0"/>
              </a:rPr>
              <a:t>作</a:t>
            </a:r>
            <a:r>
              <a:rPr lang="en-US" altLang="zh-CN" b="1" dirty="0" smtClean="0">
                <a:latin typeface="Times New Roman" pitchFamily="18" charset="0"/>
                <a:cs typeface="Times New Roman" pitchFamily="18" charset="0"/>
              </a:rPr>
              <a:t>r</a:t>
            </a:r>
            <a:r>
              <a:rPr lang="zh-CN" altLang="en-US" b="1" dirty="0" smtClean="0">
                <a:latin typeface="Times New Roman" pitchFamily="18" charset="0"/>
                <a:cs typeface="Times New Roman" pitchFamily="18" charset="0"/>
              </a:rPr>
              <a:t>）</a:t>
            </a:r>
            <a:r>
              <a:rPr lang="zh-CN" altLang="en-US" b="1" dirty="0" smtClean="0"/>
              <a:t>通常服从瑞利（</a:t>
            </a:r>
            <a:r>
              <a:rPr lang="en-US" altLang="zh-CN" b="1" dirty="0" smtClean="0">
                <a:latin typeface="Times New Roman" pitchFamily="18" charset="0"/>
              </a:rPr>
              <a:t>Rayleigh</a:t>
            </a:r>
            <a:r>
              <a:rPr lang="zh-CN" altLang="en-US" b="1" dirty="0" smtClean="0"/>
              <a:t>）分布。</a:t>
            </a:r>
          </a:p>
          <a:p>
            <a:pPr eaLnBrk="1" hangingPunct="1"/>
            <a:r>
              <a:rPr lang="zh-CN" altLang="en-US" b="1" dirty="0" smtClean="0"/>
              <a:t>服从瑞利分布的条件：</a:t>
            </a:r>
            <a:r>
              <a:rPr lang="en-US" altLang="zh-CN" b="1" dirty="0" smtClean="0">
                <a:latin typeface="Times New Roman" pitchFamily="18" charset="0"/>
              </a:rPr>
              <a:t>1</a:t>
            </a:r>
            <a:r>
              <a:rPr lang="zh-CN" altLang="en-US" b="1" dirty="0" smtClean="0">
                <a:latin typeface="Times New Roman" pitchFamily="18" charset="0"/>
              </a:rPr>
              <a:t>）多径分量的到达时间差别不大，码间干扰不明显；</a:t>
            </a:r>
            <a:r>
              <a:rPr lang="en-US" altLang="zh-CN" b="1" dirty="0" smtClean="0">
                <a:latin typeface="Times New Roman" pitchFamily="18" charset="0"/>
              </a:rPr>
              <a:t>2</a:t>
            </a:r>
            <a:r>
              <a:rPr lang="zh-CN" altLang="en-US" b="1" dirty="0" smtClean="0">
                <a:latin typeface="Times New Roman" pitchFamily="18" charset="0"/>
              </a:rPr>
              <a:t>）各个到达接收机的多径分量入射方向呈散射状分布，各多径分量具有近似相等的幅度。 </a:t>
            </a:r>
          </a:p>
          <a:p>
            <a:pPr eaLnBrk="1" hangingPunct="1">
              <a:buFont typeface="Wingdings" pitchFamily="2" charset="2"/>
              <a:buNone/>
            </a:pPr>
            <a:endParaRPr lang="en-US" altLang="zh-CN" b="1" dirty="0" smtClean="0">
              <a:latin typeface="Times New Roman" pitchFamily="18"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z="4000" b="1" dirty="0" smtClean="0">
                <a:effectLst>
                  <a:outerShdw blurRad="38100" dist="38100" dir="2700000" algn="tl">
                    <a:srgbClr val="000000">
                      <a:alpha val="43137"/>
                    </a:srgbClr>
                  </a:outerShdw>
                </a:effectLst>
              </a:rPr>
              <a:t>宏小区中</a:t>
            </a:r>
            <a:r>
              <a:rPr lang="en-US" altLang="zh-CN" sz="4000" b="1" dirty="0" smtClean="0">
                <a:effectLst>
                  <a:outerShdw blurRad="38100" dist="38100" dir="2700000" algn="tl">
                    <a:srgbClr val="000000">
                      <a:alpha val="43137"/>
                    </a:srgbClr>
                  </a:outerShdw>
                </a:effectLst>
              </a:rPr>
              <a:t/>
            </a:r>
            <a:br>
              <a:rPr lang="en-US" altLang="zh-CN" sz="4000" b="1" dirty="0" smtClean="0">
                <a:effectLst>
                  <a:outerShdw blurRad="38100" dist="38100" dir="2700000" algn="tl">
                    <a:srgbClr val="000000">
                      <a:alpha val="43137"/>
                    </a:srgbClr>
                  </a:outerShdw>
                </a:effectLst>
              </a:rPr>
            </a:br>
            <a:r>
              <a:rPr lang="zh-CN" altLang="en-US" sz="4000" b="1" dirty="0" smtClean="0">
                <a:effectLst>
                  <a:outerShdw blurRad="38100" dist="38100" dir="2700000" algn="tl">
                    <a:srgbClr val="000000">
                      <a:alpha val="43137"/>
                    </a:srgbClr>
                  </a:outerShdw>
                </a:effectLst>
              </a:rPr>
              <a:t>移动台处入射波的散射状分布</a:t>
            </a:r>
          </a:p>
        </p:txBody>
      </p:sp>
      <p:pic>
        <p:nvPicPr>
          <p:cNvPr id="106499" name="Picture 3"/>
          <p:cNvPicPr>
            <a:picLocks noChangeAspect="1" noChangeArrowheads="1"/>
          </p:cNvPicPr>
          <p:nvPr/>
        </p:nvPicPr>
        <p:blipFill>
          <a:blip r:embed="rId3" cstate="print"/>
          <a:srcRect/>
          <a:stretch>
            <a:fillRect/>
          </a:stretch>
        </p:blipFill>
        <p:spPr bwMode="auto">
          <a:xfrm>
            <a:off x="381000" y="2057400"/>
            <a:ext cx="8348663" cy="3886200"/>
          </a:xfrm>
          <a:prstGeom prst="rect">
            <a:avLst/>
          </a:prstGeom>
          <a:noFill/>
          <a:ln w="9525">
            <a:noFill/>
            <a:miter lim="800000"/>
            <a:headEnd/>
            <a:tailEnd/>
          </a:ln>
        </p:spPr>
      </p:pic>
      <p:sp>
        <p:nvSpPr>
          <p:cNvPr id="106500" name="Text Box 4"/>
          <p:cNvSpPr txBox="1">
            <a:spLocks noChangeArrowheads="1"/>
          </p:cNvSpPr>
          <p:nvPr/>
        </p:nvSpPr>
        <p:spPr bwMode="auto">
          <a:xfrm>
            <a:off x="381000" y="5867400"/>
            <a:ext cx="8305800" cy="954088"/>
          </a:xfrm>
          <a:prstGeom prst="rect">
            <a:avLst/>
          </a:prstGeom>
          <a:noFill/>
          <a:ln w="12700">
            <a:noFill/>
            <a:prstDash val="dash"/>
            <a:miter lim="800000"/>
            <a:headEnd/>
            <a:tailEnd/>
          </a:ln>
        </p:spPr>
        <p:txBody>
          <a:bodyPr>
            <a:spAutoFit/>
          </a:bodyPr>
          <a:lstStyle/>
          <a:p>
            <a:pPr>
              <a:spcBef>
                <a:spcPct val="50000"/>
              </a:spcBef>
            </a:pPr>
            <a:r>
              <a:rPr lang="zh-CN" altLang="en-US" sz="2800" b="1" dirty="0"/>
              <a:t>移动台远离基站</a:t>
            </a:r>
            <a:r>
              <a:rPr lang="zh-CN" altLang="en-US" sz="2800" b="1" dirty="0">
                <a:latin typeface="Times New Roman" pitchFamily="18" charset="0"/>
                <a:cs typeface="Times New Roman" pitchFamily="18" charset="0"/>
              </a:rPr>
              <a:t>（不存在</a:t>
            </a:r>
            <a:r>
              <a:rPr lang="en-US" altLang="zh-CN" sz="2800" b="1" dirty="0">
                <a:latin typeface="Times New Roman" pitchFamily="18" charset="0"/>
                <a:cs typeface="Times New Roman" pitchFamily="18" charset="0"/>
              </a:rPr>
              <a:t>LOS</a:t>
            </a:r>
            <a:r>
              <a:rPr lang="zh-CN" altLang="en-US" sz="2800" b="1" dirty="0">
                <a:latin typeface="Times New Roman" pitchFamily="18" charset="0"/>
                <a:cs typeface="Times New Roman" pitchFamily="18" charset="0"/>
              </a:rPr>
              <a:t>路径！）， </a:t>
            </a:r>
            <a:r>
              <a:rPr lang="zh-CN" altLang="en-US" sz="2800" b="1" dirty="0"/>
              <a:t>移动台附近散射体高度接近或高于移动台的高度。</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endParaRPr lang="zh-CN" altLang="zh-CN" smtClean="0"/>
          </a:p>
        </p:txBody>
      </p:sp>
      <p:sp>
        <p:nvSpPr>
          <p:cNvPr id="25603" name="Rectangle 3"/>
          <p:cNvSpPr>
            <a:spLocks noGrp="1" noChangeArrowheads="1"/>
          </p:cNvSpPr>
          <p:nvPr>
            <p:ph type="body" idx="1"/>
          </p:nvPr>
        </p:nvSpPr>
        <p:spPr>
          <a:xfrm>
            <a:off x="609600" y="1981200"/>
            <a:ext cx="8229600" cy="4648200"/>
          </a:xfrm>
        </p:spPr>
        <p:txBody>
          <a:bodyPr/>
          <a:lstStyle/>
          <a:p>
            <a:pPr eaLnBrk="1" hangingPunct="1">
              <a:lnSpc>
                <a:spcPct val="80000"/>
              </a:lnSpc>
              <a:defRPr/>
            </a:pPr>
            <a:r>
              <a:rPr lang="zh-CN" altLang="en-US" sz="2800" b="1" dirty="0" smtClean="0">
                <a:effectLst>
                  <a:outerShdw blurRad="38100" dist="38100" dir="2700000" algn="tl">
                    <a:srgbClr val="000000">
                      <a:alpha val="43137"/>
                    </a:srgbClr>
                  </a:outerShdw>
                </a:effectLst>
              </a:rPr>
              <a:t>小尺度衰落</a:t>
            </a:r>
            <a:r>
              <a:rPr lang="zh-CN" altLang="en-US" sz="2800" b="1" dirty="0" smtClean="0">
                <a:effectLst>
                  <a:outerShdw blurRad="38100" dist="38100" dir="2700000" algn="tl">
                    <a:srgbClr val="FFFFFF"/>
                  </a:outerShdw>
                </a:effectLst>
                <a:latin typeface="Times New Roman" pitchFamily="18" charset="0"/>
              </a:rPr>
              <a:t>（</a:t>
            </a:r>
            <a:r>
              <a:rPr lang="en-US" altLang="zh-CN" sz="2800" b="1" dirty="0" smtClean="0">
                <a:effectLst>
                  <a:outerShdw blurRad="38100" dist="38100" dir="2700000" algn="tl">
                    <a:srgbClr val="000000">
                      <a:alpha val="43137"/>
                    </a:srgbClr>
                  </a:outerShdw>
                </a:effectLst>
                <a:latin typeface="Times New Roman" pitchFamily="18" charset="0"/>
              </a:rPr>
              <a:t>small-scale fading</a:t>
            </a:r>
            <a:r>
              <a:rPr lang="zh-CN" altLang="en-US" sz="2800" b="1" dirty="0" smtClean="0">
                <a:latin typeface="Times New Roman" pitchFamily="18" charset="0"/>
              </a:rPr>
              <a:t>）</a:t>
            </a:r>
            <a:r>
              <a:rPr lang="zh-CN" altLang="en-US" sz="2800" dirty="0" smtClean="0"/>
              <a:t>：</a:t>
            </a:r>
          </a:p>
          <a:p>
            <a:pPr eaLnBrk="1" hangingPunct="1">
              <a:lnSpc>
                <a:spcPct val="80000"/>
              </a:lnSpc>
              <a:buFont typeface="Wingdings" pitchFamily="2" charset="2"/>
              <a:buNone/>
              <a:defRPr/>
            </a:pPr>
            <a:r>
              <a:rPr lang="zh-CN" altLang="en-US" sz="1800" dirty="0" smtClean="0"/>
              <a:t>         </a:t>
            </a:r>
            <a:r>
              <a:rPr lang="zh-CN" altLang="en-US" sz="2800" b="1" dirty="0" smtClean="0">
                <a:latin typeface="Times New Roman" pitchFamily="18" charset="0"/>
              </a:rPr>
              <a:t>简单的接收机无法辨别不同的多径分量，而仅</a:t>
            </a:r>
            <a:endParaRPr lang="en-US" altLang="zh-CN" sz="2800" b="1" dirty="0" smtClean="0">
              <a:latin typeface="Times New Roman" pitchFamily="18" charset="0"/>
            </a:endParaRPr>
          </a:p>
          <a:p>
            <a:pPr eaLnBrk="1" hangingPunct="1">
              <a:lnSpc>
                <a:spcPct val="80000"/>
              </a:lnSpc>
              <a:buFont typeface="Wingdings" pitchFamily="2" charset="2"/>
              <a:buNone/>
              <a:defRPr/>
            </a:pPr>
            <a:r>
              <a:rPr lang="zh-CN" altLang="en-US" sz="2800" b="1" dirty="0" smtClean="0">
                <a:latin typeface="Times New Roman" pitchFamily="18" charset="0"/>
              </a:rPr>
              <a:t>仅是将它们加起来，以致于它们彼此之间相互干涉。</a:t>
            </a:r>
            <a:endParaRPr lang="en-US" altLang="zh-CN" sz="2800" b="1" dirty="0" smtClean="0">
              <a:latin typeface="Times New Roman" pitchFamily="18" charset="0"/>
            </a:endParaRPr>
          </a:p>
          <a:p>
            <a:pPr eaLnBrk="1" hangingPunct="1">
              <a:lnSpc>
                <a:spcPct val="80000"/>
              </a:lnSpc>
              <a:buFont typeface="Wingdings" pitchFamily="2" charset="2"/>
              <a:buNone/>
              <a:defRPr/>
            </a:pPr>
            <a:r>
              <a:rPr lang="zh-CN" altLang="en-US" sz="2800" b="1" dirty="0" smtClean="0">
                <a:latin typeface="Times New Roman" pitchFamily="18" charset="0"/>
              </a:rPr>
              <a:t>这种干涉可能是相长的、也可能是相消的，这要</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rPr>
              <a:t>依</a:t>
            </a:r>
            <a:endParaRPr lang="en-US" altLang="zh-CN" sz="2800" b="1" dirty="0" smtClean="0">
              <a:solidFill>
                <a:srgbClr val="FF0000"/>
              </a:solidFill>
              <a:effectLst>
                <a:outerShdw blurRad="38100" dist="38100" dir="2700000" algn="tl">
                  <a:srgbClr val="000000">
                    <a:alpha val="43137"/>
                  </a:srgbClr>
                </a:outerShdw>
              </a:effectLst>
              <a:latin typeface="Times New Roman" pitchFamily="18" charset="0"/>
            </a:endParaRPr>
          </a:p>
          <a:p>
            <a:pPr eaLnBrk="1" hangingPunct="1">
              <a:lnSpc>
                <a:spcPct val="80000"/>
              </a:lnSpc>
              <a:buFont typeface="Wingdings" pitchFamily="2" charset="2"/>
              <a:buNone/>
              <a:defRPr/>
            </a:pP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rPr>
              <a:t>赖于各个多径分量的相位状态</a:t>
            </a:r>
            <a:r>
              <a:rPr lang="zh-CN" altLang="en-US" sz="2800" b="1" dirty="0" smtClean="0">
                <a:latin typeface="Times New Roman" pitchFamily="18" charset="0"/>
              </a:rPr>
              <a:t>。而相位状态主要取</a:t>
            </a:r>
            <a:endParaRPr lang="en-US" altLang="zh-CN" sz="2800" b="1" dirty="0" smtClean="0">
              <a:latin typeface="Times New Roman" pitchFamily="18" charset="0"/>
            </a:endParaRPr>
          </a:p>
          <a:p>
            <a:pPr eaLnBrk="1" hangingPunct="1">
              <a:lnSpc>
                <a:spcPct val="80000"/>
              </a:lnSpc>
              <a:buFont typeface="Wingdings" pitchFamily="2" charset="2"/>
              <a:buNone/>
              <a:defRPr/>
            </a:pPr>
            <a:r>
              <a:rPr lang="zh-CN" altLang="en-US" sz="2800" b="1" dirty="0" smtClean="0">
                <a:latin typeface="Times New Roman" pitchFamily="18" charset="0"/>
              </a:rPr>
              <a:t>决于相应多径分量的传播路径长度，从而也就依赖</a:t>
            </a:r>
            <a:endParaRPr lang="en-US" altLang="zh-CN" sz="2800" b="1" dirty="0" smtClean="0">
              <a:latin typeface="Times New Roman" pitchFamily="18" charset="0"/>
            </a:endParaRPr>
          </a:p>
          <a:p>
            <a:pPr eaLnBrk="1" hangingPunct="1">
              <a:lnSpc>
                <a:spcPct val="80000"/>
              </a:lnSpc>
              <a:buFont typeface="Wingdings" pitchFamily="2" charset="2"/>
              <a:buNone/>
              <a:defRPr/>
            </a:pPr>
            <a:r>
              <a:rPr lang="zh-CN" altLang="en-US" sz="2800" b="1" dirty="0" smtClean="0">
                <a:latin typeface="Times New Roman" pitchFamily="18" charset="0"/>
              </a:rPr>
              <a:t>于移动台及</a:t>
            </a:r>
            <a:r>
              <a:rPr lang="zh-CN" altLang="en-US" sz="2800" b="1" dirty="0" smtClean="0">
                <a:solidFill>
                  <a:schemeClr val="tx2"/>
                </a:solidFill>
                <a:effectLst>
                  <a:outerShdw blurRad="38100" dist="38100" dir="2700000" algn="tl">
                    <a:srgbClr val="000000">
                      <a:alpha val="43137"/>
                    </a:srgbClr>
                  </a:outerShdw>
                </a:effectLst>
                <a:latin typeface="Times New Roman" pitchFamily="18" charset="0"/>
              </a:rPr>
              <a:t>相互作用体</a:t>
            </a:r>
            <a:r>
              <a:rPr lang="zh-CN" altLang="en-US" sz="2800" b="1" dirty="0" smtClean="0">
                <a:latin typeface="Times New Roman" pitchFamily="18" charset="0"/>
              </a:rPr>
              <a:t>的位置。因此，如果发射机、</a:t>
            </a:r>
            <a:endParaRPr lang="en-US" altLang="zh-CN" sz="2800" b="1" dirty="0" smtClean="0">
              <a:latin typeface="Times New Roman" pitchFamily="18" charset="0"/>
            </a:endParaRPr>
          </a:p>
          <a:p>
            <a:pPr eaLnBrk="1" hangingPunct="1">
              <a:lnSpc>
                <a:spcPct val="80000"/>
              </a:lnSpc>
              <a:buFont typeface="Wingdings" pitchFamily="2" charset="2"/>
              <a:buNone/>
              <a:defRPr/>
            </a:pPr>
            <a:r>
              <a:rPr lang="zh-CN" altLang="en-US" sz="2800" b="1" dirty="0" smtClean="0">
                <a:latin typeface="Times New Roman" pitchFamily="18" charset="0"/>
              </a:rPr>
              <a:t>接收机或者相互作用体处于运动之中，干涉信号以</a:t>
            </a:r>
            <a:endParaRPr lang="en-US" altLang="zh-CN" sz="2800" b="1" dirty="0" smtClean="0">
              <a:latin typeface="Times New Roman" pitchFamily="18" charset="0"/>
            </a:endParaRPr>
          </a:p>
          <a:p>
            <a:pPr eaLnBrk="1" hangingPunct="1">
              <a:lnSpc>
                <a:spcPct val="80000"/>
              </a:lnSpc>
              <a:buFont typeface="Wingdings" pitchFamily="2" charset="2"/>
              <a:buNone/>
              <a:defRPr/>
            </a:pPr>
            <a:r>
              <a:rPr lang="zh-CN" altLang="en-US" sz="2800" b="1" dirty="0" smtClean="0">
                <a:latin typeface="Times New Roman" pitchFamily="18" charset="0"/>
              </a:rPr>
              <a:t>及相应的合成信号幅度都会随着时间而变化。这种</a:t>
            </a:r>
            <a:endParaRPr lang="en-US" altLang="zh-CN" sz="2800" b="1" dirty="0" smtClean="0">
              <a:latin typeface="Times New Roman" pitchFamily="18" charset="0"/>
            </a:endParaRPr>
          </a:p>
          <a:p>
            <a:pPr eaLnBrk="1" hangingPunct="1">
              <a:lnSpc>
                <a:spcPct val="80000"/>
              </a:lnSpc>
              <a:buFont typeface="Wingdings" pitchFamily="2" charset="2"/>
              <a:buNone/>
              <a:defRPr/>
            </a:pPr>
            <a:r>
              <a:rPr lang="zh-CN" altLang="en-US" sz="2800" b="1" dirty="0" smtClean="0">
                <a:latin typeface="Times New Roman" pitchFamily="18" charset="0"/>
              </a:rPr>
              <a:t>效应</a:t>
            </a:r>
            <a:r>
              <a:rPr lang="en-US" altLang="zh-CN" sz="2800" b="1" dirty="0" smtClean="0">
                <a:latin typeface="Times New Roman" pitchFamily="18" charset="0"/>
              </a:rPr>
              <a:t>——</a:t>
            </a:r>
            <a:r>
              <a:rPr lang="zh-CN" altLang="en-US" sz="2800" b="1" dirty="0" smtClean="0">
                <a:latin typeface="Times New Roman" pitchFamily="18" charset="0"/>
              </a:rPr>
              <a:t>即，由于不同多径分量的相互干涉而引起</a:t>
            </a:r>
            <a:endParaRPr lang="en-US" altLang="zh-CN" sz="2800" b="1" dirty="0" smtClean="0">
              <a:latin typeface="Times New Roman" pitchFamily="18" charset="0"/>
            </a:endParaRPr>
          </a:p>
          <a:p>
            <a:pPr eaLnBrk="1" hangingPunct="1">
              <a:lnSpc>
                <a:spcPct val="80000"/>
              </a:lnSpc>
              <a:buFont typeface="Wingdings" pitchFamily="2" charset="2"/>
              <a:buNone/>
              <a:defRPr/>
            </a:pPr>
            <a:r>
              <a:rPr lang="zh-CN" altLang="en-US" sz="2800" b="1" dirty="0" smtClean="0">
                <a:latin typeface="Times New Roman" pitchFamily="18" charset="0"/>
              </a:rPr>
              <a:t>的合成信号幅度的变化</a:t>
            </a:r>
            <a:r>
              <a:rPr lang="en-US" altLang="zh-CN" sz="2800" b="1" dirty="0" smtClean="0">
                <a:latin typeface="Times New Roman" pitchFamily="18" charset="0"/>
              </a:rPr>
              <a:t>——</a:t>
            </a:r>
            <a:r>
              <a:rPr lang="zh-CN" altLang="en-US" sz="2800" b="1" dirty="0" smtClean="0">
                <a:latin typeface="Times New Roman" pitchFamily="18" charset="0"/>
              </a:rPr>
              <a:t>称为</a:t>
            </a:r>
            <a:r>
              <a:rPr lang="zh-CN" altLang="en-US" sz="2800" b="1" dirty="0" smtClean="0">
                <a:effectLst>
                  <a:outerShdw blurRad="38100" dist="38100" dir="2700000" algn="tl">
                    <a:srgbClr val="000000">
                      <a:alpha val="43137"/>
                    </a:srgbClr>
                  </a:outerShdw>
                </a:effectLst>
                <a:latin typeface="Times New Roman" pitchFamily="18" charset="0"/>
              </a:rPr>
              <a:t>小尺度衰落</a:t>
            </a:r>
            <a:r>
              <a:rPr lang="zh-CN" altLang="en-US" sz="2800" b="1" dirty="0" smtClean="0">
                <a:latin typeface="Times New Roman" pitchFamily="18" charset="0"/>
              </a:rPr>
              <a:t>。</a:t>
            </a:r>
            <a:r>
              <a:rPr lang="zh-CN" altLang="en-US" sz="2800" dirty="0" smtClean="0">
                <a:latin typeface="Times New Roman" pitchFamily="18" charset="0"/>
              </a:rPr>
              <a:t>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endParaRPr lang="zh-CN" altLang="zh-CN" smtClean="0"/>
          </a:p>
        </p:txBody>
      </p:sp>
      <p:sp>
        <p:nvSpPr>
          <p:cNvPr id="29701" name="Rectangle 3"/>
          <p:cNvSpPr>
            <a:spLocks noGrp="1" noChangeArrowheads="1"/>
          </p:cNvSpPr>
          <p:nvPr>
            <p:ph type="body" sz="half" idx="1"/>
          </p:nvPr>
        </p:nvSpPr>
        <p:spPr>
          <a:xfrm>
            <a:off x="762000" y="2017713"/>
            <a:ext cx="7848600" cy="4383087"/>
          </a:xfrm>
        </p:spPr>
        <p:txBody>
          <a:bodyPr/>
          <a:lstStyle/>
          <a:p>
            <a:pPr eaLnBrk="1" hangingPunct="1"/>
            <a:r>
              <a:rPr lang="zh-CN" altLang="en-US" sz="2800" b="1" dirty="0" smtClean="0"/>
              <a:t>瑞利分布的概率密度函数（</a:t>
            </a:r>
            <a:r>
              <a:rPr lang="en-US" altLang="zh-CN" sz="2800" b="1" i="1" dirty="0" err="1" smtClean="0">
                <a:latin typeface="Times New Roman" pitchFamily="18" charset="0"/>
              </a:rPr>
              <a:t>pdf</a:t>
            </a:r>
            <a:r>
              <a:rPr lang="zh-CN" altLang="en-US" sz="2800" b="1" dirty="0" smtClean="0"/>
              <a:t>）：</a:t>
            </a:r>
          </a:p>
          <a:p>
            <a:pPr eaLnBrk="1" hangingPunct="1"/>
            <a:endParaRPr lang="zh-CN" altLang="en-US" sz="2800" b="1" dirty="0" smtClean="0"/>
          </a:p>
          <a:p>
            <a:pPr eaLnBrk="1" hangingPunct="1"/>
            <a:endParaRPr lang="zh-CN" altLang="en-US" sz="2800" b="1" dirty="0" smtClean="0"/>
          </a:p>
          <a:p>
            <a:pPr eaLnBrk="1" hangingPunct="1"/>
            <a:endParaRPr lang="zh-CN" altLang="en-US" sz="2800" b="1" dirty="0" smtClean="0"/>
          </a:p>
          <a:p>
            <a:pPr eaLnBrk="1" hangingPunct="1">
              <a:buFont typeface="Wingdings" pitchFamily="2" charset="2"/>
              <a:buNone/>
            </a:pPr>
            <a:r>
              <a:rPr lang="zh-CN" altLang="en-US" sz="2800" b="1" dirty="0" smtClean="0"/>
              <a:t>这里，</a:t>
            </a:r>
            <a:r>
              <a:rPr lang="el-GR" altLang="zh-CN" sz="2800" b="1" i="1" dirty="0" smtClean="0">
                <a:latin typeface="Times New Roman" pitchFamily="18" charset="0"/>
                <a:cs typeface="Times New Roman" pitchFamily="18" charset="0"/>
              </a:rPr>
              <a:t>σ</a:t>
            </a:r>
            <a:r>
              <a:rPr lang="en-US" altLang="zh-CN" sz="2800" b="1" i="1" baseline="30000" dirty="0" smtClean="0">
                <a:latin typeface="Times New Roman" pitchFamily="18" charset="0"/>
                <a:cs typeface="Times New Roman" pitchFamily="18" charset="0"/>
              </a:rPr>
              <a:t>2</a:t>
            </a:r>
            <a:r>
              <a:rPr lang="zh-CN" altLang="en-US" sz="2800" b="1" dirty="0" smtClean="0">
                <a:latin typeface="Times New Roman" pitchFamily="18" charset="0"/>
                <a:cs typeface="Times New Roman" pitchFamily="18" charset="0"/>
              </a:rPr>
              <a:t>是接收机进行包络检波（提取包络，相</a:t>
            </a:r>
            <a:endParaRPr lang="en-US" altLang="zh-CN" sz="2800" b="1" dirty="0" smtClean="0">
              <a:latin typeface="Times New Roman" pitchFamily="18" charset="0"/>
              <a:cs typeface="Times New Roman" pitchFamily="18" charset="0"/>
            </a:endParaRPr>
          </a:p>
          <a:p>
            <a:pPr eaLnBrk="1" hangingPunct="1">
              <a:buFont typeface="Wingdings" pitchFamily="2" charset="2"/>
              <a:buNone/>
            </a:pPr>
            <a:r>
              <a:rPr lang="zh-CN" altLang="en-US" sz="2800" b="1" dirty="0" smtClean="0">
                <a:latin typeface="Times New Roman" pitchFamily="18" charset="0"/>
                <a:cs typeface="Times New Roman" pitchFamily="18" charset="0"/>
              </a:rPr>
              <a:t>当于求幅度值）前接收信号的时间平均功率值。</a:t>
            </a:r>
            <a:endParaRPr lang="zh-CN" altLang="el-GR" sz="2800" b="1" dirty="0" smtClean="0">
              <a:latin typeface="Times New Roman" pitchFamily="18" charset="0"/>
              <a:cs typeface="Times New Roman" pitchFamily="18" charset="0"/>
            </a:endParaRPr>
          </a:p>
          <a:p>
            <a:pPr eaLnBrk="1" hangingPunct="1"/>
            <a:r>
              <a:rPr lang="zh-CN" altLang="en-US" sz="2800" b="1" dirty="0" smtClean="0"/>
              <a:t>瑞利分布的累积分布函数（</a:t>
            </a:r>
            <a:r>
              <a:rPr lang="en-US" altLang="zh-CN" sz="2800" b="1" i="1" dirty="0" err="1" smtClean="0">
                <a:latin typeface="Times New Roman" pitchFamily="18" charset="0"/>
              </a:rPr>
              <a:t>cdf</a:t>
            </a:r>
            <a:r>
              <a:rPr lang="zh-CN" altLang="en-US" sz="2800" b="1" dirty="0" smtClean="0"/>
              <a:t>）：</a:t>
            </a:r>
          </a:p>
          <a:p>
            <a:pPr eaLnBrk="1" hangingPunct="1"/>
            <a:endParaRPr lang="zh-CN" altLang="en-US" sz="2800" b="1" dirty="0" smtClean="0"/>
          </a:p>
          <a:p>
            <a:pPr eaLnBrk="1" hangingPunct="1"/>
            <a:endParaRPr lang="en-US" altLang="zh-CN" sz="2800" b="1" dirty="0" smtClean="0"/>
          </a:p>
        </p:txBody>
      </p:sp>
      <p:graphicFrame>
        <p:nvGraphicFramePr>
          <p:cNvPr id="29698" name="Object 4"/>
          <p:cNvGraphicFramePr>
            <a:graphicFrameLocks noChangeAspect="1"/>
          </p:cNvGraphicFramePr>
          <p:nvPr>
            <p:ph sz="quarter" idx="2"/>
          </p:nvPr>
        </p:nvGraphicFramePr>
        <p:xfrm>
          <a:off x="2133600" y="2667000"/>
          <a:ext cx="5029200" cy="1219200"/>
        </p:xfrm>
        <a:graphic>
          <a:graphicData uri="http://schemas.openxmlformats.org/presentationml/2006/ole">
            <p:oleObj spid="_x0000_s29698" name="公式" r:id="rId4" imgW="5930640" imgH="1422360" progId="Equation.3">
              <p:embed/>
            </p:oleObj>
          </a:graphicData>
        </a:graphic>
      </p:graphicFrame>
      <p:graphicFrame>
        <p:nvGraphicFramePr>
          <p:cNvPr id="29699" name="Object 5"/>
          <p:cNvGraphicFramePr>
            <a:graphicFrameLocks noChangeAspect="1"/>
          </p:cNvGraphicFramePr>
          <p:nvPr>
            <p:ph sz="quarter" idx="3"/>
          </p:nvPr>
        </p:nvGraphicFramePr>
        <p:xfrm>
          <a:off x="2209800" y="5624513"/>
          <a:ext cx="4953000" cy="852487"/>
        </p:xfrm>
        <a:graphic>
          <a:graphicData uri="http://schemas.openxmlformats.org/presentationml/2006/ole">
            <p:oleObj spid="_x0000_s29699" name="公式" r:id="rId5" imgW="2349360" imgH="419040" progId="Equation.3">
              <p:embed/>
            </p:oleObj>
          </a:graphicData>
        </a:graphic>
      </p:graphicFrame>
      <p:cxnSp>
        <p:nvCxnSpPr>
          <p:cNvPr id="7" name="直接箭头连接符 6"/>
          <p:cNvCxnSpPr/>
          <p:nvPr/>
        </p:nvCxnSpPr>
        <p:spPr bwMode="auto">
          <a:xfrm flipV="1">
            <a:off x="6934200" y="5410200"/>
            <a:ext cx="838200" cy="381000"/>
          </a:xfrm>
          <a:prstGeom prst="straightConnector1">
            <a:avLst/>
          </a:prstGeom>
          <a:solidFill>
            <a:schemeClr val="accent1"/>
          </a:solidFill>
          <a:ln w="22225" cap="flat" cmpd="sng" algn="ctr">
            <a:solidFill>
              <a:srgbClr val="FF0000"/>
            </a:solidFill>
            <a:prstDash val="solid"/>
            <a:round/>
            <a:headEnd type="triangle" w="lg" len="lg"/>
            <a:tailEnd type="none"/>
          </a:ln>
          <a:effectLst/>
        </p:spPr>
      </p:cxnSp>
      <p:sp>
        <p:nvSpPr>
          <p:cNvPr id="8" name="TextBox 7"/>
          <p:cNvSpPr txBox="1"/>
          <p:nvPr/>
        </p:nvSpPr>
        <p:spPr>
          <a:xfrm>
            <a:off x="7543800" y="5105400"/>
            <a:ext cx="1600200" cy="461665"/>
          </a:xfrm>
          <a:prstGeom prst="rect">
            <a:avLst/>
          </a:prstGeom>
          <a:noFill/>
        </p:spPr>
        <p:txBody>
          <a:bodyPr wrap="square" rtlCol="0">
            <a:spAutoFit/>
          </a:bodyPr>
          <a:lstStyle/>
          <a:p>
            <a:r>
              <a:rPr lang="zh-CN" altLang="en-US" sz="2400" b="1" dirty="0" smtClean="0">
                <a:solidFill>
                  <a:srgbClr val="FF0000"/>
                </a:solidFill>
                <a:effectLst>
                  <a:outerShdw blurRad="38100" dist="38100" dir="2700000" algn="tl">
                    <a:srgbClr val="000000">
                      <a:alpha val="43137"/>
                    </a:srgbClr>
                  </a:outerShdw>
                </a:effectLst>
              </a:rPr>
              <a:t>接收功率</a:t>
            </a:r>
            <a:endParaRPr lang="zh-CN" altLang="en-US" sz="2400" b="1" dirty="0">
              <a:solidFill>
                <a:srgbClr val="FF0000"/>
              </a:solidFill>
              <a:effectLst>
                <a:outerShdw blurRad="38100" dist="38100" dir="2700000" algn="tl">
                  <a:srgbClr val="000000">
                    <a:alpha val="43137"/>
                  </a:srgbClr>
                </a:outerShdw>
              </a:effectLst>
            </a:endParaRPr>
          </a:p>
        </p:txBody>
      </p:sp>
      <p:cxnSp>
        <p:nvCxnSpPr>
          <p:cNvPr id="9" name="直接箭头连接符 8"/>
          <p:cNvCxnSpPr/>
          <p:nvPr/>
        </p:nvCxnSpPr>
        <p:spPr bwMode="auto">
          <a:xfrm>
            <a:off x="6553200" y="6400800"/>
            <a:ext cx="838200" cy="76200"/>
          </a:xfrm>
          <a:prstGeom prst="straightConnector1">
            <a:avLst/>
          </a:prstGeom>
          <a:solidFill>
            <a:schemeClr val="accent1"/>
          </a:solidFill>
          <a:ln w="22225" cap="flat" cmpd="sng" algn="ctr">
            <a:solidFill>
              <a:srgbClr val="FF0000"/>
            </a:solidFill>
            <a:prstDash val="solid"/>
            <a:round/>
            <a:headEnd type="triangle" w="lg" len="lg"/>
            <a:tailEnd type="none"/>
          </a:ln>
          <a:effectLst/>
        </p:spPr>
      </p:cxnSp>
      <p:sp>
        <p:nvSpPr>
          <p:cNvPr id="12" name="TextBox 11"/>
          <p:cNvSpPr txBox="1"/>
          <p:nvPr/>
        </p:nvSpPr>
        <p:spPr>
          <a:xfrm>
            <a:off x="7010400" y="6396335"/>
            <a:ext cx="2362200" cy="461665"/>
          </a:xfrm>
          <a:prstGeom prst="rect">
            <a:avLst/>
          </a:prstGeom>
          <a:noFill/>
        </p:spPr>
        <p:txBody>
          <a:bodyPr wrap="square" rtlCol="0">
            <a:spAutoFit/>
          </a:bodyPr>
          <a:lstStyle/>
          <a:p>
            <a:r>
              <a:rPr lang="zh-CN" altLang="en-US" sz="2400" b="1" dirty="0" smtClean="0">
                <a:solidFill>
                  <a:srgbClr val="FF0000"/>
                </a:solidFill>
                <a:effectLst>
                  <a:outerShdw blurRad="38100" dist="38100" dir="2700000" algn="tl">
                    <a:srgbClr val="000000">
                      <a:alpha val="43137"/>
                    </a:srgbClr>
                  </a:outerShdw>
                </a:effectLst>
              </a:rPr>
              <a:t>平均接收功率</a:t>
            </a:r>
            <a:endParaRPr lang="zh-CN" altLang="en-US" sz="24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sz="4000" b="1" dirty="0" smtClean="0">
                <a:effectLst>
                  <a:outerShdw blurRad="38100" dist="38100" dir="2700000" algn="tl">
                    <a:srgbClr val="000000">
                      <a:alpha val="43137"/>
                    </a:srgbClr>
                  </a:outerShdw>
                </a:effectLst>
              </a:rPr>
              <a:t>瑞利分布的概率密度函数</a:t>
            </a:r>
          </a:p>
        </p:txBody>
      </p:sp>
      <p:sp>
        <p:nvSpPr>
          <p:cNvPr id="107523" name="Rectangle 3"/>
          <p:cNvSpPr>
            <a:spLocks noGrp="1" noChangeArrowheads="1"/>
          </p:cNvSpPr>
          <p:nvPr>
            <p:ph type="body" idx="1"/>
          </p:nvPr>
        </p:nvSpPr>
        <p:spPr>
          <a:xfrm>
            <a:off x="685800" y="2057400"/>
            <a:ext cx="7772400" cy="4495800"/>
          </a:xfrm>
        </p:spPr>
        <p:txBody>
          <a:bodyPr/>
          <a:lstStyle/>
          <a:p>
            <a:pPr eaLnBrk="1" hangingPunct="1"/>
            <a:r>
              <a:rPr lang="zh-CN" altLang="en-US" sz="2800" b="1" smtClean="0"/>
              <a:t>瑞利分布的概率密度函数和累积分布函数曲线</a:t>
            </a:r>
          </a:p>
        </p:txBody>
      </p:sp>
      <p:pic>
        <p:nvPicPr>
          <p:cNvPr id="107524" name="Picture 5"/>
          <p:cNvPicPr>
            <a:picLocks noChangeAspect="1" noChangeArrowheads="1"/>
          </p:cNvPicPr>
          <p:nvPr/>
        </p:nvPicPr>
        <p:blipFill>
          <a:blip r:embed="rId3" cstate="print"/>
          <a:srcRect/>
          <a:stretch>
            <a:fillRect/>
          </a:stretch>
        </p:blipFill>
        <p:spPr bwMode="auto">
          <a:xfrm>
            <a:off x="1828800" y="2667000"/>
            <a:ext cx="5803900" cy="398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标题 1"/>
          <p:cNvSpPr>
            <a:spLocks noGrp="1"/>
          </p:cNvSpPr>
          <p:nvPr>
            <p:ph type="title"/>
          </p:nvPr>
        </p:nvSpPr>
        <p:spPr/>
        <p:txBody>
          <a:bodyPr/>
          <a:lstStyle/>
          <a:p>
            <a:endParaRPr lang="zh-CN" altLang="en-US" smtClean="0"/>
          </a:p>
        </p:txBody>
      </p:sp>
      <p:sp>
        <p:nvSpPr>
          <p:cNvPr id="30729" name="内容占位符 2"/>
          <p:cNvSpPr>
            <a:spLocks noGrp="1"/>
          </p:cNvSpPr>
          <p:nvPr>
            <p:ph idx="1"/>
          </p:nvPr>
        </p:nvSpPr>
        <p:spPr>
          <a:xfrm>
            <a:off x="838200" y="1981200"/>
            <a:ext cx="7772400" cy="4343400"/>
          </a:xfrm>
        </p:spPr>
        <p:txBody>
          <a:bodyPr/>
          <a:lstStyle/>
          <a:p>
            <a:r>
              <a:rPr lang="zh-CN" altLang="en-US" b="1" dirty="0" smtClean="0">
                <a:latin typeface="Times New Roman" pitchFamily="18" charset="0"/>
                <a:cs typeface="Times New Roman" pitchFamily="18" charset="0"/>
              </a:rPr>
              <a:t>若</a:t>
            </a:r>
            <a:r>
              <a:rPr lang="en-US" altLang="zh-CN" b="1" dirty="0" smtClean="0">
                <a:latin typeface="Times New Roman" pitchFamily="18" charset="0"/>
                <a:cs typeface="Times New Roman" pitchFamily="18" charset="0"/>
              </a:rPr>
              <a:t>X</a:t>
            </a:r>
            <a:r>
              <a:rPr lang="zh-CN" altLang="en-US" b="1" dirty="0" smtClean="0">
                <a:latin typeface="Times New Roman" pitchFamily="18" charset="0"/>
                <a:cs typeface="Times New Roman" pitchFamily="18" charset="0"/>
              </a:rPr>
              <a:t>和</a:t>
            </a:r>
            <a:r>
              <a:rPr lang="en-US" altLang="zh-CN" b="1" dirty="0" smtClean="0">
                <a:latin typeface="Times New Roman" pitchFamily="18" charset="0"/>
                <a:cs typeface="Times New Roman" pitchFamily="18" charset="0"/>
              </a:rPr>
              <a:t>Y</a:t>
            </a:r>
            <a:r>
              <a:rPr lang="zh-CN" altLang="en-US" b="1" dirty="0" smtClean="0">
                <a:latin typeface="Times New Roman" pitchFamily="18" charset="0"/>
                <a:cs typeface="Times New Roman" pitchFamily="18" charset="0"/>
              </a:rPr>
              <a:t>是独立同分布的</a:t>
            </a:r>
            <a:r>
              <a:rPr lang="en-US" altLang="zh-CN" b="1" dirty="0" smtClean="0">
                <a:latin typeface="Times New Roman" pitchFamily="18" charset="0"/>
                <a:cs typeface="Times New Roman" pitchFamily="18" charset="0"/>
              </a:rPr>
              <a:t>0</a:t>
            </a:r>
            <a:r>
              <a:rPr lang="zh-CN" altLang="en-US" b="1" dirty="0" smtClean="0">
                <a:latin typeface="Times New Roman" pitchFamily="18" charset="0"/>
                <a:cs typeface="Times New Roman" pitchFamily="18" charset="0"/>
              </a:rPr>
              <a:t>均值正态随机</a:t>
            </a:r>
            <a:endParaRPr lang="en-US" altLang="zh-CN" b="1" dirty="0" smtClean="0">
              <a:latin typeface="Times New Roman" pitchFamily="18" charset="0"/>
              <a:cs typeface="Times New Roman" pitchFamily="18" charset="0"/>
            </a:endParaRPr>
          </a:p>
          <a:p>
            <a:pPr>
              <a:buFont typeface="Wingdings" pitchFamily="2" charset="2"/>
              <a:buNone/>
            </a:pPr>
            <a:r>
              <a:rPr lang="zh-CN" altLang="en-US" b="1" dirty="0" smtClean="0">
                <a:latin typeface="Times New Roman" pitchFamily="18" charset="0"/>
                <a:cs typeface="Times New Roman" pitchFamily="18" charset="0"/>
              </a:rPr>
              <a:t>变量，它们具有相同的方差      。则，</a:t>
            </a:r>
            <a:endParaRPr lang="en-US" altLang="zh-CN" b="1" dirty="0" smtClean="0">
              <a:latin typeface="Times New Roman" pitchFamily="18" charset="0"/>
              <a:cs typeface="Times New Roman" pitchFamily="18" charset="0"/>
            </a:endParaRPr>
          </a:p>
          <a:p>
            <a:pPr>
              <a:buFont typeface="Wingdings" pitchFamily="2" charset="2"/>
              <a:buNone/>
            </a:pPr>
            <a:r>
              <a:rPr lang="en-US" altLang="zh-CN" b="1" dirty="0" smtClean="0">
                <a:latin typeface="Times New Roman" pitchFamily="18" charset="0"/>
                <a:cs typeface="Times New Roman" pitchFamily="18" charset="0"/>
              </a:rPr>
              <a:t>1</a:t>
            </a:r>
            <a:r>
              <a:rPr lang="zh-CN" altLang="en-US" b="1" dirty="0" smtClean="0">
                <a:latin typeface="Times New Roman" pitchFamily="18" charset="0"/>
                <a:cs typeface="Times New Roman" pitchFamily="18" charset="0"/>
              </a:rPr>
              <a:t>）如果随机变量                    ，则</a:t>
            </a:r>
            <a:r>
              <a:rPr lang="en-US" altLang="zh-CN" b="1" dirty="0" smtClean="0">
                <a:latin typeface="Times New Roman" pitchFamily="18" charset="0"/>
                <a:cs typeface="Times New Roman" pitchFamily="18" charset="0"/>
              </a:rPr>
              <a:t>Z</a:t>
            </a:r>
            <a:r>
              <a:rPr lang="zh-CN" altLang="en-US" b="1" dirty="0" smtClean="0">
                <a:latin typeface="Times New Roman" pitchFamily="18" charset="0"/>
                <a:cs typeface="Times New Roman" pitchFamily="18" charset="0"/>
              </a:rPr>
              <a:t>服从瑞</a:t>
            </a:r>
            <a:endParaRPr lang="en-US" altLang="zh-CN" b="1" dirty="0" smtClean="0">
              <a:latin typeface="Times New Roman" pitchFamily="18" charset="0"/>
              <a:cs typeface="Times New Roman" pitchFamily="18" charset="0"/>
            </a:endParaRPr>
          </a:p>
          <a:p>
            <a:pPr>
              <a:buFont typeface="Wingdings" pitchFamily="2" charset="2"/>
              <a:buNone/>
            </a:pPr>
            <a:r>
              <a:rPr lang="zh-CN" altLang="en-US" b="1" dirty="0" smtClean="0">
                <a:latin typeface="Times New Roman" pitchFamily="18" charset="0"/>
                <a:cs typeface="Times New Roman" pitchFamily="18" charset="0"/>
              </a:rPr>
              <a:t>利分布：</a:t>
            </a:r>
            <a:endParaRPr lang="en-US" altLang="zh-CN" b="1" dirty="0" smtClean="0">
              <a:latin typeface="Times New Roman" pitchFamily="18" charset="0"/>
              <a:cs typeface="Times New Roman" pitchFamily="18" charset="0"/>
            </a:endParaRPr>
          </a:p>
          <a:p>
            <a:pPr>
              <a:buFont typeface="Wingdings" pitchFamily="2" charset="2"/>
              <a:buNone/>
            </a:pPr>
            <a:r>
              <a:rPr lang="en-US" altLang="zh-CN" b="1" dirty="0" smtClean="0">
                <a:latin typeface="Times New Roman" pitchFamily="18" charset="0"/>
                <a:cs typeface="Times New Roman" pitchFamily="18" charset="0"/>
              </a:rPr>
              <a:t>                                                               </a:t>
            </a:r>
          </a:p>
          <a:p>
            <a:pPr>
              <a:buFont typeface="Wingdings" pitchFamily="2" charset="2"/>
              <a:buNone/>
            </a:pPr>
            <a:r>
              <a:rPr lang="en-US" altLang="zh-CN" b="1" dirty="0" smtClean="0">
                <a:latin typeface="Times New Roman" pitchFamily="18" charset="0"/>
                <a:cs typeface="Times New Roman" pitchFamily="18" charset="0"/>
              </a:rPr>
              <a:t>2</a:t>
            </a:r>
            <a:r>
              <a:rPr lang="zh-CN" altLang="en-US" b="1" dirty="0" smtClean="0">
                <a:latin typeface="Times New Roman" pitchFamily="18" charset="0"/>
                <a:cs typeface="Times New Roman" pitchFamily="18" charset="0"/>
              </a:rPr>
              <a:t>）如果随机变量                   ，则</a:t>
            </a:r>
            <a:r>
              <a:rPr lang="en-US" altLang="zh-CN" b="1" dirty="0" smtClean="0">
                <a:latin typeface="Times New Roman" pitchFamily="18" charset="0"/>
                <a:cs typeface="Times New Roman" pitchFamily="18" charset="0"/>
              </a:rPr>
              <a:t>Z</a:t>
            </a:r>
            <a:r>
              <a:rPr lang="zh-CN" altLang="en-US" b="1" dirty="0" smtClean="0">
                <a:latin typeface="Times New Roman" pitchFamily="18" charset="0"/>
                <a:cs typeface="Times New Roman" pitchFamily="18" charset="0"/>
              </a:rPr>
              <a:t>服从两</a:t>
            </a:r>
            <a:endParaRPr lang="en-US" altLang="zh-CN" b="1" dirty="0" smtClean="0">
              <a:latin typeface="Times New Roman" pitchFamily="18" charset="0"/>
              <a:cs typeface="Times New Roman" pitchFamily="18" charset="0"/>
            </a:endParaRPr>
          </a:p>
          <a:p>
            <a:pPr>
              <a:buFont typeface="Wingdings" pitchFamily="2" charset="2"/>
              <a:buNone/>
            </a:pPr>
            <a:r>
              <a:rPr lang="zh-CN" altLang="en-US" b="1" dirty="0" smtClean="0">
                <a:latin typeface="Times New Roman" pitchFamily="18" charset="0"/>
                <a:cs typeface="Times New Roman" pitchFamily="18" charset="0"/>
              </a:rPr>
              <a:t>个自由度的      分布：      </a:t>
            </a:r>
          </a:p>
        </p:txBody>
      </p:sp>
      <p:graphicFrame>
        <p:nvGraphicFramePr>
          <p:cNvPr id="30722" name="Object 2"/>
          <p:cNvGraphicFramePr>
            <a:graphicFrameLocks noChangeAspect="1"/>
          </p:cNvGraphicFramePr>
          <p:nvPr/>
        </p:nvGraphicFramePr>
        <p:xfrm>
          <a:off x="5867400" y="2590800"/>
          <a:ext cx="558800" cy="508000"/>
        </p:xfrm>
        <a:graphic>
          <a:graphicData uri="http://schemas.openxmlformats.org/presentationml/2006/ole">
            <p:oleObj spid="_x0000_s30722" name="公式" r:id="rId3" imgW="203040" imgH="203040" progId="Equation.3">
              <p:embed/>
            </p:oleObj>
          </a:graphicData>
        </a:graphic>
      </p:graphicFrame>
      <p:graphicFrame>
        <p:nvGraphicFramePr>
          <p:cNvPr id="30723" name="Object 3"/>
          <p:cNvGraphicFramePr>
            <a:graphicFrameLocks noChangeAspect="1"/>
          </p:cNvGraphicFramePr>
          <p:nvPr/>
        </p:nvGraphicFramePr>
        <p:xfrm>
          <a:off x="4038600" y="3200400"/>
          <a:ext cx="1905000" cy="501650"/>
        </p:xfrm>
        <a:graphic>
          <a:graphicData uri="http://schemas.openxmlformats.org/presentationml/2006/ole">
            <p:oleObj spid="_x0000_s30723" name="公式" r:id="rId4" imgW="952200" imgH="241200" progId="Equation.3">
              <p:embed/>
            </p:oleObj>
          </a:graphicData>
        </a:graphic>
      </p:graphicFrame>
      <p:graphicFrame>
        <p:nvGraphicFramePr>
          <p:cNvPr id="30724" name="Object 4"/>
          <p:cNvGraphicFramePr>
            <a:graphicFrameLocks noChangeAspect="1"/>
          </p:cNvGraphicFramePr>
          <p:nvPr/>
        </p:nvGraphicFramePr>
        <p:xfrm>
          <a:off x="2971800" y="5486400"/>
          <a:ext cx="609600" cy="609600"/>
        </p:xfrm>
        <a:graphic>
          <a:graphicData uri="http://schemas.openxmlformats.org/presentationml/2006/ole">
            <p:oleObj spid="_x0000_s30724" name="公式" r:id="rId5" imgW="203040" imgH="228600" progId="Equation.3">
              <p:embed/>
            </p:oleObj>
          </a:graphicData>
        </a:graphic>
      </p:graphicFrame>
      <p:graphicFrame>
        <p:nvGraphicFramePr>
          <p:cNvPr id="30725" name="Object 5"/>
          <p:cNvGraphicFramePr>
            <a:graphicFrameLocks noChangeAspect="1"/>
          </p:cNvGraphicFramePr>
          <p:nvPr/>
        </p:nvGraphicFramePr>
        <p:xfrm>
          <a:off x="4038600" y="5029200"/>
          <a:ext cx="1752600" cy="419100"/>
        </p:xfrm>
        <a:graphic>
          <a:graphicData uri="http://schemas.openxmlformats.org/presentationml/2006/ole">
            <p:oleObj spid="_x0000_s30725" name="公式" r:id="rId6" imgW="825480" imgH="190440" progId="Equation.3">
              <p:embed/>
            </p:oleObj>
          </a:graphicData>
        </a:graphic>
      </p:graphicFrame>
      <p:graphicFrame>
        <p:nvGraphicFramePr>
          <p:cNvPr id="30726" name="Object 6"/>
          <p:cNvGraphicFramePr>
            <a:graphicFrameLocks noChangeAspect="1"/>
          </p:cNvGraphicFramePr>
          <p:nvPr/>
        </p:nvGraphicFramePr>
        <p:xfrm>
          <a:off x="2755900" y="3733800"/>
          <a:ext cx="4167188" cy="1066800"/>
        </p:xfrm>
        <a:graphic>
          <a:graphicData uri="http://schemas.openxmlformats.org/presentationml/2006/ole">
            <p:oleObj spid="_x0000_s30726" name="公式" r:id="rId7" imgW="2095200" imgH="482400" progId="Equation.3">
              <p:embed/>
            </p:oleObj>
          </a:graphicData>
        </a:graphic>
      </p:graphicFrame>
      <p:graphicFrame>
        <p:nvGraphicFramePr>
          <p:cNvPr id="30727" name="Object 7"/>
          <p:cNvGraphicFramePr>
            <a:graphicFrameLocks noChangeAspect="1"/>
          </p:cNvGraphicFramePr>
          <p:nvPr/>
        </p:nvGraphicFramePr>
        <p:xfrm>
          <a:off x="4627563" y="5638800"/>
          <a:ext cx="4516437" cy="990600"/>
        </p:xfrm>
        <a:graphic>
          <a:graphicData uri="http://schemas.openxmlformats.org/presentationml/2006/ole">
            <p:oleObj spid="_x0000_s30727" name="公式" r:id="rId8" imgW="2197080" imgH="444240" progId="Equation.3">
              <p:embed/>
            </p:oleObj>
          </a:graphicData>
        </a:graphic>
      </p:graphicFrame>
      <p:sp>
        <p:nvSpPr>
          <p:cNvPr id="10" name="TextBox 9"/>
          <p:cNvSpPr txBox="1"/>
          <p:nvPr/>
        </p:nvSpPr>
        <p:spPr>
          <a:xfrm>
            <a:off x="2667000" y="5943600"/>
            <a:ext cx="1219200" cy="523875"/>
          </a:xfrm>
          <a:prstGeom prst="rect">
            <a:avLst/>
          </a:prstGeom>
          <a:noFill/>
        </p:spPr>
        <p:txBody>
          <a:bodyPr>
            <a:spAutoFit/>
          </a:bodyPr>
          <a:lstStyle/>
          <a:p>
            <a:pPr>
              <a:defRPr/>
            </a:pPr>
            <a:r>
              <a:rPr lang="en-US" altLang="zh-CN" sz="2800" b="1" dirty="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r>
              <a:rPr lang="en-US" altLang="zh-CN" sz="2800" b="1" i="1" dirty="0" err="1">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kai</a:t>
            </a:r>
            <a:r>
              <a:rPr lang="en-US" altLang="zh-CN" sz="2800" b="1" dirty="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t>
            </a:r>
            <a:endParaRPr lang="zh-CN" altLang="en-US" sz="2800" b="1" dirty="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Rectangle 2"/>
          <p:cNvSpPr>
            <a:spLocks noGrp="1" noChangeArrowheads="1"/>
          </p:cNvSpPr>
          <p:nvPr>
            <p:ph type="title"/>
          </p:nvPr>
        </p:nvSpPr>
        <p:spPr/>
        <p:txBody>
          <a:bodyPr/>
          <a:lstStyle/>
          <a:p>
            <a:pPr eaLnBrk="1" hangingPunct="1"/>
            <a:endParaRPr lang="zh-CN" altLang="zh-CN" smtClean="0"/>
          </a:p>
        </p:txBody>
      </p:sp>
      <p:sp>
        <p:nvSpPr>
          <p:cNvPr id="91139" name="Rectangle 3"/>
          <p:cNvSpPr>
            <a:spLocks noGrp="1" noChangeArrowheads="1"/>
          </p:cNvSpPr>
          <p:nvPr>
            <p:ph type="body" idx="1"/>
          </p:nvPr>
        </p:nvSpPr>
        <p:spPr>
          <a:xfrm>
            <a:off x="381000" y="1981200"/>
            <a:ext cx="8458200" cy="4648200"/>
          </a:xfrm>
        </p:spPr>
        <p:txBody>
          <a:bodyPr/>
          <a:lstStyle/>
          <a:p>
            <a:pPr eaLnBrk="1" hangingPunct="1">
              <a:defRPr/>
            </a:pPr>
            <a:r>
              <a:rPr lang="zh-CN" altLang="en-US" b="1" dirty="0" smtClean="0"/>
              <a:t>瑞利分布的特点：瑞利分布的各个统计量</a:t>
            </a:r>
          </a:p>
          <a:p>
            <a:pPr eaLnBrk="1" hangingPunct="1">
              <a:buFont typeface="Wingdings" pitchFamily="2" charset="2"/>
              <a:buNone/>
              <a:defRPr/>
            </a:pPr>
            <a:r>
              <a:rPr lang="zh-CN" altLang="en-US" b="1" dirty="0" smtClean="0"/>
              <a:t>由参数    </a:t>
            </a:r>
            <a:r>
              <a:rPr lang="zh-CN" altLang="en-US" b="1" dirty="0" smtClean="0">
                <a:latin typeface="Times New Roman" pitchFamily="18" charset="0"/>
                <a:cs typeface="Times New Roman" pitchFamily="18" charset="0"/>
              </a:rPr>
              <a:t>确定。假定</a:t>
            </a:r>
            <a:r>
              <a:rPr lang="zh-CN" altLang="en-US"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接收信号包络为</a:t>
            </a:r>
            <a:r>
              <a:rPr lang="en-US" altLang="zh-CN" b="1" i="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r</a:t>
            </a:r>
            <a:r>
              <a:rPr lang="zh-CN" altLang="en-US" b="1" dirty="0" smtClean="0">
                <a:latin typeface="Times New Roman" pitchFamily="18" charset="0"/>
                <a:cs typeface="Times New Roman" pitchFamily="18" charset="0"/>
              </a:rPr>
              <a:t>，则：</a:t>
            </a:r>
          </a:p>
          <a:p>
            <a:pPr eaLnBrk="1" hangingPunct="1">
              <a:buFont typeface="Wingdings" pitchFamily="2" charset="2"/>
              <a:buNone/>
              <a:defRPr/>
            </a:pPr>
            <a:r>
              <a:rPr lang="en-US" altLang="zh-CN" b="1" dirty="0" smtClean="0">
                <a:latin typeface="Times New Roman" pitchFamily="18" charset="0"/>
                <a:cs typeface="Times New Roman" pitchFamily="18" charset="0"/>
              </a:rPr>
              <a:t>1</a:t>
            </a:r>
            <a:r>
              <a:rPr lang="zh-CN" altLang="en-US" b="1" dirty="0" smtClean="0">
                <a:latin typeface="Times New Roman" pitchFamily="18" charset="0"/>
                <a:cs typeface="Times New Roman" pitchFamily="18" charset="0"/>
              </a:rPr>
              <a:t>）</a:t>
            </a:r>
            <a:r>
              <a:rPr lang="en-US" altLang="zh-CN" b="1" i="1" dirty="0" smtClean="0">
                <a:latin typeface="Times New Roman" pitchFamily="18" charset="0"/>
                <a:cs typeface="Times New Roman" pitchFamily="18" charset="0"/>
              </a:rPr>
              <a:t>r</a:t>
            </a:r>
            <a:r>
              <a:rPr lang="zh-CN" altLang="en-US" b="1" dirty="0" smtClean="0">
                <a:latin typeface="Times New Roman" pitchFamily="18" charset="0"/>
                <a:cs typeface="Times New Roman" pitchFamily="18" charset="0"/>
              </a:rPr>
              <a:t>的均值，即</a:t>
            </a:r>
            <a:r>
              <a:rPr lang="en-US" altLang="zh-CN" b="1" dirty="0" smtClean="0">
                <a:latin typeface="Times New Roman" pitchFamily="18" charset="0"/>
                <a:cs typeface="Times New Roman" pitchFamily="18" charset="0"/>
              </a:rPr>
              <a:t>E[</a:t>
            </a:r>
            <a:r>
              <a:rPr lang="en-US" altLang="zh-CN" b="1" i="1" dirty="0" smtClean="0">
                <a:latin typeface="Times New Roman" pitchFamily="18" charset="0"/>
                <a:cs typeface="Times New Roman" pitchFamily="18" charset="0"/>
              </a:rPr>
              <a:t>r</a:t>
            </a:r>
            <a:r>
              <a:rPr lang="en-US" altLang="zh-CN" b="1" dirty="0" smtClean="0">
                <a:latin typeface="Times New Roman" pitchFamily="18" charset="0"/>
                <a:cs typeface="Times New Roman" pitchFamily="18" charset="0"/>
              </a:rPr>
              <a:t>]=            </a:t>
            </a:r>
            <a:r>
              <a:rPr lang="el-GR" altLang="zh-CN" b="1" i="1" dirty="0" smtClean="0">
                <a:latin typeface="Times New Roman" pitchFamily="18" charset="0"/>
                <a:cs typeface="Times New Roman" pitchFamily="18" charset="0"/>
              </a:rPr>
              <a:t>σ</a:t>
            </a:r>
            <a:r>
              <a:rPr lang="en-US" altLang="zh-CN" b="1" dirty="0" smtClean="0">
                <a:latin typeface="Times New Roman" pitchFamily="18" charset="0"/>
                <a:cs typeface="Times New Roman" pitchFamily="18" charset="0"/>
              </a:rPr>
              <a:t> =</a:t>
            </a:r>
            <a:r>
              <a:rPr lang="en-US" altLang="zh-CN" b="1" i="1" dirty="0" smtClean="0">
                <a:latin typeface="Times New Roman" pitchFamily="18" charset="0"/>
                <a:cs typeface="Times New Roman" pitchFamily="18" charset="0"/>
              </a:rPr>
              <a:t>1.253 </a:t>
            </a:r>
            <a:r>
              <a:rPr lang="el-GR" altLang="zh-CN" b="1" i="1" dirty="0" smtClean="0">
                <a:latin typeface="Times New Roman" pitchFamily="18" charset="0"/>
                <a:cs typeface="Times New Roman" pitchFamily="18" charset="0"/>
              </a:rPr>
              <a:t>σ</a:t>
            </a:r>
            <a:r>
              <a:rPr lang="zh-CN" altLang="en-US" b="1" dirty="0" smtClean="0">
                <a:latin typeface="Times New Roman" pitchFamily="18" charset="0"/>
                <a:cs typeface="Times New Roman" pitchFamily="18" charset="0"/>
              </a:rPr>
              <a:t>；</a:t>
            </a:r>
          </a:p>
          <a:p>
            <a:pPr eaLnBrk="1" hangingPunct="1">
              <a:buFont typeface="Wingdings" pitchFamily="2" charset="2"/>
              <a:buNone/>
              <a:defRPr/>
            </a:pPr>
            <a:r>
              <a:rPr lang="en-US" altLang="zh-CN" b="1" dirty="0" smtClean="0">
                <a:latin typeface="Times New Roman" pitchFamily="18" charset="0"/>
                <a:cs typeface="Times New Roman" pitchFamily="18" charset="0"/>
              </a:rPr>
              <a:t>2)   </a:t>
            </a:r>
            <a:r>
              <a:rPr lang="en-US" altLang="zh-CN" b="1" i="1" dirty="0" smtClean="0">
                <a:latin typeface="Times New Roman" pitchFamily="18" charset="0"/>
                <a:cs typeface="Times New Roman" pitchFamily="18" charset="0"/>
              </a:rPr>
              <a:t>r</a:t>
            </a:r>
            <a:r>
              <a:rPr lang="zh-CN" altLang="en-US" b="1" dirty="0" smtClean="0">
                <a:latin typeface="Times New Roman" pitchFamily="18" charset="0"/>
                <a:cs typeface="Times New Roman" pitchFamily="18" charset="0"/>
              </a:rPr>
              <a:t>的均方值，即</a:t>
            </a:r>
            <a:r>
              <a:rPr lang="en-US" altLang="zh-CN" b="1" dirty="0" smtClean="0">
                <a:latin typeface="Times New Roman" pitchFamily="18" charset="0"/>
                <a:cs typeface="Times New Roman" pitchFamily="18" charset="0"/>
              </a:rPr>
              <a:t>E[</a:t>
            </a:r>
            <a:r>
              <a:rPr lang="en-US" altLang="zh-CN" b="1" i="1" dirty="0" smtClean="0">
                <a:latin typeface="Times New Roman" pitchFamily="18" charset="0"/>
                <a:cs typeface="Times New Roman" pitchFamily="18" charset="0"/>
              </a:rPr>
              <a:t>r</a:t>
            </a:r>
            <a:r>
              <a:rPr lang="en-US" altLang="zh-CN" b="1" i="1" baseline="30000" dirty="0" smtClean="0">
                <a:latin typeface="Times New Roman" pitchFamily="18" charset="0"/>
                <a:cs typeface="Times New Roman" pitchFamily="18" charset="0"/>
              </a:rPr>
              <a:t>2</a:t>
            </a:r>
            <a:r>
              <a:rPr lang="en-US" altLang="zh-CN" b="1" dirty="0" smtClean="0">
                <a:latin typeface="Times New Roman" pitchFamily="18" charset="0"/>
                <a:cs typeface="Times New Roman" pitchFamily="18" charset="0"/>
              </a:rPr>
              <a:t>]=</a:t>
            </a:r>
            <a:r>
              <a:rPr lang="en-US" altLang="zh-CN" b="1" i="1" dirty="0" smtClean="0">
                <a:latin typeface="Times New Roman" pitchFamily="18" charset="0"/>
                <a:cs typeface="Times New Roman" pitchFamily="18" charset="0"/>
              </a:rPr>
              <a:t>2</a:t>
            </a:r>
            <a:r>
              <a:rPr lang="el-GR" altLang="zh-CN" b="1" i="1" dirty="0" smtClean="0">
                <a:latin typeface="Times New Roman" pitchFamily="18" charset="0"/>
                <a:cs typeface="Times New Roman" pitchFamily="18" charset="0"/>
              </a:rPr>
              <a:t>σ</a:t>
            </a:r>
            <a:r>
              <a:rPr lang="en-US" altLang="zh-CN" b="1" i="1" baseline="30000" dirty="0" smtClean="0">
                <a:latin typeface="Times New Roman" pitchFamily="18" charset="0"/>
                <a:cs typeface="Times New Roman" pitchFamily="18" charset="0"/>
              </a:rPr>
              <a:t>2</a:t>
            </a:r>
            <a:r>
              <a:rPr lang="zh-CN" altLang="en-US" b="1" dirty="0" smtClean="0">
                <a:latin typeface="Times New Roman" pitchFamily="18" charset="0"/>
                <a:cs typeface="Times New Roman" pitchFamily="18" charset="0"/>
              </a:rPr>
              <a:t>；</a:t>
            </a:r>
          </a:p>
          <a:p>
            <a:pPr eaLnBrk="1" hangingPunct="1">
              <a:buFont typeface="Wingdings" pitchFamily="2" charset="2"/>
              <a:buNone/>
              <a:defRPr/>
            </a:pPr>
            <a:r>
              <a:rPr lang="en-US" altLang="zh-CN" b="1" dirty="0" smtClean="0">
                <a:latin typeface="Times New Roman" pitchFamily="18" charset="0"/>
                <a:cs typeface="Times New Roman" pitchFamily="18" charset="0"/>
              </a:rPr>
              <a:t>2</a:t>
            </a:r>
            <a:r>
              <a:rPr lang="zh-CN" altLang="en-US" b="1" dirty="0" smtClean="0">
                <a:latin typeface="Times New Roman" pitchFamily="18" charset="0"/>
                <a:cs typeface="Times New Roman" pitchFamily="18" charset="0"/>
              </a:rPr>
              <a:t>）</a:t>
            </a:r>
            <a:r>
              <a:rPr lang="en-US" altLang="zh-CN" b="1" i="1" dirty="0" smtClean="0">
                <a:latin typeface="Times New Roman" pitchFamily="18" charset="0"/>
                <a:cs typeface="Times New Roman" pitchFamily="18" charset="0"/>
              </a:rPr>
              <a:t>r</a:t>
            </a:r>
            <a:r>
              <a:rPr lang="zh-CN" altLang="en-US" b="1" dirty="0" smtClean="0">
                <a:latin typeface="Times New Roman" pitchFamily="18" charset="0"/>
                <a:cs typeface="Times New Roman" pitchFamily="18" charset="0"/>
              </a:rPr>
              <a:t>的方差，即</a:t>
            </a:r>
            <a:r>
              <a:rPr lang="en-US" altLang="zh-CN" b="1" i="1" dirty="0" smtClean="0">
                <a:latin typeface="Times New Roman" pitchFamily="18" charset="0"/>
                <a:cs typeface="Times New Roman" pitchFamily="18" charset="0"/>
              </a:rPr>
              <a:t>E</a:t>
            </a:r>
            <a:r>
              <a:rPr lang="en-US" altLang="zh-CN" b="1" dirty="0" smtClean="0">
                <a:latin typeface="Times New Roman" pitchFamily="18" charset="0"/>
                <a:cs typeface="Times New Roman" pitchFamily="18" charset="0"/>
              </a:rPr>
              <a:t>[</a:t>
            </a:r>
            <a:r>
              <a:rPr lang="en-US" altLang="zh-CN" b="1" i="1" dirty="0" smtClean="0">
                <a:latin typeface="Times New Roman" pitchFamily="18" charset="0"/>
                <a:cs typeface="Times New Roman" pitchFamily="18" charset="0"/>
              </a:rPr>
              <a:t>r</a:t>
            </a:r>
            <a:r>
              <a:rPr lang="en-US" altLang="zh-CN" b="1" baseline="30000" dirty="0" smtClean="0">
                <a:latin typeface="Times New Roman" pitchFamily="18" charset="0"/>
                <a:cs typeface="Times New Roman" pitchFamily="18" charset="0"/>
              </a:rPr>
              <a:t>2</a:t>
            </a:r>
            <a:r>
              <a:rPr lang="en-US" altLang="zh-CN" b="1" dirty="0" smtClean="0">
                <a:latin typeface="Times New Roman" pitchFamily="18" charset="0"/>
                <a:cs typeface="Times New Roman" pitchFamily="18" charset="0"/>
              </a:rPr>
              <a:t>]</a:t>
            </a: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a:t>
            </a:r>
            <a:r>
              <a:rPr lang="en-US" altLang="zh-CN" b="1" i="1" dirty="0" smtClean="0">
                <a:latin typeface="Times New Roman" pitchFamily="18" charset="0"/>
                <a:cs typeface="Times New Roman" pitchFamily="18" charset="0"/>
              </a:rPr>
              <a:t>E</a:t>
            </a:r>
            <a:r>
              <a:rPr lang="en-US" altLang="zh-CN" b="1" dirty="0" smtClean="0">
                <a:latin typeface="Times New Roman" pitchFamily="18" charset="0"/>
                <a:cs typeface="Times New Roman" pitchFamily="18" charset="0"/>
              </a:rPr>
              <a:t>[</a:t>
            </a:r>
            <a:r>
              <a:rPr lang="en-US" altLang="zh-CN" b="1" i="1" dirty="0" smtClean="0">
                <a:latin typeface="Times New Roman" pitchFamily="18" charset="0"/>
                <a:cs typeface="Times New Roman" pitchFamily="18" charset="0"/>
              </a:rPr>
              <a:t>r</a:t>
            </a:r>
            <a:r>
              <a:rPr lang="en-US" altLang="zh-CN" b="1" dirty="0" smtClean="0">
                <a:latin typeface="Times New Roman" pitchFamily="18" charset="0"/>
                <a:cs typeface="Times New Roman" pitchFamily="18" charset="0"/>
              </a:rPr>
              <a:t>]}</a:t>
            </a:r>
            <a:r>
              <a:rPr lang="en-US" altLang="zh-CN" b="1" baseline="30000" dirty="0" smtClean="0">
                <a:latin typeface="Times New Roman" pitchFamily="18" charset="0"/>
                <a:cs typeface="Times New Roman" pitchFamily="18" charset="0"/>
              </a:rPr>
              <a:t>2</a:t>
            </a:r>
            <a:r>
              <a:rPr lang="en-US" altLang="zh-CN" b="1" dirty="0" smtClean="0">
                <a:latin typeface="Times New Roman" pitchFamily="18" charset="0"/>
                <a:cs typeface="Times New Roman" pitchFamily="18" charset="0"/>
              </a:rPr>
              <a:t>=</a:t>
            </a:r>
            <a:r>
              <a:rPr lang="en-US" altLang="zh-CN" b="1" i="1" dirty="0" smtClean="0">
                <a:latin typeface="Times New Roman" pitchFamily="18" charset="0"/>
                <a:cs typeface="Times New Roman" pitchFamily="18" charset="0"/>
              </a:rPr>
              <a:t>0.429 </a:t>
            </a:r>
            <a:r>
              <a:rPr lang="el-GR" altLang="zh-CN" b="1" i="1" dirty="0" smtClean="0">
                <a:latin typeface="Times New Roman" pitchFamily="18" charset="0"/>
                <a:cs typeface="Times New Roman" pitchFamily="18" charset="0"/>
              </a:rPr>
              <a:t>σ</a:t>
            </a:r>
            <a:r>
              <a:rPr lang="en-US" altLang="zh-CN" b="1" i="1" baseline="30000" dirty="0" smtClean="0">
                <a:latin typeface="Times New Roman" pitchFamily="18" charset="0"/>
                <a:cs typeface="Times New Roman" pitchFamily="18" charset="0"/>
              </a:rPr>
              <a:t>2</a:t>
            </a:r>
            <a:r>
              <a:rPr lang="zh-CN" altLang="en-US" b="1" dirty="0" smtClean="0">
                <a:latin typeface="Times New Roman" pitchFamily="18" charset="0"/>
                <a:cs typeface="Times New Roman" pitchFamily="18" charset="0"/>
              </a:rPr>
              <a:t>；</a:t>
            </a:r>
          </a:p>
          <a:p>
            <a:pPr eaLnBrk="1" hangingPunct="1">
              <a:buFont typeface="Wingdings" pitchFamily="2" charset="2"/>
              <a:buNone/>
              <a:defRPr/>
            </a:pPr>
            <a:r>
              <a:rPr lang="en-US" altLang="zh-CN" b="1" dirty="0" smtClean="0">
                <a:latin typeface="Times New Roman" pitchFamily="18" charset="0"/>
                <a:cs typeface="Times New Roman" pitchFamily="18" charset="0"/>
              </a:rPr>
              <a:t>3</a:t>
            </a:r>
            <a:r>
              <a:rPr lang="zh-CN" altLang="en-US" b="1" dirty="0" smtClean="0">
                <a:latin typeface="Times New Roman" pitchFamily="18" charset="0"/>
                <a:cs typeface="Times New Roman" pitchFamily="18" charset="0"/>
              </a:rPr>
              <a:t>）</a:t>
            </a:r>
            <a:r>
              <a:rPr lang="en-US" altLang="zh-CN" b="1" i="1" dirty="0" smtClean="0">
                <a:latin typeface="Times New Roman" pitchFamily="18" charset="0"/>
                <a:cs typeface="Times New Roman" pitchFamily="18" charset="0"/>
              </a:rPr>
              <a:t>r</a:t>
            </a:r>
            <a:r>
              <a:rPr lang="zh-CN" altLang="en-US" b="1" dirty="0" smtClean="0">
                <a:latin typeface="Times New Roman" pitchFamily="18" charset="0"/>
                <a:cs typeface="Times New Roman" pitchFamily="18" charset="0"/>
              </a:rPr>
              <a:t>的</a:t>
            </a:r>
            <a:r>
              <a:rPr lang="en-US" altLang="zh-CN" b="1" dirty="0" smtClean="0">
                <a:latin typeface="Times New Roman" pitchFamily="18" charset="0"/>
                <a:cs typeface="Times New Roman" pitchFamily="18" charset="0"/>
              </a:rPr>
              <a:t>RMS</a:t>
            </a:r>
            <a:r>
              <a:rPr lang="zh-CN" altLang="en-US" b="1" dirty="0" smtClean="0">
                <a:latin typeface="Times New Roman" pitchFamily="18" charset="0"/>
                <a:cs typeface="Times New Roman" pitchFamily="18" charset="0"/>
              </a:rPr>
              <a:t>，即             </a:t>
            </a:r>
            <a:r>
              <a:rPr lang="en-US" altLang="zh-CN" b="1" dirty="0" smtClean="0">
                <a:latin typeface="Times New Roman" pitchFamily="18" charset="0"/>
                <a:cs typeface="Times New Roman" pitchFamily="18" charset="0"/>
              </a:rPr>
              <a:t>=1.414 </a:t>
            </a:r>
            <a:r>
              <a:rPr lang="el-GR" altLang="zh-CN" b="1" i="1" dirty="0" smtClean="0">
                <a:latin typeface="Times New Roman" pitchFamily="18" charset="0"/>
                <a:cs typeface="Times New Roman" pitchFamily="18" charset="0"/>
              </a:rPr>
              <a:t>σ</a:t>
            </a:r>
            <a:r>
              <a:rPr lang="zh-CN" altLang="en-US" b="1" dirty="0" smtClean="0">
                <a:latin typeface="Times New Roman" pitchFamily="18" charset="0"/>
                <a:cs typeface="Times New Roman" pitchFamily="18" charset="0"/>
              </a:rPr>
              <a:t>；</a:t>
            </a:r>
          </a:p>
          <a:p>
            <a:pPr eaLnBrk="1" hangingPunct="1">
              <a:buFont typeface="Wingdings" pitchFamily="2" charset="2"/>
              <a:buNone/>
              <a:defRPr/>
            </a:pPr>
            <a:r>
              <a:rPr lang="en-US" altLang="zh-CN" b="1" dirty="0" smtClean="0">
                <a:latin typeface="Times New Roman" pitchFamily="18" charset="0"/>
                <a:cs typeface="Times New Roman" pitchFamily="18" charset="0"/>
              </a:rPr>
              <a:t>4</a:t>
            </a:r>
            <a:r>
              <a:rPr lang="zh-CN" altLang="en-US" b="1" dirty="0" smtClean="0">
                <a:latin typeface="Times New Roman" pitchFamily="18" charset="0"/>
                <a:cs typeface="Times New Roman" pitchFamily="18" charset="0"/>
              </a:rPr>
              <a:t>）</a:t>
            </a:r>
            <a:r>
              <a:rPr lang="en-US" altLang="zh-CN" b="1" i="1" dirty="0" smtClean="0">
                <a:latin typeface="Times New Roman" pitchFamily="18" charset="0"/>
                <a:cs typeface="Times New Roman" pitchFamily="18" charset="0"/>
              </a:rPr>
              <a:t>r</a:t>
            </a:r>
            <a:r>
              <a:rPr lang="zh-CN" altLang="en-US" b="1" dirty="0" smtClean="0">
                <a:latin typeface="Times New Roman" pitchFamily="18" charset="0"/>
                <a:cs typeface="Times New Roman" pitchFamily="18" charset="0"/>
              </a:rPr>
              <a:t>的中值，记作</a:t>
            </a:r>
            <a:r>
              <a:rPr lang="en-US" altLang="zh-CN" b="1" i="1" dirty="0" err="1" smtClean="0">
                <a:latin typeface="Times New Roman" pitchFamily="18" charset="0"/>
                <a:cs typeface="Times New Roman" pitchFamily="18" charset="0"/>
              </a:rPr>
              <a:t>r</a:t>
            </a:r>
            <a:r>
              <a:rPr lang="en-US" altLang="zh-CN" b="1" i="1" baseline="-25000" dirty="0" err="1" smtClean="0">
                <a:latin typeface="Times New Roman" pitchFamily="18" charset="0"/>
                <a:cs typeface="Times New Roman" pitchFamily="18" charset="0"/>
              </a:rPr>
              <a:t>median</a:t>
            </a:r>
            <a:r>
              <a:rPr lang="en-US" altLang="zh-CN" b="1" i="1" dirty="0" smtClean="0">
                <a:latin typeface="Times New Roman" pitchFamily="18" charset="0"/>
                <a:cs typeface="Times New Roman" pitchFamily="18" charset="0"/>
              </a:rPr>
              <a:t>=             </a:t>
            </a:r>
            <a:r>
              <a:rPr lang="el-GR" altLang="zh-CN" b="1" i="1" dirty="0" smtClean="0">
                <a:latin typeface="Times New Roman" pitchFamily="18" charset="0"/>
                <a:cs typeface="Times New Roman" pitchFamily="18" charset="0"/>
              </a:rPr>
              <a:t>σ</a:t>
            </a:r>
            <a:r>
              <a:rPr lang="en-US" altLang="zh-CN" b="1" i="1" dirty="0" smtClean="0">
                <a:latin typeface="Times New Roman" pitchFamily="18" charset="0"/>
                <a:cs typeface="Times New Roman" pitchFamily="18" charset="0"/>
              </a:rPr>
              <a:t> =1.177 </a:t>
            </a:r>
            <a:r>
              <a:rPr lang="el-GR" altLang="zh-CN" b="1" i="1" dirty="0" smtClean="0">
                <a:latin typeface="Times New Roman" pitchFamily="18" charset="0"/>
                <a:cs typeface="Times New Roman" pitchFamily="18" charset="0"/>
              </a:rPr>
              <a:t>σ</a:t>
            </a:r>
            <a:r>
              <a:rPr lang="zh-CN" altLang="en-US" b="1" dirty="0" smtClean="0">
                <a:latin typeface="Times New Roman" pitchFamily="18" charset="0"/>
                <a:cs typeface="Times New Roman" pitchFamily="18" charset="0"/>
              </a:rPr>
              <a:t>。</a:t>
            </a:r>
            <a:endParaRPr lang="en-US" altLang="zh-CN" b="1" dirty="0" smtClean="0">
              <a:latin typeface="Times New Roman" pitchFamily="18" charset="0"/>
              <a:cs typeface="Times New Roman" pitchFamily="18" charset="0"/>
            </a:endParaRPr>
          </a:p>
          <a:p>
            <a:pPr eaLnBrk="1" hangingPunct="1">
              <a:buFont typeface="Wingdings" pitchFamily="2" charset="2"/>
              <a:buNone/>
              <a:defRPr/>
            </a:pPr>
            <a:r>
              <a:rPr lang="en-US" altLang="zh-CN" b="1" dirty="0" smtClean="0">
                <a:latin typeface="Times New Roman" pitchFamily="18" charset="0"/>
                <a:cs typeface="Times New Roman" pitchFamily="18" charset="0"/>
              </a:rPr>
              <a:t>5)   </a:t>
            </a:r>
            <a:r>
              <a:rPr lang="en-US" altLang="zh-CN" b="1" i="1" dirty="0" smtClean="0">
                <a:latin typeface="Times New Roman" pitchFamily="18" charset="0"/>
                <a:cs typeface="Times New Roman" pitchFamily="18" charset="0"/>
              </a:rPr>
              <a:t>p(r)</a:t>
            </a:r>
            <a:r>
              <a:rPr lang="zh-CN" altLang="en-US" b="1" dirty="0" smtClean="0">
                <a:latin typeface="Times New Roman" pitchFamily="18" charset="0"/>
                <a:cs typeface="Times New Roman" pitchFamily="18" charset="0"/>
              </a:rPr>
              <a:t>的最大值出现在            处。               </a:t>
            </a:r>
            <a:endParaRPr lang="zh-CN" altLang="el-GR" b="1" dirty="0" smtClean="0">
              <a:latin typeface="Times New Roman" pitchFamily="18" charset="0"/>
              <a:cs typeface="Times New Roman" pitchFamily="18" charset="0"/>
            </a:endParaRPr>
          </a:p>
        </p:txBody>
      </p:sp>
      <p:graphicFrame>
        <p:nvGraphicFramePr>
          <p:cNvPr id="31746" name="Object 4"/>
          <p:cNvGraphicFramePr>
            <a:graphicFrameLocks noChangeAspect="1"/>
          </p:cNvGraphicFramePr>
          <p:nvPr/>
        </p:nvGraphicFramePr>
        <p:xfrm>
          <a:off x="1676400" y="2667000"/>
          <a:ext cx="465138" cy="457200"/>
        </p:xfrm>
        <a:graphic>
          <a:graphicData uri="http://schemas.openxmlformats.org/presentationml/2006/ole">
            <p:oleObj spid="_x0000_s31746" name="公式" r:id="rId4" imgW="152280" imgH="139680" progId="Equation.3">
              <p:embed/>
            </p:oleObj>
          </a:graphicData>
        </a:graphic>
      </p:graphicFrame>
      <p:graphicFrame>
        <p:nvGraphicFramePr>
          <p:cNvPr id="31747" name="Object 5"/>
          <p:cNvGraphicFramePr>
            <a:graphicFrameLocks noChangeAspect="1"/>
          </p:cNvGraphicFramePr>
          <p:nvPr/>
        </p:nvGraphicFramePr>
        <p:xfrm>
          <a:off x="4572000" y="6172200"/>
          <a:ext cx="1219200" cy="446088"/>
        </p:xfrm>
        <a:graphic>
          <a:graphicData uri="http://schemas.openxmlformats.org/presentationml/2006/ole">
            <p:oleObj spid="_x0000_s31747" name="公式" r:id="rId5" imgW="380880" imgH="139680" progId="Equation.3">
              <p:embed/>
            </p:oleObj>
          </a:graphicData>
        </a:graphic>
      </p:graphicFrame>
      <p:graphicFrame>
        <p:nvGraphicFramePr>
          <p:cNvPr id="31748" name="Object 6"/>
          <p:cNvGraphicFramePr>
            <a:graphicFrameLocks noChangeAspect="1"/>
          </p:cNvGraphicFramePr>
          <p:nvPr/>
        </p:nvGraphicFramePr>
        <p:xfrm>
          <a:off x="3352800" y="4800600"/>
          <a:ext cx="1295400" cy="695325"/>
        </p:xfrm>
        <a:graphic>
          <a:graphicData uri="http://schemas.openxmlformats.org/presentationml/2006/ole">
            <p:oleObj spid="_x0000_s31748" name="公式" r:id="rId6" imgW="520560" imgH="279360" progId="Equation.3">
              <p:embed/>
            </p:oleObj>
          </a:graphicData>
        </a:graphic>
      </p:graphicFrame>
      <p:graphicFrame>
        <p:nvGraphicFramePr>
          <p:cNvPr id="31749" name="Object 7"/>
          <p:cNvGraphicFramePr>
            <a:graphicFrameLocks noChangeAspect="1"/>
          </p:cNvGraphicFramePr>
          <p:nvPr/>
        </p:nvGraphicFramePr>
        <p:xfrm>
          <a:off x="4267200" y="3200400"/>
          <a:ext cx="1074738" cy="569913"/>
        </p:xfrm>
        <a:graphic>
          <a:graphicData uri="http://schemas.openxmlformats.org/presentationml/2006/ole">
            <p:oleObj spid="_x0000_s31749" name="公式" r:id="rId7" imgW="431640" imgH="228600" progId="Equation.3">
              <p:embed/>
            </p:oleObj>
          </a:graphicData>
        </a:graphic>
      </p:graphicFrame>
      <p:graphicFrame>
        <p:nvGraphicFramePr>
          <p:cNvPr id="31750" name="Object 8"/>
          <p:cNvGraphicFramePr>
            <a:graphicFrameLocks noChangeAspect="1"/>
          </p:cNvGraphicFramePr>
          <p:nvPr/>
        </p:nvGraphicFramePr>
        <p:xfrm>
          <a:off x="4953000" y="5486400"/>
          <a:ext cx="1390650" cy="538163"/>
        </p:xfrm>
        <a:graphic>
          <a:graphicData uri="http://schemas.openxmlformats.org/presentationml/2006/ole">
            <p:oleObj spid="_x0000_s31750" name="公式" r:id="rId8" imgW="558720" imgH="215640" progId="Equation.3">
              <p:embed/>
            </p:oleObj>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title"/>
          </p:nvPr>
        </p:nvSpPr>
        <p:spPr/>
        <p:txBody>
          <a:bodyPr/>
          <a:lstStyle/>
          <a:p>
            <a:pPr eaLnBrk="1" hangingPunct="1"/>
            <a:endParaRPr lang="zh-CN" altLang="zh-CN" smtClean="0"/>
          </a:p>
        </p:txBody>
      </p:sp>
      <p:pic>
        <p:nvPicPr>
          <p:cNvPr id="108547" name="Picture 9"/>
          <p:cNvPicPr>
            <a:picLocks noGrp="1" noChangeAspect="1" noChangeArrowheads="1"/>
          </p:cNvPicPr>
          <p:nvPr>
            <p:ph idx="1"/>
          </p:nvPr>
        </p:nvPicPr>
        <p:blipFill>
          <a:blip r:embed="rId3" cstate="print"/>
          <a:srcRect/>
          <a:stretch>
            <a:fillRect/>
          </a:stretch>
        </p:blipFill>
        <p:spPr>
          <a:xfrm>
            <a:off x="1828800" y="1981200"/>
            <a:ext cx="6589713" cy="4581525"/>
          </a:xfrm>
        </p:spPr>
      </p:pic>
      <p:cxnSp>
        <p:nvCxnSpPr>
          <p:cNvPr id="108548" name="直接连接符 4"/>
          <p:cNvCxnSpPr>
            <a:cxnSpLocks noChangeShapeType="1"/>
          </p:cNvCxnSpPr>
          <p:nvPr/>
        </p:nvCxnSpPr>
        <p:spPr bwMode="auto">
          <a:xfrm rot="10800000">
            <a:off x="2895600" y="3657600"/>
            <a:ext cx="1143000" cy="0"/>
          </a:xfrm>
          <a:prstGeom prst="line">
            <a:avLst/>
          </a:prstGeom>
          <a:noFill/>
          <a:ln w="31750" algn="ctr">
            <a:solidFill>
              <a:srgbClr val="FF0000"/>
            </a:solidFill>
            <a:prstDash val="dash"/>
            <a:round/>
            <a:headEnd/>
            <a:tailEnd/>
          </a:ln>
        </p:spPr>
      </p:cxnSp>
      <p:sp>
        <p:nvSpPr>
          <p:cNvPr id="8" name="椭圆形标注 7"/>
          <p:cNvSpPr/>
          <p:nvPr/>
        </p:nvSpPr>
        <p:spPr bwMode="auto">
          <a:xfrm>
            <a:off x="3276600" y="1905000"/>
            <a:ext cx="3124200" cy="914400"/>
          </a:xfrm>
          <a:prstGeom prst="wedgeEllipseCallout">
            <a:avLst>
              <a:gd name="adj1" fmla="val -60686"/>
              <a:gd name="adj2" fmla="val 140119"/>
            </a:avLst>
          </a:prstGeom>
          <a:solidFill>
            <a:srgbClr val="00B0F0">
              <a:alpha val="45000"/>
            </a:srgbClr>
          </a:solidFill>
          <a:ln w="9525" cap="flat" cmpd="sng" algn="ctr">
            <a:solidFill>
              <a:schemeClr val="tx1"/>
            </a:solidFill>
            <a:prstDash val="solid"/>
            <a:round/>
            <a:headEnd type="none" w="med" len="med"/>
            <a:tailEnd type="none" w="med" len="med"/>
          </a:ln>
          <a:effectLst/>
        </p:spPr>
        <p:txBody>
          <a:bodyPr wrap="none" anchor="ctr"/>
          <a:lstStyle/>
          <a:p>
            <a:pPr algn="ctr">
              <a:defRPr/>
            </a:pPr>
            <a:r>
              <a:rPr lang="zh-CN" altLang="en-US" sz="2400" b="1" dirty="0">
                <a:solidFill>
                  <a:srgbClr val="FF0000"/>
                </a:solidFill>
                <a:effectLst>
                  <a:outerShdw blurRad="38100" dist="38100" dir="2700000" algn="tl">
                    <a:srgbClr val="000000">
                      <a:alpha val="43137"/>
                    </a:srgbClr>
                  </a:outerShdw>
                </a:effectLst>
              </a:rPr>
              <a:t>最大值等于</a:t>
            </a:r>
            <a:r>
              <a:rPr lang="en-US" altLang="zh-CN"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0.6065/</a:t>
            </a:r>
            <a:r>
              <a:rPr lang="el-GR" altLang="zh-CN"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σ</a:t>
            </a:r>
            <a:endPar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Grp="1" noChangeArrowheads="1"/>
          </p:cNvSpPr>
          <p:nvPr>
            <p:ph type="title"/>
          </p:nvPr>
        </p:nvSpPr>
        <p:spPr/>
        <p:txBody>
          <a:bodyPr/>
          <a:lstStyle/>
          <a:p>
            <a:pPr eaLnBrk="1" hangingPunct="1"/>
            <a:endParaRPr lang="zh-CN" altLang="zh-CN" smtClean="0"/>
          </a:p>
        </p:txBody>
      </p:sp>
      <p:pic>
        <p:nvPicPr>
          <p:cNvPr id="109571" name="Picture 6" descr="Rayleigh_distributionPDF"/>
          <p:cNvPicPr>
            <a:picLocks noChangeAspect="1" noChangeArrowheads="1"/>
          </p:cNvPicPr>
          <p:nvPr/>
        </p:nvPicPr>
        <p:blipFill>
          <a:blip r:embed="rId2" cstate="print"/>
          <a:srcRect/>
          <a:stretch>
            <a:fillRect/>
          </a:stretch>
        </p:blipFill>
        <p:spPr bwMode="auto">
          <a:xfrm>
            <a:off x="304800" y="2514600"/>
            <a:ext cx="4267200" cy="3200400"/>
          </a:xfrm>
          <a:prstGeom prst="rect">
            <a:avLst/>
          </a:prstGeom>
          <a:noFill/>
          <a:ln w="9525">
            <a:noFill/>
            <a:miter lim="800000"/>
            <a:headEnd/>
            <a:tailEnd/>
          </a:ln>
        </p:spPr>
      </p:pic>
      <p:pic>
        <p:nvPicPr>
          <p:cNvPr id="109572" name="Picture 7" descr="Rayleigh_distributionCDF"/>
          <p:cNvPicPr>
            <a:picLocks noChangeAspect="1" noChangeArrowheads="1"/>
          </p:cNvPicPr>
          <p:nvPr/>
        </p:nvPicPr>
        <p:blipFill>
          <a:blip r:embed="rId3" cstate="print"/>
          <a:srcRect/>
          <a:stretch>
            <a:fillRect/>
          </a:stretch>
        </p:blipFill>
        <p:spPr bwMode="auto">
          <a:xfrm>
            <a:off x="4724400" y="2514600"/>
            <a:ext cx="4267200" cy="3200400"/>
          </a:xfrm>
          <a:prstGeom prst="rect">
            <a:avLst/>
          </a:prstGeom>
          <a:noFill/>
          <a:ln w="9525">
            <a:noFill/>
            <a:miter lim="800000"/>
            <a:headEnd/>
            <a:tailEnd/>
          </a:ln>
        </p:spPr>
      </p:pic>
      <p:sp>
        <p:nvSpPr>
          <p:cNvPr id="109573" name="TextBox 4"/>
          <p:cNvSpPr txBox="1">
            <a:spLocks noChangeArrowheads="1"/>
          </p:cNvSpPr>
          <p:nvPr/>
        </p:nvSpPr>
        <p:spPr bwMode="auto">
          <a:xfrm>
            <a:off x="762000" y="5791200"/>
            <a:ext cx="3581400" cy="523875"/>
          </a:xfrm>
          <a:prstGeom prst="rect">
            <a:avLst/>
          </a:prstGeom>
          <a:noFill/>
          <a:ln w="9525">
            <a:noFill/>
            <a:miter lim="800000"/>
            <a:headEnd/>
            <a:tailEnd/>
          </a:ln>
        </p:spPr>
        <p:txBody>
          <a:bodyPr>
            <a:spAutoFit/>
          </a:bodyPr>
          <a:lstStyle/>
          <a:p>
            <a:r>
              <a:rPr lang="zh-CN" altLang="en-US" sz="2800" b="1">
                <a:latin typeface="Times New Roman" pitchFamily="18" charset="0"/>
                <a:cs typeface="Times New Roman" pitchFamily="18" charset="0"/>
              </a:rPr>
              <a:t>概率密度函数（</a:t>
            </a:r>
            <a:r>
              <a:rPr lang="en-US" altLang="zh-CN" sz="2800" b="1">
                <a:latin typeface="Times New Roman" pitchFamily="18" charset="0"/>
                <a:cs typeface="Times New Roman" pitchFamily="18" charset="0"/>
              </a:rPr>
              <a:t>PDF</a:t>
            </a:r>
            <a:r>
              <a:rPr lang="zh-CN" altLang="en-US" sz="2800" b="1">
                <a:latin typeface="Times New Roman" pitchFamily="18" charset="0"/>
                <a:cs typeface="Times New Roman" pitchFamily="18" charset="0"/>
              </a:rPr>
              <a:t>）</a:t>
            </a:r>
          </a:p>
        </p:txBody>
      </p:sp>
      <p:sp>
        <p:nvSpPr>
          <p:cNvPr id="109574" name="TextBox 5"/>
          <p:cNvSpPr txBox="1">
            <a:spLocks noChangeArrowheads="1"/>
          </p:cNvSpPr>
          <p:nvPr/>
        </p:nvSpPr>
        <p:spPr bwMode="auto">
          <a:xfrm>
            <a:off x="5105400" y="5791200"/>
            <a:ext cx="3581400" cy="523875"/>
          </a:xfrm>
          <a:prstGeom prst="rect">
            <a:avLst/>
          </a:prstGeom>
          <a:noFill/>
          <a:ln w="9525">
            <a:noFill/>
            <a:miter lim="800000"/>
            <a:headEnd/>
            <a:tailEnd/>
          </a:ln>
        </p:spPr>
        <p:txBody>
          <a:bodyPr>
            <a:spAutoFit/>
          </a:bodyPr>
          <a:lstStyle/>
          <a:p>
            <a:r>
              <a:rPr lang="zh-CN" altLang="en-US" sz="2800" b="1">
                <a:latin typeface="Times New Roman" pitchFamily="18" charset="0"/>
                <a:cs typeface="Times New Roman" pitchFamily="18" charset="0"/>
              </a:rPr>
              <a:t>累积分布函数（</a:t>
            </a:r>
            <a:r>
              <a:rPr lang="en-US" altLang="zh-CN" sz="2800" b="1">
                <a:latin typeface="Times New Roman" pitchFamily="18" charset="0"/>
                <a:cs typeface="Times New Roman" pitchFamily="18" charset="0"/>
              </a:rPr>
              <a:t>CDF</a:t>
            </a:r>
            <a:r>
              <a:rPr lang="zh-CN" altLang="en-US" sz="2800" b="1">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endParaRPr lang="zh-CN" altLang="zh-CN" smtClean="0"/>
          </a:p>
        </p:txBody>
      </p:sp>
      <p:pic>
        <p:nvPicPr>
          <p:cNvPr id="110595" name="Picture 3"/>
          <p:cNvPicPr>
            <a:picLocks noChangeAspect="1" noChangeArrowheads="1"/>
          </p:cNvPicPr>
          <p:nvPr/>
        </p:nvPicPr>
        <p:blipFill>
          <a:blip r:embed="rId3" cstate="print"/>
          <a:srcRect/>
          <a:stretch>
            <a:fillRect/>
          </a:stretch>
        </p:blipFill>
        <p:spPr bwMode="auto">
          <a:xfrm>
            <a:off x="1066800" y="2057400"/>
            <a:ext cx="7269163" cy="3962400"/>
          </a:xfrm>
          <a:prstGeom prst="rect">
            <a:avLst/>
          </a:prstGeom>
          <a:noFill/>
          <a:ln w="9525">
            <a:noFill/>
            <a:miter lim="800000"/>
            <a:headEnd/>
            <a:tailEnd/>
          </a:ln>
        </p:spPr>
      </p:pic>
      <p:sp>
        <p:nvSpPr>
          <p:cNvPr id="4" name="TextBox 3"/>
          <p:cNvSpPr txBox="1"/>
          <p:nvPr/>
        </p:nvSpPr>
        <p:spPr>
          <a:xfrm>
            <a:off x="533400" y="6172200"/>
            <a:ext cx="8229600" cy="457200"/>
          </a:xfrm>
          <a:prstGeom prst="rect">
            <a:avLst/>
          </a:prstGeom>
          <a:noFill/>
        </p:spPr>
        <p:txBody>
          <a:bodyPr>
            <a:spAutoFit/>
          </a:bodyPr>
          <a:lstStyle/>
          <a:p>
            <a:pPr>
              <a:defRPr/>
            </a:pPr>
            <a:r>
              <a:rPr lang="zh-CN" altLang="en-US" sz="2400" b="1" dirty="0">
                <a:effectLst>
                  <a:outerShdw blurRad="38100" dist="38100" dir="2700000" algn="tl">
                    <a:srgbClr val="000000">
                      <a:alpha val="43137"/>
                    </a:srgbClr>
                  </a:outerShdw>
                </a:effectLst>
                <a:ea typeface="宋体" pitchFamily="2" charset="-122"/>
              </a:rPr>
              <a:t>接收信号包络服从瑞利分布时，典型的信号电平变化情况。</a:t>
            </a:r>
          </a:p>
        </p:txBody>
      </p:sp>
      <p:sp>
        <p:nvSpPr>
          <p:cNvPr id="5" name="TextBox 4"/>
          <p:cNvSpPr txBox="1"/>
          <p:nvPr/>
        </p:nvSpPr>
        <p:spPr>
          <a:xfrm>
            <a:off x="3810000" y="4343400"/>
            <a:ext cx="1295400" cy="646113"/>
          </a:xfrm>
          <a:prstGeom prst="rect">
            <a:avLst/>
          </a:prstGeom>
          <a:noFill/>
        </p:spPr>
        <p:txBody>
          <a:bodyPr>
            <a:spAutoFit/>
          </a:bodyPr>
          <a:lstStyle/>
          <a:p>
            <a:pPr>
              <a:defRPr/>
            </a:pPr>
            <a:r>
              <a:rPr lang="zh-CN" altLang="en-US" b="1" dirty="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：约</a:t>
            </a:r>
            <a:r>
              <a:rPr lang="en-US" altLang="zh-CN" b="1" dirty="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17m</a:t>
            </a:r>
            <a:r>
              <a:rPr lang="zh-CN" altLang="en-US" b="1" dirty="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  历时</a:t>
            </a:r>
            <a:r>
              <a:rPr lang="en-US" altLang="zh-CN" b="1" dirty="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5ms</a:t>
            </a:r>
            <a:endParaRPr lang="zh-CN" altLang="en-US" b="1" dirty="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endParaRPr lang="zh-CN" altLang="zh-CN" smtClean="0"/>
          </a:p>
        </p:txBody>
      </p:sp>
      <p:pic>
        <p:nvPicPr>
          <p:cNvPr id="111619" name="Picture 3" descr="Image1"/>
          <p:cNvPicPr>
            <a:picLocks noChangeAspect="1" noChangeArrowheads="1"/>
          </p:cNvPicPr>
          <p:nvPr/>
        </p:nvPicPr>
        <p:blipFill>
          <a:blip r:embed="rId2" cstate="print"/>
          <a:srcRect/>
          <a:stretch>
            <a:fillRect/>
          </a:stretch>
        </p:blipFill>
        <p:spPr bwMode="auto">
          <a:xfrm>
            <a:off x="1143000" y="2057400"/>
            <a:ext cx="6781800" cy="4568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4"/>
          <p:cNvSpPr>
            <a:spLocks noGrp="1" noChangeArrowheads="1"/>
          </p:cNvSpPr>
          <p:nvPr>
            <p:ph type="title"/>
          </p:nvPr>
        </p:nvSpPr>
        <p:spPr/>
        <p:txBody>
          <a:bodyPr/>
          <a:lstStyle/>
          <a:p>
            <a:pPr eaLnBrk="1" hangingPunct="1"/>
            <a:endParaRPr lang="zh-CN" altLang="zh-CN" smtClean="0"/>
          </a:p>
        </p:txBody>
      </p:sp>
      <p:pic>
        <p:nvPicPr>
          <p:cNvPr id="112643" name="Picture 10"/>
          <p:cNvPicPr>
            <a:picLocks noGrp="1" noChangeAspect="1" noChangeArrowheads="1"/>
          </p:cNvPicPr>
          <p:nvPr>
            <p:ph idx="1"/>
          </p:nvPr>
        </p:nvPicPr>
        <p:blipFill>
          <a:blip r:embed="rId3" cstate="print"/>
          <a:srcRect/>
          <a:stretch>
            <a:fillRect/>
          </a:stretch>
        </p:blipFill>
        <p:spPr>
          <a:xfrm>
            <a:off x="1295400" y="2017713"/>
            <a:ext cx="7010400" cy="4383087"/>
          </a:xfrm>
        </p:spPr>
      </p:pic>
      <p:sp>
        <p:nvSpPr>
          <p:cNvPr id="112644" name="Line 11"/>
          <p:cNvSpPr>
            <a:spLocks noChangeShapeType="1"/>
          </p:cNvSpPr>
          <p:nvPr/>
        </p:nvSpPr>
        <p:spPr bwMode="auto">
          <a:xfrm flipH="1">
            <a:off x="5334000" y="3048000"/>
            <a:ext cx="533400" cy="304800"/>
          </a:xfrm>
          <a:prstGeom prst="line">
            <a:avLst/>
          </a:prstGeom>
          <a:noFill/>
          <a:ln w="19050">
            <a:solidFill>
              <a:schemeClr val="hlink"/>
            </a:solidFill>
            <a:round/>
            <a:headEnd/>
            <a:tailEnd type="triangle" w="med" len="med"/>
          </a:ln>
        </p:spPr>
        <p:txBody>
          <a:bodyPr/>
          <a:lstStyle/>
          <a:p>
            <a:endParaRPr lang="zh-CN" altLang="en-US"/>
          </a:p>
        </p:txBody>
      </p:sp>
      <p:sp>
        <p:nvSpPr>
          <p:cNvPr id="112645" name="Line 12"/>
          <p:cNvSpPr>
            <a:spLocks noChangeShapeType="1"/>
          </p:cNvSpPr>
          <p:nvPr/>
        </p:nvSpPr>
        <p:spPr bwMode="auto">
          <a:xfrm>
            <a:off x="4114800" y="5334000"/>
            <a:ext cx="990600" cy="228600"/>
          </a:xfrm>
          <a:prstGeom prst="line">
            <a:avLst/>
          </a:prstGeom>
          <a:noFill/>
          <a:ln w="19050">
            <a:solidFill>
              <a:srgbClr val="FF0000"/>
            </a:solidFill>
            <a:round/>
            <a:headEnd/>
            <a:tailEnd type="triangle" w="med" len="med"/>
          </a:ln>
        </p:spPr>
        <p:txBody>
          <a:bodyPr/>
          <a:lstStyle/>
          <a:p>
            <a:endParaRPr lang="zh-CN" altLang="en-US"/>
          </a:p>
        </p:txBody>
      </p:sp>
      <p:sp>
        <p:nvSpPr>
          <p:cNvPr id="112646" name="Rectangle 13"/>
          <p:cNvSpPr>
            <a:spLocks noChangeArrowheads="1"/>
          </p:cNvSpPr>
          <p:nvPr/>
        </p:nvSpPr>
        <p:spPr bwMode="auto">
          <a:xfrm>
            <a:off x="6096000" y="5105400"/>
            <a:ext cx="1143000" cy="457200"/>
          </a:xfrm>
          <a:prstGeom prst="rect">
            <a:avLst/>
          </a:prstGeom>
          <a:noFill/>
          <a:ln w="28575">
            <a:solidFill>
              <a:srgbClr val="0070C0"/>
            </a:solidFill>
            <a:miter lim="800000"/>
            <a:headEnd/>
            <a:tailEnd/>
          </a:ln>
        </p:spPr>
        <p:txBody>
          <a:bodyPr wrap="none" anchor="ctr"/>
          <a:lstStyle/>
          <a:p>
            <a:pPr algn="ctr"/>
            <a:endParaRPr lang="zh-CN" altLang="en-US"/>
          </a:p>
        </p:txBody>
      </p:sp>
      <p:sp>
        <p:nvSpPr>
          <p:cNvPr id="112647" name="Line 14"/>
          <p:cNvSpPr>
            <a:spLocks noChangeShapeType="1"/>
          </p:cNvSpPr>
          <p:nvPr/>
        </p:nvSpPr>
        <p:spPr bwMode="auto">
          <a:xfrm>
            <a:off x="7162800" y="4267200"/>
            <a:ext cx="533400" cy="0"/>
          </a:xfrm>
          <a:prstGeom prst="line">
            <a:avLst/>
          </a:prstGeom>
          <a:noFill/>
          <a:ln w="25400">
            <a:solidFill>
              <a:srgbClr val="0070C0"/>
            </a:solidFill>
            <a:round/>
            <a:headEnd/>
            <a:tailEnd type="triangle" w="med" len="med"/>
          </a:ln>
        </p:spPr>
        <p:txBody>
          <a:bodyPr/>
          <a:lstStyle/>
          <a:p>
            <a:endParaRPr lang="zh-CN" altLang="en-US"/>
          </a:p>
        </p:txBody>
      </p:sp>
      <p:sp>
        <p:nvSpPr>
          <p:cNvPr id="112648" name="Rectangle 15"/>
          <p:cNvSpPr>
            <a:spLocks noChangeArrowheads="1"/>
          </p:cNvSpPr>
          <p:nvPr/>
        </p:nvSpPr>
        <p:spPr bwMode="auto">
          <a:xfrm>
            <a:off x="6019800" y="4038600"/>
            <a:ext cx="1143000" cy="457200"/>
          </a:xfrm>
          <a:prstGeom prst="rect">
            <a:avLst/>
          </a:prstGeom>
          <a:noFill/>
          <a:ln w="28575">
            <a:solidFill>
              <a:srgbClr val="0070C0"/>
            </a:solidFill>
            <a:miter lim="800000"/>
            <a:headEnd/>
            <a:tailEnd/>
          </a:ln>
        </p:spPr>
        <p:txBody>
          <a:bodyPr wrap="none" anchor="ctr"/>
          <a:lstStyle/>
          <a:p>
            <a:pPr algn="ctr"/>
            <a:endParaRPr lang="zh-CN" altLang="en-US"/>
          </a:p>
        </p:txBody>
      </p:sp>
      <p:sp>
        <p:nvSpPr>
          <p:cNvPr id="217105" name="Text Box 17"/>
          <p:cNvSpPr txBox="1">
            <a:spLocks noChangeArrowheads="1"/>
          </p:cNvSpPr>
          <p:nvPr/>
        </p:nvSpPr>
        <p:spPr bwMode="auto">
          <a:xfrm>
            <a:off x="7696200" y="3886200"/>
            <a:ext cx="1295400" cy="641350"/>
          </a:xfrm>
          <a:prstGeom prst="rect">
            <a:avLst/>
          </a:prstGeom>
          <a:noFill/>
          <a:ln w="9525">
            <a:noFill/>
            <a:miter lim="800000"/>
            <a:headEnd/>
            <a:tailEnd/>
          </a:ln>
          <a:effectLst/>
        </p:spPr>
        <p:txBody>
          <a:bodyPr>
            <a:spAutoFit/>
          </a:bodyPr>
          <a:lstStyle/>
          <a:p>
            <a:pPr>
              <a:spcBef>
                <a:spcPct val="50000"/>
              </a:spcBef>
              <a:defRPr/>
            </a:pPr>
            <a:r>
              <a:rPr lang="zh-CN" altLang="en-US" b="1" dirty="0">
                <a:solidFill>
                  <a:srgbClr val="0070C0"/>
                </a:solidFill>
                <a:effectLst>
                  <a:outerShdw blurRad="38100" dist="38100" dir="2700000" algn="tl">
                    <a:srgbClr val="000000">
                      <a:alpha val="43137"/>
                    </a:srgbClr>
                  </a:outerShdw>
                </a:effectLst>
              </a:rPr>
              <a:t>保证有效覆盖</a:t>
            </a:r>
          </a:p>
        </p:txBody>
      </p:sp>
      <p:sp>
        <p:nvSpPr>
          <p:cNvPr id="112650" name="Line 18"/>
          <p:cNvSpPr>
            <a:spLocks noChangeShapeType="1"/>
          </p:cNvSpPr>
          <p:nvPr/>
        </p:nvSpPr>
        <p:spPr bwMode="auto">
          <a:xfrm>
            <a:off x="7239000" y="5334000"/>
            <a:ext cx="533400" cy="0"/>
          </a:xfrm>
          <a:prstGeom prst="line">
            <a:avLst/>
          </a:prstGeom>
          <a:noFill/>
          <a:ln w="25400">
            <a:solidFill>
              <a:srgbClr val="0070C0"/>
            </a:solidFill>
            <a:round/>
            <a:headEnd/>
            <a:tailEnd type="triangle" w="med" len="med"/>
          </a:ln>
        </p:spPr>
        <p:txBody>
          <a:bodyPr/>
          <a:lstStyle/>
          <a:p>
            <a:endParaRPr lang="zh-CN" altLang="en-US"/>
          </a:p>
        </p:txBody>
      </p:sp>
      <p:sp>
        <p:nvSpPr>
          <p:cNvPr id="217107" name="Text Box 19"/>
          <p:cNvSpPr txBox="1">
            <a:spLocks noChangeArrowheads="1"/>
          </p:cNvSpPr>
          <p:nvPr/>
        </p:nvSpPr>
        <p:spPr bwMode="auto">
          <a:xfrm>
            <a:off x="7696200" y="4953000"/>
            <a:ext cx="1295400" cy="915988"/>
          </a:xfrm>
          <a:prstGeom prst="rect">
            <a:avLst/>
          </a:prstGeom>
          <a:noFill/>
          <a:ln w="9525">
            <a:noFill/>
            <a:miter lim="800000"/>
            <a:headEnd/>
            <a:tailEnd/>
          </a:ln>
          <a:effectLst/>
        </p:spPr>
        <p:txBody>
          <a:bodyPr>
            <a:spAutoFit/>
          </a:bodyPr>
          <a:lstStyle/>
          <a:p>
            <a:pPr>
              <a:spcBef>
                <a:spcPct val="50000"/>
              </a:spcBef>
              <a:defRPr/>
            </a:pPr>
            <a:r>
              <a:rPr lang="zh-CN" altLang="en-US" b="1" dirty="0">
                <a:solidFill>
                  <a:srgbClr val="0070C0"/>
                </a:solidFill>
                <a:effectLst>
                  <a:outerShdw blurRad="38100" dist="38100" dir="2700000" algn="tl">
                    <a:srgbClr val="000000">
                      <a:alpha val="43137"/>
                    </a:srgbClr>
                  </a:outerShdw>
                </a:effectLst>
              </a:rPr>
              <a:t>减小衰落引起的中断概率</a:t>
            </a:r>
          </a:p>
        </p:txBody>
      </p:sp>
      <p:cxnSp>
        <p:nvCxnSpPr>
          <p:cNvPr id="13" name="直接箭头连接符 12"/>
          <p:cNvCxnSpPr/>
          <p:nvPr/>
        </p:nvCxnSpPr>
        <p:spPr bwMode="auto">
          <a:xfrm>
            <a:off x="4800600" y="6096000"/>
            <a:ext cx="0" cy="76200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sp>
        <p:nvSpPr>
          <p:cNvPr id="14" name="TextBox 13"/>
          <p:cNvSpPr txBox="1"/>
          <p:nvPr/>
        </p:nvSpPr>
        <p:spPr>
          <a:xfrm>
            <a:off x="4800600" y="6334780"/>
            <a:ext cx="1066800" cy="523220"/>
          </a:xfrm>
          <a:prstGeom prst="rect">
            <a:avLst/>
          </a:prstGeom>
          <a:noFill/>
        </p:spPr>
        <p:txBody>
          <a:bodyPr wrap="square" rtlCol="0">
            <a:spAutoFit/>
          </a:bodyPr>
          <a:lstStyle/>
          <a:p>
            <a:r>
              <a:rPr lang="en-US" altLang="zh-CN" sz="2800" dirty="0" smtClean="0">
                <a:latin typeface="Times New Roman" pitchFamily="18" charset="0"/>
                <a:cs typeface="Times New Roman" pitchFamily="18" charset="0"/>
              </a:rPr>
              <a:t>P</a:t>
            </a:r>
            <a:r>
              <a:rPr lang="en-US" altLang="zh-CN" sz="2800" baseline="-25000" dirty="0" smtClean="0">
                <a:latin typeface="Times New Roman" pitchFamily="18" charset="0"/>
                <a:cs typeface="Times New Roman" pitchFamily="18" charset="0"/>
              </a:rPr>
              <a:t>r</a:t>
            </a:r>
            <a:endParaRPr lang="zh-CN" altLang="en-US" sz="2800" baseline="-2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8"/>
          <p:cNvSpPr>
            <a:spLocks noGrp="1" noChangeArrowheads="1"/>
          </p:cNvSpPr>
          <p:nvPr>
            <p:ph type="title"/>
          </p:nvPr>
        </p:nvSpPr>
        <p:spPr/>
        <p:txBody>
          <a:bodyPr/>
          <a:lstStyle/>
          <a:p>
            <a:pPr eaLnBrk="1" hangingPunct="1"/>
            <a:endParaRPr lang="zh-CN" altLang="zh-CN" smtClean="0"/>
          </a:p>
        </p:txBody>
      </p:sp>
      <p:sp>
        <p:nvSpPr>
          <p:cNvPr id="32774" name="Rectangle 3"/>
          <p:cNvSpPr>
            <a:spLocks noGrp="1" noChangeArrowheads="1"/>
          </p:cNvSpPr>
          <p:nvPr>
            <p:ph type="body" sz="half" idx="1"/>
          </p:nvPr>
        </p:nvSpPr>
        <p:spPr>
          <a:xfrm>
            <a:off x="762000" y="2017713"/>
            <a:ext cx="8001000" cy="4535487"/>
          </a:xfrm>
        </p:spPr>
        <p:txBody>
          <a:bodyPr/>
          <a:lstStyle/>
          <a:p>
            <a:pPr eaLnBrk="1" hangingPunct="1"/>
            <a:r>
              <a:rPr lang="zh-CN" altLang="en-US" sz="2400" b="1" u="sng" smtClean="0">
                <a:latin typeface="Times New Roman" pitchFamily="18" charset="0"/>
              </a:rPr>
              <a:t>例</a:t>
            </a:r>
            <a:r>
              <a:rPr lang="zh-CN" altLang="en-US" sz="2400" b="1" smtClean="0">
                <a:latin typeface="Times New Roman" pitchFamily="18" charset="0"/>
              </a:rPr>
              <a:t>：对于幅度（包络）服从瑞利分布的衰落信号，试计算接收信号功率比其平均功率低</a:t>
            </a:r>
            <a:r>
              <a:rPr lang="en-US" altLang="zh-CN" sz="2400" b="1" smtClean="0">
                <a:latin typeface="Times New Roman" pitchFamily="18" charset="0"/>
              </a:rPr>
              <a:t>20dB</a:t>
            </a:r>
            <a:r>
              <a:rPr lang="zh-CN" altLang="en-US" sz="2400" b="1" smtClean="0">
                <a:latin typeface="Times New Roman" pitchFamily="18" charset="0"/>
              </a:rPr>
              <a:t>（或</a:t>
            </a:r>
            <a:r>
              <a:rPr lang="en-US" altLang="zh-CN" sz="2400" b="1" smtClean="0">
                <a:latin typeface="Times New Roman" pitchFamily="18" charset="0"/>
              </a:rPr>
              <a:t>6dB</a:t>
            </a:r>
            <a:r>
              <a:rPr lang="zh-CN" altLang="en-US" sz="2400" b="1" smtClean="0">
                <a:latin typeface="Times New Roman" pitchFamily="18" charset="0"/>
              </a:rPr>
              <a:t>或</a:t>
            </a:r>
            <a:r>
              <a:rPr lang="en-US" altLang="zh-CN" sz="2400" b="1" smtClean="0">
                <a:latin typeface="Times New Roman" pitchFamily="18" charset="0"/>
              </a:rPr>
              <a:t>3dB</a:t>
            </a:r>
            <a:r>
              <a:rPr lang="zh-CN" altLang="en-US" sz="2400" b="1" smtClean="0">
                <a:latin typeface="Times New Roman" pitchFamily="18" charset="0"/>
              </a:rPr>
              <a:t>）以上的概率。</a:t>
            </a:r>
          </a:p>
          <a:p>
            <a:pPr eaLnBrk="1" hangingPunct="1">
              <a:buFont typeface="Wingdings" pitchFamily="2" charset="2"/>
              <a:buNone/>
            </a:pPr>
            <a:r>
              <a:rPr lang="zh-CN" altLang="en-US" sz="2400" b="1" smtClean="0">
                <a:latin typeface="Times New Roman" pitchFamily="18" charset="0"/>
              </a:rPr>
              <a:t>    ［解］由瑞利分布的</a:t>
            </a:r>
            <a:r>
              <a:rPr lang="en-US" altLang="zh-CN" sz="2400" b="1" smtClean="0">
                <a:latin typeface="Times New Roman" pitchFamily="18" charset="0"/>
              </a:rPr>
              <a:t>CDF</a:t>
            </a:r>
            <a:r>
              <a:rPr lang="zh-CN" altLang="en-US" sz="2400" b="1" smtClean="0">
                <a:latin typeface="Times New Roman" pitchFamily="18" charset="0"/>
              </a:rPr>
              <a:t>：</a:t>
            </a:r>
          </a:p>
          <a:p>
            <a:pPr eaLnBrk="1" hangingPunct="1">
              <a:buFont typeface="Wingdings" pitchFamily="2" charset="2"/>
              <a:buNone/>
            </a:pPr>
            <a:endParaRPr lang="zh-CN" altLang="en-US" sz="2400" b="1" smtClean="0">
              <a:latin typeface="Times New Roman" pitchFamily="18" charset="0"/>
            </a:endParaRPr>
          </a:p>
          <a:p>
            <a:pPr eaLnBrk="1" hangingPunct="1">
              <a:buFont typeface="Wingdings" pitchFamily="2" charset="2"/>
              <a:buNone/>
            </a:pPr>
            <a:r>
              <a:rPr lang="zh-CN" altLang="en-US" sz="2400" b="1" smtClean="0">
                <a:latin typeface="Times New Roman" pitchFamily="18" charset="0"/>
              </a:rPr>
              <a:t>                                                                       ，</a:t>
            </a:r>
          </a:p>
          <a:p>
            <a:pPr eaLnBrk="1" hangingPunct="1">
              <a:buFont typeface="Wingdings" pitchFamily="2" charset="2"/>
              <a:buNone/>
            </a:pPr>
            <a:r>
              <a:rPr lang="zh-CN" altLang="en-US" sz="2400" b="1" smtClean="0">
                <a:latin typeface="Times New Roman" pitchFamily="18" charset="0"/>
              </a:rPr>
              <a:t>      接收信号的平均功率等于</a:t>
            </a:r>
            <a:r>
              <a:rPr lang="en-US" altLang="zh-CN" sz="2400" b="1" smtClean="0">
                <a:latin typeface="Times New Roman" pitchFamily="18" charset="0"/>
              </a:rPr>
              <a:t>E[r</a:t>
            </a:r>
            <a:r>
              <a:rPr lang="en-US" altLang="zh-CN" sz="2400" b="1" baseline="30000" smtClean="0">
                <a:latin typeface="Times New Roman" pitchFamily="18" charset="0"/>
              </a:rPr>
              <a:t>2</a:t>
            </a:r>
            <a:r>
              <a:rPr lang="en-US" altLang="zh-CN" sz="2400" b="1" smtClean="0">
                <a:latin typeface="Times New Roman" pitchFamily="18" charset="0"/>
              </a:rPr>
              <a:t>]=2</a:t>
            </a:r>
            <a:r>
              <a:rPr lang="el-GR" altLang="zh-CN" sz="2400" b="1" smtClean="0">
                <a:latin typeface="Times New Roman" pitchFamily="18" charset="0"/>
                <a:cs typeface="Times New Roman" pitchFamily="18" charset="0"/>
              </a:rPr>
              <a:t>σ</a:t>
            </a:r>
            <a:r>
              <a:rPr lang="en-US" altLang="zh-CN" sz="2400" b="1" baseline="30000" smtClean="0">
                <a:latin typeface="Times New Roman" pitchFamily="18" charset="0"/>
                <a:cs typeface="Times New Roman" pitchFamily="18" charset="0"/>
              </a:rPr>
              <a:t>2</a:t>
            </a:r>
            <a:r>
              <a:rPr lang="zh-CN" altLang="en-US" sz="2400" b="1" smtClean="0">
                <a:latin typeface="Times New Roman" pitchFamily="18" charset="0"/>
                <a:cs typeface="Times New Roman" pitchFamily="18" charset="0"/>
              </a:rPr>
              <a:t>，将其记作         ，</a:t>
            </a:r>
          </a:p>
          <a:p>
            <a:pPr eaLnBrk="1" hangingPunct="1">
              <a:buFont typeface="Wingdings" pitchFamily="2" charset="2"/>
              <a:buNone/>
            </a:pPr>
            <a:r>
              <a:rPr lang="zh-CN" altLang="en-US" sz="2400" b="1" smtClean="0">
                <a:latin typeface="Times New Roman" pitchFamily="18" charset="0"/>
                <a:cs typeface="Times New Roman" pitchFamily="18" charset="0"/>
              </a:rPr>
              <a:t>      而接收功率可表示为幅度的平方，所以有</a:t>
            </a:r>
            <a:r>
              <a:rPr lang="en-US" altLang="zh-CN" sz="2400" b="1" smtClean="0">
                <a:latin typeface="Times New Roman" pitchFamily="18" charset="0"/>
                <a:cs typeface="Times New Roman" pitchFamily="18" charset="0"/>
              </a:rPr>
              <a:t>P</a:t>
            </a:r>
            <a:r>
              <a:rPr lang="en-US" altLang="zh-CN" sz="2400" b="1" baseline="-25000" smtClean="0">
                <a:latin typeface="Times New Roman" pitchFamily="18" charset="0"/>
                <a:cs typeface="Times New Roman" pitchFamily="18" charset="0"/>
              </a:rPr>
              <a:t>r</a:t>
            </a:r>
            <a:r>
              <a:rPr lang="en-US" altLang="zh-CN" sz="2400" b="1" smtClean="0">
                <a:latin typeface="Times New Roman" pitchFamily="18" charset="0"/>
                <a:cs typeface="Times New Roman" pitchFamily="18" charset="0"/>
              </a:rPr>
              <a:t>=r</a:t>
            </a:r>
            <a:r>
              <a:rPr lang="en-US" altLang="zh-CN" sz="2400" b="1" baseline="30000" smtClean="0">
                <a:latin typeface="Times New Roman" pitchFamily="18" charset="0"/>
                <a:cs typeface="Times New Roman" pitchFamily="18" charset="0"/>
              </a:rPr>
              <a:t>2</a:t>
            </a:r>
            <a:r>
              <a:rPr lang="zh-CN" altLang="en-US" sz="2400" b="1" smtClean="0">
                <a:latin typeface="Times New Roman" pitchFamily="18" charset="0"/>
                <a:cs typeface="Times New Roman" pitchFamily="18" charset="0"/>
              </a:rPr>
              <a:t>。于是</a:t>
            </a:r>
          </a:p>
          <a:p>
            <a:pPr eaLnBrk="1" hangingPunct="1">
              <a:buFont typeface="Wingdings" pitchFamily="2" charset="2"/>
              <a:buNone/>
            </a:pPr>
            <a:r>
              <a:rPr lang="zh-CN" altLang="en-US" sz="2400" b="1" smtClean="0">
                <a:latin typeface="Times New Roman" pitchFamily="18" charset="0"/>
                <a:cs typeface="Times New Roman" pitchFamily="18" charset="0"/>
              </a:rPr>
              <a:t>      我们得到：接收功率的</a:t>
            </a:r>
            <a:r>
              <a:rPr lang="en-US" altLang="zh-CN" sz="2400" b="1" smtClean="0">
                <a:latin typeface="Times New Roman" pitchFamily="18" charset="0"/>
                <a:cs typeface="Times New Roman" pitchFamily="18" charset="0"/>
              </a:rPr>
              <a:t>CDF</a:t>
            </a:r>
            <a:r>
              <a:rPr lang="zh-CN" altLang="en-US" sz="2400" b="1" smtClean="0">
                <a:latin typeface="Times New Roman" pitchFamily="18" charset="0"/>
                <a:cs typeface="Times New Roman" pitchFamily="18" charset="0"/>
              </a:rPr>
              <a:t>为：</a:t>
            </a:r>
          </a:p>
          <a:p>
            <a:pPr eaLnBrk="1" hangingPunct="1">
              <a:buFont typeface="Wingdings" pitchFamily="2" charset="2"/>
              <a:buNone/>
            </a:pPr>
            <a:r>
              <a:rPr lang="zh-CN" altLang="en-US" sz="2400" b="1" smtClean="0">
                <a:latin typeface="Times New Roman" pitchFamily="18" charset="0"/>
                <a:cs typeface="Times New Roman" pitchFamily="18" charset="0"/>
              </a:rPr>
              <a:t>               </a:t>
            </a:r>
            <a:endParaRPr lang="el-GR" altLang="en-US" sz="2400" b="1" smtClean="0">
              <a:latin typeface="Times New Roman" pitchFamily="18" charset="0"/>
              <a:cs typeface="Times New Roman" pitchFamily="18" charset="0"/>
            </a:endParaRPr>
          </a:p>
        </p:txBody>
      </p:sp>
      <p:graphicFrame>
        <p:nvGraphicFramePr>
          <p:cNvPr id="32770" name="Object 4"/>
          <p:cNvGraphicFramePr>
            <a:graphicFrameLocks noChangeAspect="1"/>
          </p:cNvGraphicFramePr>
          <p:nvPr>
            <p:ph sz="quarter" idx="2"/>
          </p:nvPr>
        </p:nvGraphicFramePr>
        <p:xfrm>
          <a:off x="1905000" y="3733800"/>
          <a:ext cx="4419600" cy="762000"/>
        </p:xfrm>
        <a:graphic>
          <a:graphicData uri="http://schemas.openxmlformats.org/presentationml/2006/ole">
            <p:oleObj spid="_x0000_s32770" name="公式" r:id="rId4" imgW="3162240" imgH="507960" progId="Equation.3">
              <p:embed/>
            </p:oleObj>
          </a:graphicData>
        </a:graphic>
      </p:graphicFrame>
      <p:graphicFrame>
        <p:nvGraphicFramePr>
          <p:cNvPr id="32771" name="Object 7"/>
          <p:cNvGraphicFramePr>
            <a:graphicFrameLocks noChangeAspect="1"/>
          </p:cNvGraphicFramePr>
          <p:nvPr>
            <p:ph sz="quarter" idx="3"/>
          </p:nvPr>
        </p:nvGraphicFramePr>
        <p:xfrm>
          <a:off x="7620000" y="4495800"/>
          <a:ext cx="471488" cy="449263"/>
        </p:xfrm>
        <a:graphic>
          <a:graphicData uri="http://schemas.openxmlformats.org/presentationml/2006/ole">
            <p:oleObj spid="_x0000_s32771" name="公式" r:id="rId5" imgW="253800" imgH="241200" progId="Equation.3">
              <p:embed/>
            </p:oleObj>
          </a:graphicData>
        </a:graphic>
      </p:graphicFrame>
      <p:graphicFrame>
        <p:nvGraphicFramePr>
          <p:cNvPr id="32772" name="Object 10"/>
          <p:cNvGraphicFramePr>
            <a:graphicFrameLocks noChangeAspect="1"/>
          </p:cNvGraphicFramePr>
          <p:nvPr/>
        </p:nvGraphicFramePr>
        <p:xfrm>
          <a:off x="1612900" y="5649913"/>
          <a:ext cx="5765800" cy="1046162"/>
        </p:xfrm>
        <a:graphic>
          <a:graphicData uri="http://schemas.openxmlformats.org/presentationml/2006/ole">
            <p:oleObj spid="_x0000_s32772" name="公式" r:id="rId6" imgW="3416040" imgH="60948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ahoma"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ahoma" pitchFamily="34" charset="0"/>
            <a:ea typeface="宋体"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4788</TotalTime>
  <Words>7317</Words>
  <Application>Microsoft Office PowerPoint</Application>
  <PresentationFormat>全屏显示(4:3)</PresentationFormat>
  <Paragraphs>853</Paragraphs>
  <Slides>134</Slides>
  <Notes>97</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134</vt:i4>
      </vt:variant>
    </vt:vector>
  </HeadingPairs>
  <TitlesOfParts>
    <vt:vector size="137" baseType="lpstr">
      <vt:lpstr>Blends</vt:lpstr>
      <vt:lpstr>Visio</vt:lpstr>
      <vt:lpstr>公式</vt:lpstr>
      <vt:lpstr>移动无线信道（II）</vt:lpstr>
      <vt:lpstr>幻灯片 2</vt:lpstr>
      <vt:lpstr>幻灯片 3</vt:lpstr>
      <vt:lpstr>幻灯片 4</vt:lpstr>
      <vt:lpstr>本地信号功率</vt:lpstr>
      <vt:lpstr>小尺度衰落和多径效应</vt:lpstr>
      <vt:lpstr>小尺度上移动无线信道对信号的影响</vt:lpstr>
      <vt:lpstr>幻灯片 8</vt:lpstr>
      <vt:lpstr>幻灯片 9</vt:lpstr>
      <vt:lpstr>幻灯片 10</vt:lpstr>
      <vt:lpstr>室内接收功率实测曲线</vt:lpstr>
      <vt:lpstr>不同尺度上的接收功率</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时变信道的冲激响应</vt:lpstr>
      <vt:lpstr>幻灯片 29</vt:lpstr>
      <vt:lpstr>幻灯片 30</vt:lpstr>
      <vt:lpstr>时变信道的冲激响应式</vt:lpstr>
      <vt:lpstr>时变信道的冲激响应模型</vt:lpstr>
      <vt:lpstr>  非时变情况下冲激响应的简化形式</vt:lpstr>
      <vt:lpstr>冲激探测器测到的信道冲激响应</vt:lpstr>
      <vt:lpstr>实测的冲激响应</vt:lpstr>
      <vt:lpstr>移动多径信道的描述参数</vt:lpstr>
      <vt:lpstr>幻灯片 37</vt:lpstr>
      <vt:lpstr>幻灯片 38</vt:lpstr>
      <vt:lpstr>信道探测器</vt:lpstr>
      <vt:lpstr>信道探测器的脉冲周期Trep</vt:lpstr>
      <vt:lpstr>信道的可识别性</vt:lpstr>
      <vt:lpstr>信道PDP的测量</vt:lpstr>
      <vt:lpstr>室外的功率延迟分布例</vt:lpstr>
      <vt:lpstr>室内功率延迟分布例</vt:lpstr>
      <vt:lpstr>幻灯片 45</vt:lpstr>
      <vt:lpstr>幻灯片 46</vt:lpstr>
      <vt:lpstr>幻灯片 47</vt:lpstr>
      <vt:lpstr>幻灯片 48</vt:lpstr>
      <vt:lpstr>室内信道实例</vt:lpstr>
      <vt:lpstr>幻灯片 50</vt:lpstr>
      <vt:lpstr>幻灯片 51</vt:lpstr>
      <vt:lpstr>幻灯片 52</vt:lpstr>
      <vt:lpstr>包络相关系数</vt:lpstr>
      <vt:lpstr>幻灯片 54</vt:lpstr>
      <vt:lpstr>幻灯片 55</vt:lpstr>
      <vt:lpstr>幻灯片 56</vt:lpstr>
      <vt:lpstr>幻灯片 57</vt:lpstr>
      <vt:lpstr>幻灯片 58</vt:lpstr>
      <vt:lpstr>信道的相关带宽</vt:lpstr>
      <vt:lpstr>  时间的延迟对应于频率的相关程度</vt:lpstr>
      <vt:lpstr>幻灯片 61</vt:lpstr>
      <vt:lpstr>幻灯片 62</vt:lpstr>
      <vt:lpstr>基于多径时延扩展的小尺度衰落分类</vt:lpstr>
      <vt:lpstr>平坦衰落的特性</vt:lpstr>
      <vt:lpstr>幻灯片 65</vt:lpstr>
      <vt:lpstr>幻灯片 66</vt:lpstr>
      <vt:lpstr>频率选择性衰落的特性</vt:lpstr>
      <vt:lpstr>幻灯片 68</vt:lpstr>
      <vt:lpstr>基于多径时延扩展的小尺度衰落比较</vt:lpstr>
      <vt:lpstr>幻灯片 70</vt:lpstr>
      <vt:lpstr>幻灯片 71</vt:lpstr>
      <vt:lpstr>多普勒功率谱S(f)</vt:lpstr>
      <vt:lpstr>幻灯片 73</vt:lpstr>
      <vt:lpstr>信道的相干时间TC</vt:lpstr>
      <vt:lpstr>幻灯片 75</vt:lpstr>
      <vt:lpstr>频率的扩展对应于时间的相干性</vt:lpstr>
      <vt:lpstr>幻灯片 77</vt:lpstr>
      <vt:lpstr>基于多普勒频率扩展的小尺度衰落分类</vt:lpstr>
      <vt:lpstr>基于多普勒扩展的小尺度衰落比较</vt:lpstr>
      <vt:lpstr>幻灯片 80</vt:lpstr>
      <vt:lpstr>幻灯片 81</vt:lpstr>
      <vt:lpstr>幻灯片 82</vt:lpstr>
      <vt:lpstr>幻灯片 83</vt:lpstr>
      <vt:lpstr>幻灯片 84</vt:lpstr>
      <vt:lpstr>幻灯片 85</vt:lpstr>
      <vt:lpstr>幻灯片 86</vt:lpstr>
      <vt:lpstr>幻灯片 87</vt:lpstr>
      <vt:lpstr>瑞利和莱斯衰落</vt:lpstr>
      <vt:lpstr>宏小区中 移动台处入射波的散射状分布</vt:lpstr>
      <vt:lpstr>幻灯片 90</vt:lpstr>
      <vt:lpstr>瑞利分布的概率密度函数</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4）计算例</vt:lpstr>
      <vt:lpstr>幻灯片 119</vt:lpstr>
      <vt:lpstr>幻灯片 120</vt:lpstr>
      <vt:lpstr>幻灯片 121</vt:lpstr>
      <vt:lpstr>幻灯片 122</vt:lpstr>
      <vt:lpstr>幻灯片 123</vt:lpstr>
      <vt:lpstr>慢平坦瑞利衰落信道下的误码性能</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TieYi</dc:creator>
  <cp:lastModifiedBy>tieyi</cp:lastModifiedBy>
  <cp:revision>494</cp:revision>
  <cp:lastPrinted>1601-01-01T00:00:00Z</cp:lastPrinted>
  <dcterms:created xsi:type="dcterms:W3CDTF">1601-01-01T00:00:00Z</dcterms:created>
  <dcterms:modified xsi:type="dcterms:W3CDTF">2013-06-05T01:22:12Z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