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ink/ink2.xml" ContentType="application/inkml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customXml/itemProps1.xml" ContentType="application/vnd.openxmlformats-officedocument.customXmlProperties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ink/ink1.xml" ContentType="application/inkml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ink/ink3.xml" ContentType="application/inkml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94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304" r:id="rId7"/>
    <p:sldId id="260" r:id="rId8"/>
    <p:sldId id="262" r:id="rId9"/>
    <p:sldId id="263" r:id="rId10"/>
    <p:sldId id="266" r:id="rId11"/>
    <p:sldId id="271" r:id="rId12"/>
    <p:sldId id="270" r:id="rId13"/>
    <p:sldId id="292" r:id="rId14"/>
    <p:sldId id="291" r:id="rId15"/>
    <p:sldId id="293" r:id="rId16"/>
    <p:sldId id="294" r:id="rId17"/>
    <p:sldId id="295" r:id="rId18"/>
    <p:sldId id="272" r:id="rId19"/>
    <p:sldId id="273" r:id="rId20"/>
    <p:sldId id="278" r:id="rId21"/>
    <p:sldId id="277" r:id="rId22"/>
    <p:sldId id="276" r:id="rId23"/>
    <p:sldId id="275" r:id="rId24"/>
    <p:sldId id="296" r:id="rId25"/>
    <p:sldId id="297" r:id="rId26"/>
    <p:sldId id="279" r:id="rId27"/>
    <p:sldId id="280" r:id="rId28"/>
    <p:sldId id="281" r:id="rId29"/>
    <p:sldId id="284" r:id="rId30"/>
    <p:sldId id="283" r:id="rId31"/>
    <p:sldId id="288" r:id="rId32"/>
    <p:sldId id="287" r:id="rId33"/>
    <p:sldId id="286" r:id="rId34"/>
    <p:sldId id="285" r:id="rId35"/>
    <p:sldId id="289" r:id="rId36"/>
    <p:sldId id="290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4996" autoAdjust="0"/>
    <p:restoredTop sz="94129" autoAdjust="0"/>
  </p:normalViewPr>
  <p:slideViewPr>
    <p:cSldViewPr>
      <p:cViewPr varScale="1">
        <p:scale>
          <a:sx n="99" d="100"/>
          <a:sy n="99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91.75627" units="1/cm"/>
          <inkml:channelProperty channel="Y" name="resolution" value="91.95403" units="1/cm"/>
        </inkml:channelProperties>
      </inkml:inkSource>
      <inkml:timestamp xml:id="ts0" timeString="2015-04-30T18:17:42.73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29C43E7-7D7E-4687-9891-677935B6E713}" emma:medium="tactile" emma:mode="ink">
          <msink:context xmlns:msink="http://schemas.microsoft.com/ink/2010/main" type="writingRegion" rotatedBoundingBox="19560,6146 18471,10379 17699,10181 18788,5947"/>
        </emma:interpretation>
      </emma:emma>
    </inkml:annotationXML>
    <inkml:traceGroup>
      <inkml:annotationXML>
        <emma:emma xmlns:emma="http://www.w3.org/2003/04/emma" version="1.0">
          <emma:interpretation id="{D922AD46-198C-47EA-8321-89B5F3021AF3}" emma:medium="tactile" emma:mode="ink">
            <msink:context xmlns:msink="http://schemas.microsoft.com/ink/2010/main" type="paragraph" rotatedBoundingBox="19560,6146 18471,10379 17699,10181 18788,5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79E22A-56DB-4AA8-988A-489E39DEB7D4}" emma:medium="tactile" emma:mode="ink">
              <msink:context xmlns:msink="http://schemas.microsoft.com/ink/2010/main" type="line" rotatedBoundingBox="19560,6146 18471,10379 17699,10181 18788,5947"/>
            </emma:interpretation>
          </emma:emma>
        </inkml:annotationXML>
        <inkml:traceGroup>
          <inkml:annotationXML>
            <emma:emma xmlns:emma="http://www.w3.org/2003/04/emma" version="1.0">
              <emma:interpretation id="{4D2CED36-286C-4C98-9450-C3990619E572}" emma:medium="tactile" emma:mode="ink">
                <msink:context xmlns:msink="http://schemas.microsoft.com/ink/2010/main" type="inkWord" rotatedBoundingBox="19560,6146 18471,10379 17699,10181 18788,5947">
                  <msink:destinationLink direction="with" ref="{D560430F-81DE-400D-A5ED-EA9DF0542E23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?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}</emma:literal>
                </emma:interpretation>
              </emma:one-of>
            </emma:emma>
          </inkml:annotationXML>
          <inkml:trace contextRef="#ctx0" brushRef="#br0">359-4021,'-33'146,"-16"17,49 65,0-65,0-131,49 50,-16-82,-1 32,1-32,48-32,-48 32,48-82,-48 50,-1-1,-32 1,49-17,-49 16,0 1,0-50,0 50,0-50,0 17,-49-49,-32-49,48 114,-32 49,16 0,17 0,-1 0,1 0,-17 49,49 114,0 0,0 0,0-49,0-65,0 16,0-16,16-66</inkml:trace>
          <inkml:trace contextRef="#ctx0" brushRef="#br0" timeOffset="1891.7262">489-3028,'16'49,"-97"32,81-16,-33 17,1-1,32-16,-49 49,16-81,1 16,-17 16,16 16,1-16,-50 17,1 80,16-80,16-1,-16-16,16 17,16 32,-16 0,17-65,-1-17,33 50,0-50,0 33,0-16,0 16,-32 17,32-50,0 1</inkml:trace>
          <inkml:trace contextRef="#ctx0" brushRef="#br0" timeOffset="4243.1211">-390-814,'-49'0,"-33"0,50 0,-17 0,16 0,33 33,0-1,-32 17,32-16,-33-1,33 229,0-180,33-48,-1 81,17-65,-16-17,-1 1,17 48,-16-48,-1-1,1 17,16-16,-17-33,1 0,48 0,1 0,-82-33,32-48,-32 48,33-48,-33-33,0 0,0 0,-82-16,50 16,-66-49,33 32,16 99,17-1,32-16,0 17,-33 64,33 99,0 32,0-49,0-49,0-33,33 17,-33-16,0-1,32-32,17 114,-16-32,-33-50,32-32,17-32,-49-1,0-81,0 65,0-16,-49 16,17 98,-1 16,33 98,0 0,0-82,0-48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91.75627" units="1/cm"/>
          <inkml:channelProperty channel="Y" name="resolution" value="91.95403" units="1/cm"/>
        </inkml:channelProperties>
      </inkml:inkSource>
      <inkml:timestamp xml:id="ts0" timeString="2015-04-30T18:18:29.18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560430F-81DE-400D-A5ED-EA9DF0542E23}" emma:medium="tactile" emma:mode="ink">
          <msink:context xmlns:msink="http://schemas.microsoft.com/ink/2010/main" type="inkDrawing" rotatedBoundingBox="19306,6784 20697,8382 20610,8458 19219,6860" semanticType="callout" shapeName="Other">
            <msink:sourceLink direction="with" ref="{4D2CED36-286C-4C98-9450-C3990619E572}"/>
            <msink:sourceLink direction="with" ref="{F69DED08-59D8-4805-B26B-251E7C31F56E}"/>
          </msink:context>
        </emma:interpretation>
      </emma:emma>
    </inkml:annotationXML>
    <inkml:trace contextRef="#ctx0" brushRef="#br0">0 16,'49'-16,"-17"81,50-16,-50-16,1-1,-33 1,81 16,-48 16,32-17,-65-15,49 0,-49-1,32 17,50 16,-82-32,32 16,1 16,48 65,-48-97,-33-1,32 1,17 15,-16-15,48 0,-48 15,-1-15,1 0,48 48,-16-48,-16 32,-16-16,48-17,-48 1,-33 16,32-49,-32 32,33-32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91.75627" units="1/cm"/>
          <inkml:channelProperty channel="Y" name="resolution" value="91.95403" units="1/cm"/>
        </inkml:channelProperties>
      </inkml:inkSource>
      <inkml:timestamp xml:id="ts0" timeString="2015-04-30T18:18:30.7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69DED08-59D8-4805-B26B-251E7C31F56E}" emma:medium="tactile" emma:mode="ink">
          <msink:context xmlns:msink="http://schemas.microsoft.com/ink/2010/main" type="inkDrawing" rotatedBoundingBox="20887,8266 21133,8813 20846,8941 20601,8394" hotPoints="21080,8643 20863,8860 20645,8643 20863,8425" semanticType="enclosure" shapeName="Circle">
            <msink:destinationLink direction="with" ref="{D560430F-81DE-400D-A5ED-EA9DF0542E23}"/>
          </msink:context>
        </emma:interpretation>
      </emma:emma>
    </inkml:annotationXML>
    <inkml:trace contextRef="#ctx0" brushRef="#br0">0 32,'0'65,"0"17,0-50,0 1,49 48,-49-48,32 16,1-17,16 1,-17-33,1 32,0-32,15 0,-15 0,-1-32,-64-196,-49 163,48-17,0 50,1-1,-17 33,49-32,-33 32,1 0,-17 0,98 162,-49-129,-33-33,50-16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91.75627" units="1/cm"/>
          <inkml:channelProperty channel="Y" name="resolution" value="91.95403" units="1/cm"/>
        </inkml:channelProperties>
      </inkml:inkSource>
      <inkml:timestamp xml:id="ts0" timeString="2015-04-30T18:18:32.66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13EC0CD-2AC0-4F05-9CB5-BD3DDB8CB19A}" emma:medium="tactile" emma:mode="ink">
          <msink:context xmlns:msink="http://schemas.microsoft.com/ink/2010/main" type="writingRegion" rotatedBoundingBox="23429,12810 16333,11885 16605,9799 23701,10725"/>
        </emma:interpretation>
      </emma:emma>
    </inkml:annotationXML>
    <inkml:traceGroup>
      <inkml:annotationXML>
        <emma:emma xmlns:emma="http://www.w3.org/2003/04/emma" version="1.0">
          <emma:interpretation id="{0CC81426-E65E-4677-AA49-80E9C1834FEE}" emma:medium="tactile" emma:mode="ink">
            <msink:context xmlns:msink="http://schemas.microsoft.com/ink/2010/main" type="paragraph" rotatedBoundingBox="23429,12810 16333,11885 16605,9799 23701,10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E178F4-FB44-4DCC-B722-D81276B43F00}" emma:medium="tactile" emma:mode="ink">
              <msink:context xmlns:msink="http://schemas.microsoft.com/ink/2010/main" type="line" rotatedBoundingBox="23472,12483 16376,11558 16588,9928 23684,10853"/>
            </emma:interpretation>
          </emma:emma>
        </inkml:annotationXML>
        <inkml:traceGroup>
          <inkml:annotationXML>
            <emma:emma xmlns:emma="http://www.w3.org/2003/04/emma" version="1.0">
              <emma:interpretation id="{77A4E01A-9F54-45AF-B8B9-3A38DFE190E3}" emma:medium="tactile" emma:mode="ink">
                <msink:context xmlns:msink="http://schemas.microsoft.com/ink/2010/main" type="inkWord" rotatedBoundingBox="17786,11678 16384,11495 16588,9928 17991,10110"/>
              </emma:interpretation>
              <emma:one-of disjunction-type="recognition" id="oneOf0">
                <emma:interpretation id="interp0" emma:lang="en-US" emma:confidence="0">
                  <emma:literal>..</emma:literal>
                </emma:interpretation>
                <emma:interpretation id="interp1" emma:lang="en-US" emma:confidence="0">
                  <emma:literal>...</emma:literal>
                </emma:interpretation>
                <emma:interpretation id="interp2" emma:lang="en-US" emma:confidence="0">
                  <emma:literal>on</emma:literal>
                </emma:interpretation>
                <emma:interpretation id="interp3" emma:lang="en-US" emma:confidence="0">
                  <emma:literal>a.</emma:literal>
                </emma:interpretation>
                <emma:interpretation id="interp4" emma:lang="en-US" emma:confidence="0">
                  <emma:literal>bono</emma:literal>
                </emma:interpretation>
              </emma:one-of>
            </emma:emma>
          </inkml:annotationXML>
          <inkml:trace contextRef="#ctx0" brushRef="#br0">-586-16,'-146'49,"113"32,-48-81,16 65,-49-16,32-16,-81 16,82 16,16-16,-17-17,50 1,-1-33,-16 49,17-49,-33 32,16 1,16-1,1 17,-17-49,49 33,-65-1,65 1,-33-33,33 49,0-17,-49-32,49 33,-65 48,65-48,-32 16,64-49,-32-33</inkml:trace>
          <inkml:trace contextRef="#ctx0" brushRef="#br0" timeOffset="1719.6333">-2084 1026,'-32'33,"32"-1,32 1,1-1,-1 50,17-82,-49 32,65 50,-32-50,16-32,-49 33,32-33,50 0,-17 0,16 0,-48-33,-1 33,-32-146,-32 64,-1 17,-16 33,-16 32,-16 0,16 0,16 0,16 0,1 0,-1 0,-16 0,17 0,-1 32,1 1,-17-1,65-32</inkml:trace>
          <inkml:trace contextRef="#ctx0" brushRef="#br0" timeOffset="3435.9196">2491 896,'522'0,"-409"49,67 32,-50-32,-16 16,-49-16,16-49,1 32,81 50,-98-50,-16-32,16 33,16 16,-48-17,-1-32,50 65,-50-65,50 49,-50-16,1-33,-33 32,49-32,-17 0,-32 49,33-49,-1 0,-48-16</inkml:trace>
          <inkml:trace contextRef="#ctx0" brushRef="#br0" timeOffset="5129.4315">4918 1710,'-17'0,"-15"0,-1 0,-16 0,17 0,-1-33,-16 33,17 33,-1-33,1 65,32 16,0-48,0 48,0-48,32 81,1-33,-33-16,49-16,65-16,-82-33,1 0,-1-33,-32-16,0 17,0-33,0 16,0-16,0 16,0-16,-32-17,-1 17,33 33,-32 32,32-49,-49 49,49-33,-33 33,33-32,0 48</inkml:trace>
        </inkml:traceGroup>
      </inkml:traceGroup>
      <inkml:traceGroup>
        <inkml:annotationXML>
          <emma:emma xmlns:emma="http://www.w3.org/2003/04/emma" version="1.0">
            <emma:interpretation id="{8861674F-4F37-4A82-AD7B-8BA026D81E01}" emma:medium="tactile" emma:mode="ink">
              <msink:context xmlns:msink="http://schemas.microsoft.com/ink/2010/main" type="line" rotatedBoundingBox="20612,12451 18017,11625 18560,9918 21155,10744"/>
            </emma:interpretation>
          </emma:emma>
        </inkml:annotationXML>
        <inkml:traceGroup>
          <inkml:annotationXML>
            <emma:emma xmlns:emma="http://www.w3.org/2003/04/emma" version="1.0">
              <emma:interpretation id="{9F75D58E-F63C-4644-BF4E-792EA150D567}" emma:medium="tactile" emma:mode="ink">
                <msink:context xmlns:msink="http://schemas.microsoft.com/ink/2010/main" type="inkWord" rotatedBoundingBox="18447,10274 18609,11703 18501,11715 18338,10286"/>
              </emma:interpretation>
              <emma:one-of disjunction-type="recognition" id="oneOf1">
                <emma:interpretation id="interp5" emma:lang="en-US" emma:confidence="0">
                  <emma:literal>: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;</emma:literal>
                </emma:interpretation>
                <emma:interpretation id="interp8" emma:lang="en-US" emma:confidence="0">
                  <emma:literal>¥</emma:literal>
                </emma:interpretation>
                <emma:interpretation id="interp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-38026.4293">-130 147</inkml:trace>
          <inkml:trace contextRef="#ctx0" brushRef="#br0" timeOffset="-37100.944">-195 489,'16'49,"-32"-49</inkml:trace>
          <inkml:trace contextRef="#ctx0" brushRef="#br0" timeOffset="-36490.916">-114 1156</inkml:trace>
          <inkml:trace contextRef="#ctx0" brushRef="#br0" timeOffset="-35911.856">0 1580</inkml:trace>
        </inkml:traceGroup>
        <inkml:traceGroup>
          <inkml:annotationXML>
            <emma:emma xmlns:emma="http://www.w3.org/2003/04/emma" version="1.0">
              <emma:interpretation id="{9AFF0A52-DE0D-4D85-820F-27B648DC32E0}" emma:medium="tactile" emma:mode="ink">
                <msink:context xmlns:msink="http://schemas.microsoft.com/ink/2010/main" type="inkWord" rotatedBoundingBox="20549,12418 20679,12027 20694,12032 20564,12422"/>
              </emma:interpretation>
              <emma:one-of disjunction-type="recognition" id="oneOf2">
                <emma:interpretation id="interp10" emma:lang="en-US" emma:confidence="1">
                  <emma:literal>:</emma:literal>
                </emma:interpretation>
                <emma:interpretation id="interp11" emma:lang="en-US" emma:confidence="0">
                  <emma:literal>☺</emma:literal>
                </emma:interpretation>
                <emma:interpretation id="interp12" emma:lang="en-US" emma:confidence="0">
                  <emma:literal>;</emma:literal>
                </emma:interpretation>
                <emma:interpretation id="interp13" emma:lang="en-US" emma:confidence="0">
                  <emma:literal>¥</emma:literal>
                </emma:interpretation>
                <emma:interpretation id="interp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34332.6377">2117 1905</inkml:trace>
          <inkml:trace contextRef="#ctx0" brushRef="#br0" timeOffset="-31736.1256">1987 2296</inkml:trace>
        </inkml:traceGroup>
        <inkml:traceGroup>
          <inkml:annotationXML>
            <emma:emma xmlns:emma="http://www.w3.org/2003/04/emma" version="1.0">
              <emma:interpretation id="{6B8CC59F-B80D-4549-8ED5-92E6AB8FA108}" emma:medium="tactile" emma:mode="ink">
                <msink:context xmlns:msink="http://schemas.microsoft.com/ink/2010/main" type="inkWord" rotatedBoundingBox="18819,9643 21238,10818 20792,11739 18372,10563"/>
              </emma:interpretation>
              <emma:one-of disjunction-type="recognition" id="oneOf3">
                <emma:interpretation id="interp15" emma:lang="en-US" emma:confidence="0">
                  <emma:literal>to</emma:literal>
                </emma:interpretation>
                <emma:interpretation id="interp16" emma:lang="en-US" emma:confidence="0">
                  <emma:literal>too</emma:literal>
                </emma:interpretation>
                <emma:interpretation id="interp17" emma:lang="en-US" emma:confidence="0">
                  <emma:literal>To</emma:literal>
                </emma:interpretation>
                <emma:interpretation id="interp18" emma:lang="en-US" emma:confidence="0">
                  <emma:literal>xo</emma:literal>
                </emma:interpretation>
                <emma:interpretation id="interp19" emma:lang="en-US" emma:confidence="0">
                  <emma:literal>0..]</emma:literal>
                </emma:interpretation>
              </emma:one-of>
            </emma:emma>
          </inkml:annotationXML>
          <inkml:trace contextRef="#ctx0" brushRef="#br0" timeOffset="-40707.8693">2345 749,'-49'17,"49"15,-32-32,32 49,0-17,0 50,0-17,0-32,0 15,0-15,0 0,81-33,-48 0,-1-66,-32 18,0 15,49 0,-49 1,0-17,0 16,0 1,0-17,0 17,0-34,0-15,-81 16,-1 97,50 1,32 0,-33 48,33-48,0 48,0-16,0 16,33-81,-1 33,-32-66,49 33,-49 17</inkml:trace>
          <inkml:trace contextRef="#ctx0" brushRef="#br0" timeOffset="-34817.0752">2296 1221</inkml:trace>
          <inkml:trace contextRef="#ctx0" brushRef="#br0" timeOffset="-32839.8233">2215 1612</inkml:trace>
          <inkml:trace contextRef="#ctx0" brushRef="#br0" timeOffset="-42167.83">0 17,'82'-17,"64"17,-97 0,16 0,17 0,32 0,114 98,-98-65,-65 15,16-15,-48-1,0-32,48 82,33-50,-82-32,17 33,16-33,-65 49,33-49,16 0,16 32,-32 1,48-33,-48 49,48-49,-49 0,1 32,16-32,16 33,-16-33,-17 33,1 15,48-15,-48-33,-33 33,33-33,-1 0,17 0,-49-17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C35E39-C9ED-4DEB-9856-059FF8E1537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759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Create an entry called </a:t>
            </a:r>
            <a:r>
              <a:rPr lang="ja-JP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name2</a:t>
            </a:r>
            <a:r>
              <a:rPr lang="ja-JP" altLang="en-US" smtClean="0">
                <a:latin typeface="Times New Roman" panose="02020603050405020304" pitchFamily="18" charset="0"/>
              </a:rPr>
              <a:t>”</a:t>
            </a:r>
            <a:r>
              <a:rPr lang="en-US" altLang="ja-JP" smtClean="0">
                <a:latin typeface="Times New Roman" panose="02020603050405020304" pitchFamily="18" charset="0"/>
              </a:rPr>
              <a:t> in </a:t>
            </a:r>
            <a:r>
              <a:rPr lang="ja-JP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dirB</a:t>
            </a:r>
            <a:r>
              <a:rPr lang="ja-JP" altLang="en-US" smtClean="0">
                <a:latin typeface="Times New Roman" panose="02020603050405020304" pitchFamily="18" charset="0"/>
              </a:rPr>
              <a:t>”</a:t>
            </a:r>
            <a:r>
              <a:rPr lang="en-US" altLang="ja-JP" smtClean="0">
                <a:latin typeface="Times New Roman" panose="02020603050405020304" pitchFamily="18" charset="0"/>
              </a:rPr>
              <a:t> containing a pointer to the same inode as </a:t>
            </a:r>
            <a:r>
              <a:rPr lang="ja-JP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/dirA/name1</a:t>
            </a:r>
            <a:r>
              <a:rPr lang="ja-JP" altLang="en-US" smtClean="0">
                <a:latin typeface="Times New Roman" panose="02020603050405020304" pitchFamily="18" charset="0"/>
              </a:rPr>
              <a:t>”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406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ja-JP" altLang="en-US" smtClean="0">
                <a:latin typeface="Times New Roman" panose="02020603050405020304" pitchFamily="18" charset="0"/>
              </a:rPr>
              <a:t>“</a:t>
            </a:r>
            <a:r>
              <a:rPr lang="en-US" altLang="ja-JP" smtClean="0">
                <a:latin typeface="Times New Roman" panose="02020603050405020304" pitchFamily="18" charset="0"/>
              </a:rPr>
              <a:t>symbolic link</a:t>
            </a:r>
            <a:r>
              <a:rPr lang="ja-JP" altLang="en-US" smtClean="0">
                <a:latin typeface="Times New Roman" panose="02020603050405020304" pitchFamily="18" charset="0"/>
              </a:rPr>
              <a:t>”</a:t>
            </a:r>
            <a:r>
              <a:rPr lang="en-US" altLang="ja-JP" smtClean="0">
                <a:latin typeface="Times New Roman" panose="02020603050405020304" pitchFamily="18" charset="0"/>
              </a:rPr>
              <a:t> is basically a file containing the name of another file.</a:t>
            </a:r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9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867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675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278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51046D-51B6-4263-A656-CBC896121FEA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085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035098-4253-4E4E-82CC-D974F944BC46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287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9270530-261D-49C5-BBC4-44DCA207B91D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656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CA52BEE-6B9C-42F0-BF9D-081A49A87862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500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15835F-711C-4B1F-BE48-9965DB96E05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93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5963095"/>
            <a:ext cx="2368296" cy="8949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5978969"/>
            <a:ext cx="6784848" cy="87903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Apr-30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7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92875"/>
            <a:ext cx="26670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54210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492875"/>
            <a:ext cx="2667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492875"/>
            <a:ext cx="5421083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>
                <a:latin typeface="Calibri Light" panose="020F0302020204030204" pitchFamily="34" charset="0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928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customXml" Target="../ink/ink2.xml"/><Relationship Id="rId5" Type="http://schemas.openxmlformats.org/officeDocument/2006/relationships/image" Target="../media/image7.emf"/><Relationship Id="rId6" Type="http://schemas.openxmlformats.org/officeDocument/2006/relationships/customXml" Target="../ink/ink3.xml"/><Relationship Id="rId7" Type="http://schemas.openxmlformats.org/officeDocument/2006/relationships/image" Target="../media/image8.emf"/><Relationship Id="rId8" Type="http://schemas.openxmlformats.org/officeDocument/2006/relationships/customXml" Target="../ink/ink4.xml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hyperlink" Target="http://www.gtresearchnews.gatech.edu/hourglass-internet-architecture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azza.com/tamu/spring2016/csce313/resources" TargetMode="External"/><Relationship Id="rId3" Type="http://schemas.openxmlformats.org/officeDocument/2006/relationships/hyperlink" Target="https://piazza.com/class_profile/get_resource/ijkurzhq5lm6z/in0nbrxjzpm3r8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362200" y="3124200"/>
            <a:ext cx="6705600" cy="2667000"/>
          </a:xfrm>
        </p:spPr>
        <p:txBody>
          <a:bodyPr>
            <a:normAutofit/>
          </a:bodyPr>
          <a:lstStyle/>
          <a:p>
            <a:r>
              <a:rPr lang="en-US" dirty="0"/>
              <a:t>CSCE-313 Spring </a:t>
            </a:r>
            <a:r>
              <a:rPr lang="en-US" dirty="0" smtClean="0"/>
              <a:t>2016 Final exam Study </a:t>
            </a:r>
            <a:r>
              <a:rPr lang="en-US" dirty="0"/>
              <a:t>Guide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Aakash Tyagi</a:t>
            </a:r>
            <a:br>
              <a:rPr lang="en-US" dirty="0" smtClean="0"/>
            </a:br>
            <a:r>
              <a:rPr lang="en-US" dirty="0" smtClean="0"/>
              <a:t>CSCE 313 Spring 2016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things necessary to make threading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Sharing of address space is hallmark of threaded code</a:t>
            </a:r>
          </a:p>
          <a:p>
            <a:r>
              <a:rPr lang="en-US" dirty="0" smtClean="0"/>
              <a:t>Need protection mechanism for shared objects</a:t>
            </a:r>
          </a:p>
          <a:p>
            <a:r>
              <a:rPr lang="en-US" dirty="0" smtClean="0"/>
              <a:t>Need to make these protection mechanism “race proof”</a:t>
            </a:r>
          </a:p>
          <a:p>
            <a:r>
              <a:rPr lang="en-US" dirty="0" smtClean="0"/>
              <a:t>Two requirements</a:t>
            </a:r>
          </a:p>
          <a:p>
            <a:pPr lvl="1"/>
            <a:r>
              <a:rPr lang="en-US" dirty="0" smtClean="0"/>
              <a:t>Need mechanism to lock shared objects</a:t>
            </a:r>
          </a:p>
          <a:p>
            <a:pPr lvl="1"/>
            <a:r>
              <a:rPr lang="en-US" dirty="0" smtClean="0"/>
              <a:t>The lock mechanism itself must be atomically executed</a:t>
            </a:r>
          </a:p>
          <a:p>
            <a:r>
              <a:rPr lang="en-US" dirty="0"/>
              <a:t>Synchronization: using atomic operations to ensure cooperation between </a:t>
            </a:r>
            <a:r>
              <a:rPr lang="en-US" dirty="0" smtClean="0"/>
              <a:t>threads</a:t>
            </a:r>
            <a:endParaRPr lang="en-US" dirty="0"/>
          </a:p>
          <a:p>
            <a:r>
              <a:rPr lang="en-US" dirty="0"/>
              <a:t>Critical Section: piece of code that only one thread can execute at </a:t>
            </a:r>
            <a:r>
              <a:rPr lang="en-US" dirty="0" smtClean="0"/>
              <a:t>once</a:t>
            </a:r>
            <a:endParaRPr lang="en-US" dirty="0"/>
          </a:p>
          <a:p>
            <a:r>
              <a:rPr lang="en-US" dirty="0"/>
              <a:t>Mutual Exclusion: ensuring that only one thread executes critical </a:t>
            </a:r>
            <a:r>
              <a:rPr lang="en-US" dirty="0" smtClean="0"/>
              <a:t>section</a:t>
            </a:r>
          </a:p>
          <a:p>
            <a:r>
              <a:rPr lang="en-US" dirty="0"/>
              <a:t>Lock: prevents someone from doing something</a:t>
            </a:r>
          </a:p>
          <a:p>
            <a:pPr lvl="1"/>
            <a:r>
              <a:rPr lang="en-US" dirty="0"/>
              <a:t>Lock before entering critical section and </a:t>
            </a:r>
            <a:r>
              <a:rPr lang="en-US" dirty="0" smtClean="0"/>
              <a:t>before </a:t>
            </a:r>
            <a:r>
              <a:rPr lang="en-US" dirty="0"/>
              <a:t>accessing shared data</a:t>
            </a:r>
          </a:p>
          <a:p>
            <a:pPr lvl="1"/>
            <a:r>
              <a:rPr lang="en-US" dirty="0"/>
              <a:t>Unlock when leaving, after accessing shared data</a:t>
            </a:r>
          </a:p>
          <a:p>
            <a:pPr lvl="1"/>
            <a:r>
              <a:rPr lang="en-US" dirty="0"/>
              <a:t>Wait if </a:t>
            </a:r>
            <a:r>
              <a:rPr lang="en-US" dirty="0" smtClean="0"/>
              <a:t>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25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455152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Synchronization – Solutions Palette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828800" y="47244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b="1">
                <a:latin typeface="Helvetica" panose="020B0604020202020204" pitchFamily="34" charset="0"/>
              </a:rPr>
              <a:t>Load/Store    Disable Ints   Test&amp;Set   Comp&amp;Swap</a:t>
            </a: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828800" y="32766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b="1">
                <a:latin typeface="Helvetica" panose="020B0604020202020204" pitchFamily="34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828800" y="24384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b="1">
                <a:latin typeface="Helvetica" panose="020B0604020202020204" pitchFamily="34" charset="0"/>
              </a:rPr>
              <a:t>Shared Programs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" y="2438400"/>
            <a:ext cx="8686800" cy="2971800"/>
            <a:chOff x="144" y="480"/>
            <a:chExt cx="5472" cy="1872"/>
          </a:xfrm>
        </p:grpSpPr>
        <p:grpSp>
          <p:nvGrpSpPr>
            <p:cNvPr id="43016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43024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b="1">
                    <a:latin typeface="Helvetica" panose="020B0604020202020204" pitchFamily="34" charset="0"/>
                  </a:rPr>
                  <a:t>Hardware</a:t>
                </a:r>
              </a:p>
            </p:txBody>
          </p:sp>
          <p:sp>
            <p:nvSpPr>
              <p:cNvPr id="43025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b="1">
                    <a:latin typeface="Helvetica" panose="020B0604020202020204" pitchFamily="34" charset="0"/>
                  </a:rPr>
                  <a:t>Higher-level 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b="1">
                    <a:latin typeface="Helvetica" panose="020B0604020202020204" pitchFamily="34" charset="0"/>
                  </a:rPr>
                  <a:t>API</a:t>
                </a:r>
              </a:p>
            </p:txBody>
          </p:sp>
          <p:sp>
            <p:nvSpPr>
              <p:cNvPr id="43026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b="1">
                    <a:latin typeface="Helvetica" panose="020B0604020202020204" pitchFamily="34" charset="0"/>
                  </a:rPr>
                  <a:t>Programs</a:t>
                </a:r>
              </a:p>
            </p:txBody>
          </p:sp>
        </p:grpSp>
        <p:sp>
          <p:nvSpPr>
            <p:cNvPr id="43017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18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19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20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21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22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23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726667"/>
            <a:ext cx="759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Synchronization Primitives to avoid race conditions involving shared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5645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Cooperating Threads are advantageous because they allow </a:t>
            </a:r>
          </a:p>
          <a:p>
            <a:pPr marL="320040" lvl="1" indent="0">
              <a:buNone/>
            </a:pPr>
            <a:r>
              <a:rPr lang="en-US" dirty="0"/>
              <a:t>a.	Facilitate sharing of resources</a:t>
            </a:r>
          </a:p>
          <a:p>
            <a:pPr marL="320040" lvl="1" indent="0">
              <a:buNone/>
            </a:pPr>
            <a:r>
              <a:rPr lang="en-US" dirty="0"/>
              <a:t>b.	Allow speedup of execution</a:t>
            </a:r>
          </a:p>
          <a:p>
            <a:pPr marL="320040" lvl="1" indent="0">
              <a:buNone/>
            </a:pPr>
            <a:r>
              <a:rPr lang="en-US" dirty="0"/>
              <a:t>c.	Introduce program modularity</a:t>
            </a:r>
          </a:p>
          <a:p>
            <a:pPr marL="320040" lvl="1" indent="0">
              <a:buNone/>
            </a:pPr>
            <a:r>
              <a:rPr lang="en-US" dirty="0"/>
              <a:t>d.	All of the above</a:t>
            </a:r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0" y="3886200"/>
            <a:ext cx="2133600" cy="60960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9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/>
              <a:t>Consider the following code segment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r>
              <a:rPr lang="en-US" dirty="0" err="1"/>
              <a:t>pid</a:t>
            </a:r>
            <a:r>
              <a:rPr lang="en-US" dirty="0"/>
              <a:t> = fork();</a:t>
            </a:r>
          </a:p>
          <a:p>
            <a:r>
              <a:rPr lang="en-US" dirty="0"/>
              <a:t>if (</a:t>
            </a:r>
            <a:r>
              <a:rPr lang="en-US" dirty="0" err="1"/>
              <a:t>pid</a:t>
            </a:r>
            <a:r>
              <a:rPr lang="en-US" dirty="0"/>
              <a:t> == 0) { /*child process</a:t>
            </a:r>
          </a:p>
          <a:p>
            <a:r>
              <a:rPr lang="en-US" dirty="0"/>
              <a:t>	fork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threadcreate</a:t>
            </a:r>
            <a:r>
              <a:rPr lang="en-US" dirty="0"/>
              <a:t>( . . .);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fork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unique processes are created? </a:t>
            </a:r>
            <a:endParaRPr lang="en-US" dirty="0" smtClean="0"/>
          </a:p>
          <a:p>
            <a:pPr lvl="2"/>
            <a:r>
              <a:rPr lang="en-US" i="1" dirty="0" smtClean="0"/>
              <a:t>Total </a:t>
            </a:r>
            <a:r>
              <a:rPr lang="en-US" i="1" dirty="0"/>
              <a:t>6 unique processes are </a:t>
            </a:r>
            <a:r>
              <a:rPr lang="en-US" i="1" dirty="0" smtClean="0"/>
              <a:t>created.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unique threads are created? </a:t>
            </a:r>
            <a:endParaRPr lang="en-US" dirty="0" smtClean="0"/>
          </a:p>
          <a:p>
            <a:pPr lvl="2"/>
            <a:r>
              <a:rPr lang="en-US" i="1" dirty="0" smtClean="0"/>
              <a:t>Total </a:t>
            </a:r>
            <a:r>
              <a:rPr lang="en-US" i="1" dirty="0"/>
              <a:t>2 unique threads are created one each by the child and its fork process.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>
    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6433375" y="2173385"/>
              <a:ext cx="519120" cy="15476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9255" y="2149265"/>
                <a:ext cx="567360" cy="1595880"/>
              </a:xfrm>
              <a:prstGeom prst="rect">
                <a:avLst/>
              </a:prstGeom>
            </p:spPr>
          </p:pic>
        </mc:Fallback>
      </mc:AlternateContent>
      <mc:AlternateContent>
    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6928375" y="2455985"/>
              <a:ext cx="522000" cy="5630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4255" y="2431865"/>
                <a:ext cx="570240" cy="611280"/>
              </a:xfrm>
              <a:prstGeom prst="rect">
                <a:avLst/>
              </a:prstGeom>
            </p:spPr>
          </p:pic>
        </mc:Fallback>
      </mc:AlternateContent>
      <mc:AlternateContent>
    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7450015" y="3007145"/>
              <a:ext cx="141120" cy="1818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5895" y="2983025"/>
                <a:ext cx="189360" cy="230040"/>
              </a:xfrm>
              <a:prstGeom prst="rect">
                <a:avLst/>
              </a:prstGeom>
            </p:spPr>
          </p:pic>
        </mc:Fallback>
      </mc:AlternateContent>
      <mc:AlternateContent>
    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5914255" y="3640025"/>
              <a:ext cx="2544480" cy="85032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90135" y="3615905"/>
                <a:ext cx="2592720" cy="8985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/>
          <p:cNvSpPr txBox="1"/>
          <p:nvPr/>
        </p:nvSpPr>
        <p:spPr>
          <a:xfrm>
            <a:off x="7010400" y="21733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0683" y="32870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55187" y="34645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06942" y="40651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20940" y="2973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4503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33375" y="415735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58641" y="442597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00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system with two dual-core processors has </a:t>
            </a:r>
            <a:r>
              <a:rPr lang="en-US" b="1" dirty="0"/>
              <a:t>four processors </a:t>
            </a:r>
            <a:r>
              <a:rPr lang="en-US" dirty="0" smtClean="0"/>
              <a:t>available for </a:t>
            </a:r>
            <a:r>
              <a:rPr lang="en-US" dirty="0"/>
              <a:t>scheduling. A CPU-intensive application is running on this system. All input is performed at program </a:t>
            </a:r>
            <a:r>
              <a:rPr lang="en-US" b="1" dirty="0"/>
              <a:t>start-up, when a single ﬁle must be opened</a:t>
            </a:r>
            <a:r>
              <a:rPr lang="en-US" dirty="0"/>
              <a:t>. Similarly, all output is performed just before the </a:t>
            </a:r>
            <a:r>
              <a:rPr lang="en-US" b="1" dirty="0"/>
              <a:t>program terminates, when the program results must be written to a single ﬁle</a:t>
            </a:r>
            <a:r>
              <a:rPr lang="en-US" dirty="0"/>
              <a:t>. Between startup and termination, the program is entirely </a:t>
            </a:r>
            <a:r>
              <a:rPr lang="en-US" dirty="0" err="1"/>
              <a:t>CPUbound</a:t>
            </a:r>
            <a:r>
              <a:rPr lang="en-US" dirty="0"/>
              <a:t>. Your task is to improve the performance of this application by multithreading it. The application runs on a system that uses the one-to-one threading model (each user thread maps to a kernel thread</a:t>
            </a:r>
            <a:r>
              <a:rPr lang="en-US" dirty="0" smtClean="0"/>
              <a:t>).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threads will you create to perform the input and output? Explain</a:t>
            </a:r>
            <a:r>
              <a:rPr lang="en-US" dirty="0" smtClean="0"/>
              <a:t>.</a:t>
            </a:r>
          </a:p>
          <a:p>
            <a:pPr marL="834390" lvl="1" indent="-514350">
              <a:buClr>
                <a:schemeClr val="tx1"/>
              </a:buClr>
            </a:pPr>
            <a:r>
              <a:rPr lang="en-US" i="1" dirty="0" smtClean="0"/>
              <a:t>We </a:t>
            </a:r>
            <a:r>
              <a:rPr lang="en-US" i="1" dirty="0"/>
              <a:t>will create 2 threads to perform input and output respectively since a single file is involved in read and write.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threads will you create for the CPU-intensive portion of the application? Explain</a:t>
            </a:r>
            <a:r>
              <a:rPr lang="en-US" dirty="0" smtClean="0"/>
              <a:t>.</a:t>
            </a:r>
          </a:p>
          <a:p>
            <a:pPr marL="834390" lvl="1" indent="-514350">
              <a:buClr>
                <a:schemeClr val="tx1"/>
              </a:buClr>
            </a:pPr>
            <a:r>
              <a:rPr lang="en-US" i="1" dirty="0" smtClean="0"/>
              <a:t>For </a:t>
            </a:r>
            <a:r>
              <a:rPr lang="en-US" i="1" dirty="0"/>
              <a:t>the CPU intensive operation all cores can be employed simultaneously for a fully parallel operation. Therefore the application must be 4-threaded for 4-way parallel execution.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41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concurrent program contains a few updates  to a shared variable x, which occur inside critical sections.  Variable x is also used in the following portion  of code, which is not enclosed in a critical section</a:t>
            </a:r>
            <a:r>
              <a:rPr lang="en-US" dirty="0" smtClean="0"/>
              <a:t>:</a:t>
            </a:r>
            <a:endParaRPr lang="en-US" dirty="0"/>
          </a:p>
          <a:p>
            <a:pPr marL="594360" lvl="2" indent="0">
              <a:buNone/>
            </a:pPr>
            <a:r>
              <a:rPr lang="en-US" dirty="0"/>
              <a:t>if (x &lt; c)</a:t>
            </a:r>
          </a:p>
          <a:p>
            <a:pPr marL="1097280" lvl="3" indent="0">
              <a:buNone/>
            </a:pPr>
            <a:r>
              <a:rPr lang="en-US" dirty="0"/>
              <a:t>y = x;</a:t>
            </a:r>
          </a:p>
          <a:p>
            <a:pPr marL="594360" lvl="2" indent="0">
              <a:buNone/>
            </a:pPr>
            <a:r>
              <a:rPr lang="en-US" dirty="0"/>
              <a:t>else</a:t>
            </a:r>
          </a:p>
          <a:p>
            <a:pPr marL="1097280" lvl="3" indent="0">
              <a:buNone/>
            </a:pPr>
            <a:r>
              <a:rPr lang="en-US" dirty="0"/>
              <a:t>y = x + 10;</a:t>
            </a:r>
          </a:p>
          <a:p>
            <a:pPr marL="594360" lvl="2" indent="0">
              <a:buNone/>
            </a:pPr>
            <a:r>
              <a:rPr lang="en-US" dirty="0" err="1"/>
              <a:t>cout</a:t>
            </a:r>
            <a:r>
              <a:rPr lang="en-US" dirty="0"/>
              <a:t> &lt;&lt; "x = " &lt;&lt; x &lt;&lt; " y = " &lt;&lt; y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/>
              <a:t>Does this  program  have  a  race  condition?   If yes,  illustrate  an  example,  otherwise explain why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916694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057400"/>
            <a:ext cx="7010400" cy="16764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sequence of steps is correct and why?</a:t>
            </a:r>
          </a:p>
          <a:p>
            <a:pPr lvl="1"/>
            <a:r>
              <a:rPr lang="en-US" dirty="0" smtClean="0"/>
              <a:t>Lock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Change the condition protected by the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Signal threads waiting on the condition</a:t>
            </a:r>
          </a:p>
          <a:p>
            <a:pPr lvl="1"/>
            <a:r>
              <a:rPr lang="en-US" dirty="0" smtClean="0"/>
              <a:t>Unlock the </a:t>
            </a:r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/>
              <a:t>Lock a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/>
              <a:t>Change the condition protected by the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 smtClean="0"/>
              <a:t>Unlock </a:t>
            </a:r>
            <a:r>
              <a:rPr lang="en-US" dirty="0"/>
              <a:t>the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 smtClean="0"/>
              <a:t>Signal threads waiting on the condition</a:t>
            </a:r>
          </a:p>
          <a:p>
            <a:pPr lvl="1"/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096000" y="1219200"/>
            <a:ext cx="3048000" cy="205477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 the control may disappear from this thread and never wake up threads waiting on the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14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Inter-Process Communication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5344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OS provides generic mechanisms to communicate</a:t>
            </a:r>
          </a:p>
          <a:p>
            <a:pPr lvl="1"/>
            <a:r>
              <a:rPr lang="en-US" sz="2800" b="1" dirty="0" smtClean="0"/>
              <a:t>Pipes and Named Pipes (FIFO)</a:t>
            </a:r>
          </a:p>
          <a:p>
            <a:pPr lvl="1"/>
            <a:r>
              <a:rPr lang="en-US" sz="2800" b="1" dirty="0" smtClean="0"/>
              <a:t>Shared Memory</a:t>
            </a:r>
            <a:r>
              <a:rPr lang="en-US" sz="2800" dirty="0" smtClean="0"/>
              <a:t>: multiple processes can read/write same physical portion of memory; </a:t>
            </a:r>
            <a:r>
              <a:rPr lang="en-US" sz="2800" i="1" dirty="0" smtClean="0"/>
              <a:t>implicit channel</a:t>
            </a:r>
          </a:p>
          <a:p>
            <a:pPr lvl="1"/>
            <a:r>
              <a:rPr lang="en-US" sz="2800" b="1" dirty="0" smtClean="0"/>
              <a:t>Message Passing</a:t>
            </a:r>
            <a:r>
              <a:rPr lang="en-US" sz="2800" dirty="0" smtClean="0"/>
              <a:t>: </a:t>
            </a:r>
            <a:r>
              <a:rPr lang="en-US" sz="2800" i="1" dirty="0" smtClean="0"/>
              <a:t>explicit communication channel provided through </a:t>
            </a:r>
            <a:r>
              <a:rPr lang="en-US" sz="2800" dirty="0" smtClean="0"/>
              <a:t>send()/receive() system calls</a:t>
            </a:r>
          </a:p>
          <a:p>
            <a:pPr lvl="3"/>
            <a:r>
              <a:rPr lang="en-US" dirty="0" smtClean="0"/>
              <a:t>» A system call is required</a:t>
            </a:r>
          </a:p>
          <a:p>
            <a:r>
              <a:rPr lang="en-US" sz="2800" dirty="0" smtClean="0"/>
              <a:t>IPC is, in general, expensive due to the need for system calls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8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IPC Fundamental Communication Models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4531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622852" y="5921444"/>
            <a:ext cx="382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/>
              <a:t>Example: pipe, </a:t>
            </a:r>
            <a:r>
              <a:rPr lang="en-US" sz="1600" b="1" dirty="0" err="1"/>
              <a:t>fifo</a:t>
            </a:r>
            <a:r>
              <a:rPr lang="en-US" sz="1600" b="1" dirty="0"/>
              <a:t>, message, signal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419600" y="5921444"/>
            <a:ext cx="484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/>
              <a:t>Example: shared memory, memory mapped file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41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Creation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1534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BEFORE</a:t>
            </a:r>
          </a:p>
          <a:p>
            <a:pPr lvl="1"/>
            <a:r>
              <a:rPr lang="en-US" dirty="0" smtClean="0"/>
              <a:t>Shows standard set of file descriptors</a:t>
            </a:r>
          </a:p>
          <a:p>
            <a:r>
              <a:rPr lang="en-US" dirty="0" smtClean="0"/>
              <a:t>AFTER</a:t>
            </a:r>
          </a:p>
          <a:p>
            <a:pPr lvl="1"/>
            <a:r>
              <a:rPr lang="en-US" dirty="0" smtClean="0"/>
              <a:t>Shows newly created pipe in the kernel and the two connections to that pipe in the process</a:t>
            </a:r>
            <a:endParaRPr lang="en-US" dirty="0"/>
          </a:p>
        </p:txBody>
      </p:sp>
      <p:pic>
        <p:nvPicPr>
          <p:cNvPr id="1026" name="Picture 2" descr="http://wps.prenhall.com/wps/media/objects/510/522376/images/FIG10019as.t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9" y="2057400"/>
            <a:ext cx="3814367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057401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510" y="4239805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has some usual files 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92418" y="4269621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creates a pipe and sets file descriptors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19812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pipe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9909" y="19812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pipe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1158" y="152773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pipe(</a:t>
            </a:r>
            <a:r>
              <a:rPr lang="en-US" b="1" dirty="0" err="1"/>
              <a:t>int</a:t>
            </a:r>
            <a:r>
              <a:rPr lang="en-US" b="1" dirty="0"/>
              <a:t> </a:t>
            </a:r>
            <a:r>
              <a:rPr lang="en-US" i="1" dirty="0" err="1"/>
              <a:t>filedes</a:t>
            </a:r>
            <a:r>
              <a:rPr lang="en-US" b="1" dirty="0"/>
              <a:t>[2]);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11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0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</a:p>
          <a:p>
            <a:r>
              <a:rPr lang="en-US" dirty="0" smtClean="0"/>
              <a:t>Study Guide</a:t>
            </a:r>
          </a:p>
          <a:p>
            <a:pPr lvl="1"/>
            <a:r>
              <a:rPr lang="en-US" dirty="0" smtClean="0"/>
              <a:t>Reading Material</a:t>
            </a:r>
          </a:p>
          <a:p>
            <a:pPr lvl="1"/>
            <a:r>
              <a:rPr lang="en-US" dirty="0" smtClean="0"/>
              <a:t>Key Concepts</a:t>
            </a:r>
          </a:p>
          <a:p>
            <a:pPr lvl="1"/>
            <a:r>
              <a:rPr lang="en-US" smtClean="0"/>
              <a:t>Summary Recap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9F14D6D-D520-4C96-A515-FB91A2C16A0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Discussion Outline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FIFO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pipe disappears when no process has it open </a:t>
            </a:r>
          </a:p>
          <a:p>
            <a:r>
              <a:rPr lang="en-US" dirty="0" smtClean="0"/>
              <a:t>FIFOS (also called named pipes) are a mechanism that allow for IPC that's similar to using regular files, except that the kernel takes care of synchronizing reads and writes, and</a:t>
            </a:r>
          </a:p>
          <a:p>
            <a:r>
              <a:rPr lang="en-US" dirty="0" smtClean="0"/>
              <a:t>Data is never actually written to disk (instead it is stored in buffers in memory) so the overhead of disk I/O (which is huge!) is avoided.</a:t>
            </a:r>
          </a:p>
          <a:p>
            <a:pPr lvl="1"/>
            <a:endParaRPr lang="en-US" dirty="0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4150" y="4075113"/>
            <a:ext cx="6234113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55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</a:t>
            </a: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200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5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Memory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74650" y="4222750"/>
            <a:ext cx="8382000" cy="2133600"/>
          </a:xfrm>
        </p:spPr>
        <p:txBody>
          <a:bodyPr/>
          <a:lstStyle/>
          <a:p>
            <a:r>
              <a:rPr lang="en-US" smtClean="0"/>
              <a:t>Processes request the segment </a:t>
            </a:r>
          </a:p>
          <a:p>
            <a:r>
              <a:rPr lang="en-US" smtClean="0"/>
              <a:t>OS maintains the segment </a:t>
            </a:r>
          </a:p>
          <a:p>
            <a:r>
              <a:rPr lang="en-US" smtClean="0"/>
              <a:t>Processes can attach/detach the segment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295400" y="1577975"/>
            <a:ext cx="6705600" cy="2590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909763"/>
            <a:ext cx="1828800" cy="83026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Process A</a:t>
            </a:r>
          </a:p>
          <a:p>
            <a:pPr>
              <a:defRPr/>
            </a:pPr>
            <a:endParaRPr lang="en-US" dirty="0">
              <a:latin typeface="Comic Sans MS"/>
            </a:endParaRPr>
          </a:p>
          <a:p>
            <a:pPr>
              <a:defRPr/>
            </a:pPr>
            <a:endParaRPr lang="en-US" dirty="0">
              <a:latin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3463" y="3271838"/>
            <a:ext cx="1989137" cy="3397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OS Address Space</a:t>
            </a: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2743200" y="2362200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906588"/>
            <a:ext cx="1828800" cy="8318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mic Sans MS"/>
              </a:rPr>
              <a:t>Process B</a:t>
            </a:r>
          </a:p>
          <a:p>
            <a:pPr>
              <a:defRPr/>
            </a:pPr>
            <a:endParaRPr lang="en-US" dirty="0">
              <a:latin typeface="Comic Sans MS"/>
            </a:endParaRPr>
          </a:p>
          <a:p>
            <a:pPr>
              <a:defRPr/>
            </a:pPr>
            <a:endParaRPr lang="en-US" dirty="0">
              <a:latin typeface="Comic Sans MS"/>
            </a:endParaRPr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6705600" y="2360613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4114800" y="2873375"/>
            <a:ext cx="609600" cy="3048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cxnSp>
        <p:nvCxnSpPr>
          <p:cNvPr id="56331" name="Straight Arrow Connector 11"/>
          <p:cNvCxnSpPr>
            <a:cxnSpLocks noChangeShapeType="1"/>
            <a:stCxn id="56330" idx="2"/>
            <a:endCxn id="56327" idx="5"/>
          </p:cNvCxnSpPr>
          <p:nvPr/>
        </p:nvCxnSpPr>
        <p:spPr bwMode="auto">
          <a:xfrm flipH="1" flipV="1">
            <a:off x="3263900" y="2622550"/>
            <a:ext cx="850900" cy="403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56332" name="Straight Arrow Connector 13"/>
          <p:cNvCxnSpPr>
            <a:cxnSpLocks noChangeShapeType="1"/>
            <a:stCxn id="56330" idx="6"/>
            <a:endCxn id="56329" idx="3"/>
          </p:cNvCxnSpPr>
          <p:nvPr/>
        </p:nvCxnSpPr>
        <p:spPr bwMode="auto">
          <a:xfrm flipV="1">
            <a:off x="4724400" y="2620963"/>
            <a:ext cx="2070100" cy="4048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24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setting up a pipe to a child, the order of system calls is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calls pipe then calls </a:t>
            </a:r>
            <a:r>
              <a:rPr lang="en-US" dirty="0" smtClean="0"/>
              <a:t>fork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calls fork, then both processes call </a:t>
            </a:r>
            <a:r>
              <a:rPr lang="en-US" dirty="0" smtClean="0"/>
              <a:t>pipe</a:t>
            </a:r>
          </a:p>
          <a:p>
            <a:r>
              <a:rPr lang="en-US" dirty="0"/>
              <a:t>Connections to a pipe remain in effect after exec because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array of open files is part of the process, not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adds the pipe to the </a:t>
            </a:r>
            <a:r>
              <a:rPr lang="en-US" dirty="0" smtClean="0"/>
              <a:t>environment</a:t>
            </a:r>
          </a:p>
          <a:p>
            <a:r>
              <a:rPr lang="en-US" dirty="0"/>
              <a:t>A pipe can connect two children of the same process if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creates the pipe before creating both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creates two pipes and connects them</a:t>
            </a:r>
          </a:p>
          <a:p>
            <a:endParaRPr lang="en-US" dirty="0"/>
          </a:p>
        </p:txBody>
      </p:sp>
      <p:sp>
        <p:nvSpPr>
          <p:cNvPr id="8" name="10-Point Star 7"/>
          <p:cNvSpPr/>
          <p:nvPr/>
        </p:nvSpPr>
        <p:spPr>
          <a:xfrm>
            <a:off x="589722" y="2286000"/>
            <a:ext cx="457200" cy="43402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9" name="10-Point Star 8"/>
          <p:cNvSpPr/>
          <p:nvPr/>
        </p:nvSpPr>
        <p:spPr>
          <a:xfrm>
            <a:off x="589722" y="3819276"/>
            <a:ext cx="457200" cy="43402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10" name="10-Point Star 9"/>
          <p:cNvSpPr/>
          <p:nvPr/>
        </p:nvSpPr>
        <p:spPr>
          <a:xfrm>
            <a:off x="553278" y="5257800"/>
            <a:ext cx="457200" cy="43402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54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69843" y="1516698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two different processes read from the same </a:t>
            </a:r>
            <a:r>
              <a:rPr lang="en-US" dirty="0" smtClean="0"/>
              <a:t>FIFO,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will get some data, the other will get the </a:t>
            </a:r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will read the same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two different processes write to the same </a:t>
            </a:r>
            <a:r>
              <a:rPr lang="en-US" dirty="0" smtClean="0"/>
              <a:t>pipe,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from one writer may overwrite data from the other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sets of messages will get to the </a:t>
            </a:r>
            <a:r>
              <a:rPr lang="en-US" dirty="0" smtClean="0"/>
              <a:t>reader</a:t>
            </a:r>
          </a:p>
          <a:p>
            <a:r>
              <a:rPr lang="en-US" dirty="0"/>
              <a:t>Shared memory is faster for communication than pipes because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kernel stores shared memory segments in the CPU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does not have to be copied from one process to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7" name="10-Point Star 6"/>
          <p:cNvSpPr/>
          <p:nvPr/>
        </p:nvSpPr>
        <p:spPr>
          <a:xfrm>
            <a:off x="457200" y="1850639"/>
            <a:ext cx="457200" cy="43402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8" name="10-Point Star 7"/>
          <p:cNvSpPr/>
          <p:nvPr/>
        </p:nvSpPr>
        <p:spPr>
          <a:xfrm>
            <a:off x="516835" y="3661887"/>
            <a:ext cx="457200" cy="43402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9" name="10-Point Star 8"/>
          <p:cNvSpPr/>
          <p:nvPr/>
        </p:nvSpPr>
        <p:spPr>
          <a:xfrm>
            <a:off x="510209" y="5473135"/>
            <a:ext cx="457200" cy="43402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41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334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Signal is a one-word message</a:t>
            </a:r>
          </a:p>
          <a:p>
            <a:pPr lvl="1"/>
            <a:r>
              <a:rPr lang="en-US" sz="2800" dirty="0" smtClean="0"/>
              <a:t>A Green Light is a signal, A Referee’s whistle is a signal</a:t>
            </a:r>
          </a:p>
          <a:p>
            <a:pPr lvl="1"/>
            <a:r>
              <a:rPr lang="en-US" sz="2800" dirty="0" smtClean="0"/>
              <a:t>These items and events do not contain messages, they </a:t>
            </a:r>
            <a:r>
              <a:rPr lang="en-US" sz="2800" u="sng" dirty="0" smtClean="0"/>
              <a:t>are</a:t>
            </a:r>
            <a:r>
              <a:rPr lang="en-US" sz="2800" dirty="0" smtClean="0"/>
              <a:t> messages!</a:t>
            </a:r>
          </a:p>
          <a:p>
            <a:r>
              <a:rPr lang="en-US" sz="2800" dirty="0" smtClean="0"/>
              <a:t>Each Signal has a numerical code</a:t>
            </a:r>
          </a:p>
          <a:p>
            <a:r>
              <a:rPr lang="en-US" sz="2800" dirty="0" smtClean="0"/>
              <a:t>So when we press CTRL-C key we ask the Kernel to send the </a:t>
            </a:r>
            <a:r>
              <a:rPr lang="en-US" sz="2800" u="sng" dirty="0" smtClean="0"/>
              <a:t>interrupt signal </a:t>
            </a:r>
            <a:r>
              <a:rPr lang="en-US" sz="2800" dirty="0" smtClean="0"/>
              <a:t>to the currently running process</a:t>
            </a:r>
          </a:p>
          <a:p>
            <a:r>
              <a:rPr lang="en-US" sz="2800" dirty="0" smtClean="0"/>
              <a:t>Signals mean to user mode execution what interrupts/exceptions mean to the protected mode execution</a:t>
            </a:r>
          </a:p>
          <a:p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62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Signals come from?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0" y="1600200"/>
            <a:ext cx="8153400" cy="4663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081" y="6235322"/>
            <a:ext cx="791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from: Chapter 6 of “Understanding Unix/Linux Programming” by Bruce </a:t>
            </a:r>
            <a:r>
              <a:rPr lang="en-US" dirty="0" err="1" smtClean="0"/>
              <a:t>Molay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5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Pertaining to Signals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0292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What can a process tell the Kernel to do about a Signal?</a:t>
            </a:r>
          </a:p>
          <a:p>
            <a:pPr lvl="1"/>
            <a:r>
              <a:rPr lang="en-US" sz="3100" dirty="0" smtClean="0"/>
              <a:t>Accept Default, Ignore, Catch</a:t>
            </a:r>
          </a:p>
          <a:p>
            <a:r>
              <a:rPr lang="en-US" sz="3100" dirty="0" smtClean="0"/>
              <a:t>A Signal is “Generated” when …… </a:t>
            </a:r>
          </a:p>
          <a:p>
            <a:pPr lvl="1"/>
            <a:r>
              <a:rPr lang="en-US" sz="2800" dirty="0" smtClean="0"/>
              <a:t>event that causes the signal occurs</a:t>
            </a:r>
          </a:p>
          <a:p>
            <a:r>
              <a:rPr lang="en-US" sz="3100" dirty="0" smtClean="0"/>
              <a:t>A Signal is “Delivered” when ……</a:t>
            </a:r>
          </a:p>
          <a:p>
            <a:pPr lvl="1"/>
            <a:r>
              <a:rPr lang="en-US" sz="2800" dirty="0" smtClean="0"/>
              <a:t>action for signal is taken</a:t>
            </a:r>
          </a:p>
          <a:p>
            <a:pPr lvl="1"/>
            <a:endParaRPr lang="en-US" sz="2800" b="1" dirty="0">
              <a:solidFill>
                <a:srgbClr val="0033CC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72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Concept Refresh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029200"/>
          </a:xfrm>
        </p:spPr>
        <p:txBody>
          <a:bodyPr>
            <a:normAutofit lnSpcReduction="10000"/>
          </a:bodyPr>
          <a:lstStyle/>
          <a:p>
            <a:r>
              <a:rPr lang="en-US" sz="3100" dirty="0" smtClean="0"/>
              <a:t>A Signal is “Blocked” when …..</a:t>
            </a:r>
          </a:p>
          <a:p>
            <a:pPr lvl="1"/>
            <a:r>
              <a:rPr lang="en-US" sz="2800" dirty="0" smtClean="0"/>
              <a:t>it is not allowed to be delivered</a:t>
            </a:r>
          </a:p>
          <a:p>
            <a:r>
              <a:rPr lang="en-US" sz="3100" b="1" dirty="0">
                <a:solidFill>
                  <a:srgbClr val="0033CC"/>
                </a:solidFill>
              </a:rPr>
              <a:t>signal mask</a:t>
            </a:r>
            <a:r>
              <a:rPr lang="en-US" sz="3100" dirty="0">
                <a:solidFill>
                  <a:srgbClr val="0033CC"/>
                </a:solidFill>
              </a:rPr>
              <a:t> </a:t>
            </a:r>
            <a:r>
              <a:rPr lang="en-US" sz="3100" dirty="0" smtClean="0">
                <a:solidFill>
                  <a:srgbClr val="0033CC"/>
                </a:solidFill>
              </a:rPr>
              <a:t>can be used </a:t>
            </a:r>
            <a:r>
              <a:rPr lang="en-US" sz="3100" dirty="0" smtClean="0">
                <a:solidFill>
                  <a:prstClr val="black"/>
                </a:solidFill>
              </a:rPr>
              <a:t>to </a:t>
            </a:r>
            <a:r>
              <a:rPr lang="en-US" sz="3100" dirty="0">
                <a:solidFill>
                  <a:prstClr val="black"/>
                </a:solidFill>
              </a:rPr>
              <a:t>control </a:t>
            </a:r>
            <a:r>
              <a:rPr lang="en-US" sz="3100" dirty="0" smtClean="0">
                <a:solidFill>
                  <a:prstClr val="black"/>
                </a:solidFill>
              </a:rPr>
              <a:t>…… 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set </a:t>
            </a:r>
            <a:r>
              <a:rPr lang="en-US" sz="2800" dirty="0">
                <a:solidFill>
                  <a:prstClr val="black"/>
                </a:solidFill>
              </a:rPr>
              <a:t>of signals that are </a:t>
            </a:r>
            <a:r>
              <a:rPr lang="en-US" sz="2800" dirty="0" smtClean="0">
                <a:solidFill>
                  <a:prstClr val="black"/>
                </a:solidFill>
              </a:rPr>
              <a:t>prevented </a:t>
            </a:r>
            <a:r>
              <a:rPr lang="en-US" sz="2800" dirty="0">
                <a:solidFill>
                  <a:prstClr val="black"/>
                </a:solidFill>
              </a:rPr>
              <a:t>from delivery</a:t>
            </a:r>
            <a:r>
              <a:rPr lang="en-US" sz="2800" dirty="0" smtClean="0"/>
              <a:t> </a:t>
            </a:r>
          </a:p>
          <a:p>
            <a:r>
              <a:rPr lang="en-US" sz="3100" dirty="0"/>
              <a:t>When the Kernel calls a signal handler on a process, that type of signal is </a:t>
            </a:r>
            <a:r>
              <a:rPr lang="en-US" sz="3100" dirty="0" smtClean="0"/>
              <a:t>……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33CC"/>
                </a:solidFill>
              </a:rPr>
              <a:t>automatically blocked</a:t>
            </a:r>
          </a:p>
          <a:p>
            <a:r>
              <a:rPr lang="en-US" sz="3100" dirty="0"/>
              <a:t>When a signal handler returns, the blocked signal type is </a:t>
            </a:r>
            <a:r>
              <a:rPr lang="en-US" sz="3100" dirty="0" smtClean="0"/>
              <a:t>…….</a:t>
            </a:r>
          </a:p>
          <a:p>
            <a:pPr lvl="1"/>
            <a:r>
              <a:rPr lang="en-US" sz="2800" dirty="0" smtClean="0"/>
              <a:t>automatically </a:t>
            </a:r>
            <a:r>
              <a:rPr lang="en-US" sz="2800" dirty="0"/>
              <a:t>unblocked</a:t>
            </a:r>
          </a:p>
          <a:p>
            <a:pPr lvl="1"/>
            <a:endParaRPr lang="en-US" sz="2800" b="1" dirty="0">
              <a:solidFill>
                <a:srgbClr val="0033CC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92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Signals Handling….Process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32036" y="1600200"/>
            <a:ext cx="4534011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receives multiple signals</a:t>
            </a:r>
          </a:p>
          <a:p>
            <a:pPr lvl="1"/>
            <a:r>
              <a:rPr lang="en-US" dirty="0" smtClean="0"/>
              <a:t>Does the handler stay in effect after a signal arrives?</a:t>
            </a:r>
          </a:p>
          <a:p>
            <a:pPr lvl="1"/>
            <a:r>
              <a:rPr lang="en-US" dirty="0" smtClean="0"/>
              <a:t>What happens if a SIGY arrives while the process is in SIGX handler?</a:t>
            </a:r>
          </a:p>
          <a:p>
            <a:pPr lvl="1"/>
            <a:r>
              <a:rPr lang="en-US" dirty="0" smtClean="0"/>
              <a:t>What happens if a second SIGX arrives while the process is still in SIGX handler? Or a third SIGX?</a:t>
            </a:r>
          </a:p>
          <a:p>
            <a:pPr lvl="1"/>
            <a:r>
              <a:rPr lang="en-US" dirty="0" smtClean="0"/>
              <a:t>What happens if a signal arrives while the program is blocking on input?</a:t>
            </a:r>
            <a:endParaRPr lang="en-US" dirty="0"/>
          </a:p>
        </p:txBody>
      </p:sp>
      <p:pic>
        <p:nvPicPr>
          <p:cNvPr id="1026" name="Picture 2" descr="http://wps.prenhall.com/wps/media/objects/510/522376/images/FIG07016s.t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3109954" cy="22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533400" y="3657600"/>
            <a:ext cx="304800" cy="762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656" y="304634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SIGALRM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42383" y="3195262"/>
            <a:ext cx="200617" cy="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15278" y="3404828"/>
            <a:ext cx="513522" cy="40517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6747" y="3276600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SIGQUIT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417595" y="3430352"/>
            <a:ext cx="308888" cy="2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450" y="259080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SIGINT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43000" y="2816428"/>
            <a:ext cx="270895" cy="27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09714" y="267701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SIGINT Handler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09714" y="3214619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SIGALRM Handler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09714" y="2945815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SIGQUIT Handler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1981200" y="2830900"/>
            <a:ext cx="828514" cy="6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1"/>
          </p:cNvCxnSpPr>
          <p:nvPr/>
        </p:nvCxnSpPr>
        <p:spPr>
          <a:xfrm flipH="1" flipV="1">
            <a:off x="1947915" y="3046343"/>
            <a:ext cx="861799" cy="5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981200" y="3149484"/>
            <a:ext cx="855018" cy="21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9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148" y="1600199"/>
            <a:ext cx="8547652" cy="52578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Date: Thursday May 5, 2016, 3-5pm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Venue: Classroom ETB 2005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Duration = 120 minutes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Format: Handwritten answers on exam paper. Answers must be legible and written in the space provided below each question.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60 points distributed over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questions. The score will be scaled down to actual allocation for the final grade.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Questions (roughly equally divided among the following categories)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Objective/Multiple-Choice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Solving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 and Thread Synchronization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UNIX I/O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Inter-Process Communication and Signals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Networking, Socket Programming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(guest lecture L16)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CSCE 313 SP’15 Final Exam Format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9F14D6D-D520-4C96-A515-FB91A2C16A0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53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A1A0CD0-4859-49D4-BAC4-2B53736A6716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30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5" y="984250"/>
            <a:ext cx="5638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Internet Hourglass Architecture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343400"/>
            <a:ext cx="2665413" cy="989013"/>
            <a:chOff x="1872" y="2592"/>
            <a:chExt cx="1679" cy="623"/>
          </a:xfrm>
        </p:grpSpPr>
        <p:sp>
          <p:nvSpPr>
            <p:cNvPr id="28690" name="AutoShape 5"/>
            <p:cNvSpPr>
              <a:spLocks noChangeArrowheads="1"/>
            </p:cNvSpPr>
            <p:nvPr/>
          </p:nvSpPr>
          <p:spPr bwMode="auto">
            <a:xfrm flipV="1">
              <a:off x="1872" y="2592"/>
              <a:ext cx="1679" cy="623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1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7 w 21600"/>
                <a:gd name="T13" fmla="*/ 4403 h 21600"/>
                <a:gd name="T14" fmla="*/ 17213 w 21600"/>
                <a:gd name="T15" fmla="*/ 171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169" y="21600"/>
                  </a:lnTo>
                  <a:lnTo>
                    <a:pt x="1643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691" name="Text Box 6"/>
            <p:cNvSpPr txBox="1">
              <a:spLocks noChangeArrowheads="1"/>
            </p:cNvSpPr>
            <p:nvPr/>
          </p:nvSpPr>
          <p:spPr bwMode="auto">
            <a:xfrm>
              <a:off x="2219" y="2736"/>
              <a:ext cx="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Ethernet, WiFi,</a:t>
              </a:r>
            </a:p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3G, bluetooth,...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57288" y="3581400"/>
            <a:ext cx="1403350" cy="760413"/>
            <a:chOff x="2265" y="2112"/>
            <a:chExt cx="884" cy="479"/>
          </a:xfrm>
        </p:grpSpPr>
        <p:sp>
          <p:nvSpPr>
            <p:cNvPr id="28688" name="Rectangle 8"/>
            <p:cNvSpPr>
              <a:spLocks noChangeArrowheads="1"/>
            </p:cNvSpPr>
            <p:nvPr/>
          </p:nvSpPr>
          <p:spPr bwMode="auto">
            <a:xfrm>
              <a:off x="2265" y="2112"/>
              <a:ext cx="884" cy="479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8689" name="Text Box 9"/>
            <p:cNvSpPr txBox="1">
              <a:spLocks noChangeArrowheads="1"/>
            </p:cNvSpPr>
            <p:nvPr/>
          </p:nvSpPr>
          <p:spPr bwMode="auto">
            <a:xfrm>
              <a:off x="2605" y="2265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IP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4400" y="3048000"/>
            <a:ext cx="1903413" cy="531813"/>
            <a:chOff x="2112" y="1776"/>
            <a:chExt cx="1199" cy="335"/>
          </a:xfrm>
        </p:grpSpPr>
        <p:sp>
          <p:nvSpPr>
            <p:cNvPr id="28686" name="AutoShape 11"/>
            <p:cNvSpPr>
              <a:spLocks noChangeArrowheads="1"/>
            </p:cNvSpPr>
            <p:nvPr/>
          </p:nvSpPr>
          <p:spPr bwMode="auto">
            <a:xfrm>
              <a:off x="2112" y="1776"/>
              <a:ext cx="1199" cy="335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0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25 w 21600"/>
                <a:gd name="T13" fmla="*/ 3224 h 21600"/>
                <a:gd name="T14" fmla="*/ 18393 w 21600"/>
                <a:gd name="T15" fmla="*/ 183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26" y="21600"/>
                  </a:lnTo>
                  <a:lnTo>
                    <a:pt x="1877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687" name="Text Box 12"/>
            <p:cNvSpPr txBox="1">
              <a:spLocks noChangeArrowheads="1"/>
            </p:cNvSpPr>
            <p:nvPr/>
          </p:nvSpPr>
          <p:spPr bwMode="auto">
            <a:xfrm>
              <a:off x="2294" y="1833"/>
              <a:ext cx="8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TCP, UDP, …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33400" y="2362200"/>
            <a:ext cx="2665413" cy="684213"/>
            <a:chOff x="1872" y="1344"/>
            <a:chExt cx="1679" cy="431"/>
          </a:xfrm>
        </p:grpSpPr>
        <p:sp>
          <p:nvSpPr>
            <p:cNvPr id="28684" name="AutoShape 14"/>
            <p:cNvSpPr>
              <a:spLocks noChangeArrowheads="1"/>
            </p:cNvSpPr>
            <p:nvPr/>
          </p:nvSpPr>
          <p:spPr bwMode="auto">
            <a:xfrm>
              <a:off x="1872" y="1344"/>
              <a:ext cx="1679" cy="431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45 w 21600"/>
                <a:gd name="T13" fmla="*/ 3358 h 21600"/>
                <a:gd name="T14" fmla="*/ 18255 w 21600"/>
                <a:gd name="T15" fmla="*/ 18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86" y="21600"/>
                  </a:lnTo>
                  <a:lnTo>
                    <a:pt x="1851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2199" y="1449"/>
              <a:ext cx="10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66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Email, Web, ssh,...</a:t>
              </a:r>
            </a:p>
          </p:txBody>
        </p:sp>
      </p:grpSp>
      <p:pic>
        <p:nvPicPr>
          <p:cNvPr id="28681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30288"/>
            <a:ext cx="353536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Box 6"/>
          <p:cNvSpPr txBox="1">
            <a:spLocks noChangeArrowheads="1"/>
          </p:cNvSpPr>
          <p:nvPr/>
        </p:nvSpPr>
        <p:spPr bwMode="auto">
          <a:xfrm>
            <a:off x="3603625" y="3792538"/>
            <a:ext cx="5046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latin typeface="Comic Sans MS" panose="030F0702030302020204" pitchFamily="66" charset="0"/>
              </a:rPr>
              <a:t>Source: </a:t>
            </a:r>
            <a:r>
              <a:rPr lang="en-US">
                <a:latin typeface="Comic Sans MS" panose="030F0702030302020204" pitchFamily="66" charset="0"/>
                <a:hlinkClick r:id="rId5"/>
              </a:rPr>
              <a:t>GATECH Internet Hourglass Architecture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3625" y="4267200"/>
            <a:ext cx="5610225" cy="2462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From top to bottom, the Internet architecture consists of six layers: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Specific applications</a:t>
            </a:r>
            <a:r>
              <a:rPr lang="en-US" sz="1400" dirty="0"/>
              <a:t>, such as Firefox;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Application protocols</a:t>
            </a:r>
            <a:r>
              <a:rPr lang="en-US" sz="1400" dirty="0"/>
              <a:t>, such as Hypertext Transfer Protocol (HTTP);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Transport protocols</a:t>
            </a:r>
            <a:r>
              <a:rPr lang="en-US" sz="1400" dirty="0"/>
              <a:t>, such as Transmission Control Protocol (TCP);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Network protocols</a:t>
            </a:r>
            <a:r>
              <a:rPr lang="en-US" sz="1400" dirty="0"/>
              <a:t>, such as Internet Protocol (IP);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Data-link protocols</a:t>
            </a:r>
            <a:r>
              <a:rPr lang="en-US" sz="1400" dirty="0"/>
              <a:t>, such as Ethernet; and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/>
              <a:t>Physical layer protocols</a:t>
            </a:r>
            <a:r>
              <a:rPr lang="en-US" sz="1400" dirty="0"/>
              <a:t>, such as DSL.</a:t>
            </a:r>
          </a:p>
          <a:p>
            <a:pPr>
              <a:defRPr/>
            </a:pPr>
            <a:r>
              <a:rPr lang="en-US" sz="1400" dirty="0"/>
              <a:t>Layers near the top and bottom contain many items, called protocols.</a:t>
            </a:r>
          </a:p>
          <a:p>
            <a:pPr>
              <a:defRPr/>
            </a:pPr>
            <a:r>
              <a:rPr lang="en-US" sz="1400" dirty="0"/>
              <a:t>The central transport layer contains two protocols </a:t>
            </a:r>
          </a:p>
          <a:p>
            <a:pPr>
              <a:defRPr/>
            </a:pPr>
            <a:r>
              <a:rPr lang="en-US" sz="1400" dirty="0"/>
              <a:t>and the network layer contains only one, creating an hourglass architecture.</a:t>
            </a:r>
          </a:p>
          <a:p>
            <a:pPr>
              <a:defRPr/>
            </a:pPr>
            <a:endParaRPr lang="en-US" sz="14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7220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0B5919C-B987-4CD5-9A61-DB4226FD280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31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4256088" y="5105400"/>
            <a:ext cx="1587" cy="8382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5322888" y="5105400"/>
            <a:ext cx="1587" cy="8382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581400" y="4343400"/>
            <a:ext cx="2286000" cy="2057400"/>
          </a:xfrm>
          <a:prstGeom prst="rect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Transferring Data Over an internet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2376488" y="2527300"/>
            <a:ext cx="976312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2376488" y="36449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808288" y="4254500"/>
            <a:ext cx="1587" cy="4699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Text Box 11"/>
          <p:cNvSpPr txBox="1">
            <a:spLocks noChangeArrowheads="1"/>
          </p:cNvSpPr>
          <p:nvPr/>
        </p:nvSpPr>
        <p:spPr bwMode="auto">
          <a:xfrm>
            <a:off x="2389188" y="10795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A</a:t>
            </a: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1033463" y="4800600"/>
            <a:ext cx="2971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Rectangle 13"/>
          <p:cNvSpPr>
            <a:spLocks noChangeArrowheads="1"/>
          </p:cNvSpPr>
          <p:nvPr/>
        </p:nvSpPr>
        <p:spPr bwMode="auto">
          <a:xfrm>
            <a:off x="625475" y="2130425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3" name="Rectangle 14"/>
          <p:cNvSpPr>
            <a:spLocks noChangeArrowheads="1"/>
          </p:cNvSpPr>
          <p:nvPr/>
        </p:nvSpPr>
        <p:spPr bwMode="auto">
          <a:xfrm>
            <a:off x="2370138" y="52451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4" name="Rectangle 15"/>
          <p:cNvSpPr>
            <a:spLocks noChangeArrowheads="1"/>
          </p:cNvSpPr>
          <p:nvPr/>
        </p:nvSpPr>
        <p:spPr bwMode="auto">
          <a:xfrm>
            <a:off x="3132138" y="52451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05" name="Rectangle 16"/>
          <p:cNvSpPr>
            <a:spLocks noChangeArrowheads="1"/>
          </p:cNvSpPr>
          <p:nvPr/>
        </p:nvSpPr>
        <p:spPr bwMode="auto">
          <a:xfrm>
            <a:off x="3589338" y="52451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06" name="Rectangle 17"/>
          <p:cNvSpPr>
            <a:spLocks noChangeArrowheads="1"/>
          </p:cNvSpPr>
          <p:nvPr/>
        </p:nvSpPr>
        <p:spPr bwMode="auto">
          <a:xfrm>
            <a:off x="625475" y="32131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7" name="Rectangle 18"/>
          <p:cNvSpPr>
            <a:spLocks noChangeArrowheads="1"/>
          </p:cNvSpPr>
          <p:nvPr/>
        </p:nvSpPr>
        <p:spPr bwMode="auto">
          <a:xfrm>
            <a:off x="1387475" y="32131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08" name="Rectangle 19"/>
          <p:cNvSpPr>
            <a:spLocks noChangeArrowheads="1"/>
          </p:cNvSpPr>
          <p:nvPr/>
        </p:nvSpPr>
        <p:spPr bwMode="auto">
          <a:xfrm>
            <a:off x="5551488" y="53213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9" name="Rectangle 20"/>
          <p:cNvSpPr>
            <a:spLocks noChangeArrowheads="1"/>
          </p:cNvSpPr>
          <p:nvPr/>
        </p:nvSpPr>
        <p:spPr bwMode="auto">
          <a:xfrm>
            <a:off x="6313488" y="53213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10" name="Rectangle 21"/>
          <p:cNvSpPr>
            <a:spLocks noChangeArrowheads="1"/>
          </p:cNvSpPr>
          <p:nvPr/>
        </p:nvSpPr>
        <p:spPr bwMode="auto">
          <a:xfrm>
            <a:off x="6770688" y="53213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1069975" y="4860925"/>
            <a:ext cx="61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>
            <a:off x="5703888" y="4800600"/>
            <a:ext cx="2971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8174038" y="4876800"/>
            <a:ext cx="61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6389688" y="4254500"/>
            <a:ext cx="1587" cy="4699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Rectangle 26"/>
          <p:cNvSpPr>
            <a:spLocks noChangeArrowheads="1"/>
          </p:cNvSpPr>
          <p:nvPr/>
        </p:nvSpPr>
        <p:spPr bwMode="auto">
          <a:xfrm>
            <a:off x="7151688" y="21463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16" name="Line 27"/>
          <p:cNvSpPr>
            <a:spLocks noChangeShapeType="1"/>
          </p:cNvSpPr>
          <p:nvPr/>
        </p:nvSpPr>
        <p:spPr bwMode="auto">
          <a:xfrm>
            <a:off x="2808288" y="4724400"/>
            <a:ext cx="1001712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28"/>
          <p:cNvSpPr>
            <a:spLocks noChangeShapeType="1"/>
          </p:cNvSpPr>
          <p:nvPr/>
        </p:nvSpPr>
        <p:spPr bwMode="auto">
          <a:xfrm>
            <a:off x="5703888" y="4724400"/>
            <a:ext cx="685800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625475" y="44196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1387475" y="44196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20" name="Rectangle 31"/>
          <p:cNvSpPr>
            <a:spLocks noChangeArrowheads="1"/>
          </p:cNvSpPr>
          <p:nvPr/>
        </p:nvSpPr>
        <p:spPr bwMode="auto">
          <a:xfrm>
            <a:off x="1844675" y="32131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7151688" y="44196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7913688" y="44196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23" name="Rectangle 34"/>
          <p:cNvSpPr>
            <a:spLocks noChangeArrowheads="1"/>
          </p:cNvSpPr>
          <p:nvPr/>
        </p:nvSpPr>
        <p:spPr bwMode="auto">
          <a:xfrm>
            <a:off x="8370888" y="44196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24" name="Text Box 35"/>
          <p:cNvSpPr txBox="1">
            <a:spLocks noChangeArrowheads="1"/>
          </p:cNvSpPr>
          <p:nvPr/>
        </p:nvSpPr>
        <p:spPr bwMode="auto">
          <a:xfrm>
            <a:off x="249238" y="2068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63525" name="Text Box 36"/>
          <p:cNvSpPr txBox="1">
            <a:spLocks noChangeArrowheads="1"/>
          </p:cNvSpPr>
          <p:nvPr/>
        </p:nvSpPr>
        <p:spPr bwMode="auto">
          <a:xfrm>
            <a:off x="249238" y="3135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63526" name="Text Box 37"/>
          <p:cNvSpPr txBox="1">
            <a:spLocks noChangeArrowheads="1"/>
          </p:cNvSpPr>
          <p:nvPr/>
        </p:nvSpPr>
        <p:spPr bwMode="auto">
          <a:xfrm>
            <a:off x="250825" y="43418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63527" name="Text Box 38"/>
          <p:cNvSpPr txBox="1">
            <a:spLocks noChangeArrowheads="1"/>
          </p:cNvSpPr>
          <p:nvPr/>
        </p:nvSpPr>
        <p:spPr bwMode="auto">
          <a:xfrm>
            <a:off x="1990725" y="5167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63528" name="Text Box 39"/>
          <p:cNvSpPr txBox="1">
            <a:spLocks noChangeArrowheads="1"/>
          </p:cNvSpPr>
          <p:nvPr/>
        </p:nvSpPr>
        <p:spPr bwMode="auto">
          <a:xfrm>
            <a:off x="7248525" y="5243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63529" name="Text Box 40"/>
          <p:cNvSpPr txBox="1">
            <a:spLocks noChangeArrowheads="1"/>
          </p:cNvSpPr>
          <p:nvPr/>
        </p:nvSpPr>
        <p:spPr bwMode="auto">
          <a:xfrm>
            <a:off x="6772275" y="43418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63530" name="Text Box 41"/>
          <p:cNvSpPr txBox="1">
            <a:spLocks noChangeArrowheads="1"/>
          </p:cNvSpPr>
          <p:nvPr/>
        </p:nvSpPr>
        <p:spPr bwMode="auto">
          <a:xfrm>
            <a:off x="6791325" y="3135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63531" name="Text Box 42"/>
          <p:cNvSpPr txBox="1">
            <a:spLocks noChangeArrowheads="1"/>
          </p:cNvSpPr>
          <p:nvPr/>
        </p:nvSpPr>
        <p:spPr bwMode="auto">
          <a:xfrm>
            <a:off x="6791325" y="2068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63532" name="AutoShape 43"/>
          <p:cNvSpPr>
            <a:spLocks/>
          </p:cNvSpPr>
          <p:nvPr/>
        </p:nvSpPr>
        <p:spPr bwMode="auto">
          <a:xfrm rot="5400000">
            <a:off x="1196975" y="2490788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33" name="Text Box 44"/>
          <p:cNvSpPr txBox="1">
            <a:spLocks noChangeArrowheads="1"/>
          </p:cNvSpPr>
          <p:nvPr/>
        </p:nvSpPr>
        <p:spPr bwMode="auto">
          <a:xfrm>
            <a:off x="631825" y="2792413"/>
            <a:ext cx="1220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packet</a:t>
            </a:r>
          </a:p>
        </p:txBody>
      </p:sp>
      <p:sp>
        <p:nvSpPr>
          <p:cNvPr id="63534" name="AutoShape 45"/>
          <p:cNvSpPr>
            <a:spLocks/>
          </p:cNvSpPr>
          <p:nvPr/>
        </p:nvSpPr>
        <p:spPr bwMode="auto">
          <a:xfrm rot="5400000">
            <a:off x="6383338" y="4389438"/>
            <a:ext cx="114300" cy="1625600"/>
          </a:xfrm>
          <a:prstGeom prst="leftBrace">
            <a:avLst>
              <a:gd name="adj1" fmla="val 118519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35" name="Text Box 46"/>
          <p:cNvSpPr txBox="1">
            <a:spLocks noChangeArrowheads="1"/>
          </p:cNvSpPr>
          <p:nvPr/>
        </p:nvSpPr>
        <p:spPr bwMode="auto">
          <a:xfrm>
            <a:off x="5938838" y="4875213"/>
            <a:ext cx="998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 frame</a:t>
            </a:r>
          </a:p>
        </p:txBody>
      </p:sp>
      <p:sp>
        <p:nvSpPr>
          <p:cNvPr id="63536" name="Rectangle 47"/>
          <p:cNvSpPr>
            <a:spLocks noChangeArrowheads="1"/>
          </p:cNvSpPr>
          <p:nvPr/>
        </p:nvSpPr>
        <p:spPr bwMode="auto">
          <a:xfrm>
            <a:off x="3798888" y="5638800"/>
            <a:ext cx="19050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537" name="Rectangle 48"/>
          <p:cNvSpPr>
            <a:spLocks noChangeArrowheads="1"/>
          </p:cNvSpPr>
          <p:nvPr/>
        </p:nvSpPr>
        <p:spPr bwMode="auto">
          <a:xfrm>
            <a:off x="3798888" y="4495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38" name="Rectangle 49"/>
          <p:cNvSpPr>
            <a:spLocks noChangeArrowheads="1"/>
          </p:cNvSpPr>
          <p:nvPr/>
        </p:nvSpPr>
        <p:spPr bwMode="auto">
          <a:xfrm>
            <a:off x="4891088" y="4495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39" name="Text Box 50"/>
          <p:cNvSpPr txBox="1">
            <a:spLocks noChangeArrowheads="1"/>
          </p:cNvSpPr>
          <p:nvPr/>
        </p:nvSpPr>
        <p:spPr bwMode="auto">
          <a:xfrm>
            <a:off x="4370388" y="40386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63540" name="Rectangle 51"/>
          <p:cNvSpPr>
            <a:spLocks noChangeArrowheads="1"/>
          </p:cNvSpPr>
          <p:nvPr/>
        </p:nvSpPr>
        <p:spPr bwMode="auto">
          <a:xfrm>
            <a:off x="1841500" y="44196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41" name="Line 52"/>
          <p:cNvSpPr>
            <a:spLocks noChangeShapeType="1"/>
          </p:cNvSpPr>
          <p:nvPr/>
        </p:nvSpPr>
        <p:spPr bwMode="auto">
          <a:xfrm>
            <a:off x="2808288" y="3136900"/>
            <a:ext cx="1587" cy="4953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3"/>
          <p:cNvSpPr>
            <a:spLocks noChangeShapeType="1"/>
          </p:cNvSpPr>
          <p:nvPr/>
        </p:nvSpPr>
        <p:spPr bwMode="auto">
          <a:xfrm>
            <a:off x="2808288" y="1993900"/>
            <a:ext cx="1587" cy="5334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AutoShape 54"/>
          <p:cNvSpPr>
            <a:spLocks/>
          </p:cNvSpPr>
          <p:nvPr/>
        </p:nvSpPr>
        <p:spPr bwMode="auto">
          <a:xfrm rot="5400000" flipH="1" flipV="1">
            <a:off x="1408113" y="2719388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44" name="Text Box 55"/>
          <p:cNvSpPr txBox="1">
            <a:spLocks noChangeArrowheads="1"/>
          </p:cNvSpPr>
          <p:nvPr/>
        </p:nvSpPr>
        <p:spPr bwMode="auto">
          <a:xfrm>
            <a:off x="735013" y="3516313"/>
            <a:ext cx="998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 frame</a:t>
            </a:r>
          </a:p>
        </p:txBody>
      </p:sp>
      <p:sp>
        <p:nvSpPr>
          <p:cNvPr id="63545" name="Rectangle 56"/>
          <p:cNvSpPr>
            <a:spLocks noChangeArrowheads="1"/>
          </p:cNvSpPr>
          <p:nvPr/>
        </p:nvSpPr>
        <p:spPr bwMode="auto">
          <a:xfrm>
            <a:off x="7151688" y="32258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46" name="Rectangle 57"/>
          <p:cNvSpPr>
            <a:spLocks noChangeArrowheads="1"/>
          </p:cNvSpPr>
          <p:nvPr/>
        </p:nvSpPr>
        <p:spPr bwMode="auto">
          <a:xfrm>
            <a:off x="7913688" y="32258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47" name="Rectangle 58"/>
          <p:cNvSpPr>
            <a:spLocks noChangeArrowheads="1"/>
          </p:cNvSpPr>
          <p:nvPr/>
        </p:nvSpPr>
        <p:spPr bwMode="auto">
          <a:xfrm>
            <a:off x="8370888" y="32258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48" name="Rectangle 59"/>
          <p:cNvSpPr>
            <a:spLocks noChangeArrowheads="1"/>
          </p:cNvSpPr>
          <p:nvPr/>
        </p:nvSpPr>
        <p:spPr bwMode="auto">
          <a:xfrm>
            <a:off x="5980113" y="2514600"/>
            <a:ext cx="957262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549" name="Rectangle 60"/>
          <p:cNvSpPr>
            <a:spLocks noChangeArrowheads="1"/>
          </p:cNvSpPr>
          <p:nvPr/>
        </p:nvSpPr>
        <p:spPr bwMode="auto">
          <a:xfrm>
            <a:off x="5980113" y="36449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50" name="Text Box 61"/>
          <p:cNvSpPr txBox="1">
            <a:spLocks noChangeArrowheads="1"/>
          </p:cNvSpPr>
          <p:nvPr/>
        </p:nvSpPr>
        <p:spPr bwMode="auto">
          <a:xfrm>
            <a:off x="5992813" y="10795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B</a:t>
            </a:r>
          </a:p>
        </p:txBody>
      </p:sp>
      <p:sp>
        <p:nvSpPr>
          <p:cNvPr id="63551" name="Line 62"/>
          <p:cNvSpPr>
            <a:spLocks noChangeShapeType="1"/>
          </p:cNvSpPr>
          <p:nvPr/>
        </p:nvSpPr>
        <p:spPr bwMode="auto">
          <a:xfrm>
            <a:off x="6411913" y="3136900"/>
            <a:ext cx="1587" cy="4953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63"/>
          <p:cNvSpPr>
            <a:spLocks noChangeShapeType="1"/>
          </p:cNvSpPr>
          <p:nvPr/>
        </p:nvSpPr>
        <p:spPr bwMode="auto">
          <a:xfrm>
            <a:off x="6411913" y="1993900"/>
            <a:ext cx="1587" cy="5334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Rectangle 64"/>
          <p:cNvSpPr>
            <a:spLocks noChangeArrowheads="1"/>
          </p:cNvSpPr>
          <p:nvPr/>
        </p:nvSpPr>
        <p:spPr bwMode="auto">
          <a:xfrm>
            <a:off x="2376488" y="1447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3554" name="Rectangle 65"/>
          <p:cNvSpPr>
            <a:spLocks noChangeArrowheads="1"/>
          </p:cNvSpPr>
          <p:nvPr/>
        </p:nvSpPr>
        <p:spPr bwMode="auto">
          <a:xfrm>
            <a:off x="5980113" y="1447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9455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97A1EF1-BF8F-4CD2-A95E-AA46BB8FC771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32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Organization of an Internet Application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814638" y="33147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3462338" y="29337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3462338" y="39243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2814638" y="2324100"/>
            <a:ext cx="1284287" cy="609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2814638" y="43053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9643" name="Line 10"/>
          <p:cNvSpPr>
            <a:spLocks noChangeShapeType="1"/>
          </p:cNvSpPr>
          <p:nvPr/>
        </p:nvSpPr>
        <p:spPr bwMode="auto">
          <a:xfrm>
            <a:off x="3462338" y="4914900"/>
            <a:ext cx="12700" cy="4318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AutoShape 11"/>
          <p:cNvSpPr>
            <a:spLocks noChangeArrowheads="1"/>
          </p:cNvSpPr>
          <p:nvPr/>
        </p:nvSpPr>
        <p:spPr bwMode="auto">
          <a:xfrm>
            <a:off x="2700338" y="53467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IP Internet</a:t>
            </a:r>
          </a:p>
        </p:txBody>
      </p:sp>
      <p:sp>
        <p:nvSpPr>
          <p:cNvPr id="69645" name="Rectangle 12"/>
          <p:cNvSpPr>
            <a:spLocks noChangeArrowheads="1"/>
          </p:cNvSpPr>
          <p:nvPr/>
        </p:nvSpPr>
        <p:spPr bwMode="auto">
          <a:xfrm>
            <a:off x="6700838" y="33147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7386638" y="29337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4"/>
          <p:cNvSpPr>
            <a:spLocks noChangeShapeType="1"/>
          </p:cNvSpPr>
          <p:nvPr/>
        </p:nvSpPr>
        <p:spPr bwMode="auto">
          <a:xfrm>
            <a:off x="7386638" y="3924300"/>
            <a:ext cx="1587" cy="3810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6700838" y="2324100"/>
            <a:ext cx="1284287" cy="609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6700838" y="4305300"/>
            <a:ext cx="1284287" cy="609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9650" name="Line 17"/>
          <p:cNvSpPr>
            <a:spLocks noChangeShapeType="1"/>
          </p:cNvSpPr>
          <p:nvPr/>
        </p:nvSpPr>
        <p:spPr bwMode="auto">
          <a:xfrm>
            <a:off x="7386638" y="4914900"/>
            <a:ext cx="1587" cy="4191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Text Box 18"/>
          <p:cNvSpPr txBox="1">
            <a:spLocks noChangeArrowheads="1"/>
          </p:cNvSpPr>
          <p:nvPr/>
        </p:nvSpPr>
        <p:spPr bwMode="auto">
          <a:xfrm>
            <a:off x="2809875" y="1905000"/>
            <a:ext cx="127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client</a:t>
            </a:r>
          </a:p>
        </p:txBody>
      </p:sp>
      <p:sp>
        <p:nvSpPr>
          <p:cNvPr id="69652" name="Text Box 19"/>
          <p:cNvSpPr txBox="1">
            <a:spLocks noChangeArrowheads="1"/>
          </p:cNvSpPr>
          <p:nvPr/>
        </p:nvSpPr>
        <p:spPr bwMode="auto">
          <a:xfrm>
            <a:off x="6669088" y="19050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server</a:t>
            </a:r>
          </a:p>
        </p:txBody>
      </p:sp>
      <p:sp>
        <p:nvSpPr>
          <p:cNvPr id="69653" name="Text Box 20"/>
          <p:cNvSpPr txBox="1">
            <a:spLocks noChangeArrowheads="1"/>
          </p:cNvSpPr>
          <p:nvPr/>
        </p:nvSpPr>
        <p:spPr bwMode="auto">
          <a:xfrm>
            <a:off x="782638" y="2811463"/>
            <a:ext cx="1560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Sockets interface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(system calls)</a:t>
            </a:r>
          </a:p>
        </p:txBody>
      </p:sp>
      <p:sp>
        <p:nvSpPr>
          <p:cNvPr id="69654" name="Text Box 21"/>
          <p:cNvSpPr txBox="1">
            <a:spLocks noChangeArrowheads="1"/>
          </p:cNvSpPr>
          <p:nvPr/>
        </p:nvSpPr>
        <p:spPr bwMode="auto">
          <a:xfrm>
            <a:off x="611188" y="3800475"/>
            <a:ext cx="1677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interface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(interrupts)</a:t>
            </a:r>
          </a:p>
        </p:txBody>
      </p:sp>
      <p:sp>
        <p:nvSpPr>
          <p:cNvPr id="69655" name="Text Box 22"/>
          <p:cNvSpPr txBox="1">
            <a:spLocks noChangeArrowheads="1"/>
          </p:cNvSpPr>
          <p:nvPr/>
        </p:nvSpPr>
        <p:spPr bwMode="auto">
          <a:xfrm>
            <a:off x="4221163" y="2446338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code</a:t>
            </a:r>
          </a:p>
        </p:txBody>
      </p: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4222750" y="3435350"/>
            <a:ext cx="1135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code</a:t>
            </a:r>
          </a:p>
        </p:txBody>
      </p:sp>
      <p:sp>
        <p:nvSpPr>
          <p:cNvPr id="69657" name="Text Box 24"/>
          <p:cNvSpPr txBox="1">
            <a:spLocks noChangeArrowheads="1"/>
          </p:cNvSpPr>
          <p:nvPr/>
        </p:nvSpPr>
        <p:spPr bwMode="auto">
          <a:xfrm>
            <a:off x="4305300" y="4303713"/>
            <a:ext cx="1216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firmware</a:t>
            </a:r>
          </a:p>
        </p:txBody>
      </p:sp>
      <p:sp>
        <p:nvSpPr>
          <p:cNvPr id="69658" name="Line 25"/>
          <p:cNvSpPr>
            <a:spLocks noChangeShapeType="1"/>
          </p:cNvSpPr>
          <p:nvPr/>
        </p:nvSpPr>
        <p:spPr bwMode="auto">
          <a:xfrm>
            <a:off x="2509838" y="3098800"/>
            <a:ext cx="19685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2725738" y="2247900"/>
            <a:ext cx="1447800" cy="28194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9660" name="Rectangle 27"/>
          <p:cNvSpPr>
            <a:spLocks noChangeArrowheads="1"/>
          </p:cNvSpPr>
          <p:nvPr/>
        </p:nvSpPr>
        <p:spPr bwMode="auto">
          <a:xfrm>
            <a:off x="6624638" y="2247900"/>
            <a:ext cx="1447800" cy="2819400"/>
          </a:xfrm>
          <a:prstGeom prst="rect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9661" name="Line 28"/>
          <p:cNvSpPr>
            <a:spLocks noChangeShapeType="1"/>
          </p:cNvSpPr>
          <p:nvPr/>
        </p:nvSpPr>
        <p:spPr bwMode="auto">
          <a:xfrm>
            <a:off x="2497138" y="4102100"/>
            <a:ext cx="19685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61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35832B4-0B8D-462B-91ED-D5198BC5374E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33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19" name="Text Box 6"/>
          <p:cNvSpPr txBox="1">
            <a:spLocks noChangeArrowheads="1"/>
          </p:cNvSpPr>
          <p:nvPr/>
        </p:nvSpPr>
        <p:spPr bwMode="auto">
          <a:xfrm>
            <a:off x="228600" y="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Putting it all Together: </a:t>
            </a:r>
            <a:b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Anatomy of an Internet Connection</a:t>
            </a:r>
          </a:p>
        </p:txBody>
      </p:sp>
      <p:sp>
        <p:nvSpPr>
          <p:cNvPr id="90120" name="Text Box 7"/>
          <p:cNvSpPr txBox="1">
            <a:spLocks noChangeArrowheads="1"/>
          </p:cNvSpPr>
          <p:nvPr/>
        </p:nvSpPr>
        <p:spPr bwMode="auto">
          <a:xfrm>
            <a:off x="2590800" y="3476834"/>
            <a:ext cx="410590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socket pair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51213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0121" name="Oval 8"/>
          <p:cNvSpPr>
            <a:spLocks noChangeArrowheads="1"/>
          </p:cNvSpPr>
          <p:nvPr/>
        </p:nvSpPr>
        <p:spPr bwMode="auto">
          <a:xfrm>
            <a:off x="6788150" y="3108325"/>
            <a:ext cx="1287463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(port 80)</a:t>
            </a:r>
          </a:p>
        </p:txBody>
      </p:sp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933450" y="3108325"/>
            <a:ext cx="1287463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0123" name="Line 10"/>
          <p:cNvSpPr>
            <a:spLocks noChangeShapeType="1"/>
          </p:cNvSpPr>
          <p:nvPr/>
        </p:nvSpPr>
        <p:spPr bwMode="auto">
          <a:xfrm>
            <a:off x="2278063" y="3511550"/>
            <a:ext cx="4451350" cy="1588"/>
          </a:xfrm>
          <a:prstGeom prst="line">
            <a:avLst/>
          </a:prstGeom>
          <a:noFill/>
          <a:ln w="2844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Oval 11"/>
          <p:cNvSpPr>
            <a:spLocks noChangeArrowheads="1"/>
          </p:cNvSpPr>
          <p:nvPr/>
        </p:nvSpPr>
        <p:spPr bwMode="auto">
          <a:xfrm>
            <a:off x="2149475" y="3446463"/>
            <a:ext cx="128588" cy="128587"/>
          </a:xfrm>
          <a:prstGeom prst="ellipse">
            <a:avLst/>
          </a:prstGeom>
          <a:solidFill>
            <a:srgbClr val="006600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25" name="Oval 12"/>
          <p:cNvSpPr>
            <a:spLocks noChangeArrowheads="1"/>
          </p:cNvSpPr>
          <p:nvPr/>
        </p:nvSpPr>
        <p:spPr bwMode="auto">
          <a:xfrm>
            <a:off x="6729413" y="3446463"/>
            <a:ext cx="128587" cy="128587"/>
          </a:xfrm>
          <a:prstGeom prst="ellipse">
            <a:avLst/>
          </a:prstGeom>
          <a:solidFill>
            <a:srgbClr val="006600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26" name="Text Box 13"/>
          <p:cNvSpPr txBox="1">
            <a:spLocks noChangeArrowheads="1"/>
          </p:cNvSpPr>
          <p:nvPr/>
        </p:nvSpPr>
        <p:spPr bwMode="auto">
          <a:xfrm>
            <a:off x="1663700" y="2235409"/>
            <a:ext cx="2302531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socket address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51213</a:t>
            </a:r>
          </a:p>
        </p:txBody>
      </p:sp>
      <p:sp>
        <p:nvSpPr>
          <p:cNvPr id="90127" name="Text Box 14"/>
          <p:cNvSpPr txBox="1">
            <a:spLocks noChangeArrowheads="1"/>
          </p:cNvSpPr>
          <p:nvPr/>
        </p:nvSpPr>
        <p:spPr bwMode="auto">
          <a:xfrm>
            <a:off x="5157788" y="2235409"/>
            <a:ext cx="25892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socket address</a:t>
            </a:r>
          </a:p>
          <a:p>
            <a:r>
              <a:rPr lang="en-US" b="1" dirty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90128" name="Line 15"/>
          <p:cNvSpPr>
            <a:spLocks noChangeShapeType="1"/>
          </p:cNvSpPr>
          <p:nvPr/>
        </p:nvSpPr>
        <p:spPr bwMode="auto">
          <a:xfrm flipH="1">
            <a:off x="2276475" y="2819400"/>
            <a:ext cx="306388" cy="6270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9" name="Line 16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Text Box 17"/>
          <p:cNvSpPr txBox="1">
            <a:spLocks noChangeArrowheads="1"/>
          </p:cNvSpPr>
          <p:nvPr/>
        </p:nvSpPr>
        <p:spPr bwMode="auto">
          <a:xfrm>
            <a:off x="765175" y="4143375"/>
            <a:ext cx="17256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host address</a:t>
            </a:r>
          </a:p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0131" name="Text Box 18"/>
          <p:cNvSpPr txBox="1">
            <a:spLocks noChangeArrowheads="1"/>
          </p:cNvSpPr>
          <p:nvPr/>
        </p:nvSpPr>
        <p:spPr bwMode="auto">
          <a:xfrm>
            <a:off x="6629400" y="4143375"/>
            <a:ext cx="17827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host address</a:t>
            </a:r>
          </a:p>
          <a:p>
            <a:r>
              <a:rPr lang="en-US" b="1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731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TCP Client-Server Interaction</a:t>
            </a:r>
          </a:p>
        </p:txBody>
      </p:sp>
      <p:pic>
        <p:nvPicPr>
          <p:cNvPr id="7171" name="Picture 5" descr="tcp-ser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2209800" y="1676400"/>
            <a:ext cx="4419600" cy="469157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39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UDP Client-Server Interaction</a:t>
            </a:r>
          </a:p>
        </p:txBody>
      </p:sp>
      <p:pic>
        <p:nvPicPr>
          <p:cNvPr id="9219" name="Picture 5" descr="udp-ser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2209800" y="1635953"/>
            <a:ext cx="4876800" cy="4876800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19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what about a “real” file system</a:t>
            </a:r>
          </a:p>
        </p:txBody>
      </p:sp>
      <p:pic>
        <p:nvPicPr>
          <p:cNvPr id="25606" name="Content Placeholder 3" descr="FF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2131" r="-12131"/>
          <a:stretch>
            <a:fillRect/>
          </a:stretch>
        </p:blipFill>
        <p:spPr bwMode="auto">
          <a:xfrm>
            <a:off x="712788" y="2144712"/>
            <a:ext cx="829151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317500" y="3133725"/>
            <a:ext cx="1335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file_number</a:t>
            </a:r>
          </a:p>
        </p:txBody>
      </p:sp>
      <p:cxnSp>
        <p:nvCxnSpPr>
          <p:cNvPr id="10" name="Elbow Connector 9"/>
          <p:cNvCxnSpPr>
            <a:stCxn id="25607" idx="2"/>
          </p:cNvCxnSpPr>
          <p:nvPr/>
        </p:nvCxnSpPr>
        <p:spPr>
          <a:xfrm rot="16200000" flipH="1">
            <a:off x="865188" y="3621087"/>
            <a:ext cx="941387" cy="703263"/>
          </a:xfrm>
          <a:prstGeom prst="bentConnector3">
            <a:avLst>
              <a:gd name="adj1" fmla="val 100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16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FFS: Data Storage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5175"/>
          </a:xfrm>
        </p:spPr>
        <p:txBody>
          <a:bodyPr/>
          <a:lstStyle/>
          <a:p>
            <a:r>
              <a:rPr lang="en-US" dirty="0" smtClean="0"/>
              <a:t>Large files: 1,2,3 level indirect pointers</a:t>
            </a:r>
          </a:p>
        </p:txBody>
      </p:sp>
      <p:pic>
        <p:nvPicPr>
          <p:cNvPr id="29702" name="Content Placeholder 3" descr="FF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2131" r="-12131"/>
          <a:stretch>
            <a:fillRect/>
          </a:stretch>
        </p:blipFill>
        <p:spPr bwMode="auto">
          <a:xfrm>
            <a:off x="712788" y="1739900"/>
            <a:ext cx="829151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09988" y="5070475"/>
            <a:ext cx="912812" cy="52546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0" y="2160587"/>
            <a:ext cx="3188693" cy="1815882"/>
          </a:xfrm>
          <a:prstGeom prst="rect">
            <a:avLst/>
          </a:prstGeom>
          <a:solidFill>
            <a:srgbClr val="DBEEF4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Indirect pointers</a:t>
            </a:r>
          </a:p>
          <a:p>
            <a:r>
              <a:rPr lang="en-US" dirty="0"/>
              <a:t>  - point to a disk block </a:t>
            </a:r>
          </a:p>
          <a:p>
            <a:r>
              <a:rPr lang="en-US" dirty="0"/>
              <a:t>     containing only pointers</a:t>
            </a:r>
          </a:p>
          <a:p>
            <a:r>
              <a:rPr lang="en-US" dirty="0"/>
              <a:t>  - </a:t>
            </a:r>
            <a:r>
              <a:rPr lang="en-US" dirty="0" err="1"/>
              <a:t>eg</a:t>
            </a:r>
            <a:r>
              <a:rPr lang="en-US" dirty="0"/>
              <a:t>. 4 </a:t>
            </a:r>
            <a:r>
              <a:rPr lang="en-US" dirty="0" smtClean="0"/>
              <a:t>KB </a:t>
            </a:r>
            <a:r>
              <a:rPr lang="en-US" dirty="0"/>
              <a:t>blocks =&gt; 1024 pointers</a:t>
            </a:r>
          </a:p>
          <a:p>
            <a:r>
              <a:rPr lang="en-US" dirty="0"/>
              <a:t>     =&gt; 4 MB @ level 2</a:t>
            </a:r>
          </a:p>
          <a:p>
            <a:r>
              <a:rPr lang="en-US" dirty="0"/>
              <a:t>     =&gt; 4 GB @ level 3</a:t>
            </a:r>
          </a:p>
          <a:p>
            <a:r>
              <a:rPr lang="en-US" dirty="0"/>
              <a:t>     =&gt; 4 TB @ level 4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363913" y="3608388"/>
            <a:ext cx="346075" cy="1462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06" name="TextBox 14"/>
          <p:cNvSpPr txBox="1">
            <a:spLocks noChangeArrowheads="1"/>
          </p:cNvSpPr>
          <p:nvPr/>
        </p:nvSpPr>
        <p:spPr bwMode="auto">
          <a:xfrm>
            <a:off x="8288338" y="3240088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48 KB</a:t>
            </a:r>
          </a:p>
        </p:txBody>
      </p:sp>
      <p:sp>
        <p:nvSpPr>
          <p:cNvPr id="29707" name="TextBox 15"/>
          <p:cNvSpPr txBox="1">
            <a:spLocks noChangeArrowheads="1"/>
          </p:cNvSpPr>
          <p:nvPr/>
        </p:nvSpPr>
        <p:spPr bwMode="auto">
          <a:xfrm>
            <a:off x="8212138" y="376078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+4 MB</a:t>
            </a:r>
          </a:p>
        </p:txBody>
      </p:sp>
      <p:sp>
        <p:nvSpPr>
          <p:cNvPr id="29708" name="TextBox 16"/>
          <p:cNvSpPr txBox="1">
            <a:spLocks noChangeArrowheads="1"/>
          </p:cNvSpPr>
          <p:nvPr/>
        </p:nvSpPr>
        <p:spPr bwMode="auto">
          <a:xfrm>
            <a:off x="8262938" y="45577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+4 GB</a:t>
            </a:r>
          </a:p>
        </p:txBody>
      </p:sp>
      <p:sp>
        <p:nvSpPr>
          <p:cNvPr id="29709" name="TextBox 17"/>
          <p:cNvSpPr txBox="1">
            <a:spLocks noChangeArrowheads="1"/>
          </p:cNvSpPr>
          <p:nvPr/>
        </p:nvSpPr>
        <p:spPr bwMode="auto">
          <a:xfrm>
            <a:off x="8301038" y="59309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+4 TB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5050" y="4662488"/>
            <a:ext cx="1285875" cy="16113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9710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75" y="4246563"/>
            <a:ext cx="322897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64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 Links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52400" y="3657600"/>
            <a:ext cx="5684838" cy="279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shell command</a:t>
            </a: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ln /dirA/name1 /dirB/name2</a:t>
            </a: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is typically implemented using the link system call: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#include&lt;unistd.h&gt;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if (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link(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/dirA/name1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/dirB/name2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ja-JP" sz="1600">
                <a:latin typeface="Courier New" panose="02070309020205020404" pitchFamily="49" charset="0"/>
              </a:rPr>
              <a:t> ==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perror(</a:t>
            </a:r>
            <a:r>
              <a:rPr lang="ja-JP" altLang="en-US" sz="1600">
                <a:latin typeface="Courier New" panose="02070309020205020404" pitchFamily="49" charset="0"/>
              </a:rPr>
              <a:t>“</a:t>
            </a:r>
            <a:r>
              <a:rPr lang="en-US" altLang="ja-JP" sz="1600">
                <a:latin typeface="Courier New" panose="02070309020205020404" pitchFamily="49" charset="0"/>
              </a:rPr>
              <a:t>failed to make new link in /dirB</a:t>
            </a:r>
            <a:r>
              <a:rPr lang="ja-JP" altLang="en-US" sz="1600">
                <a:latin typeface="Courier New" panose="02070309020205020404" pitchFamily="49" charset="0"/>
              </a:rPr>
              <a:t>”</a:t>
            </a:r>
            <a:r>
              <a:rPr lang="en-US" altLang="ja-JP" sz="160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</p:txBody>
      </p:sp>
      <p:grpSp>
        <p:nvGrpSpPr>
          <p:cNvPr id="31748" name="Group 49"/>
          <p:cNvGrpSpPr>
            <a:grpSpLocks/>
          </p:cNvGrpSpPr>
          <p:nvPr/>
        </p:nvGrpSpPr>
        <p:grpSpPr bwMode="auto">
          <a:xfrm>
            <a:off x="3886200" y="990600"/>
            <a:ext cx="5105400" cy="3200400"/>
            <a:chOff x="2448" y="624"/>
            <a:chExt cx="3216" cy="2016"/>
          </a:xfrm>
        </p:grpSpPr>
        <p:sp>
          <p:nvSpPr>
            <p:cNvPr id="31763" name="Rectangle 48"/>
            <p:cNvSpPr>
              <a:spLocks noChangeArrowheads="1"/>
            </p:cNvSpPr>
            <p:nvPr/>
          </p:nvSpPr>
          <p:spPr bwMode="auto">
            <a:xfrm>
              <a:off x="2448" y="624"/>
              <a:ext cx="3216" cy="201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31764" name="Group 47"/>
            <p:cNvGrpSpPr>
              <a:grpSpLocks/>
            </p:cNvGrpSpPr>
            <p:nvPr/>
          </p:nvGrpSpPr>
          <p:grpSpPr bwMode="auto">
            <a:xfrm>
              <a:off x="2688" y="682"/>
              <a:ext cx="2208" cy="1835"/>
              <a:chOff x="2688" y="682"/>
              <a:chExt cx="2208" cy="1835"/>
            </a:xfrm>
          </p:grpSpPr>
          <p:sp>
            <p:nvSpPr>
              <p:cNvPr id="31765" name="Rectangle 7"/>
              <p:cNvSpPr>
                <a:spLocks noChangeArrowheads="1"/>
              </p:cNvSpPr>
              <p:nvPr/>
            </p:nvSpPr>
            <p:spPr bwMode="auto">
              <a:xfrm>
                <a:off x="3370" y="1028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name1</a:t>
                </a:r>
              </a:p>
            </p:txBody>
          </p:sp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2746" y="1028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12345</a:t>
                </a:r>
              </a:p>
            </p:txBody>
          </p:sp>
          <p:sp>
            <p:nvSpPr>
              <p:cNvPr id="31767" name="Rectangle 9"/>
              <p:cNvSpPr>
                <a:spLocks noChangeArrowheads="1"/>
              </p:cNvSpPr>
              <p:nvPr/>
            </p:nvSpPr>
            <p:spPr bwMode="auto">
              <a:xfrm>
                <a:off x="3370" y="85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name</a:t>
                </a:r>
              </a:p>
            </p:txBody>
          </p:sp>
          <p:sp>
            <p:nvSpPr>
              <p:cNvPr id="31768" name="Rectangle 10"/>
              <p:cNvSpPr>
                <a:spLocks noChangeArrowheads="1"/>
              </p:cNvSpPr>
              <p:nvPr/>
            </p:nvSpPr>
            <p:spPr bwMode="auto">
              <a:xfrm>
                <a:off x="2746" y="85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inode</a:t>
                </a:r>
              </a:p>
            </p:txBody>
          </p:sp>
          <p:sp>
            <p:nvSpPr>
              <p:cNvPr id="31769" name="Line 11"/>
              <p:cNvSpPr>
                <a:spLocks noChangeShapeType="1"/>
              </p:cNvSpPr>
              <p:nvPr/>
            </p:nvSpPr>
            <p:spPr bwMode="auto">
              <a:xfrm>
                <a:off x="2746" y="10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0" name="Line 12"/>
              <p:cNvSpPr>
                <a:spLocks noChangeShapeType="1"/>
              </p:cNvSpPr>
              <p:nvPr/>
            </p:nvSpPr>
            <p:spPr bwMode="auto">
              <a:xfrm>
                <a:off x="2746" y="120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Line 13"/>
              <p:cNvSpPr>
                <a:spLocks noChangeShapeType="1"/>
              </p:cNvSpPr>
              <p:nvPr/>
            </p:nvSpPr>
            <p:spPr bwMode="auto">
              <a:xfrm>
                <a:off x="2746" y="102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14"/>
              <p:cNvSpPr>
                <a:spLocks noChangeShapeType="1"/>
              </p:cNvSpPr>
              <p:nvPr/>
            </p:nvSpPr>
            <p:spPr bwMode="auto">
              <a:xfrm>
                <a:off x="3994" y="102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15"/>
              <p:cNvSpPr>
                <a:spLocks noChangeShapeType="1"/>
              </p:cNvSpPr>
              <p:nvPr/>
            </p:nvSpPr>
            <p:spPr bwMode="auto">
              <a:xfrm>
                <a:off x="3370" y="102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Rectangle 16"/>
              <p:cNvSpPr>
                <a:spLocks noChangeArrowheads="1"/>
              </p:cNvSpPr>
              <p:nvPr/>
            </p:nvSpPr>
            <p:spPr bwMode="auto">
              <a:xfrm>
                <a:off x="2976" y="2345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…</a:t>
                </a:r>
              </a:p>
            </p:txBody>
          </p:sp>
          <p:sp>
            <p:nvSpPr>
              <p:cNvPr id="31775" name="Rectangle 17"/>
              <p:cNvSpPr>
                <a:spLocks noChangeArrowheads="1"/>
              </p:cNvSpPr>
              <p:nvPr/>
            </p:nvSpPr>
            <p:spPr bwMode="auto">
              <a:xfrm>
                <a:off x="2976" y="2164"/>
                <a:ext cx="52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23567</a:t>
                </a:r>
              </a:p>
            </p:txBody>
          </p:sp>
          <p:sp>
            <p:nvSpPr>
              <p:cNvPr id="31776" name="Rectangle 18"/>
              <p:cNvSpPr>
                <a:spLocks noChangeArrowheads="1"/>
              </p:cNvSpPr>
              <p:nvPr/>
            </p:nvSpPr>
            <p:spPr bwMode="auto">
              <a:xfrm>
                <a:off x="2976" y="1992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…</a:t>
                </a:r>
              </a:p>
            </p:txBody>
          </p:sp>
          <p:sp>
            <p:nvSpPr>
              <p:cNvPr id="31777" name="Rectangle 19"/>
              <p:cNvSpPr>
                <a:spLocks noChangeArrowheads="1"/>
              </p:cNvSpPr>
              <p:nvPr/>
            </p:nvSpPr>
            <p:spPr bwMode="auto">
              <a:xfrm>
                <a:off x="2976" y="1820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1778" name="Rectangle 20"/>
              <p:cNvSpPr>
                <a:spLocks noChangeArrowheads="1"/>
              </p:cNvSpPr>
              <p:nvPr/>
            </p:nvSpPr>
            <p:spPr bwMode="auto">
              <a:xfrm>
                <a:off x="2976" y="1648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…</a:t>
                </a:r>
              </a:p>
            </p:txBody>
          </p:sp>
          <p:sp>
            <p:nvSpPr>
              <p:cNvPr id="31779" name="Rectangle 21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52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inode 12345</a:t>
                </a:r>
              </a:p>
            </p:txBody>
          </p:sp>
          <p:sp>
            <p:nvSpPr>
              <p:cNvPr id="31780" name="Line 22"/>
              <p:cNvSpPr>
                <a:spLocks noChangeShapeType="1"/>
              </p:cNvSpPr>
              <p:nvPr/>
            </p:nvSpPr>
            <p:spPr bwMode="auto">
              <a:xfrm>
                <a:off x="2976" y="164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23"/>
              <p:cNvSpPr>
                <a:spLocks noChangeShapeType="1"/>
              </p:cNvSpPr>
              <p:nvPr/>
            </p:nvSpPr>
            <p:spPr bwMode="auto">
              <a:xfrm>
                <a:off x="2976" y="182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Line 24"/>
              <p:cNvSpPr>
                <a:spLocks noChangeShapeType="1"/>
              </p:cNvSpPr>
              <p:nvPr/>
            </p:nvSpPr>
            <p:spPr bwMode="auto">
              <a:xfrm>
                <a:off x="2976" y="19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Line 25"/>
              <p:cNvSpPr>
                <a:spLocks noChangeShapeType="1"/>
              </p:cNvSpPr>
              <p:nvPr/>
            </p:nvSpPr>
            <p:spPr bwMode="auto">
              <a:xfrm>
                <a:off x="2976" y="21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26"/>
              <p:cNvSpPr>
                <a:spLocks noChangeShapeType="1"/>
              </p:cNvSpPr>
              <p:nvPr/>
            </p:nvSpPr>
            <p:spPr bwMode="auto">
              <a:xfrm>
                <a:off x="2976" y="2345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Line 27"/>
              <p:cNvSpPr>
                <a:spLocks noChangeShapeType="1"/>
              </p:cNvSpPr>
              <p:nvPr/>
            </p:nvSpPr>
            <p:spPr bwMode="auto">
              <a:xfrm>
                <a:off x="2976" y="2517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Line 28"/>
              <p:cNvSpPr>
                <a:spLocks noChangeShapeType="1"/>
              </p:cNvSpPr>
              <p:nvPr/>
            </p:nvSpPr>
            <p:spPr bwMode="auto">
              <a:xfrm>
                <a:off x="3504" y="1648"/>
                <a:ext cx="0" cy="86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7" name="Line 29"/>
              <p:cNvSpPr>
                <a:spLocks noChangeShapeType="1"/>
              </p:cNvSpPr>
              <p:nvPr/>
            </p:nvSpPr>
            <p:spPr bwMode="auto">
              <a:xfrm>
                <a:off x="2976" y="1648"/>
                <a:ext cx="0" cy="86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512"/>
                <a:ext cx="67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200"/>
                  <a:t>block 23567</a:t>
                </a:r>
                <a:endParaRPr 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9" name="Text Box 31"/>
              <p:cNvSpPr txBox="1">
                <a:spLocks noChangeArrowheads="1"/>
              </p:cNvSpPr>
              <p:nvPr/>
            </p:nvSpPr>
            <p:spPr bwMode="auto">
              <a:xfrm>
                <a:off x="3888" y="1680"/>
                <a:ext cx="1008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ja-JP" altLang="en-US" sz="1200"/>
                  <a:t>“</a:t>
                </a:r>
                <a:r>
                  <a:rPr lang="en-US" altLang="ja-JP" sz="1200"/>
                  <a:t>some</a:t>
                </a:r>
                <a:r>
                  <a:rPr lang="en-US" altLang="ja-JP" sz="1200">
                    <a:latin typeface="Times New Roman" panose="02020603050405020304" pitchFamily="18" charset="0"/>
                  </a:rPr>
                  <a:t> </a:t>
                </a:r>
                <a:r>
                  <a:rPr lang="en-US" altLang="ja-JP" sz="1200"/>
                  <a:t>text in the file…</a:t>
                </a:r>
                <a:r>
                  <a:rPr lang="ja-JP" altLang="en-US" sz="1200"/>
                  <a:t>”</a:t>
                </a:r>
                <a:endParaRPr lang="en-US" sz="12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1790" name="AutoShape 32"/>
              <p:cNvCxnSpPr>
                <a:cxnSpLocks noChangeShapeType="1"/>
                <a:stCxn id="31775" idx="3"/>
                <a:endCxn id="31789" idx="1"/>
              </p:cNvCxnSpPr>
              <p:nvPr/>
            </p:nvCxnSpPr>
            <p:spPr bwMode="auto">
              <a:xfrm flipV="1">
                <a:off x="3504" y="1828"/>
                <a:ext cx="384" cy="42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cxnSp>
            <p:nvCxnSpPr>
              <p:cNvPr id="31791" name="AutoShape 33"/>
              <p:cNvCxnSpPr>
                <a:cxnSpLocks noChangeShapeType="1"/>
                <a:stCxn id="31766" idx="1"/>
                <a:endCxn id="31787" idx="0"/>
              </p:cNvCxnSpPr>
              <p:nvPr/>
            </p:nvCxnSpPr>
            <p:spPr bwMode="auto">
              <a:xfrm rot="10800000" flipH="1" flipV="1">
                <a:off x="2746" y="1114"/>
                <a:ext cx="230" cy="534"/>
              </a:xfrm>
              <a:prstGeom prst="curvedConnector4">
                <a:avLst>
                  <a:gd name="adj1" fmla="val -62606"/>
                  <a:gd name="adj2" fmla="val 5805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  <p:sp>
            <p:nvSpPr>
              <p:cNvPr id="31792" name="Text Box 34"/>
              <p:cNvSpPr txBox="1">
                <a:spLocks noChangeArrowheads="1"/>
              </p:cNvSpPr>
              <p:nvPr/>
            </p:nvSpPr>
            <p:spPr bwMode="auto">
              <a:xfrm>
                <a:off x="2688" y="682"/>
                <a:ext cx="14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/>
                  <a:t>directory entry in </a:t>
                </a:r>
                <a:r>
                  <a:rPr lang="en-US" sz="1400">
                    <a:latin typeface="Courier New" panose="02070309020205020404" pitchFamily="49" charset="0"/>
                  </a:rPr>
                  <a:t>/dirA</a:t>
                </a:r>
                <a:endParaRPr lang="en-US" sz="1400"/>
              </a:p>
            </p:txBody>
          </p:sp>
        </p:grp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000625" y="1066800"/>
            <a:ext cx="3960813" cy="2132013"/>
            <a:chOff x="3150" y="672"/>
            <a:chExt cx="2495" cy="1343"/>
          </a:xfrm>
        </p:grpSpPr>
        <p:grpSp>
          <p:nvGrpSpPr>
            <p:cNvPr id="31750" name="Group 46"/>
            <p:cNvGrpSpPr>
              <a:grpSpLocks/>
            </p:cNvGrpSpPr>
            <p:nvPr/>
          </p:nvGrpSpPr>
          <p:grpSpPr bwMode="auto">
            <a:xfrm>
              <a:off x="3504" y="672"/>
              <a:ext cx="2141" cy="976"/>
              <a:chOff x="3504" y="672"/>
              <a:chExt cx="2141" cy="976"/>
            </a:xfrm>
          </p:grpSpPr>
          <p:sp>
            <p:nvSpPr>
              <p:cNvPr id="31752" name="Rectangle 35"/>
              <p:cNvSpPr>
                <a:spLocks noChangeArrowheads="1"/>
              </p:cNvSpPr>
              <p:nvPr/>
            </p:nvSpPr>
            <p:spPr bwMode="auto">
              <a:xfrm>
                <a:off x="4906" y="1018"/>
                <a:ext cx="624" cy="172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>
                    <a:solidFill>
                      <a:schemeClr val="accent2"/>
                    </a:solidFill>
                  </a:rPr>
                  <a:t>name2</a:t>
                </a:r>
              </a:p>
            </p:txBody>
          </p:sp>
          <p:sp>
            <p:nvSpPr>
              <p:cNvPr id="31753" name="Rectangle 36"/>
              <p:cNvSpPr>
                <a:spLocks noChangeArrowheads="1"/>
              </p:cNvSpPr>
              <p:nvPr/>
            </p:nvSpPr>
            <p:spPr bwMode="auto">
              <a:xfrm>
                <a:off x="4282" y="1018"/>
                <a:ext cx="624" cy="172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>
                    <a:solidFill>
                      <a:schemeClr val="accent2"/>
                    </a:solidFill>
                  </a:rPr>
                  <a:t>12345</a:t>
                </a:r>
              </a:p>
            </p:txBody>
          </p:sp>
          <p:sp>
            <p:nvSpPr>
              <p:cNvPr id="31754" name="Rectangle 37"/>
              <p:cNvSpPr>
                <a:spLocks noChangeArrowheads="1"/>
              </p:cNvSpPr>
              <p:nvPr/>
            </p:nvSpPr>
            <p:spPr bwMode="auto">
              <a:xfrm>
                <a:off x="4906" y="84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>
                    <a:solidFill>
                      <a:schemeClr val="accent2"/>
                    </a:solidFill>
                  </a:rPr>
                  <a:t>name</a:t>
                </a:r>
              </a:p>
            </p:txBody>
          </p:sp>
          <p:sp>
            <p:nvSpPr>
              <p:cNvPr id="31755" name="Rectangle 38"/>
              <p:cNvSpPr>
                <a:spLocks noChangeArrowheads="1"/>
              </p:cNvSpPr>
              <p:nvPr/>
            </p:nvSpPr>
            <p:spPr bwMode="auto">
              <a:xfrm>
                <a:off x="4282" y="84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>
                    <a:solidFill>
                      <a:schemeClr val="accent2"/>
                    </a:solidFill>
                  </a:rPr>
                  <a:t>inode</a:t>
                </a:r>
              </a:p>
            </p:txBody>
          </p:sp>
          <p:sp>
            <p:nvSpPr>
              <p:cNvPr id="31756" name="Line 39"/>
              <p:cNvSpPr>
                <a:spLocks noChangeShapeType="1"/>
              </p:cNvSpPr>
              <p:nvPr/>
            </p:nvSpPr>
            <p:spPr bwMode="auto">
              <a:xfrm>
                <a:off x="4282" y="101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Line 40"/>
              <p:cNvSpPr>
                <a:spLocks noChangeShapeType="1"/>
              </p:cNvSpPr>
              <p:nvPr/>
            </p:nvSpPr>
            <p:spPr bwMode="auto">
              <a:xfrm>
                <a:off x="4282" y="119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Line 41"/>
              <p:cNvSpPr>
                <a:spLocks noChangeShapeType="1"/>
              </p:cNvSpPr>
              <p:nvPr/>
            </p:nvSpPr>
            <p:spPr bwMode="auto">
              <a:xfrm>
                <a:off x="4282" y="10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Line 42"/>
              <p:cNvSpPr>
                <a:spLocks noChangeShapeType="1"/>
              </p:cNvSpPr>
              <p:nvPr/>
            </p:nvSpPr>
            <p:spPr bwMode="auto">
              <a:xfrm>
                <a:off x="5530" y="10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43"/>
              <p:cNvSpPr>
                <a:spLocks noChangeShapeType="1"/>
              </p:cNvSpPr>
              <p:nvPr/>
            </p:nvSpPr>
            <p:spPr bwMode="auto">
              <a:xfrm>
                <a:off x="4906" y="10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Text Box 44"/>
              <p:cNvSpPr txBox="1">
                <a:spLocks noChangeArrowheads="1"/>
              </p:cNvSpPr>
              <p:nvPr/>
            </p:nvSpPr>
            <p:spPr bwMode="auto">
              <a:xfrm>
                <a:off x="4224" y="672"/>
                <a:ext cx="14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chemeClr val="accent2"/>
                    </a:solidFill>
                  </a:rPr>
                  <a:t>directory entry in </a:t>
                </a:r>
                <a:r>
                  <a:rPr lang="en-US" sz="140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/dirB</a:t>
                </a:r>
                <a:endParaRPr 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1762" name="AutoShape 45"/>
              <p:cNvCxnSpPr>
                <a:cxnSpLocks noChangeShapeType="1"/>
                <a:stCxn id="31758" idx="1"/>
                <a:endCxn id="31786" idx="0"/>
              </p:cNvCxnSpPr>
              <p:nvPr/>
            </p:nvCxnSpPr>
            <p:spPr bwMode="auto">
              <a:xfrm rot="5400000">
                <a:off x="3664" y="1030"/>
                <a:ext cx="458" cy="778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</p:cxnSp>
        </p:grpSp>
        <p:sp>
          <p:nvSpPr>
            <p:cNvPr id="31751" name="Text Box 50"/>
            <p:cNvSpPr txBox="1">
              <a:spLocks noChangeArrowheads="1"/>
            </p:cNvSpPr>
            <p:nvPr/>
          </p:nvSpPr>
          <p:spPr bwMode="auto">
            <a:xfrm>
              <a:off x="3150" y="1803"/>
              <a:ext cx="194" cy="21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2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49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Symbolic (Soft) Links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52400" y="3657600"/>
            <a:ext cx="6537325" cy="279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shell command</a:t>
            </a: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ln -s /dirA/name1 /dirB/name2</a:t>
            </a: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is typically implemented using the link system call: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#include&lt;unistd.h&gt;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if (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symlink(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/dirA/name1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/dirB/name2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ja-JP" sz="1600">
                <a:latin typeface="Courier New" panose="02070309020205020404" pitchFamily="49" charset="0"/>
              </a:rPr>
              <a:t> ==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perror(</a:t>
            </a:r>
            <a:r>
              <a:rPr lang="ja-JP" altLang="en-US" sz="1600">
                <a:latin typeface="Courier New" panose="02070309020205020404" pitchFamily="49" charset="0"/>
              </a:rPr>
              <a:t>“</a:t>
            </a:r>
            <a:r>
              <a:rPr lang="en-US" altLang="ja-JP" sz="1600">
                <a:latin typeface="Courier New" panose="02070309020205020404" pitchFamily="49" charset="0"/>
              </a:rPr>
              <a:t>failed to create symbolic link in /dirB</a:t>
            </a:r>
            <a:r>
              <a:rPr lang="ja-JP" altLang="en-US" sz="1600">
                <a:latin typeface="Courier New" panose="02070309020205020404" pitchFamily="49" charset="0"/>
              </a:rPr>
              <a:t>”</a:t>
            </a:r>
            <a:r>
              <a:rPr lang="en-US" altLang="ja-JP" sz="160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3886200" y="990600"/>
            <a:ext cx="5105400" cy="3200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5121275" y="163195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name1</a:t>
            </a:r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4130675" y="163195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12345</a:t>
            </a:r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5121275" y="135890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4130675" y="135890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inode</a:t>
            </a:r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>
            <a:off x="4130675" y="163195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>
            <a:off x="4130675" y="1905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>
            <a:off x="4130675" y="1631950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6111875" y="1631950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5"/>
          <p:cNvSpPr>
            <a:spLocks noChangeShapeType="1"/>
          </p:cNvSpPr>
          <p:nvPr/>
        </p:nvSpPr>
        <p:spPr bwMode="auto">
          <a:xfrm>
            <a:off x="5121275" y="1631950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Rectangle 16"/>
          <p:cNvSpPr>
            <a:spLocks noChangeArrowheads="1"/>
          </p:cNvSpPr>
          <p:nvPr/>
        </p:nvSpPr>
        <p:spPr bwMode="auto">
          <a:xfrm>
            <a:off x="4267200" y="3722688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55" name="Rectangle 17"/>
          <p:cNvSpPr>
            <a:spLocks noChangeArrowheads="1"/>
          </p:cNvSpPr>
          <p:nvPr/>
        </p:nvSpPr>
        <p:spPr bwMode="auto">
          <a:xfrm>
            <a:off x="4267200" y="3435350"/>
            <a:ext cx="838200" cy="2873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23567</a:t>
            </a: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4267200" y="3162300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57" name="Rectangle 19"/>
          <p:cNvSpPr>
            <a:spLocks noChangeArrowheads="1"/>
          </p:cNvSpPr>
          <p:nvPr/>
        </p:nvSpPr>
        <p:spPr bwMode="auto">
          <a:xfrm>
            <a:off x="4267200" y="2889250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</a:t>
            </a:r>
          </a:p>
        </p:txBody>
      </p:sp>
      <p:sp>
        <p:nvSpPr>
          <p:cNvPr id="35858" name="Rectangle 20"/>
          <p:cNvSpPr>
            <a:spLocks noChangeArrowheads="1"/>
          </p:cNvSpPr>
          <p:nvPr/>
        </p:nvSpPr>
        <p:spPr bwMode="auto">
          <a:xfrm>
            <a:off x="4267200" y="2616200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59" name="Rectangle 21"/>
          <p:cNvSpPr>
            <a:spLocks noChangeArrowheads="1"/>
          </p:cNvSpPr>
          <p:nvPr/>
        </p:nvSpPr>
        <p:spPr bwMode="auto">
          <a:xfrm>
            <a:off x="4267200" y="2133600"/>
            <a:ext cx="838200" cy="482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inode 12345</a:t>
            </a:r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>
            <a:off x="4267200" y="261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3"/>
          <p:cNvSpPr>
            <a:spLocks noChangeShapeType="1"/>
          </p:cNvSpPr>
          <p:nvPr/>
        </p:nvSpPr>
        <p:spPr bwMode="auto">
          <a:xfrm>
            <a:off x="4267200" y="28892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4"/>
          <p:cNvSpPr>
            <a:spLocks noChangeShapeType="1"/>
          </p:cNvSpPr>
          <p:nvPr/>
        </p:nvSpPr>
        <p:spPr bwMode="auto">
          <a:xfrm>
            <a:off x="4267200" y="31623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5"/>
          <p:cNvSpPr>
            <a:spLocks noChangeShapeType="1"/>
          </p:cNvSpPr>
          <p:nvPr/>
        </p:nvSpPr>
        <p:spPr bwMode="auto">
          <a:xfrm>
            <a:off x="4267200" y="34353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6"/>
          <p:cNvSpPr>
            <a:spLocks noChangeShapeType="1"/>
          </p:cNvSpPr>
          <p:nvPr/>
        </p:nvSpPr>
        <p:spPr bwMode="auto">
          <a:xfrm>
            <a:off x="4267200" y="37226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7"/>
          <p:cNvSpPr>
            <a:spLocks noChangeShapeType="1"/>
          </p:cNvSpPr>
          <p:nvPr/>
        </p:nvSpPr>
        <p:spPr bwMode="auto">
          <a:xfrm>
            <a:off x="4267200" y="39957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8"/>
          <p:cNvSpPr>
            <a:spLocks noChangeShapeType="1"/>
          </p:cNvSpPr>
          <p:nvPr/>
        </p:nvSpPr>
        <p:spPr bwMode="auto">
          <a:xfrm>
            <a:off x="51054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29"/>
          <p:cNvSpPr>
            <a:spLocks noChangeShapeType="1"/>
          </p:cNvSpPr>
          <p:nvPr/>
        </p:nvSpPr>
        <p:spPr bwMode="auto">
          <a:xfrm>
            <a:off x="42672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Text Box 30"/>
          <p:cNvSpPr txBox="1">
            <a:spLocks noChangeArrowheads="1"/>
          </p:cNvSpPr>
          <p:nvPr/>
        </p:nvSpPr>
        <p:spPr bwMode="auto">
          <a:xfrm>
            <a:off x="5408613" y="2400300"/>
            <a:ext cx="1079142" cy="2769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/>
              <a:t>block 23567</a:t>
            </a:r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5869" name="Text Box 31"/>
          <p:cNvSpPr txBox="1">
            <a:spLocks noChangeArrowheads="1"/>
          </p:cNvSpPr>
          <p:nvPr/>
        </p:nvSpPr>
        <p:spPr bwMode="auto">
          <a:xfrm>
            <a:off x="5486400" y="2667000"/>
            <a:ext cx="914400" cy="652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/>
              <a:t>“</a:t>
            </a:r>
            <a:r>
              <a:rPr lang="en-US" altLang="ja-JP" sz="1200"/>
              <a:t>some</a:t>
            </a:r>
            <a:r>
              <a:rPr lang="en-US" altLang="ja-JP" sz="1200">
                <a:latin typeface="Times New Roman" panose="02020603050405020304" pitchFamily="18" charset="0"/>
              </a:rPr>
              <a:t> </a:t>
            </a:r>
            <a:r>
              <a:rPr lang="en-US" altLang="ja-JP" sz="1200"/>
              <a:t>text in the file…</a:t>
            </a:r>
            <a:r>
              <a:rPr lang="ja-JP" altLang="en-US" sz="1200"/>
              <a:t>”</a:t>
            </a:r>
            <a:endParaRPr lang="en-US" sz="1200">
              <a:latin typeface="Times New Roman" panose="02020603050405020304" pitchFamily="18" charset="0"/>
            </a:endParaRPr>
          </a:p>
        </p:txBody>
      </p:sp>
      <p:cxnSp>
        <p:nvCxnSpPr>
          <p:cNvPr id="35870" name="AutoShape 32"/>
          <p:cNvCxnSpPr>
            <a:cxnSpLocks noChangeShapeType="1"/>
            <a:stCxn id="35855" idx="3"/>
            <a:endCxn id="35869" idx="1"/>
          </p:cNvCxnSpPr>
          <p:nvPr/>
        </p:nvCxnSpPr>
        <p:spPr bwMode="auto">
          <a:xfrm flipV="1">
            <a:off x="5105400" y="2994025"/>
            <a:ext cx="381000" cy="5857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35871" name="AutoShape 33"/>
          <p:cNvCxnSpPr>
            <a:cxnSpLocks noChangeShapeType="1"/>
            <a:stCxn id="35846" idx="1"/>
            <a:endCxn id="35867" idx="0"/>
          </p:cNvCxnSpPr>
          <p:nvPr/>
        </p:nvCxnSpPr>
        <p:spPr bwMode="auto">
          <a:xfrm rot="10800000" flipH="1" flipV="1">
            <a:off x="4130675" y="1768475"/>
            <a:ext cx="136525" cy="847725"/>
          </a:xfrm>
          <a:prstGeom prst="curvedConnector4">
            <a:avLst>
              <a:gd name="adj1" fmla="val -167440"/>
              <a:gd name="adj2" fmla="val 5805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35872" name="Text Box 34"/>
          <p:cNvSpPr txBox="1">
            <a:spLocks noChangeArrowheads="1"/>
          </p:cNvSpPr>
          <p:nvPr/>
        </p:nvSpPr>
        <p:spPr bwMode="auto">
          <a:xfrm>
            <a:off x="4038600" y="1082675"/>
            <a:ext cx="22558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directory entry in </a:t>
            </a:r>
            <a:r>
              <a:rPr lang="en-US" sz="1400">
                <a:latin typeface="Courier New" panose="02070309020205020404" pitchFamily="49" charset="0"/>
              </a:rPr>
              <a:t>/dirA</a:t>
            </a:r>
            <a:endParaRPr lang="en-US" sz="1400"/>
          </a:p>
        </p:txBody>
      </p:sp>
      <p:sp>
        <p:nvSpPr>
          <p:cNvPr id="35873" name="Rectangle 37"/>
          <p:cNvSpPr>
            <a:spLocks noChangeArrowheads="1"/>
          </p:cNvSpPr>
          <p:nvPr/>
        </p:nvSpPr>
        <p:spPr bwMode="auto">
          <a:xfrm>
            <a:off x="7788275" y="1616075"/>
            <a:ext cx="9906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name2</a:t>
            </a:r>
          </a:p>
        </p:txBody>
      </p:sp>
      <p:sp>
        <p:nvSpPr>
          <p:cNvPr id="35874" name="Rectangle 38"/>
          <p:cNvSpPr>
            <a:spLocks noChangeArrowheads="1"/>
          </p:cNvSpPr>
          <p:nvPr/>
        </p:nvSpPr>
        <p:spPr bwMode="auto">
          <a:xfrm>
            <a:off x="6797675" y="1616075"/>
            <a:ext cx="9906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13579</a:t>
            </a:r>
          </a:p>
        </p:txBody>
      </p:sp>
      <p:sp>
        <p:nvSpPr>
          <p:cNvPr id="35875" name="Rectangle 39"/>
          <p:cNvSpPr>
            <a:spLocks noChangeArrowheads="1"/>
          </p:cNvSpPr>
          <p:nvPr/>
        </p:nvSpPr>
        <p:spPr bwMode="auto">
          <a:xfrm>
            <a:off x="7788275" y="1343025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</a:t>
            </a:r>
          </a:p>
        </p:txBody>
      </p:sp>
      <p:sp>
        <p:nvSpPr>
          <p:cNvPr id="35876" name="Rectangle 40"/>
          <p:cNvSpPr>
            <a:spLocks noChangeArrowheads="1"/>
          </p:cNvSpPr>
          <p:nvPr/>
        </p:nvSpPr>
        <p:spPr bwMode="auto">
          <a:xfrm>
            <a:off x="6797675" y="1343025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inode</a:t>
            </a:r>
          </a:p>
        </p:txBody>
      </p:sp>
      <p:sp>
        <p:nvSpPr>
          <p:cNvPr id="35877" name="Line 41"/>
          <p:cNvSpPr>
            <a:spLocks noChangeShapeType="1"/>
          </p:cNvSpPr>
          <p:nvPr/>
        </p:nvSpPr>
        <p:spPr bwMode="auto">
          <a:xfrm>
            <a:off x="6797675" y="1616075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42"/>
          <p:cNvSpPr>
            <a:spLocks noChangeShapeType="1"/>
          </p:cNvSpPr>
          <p:nvPr/>
        </p:nvSpPr>
        <p:spPr bwMode="auto">
          <a:xfrm>
            <a:off x="6797675" y="1889125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43"/>
          <p:cNvSpPr>
            <a:spLocks noChangeShapeType="1"/>
          </p:cNvSpPr>
          <p:nvPr/>
        </p:nvSpPr>
        <p:spPr bwMode="auto">
          <a:xfrm>
            <a:off x="6797675" y="1616075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Line 44"/>
          <p:cNvSpPr>
            <a:spLocks noChangeShapeType="1"/>
          </p:cNvSpPr>
          <p:nvPr/>
        </p:nvSpPr>
        <p:spPr bwMode="auto">
          <a:xfrm>
            <a:off x="8778875" y="1616075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45"/>
          <p:cNvSpPr>
            <a:spLocks noChangeShapeType="1"/>
          </p:cNvSpPr>
          <p:nvPr/>
        </p:nvSpPr>
        <p:spPr bwMode="auto">
          <a:xfrm>
            <a:off x="7788275" y="1616075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Text Box 46"/>
          <p:cNvSpPr txBox="1">
            <a:spLocks noChangeArrowheads="1"/>
          </p:cNvSpPr>
          <p:nvPr/>
        </p:nvSpPr>
        <p:spPr bwMode="auto">
          <a:xfrm>
            <a:off x="6705600" y="1066800"/>
            <a:ext cx="22558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directory entry in </a:t>
            </a:r>
            <a:r>
              <a:rPr lang="en-US" sz="1400">
                <a:latin typeface="Courier New" panose="02070309020205020404" pitchFamily="49" charset="0"/>
              </a:rPr>
              <a:t>/dirB</a:t>
            </a:r>
            <a:endParaRPr lang="en-US" sz="1400"/>
          </a:p>
        </p:txBody>
      </p:sp>
      <p:cxnSp>
        <p:nvCxnSpPr>
          <p:cNvPr id="35883" name="AutoShape 47"/>
          <p:cNvCxnSpPr>
            <a:cxnSpLocks noChangeShapeType="1"/>
            <a:stCxn id="35879" idx="1"/>
            <a:endCxn id="35897" idx="0"/>
          </p:cNvCxnSpPr>
          <p:nvPr/>
        </p:nvCxnSpPr>
        <p:spPr bwMode="auto">
          <a:xfrm rot="5400000">
            <a:off x="6311900" y="2130425"/>
            <a:ext cx="727075" cy="2444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35884" name="Rectangle 49"/>
          <p:cNvSpPr>
            <a:spLocks noChangeArrowheads="1"/>
          </p:cNvSpPr>
          <p:nvPr/>
        </p:nvSpPr>
        <p:spPr bwMode="auto">
          <a:xfrm>
            <a:off x="6553200" y="3722688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85" name="Rectangle 50"/>
          <p:cNvSpPr>
            <a:spLocks noChangeArrowheads="1"/>
          </p:cNvSpPr>
          <p:nvPr/>
        </p:nvSpPr>
        <p:spPr bwMode="auto">
          <a:xfrm>
            <a:off x="6553200" y="3435350"/>
            <a:ext cx="8382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3546</a:t>
            </a:r>
          </a:p>
        </p:txBody>
      </p:sp>
      <p:sp>
        <p:nvSpPr>
          <p:cNvPr id="35886" name="Rectangle 51"/>
          <p:cNvSpPr>
            <a:spLocks noChangeArrowheads="1"/>
          </p:cNvSpPr>
          <p:nvPr/>
        </p:nvSpPr>
        <p:spPr bwMode="auto">
          <a:xfrm>
            <a:off x="6553200" y="3162300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87" name="Rectangle 52"/>
          <p:cNvSpPr>
            <a:spLocks noChangeArrowheads="1"/>
          </p:cNvSpPr>
          <p:nvPr/>
        </p:nvSpPr>
        <p:spPr bwMode="auto">
          <a:xfrm>
            <a:off x="6553200" y="2889250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</a:t>
            </a:r>
          </a:p>
        </p:txBody>
      </p:sp>
      <p:sp>
        <p:nvSpPr>
          <p:cNvPr id="35888" name="Rectangle 53"/>
          <p:cNvSpPr>
            <a:spLocks noChangeArrowheads="1"/>
          </p:cNvSpPr>
          <p:nvPr/>
        </p:nvSpPr>
        <p:spPr bwMode="auto">
          <a:xfrm>
            <a:off x="6553200" y="2616200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89" name="Rectangle 54"/>
          <p:cNvSpPr>
            <a:spLocks noChangeArrowheads="1"/>
          </p:cNvSpPr>
          <p:nvPr/>
        </p:nvSpPr>
        <p:spPr bwMode="auto">
          <a:xfrm>
            <a:off x="6553200" y="2133600"/>
            <a:ext cx="838200" cy="482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inode 13579</a:t>
            </a:r>
          </a:p>
        </p:txBody>
      </p:sp>
      <p:sp>
        <p:nvSpPr>
          <p:cNvPr id="35890" name="Line 55"/>
          <p:cNvSpPr>
            <a:spLocks noChangeShapeType="1"/>
          </p:cNvSpPr>
          <p:nvPr/>
        </p:nvSpPr>
        <p:spPr bwMode="auto">
          <a:xfrm>
            <a:off x="6553200" y="261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6"/>
          <p:cNvSpPr>
            <a:spLocks noChangeShapeType="1"/>
          </p:cNvSpPr>
          <p:nvPr/>
        </p:nvSpPr>
        <p:spPr bwMode="auto">
          <a:xfrm>
            <a:off x="6553200" y="28892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57"/>
          <p:cNvSpPr>
            <a:spLocks noChangeShapeType="1"/>
          </p:cNvSpPr>
          <p:nvPr/>
        </p:nvSpPr>
        <p:spPr bwMode="auto">
          <a:xfrm>
            <a:off x="6553200" y="31623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Line 58"/>
          <p:cNvSpPr>
            <a:spLocks noChangeShapeType="1"/>
          </p:cNvSpPr>
          <p:nvPr/>
        </p:nvSpPr>
        <p:spPr bwMode="auto">
          <a:xfrm>
            <a:off x="6553200" y="34353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59"/>
          <p:cNvSpPr>
            <a:spLocks noChangeShapeType="1"/>
          </p:cNvSpPr>
          <p:nvPr/>
        </p:nvSpPr>
        <p:spPr bwMode="auto">
          <a:xfrm>
            <a:off x="6553200" y="37226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Line 60"/>
          <p:cNvSpPr>
            <a:spLocks noChangeShapeType="1"/>
          </p:cNvSpPr>
          <p:nvPr/>
        </p:nvSpPr>
        <p:spPr bwMode="auto">
          <a:xfrm>
            <a:off x="6553200" y="39957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61"/>
          <p:cNvSpPr>
            <a:spLocks noChangeShapeType="1"/>
          </p:cNvSpPr>
          <p:nvPr/>
        </p:nvSpPr>
        <p:spPr bwMode="auto">
          <a:xfrm>
            <a:off x="73914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2"/>
          <p:cNvSpPr>
            <a:spLocks noChangeShapeType="1"/>
          </p:cNvSpPr>
          <p:nvPr/>
        </p:nvSpPr>
        <p:spPr bwMode="auto">
          <a:xfrm>
            <a:off x="65532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Text Box 63"/>
          <p:cNvSpPr txBox="1">
            <a:spLocks noChangeArrowheads="1"/>
          </p:cNvSpPr>
          <p:nvPr/>
        </p:nvSpPr>
        <p:spPr bwMode="auto">
          <a:xfrm>
            <a:off x="7694613" y="2400300"/>
            <a:ext cx="984565" cy="2769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/>
              <a:t>block 3546</a:t>
            </a:r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5899" name="Text Box 64"/>
          <p:cNvSpPr txBox="1">
            <a:spLocks noChangeArrowheads="1"/>
          </p:cNvSpPr>
          <p:nvPr/>
        </p:nvSpPr>
        <p:spPr bwMode="auto">
          <a:xfrm>
            <a:off x="7772400" y="2667000"/>
            <a:ext cx="9144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/>
              <a:t>“</a:t>
            </a:r>
            <a:r>
              <a:rPr lang="en-US" altLang="ja-JP" sz="1200"/>
              <a:t>/dirA/name1</a:t>
            </a:r>
            <a:r>
              <a:rPr lang="ja-JP" altLang="en-US" sz="1200"/>
              <a:t>”</a:t>
            </a:r>
            <a:endParaRPr lang="en-US" sz="1200">
              <a:latin typeface="Times New Roman" panose="02020603050405020304" pitchFamily="18" charset="0"/>
            </a:endParaRPr>
          </a:p>
        </p:txBody>
      </p:sp>
      <p:cxnSp>
        <p:nvCxnSpPr>
          <p:cNvPr id="35900" name="AutoShape 65"/>
          <p:cNvCxnSpPr>
            <a:cxnSpLocks noChangeShapeType="1"/>
            <a:stCxn id="35885" idx="3"/>
            <a:endCxn id="35899" idx="1"/>
          </p:cNvCxnSpPr>
          <p:nvPr/>
        </p:nvCxnSpPr>
        <p:spPr bwMode="auto">
          <a:xfrm flipV="1">
            <a:off x="7391400" y="2901950"/>
            <a:ext cx="381000" cy="6778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35901" name="AutoShape 67"/>
          <p:cNvCxnSpPr>
            <a:cxnSpLocks noChangeShapeType="1"/>
            <a:stCxn id="35899" idx="3"/>
            <a:endCxn id="35852" idx="1"/>
          </p:cNvCxnSpPr>
          <p:nvPr/>
        </p:nvCxnSpPr>
        <p:spPr bwMode="auto">
          <a:xfrm flipH="1" flipV="1">
            <a:off x="6111875" y="1905000"/>
            <a:ext cx="2574925" cy="996950"/>
          </a:xfrm>
          <a:prstGeom prst="curvedConnector4">
            <a:avLst>
              <a:gd name="adj1" fmla="val -4935"/>
              <a:gd name="adj2" fmla="val 8646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35902" name="AutoShape 85"/>
          <p:cNvSpPr>
            <a:spLocks noChangeArrowheads="1"/>
          </p:cNvSpPr>
          <p:nvPr/>
        </p:nvSpPr>
        <p:spPr bwMode="auto">
          <a:xfrm>
            <a:off x="1752600" y="1828800"/>
            <a:ext cx="1600200" cy="762000"/>
          </a:xfrm>
          <a:prstGeom prst="wedgeEllipseCallout">
            <a:avLst>
              <a:gd name="adj1" fmla="val 115528"/>
              <a:gd name="adj2" fmla="val 10796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/>
              <a:t>Only count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400"/>
              <a:t>hard links!</a:t>
            </a:r>
            <a:endParaRPr lang="en-US" sz="1400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67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5181600"/>
          </a:xfrm>
        </p:spPr>
        <p:txBody>
          <a:bodyPr>
            <a:noAutofit/>
          </a:bodyPr>
          <a:lstStyle/>
          <a:p>
            <a:r>
              <a:rPr lang="en-US" sz="2400" b="1" dirty="0"/>
              <a:t>Classroom Material</a:t>
            </a:r>
            <a:r>
              <a:rPr lang="en-US" sz="2400" dirty="0"/>
              <a:t>: </a:t>
            </a:r>
            <a:r>
              <a:rPr lang="en-US" sz="2400" dirty="0" smtClean="0"/>
              <a:t>Piazza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Resource Section</a:t>
            </a:r>
            <a:endParaRPr lang="en-US" sz="2400" dirty="0"/>
          </a:p>
          <a:p>
            <a:r>
              <a:rPr lang="en-US" sz="2400" b="1" dirty="0"/>
              <a:t>Guest Lecture</a:t>
            </a:r>
            <a:r>
              <a:rPr lang="en-US" sz="2400" dirty="0"/>
              <a:t>: Dr. </a:t>
            </a:r>
            <a:r>
              <a:rPr lang="en-US" sz="2400" dirty="0" smtClean="0"/>
              <a:t>Philip Ritchey</a:t>
            </a:r>
            <a:r>
              <a:rPr lang="en-US" sz="2400" dirty="0"/>
              <a:t> (</a:t>
            </a:r>
            <a:r>
              <a:rPr lang="en-US" sz="2400" dirty="0" smtClean="0">
                <a:hlinkClick r:id="rId3"/>
              </a:rPr>
              <a:t>Security1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/>
              <a:t>Textbook (Anderson and Dahlin)</a:t>
            </a:r>
            <a:endParaRPr lang="en-US" sz="2400" dirty="0"/>
          </a:p>
          <a:p>
            <a:pPr lvl="1"/>
            <a:r>
              <a:rPr lang="en-US" sz="1800" dirty="0"/>
              <a:t>Concurrency and Threads: Chapter4: Sections 4.1-4.6</a:t>
            </a:r>
          </a:p>
          <a:p>
            <a:pPr lvl="1"/>
            <a:r>
              <a:rPr lang="en-US" sz="1800" dirty="0"/>
              <a:t>Synchronization: Chapter 5: Sections 5.1-5.3</a:t>
            </a:r>
          </a:p>
          <a:p>
            <a:pPr lvl="1"/>
            <a:r>
              <a:rPr lang="en-US" sz="1800" dirty="0"/>
              <a:t>File System: Chapters 11: Section 11.1, Chapter 13: Sections 13.1-3</a:t>
            </a:r>
          </a:p>
          <a:p>
            <a:r>
              <a:rPr lang="en-US" sz="2400" b="1" dirty="0"/>
              <a:t>Reference Textbook (Advanced Programming in the UNIX Environment; use as needed to buttress material from Slides)</a:t>
            </a:r>
            <a:endParaRPr lang="en-US" sz="2400" dirty="0"/>
          </a:p>
          <a:p>
            <a:pPr lvl="1"/>
            <a:r>
              <a:rPr lang="en-US" sz="1800" dirty="0"/>
              <a:t>File IO: Chapter 3</a:t>
            </a:r>
          </a:p>
          <a:p>
            <a:pPr lvl="1"/>
            <a:r>
              <a:rPr lang="en-US" sz="1800" dirty="0"/>
              <a:t>Files and Directories: Chapter 4</a:t>
            </a:r>
          </a:p>
          <a:p>
            <a:pPr lvl="1"/>
            <a:r>
              <a:rPr lang="en-US" sz="1800" dirty="0"/>
              <a:t>Signals: Chapter 10 (only the topics covered in class)</a:t>
            </a:r>
          </a:p>
          <a:p>
            <a:pPr lvl="1"/>
            <a:r>
              <a:rPr lang="en-US" sz="1800" dirty="0"/>
              <a:t>Inter-Process Communication: Chapter 15</a:t>
            </a:r>
          </a:p>
          <a:p>
            <a:pPr lvl="1"/>
            <a:r>
              <a:rPr lang="en-US" sz="1800" dirty="0"/>
              <a:t>Network IPC: Chapter 16</a:t>
            </a:r>
          </a:p>
          <a:p>
            <a:pPr lvl="2"/>
            <a:endParaRPr lang="en-US" sz="20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9F14D6D-D520-4C96-A515-FB91A2C16A0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Finals Study Guide - </a:t>
            </a:r>
            <a:r>
              <a:rPr lang="en-US" sz="3200" b="1" dirty="0"/>
              <a:t>Reading Material </a:t>
            </a:r>
            <a:r>
              <a:rPr lang="en-US" sz="3200" b="1" dirty="0" smtClean="0"/>
              <a:t>Review</a:t>
            </a:r>
            <a:endParaRPr lang="en-US" sz="32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91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File 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8200" y="1600200"/>
            <a:ext cx="7162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77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Picture tying User Space, Kernel Space, and Disk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76470" y="1562976"/>
            <a:ext cx="6586330" cy="52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74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Please make sure you have a firm grasp over these concepts. Past exams are good representation of questions.</a:t>
            </a:r>
          </a:p>
          <a:p>
            <a:pPr lvl="1"/>
            <a:r>
              <a:rPr lang="en-US" b="1" u="sng" dirty="0"/>
              <a:t>Threads</a:t>
            </a:r>
            <a:r>
              <a:rPr lang="en-US" dirty="0"/>
              <a:t>: TCB, Thread Operations, Multi-core/Multi-thread Pitfalls</a:t>
            </a:r>
          </a:p>
          <a:p>
            <a:pPr lvl="1"/>
            <a:r>
              <a:rPr lang="en-US" b="1" u="sng" dirty="0" smtClean="0"/>
              <a:t>Synchronization</a:t>
            </a:r>
            <a:r>
              <a:rPr lang="en-US" dirty="0"/>
              <a:t>: S</a:t>
            </a:r>
            <a:r>
              <a:rPr lang="en-US" dirty="0" smtClean="0"/>
              <a:t>tarvation</a:t>
            </a:r>
            <a:r>
              <a:rPr lang="en-US" dirty="0"/>
              <a:t>, </a:t>
            </a:r>
            <a:r>
              <a:rPr lang="en-US" dirty="0" err="1"/>
              <a:t>M</a:t>
            </a:r>
            <a:r>
              <a:rPr lang="en-US" dirty="0" err="1" smtClean="0"/>
              <a:t>utex</a:t>
            </a:r>
            <a:r>
              <a:rPr lang="en-US" dirty="0" smtClean="0"/>
              <a:t>, </a:t>
            </a:r>
            <a:r>
              <a:rPr lang="en-US" dirty="0"/>
              <a:t>Critical Section, Atomic Operation, Interrupt Disable, Busy-Wait, Atomic Instructions, Semaphores </a:t>
            </a:r>
          </a:p>
          <a:p>
            <a:pPr lvl="1"/>
            <a:r>
              <a:rPr lang="en-US" b="1" u="sng" dirty="0" smtClean="0"/>
              <a:t>Unix I/O: </a:t>
            </a:r>
            <a:r>
              <a:rPr lang="en-US" dirty="0" smtClean="0"/>
              <a:t>open, close, read, write, file descriptors, file table, </a:t>
            </a:r>
            <a:r>
              <a:rPr lang="en-US" dirty="0" err="1" smtClean="0"/>
              <a:t>vnode</a:t>
            </a:r>
            <a:r>
              <a:rPr lang="en-US" dirty="0" smtClean="0"/>
              <a:t> table, I/O redirection </a:t>
            </a:r>
            <a:endParaRPr lang="en-US" b="1" u="sng" dirty="0" smtClean="0"/>
          </a:p>
          <a:p>
            <a:pPr lvl="1"/>
            <a:r>
              <a:rPr lang="en-US" b="1" u="sng" dirty="0" smtClean="0"/>
              <a:t>Inter-Process Communication</a:t>
            </a:r>
            <a:r>
              <a:rPr lang="en-US" dirty="0" smtClean="0"/>
              <a:t>: All discussed mechanisms: concept, implementation, pros and cons</a:t>
            </a:r>
          </a:p>
          <a:p>
            <a:pPr lvl="1"/>
            <a:r>
              <a:rPr lang="en-US" b="1" u="sng" dirty="0" smtClean="0"/>
              <a:t>Special </a:t>
            </a:r>
            <a:r>
              <a:rPr lang="en-US" b="1" u="sng" dirty="0"/>
              <a:t>Files</a:t>
            </a:r>
            <a:r>
              <a:rPr lang="en-US" dirty="0"/>
              <a:t>: Pipes and FIFOs</a:t>
            </a:r>
          </a:p>
          <a:p>
            <a:pPr lvl="1"/>
            <a:r>
              <a:rPr lang="en-US" b="1" u="sng" dirty="0" smtClean="0"/>
              <a:t>Network </a:t>
            </a:r>
            <a:r>
              <a:rPr lang="en-US" b="1" u="sng" dirty="0"/>
              <a:t>Programming</a:t>
            </a:r>
            <a:r>
              <a:rPr lang="en-US" dirty="0"/>
              <a:t>: </a:t>
            </a:r>
            <a:r>
              <a:rPr lang="en-US" dirty="0" smtClean="0"/>
              <a:t>OSI, TCP, UDP, Terminology, Socket </a:t>
            </a:r>
            <a:r>
              <a:rPr lang="en-US" dirty="0"/>
              <a:t>Programming concepts, </a:t>
            </a:r>
            <a:r>
              <a:rPr lang="en-US" dirty="0" smtClean="0"/>
              <a:t>System Calls</a:t>
            </a:r>
          </a:p>
          <a:p>
            <a:pPr lvl="1"/>
            <a:r>
              <a:rPr lang="en-US" b="1" u="sng" dirty="0" smtClean="0"/>
              <a:t>File Systems</a:t>
            </a:r>
            <a:r>
              <a:rPr lang="en-US" dirty="0" smtClean="0"/>
              <a:t>: Unix directory structure, </a:t>
            </a:r>
            <a:r>
              <a:rPr lang="en-US" dirty="0" err="1" smtClean="0"/>
              <a:t>iNode</a:t>
            </a:r>
            <a:r>
              <a:rPr lang="en-US" dirty="0" smtClean="0"/>
              <a:t>, Links, permissions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9F14D6D-D520-4C96-A515-FB91A2C16A0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Finals Study Guide – Key Concepts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03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87" y="22860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Concept Recap and Practice Questions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200" y="3581400"/>
            <a:ext cx="929209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Key slides from class material are selected for quick recap</a:t>
            </a:r>
          </a:p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Does not mean that the exam will be limited to this material!!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33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</a:rPr>
              <a:t>Process and Thread</a:t>
            </a:r>
          </a:p>
        </p:txBody>
      </p:sp>
      <p:sp>
        <p:nvSpPr>
          <p:cNvPr id="29698" name="Rounded Rectangle 3"/>
          <p:cNvSpPr>
            <a:spLocks noChangeArrowheads="1"/>
          </p:cNvSpPr>
          <p:nvPr/>
        </p:nvSpPr>
        <p:spPr bwMode="auto">
          <a:xfrm>
            <a:off x="914400" y="2103120"/>
            <a:ext cx="3636818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940626" y="2484120"/>
            <a:ext cx="1381991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940626" y="3627120"/>
            <a:ext cx="1381991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I/O State</a:t>
            </a:r>
          </a:p>
          <a:p>
            <a:r>
              <a:rPr lang="en-US" sz="1800">
                <a:latin typeface="Helvetica" panose="020B0604020202020204" pitchFamily="34" charset="0"/>
              </a:rPr>
              <a:t>(e.g., file, socket contexts)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940626" y="5151120"/>
            <a:ext cx="1381991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CPU state (PC, SP, registers..)</a:t>
            </a:r>
          </a:p>
        </p:txBody>
      </p:sp>
      <p:sp>
        <p:nvSpPr>
          <p:cNvPr id="29703" name="Rounded Rectangle 11"/>
          <p:cNvSpPr>
            <a:spLocks noChangeArrowheads="1"/>
          </p:cNvSpPr>
          <p:nvPr/>
        </p:nvSpPr>
        <p:spPr bwMode="auto">
          <a:xfrm>
            <a:off x="1122218" y="2179320"/>
            <a:ext cx="16002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1589766" y="1557316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</a:rPr>
              <a:t>(Unix) Process</a:t>
            </a:r>
          </a:p>
        </p:txBody>
      </p:sp>
      <p:sp>
        <p:nvSpPr>
          <p:cNvPr id="2971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76200" y="1219200"/>
            <a:ext cx="315684" cy="3651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BF4CF56-B412-42A1-AC00-3F8B9458A648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0" name="Rounded Rectangle 76"/>
          <p:cNvSpPr>
            <a:spLocks noChangeArrowheads="1"/>
          </p:cNvSpPr>
          <p:nvPr/>
        </p:nvSpPr>
        <p:spPr bwMode="auto">
          <a:xfrm>
            <a:off x="5562600" y="2484120"/>
            <a:ext cx="2590800" cy="2565944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7086600" y="36691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22" name="Rectangle 79"/>
          <p:cNvSpPr>
            <a:spLocks noChangeArrowheads="1"/>
          </p:cNvSpPr>
          <p:nvPr/>
        </p:nvSpPr>
        <p:spPr bwMode="auto">
          <a:xfrm>
            <a:off x="7086600" y="31357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23" name="Group 80"/>
          <p:cNvGrpSpPr>
            <a:grpSpLocks/>
          </p:cNvGrpSpPr>
          <p:nvPr/>
        </p:nvGrpSpPr>
        <p:grpSpPr bwMode="auto">
          <a:xfrm>
            <a:off x="5714999" y="3031523"/>
            <a:ext cx="501445" cy="1866141"/>
            <a:chOff x="7010400" y="1143000"/>
            <a:chExt cx="457200" cy="1828800"/>
          </a:xfrm>
        </p:grpSpPr>
        <p:sp>
          <p:nvSpPr>
            <p:cNvPr id="24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5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6" name="Group 45"/>
          <p:cNvGrpSpPr>
            <a:grpSpLocks/>
          </p:cNvGrpSpPr>
          <p:nvPr/>
        </p:nvGrpSpPr>
        <p:grpSpPr bwMode="auto">
          <a:xfrm>
            <a:off x="6476999" y="3031523"/>
            <a:ext cx="501445" cy="1866141"/>
            <a:chOff x="7010400" y="1143000"/>
            <a:chExt cx="457200" cy="1828800"/>
          </a:xfrm>
        </p:grpSpPr>
        <p:sp>
          <p:nvSpPr>
            <p:cNvPr id="27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6096000" y="3746496"/>
            <a:ext cx="484034" cy="40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" name="TextBox 58"/>
          <p:cNvSpPr txBox="1">
            <a:spLocks noChangeArrowheads="1"/>
          </p:cNvSpPr>
          <p:nvPr/>
        </p:nvSpPr>
        <p:spPr bwMode="auto">
          <a:xfrm>
            <a:off x="5867399" y="2539025"/>
            <a:ext cx="1046419" cy="37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1" name="Straight Arrow Connector 6"/>
          <p:cNvCxnSpPr>
            <a:cxnSpLocks noChangeShapeType="1"/>
            <a:stCxn id="30" idx="2"/>
            <a:endCxn id="24" idx="0"/>
          </p:cNvCxnSpPr>
          <p:nvPr/>
        </p:nvCxnSpPr>
        <p:spPr bwMode="auto">
          <a:xfrm flipH="1">
            <a:off x="5965722" y="2916464"/>
            <a:ext cx="424887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32" name="Straight Arrow Connector 59"/>
          <p:cNvCxnSpPr>
            <a:cxnSpLocks noChangeShapeType="1"/>
            <a:stCxn id="30" idx="2"/>
            <a:endCxn id="27" idx="0"/>
          </p:cNvCxnSpPr>
          <p:nvPr/>
        </p:nvCxnSpPr>
        <p:spPr bwMode="auto">
          <a:xfrm>
            <a:off x="6390609" y="2916464"/>
            <a:ext cx="337113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57149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4" name="Rectangle 77"/>
          <p:cNvSpPr>
            <a:spLocks noChangeArrowheads="1"/>
          </p:cNvSpPr>
          <p:nvPr/>
        </p:nvSpPr>
        <p:spPr bwMode="auto">
          <a:xfrm>
            <a:off x="64769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6172200" y="2146911"/>
            <a:ext cx="1060348" cy="37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Apr-30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71159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  <p:bldP spid="30" grpId="0"/>
      <p:bldP spid="33" grpId="0" animBg="1"/>
      <p:bldP spid="34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Execution – Advisory</a:t>
            </a:r>
          </a:p>
        </p:txBody>
      </p:sp>
      <p:pic>
        <p:nvPicPr>
          <p:cNvPr id="38914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4549" r="-4549"/>
          <a:stretch>
            <a:fillRect/>
          </a:stretch>
        </p:blipFill>
        <p:spPr>
          <a:xfrm>
            <a:off x="632791" y="1394460"/>
            <a:ext cx="8153400" cy="3329940"/>
          </a:xfrm>
        </p:spPr>
      </p:pic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Apr-30 2016</a:t>
            </a:r>
            <a:endParaRPr 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01F0F61-5DC9-4EF9-8FBB-50569F360E52}" type="slidenum">
              <a:rPr lang="en-US" sz="1200">
                <a:solidFill>
                  <a:srgbClr val="898989"/>
                </a:solidFill>
              </a:rPr>
              <a:pPr/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4516393"/>
            <a:ext cx="7467600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Cannot make any assumptions about relative speed at which </a:t>
            </a:r>
            <a:r>
              <a:rPr lang="en-US" sz="2400" dirty="0" smtClean="0"/>
              <a:t>the </a:t>
            </a:r>
            <a:r>
              <a:rPr lang="en-US" sz="2400" dirty="0"/>
              <a:t>threads operate </a:t>
            </a:r>
            <a:r>
              <a:rPr lang="en-US" sz="2400" dirty="0" smtClean="0"/>
              <a:t>(</a:t>
            </a:r>
            <a:r>
              <a:rPr lang="en-US" sz="2400" dirty="0"/>
              <a:t>i.e. interleaving is a given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Program execution can be non-deterministic (scheduler, processor frequencies, etc.)</a:t>
            </a:r>
          </a:p>
          <a:p>
            <a:r>
              <a:rPr lang="en-US" sz="2400" dirty="0"/>
              <a:t>Compilers can reorder </a:t>
            </a:r>
            <a:r>
              <a:rPr lang="en-US" sz="2400" dirty="0" smtClean="0"/>
              <a:t>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28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2885</Words>
  <Application>Microsoft Macintosh PowerPoint</Application>
  <PresentationFormat>On-screen Show (4:3)</PresentationFormat>
  <Paragraphs>544</Paragraphs>
  <Slides>41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Student presentation</vt:lpstr>
      <vt:lpstr>CSCE-313 Spring 2016 Final exam Study Guide</vt:lpstr>
      <vt:lpstr>Final Exam Discussion Outline</vt:lpstr>
      <vt:lpstr>CSCE 313 SP’15 Final Exam Format</vt:lpstr>
      <vt:lpstr>Finals Study Guide - Reading Material Review</vt:lpstr>
      <vt:lpstr>Slide 5</vt:lpstr>
      <vt:lpstr>Finals Study Guide – Key Concepts</vt:lpstr>
      <vt:lpstr>Concept Recap and Practice Questions</vt:lpstr>
      <vt:lpstr>Process and Thread</vt:lpstr>
      <vt:lpstr>Thread Execution – Advisory</vt:lpstr>
      <vt:lpstr>Key things necessary to make threading work</vt:lpstr>
      <vt:lpstr>Synchronization – Solutions Palette</vt:lpstr>
      <vt:lpstr>Practice Question</vt:lpstr>
      <vt:lpstr>Practice Question</vt:lpstr>
      <vt:lpstr>Practice Question</vt:lpstr>
      <vt:lpstr>Practice Question</vt:lpstr>
      <vt:lpstr>Practice Question</vt:lpstr>
      <vt:lpstr>Inter-Process Communication</vt:lpstr>
      <vt:lpstr>IPC Fundamental Communication Models </vt:lpstr>
      <vt:lpstr>Pipe Creation</vt:lpstr>
      <vt:lpstr>FIFO</vt:lpstr>
      <vt:lpstr>Message Passing</vt:lpstr>
      <vt:lpstr>Shared Memory</vt:lpstr>
      <vt:lpstr>Practice Questions</vt:lpstr>
      <vt:lpstr>Practice Questions</vt:lpstr>
      <vt:lpstr>Signal</vt:lpstr>
      <vt:lpstr>Where do Signals come from?</vt:lpstr>
      <vt:lpstr>Actions Pertaining to Signals</vt:lpstr>
      <vt:lpstr>Signals Concept Refresh</vt:lpstr>
      <vt:lpstr>Multiple Signals Handling….Process</vt:lpstr>
      <vt:lpstr>Slide 30</vt:lpstr>
      <vt:lpstr>Slide 31</vt:lpstr>
      <vt:lpstr>Slide 32</vt:lpstr>
      <vt:lpstr>Slide 33</vt:lpstr>
      <vt:lpstr>A TCP Client-Server Interaction</vt:lpstr>
      <vt:lpstr>A UDP Client-Server Interaction</vt:lpstr>
      <vt:lpstr>So what about a “real” file system</vt:lpstr>
      <vt:lpstr>FFS: Data Storage</vt:lpstr>
      <vt:lpstr>Hard Links</vt:lpstr>
      <vt:lpstr>Symbolic (Soft) Links</vt:lpstr>
      <vt:lpstr>Recap: File Connections</vt:lpstr>
      <vt:lpstr>Big Picture tying User Space, Kernel Space, and Disk 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2016-05-02T14:29:34Z</dcterms:created>
  <dcterms:modified xsi:type="dcterms:W3CDTF">2016-05-02T17:59:15Z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