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  <p:sldMasterId id="2147483706" r:id="rId3"/>
  </p:sldMasterIdLst>
  <p:notesMasterIdLst>
    <p:notesMasterId r:id="rId38"/>
  </p:notesMasterIdLst>
  <p:sldIdLst>
    <p:sldId id="256" r:id="rId4"/>
    <p:sldId id="293" r:id="rId5"/>
    <p:sldId id="294" r:id="rId6"/>
    <p:sldId id="321" r:id="rId7"/>
    <p:sldId id="295" r:id="rId8"/>
    <p:sldId id="296" r:id="rId9"/>
    <p:sldId id="297" r:id="rId10"/>
    <p:sldId id="298" r:id="rId11"/>
    <p:sldId id="301" r:id="rId12"/>
    <p:sldId id="300" r:id="rId13"/>
    <p:sldId id="322" r:id="rId14"/>
    <p:sldId id="299" r:id="rId15"/>
    <p:sldId id="302" r:id="rId16"/>
    <p:sldId id="303" r:id="rId17"/>
    <p:sldId id="323" r:id="rId18"/>
    <p:sldId id="324" r:id="rId19"/>
    <p:sldId id="325" r:id="rId20"/>
    <p:sldId id="304" r:id="rId21"/>
    <p:sldId id="305" r:id="rId22"/>
    <p:sldId id="306" r:id="rId23"/>
    <p:sldId id="307" r:id="rId24"/>
    <p:sldId id="308" r:id="rId25"/>
    <p:sldId id="309" r:id="rId26"/>
    <p:sldId id="312" r:id="rId27"/>
    <p:sldId id="313" r:id="rId28"/>
    <p:sldId id="314" r:id="rId29"/>
    <p:sldId id="315" r:id="rId30"/>
    <p:sldId id="316" r:id="rId31"/>
    <p:sldId id="317" r:id="rId32"/>
    <p:sldId id="327" r:id="rId33"/>
    <p:sldId id="318" r:id="rId34"/>
    <p:sldId id="319" r:id="rId35"/>
    <p:sldId id="320" r:id="rId36"/>
    <p:sldId id="326" r:id="rId3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931" autoAdjust="0"/>
  </p:normalViewPr>
  <p:slideViewPr>
    <p:cSldViewPr>
      <p:cViewPr varScale="1">
        <p:scale>
          <a:sx n="63" d="100"/>
          <a:sy n="63" d="100"/>
        </p:scale>
        <p:origin x="140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08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4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53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2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3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X could be (13, 5, 3)</a:t>
            </a:r>
          </a:p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4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0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71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mic Sans MS" panose="030F0702030302020204" pitchFamily="66" charset="0"/>
              </a:rPr>
              <a:t>Multiprogramming: Older idea than multi-tasking, run jobs concurrently (load several into memory), but not necessarily </a:t>
            </a:r>
            <a:r>
              <a:rPr lang="en-US" altLang="en-US" smtClean="0">
                <a:latin typeface="Comic Sans MS" panose="030F0702030302020204" pitchFamily="66" charset="0"/>
              </a:rPr>
              <a:t>“</a:t>
            </a:r>
            <a:r>
              <a:rPr lang="en-US" smtClean="0">
                <a:latin typeface="Comic Sans MS" panose="030F0702030302020204" pitchFamily="66" charset="0"/>
              </a:rPr>
              <a:t>interactively</a:t>
            </a:r>
            <a:r>
              <a:rPr lang="en-US" altLang="en-US" smtClean="0">
                <a:latin typeface="Comic Sans MS" panose="030F0702030302020204" pitchFamily="66" charset="0"/>
              </a:rPr>
              <a:t>”</a:t>
            </a:r>
            <a:r>
              <a:rPr lang="en-US" smtClean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2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</a:rPr>
              <a:t>Execution model: each thread runs on a dedicated virtual processor with unpredictable and variable speed.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A8059B9-6381-47E3-9758-B0DD6E3F6E48}" type="slidenum">
              <a:rPr lang="en-US" sz="1800"/>
              <a:pPr/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056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928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Calibri Light" panose="020F0302020204030204" pitchFamily="34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smtClean="0"/>
              <a:t>CSCE-313 Spring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CSCE-313 Spring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818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CSCE 313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Concurrency and threads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Aakash Tyagi</a:t>
            </a:r>
            <a:br>
              <a:rPr lang="en-US" dirty="0" smtClean="0"/>
            </a:br>
            <a:r>
              <a:rPr lang="en-US" dirty="0" smtClean="0"/>
              <a:t>CSCE 313 Spring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248400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February </a:t>
            </a:r>
            <a:r>
              <a:rPr lang="en-US" dirty="0" smtClean="0">
                <a:solidFill>
                  <a:schemeClr val="bg1"/>
                </a:solidFill>
              </a:rPr>
              <a:t>25, </a:t>
            </a:r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738943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Reading Reference: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Textbook: Chapter </a:t>
            </a:r>
            <a:r>
              <a:rPr lang="en-US" sz="2400" dirty="0" smtClean="0"/>
              <a:t>4 (Section 4.1-4.4)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SW Threads</a:t>
            </a:r>
            <a:endParaRPr 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Operating </a:t>
            </a:r>
            <a:r>
              <a:rPr lang="en-US" sz="2400" b="1" dirty="0" smtClean="0">
                <a:solidFill>
                  <a:srgbClr val="FF0000"/>
                </a:solidFill>
              </a:rPr>
              <a:t>systems </a:t>
            </a:r>
            <a:r>
              <a:rPr lang="en-US" sz="2400" b="1" dirty="0" smtClean="0"/>
              <a:t>need to be able to handle multiple things at once (MTAO)</a:t>
            </a:r>
          </a:p>
          <a:p>
            <a:pPr lvl="1"/>
            <a:r>
              <a:rPr lang="en-US" sz="2400" dirty="0" smtClean="0"/>
              <a:t>processes, interrupts, background system maintenance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Servers</a:t>
            </a:r>
            <a:r>
              <a:rPr lang="en-US" sz="2400" b="1" dirty="0" smtClean="0"/>
              <a:t> need to handle MTAO</a:t>
            </a:r>
          </a:p>
          <a:p>
            <a:pPr lvl="1"/>
            <a:r>
              <a:rPr lang="en-US" sz="2400" dirty="0" smtClean="0"/>
              <a:t>Multiple connections handled simultaneously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Parallel programs </a:t>
            </a:r>
            <a:r>
              <a:rPr lang="en-US" sz="2400" b="1" dirty="0" smtClean="0"/>
              <a:t>need to handle MTAO</a:t>
            </a:r>
          </a:p>
          <a:p>
            <a:pPr lvl="1"/>
            <a:r>
              <a:rPr lang="en-US" sz="2400" dirty="0" smtClean="0"/>
              <a:t>To achieve better performance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Programs with user interfaces </a:t>
            </a:r>
            <a:r>
              <a:rPr lang="en-US" sz="2400" b="1" dirty="0" smtClean="0"/>
              <a:t>often need to handle MTAO</a:t>
            </a:r>
          </a:p>
          <a:p>
            <a:pPr lvl="1"/>
            <a:r>
              <a:rPr lang="en-US" sz="2400" dirty="0" smtClean="0"/>
              <a:t>To achieve user responsiveness while doing computation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Network and disk bound programs </a:t>
            </a:r>
            <a:r>
              <a:rPr lang="en-US" sz="2400" b="1" dirty="0" smtClean="0"/>
              <a:t>need to handle MTAO</a:t>
            </a:r>
          </a:p>
          <a:p>
            <a:pPr lvl="1"/>
            <a:r>
              <a:rPr lang="en-US" sz="2400" dirty="0" smtClean="0"/>
              <a:t>To hide network/disk </a:t>
            </a:r>
            <a:r>
              <a:rPr lang="en-US" sz="2400" dirty="0" smtClean="0"/>
              <a:t>latency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79F507B7-C15A-4EC3-AFB6-9628343295B7}" type="slidenum">
              <a:rPr lang="en-US" sz="1200">
                <a:solidFill>
                  <a:srgbClr val="898989"/>
                </a:solidFill>
              </a:rPr>
              <a:pPr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HW Threads</a:t>
            </a:r>
            <a:endParaRPr lang="en-US" dirty="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7680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MTAO </a:t>
            </a:r>
            <a:r>
              <a:rPr lang="en-US" sz="3900" dirty="0" smtClean="0"/>
              <a:t>for performance </a:t>
            </a:r>
          </a:p>
          <a:p>
            <a:r>
              <a:rPr lang="en-US" sz="3900" dirty="0" smtClean="0"/>
              <a:t>Assists for SW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79F507B7-C15A-4EC3-AFB6-9628343295B7}" type="slidenum">
              <a:rPr lang="en-US" sz="1200">
                <a:solidFill>
                  <a:srgbClr val="898989"/>
                </a:solidFill>
              </a:rPr>
              <a:pPr/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Motto for Threading</a:t>
            </a:r>
            <a:endParaRPr lang="en-US" sz="4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0957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CAA219E-2824-4B8B-9AEB-1158804E4737}" type="slidenum">
              <a:rPr lang="en-US" sz="1200">
                <a:solidFill>
                  <a:srgbClr val="898989"/>
                </a:solidFill>
              </a:rPr>
              <a:pPr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178" y="3124200"/>
            <a:ext cx="8382000" cy="1143000"/>
          </a:xfrm>
          <a:prstGeom prst="rect">
            <a:avLst/>
          </a:prstGeom>
          <a:solidFill>
            <a:schemeClr val="accent2"/>
          </a:solidFill>
        </p:spPr>
        <p:txBody>
          <a:bodyPr vert="horz">
            <a:normAutofit fontScale="4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6600" dirty="0" smtClean="0"/>
              <a:t>Multiple Things at Once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417178" y="31242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 algn="ctr">
              <a:buFontTx/>
              <a:buNone/>
            </a:pPr>
            <a:r>
              <a:rPr lang="en-US" sz="16600" dirty="0" smtClean="0"/>
              <a:t>MTAO</a:t>
            </a:r>
          </a:p>
        </p:txBody>
      </p:sp>
    </p:spTree>
    <p:extLst>
      <p:ext uri="{BB962C8B-B14F-4D97-AF65-F5344CB8AC3E}">
        <p14:creationId xmlns:p14="http://schemas.microsoft.com/office/powerpoint/2010/main" val="38250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957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753600" cy="685800"/>
          </a:xfrm>
        </p:spPr>
        <p:txBody>
          <a:bodyPr/>
          <a:lstStyle/>
          <a:p>
            <a:pPr algn="l"/>
            <a:r>
              <a:rPr lang="en-US" sz="2800" smtClean="0"/>
              <a:t>Programs, Process, Threads, MultiCore, Multithreads…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700" dirty="0" smtClean="0"/>
              <a:t>Scenario: Warehouse Accountant needs to </a:t>
            </a:r>
          </a:p>
          <a:p>
            <a:pPr lvl="1">
              <a:defRPr/>
            </a:pPr>
            <a:r>
              <a:rPr lang="en-US" sz="2400" dirty="0" smtClean="0"/>
              <a:t>look </a:t>
            </a:r>
            <a:r>
              <a:rPr lang="en-US" sz="2400" dirty="0" smtClean="0"/>
              <a:t>at the invoice </a:t>
            </a:r>
            <a:r>
              <a:rPr lang="en-US" sz="2400" dirty="0" smtClean="0"/>
              <a:t>list</a:t>
            </a:r>
          </a:p>
          <a:p>
            <a:pPr lvl="1">
              <a:defRPr/>
            </a:pPr>
            <a:r>
              <a:rPr lang="en-US" sz="2400" dirty="0" smtClean="0"/>
              <a:t>verify </a:t>
            </a:r>
            <a:r>
              <a:rPr lang="en-US" sz="2400" dirty="0" smtClean="0"/>
              <a:t>it against the purchase order list and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then </a:t>
            </a:r>
            <a:r>
              <a:rPr lang="en-US" sz="2400" dirty="0" smtClean="0"/>
              <a:t>issue a check for valid purchases.</a:t>
            </a:r>
          </a:p>
          <a:p>
            <a:pPr>
              <a:defRPr/>
            </a:pPr>
            <a:r>
              <a:rPr lang="en-US" sz="2700" dirty="0" smtClean="0"/>
              <a:t>There are multiple sheets of purchase orders and invoices.</a:t>
            </a:r>
          </a:p>
          <a:p>
            <a:pPr>
              <a:defRPr/>
            </a:pPr>
            <a:r>
              <a:rPr lang="en-US" sz="2700" dirty="0" smtClean="0"/>
              <a:t>More than one accountant are qualified and allowed to work on this assignment. Constraint is that an accountant can only work on his assigned list.</a:t>
            </a:r>
          </a:p>
          <a:p>
            <a:pPr>
              <a:defRPr/>
            </a:pPr>
            <a:r>
              <a:rPr lang="en-US" sz="2700" dirty="0" smtClean="0"/>
              <a:t>An accountant must have a TAG before he can work on his list. </a:t>
            </a:r>
          </a:p>
          <a:p>
            <a:pPr>
              <a:defRPr/>
            </a:pPr>
            <a:r>
              <a:rPr lang="en-US" sz="2700" dirty="0" smtClean="0"/>
              <a:t>There is only one tag to go around.</a:t>
            </a:r>
          </a:p>
          <a:p>
            <a:pPr marL="457200" lvl="1" indent="0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105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185D72DA-F4C0-47C3-A0C3-95105E3E8842}" type="slidenum">
              <a:rPr lang="en-US" sz="1200">
                <a:solidFill>
                  <a:srgbClr val="898989"/>
                </a:solidFill>
              </a:rPr>
              <a:pPr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Scenario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3" y="1516698"/>
            <a:ext cx="8382000" cy="5334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Scenario1</a:t>
            </a:r>
            <a:r>
              <a:rPr lang="en-US" sz="4000" dirty="0" smtClean="0"/>
              <a:t>: No accountant: </a:t>
            </a:r>
            <a:r>
              <a:rPr lang="en-US" sz="4000" b="1" dirty="0" smtClean="0"/>
              <a:t>Analogous to a </a:t>
            </a:r>
            <a:r>
              <a:rPr lang="en-US" altLang="en-US" sz="4000" b="1" dirty="0" smtClean="0"/>
              <a:t>“</a:t>
            </a:r>
            <a:r>
              <a:rPr lang="en-US" sz="4000" b="1" dirty="0" smtClean="0"/>
              <a:t>Program</a:t>
            </a:r>
            <a:r>
              <a:rPr lang="en-US" altLang="en-US" sz="4000" b="1" dirty="0" smtClean="0"/>
              <a:t>”</a:t>
            </a:r>
            <a:r>
              <a:rPr lang="en-US" sz="4000" b="1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7068249-0F87-4F19-8427-FD405CAECBAB}" type="slidenum">
              <a:rPr lang="en-US" sz="1200">
                <a:solidFill>
                  <a:srgbClr val="898989"/>
                </a:solidFill>
              </a:rPr>
              <a:pPr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Scenario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3" y="1516698"/>
            <a:ext cx="8382000" cy="5334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Scenario2</a:t>
            </a:r>
            <a:r>
              <a:rPr lang="en-US" sz="4000" dirty="0" smtClean="0"/>
              <a:t>: Accountant present in Room1 with a TAG, along with all lists and </a:t>
            </a:r>
            <a:r>
              <a:rPr lang="en-US" sz="4000" dirty="0" smtClean="0"/>
              <a:t>a checkbook</a:t>
            </a:r>
            <a:r>
              <a:rPr lang="en-US" sz="4000" dirty="0" smtClean="0"/>
              <a:t>: </a:t>
            </a:r>
            <a:r>
              <a:rPr lang="en-US" sz="4000" b="1" dirty="0" smtClean="0"/>
              <a:t>Akin to a Process in </a:t>
            </a:r>
            <a:r>
              <a:rPr lang="en-US" sz="4000" b="1" dirty="0" smtClean="0"/>
              <a:t>execution</a:t>
            </a:r>
            <a:endParaRPr lang="en-US" sz="4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7068249-0F87-4F19-8427-FD405CAECBAB}" type="slidenum">
              <a:rPr lang="en-US" sz="1200">
                <a:solidFill>
                  <a:srgbClr val="898989"/>
                </a:solidFill>
              </a:rPr>
              <a:pPr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Scenario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3" y="1516698"/>
            <a:ext cx="8382000" cy="5334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Scenario3</a:t>
            </a:r>
            <a:r>
              <a:rPr lang="en-US" sz="3200" dirty="0" smtClean="0"/>
              <a:t>: Accountant2 shows up in Room2. At some point Accountant1 </a:t>
            </a:r>
            <a:r>
              <a:rPr lang="en-US" sz="3200" dirty="0" smtClean="0"/>
              <a:t>goes on lunch break</a:t>
            </a:r>
            <a:r>
              <a:rPr lang="en-US" sz="3200" dirty="0" smtClean="0"/>
              <a:t> </a:t>
            </a:r>
          </a:p>
          <a:p>
            <a:pPr lvl="1"/>
            <a:r>
              <a:rPr lang="en-US" dirty="0" smtClean="0"/>
              <a:t>His </a:t>
            </a:r>
            <a:r>
              <a:rPr lang="en-US" dirty="0" smtClean="0"/>
              <a:t>stopping point and local records are saved (aka PCB). </a:t>
            </a:r>
            <a:endParaRPr lang="en-US" dirty="0" smtClean="0"/>
          </a:p>
          <a:p>
            <a:pPr lvl="1"/>
            <a:r>
              <a:rPr lang="en-US" dirty="0" smtClean="0"/>
              <a:t>Tag </a:t>
            </a:r>
            <a:r>
              <a:rPr lang="en-US" dirty="0" smtClean="0"/>
              <a:t>and Global lists (invoice and PO) are walked over to Room2 so Accountant 2 can </a:t>
            </a:r>
            <a:r>
              <a:rPr lang="en-US" dirty="0" smtClean="0"/>
              <a:t>take over. 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Accountant 2 takes a break, the tag and lists are walked over to Room1 again…..</a:t>
            </a:r>
            <a:r>
              <a:rPr lang="en-US" b="1" dirty="0" smtClean="0"/>
              <a:t>Akin to 2 processes and context switch from Process1 to Process2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7068249-0F87-4F19-8427-FD405CAECBAB}" type="slidenum">
              <a:rPr lang="en-US" sz="1200">
                <a:solidFill>
                  <a:srgbClr val="898989"/>
                </a:solidFill>
              </a:rPr>
              <a:pPr/>
              <a:t>16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Scenario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3" y="1516698"/>
            <a:ext cx="8382000" cy="5334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Scenario4</a:t>
            </a:r>
            <a:r>
              <a:rPr lang="en-US" sz="3600" dirty="0" smtClean="0"/>
              <a:t>: Now picture Accountants 1 and 2 are sitting in the </a:t>
            </a:r>
            <a:r>
              <a:rPr lang="en-US" sz="3600" b="1" dirty="0" smtClean="0"/>
              <a:t>same room </a:t>
            </a:r>
            <a:r>
              <a:rPr lang="en-US" sz="3600" dirty="0" smtClean="0"/>
              <a:t>with global lists visible to both. </a:t>
            </a:r>
            <a:endParaRPr lang="en-US" sz="3600" dirty="0" smtClean="0"/>
          </a:p>
          <a:p>
            <a:pPr lvl="1"/>
            <a:r>
              <a:rPr lang="en-US" sz="3200" dirty="0" smtClean="0"/>
              <a:t>Whoever </a:t>
            </a:r>
            <a:r>
              <a:rPr lang="en-US" sz="3200" dirty="0" smtClean="0"/>
              <a:t>gets the TAG recalls his previous stopping point and </a:t>
            </a:r>
            <a:r>
              <a:rPr lang="en-US" sz="3200" dirty="0" smtClean="0"/>
              <a:t>resumes.</a:t>
            </a:r>
          </a:p>
          <a:p>
            <a:pPr lvl="1"/>
            <a:r>
              <a:rPr lang="en-US" sz="3200" dirty="0" smtClean="0"/>
              <a:t>There</a:t>
            </a:r>
            <a:r>
              <a:rPr lang="en-US" altLang="en-US" sz="3200" dirty="0" smtClean="0"/>
              <a:t>’</a:t>
            </a:r>
            <a:r>
              <a:rPr lang="en-US" sz="3200" dirty="0" smtClean="0"/>
              <a:t>s </a:t>
            </a:r>
            <a:r>
              <a:rPr lang="en-US" sz="3200" dirty="0" smtClean="0"/>
              <a:t>no walking across the rooms, carrying lists etc. </a:t>
            </a:r>
            <a:endParaRPr lang="en-US" sz="3200" dirty="0" smtClean="0"/>
          </a:p>
          <a:p>
            <a:pPr lvl="1"/>
            <a:r>
              <a:rPr lang="en-US" sz="3200" dirty="0" smtClean="0"/>
              <a:t>They </a:t>
            </a:r>
            <a:r>
              <a:rPr lang="en-US" sz="3200" dirty="0" smtClean="0"/>
              <a:t>just have to be careful not to clobber over each other</a:t>
            </a:r>
            <a:r>
              <a:rPr lang="en-US" altLang="en-US" sz="3200" dirty="0" smtClean="0"/>
              <a:t>’</a:t>
            </a:r>
            <a:r>
              <a:rPr lang="en-US" sz="3200" dirty="0" smtClean="0"/>
              <a:t>s lists. This is akin to </a:t>
            </a:r>
            <a:r>
              <a:rPr lang="en-US" sz="3200" b="1" dirty="0" smtClean="0"/>
              <a:t>Threads</a:t>
            </a:r>
            <a:r>
              <a:rPr lang="en-US" sz="3200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7068249-0F87-4F19-8427-FD405CAECBAB}" type="slidenum">
              <a:rPr lang="en-US" sz="1200">
                <a:solidFill>
                  <a:srgbClr val="898989"/>
                </a:solidFill>
              </a:rPr>
              <a:pPr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Process</a:t>
            </a:r>
          </a:p>
        </p:txBody>
      </p:sp>
      <p:sp>
        <p:nvSpPr>
          <p:cNvPr id="29698" name="Rounded Rectangle 3"/>
          <p:cNvSpPr>
            <a:spLocks noChangeArrowheads="1"/>
          </p:cNvSpPr>
          <p:nvPr/>
        </p:nvSpPr>
        <p:spPr bwMode="auto">
          <a:xfrm>
            <a:off x="304800" y="2103120"/>
            <a:ext cx="3636818" cy="43434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331026" y="2484120"/>
            <a:ext cx="1381991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Memory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2331026" y="3627120"/>
            <a:ext cx="1381991" cy="121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I/O State</a:t>
            </a:r>
          </a:p>
          <a:p>
            <a:r>
              <a:rPr lang="en-US" sz="1800">
                <a:latin typeface="Helvetica" panose="020B0604020202020204" pitchFamily="34" charset="0"/>
              </a:rPr>
              <a:t>(e.g., file, socket contexts)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331026" y="5151120"/>
            <a:ext cx="1381991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CPU state (PC, SP, registers..)</a:t>
            </a:r>
          </a:p>
        </p:txBody>
      </p:sp>
      <p:sp>
        <p:nvSpPr>
          <p:cNvPr id="29703" name="Rounded Rectangle 11"/>
          <p:cNvSpPr>
            <a:spLocks noChangeArrowheads="1"/>
          </p:cNvSpPr>
          <p:nvPr/>
        </p:nvSpPr>
        <p:spPr bwMode="auto">
          <a:xfrm>
            <a:off x="512618" y="2179320"/>
            <a:ext cx="1600200" cy="41910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A(int tmp)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if (tmp&lt;2)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printf(tmp);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980166" y="155731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(Unix)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971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BF4CF56-B412-42A1-AC00-3F8B9458A648}" type="slidenum">
              <a:rPr lang="en-US" sz="1200">
                <a:solidFill>
                  <a:srgbClr val="898989"/>
                </a:solidFill>
              </a:rPr>
              <a:pPr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0" name="Rounded Rectangle 76"/>
          <p:cNvSpPr>
            <a:spLocks noChangeArrowheads="1"/>
          </p:cNvSpPr>
          <p:nvPr/>
        </p:nvSpPr>
        <p:spPr bwMode="auto">
          <a:xfrm>
            <a:off x="4953000" y="2484120"/>
            <a:ext cx="2590800" cy="2565944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21" name="Rectangle 78"/>
          <p:cNvSpPr>
            <a:spLocks noChangeArrowheads="1"/>
          </p:cNvSpPr>
          <p:nvPr/>
        </p:nvSpPr>
        <p:spPr bwMode="auto">
          <a:xfrm>
            <a:off x="6477000" y="36691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22" name="Rectangle 79"/>
          <p:cNvSpPr>
            <a:spLocks noChangeArrowheads="1"/>
          </p:cNvSpPr>
          <p:nvPr/>
        </p:nvSpPr>
        <p:spPr bwMode="auto">
          <a:xfrm>
            <a:off x="6477000" y="3135729"/>
            <a:ext cx="752168" cy="4665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23" name="Group 80"/>
          <p:cNvGrpSpPr>
            <a:grpSpLocks/>
          </p:cNvGrpSpPr>
          <p:nvPr/>
        </p:nvGrpSpPr>
        <p:grpSpPr bwMode="auto">
          <a:xfrm>
            <a:off x="5105399" y="3031523"/>
            <a:ext cx="501445" cy="1866141"/>
            <a:chOff x="7010400" y="1143000"/>
            <a:chExt cx="457200" cy="1828800"/>
          </a:xfrm>
        </p:grpSpPr>
        <p:sp>
          <p:nvSpPr>
            <p:cNvPr id="24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5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6" name="Group 45"/>
          <p:cNvGrpSpPr>
            <a:grpSpLocks/>
          </p:cNvGrpSpPr>
          <p:nvPr/>
        </p:nvGrpSpPr>
        <p:grpSpPr bwMode="auto">
          <a:xfrm>
            <a:off x="5867399" y="3031523"/>
            <a:ext cx="501445" cy="1866141"/>
            <a:chOff x="7010400" y="1143000"/>
            <a:chExt cx="457200" cy="1828800"/>
          </a:xfrm>
        </p:grpSpPr>
        <p:sp>
          <p:nvSpPr>
            <p:cNvPr id="27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28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5486400" y="3746496"/>
            <a:ext cx="484034" cy="40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5257799" y="2539025"/>
            <a:ext cx="1046419" cy="37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" name="Straight Arrow Connector 6"/>
          <p:cNvCxnSpPr>
            <a:cxnSpLocks noChangeShapeType="1"/>
            <a:stCxn id="30" idx="2"/>
            <a:endCxn id="24" idx="0"/>
          </p:cNvCxnSpPr>
          <p:nvPr/>
        </p:nvCxnSpPr>
        <p:spPr bwMode="auto">
          <a:xfrm flipH="1">
            <a:off x="5356122" y="2916464"/>
            <a:ext cx="424887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59"/>
          <p:cNvCxnSpPr>
            <a:cxnSpLocks noChangeShapeType="1"/>
            <a:stCxn id="30" idx="2"/>
            <a:endCxn id="27" idx="0"/>
          </p:cNvCxnSpPr>
          <p:nvPr/>
        </p:nvCxnSpPr>
        <p:spPr bwMode="auto">
          <a:xfrm>
            <a:off x="5781009" y="2916464"/>
            <a:ext cx="337113" cy="1150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51053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4" name="Rectangle 77"/>
          <p:cNvSpPr>
            <a:spLocks noChangeArrowheads="1"/>
          </p:cNvSpPr>
          <p:nvPr/>
        </p:nvSpPr>
        <p:spPr bwMode="auto">
          <a:xfrm>
            <a:off x="5867399" y="4432685"/>
            <a:ext cx="501445" cy="388779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5562600" y="2146911"/>
            <a:ext cx="1060348" cy="37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936841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/>
      <p:bldP spid="33" grpId="0" animBg="1"/>
      <p:bldP spid="34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Processes</a:t>
            </a:r>
          </a:p>
        </p:txBody>
      </p:sp>
      <p:sp>
        <p:nvSpPr>
          <p:cNvPr id="30722" name="TextBox 40"/>
          <p:cNvSpPr txBox="1">
            <a:spLocks noChangeArrowheads="1"/>
          </p:cNvSpPr>
          <p:nvPr/>
        </p:nvSpPr>
        <p:spPr bwMode="auto">
          <a:xfrm>
            <a:off x="3352800" y="27432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0723" name="TextBox 41"/>
          <p:cNvSpPr txBox="1">
            <a:spLocks noChangeArrowheads="1"/>
          </p:cNvSpPr>
          <p:nvPr/>
        </p:nvSpPr>
        <p:spPr bwMode="auto">
          <a:xfrm>
            <a:off x="3048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0724" name="TextBox 42"/>
          <p:cNvSpPr txBox="1">
            <a:spLocks noChangeArrowheads="1"/>
          </p:cNvSpPr>
          <p:nvPr/>
        </p:nvSpPr>
        <p:spPr bwMode="auto">
          <a:xfrm>
            <a:off x="1905000" y="1676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2</a:t>
            </a:r>
          </a:p>
        </p:txBody>
      </p:sp>
      <p:sp>
        <p:nvSpPr>
          <p:cNvPr id="30725" name="TextBox 43"/>
          <p:cNvSpPr txBox="1">
            <a:spLocks noChangeArrowheads="1"/>
          </p:cNvSpPr>
          <p:nvPr/>
        </p:nvSpPr>
        <p:spPr bwMode="auto">
          <a:xfrm>
            <a:off x="4008438" y="1676400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0726" name="Rectangle 44"/>
          <p:cNvSpPr>
            <a:spLocks noChangeArrowheads="1"/>
          </p:cNvSpPr>
          <p:nvPr/>
        </p:nvSpPr>
        <p:spPr bwMode="auto">
          <a:xfrm>
            <a:off x="2209800" y="45720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5720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0728" name="TextBox 47"/>
          <p:cNvSpPr txBox="1">
            <a:spLocks noChangeArrowheads="1"/>
          </p:cNvSpPr>
          <p:nvPr/>
        </p:nvSpPr>
        <p:spPr bwMode="auto">
          <a:xfrm>
            <a:off x="4419600" y="46482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57912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0730" name="Straight Arrow Connector 50"/>
          <p:cNvCxnSpPr>
            <a:cxnSpLocks noChangeShapeType="1"/>
            <a:stCxn id="30726" idx="2"/>
            <a:endCxn id="49" idx="0"/>
          </p:cNvCxnSpPr>
          <p:nvPr/>
        </p:nvCxnSpPr>
        <p:spPr bwMode="auto">
          <a:xfrm>
            <a:off x="3314700" y="51816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Arrow Connector 51"/>
          <p:cNvCxnSpPr>
            <a:cxnSpLocks noChangeShapeType="1"/>
            <a:stCxn id="30756" idx="2"/>
            <a:endCxn id="47" idx="0"/>
          </p:cNvCxnSpPr>
          <p:nvPr/>
        </p:nvCxnSpPr>
        <p:spPr bwMode="auto">
          <a:xfrm flipH="1">
            <a:off x="3314700" y="4038600"/>
            <a:ext cx="14097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Arrow Connector 54"/>
          <p:cNvCxnSpPr>
            <a:cxnSpLocks noChangeShapeType="1"/>
            <a:stCxn id="30749" idx="2"/>
            <a:endCxn id="47" idx="0"/>
          </p:cNvCxnSpPr>
          <p:nvPr/>
        </p:nvCxnSpPr>
        <p:spPr bwMode="auto">
          <a:xfrm>
            <a:off x="2590800" y="4038600"/>
            <a:ext cx="7239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Arrow Connector 57"/>
          <p:cNvCxnSpPr>
            <a:cxnSpLocks noChangeShapeType="1"/>
            <a:stCxn id="30742" idx="2"/>
            <a:endCxn id="47" idx="0"/>
          </p:cNvCxnSpPr>
          <p:nvPr/>
        </p:nvCxnSpPr>
        <p:spPr bwMode="auto">
          <a:xfrm>
            <a:off x="990600" y="4038600"/>
            <a:ext cx="23241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Rectangular Callout 61"/>
          <p:cNvSpPr>
            <a:spLocks noChangeArrowheads="1"/>
          </p:cNvSpPr>
          <p:nvPr/>
        </p:nvSpPr>
        <p:spPr bwMode="auto">
          <a:xfrm>
            <a:off x="3657600" y="53340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process at a time</a:t>
            </a:r>
          </a:p>
        </p:txBody>
      </p:sp>
      <p:grpSp>
        <p:nvGrpSpPr>
          <p:cNvPr id="30735" name="Group 66"/>
          <p:cNvGrpSpPr>
            <a:grpSpLocks/>
          </p:cNvGrpSpPr>
          <p:nvPr/>
        </p:nvGrpSpPr>
        <p:grpSpPr bwMode="auto">
          <a:xfrm>
            <a:off x="4038600" y="2057400"/>
            <a:ext cx="1371600" cy="1981200"/>
            <a:chOff x="4343400" y="1447800"/>
            <a:chExt cx="1371600" cy="1981200"/>
          </a:xfrm>
        </p:grpSpPr>
        <p:sp>
          <p:nvSpPr>
            <p:cNvPr id="30756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8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9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60" name="Group 64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61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62" name="Freeform 63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6" name="Group 67"/>
          <p:cNvGrpSpPr>
            <a:grpSpLocks/>
          </p:cNvGrpSpPr>
          <p:nvPr/>
        </p:nvGrpSpPr>
        <p:grpSpPr bwMode="auto">
          <a:xfrm>
            <a:off x="1905000" y="2057400"/>
            <a:ext cx="1371600" cy="1981200"/>
            <a:chOff x="4343400" y="1447800"/>
            <a:chExt cx="1371600" cy="1981200"/>
          </a:xfrm>
        </p:grpSpPr>
        <p:sp>
          <p:nvSpPr>
            <p:cNvPr id="30749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53" name="Group 72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54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55" name="Freeform 74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grpSp>
        <p:nvGrpSpPr>
          <p:cNvPr id="30737" name="Group 75"/>
          <p:cNvGrpSpPr>
            <a:grpSpLocks/>
          </p:cNvGrpSpPr>
          <p:nvPr/>
        </p:nvGrpSpPr>
        <p:grpSpPr bwMode="auto">
          <a:xfrm>
            <a:off x="304800" y="2057400"/>
            <a:ext cx="1371600" cy="1981200"/>
            <a:chOff x="4343400" y="1447800"/>
            <a:chExt cx="1371600" cy="1981200"/>
          </a:xfrm>
        </p:grpSpPr>
        <p:sp>
          <p:nvSpPr>
            <p:cNvPr id="30742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0743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CPU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4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>
                  <a:latin typeface="Helvetica" panose="020B0604020202020204" pitchFamily="34" charset="0"/>
                </a:rPr>
                <a:t>IO</a:t>
              </a:r>
            </a:p>
            <a:p>
              <a:r>
                <a:rPr lang="en-US" sz="1400">
                  <a:latin typeface="Helvetica" panose="020B0604020202020204" pitchFamily="34" charset="0"/>
                </a:rPr>
                <a:t>state</a:t>
              </a:r>
            </a:p>
          </p:txBody>
        </p:sp>
        <p:sp>
          <p:nvSpPr>
            <p:cNvPr id="30745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600">
                  <a:latin typeface="Helvetica" panose="020B0604020202020204" pitchFamily="34" charset="0"/>
                </a:rPr>
                <a:t>Mem.</a:t>
              </a:r>
            </a:p>
          </p:txBody>
        </p:sp>
        <p:grpSp>
          <p:nvGrpSpPr>
            <p:cNvPr id="30746" name="Group 80"/>
            <p:cNvGrpSpPr>
              <a:grpSpLocks/>
            </p:cNvGrpSpPr>
            <p:nvPr/>
          </p:nvGrpSpPr>
          <p:grpSpPr bwMode="auto">
            <a:xfrm>
              <a:off x="4419600" y="1524000"/>
              <a:ext cx="457200" cy="1828800"/>
              <a:chOff x="7010400" y="1143000"/>
              <a:chExt cx="457200" cy="1828800"/>
            </a:xfrm>
          </p:grpSpPr>
          <p:sp>
            <p:nvSpPr>
              <p:cNvPr id="30747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halkboard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600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30748" name="Freeform 82"/>
              <p:cNvSpPr>
                <a:spLocks/>
              </p:cNvSpPr>
              <p:nvPr/>
            </p:nvSpPr>
            <p:spPr bwMode="auto">
              <a:xfrm>
                <a:off x="7086600" y="1219200"/>
                <a:ext cx="232039" cy="1682750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39654 h 1835150"/>
                  <a:gd name="T4" fmla="*/ 6353 w 232039"/>
                  <a:gd name="T5" fmla="*/ 115788 h 1835150"/>
                  <a:gd name="T6" fmla="*/ 222253 w 232039"/>
                  <a:gd name="T7" fmla="*/ 191923 h 1835150"/>
                  <a:gd name="T8" fmla="*/ 3 w 232039"/>
                  <a:gd name="T9" fmla="*/ 266473 h 1835150"/>
                  <a:gd name="T10" fmla="*/ 228603 w 232039"/>
                  <a:gd name="T11" fmla="*/ 342607 h 1835150"/>
                  <a:gd name="T12" fmla="*/ 12703 w 232039"/>
                  <a:gd name="T13" fmla="*/ 420328 h 1835150"/>
                  <a:gd name="T14" fmla="*/ 114303 w 232039"/>
                  <a:gd name="T15" fmla="*/ 458395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5486400" y="1981200"/>
            <a:ext cx="3657600" cy="3886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Process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 state: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 state: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Process creation: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b="1" dirty="0">
                <a:ea typeface="ＭＳ Ｐゴシック" charset="-128"/>
              </a:rPr>
              <a:t>yes</a:t>
            </a:r>
            <a:endParaRPr lang="en-US" b="1" dirty="0" smtClean="0"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high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(involves at least a context switch)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074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EF29B107-9823-4B7F-A9CC-B57B85148CC6}" type="slidenum">
              <a:rPr lang="en-US" sz="1200">
                <a:solidFill>
                  <a:srgbClr val="898989"/>
                </a:solidFill>
              </a:rPr>
              <a:pPr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10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quick </a:t>
            </a:r>
            <a:r>
              <a:rPr lang="en-US" dirty="0"/>
              <a:t>r</a:t>
            </a:r>
            <a:r>
              <a:rPr lang="en-US" dirty="0" smtClean="0"/>
              <a:t>ecap on scheduling</a:t>
            </a:r>
            <a:endParaRPr lang="en-US" dirty="0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98348" y="1676400"/>
            <a:ext cx="83820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FCFS</a:t>
            </a:r>
          </a:p>
          <a:p>
            <a:pPr lvl="1"/>
            <a:r>
              <a:rPr lang="en-US" sz="2800" dirty="0" smtClean="0"/>
              <a:t>FCFS </a:t>
            </a:r>
            <a:r>
              <a:rPr lang="en-US" sz="2800" dirty="0" smtClean="0"/>
              <a:t>is simple and </a:t>
            </a:r>
            <a:r>
              <a:rPr lang="en-US" sz="2800" b="1" dirty="0" smtClean="0"/>
              <a:t>minimizes </a:t>
            </a:r>
            <a:r>
              <a:rPr lang="en-US" sz="2800" b="1" dirty="0" smtClean="0"/>
              <a:t>overhead </a:t>
            </a:r>
            <a:endParaRPr lang="en-US" sz="2800" b="1" dirty="0" smtClean="0"/>
          </a:p>
          <a:p>
            <a:pPr lvl="1"/>
            <a:r>
              <a:rPr lang="en-US" sz="2800" dirty="0" smtClean="0"/>
              <a:t>If tasks are equal in size, FCFS is optimal in terms of average response time. 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smtClean="0"/>
              <a:t>tasks are variable in size, then FCFS can have very poor average response </a:t>
            </a:r>
            <a:r>
              <a:rPr lang="en-US" sz="2800" dirty="0" smtClean="0"/>
              <a:t>time (e.g. a large task ahead of tiny tasks)</a:t>
            </a:r>
            <a:endParaRPr lang="en-US" sz="2800" dirty="0" smtClean="0"/>
          </a:p>
          <a:p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Threads</a:t>
            </a:r>
          </a:p>
        </p:txBody>
      </p:sp>
      <p:sp>
        <p:nvSpPr>
          <p:cNvPr id="31746" name="TextBox 41"/>
          <p:cNvSpPr txBox="1">
            <a:spLocks noChangeArrowheads="1"/>
          </p:cNvSpPr>
          <p:nvPr/>
        </p:nvSpPr>
        <p:spPr bwMode="auto">
          <a:xfrm>
            <a:off x="748637" y="1483837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1747" name="Rectangle 44"/>
          <p:cNvSpPr>
            <a:spLocks noChangeArrowheads="1"/>
          </p:cNvSpPr>
          <p:nvPr/>
        </p:nvSpPr>
        <p:spPr bwMode="auto">
          <a:xfrm>
            <a:off x="2209800" y="4800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800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1749" name="TextBox 47"/>
          <p:cNvSpPr txBox="1">
            <a:spLocks noChangeArrowheads="1"/>
          </p:cNvSpPr>
          <p:nvPr/>
        </p:nvSpPr>
        <p:spPr bwMode="auto">
          <a:xfrm>
            <a:off x="4419600" y="4876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60198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31751" name="Straight Arrow Connector 50"/>
          <p:cNvCxnSpPr>
            <a:cxnSpLocks noChangeShapeType="1"/>
            <a:stCxn id="31747" idx="2"/>
            <a:endCxn id="49" idx="0"/>
          </p:cNvCxnSpPr>
          <p:nvPr/>
        </p:nvCxnSpPr>
        <p:spPr bwMode="auto">
          <a:xfrm>
            <a:off x="3314700" y="54102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2" name="Rectangular Callout 61"/>
          <p:cNvSpPr>
            <a:spLocks noChangeArrowheads="1"/>
          </p:cNvSpPr>
          <p:nvPr/>
        </p:nvSpPr>
        <p:spPr bwMode="auto">
          <a:xfrm>
            <a:off x="3657600" y="55626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1 thread at a time</a:t>
            </a:r>
          </a:p>
        </p:txBody>
      </p:sp>
      <p:sp>
        <p:nvSpPr>
          <p:cNvPr id="31753" name="Rounded Rectangle 76"/>
          <p:cNvSpPr>
            <a:spLocks noChangeArrowheads="1"/>
          </p:cNvSpPr>
          <p:nvPr/>
        </p:nvSpPr>
        <p:spPr bwMode="auto">
          <a:xfrm>
            <a:off x="304800" y="1828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1754" name="Rectangle 78"/>
          <p:cNvSpPr>
            <a:spLocks noChangeArrowheads="1"/>
          </p:cNvSpPr>
          <p:nvPr/>
        </p:nvSpPr>
        <p:spPr bwMode="auto">
          <a:xfrm>
            <a:off x="1828800" y="2971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1755" name="Rectangle 79"/>
          <p:cNvSpPr>
            <a:spLocks noChangeArrowheads="1"/>
          </p:cNvSpPr>
          <p:nvPr/>
        </p:nvSpPr>
        <p:spPr bwMode="auto">
          <a:xfrm>
            <a:off x="18288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1756" name="Group 80"/>
          <p:cNvGrpSpPr>
            <a:grpSpLocks/>
          </p:cNvGrpSpPr>
          <p:nvPr/>
        </p:nvGrpSpPr>
        <p:grpSpPr bwMode="auto">
          <a:xfrm>
            <a:off x="457200" y="2362200"/>
            <a:ext cx="457200" cy="1828800"/>
            <a:chOff x="7010400" y="1143000"/>
            <a:chExt cx="457200" cy="1828800"/>
          </a:xfrm>
        </p:grpSpPr>
        <p:sp>
          <p:nvSpPr>
            <p:cNvPr id="31791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92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1757" name="Group 45"/>
          <p:cNvGrpSpPr>
            <a:grpSpLocks/>
          </p:cNvGrpSpPr>
          <p:nvPr/>
        </p:nvGrpSpPr>
        <p:grpSpPr bwMode="auto">
          <a:xfrm>
            <a:off x="1219200" y="2362200"/>
            <a:ext cx="457200" cy="1828800"/>
            <a:chOff x="7010400" y="1143000"/>
            <a:chExt cx="457200" cy="1828800"/>
          </a:xfrm>
        </p:grpSpPr>
        <p:sp>
          <p:nvSpPr>
            <p:cNvPr id="31789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90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1758" name="TextBox 4"/>
          <p:cNvSpPr txBox="1">
            <a:spLocks noChangeArrowheads="1"/>
          </p:cNvSpPr>
          <p:nvPr/>
        </p:nvSpPr>
        <p:spPr bwMode="auto">
          <a:xfrm>
            <a:off x="838200" y="3048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1759" name="TextBox 58"/>
          <p:cNvSpPr txBox="1">
            <a:spLocks noChangeArrowheads="1"/>
          </p:cNvSpPr>
          <p:nvPr/>
        </p:nvSpPr>
        <p:spPr bwMode="auto">
          <a:xfrm>
            <a:off x="609600" y="1839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760" name="Straight Arrow Connector 6"/>
          <p:cNvCxnSpPr>
            <a:cxnSpLocks noChangeShapeType="1"/>
            <a:stCxn id="31759" idx="2"/>
            <a:endCxn id="31791" idx="0"/>
          </p:cNvCxnSpPr>
          <p:nvPr/>
        </p:nvCxnSpPr>
        <p:spPr bwMode="auto">
          <a:xfrm flipH="1">
            <a:off x="685800" y="2209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Arrow Connector 59"/>
          <p:cNvCxnSpPr>
            <a:cxnSpLocks noChangeShapeType="1"/>
            <a:stCxn id="31759" idx="2"/>
            <a:endCxn id="31789" idx="0"/>
          </p:cNvCxnSpPr>
          <p:nvPr/>
        </p:nvCxnSpPr>
        <p:spPr bwMode="auto">
          <a:xfrm>
            <a:off x="1087438" y="2209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Box 60"/>
          <p:cNvSpPr txBox="1">
            <a:spLocks noChangeArrowheads="1"/>
          </p:cNvSpPr>
          <p:nvPr/>
        </p:nvSpPr>
        <p:spPr bwMode="auto">
          <a:xfrm>
            <a:off x="3733800" y="1476444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1763" name="Rounded Rectangle 65"/>
          <p:cNvSpPr>
            <a:spLocks noChangeArrowheads="1"/>
          </p:cNvSpPr>
          <p:nvPr/>
        </p:nvSpPr>
        <p:spPr bwMode="auto">
          <a:xfrm>
            <a:off x="3429000" y="1828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1764" name="Rectangle 84"/>
          <p:cNvSpPr>
            <a:spLocks noChangeArrowheads="1"/>
          </p:cNvSpPr>
          <p:nvPr/>
        </p:nvSpPr>
        <p:spPr bwMode="auto">
          <a:xfrm>
            <a:off x="4953000" y="2971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1765" name="Rectangle 85"/>
          <p:cNvSpPr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1766" name="Group 87"/>
          <p:cNvGrpSpPr>
            <a:grpSpLocks/>
          </p:cNvGrpSpPr>
          <p:nvPr/>
        </p:nvGrpSpPr>
        <p:grpSpPr bwMode="auto">
          <a:xfrm>
            <a:off x="3581400" y="2362200"/>
            <a:ext cx="457200" cy="1828800"/>
            <a:chOff x="7010400" y="1143000"/>
            <a:chExt cx="457200" cy="1828800"/>
          </a:xfrm>
        </p:grpSpPr>
        <p:sp>
          <p:nvSpPr>
            <p:cNvPr id="31787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88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1767" name="Group 90"/>
          <p:cNvGrpSpPr>
            <a:grpSpLocks/>
          </p:cNvGrpSpPr>
          <p:nvPr/>
        </p:nvGrpSpPr>
        <p:grpSpPr bwMode="auto">
          <a:xfrm>
            <a:off x="4343400" y="2362200"/>
            <a:ext cx="457200" cy="1828800"/>
            <a:chOff x="7010400" y="1143000"/>
            <a:chExt cx="457200" cy="1828800"/>
          </a:xfrm>
        </p:grpSpPr>
        <p:sp>
          <p:nvSpPr>
            <p:cNvPr id="31785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1786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1768" name="TextBox 93"/>
          <p:cNvSpPr txBox="1">
            <a:spLocks noChangeArrowheads="1"/>
          </p:cNvSpPr>
          <p:nvPr/>
        </p:nvSpPr>
        <p:spPr bwMode="auto">
          <a:xfrm>
            <a:off x="3962400" y="3048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1769" name="TextBox 94"/>
          <p:cNvSpPr txBox="1">
            <a:spLocks noChangeArrowheads="1"/>
          </p:cNvSpPr>
          <p:nvPr/>
        </p:nvSpPr>
        <p:spPr bwMode="auto">
          <a:xfrm>
            <a:off x="3733800" y="1839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1770" name="Straight Arrow Connector 95"/>
          <p:cNvCxnSpPr>
            <a:cxnSpLocks noChangeShapeType="1"/>
            <a:stCxn id="31769" idx="2"/>
            <a:endCxn id="31787" idx="0"/>
          </p:cNvCxnSpPr>
          <p:nvPr/>
        </p:nvCxnSpPr>
        <p:spPr bwMode="auto">
          <a:xfrm flipH="1">
            <a:off x="3810000" y="2209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Straight Arrow Connector 96"/>
          <p:cNvCxnSpPr>
            <a:cxnSpLocks noChangeShapeType="1"/>
            <a:stCxn id="31769" idx="2"/>
            <a:endCxn id="31785" idx="0"/>
          </p:cNvCxnSpPr>
          <p:nvPr/>
        </p:nvCxnSpPr>
        <p:spPr bwMode="auto">
          <a:xfrm>
            <a:off x="4211638" y="2209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TextBox 97"/>
          <p:cNvSpPr txBox="1">
            <a:spLocks noChangeArrowheads="1"/>
          </p:cNvSpPr>
          <p:nvPr/>
        </p:nvSpPr>
        <p:spPr bwMode="auto">
          <a:xfrm>
            <a:off x="2895600" y="2971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cxnSp>
        <p:nvCxnSpPr>
          <p:cNvPr id="31773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314700" y="4191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Straight Arrow Connector 99"/>
          <p:cNvCxnSpPr>
            <a:cxnSpLocks noChangeShapeType="1"/>
            <a:stCxn id="31791" idx="2"/>
            <a:endCxn id="47" idx="0"/>
          </p:cNvCxnSpPr>
          <p:nvPr/>
        </p:nvCxnSpPr>
        <p:spPr bwMode="auto">
          <a:xfrm>
            <a:off x="685800" y="41910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Straight Arrow Connector 100"/>
          <p:cNvCxnSpPr>
            <a:cxnSpLocks noChangeShapeType="1"/>
            <a:stCxn id="31789" idx="2"/>
            <a:endCxn id="47" idx="0"/>
          </p:cNvCxnSpPr>
          <p:nvPr/>
        </p:nvCxnSpPr>
        <p:spPr bwMode="auto">
          <a:xfrm>
            <a:off x="1447800" y="41910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6" name="Straight Arrow Connector 51"/>
          <p:cNvCxnSpPr>
            <a:cxnSpLocks noChangeShapeType="1"/>
            <a:stCxn id="31785" idx="2"/>
            <a:endCxn id="47" idx="0"/>
          </p:cNvCxnSpPr>
          <p:nvPr/>
        </p:nvCxnSpPr>
        <p:spPr bwMode="auto">
          <a:xfrm flipH="1">
            <a:off x="3314700" y="4191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2209800"/>
            <a:ext cx="3429000" cy="3886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Thread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Switch overhead: </a:t>
            </a: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Thread creation: </a:t>
            </a:r>
            <a:r>
              <a:rPr lang="en-US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</a:t>
            </a:r>
            <a:endParaRPr lang="en-US" b="1" dirty="0" smtClean="0"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low</a:t>
            </a:r>
            <a:endParaRPr lang="en-US" dirty="0" smtClean="0">
              <a:ea typeface="ＭＳ Ｐゴシック" charset="-128"/>
              <a:cs typeface="ＭＳ Ｐゴシック" pitchFamily="-107" charset="-128"/>
            </a:endParaRPr>
          </a:p>
        </p:txBody>
      </p:sp>
      <p:sp>
        <p:nvSpPr>
          <p:cNvPr id="31778" name="Rectangle 77"/>
          <p:cNvSpPr>
            <a:spLocks noChangeArrowheads="1"/>
          </p:cNvSpPr>
          <p:nvPr/>
        </p:nvSpPr>
        <p:spPr bwMode="auto">
          <a:xfrm>
            <a:off x="4572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1779" name="Rectangle 77"/>
          <p:cNvSpPr>
            <a:spLocks noChangeArrowheads="1"/>
          </p:cNvSpPr>
          <p:nvPr/>
        </p:nvSpPr>
        <p:spPr bwMode="auto">
          <a:xfrm>
            <a:off x="12192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1780" name="Rectangle 77"/>
          <p:cNvSpPr>
            <a:spLocks noChangeArrowheads="1"/>
          </p:cNvSpPr>
          <p:nvPr/>
        </p:nvSpPr>
        <p:spPr bwMode="auto">
          <a:xfrm>
            <a:off x="43434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1781" name="Rectangle 77"/>
          <p:cNvSpPr>
            <a:spLocks noChangeArrowheads="1"/>
          </p:cNvSpPr>
          <p:nvPr/>
        </p:nvSpPr>
        <p:spPr bwMode="auto">
          <a:xfrm>
            <a:off x="35814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17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CF02510-8EC4-44D5-8430-6246286F17F6}" type="slidenum">
              <a:rPr lang="en-US" sz="1200">
                <a:solidFill>
                  <a:srgbClr val="898989"/>
                </a:solidFill>
              </a:rPr>
              <a:pPr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27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219200" y="6019800"/>
            <a:ext cx="4114800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Multi-Cores</a:t>
            </a:r>
          </a:p>
        </p:txBody>
      </p:sp>
      <p:sp>
        <p:nvSpPr>
          <p:cNvPr id="32771" name="TextBox 41"/>
          <p:cNvSpPr txBox="1">
            <a:spLocks noChangeArrowheads="1"/>
          </p:cNvSpPr>
          <p:nvPr/>
        </p:nvSpPr>
        <p:spPr bwMode="auto">
          <a:xfrm>
            <a:off x="304800" y="14478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2772" name="Rectangle 44"/>
          <p:cNvSpPr>
            <a:spLocks noChangeArrowheads="1"/>
          </p:cNvSpPr>
          <p:nvPr/>
        </p:nvSpPr>
        <p:spPr bwMode="auto">
          <a:xfrm>
            <a:off x="2209800" y="4800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800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2774" name="TextBox 47"/>
          <p:cNvSpPr txBox="1">
            <a:spLocks noChangeArrowheads="1"/>
          </p:cNvSpPr>
          <p:nvPr/>
        </p:nvSpPr>
        <p:spPr bwMode="auto">
          <a:xfrm>
            <a:off x="4419600" y="4876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cxnSp>
        <p:nvCxnSpPr>
          <p:cNvPr id="32775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828800" y="5410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Rounded Rectangle 76"/>
          <p:cNvSpPr>
            <a:spLocks noChangeArrowheads="1"/>
          </p:cNvSpPr>
          <p:nvPr/>
        </p:nvSpPr>
        <p:spPr bwMode="auto">
          <a:xfrm>
            <a:off x="304800" y="1828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2777" name="Rectangle 78"/>
          <p:cNvSpPr>
            <a:spLocks noChangeArrowheads="1"/>
          </p:cNvSpPr>
          <p:nvPr/>
        </p:nvSpPr>
        <p:spPr bwMode="auto">
          <a:xfrm>
            <a:off x="1828800" y="2971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2778" name="Rectangle 79"/>
          <p:cNvSpPr>
            <a:spLocks noChangeArrowheads="1"/>
          </p:cNvSpPr>
          <p:nvPr/>
        </p:nvSpPr>
        <p:spPr bwMode="auto">
          <a:xfrm>
            <a:off x="18288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2779" name="Group 80"/>
          <p:cNvGrpSpPr>
            <a:grpSpLocks/>
          </p:cNvGrpSpPr>
          <p:nvPr/>
        </p:nvGrpSpPr>
        <p:grpSpPr bwMode="auto">
          <a:xfrm>
            <a:off x="457200" y="2362200"/>
            <a:ext cx="457200" cy="1828800"/>
            <a:chOff x="7010400" y="1143000"/>
            <a:chExt cx="457200" cy="1828800"/>
          </a:xfrm>
        </p:grpSpPr>
        <p:sp>
          <p:nvSpPr>
            <p:cNvPr id="32825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2826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2780" name="Group 45"/>
          <p:cNvGrpSpPr>
            <a:grpSpLocks/>
          </p:cNvGrpSpPr>
          <p:nvPr/>
        </p:nvGrpSpPr>
        <p:grpSpPr bwMode="auto">
          <a:xfrm>
            <a:off x="1219200" y="2362200"/>
            <a:ext cx="457200" cy="1828800"/>
            <a:chOff x="7010400" y="1143000"/>
            <a:chExt cx="457200" cy="1828800"/>
          </a:xfrm>
        </p:grpSpPr>
        <p:sp>
          <p:nvSpPr>
            <p:cNvPr id="32823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2824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81" name="TextBox 4"/>
          <p:cNvSpPr txBox="1">
            <a:spLocks noChangeArrowheads="1"/>
          </p:cNvSpPr>
          <p:nvPr/>
        </p:nvSpPr>
        <p:spPr bwMode="auto">
          <a:xfrm>
            <a:off x="838200" y="3048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2782" name="TextBox 58"/>
          <p:cNvSpPr txBox="1">
            <a:spLocks noChangeArrowheads="1"/>
          </p:cNvSpPr>
          <p:nvPr/>
        </p:nvSpPr>
        <p:spPr bwMode="auto">
          <a:xfrm>
            <a:off x="609600" y="1839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2783" name="Straight Arrow Connector 6"/>
          <p:cNvCxnSpPr>
            <a:cxnSpLocks noChangeShapeType="1"/>
            <a:stCxn id="32782" idx="2"/>
            <a:endCxn id="32825" idx="0"/>
          </p:cNvCxnSpPr>
          <p:nvPr/>
        </p:nvCxnSpPr>
        <p:spPr bwMode="auto">
          <a:xfrm flipH="1">
            <a:off x="685800" y="2209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4" name="Straight Arrow Connector 59"/>
          <p:cNvCxnSpPr>
            <a:cxnSpLocks noChangeShapeType="1"/>
            <a:stCxn id="32782" idx="2"/>
            <a:endCxn id="32823" idx="0"/>
          </p:cNvCxnSpPr>
          <p:nvPr/>
        </p:nvCxnSpPr>
        <p:spPr bwMode="auto">
          <a:xfrm>
            <a:off x="1087438" y="2209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TextBox 60"/>
          <p:cNvSpPr txBox="1">
            <a:spLocks noChangeArrowheads="1"/>
          </p:cNvSpPr>
          <p:nvPr/>
        </p:nvSpPr>
        <p:spPr bwMode="auto">
          <a:xfrm>
            <a:off x="3429000" y="14478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2786" name="Rounded Rectangle 65"/>
          <p:cNvSpPr>
            <a:spLocks noChangeArrowheads="1"/>
          </p:cNvSpPr>
          <p:nvPr/>
        </p:nvSpPr>
        <p:spPr bwMode="auto">
          <a:xfrm>
            <a:off x="3429000" y="1828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2787" name="Rectangle 84"/>
          <p:cNvSpPr>
            <a:spLocks noChangeArrowheads="1"/>
          </p:cNvSpPr>
          <p:nvPr/>
        </p:nvSpPr>
        <p:spPr bwMode="auto">
          <a:xfrm>
            <a:off x="4953000" y="2971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2788" name="Rectangle 85"/>
          <p:cNvSpPr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2789" name="Group 87"/>
          <p:cNvGrpSpPr>
            <a:grpSpLocks/>
          </p:cNvGrpSpPr>
          <p:nvPr/>
        </p:nvGrpSpPr>
        <p:grpSpPr bwMode="auto">
          <a:xfrm>
            <a:off x="3581400" y="2362200"/>
            <a:ext cx="457200" cy="1828800"/>
            <a:chOff x="7010400" y="1143000"/>
            <a:chExt cx="457200" cy="1828800"/>
          </a:xfrm>
        </p:grpSpPr>
        <p:sp>
          <p:nvSpPr>
            <p:cNvPr id="32821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2822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2790" name="Group 90"/>
          <p:cNvGrpSpPr>
            <a:grpSpLocks/>
          </p:cNvGrpSpPr>
          <p:nvPr/>
        </p:nvGrpSpPr>
        <p:grpSpPr bwMode="auto">
          <a:xfrm>
            <a:off x="4343400" y="2362200"/>
            <a:ext cx="457200" cy="1828800"/>
            <a:chOff x="7010400" y="1143000"/>
            <a:chExt cx="457200" cy="1828800"/>
          </a:xfrm>
        </p:grpSpPr>
        <p:sp>
          <p:nvSpPr>
            <p:cNvPr id="32819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2820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791" name="TextBox 93"/>
          <p:cNvSpPr txBox="1">
            <a:spLocks noChangeArrowheads="1"/>
          </p:cNvSpPr>
          <p:nvPr/>
        </p:nvSpPr>
        <p:spPr bwMode="auto">
          <a:xfrm>
            <a:off x="3962400" y="3048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2792" name="TextBox 94"/>
          <p:cNvSpPr txBox="1">
            <a:spLocks noChangeArrowheads="1"/>
          </p:cNvSpPr>
          <p:nvPr/>
        </p:nvSpPr>
        <p:spPr bwMode="auto">
          <a:xfrm>
            <a:off x="3733800" y="18399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2793" name="Straight Arrow Connector 95"/>
          <p:cNvCxnSpPr>
            <a:cxnSpLocks noChangeShapeType="1"/>
            <a:stCxn id="32792" idx="2"/>
            <a:endCxn id="32821" idx="0"/>
          </p:cNvCxnSpPr>
          <p:nvPr/>
        </p:nvCxnSpPr>
        <p:spPr bwMode="auto">
          <a:xfrm flipH="1">
            <a:off x="3810000" y="22098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Straight Arrow Connector 96"/>
          <p:cNvCxnSpPr>
            <a:cxnSpLocks noChangeShapeType="1"/>
            <a:stCxn id="32792" idx="2"/>
            <a:endCxn id="32819" idx="0"/>
          </p:cNvCxnSpPr>
          <p:nvPr/>
        </p:nvCxnSpPr>
        <p:spPr bwMode="auto">
          <a:xfrm>
            <a:off x="4211638" y="22098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5" name="TextBox 97"/>
          <p:cNvSpPr txBox="1">
            <a:spLocks noChangeArrowheads="1"/>
          </p:cNvSpPr>
          <p:nvPr/>
        </p:nvSpPr>
        <p:spPr bwMode="auto">
          <a:xfrm>
            <a:off x="2895600" y="29718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cxnSp>
        <p:nvCxnSpPr>
          <p:cNvPr id="32796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314700" y="4191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Straight Arrow Connector 99"/>
          <p:cNvCxnSpPr>
            <a:cxnSpLocks noChangeShapeType="1"/>
            <a:stCxn id="32825" idx="2"/>
            <a:endCxn id="47" idx="0"/>
          </p:cNvCxnSpPr>
          <p:nvPr/>
        </p:nvCxnSpPr>
        <p:spPr bwMode="auto">
          <a:xfrm>
            <a:off x="685800" y="41910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100"/>
          <p:cNvCxnSpPr>
            <a:cxnSpLocks noChangeShapeType="1"/>
            <a:stCxn id="32823" idx="2"/>
            <a:endCxn id="47" idx="0"/>
          </p:cNvCxnSpPr>
          <p:nvPr/>
        </p:nvCxnSpPr>
        <p:spPr bwMode="auto">
          <a:xfrm>
            <a:off x="1447800" y="41910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9" name="Straight Arrow Connector 51"/>
          <p:cNvCxnSpPr>
            <a:cxnSpLocks noChangeShapeType="1"/>
            <a:stCxn id="32819" idx="2"/>
            <a:endCxn id="47" idx="0"/>
          </p:cNvCxnSpPr>
          <p:nvPr/>
        </p:nvCxnSpPr>
        <p:spPr bwMode="auto">
          <a:xfrm flipH="1">
            <a:off x="3314700" y="4191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2209800"/>
            <a:ext cx="3429000" cy="3886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Switch overhead: </a:t>
            </a: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(only CPU state)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Thread creation: </a:t>
            </a:r>
            <a:r>
              <a:rPr lang="en-US" b="1" dirty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dirty="0">
                <a:ea typeface="ＭＳ Ｐゴシック" charset="-128"/>
                <a:cs typeface="ＭＳ Ｐゴシック" pitchFamily="-107" charset="-128"/>
              </a:rPr>
              <a:t> </a:t>
            </a:r>
            <a:endParaRPr lang="en-US" b="1" dirty="0" smtClean="0"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Protection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CPU: </a:t>
            </a:r>
            <a:r>
              <a:rPr lang="en-US" b="1" dirty="0" smtClean="0">
                <a:ea typeface="ＭＳ Ｐゴシック" charset="-128"/>
              </a:rPr>
              <a:t>yes</a:t>
            </a:r>
          </a:p>
          <a:p>
            <a:pPr lvl="1">
              <a:defRPr/>
            </a:pPr>
            <a:r>
              <a:rPr lang="en-US" dirty="0" smtClean="0">
                <a:ea typeface="ＭＳ Ｐゴシック" charset="-128"/>
              </a:rPr>
              <a:t>Memory/IO: </a:t>
            </a:r>
            <a:r>
              <a:rPr lang="en-US" dirty="0" smtClean="0">
                <a:solidFill>
                  <a:srgbClr val="FF0000"/>
                </a:solidFill>
                <a:ea typeface="ＭＳ Ｐゴシック" charset="-128"/>
              </a:rPr>
              <a:t>No</a:t>
            </a: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Sharing overhead: </a:t>
            </a: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low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 (thread switch overhead low)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371600" y="6172200"/>
            <a:ext cx="838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286000" y="6172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3276600" y="6172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267200" y="61722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cxnSp>
        <p:nvCxnSpPr>
          <p:cNvPr id="32805" name="Straight Arrow Connector 63"/>
          <p:cNvCxnSpPr>
            <a:cxnSpLocks noChangeShapeType="1"/>
            <a:stCxn id="47" idx="4"/>
            <a:endCxn id="57" idx="0"/>
          </p:cNvCxnSpPr>
          <p:nvPr/>
        </p:nvCxnSpPr>
        <p:spPr bwMode="auto">
          <a:xfrm flipH="1">
            <a:off x="2743200" y="5410200"/>
            <a:ext cx="571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Straight Arrow Connector 64"/>
          <p:cNvCxnSpPr>
            <a:cxnSpLocks noChangeShapeType="1"/>
            <a:stCxn id="32772" idx="2"/>
            <a:endCxn id="58" idx="0"/>
          </p:cNvCxnSpPr>
          <p:nvPr/>
        </p:nvCxnSpPr>
        <p:spPr bwMode="auto">
          <a:xfrm>
            <a:off x="3314700" y="5410200"/>
            <a:ext cx="4191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Straight Arrow Connector 66"/>
          <p:cNvCxnSpPr>
            <a:cxnSpLocks noChangeShapeType="1"/>
            <a:stCxn id="47" idx="4"/>
          </p:cNvCxnSpPr>
          <p:nvPr/>
        </p:nvCxnSpPr>
        <p:spPr bwMode="auto">
          <a:xfrm>
            <a:off x="3314700" y="5410200"/>
            <a:ext cx="1485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8" name="TextBox 17"/>
          <p:cNvSpPr txBox="1">
            <a:spLocks noChangeArrowheads="1"/>
          </p:cNvSpPr>
          <p:nvPr/>
        </p:nvSpPr>
        <p:spPr bwMode="auto">
          <a:xfrm>
            <a:off x="5294313" y="61722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67000" y="5410200"/>
            <a:ext cx="3200400" cy="685800"/>
            <a:chOff x="2667000" y="4572000"/>
            <a:chExt cx="3200400" cy="685800"/>
          </a:xfrm>
        </p:grpSpPr>
        <p:sp>
          <p:nvSpPr>
            <p:cNvPr id="32817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>
                <a:latin typeface="Helvetica" panose="020B0604020202020204" pitchFamily="34" charset="0"/>
              </a:endParaRPr>
            </a:p>
          </p:txBody>
        </p:sp>
        <p:sp>
          <p:nvSpPr>
            <p:cNvPr id="32818" name="Rectangular Callout 68"/>
            <p:cNvSpPr>
              <a:spLocks noChangeArrowheads="1"/>
            </p:cNvSpPr>
            <p:nvPr/>
          </p:nvSpPr>
          <p:spPr bwMode="auto">
            <a:xfrm>
              <a:off x="4343400" y="4572000"/>
              <a:ext cx="1524000" cy="685800"/>
            </a:xfrm>
            <a:prstGeom prst="wedgeRectCallout">
              <a:avLst>
                <a:gd name="adj1" fmla="val -74495"/>
                <a:gd name="adj2" fmla="val -17259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latin typeface="Helvetica" panose="020B0604020202020204" pitchFamily="34" charset="0"/>
                </a:rPr>
                <a:t>4 threads at a time</a:t>
              </a:r>
            </a:p>
          </p:txBody>
        </p:sp>
      </p:grpSp>
      <p:sp>
        <p:nvSpPr>
          <p:cNvPr id="32810" name="Rectangle 77"/>
          <p:cNvSpPr>
            <a:spLocks noChangeArrowheads="1"/>
          </p:cNvSpPr>
          <p:nvPr/>
        </p:nvSpPr>
        <p:spPr bwMode="auto">
          <a:xfrm>
            <a:off x="4572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2811" name="Rectangle 77"/>
          <p:cNvSpPr>
            <a:spLocks noChangeArrowheads="1"/>
          </p:cNvSpPr>
          <p:nvPr/>
        </p:nvSpPr>
        <p:spPr bwMode="auto">
          <a:xfrm>
            <a:off x="12192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2812" name="Rectangle 77"/>
          <p:cNvSpPr>
            <a:spLocks noChangeArrowheads="1"/>
          </p:cNvSpPr>
          <p:nvPr/>
        </p:nvSpPr>
        <p:spPr bwMode="auto">
          <a:xfrm>
            <a:off x="35814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2813" name="Rectangle 77"/>
          <p:cNvSpPr>
            <a:spLocks noChangeArrowheads="1"/>
          </p:cNvSpPr>
          <p:nvPr/>
        </p:nvSpPr>
        <p:spPr bwMode="auto">
          <a:xfrm>
            <a:off x="4343400" y="3733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28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9B3F9FE7-404A-43F7-B945-CDBAB02378BB}" type="slidenum">
              <a:rPr lang="en-US" sz="1200">
                <a:solidFill>
                  <a:srgbClr val="898989"/>
                </a:solidFill>
              </a:rPr>
              <a:pPr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2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-25484" y="282257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</a:rPr>
              <a:t>Hardware </a:t>
            </a:r>
            <a:r>
              <a:rPr lang="en-US" dirty="0" smtClean="0">
                <a:latin typeface="Helvetica" panose="020B0604020202020204" pitchFamily="34" charset="0"/>
              </a:rPr>
              <a:t>Parallelism (only for reference)</a:t>
            </a:r>
            <a:endParaRPr lang="en-US" dirty="0" smtClean="0">
              <a:latin typeface="Helvetica" panose="020B0604020202020204" pitchFamily="34" charset="0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8772"/>
            <a:ext cx="5106988" cy="5096828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Helvetica" panose="020B0604020202020204" pitchFamily="34" charset="0"/>
              </a:rPr>
              <a:t>Hardware technique </a:t>
            </a:r>
          </a:p>
          <a:p>
            <a:pPr lvl="1"/>
            <a:r>
              <a:rPr lang="en-US" sz="1800" dirty="0" smtClean="0">
                <a:latin typeface="Helvetica" panose="020B0604020202020204" pitchFamily="34" charset="0"/>
              </a:rPr>
              <a:t>Superscalar processors can</a:t>
            </a:r>
            <a:br>
              <a:rPr lang="en-US" sz="1800" dirty="0" smtClean="0">
                <a:latin typeface="Helvetica" panose="020B0604020202020204" pitchFamily="34" charset="0"/>
              </a:rPr>
            </a:br>
            <a:r>
              <a:rPr lang="en-US" sz="1800" dirty="0" smtClean="0">
                <a:latin typeface="Helvetica" panose="020B0604020202020204" pitchFamily="34" charset="0"/>
              </a:rPr>
              <a:t>execute multiple instructions</a:t>
            </a:r>
            <a:br>
              <a:rPr lang="en-US" sz="1800" dirty="0" smtClean="0">
                <a:latin typeface="Helvetica" panose="020B0604020202020204" pitchFamily="34" charset="0"/>
              </a:rPr>
            </a:br>
            <a:r>
              <a:rPr lang="en-US" sz="1800" dirty="0" smtClean="0">
                <a:latin typeface="Helvetica" panose="020B0604020202020204" pitchFamily="34" charset="0"/>
              </a:rPr>
              <a:t>that are independent.</a:t>
            </a:r>
          </a:p>
          <a:p>
            <a:pPr lvl="1"/>
            <a:r>
              <a:rPr lang="en-US" sz="1800" dirty="0" smtClean="0">
                <a:latin typeface="Helvetica" panose="020B0604020202020204" pitchFamily="34" charset="0"/>
              </a:rPr>
              <a:t>Hyper-threading duplicates </a:t>
            </a:r>
            <a:br>
              <a:rPr lang="en-US" sz="1800" dirty="0" smtClean="0">
                <a:latin typeface="Helvetica" panose="020B0604020202020204" pitchFamily="34" charset="0"/>
              </a:rPr>
            </a:br>
            <a:r>
              <a:rPr lang="en-US" sz="1800" dirty="0" smtClean="0">
                <a:latin typeface="Helvetica" panose="020B0604020202020204" pitchFamily="34" charset="0"/>
              </a:rPr>
              <a:t>register state to make a</a:t>
            </a:r>
            <a:br>
              <a:rPr lang="en-US" sz="1800" dirty="0" smtClean="0">
                <a:latin typeface="Helvetica" panose="020B0604020202020204" pitchFamily="34" charset="0"/>
              </a:rPr>
            </a:br>
            <a:r>
              <a:rPr lang="en-US" sz="1800" dirty="0" smtClean="0">
                <a:latin typeface="Helvetica" panose="020B0604020202020204" pitchFamily="34" charset="0"/>
              </a:rPr>
              <a:t>second </a:t>
            </a:r>
            <a:r>
              <a:rPr lang="ja-JP" altLang="en-US" sz="1800" dirty="0" smtClean="0">
                <a:latin typeface="Helvetica" panose="020B0604020202020204" pitchFamily="34" charset="0"/>
              </a:rPr>
              <a:t>“</a:t>
            </a:r>
            <a:r>
              <a:rPr lang="en-US" altLang="ja-JP" sz="1800" dirty="0" smtClean="0">
                <a:latin typeface="Helvetica" panose="020B0604020202020204" pitchFamily="34" charset="0"/>
              </a:rPr>
              <a:t>thread,</a:t>
            </a:r>
            <a:r>
              <a:rPr lang="ja-JP" altLang="en-US" sz="1800" dirty="0" smtClean="0">
                <a:latin typeface="Helvetica" panose="020B0604020202020204" pitchFamily="34" charset="0"/>
              </a:rPr>
              <a:t>”</a:t>
            </a:r>
            <a:r>
              <a:rPr lang="en-US" altLang="ja-JP" sz="1800" dirty="0" smtClean="0">
                <a:latin typeface="Helvetica" panose="020B0604020202020204" pitchFamily="34" charset="0"/>
              </a:rPr>
              <a:t> allowing </a:t>
            </a:r>
            <a:br>
              <a:rPr lang="en-US" altLang="ja-JP" sz="1800" dirty="0" smtClean="0">
                <a:latin typeface="Helvetica" panose="020B0604020202020204" pitchFamily="34" charset="0"/>
              </a:rPr>
            </a:br>
            <a:r>
              <a:rPr lang="en-US" altLang="ja-JP" sz="1800" dirty="0" smtClean="0">
                <a:latin typeface="Helvetica" panose="020B0604020202020204" pitchFamily="34" charset="0"/>
              </a:rPr>
              <a:t>more instructions to run.</a:t>
            </a:r>
          </a:p>
          <a:p>
            <a:r>
              <a:rPr lang="en-US" sz="1800" dirty="0" smtClean="0">
                <a:latin typeface="Helvetica" panose="020B0604020202020204" pitchFamily="34" charset="0"/>
              </a:rPr>
              <a:t>Can schedule each thread</a:t>
            </a:r>
            <a:br>
              <a:rPr lang="en-US" sz="1800" dirty="0" smtClean="0">
                <a:latin typeface="Helvetica" panose="020B0604020202020204" pitchFamily="34" charset="0"/>
              </a:rPr>
            </a:br>
            <a:r>
              <a:rPr lang="en-US" sz="1800" dirty="0" smtClean="0">
                <a:latin typeface="Helvetica" panose="020B0604020202020204" pitchFamily="34" charset="0"/>
              </a:rPr>
              <a:t>as if were separate CPU</a:t>
            </a:r>
          </a:p>
          <a:p>
            <a:pPr lvl="1"/>
            <a:r>
              <a:rPr lang="en-US" sz="1800" dirty="0" smtClean="0">
                <a:latin typeface="Helvetica" panose="020B0604020202020204" pitchFamily="34" charset="0"/>
              </a:rPr>
              <a:t>But, sub-linear speedup!</a:t>
            </a:r>
          </a:p>
          <a:p>
            <a:r>
              <a:rPr lang="en-US" sz="1800" dirty="0" smtClean="0">
                <a:latin typeface="Helvetica" panose="020B0604020202020204" pitchFamily="34" charset="0"/>
              </a:rPr>
              <a:t>Original technique called </a:t>
            </a:r>
            <a:r>
              <a:rPr lang="en-US" altLang="en-US" sz="1800" dirty="0" smtClean="0">
                <a:latin typeface="Helvetica" panose="020B0604020202020204" pitchFamily="34" charset="0"/>
              </a:rPr>
              <a:t>“</a:t>
            </a:r>
            <a:r>
              <a:rPr lang="en-US" sz="1800" dirty="0" smtClean="0">
                <a:latin typeface="Helvetica" panose="020B0604020202020204" pitchFamily="34" charset="0"/>
              </a:rPr>
              <a:t>Simultaneous Multithreading</a:t>
            </a:r>
            <a:r>
              <a:rPr lang="en-US" altLang="en-US" sz="1800" dirty="0" smtClean="0">
                <a:latin typeface="Helvetica" panose="020B0604020202020204" pitchFamily="34" charset="0"/>
              </a:rPr>
              <a:t>”</a:t>
            </a:r>
            <a:endParaRPr lang="en-US" altLang="ja-JP" sz="1800" dirty="0" smtClean="0">
              <a:latin typeface="Helvetica" panose="020B0604020202020204" pitchFamily="34" charset="0"/>
            </a:endParaRPr>
          </a:p>
          <a:p>
            <a:pPr lvl="1"/>
            <a:r>
              <a:rPr lang="en-US" sz="1800" dirty="0" smtClean="0">
                <a:latin typeface="Helvetica" panose="020B0604020202020204" pitchFamily="34" charset="0"/>
              </a:rPr>
              <a:t>See </a:t>
            </a:r>
            <a:r>
              <a:rPr lang="en-US" sz="1800" dirty="0" smtClean="0">
                <a:latin typeface="Helvetica" panose="020B0604020202020204" pitchFamily="34" charset="0"/>
                <a:hlinkClick r:id="rId3"/>
              </a:rPr>
              <a:t>http://www.cs.washington.edu/research/smt/index.html</a:t>
            </a:r>
            <a:r>
              <a:rPr lang="en-US" sz="1800" dirty="0" smtClean="0">
                <a:latin typeface="Helvetica" panose="020B0604020202020204" pitchFamily="34" charset="0"/>
              </a:rPr>
              <a:t> </a:t>
            </a:r>
          </a:p>
          <a:p>
            <a:pPr lvl="1"/>
            <a:r>
              <a:rPr lang="en-US" sz="1800" dirty="0" smtClean="0">
                <a:latin typeface="Helvetica" panose="020B0604020202020204" pitchFamily="34" charset="0"/>
              </a:rPr>
              <a:t>SPARC, Pentium 4/Xeon (</a:t>
            </a:r>
            <a:r>
              <a:rPr lang="en-US" altLang="en-US" sz="1800" dirty="0" smtClean="0">
                <a:latin typeface="Helvetica" panose="020B0604020202020204" pitchFamily="34" charset="0"/>
              </a:rPr>
              <a:t>“</a:t>
            </a:r>
            <a:r>
              <a:rPr lang="en-US" altLang="ja-JP" sz="1800" dirty="0" err="1" smtClean="0">
                <a:latin typeface="Helvetica" panose="020B0604020202020204" pitchFamily="34" charset="0"/>
              </a:rPr>
              <a:t>Hyperthreading</a:t>
            </a:r>
            <a:r>
              <a:rPr lang="en-US" altLang="en-US" sz="1800" dirty="0" smtClean="0">
                <a:latin typeface="Helvetica" panose="020B0604020202020204" pitchFamily="34" charset="0"/>
              </a:rPr>
              <a:t>”</a:t>
            </a:r>
            <a:r>
              <a:rPr lang="en-US" altLang="ja-JP" sz="1800" dirty="0" smtClean="0">
                <a:latin typeface="Helvetica" panose="020B0604020202020204" pitchFamily="34" charset="0"/>
              </a:rPr>
              <a:t>), Power 5</a:t>
            </a:r>
          </a:p>
          <a:p>
            <a:endParaRPr lang="en-US" sz="1800" dirty="0" smtClean="0">
              <a:latin typeface="Helvetica" panose="020B0604020202020204" pitchFamily="34" charset="0"/>
            </a:endParaRPr>
          </a:p>
        </p:txBody>
      </p:sp>
      <p:pic>
        <p:nvPicPr>
          <p:cNvPr id="346117" name="Picture 5" descr="hyperthrea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1541462"/>
            <a:ext cx="3960812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5029200" y="5130800"/>
            <a:ext cx="407407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 dirty="0">
                <a:latin typeface="Helvetica" panose="020B0604020202020204" pitchFamily="34" charset="0"/>
              </a:rPr>
              <a:t>Colored blocks show instructions executed</a:t>
            </a:r>
          </a:p>
          <a:p>
            <a:endParaRPr lang="en-US" sz="1600" dirty="0">
              <a:latin typeface="Helvetica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35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CA7E0A3-40BB-4ECF-947A-B0641DE5F2A1}" type="slidenum">
              <a:rPr lang="en-US" sz="1200">
                <a:solidFill>
                  <a:srgbClr val="898989"/>
                </a:solidFill>
              </a:rPr>
              <a:pPr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23560" name="Straight Arrow Connector 5"/>
          <p:cNvCxnSpPr>
            <a:cxnSpLocks noChangeShapeType="1"/>
          </p:cNvCxnSpPr>
          <p:nvPr/>
        </p:nvCxnSpPr>
        <p:spPr bwMode="auto">
          <a:xfrm>
            <a:off x="4495800" y="1690687"/>
            <a:ext cx="7620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TextBox 6"/>
          <p:cNvSpPr txBox="1">
            <a:spLocks noChangeArrowheads="1"/>
          </p:cNvSpPr>
          <p:nvPr/>
        </p:nvSpPr>
        <p:spPr bwMode="auto">
          <a:xfrm>
            <a:off x="3890963" y="1524000"/>
            <a:ext cx="985837" cy="200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700">
                <a:solidFill>
                  <a:schemeClr val="bg1"/>
                </a:solidFill>
              </a:rPr>
              <a:t>Triple issue SS arch</a:t>
            </a:r>
          </a:p>
        </p:txBody>
      </p:sp>
      <p:sp>
        <p:nvSpPr>
          <p:cNvPr id="24587" name="TextBox 7"/>
          <p:cNvSpPr txBox="1">
            <a:spLocks noChangeArrowheads="1"/>
          </p:cNvSpPr>
          <p:nvPr/>
        </p:nvSpPr>
        <p:spPr bwMode="auto">
          <a:xfrm>
            <a:off x="6477000" y="1824037"/>
            <a:ext cx="282575" cy="184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P0</a:t>
            </a:r>
          </a:p>
        </p:txBody>
      </p:sp>
      <p:sp>
        <p:nvSpPr>
          <p:cNvPr id="24588" name="TextBox 13"/>
          <p:cNvSpPr txBox="1">
            <a:spLocks noChangeArrowheads="1"/>
          </p:cNvSpPr>
          <p:nvPr/>
        </p:nvSpPr>
        <p:spPr bwMode="auto">
          <a:xfrm>
            <a:off x="7489825" y="1792287"/>
            <a:ext cx="282575" cy="184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0154047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219200" y="53340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Helvetica" panose="020B0604020202020204" pitchFamily="34" charset="0"/>
              </a:rPr>
              <a:t>Putting it together: Hyper-Threading</a:t>
            </a:r>
          </a:p>
        </p:txBody>
      </p:sp>
      <p:sp>
        <p:nvSpPr>
          <p:cNvPr id="33795" name="TextBox 41"/>
          <p:cNvSpPr txBox="1">
            <a:spLocks noChangeArrowheads="1"/>
          </p:cNvSpPr>
          <p:nvPr/>
        </p:nvSpPr>
        <p:spPr bwMode="auto">
          <a:xfrm>
            <a:off x="304800" y="9144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1</a:t>
            </a:r>
          </a:p>
        </p:txBody>
      </p:sp>
      <p:sp>
        <p:nvSpPr>
          <p:cNvPr id="33796" name="Rectangle 44"/>
          <p:cNvSpPr>
            <a:spLocks noChangeArrowheads="1"/>
          </p:cNvSpPr>
          <p:nvPr/>
        </p:nvSpPr>
        <p:spPr bwMode="auto">
          <a:xfrm>
            <a:off x="2209800" y="42672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42672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33798" name="TextBox 47"/>
          <p:cNvSpPr txBox="1">
            <a:spLocks noChangeArrowheads="1"/>
          </p:cNvSpPr>
          <p:nvPr/>
        </p:nvSpPr>
        <p:spPr bwMode="auto">
          <a:xfrm>
            <a:off x="4419600" y="43434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OS</a:t>
            </a:r>
          </a:p>
        </p:txBody>
      </p:sp>
      <p:sp>
        <p:nvSpPr>
          <p:cNvPr id="33799" name="Rounded Rectangle 76"/>
          <p:cNvSpPr>
            <a:spLocks noChangeArrowheads="1"/>
          </p:cNvSpPr>
          <p:nvPr/>
        </p:nvSpPr>
        <p:spPr bwMode="auto">
          <a:xfrm>
            <a:off x="3048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3800" name="Rectangle 78"/>
          <p:cNvSpPr>
            <a:spLocks noChangeArrowheads="1"/>
          </p:cNvSpPr>
          <p:nvPr/>
        </p:nvSpPr>
        <p:spPr bwMode="auto">
          <a:xfrm>
            <a:off x="18288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3801" name="Rectangle 79"/>
          <p:cNvSpPr>
            <a:spLocks noChangeArrowheads="1"/>
          </p:cNvSpPr>
          <p:nvPr/>
        </p:nvSpPr>
        <p:spPr bwMode="auto">
          <a:xfrm>
            <a:off x="18288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3802" name="Group 80"/>
          <p:cNvGrpSpPr>
            <a:grpSpLocks/>
          </p:cNvGrpSpPr>
          <p:nvPr/>
        </p:nvGrpSpPr>
        <p:grpSpPr bwMode="auto">
          <a:xfrm>
            <a:off x="457200" y="1828800"/>
            <a:ext cx="457200" cy="1828800"/>
            <a:chOff x="7010400" y="1143000"/>
            <a:chExt cx="457200" cy="1828800"/>
          </a:xfrm>
        </p:grpSpPr>
        <p:sp>
          <p:nvSpPr>
            <p:cNvPr id="33880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81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03" name="Group 45"/>
          <p:cNvGrpSpPr>
            <a:grpSpLocks/>
          </p:cNvGrpSpPr>
          <p:nvPr/>
        </p:nvGrpSpPr>
        <p:grpSpPr bwMode="auto">
          <a:xfrm>
            <a:off x="1219200" y="1828800"/>
            <a:ext cx="457200" cy="1828800"/>
            <a:chOff x="7010400" y="1143000"/>
            <a:chExt cx="457200" cy="1828800"/>
          </a:xfrm>
        </p:grpSpPr>
        <p:sp>
          <p:nvSpPr>
            <p:cNvPr id="33878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79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3804" name="TextBox 4"/>
          <p:cNvSpPr txBox="1">
            <a:spLocks noChangeArrowheads="1"/>
          </p:cNvSpPr>
          <p:nvPr/>
        </p:nvSpPr>
        <p:spPr bwMode="auto">
          <a:xfrm>
            <a:off x="8382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3805" name="TextBox 58"/>
          <p:cNvSpPr txBox="1">
            <a:spLocks noChangeArrowheads="1"/>
          </p:cNvSpPr>
          <p:nvPr/>
        </p:nvSpPr>
        <p:spPr bwMode="auto">
          <a:xfrm>
            <a:off x="609600" y="13065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3806" name="Straight Arrow Connector 6"/>
          <p:cNvCxnSpPr>
            <a:cxnSpLocks noChangeShapeType="1"/>
            <a:stCxn id="33805" idx="2"/>
            <a:endCxn id="33880" idx="0"/>
          </p:cNvCxnSpPr>
          <p:nvPr/>
        </p:nvCxnSpPr>
        <p:spPr bwMode="auto">
          <a:xfrm flipH="1">
            <a:off x="685800" y="16764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Straight Arrow Connector 59"/>
          <p:cNvCxnSpPr>
            <a:cxnSpLocks noChangeShapeType="1"/>
            <a:stCxn id="33805" idx="2"/>
            <a:endCxn id="33878" idx="0"/>
          </p:cNvCxnSpPr>
          <p:nvPr/>
        </p:nvCxnSpPr>
        <p:spPr bwMode="auto">
          <a:xfrm>
            <a:off x="1087438" y="16764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TextBox 60"/>
          <p:cNvSpPr txBox="1">
            <a:spLocks noChangeArrowheads="1"/>
          </p:cNvSpPr>
          <p:nvPr/>
        </p:nvSpPr>
        <p:spPr bwMode="auto">
          <a:xfrm>
            <a:off x="3429000" y="9144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Process N</a:t>
            </a:r>
          </a:p>
        </p:txBody>
      </p:sp>
      <p:sp>
        <p:nvSpPr>
          <p:cNvPr id="33809" name="Rounded Rectangle 65"/>
          <p:cNvSpPr>
            <a:spLocks noChangeArrowheads="1"/>
          </p:cNvSpPr>
          <p:nvPr/>
        </p:nvSpPr>
        <p:spPr bwMode="auto">
          <a:xfrm>
            <a:off x="3429000" y="12954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b="1">
              <a:latin typeface="Helvetica" panose="020B0604020202020204" pitchFamily="34" charset="0"/>
            </a:endParaRPr>
          </a:p>
        </p:txBody>
      </p:sp>
      <p:sp>
        <p:nvSpPr>
          <p:cNvPr id="33810" name="Rectangle 84"/>
          <p:cNvSpPr>
            <a:spLocks noChangeArrowheads="1"/>
          </p:cNvSpPr>
          <p:nvPr/>
        </p:nvSpPr>
        <p:spPr bwMode="auto">
          <a:xfrm>
            <a:off x="4953000" y="2438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IO</a:t>
            </a:r>
          </a:p>
          <a:p>
            <a:r>
              <a:rPr lang="en-US" sz="1600">
                <a:latin typeface="Helvetica" panose="020B0604020202020204" pitchFamily="34" charset="0"/>
              </a:rPr>
              <a:t>state</a:t>
            </a:r>
          </a:p>
        </p:txBody>
      </p:sp>
      <p:sp>
        <p:nvSpPr>
          <p:cNvPr id="33811" name="Rectangle 85"/>
          <p:cNvSpPr>
            <a:spLocks noChangeArrowheads="1"/>
          </p:cNvSpPr>
          <p:nvPr/>
        </p:nvSpPr>
        <p:spPr bwMode="auto">
          <a:xfrm>
            <a:off x="4953000" y="1905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600">
                <a:latin typeface="Helvetica" panose="020B0604020202020204" pitchFamily="34" charset="0"/>
              </a:rPr>
              <a:t>Mem.</a:t>
            </a:r>
          </a:p>
        </p:txBody>
      </p:sp>
      <p:grpSp>
        <p:nvGrpSpPr>
          <p:cNvPr id="33812" name="Group 87"/>
          <p:cNvGrpSpPr>
            <a:grpSpLocks/>
          </p:cNvGrpSpPr>
          <p:nvPr/>
        </p:nvGrpSpPr>
        <p:grpSpPr bwMode="auto">
          <a:xfrm>
            <a:off x="3581400" y="1828800"/>
            <a:ext cx="457200" cy="1828800"/>
            <a:chOff x="7010400" y="1143000"/>
            <a:chExt cx="457200" cy="1828800"/>
          </a:xfrm>
        </p:grpSpPr>
        <p:sp>
          <p:nvSpPr>
            <p:cNvPr id="33876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77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13" name="Group 90"/>
          <p:cNvGrpSpPr>
            <a:grpSpLocks/>
          </p:cNvGrpSpPr>
          <p:nvPr/>
        </p:nvGrpSpPr>
        <p:grpSpPr bwMode="auto">
          <a:xfrm>
            <a:off x="4343400" y="1828800"/>
            <a:ext cx="457200" cy="1828800"/>
            <a:chOff x="7010400" y="1143000"/>
            <a:chExt cx="457200" cy="1828800"/>
          </a:xfrm>
        </p:grpSpPr>
        <p:sp>
          <p:nvSpPr>
            <p:cNvPr id="33874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75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3814" name="TextBox 93"/>
          <p:cNvSpPr txBox="1">
            <a:spLocks noChangeArrowheads="1"/>
          </p:cNvSpPr>
          <p:nvPr/>
        </p:nvSpPr>
        <p:spPr bwMode="auto">
          <a:xfrm>
            <a:off x="3962400" y="25146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…</a:t>
            </a:r>
          </a:p>
        </p:txBody>
      </p:sp>
      <p:sp>
        <p:nvSpPr>
          <p:cNvPr id="33815" name="TextBox 94"/>
          <p:cNvSpPr txBox="1">
            <a:spLocks noChangeArrowheads="1"/>
          </p:cNvSpPr>
          <p:nvPr/>
        </p:nvSpPr>
        <p:spPr bwMode="auto">
          <a:xfrm>
            <a:off x="3733800" y="13065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latin typeface="Helvetica" panose="020B0604020202020204" pitchFamily="34" charset="0"/>
              </a:rPr>
              <a:t>threads</a:t>
            </a:r>
          </a:p>
        </p:txBody>
      </p:sp>
      <p:cxnSp>
        <p:nvCxnSpPr>
          <p:cNvPr id="33816" name="Straight Arrow Connector 95"/>
          <p:cNvCxnSpPr>
            <a:cxnSpLocks noChangeShapeType="1"/>
            <a:stCxn id="33815" idx="2"/>
            <a:endCxn id="33876" idx="0"/>
          </p:cNvCxnSpPr>
          <p:nvPr/>
        </p:nvCxnSpPr>
        <p:spPr bwMode="auto">
          <a:xfrm flipH="1">
            <a:off x="3810000" y="16764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Straight Arrow Connector 96"/>
          <p:cNvCxnSpPr>
            <a:cxnSpLocks noChangeShapeType="1"/>
            <a:stCxn id="33815" idx="2"/>
            <a:endCxn id="33874" idx="0"/>
          </p:cNvCxnSpPr>
          <p:nvPr/>
        </p:nvCxnSpPr>
        <p:spPr bwMode="auto">
          <a:xfrm>
            <a:off x="4211638" y="16764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TextBox 97"/>
          <p:cNvSpPr txBox="1">
            <a:spLocks noChangeArrowheads="1"/>
          </p:cNvSpPr>
          <p:nvPr/>
        </p:nvSpPr>
        <p:spPr bwMode="auto">
          <a:xfrm>
            <a:off x="2895600" y="24384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800" b="1">
                <a:latin typeface="Helvetica" panose="020B0604020202020204" pitchFamily="34" charset="0"/>
              </a:rPr>
              <a:t>…</a:t>
            </a:r>
          </a:p>
        </p:txBody>
      </p:sp>
      <p:cxnSp>
        <p:nvCxnSpPr>
          <p:cNvPr id="33819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314700" y="36576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Straight Arrow Connector 99"/>
          <p:cNvCxnSpPr>
            <a:cxnSpLocks noChangeShapeType="1"/>
            <a:stCxn id="33880" idx="2"/>
            <a:endCxn id="47" idx="0"/>
          </p:cNvCxnSpPr>
          <p:nvPr/>
        </p:nvCxnSpPr>
        <p:spPr bwMode="auto">
          <a:xfrm>
            <a:off x="685800" y="36576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Straight Arrow Connector 100"/>
          <p:cNvCxnSpPr>
            <a:cxnSpLocks noChangeShapeType="1"/>
            <a:stCxn id="33878" idx="2"/>
            <a:endCxn id="47" idx="0"/>
          </p:cNvCxnSpPr>
          <p:nvPr/>
        </p:nvCxnSpPr>
        <p:spPr bwMode="auto">
          <a:xfrm>
            <a:off x="1447800" y="36576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Straight Arrow Connector 51"/>
          <p:cNvCxnSpPr>
            <a:cxnSpLocks noChangeShapeType="1"/>
            <a:stCxn id="33874" idx="2"/>
            <a:endCxn id="47" idx="0"/>
          </p:cNvCxnSpPr>
          <p:nvPr/>
        </p:nvCxnSpPr>
        <p:spPr bwMode="auto">
          <a:xfrm flipH="1">
            <a:off x="3314700" y="36576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676400"/>
            <a:ext cx="3429000" cy="3886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Switch overhead between hardware-threads: </a:t>
            </a:r>
            <a:r>
              <a:rPr lang="en-US" b="1" dirty="0" smtClean="0">
                <a:ea typeface="ＭＳ Ｐゴシック" charset="-128"/>
                <a:cs typeface="ＭＳ Ｐゴシック" pitchFamily="-107" charset="-128"/>
              </a:rPr>
              <a:t>very-low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  <a:cs typeface="ＭＳ Ｐゴシック" pitchFamily="-107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  <a:cs typeface="ＭＳ Ｐゴシック" pitchFamily="-107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  <a:cs typeface="ＭＳ Ｐゴシック" pitchFamily="-107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371600" y="55626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1</a:t>
            </a:r>
          </a:p>
        </p:txBody>
      </p:sp>
      <p:sp>
        <p:nvSpPr>
          <p:cNvPr id="33825" name="TextBox 17"/>
          <p:cNvSpPr txBox="1">
            <a:spLocks noChangeArrowheads="1"/>
          </p:cNvSpPr>
          <p:nvPr/>
        </p:nvSpPr>
        <p:spPr bwMode="auto">
          <a:xfrm>
            <a:off x="5294313" y="563880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CPU</a:t>
            </a:r>
          </a:p>
        </p:txBody>
      </p:sp>
      <p:grpSp>
        <p:nvGrpSpPr>
          <p:cNvPr id="33826" name="Group 54"/>
          <p:cNvGrpSpPr>
            <a:grpSpLocks/>
          </p:cNvGrpSpPr>
          <p:nvPr/>
        </p:nvGrpSpPr>
        <p:grpSpPr bwMode="auto">
          <a:xfrm>
            <a:off x="1447800" y="5638800"/>
            <a:ext cx="304800" cy="609600"/>
            <a:chOff x="7010400" y="1143000"/>
            <a:chExt cx="457200" cy="1828800"/>
          </a:xfrm>
        </p:grpSpPr>
        <p:sp>
          <p:nvSpPr>
            <p:cNvPr id="33872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73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27" name="Group 67"/>
          <p:cNvGrpSpPr>
            <a:grpSpLocks/>
          </p:cNvGrpSpPr>
          <p:nvPr/>
        </p:nvGrpSpPr>
        <p:grpSpPr bwMode="auto">
          <a:xfrm>
            <a:off x="1828800" y="5638800"/>
            <a:ext cx="304800" cy="609600"/>
            <a:chOff x="7010400" y="1143000"/>
            <a:chExt cx="457200" cy="1828800"/>
          </a:xfrm>
        </p:grpSpPr>
        <p:sp>
          <p:nvSpPr>
            <p:cNvPr id="33870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71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2362200" y="55626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2</a:t>
            </a:r>
          </a:p>
        </p:txBody>
      </p:sp>
      <p:grpSp>
        <p:nvGrpSpPr>
          <p:cNvPr id="33829" name="Group 71"/>
          <p:cNvGrpSpPr>
            <a:grpSpLocks/>
          </p:cNvGrpSpPr>
          <p:nvPr/>
        </p:nvGrpSpPr>
        <p:grpSpPr bwMode="auto">
          <a:xfrm>
            <a:off x="2438400" y="5638800"/>
            <a:ext cx="304800" cy="609600"/>
            <a:chOff x="7010400" y="1143000"/>
            <a:chExt cx="457200" cy="1828800"/>
          </a:xfrm>
        </p:grpSpPr>
        <p:sp>
          <p:nvSpPr>
            <p:cNvPr id="33868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69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30" name="Group 74"/>
          <p:cNvGrpSpPr>
            <a:grpSpLocks/>
          </p:cNvGrpSpPr>
          <p:nvPr/>
        </p:nvGrpSpPr>
        <p:grpSpPr bwMode="auto">
          <a:xfrm>
            <a:off x="2819400" y="5638800"/>
            <a:ext cx="304800" cy="609600"/>
            <a:chOff x="7010400" y="1143000"/>
            <a:chExt cx="457200" cy="1828800"/>
          </a:xfrm>
        </p:grpSpPr>
        <p:sp>
          <p:nvSpPr>
            <p:cNvPr id="33866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67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3352800" y="55626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3</a:t>
            </a:r>
          </a:p>
        </p:txBody>
      </p:sp>
      <p:grpSp>
        <p:nvGrpSpPr>
          <p:cNvPr id="33832" name="Group 103"/>
          <p:cNvGrpSpPr>
            <a:grpSpLocks/>
          </p:cNvGrpSpPr>
          <p:nvPr/>
        </p:nvGrpSpPr>
        <p:grpSpPr bwMode="auto">
          <a:xfrm>
            <a:off x="3429000" y="5638800"/>
            <a:ext cx="304800" cy="609600"/>
            <a:chOff x="7010400" y="1143000"/>
            <a:chExt cx="457200" cy="1828800"/>
          </a:xfrm>
        </p:grpSpPr>
        <p:sp>
          <p:nvSpPr>
            <p:cNvPr id="33864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65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33" name="Group 106"/>
          <p:cNvGrpSpPr>
            <a:grpSpLocks/>
          </p:cNvGrpSpPr>
          <p:nvPr/>
        </p:nvGrpSpPr>
        <p:grpSpPr bwMode="auto">
          <a:xfrm>
            <a:off x="3810000" y="5638800"/>
            <a:ext cx="304800" cy="609600"/>
            <a:chOff x="7010400" y="1143000"/>
            <a:chExt cx="457200" cy="1828800"/>
          </a:xfrm>
        </p:grpSpPr>
        <p:sp>
          <p:nvSpPr>
            <p:cNvPr id="33862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63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4343400" y="55626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endParaRPr lang="en-US" dirty="0">
              <a:latin typeface="Helvetica"/>
              <a:ea typeface="ＭＳ Ｐゴシック" charset="0"/>
              <a:cs typeface="Helvetica"/>
            </a:endParaRPr>
          </a:p>
          <a:p>
            <a:pPr>
              <a:defRPr/>
            </a:pPr>
            <a:r>
              <a:rPr lang="en-US" dirty="0">
                <a:latin typeface="Helvetica"/>
                <a:ea typeface="ＭＳ Ｐゴシック" charset="0"/>
                <a:cs typeface="Helvetica"/>
              </a:rPr>
              <a:t>core 4</a:t>
            </a:r>
          </a:p>
        </p:txBody>
      </p:sp>
      <p:grpSp>
        <p:nvGrpSpPr>
          <p:cNvPr id="33835" name="Group 110"/>
          <p:cNvGrpSpPr>
            <a:grpSpLocks/>
          </p:cNvGrpSpPr>
          <p:nvPr/>
        </p:nvGrpSpPr>
        <p:grpSpPr bwMode="auto">
          <a:xfrm>
            <a:off x="4419600" y="5638800"/>
            <a:ext cx="304800" cy="609600"/>
            <a:chOff x="7010400" y="1143000"/>
            <a:chExt cx="457200" cy="1828800"/>
          </a:xfrm>
        </p:grpSpPr>
        <p:sp>
          <p:nvSpPr>
            <p:cNvPr id="33860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61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3836" name="Group 113"/>
          <p:cNvGrpSpPr>
            <a:grpSpLocks/>
          </p:cNvGrpSpPr>
          <p:nvPr/>
        </p:nvGrpSpPr>
        <p:grpSpPr bwMode="auto">
          <a:xfrm>
            <a:off x="4800600" y="5638800"/>
            <a:ext cx="304800" cy="609600"/>
            <a:chOff x="7010400" y="1143000"/>
            <a:chExt cx="457200" cy="1828800"/>
          </a:xfrm>
        </p:grpSpPr>
        <p:sp>
          <p:nvSpPr>
            <p:cNvPr id="33858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 b="1">
                <a:latin typeface="Helvetica" panose="020B0604020202020204" pitchFamily="34" charset="0"/>
              </a:endParaRPr>
            </a:p>
          </p:txBody>
        </p:sp>
        <p:sp>
          <p:nvSpPr>
            <p:cNvPr id="33859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39654 h 1835150"/>
                <a:gd name="T4" fmla="*/ 6353 w 232039"/>
                <a:gd name="T5" fmla="*/ 115788 h 1835150"/>
                <a:gd name="T6" fmla="*/ 222253 w 232039"/>
                <a:gd name="T7" fmla="*/ 191923 h 1835150"/>
                <a:gd name="T8" fmla="*/ 3 w 232039"/>
                <a:gd name="T9" fmla="*/ 266473 h 1835150"/>
                <a:gd name="T10" fmla="*/ 228603 w 232039"/>
                <a:gd name="T11" fmla="*/ 342607 h 1835150"/>
                <a:gd name="T12" fmla="*/ 12703 w 232039"/>
                <a:gd name="T13" fmla="*/ 420328 h 1835150"/>
                <a:gd name="T14" fmla="*/ 114303 w 232039"/>
                <a:gd name="T15" fmla="*/ 458395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cxnSp>
        <p:nvCxnSpPr>
          <p:cNvPr id="33837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1600200" y="48768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8" name="Straight Arrow Connector 116"/>
          <p:cNvCxnSpPr>
            <a:cxnSpLocks noChangeShapeType="1"/>
          </p:cNvCxnSpPr>
          <p:nvPr/>
        </p:nvCxnSpPr>
        <p:spPr bwMode="auto">
          <a:xfrm flipH="1">
            <a:off x="1981200" y="49530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9" name="Straight Arrow Connector 63"/>
          <p:cNvCxnSpPr>
            <a:cxnSpLocks noChangeShapeType="1"/>
            <a:stCxn id="47" idx="4"/>
            <a:endCxn id="33868" idx="0"/>
          </p:cNvCxnSpPr>
          <p:nvPr/>
        </p:nvCxnSpPr>
        <p:spPr bwMode="auto">
          <a:xfrm flipH="1">
            <a:off x="2590800" y="48768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0" name="Straight Arrow Connector 117"/>
          <p:cNvCxnSpPr>
            <a:cxnSpLocks noChangeShapeType="1"/>
            <a:stCxn id="33796" idx="2"/>
            <a:endCxn id="33866" idx="0"/>
          </p:cNvCxnSpPr>
          <p:nvPr/>
        </p:nvCxnSpPr>
        <p:spPr bwMode="auto">
          <a:xfrm flipH="1">
            <a:off x="2971800" y="48768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1" name="Straight Arrow Connector 64"/>
          <p:cNvCxnSpPr>
            <a:cxnSpLocks noChangeShapeType="1"/>
            <a:stCxn id="33796" idx="2"/>
            <a:endCxn id="33864" idx="0"/>
          </p:cNvCxnSpPr>
          <p:nvPr/>
        </p:nvCxnSpPr>
        <p:spPr bwMode="auto">
          <a:xfrm>
            <a:off x="3314700" y="48768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2" name="Straight Arrow Connector 118"/>
          <p:cNvCxnSpPr>
            <a:cxnSpLocks noChangeShapeType="1"/>
            <a:stCxn id="33796" idx="2"/>
            <a:endCxn id="33862" idx="0"/>
          </p:cNvCxnSpPr>
          <p:nvPr/>
        </p:nvCxnSpPr>
        <p:spPr bwMode="auto">
          <a:xfrm>
            <a:off x="3314700" y="48768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3" name="Straight Arrow Connector 66"/>
          <p:cNvCxnSpPr>
            <a:cxnSpLocks noChangeShapeType="1"/>
            <a:stCxn id="47" idx="4"/>
            <a:endCxn id="33860" idx="0"/>
          </p:cNvCxnSpPr>
          <p:nvPr/>
        </p:nvCxnSpPr>
        <p:spPr bwMode="auto">
          <a:xfrm>
            <a:off x="3314700" y="48768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4" name="Straight Arrow Connector 119"/>
          <p:cNvCxnSpPr>
            <a:cxnSpLocks noChangeShapeType="1"/>
            <a:stCxn id="33796" idx="2"/>
          </p:cNvCxnSpPr>
          <p:nvPr/>
        </p:nvCxnSpPr>
        <p:spPr bwMode="auto">
          <a:xfrm>
            <a:off x="3314700" y="48768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67000" y="4800600"/>
            <a:ext cx="3276600" cy="685800"/>
            <a:chOff x="2667000" y="4495800"/>
            <a:chExt cx="3276600" cy="685800"/>
          </a:xfrm>
        </p:grpSpPr>
        <p:sp>
          <p:nvSpPr>
            <p:cNvPr id="33856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>
                <a:latin typeface="Helvetica" panose="020B0604020202020204" pitchFamily="34" charset="0"/>
              </a:endParaRPr>
            </a:p>
          </p:txBody>
        </p:sp>
        <p:sp>
          <p:nvSpPr>
            <p:cNvPr id="33857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800">
                  <a:latin typeface="Helvetica" panose="020B0604020202020204" pitchFamily="34" charset="0"/>
                </a:rPr>
                <a:t>8 threads at a time</a:t>
              </a:r>
            </a:p>
          </p:txBody>
        </p:sp>
      </p:grpSp>
      <p:sp>
        <p:nvSpPr>
          <p:cNvPr id="33846" name="TextBox 122"/>
          <p:cNvSpPr txBox="1">
            <a:spLocks noChangeArrowheads="1"/>
          </p:cNvSpPr>
          <p:nvPr/>
        </p:nvSpPr>
        <p:spPr bwMode="auto">
          <a:xfrm>
            <a:off x="0" y="4611688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dirty="0">
                <a:latin typeface="Helvetica" panose="020B0604020202020204" pitchFamily="34" charset="0"/>
              </a:rPr>
              <a:t>hardware-threads</a:t>
            </a:r>
          </a:p>
          <a:p>
            <a:r>
              <a:rPr lang="en-US" sz="1800" dirty="0">
                <a:latin typeface="Helvetica" panose="020B0604020202020204" pitchFamily="34" charset="0"/>
              </a:rPr>
              <a:t>(</a:t>
            </a:r>
            <a:r>
              <a:rPr lang="en-US" sz="1800" dirty="0" err="1">
                <a:latin typeface="Helvetica" panose="020B0604020202020204" pitchFamily="34" charset="0"/>
              </a:rPr>
              <a:t>hyperthreading</a:t>
            </a:r>
            <a:r>
              <a:rPr lang="en-US" sz="1800" dirty="0">
                <a:latin typeface="Helvetica" panose="020B0604020202020204" pitchFamily="34" charset="0"/>
              </a:rPr>
              <a:t>)</a:t>
            </a:r>
          </a:p>
        </p:txBody>
      </p:sp>
      <p:cxnSp>
        <p:nvCxnSpPr>
          <p:cNvPr id="33847" name="Straight Arrow Connector 123"/>
          <p:cNvCxnSpPr>
            <a:cxnSpLocks noChangeShapeType="1"/>
            <a:endCxn id="33872" idx="1"/>
          </p:cNvCxnSpPr>
          <p:nvPr/>
        </p:nvCxnSpPr>
        <p:spPr bwMode="auto">
          <a:xfrm>
            <a:off x="996950" y="5334000"/>
            <a:ext cx="4508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48" name="Straight Arrow Connector 124"/>
          <p:cNvCxnSpPr>
            <a:cxnSpLocks noChangeShapeType="1"/>
            <a:endCxn id="33870" idx="1"/>
          </p:cNvCxnSpPr>
          <p:nvPr/>
        </p:nvCxnSpPr>
        <p:spPr bwMode="auto">
          <a:xfrm>
            <a:off x="996950" y="5334000"/>
            <a:ext cx="8318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49" name="Rectangle 77"/>
          <p:cNvSpPr>
            <a:spLocks noChangeArrowheads="1"/>
          </p:cNvSpPr>
          <p:nvPr/>
        </p:nvSpPr>
        <p:spPr bwMode="auto">
          <a:xfrm>
            <a:off x="4572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3850" name="Rectangle 77"/>
          <p:cNvSpPr>
            <a:spLocks noChangeArrowheads="1"/>
          </p:cNvSpPr>
          <p:nvPr/>
        </p:nvSpPr>
        <p:spPr bwMode="auto">
          <a:xfrm>
            <a:off x="12192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3851" name="Rectangle 77"/>
          <p:cNvSpPr>
            <a:spLocks noChangeArrowheads="1"/>
          </p:cNvSpPr>
          <p:nvPr/>
        </p:nvSpPr>
        <p:spPr bwMode="auto">
          <a:xfrm>
            <a:off x="35814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3852" name="Rectangle 77"/>
          <p:cNvSpPr>
            <a:spLocks noChangeArrowheads="1"/>
          </p:cNvSpPr>
          <p:nvPr/>
        </p:nvSpPr>
        <p:spPr bwMode="auto">
          <a:xfrm>
            <a:off x="4343400" y="32004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100" b="1">
                <a:latin typeface="Arial Narrow" panose="020B0606020202030204" pitchFamily="34" charset="0"/>
              </a:rPr>
              <a:t>CPU</a:t>
            </a:r>
          </a:p>
          <a:p>
            <a:r>
              <a:rPr lang="en-US" sz="1100" b="1">
                <a:latin typeface="Arial Narrow" panose="020B0606020202030204" pitchFamily="34" charset="0"/>
              </a:rPr>
              <a:t>state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38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BCDC3C94-36FA-40F4-8CD2-992BBA40FFC2}" type="slidenum">
              <a:rPr lang="en-US" sz="1200">
                <a:solidFill>
                  <a:srgbClr val="898989"/>
                </a:solidFill>
              </a:rPr>
              <a:pPr/>
              <a:t>23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31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Abstraction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42888" y="1417638"/>
            <a:ext cx="8901112" cy="4525962"/>
          </a:xfrm>
        </p:spPr>
        <p:txBody>
          <a:bodyPr/>
          <a:lstStyle/>
          <a:p>
            <a:r>
              <a:rPr lang="en-US" smtClean="0"/>
              <a:t>Infinite number of processors</a:t>
            </a:r>
          </a:p>
          <a:p>
            <a:r>
              <a:rPr lang="en-US" smtClean="0"/>
              <a:t>Threads execute with variable speed</a:t>
            </a:r>
          </a:p>
          <a:p>
            <a:pPr lvl="1"/>
            <a:r>
              <a:rPr lang="en-US" smtClean="0"/>
              <a:t>Programs must be designed to work with any schedule</a:t>
            </a:r>
          </a:p>
        </p:txBody>
      </p:sp>
      <p:pic>
        <p:nvPicPr>
          <p:cNvPr id="35843" name="Content Placeholder 3" descr="threadAbstrac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84" b="-15884"/>
          <a:stretch>
            <a:fillRect/>
          </a:stretch>
        </p:blipFill>
        <p:spPr bwMode="auto">
          <a:xfrm>
            <a:off x="457200" y="24987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584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26D28F67-F045-4A77-895A-5265551A70B1}" type="slidenum">
              <a:rPr lang="en-US" sz="1200">
                <a:solidFill>
                  <a:srgbClr val="898989"/>
                </a:solidFill>
              </a:rPr>
              <a:pPr/>
              <a:t>24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Programmer vs. Processor View</a:t>
            </a:r>
          </a:p>
        </p:txBody>
      </p:sp>
      <p:pic>
        <p:nvPicPr>
          <p:cNvPr id="37890" name="Content Placeholder 3" descr="threadSuspend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23" r="-14223"/>
          <a:stretch>
            <a:fillRect/>
          </a:stretch>
        </p:blipFill>
        <p:spPr>
          <a:xfrm>
            <a:off x="-427038" y="1646238"/>
            <a:ext cx="10444163" cy="5745162"/>
          </a:xfrm>
        </p:spPr>
      </p:pic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EBB4B9E9-FD22-4F10-B1AB-1EFFA31F7897}" type="slidenum">
              <a:rPr lang="en-US" sz="1200">
                <a:solidFill>
                  <a:srgbClr val="898989"/>
                </a:solidFill>
              </a:rPr>
              <a:pPr/>
              <a:t>25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Executions</a:t>
            </a:r>
          </a:p>
        </p:txBody>
      </p:sp>
      <p:pic>
        <p:nvPicPr>
          <p:cNvPr id="38914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01F0F61-5DC9-4EF9-8FBB-50569F360E52}" type="slidenum">
              <a:rPr lang="en-US" sz="1200">
                <a:solidFill>
                  <a:srgbClr val="898989"/>
                </a:solidFill>
              </a:rPr>
              <a:pPr/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ATM Bank Server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5181600"/>
            <a:ext cx="7924800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Don’t hand out too much money</a:t>
            </a:r>
          </a:p>
        </p:txBody>
      </p:sp>
      <p:grpSp>
        <p:nvGrpSpPr>
          <p:cNvPr id="78851" name="Group 11"/>
          <p:cNvGrpSpPr>
            <a:grpSpLocks/>
          </p:cNvGrpSpPr>
          <p:nvPr/>
        </p:nvGrpSpPr>
        <p:grpSpPr bwMode="auto">
          <a:xfrm>
            <a:off x="1219200" y="1066800"/>
            <a:ext cx="1219200" cy="1219200"/>
            <a:chOff x="3456" y="960"/>
            <a:chExt cx="1056" cy="1056"/>
          </a:xfrm>
        </p:grpSpPr>
        <p:sp>
          <p:nvSpPr>
            <p:cNvPr id="7889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5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6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8852" name="Group 16"/>
          <p:cNvGrpSpPr>
            <a:grpSpLocks/>
          </p:cNvGrpSpPr>
          <p:nvPr/>
        </p:nvGrpSpPr>
        <p:grpSpPr bwMode="auto">
          <a:xfrm>
            <a:off x="1676400" y="3505200"/>
            <a:ext cx="1219200" cy="1219200"/>
            <a:chOff x="3456" y="960"/>
            <a:chExt cx="1056" cy="1056"/>
          </a:xfrm>
        </p:grpSpPr>
        <p:sp>
          <p:nvSpPr>
            <p:cNvPr id="7889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92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3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8853" name="Group 20"/>
          <p:cNvGrpSpPr>
            <a:grpSpLocks/>
          </p:cNvGrpSpPr>
          <p:nvPr/>
        </p:nvGrpSpPr>
        <p:grpSpPr bwMode="auto">
          <a:xfrm>
            <a:off x="7239000" y="2514600"/>
            <a:ext cx="1219200" cy="1219200"/>
            <a:chOff x="3456" y="960"/>
            <a:chExt cx="1056" cy="1056"/>
          </a:xfrm>
        </p:grpSpPr>
        <p:sp>
          <p:nvSpPr>
            <p:cNvPr id="78888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90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8854" name="tower"/>
          <p:cNvSpPr>
            <a:spLocks noEditPoints="1" noChangeArrowheads="1"/>
          </p:cNvSpPr>
          <p:nvPr/>
        </p:nvSpPr>
        <p:spPr bwMode="auto">
          <a:xfrm>
            <a:off x="4114800" y="11430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tower"/>
          <p:cNvSpPr>
            <a:spLocks noEditPoints="1" noChangeArrowheads="1"/>
          </p:cNvSpPr>
          <p:nvPr/>
        </p:nvSpPr>
        <p:spPr bwMode="auto">
          <a:xfrm>
            <a:off x="4572000" y="12954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tower"/>
          <p:cNvSpPr>
            <a:spLocks noEditPoints="1" noChangeArrowheads="1"/>
          </p:cNvSpPr>
          <p:nvPr/>
        </p:nvSpPr>
        <p:spPr bwMode="auto">
          <a:xfrm>
            <a:off x="5029200" y="1143000"/>
            <a:ext cx="904875" cy="18097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8857" name="Group 40"/>
          <p:cNvGrpSpPr>
            <a:grpSpLocks/>
          </p:cNvGrpSpPr>
          <p:nvPr/>
        </p:nvGrpSpPr>
        <p:grpSpPr bwMode="auto">
          <a:xfrm>
            <a:off x="4572000" y="4191000"/>
            <a:ext cx="1219200" cy="1219200"/>
            <a:chOff x="3456" y="960"/>
            <a:chExt cx="1056" cy="1056"/>
          </a:xfrm>
        </p:grpSpPr>
        <p:sp>
          <p:nvSpPr>
            <p:cNvPr id="78885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  <p:sp>
          <p:nvSpPr>
            <p:cNvPr id="78887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Comic Sans MS" panose="030F0702030302020204" pitchFamily="66" charset="0"/>
              </a:endParaRPr>
            </a:p>
          </p:txBody>
        </p:sp>
      </p:grpSp>
      <p:sp>
        <p:nvSpPr>
          <p:cNvPr id="78858" name="Freeform 44"/>
          <p:cNvSpPr>
            <a:spLocks/>
          </p:cNvSpPr>
          <p:nvPr/>
        </p:nvSpPr>
        <p:spPr bwMode="auto">
          <a:xfrm>
            <a:off x="2438400" y="13462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59" name="Freeform 49"/>
          <p:cNvSpPr>
            <a:spLocks/>
          </p:cNvSpPr>
          <p:nvPr/>
        </p:nvSpPr>
        <p:spPr bwMode="auto">
          <a:xfrm rot="10800000">
            <a:off x="2438400" y="17526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0" name="Group 54"/>
          <p:cNvGrpSpPr>
            <a:grpSpLocks/>
          </p:cNvGrpSpPr>
          <p:nvPr/>
        </p:nvGrpSpPr>
        <p:grpSpPr bwMode="auto">
          <a:xfrm>
            <a:off x="2590800" y="1828800"/>
            <a:ext cx="914400" cy="914400"/>
            <a:chOff x="1584" y="1200"/>
            <a:chExt cx="576" cy="576"/>
          </a:xfrm>
        </p:grpSpPr>
        <p:sp>
          <p:nvSpPr>
            <p:cNvPr id="78882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1" name="Freeform 55"/>
          <p:cNvSpPr>
            <a:spLocks/>
          </p:cNvSpPr>
          <p:nvPr/>
        </p:nvSpPr>
        <p:spPr bwMode="auto">
          <a:xfrm rot="1001955">
            <a:off x="5867400" y="2286000"/>
            <a:ext cx="1444625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2" name="Freeform 58"/>
          <p:cNvSpPr>
            <a:spLocks/>
          </p:cNvSpPr>
          <p:nvPr/>
        </p:nvSpPr>
        <p:spPr bwMode="auto">
          <a:xfrm rot="-9965838">
            <a:off x="5865813" y="2644775"/>
            <a:ext cx="1374775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3" name="Group 59"/>
          <p:cNvGrpSpPr>
            <a:grpSpLocks/>
          </p:cNvGrpSpPr>
          <p:nvPr/>
        </p:nvGrpSpPr>
        <p:grpSpPr bwMode="auto">
          <a:xfrm>
            <a:off x="5943600" y="2743200"/>
            <a:ext cx="914400" cy="914400"/>
            <a:chOff x="1584" y="1200"/>
            <a:chExt cx="576" cy="576"/>
          </a:xfrm>
        </p:grpSpPr>
        <p:sp>
          <p:nvSpPr>
            <p:cNvPr id="78879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4" name="Freeform 63"/>
          <p:cNvSpPr>
            <a:spLocks/>
          </p:cNvSpPr>
          <p:nvPr/>
        </p:nvSpPr>
        <p:spPr bwMode="auto">
          <a:xfrm rot="5100375">
            <a:off x="4764088" y="3378200"/>
            <a:ext cx="14478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5" name="Freeform 64"/>
          <p:cNvSpPr>
            <a:spLocks/>
          </p:cNvSpPr>
          <p:nvPr/>
        </p:nvSpPr>
        <p:spPr bwMode="auto">
          <a:xfrm rot="-5699625">
            <a:off x="4470400" y="3378200"/>
            <a:ext cx="14478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6" name="Group 65"/>
          <p:cNvGrpSpPr>
            <a:grpSpLocks/>
          </p:cNvGrpSpPr>
          <p:nvPr/>
        </p:nvGrpSpPr>
        <p:grpSpPr bwMode="auto">
          <a:xfrm>
            <a:off x="4495800" y="3124200"/>
            <a:ext cx="914400" cy="914400"/>
            <a:chOff x="1584" y="1200"/>
            <a:chExt cx="576" cy="576"/>
          </a:xfrm>
        </p:grpSpPr>
        <p:sp>
          <p:nvSpPr>
            <p:cNvPr id="78876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7" name="Freeform 69"/>
          <p:cNvSpPr>
            <a:spLocks/>
          </p:cNvSpPr>
          <p:nvPr/>
        </p:nvSpPr>
        <p:spPr bwMode="auto">
          <a:xfrm rot="-2311332">
            <a:off x="2590800" y="29718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68" name="Freeform 70"/>
          <p:cNvSpPr>
            <a:spLocks/>
          </p:cNvSpPr>
          <p:nvPr/>
        </p:nvSpPr>
        <p:spPr bwMode="auto">
          <a:xfrm rot="8288181">
            <a:off x="2743200" y="3200400"/>
            <a:ext cx="1676400" cy="330200"/>
          </a:xfrm>
          <a:custGeom>
            <a:avLst/>
            <a:gdLst>
              <a:gd name="T0" fmla="*/ 0 w 1008"/>
              <a:gd name="T1" fmla="*/ 2147483647 h 208"/>
              <a:gd name="T2" fmla="*/ 2147483647 w 1008"/>
              <a:gd name="T3" fmla="*/ 2147483647 h 208"/>
              <a:gd name="T4" fmla="*/ 2147483647 w 1008"/>
              <a:gd name="T5" fmla="*/ 2147483647 h 208"/>
              <a:gd name="T6" fmla="*/ 0 60000 65536"/>
              <a:gd name="T7" fmla="*/ 0 60000 65536"/>
              <a:gd name="T8" fmla="*/ 0 60000 65536"/>
              <a:gd name="T9" fmla="*/ 0 w 1008"/>
              <a:gd name="T10" fmla="*/ 0 h 208"/>
              <a:gd name="T11" fmla="*/ 1008 w 100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69" name="Group 71"/>
          <p:cNvGrpSpPr>
            <a:grpSpLocks/>
          </p:cNvGrpSpPr>
          <p:nvPr/>
        </p:nvGrpSpPr>
        <p:grpSpPr bwMode="auto">
          <a:xfrm>
            <a:off x="3200400" y="3276600"/>
            <a:ext cx="914400" cy="914400"/>
            <a:chOff x="1584" y="1200"/>
            <a:chExt cx="576" cy="576"/>
          </a:xfrm>
        </p:grpSpPr>
        <p:sp>
          <p:nvSpPr>
            <p:cNvPr id="78873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0 w 1326"/>
                <a:gd name="T1" fmla="*/ 0 h 1327"/>
                <a:gd name="T2" fmla="*/ 0 w 1326"/>
                <a:gd name="T3" fmla="*/ 0 h 1327"/>
                <a:gd name="T4" fmla="*/ 0 w 1326"/>
                <a:gd name="T5" fmla="*/ 0 h 1327"/>
                <a:gd name="T6" fmla="*/ 0 w 1326"/>
                <a:gd name="T7" fmla="*/ 0 h 1327"/>
                <a:gd name="T8" fmla="*/ 0 w 1326"/>
                <a:gd name="T9" fmla="*/ 0 h 1327"/>
                <a:gd name="T10" fmla="*/ 0 w 1326"/>
                <a:gd name="T11" fmla="*/ 0 h 1327"/>
                <a:gd name="T12" fmla="*/ 0 w 1326"/>
                <a:gd name="T13" fmla="*/ 0 h 1327"/>
                <a:gd name="T14" fmla="*/ 0 w 1326"/>
                <a:gd name="T15" fmla="*/ 0 h 1327"/>
                <a:gd name="T16" fmla="*/ 0 w 1326"/>
                <a:gd name="T17" fmla="*/ 0 h 1327"/>
                <a:gd name="T18" fmla="*/ 0 w 1326"/>
                <a:gd name="T19" fmla="*/ 0 h 1327"/>
                <a:gd name="T20" fmla="*/ 0 w 1326"/>
                <a:gd name="T21" fmla="*/ 0 h 1327"/>
                <a:gd name="T22" fmla="*/ 0 w 1326"/>
                <a:gd name="T23" fmla="*/ 0 h 1327"/>
                <a:gd name="T24" fmla="*/ 0 w 1326"/>
                <a:gd name="T25" fmla="*/ 0 h 1327"/>
                <a:gd name="T26" fmla="*/ 0 w 1326"/>
                <a:gd name="T27" fmla="*/ 0 h 1327"/>
                <a:gd name="T28" fmla="*/ 0 w 1326"/>
                <a:gd name="T29" fmla="*/ 0 h 1327"/>
                <a:gd name="T30" fmla="*/ 0 w 1326"/>
                <a:gd name="T31" fmla="*/ 0 h 1327"/>
                <a:gd name="T32" fmla="*/ 0 w 1326"/>
                <a:gd name="T33" fmla="*/ 0 h 1327"/>
                <a:gd name="T34" fmla="*/ 0 w 1326"/>
                <a:gd name="T35" fmla="*/ 0 h 1327"/>
                <a:gd name="T36" fmla="*/ 0 w 1326"/>
                <a:gd name="T37" fmla="*/ 0 h 1327"/>
                <a:gd name="T38" fmla="*/ 0 w 1326"/>
                <a:gd name="T39" fmla="*/ 0 h 1327"/>
                <a:gd name="T40" fmla="*/ 0 w 1326"/>
                <a:gd name="T41" fmla="*/ 0 h 1327"/>
                <a:gd name="T42" fmla="*/ 0 w 1326"/>
                <a:gd name="T43" fmla="*/ 0 h 1327"/>
                <a:gd name="T44" fmla="*/ 0 w 1326"/>
                <a:gd name="T45" fmla="*/ 0 h 1327"/>
                <a:gd name="T46" fmla="*/ 0 w 1326"/>
                <a:gd name="T47" fmla="*/ 0 h 1327"/>
                <a:gd name="T48" fmla="*/ 0 w 1326"/>
                <a:gd name="T49" fmla="*/ 0 h 1327"/>
                <a:gd name="T50" fmla="*/ 0 w 1326"/>
                <a:gd name="T51" fmla="*/ 0 h 1327"/>
                <a:gd name="T52" fmla="*/ 0 w 1326"/>
                <a:gd name="T53" fmla="*/ 0 h 1327"/>
                <a:gd name="T54" fmla="*/ 0 w 1326"/>
                <a:gd name="T55" fmla="*/ 0 h 1327"/>
                <a:gd name="T56" fmla="*/ 0 w 1326"/>
                <a:gd name="T57" fmla="*/ 0 h 1327"/>
                <a:gd name="T58" fmla="*/ 0 w 1326"/>
                <a:gd name="T59" fmla="*/ 0 h 1327"/>
                <a:gd name="T60" fmla="*/ 0 w 1326"/>
                <a:gd name="T61" fmla="*/ 0 h 1327"/>
                <a:gd name="T62" fmla="*/ 0 w 1326"/>
                <a:gd name="T63" fmla="*/ 0 h 1327"/>
                <a:gd name="T64" fmla="*/ 0 w 1326"/>
                <a:gd name="T65" fmla="*/ 0 h 1327"/>
                <a:gd name="T66" fmla="*/ 0 w 1326"/>
                <a:gd name="T67" fmla="*/ 0 h 1327"/>
                <a:gd name="T68" fmla="*/ 0 w 1326"/>
                <a:gd name="T69" fmla="*/ 0 h 1327"/>
                <a:gd name="T70" fmla="*/ 0 w 1326"/>
                <a:gd name="T71" fmla="*/ 0 h 1327"/>
                <a:gd name="T72" fmla="*/ 0 w 1326"/>
                <a:gd name="T73" fmla="*/ 0 h 1327"/>
                <a:gd name="T74" fmla="*/ 0 w 1326"/>
                <a:gd name="T75" fmla="*/ 0 h 1327"/>
                <a:gd name="T76" fmla="*/ 0 w 1326"/>
                <a:gd name="T77" fmla="*/ 0 h 1327"/>
                <a:gd name="T78" fmla="*/ 0 w 1326"/>
                <a:gd name="T79" fmla="*/ 0 h 1327"/>
                <a:gd name="T80" fmla="*/ 0 w 1326"/>
                <a:gd name="T81" fmla="*/ 0 h 1327"/>
                <a:gd name="T82" fmla="*/ 0 w 1326"/>
                <a:gd name="T83" fmla="*/ 0 h 1327"/>
                <a:gd name="T84" fmla="*/ 0 w 1326"/>
                <a:gd name="T85" fmla="*/ 0 h 1327"/>
                <a:gd name="T86" fmla="*/ 0 w 1326"/>
                <a:gd name="T87" fmla="*/ 0 h 1327"/>
                <a:gd name="T88" fmla="*/ 0 w 1326"/>
                <a:gd name="T89" fmla="*/ 0 h 1327"/>
                <a:gd name="T90" fmla="*/ 0 w 1326"/>
                <a:gd name="T91" fmla="*/ 0 h 1327"/>
                <a:gd name="T92" fmla="*/ 0 w 1326"/>
                <a:gd name="T93" fmla="*/ 0 h 1327"/>
                <a:gd name="T94" fmla="*/ 0 w 1326"/>
                <a:gd name="T95" fmla="*/ 0 h 1327"/>
                <a:gd name="T96" fmla="*/ 0 w 1326"/>
                <a:gd name="T97" fmla="*/ 0 h 1327"/>
                <a:gd name="T98" fmla="*/ 0 w 1326"/>
                <a:gd name="T99" fmla="*/ 0 h 1327"/>
                <a:gd name="T100" fmla="*/ 0 w 1326"/>
                <a:gd name="T101" fmla="*/ 0 h 1327"/>
                <a:gd name="T102" fmla="*/ 0 w 1326"/>
                <a:gd name="T103" fmla="*/ 0 h 1327"/>
                <a:gd name="T104" fmla="*/ 0 w 1326"/>
                <a:gd name="T105" fmla="*/ 0 h 1327"/>
                <a:gd name="T106" fmla="*/ 0 w 1326"/>
                <a:gd name="T107" fmla="*/ 0 h 1327"/>
                <a:gd name="T108" fmla="*/ 0 w 1326"/>
                <a:gd name="T109" fmla="*/ 0 h 1327"/>
                <a:gd name="T110" fmla="*/ 0 w 1326"/>
                <a:gd name="T111" fmla="*/ 0 h 1327"/>
                <a:gd name="T112" fmla="*/ 0 w 1326"/>
                <a:gd name="T113" fmla="*/ 0 h 1327"/>
                <a:gd name="T114" fmla="*/ 0 w 1326"/>
                <a:gd name="T115" fmla="*/ 0 h 1327"/>
                <a:gd name="T116" fmla="*/ 0 w 1326"/>
                <a:gd name="T117" fmla="*/ 0 h 1327"/>
                <a:gd name="T118" fmla="*/ 0 w 1326"/>
                <a:gd name="T119" fmla="*/ 0 h 1327"/>
                <a:gd name="T120" fmla="*/ 0 w 1326"/>
                <a:gd name="T121" fmla="*/ 0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6"/>
                <a:gd name="T184" fmla="*/ 0 h 1327"/>
                <a:gd name="T185" fmla="*/ 1326 w 1326"/>
                <a:gd name="T186" fmla="*/ 1327 h 132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7887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A0A39395-9356-4833-93D1-FC564949E253}" type="slidenum">
              <a:rPr lang="en-US" sz="1200">
                <a:solidFill>
                  <a:srgbClr val="898989"/>
                </a:solidFill>
              </a:rPr>
              <a:pPr/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37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62963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BankServer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while (TRUE) {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ReceiveRequest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(&amp;op, &amp;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&amp;amount);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ProcessRequest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(op,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amount);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ProcessRequest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(op,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if (op == deposit) Deposit(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amount);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else if …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Deposit(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 =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GetAccount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may use disk I/O */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acct-&gt;balance += amount;</a:t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StoreAccount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(acct);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Involves disk I/O */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Multiple threads (multi-</a:t>
            </a:r>
            <a:r>
              <a:rPr lang="en-US" altLang="ko-KR" dirty="0" err="1" smtClean="0">
                <a:latin typeface="Helvetica" panose="020B0604020202020204" pitchFamily="34" charset="0"/>
                <a:ea typeface="Gulim" panose="020B0600000101010101" pitchFamily="34" charset="-127"/>
              </a:rPr>
              <a:t>proc</a:t>
            </a: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090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34279BD8-BC90-4288-BFC6-C16EC8BBF4F7}" type="slidenum">
              <a:rPr lang="en-US" sz="1200">
                <a:solidFill>
                  <a:srgbClr val="898989"/>
                </a:solidFill>
              </a:rPr>
              <a:pPr/>
              <a:t>28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1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Can Threads Help?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199"/>
            <a:ext cx="9067800" cy="5190173"/>
          </a:xfrm>
        </p:spPr>
        <p:txBody>
          <a:bodyPr>
            <a:noAutofit/>
          </a:bodyPr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32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One thread per request</a:t>
            </a:r>
            <a:r>
              <a:rPr lang="en-US" altLang="ko-KR" sz="32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!</a:t>
            </a:r>
            <a:endParaRPr lang="en-US" altLang="ko-KR" sz="3200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32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Requests proceeds to completion, blocking as required:</a:t>
            </a:r>
          </a:p>
          <a:p>
            <a:pPr>
              <a:buFontTx/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Deposit(</a:t>
            </a:r>
            <a:r>
              <a:rPr lang="en-US" altLang="ko-KR" sz="3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acctId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, amount) {</a:t>
            </a:r>
            <a:b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 = </a:t>
            </a:r>
            <a:r>
              <a:rPr lang="en-US" altLang="ko-KR" sz="3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GetAccount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3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actId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);	</a:t>
            </a: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May use disk I/O */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acct-&gt;balance += amount;</a:t>
            </a:r>
            <a:b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   </a:t>
            </a:r>
            <a:r>
              <a:rPr lang="en-US" altLang="ko-KR" sz="3200" dirty="0" err="1" smtClean="0">
                <a:latin typeface="Courier New" panose="02070309020205020404" pitchFamily="49" charset="0"/>
                <a:ea typeface="Gulim" panose="020B0600000101010101" pitchFamily="34" charset="-127"/>
              </a:rPr>
              <a:t>StoreAccount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(acct); </a:t>
            </a: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/* </a:t>
            </a: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Involves disk </a:t>
            </a: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I/O */</a:t>
            </a: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/>
            </a:r>
            <a:b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3200" dirty="0" smtClean="0">
                <a:solidFill>
                  <a:schemeClr val="hlink"/>
                </a:solidFill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32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}</a:t>
            </a:r>
            <a:endParaRPr lang="en-US" altLang="ko-KR" sz="3200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294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774FC7B8-5A43-4720-ABAF-11E1D280B8EB}" type="slidenum">
              <a:rPr lang="en-US" sz="1200">
                <a:solidFill>
                  <a:srgbClr val="898989"/>
                </a:solidFill>
              </a:rPr>
              <a:pPr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62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on Scheduling </a:t>
            </a:r>
            <a:r>
              <a:rPr lang="en-US" dirty="0" smtClean="0"/>
              <a:t>(contd.)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503318" y="1676400"/>
            <a:ext cx="8229600" cy="4724400"/>
          </a:xfrm>
        </p:spPr>
        <p:txBody>
          <a:bodyPr>
            <a:normAutofit/>
          </a:bodyPr>
          <a:lstStyle/>
          <a:p>
            <a:r>
              <a:rPr lang="en-US" sz="3200" dirty="0"/>
              <a:t>SJF is optimal in terms of average response time </a:t>
            </a:r>
          </a:p>
          <a:p>
            <a:r>
              <a:rPr lang="en-US" sz="3200" dirty="0" smtClean="0"/>
              <a:t>If </a:t>
            </a:r>
            <a:r>
              <a:rPr lang="en-US" sz="3200" dirty="0" smtClean="0"/>
              <a:t>tasks are equal in size, Round Robin will have very poor average response time with short time </a:t>
            </a:r>
            <a:r>
              <a:rPr lang="en-US" sz="3200" dirty="0" smtClean="0"/>
              <a:t>slices </a:t>
            </a:r>
            <a:endParaRPr lang="en-US" sz="3200" dirty="0" smtClean="0"/>
          </a:p>
          <a:p>
            <a:r>
              <a:rPr lang="en-US" sz="3200" dirty="0" smtClean="0"/>
              <a:t>Tasks that intermix processor and I/O benefit from SJF and can do poorly under Round </a:t>
            </a:r>
            <a:r>
              <a:rPr lang="en-US" sz="3200" dirty="0" smtClean="0"/>
              <a:t>Robin </a:t>
            </a:r>
            <a:endParaRPr lang="en-US" sz="3200" dirty="0" smtClean="0"/>
          </a:p>
          <a:p>
            <a:r>
              <a:rPr lang="en-US" sz="3200" dirty="0" smtClean="0"/>
              <a:t>Round Robin avoids </a:t>
            </a:r>
            <a:r>
              <a:rPr lang="en-US" sz="3200" dirty="0" smtClean="0"/>
              <a:t>starvation</a:t>
            </a:r>
            <a:endParaRPr lang="en-US" sz="3200" dirty="0" smtClean="0"/>
          </a:p>
          <a:p>
            <a:pPr>
              <a:buFontTx/>
              <a:buNone/>
            </a:pPr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Can Threads Help?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600200"/>
            <a:ext cx="9372600" cy="5190173"/>
          </a:xfrm>
        </p:spPr>
        <p:txBody>
          <a:bodyPr>
            <a:noAutofit/>
          </a:bodyPr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Unfortunately</a:t>
            </a: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, shared state can get corrupted:</a:t>
            </a:r>
            <a:b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  <a:t>Thread 1</a:t>
            </a: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  <a:t>Thread 2</a:t>
            </a:r>
            <a:br>
              <a:rPr lang="en-US" altLang="ko-KR" sz="2800" u="sng" dirty="0" smtClean="0">
                <a:latin typeface="Helvetica" panose="020B0604020202020204" pitchFamily="34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load r1,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load r1,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add r1, amount2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		store 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r1,acct-</a:t>
            </a: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add r1, amount1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store r1, acct-&gt;balance</a:t>
            </a:r>
            <a:br>
              <a:rPr lang="en-US" altLang="ko-KR" sz="2800" dirty="0" smtClean="0">
                <a:latin typeface="Courier New" panose="02070309020205020404" pitchFamily="49" charset="0"/>
                <a:ea typeface="Gulim" panose="020B0600000101010101" pitchFamily="34" charset="-127"/>
              </a:rPr>
            </a:br>
            <a:endParaRPr lang="en-US" altLang="ko-KR" sz="2800" u="sng" dirty="0" smtClean="0">
              <a:latin typeface="Courier New" panose="02070309020205020404" pitchFamily="49" charset="0"/>
              <a:ea typeface="Gulim" panose="020B0600000101010101" pitchFamily="34" charset="-127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294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774FC7B8-5A43-4720-ABAF-11E1D280B8EB}" type="slidenum">
              <a:rPr lang="en-US" sz="1200">
                <a:solidFill>
                  <a:srgbClr val="898989"/>
                </a:solidFill>
              </a:rPr>
              <a:pPr/>
              <a:t>30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273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598613"/>
            <a:ext cx="8913812" cy="4802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endParaRPr lang="en-US" altLang="ko-KR" dirty="0" smtClean="0">
              <a:solidFill>
                <a:srgbClr val="233AE1"/>
              </a:solidFill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</a:t>
            </a:r>
            <a:endParaRPr lang="en-US" altLang="ko-KR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</a:t>
            </a:r>
            <a:r>
              <a:rPr lang="en-US" altLang="ko-KR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0B52FC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y = y*2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770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=13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49530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638800"/>
            <a:ext cx="5029200" cy="685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>
          <a:xfrm>
            <a:off x="0" y="1805622"/>
            <a:ext cx="533400" cy="244476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500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809F1AA-B4A3-469F-940E-F2A0759C871A}" type="slidenum">
              <a:rPr lang="en-US" sz="1200">
                <a:solidFill>
                  <a:srgbClr val="898989"/>
                </a:solidFill>
              </a:rPr>
              <a:pPr/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55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752600" y="4953000"/>
            <a:ext cx="5029200" cy="6096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1752600" y="5562600"/>
            <a:ext cx="5029200" cy="685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522413"/>
            <a:ext cx="8913812" cy="4802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dirty="0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         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                                                                  y = y*2;</a:t>
            </a:r>
            <a:r>
              <a:rPr lang="en-US" altLang="ko-KR" dirty="0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dirty="0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latin typeface="Helvetica" panose="020B0604020202020204" pitchFamily="34" charset="0"/>
                <a:ea typeface="Gulim" panose="020B0600000101010101" pitchFamily="34" charset="-127"/>
              </a:rPr>
              <a:t>               </a:t>
            </a: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x = 1;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x = y+1;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008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>
          <a:xfrm>
            <a:off x="6626" y="1277937"/>
            <a:ext cx="533400" cy="2444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800" smtClean="0"/>
              <a:t>Oct-6 2015</a:t>
            </a:r>
            <a:endParaRPr lang="en-US" sz="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704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5E6A57E7-523C-4E0B-B9EC-CC4483CB6CC7}" type="slidenum">
              <a:rPr lang="en-US" sz="1200">
                <a:solidFill>
                  <a:srgbClr val="898989"/>
                </a:solidFill>
              </a:rPr>
              <a:pPr/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731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ChangeArrowheads="1"/>
          </p:cNvSpPr>
          <p:nvPr/>
        </p:nvSpPr>
        <p:spPr bwMode="auto">
          <a:xfrm>
            <a:off x="1752600" y="56388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9436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52600" y="5029200"/>
            <a:ext cx="5029200" cy="3048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dirty="0">
              <a:latin typeface="Helvetica"/>
              <a:ea typeface="+mn-ea"/>
              <a:cs typeface="Helvetica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52600" y="5334000"/>
            <a:ext cx="502920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>
              <a:latin typeface="Helvetica" panose="020B0604020202020204" pitchFamily="34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Problem is at the lowest level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598613"/>
            <a:ext cx="8913812" cy="4802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</a:p>
          <a:p>
            <a:pPr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x = 1;	</a:t>
            </a:r>
            <a:r>
              <a:rPr lang="en-US" altLang="ko-KR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2;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  x = y+1;	   </a:t>
            </a:r>
            <a:r>
              <a:rPr lang="en-US" altLang="ko-KR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 = y*2;</a:t>
            </a:r>
          </a:p>
          <a:p>
            <a:pPr lvl="1">
              <a:lnSpc>
                <a:spcPct val="85000"/>
              </a:lnSpc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What are the possible values of x?   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</a:t>
            </a:r>
            <a:r>
              <a:rPr lang="en-US" altLang="ko-KR" u="sng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A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r>
              <a:rPr lang="en-US" altLang="ko-KR" u="sng" smtClean="0">
                <a:solidFill>
                  <a:srgbClr val="233AE1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</a:t>
            </a:r>
            <a:r>
              <a:rPr lang="en-US" altLang="ko-KR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         y = 2;	</a:t>
            </a:r>
          </a:p>
          <a:p>
            <a:pPr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rgbClr val="2A40E2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	  </a:t>
            </a:r>
            <a:r>
              <a:rPr lang="en-US" altLang="ko-KR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x = 1;</a:t>
            </a:r>
            <a:r>
              <a:rPr lang="en-US" altLang="ko-KR" smtClean="0">
                <a:solidFill>
                  <a:schemeClr val="hlink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	</a:t>
            </a:r>
            <a:endParaRPr lang="en-US" altLang="ko-KR" smtClean="0">
              <a:latin typeface="Helvetica" panose="020B0604020202020204" pitchFamily="34" charset="0"/>
              <a:ea typeface="Gulim" panose="020B0600000101010101" pitchFamily="34" charset="-127"/>
            </a:endParaRP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latin typeface="Helvetica" panose="020B0604020202020204" pitchFamily="34" charset="0"/>
                <a:ea typeface="Gulim" panose="020B0600000101010101" pitchFamily="34" charset="-127"/>
              </a:rPr>
              <a:t>              </a:t>
            </a:r>
            <a:r>
              <a:rPr lang="en-US" altLang="ko-KR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x = y+1;</a:t>
            </a:r>
          </a:p>
          <a:p>
            <a:pPr lvl="2">
              <a:lnSpc>
                <a:spcPct val="85000"/>
              </a:lnSpc>
              <a:buFontTx/>
              <a:buNone/>
              <a:tabLst>
                <a:tab pos="2228850" algn="ctr"/>
                <a:tab pos="5548313" algn="ctr"/>
              </a:tabLst>
            </a:pPr>
            <a:r>
              <a:rPr lang="en-US" altLang="ko-KR" smtClean="0">
                <a:solidFill>
                  <a:srgbClr val="FF0000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                                                             </a:t>
            </a:r>
            <a:r>
              <a:rPr lang="en-US" altLang="ko-KR" smtClean="0">
                <a:solidFill>
                  <a:srgbClr val="0000FF"/>
                </a:solidFill>
                <a:latin typeface="Helvetica" panose="020B0604020202020204" pitchFamily="34" charset="0"/>
                <a:ea typeface="Gulim" panose="020B0600000101010101" pitchFamily="34" charset="-127"/>
              </a:rPr>
              <a:t>y= y*2;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6477000"/>
            <a:ext cx="990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 err="1">
                <a:latin typeface="Helvetica"/>
                <a:ea typeface="+mn-ea"/>
                <a:cs typeface="Helvetica"/>
              </a:rPr>
              <a:t>x</a:t>
            </a:r>
            <a:r>
              <a:rPr lang="en-US" dirty="0">
                <a:latin typeface="Helvetica"/>
                <a:ea typeface="+mn-ea"/>
                <a:cs typeface="Helvetica"/>
              </a:rPr>
              <a:t>=3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>
          <a:xfrm>
            <a:off x="0" y="1805622"/>
            <a:ext cx="533400" cy="244476"/>
          </a:xfrm>
        </p:spPr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Oct-6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Fall 2015</a:t>
            </a:r>
            <a:endParaRPr lang="en-US" dirty="0"/>
          </a:p>
        </p:txBody>
      </p:sp>
      <p:sp>
        <p:nvSpPr>
          <p:cNvPr id="8909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6EE0923C-38B9-4B0D-AE90-19940C372028}" type="slidenum">
              <a:rPr lang="en-US" sz="1200">
                <a:solidFill>
                  <a:srgbClr val="898989"/>
                </a:solidFill>
              </a:rPr>
              <a:pPr/>
              <a:t>33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74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Threading is great for performance</a:t>
            </a:r>
          </a:p>
          <a:p>
            <a:r>
              <a:rPr lang="en-US" dirty="0" smtClean="0"/>
              <a:t>Threading is tricky and carry hazards!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on Scheduling </a:t>
            </a:r>
            <a:r>
              <a:rPr lang="en-US" dirty="0" smtClean="0"/>
              <a:t>(contd.)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503318" y="1676400"/>
            <a:ext cx="4678282" cy="472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By </a:t>
            </a:r>
            <a:r>
              <a:rPr lang="en-US" sz="3200" dirty="0" smtClean="0"/>
              <a:t>manipulating the assignment of tasks to priority queues, an </a:t>
            </a:r>
            <a:r>
              <a:rPr lang="en-US" sz="3200" b="1" dirty="0" smtClean="0"/>
              <a:t>multi-level-feedback queue </a:t>
            </a:r>
            <a:r>
              <a:rPr lang="en-US" sz="3200" b="1" dirty="0" smtClean="0"/>
              <a:t>scheduler </a:t>
            </a:r>
            <a:r>
              <a:rPr lang="en-US" sz="3200" dirty="0" smtClean="0"/>
              <a:t>can achieve a balance between responsiveness, low overhead, and </a:t>
            </a:r>
            <a:r>
              <a:rPr lang="en-US" sz="3200" dirty="0" smtClean="0"/>
              <a:t>fairness</a:t>
            </a:r>
            <a:endParaRPr lang="en-US" sz="3200" dirty="0" smtClean="0"/>
          </a:p>
          <a:p>
            <a:pPr>
              <a:buFontTx/>
              <a:buNone/>
            </a:pPr>
            <a:endParaRPr lang="en-US" sz="3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CSCE-313 Spring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on to Talk Threads! (some recap on related concepts)</a:t>
            </a:r>
            <a:endParaRPr lang="en-US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80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Process versus Program</a:t>
            </a:r>
          </a:p>
          <a:p>
            <a:r>
              <a:rPr lang="en-US" sz="4000" dirty="0" smtClean="0"/>
              <a:t>Concurrency versus Parallelism</a:t>
            </a:r>
          </a:p>
          <a:p>
            <a:r>
              <a:rPr lang="en-US" sz="4000" dirty="0" smtClean="0"/>
              <a:t>Process context switching and Process Control Block</a:t>
            </a:r>
          </a:p>
          <a:p>
            <a:r>
              <a:rPr lang="en-US" sz="4000" dirty="0" smtClean="0"/>
              <a:t>Process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DB9D475B-203C-4C40-95AD-918DBD4B4856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</a:rPr>
              <a:t>Process =? Program</a:t>
            </a:r>
          </a:p>
        </p:txBody>
      </p:sp>
      <p:sp>
        <p:nvSpPr>
          <p:cNvPr id="6144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88925" y="4524375"/>
            <a:ext cx="8382000" cy="2257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Helvetica" panose="020B0604020202020204" pitchFamily="34" charset="0"/>
              </a:rPr>
              <a:t>More to a process than just a program: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panose="020B0604020202020204" pitchFamily="34" charset="0"/>
              </a:rPr>
              <a:t>Program is just part of the process state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Helvetica" panose="020B0604020202020204" pitchFamily="34" charset="0"/>
              </a:rPr>
              <a:t>e</a:t>
            </a:r>
            <a:r>
              <a:rPr lang="en-US" dirty="0" smtClean="0">
                <a:latin typeface="Helvetica" panose="020B0604020202020204" pitchFamily="34" charset="0"/>
              </a:rPr>
              <a:t>.g. I run </a:t>
            </a:r>
            <a:r>
              <a:rPr lang="en-US" dirty="0" err="1" smtClean="0">
                <a:latin typeface="Helvetica" panose="020B0604020202020204" pitchFamily="34" charset="0"/>
              </a:rPr>
              <a:t>emacs</a:t>
            </a:r>
            <a:r>
              <a:rPr lang="en-US" dirty="0" smtClean="0">
                <a:latin typeface="Helvetica" panose="020B0604020202020204" pitchFamily="34" charset="0"/>
              </a:rPr>
              <a:t> on lectures.txt, you run it on homework.txt – same program, different processes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Helvetica" panose="020B0604020202020204" pitchFamily="34" charset="0"/>
              </a:rPr>
              <a:t>Less to a process than a program: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panose="020B0604020202020204" pitchFamily="34" charset="0"/>
              </a:rPr>
              <a:t>A program can invoke more than one process</a:t>
            </a:r>
          </a:p>
          <a:p>
            <a:pPr lvl="2">
              <a:lnSpc>
                <a:spcPct val="80000"/>
              </a:lnSpc>
            </a:pPr>
            <a:r>
              <a:rPr lang="en-US" dirty="0" err="1" smtClean="0">
                <a:latin typeface="Helvetica" panose="020B0604020202020204" pitchFamily="34" charset="0"/>
              </a:rPr>
              <a:t>gcc</a:t>
            </a:r>
            <a:r>
              <a:rPr lang="en-US" dirty="0" smtClean="0">
                <a:latin typeface="Helvetica" panose="020B0604020202020204" pitchFamily="34" charset="0"/>
              </a:rPr>
              <a:t> starts up sub-component processes</a:t>
            </a:r>
          </a:p>
        </p:txBody>
      </p:sp>
      <p:grpSp>
        <p:nvGrpSpPr>
          <p:cNvPr id="20483" name="Group 24"/>
          <p:cNvGrpSpPr>
            <a:grpSpLocks/>
          </p:cNvGrpSpPr>
          <p:nvPr/>
        </p:nvGrpSpPr>
        <p:grpSpPr bwMode="auto">
          <a:xfrm>
            <a:off x="1248100" y="1555992"/>
            <a:ext cx="3200400" cy="2713037"/>
            <a:chOff x="672" y="480"/>
            <a:chExt cx="2112" cy="1901"/>
          </a:xfrm>
        </p:grpSpPr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672" y="480"/>
              <a:ext cx="2112" cy="1901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20494" name="Text Box 10"/>
            <p:cNvSpPr txBox="1">
              <a:spLocks noChangeArrowheads="1"/>
            </p:cNvSpPr>
            <p:nvPr/>
          </p:nvSpPr>
          <p:spPr bwMode="auto">
            <a:xfrm>
              <a:off x="681" y="490"/>
              <a:ext cx="960" cy="170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main () {</a:t>
              </a:r>
            </a:p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   …;</a:t>
              </a:r>
            </a:p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A() {</a:t>
              </a:r>
            </a:p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   …</a:t>
              </a:r>
            </a:p>
            <a:p>
              <a:pPr>
                <a:spcBef>
                  <a:spcPct val="50000"/>
                </a:spcBef>
              </a:pPr>
              <a:r>
                <a:rPr lang="en-US" sz="2000" b="1">
                  <a:latin typeface="Helvetica" panose="020B0604020202020204" pitchFamily="34" charset="0"/>
                </a:rPr>
                <a:t>}</a:t>
              </a:r>
            </a:p>
          </p:txBody>
        </p:sp>
      </p:grpSp>
      <p:sp>
        <p:nvSpPr>
          <p:cNvPr id="20484" name="Rectangle 21"/>
          <p:cNvSpPr>
            <a:spLocks noChangeArrowheads="1"/>
          </p:cNvSpPr>
          <p:nvPr/>
        </p:nvSpPr>
        <p:spPr bwMode="auto">
          <a:xfrm>
            <a:off x="4876800" y="1554163"/>
            <a:ext cx="3200400" cy="27130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endParaRPr lang="en-US" sz="1800" b="1">
              <a:latin typeface="Helvetica" panose="020B0604020202020204" pitchFamily="34" charset="0"/>
            </a:endParaRPr>
          </a:p>
        </p:txBody>
      </p:sp>
      <p:sp>
        <p:nvSpPr>
          <p:cNvPr id="20485" name="Text Box 22"/>
          <p:cNvSpPr txBox="1">
            <a:spLocks noChangeArrowheads="1"/>
          </p:cNvSpPr>
          <p:nvPr/>
        </p:nvSpPr>
        <p:spPr bwMode="auto">
          <a:xfrm>
            <a:off x="4807960" y="1570038"/>
            <a:ext cx="1454727" cy="2708434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main ()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   …;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A()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   …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Helvetica" panose="020B0604020202020204" pitchFamily="34" charset="0"/>
              </a:rPr>
              <a:t>}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6702570" y="1674813"/>
            <a:ext cx="1236518" cy="959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latin typeface="Helvetica" panose="020B0604020202020204" pitchFamily="34" charset="0"/>
              </a:rPr>
              <a:t>Heap</a:t>
            </a:r>
          </a:p>
          <a:p>
            <a:endParaRPr lang="en-US" sz="1800" b="1">
              <a:latin typeface="Helvetica" panose="020B0604020202020204" pitchFamily="34" charset="0"/>
            </a:endParaRPr>
          </a:p>
          <a:p>
            <a:endParaRPr lang="en-US" sz="1800" b="1">
              <a:latin typeface="Helvetica" panose="020B0604020202020204" pitchFamily="34" charset="0"/>
            </a:endParaRPr>
          </a:p>
          <a:p>
            <a:endParaRPr lang="en-US" sz="1800" b="1">
              <a:latin typeface="Helvetica" panose="020B0604020202020204" pitchFamily="34" charset="0"/>
            </a:endParaRPr>
          </a:p>
        </p:txBody>
      </p:sp>
      <p:sp>
        <p:nvSpPr>
          <p:cNvPr id="20487" name="Rectangle 16"/>
          <p:cNvSpPr>
            <a:spLocks noChangeArrowheads="1"/>
          </p:cNvSpPr>
          <p:nvPr/>
        </p:nvSpPr>
        <p:spPr bwMode="auto">
          <a:xfrm>
            <a:off x="6702570" y="2894013"/>
            <a:ext cx="1236518" cy="9590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1800" b="1">
                <a:latin typeface="Helvetica" panose="020B0604020202020204" pitchFamily="34" charset="0"/>
              </a:rPr>
              <a:t>Stack</a:t>
            </a:r>
          </a:p>
          <a:p>
            <a:endParaRPr lang="en-US" sz="1800" b="1">
              <a:latin typeface="Helvetica" panose="020B0604020202020204" pitchFamily="34" charset="0"/>
            </a:endParaRPr>
          </a:p>
          <a:p>
            <a:r>
              <a:rPr lang="en-US" sz="1800" b="1">
                <a:latin typeface="Helvetica" panose="020B0604020202020204" pitchFamily="34" charset="0"/>
              </a:rPr>
              <a:t>A</a:t>
            </a:r>
          </a:p>
          <a:p>
            <a:r>
              <a:rPr lang="en-US" sz="1800" b="1">
                <a:latin typeface="Helvetica" panose="020B0604020202020204" pitchFamily="34" charset="0"/>
              </a:rPr>
              <a:t>main</a:t>
            </a:r>
          </a:p>
        </p:txBody>
      </p:sp>
      <p:sp>
        <p:nvSpPr>
          <p:cNvPr id="20488" name="Text Box 25"/>
          <p:cNvSpPr txBox="1">
            <a:spLocks noChangeArrowheads="1"/>
          </p:cNvSpPr>
          <p:nvPr/>
        </p:nvSpPr>
        <p:spPr bwMode="auto">
          <a:xfrm>
            <a:off x="2661768" y="3831313"/>
            <a:ext cx="1683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Program</a:t>
            </a:r>
          </a:p>
        </p:txBody>
      </p:sp>
      <p:sp>
        <p:nvSpPr>
          <p:cNvPr id="20489" name="Text Box 26"/>
          <p:cNvSpPr txBox="1">
            <a:spLocks noChangeArrowheads="1"/>
          </p:cNvSpPr>
          <p:nvPr/>
        </p:nvSpPr>
        <p:spPr bwMode="auto">
          <a:xfrm>
            <a:off x="6725407" y="3868137"/>
            <a:ext cx="1581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</a:rPr>
              <a:t>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0492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143000" y="6629400"/>
            <a:ext cx="5421083" cy="2279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A8B2740-D91A-4F9C-9E20-84ADEA1276CF}" type="slidenum">
              <a:rPr lang="en-US" sz="1200" smtClean="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37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Today</a:t>
            </a:r>
            <a:r>
              <a:rPr lang="en-US" altLang="en-US" sz="4000" dirty="0" smtClean="0"/>
              <a:t>’</a:t>
            </a:r>
            <a:r>
              <a:rPr lang="en-US" sz="4000" dirty="0" smtClean="0"/>
              <a:t>s </a:t>
            </a:r>
            <a:r>
              <a:rPr lang="en-US" sz="4000" dirty="0" smtClean="0"/>
              <a:t>Conversation</a:t>
            </a:r>
            <a:endParaRPr lang="en-US" sz="4000" dirty="0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Threads</a:t>
            </a:r>
            <a:endParaRPr lang="en-US" sz="3200" dirty="0" smtClean="0"/>
          </a:p>
          <a:p>
            <a:pPr lvl="1"/>
            <a:r>
              <a:rPr lang="en-US" sz="2400" dirty="0" smtClean="0"/>
              <a:t>A bit complex topic but central to our understanding of modern computer systems (HW and SW)</a:t>
            </a:r>
          </a:p>
          <a:p>
            <a:pPr lvl="1"/>
            <a:r>
              <a:rPr lang="en-US" sz="2400" dirty="0" smtClean="0"/>
              <a:t>We will build concepts incrementally and tie the picture together at the </a:t>
            </a:r>
            <a:r>
              <a:rPr lang="en-US" sz="2400" dirty="0" smtClean="0"/>
              <a:t>end</a:t>
            </a:r>
          </a:p>
          <a:p>
            <a:pPr lvl="1"/>
            <a:r>
              <a:rPr lang="en-US" sz="2400" dirty="0" smtClean="0"/>
              <a:t>We will continue the crux of discussion on threading after the midterm</a:t>
            </a:r>
          </a:p>
          <a:p>
            <a:pPr lvl="2"/>
            <a:r>
              <a:rPr lang="en-US" sz="2100" dirty="0" smtClean="0"/>
              <a:t>Next Tuesday is Midterm Review</a:t>
            </a:r>
            <a:endParaRPr lang="en-US" sz="2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44E4E02B-D6D3-4D96-AD83-1DA6FC391270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49238" y="5410200"/>
            <a:ext cx="874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sz="1800" i="1" dirty="0"/>
              <a:t>Adapted from contemporary courses in OS/Systems taught at Berkeley, UW, TAMU,</a:t>
            </a:r>
          </a:p>
          <a:p>
            <a:pPr algn="l"/>
            <a:r>
              <a:rPr lang="en-US" sz="1800" i="1" dirty="0"/>
              <a:t>UIUC, and Rice. Special acknowledgment to Profs </a:t>
            </a:r>
            <a:r>
              <a:rPr lang="en-US" sz="1800" i="1" dirty="0" smtClean="0"/>
              <a:t>Gu/Bettati </a:t>
            </a:r>
            <a:r>
              <a:rPr lang="en-US" sz="1800" i="1" dirty="0"/>
              <a:t>at TAMU, Culler and </a:t>
            </a:r>
          </a:p>
          <a:p>
            <a:pPr algn="l"/>
            <a:r>
              <a:rPr lang="en-US" sz="1800" i="1" dirty="0"/>
              <a:t>Joseph at Berkeley </a:t>
            </a:r>
          </a:p>
        </p:txBody>
      </p:sp>
    </p:spTree>
    <p:extLst>
      <p:ext uri="{BB962C8B-B14F-4D97-AF65-F5344CB8AC3E}">
        <p14:creationId xmlns:p14="http://schemas.microsoft.com/office/powerpoint/2010/main" val="10906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picture this scenario</a:t>
            </a:r>
            <a:endParaRPr lang="en-US" dirty="0" smtClean="0"/>
          </a:p>
        </p:txBody>
      </p:sp>
      <p:pic>
        <p:nvPicPr>
          <p:cNvPr id="25602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600200"/>
            <a:ext cx="3946525" cy="29598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E67D5834-2653-4EB7-8777-F4DFC7FDAC59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>
            <a:normAutofit fontScale="40000" lnSpcReduction="20000"/>
          </a:bodyPr>
          <a:lstStyle/>
          <a:p>
            <a:pPr>
              <a:defRPr/>
            </a:pPr>
            <a:r>
              <a:rPr lang="en-US" smtClean="0"/>
              <a:t>Feb-25, 2016</a:t>
            </a:r>
            <a:endParaRPr lang="en-US" dirty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0" y="4846636"/>
            <a:ext cx="8382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Two </a:t>
            </a:r>
            <a:r>
              <a:rPr lang="en-US" sz="1800" dirty="0" smtClean="0">
                <a:latin typeface="Helvetica" panose="020B0604020202020204" pitchFamily="34" charset="0"/>
              </a:rPr>
              <a:t>‘threads’ </a:t>
            </a:r>
            <a:r>
              <a:rPr lang="en-US" sz="1800" dirty="0">
                <a:latin typeface="Helvetica" panose="020B0604020202020204" pitchFamily="34" charset="0"/>
              </a:rPr>
              <a:t>each draw parts of the scene, a third </a:t>
            </a:r>
            <a:r>
              <a:rPr lang="en-US" sz="1800" dirty="0" smtClean="0">
                <a:latin typeface="Helvetica" panose="020B0604020202020204" pitchFamily="34" charset="0"/>
              </a:rPr>
              <a:t>‘thread’ </a:t>
            </a:r>
            <a:r>
              <a:rPr lang="en-US" sz="1800" dirty="0">
                <a:latin typeface="Helvetica" panose="020B0604020202020204" pitchFamily="34" charset="0"/>
              </a:rPr>
              <a:t>manages the user interface widgets, and a fourth </a:t>
            </a:r>
            <a:r>
              <a:rPr lang="en-US" sz="1800" dirty="0" smtClean="0">
                <a:latin typeface="Helvetica" panose="020B0604020202020204" pitchFamily="34" charset="0"/>
              </a:rPr>
              <a:t>‘thread’ </a:t>
            </a:r>
            <a:r>
              <a:rPr lang="en-US" sz="1800" dirty="0">
                <a:latin typeface="Helvetica" panose="020B0604020202020204" pitchFamily="34" charset="0"/>
              </a:rPr>
              <a:t>fetches new data from the remote </a:t>
            </a:r>
            <a:r>
              <a:rPr lang="en-US" sz="1800" dirty="0" smtClean="0">
                <a:latin typeface="Helvetica" panose="020B0604020202020204" pitchFamily="34" charset="0"/>
              </a:rPr>
              <a:t>server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In a </a:t>
            </a:r>
            <a:r>
              <a:rPr lang="en-US" sz="1800" dirty="0" smtClean="0">
                <a:latin typeface="Helvetica" panose="020B0604020202020204" pitchFamily="34" charset="0"/>
              </a:rPr>
              <a:t>‘traditional program’ </a:t>
            </a:r>
            <a:r>
              <a:rPr lang="en-US" sz="1800" dirty="0">
                <a:latin typeface="Helvetica" panose="020B0604020202020204" pitchFamily="34" charset="0"/>
              </a:rPr>
              <a:t>these will be </a:t>
            </a:r>
            <a:r>
              <a:rPr lang="en-US" sz="1800" dirty="0" smtClean="0">
                <a:latin typeface="Helvetica" panose="020B0604020202020204" pitchFamily="34" charset="0"/>
              </a:rPr>
              <a:t>sequenced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Key differentiation is </a:t>
            </a:r>
            <a:r>
              <a:rPr lang="en-US" altLang="en-US" sz="1800" dirty="0">
                <a:latin typeface="Helvetica" panose="020B0604020202020204" pitchFamily="34" charset="0"/>
              </a:rPr>
              <a:t>“</a:t>
            </a:r>
            <a:r>
              <a:rPr lang="en-US" sz="1800" dirty="0">
                <a:latin typeface="Helvetica" panose="020B0604020202020204" pitchFamily="34" charset="0"/>
              </a:rPr>
              <a:t>facilitated concurrency</a:t>
            </a:r>
            <a:r>
              <a:rPr lang="en-US" altLang="en-US" sz="1800" dirty="0">
                <a:latin typeface="Helvetica" panose="020B0604020202020204" pitchFamily="34" charset="0"/>
              </a:rPr>
              <a:t>”</a:t>
            </a:r>
            <a:r>
              <a:rPr lang="en-US" sz="1800" dirty="0">
                <a:latin typeface="Helvetica" panose="020B0604020202020204" pitchFamily="34" charset="0"/>
              </a:rPr>
              <a:t>.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Helvetica" panose="020B0604020202020204" pitchFamily="34" charset="0"/>
              </a:rPr>
              <a:t>A traditional program is a single </a:t>
            </a:r>
            <a:r>
              <a:rPr lang="en-US" sz="1800" dirty="0" smtClean="0">
                <a:latin typeface="Helvetica" panose="020B0604020202020204" pitchFamily="34" charset="0"/>
              </a:rPr>
              <a:t>‘thread’</a:t>
            </a:r>
            <a:endParaRPr lang="en-US" sz="1800" dirty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 smtClean="0">
                <a:latin typeface="Helvetica" panose="020B0604020202020204" pitchFamily="34" charset="0"/>
              </a:rPr>
              <a:t>Inside </a:t>
            </a:r>
            <a:r>
              <a:rPr lang="en-US" sz="1800" dirty="0">
                <a:latin typeface="Helvetica" panose="020B0604020202020204" pitchFamily="34" charset="0"/>
              </a:rPr>
              <a:t>a program, we can represent each concurrent task as </a:t>
            </a:r>
            <a:r>
              <a:rPr lang="en-US" altLang="en-US" sz="1800" dirty="0">
                <a:latin typeface="Helvetica" panose="020B0604020202020204" pitchFamily="34" charset="0"/>
              </a:rPr>
              <a:t>“</a:t>
            </a:r>
            <a:r>
              <a:rPr lang="en-US" sz="1800" dirty="0">
                <a:latin typeface="Helvetica" panose="020B0604020202020204" pitchFamily="34" charset="0"/>
              </a:rPr>
              <a:t>Thread</a:t>
            </a:r>
            <a:r>
              <a:rPr lang="en-US" altLang="en-US" sz="1800" dirty="0">
                <a:latin typeface="Helvetica" panose="020B0604020202020204" pitchFamily="34" charset="0"/>
              </a:rPr>
              <a:t>”</a:t>
            </a:r>
            <a:endParaRPr lang="en-US" sz="1800" dirty="0">
              <a:latin typeface="Helvetica" panose="020B0604020202020204" pitchFamily="34" charset="0"/>
            </a:endParaRPr>
          </a:p>
        </p:txBody>
      </p: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1066800" y="4511367"/>
            <a:ext cx="1720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r>
              <a:rPr lang="en-US" sz="800" dirty="0"/>
              <a:t>Credit – NASA Earth Observatory</a:t>
            </a:r>
          </a:p>
        </p:txBody>
      </p:sp>
      <p:sp>
        <p:nvSpPr>
          <p:cNvPr id="2" name="Oval 1"/>
          <p:cNvSpPr/>
          <p:nvPr/>
        </p:nvSpPr>
        <p:spPr>
          <a:xfrm>
            <a:off x="6432372" y="1660069"/>
            <a:ext cx="2136648" cy="1594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7790" y="16600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0190" y="18124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2590" y="19648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4990" y="2117269"/>
            <a:ext cx="991988" cy="965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898056" y="1975718"/>
            <a:ext cx="760338" cy="363989"/>
            <a:chOff x="5049372" y="3064794"/>
            <a:chExt cx="816366" cy="503914"/>
          </a:xfrm>
        </p:grpSpPr>
        <p:sp>
          <p:nvSpPr>
            <p:cNvPr id="7" name="Rounded Rectangle 6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50456" y="2128118"/>
            <a:ext cx="760338" cy="363989"/>
            <a:chOff x="5049372" y="3064794"/>
            <a:chExt cx="816366" cy="503914"/>
          </a:xfrm>
        </p:grpSpPr>
        <p:sp>
          <p:nvSpPr>
            <p:cNvPr id="19" name="Rounded Rectangle 18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02856" y="2280518"/>
            <a:ext cx="760338" cy="363989"/>
            <a:chOff x="5049372" y="3064794"/>
            <a:chExt cx="816366" cy="503914"/>
          </a:xfrm>
        </p:grpSpPr>
        <p:sp>
          <p:nvSpPr>
            <p:cNvPr id="22" name="Rounded Rectangle 21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55256" y="2432918"/>
            <a:ext cx="760338" cy="363989"/>
            <a:chOff x="5049372" y="3064794"/>
            <a:chExt cx="816366" cy="503914"/>
          </a:xfrm>
        </p:grpSpPr>
        <p:sp>
          <p:nvSpPr>
            <p:cNvPr id="25" name="Rounded Rectangle 24"/>
            <p:cNvSpPr/>
            <p:nvPr/>
          </p:nvSpPr>
          <p:spPr>
            <a:xfrm>
              <a:off x="5087248" y="3064794"/>
              <a:ext cx="778490" cy="5039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372" y="310645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</a:t>
              </a:r>
              <a:endParaRPr lang="en-US" dirty="0"/>
            </a:p>
          </p:txBody>
        </p:sp>
      </p:grpSp>
      <p:sp>
        <p:nvSpPr>
          <p:cNvPr id="27" name="Rectangle 8"/>
          <p:cNvSpPr txBox="1">
            <a:spLocks noChangeArrowheads="1"/>
          </p:cNvSpPr>
          <p:nvPr/>
        </p:nvSpPr>
        <p:spPr bwMode="auto">
          <a:xfrm>
            <a:off x="3962400" y="3241449"/>
            <a:ext cx="5426075" cy="147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Multiple programs (processes) doing their individual functions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PAYING THE COST OF CONTEXT SWITCHING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WHAT IF WE COULD REDUCE THE </a:t>
            </a:r>
            <a:r>
              <a:rPr lang="en-US" sz="1600" dirty="0" smtClean="0">
                <a:latin typeface="Helvetica" panose="020B0604020202020204" pitchFamily="34" charset="0"/>
              </a:rPr>
              <a:t>COST</a:t>
            </a:r>
            <a:endParaRPr lang="en-US" sz="1600" dirty="0" smtClean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AT THE EXPENSE OF </a:t>
            </a:r>
            <a:r>
              <a:rPr lang="en-US" sz="1600" dirty="0" smtClean="0">
                <a:latin typeface="Helvetica" panose="020B0604020202020204" pitchFamily="34" charset="0"/>
              </a:rPr>
              <a:t>SOMETHING</a:t>
            </a:r>
            <a:endParaRPr lang="en-US" sz="1600" dirty="0" smtClean="0">
              <a:latin typeface="Helvetica" panose="020B0604020202020204" pitchFamily="34" charset="0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 smtClean="0">
                <a:latin typeface="Helvetica" panose="020B0604020202020204" pitchFamily="34" charset="0"/>
              </a:rPr>
              <a:t>SO THE NET PERFORMANCE IS STILL </a:t>
            </a:r>
            <a:r>
              <a:rPr lang="en-US" sz="1600" dirty="0" smtClean="0">
                <a:latin typeface="Helvetica" panose="020B0604020202020204" pitchFamily="34" charset="0"/>
              </a:rPr>
              <a:t>BETTER</a:t>
            </a:r>
            <a:endParaRPr lang="en-US" sz="1600" dirty="0">
              <a:latin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6922" y="192366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Helvetica" panose="020B0604020202020204" pitchFamily="34" charset="0"/>
              </a:rPr>
              <a:t>Why Processes &amp; Threads?</a:t>
            </a:r>
          </a:p>
        </p:txBody>
      </p:sp>
      <p:grpSp>
        <p:nvGrpSpPr>
          <p:cNvPr id="27650" name="Group 15"/>
          <p:cNvGrpSpPr>
            <a:grpSpLocks/>
          </p:cNvGrpSpPr>
          <p:nvPr/>
        </p:nvGrpSpPr>
        <p:grpSpPr bwMode="auto">
          <a:xfrm>
            <a:off x="685800" y="1903221"/>
            <a:ext cx="8229600" cy="1118276"/>
            <a:chOff x="304800" y="786434"/>
            <a:chExt cx="8610600" cy="1597537"/>
          </a:xfrm>
        </p:grpSpPr>
        <p:sp>
          <p:nvSpPr>
            <p:cNvPr id="27666" name="Rounded Rectangle 3"/>
            <p:cNvSpPr>
              <a:spLocks noChangeArrowheads="1"/>
            </p:cNvSpPr>
            <p:nvPr/>
          </p:nvSpPr>
          <p:spPr bwMode="auto">
            <a:xfrm>
              <a:off x="304800" y="1317171"/>
              <a:ext cx="8610600" cy="10668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2857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Multiprogramming:</a:t>
              </a:r>
              <a:r>
                <a:rPr lang="en-US" sz="2000">
                  <a:latin typeface="Helvetica" panose="020B0604020202020204" pitchFamily="34" charset="0"/>
                </a:rPr>
                <a:t> Run multiple applications concurrently</a:t>
              </a:r>
            </a:p>
            <a:p>
              <a:pPr>
                <a:buFontTx/>
                <a:buChar char="•"/>
              </a:pPr>
              <a:r>
                <a:rPr lang="en-US" sz="2000" b="1">
                  <a:latin typeface="Helvetica" panose="020B0604020202020204" pitchFamily="34" charset="0"/>
                </a:rPr>
                <a:t>Protection: </a:t>
              </a:r>
              <a:r>
                <a:rPr lang="en-US" sz="2000">
                  <a:latin typeface="Helvetica" panose="020B0604020202020204" pitchFamily="34" charset="0"/>
                </a:rPr>
                <a:t>Don</a:t>
              </a:r>
              <a:r>
                <a:rPr lang="en-US" altLang="en-US" sz="2000">
                  <a:latin typeface="Helvetica" panose="020B0604020202020204" pitchFamily="34" charset="0"/>
                </a:rPr>
                <a:t>’</a:t>
              </a:r>
              <a:r>
                <a:rPr lang="en-US" sz="2000">
                  <a:latin typeface="Helvetica" panose="020B0604020202020204" pitchFamily="34" charset="0"/>
                </a:rPr>
                <a:t>t want a bad application to crash system!</a:t>
              </a:r>
            </a:p>
          </p:txBody>
        </p:sp>
        <p:sp>
          <p:nvSpPr>
            <p:cNvPr id="27667" name="TextBox 8"/>
            <p:cNvSpPr txBox="1">
              <a:spLocks noChangeArrowheads="1"/>
            </p:cNvSpPr>
            <p:nvPr/>
          </p:nvSpPr>
          <p:spPr bwMode="auto">
            <a:xfrm>
              <a:off x="305390" y="786434"/>
              <a:ext cx="9813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 dirty="0">
                  <a:latin typeface="Helvetica" panose="020B0604020202020204" pitchFamily="34" charset="0"/>
                </a:rPr>
                <a:t>Goals: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85800" y="3021498"/>
            <a:ext cx="8229600" cy="1173480"/>
            <a:chOff x="304800" y="2057400"/>
            <a:chExt cx="8610600" cy="1676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04800" y="2590800"/>
              <a:ext cx="8610600" cy="1143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Virtual Machine abstraction: give process illusion it owns machine (i.e., CPU, Memory, and IO device multiplexing)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Process: unit of execution and allocation</a:t>
              </a:r>
            </a:p>
          </p:txBody>
        </p:sp>
        <p:sp>
          <p:nvSpPr>
            <p:cNvPr id="27664" name="TextBox 9"/>
            <p:cNvSpPr txBox="1">
              <a:spLocks noChangeArrowheads="1"/>
            </p:cNvSpPr>
            <p:nvPr/>
          </p:nvSpPr>
          <p:spPr bwMode="auto">
            <a:xfrm>
              <a:off x="304800" y="21336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4191000" y="2057400"/>
              <a:ext cx="304800" cy="5334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16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82428" y="4197628"/>
            <a:ext cx="8156772" cy="910113"/>
            <a:chOff x="304800" y="3729335"/>
            <a:chExt cx="8534400" cy="1299865"/>
          </a:xfrm>
        </p:grpSpPr>
        <p:sp>
          <p:nvSpPr>
            <p:cNvPr id="27660" name="Rounded Rectangle 6"/>
            <p:cNvSpPr>
              <a:spLocks noChangeArrowheads="1"/>
            </p:cNvSpPr>
            <p:nvPr/>
          </p:nvSpPr>
          <p:spPr bwMode="auto">
            <a:xfrm>
              <a:off x="304800" y="4191000"/>
              <a:ext cx="8534400" cy="838200"/>
            </a:xfrm>
            <a:prstGeom prst="roundRect">
              <a:avLst>
                <a:gd name="adj" fmla="val 16667"/>
              </a:avLst>
            </a:prstGeom>
            <a:solidFill>
              <a:srgbClr val="FFB9B0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Process creation &amp; switching expensive</a:t>
              </a:r>
            </a:p>
            <a:p>
              <a:pPr>
                <a:buFontTx/>
                <a:buChar char="•"/>
              </a:pPr>
              <a:r>
                <a:rPr lang="en-US" sz="2000">
                  <a:latin typeface="Helvetica" panose="020B0604020202020204" pitchFamily="34" charset="0"/>
                </a:rPr>
                <a:t>Need concurrency within same app (e.g., web server)  </a:t>
              </a:r>
            </a:p>
          </p:txBody>
        </p:sp>
        <p:sp>
          <p:nvSpPr>
            <p:cNvPr id="27661" name="TextBox 10"/>
            <p:cNvSpPr txBox="1">
              <a:spLocks noChangeArrowheads="1"/>
            </p:cNvSpPr>
            <p:nvPr/>
          </p:nvSpPr>
          <p:spPr bwMode="auto">
            <a:xfrm>
              <a:off x="304800" y="3729335"/>
              <a:ext cx="1495922" cy="40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Challenge:</a:t>
              </a:r>
            </a:p>
          </p:txBody>
        </p:sp>
        <p:sp>
          <p:nvSpPr>
            <p:cNvPr id="27662" name="Down Arrow 13"/>
            <p:cNvSpPr>
              <a:spLocks noChangeArrowheads="1"/>
            </p:cNvSpPr>
            <p:nvPr/>
          </p:nvSpPr>
          <p:spPr bwMode="auto">
            <a:xfrm>
              <a:off x="4191000" y="3733800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2428" y="5129255"/>
            <a:ext cx="8156772" cy="966745"/>
            <a:chOff x="304800" y="5029200"/>
            <a:chExt cx="8534400" cy="138106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04800" y="5572066"/>
              <a:ext cx="8534400" cy="8381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Thread: Decouple allocation and execution</a:t>
              </a:r>
            </a:p>
            <a:p>
              <a:pPr marL="342900" indent="-342900">
                <a:buFont typeface="Arial"/>
                <a:buChar char="•"/>
                <a:defRPr/>
              </a:pPr>
              <a:r>
                <a:rPr lang="en-US" sz="2000" dirty="0">
                  <a:latin typeface="Helvetica"/>
                  <a:ea typeface="ＭＳ Ｐゴシック" charset="0"/>
                  <a:cs typeface="Helvetica"/>
                </a:rPr>
                <a:t>Run multiple threads within same process</a:t>
              </a:r>
            </a:p>
          </p:txBody>
        </p:sp>
        <p:sp>
          <p:nvSpPr>
            <p:cNvPr id="27658" name="TextBox 11"/>
            <p:cNvSpPr txBox="1">
              <a:spLocks noChangeArrowheads="1"/>
            </p:cNvSpPr>
            <p:nvPr/>
          </p:nvSpPr>
          <p:spPr bwMode="auto">
            <a:xfrm>
              <a:off x="304800" y="5105400"/>
              <a:ext cx="1295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2000" b="1">
                  <a:latin typeface="Helvetica" panose="020B0604020202020204" pitchFamily="34" charset="0"/>
                </a:rPr>
                <a:t>Solution:</a:t>
              </a:r>
            </a:p>
          </p:txBody>
        </p:sp>
        <p:sp>
          <p:nvSpPr>
            <p:cNvPr id="27659" name="Down Arrow 14"/>
            <p:cNvSpPr>
              <a:spLocks noChangeArrowheads="1"/>
            </p:cNvSpPr>
            <p:nvPr/>
          </p:nvSpPr>
          <p:spPr bwMode="auto">
            <a:xfrm>
              <a:off x="4191000" y="5029200"/>
              <a:ext cx="304800" cy="533400"/>
            </a:xfrm>
            <a:prstGeom prst="downArrow">
              <a:avLst>
                <a:gd name="adj1" fmla="val 50000"/>
                <a:gd name="adj2" fmla="val 49997"/>
              </a:avLst>
            </a:prstGeom>
            <a:solidFill>
              <a:srgbClr val="D9D9D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halkboard" charset="0"/>
                  <a:ea typeface="MS PGothic" panose="020B0600070205080204" pitchFamily="34" charset="-128"/>
                </a:defRPr>
              </a:lvl9pPr>
            </a:lstStyle>
            <a:p>
              <a:endParaRPr lang="en-US" sz="1600">
                <a:latin typeface="Helvetica" panose="020B0604020202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quarter" idx="12"/>
          </p:nvPr>
        </p:nvSpPr>
        <p:spPr>
          <a:xfrm>
            <a:off x="0" y="1295400"/>
            <a:ext cx="509798" cy="1711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700" smtClean="0"/>
              <a:t>Feb-25, 2016</a:t>
            </a:r>
            <a:endParaRPr lang="en-US" sz="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447182" y="6477000"/>
            <a:ext cx="26670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CSCE-313 Spring 2016</a:t>
            </a:r>
            <a:endParaRPr lang="en-US" dirty="0"/>
          </a:p>
        </p:txBody>
      </p:sp>
      <p:sp>
        <p:nvSpPr>
          <p:cNvPr id="2765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609600" y="6477000"/>
            <a:ext cx="542108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halkboard" charset="0"/>
                <a:ea typeface="MS PGothic" panose="020B0600070205080204" pitchFamily="34" charset="-128"/>
              </a:defRPr>
            </a:lvl9pPr>
          </a:lstStyle>
          <a:p>
            <a:fld id="{D9F88B64-1D9F-42DB-8A93-58781C916514}" type="slidenum">
              <a:rPr lang="en-US" sz="1200">
                <a:solidFill>
                  <a:srgbClr val="898989"/>
                </a:solidFill>
              </a:rPr>
              <a:pPr/>
              <a:t>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20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1827</Words>
  <Application>Microsoft Office PowerPoint</Application>
  <PresentationFormat>On-screen Show (4:3)</PresentationFormat>
  <Paragraphs>497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55" baseType="lpstr">
      <vt:lpstr>Arial</vt:lpstr>
      <vt:lpstr>Arial Narrow</vt:lpstr>
      <vt:lpstr>Calibri</vt:lpstr>
      <vt:lpstr>Calibri Light</vt:lpstr>
      <vt:lpstr>Chalkboard</vt:lpstr>
      <vt:lpstr>Comic Sans MS</vt:lpstr>
      <vt:lpstr>Courier New</vt:lpstr>
      <vt:lpstr>Gulim</vt:lpstr>
      <vt:lpstr>Helvetica</vt:lpstr>
      <vt:lpstr>HGPｺﾞｼｯｸE</vt:lpstr>
      <vt:lpstr>Impact</vt:lpstr>
      <vt:lpstr>MS PGothic</vt:lpstr>
      <vt:lpstr>MS PGothic</vt:lpstr>
      <vt:lpstr>Neo Sans Intel</vt:lpstr>
      <vt:lpstr>Neo Sans Intel Medium</vt:lpstr>
      <vt:lpstr>Times New Roman</vt:lpstr>
      <vt:lpstr>Tw Cen MT</vt:lpstr>
      <vt:lpstr>Wingdings</vt:lpstr>
      <vt:lpstr>Wingdings 2</vt:lpstr>
      <vt:lpstr>Student presentation</vt:lpstr>
      <vt:lpstr>Intel dark blue background</vt:lpstr>
      <vt:lpstr>CSCE 313 – Concurrency and threads</vt:lpstr>
      <vt:lpstr>First, A quick recap on scheduling</vt:lpstr>
      <vt:lpstr>Quick Recap on Scheduling (contd.)</vt:lpstr>
      <vt:lpstr>Quick Recap on Scheduling (contd.)</vt:lpstr>
      <vt:lpstr>Moving on to Talk Threads! (some recap on related concepts)</vt:lpstr>
      <vt:lpstr>Process =? Program</vt:lpstr>
      <vt:lpstr>Today’s Conversation</vt:lpstr>
      <vt:lpstr>Let’s picture this scenario</vt:lpstr>
      <vt:lpstr>Why Processes &amp; Threads?</vt:lpstr>
      <vt:lpstr>Motivation for SW Threads</vt:lpstr>
      <vt:lpstr>Motivation for HW Threads</vt:lpstr>
      <vt:lpstr>Motto for Threading</vt:lpstr>
      <vt:lpstr>Programs, Process, Threads, MultiCore, Multithreads…</vt:lpstr>
      <vt:lpstr>Scenario Build</vt:lpstr>
      <vt:lpstr>Scenario Build</vt:lpstr>
      <vt:lpstr>Scenario Build</vt:lpstr>
      <vt:lpstr>Scenario Build</vt:lpstr>
      <vt:lpstr>Putting it together: Process</vt:lpstr>
      <vt:lpstr>Putting it together: Processes</vt:lpstr>
      <vt:lpstr>Putting it together: Threads</vt:lpstr>
      <vt:lpstr>Putting it together: Multi-Cores</vt:lpstr>
      <vt:lpstr>Hardware Parallelism (only for reference)</vt:lpstr>
      <vt:lpstr>Putting it together: Hyper-Threading</vt:lpstr>
      <vt:lpstr>Thread Abstraction</vt:lpstr>
      <vt:lpstr>Programmer vs. Processor View</vt:lpstr>
      <vt:lpstr>Possible Executions</vt:lpstr>
      <vt:lpstr>ATM Bank Server</vt:lpstr>
      <vt:lpstr>ATM bank server example</vt:lpstr>
      <vt:lpstr>Can Threads Help?</vt:lpstr>
      <vt:lpstr>Can Threads Help?</vt:lpstr>
      <vt:lpstr>Problem is at the lowest level</vt:lpstr>
      <vt:lpstr>Problem is at the lowest level</vt:lpstr>
      <vt:lpstr>Problem is at the lowest level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2015-01-20T03:39:06Z</dcterms:created>
  <dcterms:modified xsi:type="dcterms:W3CDTF">2016-02-25T16:00:12Z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