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 id="2147483706" r:id="rId3"/>
  </p:sldMasterIdLst>
  <p:notesMasterIdLst>
    <p:notesMasterId r:id="rId27"/>
  </p:notesMasterIdLst>
  <p:sldIdLst>
    <p:sldId id="256" r:id="rId4"/>
    <p:sldId id="301" r:id="rId5"/>
    <p:sldId id="281" r:id="rId6"/>
    <p:sldId id="300" r:id="rId7"/>
    <p:sldId id="282" r:id="rId8"/>
    <p:sldId id="284" r:id="rId9"/>
    <p:sldId id="302" r:id="rId10"/>
    <p:sldId id="283" r:id="rId11"/>
    <p:sldId id="286" r:id="rId12"/>
    <p:sldId id="287" r:id="rId13"/>
    <p:sldId id="288" r:id="rId14"/>
    <p:sldId id="289" r:id="rId15"/>
    <p:sldId id="291" r:id="rId16"/>
    <p:sldId id="290" r:id="rId17"/>
    <p:sldId id="292" r:id="rId18"/>
    <p:sldId id="303" r:id="rId19"/>
    <p:sldId id="293" r:id="rId20"/>
    <p:sldId id="294" r:id="rId21"/>
    <p:sldId id="295" r:id="rId22"/>
    <p:sldId id="296" r:id="rId23"/>
    <p:sldId id="297" r:id="rId24"/>
    <p:sldId id="298" r:id="rId25"/>
    <p:sldId id="299" r:id="rId26"/>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9790" autoAdjust="0"/>
  </p:normalViewPr>
  <p:slideViewPr>
    <p:cSldViewPr>
      <p:cViewPr varScale="1">
        <p:scale>
          <a:sx n="64" d="100"/>
          <a:sy n="64" d="100"/>
        </p:scale>
        <p:origin x="1377" y="3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40153948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772960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604313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18535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008616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657074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smtClean="0">
                <a:latin typeface="Times New Roman" panose="02020603050405020304" pitchFamily="18" charset="0"/>
              </a:rPr>
              <a:t>Processor routinely checks for interrupts and if one is logged, it goes back to save the state of the process it is executing and enters the kernel to service the interrupt. The service is done by entering a interrupt vector table which contains the address of the specific interrupt service routine. Once the routine is serviced the kernel gives control back to the user process. </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In multiprocessor systems, only one processor has to service the interrupt from an external device.</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What happens when you move a mouse pointer? Each move or point or click registers as an interrupt which is noticed by the processor which moves the control back to the Kernel to service the interrupt routine and that shows up as an action to its associated process (e.g. move of mouse pointer in the active window, or highlight of a word selected, etc.)</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An alternative to Interrupt would be “polling” where the Kernel would go in a round-robin fashion to check the status of each device to see if they have an interrupt.</a:t>
            </a:r>
          </a:p>
        </p:txBody>
      </p:sp>
    </p:spTree>
    <p:extLst>
      <p:ext uri="{BB962C8B-B14F-4D97-AF65-F5344CB8AC3E}">
        <p14:creationId xmlns:p14="http://schemas.microsoft.com/office/powerpoint/2010/main" val="656514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8" name="Title 7"/>
          <p:cNvSpPr>
            <a:spLocks noGrp="1"/>
          </p:cNvSpPr>
          <p:nvPr>
            <p:ph type="ctrTitle"/>
          </p:nvPr>
        </p:nvSpPr>
        <p:spPr>
          <a:xfrm>
            <a:off x="2362200" y="4038600"/>
            <a:ext cx="6477000" cy="1828800"/>
          </a:xfrm>
        </p:spPr>
        <p:txBody>
          <a:bodyPr anchor="b"/>
          <a:lstStyle>
            <a:lvl1pPr>
              <a:defRPr cap="all" baseline="0">
                <a:latin typeface="Calibri Light" panose="020F0302020204030204" pitchFamily="34" charset="0"/>
              </a:defRPr>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latin typeface="Calibri Light" panose="020F030202020403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latin typeface="Calibri Light" panose="020F0302020204030204" pitchFamily="34" charset="0"/>
              </a:defRPr>
            </a:lvl1pPr>
          </a:lstStyle>
          <a:p>
            <a:r>
              <a:rPr lang="en-US" smtClean="0"/>
              <a:t>Jan 28, 2016</a:t>
            </a:r>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latin typeface="Calibri Light" panose="020F0302020204030204" pitchFamily="34" charset="0"/>
              </a:defRPr>
            </a:lvl1pPr>
          </a:lstStyle>
          <a:p>
            <a:r>
              <a:rPr lang="en-US" smtClean="0"/>
              <a:t>CSCE-313 Spring 2016</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latin typeface="Calibri Light" panose="020F0302020204030204" pitchFamily="34" charset="0"/>
              </a:defRPr>
            </a:lvl1pPr>
          </a:lstStyle>
          <a:p>
            <a:fld id="{72AC53DF-4216-466D-99A7-94400E6C2A2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Calibri Light" panose="020F0302020204030204" pitchFamily="34" charset="0"/>
              </a:defRPr>
            </a:lvl1pPr>
          </a:lstStyle>
          <a:p>
            <a:pPr algn="r"/>
            <a:r>
              <a:rPr lang="en-US" smtClean="0"/>
              <a:t>Jan 28, 2016</a:t>
            </a:r>
            <a:endParaRPr lang="en-US" dirty="0"/>
          </a:p>
        </p:txBody>
      </p:sp>
      <p:sp>
        <p:nvSpPr>
          <p:cNvPr id="5" name="Footer Placeholder 4"/>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2016</a:t>
            </a:r>
            <a:endParaRPr lang="en-US"/>
          </a:p>
        </p:txBody>
      </p:sp>
      <p:sp>
        <p:nvSpPr>
          <p:cNvPr id="6" name="Slide Number Placeholder 5"/>
          <p:cNvSpPr>
            <a:spLocks noGrp="1"/>
          </p:cNvSpPr>
          <p:nvPr>
            <p:ph type="sldNum" sz="quarter" idx="12"/>
          </p:nvPr>
        </p:nvSpPr>
        <p:spPr/>
        <p:txBody>
          <a:bodyPr/>
          <a:lstStyle>
            <a:lvl1pPr>
              <a:defRPr>
                <a:latin typeface="Calibri Light" panose="020F0302020204030204" pitchFamily="34" charset="0"/>
              </a:defRPr>
            </a:lvl1p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lvl1pPr>
              <a:defRPr>
                <a:latin typeface="Calibri Light" panose="020F0302020204030204" pitchFamily="34" charset="0"/>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lvl1pPr>
              <a:defRPr>
                <a:latin typeface="Calibri Light" panose="020F0302020204030204" pitchFamily="34" charset="0"/>
              </a:defRPr>
            </a:lvl1pPr>
          </a:lstStyle>
          <a:p>
            <a:pPr algn="r"/>
            <a:r>
              <a:rPr lang="en-US" smtClean="0"/>
              <a:t>Jan 28, 2016</a:t>
            </a:r>
            <a:endParaRPr lang="en-US" dirty="0"/>
          </a:p>
        </p:txBody>
      </p:sp>
      <p:sp>
        <p:nvSpPr>
          <p:cNvPr id="5" name="Footer Placeholder 4"/>
          <p:cNvSpPr>
            <a:spLocks noGrp="1"/>
          </p:cNvSpPr>
          <p:nvPr>
            <p:ph type="ftr" sz="quarter" idx="11"/>
          </p:nvPr>
        </p:nvSpPr>
        <p:spPr>
          <a:xfrm>
            <a:off x="457201" y="6248207"/>
            <a:ext cx="5573483" cy="365125"/>
          </a:xfrm>
        </p:spPr>
        <p:txBody>
          <a:bodyPr/>
          <a:lstStyle>
            <a:lvl1pPr>
              <a:defRPr>
                <a:latin typeface="Calibri Light" panose="020F0302020204030204" pitchFamily="34" charset="0"/>
              </a:defRPr>
            </a:lvl1pPr>
          </a:lstStyle>
          <a:p>
            <a:r>
              <a:rPr lang="en-US" smtClean="0"/>
              <a:t>CSCE-313 Spring 2016</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6" name="Slide Number Placeholder 5"/>
          <p:cNvSpPr>
            <a:spLocks noGrp="1"/>
          </p:cNvSpPr>
          <p:nvPr>
            <p:ph type="sldNum" sz="quarter" idx="12"/>
          </p:nvPr>
        </p:nvSpPr>
        <p:spPr>
          <a:xfrm rot="5400000">
            <a:off x="5989638" y="144462"/>
            <a:ext cx="533400" cy="244476"/>
          </a:xfrm>
        </p:spPr>
        <p:txBody>
          <a:bodyPr/>
          <a:lstStyle>
            <a:lvl1pPr>
              <a:defRPr>
                <a:latin typeface="Calibri Light" panose="020F0302020204030204" pitchFamily="34" charset="0"/>
              </a:defRPr>
            </a:lvl1p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
        <p:nvSpPr>
          <p:cNvPr id="4" name="Footer Placeholder 3"/>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2016</a:t>
            </a:r>
            <a:endParaRPr lang="en-US"/>
          </a:p>
        </p:txBody>
      </p:sp>
    </p:spTree>
    <p:extLst>
      <p:ext uri="{BB962C8B-B14F-4D97-AF65-F5344CB8AC3E}">
        <p14:creationId xmlns:p14="http://schemas.microsoft.com/office/powerpoint/2010/main" val="1723405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Footer Placeholder 4"/>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2016</a:t>
            </a:r>
            <a:endParaRPr lang="en-US"/>
          </a:p>
        </p:txBody>
      </p:sp>
    </p:spTree>
    <p:extLst>
      <p:ext uri="{BB962C8B-B14F-4D97-AF65-F5344CB8AC3E}">
        <p14:creationId xmlns:p14="http://schemas.microsoft.com/office/powerpoint/2010/main" val="140308666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2016</a:t>
            </a:r>
            <a:endParaRPr lang="en-US"/>
          </a:p>
        </p:txBody>
      </p:sp>
    </p:spTree>
    <p:extLst>
      <p:ext uri="{BB962C8B-B14F-4D97-AF65-F5344CB8AC3E}">
        <p14:creationId xmlns:p14="http://schemas.microsoft.com/office/powerpoint/2010/main" val="99705200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80883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07" y="2129725"/>
            <a:ext cx="7772186" cy="1470797"/>
          </a:xfrm>
        </p:spPr>
        <p:txBody>
          <a:bodyPr/>
          <a:lstStyle>
            <a:lvl1pPr>
              <a:defRPr sz="4300">
                <a:effectLst>
                  <a:outerShdw blurRad="38100" dist="38100" dir="2700000" algn="tl">
                    <a:srgbClr val="000000">
                      <a:alpha val="43137"/>
                    </a:srgbClr>
                  </a:outerShdw>
                </a:effectLst>
                <a:latin typeface="Impact"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815" y="3886391"/>
            <a:ext cx="6400371" cy="1752378"/>
          </a:xfrm>
        </p:spPr>
        <p:txBody>
          <a:bodyPr/>
          <a:lstStyle>
            <a:lvl1pPr marL="0" indent="0" algn="ctr">
              <a:buNone/>
              <a:defRPr sz="3200">
                <a:latin typeface="Arial Narrow" pitchFamily="34" charset="0"/>
              </a:defRPr>
            </a:lvl1pPr>
            <a:lvl2pPr marL="411571" indent="0" algn="ctr">
              <a:buNone/>
              <a:defRPr/>
            </a:lvl2pPr>
            <a:lvl3pPr marL="823143" indent="0" algn="ctr">
              <a:buNone/>
              <a:defRPr/>
            </a:lvl3pPr>
            <a:lvl4pPr marL="1234714" indent="0" algn="ctr">
              <a:buNone/>
              <a:defRPr/>
            </a:lvl4pPr>
            <a:lvl5pPr marL="1646286" indent="0" algn="ctr">
              <a:buNone/>
              <a:defRPr/>
            </a:lvl5pPr>
            <a:lvl6pPr marL="2057857" indent="0" algn="ctr">
              <a:buNone/>
              <a:defRPr/>
            </a:lvl6pPr>
            <a:lvl7pPr marL="2469429" indent="0" algn="ctr">
              <a:buNone/>
              <a:defRPr/>
            </a:lvl7pPr>
            <a:lvl8pPr marL="2881000" indent="0" algn="ctr">
              <a:buNone/>
              <a:defRPr/>
            </a:lvl8pPr>
            <a:lvl9pPr marL="3292572"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44660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6400800" y="6492875"/>
            <a:ext cx="2667000" cy="365125"/>
          </a:xfrm>
        </p:spPr>
        <p:txBody>
          <a:bodyPr/>
          <a:lstStyle>
            <a:lvl1pPr algn="r">
              <a:defRPr/>
            </a:lvl1pPr>
          </a:lstStyle>
          <a:p>
            <a:r>
              <a:rPr lang="en-US" smtClean="0"/>
              <a:t>Jan 28, 2016</a:t>
            </a:r>
            <a:endParaRPr lang="en-US" dirty="0"/>
          </a:p>
        </p:txBody>
      </p:sp>
      <p:sp>
        <p:nvSpPr>
          <p:cNvPr id="5" name="Footer Placeholder 4"/>
          <p:cNvSpPr>
            <a:spLocks noGrp="1"/>
          </p:cNvSpPr>
          <p:nvPr>
            <p:ph type="ftr" sz="quarter" idx="11"/>
          </p:nvPr>
        </p:nvSpPr>
        <p:spPr>
          <a:xfrm>
            <a:off x="609600" y="6492875"/>
            <a:ext cx="5421083" cy="365125"/>
          </a:xfrm>
        </p:spPr>
        <p:txBody>
          <a:bodyPr/>
          <a:lstStyle/>
          <a:p>
            <a:r>
              <a:rPr lang="en-US" smtClean="0"/>
              <a:t>CSCE-313 Spring 2016</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724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latin typeface="Calibri Light" panose="020F0302020204030204"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latin typeface="Calibri Light" panose="020F0302020204030204" pitchFamily="34" charset="0"/>
              </a:defRPr>
            </a:lvl1pPr>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p>
            <a:pPr algn="r"/>
            <a:r>
              <a:rPr lang="en-US" smtClean="0"/>
              <a:t>Jan 28, 2016</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r>
              <a:rPr lang="en-US" smtClean="0"/>
              <a:t>CSCE-313 Spring 2016</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lvl1pPr>
              <a:defRPr>
                <a:latin typeface="Calibri Light" panose="020F0302020204030204" pitchFamily="34" charset="0"/>
              </a:defRPr>
            </a:lvl1pPr>
          </a:lstStyle>
          <a:p>
            <a:pPr algn="r"/>
            <a:r>
              <a:rPr lang="en-US" smtClean="0"/>
              <a:t>Jan 28, 2016</a:t>
            </a:r>
            <a:endParaRPr lang="en-US" dirty="0"/>
          </a:p>
        </p:txBody>
      </p:sp>
      <p:sp>
        <p:nvSpPr>
          <p:cNvPr id="10" name="Slide Number Placeholder 9"/>
          <p:cNvSpPr>
            <a:spLocks noGrp="1"/>
          </p:cNvSpPr>
          <p:nvPr>
            <p:ph type="sldNum" sz="quarter" idx="16"/>
          </p:nvPr>
        </p:nvSpPr>
        <p:spPr/>
        <p:txBody>
          <a:bodyPr rtlCol="0"/>
          <a:lstStyle>
            <a:lvl1pPr>
              <a:defRPr>
                <a:latin typeface="Calibri Light" panose="020F0302020204030204" pitchFamily="34" charset="0"/>
              </a:defRPr>
            </a:lvl1pPr>
          </a:lstStyle>
          <a:p>
            <a:fld id="{1AD93096-5B34-4342-9326-69289CEAE4C2}" type="slidenum">
              <a:rPr lang="en-US" smtClean="0"/>
              <a:pPr/>
              <a:t>‹#›</a:t>
            </a:fld>
            <a:endParaRPr lang="en-US"/>
          </a:p>
        </p:txBody>
      </p:sp>
      <p:sp>
        <p:nvSpPr>
          <p:cNvPr id="12" name="Footer Placeholder 11"/>
          <p:cNvSpPr>
            <a:spLocks noGrp="1"/>
          </p:cNvSpPr>
          <p:nvPr>
            <p:ph type="ftr" sz="quarter" idx="17"/>
          </p:nvPr>
        </p:nvSpPr>
        <p:spPr/>
        <p:txBody>
          <a:bodyPr rtlCol="0"/>
          <a:lstStyle>
            <a:lvl1pPr>
              <a:defRPr>
                <a:latin typeface="Calibri Light" panose="020F0302020204030204" pitchFamily="34" charset="0"/>
              </a:defRPr>
            </a:lvl1pPr>
          </a:lstStyle>
          <a:p>
            <a:r>
              <a:rPr lang="en-US" smtClean="0"/>
              <a:t>CSCE-313 Spring 2016</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atin typeface="Calibri Light" panose="020F0302020204030204" pitchFamily="34" charset="0"/>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lvl1pPr>
              <a:defRPr>
                <a:latin typeface="Calibri Light" panose="020F0302020204030204" pitchFamily="34" charset="0"/>
              </a:defRPr>
            </a:lvl1pPr>
          </a:lstStyle>
          <a:p>
            <a:pPr algn="r"/>
            <a:r>
              <a:rPr lang="en-US" smtClean="0"/>
              <a:t>Jan 28, 2016</a:t>
            </a:r>
            <a:endParaRPr lang="en-US" dirty="0"/>
          </a:p>
        </p:txBody>
      </p:sp>
      <p:sp>
        <p:nvSpPr>
          <p:cNvPr id="12" name="Slide Number Placeholder 11"/>
          <p:cNvSpPr>
            <a:spLocks noGrp="1"/>
          </p:cNvSpPr>
          <p:nvPr>
            <p:ph type="sldNum" sz="quarter" idx="16"/>
          </p:nvPr>
        </p:nvSpPr>
        <p:spPr/>
        <p:txBody>
          <a:bodyPr rtlCol="0"/>
          <a:lstStyle>
            <a:lvl1pPr>
              <a:defRPr>
                <a:latin typeface="Calibri Light" panose="020F0302020204030204" pitchFamily="34" charset="0"/>
              </a:defRPr>
            </a:lvl1pPr>
          </a:lstStyle>
          <a:p>
            <a:fld id="{1AD93096-5B34-4342-9326-69289CEAE4C2}" type="slidenum">
              <a:rPr lang="en-US" smtClean="0"/>
              <a:pPr/>
              <a:t>‹#›</a:t>
            </a:fld>
            <a:endParaRPr lang="en-US"/>
          </a:p>
        </p:txBody>
      </p:sp>
      <p:sp>
        <p:nvSpPr>
          <p:cNvPr id="14" name="Footer Placeholder 13"/>
          <p:cNvSpPr>
            <a:spLocks noGrp="1"/>
          </p:cNvSpPr>
          <p:nvPr>
            <p:ph type="ftr" sz="quarter" idx="17"/>
          </p:nvPr>
        </p:nvSpPr>
        <p:spPr/>
        <p:txBody>
          <a:bodyPr rtlCol="0"/>
          <a:lstStyle>
            <a:lvl1pPr>
              <a:defRPr>
                <a:latin typeface="Calibri Light" panose="020F0302020204030204" pitchFamily="34" charset="0"/>
              </a:defRPr>
            </a:lvl1pPr>
          </a:lstStyle>
          <a:p>
            <a:r>
              <a:rPr lang="en-US" smtClean="0"/>
              <a:t>CSCE-313 Spring 2016</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latin typeface="Calibri Light" panose="020F0302020204030204" pitchFamily="34" charset="0"/>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latin typeface="Calibri Light" panose="020F0302020204030204" pitchFamily="34" charset="0"/>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atin typeface="Calibri Light" panose="020F0302020204030204" pitchFamily="34" charset="0"/>
              </a:defRPr>
            </a:lvl1pPr>
          </a:lstStyle>
          <a:p>
            <a:pPr algn="r"/>
            <a:r>
              <a:rPr lang="en-US" smtClean="0"/>
              <a:t>Jan 28, 2016</a:t>
            </a:r>
            <a:endParaRPr lang="en-US" dirty="0"/>
          </a:p>
        </p:txBody>
      </p:sp>
      <p:sp>
        <p:nvSpPr>
          <p:cNvPr id="4" name="Footer Placeholder 3"/>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2016</a:t>
            </a:r>
            <a:endParaRPr lang="en-US"/>
          </a:p>
        </p:txBody>
      </p:sp>
      <p:sp>
        <p:nvSpPr>
          <p:cNvPr id="5" name="Slide Number Placeholder 4"/>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Calibri Light" panose="020F0302020204030204" pitchFamily="34" charset="0"/>
              </a:defRPr>
            </a:lvl1pPr>
          </a:lstStyle>
          <a:p>
            <a:pPr algn="r"/>
            <a:r>
              <a:rPr lang="en-US" smtClean="0"/>
              <a:t>Jan 28, 2016</a:t>
            </a:r>
            <a:endParaRPr lang="en-US" dirty="0"/>
          </a:p>
        </p:txBody>
      </p:sp>
      <p:sp>
        <p:nvSpPr>
          <p:cNvPr id="3" name="Footer Placeholder 2"/>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2016</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latin typeface="Calibri Light" panose="020F0302020204030204" pitchFamily="34" charset="0"/>
              </a:defRPr>
            </a:lvl1pPr>
          </a:lstStyle>
          <a:p>
            <a:fld id="{1AD93096-5B34-4342-9326-69289CEAE4C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atin typeface="Calibri Light" panose="020F0302020204030204" pitchFamily="34" charset="0"/>
              </a:defRPr>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lvl1pPr>
              <a:defRPr>
                <a:latin typeface="Calibri Light" panose="020F0302020204030204" pitchFamily="34" charset="0"/>
              </a:defRPr>
            </a:lvl1pPr>
          </a:lstStyle>
          <a:p>
            <a:pPr algn="r"/>
            <a:r>
              <a:rPr lang="en-US" smtClean="0"/>
              <a:t>Jan 28, 2016</a:t>
            </a:r>
            <a:endParaRPr lang="en-US" dirty="0"/>
          </a:p>
        </p:txBody>
      </p:sp>
      <p:sp>
        <p:nvSpPr>
          <p:cNvPr id="6" name="Footer Placeholder 5"/>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2016</a:t>
            </a:r>
            <a:endParaRPr lang="en-US"/>
          </a:p>
        </p:txBody>
      </p:sp>
      <p:sp>
        <p:nvSpPr>
          <p:cNvPr id="7" name="Slide Number Placeholder 6"/>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
        <p:nvSpPr>
          <p:cNvPr id="9" name="Content Placeholder 8"/>
          <p:cNvSpPr>
            <a:spLocks noGrp="1"/>
          </p:cNvSpPr>
          <p:nvPr>
            <p:ph sz="quarter" idx="1"/>
          </p:nvPr>
        </p:nvSpPr>
        <p:spPr>
          <a:xfrm>
            <a:off x="2362200" y="1752600"/>
            <a:ext cx="6400800" cy="44196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pencil.png"/>
          <p:cNvPicPr>
            <a:picLocks noChangeAspect="1"/>
          </p:cNvPicPr>
          <p:nvPr userDrawn="1"/>
        </p:nvPicPr>
        <p:blipFill>
          <a:blip r:embed="rId2"/>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atin typeface="Calibri Light" panose="020F0302020204030204" pitchFamily="34" charset="0"/>
              </a:defRPr>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latin typeface="Calibri Light" panose="020F0302020204030204" pitchFamily="34" charset="0"/>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lvl1pPr>
              <a:defRPr>
                <a:latin typeface="Calibri Light" panose="020F0302020204030204" pitchFamily="34" charset="0"/>
              </a:defRPr>
            </a:lvl1pPr>
          </a:lstStyle>
          <a:p>
            <a:pPr algn="r"/>
            <a:r>
              <a:rPr lang="en-US" smtClean="0"/>
              <a:t>Jan 28, 2016</a:t>
            </a:r>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atin typeface="Calibri Light" panose="020F0302020204030204" pitchFamily="34" charset="0"/>
              </a:defRPr>
            </a:lvl1pPr>
          </a:lstStyle>
          <a:p>
            <a:fld id="{1AD93096-5B34-4342-9326-69289CEAE4C2}"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lvl1pPr>
              <a:defRPr>
                <a:latin typeface="Calibri Light" panose="020F0302020204030204" pitchFamily="34" charset="0"/>
              </a:defRPr>
            </a:lvl1pPr>
          </a:lstStyle>
          <a:p>
            <a:r>
              <a:rPr lang="en-US" smtClean="0"/>
              <a:t>CSCE-313 Spring 2016</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atin typeface="Calibri Light" panose="020F0302020204030204" pitchFamily="34" charset="0"/>
              </a:defRPr>
            </a:lvl1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4.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latin typeface="Calibri Light" panose="020F0302020204030204" pitchFamily="34" charset="0"/>
              </a:defRPr>
            </a:lvl1pPr>
          </a:lstStyle>
          <a:p>
            <a:r>
              <a:rPr lang="en-US" smtClean="0"/>
              <a:t>Jan 28, 2016</a:t>
            </a:r>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latin typeface="Calibri Light" panose="020F0302020204030204" pitchFamily="34" charset="0"/>
              </a:defRPr>
            </a:lvl1pPr>
          </a:lstStyle>
          <a:p>
            <a:r>
              <a:rPr lang="en-US" smtClean="0"/>
              <a:t>CSCE-313 Spring 2016</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latin typeface="Calibri Light" panose="020F0302020204030204" pitchFamily="34" charset="0"/>
              </a:defRPr>
            </a:lvl1pPr>
          </a:lstStyle>
          <a:p>
            <a:fld id="{72AC53DF-4216-466D-99A7-94400E6C2A25}" type="slidenum">
              <a:rPr lang="en-US" sz="1200" smtClean="0">
                <a:solidFill>
                  <a:schemeClr val="tx2"/>
                </a:solidFill>
              </a:rPr>
              <a:pPr/>
              <a:t>‹#›</a:t>
            </a:fld>
            <a:endParaRPr lang="en-US" dirty="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p:txStyles>
    <p:titleStyle>
      <a:lvl1pPr algn="l" rtl="0" eaLnBrk="1" latinLnBrk="0" hangingPunct="1">
        <a:spcBef>
          <a:spcPct val="0"/>
        </a:spcBef>
        <a:buNone/>
        <a:defRPr sz="4400" kern="1200">
          <a:solidFill>
            <a:schemeClr val="tx2"/>
          </a:solidFill>
          <a:latin typeface="Calibri Light" panose="020F0302020204030204" pitchFamily="34" charset="0"/>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5" y="381000"/>
            <a:ext cx="8410575" cy="1323975"/>
          </a:xfrm>
          <a:prstGeom prst="rect">
            <a:avLst/>
          </a:prstGeom>
          <a:noFill/>
          <a:ln w="9525">
            <a:noFill/>
            <a:miter lim="800000"/>
            <a:headEnd/>
            <a:tailEnd/>
          </a:ln>
          <a:effectLst/>
        </p:spPr>
        <p:txBody>
          <a:bodyPr lIns="92002" tIns="46003" rIns="92002" bIns="46003" anchor="ctr" anchorCtr="1"/>
          <a:lstStyle/>
          <a:p>
            <a:pPr fontAlgn="base">
              <a:lnSpc>
                <a:spcPct val="90000"/>
              </a:lnSpc>
              <a:spcBef>
                <a:spcPct val="0"/>
              </a:spcBef>
              <a:spcAft>
                <a:spcPct val="0"/>
              </a:spcAft>
              <a:defRPr/>
            </a:pPr>
            <a:endParaRPr lang="en-US" sz="3200" dirty="0">
              <a:solidFill>
                <a:srgbClr val="FFFFFF"/>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366713" y="1793875"/>
            <a:ext cx="8407400" cy="4168775"/>
          </a:xfrm>
          <a:prstGeom prst="rect">
            <a:avLst/>
          </a:prstGeom>
          <a:noFill/>
          <a:ln w="9525">
            <a:noFill/>
            <a:miter lim="800000"/>
            <a:headEnd/>
            <a:tailEnd/>
          </a:ln>
          <a:effectLst/>
        </p:spPr>
        <p:txBody>
          <a:bodyPr lIns="91368" tIns="45686" rIns="91368" bIns="45686" anchorCtr="1"/>
          <a:lstStyle/>
          <a:p>
            <a:pPr marL="225414" indent="-225414" fontAlgn="base">
              <a:spcBef>
                <a:spcPct val="0"/>
              </a:spcBef>
              <a:spcAft>
                <a:spcPct val="0"/>
              </a:spcAft>
              <a:buFont typeface="Wingdings" pitchFamily="2" charset="2"/>
              <a:buChar char=""/>
              <a:defRPr/>
            </a:pPr>
            <a:endParaRPr lang="en-US" sz="2400" dirty="0">
              <a:solidFill>
                <a:srgbClr val="FFFFFF"/>
              </a:solidFill>
              <a:effectLst>
                <a:outerShdw blurRad="38100" dist="38100" dir="2700000" algn="tl">
                  <a:srgbClr val="000000"/>
                </a:outerShdw>
              </a:effectLst>
            </a:endParaRPr>
          </a:p>
        </p:txBody>
      </p:sp>
      <p:sp>
        <p:nvSpPr>
          <p:cNvPr id="4115" name="Rectangle 19"/>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35" tIns="45718" rIns="91435" bIns="45718" numCol="1" anchor="ctr" anchorCtr="0" compatLnSpc="1">
            <a:prstTxWarp prst="textNoShape">
              <a:avLst/>
            </a:prstTxWarp>
          </a:bodyPr>
          <a:lstStyle/>
          <a:p>
            <a:pPr lvl="0"/>
            <a:r>
              <a:rPr lang="en-US" smtClean="0"/>
              <a:t>Click to edit Master title style</a:t>
            </a:r>
            <a:endParaRPr lang="en-US" dirty="0" smtClean="0"/>
          </a:p>
        </p:txBody>
      </p:sp>
      <p:sp>
        <p:nvSpPr>
          <p:cNvPr id="4116" name="Rectangle 20"/>
          <p:cNvSpPr>
            <a:spLocks noGrp="1" noChangeArrowheads="1"/>
          </p:cNvSpPr>
          <p:nvPr>
            <p:ph type="body" idx="1"/>
          </p:nvPr>
        </p:nvSpPr>
        <p:spPr bwMode="auto">
          <a:xfrm>
            <a:off x="457200" y="1600200"/>
            <a:ext cx="8229600" cy="42799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b="0" dirty="0" smtClean="0">
                <a:solidFill>
                  <a:srgbClr val="FFFFFF">
                    <a:tint val="75000"/>
                  </a:srgbClr>
                </a:solidFill>
                <a:latin typeface="Arial" charset="0"/>
              </a:defRPr>
            </a:lvl1pPr>
          </a:lstStyle>
          <a:p>
            <a:pPr fontAlgn="base">
              <a:spcBef>
                <a:spcPct val="0"/>
              </a:spcBef>
              <a:spcAft>
                <a:spcPct val="0"/>
              </a:spcAft>
              <a:defRPr/>
            </a:pPr>
            <a:r>
              <a:rPr lang="en-US" smtClean="0"/>
              <a:t>CSCE-313 Spring 2016</a:t>
            </a:r>
            <a:endParaRPr lang="en-US"/>
          </a:p>
        </p:txBody>
      </p:sp>
    </p:spTree>
    <p:extLst>
      <p:ext uri="{BB962C8B-B14F-4D97-AF65-F5344CB8AC3E}">
        <p14:creationId xmlns:p14="http://schemas.microsoft.com/office/powerpoint/2010/main" val="4180775923"/>
      </p:ext>
    </p:extLst>
  </p:cSld>
  <p:clrMap bg1="dk2" tx1="lt1" bg2="dk1"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fade/>
  </p:transition>
  <p:timing>
    <p:tnLst>
      <p:par>
        <p:cTn id="1" dur="indefinite" restart="never" nodeType="tmRoot"/>
      </p:par>
    </p:tnLst>
  </p:timing>
  <p:hf hdr="0"/>
  <p:txStyles>
    <p:titleStyle>
      <a:lvl1pPr algn="ctr" rtl="0" fontAlgn="base">
        <a:lnSpc>
          <a:spcPct val="90000"/>
        </a:lnSpc>
        <a:spcBef>
          <a:spcPct val="0"/>
        </a:spcBef>
        <a:spcAft>
          <a:spcPct val="0"/>
        </a:spcAft>
        <a:defRPr sz="3400">
          <a:solidFill>
            <a:schemeClr val="tx1"/>
          </a:solidFill>
          <a:effectLst>
            <a:outerShdw blurRad="38100" dist="38100" dir="2700000" algn="tl">
              <a:srgbClr val="000000">
                <a:alpha val="43137"/>
              </a:srgbClr>
            </a:outerShdw>
          </a:effectLst>
          <a:latin typeface="+mj-lt"/>
          <a:ea typeface="+mj-ea"/>
          <a:cs typeface="+mj-cs"/>
        </a:defRPr>
      </a:lvl1pPr>
      <a:lvl2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2pPr>
      <a:lvl3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3pPr>
      <a:lvl4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4pPr>
      <a:lvl5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5pPr>
      <a:lvl6pPr marL="457177"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6pPr>
      <a:lvl7pPr marL="914354"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7pPr>
      <a:lvl8pPr marL="1371532"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8pPr>
      <a:lvl9pPr marL="1828709"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23838" indent="-223838" algn="l" rtl="0" fontAlgn="base">
        <a:lnSpc>
          <a:spcPct val="95000"/>
        </a:lnSpc>
        <a:spcBef>
          <a:spcPct val="30000"/>
        </a:spcBef>
        <a:spcAft>
          <a:spcPct val="0"/>
        </a:spcAft>
        <a:buClr>
          <a:schemeClr val="tx1"/>
        </a:buClr>
        <a:buFont typeface="Arial" panose="020B0604020202020204" pitchFamily="34" charset="0"/>
        <a:buChar char="•"/>
        <a:defRPr sz="2800">
          <a:solidFill>
            <a:schemeClr val="tx1"/>
          </a:solidFill>
          <a:effectLst>
            <a:outerShdw blurRad="38100" dist="38100" dir="2700000" algn="tl">
              <a:srgbClr val="000000">
                <a:alpha val="43137"/>
              </a:srgbClr>
            </a:outerShdw>
          </a:effectLst>
          <a:latin typeface="+mn-lt"/>
          <a:ea typeface="+mn-ea"/>
          <a:cs typeface="+mn-cs"/>
        </a:defRPr>
      </a:lvl1pPr>
      <a:lvl2pPr marL="568325"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2pPr>
      <a:lvl3pPr marL="912813"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3pPr>
      <a:lvl4pPr marL="1381125" indent="-238125"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4pPr>
      <a:lvl5pPr marL="1725613"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5pPr>
      <a:lvl6pPr marL="2184291"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6pPr>
      <a:lvl7pPr marL="2641468"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7pPr>
      <a:lvl8pPr marL="3098645"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8pPr>
      <a:lvl9pPr marL="3555822"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7"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7"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286000" y="3124200"/>
            <a:ext cx="6781800" cy="2667000"/>
          </a:xfrm>
        </p:spPr>
        <p:txBody>
          <a:bodyPr>
            <a:normAutofit/>
          </a:bodyPr>
          <a:lstStyle/>
          <a:p>
            <a:r>
              <a:rPr lang="en-US" dirty="0">
                <a:solidFill>
                  <a:schemeClr val="accent1">
                    <a:lumMod val="75000"/>
                  </a:schemeClr>
                </a:solidFill>
              </a:rPr>
              <a:t>CSCE 313 </a:t>
            </a:r>
            <a:r>
              <a:rPr lang="en-US" dirty="0" smtClean="0">
                <a:solidFill>
                  <a:schemeClr val="accent1">
                    <a:lumMod val="75000"/>
                  </a:schemeClr>
                </a:solidFill>
              </a:rPr>
              <a:t>– </a:t>
            </a:r>
            <a:r>
              <a:rPr lang="en-US" dirty="0" smtClean="0">
                <a:solidFill>
                  <a:schemeClr val="accent1">
                    <a:lumMod val="75000"/>
                  </a:schemeClr>
                </a:solidFill>
              </a:rPr>
              <a:t>Exceptions Control flow</a:t>
            </a:r>
            <a:endParaRPr lang="en-US" sz="2000" dirty="0">
              <a:solidFill>
                <a:schemeClr val="accent1">
                  <a:lumMod val="75000"/>
                </a:schemeClr>
              </a:solidFill>
            </a:endParaRPr>
          </a:p>
        </p:txBody>
      </p:sp>
      <p:sp>
        <p:nvSpPr>
          <p:cNvPr id="3" name="Rectangle 2"/>
          <p:cNvSpPr>
            <a:spLocks noGrp="1"/>
          </p:cNvSpPr>
          <p:nvPr>
            <p:ph type="subTitle" idx="1"/>
          </p:nvPr>
        </p:nvSpPr>
        <p:spPr>
          <a:solidFill>
            <a:schemeClr val="accent2"/>
          </a:solidFill>
        </p:spPr>
        <p:txBody>
          <a:bodyPr>
            <a:normAutofit fontScale="92500" lnSpcReduction="20000"/>
          </a:bodyPr>
          <a:lstStyle/>
          <a:p>
            <a:r>
              <a:rPr lang="en-US" dirty="0" smtClean="0"/>
              <a:t>Aakash Tyagi</a:t>
            </a:r>
            <a:br>
              <a:rPr lang="en-US" dirty="0" smtClean="0"/>
            </a:br>
            <a:r>
              <a:rPr lang="en-US" dirty="0" smtClean="0"/>
              <a:t>CSCE 313 Spring 2016</a:t>
            </a:r>
          </a:p>
        </p:txBody>
      </p:sp>
      <p:sp>
        <p:nvSpPr>
          <p:cNvPr id="4" name="TextBox 3"/>
          <p:cNvSpPr txBox="1"/>
          <p:nvPr/>
        </p:nvSpPr>
        <p:spPr>
          <a:xfrm>
            <a:off x="152400" y="6248400"/>
            <a:ext cx="1857560" cy="369332"/>
          </a:xfrm>
          <a:prstGeom prst="rect">
            <a:avLst/>
          </a:prstGeom>
          <a:noFill/>
        </p:spPr>
        <p:txBody>
          <a:bodyPr wrap="none" rtlCol="0">
            <a:spAutoFit/>
          </a:bodyPr>
          <a:lstStyle/>
          <a:p>
            <a:r>
              <a:rPr lang="en-US" dirty="0" smtClean="0">
                <a:solidFill>
                  <a:schemeClr val="bg1"/>
                </a:solidFill>
              </a:rPr>
              <a:t>January 26, 2016</a:t>
            </a:r>
            <a:endParaRPr lang="en-US" dirty="0">
              <a:solidFill>
                <a:schemeClr val="bg1"/>
              </a:solidFill>
            </a:endParaRPr>
          </a:p>
        </p:txBody>
      </p:sp>
      <p:sp>
        <p:nvSpPr>
          <p:cNvPr id="5" name="TextBox 4"/>
          <p:cNvSpPr txBox="1"/>
          <p:nvPr/>
        </p:nvSpPr>
        <p:spPr>
          <a:xfrm>
            <a:off x="429908" y="381000"/>
            <a:ext cx="5095434" cy="461665"/>
          </a:xfrm>
          <a:prstGeom prst="rect">
            <a:avLst/>
          </a:prstGeom>
          <a:noFill/>
        </p:spPr>
        <p:txBody>
          <a:bodyPr wrap="none" rtlCol="0">
            <a:spAutoFit/>
          </a:bodyPr>
          <a:lstStyle/>
          <a:p>
            <a:r>
              <a:rPr lang="en-US" sz="2400" dirty="0" smtClean="0"/>
              <a:t>Reading Reference: Textbook Chapter </a:t>
            </a:r>
            <a:r>
              <a:rPr lang="en-US" sz="2400" dirty="0" smtClean="0"/>
              <a:t>2</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38840" y="228600"/>
            <a:ext cx="6319159" cy="896810"/>
          </a:xfrm>
        </p:spPr>
        <p:txBody>
          <a:bodyPr>
            <a:noAutofit/>
          </a:bodyPr>
          <a:lstStyle/>
          <a:p>
            <a:pPr eaLnBrk="1" hangingPunct="1"/>
            <a:r>
              <a:rPr lang="en-US" altLang="en-US" dirty="0" smtClean="0"/>
              <a:t>Control Flow</a:t>
            </a:r>
          </a:p>
        </p:txBody>
      </p:sp>
      <p:sp>
        <p:nvSpPr>
          <p:cNvPr id="33795" name="Text Box 3"/>
          <p:cNvSpPr txBox="1">
            <a:spLocks noChangeArrowheads="1"/>
          </p:cNvSpPr>
          <p:nvPr/>
        </p:nvSpPr>
        <p:spPr bwMode="auto">
          <a:xfrm>
            <a:off x="3571875" y="3624263"/>
            <a:ext cx="1530350" cy="2014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b="1">
                <a:latin typeface="Helvetica" panose="020B0604020202020204" pitchFamily="34" charset="0"/>
              </a:rPr>
              <a:t>&lt;startup&gt;</a:t>
            </a:r>
          </a:p>
          <a:p>
            <a:pPr algn="ctr">
              <a:spcBef>
                <a:spcPct val="0"/>
              </a:spcBef>
              <a:buFontTx/>
              <a:buNone/>
            </a:pPr>
            <a:r>
              <a:rPr lang="en-US" altLang="en-US" sz="1800" b="1">
                <a:latin typeface="Helvetica" panose="020B0604020202020204" pitchFamily="34" charset="0"/>
              </a:rPr>
              <a:t>inst</a:t>
            </a:r>
            <a:r>
              <a:rPr lang="en-US" altLang="en-US" sz="1800" b="1" baseline="-25000">
                <a:latin typeface="Helvetica" panose="020B0604020202020204" pitchFamily="34" charset="0"/>
              </a:rPr>
              <a:t>1</a:t>
            </a:r>
            <a:endParaRPr lang="en-US" altLang="en-US" sz="1800" b="1">
              <a:latin typeface="Helvetica" panose="020B0604020202020204" pitchFamily="34" charset="0"/>
            </a:endParaRPr>
          </a:p>
          <a:p>
            <a:pPr algn="ctr">
              <a:spcBef>
                <a:spcPct val="0"/>
              </a:spcBef>
              <a:buFontTx/>
              <a:buNone/>
            </a:pPr>
            <a:r>
              <a:rPr lang="en-US" altLang="en-US" sz="1800" b="1">
                <a:latin typeface="Helvetica" panose="020B0604020202020204" pitchFamily="34" charset="0"/>
              </a:rPr>
              <a:t>inst</a:t>
            </a:r>
            <a:r>
              <a:rPr lang="en-US" altLang="en-US" sz="1800" b="1" baseline="-25000">
                <a:latin typeface="Helvetica" panose="020B0604020202020204" pitchFamily="34" charset="0"/>
              </a:rPr>
              <a:t>2</a:t>
            </a:r>
            <a:endParaRPr lang="en-US" altLang="en-US" sz="1800" b="1">
              <a:latin typeface="Helvetica" panose="020B0604020202020204" pitchFamily="34" charset="0"/>
            </a:endParaRPr>
          </a:p>
          <a:p>
            <a:pPr algn="ctr">
              <a:spcBef>
                <a:spcPct val="0"/>
              </a:spcBef>
              <a:buFontTx/>
              <a:buNone/>
            </a:pPr>
            <a:r>
              <a:rPr lang="en-US" altLang="en-US" sz="1800" b="1">
                <a:latin typeface="Helvetica" panose="020B0604020202020204" pitchFamily="34" charset="0"/>
              </a:rPr>
              <a:t>inst</a:t>
            </a:r>
            <a:r>
              <a:rPr lang="en-US" altLang="en-US" sz="1800" b="1" baseline="-25000">
                <a:latin typeface="Helvetica" panose="020B0604020202020204" pitchFamily="34" charset="0"/>
              </a:rPr>
              <a:t>3</a:t>
            </a:r>
            <a:endParaRPr lang="en-US" altLang="en-US" sz="1800" b="1">
              <a:latin typeface="Helvetica" panose="020B0604020202020204" pitchFamily="34" charset="0"/>
            </a:endParaRPr>
          </a:p>
          <a:p>
            <a:pPr algn="ctr">
              <a:spcBef>
                <a:spcPct val="0"/>
              </a:spcBef>
              <a:buFontTx/>
              <a:buNone/>
            </a:pPr>
            <a:r>
              <a:rPr lang="en-US" altLang="en-US" sz="1800" b="1">
                <a:latin typeface="Helvetica" panose="020B0604020202020204" pitchFamily="34" charset="0"/>
              </a:rPr>
              <a:t>…</a:t>
            </a:r>
          </a:p>
          <a:p>
            <a:pPr algn="ctr">
              <a:spcBef>
                <a:spcPct val="0"/>
              </a:spcBef>
              <a:buFontTx/>
              <a:buNone/>
            </a:pPr>
            <a:r>
              <a:rPr lang="en-US" altLang="en-US" sz="1800" b="1">
                <a:latin typeface="Helvetica" panose="020B0604020202020204" pitchFamily="34" charset="0"/>
              </a:rPr>
              <a:t>inst</a:t>
            </a:r>
            <a:r>
              <a:rPr lang="en-US" altLang="en-US" sz="1800" b="1" baseline="-25000">
                <a:latin typeface="Helvetica" panose="020B0604020202020204" pitchFamily="34" charset="0"/>
              </a:rPr>
              <a:t>n</a:t>
            </a:r>
            <a:endParaRPr lang="en-US" altLang="en-US" sz="1800" b="1">
              <a:latin typeface="Helvetica" panose="020B0604020202020204" pitchFamily="34" charset="0"/>
            </a:endParaRPr>
          </a:p>
          <a:p>
            <a:pPr algn="ctr">
              <a:spcBef>
                <a:spcPct val="0"/>
              </a:spcBef>
              <a:buFontTx/>
              <a:buNone/>
            </a:pPr>
            <a:r>
              <a:rPr lang="en-US" altLang="en-US" sz="1800" b="1">
                <a:latin typeface="Helvetica" panose="020B0604020202020204" pitchFamily="34" charset="0"/>
              </a:rPr>
              <a:t>&lt;shutdown&gt;</a:t>
            </a:r>
          </a:p>
        </p:txBody>
      </p:sp>
      <p:sp>
        <p:nvSpPr>
          <p:cNvPr id="33796" name="Rectangle 4"/>
          <p:cNvSpPr>
            <a:spLocks noGrp="1" noChangeArrowheads="1"/>
          </p:cNvSpPr>
          <p:nvPr>
            <p:ph type="body" idx="1"/>
          </p:nvPr>
        </p:nvSpPr>
        <p:spPr>
          <a:xfrm>
            <a:off x="524656" y="1646079"/>
            <a:ext cx="8294687" cy="1741487"/>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rmAutofit fontScale="92500" lnSpcReduction="20000"/>
          </a:bodyPr>
          <a:lstStyle/>
          <a:p>
            <a:pPr eaLnBrk="1" hangingPunct="1"/>
            <a:r>
              <a:rPr lang="en-US" altLang="en-US" dirty="0" smtClean="0"/>
              <a:t>Computers do only one thing</a:t>
            </a:r>
          </a:p>
          <a:p>
            <a:pPr lvl="1" eaLnBrk="1" hangingPunct="1"/>
            <a:r>
              <a:rPr lang="en-US" altLang="en-US" dirty="0" smtClean="0"/>
              <a:t>From startup to shutdown, a CPU simply reads and executes (interprets) a sequence of instructions, one at a time</a:t>
            </a:r>
          </a:p>
          <a:p>
            <a:pPr lvl="1" eaLnBrk="1" hangingPunct="1"/>
            <a:r>
              <a:rPr lang="en-US" altLang="en-US" dirty="0" smtClean="0"/>
              <a:t>This sequence is the system’s physical </a:t>
            </a:r>
            <a:r>
              <a:rPr lang="en-US" altLang="en-US" i="1" dirty="0" smtClean="0"/>
              <a:t>control flow</a:t>
            </a:r>
            <a:r>
              <a:rPr lang="en-US" altLang="en-US" dirty="0" smtClean="0"/>
              <a:t> (or </a:t>
            </a:r>
            <a:r>
              <a:rPr lang="en-US" altLang="en-US" i="1" dirty="0" smtClean="0"/>
              <a:t>flow of control</a:t>
            </a:r>
            <a:r>
              <a:rPr lang="en-US" altLang="en-US" dirty="0" smtClean="0"/>
              <a:t>)</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p:txBody>
      </p:sp>
      <p:sp>
        <p:nvSpPr>
          <p:cNvPr id="33797" name="Text Box 5"/>
          <p:cNvSpPr txBox="1">
            <a:spLocks noChangeArrowheads="1"/>
          </p:cNvSpPr>
          <p:nvPr/>
        </p:nvSpPr>
        <p:spPr bwMode="auto">
          <a:xfrm>
            <a:off x="3190875" y="3244850"/>
            <a:ext cx="2470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a:latin typeface="Helvetica" panose="020B0604020202020204" pitchFamily="34" charset="0"/>
              </a:rPr>
              <a:t>Physical control flow</a:t>
            </a:r>
          </a:p>
        </p:txBody>
      </p:sp>
      <p:sp>
        <p:nvSpPr>
          <p:cNvPr id="33798" name="Line 6"/>
          <p:cNvSpPr>
            <a:spLocks noChangeShapeType="1"/>
          </p:cNvSpPr>
          <p:nvPr/>
        </p:nvSpPr>
        <p:spPr bwMode="auto">
          <a:xfrm>
            <a:off x="3005138" y="3454400"/>
            <a:ext cx="0" cy="1828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9" name="Text Box 7"/>
          <p:cNvSpPr txBox="1">
            <a:spLocks noChangeArrowheads="1"/>
          </p:cNvSpPr>
          <p:nvPr/>
        </p:nvSpPr>
        <p:spPr bwMode="auto">
          <a:xfrm>
            <a:off x="2286000" y="3962400"/>
            <a:ext cx="7175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a:latin typeface="Helvetica" panose="020B0604020202020204" pitchFamily="34" charset="0"/>
              </a:rPr>
              <a:t>Time</a:t>
            </a:r>
          </a:p>
        </p:txBody>
      </p:sp>
      <p:sp>
        <p:nvSpPr>
          <p:cNvPr id="2" name="Date Placeholder 1"/>
          <p:cNvSpPr>
            <a:spLocks noGrp="1"/>
          </p:cNvSpPr>
          <p:nvPr>
            <p:ph type="dt" sz="quarter" idx="12"/>
          </p:nvPr>
        </p:nvSpPr>
        <p:spPr/>
        <p:txBody>
          <a:bodyPr>
            <a:normAutofit fontScale="40000" lnSpcReduction="20000"/>
          </a:bodyPr>
          <a:lstStyle/>
          <a:p>
            <a:pPr>
              <a:defRPr/>
            </a:pPr>
            <a:r>
              <a:rPr lang="en-US" smtClean="0"/>
              <a:t>Jan 28, 2016</a:t>
            </a:r>
            <a:endParaRPr lang="en-US" dirty="0"/>
          </a:p>
        </p:txBody>
      </p:sp>
      <p:sp>
        <p:nvSpPr>
          <p:cNvPr id="3" name="Footer Placeholder 2"/>
          <p:cNvSpPr>
            <a:spLocks noGrp="1"/>
          </p:cNvSpPr>
          <p:nvPr>
            <p:ph type="ftr" sz="quarter" idx="10"/>
          </p:nvPr>
        </p:nvSpPr>
        <p:spPr/>
        <p:txBody>
          <a:bodyPr/>
          <a:lstStyle/>
          <a:p>
            <a:pPr>
              <a:defRPr/>
            </a:pPr>
            <a:r>
              <a:rPr lang="en-US" smtClean="0"/>
              <a:t>CSCE-313 Spring 2016</a:t>
            </a:r>
            <a:endParaRPr lang="en-US" dirty="0"/>
          </a:p>
        </p:txBody>
      </p:sp>
      <p:sp>
        <p:nvSpPr>
          <p:cNvPr id="3380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fld id="{A6EF1011-F38E-400C-984D-6A4E3684AC13}" type="slidenum">
              <a:rPr lang="en-US" altLang="en-US" sz="1200" smtClean="0">
                <a:solidFill>
                  <a:srgbClr val="898989"/>
                </a:solidFill>
              </a:rPr>
              <a:pPr>
                <a:spcBef>
                  <a:spcPct val="0"/>
                </a:spcBef>
                <a:buFontTx/>
                <a:buNone/>
              </a:pPr>
              <a:t>10</a:t>
            </a:fld>
            <a:endParaRPr lang="en-US" altLang="en-US" sz="1200" smtClean="0">
              <a:solidFill>
                <a:srgbClr val="898989"/>
              </a:solidFill>
            </a:endParaRPr>
          </a:p>
        </p:txBody>
      </p:sp>
    </p:spTree>
    <p:extLst>
      <p:ext uri="{BB962C8B-B14F-4D97-AF65-F5344CB8AC3E}">
        <p14:creationId xmlns:p14="http://schemas.microsoft.com/office/powerpoint/2010/main" val="717605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17161" y="486734"/>
            <a:ext cx="6299200" cy="573088"/>
          </a:xfrm>
        </p:spPr>
        <p:txBody>
          <a:bodyPr>
            <a:normAutofit fontScale="90000"/>
          </a:bodyPr>
          <a:lstStyle/>
          <a:p>
            <a:pPr eaLnBrk="1" hangingPunct="1"/>
            <a:r>
              <a:rPr lang="en-US" altLang="en-US" dirty="0" smtClean="0"/>
              <a:t>Altering the Control Flow</a:t>
            </a:r>
          </a:p>
        </p:txBody>
      </p:sp>
      <p:sp>
        <p:nvSpPr>
          <p:cNvPr id="34819" name="Rectangle 3"/>
          <p:cNvSpPr>
            <a:spLocks noGrp="1" noChangeArrowheads="1"/>
          </p:cNvSpPr>
          <p:nvPr>
            <p:ph type="body" idx="1"/>
          </p:nvPr>
        </p:nvSpPr>
        <p:spPr>
          <a:xfrm>
            <a:off x="533400" y="1485468"/>
            <a:ext cx="8472487" cy="5454650"/>
          </a:xfrm>
        </p:spPr>
        <p:txBody>
          <a:bodyPr>
            <a:normAutofit lnSpcReduction="10000"/>
          </a:bodyPr>
          <a:lstStyle/>
          <a:p>
            <a:pPr eaLnBrk="1" hangingPunct="1"/>
            <a:r>
              <a:rPr lang="en-US" altLang="en-US" dirty="0" smtClean="0"/>
              <a:t>Program-assisted </a:t>
            </a:r>
            <a:r>
              <a:rPr lang="en-US" altLang="en-US" dirty="0" smtClean="0"/>
              <a:t>mechanisms for changing control flow:</a:t>
            </a:r>
          </a:p>
          <a:p>
            <a:pPr lvl="1" eaLnBrk="1" hangingPunct="1"/>
            <a:r>
              <a:rPr lang="en-US" altLang="en-US" dirty="0" smtClean="0"/>
              <a:t>Jumps and branches—react to changes in program state</a:t>
            </a:r>
          </a:p>
          <a:p>
            <a:pPr lvl="1" eaLnBrk="1" hangingPunct="1"/>
            <a:r>
              <a:rPr lang="en-US" altLang="en-US" dirty="0" smtClean="0"/>
              <a:t>Call and return using stack discipline—react to program state</a:t>
            </a:r>
          </a:p>
          <a:p>
            <a:pPr eaLnBrk="1" hangingPunct="1"/>
            <a:r>
              <a:rPr lang="en-US" altLang="en-US" dirty="0" smtClean="0"/>
              <a:t>Insufficient  for a useful system</a:t>
            </a:r>
          </a:p>
          <a:p>
            <a:pPr lvl="1" eaLnBrk="1" hangingPunct="1"/>
            <a:r>
              <a:rPr lang="en-US" altLang="en-US" dirty="0" smtClean="0"/>
              <a:t>Difficult for the CPU to react to other changes in system state </a:t>
            </a:r>
          </a:p>
          <a:p>
            <a:pPr lvl="2" eaLnBrk="1" hangingPunct="1"/>
            <a:r>
              <a:rPr lang="en-US" altLang="en-US" dirty="0" smtClean="0"/>
              <a:t>Data arrives from a disk or a network adapter</a:t>
            </a:r>
          </a:p>
          <a:p>
            <a:pPr lvl="2" eaLnBrk="1" hangingPunct="1"/>
            <a:r>
              <a:rPr lang="en-US" altLang="en-US" dirty="0" smtClean="0"/>
              <a:t>Instruction divides by zero</a:t>
            </a:r>
          </a:p>
          <a:p>
            <a:pPr lvl="2" eaLnBrk="1" hangingPunct="1"/>
            <a:r>
              <a:rPr lang="en-US" altLang="en-US" dirty="0" smtClean="0"/>
              <a:t>User hits control-C at the keyboard</a:t>
            </a:r>
          </a:p>
          <a:p>
            <a:pPr eaLnBrk="1" hangingPunct="1"/>
            <a:r>
              <a:rPr lang="en-US" altLang="en-US" dirty="0" smtClean="0"/>
              <a:t>System needs mechanisms for “</a:t>
            </a:r>
            <a:r>
              <a:rPr lang="en-US" altLang="en-US" dirty="0" smtClean="0"/>
              <a:t>exception </a:t>
            </a:r>
            <a:r>
              <a:rPr lang="en-US" altLang="en-US" dirty="0" smtClean="0"/>
              <a:t>control flow”</a:t>
            </a:r>
          </a:p>
        </p:txBody>
      </p:sp>
      <p:sp>
        <p:nvSpPr>
          <p:cNvPr id="2" name="Date Placeholder 1"/>
          <p:cNvSpPr>
            <a:spLocks noGrp="1"/>
          </p:cNvSpPr>
          <p:nvPr>
            <p:ph type="dt" sz="quarter" idx="12"/>
          </p:nvPr>
        </p:nvSpPr>
        <p:spPr/>
        <p:txBody>
          <a:bodyPr>
            <a:normAutofit fontScale="40000" lnSpcReduction="20000"/>
          </a:bodyPr>
          <a:lstStyle/>
          <a:p>
            <a:pPr>
              <a:defRPr/>
            </a:pPr>
            <a:r>
              <a:rPr lang="en-US" smtClean="0"/>
              <a:t>Jan 28, 2016</a:t>
            </a:r>
            <a:endParaRPr lang="en-US" dirty="0"/>
          </a:p>
        </p:txBody>
      </p:sp>
      <p:sp>
        <p:nvSpPr>
          <p:cNvPr id="3" name="Footer Placeholder 2"/>
          <p:cNvSpPr>
            <a:spLocks noGrp="1"/>
          </p:cNvSpPr>
          <p:nvPr>
            <p:ph type="ftr" sz="quarter" idx="10"/>
          </p:nvPr>
        </p:nvSpPr>
        <p:spPr/>
        <p:txBody>
          <a:bodyPr/>
          <a:lstStyle/>
          <a:p>
            <a:pPr>
              <a:defRPr/>
            </a:pPr>
            <a:r>
              <a:rPr lang="en-US" smtClean="0"/>
              <a:t>CSCE-313 Spring 2016</a:t>
            </a:r>
            <a:endParaRPr lang="en-US" dirty="0"/>
          </a:p>
        </p:txBody>
      </p:sp>
      <p:sp>
        <p:nvSpPr>
          <p:cNvPr id="3482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fld id="{10B29541-9135-43AD-94D4-052DBFEE7823}" type="slidenum">
              <a:rPr lang="en-US" altLang="en-US" sz="1200" smtClean="0">
                <a:solidFill>
                  <a:srgbClr val="898989"/>
                </a:solidFill>
              </a:rPr>
              <a:pPr>
                <a:spcBef>
                  <a:spcPct val="0"/>
                </a:spcBef>
                <a:buFontTx/>
                <a:buNone/>
              </a:pPr>
              <a:t>11</a:t>
            </a:fld>
            <a:endParaRPr lang="en-US" altLang="en-US" sz="1200" smtClean="0">
              <a:solidFill>
                <a:srgbClr val="898989"/>
              </a:solidFill>
            </a:endParaRPr>
          </a:p>
        </p:txBody>
      </p:sp>
    </p:spTree>
    <p:extLst>
      <p:ext uri="{BB962C8B-B14F-4D97-AF65-F5344CB8AC3E}">
        <p14:creationId xmlns:p14="http://schemas.microsoft.com/office/powerpoint/2010/main" val="382915830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81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81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8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228600" y="1568450"/>
            <a:ext cx="8686800" cy="1098550"/>
          </a:xfrm>
          <a:extLst>
            <a:ext uri="{91240B29-F687-4F45-9708-019B960494DF}">
              <a14:hiddenLine xmlns:a14="http://schemas.microsoft.com/office/drawing/2010/main" w="12700">
                <a:solidFill>
                  <a:schemeClr val="tx1"/>
                </a:solidFill>
                <a:miter lim="800000"/>
                <a:headEnd/>
                <a:tailEnd/>
              </a14:hiddenLine>
            </a:ext>
          </a:extLst>
        </p:spPr>
        <p:txBody>
          <a:bodyPr>
            <a:normAutofit fontScale="92500"/>
          </a:bodyPr>
          <a:lstStyle/>
          <a:p>
            <a:pPr eaLnBrk="1" hangingPunct="1"/>
            <a:r>
              <a:rPr lang="en-US" altLang="en-US" smtClean="0"/>
              <a:t>An </a:t>
            </a:r>
            <a:r>
              <a:rPr lang="en-US" altLang="en-US" i="1" smtClean="0"/>
              <a:t>exception</a:t>
            </a:r>
            <a:r>
              <a:rPr lang="en-US" altLang="en-US" smtClean="0"/>
              <a:t> is a transfer of control to the OS in response to some </a:t>
            </a:r>
            <a:r>
              <a:rPr lang="en-US" altLang="en-US" i="1" smtClean="0"/>
              <a:t>event</a:t>
            </a:r>
            <a:r>
              <a:rPr lang="en-US" altLang="en-US" smtClean="0"/>
              <a:t>  (i.e., change in processor state)</a:t>
            </a:r>
          </a:p>
        </p:txBody>
      </p:sp>
      <p:sp>
        <p:nvSpPr>
          <p:cNvPr id="35843" name="Rectangle 4"/>
          <p:cNvSpPr>
            <a:spLocks noChangeArrowheads="1"/>
          </p:cNvSpPr>
          <p:nvPr/>
        </p:nvSpPr>
        <p:spPr bwMode="auto">
          <a:xfrm>
            <a:off x="2279650" y="2586038"/>
            <a:ext cx="1643063"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a:latin typeface="Arial" panose="020B0604020202020204" pitchFamily="34" charset="0"/>
              </a:rPr>
              <a:t>User Process</a:t>
            </a:r>
          </a:p>
        </p:txBody>
      </p:sp>
      <p:sp>
        <p:nvSpPr>
          <p:cNvPr id="35844" name="Rectangle 5"/>
          <p:cNvSpPr>
            <a:spLocks noChangeArrowheads="1"/>
          </p:cNvSpPr>
          <p:nvPr/>
        </p:nvSpPr>
        <p:spPr bwMode="auto">
          <a:xfrm>
            <a:off x="5584825" y="2586038"/>
            <a:ext cx="5111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a:latin typeface="Arial" panose="020B0604020202020204" pitchFamily="34" charset="0"/>
              </a:rPr>
              <a:t>OS</a:t>
            </a:r>
          </a:p>
        </p:txBody>
      </p:sp>
      <p:sp>
        <p:nvSpPr>
          <p:cNvPr id="35845" name="Line 6"/>
          <p:cNvSpPr>
            <a:spLocks noChangeShapeType="1"/>
          </p:cNvSpPr>
          <p:nvPr/>
        </p:nvSpPr>
        <p:spPr bwMode="auto">
          <a:xfrm>
            <a:off x="3094038" y="3108325"/>
            <a:ext cx="0" cy="5984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6" name="Line 7"/>
          <p:cNvSpPr>
            <a:spLocks noChangeShapeType="1"/>
          </p:cNvSpPr>
          <p:nvPr/>
        </p:nvSpPr>
        <p:spPr bwMode="auto">
          <a:xfrm>
            <a:off x="3100388" y="3713163"/>
            <a:ext cx="28067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7" name="Line 8"/>
          <p:cNvSpPr>
            <a:spLocks noChangeShapeType="1"/>
          </p:cNvSpPr>
          <p:nvPr/>
        </p:nvSpPr>
        <p:spPr bwMode="auto">
          <a:xfrm>
            <a:off x="5913438" y="3719513"/>
            <a:ext cx="0" cy="596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8" name="Line 9"/>
          <p:cNvSpPr>
            <a:spLocks noChangeShapeType="1"/>
          </p:cNvSpPr>
          <p:nvPr/>
        </p:nvSpPr>
        <p:spPr bwMode="auto">
          <a:xfrm flipH="1" flipV="1">
            <a:off x="3087688" y="3783013"/>
            <a:ext cx="2832100" cy="546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9" name="Line 10"/>
          <p:cNvSpPr>
            <a:spLocks noChangeShapeType="1"/>
          </p:cNvSpPr>
          <p:nvPr/>
        </p:nvSpPr>
        <p:spPr bwMode="auto">
          <a:xfrm>
            <a:off x="3094038" y="3870325"/>
            <a:ext cx="0" cy="15128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0" name="Rectangle 11"/>
          <p:cNvSpPr>
            <a:spLocks noChangeArrowheads="1"/>
          </p:cNvSpPr>
          <p:nvPr/>
        </p:nvSpPr>
        <p:spPr bwMode="auto">
          <a:xfrm>
            <a:off x="3994150" y="3386138"/>
            <a:ext cx="11588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exception</a:t>
            </a:r>
          </a:p>
        </p:txBody>
      </p:sp>
      <p:sp>
        <p:nvSpPr>
          <p:cNvPr id="35851" name="Rectangle 12"/>
          <p:cNvSpPr>
            <a:spLocks noChangeArrowheads="1"/>
          </p:cNvSpPr>
          <p:nvPr/>
        </p:nvSpPr>
        <p:spPr bwMode="auto">
          <a:xfrm>
            <a:off x="6051550" y="3659188"/>
            <a:ext cx="2527300" cy="9128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exception processing</a:t>
            </a:r>
          </a:p>
          <a:p>
            <a:pPr>
              <a:spcBef>
                <a:spcPct val="0"/>
              </a:spcBef>
              <a:buFontTx/>
              <a:buNone/>
            </a:pPr>
            <a:r>
              <a:rPr lang="en-US" altLang="en-US" sz="1800">
                <a:latin typeface="Arial" panose="020B0604020202020204" pitchFamily="34" charset="0"/>
              </a:rPr>
              <a:t>by </a:t>
            </a:r>
            <a:r>
              <a:rPr lang="en-US" altLang="en-US" sz="1800" i="1">
                <a:latin typeface="Arial" panose="020B0604020202020204" pitchFamily="34" charset="0"/>
              </a:rPr>
              <a:t>exception handler</a:t>
            </a:r>
          </a:p>
          <a:p>
            <a:pPr>
              <a:spcBef>
                <a:spcPct val="0"/>
              </a:spcBef>
              <a:buFontTx/>
              <a:buNone/>
            </a:pPr>
            <a:endParaRPr lang="en-US" altLang="en-US" sz="1800" i="1">
              <a:latin typeface="Arial" panose="020B0604020202020204" pitchFamily="34" charset="0"/>
            </a:endParaRPr>
          </a:p>
        </p:txBody>
      </p:sp>
      <p:sp>
        <p:nvSpPr>
          <p:cNvPr id="35852" name="Rectangle 13"/>
          <p:cNvSpPr>
            <a:spLocks noChangeArrowheads="1"/>
          </p:cNvSpPr>
          <p:nvPr/>
        </p:nvSpPr>
        <p:spPr bwMode="auto">
          <a:xfrm>
            <a:off x="3933825" y="4376738"/>
            <a:ext cx="1795463"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exception </a:t>
            </a:r>
          </a:p>
          <a:p>
            <a:pPr>
              <a:spcBef>
                <a:spcPct val="0"/>
              </a:spcBef>
              <a:buFontTx/>
              <a:buNone/>
            </a:pPr>
            <a:r>
              <a:rPr lang="en-US" altLang="en-US" sz="1800" i="1">
                <a:latin typeface="Arial" panose="020B0604020202020204" pitchFamily="34" charset="0"/>
              </a:rPr>
              <a:t>return </a:t>
            </a:r>
            <a:r>
              <a:rPr lang="en-US" altLang="en-US" sz="1800">
                <a:latin typeface="Arial" panose="020B0604020202020204" pitchFamily="34" charset="0"/>
              </a:rPr>
              <a:t>(optional)</a:t>
            </a:r>
          </a:p>
        </p:txBody>
      </p:sp>
      <p:sp>
        <p:nvSpPr>
          <p:cNvPr id="35853" name="Rectangle 14"/>
          <p:cNvSpPr>
            <a:spLocks noChangeArrowheads="1"/>
          </p:cNvSpPr>
          <p:nvPr/>
        </p:nvSpPr>
        <p:spPr bwMode="auto">
          <a:xfrm>
            <a:off x="533400" y="3446463"/>
            <a:ext cx="804863"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event </a:t>
            </a:r>
          </a:p>
        </p:txBody>
      </p:sp>
      <p:sp>
        <p:nvSpPr>
          <p:cNvPr id="35854" name="Text Box 15"/>
          <p:cNvSpPr txBox="1">
            <a:spLocks noChangeArrowheads="1"/>
          </p:cNvSpPr>
          <p:nvPr/>
        </p:nvSpPr>
        <p:spPr bwMode="auto">
          <a:xfrm>
            <a:off x="2133600" y="3429000"/>
            <a:ext cx="8842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600" b="1">
                <a:latin typeface="Helvetica" panose="020B0604020202020204" pitchFamily="34" charset="0"/>
              </a:rPr>
              <a:t>current</a:t>
            </a:r>
          </a:p>
        </p:txBody>
      </p:sp>
      <p:sp>
        <p:nvSpPr>
          <p:cNvPr id="35855" name="Text Box 16"/>
          <p:cNvSpPr txBox="1">
            <a:spLocks noChangeArrowheads="1"/>
          </p:cNvSpPr>
          <p:nvPr/>
        </p:nvSpPr>
        <p:spPr bwMode="auto">
          <a:xfrm>
            <a:off x="2446338" y="3657600"/>
            <a:ext cx="601662"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600" b="1">
                <a:latin typeface="Helvetica" panose="020B0604020202020204" pitchFamily="34" charset="0"/>
              </a:rPr>
              <a:t>next</a:t>
            </a:r>
          </a:p>
        </p:txBody>
      </p:sp>
      <p:sp>
        <p:nvSpPr>
          <p:cNvPr id="35856" name="Line 17"/>
          <p:cNvSpPr>
            <a:spLocks noChangeShapeType="1"/>
          </p:cNvSpPr>
          <p:nvPr/>
        </p:nvSpPr>
        <p:spPr bwMode="auto">
          <a:xfrm>
            <a:off x="1447800" y="3657600"/>
            <a:ext cx="685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7" name="Title 1"/>
          <p:cNvSpPr>
            <a:spLocks noGrp="1"/>
          </p:cNvSpPr>
          <p:nvPr>
            <p:ph type="title"/>
          </p:nvPr>
        </p:nvSpPr>
        <p:spPr/>
        <p:txBody>
          <a:bodyPr/>
          <a:lstStyle/>
          <a:p>
            <a:pPr eaLnBrk="1" hangingPunct="1"/>
            <a:r>
              <a:rPr lang="en-US" altLang="en-US" dirty="0" smtClean="0"/>
              <a:t>Exception </a:t>
            </a:r>
            <a:r>
              <a:rPr lang="en-US" altLang="en-US" dirty="0" smtClean="0"/>
              <a:t>Control Flow</a:t>
            </a:r>
          </a:p>
        </p:txBody>
      </p:sp>
      <p:sp>
        <p:nvSpPr>
          <p:cNvPr id="2" name="Date Placeholder 1"/>
          <p:cNvSpPr>
            <a:spLocks noGrp="1"/>
          </p:cNvSpPr>
          <p:nvPr>
            <p:ph type="dt" sz="quarter" idx="12"/>
          </p:nvPr>
        </p:nvSpPr>
        <p:spPr/>
        <p:txBody>
          <a:bodyPr>
            <a:normAutofit fontScale="40000" lnSpcReduction="20000"/>
          </a:bodyPr>
          <a:lstStyle/>
          <a:p>
            <a:pPr>
              <a:defRPr/>
            </a:pPr>
            <a:r>
              <a:rPr lang="en-US" smtClean="0"/>
              <a:t>Jan 28, 2016</a:t>
            </a:r>
            <a:endParaRPr lang="en-US" dirty="0"/>
          </a:p>
        </p:txBody>
      </p:sp>
      <p:sp>
        <p:nvSpPr>
          <p:cNvPr id="3" name="Footer Placeholder 2"/>
          <p:cNvSpPr>
            <a:spLocks noGrp="1"/>
          </p:cNvSpPr>
          <p:nvPr>
            <p:ph type="ftr" sz="quarter" idx="10"/>
          </p:nvPr>
        </p:nvSpPr>
        <p:spPr/>
        <p:txBody>
          <a:bodyPr/>
          <a:lstStyle/>
          <a:p>
            <a:pPr>
              <a:defRPr/>
            </a:pPr>
            <a:r>
              <a:rPr lang="en-US" smtClean="0"/>
              <a:t>CSCE-313 Spring 2016</a:t>
            </a:r>
            <a:endParaRPr lang="en-US" dirty="0"/>
          </a:p>
        </p:txBody>
      </p:sp>
      <p:sp>
        <p:nvSpPr>
          <p:cNvPr id="3586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fld id="{94E94D3E-F2CF-4A12-BA5A-82538E53C919}" type="slidenum">
              <a:rPr lang="en-US" altLang="en-US" sz="1200" smtClean="0">
                <a:solidFill>
                  <a:srgbClr val="898989"/>
                </a:solidFill>
              </a:rPr>
              <a:pPr>
                <a:spcBef>
                  <a:spcPct val="0"/>
                </a:spcBef>
                <a:buFontTx/>
                <a:buNone/>
              </a:pPr>
              <a:t>12</a:t>
            </a:fld>
            <a:endParaRPr lang="en-US" altLang="en-US" sz="1200" smtClean="0">
              <a:solidFill>
                <a:srgbClr val="898989"/>
              </a:solidFill>
            </a:endParaRPr>
          </a:p>
        </p:txBody>
      </p:sp>
    </p:spTree>
    <p:extLst>
      <p:ext uri="{BB962C8B-B14F-4D97-AF65-F5344CB8AC3E}">
        <p14:creationId xmlns:p14="http://schemas.microsoft.com/office/powerpoint/2010/main" val="96233634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52400" y="304800"/>
            <a:ext cx="8001000" cy="609600"/>
          </a:xfrm>
        </p:spPr>
        <p:txBody>
          <a:bodyPr>
            <a:normAutofit fontScale="90000"/>
          </a:bodyPr>
          <a:lstStyle/>
          <a:p>
            <a:pPr eaLnBrk="1" hangingPunct="1"/>
            <a:r>
              <a:rPr lang="en-US" altLang="en-US" b="1" dirty="0" smtClean="0"/>
              <a:t>Asynchronous</a:t>
            </a:r>
            <a:r>
              <a:rPr lang="en-US" altLang="en-US" dirty="0" smtClean="0"/>
              <a:t> Exceptions (Interrupts)</a:t>
            </a:r>
          </a:p>
        </p:txBody>
      </p:sp>
      <p:sp>
        <p:nvSpPr>
          <p:cNvPr id="37891" name="Rectangle 3"/>
          <p:cNvSpPr>
            <a:spLocks noGrp="1" noChangeArrowheads="1"/>
          </p:cNvSpPr>
          <p:nvPr>
            <p:ph type="body" idx="1"/>
          </p:nvPr>
        </p:nvSpPr>
        <p:spPr/>
        <p:txBody>
          <a:bodyPr>
            <a:normAutofit lnSpcReduction="10000"/>
          </a:bodyPr>
          <a:lstStyle/>
          <a:p>
            <a:pPr eaLnBrk="1" hangingPunct="1"/>
            <a:r>
              <a:rPr lang="en-US" altLang="en-US" dirty="0" smtClean="0"/>
              <a:t>Caused by events external to processor</a:t>
            </a:r>
          </a:p>
          <a:p>
            <a:pPr lvl="1" eaLnBrk="1" hangingPunct="1"/>
            <a:r>
              <a:rPr lang="en-US" altLang="en-US" dirty="0" smtClean="0"/>
              <a:t>Indicated by setting the processor’s interrupt pin(s)</a:t>
            </a:r>
          </a:p>
          <a:p>
            <a:pPr lvl="1" eaLnBrk="1" hangingPunct="1"/>
            <a:r>
              <a:rPr lang="en-US" altLang="en-US" dirty="0" smtClean="0"/>
              <a:t>Handler returns to “next” instruction.</a:t>
            </a:r>
          </a:p>
          <a:p>
            <a:pPr eaLnBrk="1" hangingPunct="1"/>
            <a:r>
              <a:rPr lang="en-US" altLang="en-US" b="1" dirty="0" smtClean="0"/>
              <a:t>Examples:</a:t>
            </a:r>
          </a:p>
          <a:p>
            <a:pPr lvl="1" eaLnBrk="1" hangingPunct="1"/>
            <a:r>
              <a:rPr lang="en-US" altLang="en-US" dirty="0" smtClean="0"/>
              <a:t>I/O interrupts</a:t>
            </a:r>
          </a:p>
          <a:p>
            <a:pPr lvl="2" eaLnBrk="1" hangingPunct="1"/>
            <a:r>
              <a:rPr lang="en-US" altLang="en-US" dirty="0" smtClean="0"/>
              <a:t>Key pressed on </a:t>
            </a:r>
            <a:r>
              <a:rPr lang="en-US" altLang="en-US" dirty="0" smtClean="0"/>
              <a:t>the keyboard</a:t>
            </a:r>
          </a:p>
          <a:p>
            <a:pPr lvl="2" eaLnBrk="1" hangingPunct="1"/>
            <a:r>
              <a:rPr lang="en-US" altLang="en-US" dirty="0" smtClean="0"/>
              <a:t>Arrival of packet from network</a:t>
            </a:r>
          </a:p>
          <a:p>
            <a:pPr lvl="1" eaLnBrk="1" hangingPunct="1"/>
            <a:r>
              <a:rPr lang="en-US" altLang="en-US" dirty="0" smtClean="0"/>
              <a:t>Hard-reset interrupt</a:t>
            </a:r>
          </a:p>
          <a:p>
            <a:pPr lvl="2" eaLnBrk="1" hangingPunct="1"/>
            <a:r>
              <a:rPr lang="en-US" altLang="en-US" dirty="0" smtClean="0"/>
              <a:t>Hitting reset button</a:t>
            </a:r>
          </a:p>
          <a:p>
            <a:pPr lvl="1" eaLnBrk="1" hangingPunct="1"/>
            <a:r>
              <a:rPr lang="en-US" altLang="en-US" dirty="0" smtClean="0"/>
              <a:t>Soft-reset interrupt</a:t>
            </a:r>
          </a:p>
          <a:p>
            <a:pPr lvl="2" eaLnBrk="1" hangingPunct="1"/>
            <a:r>
              <a:rPr lang="en-US" altLang="en-US" dirty="0" smtClean="0"/>
              <a:t>Hitting control-alt-delete </a:t>
            </a:r>
            <a:r>
              <a:rPr lang="en-US" altLang="en-US" dirty="0" smtClean="0"/>
              <a:t>to initiate restart on </a:t>
            </a:r>
            <a:r>
              <a:rPr lang="en-US" altLang="en-US" dirty="0" smtClean="0"/>
              <a:t>a PC</a:t>
            </a:r>
          </a:p>
        </p:txBody>
      </p:sp>
      <p:sp>
        <p:nvSpPr>
          <p:cNvPr id="2" name="Date Placeholder 1"/>
          <p:cNvSpPr>
            <a:spLocks noGrp="1"/>
          </p:cNvSpPr>
          <p:nvPr>
            <p:ph type="dt" sz="quarter" idx="12"/>
          </p:nvPr>
        </p:nvSpPr>
        <p:spPr/>
        <p:txBody>
          <a:bodyPr>
            <a:normAutofit fontScale="40000" lnSpcReduction="20000"/>
          </a:bodyPr>
          <a:lstStyle/>
          <a:p>
            <a:pPr>
              <a:defRPr/>
            </a:pPr>
            <a:r>
              <a:rPr lang="en-US" smtClean="0"/>
              <a:t>Jan 28, 2016</a:t>
            </a:r>
            <a:endParaRPr lang="en-US" dirty="0"/>
          </a:p>
        </p:txBody>
      </p:sp>
      <p:sp>
        <p:nvSpPr>
          <p:cNvPr id="3" name="Footer Placeholder 2"/>
          <p:cNvSpPr>
            <a:spLocks noGrp="1"/>
          </p:cNvSpPr>
          <p:nvPr>
            <p:ph type="ftr" sz="quarter" idx="10"/>
          </p:nvPr>
        </p:nvSpPr>
        <p:spPr/>
        <p:txBody>
          <a:bodyPr/>
          <a:lstStyle/>
          <a:p>
            <a:pPr>
              <a:defRPr/>
            </a:pPr>
            <a:r>
              <a:rPr lang="en-US" smtClean="0"/>
              <a:t>CSCE-313 Spring 2016</a:t>
            </a:r>
            <a:endParaRPr lang="en-US" dirty="0"/>
          </a:p>
        </p:txBody>
      </p:sp>
      <p:sp>
        <p:nvSpPr>
          <p:cNvPr id="3789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fld id="{AD14A6B3-3B2D-4204-ADC0-6E5FD48546DF}" type="slidenum">
              <a:rPr lang="en-US" altLang="en-US" sz="1200" smtClean="0">
                <a:solidFill>
                  <a:srgbClr val="898989"/>
                </a:solidFill>
              </a:rPr>
              <a:pPr>
                <a:spcBef>
                  <a:spcPct val="0"/>
                </a:spcBef>
                <a:buFontTx/>
                <a:buNone/>
              </a:pPr>
              <a:t>13</a:t>
            </a:fld>
            <a:endParaRPr lang="en-US" altLang="en-US" sz="1200" smtClean="0">
              <a:solidFill>
                <a:srgbClr val="898989"/>
              </a:solidFill>
            </a:endParaRPr>
          </a:p>
        </p:txBody>
      </p:sp>
    </p:spTree>
    <p:extLst>
      <p:ext uri="{BB962C8B-B14F-4D97-AF65-F5344CB8AC3E}">
        <p14:creationId xmlns:p14="http://schemas.microsoft.com/office/powerpoint/2010/main" val="1657126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9"/>
          <p:cNvSpPr>
            <a:spLocks noGrp="1" noChangeArrowheads="1"/>
          </p:cNvSpPr>
          <p:nvPr>
            <p:ph type="title"/>
          </p:nvPr>
        </p:nvSpPr>
        <p:spPr/>
        <p:txBody>
          <a:bodyPr/>
          <a:lstStyle/>
          <a:p>
            <a:pPr eaLnBrk="1" hangingPunct="1"/>
            <a:r>
              <a:rPr lang="en-US" altLang="en-US" smtClean="0"/>
              <a:t>Interrupt Vectors</a:t>
            </a:r>
          </a:p>
        </p:txBody>
      </p:sp>
      <p:sp>
        <p:nvSpPr>
          <p:cNvPr id="36867" name="Rectangle 30"/>
          <p:cNvSpPr>
            <a:spLocks noGrp="1" noChangeArrowheads="1"/>
          </p:cNvSpPr>
          <p:nvPr>
            <p:ph type="body" idx="1"/>
          </p:nvPr>
        </p:nvSpPr>
        <p:spPr>
          <a:xfrm>
            <a:off x="4648200" y="1981200"/>
            <a:ext cx="4495800" cy="4343400"/>
          </a:xfrm>
        </p:spPr>
        <p:txBody>
          <a:bodyPr>
            <a:normAutofit/>
          </a:bodyPr>
          <a:lstStyle/>
          <a:p>
            <a:pPr lvl="1" eaLnBrk="1" hangingPunct="1"/>
            <a:r>
              <a:rPr lang="en-US" altLang="en-US" dirty="0" smtClean="0"/>
              <a:t>Each type of event has a unique exception number </a:t>
            </a:r>
            <a:r>
              <a:rPr lang="en-US" altLang="en-US" i="1" dirty="0" smtClean="0"/>
              <a:t>k</a:t>
            </a:r>
          </a:p>
          <a:p>
            <a:pPr lvl="1" eaLnBrk="1" hangingPunct="1"/>
            <a:r>
              <a:rPr lang="en-US" altLang="en-US" dirty="0" smtClean="0"/>
              <a:t>Index into jump table (a.k.a., interrupt vector)</a:t>
            </a:r>
          </a:p>
          <a:p>
            <a:pPr lvl="1" eaLnBrk="1" hangingPunct="1"/>
            <a:r>
              <a:rPr lang="en-US" altLang="en-US" dirty="0" smtClean="0"/>
              <a:t>Jump table entry </a:t>
            </a:r>
            <a:r>
              <a:rPr lang="en-US" altLang="en-US" i="1" dirty="0" smtClean="0"/>
              <a:t>k</a:t>
            </a:r>
            <a:r>
              <a:rPr lang="en-US" altLang="en-US" dirty="0" smtClean="0"/>
              <a:t> points to a function (exception handler).</a:t>
            </a:r>
          </a:p>
          <a:p>
            <a:pPr lvl="1" eaLnBrk="1" hangingPunct="1"/>
            <a:r>
              <a:rPr lang="en-US" altLang="en-US" dirty="0" smtClean="0"/>
              <a:t>Handler </a:t>
            </a:r>
            <a:r>
              <a:rPr lang="en-US" altLang="en-US" i="1" dirty="0" smtClean="0"/>
              <a:t>k</a:t>
            </a:r>
            <a:r>
              <a:rPr lang="en-US" altLang="en-US" dirty="0" smtClean="0"/>
              <a:t> is called each time exception </a:t>
            </a:r>
            <a:r>
              <a:rPr lang="en-US" altLang="en-US" i="1" dirty="0" smtClean="0"/>
              <a:t>k</a:t>
            </a:r>
            <a:r>
              <a:rPr lang="en-US" altLang="en-US" dirty="0" smtClean="0"/>
              <a:t> occurs. </a:t>
            </a:r>
          </a:p>
        </p:txBody>
      </p:sp>
      <p:sp>
        <p:nvSpPr>
          <p:cNvPr id="36868" name="Rectangle 4"/>
          <p:cNvSpPr>
            <a:spLocks noChangeArrowheads="1"/>
          </p:cNvSpPr>
          <p:nvPr/>
        </p:nvSpPr>
        <p:spPr bwMode="auto">
          <a:xfrm>
            <a:off x="725488" y="2914650"/>
            <a:ext cx="1016000"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b="1">
                <a:latin typeface="Arial" panose="020B0604020202020204" pitchFamily="34" charset="0"/>
              </a:rPr>
              <a:t>interrupt</a:t>
            </a:r>
          </a:p>
          <a:p>
            <a:pPr algn="ctr">
              <a:spcBef>
                <a:spcPct val="0"/>
              </a:spcBef>
              <a:buFontTx/>
              <a:buNone/>
            </a:pPr>
            <a:r>
              <a:rPr lang="en-US" altLang="en-US" sz="1600" b="1">
                <a:latin typeface="Arial" panose="020B0604020202020204" pitchFamily="34" charset="0"/>
              </a:rPr>
              <a:t>vector</a:t>
            </a:r>
          </a:p>
        </p:txBody>
      </p:sp>
      <p:sp>
        <p:nvSpPr>
          <p:cNvPr id="36869" name="Rectangle 5"/>
          <p:cNvSpPr>
            <a:spLocks noChangeArrowheads="1"/>
          </p:cNvSpPr>
          <p:nvPr/>
        </p:nvSpPr>
        <p:spPr bwMode="auto">
          <a:xfrm>
            <a:off x="611188" y="3556000"/>
            <a:ext cx="1219200" cy="2286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b="1">
              <a:latin typeface="Helvetica" panose="020B0604020202020204" pitchFamily="34" charset="0"/>
            </a:endParaRPr>
          </a:p>
        </p:txBody>
      </p:sp>
      <p:sp>
        <p:nvSpPr>
          <p:cNvPr id="36870" name="Rectangle 6"/>
          <p:cNvSpPr>
            <a:spLocks noChangeArrowheads="1"/>
          </p:cNvSpPr>
          <p:nvPr/>
        </p:nvSpPr>
        <p:spPr bwMode="auto">
          <a:xfrm>
            <a:off x="611188" y="3784600"/>
            <a:ext cx="1219200" cy="2286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b="1">
              <a:latin typeface="Helvetica" panose="020B0604020202020204" pitchFamily="34" charset="0"/>
            </a:endParaRPr>
          </a:p>
        </p:txBody>
      </p:sp>
      <p:sp>
        <p:nvSpPr>
          <p:cNvPr id="36871" name="Rectangle 7"/>
          <p:cNvSpPr>
            <a:spLocks noChangeArrowheads="1"/>
          </p:cNvSpPr>
          <p:nvPr/>
        </p:nvSpPr>
        <p:spPr bwMode="auto">
          <a:xfrm>
            <a:off x="611188" y="4013200"/>
            <a:ext cx="1219200" cy="2286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b="1">
              <a:latin typeface="Helvetica" panose="020B0604020202020204" pitchFamily="34" charset="0"/>
            </a:endParaRPr>
          </a:p>
        </p:txBody>
      </p:sp>
      <p:sp>
        <p:nvSpPr>
          <p:cNvPr id="36872" name="Line 8"/>
          <p:cNvSpPr>
            <a:spLocks noChangeShapeType="1"/>
          </p:cNvSpPr>
          <p:nvPr/>
        </p:nvSpPr>
        <p:spPr bwMode="auto">
          <a:xfrm flipV="1">
            <a:off x="1220788" y="3797300"/>
            <a:ext cx="1219200" cy="317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873" name="Oval 9"/>
          <p:cNvSpPr>
            <a:spLocks noChangeArrowheads="1"/>
          </p:cNvSpPr>
          <p:nvPr/>
        </p:nvSpPr>
        <p:spPr bwMode="auto">
          <a:xfrm>
            <a:off x="1179513" y="4076700"/>
            <a:ext cx="88900" cy="889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b="1">
              <a:latin typeface="Helvetica" panose="020B0604020202020204" pitchFamily="34" charset="0"/>
            </a:endParaRPr>
          </a:p>
        </p:txBody>
      </p:sp>
      <p:sp>
        <p:nvSpPr>
          <p:cNvPr id="36874" name="Text Box 10"/>
          <p:cNvSpPr txBox="1">
            <a:spLocks noChangeArrowheads="1"/>
          </p:cNvSpPr>
          <p:nvPr/>
        </p:nvSpPr>
        <p:spPr bwMode="auto">
          <a:xfrm>
            <a:off x="304800" y="3556000"/>
            <a:ext cx="2825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400" b="1">
                <a:latin typeface="Arial" panose="020B0604020202020204" pitchFamily="34" charset="0"/>
              </a:rPr>
              <a:t>0</a:t>
            </a:r>
          </a:p>
        </p:txBody>
      </p:sp>
      <p:sp>
        <p:nvSpPr>
          <p:cNvPr id="36875" name="Text Box 11"/>
          <p:cNvSpPr txBox="1">
            <a:spLocks noChangeArrowheads="1"/>
          </p:cNvSpPr>
          <p:nvPr/>
        </p:nvSpPr>
        <p:spPr bwMode="auto">
          <a:xfrm>
            <a:off x="306388" y="3759200"/>
            <a:ext cx="2825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400" b="1">
                <a:latin typeface="Arial" panose="020B0604020202020204" pitchFamily="34" charset="0"/>
              </a:rPr>
              <a:t>1</a:t>
            </a:r>
          </a:p>
        </p:txBody>
      </p:sp>
      <p:sp>
        <p:nvSpPr>
          <p:cNvPr id="36876" name="Text Box 12"/>
          <p:cNvSpPr txBox="1">
            <a:spLocks noChangeArrowheads="1"/>
          </p:cNvSpPr>
          <p:nvPr/>
        </p:nvSpPr>
        <p:spPr bwMode="auto">
          <a:xfrm>
            <a:off x="306388" y="4013200"/>
            <a:ext cx="2825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400" b="1">
                <a:latin typeface="Arial" panose="020B0604020202020204" pitchFamily="34" charset="0"/>
              </a:rPr>
              <a:t>2</a:t>
            </a:r>
          </a:p>
        </p:txBody>
      </p:sp>
      <p:sp>
        <p:nvSpPr>
          <p:cNvPr id="36877" name="Text Box 13"/>
          <p:cNvSpPr txBox="1">
            <a:spLocks noChangeArrowheads="1"/>
          </p:cNvSpPr>
          <p:nvPr/>
        </p:nvSpPr>
        <p:spPr bwMode="auto">
          <a:xfrm>
            <a:off x="1003300" y="4025900"/>
            <a:ext cx="43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2400" b="1">
                <a:latin typeface="Arial" panose="020B0604020202020204" pitchFamily="34" charset="0"/>
              </a:rPr>
              <a:t>...</a:t>
            </a:r>
          </a:p>
        </p:txBody>
      </p:sp>
      <p:sp>
        <p:nvSpPr>
          <p:cNvPr id="36878" name="Rectangle 14"/>
          <p:cNvSpPr>
            <a:spLocks noChangeArrowheads="1"/>
          </p:cNvSpPr>
          <p:nvPr/>
        </p:nvSpPr>
        <p:spPr bwMode="auto">
          <a:xfrm>
            <a:off x="611188" y="4495800"/>
            <a:ext cx="1219200" cy="2286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b="1">
              <a:latin typeface="Helvetica" panose="020B0604020202020204" pitchFamily="34" charset="0"/>
            </a:endParaRPr>
          </a:p>
        </p:txBody>
      </p:sp>
      <p:sp>
        <p:nvSpPr>
          <p:cNvPr id="36879" name="Text Box 15"/>
          <p:cNvSpPr txBox="1">
            <a:spLocks noChangeArrowheads="1"/>
          </p:cNvSpPr>
          <p:nvPr/>
        </p:nvSpPr>
        <p:spPr bwMode="auto">
          <a:xfrm>
            <a:off x="223838" y="4495800"/>
            <a:ext cx="4508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400" b="1">
                <a:latin typeface="Arial" panose="020B0604020202020204" pitchFamily="34" charset="0"/>
              </a:rPr>
              <a:t>n-1</a:t>
            </a:r>
          </a:p>
        </p:txBody>
      </p:sp>
      <p:sp>
        <p:nvSpPr>
          <p:cNvPr id="36880" name="Oval 16"/>
          <p:cNvSpPr>
            <a:spLocks noChangeArrowheads="1"/>
          </p:cNvSpPr>
          <p:nvPr/>
        </p:nvSpPr>
        <p:spPr bwMode="auto">
          <a:xfrm>
            <a:off x="1179513" y="3644900"/>
            <a:ext cx="88900" cy="889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b="1">
              <a:latin typeface="Helvetica" panose="020B0604020202020204" pitchFamily="34" charset="0"/>
            </a:endParaRPr>
          </a:p>
        </p:txBody>
      </p:sp>
      <p:sp>
        <p:nvSpPr>
          <p:cNvPr id="36881" name="Line 17"/>
          <p:cNvSpPr>
            <a:spLocks noChangeShapeType="1"/>
          </p:cNvSpPr>
          <p:nvPr/>
        </p:nvSpPr>
        <p:spPr bwMode="auto">
          <a:xfrm flipV="1">
            <a:off x="1220788" y="2425700"/>
            <a:ext cx="1219200" cy="1257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882" name="Rectangle 18"/>
          <p:cNvSpPr>
            <a:spLocks noChangeArrowheads="1"/>
          </p:cNvSpPr>
          <p:nvPr/>
        </p:nvSpPr>
        <p:spPr bwMode="auto">
          <a:xfrm>
            <a:off x="2439988" y="2425700"/>
            <a:ext cx="2589212" cy="533400"/>
          </a:xfrm>
          <a:prstGeom prst="rect">
            <a:avLst/>
          </a:prstGeom>
          <a:solidFill>
            <a:srgbClr val="FFFFFF"/>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b="1">
                <a:latin typeface="Arial" panose="020B0604020202020204" pitchFamily="34" charset="0"/>
              </a:rPr>
              <a:t>code for  </a:t>
            </a:r>
          </a:p>
          <a:p>
            <a:pPr algn="ctr">
              <a:spcBef>
                <a:spcPct val="0"/>
              </a:spcBef>
              <a:buFontTx/>
              <a:buNone/>
            </a:pPr>
            <a:r>
              <a:rPr lang="en-US" altLang="en-US" sz="1600" b="1">
                <a:latin typeface="Arial" panose="020B0604020202020204" pitchFamily="34" charset="0"/>
              </a:rPr>
              <a:t>exception handler 0</a:t>
            </a:r>
          </a:p>
        </p:txBody>
      </p:sp>
      <p:sp>
        <p:nvSpPr>
          <p:cNvPr id="36883" name="Rectangle 19"/>
          <p:cNvSpPr>
            <a:spLocks noChangeArrowheads="1"/>
          </p:cNvSpPr>
          <p:nvPr/>
        </p:nvSpPr>
        <p:spPr bwMode="auto">
          <a:xfrm>
            <a:off x="2439988" y="3111500"/>
            <a:ext cx="2589212" cy="533400"/>
          </a:xfrm>
          <a:prstGeom prst="rect">
            <a:avLst/>
          </a:prstGeom>
          <a:solidFill>
            <a:srgbClr val="FFFFFF"/>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b="1">
                <a:latin typeface="Arial" panose="020B0604020202020204" pitchFamily="34" charset="0"/>
              </a:rPr>
              <a:t>code for </a:t>
            </a:r>
          </a:p>
          <a:p>
            <a:pPr algn="ctr">
              <a:spcBef>
                <a:spcPct val="0"/>
              </a:spcBef>
              <a:buFontTx/>
              <a:buNone/>
            </a:pPr>
            <a:r>
              <a:rPr lang="en-US" altLang="en-US" sz="1600" b="1">
                <a:latin typeface="Arial" panose="020B0604020202020204" pitchFamily="34" charset="0"/>
              </a:rPr>
              <a:t>exception handler 1</a:t>
            </a:r>
          </a:p>
        </p:txBody>
      </p:sp>
      <p:sp>
        <p:nvSpPr>
          <p:cNvPr id="36884" name="Oval 20"/>
          <p:cNvSpPr>
            <a:spLocks noChangeArrowheads="1"/>
          </p:cNvSpPr>
          <p:nvPr/>
        </p:nvSpPr>
        <p:spPr bwMode="auto">
          <a:xfrm>
            <a:off x="1179513" y="3860800"/>
            <a:ext cx="88900" cy="889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b="1">
              <a:latin typeface="Helvetica" panose="020B0604020202020204" pitchFamily="34" charset="0"/>
            </a:endParaRPr>
          </a:p>
        </p:txBody>
      </p:sp>
      <p:sp>
        <p:nvSpPr>
          <p:cNvPr id="36885" name="Line 21"/>
          <p:cNvSpPr>
            <a:spLocks noChangeShapeType="1"/>
          </p:cNvSpPr>
          <p:nvPr/>
        </p:nvSpPr>
        <p:spPr bwMode="auto">
          <a:xfrm flipV="1">
            <a:off x="1220788" y="3111500"/>
            <a:ext cx="1219200" cy="7937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886" name="Rectangle 22"/>
          <p:cNvSpPr>
            <a:spLocks noChangeArrowheads="1"/>
          </p:cNvSpPr>
          <p:nvPr/>
        </p:nvSpPr>
        <p:spPr bwMode="auto">
          <a:xfrm>
            <a:off x="2439988" y="3797300"/>
            <a:ext cx="2589212" cy="533400"/>
          </a:xfrm>
          <a:prstGeom prst="rect">
            <a:avLst/>
          </a:prstGeom>
          <a:solidFill>
            <a:srgbClr val="FFFFFF"/>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b="1">
                <a:latin typeface="Arial" panose="020B0604020202020204" pitchFamily="34" charset="0"/>
              </a:rPr>
              <a:t>code for</a:t>
            </a:r>
          </a:p>
          <a:p>
            <a:pPr algn="ctr">
              <a:spcBef>
                <a:spcPct val="0"/>
              </a:spcBef>
              <a:buFontTx/>
              <a:buNone/>
            </a:pPr>
            <a:r>
              <a:rPr lang="en-US" altLang="en-US" sz="1600" b="1">
                <a:latin typeface="Arial" panose="020B0604020202020204" pitchFamily="34" charset="0"/>
              </a:rPr>
              <a:t>exception handler 2</a:t>
            </a:r>
          </a:p>
        </p:txBody>
      </p:sp>
      <p:sp>
        <p:nvSpPr>
          <p:cNvPr id="36887" name="Rectangle 23"/>
          <p:cNvSpPr>
            <a:spLocks noChangeArrowheads="1"/>
          </p:cNvSpPr>
          <p:nvPr/>
        </p:nvSpPr>
        <p:spPr bwMode="auto">
          <a:xfrm>
            <a:off x="2439988" y="5105400"/>
            <a:ext cx="2589212" cy="533400"/>
          </a:xfrm>
          <a:prstGeom prst="rect">
            <a:avLst/>
          </a:prstGeom>
          <a:solidFill>
            <a:srgbClr val="FFFFFF"/>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b="1">
                <a:latin typeface="Arial" panose="020B0604020202020204" pitchFamily="34" charset="0"/>
              </a:rPr>
              <a:t>code for </a:t>
            </a:r>
          </a:p>
          <a:p>
            <a:pPr algn="ctr">
              <a:spcBef>
                <a:spcPct val="0"/>
              </a:spcBef>
              <a:buFontTx/>
              <a:buNone/>
            </a:pPr>
            <a:r>
              <a:rPr lang="en-US" altLang="en-US" sz="1600" b="1">
                <a:latin typeface="Arial" panose="020B0604020202020204" pitchFamily="34" charset="0"/>
              </a:rPr>
              <a:t>exception handler n-1</a:t>
            </a:r>
          </a:p>
        </p:txBody>
      </p:sp>
      <p:sp>
        <p:nvSpPr>
          <p:cNvPr id="36888" name="Text Box 24"/>
          <p:cNvSpPr txBox="1">
            <a:spLocks noChangeArrowheads="1"/>
          </p:cNvSpPr>
          <p:nvPr/>
        </p:nvSpPr>
        <p:spPr bwMode="auto">
          <a:xfrm>
            <a:off x="3579813" y="4406900"/>
            <a:ext cx="43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2400" b="1">
                <a:latin typeface="Arial" panose="020B0604020202020204" pitchFamily="34" charset="0"/>
              </a:rPr>
              <a:t>...</a:t>
            </a:r>
          </a:p>
        </p:txBody>
      </p:sp>
      <p:sp>
        <p:nvSpPr>
          <p:cNvPr id="36889" name="Oval 25"/>
          <p:cNvSpPr>
            <a:spLocks noChangeArrowheads="1"/>
          </p:cNvSpPr>
          <p:nvPr/>
        </p:nvSpPr>
        <p:spPr bwMode="auto">
          <a:xfrm>
            <a:off x="1179513" y="4559300"/>
            <a:ext cx="88900" cy="889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b="1">
              <a:latin typeface="Helvetica" panose="020B0604020202020204" pitchFamily="34" charset="0"/>
            </a:endParaRPr>
          </a:p>
        </p:txBody>
      </p:sp>
      <p:sp>
        <p:nvSpPr>
          <p:cNvPr id="36890" name="Line 26"/>
          <p:cNvSpPr>
            <a:spLocks noChangeShapeType="1"/>
          </p:cNvSpPr>
          <p:nvPr/>
        </p:nvSpPr>
        <p:spPr bwMode="auto">
          <a:xfrm>
            <a:off x="1220788" y="4603750"/>
            <a:ext cx="1219200" cy="5016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891" name="Text Box 27"/>
          <p:cNvSpPr txBox="1">
            <a:spLocks noChangeArrowheads="1"/>
          </p:cNvSpPr>
          <p:nvPr/>
        </p:nvSpPr>
        <p:spPr bwMode="auto">
          <a:xfrm>
            <a:off x="441325" y="1584325"/>
            <a:ext cx="1211263" cy="581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600" b="1">
                <a:latin typeface="Helvetica" panose="020B0604020202020204" pitchFamily="34" charset="0"/>
              </a:rPr>
              <a:t>Exception </a:t>
            </a:r>
          </a:p>
          <a:p>
            <a:pPr>
              <a:spcBef>
                <a:spcPct val="0"/>
              </a:spcBef>
              <a:buFontTx/>
              <a:buNone/>
            </a:pPr>
            <a:r>
              <a:rPr lang="en-US" altLang="en-US" sz="1600" b="1">
                <a:latin typeface="Helvetica" panose="020B0604020202020204" pitchFamily="34" charset="0"/>
              </a:rPr>
              <a:t>numbers</a:t>
            </a:r>
          </a:p>
        </p:txBody>
      </p:sp>
      <p:sp>
        <p:nvSpPr>
          <p:cNvPr id="36892" name="Line 28"/>
          <p:cNvSpPr>
            <a:spLocks noChangeShapeType="1"/>
          </p:cNvSpPr>
          <p:nvPr/>
        </p:nvSpPr>
        <p:spPr bwMode="auto">
          <a:xfrm flipH="1">
            <a:off x="457200" y="2286000"/>
            <a:ext cx="381000" cy="1219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Date Placeholder 1"/>
          <p:cNvSpPr>
            <a:spLocks noGrp="1"/>
          </p:cNvSpPr>
          <p:nvPr>
            <p:ph type="dt" sz="quarter" idx="12"/>
          </p:nvPr>
        </p:nvSpPr>
        <p:spPr/>
        <p:txBody>
          <a:bodyPr>
            <a:normAutofit fontScale="40000" lnSpcReduction="20000"/>
          </a:bodyPr>
          <a:lstStyle/>
          <a:p>
            <a:pPr>
              <a:defRPr/>
            </a:pPr>
            <a:r>
              <a:rPr lang="en-US" smtClean="0"/>
              <a:t>Jan 28, 2016</a:t>
            </a:r>
            <a:endParaRPr lang="en-US" dirty="0"/>
          </a:p>
        </p:txBody>
      </p:sp>
      <p:sp>
        <p:nvSpPr>
          <p:cNvPr id="3" name="Footer Placeholder 2"/>
          <p:cNvSpPr>
            <a:spLocks noGrp="1"/>
          </p:cNvSpPr>
          <p:nvPr>
            <p:ph type="ftr" sz="quarter" idx="10"/>
          </p:nvPr>
        </p:nvSpPr>
        <p:spPr/>
        <p:txBody>
          <a:bodyPr/>
          <a:lstStyle/>
          <a:p>
            <a:pPr>
              <a:defRPr/>
            </a:pPr>
            <a:r>
              <a:rPr lang="en-US" smtClean="0"/>
              <a:t>CSCE-313 Spring 2016</a:t>
            </a:r>
            <a:endParaRPr lang="en-US" dirty="0"/>
          </a:p>
        </p:txBody>
      </p:sp>
      <p:sp>
        <p:nvSpPr>
          <p:cNvPr id="3689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fld id="{20EA9415-4F67-46B6-B876-25EE1A317B79}" type="slidenum">
              <a:rPr lang="en-US" altLang="en-US" sz="1200" smtClean="0">
                <a:solidFill>
                  <a:srgbClr val="898989"/>
                </a:solidFill>
              </a:rPr>
              <a:pPr>
                <a:spcBef>
                  <a:spcPct val="0"/>
                </a:spcBef>
                <a:buFontTx/>
                <a:buNone/>
              </a:pPr>
              <a:t>14</a:t>
            </a:fld>
            <a:endParaRPr lang="en-US" altLang="en-US" sz="1200" smtClean="0">
              <a:solidFill>
                <a:srgbClr val="898989"/>
              </a:solidFill>
            </a:endParaRPr>
          </a:p>
        </p:txBody>
      </p:sp>
    </p:spTree>
    <p:extLst>
      <p:ext uri="{BB962C8B-B14F-4D97-AF65-F5344CB8AC3E}">
        <p14:creationId xmlns:p14="http://schemas.microsoft.com/office/powerpoint/2010/main" val="681193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33400" y="328453"/>
            <a:ext cx="8991600" cy="573088"/>
          </a:xfrm>
        </p:spPr>
        <p:txBody>
          <a:bodyPr>
            <a:normAutofit fontScale="90000"/>
          </a:bodyPr>
          <a:lstStyle/>
          <a:p>
            <a:pPr eaLnBrk="1" hangingPunct="1"/>
            <a:r>
              <a:rPr lang="en-US" altLang="en-US" dirty="0" smtClean="0"/>
              <a:t>Synchronous Exceptions (Traps, Faults, Aborts)</a:t>
            </a:r>
          </a:p>
        </p:txBody>
      </p:sp>
      <p:sp>
        <p:nvSpPr>
          <p:cNvPr id="38915" name="Rectangle 3"/>
          <p:cNvSpPr>
            <a:spLocks noGrp="1" noChangeArrowheads="1"/>
          </p:cNvSpPr>
          <p:nvPr>
            <p:ph type="body" idx="1"/>
          </p:nvPr>
        </p:nvSpPr>
        <p:spPr>
          <a:xfrm>
            <a:off x="457200" y="1676400"/>
            <a:ext cx="8836152" cy="4724400"/>
          </a:xfrm>
        </p:spPr>
        <p:txBody>
          <a:bodyPr>
            <a:normAutofit/>
          </a:bodyPr>
          <a:lstStyle/>
          <a:p>
            <a:pPr eaLnBrk="1" hangingPunct="1"/>
            <a:r>
              <a:rPr lang="en-US" altLang="en-US" sz="3200" dirty="0" smtClean="0"/>
              <a:t>Caused by events that occur as result of executing an instruction:</a:t>
            </a:r>
          </a:p>
          <a:p>
            <a:pPr lvl="1" eaLnBrk="1" hangingPunct="1"/>
            <a:r>
              <a:rPr lang="en-US" altLang="en-US" sz="2800" b="1" dirty="0" smtClean="0"/>
              <a:t>Traps</a:t>
            </a:r>
          </a:p>
          <a:p>
            <a:pPr lvl="2" eaLnBrk="1" hangingPunct="1"/>
            <a:r>
              <a:rPr lang="en-US" altLang="en-US" sz="2400" dirty="0" smtClean="0"/>
              <a:t>Intentional</a:t>
            </a:r>
          </a:p>
          <a:p>
            <a:pPr lvl="2" eaLnBrk="1" hangingPunct="1"/>
            <a:r>
              <a:rPr lang="en-US" altLang="en-US" sz="2400" dirty="0" smtClean="0"/>
              <a:t>Examples: system calls, breakpoint traps, special instructions</a:t>
            </a:r>
          </a:p>
          <a:p>
            <a:pPr lvl="2" eaLnBrk="1" hangingPunct="1"/>
            <a:r>
              <a:rPr lang="en-US" altLang="en-US" sz="2400" dirty="0" smtClean="0"/>
              <a:t>Returns control to “next” instruction</a:t>
            </a:r>
          </a:p>
          <a:p>
            <a:pPr lvl="1" eaLnBrk="1" hangingPunct="1"/>
            <a:r>
              <a:rPr lang="en-US" altLang="en-US" sz="2800" b="1" dirty="0" smtClean="0"/>
              <a:t>Faults</a:t>
            </a:r>
          </a:p>
          <a:p>
            <a:pPr lvl="2" eaLnBrk="1" hangingPunct="1"/>
            <a:r>
              <a:rPr lang="en-US" altLang="en-US" sz="2400" dirty="0" smtClean="0"/>
              <a:t>Unintentional but possibly recoverable </a:t>
            </a:r>
          </a:p>
          <a:p>
            <a:pPr lvl="2" eaLnBrk="1" hangingPunct="1"/>
            <a:r>
              <a:rPr lang="en-US" altLang="en-US" sz="2400" dirty="0" smtClean="0"/>
              <a:t>Examples: Page Faults</a:t>
            </a:r>
          </a:p>
          <a:p>
            <a:pPr lvl="2" eaLnBrk="1" hangingPunct="1"/>
            <a:r>
              <a:rPr lang="en-US" altLang="en-US" sz="2400" dirty="0" smtClean="0"/>
              <a:t>Either re-executes faulting (“current”) instruction or </a:t>
            </a:r>
            <a:r>
              <a:rPr lang="en-US" altLang="en-US" sz="2400" dirty="0" smtClean="0"/>
              <a:t>aborts</a:t>
            </a:r>
            <a:endParaRPr lang="en-US" altLang="en-US" sz="2400" dirty="0" smtClean="0"/>
          </a:p>
        </p:txBody>
      </p:sp>
      <p:sp>
        <p:nvSpPr>
          <p:cNvPr id="2" name="Date Placeholder 1"/>
          <p:cNvSpPr>
            <a:spLocks noGrp="1"/>
          </p:cNvSpPr>
          <p:nvPr>
            <p:ph type="dt" sz="quarter" idx="12"/>
          </p:nvPr>
        </p:nvSpPr>
        <p:spPr/>
        <p:txBody>
          <a:bodyPr>
            <a:normAutofit fontScale="40000" lnSpcReduction="20000"/>
          </a:bodyPr>
          <a:lstStyle/>
          <a:p>
            <a:pPr>
              <a:defRPr/>
            </a:pPr>
            <a:r>
              <a:rPr lang="en-US" smtClean="0"/>
              <a:t>Jan 28, 2016</a:t>
            </a:r>
            <a:endParaRPr lang="en-US" dirty="0"/>
          </a:p>
        </p:txBody>
      </p:sp>
      <p:sp>
        <p:nvSpPr>
          <p:cNvPr id="3" name="Footer Placeholder 2"/>
          <p:cNvSpPr>
            <a:spLocks noGrp="1"/>
          </p:cNvSpPr>
          <p:nvPr>
            <p:ph type="ftr" sz="quarter" idx="10"/>
          </p:nvPr>
        </p:nvSpPr>
        <p:spPr/>
        <p:txBody>
          <a:bodyPr/>
          <a:lstStyle/>
          <a:p>
            <a:pPr>
              <a:defRPr/>
            </a:pPr>
            <a:r>
              <a:rPr lang="en-US" smtClean="0"/>
              <a:t>CSCE-313 Spring 2016</a:t>
            </a:r>
            <a:endParaRPr lang="en-US" dirty="0"/>
          </a:p>
        </p:txBody>
      </p:sp>
      <p:sp>
        <p:nvSpPr>
          <p:cNvPr id="3891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fld id="{7C7602B5-41F6-42CD-AA75-0AE141E2A9AF}" type="slidenum">
              <a:rPr lang="en-US" altLang="en-US" sz="1200" smtClean="0">
                <a:solidFill>
                  <a:srgbClr val="898989"/>
                </a:solidFill>
              </a:rPr>
              <a:pPr>
                <a:spcBef>
                  <a:spcPct val="0"/>
                </a:spcBef>
                <a:buFontTx/>
                <a:buNone/>
              </a:pPr>
              <a:t>15</a:t>
            </a:fld>
            <a:endParaRPr lang="en-US" altLang="en-US" sz="1200" smtClean="0">
              <a:solidFill>
                <a:srgbClr val="898989"/>
              </a:solidFill>
            </a:endParaRPr>
          </a:p>
        </p:txBody>
      </p:sp>
    </p:spTree>
    <p:extLst>
      <p:ext uri="{BB962C8B-B14F-4D97-AF65-F5344CB8AC3E}">
        <p14:creationId xmlns:p14="http://schemas.microsoft.com/office/powerpoint/2010/main" val="2950407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anim calcmode="lin" valueType="num">
                                      <p:cBhvr additive="base">
                                        <p:cTn id="7" dur="500" fill="hold"/>
                                        <p:tgtEl>
                                          <p:spTgt spid="389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915">
                                            <p:txEl>
                                              <p:pRg st="2" end="2"/>
                                            </p:txEl>
                                          </p:spTgt>
                                        </p:tgtEl>
                                        <p:attrNameLst>
                                          <p:attrName>style.visibility</p:attrName>
                                        </p:attrNameLst>
                                      </p:cBhvr>
                                      <p:to>
                                        <p:strVal val="visible"/>
                                      </p:to>
                                    </p:set>
                                    <p:anim calcmode="lin" valueType="num">
                                      <p:cBhvr additive="base">
                                        <p:cTn id="11" dur="500" fill="hold"/>
                                        <p:tgtEl>
                                          <p:spTgt spid="3891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91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8915">
                                            <p:txEl>
                                              <p:pRg st="3" end="3"/>
                                            </p:txEl>
                                          </p:spTgt>
                                        </p:tgtEl>
                                        <p:attrNameLst>
                                          <p:attrName>style.visibility</p:attrName>
                                        </p:attrNameLst>
                                      </p:cBhvr>
                                      <p:to>
                                        <p:strVal val="visible"/>
                                      </p:to>
                                    </p:set>
                                    <p:anim calcmode="lin" valueType="num">
                                      <p:cBhvr additive="base">
                                        <p:cTn id="15" dur="500" fill="hold"/>
                                        <p:tgtEl>
                                          <p:spTgt spid="3891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891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8915">
                                            <p:txEl>
                                              <p:pRg st="4" end="4"/>
                                            </p:txEl>
                                          </p:spTgt>
                                        </p:tgtEl>
                                        <p:attrNameLst>
                                          <p:attrName>style.visibility</p:attrName>
                                        </p:attrNameLst>
                                      </p:cBhvr>
                                      <p:to>
                                        <p:strVal val="visible"/>
                                      </p:to>
                                    </p:set>
                                    <p:anim calcmode="lin" valueType="num">
                                      <p:cBhvr additive="base">
                                        <p:cTn id="19" dur="500" fill="hold"/>
                                        <p:tgtEl>
                                          <p:spTgt spid="3891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8915">
                                            <p:txEl>
                                              <p:pRg st="5" end="5"/>
                                            </p:txEl>
                                          </p:spTgt>
                                        </p:tgtEl>
                                        <p:attrNameLst>
                                          <p:attrName>style.visibility</p:attrName>
                                        </p:attrNameLst>
                                      </p:cBhvr>
                                      <p:to>
                                        <p:strVal val="visible"/>
                                      </p:to>
                                    </p:set>
                                    <p:anim calcmode="lin" valueType="num">
                                      <p:cBhvr additive="base">
                                        <p:cTn id="25" dur="500" fill="hold"/>
                                        <p:tgtEl>
                                          <p:spTgt spid="3891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915">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8915">
                                            <p:txEl>
                                              <p:pRg st="6" end="6"/>
                                            </p:txEl>
                                          </p:spTgt>
                                        </p:tgtEl>
                                        <p:attrNameLst>
                                          <p:attrName>style.visibility</p:attrName>
                                        </p:attrNameLst>
                                      </p:cBhvr>
                                      <p:to>
                                        <p:strVal val="visible"/>
                                      </p:to>
                                    </p:set>
                                    <p:anim calcmode="lin" valueType="num">
                                      <p:cBhvr additive="base">
                                        <p:cTn id="29" dur="500" fill="hold"/>
                                        <p:tgtEl>
                                          <p:spTgt spid="3891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8915">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8915">
                                            <p:txEl>
                                              <p:pRg st="7" end="7"/>
                                            </p:txEl>
                                          </p:spTgt>
                                        </p:tgtEl>
                                        <p:attrNameLst>
                                          <p:attrName>style.visibility</p:attrName>
                                        </p:attrNameLst>
                                      </p:cBhvr>
                                      <p:to>
                                        <p:strVal val="visible"/>
                                      </p:to>
                                    </p:set>
                                    <p:anim calcmode="lin" valueType="num">
                                      <p:cBhvr additive="base">
                                        <p:cTn id="33" dur="500" fill="hold"/>
                                        <p:tgtEl>
                                          <p:spTgt spid="38915">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8915">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8915">
                                            <p:txEl>
                                              <p:pRg st="8" end="8"/>
                                            </p:txEl>
                                          </p:spTgt>
                                        </p:tgtEl>
                                        <p:attrNameLst>
                                          <p:attrName>style.visibility</p:attrName>
                                        </p:attrNameLst>
                                      </p:cBhvr>
                                      <p:to>
                                        <p:strVal val="visible"/>
                                      </p:to>
                                    </p:set>
                                    <p:anim calcmode="lin" valueType="num">
                                      <p:cBhvr additive="base">
                                        <p:cTn id="37" dur="500" fill="hold"/>
                                        <p:tgtEl>
                                          <p:spTgt spid="3891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891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33400" y="328453"/>
            <a:ext cx="8991600" cy="573088"/>
          </a:xfrm>
        </p:spPr>
        <p:txBody>
          <a:bodyPr>
            <a:normAutofit fontScale="90000"/>
          </a:bodyPr>
          <a:lstStyle/>
          <a:p>
            <a:pPr eaLnBrk="1" hangingPunct="1"/>
            <a:r>
              <a:rPr lang="en-US" altLang="en-US" dirty="0" smtClean="0"/>
              <a:t>Synchronous Exceptions (Traps, Faults, Aborts)</a:t>
            </a:r>
          </a:p>
        </p:txBody>
      </p:sp>
      <p:sp>
        <p:nvSpPr>
          <p:cNvPr id="38915" name="Rectangle 3"/>
          <p:cNvSpPr>
            <a:spLocks noGrp="1" noChangeArrowheads="1"/>
          </p:cNvSpPr>
          <p:nvPr>
            <p:ph type="body" idx="1"/>
          </p:nvPr>
        </p:nvSpPr>
        <p:spPr>
          <a:xfrm>
            <a:off x="341576" y="1768475"/>
            <a:ext cx="8836152" cy="4724400"/>
          </a:xfrm>
        </p:spPr>
        <p:txBody>
          <a:bodyPr>
            <a:normAutofit/>
          </a:bodyPr>
          <a:lstStyle/>
          <a:p>
            <a:pPr eaLnBrk="1" hangingPunct="1"/>
            <a:r>
              <a:rPr lang="en-US" altLang="en-US" sz="3600" dirty="0" smtClean="0"/>
              <a:t>Caused by events that occur as result of executing an instruction:</a:t>
            </a:r>
          </a:p>
          <a:p>
            <a:pPr lvl="1" eaLnBrk="1" hangingPunct="1"/>
            <a:r>
              <a:rPr lang="en-US" altLang="en-US" sz="3200" b="1" dirty="0" smtClean="0"/>
              <a:t>Aborts</a:t>
            </a:r>
            <a:endParaRPr lang="en-US" altLang="en-US" sz="3200" b="1" dirty="0" smtClean="0"/>
          </a:p>
          <a:p>
            <a:pPr lvl="2" eaLnBrk="1" hangingPunct="1"/>
            <a:r>
              <a:rPr lang="en-US" altLang="en-US" sz="2800" dirty="0" smtClean="0"/>
              <a:t>Unintentional and unrecoverable</a:t>
            </a:r>
          </a:p>
          <a:p>
            <a:pPr lvl="2" eaLnBrk="1" hangingPunct="1"/>
            <a:r>
              <a:rPr lang="en-US" altLang="en-US" sz="2800" dirty="0" smtClean="0"/>
              <a:t>Examples: parity error, machine check</a:t>
            </a:r>
          </a:p>
          <a:p>
            <a:pPr lvl="2" eaLnBrk="1" hangingPunct="1"/>
            <a:r>
              <a:rPr lang="en-US" altLang="en-US" sz="2800" dirty="0" smtClean="0"/>
              <a:t>Aborts current program or entire OS</a:t>
            </a:r>
          </a:p>
        </p:txBody>
      </p:sp>
      <p:sp>
        <p:nvSpPr>
          <p:cNvPr id="2" name="Date Placeholder 1"/>
          <p:cNvSpPr>
            <a:spLocks noGrp="1"/>
          </p:cNvSpPr>
          <p:nvPr>
            <p:ph type="dt" sz="quarter" idx="12"/>
          </p:nvPr>
        </p:nvSpPr>
        <p:spPr/>
        <p:txBody>
          <a:bodyPr>
            <a:normAutofit fontScale="40000" lnSpcReduction="20000"/>
          </a:bodyPr>
          <a:lstStyle/>
          <a:p>
            <a:pPr>
              <a:defRPr/>
            </a:pPr>
            <a:r>
              <a:rPr lang="en-US" smtClean="0"/>
              <a:t>Jan 28, 2016</a:t>
            </a:r>
            <a:endParaRPr lang="en-US" dirty="0"/>
          </a:p>
        </p:txBody>
      </p:sp>
      <p:sp>
        <p:nvSpPr>
          <p:cNvPr id="3" name="Footer Placeholder 2"/>
          <p:cNvSpPr>
            <a:spLocks noGrp="1"/>
          </p:cNvSpPr>
          <p:nvPr>
            <p:ph type="ftr" sz="quarter" idx="10"/>
          </p:nvPr>
        </p:nvSpPr>
        <p:spPr/>
        <p:txBody>
          <a:bodyPr/>
          <a:lstStyle/>
          <a:p>
            <a:pPr>
              <a:defRPr/>
            </a:pPr>
            <a:r>
              <a:rPr lang="en-US" smtClean="0"/>
              <a:t>CSCE-313 Spring 2016</a:t>
            </a:r>
            <a:endParaRPr lang="en-US" dirty="0"/>
          </a:p>
        </p:txBody>
      </p:sp>
      <p:sp>
        <p:nvSpPr>
          <p:cNvPr id="3891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fld id="{7C7602B5-41F6-42CD-AA75-0AE141E2A9AF}" type="slidenum">
              <a:rPr lang="en-US" altLang="en-US" sz="1200" smtClean="0">
                <a:solidFill>
                  <a:srgbClr val="898989"/>
                </a:solidFill>
              </a:rPr>
              <a:pPr>
                <a:spcBef>
                  <a:spcPct val="0"/>
                </a:spcBef>
                <a:buFontTx/>
                <a:buNone/>
              </a:pPr>
              <a:t>16</a:t>
            </a:fld>
            <a:endParaRPr lang="en-US" altLang="en-US" sz="1200" smtClean="0">
              <a:solidFill>
                <a:srgbClr val="898989"/>
              </a:solidFill>
            </a:endParaRPr>
          </a:p>
        </p:txBody>
      </p:sp>
    </p:spTree>
    <p:extLst>
      <p:ext uri="{BB962C8B-B14F-4D97-AF65-F5344CB8AC3E}">
        <p14:creationId xmlns:p14="http://schemas.microsoft.com/office/powerpoint/2010/main" val="35872420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8436" y="415576"/>
            <a:ext cx="4575175" cy="60325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fontScale="90000"/>
          </a:bodyPr>
          <a:lstStyle/>
          <a:p>
            <a:pPr eaLnBrk="1" hangingPunct="1"/>
            <a:r>
              <a:rPr lang="en-US" altLang="en-US" dirty="0" smtClean="0"/>
              <a:t>Trap Example</a:t>
            </a:r>
          </a:p>
        </p:txBody>
      </p:sp>
      <p:sp>
        <p:nvSpPr>
          <p:cNvPr id="39947" name="Rectangle 11"/>
          <p:cNvSpPr>
            <a:spLocks noChangeArrowheads="1"/>
          </p:cNvSpPr>
          <p:nvPr/>
        </p:nvSpPr>
        <p:spPr bwMode="auto">
          <a:xfrm>
            <a:off x="4403546" y="5805357"/>
            <a:ext cx="2527300"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dirty="0">
                <a:latin typeface="Arial" panose="020B0604020202020204" pitchFamily="34" charset="0"/>
              </a:rPr>
              <a:t>Open file</a:t>
            </a:r>
          </a:p>
          <a:p>
            <a:pPr>
              <a:spcBef>
                <a:spcPct val="0"/>
              </a:spcBef>
              <a:buFontTx/>
              <a:buNone/>
            </a:pPr>
            <a:endParaRPr lang="en-US" altLang="en-US" sz="1800" i="1" dirty="0">
              <a:latin typeface="Arial" panose="020B0604020202020204" pitchFamily="34" charset="0"/>
            </a:endParaRPr>
          </a:p>
        </p:txBody>
      </p:sp>
      <p:grpSp>
        <p:nvGrpSpPr>
          <p:cNvPr id="4" name="Group 3"/>
          <p:cNvGrpSpPr/>
          <p:nvPr/>
        </p:nvGrpSpPr>
        <p:grpSpPr>
          <a:xfrm>
            <a:off x="1447800" y="4800600"/>
            <a:ext cx="3920333" cy="1800146"/>
            <a:chOff x="2050256" y="4829254"/>
            <a:chExt cx="3920333" cy="1800146"/>
          </a:xfrm>
        </p:grpSpPr>
        <p:sp>
          <p:nvSpPr>
            <p:cNvPr id="39939" name="Rectangle 3"/>
            <p:cNvSpPr>
              <a:spLocks noChangeArrowheads="1"/>
            </p:cNvSpPr>
            <p:nvPr/>
          </p:nvSpPr>
          <p:spPr bwMode="auto">
            <a:xfrm>
              <a:off x="2050256" y="4829254"/>
              <a:ext cx="1643063"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dirty="0">
                  <a:solidFill>
                    <a:schemeClr val="hlink"/>
                  </a:solidFill>
                  <a:latin typeface="Arial" panose="020B0604020202020204" pitchFamily="34" charset="0"/>
                </a:rPr>
                <a:t>User Process</a:t>
              </a:r>
            </a:p>
          </p:txBody>
        </p:sp>
        <p:sp>
          <p:nvSpPr>
            <p:cNvPr id="39940" name="Rectangle 4"/>
            <p:cNvSpPr>
              <a:spLocks noChangeArrowheads="1"/>
            </p:cNvSpPr>
            <p:nvPr/>
          </p:nvSpPr>
          <p:spPr bwMode="auto">
            <a:xfrm>
              <a:off x="5459414" y="4829254"/>
              <a:ext cx="5111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dirty="0">
                  <a:solidFill>
                    <a:schemeClr val="hlink"/>
                  </a:solidFill>
                  <a:latin typeface="Arial" panose="020B0604020202020204" pitchFamily="34" charset="0"/>
                </a:rPr>
                <a:t>OS</a:t>
              </a:r>
            </a:p>
          </p:txBody>
        </p:sp>
        <p:sp>
          <p:nvSpPr>
            <p:cNvPr id="39941" name="Line 5"/>
            <p:cNvSpPr>
              <a:spLocks noChangeShapeType="1"/>
            </p:cNvSpPr>
            <p:nvPr/>
          </p:nvSpPr>
          <p:spPr bwMode="auto">
            <a:xfrm>
              <a:off x="2871788" y="5141913"/>
              <a:ext cx="0" cy="5984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2" name="Line 6"/>
            <p:cNvSpPr>
              <a:spLocks noChangeShapeType="1"/>
            </p:cNvSpPr>
            <p:nvPr/>
          </p:nvSpPr>
          <p:spPr bwMode="auto">
            <a:xfrm>
              <a:off x="2890838" y="5753100"/>
              <a:ext cx="28067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3" name="Line 7"/>
            <p:cNvSpPr>
              <a:spLocks noChangeShapeType="1"/>
            </p:cNvSpPr>
            <p:nvPr/>
          </p:nvSpPr>
          <p:spPr bwMode="auto">
            <a:xfrm>
              <a:off x="5691188" y="5753100"/>
              <a:ext cx="0" cy="596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4" name="Line 8"/>
            <p:cNvSpPr>
              <a:spLocks noChangeShapeType="1"/>
            </p:cNvSpPr>
            <p:nvPr/>
          </p:nvSpPr>
          <p:spPr bwMode="auto">
            <a:xfrm flipH="1" flipV="1">
              <a:off x="2865438" y="5816600"/>
              <a:ext cx="2832100" cy="546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5" name="Line 9"/>
            <p:cNvSpPr>
              <a:spLocks noChangeShapeType="1"/>
            </p:cNvSpPr>
            <p:nvPr/>
          </p:nvSpPr>
          <p:spPr bwMode="auto">
            <a:xfrm>
              <a:off x="2871788" y="5903913"/>
              <a:ext cx="0" cy="7254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6" name="Rectangle 10"/>
            <p:cNvSpPr>
              <a:spLocks noChangeArrowheads="1"/>
            </p:cNvSpPr>
            <p:nvPr/>
          </p:nvSpPr>
          <p:spPr bwMode="auto">
            <a:xfrm>
              <a:off x="3771900" y="5419725"/>
              <a:ext cx="11588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exception</a:t>
              </a:r>
            </a:p>
          </p:txBody>
        </p:sp>
        <p:sp>
          <p:nvSpPr>
            <p:cNvPr id="39948" name="Rectangle 12"/>
            <p:cNvSpPr>
              <a:spLocks noChangeArrowheads="1"/>
            </p:cNvSpPr>
            <p:nvPr/>
          </p:nvSpPr>
          <p:spPr bwMode="auto">
            <a:xfrm>
              <a:off x="3511550" y="6143625"/>
              <a:ext cx="7778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return</a:t>
              </a:r>
              <a:endParaRPr lang="en-US" altLang="en-US" sz="1800">
                <a:latin typeface="Arial" panose="020B0604020202020204" pitchFamily="34" charset="0"/>
              </a:endParaRPr>
            </a:p>
          </p:txBody>
        </p:sp>
        <p:sp>
          <p:nvSpPr>
            <p:cNvPr id="39949" name="Text Box 13"/>
            <p:cNvSpPr txBox="1">
              <a:spLocks noChangeArrowheads="1"/>
            </p:cNvSpPr>
            <p:nvPr/>
          </p:nvSpPr>
          <p:spPr bwMode="auto">
            <a:xfrm>
              <a:off x="2239963" y="5457825"/>
              <a:ext cx="738187"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600" b="1">
                  <a:latin typeface="Courier New" panose="02070309020205020404" pitchFamily="49" charset="0"/>
                </a:rPr>
                <a:t>int</a:t>
              </a:r>
            </a:p>
          </p:txBody>
        </p:sp>
        <p:sp>
          <p:nvSpPr>
            <p:cNvPr id="39950" name="Text Box 14"/>
            <p:cNvSpPr txBox="1">
              <a:spLocks noChangeArrowheads="1"/>
            </p:cNvSpPr>
            <p:nvPr/>
          </p:nvSpPr>
          <p:spPr bwMode="auto">
            <a:xfrm>
              <a:off x="2239963" y="5691188"/>
              <a:ext cx="715962"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600" b="1">
                  <a:latin typeface="Courier New" panose="02070309020205020404" pitchFamily="49" charset="0"/>
                </a:rPr>
                <a:t>pop</a:t>
              </a:r>
            </a:p>
          </p:txBody>
        </p:sp>
      </p:grpSp>
      <p:sp>
        <p:nvSpPr>
          <p:cNvPr id="39951" name="Rectangle 15"/>
          <p:cNvSpPr>
            <a:spLocks noGrp="1" noChangeArrowheads="1"/>
          </p:cNvSpPr>
          <p:nvPr>
            <p:ph type="body" idx="1"/>
          </p:nvPr>
        </p:nvSpPr>
        <p:spPr>
          <a:xfrm>
            <a:off x="458436" y="1494645"/>
            <a:ext cx="8153400" cy="4724400"/>
          </a:xfrm>
        </p:spPr>
        <p:txBody>
          <a:bodyPr>
            <a:noAutofit/>
          </a:bodyPr>
          <a:lstStyle/>
          <a:p>
            <a:pPr eaLnBrk="1" hangingPunct="1"/>
            <a:r>
              <a:rPr lang="en-US" altLang="en-US" sz="3200" b="1" dirty="0" smtClean="0"/>
              <a:t>Opening a File</a:t>
            </a:r>
          </a:p>
          <a:p>
            <a:pPr lvl="1" eaLnBrk="1" hangingPunct="1"/>
            <a:r>
              <a:rPr lang="en-US" altLang="en-US" sz="2800" dirty="0" smtClean="0"/>
              <a:t>User calls </a:t>
            </a:r>
            <a:r>
              <a:rPr lang="en-US" altLang="en-US" sz="2800" dirty="0" smtClean="0">
                <a:latin typeface="Courier New" panose="02070309020205020404" pitchFamily="49" charset="0"/>
              </a:rPr>
              <a:t>open(filename, options</a:t>
            </a:r>
            <a:r>
              <a:rPr lang="en-US" altLang="en-US" sz="2800" dirty="0" smtClean="0">
                <a:latin typeface="Courier New" panose="02070309020205020404" pitchFamily="49" charset="0"/>
              </a:rPr>
              <a:t>)</a:t>
            </a:r>
            <a:endParaRPr lang="en-US" altLang="en-US" sz="2800" dirty="0" smtClean="0"/>
          </a:p>
          <a:p>
            <a:pPr lvl="2" eaLnBrk="1" hangingPunct="1"/>
            <a:r>
              <a:rPr lang="en-US" altLang="en-US" sz="2400" dirty="0" smtClean="0"/>
              <a:t>Function </a:t>
            </a:r>
            <a:r>
              <a:rPr lang="en-US" altLang="en-US" sz="2400" dirty="0" smtClean="0">
                <a:latin typeface="Courier New" panose="02070309020205020404" pitchFamily="49" charset="0"/>
              </a:rPr>
              <a:t>open</a:t>
            </a:r>
            <a:r>
              <a:rPr lang="en-US" altLang="en-US" sz="2400" dirty="0" smtClean="0"/>
              <a:t> executes system-call instruction: </a:t>
            </a:r>
            <a:r>
              <a:rPr lang="en-US" altLang="en-US" sz="2400" dirty="0" err="1" smtClean="0">
                <a:latin typeface="Courier New" panose="02070309020205020404" pitchFamily="49" charset="0"/>
              </a:rPr>
              <a:t>int</a:t>
            </a:r>
            <a:r>
              <a:rPr lang="en-US" altLang="en-US" sz="2400" dirty="0" smtClean="0">
                <a:latin typeface="Courier New" panose="02070309020205020404" pitchFamily="49" charset="0"/>
              </a:rPr>
              <a:t> $0x80</a:t>
            </a:r>
          </a:p>
          <a:p>
            <a:pPr lvl="1" eaLnBrk="1" hangingPunct="1"/>
            <a:r>
              <a:rPr lang="en-US" altLang="en-US" sz="2800" dirty="0" smtClean="0"/>
              <a:t>OS must find or create file, get it ready for reading or writing</a:t>
            </a:r>
          </a:p>
          <a:p>
            <a:pPr lvl="1" eaLnBrk="1" hangingPunct="1"/>
            <a:r>
              <a:rPr lang="en-US" altLang="en-US" sz="2800" dirty="0" smtClean="0"/>
              <a:t>Returns integer file descriptor</a:t>
            </a:r>
          </a:p>
        </p:txBody>
      </p:sp>
      <p:sp>
        <p:nvSpPr>
          <p:cNvPr id="2" name="Date Placeholder 1"/>
          <p:cNvSpPr>
            <a:spLocks noGrp="1"/>
          </p:cNvSpPr>
          <p:nvPr>
            <p:ph type="dt" sz="quarter" idx="12"/>
          </p:nvPr>
        </p:nvSpPr>
        <p:spPr/>
        <p:txBody>
          <a:bodyPr>
            <a:normAutofit fontScale="40000" lnSpcReduction="20000"/>
          </a:bodyPr>
          <a:lstStyle/>
          <a:p>
            <a:pPr>
              <a:defRPr/>
            </a:pPr>
            <a:r>
              <a:rPr lang="en-US" smtClean="0"/>
              <a:t>Jan 28, 2016</a:t>
            </a:r>
            <a:endParaRPr lang="en-US" dirty="0"/>
          </a:p>
        </p:txBody>
      </p:sp>
      <p:sp>
        <p:nvSpPr>
          <p:cNvPr id="3" name="Footer Placeholder 2"/>
          <p:cNvSpPr>
            <a:spLocks noGrp="1"/>
          </p:cNvSpPr>
          <p:nvPr>
            <p:ph type="ftr" sz="quarter" idx="10"/>
          </p:nvPr>
        </p:nvSpPr>
        <p:spPr/>
        <p:txBody>
          <a:bodyPr/>
          <a:lstStyle/>
          <a:p>
            <a:pPr>
              <a:defRPr/>
            </a:pPr>
            <a:r>
              <a:rPr lang="en-US" smtClean="0"/>
              <a:t>CSCE-313 Spring 2016</a:t>
            </a:r>
            <a:endParaRPr lang="en-US" dirty="0"/>
          </a:p>
        </p:txBody>
      </p:sp>
      <p:sp>
        <p:nvSpPr>
          <p:cNvPr id="3995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fld id="{801E8E7B-C713-49F4-8A70-13ECB72F0F68}" type="slidenum">
              <a:rPr lang="en-US" altLang="en-US" sz="1200" smtClean="0">
                <a:solidFill>
                  <a:srgbClr val="898989"/>
                </a:solidFill>
              </a:rPr>
              <a:pPr>
                <a:spcBef>
                  <a:spcPct val="0"/>
                </a:spcBef>
                <a:buFontTx/>
                <a:buNone/>
              </a:pPr>
              <a:t>17</a:t>
            </a:fld>
            <a:endParaRPr lang="en-US" altLang="en-US" sz="1200" smtClean="0">
              <a:solidFill>
                <a:srgbClr val="898989"/>
              </a:solidFill>
            </a:endParaRPr>
          </a:p>
        </p:txBody>
      </p:sp>
    </p:spTree>
    <p:extLst>
      <p:ext uri="{BB962C8B-B14F-4D97-AF65-F5344CB8AC3E}">
        <p14:creationId xmlns:p14="http://schemas.microsoft.com/office/powerpoint/2010/main" val="277815588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417332"/>
            <a:ext cx="4754563" cy="582613"/>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fontScale="90000"/>
          </a:bodyPr>
          <a:lstStyle/>
          <a:p>
            <a:pPr eaLnBrk="1" hangingPunct="1"/>
            <a:r>
              <a:rPr lang="en-US" altLang="en-US" dirty="0" smtClean="0"/>
              <a:t>Fault Example #1</a:t>
            </a:r>
          </a:p>
        </p:txBody>
      </p:sp>
      <p:grpSp>
        <p:nvGrpSpPr>
          <p:cNvPr id="40963" name="Group 20"/>
          <p:cNvGrpSpPr>
            <a:grpSpLocks/>
          </p:cNvGrpSpPr>
          <p:nvPr/>
        </p:nvGrpSpPr>
        <p:grpSpPr bwMode="auto">
          <a:xfrm>
            <a:off x="525905" y="4730865"/>
            <a:ext cx="8045450" cy="1909763"/>
            <a:chOff x="384" y="2832"/>
            <a:chExt cx="5068" cy="1203"/>
          </a:xfrm>
        </p:grpSpPr>
        <p:sp>
          <p:nvSpPr>
            <p:cNvPr id="40970" name="Rectangle 4"/>
            <p:cNvSpPr>
              <a:spLocks noChangeArrowheads="1"/>
            </p:cNvSpPr>
            <p:nvPr/>
          </p:nvSpPr>
          <p:spPr bwMode="auto">
            <a:xfrm>
              <a:off x="1484" y="2832"/>
              <a:ext cx="1035"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a:solidFill>
                    <a:schemeClr val="hlink"/>
                  </a:solidFill>
                  <a:latin typeface="Arial" panose="020B0604020202020204" pitchFamily="34" charset="0"/>
                </a:rPr>
                <a:t>User Process</a:t>
              </a:r>
            </a:p>
          </p:txBody>
        </p:sp>
        <p:sp>
          <p:nvSpPr>
            <p:cNvPr id="40971" name="Rectangle 5"/>
            <p:cNvSpPr>
              <a:spLocks noChangeArrowheads="1"/>
            </p:cNvSpPr>
            <p:nvPr/>
          </p:nvSpPr>
          <p:spPr bwMode="auto">
            <a:xfrm>
              <a:off x="3566" y="2832"/>
              <a:ext cx="32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a:solidFill>
                    <a:schemeClr val="hlink"/>
                  </a:solidFill>
                  <a:latin typeface="Arial" panose="020B0604020202020204" pitchFamily="34" charset="0"/>
                </a:rPr>
                <a:t>OS</a:t>
              </a:r>
            </a:p>
          </p:txBody>
        </p:sp>
        <p:sp>
          <p:nvSpPr>
            <p:cNvPr id="40972" name="Line 6"/>
            <p:cNvSpPr>
              <a:spLocks noChangeShapeType="1"/>
            </p:cNvSpPr>
            <p:nvPr/>
          </p:nvSpPr>
          <p:spPr bwMode="auto">
            <a:xfrm>
              <a:off x="1997" y="3161"/>
              <a:ext cx="0" cy="37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3" name="Line 7"/>
            <p:cNvSpPr>
              <a:spLocks noChangeShapeType="1"/>
            </p:cNvSpPr>
            <p:nvPr/>
          </p:nvSpPr>
          <p:spPr bwMode="auto">
            <a:xfrm>
              <a:off x="2001" y="3542"/>
              <a:ext cx="176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4" name="Line 8"/>
            <p:cNvSpPr>
              <a:spLocks noChangeShapeType="1"/>
            </p:cNvSpPr>
            <p:nvPr/>
          </p:nvSpPr>
          <p:spPr bwMode="auto">
            <a:xfrm>
              <a:off x="3773" y="3546"/>
              <a:ext cx="0" cy="37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5" name="Line 9"/>
            <p:cNvSpPr>
              <a:spLocks noChangeShapeType="1"/>
            </p:cNvSpPr>
            <p:nvPr/>
          </p:nvSpPr>
          <p:spPr bwMode="auto">
            <a:xfrm flipH="1" flipV="1">
              <a:off x="2001" y="3538"/>
              <a:ext cx="1776" cy="3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6" name="Line 10"/>
            <p:cNvSpPr>
              <a:spLocks noChangeShapeType="1"/>
            </p:cNvSpPr>
            <p:nvPr/>
          </p:nvSpPr>
          <p:spPr bwMode="auto">
            <a:xfrm>
              <a:off x="1997" y="3641"/>
              <a:ext cx="0" cy="39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7" name="Rectangle 11"/>
            <p:cNvSpPr>
              <a:spLocks noChangeArrowheads="1"/>
            </p:cNvSpPr>
            <p:nvPr/>
          </p:nvSpPr>
          <p:spPr bwMode="auto">
            <a:xfrm>
              <a:off x="2564" y="3336"/>
              <a:ext cx="747"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page fault</a:t>
              </a:r>
            </a:p>
          </p:txBody>
        </p:sp>
        <p:sp>
          <p:nvSpPr>
            <p:cNvPr id="40978" name="Rectangle 12"/>
            <p:cNvSpPr>
              <a:spLocks noChangeArrowheads="1"/>
            </p:cNvSpPr>
            <p:nvPr/>
          </p:nvSpPr>
          <p:spPr bwMode="auto">
            <a:xfrm>
              <a:off x="3860" y="3508"/>
              <a:ext cx="1592" cy="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dirty="0">
                  <a:latin typeface="Arial" panose="020B0604020202020204" pitchFamily="34" charset="0"/>
                </a:rPr>
                <a:t>Create page and load into memory</a:t>
              </a:r>
            </a:p>
          </p:txBody>
        </p:sp>
        <p:sp>
          <p:nvSpPr>
            <p:cNvPr id="40979" name="Rectangle 13"/>
            <p:cNvSpPr>
              <a:spLocks noChangeArrowheads="1"/>
            </p:cNvSpPr>
            <p:nvPr/>
          </p:nvSpPr>
          <p:spPr bwMode="auto">
            <a:xfrm>
              <a:off x="2304" y="3747"/>
              <a:ext cx="490"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return</a:t>
              </a:r>
              <a:endParaRPr lang="en-US" altLang="en-US" sz="1800">
                <a:latin typeface="Arial" panose="020B0604020202020204" pitchFamily="34" charset="0"/>
              </a:endParaRPr>
            </a:p>
          </p:txBody>
        </p:sp>
        <p:sp>
          <p:nvSpPr>
            <p:cNvPr id="40980" name="Rectangle 14"/>
            <p:cNvSpPr>
              <a:spLocks noChangeArrowheads="1"/>
            </p:cNvSpPr>
            <p:nvPr/>
          </p:nvSpPr>
          <p:spPr bwMode="auto">
            <a:xfrm>
              <a:off x="384" y="3374"/>
              <a:ext cx="507"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event </a:t>
              </a:r>
            </a:p>
          </p:txBody>
        </p:sp>
        <p:sp>
          <p:nvSpPr>
            <p:cNvPr id="40982" name="Line 16"/>
            <p:cNvSpPr>
              <a:spLocks noChangeShapeType="1"/>
            </p:cNvSpPr>
            <p:nvPr/>
          </p:nvSpPr>
          <p:spPr bwMode="auto">
            <a:xfrm>
              <a:off x="960" y="3507"/>
              <a:ext cx="43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964" name="Rectangle 17"/>
          <p:cNvSpPr>
            <a:spLocks noGrp="1" noChangeArrowheads="1"/>
          </p:cNvSpPr>
          <p:nvPr>
            <p:ph type="body" idx="1"/>
          </p:nvPr>
        </p:nvSpPr>
        <p:spPr>
          <a:xfrm>
            <a:off x="574597" y="1615893"/>
            <a:ext cx="7274003" cy="3126199"/>
          </a:xfrm>
        </p:spPr>
        <p:txBody>
          <a:bodyPr>
            <a:noAutofit/>
          </a:bodyPr>
          <a:lstStyle/>
          <a:p>
            <a:pPr eaLnBrk="1" hangingPunct="1"/>
            <a:r>
              <a:rPr lang="en-US" altLang="en-US" sz="2800" b="1" dirty="0" smtClean="0"/>
              <a:t>Memory Reference</a:t>
            </a:r>
          </a:p>
          <a:p>
            <a:pPr lvl="1" eaLnBrk="1" hangingPunct="1"/>
            <a:r>
              <a:rPr lang="en-US" altLang="en-US" sz="2400" dirty="0" smtClean="0"/>
              <a:t>User writes to memory location</a:t>
            </a:r>
          </a:p>
          <a:p>
            <a:pPr lvl="1" eaLnBrk="1" hangingPunct="1"/>
            <a:r>
              <a:rPr lang="en-US" altLang="en-US" sz="2400" dirty="0" smtClean="0"/>
              <a:t>That portion (page) of user’s memory is currently on </a:t>
            </a:r>
            <a:r>
              <a:rPr lang="en-US" altLang="en-US" sz="2400" dirty="0" smtClean="0"/>
              <a:t>disk</a:t>
            </a:r>
            <a:endParaRPr lang="en-US" altLang="en-US" sz="2400" dirty="0" smtClean="0"/>
          </a:p>
          <a:p>
            <a:pPr lvl="1" eaLnBrk="1" hangingPunct="1"/>
            <a:r>
              <a:rPr lang="en-US" altLang="en-US" sz="2400" dirty="0" smtClean="0"/>
              <a:t>Page handler must load page into physical memory</a:t>
            </a:r>
          </a:p>
          <a:p>
            <a:pPr lvl="1" eaLnBrk="1" hangingPunct="1"/>
            <a:r>
              <a:rPr lang="en-US" altLang="en-US" sz="2400" dirty="0" smtClean="0"/>
              <a:t>Returns to faulting instruction</a:t>
            </a:r>
          </a:p>
          <a:p>
            <a:pPr lvl="1" eaLnBrk="1" hangingPunct="1"/>
            <a:r>
              <a:rPr lang="en-US" altLang="en-US" sz="2400" dirty="0" smtClean="0"/>
              <a:t>Successful on second try</a:t>
            </a:r>
          </a:p>
        </p:txBody>
      </p:sp>
      <p:sp>
        <p:nvSpPr>
          <p:cNvPr id="40965" name="Text Box 18"/>
          <p:cNvSpPr txBox="1">
            <a:spLocks noChangeArrowheads="1"/>
          </p:cNvSpPr>
          <p:nvPr/>
        </p:nvSpPr>
        <p:spPr bwMode="auto">
          <a:xfrm>
            <a:off x="6970920" y="1143000"/>
            <a:ext cx="2160588" cy="1339850"/>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600" b="1">
                <a:latin typeface="Courier New" panose="02070309020205020404" pitchFamily="49" charset="0"/>
              </a:rPr>
              <a:t>int a[1000];</a:t>
            </a:r>
          </a:p>
          <a:p>
            <a:pPr>
              <a:spcBef>
                <a:spcPct val="0"/>
              </a:spcBef>
              <a:buFontTx/>
              <a:buNone/>
            </a:pPr>
            <a:r>
              <a:rPr lang="en-US" altLang="en-US" sz="1600" b="1">
                <a:latin typeface="Courier New" panose="02070309020205020404" pitchFamily="49" charset="0"/>
              </a:rPr>
              <a:t>main ()</a:t>
            </a:r>
          </a:p>
          <a:p>
            <a:pPr>
              <a:spcBef>
                <a:spcPct val="0"/>
              </a:spcBef>
              <a:buFontTx/>
              <a:buNone/>
            </a:pPr>
            <a:r>
              <a:rPr lang="en-US" altLang="en-US" sz="1600" b="1">
                <a:latin typeface="Courier New" panose="02070309020205020404" pitchFamily="49" charset="0"/>
              </a:rPr>
              <a:t>{</a:t>
            </a:r>
          </a:p>
          <a:p>
            <a:pPr>
              <a:spcBef>
                <a:spcPct val="0"/>
              </a:spcBef>
              <a:buFontTx/>
              <a:buNone/>
            </a:pPr>
            <a:r>
              <a:rPr lang="en-US" altLang="en-US" sz="1600" b="1">
                <a:latin typeface="Courier New" panose="02070309020205020404" pitchFamily="49" charset="0"/>
              </a:rPr>
              <a:t>    a[500] = 13;</a:t>
            </a:r>
          </a:p>
          <a:p>
            <a:pPr>
              <a:spcBef>
                <a:spcPct val="0"/>
              </a:spcBef>
              <a:buFontTx/>
              <a:buNone/>
            </a:pPr>
            <a:r>
              <a:rPr lang="en-US" altLang="en-US" sz="1600" b="1">
                <a:latin typeface="Courier New" panose="02070309020205020404" pitchFamily="49" charset="0"/>
              </a:rPr>
              <a:t>}</a:t>
            </a:r>
          </a:p>
        </p:txBody>
      </p:sp>
      <p:sp>
        <p:nvSpPr>
          <p:cNvPr id="2" name="Date Placeholder 1"/>
          <p:cNvSpPr>
            <a:spLocks noGrp="1"/>
          </p:cNvSpPr>
          <p:nvPr>
            <p:ph type="dt" sz="quarter" idx="12"/>
          </p:nvPr>
        </p:nvSpPr>
        <p:spPr/>
        <p:txBody>
          <a:bodyPr>
            <a:normAutofit fontScale="40000" lnSpcReduction="20000"/>
          </a:bodyPr>
          <a:lstStyle/>
          <a:p>
            <a:pPr>
              <a:defRPr/>
            </a:pPr>
            <a:r>
              <a:rPr lang="en-US" smtClean="0"/>
              <a:t>Jan 28, 2016</a:t>
            </a:r>
            <a:endParaRPr lang="en-US" dirty="0"/>
          </a:p>
        </p:txBody>
      </p:sp>
      <p:sp>
        <p:nvSpPr>
          <p:cNvPr id="3" name="Footer Placeholder 2"/>
          <p:cNvSpPr>
            <a:spLocks noGrp="1"/>
          </p:cNvSpPr>
          <p:nvPr>
            <p:ph type="ftr" sz="quarter" idx="10"/>
          </p:nvPr>
        </p:nvSpPr>
        <p:spPr/>
        <p:txBody>
          <a:bodyPr/>
          <a:lstStyle/>
          <a:p>
            <a:pPr>
              <a:defRPr/>
            </a:pPr>
            <a:r>
              <a:rPr lang="en-US" smtClean="0"/>
              <a:t>CSCE-313 Spring 2016</a:t>
            </a:r>
            <a:endParaRPr lang="en-US" dirty="0"/>
          </a:p>
        </p:txBody>
      </p:sp>
      <p:sp>
        <p:nvSpPr>
          <p:cNvPr id="4096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fld id="{E229753E-B948-420D-997C-7A8BA95DBB8F}" type="slidenum">
              <a:rPr lang="en-US" altLang="en-US" sz="1200" smtClean="0">
                <a:solidFill>
                  <a:srgbClr val="898989"/>
                </a:solidFill>
              </a:rPr>
              <a:pPr>
                <a:spcBef>
                  <a:spcPct val="0"/>
                </a:spcBef>
                <a:buFontTx/>
                <a:buNone/>
              </a:pPr>
              <a:t>18</a:t>
            </a:fld>
            <a:endParaRPr lang="en-US" altLang="en-US" sz="1200" smtClean="0">
              <a:solidFill>
                <a:srgbClr val="898989"/>
              </a:solidFill>
            </a:endParaRPr>
          </a:p>
        </p:txBody>
      </p:sp>
    </p:spTree>
    <p:extLst>
      <p:ext uri="{BB962C8B-B14F-4D97-AF65-F5344CB8AC3E}">
        <p14:creationId xmlns:p14="http://schemas.microsoft.com/office/powerpoint/2010/main" val="180280633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05852" y="433389"/>
            <a:ext cx="4754563" cy="582613"/>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fontScale="90000"/>
          </a:bodyPr>
          <a:lstStyle/>
          <a:p>
            <a:pPr eaLnBrk="1" hangingPunct="1"/>
            <a:r>
              <a:rPr lang="en-US" altLang="en-US" dirty="0" smtClean="0"/>
              <a:t>Fault Example #2</a:t>
            </a:r>
          </a:p>
        </p:txBody>
      </p:sp>
      <p:sp>
        <p:nvSpPr>
          <p:cNvPr id="41987" name="Rectangle 3"/>
          <p:cNvSpPr>
            <a:spLocks noChangeArrowheads="1"/>
          </p:cNvSpPr>
          <p:nvPr/>
        </p:nvSpPr>
        <p:spPr bwMode="auto">
          <a:xfrm>
            <a:off x="2203450" y="4513263"/>
            <a:ext cx="1643063"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a:solidFill>
                  <a:schemeClr val="hlink"/>
                </a:solidFill>
                <a:latin typeface="Arial" panose="020B0604020202020204" pitchFamily="34" charset="0"/>
              </a:rPr>
              <a:t>User Process</a:t>
            </a:r>
          </a:p>
        </p:txBody>
      </p:sp>
      <p:sp>
        <p:nvSpPr>
          <p:cNvPr id="41988" name="Rectangle 4"/>
          <p:cNvSpPr>
            <a:spLocks noChangeArrowheads="1"/>
          </p:cNvSpPr>
          <p:nvPr/>
        </p:nvSpPr>
        <p:spPr bwMode="auto">
          <a:xfrm>
            <a:off x="5508625" y="4513263"/>
            <a:ext cx="5111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a:solidFill>
                  <a:schemeClr val="hlink"/>
                </a:solidFill>
                <a:latin typeface="Arial" panose="020B0604020202020204" pitchFamily="34" charset="0"/>
              </a:rPr>
              <a:t>OS</a:t>
            </a:r>
          </a:p>
        </p:txBody>
      </p:sp>
      <p:sp>
        <p:nvSpPr>
          <p:cNvPr id="41989" name="Line 5"/>
          <p:cNvSpPr>
            <a:spLocks noChangeShapeType="1"/>
          </p:cNvSpPr>
          <p:nvPr/>
        </p:nvSpPr>
        <p:spPr bwMode="auto">
          <a:xfrm>
            <a:off x="3017838" y="5035550"/>
            <a:ext cx="0" cy="5984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0" name="Line 6"/>
          <p:cNvSpPr>
            <a:spLocks noChangeShapeType="1"/>
          </p:cNvSpPr>
          <p:nvPr/>
        </p:nvSpPr>
        <p:spPr bwMode="auto">
          <a:xfrm>
            <a:off x="3024188" y="5640388"/>
            <a:ext cx="223361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1" name="Line 7"/>
          <p:cNvSpPr>
            <a:spLocks noChangeShapeType="1"/>
          </p:cNvSpPr>
          <p:nvPr/>
        </p:nvSpPr>
        <p:spPr bwMode="auto">
          <a:xfrm>
            <a:off x="5334000" y="5646738"/>
            <a:ext cx="0" cy="596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2" name="Line 8"/>
          <p:cNvSpPr>
            <a:spLocks noChangeShapeType="1"/>
          </p:cNvSpPr>
          <p:nvPr/>
        </p:nvSpPr>
        <p:spPr bwMode="auto">
          <a:xfrm>
            <a:off x="5410200" y="6265863"/>
            <a:ext cx="609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3" name="Rectangle 9"/>
          <p:cNvSpPr>
            <a:spLocks noChangeArrowheads="1"/>
          </p:cNvSpPr>
          <p:nvPr/>
        </p:nvSpPr>
        <p:spPr bwMode="auto">
          <a:xfrm>
            <a:off x="3917950" y="5313363"/>
            <a:ext cx="1185863"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page fault</a:t>
            </a:r>
          </a:p>
        </p:txBody>
      </p:sp>
      <p:sp>
        <p:nvSpPr>
          <p:cNvPr id="41994" name="Rectangle 10"/>
          <p:cNvSpPr>
            <a:spLocks noChangeArrowheads="1"/>
          </p:cNvSpPr>
          <p:nvPr/>
        </p:nvSpPr>
        <p:spPr bwMode="auto">
          <a:xfrm>
            <a:off x="5410200" y="5732463"/>
            <a:ext cx="2527300"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Detect invalid address</a:t>
            </a:r>
          </a:p>
        </p:txBody>
      </p:sp>
      <p:sp>
        <p:nvSpPr>
          <p:cNvPr id="41995" name="Rectangle 11"/>
          <p:cNvSpPr>
            <a:spLocks noChangeArrowheads="1"/>
          </p:cNvSpPr>
          <p:nvPr/>
        </p:nvSpPr>
        <p:spPr bwMode="auto">
          <a:xfrm>
            <a:off x="1375062" y="5426076"/>
            <a:ext cx="804863"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dirty="0">
                <a:latin typeface="Arial" panose="020B0604020202020204" pitchFamily="34" charset="0"/>
              </a:rPr>
              <a:t>event </a:t>
            </a:r>
          </a:p>
        </p:txBody>
      </p:sp>
      <p:sp>
        <p:nvSpPr>
          <p:cNvPr id="41997" name="Line 13"/>
          <p:cNvSpPr>
            <a:spLocks noChangeShapeType="1"/>
          </p:cNvSpPr>
          <p:nvPr/>
        </p:nvSpPr>
        <p:spPr bwMode="auto">
          <a:xfrm>
            <a:off x="2133600" y="5620037"/>
            <a:ext cx="685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8" name="Rectangle 14"/>
          <p:cNvSpPr>
            <a:spLocks noGrp="1" noChangeArrowheads="1"/>
          </p:cNvSpPr>
          <p:nvPr>
            <p:ph type="body" idx="1"/>
          </p:nvPr>
        </p:nvSpPr>
        <p:spPr>
          <a:xfrm>
            <a:off x="609600" y="1438275"/>
            <a:ext cx="6705600" cy="3648077"/>
          </a:xfrm>
        </p:spPr>
        <p:txBody>
          <a:bodyPr>
            <a:normAutofit/>
          </a:bodyPr>
          <a:lstStyle/>
          <a:p>
            <a:pPr eaLnBrk="1" hangingPunct="1"/>
            <a:r>
              <a:rPr lang="en-US" altLang="en-US" b="1" dirty="0" smtClean="0"/>
              <a:t>Illegal Memory </a:t>
            </a:r>
            <a:r>
              <a:rPr lang="en-US" altLang="en-US" b="1" dirty="0" smtClean="0"/>
              <a:t>Reference</a:t>
            </a:r>
          </a:p>
          <a:p>
            <a:pPr lvl="1" eaLnBrk="1" hangingPunct="1"/>
            <a:r>
              <a:rPr lang="en-US" altLang="en-US" dirty="0" smtClean="0"/>
              <a:t>User writes to memory location</a:t>
            </a:r>
          </a:p>
          <a:p>
            <a:pPr lvl="1" eaLnBrk="1" hangingPunct="1"/>
            <a:r>
              <a:rPr lang="en-US" altLang="en-US" dirty="0" smtClean="0"/>
              <a:t>Address is not </a:t>
            </a:r>
            <a:r>
              <a:rPr lang="en-US" altLang="en-US" dirty="0" smtClean="0"/>
              <a:t>valid</a:t>
            </a:r>
            <a:endParaRPr lang="en-US" altLang="en-US" dirty="0" smtClean="0"/>
          </a:p>
          <a:p>
            <a:pPr lvl="1" eaLnBrk="1" hangingPunct="1"/>
            <a:r>
              <a:rPr lang="en-US" altLang="en-US" dirty="0" smtClean="0"/>
              <a:t>Page handler detects invalid address</a:t>
            </a:r>
          </a:p>
          <a:p>
            <a:pPr lvl="1" eaLnBrk="1" hangingPunct="1"/>
            <a:r>
              <a:rPr lang="en-US" altLang="en-US" dirty="0" smtClean="0"/>
              <a:t>Sends </a:t>
            </a:r>
            <a:r>
              <a:rPr lang="en-US" altLang="en-US" dirty="0" smtClean="0">
                <a:latin typeface="Courier New" panose="02070309020205020404" pitchFamily="49" charset="0"/>
              </a:rPr>
              <a:t>SIGSEGV</a:t>
            </a:r>
            <a:r>
              <a:rPr lang="en-US" altLang="en-US" dirty="0" smtClean="0"/>
              <a:t> signal to user process</a:t>
            </a:r>
          </a:p>
          <a:p>
            <a:pPr lvl="1" eaLnBrk="1" hangingPunct="1"/>
            <a:r>
              <a:rPr lang="en-US" altLang="en-US" dirty="0" smtClean="0"/>
              <a:t>User process exits with “segmentation fault”</a:t>
            </a:r>
          </a:p>
        </p:txBody>
      </p:sp>
      <p:sp>
        <p:nvSpPr>
          <p:cNvPr id="41999" name="Text Box 15"/>
          <p:cNvSpPr txBox="1">
            <a:spLocks noChangeArrowheads="1"/>
          </p:cNvSpPr>
          <p:nvPr/>
        </p:nvSpPr>
        <p:spPr bwMode="auto">
          <a:xfrm>
            <a:off x="6868670" y="1516698"/>
            <a:ext cx="2282825" cy="1339850"/>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600" b="1">
                <a:latin typeface="Courier New" panose="02070309020205020404" pitchFamily="49" charset="0"/>
              </a:rPr>
              <a:t>int a[1000];</a:t>
            </a:r>
          </a:p>
          <a:p>
            <a:pPr>
              <a:spcBef>
                <a:spcPct val="0"/>
              </a:spcBef>
              <a:buFontTx/>
              <a:buNone/>
            </a:pPr>
            <a:r>
              <a:rPr lang="en-US" altLang="en-US" sz="1600" b="1">
                <a:latin typeface="Courier New" panose="02070309020205020404" pitchFamily="49" charset="0"/>
              </a:rPr>
              <a:t>main ()</a:t>
            </a:r>
          </a:p>
          <a:p>
            <a:pPr>
              <a:spcBef>
                <a:spcPct val="0"/>
              </a:spcBef>
              <a:buFontTx/>
              <a:buNone/>
            </a:pPr>
            <a:r>
              <a:rPr lang="en-US" altLang="en-US" sz="1600" b="1">
                <a:latin typeface="Courier New" panose="02070309020205020404" pitchFamily="49" charset="0"/>
              </a:rPr>
              <a:t>{</a:t>
            </a:r>
          </a:p>
          <a:p>
            <a:pPr>
              <a:spcBef>
                <a:spcPct val="0"/>
              </a:spcBef>
              <a:buFontTx/>
              <a:buNone/>
            </a:pPr>
            <a:r>
              <a:rPr lang="en-US" altLang="en-US" sz="1600" b="1">
                <a:latin typeface="Courier New" panose="02070309020205020404" pitchFamily="49" charset="0"/>
              </a:rPr>
              <a:t>    a[5000] = 13;</a:t>
            </a:r>
          </a:p>
          <a:p>
            <a:pPr>
              <a:spcBef>
                <a:spcPct val="0"/>
              </a:spcBef>
              <a:buFontTx/>
              <a:buNone/>
            </a:pPr>
            <a:r>
              <a:rPr lang="en-US" altLang="en-US" sz="1600" b="1">
                <a:latin typeface="Courier New" panose="02070309020205020404" pitchFamily="49" charset="0"/>
              </a:rPr>
              <a:t>}</a:t>
            </a:r>
          </a:p>
        </p:txBody>
      </p:sp>
      <p:sp>
        <p:nvSpPr>
          <p:cNvPr id="42001" name="Rectangle 17"/>
          <p:cNvSpPr>
            <a:spLocks noChangeArrowheads="1"/>
          </p:cNvSpPr>
          <p:nvPr/>
        </p:nvSpPr>
        <p:spPr bwMode="auto">
          <a:xfrm>
            <a:off x="6019800" y="6113463"/>
            <a:ext cx="2527300"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Signal process</a:t>
            </a:r>
          </a:p>
        </p:txBody>
      </p:sp>
      <p:sp>
        <p:nvSpPr>
          <p:cNvPr id="2" name="Date Placeholder 1"/>
          <p:cNvSpPr>
            <a:spLocks noGrp="1"/>
          </p:cNvSpPr>
          <p:nvPr>
            <p:ph type="dt" sz="quarter" idx="12"/>
          </p:nvPr>
        </p:nvSpPr>
        <p:spPr/>
        <p:txBody>
          <a:bodyPr>
            <a:normAutofit fontScale="40000" lnSpcReduction="20000"/>
          </a:bodyPr>
          <a:lstStyle/>
          <a:p>
            <a:pPr>
              <a:defRPr/>
            </a:pPr>
            <a:r>
              <a:rPr lang="en-US" smtClean="0"/>
              <a:t>Jan 28, 2016</a:t>
            </a:r>
            <a:endParaRPr lang="en-US" dirty="0"/>
          </a:p>
        </p:txBody>
      </p:sp>
      <p:sp>
        <p:nvSpPr>
          <p:cNvPr id="3" name="Footer Placeholder 2"/>
          <p:cNvSpPr>
            <a:spLocks noGrp="1"/>
          </p:cNvSpPr>
          <p:nvPr>
            <p:ph type="ftr" sz="quarter" idx="10"/>
          </p:nvPr>
        </p:nvSpPr>
        <p:spPr/>
        <p:txBody>
          <a:bodyPr/>
          <a:lstStyle/>
          <a:p>
            <a:pPr>
              <a:defRPr/>
            </a:pPr>
            <a:r>
              <a:rPr lang="en-US" smtClean="0"/>
              <a:t>CSCE-313 Spring 2016</a:t>
            </a:r>
            <a:endParaRPr lang="en-US" dirty="0"/>
          </a:p>
        </p:txBody>
      </p:sp>
      <p:sp>
        <p:nvSpPr>
          <p:cNvPr id="4200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fld id="{0B7463BC-EC87-4596-93FC-6DB4A0B1085C}" type="slidenum">
              <a:rPr lang="en-US" altLang="en-US" sz="1200" smtClean="0">
                <a:solidFill>
                  <a:srgbClr val="898989"/>
                </a:solidFill>
              </a:rPr>
              <a:pPr>
                <a:spcBef>
                  <a:spcPct val="0"/>
                </a:spcBef>
                <a:buFontTx/>
                <a:buNone/>
              </a:pPr>
              <a:t>19</a:t>
            </a:fld>
            <a:endParaRPr lang="en-US" altLang="en-US" sz="1200" smtClean="0">
              <a:solidFill>
                <a:srgbClr val="898989"/>
              </a:solidFill>
            </a:endParaRPr>
          </a:p>
        </p:txBody>
      </p:sp>
    </p:spTree>
    <p:extLst>
      <p:ext uri="{BB962C8B-B14F-4D97-AF65-F5344CB8AC3E}">
        <p14:creationId xmlns:p14="http://schemas.microsoft.com/office/powerpoint/2010/main" val="394601611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start…</a:t>
            </a:r>
            <a:endParaRPr lang="en-US" dirty="0"/>
          </a:p>
        </p:txBody>
      </p:sp>
      <p:sp>
        <p:nvSpPr>
          <p:cNvPr id="3" name="Date Placeholder 2"/>
          <p:cNvSpPr>
            <a:spLocks noGrp="1"/>
          </p:cNvSpPr>
          <p:nvPr>
            <p:ph type="dt" sz="half" idx="10"/>
          </p:nvPr>
        </p:nvSpPr>
        <p:spPr/>
        <p:txBody>
          <a:bodyPr/>
          <a:lstStyle/>
          <a:p>
            <a:r>
              <a:rPr lang="en-US" smtClean="0"/>
              <a:t>Jan 28,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2</a:t>
            </a:fld>
            <a:endParaRPr lang="en-US" dirty="0">
              <a:solidFill>
                <a:srgbClr val="FFFFFF"/>
              </a:solidFill>
            </a:endParaRPr>
          </a:p>
        </p:txBody>
      </p:sp>
      <p:sp>
        <p:nvSpPr>
          <p:cNvPr id="6" name="Content Placeholder 5"/>
          <p:cNvSpPr>
            <a:spLocks noGrp="1"/>
          </p:cNvSpPr>
          <p:nvPr>
            <p:ph sz="quarter" idx="1"/>
          </p:nvPr>
        </p:nvSpPr>
        <p:spPr/>
        <p:txBody>
          <a:bodyPr/>
          <a:lstStyle/>
          <a:p>
            <a:r>
              <a:rPr lang="en-US" b="1" dirty="0" smtClean="0"/>
              <a:t>Machine Problem Teams to be finalized by Friday Jan 29th. </a:t>
            </a:r>
            <a:r>
              <a:rPr lang="en-US" dirty="0" smtClean="0"/>
              <a:t>Please talk to Tanzir if you need any help (reorg on section, or wish to work alone, or help id teammate, etc.).</a:t>
            </a:r>
          </a:p>
          <a:p>
            <a:r>
              <a:rPr lang="en-US" b="1" dirty="0" smtClean="0"/>
              <a:t>Today Jan 28: </a:t>
            </a:r>
            <a:r>
              <a:rPr lang="en-US" dirty="0" smtClean="0"/>
              <a:t>I will publish homework practice questions for discussion so far.</a:t>
            </a:r>
          </a:p>
          <a:p>
            <a:r>
              <a:rPr lang="en-US" b="1" dirty="0" smtClean="0"/>
              <a:t>Tuesday Feb 2: </a:t>
            </a:r>
            <a:r>
              <a:rPr lang="en-US" dirty="0" smtClean="0"/>
              <a:t>Quiz based on material covered through Thu Jan 28.</a:t>
            </a:r>
          </a:p>
          <a:p>
            <a:endParaRPr lang="en-US" dirty="0"/>
          </a:p>
        </p:txBody>
      </p:sp>
    </p:spTree>
    <p:extLst>
      <p:ext uri="{BB962C8B-B14F-4D97-AF65-F5344CB8AC3E}">
        <p14:creationId xmlns:p14="http://schemas.microsoft.com/office/powerpoint/2010/main" val="17910302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228600"/>
            <a:ext cx="8305800" cy="573088"/>
          </a:xfrm>
        </p:spPr>
        <p:txBody>
          <a:bodyPr>
            <a:normAutofit fontScale="90000"/>
          </a:bodyPr>
          <a:lstStyle/>
          <a:p>
            <a:pPr eaLnBrk="1" hangingPunct="1"/>
            <a:r>
              <a:rPr lang="en-US" altLang="en-US" dirty="0" smtClean="0"/>
              <a:t>Summarizing Control Flow Exceptions</a:t>
            </a:r>
          </a:p>
        </p:txBody>
      </p:sp>
      <p:sp>
        <p:nvSpPr>
          <p:cNvPr id="43011" name="Rectangle 3"/>
          <p:cNvSpPr>
            <a:spLocks noGrp="1" noChangeArrowheads="1"/>
          </p:cNvSpPr>
          <p:nvPr>
            <p:ph type="body" idx="1"/>
          </p:nvPr>
        </p:nvSpPr>
        <p:spPr>
          <a:xfrm>
            <a:off x="533400" y="1828800"/>
            <a:ext cx="8458200" cy="4616450"/>
          </a:xfrm>
        </p:spPr>
        <p:txBody>
          <a:bodyPr>
            <a:normAutofit/>
          </a:bodyPr>
          <a:lstStyle/>
          <a:p>
            <a:pPr eaLnBrk="1" hangingPunct="1"/>
            <a:r>
              <a:rPr lang="en-US" altLang="en-US" sz="3200" dirty="0" smtClean="0"/>
              <a:t>Events that require nonstandard control flow</a:t>
            </a:r>
          </a:p>
          <a:p>
            <a:pPr eaLnBrk="1" hangingPunct="1"/>
            <a:r>
              <a:rPr lang="en-US" altLang="en-US" sz="3200" dirty="0" smtClean="0"/>
              <a:t>Are Synchronous (Traps, Faults, Aborts) OR Asynchronous (I/O Interrupts, Hard or Soft Reset etc.)</a:t>
            </a:r>
          </a:p>
          <a:p>
            <a:pPr eaLnBrk="1" hangingPunct="1"/>
            <a:r>
              <a:rPr lang="en-US" altLang="en-US" sz="3200" dirty="0" smtClean="0"/>
              <a:t>Generated Externally (interrupts) or Internally (traps and faults)</a:t>
            </a:r>
          </a:p>
          <a:p>
            <a:pPr eaLnBrk="1" hangingPunct="1"/>
            <a:r>
              <a:rPr lang="en-US" altLang="en-US" sz="3200" dirty="0" smtClean="0"/>
              <a:t>OS decides how to handle</a:t>
            </a:r>
          </a:p>
        </p:txBody>
      </p:sp>
      <p:sp>
        <p:nvSpPr>
          <p:cNvPr id="2" name="Date Placeholder 1"/>
          <p:cNvSpPr>
            <a:spLocks noGrp="1"/>
          </p:cNvSpPr>
          <p:nvPr>
            <p:ph type="dt" sz="quarter" idx="12"/>
          </p:nvPr>
        </p:nvSpPr>
        <p:spPr/>
        <p:txBody>
          <a:bodyPr>
            <a:normAutofit fontScale="40000" lnSpcReduction="20000"/>
          </a:bodyPr>
          <a:lstStyle/>
          <a:p>
            <a:pPr>
              <a:defRPr/>
            </a:pPr>
            <a:r>
              <a:rPr lang="en-US" smtClean="0"/>
              <a:t>Jan 28, 2016</a:t>
            </a:r>
            <a:endParaRPr lang="en-US" dirty="0"/>
          </a:p>
        </p:txBody>
      </p:sp>
      <p:sp>
        <p:nvSpPr>
          <p:cNvPr id="3" name="Footer Placeholder 2"/>
          <p:cNvSpPr>
            <a:spLocks noGrp="1"/>
          </p:cNvSpPr>
          <p:nvPr>
            <p:ph type="ftr" sz="quarter" idx="10"/>
          </p:nvPr>
        </p:nvSpPr>
        <p:spPr/>
        <p:txBody>
          <a:bodyPr/>
          <a:lstStyle/>
          <a:p>
            <a:pPr>
              <a:defRPr/>
            </a:pPr>
            <a:r>
              <a:rPr lang="en-US" smtClean="0"/>
              <a:t>CSCE-313 Spring 2016</a:t>
            </a:r>
            <a:endParaRPr lang="en-US" dirty="0"/>
          </a:p>
        </p:txBody>
      </p:sp>
      <p:sp>
        <p:nvSpPr>
          <p:cNvPr id="4301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fld id="{A3635FDB-1314-4710-A335-FE2D20E0DA80}" type="slidenum">
              <a:rPr lang="en-US" altLang="en-US" sz="1200" smtClean="0">
                <a:solidFill>
                  <a:srgbClr val="898989"/>
                </a:solidFill>
              </a:rPr>
              <a:pPr>
                <a:spcBef>
                  <a:spcPct val="0"/>
                </a:spcBef>
                <a:buFontTx/>
                <a:buNone/>
              </a:pPr>
              <a:t>20</a:t>
            </a:fld>
            <a:endParaRPr lang="en-US" altLang="en-US" sz="1200" smtClean="0">
              <a:solidFill>
                <a:srgbClr val="898989"/>
              </a:solidFill>
            </a:endParaRPr>
          </a:p>
        </p:txBody>
      </p:sp>
    </p:spTree>
    <p:extLst>
      <p:ext uri="{BB962C8B-B14F-4D97-AF65-F5344CB8AC3E}">
        <p14:creationId xmlns:p14="http://schemas.microsoft.com/office/powerpoint/2010/main" val="2794243922"/>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12648" y="228600"/>
            <a:ext cx="8531352" cy="990600"/>
          </a:xfrm>
        </p:spPr>
        <p:txBody>
          <a:bodyPr>
            <a:normAutofit fontScale="90000"/>
          </a:bodyPr>
          <a:lstStyle/>
          <a:p>
            <a:r>
              <a:rPr lang="en-US" altLang="en-US" dirty="0" smtClean="0"/>
              <a:t>Preview: User/Kernel </a:t>
            </a:r>
            <a:r>
              <a:rPr lang="en-US" altLang="en-US" dirty="0" smtClean="0"/>
              <a:t>(Privileged) Mode</a:t>
            </a:r>
          </a:p>
        </p:txBody>
      </p:sp>
      <p:sp>
        <p:nvSpPr>
          <p:cNvPr id="44036" name="Slide Number Placeholder 5"/>
          <p:cNvSpPr>
            <a:spLocks noGrp="1"/>
          </p:cNvSpPr>
          <p:nvPr>
            <p:ph type="sldNum" sz="quarter" idx="11"/>
          </p:nvPr>
        </p:nvSpPr>
        <p:spPr bwMode="auto">
          <a:xfrm>
            <a:off x="0" y="6510337"/>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l">
              <a:spcBef>
                <a:spcPct val="0"/>
              </a:spcBef>
              <a:buFontTx/>
              <a:buNone/>
            </a:pPr>
            <a:fld id="{0F43DB77-FB68-4DFD-A492-EECE365C8B6F}" type="slidenum">
              <a:rPr lang="en-US" altLang="en-US" sz="1200" smtClean="0">
                <a:solidFill>
                  <a:srgbClr val="898989"/>
                </a:solidFill>
              </a:rPr>
              <a:pPr algn="l">
                <a:spcBef>
                  <a:spcPct val="0"/>
                </a:spcBef>
                <a:buFontTx/>
                <a:buNone/>
              </a:pPr>
              <a:t>21</a:t>
            </a:fld>
            <a:endParaRPr lang="en-US" altLang="en-US" sz="1200" smtClean="0">
              <a:solidFill>
                <a:srgbClr val="898989"/>
              </a:solidFill>
            </a:endParaRPr>
          </a:p>
        </p:txBody>
      </p:sp>
      <p:sp>
        <p:nvSpPr>
          <p:cNvPr id="7" name="Block Arc 6"/>
          <p:cNvSpPr/>
          <p:nvPr/>
        </p:nvSpPr>
        <p:spPr bwMode="auto">
          <a:xfrm>
            <a:off x="1295400" y="1600200"/>
            <a:ext cx="6324600" cy="5334000"/>
          </a:xfrm>
          <a:prstGeom prst="blockArc">
            <a:avLst/>
          </a:prstGeom>
          <a:solidFill>
            <a:schemeClr val="accent1"/>
          </a:solidFill>
          <a:ln w="12700" cap="flat" cmpd="sng" algn="ctr">
            <a:solidFill>
              <a:schemeClr val="tx1"/>
            </a:solidFill>
            <a:prstDash val="solid"/>
            <a:round/>
            <a:headEnd type="none" w="sm" len="sm"/>
            <a:tailEnd type="none" w="sm" len="sm"/>
          </a:ln>
          <a:effectLst/>
        </p:spPr>
        <p:txBody>
          <a:bodyPr/>
          <a:lstStyle/>
          <a:p>
            <a:pPr>
              <a:defRPr/>
            </a:pPr>
            <a:endParaRPr lang="en-US" dirty="0">
              <a:latin typeface="Arial" charset="0"/>
              <a:ea typeface="ＭＳ Ｐゴシック" charset="0"/>
              <a:cs typeface="ＭＳ Ｐゴシック" charset="0"/>
            </a:endParaRPr>
          </a:p>
        </p:txBody>
      </p:sp>
      <p:sp>
        <p:nvSpPr>
          <p:cNvPr id="44038" name="Oval 7"/>
          <p:cNvSpPr>
            <a:spLocks noChangeArrowheads="1"/>
          </p:cNvSpPr>
          <p:nvPr/>
        </p:nvSpPr>
        <p:spPr bwMode="auto">
          <a:xfrm>
            <a:off x="2590800" y="2982912"/>
            <a:ext cx="3733800" cy="2057400"/>
          </a:xfrm>
          <a:prstGeom prst="ellipse">
            <a:avLst/>
          </a:prstGeom>
          <a:solidFill>
            <a:srgbClr val="FFFF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44039" name="TextBox 8"/>
          <p:cNvSpPr txBox="1">
            <a:spLocks noChangeArrowheads="1"/>
          </p:cNvSpPr>
          <p:nvPr/>
        </p:nvSpPr>
        <p:spPr bwMode="auto">
          <a:xfrm>
            <a:off x="3505200" y="1839912"/>
            <a:ext cx="1941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2800"/>
              <a:t>User Mode</a:t>
            </a:r>
          </a:p>
        </p:txBody>
      </p:sp>
      <p:sp>
        <p:nvSpPr>
          <p:cNvPr id="44040" name="TextBox 9"/>
          <p:cNvSpPr txBox="1">
            <a:spLocks noChangeArrowheads="1"/>
          </p:cNvSpPr>
          <p:nvPr/>
        </p:nvSpPr>
        <p:spPr bwMode="auto">
          <a:xfrm>
            <a:off x="3276600" y="3668712"/>
            <a:ext cx="2220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2800"/>
              <a:t>Kernel Mode</a:t>
            </a:r>
          </a:p>
        </p:txBody>
      </p:sp>
      <p:sp>
        <p:nvSpPr>
          <p:cNvPr id="44041" name="Rectangle 10"/>
          <p:cNvSpPr>
            <a:spLocks noChangeArrowheads="1"/>
          </p:cNvSpPr>
          <p:nvPr/>
        </p:nvSpPr>
        <p:spPr bwMode="auto">
          <a:xfrm>
            <a:off x="1143000" y="4278312"/>
            <a:ext cx="6858000" cy="914400"/>
          </a:xfrm>
          <a:prstGeom prst="rect">
            <a:avLst/>
          </a:prstGeom>
          <a:pattFill prst="horzBrick">
            <a:fgClr>
              <a:srgbClr val="FF0000"/>
            </a:fgClr>
            <a:bgClr>
              <a:srgbClr val="FFFFFF"/>
            </a:bgClr>
          </a:patt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44042" name="Right Brace 12"/>
          <p:cNvSpPr>
            <a:spLocks/>
          </p:cNvSpPr>
          <p:nvPr/>
        </p:nvSpPr>
        <p:spPr bwMode="auto">
          <a:xfrm rot="5400000">
            <a:off x="1676400" y="4659312"/>
            <a:ext cx="457200" cy="1524000"/>
          </a:xfrm>
          <a:prstGeom prst="rightBrace">
            <a:avLst>
              <a:gd name="adj1" fmla="val 8333"/>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44043" name="TextBox 13"/>
          <p:cNvSpPr txBox="1">
            <a:spLocks noChangeArrowheads="1"/>
          </p:cNvSpPr>
          <p:nvPr/>
        </p:nvSpPr>
        <p:spPr bwMode="auto">
          <a:xfrm>
            <a:off x="3581400" y="5726112"/>
            <a:ext cx="178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Full HW access</a:t>
            </a:r>
          </a:p>
        </p:txBody>
      </p:sp>
      <p:sp>
        <p:nvSpPr>
          <p:cNvPr id="44044" name="Right Brace 14"/>
          <p:cNvSpPr>
            <a:spLocks/>
          </p:cNvSpPr>
          <p:nvPr/>
        </p:nvSpPr>
        <p:spPr bwMode="auto">
          <a:xfrm rot="5400000">
            <a:off x="4267200" y="3668712"/>
            <a:ext cx="381000" cy="3581400"/>
          </a:xfrm>
          <a:prstGeom prst="rightBrace">
            <a:avLst>
              <a:gd name="adj1" fmla="val 0"/>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44045" name="TextBox 15"/>
          <p:cNvSpPr txBox="1">
            <a:spLocks noChangeArrowheads="1"/>
          </p:cNvSpPr>
          <p:nvPr/>
        </p:nvSpPr>
        <p:spPr bwMode="auto">
          <a:xfrm>
            <a:off x="1143000" y="5726112"/>
            <a:ext cx="2160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Limited HW access</a:t>
            </a:r>
          </a:p>
        </p:txBody>
      </p:sp>
      <p:grpSp>
        <p:nvGrpSpPr>
          <p:cNvPr id="23" name="Group 22"/>
          <p:cNvGrpSpPr>
            <a:grpSpLocks/>
          </p:cNvGrpSpPr>
          <p:nvPr/>
        </p:nvGrpSpPr>
        <p:grpSpPr bwMode="auto">
          <a:xfrm>
            <a:off x="2362200" y="3516312"/>
            <a:ext cx="900113" cy="674688"/>
            <a:chOff x="2362200" y="3048000"/>
            <a:chExt cx="900854" cy="674132"/>
          </a:xfrm>
        </p:grpSpPr>
        <p:cxnSp>
          <p:nvCxnSpPr>
            <p:cNvPr id="44070" name="Straight Arrow Connector 17"/>
            <p:cNvCxnSpPr>
              <a:cxnSpLocks noChangeShapeType="1"/>
            </p:cNvCxnSpPr>
            <p:nvPr/>
          </p:nvCxnSpPr>
          <p:spPr bwMode="auto">
            <a:xfrm flipH="1" flipV="1">
              <a:off x="2362200" y="3048000"/>
              <a:ext cx="533400" cy="4572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71" name="TextBox 18"/>
            <p:cNvSpPr txBox="1">
              <a:spLocks noChangeArrowheads="1"/>
            </p:cNvSpPr>
            <p:nvPr/>
          </p:nvSpPr>
          <p:spPr bwMode="auto">
            <a:xfrm>
              <a:off x="2590800" y="3352800"/>
              <a:ext cx="6722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exec</a:t>
              </a:r>
            </a:p>
          </p:txBody>
        </p:sp>
      </p:grpSp>
      <p:grpSp>
        <p:nvGrpSpPr>
          <p:cNvPr id="24" name="Group 23"/>
          <p:cNvGrpSpPr>
            <a:grpSpLocks/>
          </p:cNvGrpSpPr>
          <p:nvPr/>
        </p:nvGrpSpPr>
        <p:grpSpPr bwMode="auto">
          <a:xfrm flipH="1">
            <a:off x="2362200" y="2754312"/>
            <a:ext cx="914400" cy="838200"/>
            <a:chOff x="6195245" y="3124200"/>
            <a:chExt cx="1130426" cy="419100"/>
          </a:xfrm>
        </p:grpSpPr>
        <p:cxnSp>
          <p:nvCxnSpPr>
            <p:cNvPr id="44068" name="Straight Arrow Connector 19"/>
            <p:cNvCxnSpPr>
              <a:cxnSpLocks noChangeShapeType="1"/>
            </p:cNvCxnSpPr>
            <p:nvPr/>
          </p:nvCxnSpPr>
          <p:spPr bwMode="auto">
            <a:xfrm flipH="1">
              <a:off x="6208204" y="3314700"/>
              <a:ext cx="458059" cy="2286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9" name="TextBox 20"/>
            <p:cNvSpPr txBox="1">
              <a:spLocks noChangeArrowheads="1"/>
            </p:cNvSpPr>
            <p:nvPr/>
          </p:nvSpPr>
          <p:spPr bwMode="auto">
            <a:xfrm>
              <a:off x="6195245" y="3124200"/>
              <a:ext cx="113042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syscall</a:t>
              </a:r>
            </a:p>
          </p:txBody>
        </p:sp>
      </p:grpSp>
      <p:grpSp>
        <p:nvGrpSpPr>
          <p:cNvPr id="25" name="Group 24"/>
          <p:cNvGrpSpPr>
            <a:grpSpLocks/>
          </p:cNvGrpSpPr>
          <p:nvPr/>
        </p:nvGrpSpPr>
        <p:grpSpPr bwMode="auto">
          <a:xfrm>
            <a:off x="6172200" y="3592512"/>
            <a:ext cx="1306513" cy="609600"/>
            <a:chOff x="6019800" y="2971800"/>
            <a:chExt cx="1305876" cy="609600"/>
          </a:xfrm>
        </p:grpSpPr>
        <p:cxnSp>
          <p:nvCxnSpPr>
            <p:cNvPr id="44066" name="Straight Arrow Connector 25"/>
            <p:cNvCxnSpPr>
              <a:cxnSpLocks noChangeShapeType="1"/>
            </p:cNvCxnSpPr>
            <p:nvPr/>
          </p:nvCxnSpPr>
          <p:spPr bwMode="auto">
            <a:xfrm flipH="1">
              <a:off x="6019800" y="3200400"/>
              <a:ext cx="762000" cy="3810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7" name="TextBox 26"/>
            <p:cNvSpPr txBox="1">
              <a:spLocks noChangeArrowheads="1"/>
            </p:cNvSpPr>
            <p:nvPr/>
          </p:nvSpPr>
          <p:spPr bwMode="auto">
            <a:xfrm>
              <a:off x="6781800" y="2971800"/>
              <a:ext cx="5438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exit</a:t>
              </a:r>
            </a:p>
          </p:txBody>
        </p:sp>
      </p:grpSp>
      <p:grpSp>
        <p:nvGrpSpPr>
          <p:cNvPr id="29" name="Group 28"/>
          <p:cNvGrpSpPr>
            <a:grpSpLocks/>
          </p:cNvGrpSpPr>
          <p:nvPr/>
        </p:nvGrpSpPr>
        <p:grpSpPr bwMode="auto">
          <a:xfrm>
            <a:off x="3265189" y="2803154"/>
            <a:ext cx="530225" cy="544626"/>
            <a:chOff x="2590803" y="3429000"/>
            <a:chExt cx="530243" cy="543816"/>
          </a:xfrm>
        </p:grpSpPr>
        <p:cxnSp>
          <p:nvCxnSpPr>
            <p:cNvPr id="44064" name="Straight Arrow Connector 29"/>
            <p:cNvCxnSpPr>
              <a:cxnSpLocks noChangeShapeType="1"/>
              <a:endCxn id="44069" idx="1"/>
            </p:cNvCxnSpPr>
            <p:nvPr/>
          </p:nvCxnSpPr>
          <p:spPr bwMode="auto">
            <a:xfrm flipH="1" flipV="1">
              <a:off x="2590803" y="3547880"/>
              <a:ext cx="304797" cy="424936"/>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5" name="TextBox 30"/>
            <p:cNvSpPr txBox="1">
              <a:spLocks noChangeArrowheads="1"/>
            </p:cNvSpPr>
            <p:nvPr/>
          </p:nvSpPr>
          <p:spPr bwMode="auto">
            <a:xfrm>
              <a:off x="2667000" y="3429000"/>
              <a:ext cx="454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rtn</a:t>
              </a:r>
            </a:p>
          </p:txBody>
        </p:sp>
      </p:grpSp>
      <p:grpSp>
        <p:nvGrpSpPr>
          <p:cNvPr id="36" name="Group 35"/>
          <p:cNvGrpSpPr>
            <a:grpSpLocks/>
          </p:cNvGrpSpPr>
          <p:nvPr/>
        </p:nvGrpSpPr>
        <p:grpSpPr bwMode="auto">
          <a:xfrm flipH="1">
            <a:off x="3581400" y="2373312"/>
            <a:ext cx="1143000" cy="990600"/>
            <a:chOff x="5724234" y="3064133"/>
            <a:chExt cx="1413032" cy="495300"/>
          </a:xfrm>
        </p:grpSpPr>
        <p:cxnSp>
          <p:nvCxnSpPr>
            <p:cNvPr id="44062" name="Straight Arrow Connector 36"/>
            <p:cNvCxnSpPr>
              <a:cxnSpLocks noChangeShapeType="1"/>
            </p:cNvCxnSpPr>
            <p:nvPr/>
          </p:nvCxnSpPr>
          <p:spPr bwMode="auto">
            <a:xfrm flipH="1">
              <a:off x="6477853" y="3254633"/>
              <a:ext cx="188404" cy="3048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3" name="TextBox 37"/>
            <p:cNvSpPr txBox="1">
              <a:spLocks noChangeArrowheads="1"/>
            </p:cNvSpPr>
            <p:nvPr/>
          </p:nvSpPr>
          <p:spPr bwMode="auto">
            <a:xfrm>
              <a:off x="5724234" y="3064133"/>
              <a:ext cx="141303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interrupt</a:t>
              </a:r>
            </a:p>
          </p:txBody>
        </p:sp>
      </p:grpSp>
      <p:grpSp>
        <p:nvGrpSpPr>
          <p:cNvPr id="39" name="Group 38"/>
          <p:cNvGrpSpPr>
            <a:grpSpLocks/>
          </p:cNvGrpSpPr>
          <p:nvPr/>
        </p:nvGrpSpPr>
        <p:grpSpPr bwMode="auto">
          <a:xfrm>
            <a:off x="4267200" y="2830512"/>
            <a:ext cx="376238" cy="974725"/>
            <a:chOff x="2971803" y="3200400"/>
            <a:chExt cx="376951" cy="695477"/>
          </a:xfrm>
        </p:grpSpPr>
        <p:cxnSp>
          <p:nvCxnSpPr>
            <p:cNvPr id="44060" name="Straight Arrow Connector 39"/>
            <p:cNvCxnSpPr>
              <a:cxnSpLocks noChangeShapeType="1"/>
            </p:cNvCxnSpPr>
            <p:nvPr/>
          </p:nvCxnSpPr>
          <p:spPr bwMode="auto">
            <a:xfrm flipH="1" flipV="1">
              <a:off x="3124205" y="3200400"/>
              <a:ext cx="76201" cy="271787"/>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1" name="TextBox 40"/>
            <p:cNvSpPr txBox="1">
              <a:spLocks noChangeArrowheads="1"/>
            </p:cNvSpPr>
            <p:nvPr/>
          </p:nvSpPr>
          <p:spPr bwMode="auto">
            <a:xfrm>
              <a:off x="2971803" y="3526545"/>
              <a:ext cx="3769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rfi</a:t>
              </a:r>
            </a:p>
          </p:txBody>
        </p:sp>
      </p:grpSp>
      <p:cxnSp>
        <p:nvCxnSpPr>
          <p:cNvPr id="50" name="Straight Arrow Connector 49"/>
          <p:cNvCxnSpPr>
            <a:cxnSpLocks noChangeShapeType="1"/>
          </p:cNvCxnSpPr>
          <p:nvPr/>
        </p:nvCxnSpPr>
        <p:spPr bwMode="auto">
          <a:xfrm flipH="1">
            <a:off x="3886200" y="4125912"/>
            <a:ext cx="304800" cy="6858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52" name="Straight Arrow Connector 51"/>
          <p:cNvCxnSpPr>
            <a:cxnSpLocks noChangeShapeType="1"/>
          </p:cNvCxnSpPr>
          <p:nvPr/>
        </p:nvCxnSpPr>
        <p:spPr bwMode="auto">
          <a:xfrm flipV="1">
            <a:off x="4419600" y="4125912"/>
            <a:ext cx="0" cy="6858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59" name="TextBox 58"/>
          <p:cNvSpPr txBox="1">
            <a:spLocks noChangeArrowheads="1"/>
          </p:cNvSpPr>
          <p:nvPr/>
        </p:nvSpPr>
        <p:spPr bwMode="auto">
          <a:xfrm flipH="1">
            <a:off x="5105400" y="2525712"/>
            <a:ext cx="1295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FP exception</a:t>
            </a:r>
          </a:p>
        </p:txBody>
      </p:sp>
      <p:cxnSp>
        <p:nvCxnSpPr>
          <p:cNvPr id="61" name="Straight Arrow Connector 60"/>
          <p:cNvCxnSpPr>
            <a:cxnSpLocks noChangeShapeType="1"/>
          </p:cNvCxnSpPr>
          <p:nvPr/>
        </p:nvCxnSpPr>
        <p:spPr bwMode="auto">
          <a:xfrm flipH="1">
            <a:off x="5334000" y="2906712"/>
            <a:ext cx="381000" cy="5334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12" name="Date Placeholder 11"/>
          <p:cNvSpPr>
            <a:spLocks noGrp="1"/>
          </p:cNvSpPr>
          <p:nvPr>
            <p:ph type="dt" sz="quarter" idx="12"/>
          </p:nvPr>
        </p:nvSpPr>
        <p:spPr>
          <a:xfrm>
            <a:off x="0" y="6510338"/>
            <a:ext cx="2133600" cy="365125"/>
          </a:xfrm>
        </p:spPr>
        <p:txBody>
          <a:bodyPr/>
          <a:lstStyle/>
          <a:p>
            <a:pPr>
              <a:defRPr/>
            </a:pPr>
            <a:r>
              <a:rPr lang="en-US" smtClean="0"/>
              <a:t>Jan 28, 2016</a:t>
            </a:r>
            <a:endParaRPr lang="en-US" dirty="0"/>
          </a:p>
        </p:txBody>
      </p:sp>
      <p:sp>
        <p:nvSpPr>
          <p:cNvPr id="17" name="Footer Placeholder 16"/>
          <p:cNvSpPr>
            <a:spLocks noGrp="1"/>
          </p:cNvSpPr>
          <p:nvPr>
            <p:ph type="ftr" sz="quarter" idx="10"/>
          </p:nvPr>
        </p:nvSpPr>
        <p:spPr/>
        <p:txBody>
          <a:bodyPr/>
          <a:lstStyle/>
          <a:p>
            <a:pPr>
              <a:defRPr/>
            </a:pPr>
            <a:r>
              <a:rPr lang="sv-SE" smtClean="0"/>
              <a:t>CSCE-313 Spring 2016</a:t>
            </a:r>
            <a:endParaRPr lang="en-US" dirty="0"/>
          </a:p>
        </p:txBody>
      </p:sp>
      <p:cxnSp>
        <p:nvCxnSpPr>
          <p:cNvPr id="107545" name="Straight Arrow Connector 27"/>
          <p:cNvCxnSpPr>
            <a:cxnSpLocks noChangeShapeType="1"/>
          </p:cNvCxnSpPr>
          <p:nvPr/>
        </p:nvCxnSpPr>
        <p:spPr bwMode="auto">
          <a:xfrm flipV="1">
            <a:off x="5638800" y="3059112"/>
            <a:ext cx="685800" cy="45720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4" name="TextBox 43"/>
          <p:cNvSpPr txBox="1">
            <a:spLocks noChangeArrowheads="1"/>
          </p:cNvSpPr>
          <p:nvPr/>
        </p:nvSpPr>
        <p:spPr bwMode="auto">
          <a:xfrm flipH="1">
            <a:off x="6172200" y="2678112"/>
            <a:ext cx="1295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FP Exception error</a:t>
            </a:r>
          </a:p>
        </p:txBody>
      </p:sp>
    </p:spTree>
    <p:extLst>
      <p:ext uri="{BB962C8B-B14F-4D97-AF65-F5344CB8AC3E}">
        <p14:creationId xmlns:p14="http://schemas.microsoft.com/office/powerpoint/2010/main" val="1416422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075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4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smtClean="0"/>
              <a:t>Example: Web Server</a:t>
            </a:r>
          </a:p>
        </p:txBody>
      </p:sp>
      <p:sp>
        <p:nvSpPr>
          <p:cNvPr id="4" name="Date Placeholder 3"/>
          <p:cNvSpPr>
            <a:spLocks noGrp="1"/>
          </p:cNvSpPr>
          <p:nvPr>
            <p:ph type="dt" sz="quarter" idx="12"/>
          </p:nvPr>
        </p:nvSpPr>
        <p:spPr>
          <a:xfrm>
            <a:off x="3124200" y="6477000"/>
            <a:ext cx="2895600" cy="365125"/>
          </a:xfrm>
        </p:spPr>
        <p:txBody>
          <a:bodyPr/>
          <a:lstStyle/>
          <a:p>
            <a:pPr algn="ctr">
              <a:defRPr/>
            </a:pPr>
            <a:r>
              <a:rPr lang="en-US" smtClean="0"/>
              <a:t>Jan 28, 2016</a:t>
            </a:r>
            <a:endParaRPr lang="en-US"/>
          </a:p>
        </p:txBody>
      </p:sp>
      <p:sp>
        <p:nvSpPr>
          <p:cNvPr id="5" name="Footer Placeholder 4"/>
          <p:cNvSpPr>
            <a:spLocks noGrp="1"/>
          </p:cNvSpPr>
          <p:nvPr>
            <p:ph type="ftr" sz="quarter" idx="10"/>
          </p:nvPr>
        </p:nvSpPr>
        <p:spPr>
          <a:xfrm>
            <a:off x="6858000" y="6477000"/>
            <a:ext cx="2133600" cy="365125"/>
          </a:xfrm>
        </p:spPr>
        <p:txBody>
          <a:bodyPr/>
          <a:lstStyle/>
          <a:p>
            <a:pPr algn="r">
              <a:defRPr/>
            </a:pPr>
            <a:r>
              <a:rPr lang="sv-SE" smtClean="0"/>
              <a:t>CSCE-313 Spring 2016</a:t>
            </a:r>
            <a:endParaRPr lang="en-US"/>
          </a:p>
        </p:txBody>
      </p:sp>
      <p:sp>
        <p:nvSpPr>
          <p:cNvPr id="46085" name="Slide Number Placeholder 5"/>
          <p:cNvSpPr>
            <a:spLocks noGrp="1"/>
          </p:cNvSpPr>
          <p:nvPr>
            <p:ph type="sldNum" sz="quarter" idx="11"/>
          </p:nvPr>
        </p:nvSpPr>
        <p:spPr bwMode="auto">
          <a:xfrm>
            <a:off x="76200" y="64770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l">
              <a:spcBef>
                <a:spcPct val="0"/>
              </a:spcBef>
              <a:buFontTx/>
              <a:buNone/>
            </a:pPr>
            <a:fld id="{6526439B-4F2B-4174-B60A-AAC3172E7651}" type="slidenum">
              <a:rPr lang="en-US" altLang="en-US" sz="1200" smtClean="0">
                <a:solidFill>
                  <a:srgbClr val="898989"/>
                </a:solidFill>
              </a:rPr>
              <a:pPr algn="l">
                <a:spcBef>
                  <a:spcPct val="0"/>
                </a:spcBef>
                <a:buFontTx/>
                <a:buNone/>
              </a:pPr>
              <a:t>22</a:t>
            </a:fld>
            <a:endParaRPr lang="en-US" altLang="en-US" sz="1200" smtClean="0">
              <a:solidFill>
                <a:srgbClr val="898989"/>
              </a:solidFill>
            </a:endParaRPr>
          </a:p>
        </p:txBody>
      </p:sp>
      <p:pic>
        <p:nvPicPr>
          <p:cNvPr id="46086" name="Content Placeholder 5" descr="onecp.pdf"/>
          <p:cNvPicPr>
            <a:picLocks noGrp="1" noChangeAspect="1"/>
          </p:cNvPicPr>
          <p:nvPr>
            <p:ph idx="1"/>
          </p:nvPr>
        </p:nvPicPr>
        <p:blipFill>
          <a:blip r:embed="rId2">
            <a:extLst>
              <a:ext uri="{28A0092B-C50C-407E-A947-70E740481C1C}">
                <a14:useLocalDpi xmlns:a14="http://schemas.microsoft.com/office/drawing/2010/main" val="0"/>
              </a:ext>
            </a:extLst>
          </a:blip>
          <a:srcRect l="-5882" r="-5882"/>
          <a:stretch>
            <a:fillRect/>
          </a:stretch>
        </p:blipFill>
        <p:spPr>
          <a:xfrm>
            <a:off x="457200" y="1600200"/>
            <a:ext cx="8229600" cy="4525963"/>
          </a:xfrm>
        </p:spPr>
      </p:pic>
      <p:grpSp>
        <p:nvGrpSpPr>
          <p:cNvPr id="10" name="Group 9"/>
          <p:cNvGrpSpPr>
            <a:grpSpLocks/>
          </p:cNvGrpSpPr>
          <p:nvPr/>
        </p:nvGrpSpPr>
        <p:grpSpPr bwMode="auto">
          <a:xfrm>
            <a:off x="1219200" y="2743200"/>
            <a:ext cx="914400" cy="457200"/>
            <a:chOff x="1219200" y="2743200"/>
            <a:chExt cx="914400" cy="457200"/>
          </a:xfrm>
        </p:grpSpPr>
        <p:sp>
          <p:nvSpPr>
            <p:cNvPr id="46113" name="TextBox 7"/>
            <p:cNvSpPr txBox="1">
              <a:spLocks noChangeArrowheads="1"/>
            </p:cNvSpPr>
            <p:nvPr/>
          </p:nvSpPr>
          <p:spPr bwMode="auto">
            <a:xfrm>
              <a:off x="1219200" y="2743200"/>
              <a:ext cx="8003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FF0000"/>
                  </a:solidFill>
                </a:rPr>
                <a:t>syscall</a:t>
              </a:r>
            </a:p>
          </p:txBody>
        </p:sp>
        <p:sp>
          <p:nvSpPr>
            <p:cNvPr id="46114" name="Oval 8"/>
            <p:cNvSpPr>
              <a:spLocks noChangeArrowheads="1"/>
            </p:cNvSpPr>
            <p:nvPr/>
          </p:nvSpPr>
          <p:spPr bwMode="auto">
            <a:xfrm>
              <a:off x="1981200" y="3048000"/>
              <a:ext cx="152400" cy="152400"/>
            </a:xfrm>
            <a:prstGeom prst="ellipse">
              <a:avLst/>
            </a:prstGeom>
            <a:solidFill>
              <a:srgbClr val="FF0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11" name="Group 10"/>
          <p:cNvGrpSpPr>
            <a:grpSpLocks/>
          </p:cNvGrpSpPr>
          <p:nvPr/>
        </p:nvGrpSpPr>
        <p:grpSpPr bwMode="auto">
          <a:xfrm>
            <a:off x="1295400" y="3429000"/>
            <a:ext cx="838200" cy="414338"/>
            <a:chOff x="1295400" y="3048000"/>
            <a:chExt cx="838200" cy="414754"/>
          </a:xfrm>
        </p:grpSpPr>
        <p:sp>
          <p:nvSpPr>
            <p:cNvPr id="12" name="TextBox 11"/>
            <p:cNvSpPr txBox="1"/>
            <p:nvPr/>
          </p:nvSpPr>
          <p:spPr>
            <a:xfrm>
              <a:off x="1295400" y="3124277"/>
              <a:ext cx="549275" cy="338477"/>
            </a:xfrm>
            <a:prstGeom prst="rect">
              <a:avLst/>
            </a:prstGeom>
            <a:noFill/>
          </p:spPr>
          <p:txBody>
            <a:bodyPr wrap="none">
              <a:spAutoFit/>
            </a:bodyPr>
            <a:lstStyle/>
            <a:p>
              <a:pPr algn="ctr">
                <a:defRPr/>
              </a:pPr>
              <a:r>
                <a:rPr lang="en-US" sz="1600" dirty="0">
                  <a:solidFill>
                    <a:schemeClr val="accent1">
                      <a:lumMod val="75000"/>
                    </a:schemeClr>
                  </a:solidFill>
                  <a:ea typeface="ＭＳ Ｐゴシック" charset="0"/>
                  <a:cs typeface="ＭＳ Ｐゴシック" charset="0"/>
                </a:rPr>
                <a:t>wait</a:t>
              </a:r>
            </a:p>
          </p:txBody>
        </p:sp>
        <p:sp>
          <p:nvSpPr>
            <p:cNvPr id="13" name="Oval 12"/>
            <p:cNvSpPr/>
            <p:nvPr/>
          </p:nvSpPr>
          <p:spPr bwMode="auto">
            <a:xfrm>
              <a:off x="1981200" y="3048000"/>
              <a:ext cx="152400" cy="152553"/>
            </a:xfrm>
            <a:prstGeom prst="ellipse">
              <a:avLst/>
            </a:prstGeom>
            <a:solidFill>
              <a:schemeClr val="accent1">
                <a:lumMod val="75000"/>
              </a:schemeClr>
            </a:solidFill>
            <a:ln w="12700" cap="flat" cmpd="sng" algn="ctr">
              <a:solidFill>
                <a:schemeClr val="tx1"/>
              </a:solidFill>
              <a:prstDash val="solid"/>
              <a:round/>
              <a:headEnd type="none" w="sm" len="sm"/>
              <a:tailEnd type="none" w="sm" len="sm"/>
            </a:ln>
            <a:effectLst/>
          </p:spPr>
          <p:txBody>
            <a:bodyPr/>
            <a:lstStyle/>
            <a:p>
              <a:pPr>
                <a:defRPr/>
              </a:pPr>
              <a:endParaRPr lang="en-US">
                <a:latin typeface="Arial" charset="0"/>
                <a:ea typeface="ＭＳ Ｐゴシック" charset="0"/>
                <a:cs typeface="ＭＳ Ｐゴシック" charset="0"/>
              </a:endParaRPr>
            </a:p>
          </p:txBody>
        </p:sp>
      </p:grpSp>
      <p:grpSp>
        <p:nvGrpSpPr>
          <p:cNvPr id="14" name="Group 13"/>
          <p:cNvGrpSpPr>
            <a:grpSpLocks/>
          </p:cNvGrpSpPr>
          <p:nvPr/>
        </p:nvGrpSpPr>
        <p:grpSpPr bwMode="auto">
          <a:xfrm>
            <a:off x="1447800" y="4267200"/>
            <a:ext cx="1219200" cy="381000"/>
            <a:chOff x="914400" y="2819400"/>
            <a:chExt cx="1219200" cy="381000"/>
          </a:xfrm>
        </p:grpSpPr>
        <p:sp>
          <p:nvSpPr>
            <p:cNvPr id="46109" name="TextBox 14"/>
            <p:cNvSpPr txBox="1">
              <a:spLocks noChangeArrowheads="1"/>
            </p:cNvSpPr>
            <p:nvPr/>
          </p:nvSpPr>
          <p:spPr bwMode="auto">
            <a:xfrm>
              <a:off x="914400" y="2819400"/>
              <a:ext cx="9373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008000"/>
                  </a:solidFill>
                </a:rPr>
                <a:t>interrupt</a:t>
              </a:r>
            </a:p>
          </p:txBody>
        </p:sp>
        <p:sp>
          <p:nvSpPr>
            <p:cNvPr id="46110" name="Oval 15"/>
            <p:cNvSpPr>
              <a:spLocks noChangeArrowheads="1"/>
            </p:cNvSpPr>
            <p:nvPr/>
          </p:nvSpPr>
          <p:spPr bwMode="auto">
            <a:xfrm>
              <a:off x="1981200" y="3048000"/>
              <a:ext cx="152400" cy="152400"/>
            </a:xfrm>
            <a:prstGeom prst="ellipse">
              <a:avLst/>
            </a:prstGeom>
            <a:solidFill>
              <a:srgbClr val="008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17" name="Group 16"/>
          <p:cNvGrpSpPr>
            <a:grpSpLocks/>
          </p:cNvGrpSpPr>
          <p:nvPr/>
        </p:nvGrpSpPr>
        <p:grpSpPr bwMode="auto">
          <a:xfrm>
            <a:off x="2971800" y="3048000"/>
            <a:ext cx="755650" cy="414338"/>
            <a:chOff x="1981200" y="3048000"/>
            <a:chExt cx="755049" cy="414754"/>
          </a:xfrm>
        </p:grpSpPr>
        <p:sp>
          <p:nvSpPr>
            <p:cNvPr id="46107" name="TextBox 17"/>
            <p:cNvSpPr txBox="1">
              <a:spLocks noChangeArrowheads="1"/>
            </p:cNvSpPr>
            <p:nvPr/>
          </p:nvSpPr>
          <p:spPr bwMode="auto">
            <a:xfrm>
              <a:off x="2133600" y="3124200"/>
              <a:ext cx="6026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008000"/>
                  </a:solidFill>
                </a:rPr>
                <a:t>RTU</a:t>
              </a:r>
            </a:p>
          </p:txBody>
        </p:sp>
        <p:sp>
          <p:nvSpPr>
            <p:cNvPr id="46108" name="Oval 18"/>
            <p:cNvSpPr>
              <a:spLocks noChangeArrowheads="1"/>
            </p:cNvSpPr>
            <p:nvPr/>
          </p:nvSpPr>
          <p:spPr bwMode="auto">
            <a:xfrm>
              <a:off x="1981200" y="3048000"/>
              <a:ext cx="152400" cy="152400"/>
            </a:xfrm>
            <a:prstGeom prst="ellipse">
              <a:avLst/>
            </a:prstGeom>
            <a:solidFill>
              <a:srgbClr val="008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20" name="Group 19"/>
          <p:cNvGrpSpPr>
            <a:grpSpLocks/>
          </p:cNvGrpSpPr>
          <p:nvPr/>
        </p:nvGrpSpPr>
        <p:grpSpPr bwMode="auto">
          <a:xfrm>
            <a:off x="5181600" y="2743200"/>
            <a:ext cx="914400" cy="457200"/>
            <a:chOff x="1219200" y="2743200"/>
            <a:chExt cx="914400" cy="457200"/>
          </a:xfrm>
        </p:grpSpPr>
        <p:sp>
          <p:nvSpPr>
            <p:cNvPr id="46105" name="TextBox 20"/>
            <p:cNvSpPr txBox="1">
              <a:spLocks noChangeArrowheads="1"/>
            </p:cNvSpPr>
            <p:nvPr/>
          </p:nvSpPr>
          <p:spPr bwMode="auto">
            <a:xfrm>
              <a:off x="1219200" y="2743200"/>
              <a:ext cx="8003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FF0000"/>
                  </a:solidFill>
                </a:rPr>
                <a:t>syscall</a:t>
              </a:r>
            </a:p>
          </p:txBody>
        </p:sp>
        <p:sp>
          <p:nvSpPr>
            <p:cNvPr id="46106" name="Oval 21"/>
            <p:cNvSpPr>
              <a:spLocks noChangeArrowheads="1"/>
            </p:cNvSpPr>
            <p:nvPr/>
          </p:nvSpPr>
          <p:spPr bwMode="auto">
            <a:xfrm>
              <a:off x="1981200" y="3048000"/>
              <a:ext cx="152400" cy="152400"/>
            </a:xfrm>
            <a:prstGeom prst="ellipse">
              <a:avLst/>
            </a:prstGeom>
            <a:solidFill>
              <a:srgbClr val="FF0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27" name="Group 26"/>
          <p:cNvGrpSpPr>
            <a:grpSpLocks/>
          </p:cNvGrpSpPr>
          <p:nvPr/>
        </p:nvGrpSpPr>
        <p:grpSpPr bwMode="auto">
          <a:xfrm>
            <a:off x="5257800" y="3505200"/>
            <a:ext cx="838200" cy="414338"/>
            <a:chOff x="1295400" y="3048000"/>
            <a:chExt cx="838200" cy="414754"/>
          </a:xfrm>
        </p:grpSpPr>
        <p:sp>
          <p:nvSpPr>
            <p:cNvPr id="28" name="TextBox 27"/>
            <p:cNvSpPr txBox="1"/>
            <p:nvPr/>
          </p:nvSpPr>
          <p:spPr>
            <a:xfrm>
              <a:off x="1295400" y="3124277"/>
              <a:ext cx="549275" cy="338477"/>
            </a:xfrm>
            <a:prstGeom prst="rect">
              <a:avLst/>
            </a:prstGeom>
            <a:noFill/>
          </p:spPr>
          <p:txBody>
            <a:bodyPr wrap="none">
              <a:spAutoFit/>
            </a:bodyPr>
            <a:lstStyle/>
            <a:p>
              <a:pPr algn="ctr">
                <a:defRPr/>
              </a:pPr>
              <a:r>
                <a:rPr lang="en-US" sz="1600" dirty="0">
                  <a:solidFill>
                    <a:schemeClr val="accent1">
                      <a:lumMod val="75000"/>
                    </a:schemeClr>
                  </a:solidFill>
                  <a:ea typeface="ＭＳ Ｐゴシック" charset="0"/>
                  <a:cs typeface="ＭＳ Ｐゴシック" charset="0"/>
                </a:rPr>
                <a:t>wait</a:t>
              </a:r>
            </a:p>
          </p:txBody>
        </p:sp>
        <p:sp>
          <p:nvSpPr>
            <p:cNvPr id="29" name="Oval 28"/>
            <p:cNvSpPr/>
            <p:nvPr/>
          </p:nvSpPr>
          <p:spPr bwMode="auto">
            <a:xfrm>
              <a:off x="1981200" y="3048000"/>
              <a:ext cx="152400" cy="152553"/>
            </a:xfrm>
            <a:prstGeom prst="ellipse">
              <a:avLst/>
            </a:prstGeom>
            <a:solidFill>
              <a:schemeClr val="accent1">
                <a:lumMod val="75000"/>
              </a:schemeClr>
            </a:solidFill>
            <a:ln w="12700" cap="flat" cmpd="sng" algn="ctr">
              <a:solidFill>
                <a:schemeClr val="tx1"/>
              </a:solidFill>
              <a:prstDash val="solid"/>
              <a:round/>
              <a:headEnd type="none" w="sm" len="sm"/>
              <a:tailEnd type="none" w="sm" len="sm"/>
            </a:ln>
            <a:effectLst/>
          </p:spPr>
          <p:txBody>
            <a:bodyPr/>
            <a:lstStyle/>
            <a:p>
              <a:pPr>
                <a:defRPr/>
              </a:pPr>
              <a:endParaRPr lang="en-US">
                <a:latin typeface="Arial" charset="0"/>
                <a:ea typeface="ＭＳ Ｐゴシック" charset="0"/>
                <a:cs typeface="ＭＳ Ｐゴシック" charset="0"/>
              </a:endParaRPr>
            </a:p>
          </p:txBody>
        </p:sp>
      </p:grpSp>
      <p:sp>
        <p:nvSpPr>
          <p:cNvPr id="30" name="Freeform 29"/>
          <p:cNvSpPr>
            <a:spLocks/>
          </p:cNvSpPr>
          <p:nvPr/>
        </p:nvSpPr>
        <p:spPr bwMode="auto">
          <a:xfrm>
            <a:off x="3052763" y="1558925"/>
            <a:ext cx="2936875" cy="873125"/>
          </a:xfrm>
          <a:custGeom>
            <a:avLst/>
            <a:gdLst>
              <a:gd name="T0" fmla="*/ 0 w 2936167"/>
              <a:gd name="T1" fmla="*/ 810036 h 873145"/>
              <a:gd name="T2" fmla="*/ 405593 w 2936167"/>
              <a:gd name="T3" fmla="*/ 278639 h 873145"/>
              <a:gd name="T4" fmla="*/ 1180726 w 2936167"/>
              <a:gd name="T5" fmla="*/ 62477 h 873145"/>
              <a:gd name="T6" fmla="*/ 2334410 w 2936167"/>
              <a:gd name="T7" fmla="*/ 71481 h 873145"/>
              <a:gd name="T8" fmla="*/ 2938291 w 2936167"/>
              <a:gd name="T9" fmla="*/ 873085 h 8731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36167" h="873145">
                <a:moveTo>
                  <a:pt x="0" y="810093"/>
                </a:moveTo>
                <a:cubicBezTo>
                  <a:pt x="104327" y="606676"/>
                  <a:pt x="208654" y="403259"/>
                  <a:pt x="405299" y="278657"/>
                </a:cubicBezTo>
                <a:cubicBezTo>
                  <a:pt x="601944" y="154055"/>
                  <a:pt x="858634" y="97008"/>
                  <a:pt x="1179871" y="62480"/>
                </a:cubicBezTo>
                <a:cubicBezTo>
                  <a:pt x="1501108" y="27952"/>
                  <a:pt x="2040006" y="-63624"/>
                  <a:pt x="2332722" y="71487"/>
                </a:cubicBezTo>
                <a:cubicBezTo>
                  <a:pt x="2625438" y="206598"/>
                  <a:pt x="2780802" y="539871"/>
                  <a:pt x="2936167" y="873145"/>
                </a:cubicBez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1" name="Group 30"/>
          <p:cNvGrpSpPr>
            <a:grpSpLocks/>
          </p:cNvGrpSpPr>
          <p:nvPr/>
        </p:nvGrpSpPr>
        <p:grpSpPr bwMode="auto">
          <a:xfrm>
            <a:off x="6934200" y="4267200"/>
            <a:ext cx="1165225" cy="381000"/>
            <a:chOff x="1981200" y="2819400"/>
            <a:chExt cx="1165976" cy="381000"/>
          </a:xfrm>
        </p:grpSpPr>
        <p:sp>
          <p:nvSpPr>
            <p:cNvPr id="46101" name="TextBox 31"/>
            <p:cNvSpPr txBox="1">
              <a:spLocks noChangeArrowheads="1"/>
            </p:cNvSpPr>
            <p:nvPr/>
          </p:nvSpPr>
          <p:spPr bwMode="auto">
            <a:xfrm>
              <a:off x="2209800" y="2819400"/>
              <a:ext cx="9373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008000"/>
                  </a:solidFill>
                </a:rPr>
                <a:t>interrupt</a:t>
              </a:r>
            </a:p>
          </p:txBody>
        </p:sp>
        <p:sp>
          <p:nvSpPr>
            <p:cNvPr id="46102" name="Oval 32"/>
            <p:cNvSpPr>
              <a:spLocks noChangeArrowheads="1"/>
            </p:cNvSpPr>
            <p:nvPr/>
          </p:nvSpPr>
          <p:spPr bwMode="auto">
            <a:xfrm>
              <a:off x="1981200" y="3048000"/>
              <a:ext cx="152400" cy="152400"/>
            </a:xfrm>
            <a:prstGeom prst="ellipse">
              <a:avLst/>
            </a:prstGeom>
            <a:solidFill>
              <a:srgbClr val="008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34" name="Group 33"/>
          <p:cNvGrpSpPr>
            <a:grpSpLocks/>
          </p:cNvGrpSpPr>
          <p:nvPr/>
        </p:nvGrpSpPr>
        <p:grpSpPr bwMode="auto">
          <a:xfrm>
            <a:off x="6934200" y="3048000"/>
            <a:ext cx="755650" cy="414338"/>
            <a:chOff x="1981200" y="3048000"/>
            <a:chExt cx="755049" cy="414754"/>
          </a:xfrm>
        </p:grpSpPr>
        <p:sp>
          <p:nvSpPr>
            <p:cNvPr id="46099" name="TextBox 34"/>
            <p:cNvSpPr txBox="1">
              <a:spLocks noChangeArrowheads="1"/>
            </p:cNvSpPr>
            <p:nvPr/>
          </p:nvSpPr>
          <p:spPr bwMode="auto">
            <a:xfrm>
              <a:off x="2133600" y="3124200"/>
              <a:ext cx="6026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008000"/>
                  </a:solidFill>
                </a:rPr>
                <a:t>RTU</a:t>
              </a:r>
            </a:p>
          </p:txBody>
        </p:sp>
        <p:sp>
          <p:nvSpPr>
            <p:cNvPr id="46100" name="Oval 35"/>
            <p:cNvSpPr>
              <a:spLocks noChangeArrowheads="1"/>
            </p:cNvSpPr>
            <p:nvPr/>
          </p:nvSpPr>
          <p:spPr bwMode="auto">
            <a:xfrm>
              <a:off x="1981200" y="3048000"/>
              <a:ext cx="152400" cy="152400"/>
            </a:xfrm>
            <a:prstGeom prst="ellipse">
              <a:avLst/>
            </a:prstGeom>
            <a:solidFill>
              <a:srgbClr val="008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sp>
        <p:nvSpPr>
          <p:cNvPr id="39" name="Freeform 38"/>
          <p:cNvSpPr>
            <a:spLocks/>
          </p:cNvSpPr>
          <p:nvPr/>
        </p:nvSpPr>
        <p:spPr bwMode="auto">
          <a:xfrm>
            <a:off x="4503738" y="1271588"/>
            <a:ext cx="2497137" cy="1143000"/>
          </a:xfrm>
          <a:custGeom>
            <a:avLst/>
            <a:gdLst>
              <a:gd name="T0" fmla="*/ 2457254 w 2497691"/>
              <a:gd name="T1" fmla="*/ 1144018 h 1142491"/>
              <a:gd name="T2" fmla="*/ 2394250 w 2497691"/>
              <a:gd name="T3" fmla="*/ 368348 h 1142491"/>
              <a:gd name="T4" fmla="*/ 1584189 w 2497691"/>
              <a:gd name="T5" fmla="*/ 16588 h 1142491"/>
              <a:gd name="T6" fmla="*/ 576116 w 2497691"/>
              <a:gd name="T7" fmla="*/ 124824 h 1142491"/>
              <a:gd name="T8" fmla="*/ 90081 w 2497691"/>
              <a:gd name="T9" fmla="*/ 711086 h 1142491"/>
              <a:gd name="T10" fmla="*/ 74 w 2497691"/>
              <a:gd name="T11" fmla="*/ 1144018 h 11424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97691" h="1142491">
                <a:moveTo>
                  <a:pt x="2458889" y="1142491"/>
                </a:moveTo>
                <a:cubicBezTo>
                  <a:pt x="2500170" y="849000"/>
                  <a:pt x="2541451" y="555510"/>
                  <a:pt x="2395843" y="367856"/>
                </a:cubicBezTo>
                <a:cubicBezTo>
                  <a:pt x="2250235" y="180202"/>
                  <a:pt x="1888468" y="57100"/>
                  <a:pt x="1585244" y="16567"/>
                </a:cubicBezTo>
                <a:cubicBezTo>
                  <a:pt x="1282020" y="-23966"/>
                  <a:pt x="825684" y="9061"/>
                  <a:pt x="576500" y="124656"/>
                </a:cubicBezTo>
                <a:cubicBezTo>
                  <a:pt x="327316" y="240251"/>
                  <a:pt x="186212" y="540497"/>
                  <a:pt x="90141" y="710136"/>
                </a:cubicBezTo>
                <a:cubicBezTo>
                  <a:pt x="-5930" y="879775"/>
                  <a:pt x="74" y="1142491"/>
                  <a:pt x="74" y="1142491"/>
                </a:cubicBez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 name="Oval 36"/>
          <p:cNvSpPr>
            <a:spLocks noChangeArrowheads="1"/>
          </p:cNvSpPr>
          <p:nvPr/>
        </p:nvSpPr>
        <p:spPr bwMode="auto">
          <a:xfrm>
            <a:off x="4452938" y="3090863"/>
            <a:ext cx="152400" cy="152400"/>
          </a:xfrm>
          <a:prstGeom prst="ellipse">
            <a:avLst/>
          </a:prstGeom>
          <a:solidFill>
            <a:srgbClr val="FF0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38" name="TextBox 37"/>
          <p:cNvSpPr txBox="1">
            <a:spLocks noChangeArrowheads="1"/>
          </p:cNvSpPr>
          <p:nvPr/>
        </p:nvSpPr>
        <p:spPr bwMode="auto">
          <a:xfrm>
            <a:off x="3733800" y="2819400"/>
            <a:ext cx="800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FF0000"/>
                </a:solidFill>
              </a:rPr>
              <a:t>syscall</a:t>
            </a:r>
          </a:p>
        </p:txBody>
      </p:sp>
    </p:spTree>
    <p:extLst>
      <p:ext uri="{BB962C8B-B14F-4D97-AF65-F5344CB8AC3E}">
        <p14:creationId xmlns:p14="http://schemas.microsoft.com/office/powerpoint/2010/main" val="1909168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34"/>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right)">
                                      <p:cBhvr>
                                        <p:cTn id="44" dur="500"/>
                                        <p:tgtEl>
                                          <p:spTgt spid="3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9" grpId="0" animBg="1"/>
      <p:bldP spid="37" grpId="0" animBg="1"/>
      <p:bldP spid="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z="4400" smtClean="0"/>
              <a:t>In Closing</a:t>
            </a:r>
          </a:p>
        </p:txBody>
      </p:sp>
      <p:sp>
        <p:nvSpPr>
          <p:cNvPr id="47107" name="Content Placeholder 2"/>
          <p:cNvSpPr>
            <a:spLocks noGrp="1"/>
          </p:cNvSpPr>
          <p:nvPr>
            <p:ph idx="1"/>
          </p:nvPr>
        </p:nvSpPr>
        <p:spPr>
          <a:xfrm>
            <a:off x="498348" y="1478858"/>
            <a:ext cx="8382000" cy="5334000"/>
          </a:xfrm>
        </p:spPr>
        <p:txBody>
          <a:bodyPr/>
          <a:lstStyle/>
          <a:p>
            <a:r>
              <a:rPr lang="en-US" altLang="en-US" sz="2400" i="1" dirty="0" smtClean="0"/>
              <a:t>Today </a:t>
            </a:r>
            <a:r>
              <a:rPr lang="en-US" altLang="en-US" sz="2400" i="1" dirty="0" smtClean="0"/>
              <a:t>we learnt the importance and various forms of how applications eventually get the attention of underlying System Hardware and Software (privileged code to keep sanity, illusions, and glues)</a:t>
            </a:r>
          </a:p>
          <a:p>
            <a:r>
              <a:rPr lang="en-US" altLang="en-US" sz="2400" i="1" dirty="0" smtClean="0"/>
              <a:t>We saw an interesting analogy with a coffee shop and also looked at some real CS System examples illustrating </a:t>
            </a:r>
            <a:r>
              <a:rPr lang="en-US" altLang="en-US" sz="2400" i="1" dirty="0" smtClean="0"/>
              <a:t>exception control flow.</a:t>
            </a:r>
            <a:endParaRPr lang="en-US" altLang="en-US" sz="2400" i="1" dirty="0" smtClean="0"/>
          </a:p>
          <a:p>
            <a:r>
              <a:rPr lang="en-US" altLang="en-US" sz="2400" i="1" dirty="0" smtClean="0"/>
              <a:t>On </a:t>
            </a:r>
            <a:r>
              <a:rPr lang="en-US" altLang="en-US" sz="2400" i="1" dirty="0" smtClean="0"/>
              <a:t>Tuesday, </a:t>
            </a:r>
            <a:r>
              <a:rPr lang="en-US" altLang="en-US" sz="2400" i="1" dirty="0" smtClean="0"/>
              <a:t>we will dive a little deeper </a:t>
            </a:r>
            <a:r>
              <a:rPr lang="en-US" altLang="en-US" sz="2400" i="1" dirty="0" smtClean="0"/>
              <a:t>into Dual Mode Operation. Read Chapter 2 in entirety to prepare for an interesting discussion.</a:t>
            </a:r>
          </a:p>
          <a:p>
            <a:r>
              <a:rPr lang="en-US" altLang="en-US" sz="2400" i="1" dirty="0" smtClean="0"/>
              <a:t>Please start working on MP1. It has elements of surprise and we don’t want you to be surprised with its complexity. MP2 builds on top of MP1.</a:t>
            </a:r>
            <a:endParaRPr lang="en-US" altLang="en-US" sz="2400" i="1" dirty="0" smtClean="0"/>
          </a:p>
        </p:txBody>
      </p:sp>
      <p:sp>
        <p:nvSpPr>
          <p:cNvPr id="4" name="Footer Placeholder 3"/>
          <p:cNvSpPr>
            <a:spLocks noGrp="1"/>
          </p:cNvSpPr>
          <p:nvPr>
            <p:ph type="ftr" sz="quarter" idx="10"/>
          </p:nvPr>
        </p:nvSpPr>
        <p:spPr/>
        <p:txBody>
          <a:bodyPr/>
          <a:lstStyle/>
          <a:p>
            <a:pPr>
              <a:defRPr/>
            </a:pPr>
            <a:r>
              <a:rPr lang="en-US" smtClean="0"/>
              <a:t>CSCE-313 Spring 2016</a:t>
            </a:r>
            <a:endParaRPr lang="en-US" dirty="0"/>
          </a:p>
        </p:txBody>
      </p:sp>
      <p:sp>
        <p:nvSpPr>
          <p:cNvPr id="47109"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itchFamily="34" charset="-128"/>
              </a:defRPr>
            </a:lvl1pPr>
            <a:lvl2pPr marL="742950" indent="-285750">
              <a:defRPr>
                <a:solidFill>
                  <a:schemeClr val="tx1"/>
                </a:solidFill>
                <a:latin typeface="Chalkboard" charset="0"/>
                <a:ea typeface="MS PGothic" pitchFamily="34" charset="-128"/>
              </a:defRPr>
            </a:lvl2pPr>
            <a:lvl3pPr marL="1143000" indent="-228600">
              <a:defRPr>
                <a:solidFill>
                  <a:schemeClr val="tx1"/>
                </a:solidFill>
                <a:latin typeface="Chalkboard" charset="0"/>
                <a:ea typeface="MS PGothic" pitchFamily="34" charset="-128"/>
              </a:defRPr>
            </a:lvl3pPr>
            <a:lvl4pPr marL="1600200" indent="-228600">
              <a:defRPr>
                <a:solidFill>
                  <a:schemeClr val="tx1"/>
                </a:solidFill>
                <a:latin typeface="Chalkboard" charset="0"/>
                <a:ea typeface="MS PGothic" pitchFamily="34" charset="-128"/>
              </a:defRPr>
            </a:lvl4pPr>
            <a:lvl5pPr marL="2057400" indent="-228600">
              <a:defRPr>
                <a:solidFill>
                  <a:schemeClr val="tx1"/>
                </a:solidFill>
                <a:latin typeface="Chalkboard" charset="0"/>
                <a:ea typeface="MS PGothic" pitchFamily="34" charset="-128"/>
              </a:defRPr>
            </a:lvl5pPr>
            <a:lvl6pPr marL="2514600" indent="-228600" eaLnBrk="0" fontAlgn="base" hangingPunct="0">
              <a:spcBef>
                <a:spcPct val="0"/>
              </a:spcBef>
              <a:spcAft>
                <a:spcPct val="0"/>
              </a:spcAft>
              <a:defRPr>
                <a:solidFill>
                  <a:schemeClr val="tx1"/>
                </a:solidFill>
                <a:latin typeface="Chalkboard" charset="0"/>
                <a:ea typeface="MS PGothic" pitchFamily="34" charset="-128"/>
              </a:defRPr>
            </a:lvl6pPr>
            <a:lvl7pPr marL="2971800" indent="-228600" eaLnBrk="0" fontAlgn="base" hangingPunct="0">
              <a:spcBef>
                <a:spcPct val="0"/>
              </a:spcBef>
              <a:spcAft>
                <a:spcPct val="0"/>
              </a:spcAft>
              <a:defRPr>
                <a:solidFill>
                  <a:schemeClr val="tx1"/>
                </a:solidFill>
                <a:latin typeface="Chalkboard" charset="0"/>
                <a:ea typeface="MS PGothic" pitchFamily="34" charset="-128"/>
              </a:defRPr>
            </a:lvl7pPr>
            <a:lvl8pPr marL="3429000" indent="-228600" eaLnBrk="0" fontAlgn="base" hangingPunct="0">
              <a:spcBef>
                <a:spcPct val="0"/>
              </a:spcBef>
              <a:spcAft>
                <a:spcPct val="0"/>
              </a:spcAft>
              <a:defRPr>
                <a:solidFill>
                  <a:schemeClr val="tx1"/>
                </a:solidFill>
                <a:latin typeface="Chalkboard" charset="0"/>
                <a:ea typeface="MS PGothic" pitchFamily="34" charset="-128"/>
              </a:defRPr>
            </a:lvl8pPr>
            <a:lvl9pPr marL="3886200" indent="-228600" eaLnBrk="0" fontAlgn="base" hangingPunct="0">
              <a:spcBef>
                <a:spcPct val="0"/>
              </a:spcBef>
              <a:spcAft>
                <a:spcPct val="0"/>
              </a:spcAft>
              <a:defRPr>
                <a:solidFill>
                  <a:schemeClr val="tx1"/>
                </a:solidFill>
                <a:latin typeface="Chalkboard" charset="0"/>
                <a:ea typeface="MS PGothic" pitchFamily="34" charset="-128"/>
              </a:defRPr>
            </a:lvl9pPr>
          </a:lstStyle>
          <a:p>
            <a:fld id="{738294E2-6C1C-4EC0-B66F-A3063AA48D1B}" type="slidenum">
              <a:rPr lang="en-US" altLang="en-US" smtClean="0">
                <a:solidFill>
                  <a:srgbClr val="898989"/>
                </a:solidFill>
              </a:rPr>
              <a:pPr/>
              <a:t>23</a:t>
            </a:fld>
            <a:endParaRPr lang="en-US" altLang="en-US" smtClean="0">
              <a:solidFill>
                <a:srgbClr val="898989"/>
              </a:solidFill>
            </a:endParaRPr>
          </a:p>
        </p:txBody>
      </p:sp>
      <p:sp>
        <p:nvSpPr>
          <p:cNvPr id="6" name="Date Placeholder 5"/>
          <p:cNvSpPr>
            <a:spLocks noGrp="1"/>
          </p:cNvSpPr>
          <p:nvPr>
            <p:ph type="dt" sz="quarter" idx="12"/>
          </p:nvPr>
        </p:nvSpPr>
        <p:spPr/>
        <p:txBody>
          <a:bodyPr>
            <a:normAutofit fontScale="40000" lnSpcReduction="20000"/>
          </a:bodyPr>
          <a:lstStyle/>
          <a:p>
            <a:pPr>
              <a:defRPr/>
            </a:pPr>
            <a:r>
              <a:rPr lang="en-US" smtClean="0"/>
              <a:t>Jan 28, 2016</a:t>
            </a:r>
            <a:endParaRPr lang="en-US" dirty="0"/>
          </a:p>
        </p:txBody>
      </p:sp>
    </p:spTree>
    <p:extLst>
      <p:ext uri="{BB962C8B-B14F-4D97-AF65-F5344CB8AC3E}">
        <p14:creationId xmlns:p14="http://schemas.microsoft.com/office/powerpoint/2010/main" val="4052104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r>
              <a:rPr lang="en-US" altLang="en-US" dirty="0" smtClean="0"/>
              <a:t>Quick </a:t>
            </a:r>
            <a:r>
              <a:rPr lang="en-US" altLang="en-US" dirty="0" smtClean="0"/>
              <a:t>Recap from </a:t>
            </a:r>
            <a:r>
              <a:rPr lang="en-US" altLang="en-US" dirty="0" smtClean="0"/>
              <a:t>Jan 26 Discussion</a:t>
            </a:r>
            <a:endParaRPr lang="en-US" altLang="en-US" dirty="0" smtClean="0"/>
          </a:p>
        </p:txBody>
      </p:sp>
      <p:sp>
        <p:nvSpPr>
          <p:cNvPr id="3" name="Content Placeholder 2"/>
          <p:cNvSpPr>
            <a:spLocks noGrp="1"/>
          </p:cNvSpPr>
          <p:nvPr>
            <p:ph idx="1"/>
          </p:nvPr>
        </p:nvSpPr>
        <p:spPr>
          <a:xfrm>
            <a:off x="381000" y="1600200"/>
            <a:ext cx="8382000" cy="5029200"/>
          </a:xfrm>
        </p:spPr>
        <p:txBody>
          <a:bodyPr>
            <a:normAutofit/>
          </a:bodyPr>
          <a:lstStyle/>
          <a:p>
            <a:pPr marL="457200" indent="-457200">
              <a:buFont typeface="+mj-lt"/>
              <a:buAutoNum type="arabicPeriod"/>
              <a:defRPr/>
            </a:pPr>
            <a:r>
              <a:rPr lang="en-US" sz="3200" dirty="0"/>
              <a:t>What is an example of an OS as (a) Referee, (b) Illusionist, (c) </a:t>
            </a:r>
            <a:r>
              <a:rPr lang="en-US" sz="3200" dirty="0" smtClean="0"/>
              <a:t>Glue?</a:t>
            </a:r>
          </a:p>
          <a:p>
            <a:pPr marL="857250" lvl="1" indent="-457200">
              <a:defRPr/>
            </a:pPr>
            <a:r>
              <a:rPr lang="en-US" sz="2000" dirty="0" smtClean="0"/>
              <a:t>Referee</a:t>
            </a:r>
            <a:r>
              <a:rPr lang="en-US" sz="2000" dirty="0"/>
              <a:t>: Management of Resources (I/O, Memory, CPU, etc</a:t>
            </a:r>
            <a:r>
              <a:rPr lang="en-US" sz="2000" dirty="0" smtClean="0"/>
              <a:t>.)</a:t>
            </a:r>
            <a:endParaRPr lang="en-US" sz="2000" dirty="0"/>
          </a:p>
          <a:p>
            <a:pPr marL="857250" lvl="1" indent="-457200">
              <a:defRPr/>
            </a:pPr>
            <a:r>
              <a:rPr lang="en-US" sz="2000" dirty="0" smtClean="0"/>
              <a:t>Illusionist</a:t>
            </a:r>
            <a:r>
              <a:rPr lang="en-US" sz="2000" dirty="0"/>
              <a:t>: Multiprogramming, Virtual Memory</a:t>
            </a:r>
          </a:p>
          <a:p>
            <a:pPr marL="857250" lvl="1" indent="-457200">
              <a:defRPr/>
            </a:pPr>
            <a:r>
              <a:rPr lang="en-US" sz="2000" dirty="0" smtClean="0"/>
              <a:t>Glue</a:t>
            </a:r>
            <a:r>
              <a:rPr lang="en-US" sz="2000" dirty="0"/>
              <a:t>: Library functions to give the same look and feel to multiple apps. For example, disks can be from different manufacturers yet to the programmer, it is the same programming interface</a:t>
            </a:r>
            <a:r>
              <a:rPr lang="en-US" sz="2000" dirty="0" smtClean="0"/>
              <a:t>.</a:t>
            </a:r>
            <a:endParaRPr lang="en-US" sz="3200" dirty="0" smtClean="0"/>
          </a:p>
          <a:p>
            <a:pPr marL="457200" indent="-457200">
              <a:buFont typeface="+mj-lt"/>
              <a:buAutoNum type="arabicPeriod"/>
              <a:defRPr/>
            </a:pPr>
            <a:r>
              <a:rPr lang="en-US" sz="3200" dirty="0" smtClean="0"/>
              <a:t>How would you describe the old Batch Operating Systems? Time Sharing OS?</a:t>
            </a:r>
          </a:p>
          <a:p>
            <a:pPr marL="857250" lvl="1" indent="-457200">
              <a:defRPr/>
            </a:pPr>
            <a:r>
              <a:rPr lang="en-US" sz="2000" dirty="0" smtClean="0"/>
              <a:t>Batch OS: Submit jobs in batches; DMA handles IO</a:t>
            </a:r>
          </a:p>
          <a:p>
            <a:pPr marL="857250" lvl="1" indent="-457200">
              <a:defRPr/>
            </a:pPr>
            <a:r>
              <a:rPr lang="en-US" sz="2000" dirty="0" smtClean="0"/>
              <a:t>Time Sharing OS: CPU allocation cycles through the jobs in a defined order</a:t>
            </a:r>
          </a:p>
          <a:p>
            <a:pPr marL="457200" indent="-457200">
              <a:defRPr/>
            </a:pPr>
            <a:endParaRPr lang="en-US" sz="2400" dirty="0" smtClean="0"/>
          </a:p>
          <a:p>
            <a:pPr marL="457200" indent="-457200">
              <a:buFont typeface="+mj-lt"/>
              <a:buAutoNum type="arabicPeriod"/>
              <a:defRPr/>
            </a:pPr>
            <a:endParaRPr lang="en-US" sz="3600" dirty="0" smtClean="0"/>
          </a:p>
          <a:p>
            <a:pPr marL="457200" indent="-457200">
              <a:buFont typeface="+mj-lt"/>
              <a:buAutoNum type="arabicPeriod"/>
              <a:defRPr/>
            </a:pPr>
            <a:endParaRPr lang="en-US" sz="3600" dirty="0" smtClean="0"/>
          </a:p>
          <a:p>
            <a:pPr>
              <a:defRPr/>
            </a:pPr>
            <a:endParaRPr lang="en-US" sz="3600" dirty="0"/>
          </a:p>
        </p:txBody>
      </p:sp>
      <p:sp>
        <p:nvSpPr>
          <p:cNvPr id="4" name="Footer Placeholder 3"/>
          <p:cNvSpPr>
            <a:spLocks noGrp="1"/>
          </p:cNvSpPr>
          <p:nvPr>
            <p:ph type="ftr" sz="quarter" idx="10"/>
          </p:nvPr>
        </p:nvSpPr>
        <p:spPr/>
        <p:txBody>
          <a:bodyPr/>
          <a:lstStyle/>
          <a:p>
            <a:pPr>
              <a:defRPr/>
            </a:pPr>
            <a:r>
              <a:rPr lang="en-US" smtClean="0"/>
              <a:t>CSCE-313 Spring 2016</a:t>
            </a:r>
            <a:endParaRPr lang="en-US" dirty="0"/>
          </a:p>
        </p:txBody>
      </p:sp>
      <p:sp>
        <p:nvSpPr>
          <p:cNvPr id="2458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fld id="{9145D8FF-8152-4FCD-BA36-CF74538C47EE}" type="slidenum">
              <a:rPr lang="en-US" altLang="en-US" sz="1200" smtClean="0">
                <a:solidFill>
                  <a:srgbClr val="898989"/>
                </a:solidFill>
              </a:rPr>
              <a:pPr>
                <a:spcBef>
                  <a:spcPct val="0"/>
                </a:spcBef>
                <a:buFontTx/>
                <a:buNone/>
              </a:pPr>
              <a:t>3</a:t>
            </a:fld>
            <a:endParaRPr lang="en-US" altLang="en-US" sz="1200" smtClean="0">
              <a:solidFill>
                <a:srgbClr val="898989"/>
              </a:solidFill>
            </a:endParaRPr>
          </a:p>
        </p:txBody>
      </p:sp>
      <p:sp>
        <p:nvSpPr>
          <p:cNvPr id="6" name="Date Placeholder 5"/>
          <p:cNvSpPr>
            <a:spLocks noGrp="1"/>
          </p:cNvSpPr>
          <p:nvPr>
            <p:ph type="dt" sz="quarter" idx="12"/>
          </p:nvPr>
        </p:nvSpPr>
        <p:spPr/>
        <p:txBody>
          <a:bodyPr>
            <a:normAutofit fontScale="40000" lnSpcReduction="20000"/>
          </a:bodyPr>
          <a:lstStyle/>
          <a:p>
            <a:pPr>
              <a:defRPr/>
            </a:pPr>
            <a:r>
              <a:rPr lang="en-US" smtClean="0"/>
              <a:t>Jan 28, 2016</a:t>
            </a:r>
            <a:endParaRPr lang="en-US" dirty="0"/>
          </a:p>
        </p:txBody>
      </p:sp>
    </p:spTree>
    <p:extLst>
      <p:ext uri="{BB962C8B-B14F-4D97-AF65-F5344CB8AC3E}">
        <p14:creationId xmlns:p14="http://schemas.microsoft.com/office/powerpoint/2010/main" val="1880901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r>
              <a:rPr lang="en-US" altLang="en-US" dirty="0" smtClean="0"/>
              <a:t>Quick </a:t>
            </a:r>
            <a:r>
              <a:rPr lang="en-US" altLang="en-US" dirty="0" smtClean="0"/>
              <a:t>Recap from </a:t>
            </a:r>
            <a:r>
              <a:rPr lang="en-US" altLang="en-US" dirty="0" smtClean="0"/>
              <a:t>Jan 26 Discussion</a:t>
            </a:r>
            <a:endParaRPr lang="en-US" altLang="en-US" dirty="0" smtClean="0"/>
          </a:p>
        </p:txBody>
      </p:sp>
      <p:sp>
        <p:nvSpPr>
          <p:cNvPr id="3" name="Content Placeholder 2"/>
          <p:cNvSpPr>
            <a:spLocks noGrp="1"/>
          </p:cNvSpPr>
          <p:nvPr>
            <p:ph idx="1"/>
          </p:nvPr>
        </p:nvSpPr>
        <p:spPr>
          <a:xfrm>
            <a:off x="381000" y="1600200"/>
            <a:ext cx="8382000" cy="5029200"/>
          </a:xfrm>
        </p:spPr>
        <p:txBody>
          <a:bodyPr>
            <a:normAutofit/>
          </a:bodyPr>
          <a:lstStyle/>
          <a:p>
            <a:pPr marL="457200" indent="-457200">
              <a:buFont typeface="+mj-lt"/>
              <a:buAutoNum type="arabicPeriod"/>
              <a:defRPr/>
            </a:pPr>
            <a:r>
              <a:rPr lang="en-US" sz="3200" dirty="0" smtClean="0"/>
              <a:t>What </a:t>
            </a:r>
            <a:r>
              <a:rPr lang="en-US" sz="3200" dirty="0" smtClean="0"/>
              <a:t>are the key challenges faced by OS Designers?</a:t>
            </a:r>
          </a:p>
          <a:p>
            <a:pPr marL="857250" lvl="1" indent="-457200">
              <a:defRPr/>
            </a:pPr>
            <a:r>
              <a:rPr lang="en-US" sz="2400" dirty="0" smtClean="0"/>
              <a:t>Reliability, Availability, </a:t>
            </a:r>
            <a:r>
              <a:rPr lang="en-US" sz="2400" dirty="0" smtClean="0"/>
              <a:t>Serviceability, </a:t>
            </a:r>
            <a:r>
              <a:rPr lang="en-US" sz="2400" dirty="0" smtClean="0"/>
              <a:t>Security, Performance, Portability</a:t>
            </a:r>
          </a:p>
          <a:p>
            <a:pPr marL="457200" indent="-457200">
              <a:buFont typeface="+mj-lt"/>
              <a:buAutoNum type="arabicPeriod"/>
              <a:defRPr/>
            </a:pPr>
            <a:r>
              <a:rPr lang="en-US" sz="3200" dirty="0" smtClean="0"/>
              <a:t>And finally we looked at an example where a High Level Language had certain lines that executed in a privileged mode (e.g. drawing the bat on screen pixel-by-pixel)</a:t>
            </a:r>
          </a:p>
          <a:p>
            <a:pPr marL="457200" indent="-457200">
              <a:defRPr/>
            </a:pPr>
            <a:endParaRPr lang="en-US" sz="2400" dirty="0" smtClean="0"/>
          </a:p>
          <a:p>
            <a:pPr marL="457200" indent="-457200">
              <a:buFont typeface="+mj-lt"/>
              <a:buAutoNum type="arabicPeriod"/>
              <a:defRPr/>
            </a:pPr>
            <a:endParaRPr lang="en-US" sz="3600" dirty="0" smtClean="0"/>
          </a:p>
          <a:p>
            <a:pPr marL="457200" indent="-457200">
              <a:buFont typeface="+mj-lt"/>
              <a:buAutoNum type="arabicPeriod"/>
              <a:defRPr/>
            </a:pPr>
            <a:endParaRPr lang="en-US" sz="3600" dirty="0" smtClean="0"/>
          </a:p>
          <a:p>
            <a:pPr>
              <a:defRPr/>
            </a:pPr>
            <a:endParaRPr lang="en-US" sz="3600" dirty="0"/>
          </a:p>
        </p:txBody>
      </p:sp>
      <p:sp>
        <p:nvSpPr>
          <p:cNvPr id="4" name="Footer Placeholder 3"/>
          <p:cNvSpPr>
            <a:spLocks noGrp="1"/>
          </p:cNvSpPr>
          <p:nvPr>
            <p:ph type="ftr" sz="quarter" idx="10"/>
          </p:nvPr>
        </p:nvSpPr>
        <p:spPr/>
        <p:txBody>
          <a:bodyPr/>
          <a:lstStyle/>
          <a:p>
            <a:pPr>
              <a:defRPr/>
            </a:pPr>
            <a:r>
              <a:rPr lang="en-US" smtClean="0"/>
              <a:t>CSCE-313 Spring 2016</a:t>
            </a:r>
            <a:endParaRPr lang="en-US" dirty="0"/>
          </a:p>
        </p:txBody>
      </p:sp>
      <p:sp>
        <p:nvSpPr>
          <p:cNvPr id="2458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fld id="{9145D8FF-8152-4FCD-BA36-CF74538C47EE}" type="slidenum">
              <a:rPr lang="en-US" altLang="en-US" sz="1200" smtClean="0">
                <a:solidFill>
                  <a:srgbClr val="898989"/>
                </a:solidFill>
              </a:rPr>
              <a:pPr>
                <a:spcBef>
                  <a:spcPct val="0"/>
                </a:spcBef>
                <a:buFontTx/>
                <a:buNone/>
              </a:pPr>
              <a:t>4</a:t>
            </a:fld>
            <a:endParaRPr lang="en-US" altLang="en-US" sz="1200" smtClean="0">
              <a:solidFill>
                <a:srgbClr val="898989"/>
              </a:solidFill>
            </a:endParaRPr>
          </a:p>
        </p:txBody>
      </p:sp>
      <p:sp>
        <p:nvSpPr>
          <p:cNvPr id="6" name="Date Placeholder 5"/>
          <p:cNvSpPr>
            <a:spLocks noGrp="1"/>
          </p:cNvSpPr>
          <p:nvPr>
            <p:ph type="dt" sz="quarter" idx="12"/>
          </p:nvPr>
        </p:nvSpPr>
        <p:spPr/>
        <p:txBody>
          <a:bodyPr>
            <a:normAutofit fontScale="40000" lnSpcReduction="20000"/>
          </a:bodyPr>
          <a:lstStyle/>
          <a:p>
            <a:pPr>
              <a:defRPr/>
            </a:pPr>
            <a:r>
              <a:rPr lang="en-US" smtClean="0"/>
              <a:t>Jan 28, 2016</a:t>
            </a:r>
            <a:endParaRPr lang="en-US" dirty="0"/>
          </a:p>
        </p:txBody>
      </p:sp>
    </p:spTree>
    <p:extLst>
      <p:ext uri="{BB962C8B-B14F-4D97-AF65-F5344CB8AC3E}">
        <p14:creationId xmlns:p14="http://schemas.microsoft.com/office/powerpoint/2010/main" val="25283227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mtClean="0"/>
              <a:t>A Typical Computer System</a:t>
            </a:r>
          </a:p>
        </p:txBody>
      </p:sp>
      <p:sp>
        <p:nvSpPr>
          <p:cNvPr id="4" name="Footer Placeholder 3"/>
          <p:cNvSpPr>
            <a:spLocks noGrp="1"/>
          </p:cNvSpPr>
          <p:nvPr>
            <p:ph type="ftr" sz="quarter" idx="10"/>
          </p:nvPr>
        </p:nvSpPr>
        <p:spPr/>
        <p:txBody>
          <a:bodyPr/>
          <a:lstStyle/>
          <a:p>
            <a:pPr>
              <a:defRPr/>
            </a:pPr>
            <a:r>
              <a:rPr lang="en-US" smtClean="0"/>
              <a:t>CSCE-313 Spring 2016</a:t>
            </a:r>
            <a:endParaRPr lang="en-US" dirty="0"/>
          </a:p>
        </p:txBody>
      </p:sp>
      <p:sp>
        <p:nvSpPr>
          <p:cNvPr id="26628"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fld id="{DD9FD6EB-D507-4AD5-BED9-211036A9FA11}" type="slidenum">
              <a:rPr lang="en-US" altLang="en-US" sz="1200" smtClean="0">
                <a:solidFill>
                  <a:srgbClr val="898989"/>
                </a:solidFill>
              </a:rPr>
              <a:pPr>
                <a:spcBef>
                  <a:spcPct val="0"/>
                </a:spcBef>
                <a:buFontTx/>
                <a:buNone/>
              </a:pPr>
              <a:t>5</a:t>
            </a:fld>
            <a:endParaRPr lang="en-US" altLang="en-US" sz="1200" smtClean="0">
              <a:solidFill>
                <a:srgbClr val="898989"/>
              </a:solidFill>
            </a:endParaRPr>
          </a:p>
        </p:txBody>
      </p:sp>
      <p:sp>
        <p:nvSpPr>
          <p:cNvPr id="6" name="Date Placeholder 5"/>
          <p:cNvSpPr>
            <a:spLocks noGrp="1"/>
          </p:cNvSpPr>
          <p:nvPr>
            <p:ph type="dt" sz="quarter" idx="12"/>
          </p:nvPr>
        </p:nvSpPr>
        <p:spPr/>
        <p:txBody>
          <a:bodyPr>
            <a:normAutofit fontScale="40000" lnSpcReduction="20000"/>
          </a:bodyPr>
          <a:lstStyle/>
          <a:p>
            <a:pPr>
              <a:defRPr/>
            </a:pPr>
            <a:r>
              <a:rPr lang="en-US" smtClean="0"/>
              <a:t>Jan 28, 2016</a:t>
            </a:r>
            <a:endParaRPr lang="en-US" dirty="0"/>
          </a:p>
        </p:txBody>
      </p:sp>
      <p:pic>
        <p:nvPicPr>
          <p:cNvPr id="26630"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84363"/>
            <a:ext cx="58674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20347" y="5486400"/>
            <a:ext cx="8949886" cy="461665"/>
          </a:xfrm>
          <a:prstGeom prst="rect">
            <a:avLst/>
          </a:prstGeom>
          <a:noFill/>
        </p:spPr>
        <p:txBody>
          <a:bodyPr wrap="none" rtlCol="0">
            <a:spAutoFit/>
          </a:bodyPr>
          <a:lstStyle/>
          <a:p>
            <a:r>
              <a:rPr lang="en-US" sz="2400" dirty="0" smtClean="0"/>
              <a:t>The “all powerful” “all access” portion of OS Code is called the KERNEL</a:t>
            </a:r>
            <a:endParaRPr lang="en-US" sz="2400" dirty="0"/>
          </a:p>
        </p:txBody>
      </p:sp>
    </p:spTree>
    <p:extLst>
      <p:ext uri="{BB962C8B-B14F-4D97-AF65-F5344CB8AC3E}">
        <p14:creationId xmlns:p14="http://schemas.microsoft.com/office/powerpoint/2010/main" val="2165708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mtClean="0"/>
              <a:t>Scope of CSCE-313</a:t>
            </a:r>
          </a:p>
        </p:txBody>
      </p:sp>
      <p:sp>
        <p:nvSpPr>
          <p:cNvPr id="4" name="Footer Placeholder 3"/>
          <p:cNvSpPr>
            <a:spLocks noGrp="1"/>
          </p:cNvSpPr>
          <p:nvPr>
            <p:ph type="ftr" sz="quarter" idx="10"/>
          </p:nvPr>
        </p:nvSpPr>
        <p:spPr/>
        <p:txBody>
          <a:bodyPr/>
          <a:lstStyle/>
          <a:p>
            <a:pPr>
              <a:defRPr/>
            </a:pPr>
            <a:r>
              <a:rPr lang="en-US" smtClean="0"/>
              <a:t>CSCE-313 Spring 2016</a:t>
            </a:r>
            <a:endParaRPr lang="en-US" dirty="0"/>
          </a:p>
        </p:txBody>
      </p:sp>
      <p:sp>
        <p:nvSpPr>
          <p:cNvPr id="29700" name="Slide Number Placeholder 4"/>
          <p:cNvSpPr>
            <a:spLocks noGrp="1"/>
          </p:cNvSpPr>
          <p:nvPr>
            <p:ph type="sldNum" sz="quarter" idx="11"/>
          </p:nvPr>
        </p:nvSpPr>
        <p:spPr bwMode="auto">
          <a:xfrm>
            <a:off x="182792" y="6432550"/>
            <a:ext cx="542108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fld id="{97490317-D3A4-40DE-85A8-F7EE78C05D0B}" type="slidenum">
              <a:rPr lang="en-US" altLang="en-US" sz="1200" smtClean="0">
                <a:solidFill>
                  <a:srgbClr val="898989"/>
                </a:solidFill>
              </a:rPr>
              <a:pPr>
                <a:spcBef>
                  <a:spcPct val="0"/>
                </a:spcBef>
                <a:buFontTx/>
                <a:buNone/>
              </a:pPr>
              <a:t>6</a:t>
            </a:fld>
            <a:endParaRPr lang="en-US" altLang="en-US" sz="1200" smtClean="0">
              <a:solidFill>
                <a:srgbClr val="898989"/>
              </a:solidFill>
            </a:endParaRPr>
          </a:p>
        </p:txBody>
      </p:sp>
      <p:sp>
        <p:nvSpPr>
          <p:cNvPr id="6" name="Date Placeholder 5"/>
          <p:cNvSpPr>
            <a:spLocks noGrp="1"/>
          </p:cNvSpPr>
          <p:nvPr>
            <p:ph type="dt" sz="quarter" idx="12"/>
          </p:nvPr>
        </p:nvSpPr>
        <p:spPr/>
        <p:txBody>
          <a:bodyPr>
            <a:normAutofit fontScale="40000" lnSpcReduction="20000"/>
          </a:bodyPr>
          <a:lstStyle/>
          <a:p>
            <a:pPr>
              <a:defRPr/>
            </a:pPr>
            <a:r>
              <a:rPr lang="en-US" smtClean="0"/>
              <a:t>Jan 28, 2016</a:t>
            </a:r>
            <a:endParaRPr lang="en-US" dirty="0"/>
          </a:p>
        </p:txBody>
      </p:sp>
      <p:pic>
        <p:nvPicPr>
          <p:cNvPr id="29702"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04950"/>
            <a:ext cx="58674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urved Left Arrow 1"/>
          <p:cNvSpPr>
            <a:spLocks noChangeArrowheads="1"/>
          </p:cNvSpPr>
          <p:nvPr/>
        </p:nvSpPr>
        <p:spPr bwMode="auto">
          <a:xfrm>
            <a:off x="7239000" y="2211388"/>
            <a:ext cx="304800" cy="685800"/>
          </a:xfrm>
          <a:prstGeom prst="curvedLeftArrow">
            <a:avLst>
              <a:gd name="adj1" fmla="val 25000"/>
              <a:gd name="adj2" fmla="val 50000"/>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a:p>
        </p:txBody>
      </p:sp>
      <p:sp>
        <p:nvSpPr>
          <p:cNvPr id="3" name="Curved Down Arrow 2"/>
          <p:cNvSpPr>
            <a:spLocks noChangeArrowheads="1"/>
          </p:cNvSpPr>
          <p:nvPr/>
        </p:nvSpPr>
        <p:spPr bwMode="auto">
          <a:xfrm rot="-5400000">
            <a:off x="6248400" y="2270125"/>
            <a:ext cx="838200" cy="381000"/>
          </a:xfrm>
          <a:prstGeom prst="curvedDownArrow">
            <a:avLst>
              <a:gd name="adj1" fmla="val 25005"/>
              <a:gd name="adj2" fmla="val 49999"/>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a:p>
        </p:txBody>
      </p:sp>
      <p:sp>
        <p:nvSpPr>
          <p:cNvPr id="5" name="TextBox 4"/>
          <p:cNvSpPr txBox="1">
            <a:spLocks noChangeArrowheads="1"/>
          </p:cNvSpPr>
          <p:nvPr/>
        </p:nvSpPr>
        <p:spPr bwMode="auto">
          <a:xfrm>
            <a:off x="2692400" y="1622425"/>
            <a:ext cx="353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a:t>Application Programs/Processes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03875" y="4662488"/>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an 10"/>
          <p:cNvSpPr>
            <a:spLocks noChangeArrowheads="1"/>
          </p:cNvSpPr>
          <p:nvPr/>
        </p:nvSpPr>
        <p:spPr bwMode="auto">
          <a:xfrm>
            <a:off x="1382713" y="5041900"/>
            <a:ext cx="979487" cy="598488"/>
          </a:xfrm>
          <a:prstGeom prst="can">
            <a:avLst>
              <a:gd name="adj" fmla="val 25000"/>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a:solidFill>
                  <a:srgbClr val="000000"/>
                </a:solidFill>
                <a:latin typeface="Arial" panose="020B0604020202020204" pitchFamily="34" charset="0"/>
              </a:rPr>
              <a:t>storage</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08763" y="4773613"/>
            <a:ext cx="106045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0413" y="4954588"/>
            <a:ext cx="6191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
          <p:cNvGrpSpPr>
            <a:grpSpLocks/>
          </p:cNvGrpSpPr>
          <p:nvPr/>
        </p:nvGrpSpPr>
        <p:grpSpPr bwMode="auto">
          <a:xfrm>
            <a:off x="2100263" y="3811588"/>
            <a:ext cx="4532312" cy="654050"/>
            <a:chOff x="1697636" y="2967682"/>
            <a:chExt cx="5286946" cy="1099505"/>
          </a:xfrm>
        </p:grpSpPr>
        <p:cxnSp>
          <p:nvCxnSpPr>
            <p:cNvPr id="29730" name="Straight Arrow Connector 14"/>
            <p:cNvCxnSpPr>
              <a:cxnSpLocks noChangeShapeType="1"/>
              <a:stCxn id="16" idx="3"/>
            </p:cNvCxnSpPr>
            <p:nvPr/>
          </p:nvCxnSpPr>
          <p:spPr bwMode="auto">
            <a:xfrm flipV="1">
              <a:off x="3297836" y="3405870"/>
              <a:ext cx="2004683" cy="17810"/>
            </a:xfrm>
            <a:prstGeom prst="straightConnector1">
              <a:avLst/>
            </a:prstGeom>
            <a:noFill/>
            <a:ln w="57150" cmpd="thinThick"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6" name="Rounded Rectangle 15"/>
            <p:cNvSpPr/>
            <p:nvPr/>
          </p:nvSpPr>
          <p:spPr bwMode="auto">
            <a:xfrm>
              <a:off x="1697636" y="3005044"/>
              <a:ext cx="1599973" cy="837972"/>
            </a:xfrm>
            <a:prstGeom prst="round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p:spPr>
          <p:txBody>
            <a:bodyPr/>
            <a:lstStyle/>
            <a:p>
              <a:pPr algn="ctr">
                <a:defRPr/>
              </a:pPr>
              <a:r>
                <a:rPr lang="en-US" dirty="0">
                  <a:solidFill>
                    <a:srgbClr val="000000"/>
                  </a:solidFill>
                  <a:latin typeface="Arial" charset="0"/>
                  <a:ea typeface="ＭＳ Ｐゴシック" charset="0"/>
                  <a:cs typeface="ＭＳ Ｐゴシック" charset="0"/>
                </a:rPr>
                <a:t>Processor</a:t>
              </a:r>
            </a:p>
          </p:txBody>
        </p:sp>
        <p:sp>
          <p:nvSpPr>
            <p:cNvPr id="29732" name="Rectangle 16"/>
            <p:cNvSpPr>
              <a:spLocks noChangeArrowheads="1"/>
            </p:cNvSpPr>
            <p:nvPr/>
          </p:nvSpPr>
          <p:spPr bwMode="auto">
            <a:xfrm>
              <a:off x="5292567" y="2967682"/>
              <a:ext cx="1692015" cy="1099505"/>
            </a:xfrm>
            <a:prstGeom prst="rect">
              <a:avLst/>
            </a:prstGeom>
            <a:solidFill>
              <a:srgbClr val="C0D2FE"/>
            </a:solidFill>
            <a:ln w="12700" algn="ctr">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solidFill>
                    <a:srgbClr val="000000"/>
                  </a:solidFill>
                  <a:latin typeface="Arial" panose="020B0604020202020204" pitchFamily="34" charset="0"/>
                </a:rPr>
                <a:t>Memory</a:t>
              </a:r>
            </a:p>
          </p:txBody>
        </p:sp>
      </p:grpSp>
      <p:pic>
        <p:nvPicPr>
          <p:cNvPr id="7"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405063" y="4843463"/>
            <a:ext cx="189071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Up-Down Arrow 7"/>
          <p:cNvSpPr>
            <a:spLocks noChangeArrowheads="1"/>
          </p:cNvSpPr>
          <p:nvPr/>
        </p:nvSpPr>
        <p:spPr bwMode="auto">
          <a:xfrm>
            <a:off x="1687513" y="4573588"/>
            <a:ext cx="304800" cy="460375"/>
          </a:xfrm>
          <a:prstGeom prst="upDownArrow">
            <a:avLst>
              <a:gd name="adj1" fmla="val 50000"/>
              <a:gd name="adj2" fmla="val 49970"/>
            </a:avLst>
          </a:prstGeom>
          <a:solidFill>
            <a:schemeClr val="accent1"/>
          </a:solidFill>
          <a:ln w="12700" algn="ctr">
            <a:solidFill>
              <a:schemeClr val="tx1"/>
            </a:solidFill>
            <a:round/>
            <a:headEnd/>
            <a:tailEnd type="triangle" w="med" len="med"/>
          </a:ln>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a:p>
        </p:txBody>
      </p:sp>
      <p:sp>
        <p:nvSpPr>
          <p:cNvPr id="9" name="Up Arrow 8"/>
          <p:cNvSpPr>
            <a:spLocks noChangeArrowheads="1"/>
          </p:cNvSpPr>
          <p:nvPr/>
        </p:nvSpPr>
        <p:spPr bwMode="auto">
          <a:xfrm>
            <a:off x="3124200" y="4573588"/>
            <a:ext cx="271463" cy="293687"/>
          </a:xfrm>
          <a:prstGeom prst="upArrow">
            <a:avLst>
              <a:gd name="adj1" fmla="val 50000"/>
              <a:gd name="adj2" fmla="val 49776"/>
            </a:avLst>
          </a:prstGeom>
          <a:solidFill>
            <a:schemeClr val="accent1"/>
          </a:solidFill>
          <a:ln w="12700" algn="ctr">
            <a:solidFill>
              <a:schemeClr val="tx1"/>
            </a:solidFill>
            <a:round/>
            <a:headEnd/>
            <a:tailEnd type="triangle" w="med" len="med"/>
          </a:ln>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a:p>
        </p:txBody>
      </p:sp>
      <p:sp>
        <p:nvSpPr>
          <p:cNvPr id="19" name="TextBox 18"/>
          <p:cNvSpPr txBox="1">
            <a:spLocks noChangeArrowheads="1"/>
          </p:cNvSpPr>
          <p:nvPr/>
        </p:nvSpPr>
        <p:spPr bwMode="auto">
          <a:xfrm>
            <a:off x="2024063" y="1243013"/>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a:t>user1</a:t>
            </a:r>
          </a:p>
        </p:txBody>
      </p:sp>
      <p:sp>
        <p:nvSpPr>
          <p:cNvPr id="23" name="TextBox 22"/>
          <p:cNvSpPr txBox="1">
            <a:spLocks noChangeArrowheads="1"/>
          </p:cNvSpPr>
          <p:nvPr/>
        </p:nvSpPr>
        <p:spPr bwMode="auto">
          <a:xfrm>
            <a:off x="3189288" y="1219200"/>
            <a:ext cx="760412"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a:t>user2</a:t>
            </a:r>
          </a:p>
        </p:txBody>
      </p:sp>
      <p:sp>
        <p:nvSpPr>
          <p:cNvPr id="24" name="TextBox 23"/>
          <p:cNvSpPr txBox="1">
            <a:spLocks noChangeArrowheads="1"/>
          </p:cNvSpPr>
          <p:nvPr/>
        </p:nvSpPr>
        <p:spPr bwMode="auto">
          <a:xfrm>
            <a:off x="4586288" y="1235075"/>
            <a:ext cx="762000"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a:t>user3</a:t>
            </a:r>
          </a:p>
        </p:txBody>
      </p:sp>
      <p:sp>
        <p:nvSpPr>
          <p:cNvPr id="25" name="TextBox 24"/>
          <p:cNvSpPr txBox="1">
            <a:spLocks noChangeArrowheads="1"/>
          </p:cNvSpPr>
          <p:nvPr/>
        </p:nvSpPr>
        <p:spPr bwMode="auto">
          <a:xfrm>
            <a:off x="5943600" y="1236663"/>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a:t>user4</a:t>
            </a:r>
          </a:p>
        </p:txBody>
      </p:sp>
      <p:sp>
        <p:nvSpPr>
          <p:cNvPr id="20" name="TextBox 19"/>
          <p:cNvSpPr txBox="1">
            <a:spLocks noChangeArrowheads="1"/>
          </p:cNvSpPr>
          <p:nvPr/>
        </p:nvSpPr>
        <p:spPr bwMode="auto">
          <a:xfrm>
            <a:off x="5702300" y="2189163"/>
            <a:ext cx="787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a:t>return</a:t>
            </a:r>
          </a:p>
        </p:txBody>
      </p:sp>
      <p:sp>
        <p:nvSpPr>
          <p:cNvPr id="21" name="TextBox 20"/>
          <p:cNvSpPr txBox="1">
            <a:spLocks noChangeArrowheads="1"/>
          </p:cNvSpPr>
          <p:nvPr/>
        </p:nvSpPr>
        <p:spPr bwMode="auto">
          <a:xfrm>
            <a:off x="7540625" y="2136775"/>
            <a:ext cx="15446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a:t>System calls,</a:t>
            </a:r>
          </a:p>
          <a:p>
            <a:pPr>
              <a:spcBef>
                <a:spcPct val="0"/>
              </a:spcBef>
              <a:buFontTx/>
              <a:buNone/>
            </a:pPr>
            <a:r>
              <a:rPr lang="en-US" altLang="en-US" sz="1800"/>
              <a:t>Exceptions</a:t>
            </a:r>
          </a:p>
        </p:txBody>
      </p:sp>
      <p:sp>
        <p:nvSpPr>
          <p:cNvPr id="28" name="Up Arrow 27"/>
          <p:cNvSpPr>
            <a:spLocks noChangeArrowheads="1"/>
          </p:cNvSpPr>
          <p:nvPr/>
        </p:nvSpPr>
        <p:spPr bwMode="auto">
          <a:xfrm>
            <a:off x="4721225" y="4646613"/>
            <a:ext cx="271463" cy="293687"/>
          </a:xfrm>
          <a:prstGeom prst="upArrow">
            <a:avLst>
              <a:gd name="adj1" fmla="val 50000"/>
              <a:gd name="adj2" fmla="val 49776"/>
            </a:avLst>
          </a:prstGeom>
          <a:solidFill>
            <a:schemeClr val="accent1"/>
          </a:solidFill>
          <a:ln w="12700" algn="ctr">
            <a:solidFill>
              <a:schemeClr val="tx1"/>
            </a:solidFill>
            <a:round/>
            <a:headEnd/>
            <a:tailEnd type="triangle" w="med" len="med"/>
          </a:ln>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a:p>
        </p:txBody>
      </p:sp>
      <p:sp>
        <p:nvSpPr>
          <p:cNvPr id="22" name="Up-Down Arrow 21"/>
          <p:cNvSpPr>
            <a:spLocks noChangeArrowheads="1"/>
          </p:cNvSpPr>
          <p:nvPr/>
        </p:nvSpPr>
        <p:spPr bwMode="auto">
          <a:xfrm>
            <a:off x="5708650" y="4621213"/>
            <a:ext cx="258763" cy="460375"/>
          </a:xfrm>
          <a:prstGeom prst="upDownArrow">
            <a:avLst>
              <a:gd name="adj1" fmla="val 50000"/>
              <a:gd name="adj2" fmla="val 49972"/>
            </a:avLst>
          </a:prstGeom>
          <a:solidFill>
            <a:schemeClr val="accent1"/>
          </a:solidFill>
          <a:ln w="12700" algn="ctr">
            <a:solidFill>
              <a:schemeClr val="tx1"/>
            </a:solidFill>
            <a:round/>
            <a:headEnd/>
            <a:tailEnd type="triangle" w="med" len="med"/>
          </a:ln>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a:p>
        </p:txBody>
      </p:sp>
      <p:sp>
        <p:nvSpPr>
          <p:cNvPr id="26" name="Down Arrow 25"/>
          <p:cNvSpPr>
            <a:spLocks noChangeArrowheads="1"/>
          </p:cNvSpPr>
          <p:nvPr/>
        </p:nvSpPr>
        <p:spPr bwMode="auto">
          <a:xfrm>
            <a:off x="6910388" y="4481513"/>
            <a:ext cx="228600" cy="363537"/>
          </a:xfrm>
          <a:prstGeom prst="downArrow">
            <a:avLst>
              <a:gd name="adj1" fmla="val 50000"/>
              <a:gd name="adj2" fmla="val 49961"/>
            </a:avLst>
          </a:prstGeom>
          <a:solidFill>
            <a:schemeClr val="accent1"/>
          </a:solidFill>
          <a:ln w="12700" algn="ctr">
            <a:solidFill>
              <a:schemeClr val="tx1"/>
            </a:solidFill>
            <a:round/>
            <a:headEnd/>
            <a:tailEnd type="triangle" w="med" len="med"/>
          </a:ln>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a:p>
        </p:txBody>
      </p:sp>
      <p:sp>
        <p:nvSpPr>
          <p:cNvPr id="27" name="TextBox 26"/>
          <p:cNvSpPr txBox="1">
            <a:spLocks noChangeArrowheads="1"/>
          </p:cNvSpPr>
          <p:nvPr/>
        </p:nvSpPr>
        <p:spPr bwMode="auto">
          <a:xfrm>
            <a:off x="661988" y="4665663"/>
            <a:ext cx="1069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a:t>Bock I/O</a:t>
            </a:r>
          </a:p>
        </p:txBody>
      </p:sp>
      <p:sp>
        <p:nvSpPr>
          <p:cNvPr id="29" name="TextBox 28"/>
          <p:cNvSpPr txBox="1">
            <a:spLocks noChangeArrowheads="1"/>
          </p:cNvSpPr>
          <p:nvPr/>
        </p:nvSpPr>
        <p:spPr bwMode="auto">
          <a:xfrm>
            <a:off x="3352800" y="4560888"/>
            <a:ext cx="557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a:t>INT</a:t>
            </a:r>
          </a:p>
        </p:txBody>
      </p:sp>
      <p:sp>
        <p:nvSpPr>
          <p:cNvPr id="36" name="TextBox 35"/>
          <p:cNvSpPr txBox="1">
            <a:spLocks noChangeArrowheads="1"/>
          </p:cNvSpPr>
          <p:nvPr/>
        </p:nvSpPr>
        <p:spPr bwMode="auto">
          <a:xfrm>
            <a:off x="7062788" y="4464050"/>
            <a:ext cx="1660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a:t>Character O/P</a:t>
            </a:r>
          </a:p>
        </p:txBody>
      </p:sp>
      <p:sp>
        <p:nvSpPr>
          <p:cNvPr id="37" name="Curved Left Arrow 36"/>
          <p:cNvSpPr>
            <a:spLocks noChangeArrowheads="1"/>
          </p:cNvSpPr>
          <p:nvPr/>
        </p:nvSpPr>
        <p:spPr bwMode="auto">
          <a:xfrm>
            <a:off x="7202488" y="3213100"/>
            <a:ext cx="304800" cy="685800"/>
          </a:xfrm>
          <a:prstGeom prst="curvedLeftArrow">
            <a:avLst>
              <a:gd name="adj1" fmla="val 25000"/>
              <a:gd name="adj2" fmla="val 50000"/>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a:p>
        </p:txBody>
      </p:sp>
      <p:sp>
        <p:nvSpPr>
          <p:cNvPr id="31" name="TextBox 30"/>
          <p:cNvSpPr txBox="1">
            <a:spLocks noChangeArrowheads="1"/>
          </p:cNvSpPr>
          <p:nvPr/>
        </p:nvSpPr>
        <p:spPr bwMode="auto">
          <a:xfrm>
            <a:off x="7485063" y="3279775"/>
            <a:ext cx="13128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a:t>Privileged </a:t>
            </a:r>
          </a:p>
          <a:p>
            <a:pPr>
              <a:spcBef>
                <a:spcPct val="0"/>
              </a:spcBef>
              <a:buFontTx/>
              <a:buNone/>
            </a:pPr>
            <a:r>
              <a:rPr lang="en-US" altLang="en-US" sz="1800"/>
              <a:t>Operations</a:t>
            </a:r>
          </a:p>
        </p:txBody>
      </p:sp>
      <p:sp>
        <p:nvSpPr>
          <p:cNvPr id="39" name="Curved Down Arrow 38"/>
          <p:cNvSpPr>
            <a:spLocks noChangeArrowheads="1"/>
          </p:cNvSpPr>
          <p:nvPr/>
        </p:nvSpPr>
        <p:spPr bwMode="auto">
          <a:xfrm rot="-5400000">
            <a:off x="6369050" y="3308350"/>
            <a:ext cx="838200" cy="381000"/>
          </a:xfrm>
          <a:prstGeom prst="curvedDownArrow">
            <a:avLst>
              <a:gd name="adj1" fmla="val 25005"/>
              <a:gd name="adj2" fmla="val 49999"/>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a:p>
        </p:txBody>
      </p:sp>
      <p:sp>
        <p:nvSpPr>
          <p:cNvPr id="32" name="TextBox 31"/>
          <p:cNvSpPr txBox="1">
            <a:spLocks noChangeArrowheads="1"/>
          </p:cNvSpPr>
          <p:nvPr/>
        </p:nvSpPr>
        <p:spPr bwMode="auto">
          <a:xfrm>
            <a:off x="0" y="5753100"/>
            <a:ext cx="92693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dirty="0"/>
              <a:t>In this course we will be exploring the interfacing components on all three interfaces:</a:t>
            </a:r>
          </a:p>
          <a:p>
            <a:pPr>
              <a:spcBef>
                <a:spcPct val="0"/>
              </a:spcBef>
              <a:buFontTx/>
              <a:buNone/>
            </a:pPr>
            <a:r>
              <a:rPr lang="en-US" altLang="en-US" sz="1800" dirty="0"/>
              <a:t>Application </a:t>
            </a:r>
            <a:r>
              <a:rPr lang="en-US" altLang="en-US" sz="1800" dirty="0">
                <a:sym typeface="Wingdings" panose="05000000000000000000" pitchFamily="2" charset="2"/>
              </a:rPr>
              <a:t> OS Kernel, OS Kernel  </a:t>
            </a:r>
            <a:r>
              <a:rPr lang="en-US" altLang="en-US" sz="1800" dirty="0" smtClean="0">
                <a:sym typeface="Wingdings" panose="05000000000000000000" pitchFamily="2" charset="2"/>
              </a:rPr>
              <a:t>CPU/Memory, </a:t>
            </a:r>
            <a:r>
              <a:rPr lang="en-US" altLang="en-US" sz="1800" dirty="0">
                <a:sym typeface="Wingdings" panose="05000000000000000000" pitchFamily="2" charset="2"/>
              </a:rPr>
              <a:t>CPU  External Hardware</a:t>
            </a:r>
            <a:r>
              <a:rPr lang="en-US" altLang="en-US" sz="1800" dirty="0"/>
              <a:t> </a:t>
            </a:r>
          </a:p>
        </p:txBody>
      </p:sp>
    </p:spTree>
    <p:extLst>
      <p:ext uri="{BB962C8B-B14F-4D97-AF65-F5344CB8AC3E}">
        <p14:creationId xmlns:p14="http://schemas.microsoft.com/office/powerpoint/2010/main" val="38383677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r>
              <a:rPr lang="en-US" altLang="en-US" dirty="0">
                <a:latin typeface="Arial" panose="020B0604020202020204" pitchFamily="34" charset="0"/>
              </a:rPr>
              <a:t>Traditional UNIX System Structure</a:t>
            </a:r>
            <a:endParaRPr lang="en-US" altLang="en-US" dirty="0" smtClean="0"/>
          </a:p>
        </p:txBody>
      </p:sp>
      <p:sp>
        <p:nvSpPr>
          <p:cNvPr id="4" name="Footer Placeholder 3"/>
          <p:cNvSpPr>
            <a:spLocks noGrp="1"/>
          </p:cNvSpPr>
          <p:nvPr>
            <p:ph type="ftr" sz="quarter" idx="10"/>
          </p:nvPr>
        </p:nvSpPr>
        <p:spPr/>
        <p:txBody>
          <a:bodyPr/>
          <a:lstStyle/>
          <a:p>
            <a:pPr>
              <a:defRPr/>
            </a:pPr>
            <a:r>
              <a:rPr lang="en-US" smtClean="0"/>
              <a:t>CSCE-313 Spring 2016</a:t>
            </a:r>
            <a:endParaRPr lang="en-US" dirty="0"/>
          </a:p>
        </p:txBody>
      </p:sp>
      <p:sp>
        <p:nvSpPr>
          <p:cNvPr id="26628"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fld id="{DD9FD6EB-D507-4AD5-BED9-211036A9FA11}" type="slidenum">
              <a:rPr lang="en-US" altLang="en-US" sz="1200" smtClean="0">
                <a:solidFill>
                  <a:srgbClr val="898989"/>
                </a:solidFill>
              </a:rPr>
              <a:pPr>
                <a:spcBef>
                  <a:spcPct val="0"/>
                </a:spcBef>
                <a:buFontTx/>
                <a:buNone/>
              </a:pPr>
              <a:t>7</a:t>
            </a:fld>
            <a:endParaRPr lang="en-US" altLang="en-US" sz="1200" smtClean="0">
              <a:solidFill>
                <a:srgbClr val="898989"/>
              </a:solidFill>
            </a:endParaRPr>
          </a:p>
        </p:txBody>
      </p:sp>
      <p:sp>
        <p:nvSpPr>
          <p:cNvPr id="6" name="Date Placeholder 5"/>
          <p:cNvSpPr>
            <a:spLocks noGrp="1"/>
          </p:cNvSpPr>
          <p:nvPr>
            <p:ph type="dt" sz="quarter" idx="12"/>
          </p:nvPr>
        </p:nvSpPr>
        <p:spPr/>
        <p:txBody>
          <a:bodyPr>
            <a:normAutofit fontScale="40000" lnSpcReduction="20000"/>
          </a:bodyPr>
          <a:lstStyle/>
          <a:p>
            <a:pPr>
              <a:defRPr/>
            </a:pPr>
            <a:r>
              <a:rPr lang="en-US" smtClean="0"/>
              <a:t>Jan 28, 2016</a:t>
            </a:r>
            <a:endParaRPr lang="en-US" dirty="0"/>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52600"/>
            <a:ext cx="7543800" cy="458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7246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smtClean="0"/>
              <a:t>A Real-Life </a:t>
            </a:r>
            <a:r>
              <a:rPr lang="en-US" altLang="en-US" dirty="0" smtClean="0"/>
              <a:t>Analogy (Approximate)</a:t>
            </a:r>
            <a:endParaRPr lang="en-US" altLang="en-US" dirty="0" smtClean="0"/>
          </a:p>
        </p:txBody>
      </p:sp>
      <p:sp>
        <p:nvSpPr>
          <p:cNvPr id="4" name="Date Placeholder 3"/>
          <p:cNvSpPr>
            <a:spLocks noGrp="1"/>
          </p:cNvSpPr>
          <p:nvPr>
            <p:ph type="dt" sz="quarter" idx="12"/>
          </p:nvPr>
        </p:nvSpPr>
        <p:spPr>
          <a:xfrm>
            <a:off x="0" y="1254124"/>
            <a:ext cx="533400" cy="244476"/>
          </a:xfrm>
        </p:spPr>
        <p:txBody>
          <a:bodyPr>
            <a:normAutofit fontScale="40000" lnSpcReduction="20000"/>
          </a:bodyPr>
          <a:lstStyle/>
          <a:p>
            <a:pPr>
              <a:defRPr/>
            </a:pPr>
            <a:r>
              <a:rPr lang="en-US" dirty="0" smtClean="0"/>
              <a:t>Jan 28, 2016</a:t>
            </a:r>
            <a:endParaRPr lang="en-US" dirty="0"/>
          </a:p>
        </p:txBody>
      </p:sp>
      <p:sp>
        <p:nvSpPr>
          <p:cNvPr id="28676"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fld id="{D9B13B97-75BC-4F54-BFC3-4C704A96CDCE}" type="slidenum">
              <a:rPr lang="en-US" altLang="en-US" sz="1200" smtClean="0">
                <a:solidFill>
                  <a:srgbClr val="898989"/>
                </a:solidFill>
              </a:rPr>
              <a:pPr>
                <a:spcBef>
                  <a:spcPct val="0"/>
                </a:spcBef>
                <a:buFontTx/>
                <a:buNone/>
              </a:pPr>
              <a:t>8</a:t>
            </a:fld>
            <a:endParaRPr lang="en-US" altLang="en-US" sz="1200" smtClean="0">
              <a:solidFill>
                <a:srgbClr val="898989"/>
              </a:solidFill>
            </a:endParaRPr>
          </a:p>
        </p:txBody>
      </p:sp>
      <p:sp>
        <p:nvSpPr>
          <p:cNvPr id="6" name="Footer Placeholder 5"/>
          <p:cNvSpPr>
            <a:spLocks noGrp="1"/>
          </p:cNvSpPr>
          <p:nvPr>
            <p:ph type="ftr" sz="quarter" idx="10"/>
          </p:nvPr>
        </p:nvSpPr>
        <p:spPr/>
        <p:txBody>
          <a:bodyPr/>
          <a:lstStyle/>
          <a:p>
            <a:pPr>
              <a:defRPr/>
            </a:pPr>
            <a:r>
              <a:rPr lang="sv-SE" smtClean="0"/>
              <a:t>CSCE-313 Spring 2016</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06148555"/>
              </p:ext>
            </p:extLst>
          </p:nvPr>
        </p:nvGraphicFramePr>
        <p:xfrm>
          <a:off x="605852" y="1600200"/>
          <a:ext cx="8382000" cy="4622800"/>
        </p:xfrm>
        <a:graphic>
          <a:graphicData uri="http://schemas.openxmlformats.org/drawingml/2006/table">
            <a:tbl>
              <a:tblPr firstRow="1" bandRow="1">
                <a:tableStyleId>{C4B1156A-380E-4F78-BDF5-A606A8083BF9}</a:tableStyleId>
              </a:tblPr>
              <a:tblGrid>
                <a:gridCol w="3505200"/>
                <a:gridCol w="4876800"/>
              </a:tblGrid>
              <a:tr h="370840">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halkboard" charset="0"/>
                          <a:ea typeface="MS PGothic" panose="020B0600070205080204" pitchFamily="34" charset="-128"/>
                        </a:rPr>
                        <a:t>A Typical Coffee Shop</a:t>
                      </a:r>
                    </a:p>
                  </a:txBody>
                  <a:tcPr horzOverflow="overflow"/>
                </a:tc>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halkboard" charset="0"/>
                          <a:ea typeface="MS PGothic" panose="020B0600070205080204" pitchFamily="34" charset="-128"/>
                        </a:rPr>
                        <a:t>Computer System</a:t>
                      </a:r>
                    </a:p>
                  </a:txBody>
                  <a:tcPr horzOverflow="overflow"/>
                </a:tc>
              </a:tr>
              <a:tr h="370840">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Store</a:t>
                      </a:r>
                    </a:p>
                  </a:txBody>
                  <a:tcPr horzOverflow="overflow"/>
                </a:tc>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System</a:t>
                      </a:r>
                    </a:p>
                  </a:txBody>
                  <a:tcPr horzOverflow="overflow"/>
                </a:tc>
              </a:tr>
              <a:tr h="370840">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Customer</a:t>
                      </a:r>
                    </a:p>
                  </a:txBody>
                  <a:tcPr horzOverflow="overflow"/>
                </a:tc>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Process or Program or User Application</a:t>
                      </a:r>
                    </a:p>
                  </a:txBody>
                  <a:tcPr horzOverflow="overflow"/>
                </a:tc>
              </a:tr>
              <a:tr h="370840">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Barista/Cashier</a:t>
                      </a:r>
                    </a:p>
                  </a:txBody>
                  <a:tcPr horzOverflow="overflow"/>
                </a:tc>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Operating System Kernel, Privileged Code</a:t>
                      </a:r>
                    </a:p>
                  </a:txBody>
                  <a:tcPr horzOverflow="overflow"/>
                </a:tc>
              </a:tr>
              <a:tr h="370840">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Coffee Machine</a:t>
                      </a:r>
                    </a:p>
                  </a:txBody>
                  <a:tcPr horzOverflow="overflow"/>
                </a:tc>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CPU</a:t>
                      </a:r>
                    </a:p>
                  </a:txBody>
                  <a:tcPr horzOverflow="overflow"/>
                </a:tc>
              </a:tr>
              <a:tr h="370840">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Customer Order</a:t>
                      </a:r>
                    </a:p>
                  </a:txBody>
                  <a:tcPr horzOverflow="overflow"/>
                </a:tc>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System Call</a:t>
                      </a:r>
                    </a:p>
                  </a:txBody>
                  <a:tcPr horzOverflow="overflow"/>
                </a:tc>
              </a:tr>
              <a:tr h="370840">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Order item not on Menu</a:t>
                      </a:r>
                      <a:endPar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endParaRPr>
                    </a:p>
                  </a:txBody>
                  <a:tcPr horzOverflow="overflow"/>
                </a:tc>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Exception</a:t>
                      </a:r>
                    </a:p>
                  </a:txBody>
                  <a:tcPr horzOverflow="overflow"/>
                </a:tc>
              </a:tr>
              <a:tr h="370840">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Telephone Call</a:t>
                      </a:r>
                      <a:endPar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endParaRPr>
                    </a:p>
                  </a:txBody>
                  <a:tcPr horzOverflow="overflow"/>
                </a:tc>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Interrupt</a:t>
                      </a:r>
                    </a:p>
                  </a:txBody>
                  <a:tcPr horzOverflow="overflow"/>
                </a:tc>
              </a:tr>
              <a:tr h="370840">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Fire Alarm</a:t>
                      </a:r>
                      <a:endPar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endParaRPr>
                    </a:p>
                  </a:txBody>
                  <a:tcPr horzOverflow="overflow"/>
                </a:tc>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Signal</a:t>
                      </a:r>
                      <a:endPar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endParaRPr>
                    </a:p>
                  </a:txBody>
                  <a:tcPr horzOverflow="overflow"/>
                </a:tc>
              </a:tr>
              <a:tr h="370840">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&gt;1 Customers being served</a:t>
                      </a:r>
                    </a:p>
                  </a:txBody>
                  <a:tcPr horzOverflow="overflow"/>
                </a:tc>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Process Scheduling</a:t>
                      </a:r>
                    </a:p>
                  </a:txBody>
                  <a:tcPr horzOverflow="overflow"/>
                </a:tc>
              </a:tr>
              <a:tr h="370840">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Customer realizing at the counter that he needs to go to ATM to get money</a:t>
                      </a:r>
                    </a:p>
                  </a:txBody>
                  <a:tcPr horzOverflow="overflow"/>
                </a:tc>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Process Context </a:t>
                      </a: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Switching</a:t>
                      </a:r>
                    </a:p>
                  </a:txBody>
                  <a:tcPr horzOverflow="overflow"/>
                </a:tc>
              </a:tr>
            </a:tbl>
          </a:graphicData>
        </a:graphic>
      </p:graphicFrame>
      <p:sp>
        <p:nvSpPr>
          <p:cNvPr id="28717" name="Rectangle 7"/>
          <p:cNvSpPr>
            <a:spLocks noChangeArrowheads="1"/>
          </p:cNvSpPr>
          <p:nvPr/>
        </p:nvSpPr>
        <p:spPr bwMode="auto">
          <a:xfrm>
            <a:off x="4135337" y="1970604"/>
            <a:ext cx="4852515" cy="4254500"/>
          </a:xfrm>
          <a:prstGeom prst="rect">
            <a:avLst/>
          </a:prstGeom>
          <a:solidFill>
            <a:schemeClr val="accent1"/>
          </a:solidFill>
          <a:ln w="12700" algn="ctr">
            <a:solidFill>
              <a:schemeClr val="tx1"/>
            </a:solidFill>
            <a:round/>
            <a:headEnd/>
            <a:tailEnd type="triangle" w="med" len="med"/>
          </a:ln>
        </p:spPr>
        <p:txBody>
          <a:bodyPr wrap="squar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a:p>
        </p:txBody>
      </p:sp>
      <p:sp>
        <p:nvSpPr>
          <p:cNvPr id="2" name="TextBox 1"/>
          <p:cNvSpPr txBox="1"/>
          <p:nvPr/>
        </p:nvSpPr>
        <p:spPr>
          <a:xfrm>
            <a:off x="2057400" y="649287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943835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xit" presetSubtype="0" fill="hold" grpId="0" nodeType="clickEffect">
                                  <p:stCondLst>
                                    <p:cond delay="0"/>
                                  </p:stCondLst>
                                  <p:childTnLst>
                                    <p:animEffect transition="out" filter="fade">
                                      <p:cBhvr>
                                        <p:cTn id="6" dur="1000"/>
                                        <p:tgtEl>
                                          <p:spTgt spid="28717"/>
                                        </p:tgtEl>
                                      </p:cBhvr>
                                    </p:animEffect>
                                    <p:anim calcmode="lin" valueType="num">
                                      <p:cBhvr>
                                        <p:cTn id="7" dur="1000"/>
                                        <p:tgtEl>
                                          <p:spTgt spid="28717"/>
                                        </p:tgtEl>
                                        <p:attrNameLst>
                                          <p:attrName>ppt_x</p:attrName>
                                        </p:attrNameLst>
                                      </p:cBhvr>
                                      <p:tavLst>
                                        <p:tav tm="0">
                                          <p:val>
                                            <p:strVal val="ppt_x"/>
                                          </p:val>
                                        </p:tav>
                                        <p:tav tm="100000">
                                          <p:val>
                                            <p:strVal val="ppt_x"/>
                                          </p:val>
                                        </p:tav>
                                      </p:tavLst>
                                    </p:anim>
                                    <p:anim calcmode="lin" valueType="num">
                                      <p:cBhvr>
                                        <p:cTn id="8" dur="1000"/>
                                        <p:tgtEl>
                                          <p:spTgt spid="28717"/>
                                        </p:tgtEl>
                                        <p:attrNameLst>
                                          <p:attrName>ppt_y</p:attrName>
                                        </p:attrNameLst>
                                      </p:cBhvr>
                                      <p:tavLst>
                                        <p:tav tm="0">
                                          <p:val>
                                            <p:strVal val="ppt_y"/>
                                          </p:val>
                                        </p:tav>
                                        <p:tav tm="100000">
                                          <p:val>
                                            <p:strVal val="ppt_y+.1"/>
                                          </p:val>
                                        </p:tav>
                                      </p:tavLst>
                                    </p:anim>
                                    <p:set>
                                      <p:cBhvr>
                                        <p:cTn id="9" dur="1" fill="hold">
                                          <p:stCondLst>
                                            <p:cond delay="999"/>
                                          </p:stCondLst>
                                        </p:cTn>
                                        <p:tgtEl>
                                          <p:spTgt spid="287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t>Today’s Discussion</a:t>
            </a:r>
          </a:p>
        </p:txBody>
      </p:sp>
      <p:sp>
        <p:nvSpPr>
          <p:cNvPr id="4" name="Footer Placeholder 3"/>
          <p:cNvSpPr>
            <a:spLocks noGrp="1"/>
          </p:cNvSpPr>
          <p:nvPr>
            <p:ph type="ftr" sz="quarter" idx="10"/>
          </p:nvPr>
        </p:nvSpPr>
        <p:spPr/>
        <p:txBody>
          <a:bodyPr/>
          <a:lstStyle/>
          <a:p>
            <a:pPr>
              <a:defRPr/>
            </a:pPr>
            <a:r>
              <a:rPr lang="en-US" smtClean="0"/>
              <a:t>CSCE-313 Spring 2016</a:t>
            </a:r>
            <a:endParaRPr lang="en-US" dirty="0"/>
          </a:p>
        </p:txBody>
      </p:sp>
      <p:sp>
        <p:nvSpPr>
          <p:cNvPr id="32772"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fld id="{068A4BD2-7230-4F7F-81EF-9352C507FEF6}" type="slidenum">
              <a:rPr lang="en-US" altLang="en-US" sz="1200" smtClean="0">
                <a:solidFill>
                  <a:srgbClr val="898989"/>
                </a:solidFill>
              </a:rPr>
              <a:pPr>
                <a:spcBef>
                  <a:spcPct val="0"/>
                </a:spcBef>
                <a:buFontTx/>
                <a:buNone/>
              </a:pPr>
              <a:t>9</a:t>
            </a:fld>
            <a:endParaRPr lang="en-US" altLang="en-US" sz="1200" smtClean="0">
              <a:solidFill>
                <a:srgbClr val="898989"/>
              </a:solidFill>
            </a:endParaRPr>
          </a:p>
        </p:txBody>
      </p:sp>
      <p:sp>
        <p:nvSpPr>
          <p:cNvPr id="6" name="Date Placeholder 5"/>
          <p:cNvSpPr>
            <a:spLocks noGrp="1"/>
          </p:cNvSpPr>
          <p:nvPr>
            <p:ph type="dt" sz="quarter" idx="12"/>
          </p:nvPr>
        </p:nvSpPr>
        <p:spPr/>
        <p:txBody>
          <a:bodyPr>
            <a:normAutofit fontScale="40000" lnSpcReduction="20000"/>
          </a:bodyPr>
          <a:lstStyle/>
          <a:p>
            <a:pPr>
              <a:defRPr/>
            </a:pPr>
            <a:r>
              <a:rPr lang="en-US" smtClean="0"/>
              <a:t>Jan 28, 2016</a:t>
            </a:r>
            <a:endParaRPr lang="en-US" dirty="0"/>
          </a:p>
        </p:txBody>
      </p:sp>
      <p:pic>
        <p:nvPicPr>
          <p:cNvPr id="32774"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04950"/>
            <a:ext cx="58674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urved Left Arrow 1"/>
          <p:cNvSpPr/>
          <p:nvPr/>
        </p:nvSpPr>
        <p:spPr bwMode="auto">
          <a:xfrm>
            <a:off x="7239000" y="2211388"/>
            <a:ext cx="304800" cy="685800"/>
          </a:xfrm>
          <a:prstGeom prst="curvedLeftArrow">
            <a:avLst/>
          </a:prstGeom>
          <a:solidFill>
            <a:schemeClr val="accent1"/>
          </a:solidFill>
          <a:ln w="12700" cap="flat" cmpd="sng" algn="ctr">
            <a:solidFill>
              <a:schemeClr val="tx1"/>
            </a:solidFill>
            <a:prstDash val="solid"/>
            <a:round/>
            <a:headEnd type="none" w="med" len="med"/>
            <a:tailEnd type="triangle" w="med" len="med"/>
          </a:ln>
          <a:effectLst>
            <a:outerShdw blurRad="279400" dist="190500" dir="5400000" sx="135000" sy="135000" algn="ctr" rotWithShape="0">
              <a:schemeClr val="accent1">
                <a:lumMod val="60000"/>
                <a:lumOff val="40000"/>
              </a:schemeClr>
            </a:outerShdw>
          </a:effectLst>
        </p:spPr>
        <p:txBody>
          <a:bodyPr wrap="none" anchor="ctr">
            <a:spAutoFit/>
          </a:bodyPr>
          <a:lstStyle/>
          <a:p>
            <a:pPr algn="ctr">
              <a:defRPr/>
            </a:pPr>
            <a:endParaRPr lang="en-US">
              <a:latin typeface="Chalkboard" pitchFamily="86" charset="0"/>
            </a:endParaRPr>
          </a:p>
        </p:txBody>
      </p:sp>
      <p:sp>
        <p:nvSpPr>
          <p:cNvPr id="3" name="Curved Down Arrow 2"/>
          <p:cNvSpPr/>
          <p:nvPr/>
        </p:nvSpPr>
        <p:spPr bwMode="auto">
          <a:xfrm rot="16200000">
            <a:off x="6248400" y="2270125"/>
            <a:ext cx="838200" cy="381000"/>
          </a:xfrm>
          <a:prstGeom prst="curvedDownArrow">
            <a:avLst/>
          </a:prstGeom>
          <a:solidFill>
            <a:schemeClr val="accent1"/>
          </a:solidFill>
          <a:ln w="12700" cap="flat" cmpd="sng" algn="ctr">
            <a:solidFill>
              <a:schemeClr val="tx1"/>
            </a:solidFill>
            <a:prstDash val="solid"/>
            <a:round/>
            <a:headEnd type="none" w="med" len="med"/>
            <a:tailEnd type="triangle" w="med" len="med"/>
          </a:ln>
          <a:effectLst>
            <a:outerShdw blurRad="279400" dist="190500" dir="5400000" sx="135000" sy="135000" algn="ctr" rotWithShape="0">
              <a:schemeClr val="accent1">
                <a:lumMod val="60000"/>
                <a:lumOff val="40000"/>
              </a:schemeClr>
            </a:outerShdw>
          </a:effectLst>
        </p:spPr>
        <p:txBody>
          <a:bodyPr wrap="none" anchor="ctr">
            <a:spAutoFit/>
          </a:bodyPr>
          <a:lstStyle/>
          <a:p>
            <a:pPr algn="ctr">
              <a:defRPr/>
            </a:pPr>
            <a:endParaRPr lang="en-US">
              <a:latin typeface="Chalkboard" pitchFamily="86" charset="0"/>
            </a:endParaRPr>
          </a:p>
        </p:txBody>
      </p:sp>
      <p:sp>
        <p:nvSpPr>
          <p:cNvPr id="5" name="TextBox 4"/>
          <p:cNvSpPr txBox="1">
            <a:spLocks noChangeArrowheads="1"/>
          </p:cNvSpPr>
          <p:nvPr/>
        </p:nvSpPr>
        <p:spPr bwMode="auto">
          <a:xfrm>
            <a:off x="2692400" y="1622425"/>
            <a:ext cx="353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a:t>Application Programs/Processes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03875" y="4662488"/>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an 10"/>
          <p:cNvSpPr>
            <a:spLocks noChangeArrowheads="1"/>
          </p:cNvSpPr>
          <p:nvPr/>
        </p:nvSpPr>
        <p:spPr bwMode="auto">
          <a:xfrm>
            <a:off x="1382713" y="5041900"/>
            <a:ext cx="979487" cy="598488"/>
          </a:xfrm>
          <a:prstGeom prst="can">
            <a:avLst>
              <a:gd name="adj" fmla="val 25000"/>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a:solidFill>
                  <a:srgbClr val="000000"/>
                </a:solidFill>
                <a:latin typeface="Arial" panose="020B0604020202020204" pitchFamily="34" charset="0"/>
              </a:rPr>
              <a:t>storage</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08763" y="4773613"/>
            <a:ext cx="106045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0413" y="4954588"/>
            <a:ext cx="6191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
          <p:cNvGrpSpPr>
            <a:grpSpLocks/>
          </p:cNvGrpSpPr>
          <p:nvPr/>
        </p:nvGrpSpPr>
        <p:grpSpPr bwMode="auto">
          <a:xfrm>
            <a:off x="2100263" y="3811588"/>
            <a:ext cx="4532312" cy="654050"/>
            <a:chOff x="1697636" y="2967682"/>
            <a:chExt cx="5286946" cy="1099505"/>
          </a:xfrm>
        </p:grpSpPr>
        <p:cxnSp>
          <p:nvCxnSpPr>
            <p:cNvPr id="32805" name="Straight Arrow Connector 14"/>
            <p:cNvCxnSpPr>
              <a:cxnSpLocks noChangeShapeType="1"/>
              <a:stCxn id="16" idx="3"/>
            </p:cNvCxnSpPr>
            <p:nvPr/>
          </p:nvCxnSpPr>
          <p:spPr bwMode="auto">
            <a:xfrm flipV="1">
              <a:off x="3297836" y="3405870"/>
              <a:ext cx="2004683" cy="17810"/>
            </a:xfrm>
            <a:prstGeom prst="straightConnector1">
              <a:avLst/>
            </a:prstGeom>
            <a:noFill/>
            <a:ln w="57150" cmpd="thinThick"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6" name="Rounded Rectangle 15"/>
            <p:cNvSpPr/>
            <p:nvPr/>
          </p:nvSpPr>
          <p:spPr bwMode="auto">
            <a:xfrm>
              <a:off x="1697636" y="3005044"/>
              <a:ext cx="1599973" cy="837972"/>
            </a:xfrm>
            <a:prstGeom prst="round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p:spPr>
          <p:txBody>
            <a:bodyPr/>
            <a:lstStyle/>
            <a:p>
              <a:pPr algn="ctr">
                <a:defRPr/>
              </a:pPr>
              <a:r>
                <a:rPr lang="en-US" dirty="0">
                  <a:solidFill>
                    <a:srgbClr val="000000"/>
                  </a:solidFill>
                  <a:latin typeface="Arial" charset="0"/>
                  <a:ea typeface="ＭＳ Ｐゴシック" charset="0"/>
                  <a:cs typeface="ＭＳ Ｐゴシック" charset="0"/>
                </a:rPr>
                <a:t>Processor</a:t>
              </a:r>
            </a:p>
          </p:txBody>
        </p:sp>
        <p:sp>
          <p:nvSpPr>
            <p:cNvPr id="32807" name="Rectangle 16"/>
            <p:cNvSpPr>
              <a:spLocks noChangeArrowheads="1"/>
            </p:cNvSpPr>
            <p:nvPr/>
          </p:nvSpPr>
          <p:spPr bwMode="auto">
            <a:xfrm>
              <a:off x="5292567" y="2967682"/>
              <a:ext cx="1692015" cy="1099505"/>
            </a:xfrm>
            <a:prstGeom prst="rect">
              <a:avLst/>
            </a:prstGeom>
            <a:solidFill>
              <a:srgbClr val="C0D2FE"/>
            </a:solidFill>
            <a:ln w="12700" algn="ctr">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solidFill>
                    <a:srgbClr val="000000"/>
                  </a:solidFill>
                  <a:latin typeface="Arial" panose="020B0604020202020204" pitchFamily="34" charset="0"/>
                </a:rPr>
                <a:t>Memory</a:t>
              </a:r>
            </a:p>
          </p:txBody>
        </p:sp>
      </p:grpSp>
      <p:pic>
        <p:nvPicPr>
          <p:cNvPr id="32783"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405063" y="4843463"/>
            <a:ext cx="189071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Up-Down Arrow 7"/>
          <p:cNvSpPr>
            <a:spLocks noChangeArrowheads="1"/>
          </p:cNvSpPr>
          <p:nvPr/>
        </p:nvSpPr>
        <p:spPr bwMode="auto">
          <a:xfrm>
            <a:off x="1687513" y="4573588"/>
            <a:ext cx="304800" cy="460375"/>
          </a:xfrm>
          <a:prstGeom prst="upDownArrow">
            <a:avLst>
              <a:gd name="adj1" fmla="val 50000"/>
              <a:gd name="adj2" fmla="val 49970"/>
            </a:avLst>
          </a:prstGeom>
          <a:solidFill>
            <a:schemeClr val="accent1"/>
          </a:solidFill>
          <a:ln w="12700" algn="ctr">
            <a:solidFill>
              <a:schemeClr val="tx1"/>
            </a:solidFill>
            <a:round/>
            <a:headEnd/>
            <a:tailEnd type="triangle" w="med" len="med"/>
          </a:ln>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a:p>
        </p:txBody>
      </p:sp>
      <p:sp>
        <p:nvSpPr>
          <p:cNvPr id="32785" name="Up Arrow 8"/>
          <p:cNvSpPr>
            <a:spLocks noChangeArrowheads="1"/>
          </p:cNvSpPr>
          <p:nvPr/>
        </p:nvSpPr>
        <p:spPr bwMode="auto">
          <a:xfrm>
            <a:off x="3124200" y="4573588"/>
            <a:ext cx="271463" cy="293687"/>
          </a:xfrm>
          <a:prstGeom prst="upArrow">
            <a:avLst>
              <a:gd name="adj1" fmla="val 50000"/>
              <a:gd name="adj2" fmla="val 49776"/>
            </a:avLst>
          </a:prstGeom>
          <a:solidFill>
            <a:schemeClr val="accent1"/>
          </a:solidFill>
          <a:ln w="12700" algn="ctr">
            <a:solidFill>
              <a:schemeClr val="tx1"/>
            </a:solidFill>
            <a:round/>
            <a:headEnd/>
            <a:tailEnd type="triangle" w="med" len="med"/>
          </a:ln>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a:p>
        </p:txBody>
      </p:sp>
      <p:sp>
        <p:nvSpPr>
          <p:cNvPr id="19" name="TextBox 18"/>
          <p:cNvSpPr txBox="1">
            <a:spLocks noChangeArrowheads="1"/>
          </p:cNvSpPr>
          <p:nvPr/>
        </p:nvSpPr>
        <p:spPr bwMode="auto">
          <a:xfrm>
            <a:off x="2024063" y="1243013"/>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a:t>user1</a:t>
            </a:r>
          </a:p>
        </p:txBody>
      </p:sp>
      <p:sp>
        <p:nvSpPr>
          <p:cNvPr id="23" name="TextBox 22"/>
          <p:cNvSpPr txBox="1">
            <a:spLocks noChangeArrowheads="1"/>
          </p:cNvSpPr>
          <p:nvPr/>
        </p:nvSpPr>
        <p:spPr bwMode="auto">
          <a:xfrm>
            <a:off x="3189288" y="1219200"/>
            <a:ext cx="760412"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a:t>user2</a:t>
            </a:r>
          </a:p>
        </p:txBody>
      </p:sp>
      <p:sp>
        <p:nvSpPr>
          <p:cNvPr id="24" name="TextBox 23"/>
          <p:cNvSpPr txBox="1">
            <a:spLocks noChangeArrowheads="1"/>
          </p:cNvSpPr>
          <p:nvPr/>
        </p:nvSpPr>
        <p:spPr bwMode="auto">
          <a:xfrm>
            <a:off x="4586288" y="1235075"/>
            <a:ext cx="762000"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a:t>user3</a:t>
            </a:r>
          </a:p>
        </p:txBody>
      </p:sp>
      <p:sp>
        <p:nvSpPr>
          <p:cNvPr id="25" name="TextBox 24"/>
          <p:cNvSpPr txBox="1">
            <a:spLocks noChangeArrowheads="1"/>
          </p:cNvSpPr>
          <p:nvPr/>
        </p:nvSpPr>
        <p:spPr bwMode="auto">
          <a:xfrm>
            <a:off x="5943600" y="1236663"/>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a:t>user4</a:t>
            </a:r>
          </a:p>
        </p:txBody>
      </p:sp>
      <p:sp>
        <p:nvSpPr>
          <p:cNvPr id="20" name="TextBox 19"/>
          <p:cNvSpPr txBox="1"/>
          <p:nvPr/>
        </p:nvSpPr>
        <p:spPr>
          <a:xfrm>
            <a:off x="5702300" y="2189163"/>
            <a:ext cx="787400" cy="369887"/>
          </a:xfrm>
          <a:prstGeom prst="rect">
            <a:avLst/>
          </a:prstGeom>
          <a:noFill/>
          <a:effectLst>
            <a:outerShdw blurRad="279400" dist="190500" dir="5400000" sx="135000" sy="135000" algn="ctr" rotWithShape="0">
              <a:schemeClr val="accent1">
                <a:lumMod val="60000"/>
                <a:lumOff val="40000"/>
              </a:schemeClr>
            </a:outerShdw>
          </a:effectLst>
        </p:spPr>
        <p:txBody>
          <a:bodyPr wrap="none">
            <a:spAutoFit/>
          </a:bodyPr>
          <a:lstStyle/>
          <a:p>
            <a:pPr>
              <a:defRPr/>
            </a:pPr>
            <a:r>
              <a:rPr lang="en-US" dirty="0"/>
              <a:t>return</a:t>
            </a:r>
          </a:p>
        </p:txBody>
      </p:sp>
      <p:sp>
        <p:nvSpPr>
          <p:cNvPr id="21" name="TextBox 20"/>
          <p:cNvSpPr txBox="1"/>
          <p:nvPr/>
        </p:nvSpPr>
        <p:spPr>
          <a:xfrm>
            <a:off x="7540625" y="2136775"/>
            <a:ext cx="1544638" cy="646113"/>
          </a:xfrm>
          <a:prstGeom prst="rect">
            <a:avLst/>
          </a:prstGeom>
          <a:noFill/>
          <a:effectLst>
            <a:outerShdw blurRad="279400" dist="190500" dir="5400000" sx="135000" sy="135000" algn="ctr" rotWithShape="0">
              <a:schemeClr val="accent1">
                <a:lumMod val="60000"/>
                <a:lumOff val="40000"/>
              </a:schemeClr>
            </a:outerShdw>
          </a:effectLst>
        </p:spPr>
        <p:txBody>
          <a:bodyPr wrap="none">
            <a:spAutoFit/>
          </a:bodyPr>
          <a:lstStyle/>
          <a:p>
            <a:pPr>
              <a:defRPr/>
            </a:pPr>
            <a:r>
              <a:rPr lang="en-US" dirty="0"/>
              <a:t>System calls,</a:t>
            </a:r>
          </a:p>
          <a:p>
            <a:pPr>
              <a:defRPr/>
            </a:pPr>
            <a:r>
              <a:rPr lang="en-US" dirty="0"/>
              <a:t>Exceptions</a:t>
            </a:r>
          </a:p>
        </p:txBody>
      </p:sp>
      <p:sp>
        <p:nvSpPr>
          <p:cNvPr id="32792" name="Up Arrow 27"/>
          <p:cNvSpPr>
            <a:spLocks noChangeArrowheads="1"/>
          </p:cNvSpPr>
          <p:nvPr/>
        </p:nvSpPr>
        <p:spPr bwMode="auto">
          <a:xfrm>
            <a:off x="4721225" y="4646613"/>
            <a:ext cx="271463" cy="293687"/>
          </a:xfrm>
          <a:prstGeom prst="upArrow">
            <a:avLst>
              <a:gd name="adj1" fmla="val 50000"/>
              <a:gd name="adj2" fmla="val 49776"/>
            </a:avLst>
          </a:prstGeom>
          <a:solidFill>
            <a:schemeClr val="accent1"/>
          </a:solidFill>
          <a:ln w="12700" algn="ctr">
            <a:solidFill>
              <a:schemeClr val="tx1"/>
            </a:solidFill>
            <a:round/>
            <a:headEnd/>
            <a:tailEnd type="triangle" w="med" len="med"/>
          </a:ln>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a:p>
        </p:txBody>
      </p:sp>
      <p:sp>
        <p:nvSpPr>
          <p:cNvPr id="32793" name="Up-Down Arrow 21"/>
          <p:cNvSpPr>
            <a:spLocks noChangeArrowheads="1"/>
          </p:cNvSpPr>
          <p:nvPr/>
        </p:nvSpPr>
        <p:spPr bwMode="auto">
          <a:xfrm>
            <a:off x="5708650" y="4621213"/>
            <a:ext cx="258763" cy="460375"/>
          </a:xfrm>
          <a:prstGeom prst="upDownArrow">
            <a:avLst>
              <a:gd name="adj1" fmla="val 50000"/>
              <a:gd name="adj2" fmla="val 49972"/>
            </a:avLst>
          </a:prstGeom>
          <a:solidFill>
            <a:schemeClr val="accent1"/>
          </a:solidFill>
          <a:ln w="12700" algn="ctr">
            <a:solidFill>
              <a:schemeClr val="tx1"/>
            </a:solidFill>
            <a:round/>
            <a:headEnd/>
            <a:tailEnd type="triangle" w="med" len="med"/>
          </a:ln>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a:p>
        </p:txBody>
      </p:sp>
      <p:sp>
        <p:nvSpPr>
          <p:cNvPr id="26" name="Down Arrow 25"/>
          <p:cNvSpPr>
            <a:spLocks noChangeArrowheads="1"/>
          </p:cNvSpPr>
          <p:nvPr/>
        </p:nvSpPr>
        <p:spPr bwMode="auto">
          <a:xfrm>
            <a:off x="6910388" y="4481513"/>
            <a:ext cx="228600" cy="363537"/>
          </a:xfrm>
          <a:prstGeom prst="downArrow">
            <a:avLst>
              <a:gd name="adj1" fmla="val 50000"/>
              <a:gd name="adj2" fmla="val 49961"/>
            </a:avLst>
          </a:prstGeom>
          <a:solidFill>
            <a:schemeClr val="accent1"/>
          </a:solidFill>
          <a:ln w="12700" algn="ctr">
            <a:solidFill>
              <a:schemeClr val="tx1"/>
            </a:solidFill>
            <a:round/>
            <a:headEnd/>
            <a:tailEnd type="triangle" w="med" len="med"/>
          </a:ln>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a:p>
        </p:txBody>
      </p:sp>
      <p:sp>
        <p:nvSpPr>
          <p:cNvPr id="27" name="TextBox 26"/>
          <p:cNvSpPr txBox="1">
            <a:spLocks noChangeArrowheads="1"/>
          </p:cNvSpPr>
          <p:nvPr/>
        </p:nvSpPr>
        <p:spPr bwMode="auto">
          <a:xfrm>
            <a:off x="661988" y="4665663"/>
            <a:ext cx="1122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a:t>Block I/O</a:t>
            </a:r>
          </a:p>
        </p:txBody>
      </p:sp>
      <p:sp>
        <p:nvSpPr>
          <p:cNvPr id="29" name="TextBox 28"/>
          <p:cNvSpPr txBox="1"/>
          <p:nvPr/>
        </p:nvSpPr>
        <p:spPr>
          <a:xfrm>
            <a:off x="3352800" y="4560888"/>
            <a:ext cx="557213" cy="368300"/>
          </a:xfrm>
          <a:prstGeom prst="rect">
            <a:avLst/>
          </a:prstGeom>
          <a:noFill/>
          <a:effectLst>
            <a:outerShdw blurRad="63500" dist="50800" dir="5400000" algn="ctr" rotWithShape="0">
              <a:schemeClr val="accent4">
                <a:lumMod val="65000"/>
                <a:lumOff val="35000"/>
              </a:schemeClr>
            </a:outerShdw>
          </a:effectLst>
        </p:spPr>
        <p:txBody>
          <a:bodyPr wrap="none">
            <a:spAutoFit/>
          </a:bodyPr>
          <a:lstStyle/>
          <a:p>
            <a:pPr>
              <a:defRPr/>
            </a:pPr>
            <a:r>
              <a:rPr lang="en-US" dirty="0"/>
              <a:t>INT</a:t>
            </a:r>
          </a:p>
        </p:txBody>
      </p:sp>
      <p:sp>
        <p:nvSpPr>
          <p:cNvPr id="33" name="TextBox 32"/>
          <p:cNvSpPr txBox="1"/>
          <p:nvPr/>
        </p:nvSpPr>
        <p:spPr>
          <a:xfrm>
            <a:off x="5064125" y="4618038"/>
            <a:ext cx="557213" cy="369887"/>
          </a:xfrm>
          <a:prstGeom prst="rect">
            <a:avLst/>
          </a:prstGeom>
          <a:noFill/>
          <a:effectLst>
            <a:outerShdw blurRad="63500" dist="50800" dir="5400000" algn="ctr" rotWithShape="0">
              <a:schemeClr val="accent4">
                <a:lumMod val="65000"/>
                <a:lumOff val="35000"/>
              </a:schemeClr>
            </a:outerShdw>
          </a:effectLst>
        </p:spPr>
        <p:txBody>
          <a:bodyPr wrap="none">
            <a:spAutoFit/>
          </a:bodyPr>
          <a:lstStyle/>
          <a:p>
            <a:pPr>
              <a:defRPr/>
            </a:pPr>
            <a:r>
              <a:rPr lang="en-US" dirty="0"/>
              <a:t>INT</a:t>
            </a:r>
          </a:p>
        </p:txBody>
      </p:sp>
      <p:sp>
        <p:nvSpPr>
          <p:cNvPr id="36" name="TextBox 35"/>
          <p:cNvSpPr txBox="1">
            <a:spLocks noChangeArrowheads="1"/>
          </p:cNvSpPr>
          <p:nvPr/>
        </p:nvSpPr>
        <p:spPr bwMode="auto">
          <a:xfrm>
            <a:off x="7062788" y="4464050"/>
            <a:ext cx="1660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a:t>Character O/P</a:t>
            </a:r>
          </a:p>
        </p:txBody>
      </p:sp>
      <p:sp>
        <p:nvSpPr>
          <p:cNvPr id="37" name="Curved Left Arrow 36"/>
          <p:cNvSpPr/>
          <p:nvPr/>
        </p:nvSpPr>
        <p:spPr bwMode="auto">
          <a:xfrm>
            <a:off x="7202488" y="3213100"/>
            <a:ext cx="304800" cy="685800"/>
          </a:xfrm>
          <a:prstGeom prst="curvedLeftArrow">
            <a:avLst/>
          </a:prstGeom>
          <a:solidFill>
            <a:schemeClr val="accent1"/>
          </a:solidFill>
          <a:ln w="12700" cap="flat" cmpd="sng" algn="ctr">
            <a:solidFill>
              <a:schemeClr val="tx1"/>
            </a:solidFill>
            <a:prstDash val="solid"/>
            <a:round/>
            <a:headEnd type="none" w="med" len="med"/>
            <a:tailEnd type="triangle" w="med" len="med"/>
          </a:ln>
          <a:effectLst>
            <a:outerShdw blurRad="50800" dist="50800" dir="5400000" sx="85000" sy="85000" algn="ctr" rotWithShape="0">
              <a:schemeClr val="accent6">
                <a:lumMod val="40000"/>
                <a:lumOff val="60000"/>
              </a:schemeClr>
            </a:outerShdw>
          </a:effectLst>
        </p:spPr>
        <p:txBody>
          <a:bodyPr wrap="none" anchor="ctr">
            <a:spAutoFit/>
          </a:bodyPr>
          <a:lstStyle/>
          <a:p>
            <a:pPr algn="ctr">
              <a:defRPr/>
            </a:pPr>
            <a:endParaRPr lang="en-US">
              <a:latin typeface="Chalkboard" pitchFamily="86" charset="0"/>
            </a:endParaRPr>
          </a:p>
        </p:txBody>
      </p:sp>
      <p:sp>
        <p:nvSpPr>
          <p:cNvPr id="31" name="TextBox 30"/>
          <p:cNvSpPr txBox="1"/>
          <p:nvPr/>
        </p:nvSpPr>
        <p:spPr>
          <a:xfrm>
            <a:off x="7484980" y="3280416"/>
            <a:ext cx="1313180" cy="646331"/>
          </a:xfrm>
          <a:prstGeom prst="rect">
            <a:avLst/>
          </a:prstGeom>
          <a:noFill/>
          <a:effectLst>
            <a:innerShdw blurRad="63500" dist="50800" dir="16200000">
              <a:prstClr val="black">
                <a:alpha val="50000"/>
              </a:prstClr>
            </a:innerShdw>
          </a:effectLst>
        </p:spPr>
        <p:txBody>
          <a:bodyPr wrap="none">
            <a:spAutoFit/>
          </a:bodyPr>
          <a:lstStyle/>
          <a:p>
            <a:pPr>
              <a:defRPr/>
            </a:pPr>
            <a:r>
              <a:rPr lang="en-US" dirty="0">
                <a:effectLst>
                  <a:outerShdw blurRad="50800" dist="50800" dir="5400000" algn="ctr" rotWithShape="0">
                    <a:schemeClr val="accent6">
                      <a:lumMod val="40000"/>
                      <a:lumOff val="60000"/>
                    </a:schemeClr>
                  </a:outerShdw>
                </a:effectLst>
              </a:rPr>
              <a:t>Privileged </a:t>
            </a:r>
          </a:p>
          <a:p>
            <a:pPr>
              <a:defRPr/>
            </a:pPr>
            <a:r>
              <a:rPr lang="en-US" dirty="0">
                <a:effectLst>
                  <a:outerShdw blurRad="50800" dist="50800" dir="5400000" algn="ctr" rotWithShape="0">
                    <a:schemeClr val="accent6">
                      <a:lumMod val="40000"/>
                      <a:lumOff val="60000"/>
                    </a:schemeClr>
                  </a:outerShdw>
                </a:effectLst>
              </a:rPr>
              <a:t>Operations</a:t>
            </a:r>
          </a:p>
        </p:txBody>
      </p:sp>
      <p:sp>
        <p:nvSpPr>
          <p:cNvPr id="39" name="Curved Down Arrow 38"/>
          <p:cNvSpPr/>
          <p:nvPr/>
        </p:nvSpPr>
        <p:spPr bwMode="auto">
          <a:xfrm rot="16200000">
            <a:off x="6369050" y="3308350"/>
            <a:ext cx="838200" cy="381000"/>
          </a:xfrm>
          <a:prstGeom prst="curvedDownArrow">
            <a:avLst/>
          </a:prstGeom>
          <a:solidFill>
            <a:schemeClr val="accent1"/>
          </a:solidFill>
          <a:ln w="12700" cap="flat" cmpd="sng" algn="ctr">
            <a:solidFill>
              <a:schemeClr val="tx1"/>
            </a:solidFill>
            <a:prstDash val="solid"/>
            <a:round/>
            <a:headEnd type="none" w="med" len="med"/>
            <a:tailEnd type="triangle" w="med" len="med"/>
          </a:ln>
          <a:effectLst>
            <a:outerShdw blurRad="50800" dist="50800" dir="5400000" sx="85000" sy="85000" algn="ctr" rotWithShape="0">
              <a:schemeClr val="accent6">
                <a:lumMod val="40000"/>
                <a:lumOff val="60000"/>
              </a:schemeClr>
            </a:outerShdw>
          </a:effectLst>
        </p:spPr>
        <p:txBody>
          <a:bodyPr wrap="none" anchor="ctr">
            <a:spAutoFit/>
          </a:bodyPr>
          <a:lstStyle/>
          <a:p>
            <a:pPr algn="ctr">
              <a:defRPr/>
            </a:pPr>
            <a:endParaRPr lang="en-US">
              <a:latin typeface="Chalkboard" pitchFamily="86" charset="0"/>
            </a:endParaRPr>
          </a:p>
        </p:txBody>
      </p:sp>
      <p:sp>
        <p:nvSpPr>
          <p:cNvPr id="38" name="TextBox 37"/>
          <p:cNvSpPr txBox="1">
            <a:spLocks noChangeArrowheads="1"/>
          </p:cNvSpPr>
          <p:nvPr/>
        </p:nvSpPr>
        <p:spPr bwMode="auto">
          <a:xfrm>
            <a:off x="152026" y="5767387"/>
            <a:ext cx="82489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2400" dirty="0"/>
              <a:t>Today we will be </a:t>
            </a:r>
            <a:r>
              <a:rPr lang="en-US" altLang="en-US" sz="2400" dirty="0" smtClean="0"/>
              <a:t>discussing “Exception </a:t>
            </a:r>
            <a:r>
              <a:rPr lang="en-US" altLang="en-US" sz="2400" dirty="0"/>
              <a:t>Control Flows” </a:t>
            </a:r>
            <a:r>
              <a:rPr lang="en-US" altLang="en-US" sz="2400" dirty="0" smtClean="0"/>
              <a:t>and</a:t>
            </a:r>
          </a:p>
          <a:p>
            <a:pPr>
              <a:spcBef>
                <a:spcPct val="0"/>
              </a:spcBef>
              <a:buFontTx/>
              <a:buNone/>
            </a:pPr>
            <a:r>
              <a:rPr lang="en-US" altLang="en-US" sz="2400" dirty="0" smtClean="0"/>
              <a:t>preview System Calls in </a:t>
            </a:r>
            <a:r>
              <a:rPr lang="en-US" altLang="en-US" sz="2400" dirty="0"/>
              <a:t>a Computer System</a:t>
            </a:r>
          </a:p>
        </p:txBody>
      </p:sp>
      <p:sp>
        <p:nvSpPr>
          <p:cNvPr id="40" name="TextBox 3"/>
          <p:cNvSpPr txBox="1">
            <a:spLocks noChangeArrowheads="1"/>
          </p:cNvSpPr>
          <p:nvPr/>
        </p:nvSpPr>
        <p:spPr bwMode="auto">
          <a:xfrm>
            <a:off x="61249" y="6553201"/>
            <a:ext cx="574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400" i="1" dirty="0"/>
              <a:t>Acknowledgment for Control Flow Slides: Prof. </a:t>
            </a:r>
            <a:r>
              <a:rPr lang="en-US" altLang="en-US" sz="1400" i="1" dirty="0" err="1"/>
              <a:t>Keunning</a:t>
            </a:r>
            <a:r>
              <a:rPr lang="en-US" altLang="en-US" sz="1400" i="1" dirty="0"/>
              <a:t>, HMC, FA’14</a:t>
            </a:r>
          </a:p>
        </p:txBody>
      </p:sp>
    </p:spTree>
    <p:extLst>
      <p:ext uri="{BB962C8B-B14F-4D97-AF65-F5344CB8AC3E}">
        <p14:creationId xmlns:p14="http://schemas.microsoft.com/office/powerpoint/2010/main" val="3899508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nodeType="clickEffect">
                                  <p:stCondLst>
                                    <p:cond delay="0"/>
                                  </p:stCondLst>
                                  <p:childTnLst>
                                    <p:anim calcmode="lin" valueType="num">
                                      <p:cBhvr additive="base">
                                        <p:cTn id="6" dur="500"/>
                                        <p:tgtEl>
                                          <p:spTgt spid="14"/>
                                        </p:tgtEl>
                                        <p:attrNameLst>
                                          <p:attrName>ppt_x</p:attrName>
                                        </p:attrNameLst>
                                      </p:cBhvr>
                                      <p:tavLst>
                                        <p:tav tm="0">
                                          <p:val>
                                            <p:strVal val="ppt_x"/>
                                          </p:val>
                                        </p:tav>
                                        <p:tav tm="100000">
                                          <p:val>
                                            <p:strVal val="ppt_x"/>
                                          </p:val>
                                        </p:tav>
                                      </p:tavLst>
                                    </p:anim>
                                    <p:anim calcmode="lin" valueType="num">
                                      <p:cBhvr additive="base">
                                        <p:cTn id="7" dur="500"/>
                                        <p:tgtEl>
                                          <p:spTgt spid="14"/>
                                        </p:tgtEl>
                                        <p:attrNameLst>
                                          <p:attrName>ppt_y</p:attrName>
                                        </p:attrNameLst>
                                      </p:cBhvr>
                                      <p:tavLst>
                                        <p:tav tm="0">
                                          <p:val>
                                            <p:strVal val="ppt_y"/>
                                          </p:val>
                                        </p:tav>
                                        <p:tav tm="100000">
                                          <p:val>
                                            <p:strVal val="1+ppt_h/2"/>
                                          </p:val>
                                        </p:tav>
                                      </p:tavLst>
                                    </p:anim>
                                    <p:set>
                                      <p:cBhvr>
                                        <p:cTn id="8" dur="1" fill="hold">
                                          <p:stCondLst>
                                            <p:cond delay="499"/>
                                          </p:stCondLst>
                                        </p:cTn>
                                        <p:tgtEl>
                                          <p:spTgt spid="14"/>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1"/>
                                        </p:tgtEl>
                                        <p:attrNameLst>
                                          <p:attrName>ppt_x</p:attrName>
                                        </p:attrNameLst>
                                      </p:cBhvr>
                                      <p:tavLst>
                                        <p:tav tm="0">
                                          <p:val>
                                            <p:strVal val="ppt_x"/>
                                          </p:val>
                                        </p:tav>
                                        <p:tav tm="100000">
                                          <p:val>
                                            <p:strVal val="ppt_x"/>
                                          </p:val>
                                        </p:tav>
                                      </p:tavLst>
                                    </p:anim>
                                    <p:anim calcmode="lin" valueType="num">
                                      <p:cBhvr additive="base">
                                        <p:cTn id="11" dur="500"/>
                                        <p:tgtEl>
                                          <p:spTgt spid="11"/>
                                        </p:tgtEl>
                                        <p:attrNameLst>
                                          <p:attrName>ppt_y</p:attrName>
                                        </p:attrNameLst>
                                      </p:cBhvr>
                                      <p:tavLst>
                                        <p:tav tm="0">
                                          <p:val>
                                            <p:strVal val="ppt_y"/>
                                          </p:val>
                                        </p:tav>
                                        <p:tav tm="100000">
                                          <p:val>
                                            <p:strVal val="1+ppt_h/2"/>
                                          </p:val>
                                        </p:tav>
                                      </p:tavLst>
                                    </p:anim>
                                    <p:set>
                                      <p:cBhvr>
                                        <p:cTn id="12" dur="1" fill="hold">
                                          <p:stCondLst>
                                            <p:cond delay="499"/>
                                          </p:stCondLst>
                                        </p:cTn>
                                        <p:tgtEl>
                                          <p:spTgt spid="11"/>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par>
                                <p:cTn id="16" presetID="2" presetClass="exit" presetSubtype="4" fill="hold" nodeType="withEffect">
                                  <p:stCondLst>
                                    <p:cond delay="0"/>
                                  </p:stCondLst>
                                  <p:childTnLst>
                                    <p:anim calcmode="lin" valueType="num">
                                      <p:cBhvr additive="base">
                                        <p:cTn id="17" dur="500"/>
                                        <p:tgtEl>
                                          <p:spTgt spid="12"/>
                                        </p:tgtEl>
                                        <p:attrNameLst>
                                          <p:attrName>ppt_x</p:attrName>
                                        </p:attrNameLst>
                                      </p:cBhvr>
                                      <p:tavLst>
                                        <p:tav tm="0">
                                          <p:val>
                                            <p:strVal val="ppt_x"/>
                                          </p:val>
                                        </p:tav>
                                        <p:tav tm="100000">
                                          <p:val>
                                            <p:strVal val="ppt_x"/>
                                          </p:val>
                                        </p:tav>
                                      </p:tavLst>
                                    </p:anim>
                                    <p:anim calcmode="lin" valueType="num">
                                      <p:cBhvr additive="base">
                                        <p:cTn id="18" dur="500"/>
                                        <p:tgtEl>
                                          <p:spTgt spid="12"/>
                                        </p:tgtEl>
                                        <p:attrNameLst>
                                          <p:attrName>ppt_y</p:attrName>
                                        </p:attrNameLst>
                                      </p:cBhvr>
                                      <p:tavLst>
                                        <p:tav tm="0">
                                          <p:val>
                                            <p:strVal val="ppt_y"/>
                                          </p:val>
                                        </p:tav>
                                        <p:tav tm="100000">
                                          <p:val>
                                            <p:strVal val="1+ppt_h/2"/>
                                          </p:val>
                                        </p:tav>
                                      </p:tavLst>
                                    </p:anim>
                                    <p:set>
                                      <p:cBhvr>
                                        <p:cTn id="19" dur="1" fill="hold">
                                          <p:stCondLst>
                                            <p:cond delay="499"/>
                                          </p:stCondLst>
                                        </p:cTn>
                                        <p:tgtEl>
                                          <p:spTgt spid="12"/>
                                        </p:tgtEl>
                                        <p:attrNameLst>
                                          <p:attrName>style.visibility</p:attrName>
                                        </p:attrNameLst>
                                      </p:cBhvr>
                                      <p:to>
                                        <p:strVal val="hidden"/>
                                      </p:to>
                                    </p:set>
                                  </p:childTnLst>
                                </p:cTn>
                              </p:par>
                              <p:par>
                                <p:cTn id="20" presetID="9"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2" presetClass="exit" presetSubtype="4" fill="hold" grpId="0" nodeType="withEffect">
                                  <p:stCondLst>
                                    <p:cond delay="0"/>
                                  </p:stCondLst>
                                  <p:childTnLst>
                                    <p:anim calcmode="lin" valueType="num">
                                      <p:cBhvr additive="base">
                                        <p:cTn id="24" dur="500"/>
                                        <p:tgtEl>
                                          <p:spTgt spid="19"/>
                                        </p:tgtEl>
                                        <p:attrNameLst>
                                          <p:attrName>ppt_x</p:attrName>
                                        </p:attrNameLst>
                                      </p:cBhvr>
                                      <p:tavLst>
                                        <p:tav tm="0">
                                          <p:val>
                                            <p:strVal val="ppt_x"/>
                                          </p:val>
                                        </p:tav>
                                        <p:tav tm="100000">
                                          <p:val>
                                            <p:strVal val="ppt_x"/>
                                          </p:val>
                                        </p:tav>
                                      </p:tavLst>
                                    </p:anim>
                                    <p:anim calcmode="lin" valueType="num">
                                      <p:cBhvr additive="base">
                                        <p:cTn id="25" dur="500"/>
                                        <p:tgtEl>
                                          <p:spTgt spid="19"/>
                                        </p:tgtEl>
                                        <p:attrNameLst>
                                          <p:attrName>ppt_y</p:attrName>
                                        </p:attrNameLst>
                                      </p:cBhvr>
                                      <p:tavLst>
                                        <p:tav tm="0">
                                          <p:val>
                                            <p:strVal val="ppt_y"/>
                                          </p:val>
                                        </p:tav>
                                        <p:tav tm="100000">
                                          <p:val>
                                            <p:strVal val="1+ppt_h/2"/>
                                          </p:val>
                                        </p:tav>
                                      </p:tavLst>
                                    </p:anim>
                                    <p:set>
                                      <p:cBhvr>
                                        <p:cTn id="26" dur="1" fill="hold">
                                          <p:stCondLst>
                                            <p:cond delay="499"/>
                                          </p:stCondLst>
                                        </p:cTn>
                                        <p:tgtEl>
                                          <p:spTgt spid="19"/>
                                        </p:tgtEl>
                                        <p:attrNameLst>
                                          <p:attrName>style.visibility</p:attrName>
                                        </p:attrNameLst>
                                      </p:cBhvr>
                                      <p:to>
                                        <p:strVal val="hidden"/>
                                      </p:to>
                                    </p:set>
                                  </p:childTnLst>
                                </p:cTn>
                              </p:par>
                              <p:par>
                                <p:cTn id="27" presetID="2" presetClass="exit" presetSubtype="4" fill="hold" grpId="0" nodeType="withEffect">
                                  <p:stCondLst>
                                    <p:cond delay="0"/>
                                  </p:stCondLst>
                                  <p:childTnLst>
                                    <p:anim calcmode="lin" valueType="num">
                                      <p:cBhvr additive="base">
                                        <p:cTn id="28" dur="500"/>
                                        <p:tgtEl>
                                          <p:spTgt spid="23"/>
                                        </p:tgtEl>
                                        <p:attrNameLst>
                                          <p:attrName>ppt_x</p:attrName>
                                        </p:attrNameLst>
                                      </p:cBhvr>
                                      <p:tavLst>
                                        <p:tav tm="0">
                                          <p:val>
                                            <p:strVal val="ppt_x"/>
                                          </p:val>
                                        </p:tav>
                                        <p:tav tm="100000">
                                          <p:val>
                                            <p:strVal val="ppt_x"/>
                                          </p:val>
                                        </p:tav>
                                      </p:tavLst>
                                    </p:anim>
                                    <p:anim calcmode="lin" valueType="num">
                                      <p:cBhvr additive="base">
                                        <p:cTn id="29" dur="500"/>
                                        <p:tgtEl>
                                          <p:spTgt spid="23"/>
                                        </p:tgtEl>
                                        <p:attrNameLst>
                                          <p:attrName>ppt_y</p:attrName>
                                        </p:attrNameLst>
                                      </p:cBhvr>
                                      <p:tavLst>
                                        <p:tav tm="0">
                                          <p:val>
                                            <p:strVal val="ppt_y"/>
                                          </p:val>
                                        </p:tav>
                                        <p:tav tm="100000">
                                          <p:val>
                                            <p:strVal val="1+ppt_h/2"/>
                                          </p:val>
                                        </p:tav>
                                      </p:tavLst>
                                    </p:anim>
                                    <p:set>
                                      <p:cBhvr>
                                        <p:cTn id="30" dur="1" fill="hold">
                                          <p:stCondLst>
                                            <p:cond delay="499"/>
                                          </p:stCondLst>
                                        </p:cTn>
                                        <p:tgtEl>
                                          <p:spTgt spid="23"/>
                                        </p:tgtEl>
                                        <p:attrNameLst>
                                          <p:attrName>style.visibility</p:attrName>
                                        </p:attrNameLst>
                                      </p:cBhvr>
                                      <p:to>
                                        <p:strVal val="hidden"/>
                                      </p:to>
                                    </p:set>
                                  </p:childTnLst>
                                </p:cTn>
                              </p:par>
                              <p:par>
                                <p:cTn id="31" presetID="2" presetClass="exit" presetSubtype="4" fill="hold" grpId="0" nodeType="withEffect">
                                  <p:stCondLst>
                                    <p:cond delay="0"/>
                                  </p:stCondLst>
                                  <p:childTnLst>
                                    <p:anim calcmode="lin" valueType="num">
                                      <p:cBhvr additive="base">
                                        <p:cTn id="32" dur="500"/>
                                        <p:tgtEl>
                                          <p:spTgt spid="24"/>
                                        </p:tgtEl>
                                        <p:attrNameLst>
                                          <p:attrName>ppt_x</p:attrName>
                                        </p:attrNameLst>
                                      </p:cBhvr>
                                      <p:tavLst>
                                        <p:tav tm="0">
                                          <p:val>
                                            <p:strVal val="ppt_x"/>
                                          </p:val>
                                        </p:tav>
                                        <p:tav tm="100000">
                                          <p:val>
                                            <p:strVal val="ppt_x"/>
                                          </p:val>
                                        </p:tav>
                                      </p:tavLst>
                                    </p:anim>
                                    <p:anim calcmode="lin" valueType="num">
                                      <p:cBhvr additive="base">
                                        <p:cTn id="33" dur="500"/>
                                        <p:tgtEl>
                                          <p:spTgt spid="24"/>
                                        </p:tgtEl>
                                        <p:attrNameLst>
                                          <p:attrName>ppt_y</p:attrName>
                                        </p:attrNameLst>
                                      </p:cBhvr>
                                      <p:tavLst>
                                        <p:tav tm="0">
                                          <p:val>
                                            <p:strVal val="ppt_y"/>
                                          </p:val>
                                        </p:tav>
                                        <p:tav tm="100000">
                                          <p:val>
                                            <p:strVal val="1+ppt_h/2"/>
                                          </p:val>
                                        </p:tav>
                                      </p:tavLst>
                                    </p:anim>
                                    <p:set>
                                      <p:cBhvr>
                                        <p:cTn id="34" dur="1" fill="hold">
                                          <p:stCondLst>
                                            <p:cond delay="499"/>
                                          </p:stCondLst>
                                        </p:cTn>
                                        <p:tgtEl>
                                          <p:spTgt spid="24"/>
                                        </p:tgtEl>
                                        <p:attrNameLst>
                                          <p:attrName>style.visibility</p:attrName>
                                        </p:attrNameLst>
                                      </p:cBhvr>
                                      <p:to>
                                        <p:strVal val="hidden"/>
                                      </p:to>
                                    </p:set>
                                  </p:childTnLst>
                                </p:cTn>
                              </p:par>
                              <p:par>
                                <p:cTn id="35" presetID="2" presetClass="exit" presetSubtype="4" fill="hold" grpId="0" nodeType="withEffect">
                                  <p:stCondLst>
                                    <p:cond delay="0"/>
                                  </p:stCondLst>
                                  <p:childTnLst>
                                    <p:anim calcmode="lin" valueType="num">
                                      <p:cBhvr additive="base">
                                        <p:cTn id="36" dur="500"/>
                                        <p:tgtEl>
                                          <p:spTgt spid="25"/>
                                        </p:tgtEl>
                                        <p:attrNameLst>
                                          <p:attrName>ppt_x</p:attrName>
                                        </p:attrNameLst>
                                      </p:cBhvr>
                                      <p:tavLst>
                                        <p:tav tm="0">
                                          <p:val>
                                            <p:strVal val="ppt_x"/>
                                          </p:val>
                                        </p:tav>
                                        <p:tav tm="100000">
                                          <p:val>
                                            <p:strVal val="ppt_x"/>
                                          </p:val>
                                        </p:tav>
                                      </p:tavLst>
                                    </p:anim>
                                    <p:anim calcmode="lin" valueType="num">
                                      <p:cBhvr additive="base">
                                        <p:cTn id="37" dur="500"/>
                                        <p:tgtEl>
                                          <p:spTgt spid="25"/>
                                        </p:tgtEl>
                                        <p:attrNameLst>
                                          <p:attrName>ppt_y</p:attrName>
                                        </p:attrNameLst>
                                      </p:cBhvr>
                                      <p:tavLst>
                                        <p:tav tm="0">
                                          <p:val>
                                            <p:strVal val="ppt_y"/>
                                          </p:val>
                                        </p:tav>
                                        <p:tav tm="100000">
                                          <p:val>
                                            <p:strVal val="1+ppt_h/2"/>
                                          </p:val>
                                        </p:tav>
                                      </p:tavLst>
                                    </p:anim>
                                    <p:set>
                                      <p:cBhvr>
                                        <p:cTn id="38" dur="1" fill="hold">
                                          <p:stCondLst>
                                            <p:cond delay="499"/>
                                          </p:stCondLst>
                                        </p:cTn>
                                        <p:tgtEl>
                                          <p:spTgt spid="25"/>
                                        </p:tgtEl>
                                        <p:attrNameLst>
                                          <p:attrName>style.visibility</p:attrName>
                                        </p:attrNameLst>
                                      </p:cBhvr>
                                      <p:to>
                                        <p:strVal val="hidden"/>
                                      </p:to>
                                    </p:set>
                                  </p:childTnLst>
                                </p:cTn>
                              </p:par>
                              <p:par>
                                <p:cTn id="39" presetID="2" presetClass="exit" presetSubtype="4" fill="hold" grpId="0" nodeType="withEffect">
                                  <p:stCondLst>
                                    <p:cond delay="0"/>
                                  </p:stCondLst>
                                  <p:childTnLst>
                                    <p:anim calcmode="lin" valueType="num">
                                      <p:cBhvr additive="base">
                                        <p:cTn id="40" dur="500"/>
                                        <p:tgtEl>
                                          <p:spTgt spid="5"/>
                                        </p:tgtEl>
                                        <p:attrNameLst>
                                          <p:attrName>ppt_x</p:attrName>
                                        </p:attrNameLst>
                                      </p:cBhvr>
                                      <p:tavLst>
                                        <p:tav tm="0">
                                          <p:val>
                                            <p:strVal val="ppt_x"/>
                                          </p:val>
                                        </p:tav>
                                        <p:tav tm="100000">
                                          <p:val>
                                            <p:strVal val="ppt_x"/>
                                          </p:val>
                                        </p:tav>
                                      </p:tavLst>
                                    </p:anim>
                                    <p:anim calcmode="lin" valueType="num">
                                      <p:cBhvr additive="base">
                                        <p:cTn id="41" dur="500"/>
                                        <p:tgtEl>
                                          <p:spTgt spid="5"/>
                                        </p:tgtEl>
                                        <p:attrNameLst>
                                          <p:attrName>ppt_y</p:attrName>
                                        </p:attrNameLst>
                                      </p:cBhvr>
                                      <p:tavLst>
                                        <p:tav tm="0">
                                          <p:val>
                                            <p:strVal val="ppt_y"/>
                                          </p:val>
                                        </p:tav>
                                        <p:tav tm="100000">
                                          <p:val>
                                            <p:strVal val="1+ppt_h/2"/>
                                          </p:val>
                                        </p:tav>
                                      </p:tavLst>
                                    </p:anim>
                                    <p:set>
                                      <p:cBhvr>
                                        <p:cTn id="42" dur="1" fill="hold">
                                          <p:stCondLst>
                                            <p:cond delay="499"/>
                                          </p:stCondLst>
                                        </p:cTn>
                                        <p:tgtEl>
                                          <p:spTgt spid="5"/>
                                        </p:tgtEl>
                                        <p:attrNameLst>
                                          <p:attrName>style.visibility</p:attrName>
                                        </p:attrNameLst>
                                      </p:cBhvr>
                                      <p:to>
                                        <p:strVal val="hidden"/>
                                      </p:to>
                                    </p:set>
                                  </p:childTnLst>
                                </p:cTn>
                              </p:par>
                              <p:par>
                                <p:cTn id="43" presetID="2" presetClass="exit" presetSubtype="4" fill="hold" grpId="0" nodeType="withEffect">
                                  <p:stCondLst>
                                    <p:cond delay="0"/>
                                  </p:stCondLst>
                                  <p:childTnLst>
                                    <p:anim calcmode="lin" valueType="num">
                                      <p:cBhvr additive="base">
                                        <p:cTn id="44" dur="500"/>
                                        <p:tgtEl>
                                          <p:spTgt spid="27"/>
                                        </p:tgtEl>
                                        <p:attrNameLst>
                                          <p:attrName>ppt_x</p:attrName>
                                        </p:attrNameLst>
                                      </p:cBhvr>
                                      <p:tavLst>
                                        <p:tav tm="0">
                                          <p:val>
                                            <p:strVal val="ppt_x"/>
                                          </p:val>
                                        </p:tav>
                                        <p:tav tm="100000">
                                          <p:val>
                                            <p:strVal val="ppt_x"/>
                                          </p:val>
                                        </p:tav>
                                      </p:tavLst>
                                    </p:anim>
                                    <p:anim calcmode="lin" valueType="num">
                                      <p:cBhvr additive="base">
                                        <p:cTn id="45" dur="500"/>
                                        <p:tgtEl>
                                          <p:spTgt spid="27"/>
                                        </p:tgtEl>
                                        <p:attrNameLst>
                                          <p:attrName>ppt_y</p:attrName>
                                        </p:attrNameLst>
                                      </p:cBhvr>
                                      <p:tavLst>
                                        <p:tav tm="0">
                                          <p:val>
                                            <p:strVal val="ppt_y"/>
                                          </p:val>
                                        </p:tav>
                                        <p:tav tm="100000">
                                          <p:val>
                                            <p:strVal val="1+ppt_h/2"/>
                                          </p:val>
                                        </p:tav>
                                      </p:tavLst>
                                    </p:anim>
                                    <p:set>
                                      <p:cBhvr>
                                        <p:cTn id="46" dur="1" fill="hold">
                                          <p:stCondLst>
                                            <p:cond delay="499"/>
                                          </p:stCondLst>
                                        </p:cTn>
                                        <p:tgtEl>
                                          <p:spTgt spid="27"/>
                                        </p:tgtEl>
                                        <p:attrNameLst>
                                          <p:attrName>style.visibility</p:attrName>
                                        </p:attrNameLst>
                                      </p:cBhvr>
                                      <p:to>
                                        <p:strVal val="hidden"/>
                                      </p:to>
                                    </p:set>
                                  </p:childTnLst>
                                </p:cTn>
                              </p:par>
                              <p:par>
                                <p:cTn id="47" presetID="2" presetClass="exit" presetSubtype="4" fill="hold" grpId="0" nodeType="withEffect">
                                  <p:stCondLst>
                                    <p:cond delay="0"/>
                                  </p:stCondLst>
                                  <p:childTnLst>
                                    <p:anim calcmode="lin" valueType="num">
                                      <p:cBhvr additive="base">
                                        <p:cTn id="48" dur="500"/>
                                        <p:tgtEl>
                                          <p:spTgt spid="8"/>
                                        </p:tgtEl>
                                        <p:attrNameLst>
                                          <p:attrName>ppt_x</p:attrName>
                                        </p:attrNameLst>
                                      </p:cBhvr>
                                      <p:tavLst>
                                        <p:tav tm="0">
                                          <p:val>
                                            <p:strVal val="ppt_x"/>
                                          </p:val>
                                        </p:tav>
                                        <p:tav tm="100000">
                                          <p:val>
                                            <p:strVal val="ppt_x"/>
                                          </p:val>
                                        </p:tav>
                                      </p:tavLst>
                                    </p:anim>
                                    <p:anim calcmode="lin" valueType="num">
                                      <p:cBhvr additive="base">
                                        <p:cTn id="49" dur="500"/>
                                        <p:tgtEl>
                                          <p:spTgt spid="8"/>
                                        </p:tgtEl>
                                        <p:attrNameLst>
                                          <p:attrName>ppt_y</p:attrName>
                                        </p:attrNameLst>
                                      </p:cBhvr>
                                      <p:tavLst>
                                        <p:tav tm="0">
                                          <p:val>
                                            <p:strVal val="ppt_y"/>
                                          </p:val>
                                        </p:tav>
                                        <p:tav tm="100000">
                                          <p:val>
                                            <p:strVal val="1+ppt_h/2"/>
                                          </p:val>
                                        </p:tav>
                                      </p:tavLst>
                                    </p:anim>
                                    <p:set>
                                      <p:cBhvr>
                                        <p:cTn id="50" dur="1" fill="hold">
                                          <p:stCondLst>
                                            <p:cond delay="499"/>
                                          </p:stCondLst>
                                        </p:cTn>
                                        <p:tgtEl>
                                          <p:spTgt spid="8"/>
                                        </p:tgtEl>
                                        <p:attrNameLst>
                                          <p:attrName>style.visibility</p:attrName>
                                        </p:attrNameLst>
                                      </p:cBhvr>
                                      <p:to>
                                        <p:strVal val="hidden"/>
                                      </p:to>
                                    </p:set>
                                  </p:childTnLst>
                                </p:cTn>
                              </p:par>
                              <p:par>
                                <p:cTn id="51" presetID="2" presetClass="exit" presetSubtype="4" fill="hold" grpId="0" nodeType="withEffect">
                                  <p:stCondLst>
                                    <p:cond delay="0"/>
                                  </p:stCondLst>
                                  <p:childTnLst>
                                    <p:anim calcmode="lin" valueType="num">
                                      <p:cBhvr additive="base">
                                        <p:cTn id="52" dur="500"/>
                                        <p:tgtEl>
                                          <p:spTgt spid="36"/>
                                        </p:tgtEl>
                                        <p:attrNameLst>
                                          <p:attrName>ppt_x</p:attrName>
                                        </p:attrNameLst>
                                      </p:cBhvr>
                                      <p:tavLst>
                                        <p:tav tm="0">
                                          <p:val>
                                            <p:strVal val="ppt_x"/>
                                          </p:val>
                                        </p:tav>
                                        <p:tav tm="100000">
                                          <p:val>
                                            <p:strVal val="ppt_x"/>
                                          </p:val>
                                        </p:tav>
                                      </p:tavLst>
                                    </p:anim>
                                    <p:anim calcmode="lin" valueType="num">
                                      <p:cBhvr additive="base">
                                        <p:cTn id="53" dur="500"/>
                                        <p:tgtEl>
                                          <p:spTgt spid="36"/>
                                        </p:tgtEl>
                                        <p:attrNameLst>
                                          <p:attrName>ppt_y</p:attrName>
                                        </p:attrNameLst>
                                      </p:cBhvr>
                                      <p:tavLst>
                                        <p:tav tm="0">
                                          <p:val>
                                            <p:strVal val="ppt_y"/>
                                          </p:val>
                                        </p:tav>
                                        <p:tav tm="100000">
                                          <p:val>
                                            <p:strVal val="1+ppt_h/2"/>
                                          </p:val>
                                        </p:tav>
                                      </p:tavLst>
                                    </p:anim>
                                    <p:set>
                                      <p:cBhvr>
                                        <p:cTn id="54" dur="1" fill="hold">
                                          <p:stCondLst>
                                            <p:cond delay="499"/>
                                          </p:stCondLst>
                                        </p:cTn>
                                        <p:tgtEl>
                                          <p:spTgt spid="36"/>
                                        </p:tgtEl>
                                        <p:attrNameLst>
                                          <p:attrName>style.visibility</p:attrName>
                                        </p:attrNameLst>
                                      </p:cBhvr>
                                      <p:to>
                                        <p:strVal val="hidden"/>
                                      </p:to>
                                    </p:set>
                                  </p:childTnLst>
                                </p:cTn>
                              </p:par>
                              <p:par>
                                <p:cTn id="55" presetID="2" presetClass="exit" presetSubtype="4" fill="hold" grpId="0" nodeType="withEffect">
                                  <p:stCondLst>
                                    <p:cond delay="0"/>
                                  </p:stCondLst>
                                  <p:childTnLst>
                                    <p:anim calcmode="lin" valueType="num">
                                      <p:cBhvr additive="base">
                                        <p:cTn id="56" dur="500"/>
                                        <p:tgtEl>
                                          <p:spTgt spid="26"/>
                                        </p:tgtEl>
                                        <p:attrNameLst>
                                          <p:attrName>ppt_x</p:attrName>
                                        </p:attrNameLst>
                                      </p:cBhvr>
                                      <p:tavLst>
                                        <p:tav tm="0">
                                          <p:val>
                                            <p:strVal val="ppt_x"/>
                                          </p:val>
                                        </p:tav>
                                        <p:tav tm="100000">
                                          <p:val>
                                            <p:strVal val="ppt_x"/>
                                          </p:val>
                                        </p:tav>
                                      </p:tavLst>
                                    </p:anim>
                                    <p:anim calcmode="lin" valueType="num">
                                      <p:cBhvr additive="base">
                                        <p:cTn id="57" dur="500"/>
                                        <p:tgtEl>
                                          <p:spTgt spid="26"/>
                                        </p:tgtEl>
                                        <p:attrNameLst>
                                          <p:attrName>ppt_y</p:attrName>
                                        </p:attrNameLst>
                                      </p:cBhvr>
                                      <p:tavLst>
                                        <p:tav tm="0">
                                          <p:val>
                                            <p:strVal val="ppt_y"/>
                                          </p:val>
                                        </p:tav>
                                        <p:tav tm="100000">
                                          <p:val>
                                            <p:strVal val="1+ppt_h/2"/>
                                          </p:val>
                                        </p:tav>
                                      </p:tavLst>
                                    </p:anim>
                                    <p:set>
                                      <p:cBhvr>
                                        <p:cTn id="58" dur="1" fill="hold">
                                          <p:stCondLst>
                                            <p:cond delay="499"/>
                                          </p:stCondLst>
                                        </p:cTn>
                                        <p:tgtEl>
                                          <p:spTgt spid="26"/>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P spid="8" grpId="0" animBg="1"/>
      <p:bldP spid="19" grpId="0" animBg="1"/>
      <p:bldP spid="23" grpId="0" animBg="1"/>
      <p:bldP spid="24" grpId="0" animBg="1"/>
      <p:bldP spid="25" grpId="0" animBg="1"/>
      <p:bldP spid="26" grpId="0" animBg="1"/>
      <p:bldP spid="27" grpId="0"/>
      <p:bldP spid="36" grpId="0"/>
      <p:bldP spid="38"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Intel dark blue background">
  <a:themeElements>
    <a:clrScheme name="intel">
      <a:dk1>
        <a:srgbClr val="000000"/>
      </a:dk1>
      <a:lt1>
        <a:srgbClr val="FFFFFF"/>
      </a:lt1>
      <a:dk2>
        <a:srgbClr val="0860A8"/>
      </a:dk2>
      <a:lt2>
        <a:srgbClr val="FFFFFF"/>
      </a:lt2>
      <a:accent1>
        <a:srgbClr val="339933"/>
      </a:accent1>
      <a:accent2>
        <a:srgbClr val="FF6600"/>
      </a:accent2>
      <a:accent3>
        <a:srgbClr val="FFC000"/>
      </a:accent3>
      <a:accent4>
        <a:srgbClr val="CC0066"/>
      </a:accent4>
      <a:accent5>
        <a:srgbClr val="66CCFF"/>
      </a:accent5>
      <a:accent6>
        <a:srgbClr val="808080"/>
      </a:accent6>
      <a:hlink>
        <a:srgbClr val="FFC000"/>
      </a:hlink>
      <a:folHlink>
        <a:srgbClr val="000000"/>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(paper and pencil design)</Template>
  <TotalTime>0</TotalTime>
  <Words>1617</Words>
  <Application>Microsoft Office PowerPoint</Application>
  <PresentationFormat>On-screen Show (4:3)</PresentationFormat>
  <Paragraphs>336</Paragraphs>
  <Slides>23</Slides>
  <Notes>6</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23</vt:i4>
      </vt:variant>
    </vt:vector>
  </HeadingPairs>
  <TitlesOfParts>
    <vt:vector size="41" baseType="lpstr">
      <vt:lpstr>MS PGothic</vt:lpstr>
      <vt:lpstr>MS PGothic</vt:lpstr>
      <vt:lpstr>Arial</vt:lpstr>
      <vt:lpstr>Arial Narrow</vt:lpstr>
      <vt:lpstr>Calibri</vt:lpstr>
      <vt:lpstr>Calibri Light</vt:lpstr>
      <vt:lpstr>Chalkboard</vt:lpstr>
      <vt:lpstr>Courier New</vt:lpstr>
      <vt:lpstr>Helvetica</vt:lpstr>
      <vt:lpstr>Impact</vt:lpstr>
      <vt:lpstr>Neo Sans Intel</vt:lpstr>
      <vt:lpstr>Neo Sans Intel Medium</vt:lpstr>
      <vt:lpstr>Times New Roman</vt:lpstr>
      <vt:lpstr>Tw Cen MT</vt:lpstr>
      <vt:lpstr>Wingdings</vt:lpstr>
      <vt:lpstr>Wingdings 2</vt:lpstr>
      <vt:lpstr>Student presentation</vt:lpstr>
      <vt:lpstr>Intel dark blue background</vt:lpstr>
      <vt:lpstr>CSCE 313 – Exceptions Control flow</vt:lpstr>
      <vt:lpstr>Before we start…</vt:lpstr>
      <vt:lpstr>Quick Recap from Jan 26 Discussion</vt:lpstr>
      <vt:lpstr>Quick Recap from Jan 26 Discussion</vt:lpstr>
      <vt:lpstr>A Typical Computer System</vt:lpstr>
      <vt:lpstr>Scope of CSCE-313</vt:lpstr>
      <vt:lpstr>Traditional UNIX System Structure</vt:lpstr>
      <vt:lpstr>A Real-Life Analogy (Approximate)</vt:lpstr>
      <vt:lpstr>Today’s Discussion</vt:lpstr>
      <vt:lpstr>Control Flow</vt:lpstr>
      <vt:lpstr>Altering the Control Flow</vt:lpstr>
      <vt:lpstr>Exception Control Flow</vt:lpstr>
      <vt:lpstr>Asynchronous Exceptions (Interrupts)</vt:lpstr>
      <vt:lpstr>Interrupt Vectors</vt:lpstr>
      <vt:lpstr>Synchronous Exceptions (Traps, Faults, Aborts)</vt:lpstr>
      <vt:lpstr>Synchronous Exceptions (Traps, Faults, Aborts)</vt:lpstr>
      <vt:lpstr>Trap Example</vt:lpstr>
      <vt:lpstr>Fault Example #1</vt:lpstr>
      <vt:lpstr>Fault Example #2</vt:lpstr>
      <vt:lpstr>Summarizing Control Flow Exceptions</vt:lpstr>
      <vt:lpstr>Preview: User/Kernel (Privileged) Mode</vt:lpstr>
      <vt:lpstr>Example: Web Server</vt:lpstr>
      <vt:lpstr>In Closing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2015-01-20T03:39:06Z</dcterms:created>
  <dcterms:modified xsi:type="dcterms:W3CDTF">2016-01-28T16:44:51Z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