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 id="2147483706" r:id="rId3"/>
  </p:sldMasterIdLst>
  <p:notesMasterIdLst>
    <p:notesMasterId r:id="rId37"/>
  </p:notesMasterIdLst>
  <p:sldIdLst>
    <p:sldId id="256"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32" r:id="rId18"/>
    <p:sldId id="333" r:id="rId19"/>
    <p:sldId id="315" r:id="rId20"/>
    <p:sldId id="316" r:id="rId21"/>
    <p:sldId id="317" r:id="rId22"/>
    <p:sldId id="318" r:id="rId23"/>
    <p:sldId id="319" r:id="rId24"/>
    <p:sldId id="320" r:id="rId25"/>
    <p:sldId id="321" r:id="rId26"/>
    <p:sldId id="322" r:id="rId27"/>
    <p:sldId id="323" r:id="rId28"/>
    <p:sldId id="324" r:id="rId29"/>
    <p:sldId id="325" r:id="rId30"/>
    <p:sldId id="327" r:id="rId31"/>
    <p:sldId id="326" r:id="rId32"/>
    <p:sldId id="297" r:id="rId33"/>
    <p:sldId id="298" r:id="rId34"/>
    <p:sldId id="330" r:id="rId35"/>
    <p:sldId id="331" r:id="rId36"/>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9504" autoAdjust="0"/>
  </p:normalViewPr>
  <p:slideViewPr>
    <p:cSldViewPr>
      <p:cViewPr varScale="1">
        <p:scale>
          <a:sx n="64" d="100"/>
          <a:sy n="64" d="100"/>
        </p:scale>
        <p:origin x="1377"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225669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6</a:t>
            </a:fld>
            <a:endParaRPr lang="en-US"/>
          </a:p>
        </p:txBody>
      </p:sp>
    </p:spTree>
    <p:extLst>
      <p:ext uri="{BB962C8B-B14F-4D97-AF65-F5344CB8AC3E}">
        <p14:creationId xmlns:p14="http://schemas.microsoft.com/office/powerpoint/2010/main" val="170882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a:t>
            </a:fld>
            <a:endParaRPr lang="en-US"/>
          </a:p>
        </p:txBody>
      </p:sp>
    </p:spTree>
    <p:extLst>
      <p:ext uri="{BB962C8B-B14F-4D97-AF65-F5344CB8AC3E}">
        <p14:creationId xmlns:p14="http://schemas.microsoft.com/office/powerpoint/2010/main" val="574430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Obviously, you need</a:t>
            </a:r>
            <a:r>
              <a:rPr lang="en-US" baseline="0" dirty="0" smtClean="0"/>
              <a:t> the part that has full rights to be really reliable!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10</a:t>
            </a:fld>
            <a:endParaRPr lang="en-US"/>
          </a:p>
        </p:txBody>
      </p:sp>
    </p:spTree>
    <p:extLst>
      <p:ext uri="{BB962C8B-B14F-4D97-AF65-F5344CB8AC3E}">
        <p14:creationId xmlns:p14="http://schemas.microsoft.com/office/powerpoint/2010/main" val="721958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mtClean="0">
                <a:latin typeface="Times New Roman" panose="02020603050405020304" pitchFamily="18" charset="0"/>
              </a:rPr>
              <a:t>Processor routinely checks for interrupts and if one is logged, it goes back to save the state of the process it is executing and enters the kernel to service the interrupt. The service is done by entering a interrupt vector table which contains the address of the specific interrupt service routine. Once the routine is serviced the kernel gives control back to the user process. </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In multiprocessor systems, only one processor has to service the interrupt from an external device.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What happens when you move a mouse pointer? Each move or point or click registers as an interrupt which is noticed by the processor which moves the control back to the Kernel to service the interrupt routine and that shows up as an action to its associated process (e.g. move of mouse pointer in the active window, or highlight of a word selected, etc.)</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An alternative to Interrupt would be “polling” where the Kernel would go in a round-robin fashion to check the status of each device to see if they have an interrupt.</a:t>
            </a:r>
          </a:p>
        </p:txBody>
      </p:sp>
    </p:spTree>
    <p:extLst>
      <p:ext uri="{BB962C8B-B14F-4D97-AF65-F5344CB8AC3E}">
        <p14:creationId xmlns:p14="http://schemas.microsoft.com/office/powerpoint/2010/main" val="65651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atin typeface="Calibri Light" panose="020F0302020204030204"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Calibri Light" panose="020F03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latin typeface="Calibri Light" panose="020F0302020204030204" pitchFamily="34" charset="0"/>
              </a:defRPr>
            </a:lvl1pPr>
          </a:lstStyle>
          <a:p>
            <a:r>
              <a:rPr lang="en-US" smtClean="0"/>
              <a:t>Feb 2, 2016</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latin typeface="Calibri Light" panose="020F0302020204030204" pitchFamily="34" charset="0"/>
              </a:defRPr>
            </a:lvl1pPr>
          </a:lstStyle>
          <a:p>
            <a:r>
              <a:rPr lang="en-US" smtClean="0"/>
              <a:t>CSCE-313 Spring 2016</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latin typeface="Calibri Light" panose="020F0302020204030204" pitchFamily="34" charset="0"/>
              </a:defRPr>
            </a:lvl1pPr>
          </a:lstStyle>
          <a:p>
            <a:fld id="{72AC53DF-4216-466D-99A7-94400E6C2A2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 2, 2016</a:t>
            </a:r>
            <a:endParaRPr lang="en-US" dirty="0"/>
          </a:p>
        </p:txBody>
      </p:sp>
      <p:sp>
        <p:nvSpPr>
          <p:cNvPr id="5" name="Footer Placeholder 4"/>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6" name="Slide Number Placeholder 5"/>
          <p:cNvSpPr>
            <a:spLocks noGrp="1"/>
          </p:cNvSpPr>
          <p:nvPr>
            <p:ph type="sldNum" sz="quarter" idx="12"/>
          </p:nvPr>
        </p:nvSpPr>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lvl1pPr>
              <a:defRPr>
                <a:latin typeface="Calibri Light" panose="020F03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lvl1pPr>
              <a:defRPr>
                <a:latin typeface="Calibri Light" panose="020F0302020204030204" pitchFamily="34" charset="0"/>
              </a:defRPr>
            </a:lvl1pPr>
          </a:lstStyle>
          <a:p>
            <a:pPr algn="r"/>
            <a:r>
              <a:rPr lang="en-US" smtClean="0"/>
              <a:t>Feb 2, 2016</a:t>
            </a:r>
            <a:endParaRPr lang="en-US" dirty="0"/>
          </a:p>
        </p:txBody>
      </p:sp>
      <p:sp>
        <p:nvSpPr>
          <p:cNvPr id="5" name="Footer Placeholder 4"/>
          <p:cNvSpPr>
            <a:spLocks noGrp="1"/>
          </p:cNvSpPr>
          <p:nvPr>
            <p:ph type="ftr" sz="quarter" idx="11"/>
          </p:nvPr>
        </p:nvSpPr>
        <p:spPr>
          <a:xfrm>
            <a:off x="457201" y="6248207"/>
            <a:ext cx="5573483" cy="365125"/>
          </a:xfrm>
        </p:spPr>
        <p:txBody>
          <a:bodyPr/>
          <a:lstStyle>
            <a:lvl1pPr>
              <a:defRPr>
                <a:latin typeface="Calibri Light" panose="020F0302020204030204" pitchFamily="34" charset="0"/>
              </a:defRPr>
            </a:lvl1pPr>
          </a:lstStyle>
          <a:p>
            <a:r>
              <a:rPr lang="en-US" smtClean="0"/>
              <a:t>CSCE-313 Spring 2016</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6" name="Slide Number Placeholder 5"/>
          <p:cNvSpPr>
            <a:spLocks noGrp="1"/>
          </p:cNvSpPr>
          <p:nvPr>
            <p:ph type="sldNum" sz="quarter" idx="12"/>
          </p:nvPr>
        </p:nvSpPr>
        <p:spPr>
          <a:xfrm rot="5400000">
            <a:off x="5989638" y="144462"/>
            <a:ext cx="533400" cy="244476"/>
          </a:xfrm>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400800" y="6492875"/>
            <a:ext cx="2667000" cy="365125"/>
          </a:xfrm>
        </p:spPr>
        <p:txBody>
          <a:bodyPr/>
          <a:lstStyle>
            <a:lvl1pPr algn="r">
              <a:defRPr/>
            </a:lvl1pPr>
          </a:lstStyle>
          <a:p>
            <a:r>
              <a:rPr lang="en-US" smtClean="0"/>
              <a:t>Feb 2, 2016</a:t>
            </a:r>
            <a:endParaRPr lang="en-US" dirty="0"/>
          </a:p>
        </p:txBody>
      </p:sp>
      <p:sp>
        <p:nvSpPr>
          <p:cNvPr id="5" name="Footer Placeholder 4"/>
          <p:cNvSpPr>
            <a:spLocks noGrp="1"/>
          </p:cNvSpPr>
          <p:nvPr>
            <p:ph type="ftr" sz="quarter" idx="11"/>
          </p:nvPr>
        </p:nvSpPr>
        <p:spPr>
          <a:xfrm>
            <a:off x="609600" y="6492875"/>
            <a:ext cx="5421083" cy="365125"/>
          </a:xfrm>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724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latin typeface="Calibri Light" panose="020F03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Calibri Light" panose="020F0302020204030204"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pPr algn="r"/>
            <a:r>
              <a:rPr lang="en-US" smtClean="0"/>
              <a:t>Feb 2, 2016</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smtClean="0"/>
              <a:t>CSCE-313 Spring 2016</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 2, 2016</a:t>
            </a:r>
            <a:endParaRPr lang="en-US" dirty="0"/>
          </a:p>
        </p:txBody>
      </p:sp>
      <p:sp>
        <p:nvSpPr>
          <p:cNvPr id="10" name="Slide Number Placeholder 9"/>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2" name="Footer Placeholder 11"/>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2016</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Calibri Light" panose="020F0302020204030204" pitchFamily="34" charset="0"/>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 2, 2016</a:t>
            </a:r>
            <a:endParaRPr lang="en-US" dirty="0"/>
          </a:p>
        </p:txBody>
      </p:sp>
      <p:sp>
        <p:nvSpPr>
          <p:cNvPr id="12" name="Slide Number Placeholder 11"/>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4" name="Footer Placeholder 13"/>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2016</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 2, 2016</a:t>
            </a:r>
            <a:endParaRPr lang="en-US" dirty="0"/>
          </a:p>
        </p:txBody>
      </p:sp>
      <p:sp>
        <p:nvSpPr>
          <p:cNvPr id="4" name="Footer Placeholder 3"/>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5" name="Slide Number Placeholder 4"/>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 2, 2016</a:t>
            </a:r>
            <a:endParaRPr lang="en-US" dirty="0"/>
          </a:p>
        </p:txBody>
      </p:sp>
      <p:sp>
        <p:nvSpPr>
          <p:cNvPr id="3" name="Footer Placeholder 2"/>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 2, 2016</a:t>
            </a:r>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atin typeface="Calibri Light" panose="020F0302020204030204" pitchFamily="34" charset="0"/>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latin typeface="Calibri Light" panose="020F0302020204030204" pitchFamily="34" charset="0"/>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lvl1pPr>
              <a:defRPr>
                <a:latin typeface="Calibri Light" panose="020F0302020204030204" pitchFamily="34" charset="0"/>
              </a:defRPr>
            </a:lvl1pPr>
          </a:lstStyle>
          <a:p>
            <a:pPr algn="r"/>
            <a:r>
              <a:rPr lang="en-US" smtClean="0"/>
              <a:t>Feb 2, 2016</a:t>
            </a:r>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atin typeface="Calibri Light" panose="020F0302020204030204" pitchFamily="34" charset="0"/>
              </a:defRPr>
            </a:lvl1pPr>
          </a:lstStyle>
          <a:p>
            <a:fld id="{1AD93096-5B34-4342-9326-69289CEAE4C2}"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lvl1pPr>
              <a:defRPr>
                <a:latin typeface="Calibri Light" panose="020F0302020204030204" pitchFamily="34" charset="0"/>
              </a:defRPr>
            </a:lvl1pPr>
          </a:lstStyle>
          <a:p>
            <a:r>
              <a:rPr lang="en-US" smtClean="0"/>
              <a:t>CSCE-313 Spring 2016</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atin typeface="Calibri Light" panose="020F0302020204030204" pitchFamily="34" charset="0"/>
              </a:defRPr>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latin typeface="Calibri Light" panose="020F0302020204030204" pitchFamily="34" charset="0"/>
              </a:defRPr>
            </a:lvl1pPr>
          </a:lstStyle>
          <a:p>
            <a:r>
              <a:rPr lang="en-US" smtClean="0"/>
              <a:t>Feb 2, 2016</a:t>
            </a:r>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latin typeface="Calibri Light" panose="020F0302020204030204" pitchFamily="34" charset="0"/>
              </a:defRPr>
            </a:lvl1pPr>
          </a:lstStyle>
          <a:p>
            <a:r>
              <a:rPr lang="en-US" smtClean="0"/>
              <a:t>CSCE-313 Spring 2016</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p:txStyles>
    <p:titleStyle>
      <a:lvl1pPr algn="l" rtl="0" eaLnBrk="1" latinLnBrk="0" hangingPunct="1">
        <a:spcBef>
          <a:spcPct val="0"/>
        </a:spcBef>
        <a:buNone/>
        <a:defRPr sz="4400" kern="1200">
          <a:solidFill>
            <a:schemeClr val="tx2"/>
          </a:solidFill>
          <a:latin typeface="Calibri Light" panose="020F0302020204030204"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smtClean="0"/>
              <a:t>CSCE-313 Spring 2016</a:t>
            </a:r>
            <a:endParaRPr lang="en-US"/>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timing>
    <p:tnLst>
      <p:par>
        <p:cTn id="1" dur="indefinite" restart="never" nodeType="tmRoot"/>
      </p:par>
    </p:tnLst>
  </p:timing>
  <p:hf hdr="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d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124200"/>
            <a:ext cx="6781800" cy="2667000"/>
          </a:xfrm>
        </p:spPr>
        <p:txBody>
          <a:bodyPr>
            <a:normAutofit/>
          </a:bodyPr>
          <a:lstStyle/>
          <a:p>
            <a:r>
              <a:rPr lang="en-US" dirty="0">
                <a:solidFill>
                  <a:schemeClr val="accent1">
                    <a:lumMod val="75000"/>
                  </a:schemeClr>
                </a:solidFill>
              </a:rPr>
              <a:t>CSCE 313 </a:t>
            </a:r>
            <a:r>
              <a:rPr lang="en-US" dirty="0" smtClean="0">
                <a:solidFill>
                  <a:schemeClr val="accent1">
                    <a:lumMod val="75000"/>
                  </a:schemeClr>
                </a:solidFill>
              </a:rPr>
              <a:t>– </a:t>
            </a:r>
            <a:r>
              <a:rPr lang="en-US" dirty="0" smtClean="0">
                <a:solidFill>
                  <a:schemeClr val="accent1">
                    <a:lumMod val="75000"/>
                  </a:schemeClr>
                </a:solidFill>
              </a:rPr>
              <a:t>architectural support for </a:t>
            </a:r>
            <a:r>
              <a:rPr lang="en-US" dirty="0" err="1" smtClean="0">
                <a:solidFill>
                  <a:schemeClr val="accent1">
                    <a:lumMod val="75000"/>
                  </a:schemeClr>
                </a:solidFill>
              </a:rPr>
              <a:t>os</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fontScale="92500" lnSpcReduction="20000"/>
          </a:bodyPr>
          <a:lstStyle/>
          <a:p>
            <a:r>
              <a:rPr lang="en-US" dirty="0" smtClean="0"/>
              <a:t>Aakash Tyagi</a:t>
            </a:r>
            <a:br>
              <a:rPr lang="en-US" dirty="0" smtClean="0"/>
            </a:br>
            <a:r>
              <a:rPr lang="en-US" dirty="0" smtClean="0"/>
              <a:t>CSCE 313 Spring 2016</a:t>
            </a:r>
          </a:p>
        </p:txBody>
      </p:sp>
      <p:sp>
        <p:nvSpPr>
          <p:cNvPr id="4" name="TextBox 3"/>
          <p:cNvSpPr txBox="1"/>
          <p:nvPr/>
        </p:nvSpPr>
        <p:spPr>
          <a:xfrm>
            <a:off x="152400" y="6248400"/>
            <a:ext cx="1839606" cy="369332"/>
          </a:xfrm>
          <a:prstGeom prst="rect">
            <a:avLst/>
          </a:prstGeom>
          <a:noFill/>
        </p:spPr>
        <p:txBody>
          <a:bodyPr wrap="none" rtlCol="0">
            <a:spAutoFit/>
          </a:bodyPr>
          <a:lstStyle/>
          <a:p>
            <a:r>
              <a:rPr lang="en-US" dirty="0" smtClean="0">
                <a:solidFill>
                  <a:schemeClr val="bg1"/>
                </a:solidFill>
              </a:rPr>
              <a:t>February 2, </a:t>
            </a:r>
            <a:r>
              <a:rPr lang="en-US" dirty="0" smtClean="0">
                <a:solidFill>
                  <a:schemeClr val="bg1"/>
                </a:solidFill>
              </a:rPr>
              <a:t>2016</a:t>
            </a:r>
            <a:endParaRPr lang="en-US" dirty="0">
              <a:solidFill>
                <a:schemeClr val="bg1"/>
              </a:solidFill>
            </a:endParaRPr>
          </a:p>
        </p:txBody>
      </p:sp>
      <p:sp>
        <p:nvSpPr>
          <p:cNvPr id="5" name="TextBox 4"/>
          <p:cNvSpPr txBox="1"/>
          <p:nvPr/>
        </p:nvSpPr>
        <p:spPr>
          <a:xfrm>
            <a:off x="429908" y="381000"/>
            <a:ext cx="5095434" cy="461665"/>
          </a:xfrm>
          <a:prstGeom prst="rect">
            <a:avLst/>
          </a:prstGeom>
          <a:noFill/>
        </p:spPr>
        <p:txBody>
          <a:bodyPr wrap="none" rtlCol="0">
            <a:spAutoFit/>
          </a:bodyPr>
          <a:lstStyle/>
          <a:p>
            <a:r>
              <a:rPr lang="en-US" sz="2400" dirty="0" smtClean="0"/>
              <a:t>Reading Reference: Textbook Chapter 2</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455152" cy="990600"/>
          </a:xfrm>
        </p:spPr>
        <p:txBody>
          <a:bodyPr>
            <a:noAutofit/>
          </a:bodyPr>
          <a:lstStyle/>
          <a:p>
            <a:r>
              <a:rPr lang="en-US" sz="3600" dirty="0" smtClean="0"/>
              <a:t>Hardware Support: Dual-Mode Operation</a:t>
            </a:r>
            <a:endParaRPr lang="en-US" sz="3600" dirty="0"/>
          </a:p>
        </p:txBody>
      </p:sp>
      <p:sp>
        <p:nvSpPr>
          <p:cNvPr id="3" name="Content Placeholder 2"/>
          <p:cNvSpPr>
            <a:spLocks noGrp="1"/>
          </p:cNvSpPr>
          <p:nvPr>
            <p:ph idx="1"/>
          </p:nvPr>
        </p:nvSpPr>
        <p:spPr/>
        <p:txBody>
          <a:bodyPr/>
          <a:lstStyle/>
          <a:p>
            <a:r>
              <a:rPr lang="en-US" dirty="0" smtClean="0"/>
              <a:t>Kernel mode</a:t>
            </a:r>
          </a:p>
          <a:p>
            <a:pPr lvl="1"/>
            <a:r>
              <a:rPr lang="en-US" dirty="0" smtClean="0"/>
              <a:t>Execution with the full privileges of the hardware</a:t>
            </a:r>
          </a:p>
          <a:p>
            <a:pPr lvl="2"/>
            <a:r>
              <a:rPr lang="en-US" dirty="0" smtClean="0"/>
              <a:t>E.g. Read/write to any memory, access any I/O device, read/write any disk sector, </a:t>
            </a:r>
            <a:r>
              <a:rPr lang="en-US" dirty="0" smtClean="0"/>
              <a:t>send/receive </a:t>
            </a:r>
            <a:r>
              <a:rPr lang="en-US" dirty="0" smtClean="0"/>
              <a:t>any packet</a:t>
            </a:r>
          </a:p>
          <a:p>
            <a:r>
              <a:rPr lang="en-US" dirty="0" smtClean="0"/>
              <a:t>User mode</a:t>
            </a:r>
          </a:p>
          <a:p>
            <a:pPr lvl="1"/>
            <a:r>
              <a:rPr lang="en-US" dirty="0" smtClean="0"/>
              <a:t>Limited privileges</a:t>
            </a:r>
          </a:p>
          <a:p>
            <a:pPr lvl="1"/>
            <a:r>
              <a:rPr lang="en-US" dirty="0" smtClean="0"/>
              <a:t>Only those granted by the operating system kernel</a:t>
            </a:r>
          </a:p>
          <a:p>
            <a:r>
              <a:rPr lang="en-US" dirty="0" smtClean="0"/>
              <a:t>On the x86, mode stored in EFLAGS register</a:t>
            </a:r>
          </a:p>
        </p:txBody>
      </p:sp>
      <p:sp>
        <p:nvSpPr>
          <p:cNvPr id="4" name="Date Placeholder 3"/>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Tree>
    <p:extLst>
      <p:ext uri="{BB962C8B-B14F-4D97-AF65-F5344CB8AC3E}">
        <p14:creationId xmlns:p14="http://schemas.microsoft.com/office/powerpoint/2010/main" val="44009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Model of a CPU</a:t>
            </a:r>
            <a:endParaRPr lang="en-US" dirty="0"/>
          </a:p>
        </p:txBody>
      </p:sp>
      <p:pic>
        <p:nvPicPr>
          <p:cNvPr id="4" name="Content Placeholder 3" descr="ProgramCounter1.ai"/>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9269" r="-19269"/>
              <a:stretch>
                <a:fillRect/>
              </a:stretch>
            </p:blipFill>
          </mc:Choice>
          <mc:Fallback>
            <p:blipFill>
              <a:blip r:embed="rId3"/>
              <a:srcRect l="-19269" r="-19269"/>
              <a:stretch>
                <a:fillRect/>
              </a:stretch>
            </p:blipFill>
          </mc:Fallback>
        </mc:AlternateContent>
        <p:spPr/>
      </p:pic>
      <p:sp>
        <p:nvSpPr>
          <p:cNvPr id="3" name="Date Placeholder 2"/>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Tree>
    <p:extLst>
      <p:ext uri="{BB962C8B-B14F-4D97-AF65-F5344CB8AC3E}">
        <p14:creationId xmlns:p14="http://schemas.microsoft.com/office/powerpoint/2010/main" val="390218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CPU with Dual-Mode Operation</a:t>
            </a:r>
            <a:endParaRPr lang="en-US" dirty="0"/>
          </a:p>
        </p:txBody>
      </p:sp>
      <p:pic>
        <p:nvPicPr>
          <p:cNvPr id="4" name="Content Placeholder 3" descr="ProgramCounter2.pdf"/>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9184" r="-39184"/>
              <a:stretch>
                <a:fillRect/>
              </a:stretch>
            </p:blipFill>
          </mc:Choice>
          <mc:Fallback>
            <p:blipFill>
              <a:blip r:embed="rId3"/>
              <a:srcRect l="-39184" r="-39184"/>
              <a:stretch>
                <a:fillRect/>
              </a:stretch>
            </p:blipFill>
          </mc:Fallback>
        </mc:AlternateContent>
        <p:spPr>
          <a:xfrm>
            <a:off x="-76200" y="1600200"/>
            <a:ext cx="8842248" cy="5123546"/>
          </a:xfrm>
        </p:spPr>
      </p:pic>
      <p:sp>
        <p:nvSpPr>
          <p:cNvPr id="3" name="Date Placeholder 2"/>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Tree>
    <p:extLst>
      <p:ext uri="{BB962C8B-B14F-4D97-AF65-F5344CB8AC3E}">
        <p14:creationId xmlns:p14="http://schemas.microsoft.com/office/powerpoint/2010/main" val="3694343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Privileged instructions</a:t>
            </a:r>
          </a:p>
          <a:p>
            <a:pPr lvl="1"/>
            <a:r>
              <a:rPr lang="en-US" dirty="0" smtClean="0"/>
              <a:t>Available to kernel</a:t>
            </a:r>
          </a:p>
          <a:p>
            <a:pPr lvl="1"/>
            <a:r>
              <a:rPr lang="en-US" dirty="0" smtClean="0"/>
              <a:t>Not available to user code</a:t>
            </a:r>
          </a:p>
          <a:p>
            <a:r>
              <a:rPr lang="en-US" dirty="0" smtClean="0"/>
              <a:t>Limits on memory accesses</a:t>
            </a:r>
          </a:p>
          <a:p>
            <a:pPr lvl="1"/>
            <a:r>
              <a:rPr lang="en-US" dirty="0" smtClean="0"/>
              <a:t>To prevent user code from overwriting the </a:t>
            </a:r>
            <a:r>
              <a:rPr lang="en-US" dirty="0" smtClean="0"/>
              <a:t>kernel or each other</a:t>
            </a:r>
            <a:endParaRPr lang="en-US" dirty="0" smtClean="0"/>
          </a:p>
          <a:p>
            <a:r>
              <a:rPr lang="en-US" dirty="0" smtClean="0"/>
              <a:t>Timer</a:t>
            </a:r>
          </a:p>
          <a:p>
            <a:pPr lvl="1"/>
            <a:r>
              <a:rPr lang="en-US" dirty="0" smtClean="0"/>
              <a:t>To regain control from a user program in a </a:t>
            </a:r>
            <a:r>
              <a:rPr lang="en-US" dirty="0" smtClean="0"/>
              <a:t>loop</a:t>
            </a:r>
            <a:endParaRPr lang="en-US" dirty="0" smtClean="0"/>
          </a:p>
        </p:txBody>
      </p:sp>
      <p:sp>
        <p:nvSpPr>
          <p:cNvPr id="4" name="Date Placeholder 3"/>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
        <p:nvSpPr>
          <p:cNvPr id="8" name="Title 1"/>
          <p:cNvSpPr>
            <a:spLocks noGrp="1"/>
          </p:cNvSpPr>
          <p:nvPr>
            <p:ph type="title"/>
          </p:nvPr>
        </p:nvSpPr>
        <p:spPr>
          <a:xfrm>
            <a:off x="612648" y="228600"/>
            <a:ext cx="8455152" cy="990600"/>
          </a:xfrm>
        </p:spPr>
        <p:txBody>
          <a:bodyPr>
            <a:noAutofit/>
          </a:bodyPr>
          <a:lstStyle/>
          <a:p>
            <a:r>
              <a:rPr lang="en-US" sz="3600" dirty="0" smtClean="0"/>
              <a:t>Hardware Support: Dual-Mode Operation</a:t>
            </a:r>
            <a:endParaRPr lang="en-US" sz="3600" dirty="0"/>
          </a:p>
        </p:txBody>
      </p:sp>
    </p:spTree>
    <p:extLst>
      <p:ext uri="{BB962C8B-B14F-4D97-AF65-F5344CB8AC3E}">
        <p14:creationId xmlns:p14="http://schemas.microsoft.com/office/powerpoint/2010/main" val="3152308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Privileged Instructions</a:t>
            </a:r>
            <a:endParaRPr lang="en-US" dirty="0"/>
          </a:p>
        </p:txBody>
      </p:sp>
      <p:sp>
        <p:nvSpPr>
          <p:cNvPr id="3" name="Date Placeholder 2"/>
          <p:cNvSpPr>
            <a:spLocks noGrp="1"/>
          </p:cNvSpPr>
          <p:nvPr>
            <p:ph type="dt" sz="half" idx="10"/>
          </p:nvPr>
        </p:nvSpPr>
        <p:spPr/>
        <p:txBody>
          <a:bodyPr/>
          <a:lstStyle/>
          <a:p>
            <a:r>
              <a:rPr lang="en-US" smtClean="0"/>
              <a:t>Feb 2,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
        <p:nvSpPr>
          <p:cNvPr id="6" name="Content Placeholder 5"/>
          <p:cNvSpPr>
            <a:spLocks noGrp="1"/>
          </p:cNvSpPr>
          <p:nvPr>
            <p:ph sz="quarter" idx="1"/>
          </p:nvPr>
        </p:nvSpPr>
        <p:spPr>
          <a:xfrm>
            <a:off x="612648" y="1600199"/>
            <a:ext cx="8455152" cy="5181601"/>
          </a:xfrm>
        </p:spPr>
        <p:txBody>
          <a:bodyPr>
            <a:normAutofit/>
          </a:bodyPr>
          <a:lstStyle/>
          <a:p>
            <a:r>
              <a:rPr lang="en-US" sz="3200" dirty="0"/>
              <a:t>A select few CPU instructions available only to </a:t>
            </a:r>
            <a:r>
              <a:rPr lang="en-US" sz="3200" dirty="0" smtClean="0"/>
              <a:t>the OS</a:t>
            </a:r>
            <a:endParaRPr lang="en-US" sz="3200" dirty="0" smtClean="0"/>
          </a:p>
          <a:p>
            <a:pPr lvl="1"/>
            <a:r>
              <a:rPr lang="en-US" sz="2800" dirty="0" smtClean="0"/>
              <a:t>Allows </a:t>
            </a:r>
            <a:r>
              <a:rPr lang="en-US" sz="2800" dirty="0"/>
              <a:t>access to protected </a:t>
            </a:r>
            <a:r>
              <a:rPr lang="en-US" sz="2800" dirty="0" smtClean="0"/>
              <a:t>state</a:t>
            </a:r>
          </a:p>
          <a:p>
            <a:pPr lvl="1"/>
            <a:r>
              <a:rPr lang="en-US" sz="2800" dirty="0" smtClean="0"/>
              <a:t>Perform </a:t>
            </a:r>
            <a:r>
              <a:rPr lang="en-US" sz="2800" dirty="0"/>
              <a:t>global operations </a:t>
            </a:r>
          </a:p>
          <a:p>
            <a:endParaRPr lang="en-US" sz="3200" dirty="0"/>
          </a:p>
        </p:txBody>
      </p:sp>
    </p:spTree>
    <p:extLst>
      <p:ext uri="{BB962C8B-B14F-4D97-AF65-F5344CB8AC3E}">
        <p14:creationId xmlns:p14="http://schemas.microsoft.com/office/powerpoint/2010/main" val="3061911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Privileged </a:t>
            </a:r>
            <a:r>
              <a:rPr lang="en-US" dirty="0" smtClean="0"/>
              <a:t>Instructions - Examples</a:t>
            </a:r>
            <a:endParaRPr lang="en-US" dirty="0"/>
          </a:p>
        </p:txBody>
      </p:sp>
      <p:sp>
        <p:nvSpPr>
          <p:cNvPr id="3" name="Date Placeholder 2"/>
          <p:cNvSpPr>
            <a:spLocks noGrp="1"/>
          </p:cNvSpPr>
          <p:nvPr>
            <p:ph type="dt" sz="half" idx="10"/>
          </p:nvPr>
        </p:nvSpPr>
        <p:spPr/>
        <p:txBody>
          <a:bodyPr/>
          <a:lstStyle/>
          <a:p>
            <a:r>
              <a:rPr lang="en-US" smtClean="0"/>
              <a:t>Feb 2,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
        <p:nvSpPr>
          <p:cNvPr id="6" name="Content Placeholder 5"/>
          <p:cNvSpPr>
            <a:spLocks noGrp="1"/>
          </p:cNvSpPr>
          <p:nvPr>
            <p:ph sz="quarter" idx="1"/>
          </p:nvPr>
        </p:nvSpPr>
        <p:spPr>
          <a:xfrm>
            <a:off x="612648" y="1600199"/>
            <a:ext cx="8455152" cy="5181601"/>
          </a:xfrm>
        </p:spPr>
        <p:txBody>
          <a:bodyPr>
            <a:noAutofit/>
          </a:bodyPr>
          <a:lstStyle/>
          <a:p>
            <a:r>
              <a:rPr lang="en-US" sz="3600" dirty="0" smtClean="0"/>
              <a:t>Only </a:t>
            </a:r>
            <a:r>
              <a:rPr lang="en-US" sz="3600" dirty="0"/>
              <a:t>the OS should be able </a:t>
            </a:r>
            <a:r>
              <a:rPr lang="en-US" sz="3600" dirty="0" smtClean="0"/>
              <a:t>to </a:t>
            </a:r>
            <a:endParaRPr lang="en-US" sz="3600" dirty="0"/>
          </a:p>
          <a:p>
            <a:pPr lvl="1"/>
            <a:r>
              <a:rPr lang="en-US" sz="3200" dirty="0" smtClean="0"/>
              <a:t>Directly </a:t>
            </a:r>
            <a:r>
              <a:rPr lang="en-US" sz="3200" dirty="0"/>
              <a:t>access I/O devices (disks, </a:t>
            </a:r>
            <a:r>
              <a:rPr lang="en-US" sz="3200" dirty="0" smtClean="0"/>
              <a:t>printers</a:t>
            </a:r>
            <a:r>
              <a:rPr lang="en-US" sz="3200" dirty="0" smtClean="0"/>
              <a:t>..</a:t>
            </a:r>
            <a:r>
              <a:rPr lang="en-US" sz="3200" dirty="0" smtClean="0"/>
              <a:t>)</a:t>
            </a:r>
            <a:endParaRPr lang="en-US" sz="3200" dirty="0" smtClean="0"/>
          </a:p>
          <a:p>
            <a:pPr lvl="2"/>
            <a:r>
              <a:rPr lang="en-US" sz="2800" dirty="0" smtClean="0"/>
              <a:t>Allows </a:t>
            </a:r>
            <a:r>
              <a:rPr lang="en-US" sz="2800" dirty="0"/>
              <a:t>OS to enforce security and fairness </a:t>
            </a:r>
          </a:p>
          <a:p>
            <a:pPr lvl="1"/>
            <a:r>
              <a:rPr lang="en-US" sz="3200" dirty="0" smtClean="0"/>
              <a:t>Manipulate </a:t>
            </a:r>
            <a:r>
              <a:rPr lang="en-US" sz="3200" dirty="0"/>
              <a:t>memory management </a:t>
            </a:r>
            <a:r>
              <a:rPr lang="en-US" sz="3200" dirty="0" smtClean="0"/>
              <a:t>state</a:t>
            </a:r>
          </a:p>
          <a:p>
            <a:pPr lvl="2"/>
            <a:r>
              <a:rPr lang="en-US" sz="2800" dirty="0" smtClean="0"/>
              <a:t>E.g</a:t>
            </a:r>
            <a:r>
              <a:rPr lang="en-US" sz="2800" dirty="0"/>
              <a:t>., page tables, protection bits, TLB entries, </a:t>
            </a:r>
            <a:r>
              <a:rPr lang="en-US" sz="2800" dirty="0" smtClean="0"/>
              <a:t>etc.</a:t>
            </a:r>
          </a:p>
          <a:p>
            <a:pPr lvl="1"/>
            <a:r>
              <a:rPr lang="en-US" sz="3200" dirty="0" smtClean="0"/>
              <a:t>Adjust </a:t>
            </a:r>
            <a:r>
              <a:rPr lang="en-US" sz="3200" dirty="0"/>
              <a:t>protected control registers </a:t>
            </a:r>
          </a:p>
          <a:p>
            <a:pPr lvl="2"/>
            <a:r>
              <a:rPr lang="en-US" sz="2800" dirty="0" smtClean="0"/>
              <a:t>U</a:t>
            </a:r>
            <a:r>
              <a:rPr lang="en-US" sz="2800" dirty="0" smtClean="0"/>
              <a:t>ser </a:t>
            </a:r>
            <a:r>
              <a:rPr lang="en-US" sz="2800" dirty="0" smtClean="0">
                <a:sym typeface="Wingdings" panose="05000000000000000000" pitchFamily="2" charset="2"/>
              </a:rPr>
              <a:t>  </a:t>
            </a:r>
            <a:r>
              <a:rPr lang="en-US" sz="2800" dirty="0">
                <a:sym typeface="Wingdings" panose="05000000000000000000" pitchFamily="2" charset="2"/>
              </a:rPr>
              <a:t>K</a:t>
            </a:r>
            <a:r>
              <a:rPr lang="en-US" sz="2800" dirty="0" smtClean="0"/>
              <a:t>ernel modes </a:t>
            </a:r>
            <a:r>
              <a:rPr lang="en-US" sz="2800" dirty="0"/>
              <a:t>or </a:t>
            </a:r>
            <a:r>
              <a:rPr lang="en-US" sz="2800" dirty="0" smtClean="0"/>
              <a:t>Raise/Lower </a:t>
            </a:r>
            <a:r>
              <a:rPr lang="en-US" sz="2800" dirty="0"/>
              <a:t>interrupt level </a:t>
            </a:r>
          </a:p>
          <a:p>
            <a:pPr lvl="1"/>
            <a:r>
              <a:rPr lang="en-US" sz="3200" dirty="0" smtClean="0"/>
              <a:t>Execute </a:t>
            </a:r>
            <a:r>
              <a:rPr lang="en-US" sz="3200" dirty="0"/>
              <a:t>the halt </a:t>
            </a:r>
            <a:r>
              <a:rPr lang="en-US" sz="3200" dirty="0" smtClean="0"/>
              <a:t>instruction</a:t>
            </a:r>
          </a:p>
          <a:p>
            <a:endParaRPr lang="en-US" sz="3600" dirty="0"/>
          </a:p>
        </p:txBody>
      </p:sp>
    </p:spTree>
    <p:extLst>
      <p:ext uri="{BB962C8B-B14F-4D97-AF65-F5344CB8AC3E}">
        <p14:creationId xmlns:p14="http://schemas.microsoft.com/office/powerpoint/2010/main" val="531005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Date Placeholder 2"/>
          <p:cNvSpPr>
            <a:spLocks noGrp="1"/>
          </p:cNvSpPr>
          <p:nvPr>
            <p:ph type="dt" sz="half" idx="10"/>
          </p:nvPr>
        </p:nvSpPr>
        <p:spPr/>
        <p:txBody>
          <a:bodyPr/>
          <a:lstStyle/>
          <a:p>
            <a:r>
              <a:rPr lang="en-US" smtClean="0"/>
              <a:t>Feb 2,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sz="3200" dirty="0"/>
              <a:t>What should happen if a user program attempts to execute a privileged instruction?</a:t>
            </a:r>
          </a:p>
          <a:p>
            <a:endParaRPr lang="en-US" sz="3200" dirty="0"/>
          </a:p>
        </p:txBody>
      </p:sp>
    </p:spTree>
    <p:extLst>
      <p:ext uri="{BB962C8B-B14F-4D97-AF65-F5344CB8AC3E}">
        <p14:creationId xmlns:p14="http://schemas.microsoft.com/office/powerpoint/2010/main" val="1209960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Protection</a:t>
            </a:r>
            <a:endParaRPr lang="en-US" dirty="0"/>
          </a:p>
        </p:txBody>
      </p:sp>
      <p:sp>
        <p:nvSpPr>
          <p:cNvPr id="3" name="Date Placeholder 2"/>
          <p:cNvSpPr>
            <a:spLocks noGrp="1"/>
          </p:cNvSpPr>
          <p:nvPr>
            <p:ph type="dt" sz="half" idx="10"/>
          </p:nvPr>
        </p:nvSpPr>
        <p:spPr/>
        <p:txBody>
          <a:bodyPr/>
          <a:lstStyle/>
          <a:p>
            <a:r>
              <a:rPr lang="en-US" smtClean="0"/>
              <a:t>Feb 2,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sz="3200" dirty="0" smtClean="0"/>
              <a:t>Memory </a:t>
            </a:r>
            <a:r>
              <a:rPr lang="en-US" sz="3200" dirty="0"/>
              <a:t>management hardware provides </a:t>
            </a:r>
            <a:r>
              <a:rPr lang="en-US" sz="3200" dirty="0" smtClean="0"/>
              <a:t>protection. Examples:</a:t>
            </a:r>
            <a:endParaRPr lang="en-US" sz="3200" dirty="0" smtClean="0"/>
          </a:p>
          <a:p>
            <a:pPr lvl="1"/>
            <a:r>
              <a:rPr lang="en-US" sz="2800" dirty="0" smtClean="0"/>
              <a:t>Base </a:t>
            </a:r>
            <a:r>
              <a:rPr lang="en-US" sz="2800" dirty="0"/>
              <a:t>and limit </a:t>
            </a:r>
            <a:r>
              <a:rPr lang="en-US" sz="2800" dirty="0" smtClean="0"/>
              <a:t>registers</a:t>
            </a:r>
          </a:p>
          <a:p>
            <a:pPr lvl="1"/>
            <a:r>
              <a:rPr lang="en-US" sz="2800" dirty="0" smtClean="0"/>
              <a:t>Page </a:t>
            </a:r>
            <a:r>
              <a:rPr lang="en-US" sz="2800" dirty="0"/>
              <a:t>table pointers, </a:t>
            </a:r>
            <a:r>
              <a:rPr lang="en-US" sz="2800" dirty="0" smtClean="0"/>
              <a:t>Page </a:t>
            </a:r>
            <a:r>
              <a:rPr lang="en-US" sz="2800" dirty="0"/>
              <a:t>P</a:t>
            </a:r>
            <a:r>
              <a:rPr lang="en-US" sz="2800" dirty="0" smtClean="0"/>
              <a:t>rotection</a:t>
            </a:r>
            <a:r>
              <a:rPr lang="en-US" sz="2800" dirty="0"/>
              <a:t>, </a:t>
            </a:r>
            <a:r>
              <a:rPr lang="en-US" sz="2800" dirty="0" smtClean="0"/>
              <a:t>Translation Lookaside Buffer (TLB)</a:t>
            </a:r>
            <a:endParaRPr lang="en-US" sz="2800" dirty="0"/>
          </a:p>
          <a:p>
            <a:r>
              <a:rPr lang="en-US" sz="3200" dirty="0" smtClean="0"/>
              <a:t>Manipulating </a:t>
            </a:r>
            <a:r>
              <a:rPr lang="en-US" sz="3200" dirty="0"/>
              <a:t>memory management hardware uses protected (privileged) instructions</a:t>
            </a:r>
          </a:p>
        </p:txBody>
      </p:sp>
    </p:spTree>
    <p:extLst>
      <p:ext uri="{BB962C8B-B14F-4D97-AF65-F5344CB8AC3E}">
        <p14:creationId xmlns:p14="http://schemas.microsoft.com/office/powerpoint/2010/main" val="4243977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t>
            </a:r>
            <a:r>
              <a:rPr lang="en-US" dirty="0" smtClean="0"/>
              <a:t>Protection - Example</a:t>
            </a:r>
            <a:endParaRPr lang="en-US" dirty="0"/>
          </a:p>
        </p:txBody>
      </p:sp>
      <p:pic>
        <p:nvPicPr>
          <p:cNvPr id="4" name="Content Placeholder 3" descr="PhysicalMemory.pdf"/>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7928" r="-27928"/>
              <a:stretch>
                <a:fillRect/>
              </a:stretch>
            </p:blipFill>
          </mc:Choice>
          <mc:Fallback>
            <p:blipFill>
              <a:blip r:embed="rId3"/>
              <a:srcRect l="-27928" r="-27928"/>
              <a:stretch>
                <a:fillRect/>
              </a:stretch>
            </p:blipFill>
          </mc:Fallback>
        </mc:AlternateContent>
        <p:spPr/>
      </p:pic>
      <p:sp>
        <p:nvSpPr>
          <p:cNvPr id="3" name="Date Placeholder 2"/>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Tree>
    <p:extLst>
      <p:ext uri="{BB962C8B-B14F-4D97-AF65-F5344CB8AC3E}">
        <p14:creationId xmlns:p14="http://schemas.microsoft.com/office/powerpoint/2010/main" val="86347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Timer</a:t>
            </a:r>
            <a:endParaRPr lang="en-US" dirty="0"/>
          </a:p>
        </p:txBody>
      </p:sp>
      <p:sp>
        <p:nvSpPr>
          <p:cNvPr id="3" name="Content Placeholder 2"/>
          <p:cNvSpPr>
            <a:spLocks noGrp="1"/>
          </p:cNvSpPr>
          <p:nvPr>
            <p:ph idx="1"/>
          </p:nvPr>
        </p:nvSpPr>
        <p:spPr>
          <a:xfrm>
            <a:off x="612648" y="1600200"/>
            <a:ext cx="8531352" cy="4724400"/>
          </a:xfrm>
        </p:spPr>
        <p:txBody>
          <a:bodyPr>
            <a:noAutofit/>
          </a:bodyPr>
          <a:lstStyle/>
          <a:p>
            <a:r>
              <a:rPr lang="en-US" sz="3200" dirty="0"/>
              <a:t>Operating system timer is a critical building block</a:t>
            </a:r>
          </a:p>
          <a:p>
            <a:pPr lvl="1"/>
            <a:r>
              <a:rPr lang="en-US" sz="2800" dirty="0" smtClean="0"/>
              <a:t>Many </a:t>
            </a:r>
            <a:r>
              <a:rPr lang="en-US" sz="2800" dirty="0"/>
              <a:t>resources are time-shared; e.g., </a:t>
            </a:r>
            <a:r>
              <a:rPr lang="en-US" sz="2800" dirty="0" smtClean="0"/>
              <a:t>CPU</a:t>
            </a:r>
          </a:p>
          <a:p>
            <a:pPr lvl="1"/>
            <a:r>
              <a:rPr lang="en-US" sz="2800" dirty="0" smtClean="0"/>
              <a:t>Allows </a:t>
            </a:r>
            <a:r>
              <a:rPr lang="en-US" sz="2800" dirty="0"/>
              <a:t>OS to prevent infinite loops</a:t>
            </a:r>
          </a:p>
          <a:p>
            <a:r>
              <a:rPr lang="en-US" sz="3200" dirty="0" smtClean="0"/>
              <a:t>Fallback </a:t>
            </a:r>
            <a:r>
              <a:rPr lang="en-US" sz="3200" dirty="0"/>
              <a:t>mechanism by which OS regains control</a:t>
            </a:r>
          </a:p>
          <a:p>
            <a:pPr lvl="1"/>
            <a:r>
              <a:rPr lang="en-US" sz="2800" dirty="0" smtClean="0"/>
              <a:t>When </a:t>
            </a:r>
            <a:r>
              <a:rPr lang="en-US" sz="2800" dirty="0"/>
              <a:t>timer expires, generates an </a:t>
            </a:r>
            <a:r>
              <a:rPr lang="en-US" sz="2800" dirty="0" smtClean="0"/>
              <a:t>interrupt</a:t>
            </a:r>
          </a:p>
          <a:p>
            <a:pPr lvl="1"/>
            <a:r>
              <a:rPr lang="en-US" sz="2800" dirty="0" smtClean="0"/>
              <a:t>Handled </a:t>
            </a:r>
            <a:r>
              <a:rPr lang="en-US" sz="2800" dirty="0"/>
              <a:t>by kernel, which controls resumption context</a:t>
            </a:r>
          </a:p>
          <a:p>
            <a:pPr lvl="2"/>
            <a:r>
              <a:rPr lang="en-US" sz="2400" dirty="0" smtClean="0"/>
              <a:t>Basis </a:t>
            </a:r>
            <a:r>
              <a:rPr lang="en-US" sz="2400" dirty="0"/>
              <a:t>for OS scheduler; more later…</a:t>
            </a:r>
          </a:p>
          <a:p>
            <a:pPr lvl="1"/>
            <a:r>
              <a:rPr lang="en-US" sz="2800" dirty="0" smtClean="0"/>
              <a:t>Setting </a:t>
            </a:r>
            <a:r>
              <a:rPr lang="en-US" sz="2800" dirty="0"/>
              <a:t>(and clearing) a timer is a privileged </a:t>
            </a:r>
            <a:r>
              <a:rPr lang="en-US" sz="2800" dirty="0" smtClean="0"/>
              <a:t>instruction</a:t>
            </a:r>
            <a:endParaRPr lang="en-US" sz="2800" dirty="0"/>
          </a:p>
        </p:txBody>
      </p:sp>
      <p:sp>
        <p:nvSpPr>
          <p:cNvPr id="4" name="Date Placeholder 3"/>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Tree>
    <p:extLst>
      <p:ext uri="{BB962C8B-B14F-4D97-AF65-F5344CB8AC3E}">
        <p14:creationId xmlns:p14="http://schemas.microsoft.com/office/powerpoint/2010/main" val="133753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Theme of Today’s Discussion</a:t>
            </a:r>
            <a:endParaRPr lang="en-US" sz="3600" dirty="0"/>
          </a:p>
        </p:txBody>
      </p:sp>
      <p:sp>
        <p:nvSpPr>
          <p:cNvPr id="3" name="Date Placeholder 2"/>
          <p:cNvSpPr>
            <a:spLocks noGrp="1"/>
          </p:cNvSpPr>
          <p:nvPr>
            <p:ph type="dt" sz="half" idx="10"/>
          </p:nvPr>
        </p:nvSpPr>
        <p:spPr/>
        <p:txBody>
          <a:bodyPr/>
          <a:lstStyle/>
          <a:p>
            <a:r>
              <a:rPr lang="en-US" smtClean="0"/>
              <a:t>Feb 2, 2016</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
        <p:nvSpPr>
          <p:cNvPr id="5" name="Content Placeholder 4"/>
          <p:cNvSpPr>
            <a:spLocks noGrp="1"/>
          </p:cNvSpPr>
          <p:nvPr>
            <p:ph sz="quarter" idx="1"/>
          </p:nvPr>
        </p:nvSpPr>
        <p:spPr/>
        <p:txBody>
          <a:bodyPr/>
          <a:lstStyle/>
          <a:p>
            <a:r>
              <a:rPr lang="en-US" dirty="0" smtClean="0"/>
              <a:t>Understand </a:t>
            </a:r>
            <a:r>
              <a:rPr lang="en-US" b="1" dirty="0" smtClean="0"/>
              <a:t>Dual-Mode Operation </a:t>
            </a:r>
            <a:r>
              <a:rPr lang="en-US" dirty="0" smtClean="0"/>
              <a:t>(User Mode versus Kernel Mode)</a:t>
            </a:r>
          </a:p>
          <a:p>
            <a:r>
              <a:rPr lang="en-US" dirty="0" smtClean="0"/>
              <a:t>Cement our understanding of </a:t>
            </a:r>
            <a:r>
              <a:rPr lang="en-US" b="1" dirty="0"/>
              <a:t>A</a:t>
            </a:r>
            <a:r>
              <a:rPr lang="en-US" b="1" dirty="0" smtClean="0"/>
              <a:t>rchitectural </a:t>
            </a:r>
            <a:r>
              <a:rPr lang="en-US" b="1" dirty="0"/>
              <a:t>S</a:t>
            </a:r>
            <a:r>
              <a:rPr lang="en-US" b="1" dirty="0" smtClean="0"/>
              <a:t>upport </a:t>
            </a:r>
            <a:r>
              <a:rPr lang="en-US" dirty="0" smtClean="0"/>
              <a:t>for dual mode operation and exception control flow</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Tree>
    <p:extLst>
      <p:ext uri="{BB962C8B-B14F-4D97-AF65-F5344CB8AC3E}">
        <p14:creationId xmlns:p14="http://schemas.microsoft.com/office/powerpoint/2010/main" val="873548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For </a:t>
            </a:r>
            <a:r>
              <a:rPr lang="en-US" dirty="0"/>
              <a:t>a</a:t>
            </a:r>
            <a:r>
              <a:rPr lang="en-US" dirty="0" smtClean="0"/>
              <a:t> </a:t>
            </a:r>
            <a:r>
              <a:rPr lang="en-US" dirty="0"/>
              <a:t>“Hello world” program, the kernel must copy the string from the user </a:t>
            </a:r>
            <a:r>
              <a:rPr lang="en-US" dirty="0" smtClean="0"/>
              <a:t>program memory </a:t>
            </a:r>
            <a:r>
              <a:rPr lang="en-US" dirty="0"/>
              <a:t>into the screen memory. Why must the screen’s buffer memory be protected?</a:t>
            </a:r>
            <a:r>
              <a:rPr lang="en-US" dirty="0" smtClean="0"/>
              <a:t> </a:t>
            </a:r>
          </a:p>
        </p:txBody>
      </p:sp>
      <p:sp>
        <p:nvSpPr>
          <p:cNvPr id="4" name="Date Placeholder 3"/>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Tree>
    <p:extLst>
      <p:ext uri="{BB962C8B-B14F-4D97-AF65-F5344CB8AC3E}">
        <p14:creationId xmlns:p14="http://schemas.microsoft.com/office/powerpoint/2010/main" val="3059088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smtClean="0">
                <a:sym typeface="Wingdings" panose="05000000000000000000" pitchFamily="2" charset="2"/>
              </a:rPr>
              <a:t> Kernel Mode Switch</a:t>
            </a:r>
            <a:endParaRPr lang="en-US" dirty="0"/>
          </a:p>
        </p:txBody>
      </p:sp>
      <p:sp>
        <p:nvSpPr>
          <p:cNvPr id="3" name="Content Placeholder 2"/>
          <p:cNvSpPr>
            <a:spLocks noGrp="1"/>
          </p:cNvSpPr>
          <p:nvPr>
            <p:ph idx="1"/>
          </p:nvPr>
        </p:nvSpPr>
        <p:spPr/>
        <p:txBody>
          <a:bodyPr>
            <a:normAutofit/>
          </a:bodyPr>
          <a:lstStyle/>
          <a:p>
            <a:r>
              <a:rPr lang="en-US" b="1" dirty="0" smtClean="0"/>
              <a:t>From user-mode to </a:t>
            </a:r>
            <a:r>
              <a:rPr lang="en-US" b="1" dirty="0" smtClean="0"/>
              <a:t>kernel-mode</a:t>
            </a:r>
            <a:endParaRPr lang="en-US" b="1" dirty="0" smtClean="0"/>
          </a:p>
          <a:p>
            <a:pPr lvl="1"/>
            <a:r>
              <a:rPr lang="en-US" dirty="0" smtClean="0"/>
              <a:t>Interrupts</a:t>
            </a:r>
          </a:p>
          <a:p>
            <a:pPr lvl="2"/>
            <a:r>
              <a:rPr lang="en-US" dirty="0" smtClean="0"/>
              <a:t>Triggered by timer and I/O devices</a:t>
            </a:r>
          </a:p>
          <a:p>
            <a:pPr lvl="1"/>
            <a:r>
              <a:rPr lang="en-US" dirty="0" smtClean="0"/>
              <a:t>(Synchronous) Exceptions</a:t>
            </a:r>
          </a:p>
          <a:p>
            <a:pPr lvl="2"/>
            <a:r>
              <a:rPr lang="en-US" dirty="0" smtClean="0"/>
              <a:t>Triggered by unexpected program behavior</a:t>
            </a:r>
          </a:p>
          <a:p>
            <a:pPr lvl="2"/>
            <a:r>
              <a:rPr lang="en-US" dirty="0" smtClean="0"/>
              <a:t>Or malicious behavior!</a:t>
            </a:r>
          </a:p>
          <a:p>
            <a:pPr lvl="1"/>
            <a:r>
              <a:rPr lang="en-US" dirty="0" smtClean="0"/>
              <a:t>System calls (traps) (aka protected procedure call)</a:t>
            </a:r>
          </a:p>
          <a:p>
            <a:pPr lvl="2"/>
            <a:r>
              <a:rPr lang="en-US" dirty="0" smtClean="0"/>
              <a:t>Request by program for kernel to do some operation on its behalf</a:t>
            </a:r>
          </a:p>
          <a:p>
            <a:pPr lvl="2"/>
            <a:r>
              <a:rPr lang="en-US" dirty="0" smtClean="0"/>
              <a:t>Only limited # of very carefully coded entry points</a:t>
            </a:r>
          </a:p>
        </p:txBody>
      </p:sp>
      <p:sp>
        <p:nvSpPr>
          <p:cNvPr id="4" name="Date Placeholder 3"/>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pic>
        <p:nvPicPr>
          <p:cNvPr id="3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4834" y="1617689"/>
            <a:ext cx="2631658" cy="1150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Curved Right Arrow 34"/>
          <p:cNvSpPr/>
          <p:nvPr/>
        </p:nvSpPr>
        <p:spPr>
          <a:xfrm>
            <a:off x="6437342" y="1809076"/>
            <a:ext cx="174984" cy="38378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07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a:t>
            </a:r>
            <a:r>
              <a:rPr lang="en-US" dirty="0" smtClean="0">
                <a:sym typeface="Wingdings" panose="05000000000000000000" pitchFamily="2" charset="2"/>
              </a:rPr>
              <a:t> User </a:t>
            </a:r>
            <a:r>
              <a:rPr lang="en-US" dirty="0" smtClean="0"/>
              <a:t>Mode </a:t>
            </a:r>
            <a:r>
              <a:rPr lang="en-US" dirty="0" smtClean="0"/>
              <a:t>Switch</a:t>
            </a:r>
            <a:endParaRPr lang="en-US" dirty="0"/>
          </a:p>
        </p:txBody>
      </p:sp>
      <p:sp>
        <p:nvSpPr>
          <p:cNvPr id="3" name="Content Placeholder 2"/>
          <p:cNvSpPr>
            <a:spLocks noGrp="1"/>
          </p:cNvSpPr>
          <p:nvPr>
            <p:ph idx="1"/>
          </p:nvPr>
        </p:nvSpPr>
        <p:spPr/>
        <p:txBody>
          <a:bodyPr>
            <a:normAutofit/>
          </a:bodyPr>
          <a:lstStyle/>
          <a:p>
            <a:pPr lvl="0"/>
            <a:r>
              <a:rPr lang="en-US" dirty="0" smtClean="0"/>
              <a:t>From kernel-mode to </a:t>
            </a:r>
            <a:r>
              <a:rPr lang="en-US" dirty="0" smtClean="0"/>
              <a:t>user-mode</a:t>
            </a:r>
            <a:endParaRPr lang="en-US" dirty="0" smtClean="0"/>
          </a:p>
          <a:p>
            <a:pPr lvl="1"/>
            <a:r>
              <a:rPr lang="en-US" dirty="0" smtClean="0"/>
              <a:t>New process/new thread start</a:t>
            </a:r>
          </a:p>
          <a:p>
            <a:pPr lvl="2"/>
            <a:r>
              <a:rPr lang="en-US" dirty="0" smtClean="0"/>
              <a:t>Jump to first instruction in program/thread</a:t>
            </a:r>
          </a:p>
          <a:p>
            <a:pPr lvl="1"/>
            <a:r>
              <a:rPr lang="en-US" dirty="0" smtClean="0"/>
              <a:t>Return from interrupt, exception, system call</a:t>
            </a:r>
          </a:p>
          <a:p>
            <a:pPr lvl="2"/>
            <a:r>
              <a:rPr lang="en-US" dirty="0" smtClean="0"/>
              <a:t>Resume suspended execution</a:t>
            </a:r>
          </a:p>
          <a:p>
            <a:pPr lvl="1"/>
            <a:r>
              <a:rPr lang="en-US" dirty="0" smtClean="0"/>
              <a:t>Process/thread context switch</a:t>
            </a:r>
          </a:p>
          <a:p>
            <a:pPr lvl="2"/>
            <a:r>
              <a:rPr lang="en-US" dirty="0" smtClean="0"/>
              <a:t>Resume some other process</a:t>
            </a:r>
          </a:p>
          <a:p>
            <a:pPr lvl="1"/>
            <a:r>
              <a:rPr lang="en-US" dirty="0" smtClean="0"/>
              <a:t>User-level </a:t>
            </a:r>
            <a:r>
              <a:rPr lang="en-US" dirty="0" err="1" smtClean="0"/>
              <a:t>upcall</a:t>
            </a:r>
            <a:endParaRPr lang="en-US" dirty="0" smtClean="0"/>
          </a:p>
          <a:p>
            <a:pPr lvl="2"/>
            <a:r>
              <a:rPr lang="en-US" dirty="0" smtClean="0"/>
              <a:t>Asynchronous notification to user program by the kernel</a:t>
            </a:r>
          </a:p>
        </p:txBody>
      </p:sp>
      <p:sp>
        <p:nvSpPr>
          <p:cNvPr id="4" name="Date Placeholder 3"/>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pic>
        <p:nvPicPr>
          <p:cNvPr id="7"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9006" y="1516698"/>
            <a:ext cx="2677883" cy="1170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urved Right Arrow 8"/>
          <p:cNvSpPr/>
          <p:nvPr/>
        </p:nvSpPr>
        <p:spPr>
          <a:xfrm rot="292052" flipH="1" flipV="1">
            <a:off x="8814457" y="1735646"/>
            <a:ext cx="328900" cy="35300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7430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Transfer </a:t>
            </a:r>
            <a:r>
              <a:rPr lang="en-US" dirty="0" smtClean="0"/>
              <a:t>from User to </a:t>
            </a:r>
            <a:r>
              <a:rPr lang="en-US" dirty="0" smtClean="0"/>
              <a:t>Kernel Mode – Handling Interrupts</a:t>
            </a:r>
            <a:endParaRPr lang="en-US" dirty="0"/>
          </a:p>
        </p:txBody>
      </p:sp>
      <p:sp>
        <p:nvSpPr>
          <p:cNvPr id="3" name="Content Placeholder 2"/>
          <p:cNvSpPr>
            <a:spLocks noGrp="1"/>
          </p:cNvSpPr>
          <p:nvPr>
            <p:ph idx="1"/>
          </p:nvPr>
        </p:nvSpPr>
        <p:spPr/>
        <p:txBody>
          <a:bodyPr>
            <a:normAutofit/>
          </a:bodyPr>
          <a:lstStyle/>
          <a:p>
            <a:r>
              <a:rPr lang="en-US" dirty="0" smtClean="0"/>
              <a:t>On interrupt (x86)</a:t>
            </a:r>
          </a:p>
          <a:p>
            <a:pPr lvl="1"/>
            <a:r>
              <a:rPr lang="en-US" dirty="0" smtClean="0"/>
              <a:t>Save current stack pointer</a:t>
            </a:r>
          </a:p>
          <a:p>
            <a:pPr lvl="1"/>
            <a:r>
              <a:rPr lang="en-US" dirty="0" smtClean="0"/>
              <a:t>Save current program counter</a:t>
            </a:r>
          </a:p>
          <a:p>
            <a:pPr lvl="1"/>
            <a:r>
              <a:rPr lang="en-US" dirty="0" smtClean="0"/>
              <a:t>Save current processor status word (condition codes)</a:t>
            </a:r>
          </a:p>
          <a:p>
            <a:pPr lvl="1"/>
            <a:r>
              <a:rPr lang="en-US" dirty="0" smtClean="0"/>
              <a:t>Switch to kernel stack; put SP, PC, PSW on stack</a:t>
            </a:r>
          </a:p>
          <a:p>
            <a:pPr lvl="1"/>
            <a:r>
              <a:rPr lang="en-US" dirty="0" smtClean="0"/>
              <a:t>Switch to kernel mode</a:t>
            </a:r>
          </a:p>
          <a:p>
            <a:pPr lvl="1"/>
            <a:r>
              <a:rPr lang="en-US" dirty="0" smtClean="0"/>
              <a:t>Vector through interrupt table</a:t>
            </a:r>
          </a:p>
          <a:p>
            <a:pPr lvl="1"/>
            <a:r>
              <a:rPr lang="en-US" dirty="0" smtClean="0"/>
              <a:t>Access the interrupt handler</a:t>
            </a:r>
            <a:endParaRPr lang="en-US" dirty="0"/>
          </a:p>
        </p:txBody>
      </p:sp>
      <p:sp>
        <p:nvSpPr>
          <p:cNvPr id="4" name="Date Placeholder 3"/>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Tree>
    <p:extLst>
      <p:ext uri="{BB962C8B-B14F-4D97-AF65-F5344CB8AC3E}">
        <p14:creationId xmlns:p14="http://schemas.microsoft.com/office/powerpoint/2010/main" val="4102478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a:t>
            </a:r>
            <a:endParaRPr lang="en-US" dirty="0"/>
          </a:p>
        </p:txBody>
      </p:sp>
      <p:pic>
        <p:nvPicPr>
          <p:cNvPr id="4" name="Content Placeholder 3" descr="beforeInterrupt.pdf"/>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0712" r="-20712"/>
              <a:stretch>
                <a:fillRect/>
              </a:stretch>
            </p:blipFill>
          </mc:Choice>
          <mc:Fallback>
            <p:blipFill>
              <a:blip r:embed="rId3"/>
              <a:srcRect l="-20712" r="-20712"/>
              <a:stretch>
                <a:fillRect/>
              </a:stretch>
            </p:blipFill>
          </mc:Fallback>
        </mc:AlternateContent>
        <p:spPr/>
      </p:pic>
      <p:sp>
        <p:nvSpPr>
          <p:cNvPr id="3" name="Date Placeholder 2"/>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Tree>
    <p:extLst>
      <p:ext uri="{BB962C8B-B14F-4D97-AF65-F5344CB8AC3E}">
        <p14:creationId xmlns:p14="http://schemas.microsoft.com/office/powerpoint/2010/main" val="524068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During</a:t>
            </a:r>
            <a:endParaRPr lang="en-US" dirty="0"/>
          </a:p>
        </p:txBody>
      </p:sp>
      <p:pic>
        <p:nvPicPr>
          <p:cNvPr id="4" name="Content Placeholder 3" descr="duringInterrupt.pdf"/>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7639" r="-27639"/>
              <a:stretch>
                <a:fillRect/>
              </a:stretch>
            </p:blipFill>
          </mc:Choice>
          <mc:Fallback>
            <p:blipFill>
              <a:blip r:embed="rId3"/>
              <a:srcRect l="-27639" r="-27639"/>
              <a:stretch>
                <a:fillRect/>
              </a:stretch>
            </p:blipFill>
          </mc:Fallback>
        </mc:AlternateContent>
        <p:spPr/>
      </p:pic>
      <p:sp>
        <p:nvSpPr>
          <p:cNvPr id="3" name="Date Placeholder 2"/>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25</a:t>
            </a:fld>
            <a:endParaRPr lang="en-US" dirty="0">
              <a:solidFill>
                <a:srgbClr val="FFFFFF"/>
              </a:solidFill>
            </a:endParaRPr>
          </a:p>
        </p:txBody>
      </p:sp>
    </p:spTree>
    <p:extLst>
      <p:ext uri="{BB962C8B-B14F-4D97-AF65-F5344CB8AC3E}">
        <p14:creationId xmlns:p14="http://schemas.microsoft.com/office/powerpoint/2010/main" val="4146578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a:t>
            </a:r>
            <a:endParaRPr lang="en-US" dirty="0"/>
          </a:p>
        </p:txBody>
      </p:sp>
      <p:pic>
        <p:nvPicPr>
          <p:cNvPr id="4" name="Content Placeholder 3" descr="afterInterrupt.pdf"/>
          <p:cNvPicPr>
            <a:picLocks noGrp="1" noChangeAspect="1"/>
          </p:cNvPicPr>
          <p:nvPr>
            <p:ph idx="1"/>
          </p:nvPr>
        </p:nvPicPr>
        <p:blipFill rotWithShape="1">
          <a:blip r:embed="rId2"/>
          <a:srcRect l="-1695" r="-2298"/>
          <a:stretch/>
        </p:blipFill>
        <p:spPr>
          <a:xfrm>
            <a:off x="2133601" y="1584668"/>
            <a:ext cx="4419600" cy="4870090"/>
          </a:xfrm>
        </p:spPr>
      </p:pic>
      <p:sp>
        <p:nvSpPr>
          <p:cNvPr id="3" name="Date Placeholder 2"/>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26</a:t>
            </a:fld>
            <a:endParaRPr lang="en-US" dirty="0">
              <a:solidFill>
                <a:srgbClr val="FFFFFF"/>
              </a:solidFill>
            </a:endParaRPr>
          </a:p>
        </p:txBody>
      </p:sp>
    </p:spTree>
    <p:extLst>
      <p:ext uri="{BB962C8B-B14F-4D97-AF65-F5344CB8AC3E}">
        <p14:creationId xmlns:p14="http://schemas.microsoft.com/office/powerpoint/2010/main" val="1355774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the end of handler</a:t>
            </a:r>
            <a:endParaRPr lang="en-US" dirty="0"/>
          </a:p>
        </p:txBody>
      </p:sp>
      <p:sp>
        <p:nvSpPr>
          <p:cNvPr id="3" name="Content Placeholder 2"/>
          <p:cNvSpPr>
            <a:spLocks noGrp="1"/>
          </p:cNvSpPr>
          <p:nvPr>
            <p:ph idx="1"/>
          </p:nvPr>
        </p:nvSpPr>
        <p:spPr/>
        <p:txBody>
          <a:bodyPr/>
          <a:lstStyle/>
          <a:p>
            <a:r>
              <a:rPr lang="en-US" dirty="0" smtClean="0"/>
              <a:t>Handler restores saved registers</a:t>
            </a:r>
          </a:p>
          <a:p>
            <a:r>
              <a:rPr lang="en-US" dirty="0" smtClean="0"/>
              <a:t>Atomically return to interrupted process/thread</a:t>
            </a:r>
          </a:p>
          <a:p>
            <a:pPr lvl="1"/>
            <a:r>
              <a:rPr lang="en-US" dirty="0" smtClean="0"/>
              <a:t>Restore program counter</a:t>
            </a:r>
          </a:p>
          <a:p>
            <a:pPr lvl="1"/>
            <a:r>
              <a:rPr lang="en-US" dirty="0" smtClean="0"/>
              <a:t>Restore program stack</a:t>
            </a:r>
          </a:p>
          <a:p>
            <a:pPr lvl="1"/>
            <a:r>
              <a:rPr lang="en-US" dirty="0" smtClean="0"/>
              <a:t>Restore processor status word/condition codes</a:t>
            </a:r>
          </a:p>
          <a:p>
            <a:pPr lvl="1"/>
            <a:r>
              <a:rPr lang="en-US" dirty="0" smtClean="0"/>
              <a:t>Switch to user mode</a:t>
            </a:r>
            <a:endParaRPr lang="en-US" dirty="0"/>
          </a:p>
        </p:txBody>
      </p:sp>
      <p:sp>
        <p:nvSpPr>
          <p:cNvPr id="4" name="Date Placeholder 3"/>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27</a:t>
            </a:fld>
            <a:endParaRPr lang="en-US" dirty="0">
              <a:solidFill>
                <a:srgbClr val="FFFFFF"/>
              </a:solidFill>
            </a:endParaRPr>
          </a:p>
        </p:txBody>
      </p:sp>
    </p:spTree>
    <p:extLst>
      <p:ext uri="{BB962C8B-B14F-4D97-AF65-F5344CB8AC3E}">
        <p14:creationId xmlns:p14="http://schemas.microsoft.com/office/powerpoint/2010/main" val="23062980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a:t>
            </a:r>
            <a:r>
              <a:rPr lang="en-US" baseline="0" dirty="0" smtClean="0"/>
              <a:t> System Call Handler</a:t>
            </a:r>
            <a:endParaRPr lang="en-US" dirty="0"/>
          </a:p>
        </p:txBody>
      </p:sp>
      <p:sp>
        <p:nvSpPr>
          <p:cNvPr id="3" name="Content Placeholder 2"/>
          <p:cNvSpPr>
            <a:spLocks noGrp="1"/>
          </p:cNvSpPr>
          <p:nvPr>
            <p:ph idx="1"/>
          </p:nvPr>
        </p:nvSpPr>
        <p:spPr/>
        <p:txBody>
          <a:bodyPr>
            <a:normAutofit/>
          </a:bodyPr>
          <a:lstStyle/>
          <a:p>
            <a:r>
              <a:rPr lang="en-US" dirty="0" smtClean="0"/>
              <a:t>Locate arguments</a:t>
            </a:r>
          </a:p>
          <a:p>
            <a:pPr lvl="1"/>
            <a:r>
              <a:rPr lang="en-US" dirty="0" smtClean="0"/>
              <a:t>In registers or on user stack</a:t>
            </a:r>
          </a:p>
          <a:p>
            <a:r>
              <a:rPr lang="en-US" dirty="0" smtClean="0"/>
              <a:t>Copy arguments</a:t>
            </a:r>
          </a:p>
          <a:p>
            <a:pPr lvl="1"/>
            <a:r>
              <a:rPr lang="en-US" dirty="0" smtClean="0"/>
              <a:t>From user memory into kernel memory</a:t>
            </a:r>
          </a:p>
          <a:p>
            <a:pPr lvl="1"/>
            <a:r>
              <a:rPr lang="en-US" dirty="0" smtClean="0"/>
              <a:t>Protect kernel from malicious code evading checks</a:t>
            </a:r>
          </a:p>
          <a:p>
            <a:r>
              <a:rPr lang="en-US" dirty="0" smtClean="0"/>
              <a:t>Validate arguments</a:t>
            </a:r>
          </a:p>
          <a:p>
            <a:pPr lvl="1"/>
            <a:r>
              <a:rPr lang="en-US" dirty="0" smtClean="0"/>
              <a:t>Protect kernel from errors in user code</a:t>
            </a:r>
          </a:p>
          <a:p>
            <a:r>
              <a:rPr lang="en-US" dirty="0" smtClean="0"/>
              <a:t>Copy results back </a:t>
            </a:r>
          </a:p>
          <a:p>
            <a:pPr lvl="1"/>
            <a:r>
              <a:rPr lang="en-US" dirty="0" smtClean="0"/>
              <a:t>into user memory</a:t>
            </a:r>
          </a:p>
        </p:txBody>
      </p:sp>
      <p:sp>
        <p:nvSpPr>
          <p:cNvPr id="4" name="Date Placeholder 3"/>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28</a:t>
            </a:fld>
            <a:endParaRPr lang="en-US" dirty="0">
              <a:solidFill>
                <a:srgbClr val="FFFFFF"/>
              </a:solidFill>
            </a:endParaRPr>
          </a:p>
        </p:txBody>
      </p:sp>
    </p:spTree>
    <p:extLst>
      <p:ext uri="{BB962C8B-B14F-4D97-AF65-F5344CB8AC3E}">
        <p14:creationId xmlns:p14="http://schemas.microsoft.com/office/powerpoint/2010/main" val="414262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Calls</a:t>
            </a:r>
            <a:endParaRPr lang="en-US" dirty="0"/>
          </a:p>
        </p:txBody>
      </p:sp>
      <p:pic>
        <p:nvPicPr>
          <p:cNvPr id="4" name="Content Placeholder 3" descr="syscallStub.pdf"/>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2545" r="-32545"/>
              <a:stretch>
                <a:fillRect/>
              </a:stretch>
            </p:blipFill>
          </mc:Choice>
          <mc:Fallback>
            <p:blipFill>
              <a:blip r:embed="rId3"/>
              <a:srcRect l="-32545" r="-32545"/>
              <a:stretch>
                <a:fillRect/>
              </a:stretch>
            </p:blipFill>
          </mc:Fallback>
        </mc:AlternateContent>
        <p:spPr>
          <a:xfrm>
            <a:off x="-625270" y="1600200"/>
            <a:ext cx="10200189" cy="5031712"/>
          </a:xfrm>
        </p:spPr>
      </p:pic>
      <p:sp>
        <p:nvSpPr>
          <p:cNvPr id="3" name="Date Placeholder 2"/>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29</a:t>
            </a:fld>
            <a:endParaRPr lang="en-US" dirty="0">
              <a:solidFill>
                <a:srgbClr val="FFFFFF"/>
              </a:solidFill>
            </a:endParaRPr>
          </a:p>
        </p:txBody>
      </p:sp>
    </p:spTree>
    <p:extLst>
      <p:ext uri="{BB962C8B-B14F-4D97-AF65-F5344CB8AC3E}">
        <p14:creationId xmlns:p14="http://schemas.microsoft.com/office/powerpoint/2010/main" val="950974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382000" cy="869950"/>
          </a:xfrm>
        </p:spPr>
        <p:txBody>
          <a:bodyPr>
            <a:normAutofit fontScale="90000"/>
          </a:bodyPr>
          <a:lstStyle/>
          <a:p>
            <a:r>
              <a:rPr lang="en-US" dirty="0" smtClean="0"/>
              <a:t>Quick Recap from Jan28 </a:t>
            </a:r>
            <a:r>
              <a:rPr lang="en-US" dirty="0" smtClean="0"/>
              <a:t>– Find Best </a:t>
            </a:r>
            <a:r>
              <a:rPr lang="en-US" dirty="0" smtClean="0"/>
              <a:t>Match for the Coffee Shop Analogy</a:t>
            </a:r>
            <a:endParaRPr lang="en-US" dirty="0"/>
          </a:p>
        </p:txBody>
      </p:sp>
      <p:sp>
        <p:nvSpPr>
          <p:cNvPr id="3" name="Content Placeholder 2"/>
          <p:cNvSpPr>
            <a:spLocks noGrp="1"/>
          </p:cNvSpPr>
          <p:nvPr>
            <p:ph sz="quarter" idx="2"/>
          </p:nvPr>
        </p:nvSpPr>
        <p:spPr/>
        <p:txBody>
          <a:bodyPr/>
          <a:lstStyle/>
          <a:p>
            <a:pPr marL="514350" indent="-514350">
              <a:buClrTx/>
              <a:buFont typeface="+mj-lt"/>
              <a:buAutoNum type="alphaUcPeriod"/>
            </a:pPr>
            <a:r>
              <a:rPr lang="en-US" dirty="0" smtClean="0"/>
              <a:t>System</a:t>
            </a:r>
          </a:p>
          <a:p>
            <a:pPr marL="514350" indent="-514350">
              <a:buClrTx/>
              <a:buFont typeface="+mj-lt"/>
              <a:buAutoNum type="alphaUcPeriod"/>
            </a:pPr>
            <a:r>
              <a:rPr lang="en-US" dirty="0" smtClean="0"/>
              <a:t>Process</a:t>
            </a:r>
          </a:p>
          <a:p>
            <a:pPr marL="514350" indent="-514350">
              <a:buClrTx/>
              <a:buFont typeface="+mj-lt"/>
              <a:buAutoNum type="alphaUcPeriod"/>
            </a:pPr>
            <a:r>
              <a:rPr lang="en-US" dirty="0" smtClean="0"/>
              <a:t>Interrupt</a:t>
            </a:r>
          </a:p>
          <a:p>
            <a:pPr marL="514350" indent="-514350">
              <a:buClrTx/>
              <a:buFont typeface="+mj-lt"/>
              <a:buAutoNum type="alphaUcPeriod"/>
            </a:pPr>
            <a:r>
              <a:rPr lang="en-US" dirty="0" smtClean="0"/>
              <a:t>CPU</a:t>
            </a:r>
          </a:p>
          <a:p>
            <a:pPr marL="514350" indent="-514350">
              <a:buClrTx/>
              <a:buFont typeface="+mj-lt"/>
              <a:buAutoNum type="alphaUcPeriod"/>
            </a:pPr>
            <a:r>
              <a:rPr lang="en-US" dirty="0" smtClean="0"/>
              <a:t>System Call</a:t>
            </a:r>
            <a:endParaRPr lang="en-US" dirty="0"/>
          </a:p>
        </p:txBody>
      </p:sp>
      <p:sp>
        <p:nvSpPr>
          <p:cNvPr id="4" name="Content Placeholder 3"/>
          <p:cNvSpPr>
            <a:spLocks noGrp="1"/>
          </p:cNvSpPr>
          <p:nvPr>
            <p:ph sz="quarter" idx="4"/>
          </p:nvPr>
        </p:nvSpPr>
        <p:spPr/>
        <p:txBody>
          <a:bodyPr/>
          <a:lstStyle/>
          <a:p>
            <a:pPr marL="514350" indent="-514350">
              <a:buClr>
                <a:srgbClr val="0070C0"/>
              </a:buClr>
              <a:buFont typeface="+mj-lt"/>
              <a:buAutoNum type="arabicPeriod"/>
            </a:pPr>
            <a:r>
              <a:rPr lang="en-US" dirty="0" smtClean="0"/>
              <a:t>Telephone Ringing</a:t>
            </a:r>
          </a:p>
          <a:p>
            <a:pPr marL="514350" indent="-514350">
              <a:buClr>
                <a:srgbClr val="0070C0"/>
              </a:buClr>
              <a:buFont typeface="+mj-lt"/>
              <a:buAutoNum type="arabicPeriod"/>
            </a:pPr>
            <a:r>
              <a:rPr lang="en-US" dirty="0" smtClean="0"/>
              <a:t>Customer</a:t>
            </a:r>
          </a:p>
          <a:p>
            <a:pPr marL="514350" indent="-514350">
              <a:buClr>
                <a:srgbClr val="0070C0"/>
              </a:buClr>
              <a:buFont typeface="+mj-lt"/>
              <a:buAutoNum type="arabicPeriod"/>
            </a:pPr>
            <a:r>
              <a:rPr lang="en-US" dirty="0" smtClean="0"/>
              <a:t>Place an Order</a:t>
            </a:r>
          </a:p>
          <a:p>
            <a:pPr marL="514350" indent="-514350">
              <a:buClr>
                <a:srgbClr val="0070C0"/>
              </a:buClr>
              <a:buFont typeface="+mj-lt"/>
              <a:buAutoNum type="arabicPeriod"/>
            </a:pPr>
            <a:r>
              <a:rPr lang="en-US" dirty="0" smtClean="0"/>
              <a:t>Coffee Shop</a:t>
            </a:r>
          </a:p>
          <a:p>
            <a:pPr marL="514350" indent="-514350">
              <a:buClr>
                <a:srgbClr val="0070C0"/>
              </a:buClr>
              <a:buFont typeface="+mj-lt"/>
              <a:buAutoNum type="arabicPeriod"/>
            </a:pPr>
            <a:r>
              <a:rPr lang="en-US" dirty="0" smtClean="0"/>
              <a:t>Coffee Machine</a:t>
            </a:r>
            <a:endParaRPr lang="en-US" dirty="0"/>
          </a:p>
        </p:txBody>
      </p:sp>
      <p:sp>
        <p:nvSpPr>
          <p:cNvPr id="5" name="Date Placeholder 4"/>
          <p:cNvSpPr>
            <a:spLocks noGrp="1"/>
          </p:cNvSpPr>
          <p:nvPr>
            <p:ph type="dt" sz="half" idx="15"/>
          </p:nvPr>
        </p:nvSpPr>
        <p:spPr/>
        <p:txBody>
          <a:bodyPr/>
          <a:lstStyle/>
          <a:p>
            <a:pPr algn="r"/>
            <a:r>
              <a:rPr lang="en-US" smtClean="0"/>
              <a:t>Feb 2, 2016</a:t>
            </a:r>
            <a:endParaRPr lang="en-US" dirty="0"/>
          </a:p>
        </p:txBody>
      </p:sp>
      <p:sp>
        <p:nvSpPr>
          <p:cNvPr id="6" name="Slide Number Placeholder 5"/>
          <p:cNvSpPr>
            <a:spLocks noGrp="1"/>
          </p:cNvSpPr>
          <p:nvPr>
            <p:ph type="sldNum" sz="quarter" idx="16"/>
          </p:nvPr>
        </p:nvSpPr>
        <p:spPr/>
        <p:txBody>
          <a:bodyPr>
            <a:normAutofit fontScale="85000" lnSpcReduction="20000"/>
          </a:bodyPr>
          <a:lstStyle/>
          <a:p>
            <a:fld id="{1AD93096-5B34-4342-9326-69289CEAE4C2}" type="slidenum">
              <a:rPr lang="en-US" smtClean="0"/>
              <a:pPr/>
              <a:t>3</a:t>
            </a:fld>
            <a:endParaRPr lang="en-US"/>
          </a:p>
        </p:txBody>
      </p:sp>
      <p:sp>
        <p:nvSpPr>
          <p:cNvPr id="7" name="Text Placeholder 6"/>
          <p:cNvSpPr>
            <a:spLocks noGrp="1"/>
          </p:cNvSpPr>
          <p:nvPr>
            <p:ph type="body" sz="quarter" idx="1"/>
          </p:nvPr>
        </p:nvSpPr>
        <p:spPr/>
        <p:txBody>
          <a:bodyPr/>
          <a:lstStyle/>
          <a:p>
            <a:r>
              <a:rPr lang="en-US" dirty="0" smtClean="0"/>
              <a:t>Computer Systems	</a:t>
            </a:r>
            <a:endParaRPr lang="en-US" dirty="0"/>
          </a:p>
        </p:txBody>
      </p:sp>
      <p:sp>
        <p:nvSpPr>
          <p:cNvPr id="8" name="Text Placeholder 7"/>
          <p:cNvSpPr>
            <a:spLocks noGrp="1"/>
          </p:cNvSpPr>
          <p:nvPr>
            <p:ph type="body" sz="quarter" idx="3"/>
          </p:nvPr>
        </p:nvSpPr>
        <p:spPr/>
        <p:txBody>
          <a:bodyPr/>
          <a:lstStyle/>
          <a:p>
            <a:r>
              <a:rPr lang="en-US" dirty="0" smtClean="0"/>
              <a:t>Analogy</a:t>
            </a:r>
            <a:endParaRPr lang="en-US" dirty="0"/>
          </a:p>
        </p:txBody>
      </p:sp>
      <p:cxnSp>
        <p:nvCxnSpPr>
          <p:cNvPr id="10" name="Straight Connector 9"/>
          <p:cNvCxnSpPr>
            <a:endCxn id="4" idx="1"/>
          </p:cNvCxnSpPr>
          <p:nvPr/>
        </p:nvCxnSpPr>
        <p:spPr>
          <a:xfrm>
            <a:off x="2286000" y="2759075"/>
            <a:ext cx="2514600" cy="1470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38400" y="3276600"/>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2590800" y="2743200"/>
            <a:ext cx="2209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48541" y="4289425"/>
            <a:ext cx="2852059"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895600" y="3810000"/>
            <a:ext cx="1905000" cy="1050925"/>
          </a:xfrm>
          <a:prstGeom prst="line">
            <a:avLst/>
          </a:prstGeom>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7"/>
          </p:nvPr>
        </p:nvSpPr>
        <p:spPr/>
        <p:txBody>
          <a:bodyPr/>
          <a:lstStyle/>
          <a:p>
            <a:r>
              <a:rPr lang="en-US" smtClean="0"/>
              <a:t>CSCE-313 Spring 2016</a:t>
            </a:r>
            <a:endParaRPr lang="en-US"/>
          </a:p>
        </p:txBody>
      </p:sp>
    </p:spTree>
    <p:extLst>
      <p:ext uri="{BB962C8B-B14F-4D97-AF65-F5344CB8AC3E}">
        <p14:creationId xmlns:p14="http://schemas.microsoft.com/office/powerpoint/2010/main" val="410000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648" y="228600"/>
            <a:ext cx="8531352" cy="990600"/>
          </a:xfrm>
        </p:spPr>
        <p:txBody>
          <a:bodyPr>
            <a:normAutofit fontScale="90000"/>
          </a:bodyPr>
          <a:lstStyle/>
          <a:p>
            <a:r>
              <a:rPr lang="en-US" altLang="en-US" dirty="0" smtClean="0"/>
              <a:t>Summary: </a:t>
            </a:r>
            <a:r>
              <a:rPr lang="en-US" altLang="en-US" dirty="0" smtClean="0"/>
              <a:t>User/Kernel (Privileged) Mode</a:t>
            </a:r>
          </a:p>
        </p:txBody>
      </p:sp>
      <p:sp>
        <p:nvSpPr>
          <p:cNvPr id="44036" name="Slide Number Placeholder 5"/>
          <p:cNvSpPr>
            <a:spLocks noGrp="1"/>
          </p:cNvSpPr>
          <p:nvPr>
            <p:ph type="sldNum" sz="quarter" idx="11"/>
          </p:nvPr>
        </p:nvSpPr>
        <p:spPr bwMode="auto">
          <a:xfrm>
            <a:off x="0" y="6510337"/>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l">
              <a:spcBef>
                <a:spcPct val="0"/>
              </a:spcBef>
              <a:buFontTx/>
              <a:buNone/>
            </a:pPr>
            <a:fld id="{0F43DB77-FB68-4DFD-A492-EECE365C8B6F}" type="slidenum">
              <a:rPr lang="en-US" altLang="en-US" sz="1200" smtClean="0">
                <a:solidFill>
                  <a:srgbClr val="898989"/>
                </a:solidFill>
              </a:rPr>
              <a:pPr algn="l">
                <a:spcBef>
                  <a:spcPct val="0"/>
                </a:spcBef>
                <a:buFontTx/>
                <a:buNone/>
              </a:pPr>
              <a:t>30</a:t>
            </a:fld>
            <a:endParaRPr lang="en-US" altLang="en-US" sz="1200" smtClean="0">
              <a:solidFill>
                <a:srgbClr val="898989"/>
              </a:solidFill>
            </a:endParaRPr>
          </a:p>
        </p:txBody>
      </p:sp>
      <p:sp>
        <p:nvSpPr>
          <p:cNvPr id="7" name="Block Arc 6"/>
          <p:cNvSpPr/>
          <p:nvPr/>
        </p:nvSpPr>
        <p:spPr bwMode="auto">
          <a:xfrm>
            <a:off x="1295400" y="1600200"/>
            <a:ext cx="6324600" cy="5334000"/>
          </a:xfrm>
          <a:prstGeom prst="blockArc">
            <a:avLst/>
          </a:prstGeom>
          <a:solidFill>
            <a:schemeClr val="accent1"/>
          </a:solidFill>
          <a:ln w="12700" cap="flat" cmpd="sng" algn="ctr">
            <a:solidFill>
              <a:schemeClr val="tx1"/>
            </a:solidFill>
            <a:prstDash val="solid"/>
            <a:round/>
            <a:headEnd type="none" w="sm" len="sm"/>
            <a:tailEnd type="none" w="sm" len="sm"/>
          </a:ln>
          <a:effectLst/>
        </p:spPr>
        <p:txBody>
          <a:bodyPr/>
          <a:lstStyle/>
          <a:p>
            <a:pPr>
              <a:defRPr/>
            </a:pPr>
            <a:endParaRPr lang="en-US" dirty="0">
              <a:latin typeface="Arial" charset="0"/>
              <a:ea typeface="ＭＳ Ｐゴシック" charset="0"/>
              <a:cs typeface="ＭＳ Ｐゴシック" charset="0"/>
            </a:endParaRPr>
          </a:p>
        </p:txBody>
      </p:sp>
      <p:sp>
        <p:nvSpPr>
          <p:cNvPr id="44038" name="Oval 7"/>
          <p:cNvSpPr>
            <a:spLocks noChangeArrowheads="1"/>
          </p:cNvSpPr>
          <p:nvPr/>
        </p:nvSpPr>
        <p:spPr bwMode="auto">
          <a:xfrm>
            <a:off x="2590800" y="2982912"/>
            <a:ext cx="3733800" cy="2057400"/>
          </a:xfrm>
          <a:prstGeom prst="ellipse">
            <a:avLst/>
          </a:prstGeom>
          <a:solidFill>
            <a:srgbClr val="FFFF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39" name="TextBox 8"/>
          <p:cNvSpPr txBox="1">
            <a:spLocks noChangeArrowheads="1"/>
          </p:cNvSpPr>
          <p:nvPr/>
        </p:nvSpPr>
        <p:spPr bwMode="auto">
          <a:xfrm>
            <a:off x="3505200" y="1839912"/>
            <a:ext cx="1941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User Mode</a:t>
            </a:r>
          </a:p>
        </p:txBody>
      </p:sp>
      <p:sp>
        <p:nvSpPr>
          <p:cNvPr id="44040" name="TextBox 9"/>
          <p:cNvSpPr txBox="1">
            <a:spLocks noChangeArrowheads="1"/>
          </p:cNvSpPr>
          <p:nvPr/>
        </p:nvSpPr>
        <p:spPr bwMode="auto">
          <a:xfrm>
            <a:off x="3276600" y="3668712"/>
            <a:ext cx="2220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Kernel Mode</a:t>
            </a:r>
          </a:p>
        </p:txBody>
      </p:sp>
      <p:sp>
        <p:nvSpPr>
          <p:cNvPr id="44041" name="Rectangle 10"/>
          <p:cNvSpPr>
            <a:spLocks noChangeArrowheads="1"/>
          </p:cNvSpPr>
          <p:nvPr/>
        </p:nvSpPr>
        <p:spPr bwMode="auto">
          <a:xfrm>
            <a:off x="1143000" y="4278312"/>
            <a:ext cx="6858000" cy="914400"/>
          </a:xfrm>
          <a:prstGeom prst="rect">
            <a:avLst/>
          </a:prstGeom>
          <a:pattFill prst="horzBrick">
            <a:fgClr>
              <a:srgbClr val="FF0000"/>
            </a:fgClr>
            <a:bgClr>
              <a:srgbClr val="FFFFFF"/>
            </a:bgClr>
          </a:patt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2" name="Right Brace 12"/>
          <p:cNvSpPr>
            <a:spLocks/>
          </p:cNvSpPr>
          <p:nvPr/>
        </p:nvSpPr>
        <p:spPr bwMode="auto">
          <a:xfrm rot="5400000">
            <a:off x="1676400" y="4659312"/>
            <a:ext cx="457200" cy="1524000"/>
          </a:xfrm>
          <a:prstGeom prst="rightBrace">
            <a:avLst>
              <a:gd name="adj1" fmla="val 8333"/>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3" name="TextBox 13"/>
          <p:cNvSpPr txBox="1">
            <a:spLocks noChangeArrowheads="1"/>
          </p:cNvSpPr>
          <p:nvPr/>
        </p:nvSpPr>
        <p:spPr bwMode="auto">
          <a:xfrm>
            <a:off x="3581400" y="5726112"/>
            <a:ext cx="178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Full HW access</a:t>
            </a:r>
          </a:p>
        </p:txBody>
      </p:sp>
      <p:sp>
        <p:nvSpPr>
          <p:cNvPr id="44044" name="Right Brace 14"/>
          <p:cNvSpPr>
            <a:spLocks/>
          </p:cNvSpPr>
          <p:nvPr/>
        </p:nvSpPr>
        <p:spPr bwMode="auto">
          <a:xfrm rot="5400000">
            <a:off x="4267200" y="3668712"/>
            <a:ext cx="381000" cy="3581400"/>
          </a:xfrm>
          <a:prstGeom prst="rightBrace">
            <a:avLst>
              <a:gd name="adj1" fmla="val 0"/>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5" name="TextBox 15"/>
          <p:cNvSpPr txBox="1">
            <a:spLocks noChangeArrowheads="1"/>
          </p:cNvSpPr>
          <p:nvPr/>
        </p:nvSpPr>
        <p:spPr bwMode="auto">
          <a:xfrm>
            <a:off x="1143000" y="5726112"/>
            <a:ext cx="216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Limited HW access</a:t>
            </a:r>
          </a:p>
        </p:txBody>
      </p:sp>
      <p:grpSp>
        <p:nvGrpSpPr>
          <p:cNvPr id="23" name="Group 22"/>
          <p:cNvGrpSpPr>
            <a:grpSpLocks/>
          </p:cNvGrpSpPr>
          <p:nvPr/>
        </p:nvGrpSpPr>
        <p:grpSpPr bwMode="auto">
          <a:xfrm>
            <a:off x="2362200" y="3516312"/>
            <a:ext cx="900113" cy="674688"/>
            <a:chOff x="2362200" y="3048000"/>
            <a:chExt cx="900854" cy="674132"/>
          </a:xfrm>
        </p:grpSpPr>
        <p:cxnSp>
          <p:nvCxnSpPr>
            <p:cNvPr id="44070" name="Straight Arrow Connector 17"/>
            <p:cNvCxnSpPr>
              <a:cxnSpLocks noChangeShapeType="1"/>
            </p:cNvCxnSpPr>
            <p:nvPr/>
          </p:nvCxnSpPr>
          <p:spPr bwMode="auto">
            <a:xfrm flipH="1" flipV="1">
              <a:off x="2362200" y="3048000"/>
              <a:ext cx="533400" cy="4572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71" name="TextBox 18"/>
            <p:cNvSpPr txBox="1">
              <a:spLocks noChangeArrowheads="1"/>
            </p:cNvSpPr>
            <p:nvPr/>
          </p:nvSpPr>
          <p:spPr bwMode="auto">
            <a:xfrm>
              <a:off x="2590800" y="3352800"/>
              <a:ext cx="6722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exec</a:t>
              </a:r>
            </a:p>
          </p:txBody>
        </p:sp>
      </p:grpSp>
      <p:grpSp>
        <p:nvGrpSpPr>
          <p:cNvPr id="24" name="Group 23"/>
          <p:cNvGrpSpPr>
            <a:grpSpLocks/>
          </p:cNvGrpSpPr>
          <p:nvPr/>
        </p:nvGrpSpPr>
        <p:grpSpPr bwMode="auto">
          <a:xfrm flipH="1">
            <a:off x="2362200" y="2754312"/>
            <a:ext cx="914400" cy="838200"/>
            <a:chOff x="6195245" y="3124200"/>
            <a:chExt cx="1130426" cy="419100"/>
          </a:xfrm>
        </p:grpSpPr>
        <p:cxnSp>
          <p:nvCxnSpPr>
            <p:cNvPr id="44068" name="Straight Arrow Connector 19"/>
            <p:cNvCxnSpPr>
              <a:cxnSpLocks noChangeShapeType="1"/>
            </p:cNvCxnSpPr>
            <p:nvPr/>
          </p:nvCxnSpPr>
          <p:spPr bwMode="auto">
            <a:xfrm flipH="1">
              <a:off x="6208204" y="3314700"/>
              <a:ext cx="458059" cy="2286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9" name="TextBox 20"/>
            <p:cNvSpPr txBox="1">
              <a:spLocks noChangeArrowheads="1"/>
            </p:cNvSpPr>
            <p:nvPr/>
          </p:nvSpPr>
          <p:spPr bwMode="auto">
            <a:xfrm>
              <a:off x="6195245" y="3124200"/>
              <a:ext cx="11304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syscall</a:t>
              </a:r>
            </a:p>
          </p:txBody>
        </p:sp>
      </p:grpSp>
      <p:grpSp>
        <p:nvGrpSpPr>
          <p:cNvPr id="25" name="Group 24"/>
          <p:cNvGrpSpPr>
            <a:grpSpLocks/>
          </p:cNvGrpSpPr>
          <p:nvPr/>
        </p:nvGrpSpPr>
        <p:grpSpPr bwMode="auto">
          <a:xfrm>
            <a:off x="6172200" y="3592512"/>
            <a:ext cx="1306513" cy="609600"/>
            <a:chOff x="6019800" y="2971800"/>
            <a:chExt cx="1305876" cy="609600"/>
          </a:xfrm>
        </p:grpSpPr>
        <p:cxnSp>
          <p:nvCxnSpPr>
            <p:cNvPr id="44066" name="Straight Arrow Connector 25"/>
            <p:cNvCxnSpPr>
              <a:cxnSpLocks noChangeShapeType="1"/>
            </p:cNvCxnSpPr>
            <p:nvPr/>
          </p:nvCxnSpPr>
          <p:spPr bwMode="auto">
            <a:xfrm flipH="1">
              <a:off x="6019800" y="3200400"/>
              <a:ext cx="762000" cy="3810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7" name="TextBox 26"/>
            <p:cNvSpPr txBox="1">
              <a:spLocks noChangeArrowheads="1"/>
            </p:cNvSpPr>
            <p:nvPr/>
          </p:nvSpPr>
          <p:spPr bwMode="auto">
            <a:xfrm>
              <a:off x="6781800" y="2971800"/>
              <a:ext cx="543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exit</a:t>
              </a:r>
            </a:p>
          </p:txBody>
        </p:sp>
      </p:grpSp>
      <p:grpSp>
        <p:nvGrpSpPr>
          <p:cNvPr id="29" name="Group 28"/>
          <p:cNvGrpSpPr>
            <a:grpSpLocks/>
          </p:cNvGrpSpPr>
          <p:nvPr/>
        </p:nvGrpSpPr>
        <p:grpSpPr bwMode="auto">
          <a:xfrm>
            <a:off x="3265189" y="2803154"/>
            <a:ext cx="530225" cy="544626"/>
            <a:chOff x="2590803" y="3429000"/>
            <a:chExt cx="530243" cy="543816"/>
          </a:xfrm>
        </p:grpSpPr>
        <p:cxnSp>
          <p:nvCxnSpPr>
            <p:cNvPr id="44064" name="Straight Arrow Connector 29"/>
            <p:cNvCxnSpPr>
              <a:cxnSpLocks noChangeShapeType="1"/>
              <a:endCxn id="44069" idx="1"/>
            </p:cNvCxnSpPr>
            <p:nvPr/>
          </p:nvCxnSpPr>
          <p:spPr bwMode="auto">
            <a:xfrm flipH="1" flipV="1">
              <a:off x="2590803" y="3547880"/>
              <a:ext cx="304797" cy="424936"/>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5" name="TextBox 30"/>
            <p:cNvSpPr txBox="1">
              <a:spLocks noChangeArrowheads="1"/>
            </p:cNvSpPr>
            <p:nvPr/>
          </p:nvSpPr>
          <p:spPr bwMode="auto">
            <a:xfrm>
              <a:off x="2667000" y="342900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rtn</a:t>
              </a:r>
            </a:p>
          </p:txBody>
        </p:sp>
      </p:grpSp>
      <p:grpSp>
        <p:nvGrpSpPr>
          <p:cNvPr id="36" name="Group 35"/>
          <p:cNvGrpSpPr>
            <a:grpSpLocks/>
          </p:cNvGrpSpPr>
          <p:nvPr/>
        </p:nvGrpSpPr>
        <p:grpSpPr bwMode="auto">
          <a:xfrm flipH="1">
            <a:off x="3581400" y="2373312"/>
            <a:ext cx="1143000" cy="990600"/>
            <a:chOff x="5724234" y="3064133"/>
            <a:chExt cx="1413032" cy="495300"/>
          </a:xfrm>
        </p:grpSpPr>
        <p:cxnSp>
          <p:nvCxnSpPr>
            <p:cNvPr id="44062" name="Straight Arrow Connector 36"/>
            <p:cNvCxnSpPr>
              <a:cxnSpLocks noChangeShapeType="1"/>
            </p:cNvCxnSpPr>
            <p:nvPr/>
          </p:nvCxnSpPr>
          <p:spPr bwMode="auto">
            <a:xfrm flipH="1">
              <a:off x="6477853" y="3254633"/>
              <a:ext cx="188404" cy="304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3" name="TextBox 37"/>
            <p:cNvSpPr txBox="1">
              <a:spLocks noChangeArrowheads="1"/>
            </p:cNvSpPr>
            <p:nvPr/>
          </p:nvSpPr>
          <p:spPr bwMode="auto">
            <a:xfrm>
              <a:off x="5724234" y="3064133"/>
              <a:ext cx="14130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interrupt</a:t>
              </a:r>
            </a:p>
          </p:txBody>
        </p:sp>
      </p:grpSp>
      <p:grpSp>
        <p:nvGrpSpPr>
          <p:cNvPr id="39" name="Group 38"/>
          <p:cNvGrpSpPr>
            <a:grpSpLocks/>
          </p:cNvGrpSpPr>
          <p:nvPr/>
        </p:nvGrpSpPr>
        <p:grpSpPr bwMode="auto">
          <a:xfrm>
            <a:off x="4267200" y="2830512"/>
            <a:ext cx="376238" cy="974725"/>
            <a:chOff x="2971803" y="3200400"/>
            <a:chExt cx="376951" cy="695477"/>
          </a:xfrm>
        </p:grpSpPr>
        <p:cxnSp>
          <p:nvCxnSpPr>
            <p:cNvPr id="44060" name="Straight Arrow Connector 39"/>
            <p:cNvCxnSpPr>
              <a:cxnSpLocks noChangeShapeType="1"/>
            </p:cNvCxnSpPr>
            <p:nvPr/>
          </p:nvCxnSpPr>
          <p:spPr bwMode="auto">
            <a:xfrm flipH="1" flipV="1">
              <a:off x="3124205" y="3200400"/>
              <a:ext cx="76201" cy="271787"/>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1" name="TextBox 40"/>
            <p:cNvSpPr txBox="1">
              <a:spLocks noChangeArrowheads="1"/>
            </p:cNvSpPr>
            <p:nvPr/>
          </p:nvSpPr>
          <p:spPr bwMode="auto">
            <a:xfrm>
              <a:off x="2971803" y="3526545"/>
              <a:ext cx="376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rfi</a:t>
              </a:r>
            </a:p>
          </p:txBody>
        </p:sp>
      </p:grpSp>
      <p:cxnSp>
        <p:nvCxnSpPr>
          <p:cNvPr id="50" name="Straight Arrow Connector 49"/>
          <p:cNvCxnSpPr>
            <a:cxnSpLocks noChangeShapeType="1"/>
          </p:cNvCxnSpPr>
          <p:nvPr/>
        </p:nvCxnSpPr>
        <p:spPr bwMode="auto">
          <a:xfrm flipH="1">
            <a:off x="3886200" y="4125912"/>
            <a:ext cx="30480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V="1">
            <a:off x="4419600" y="4125912"/>
            <a:ext cx="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9" name="TextBox 58"/>
          <p:cNvSpPr txBox="1">
            <a:spLocks noChangeArrowheads="1"/>
          </p:cNvSpPr>
          <p:nvPr/>
        </p:nvSpPr>
        <p:spPr bwMode="auto">
          <a:xfrm flipH="1">
            <a:off x="5105400" y="2525712"/>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a:t>
            </a:r>
          </a:p>
        </p:txBody>
      </p:sp>
      <p:cxnSp>
        <p:nvCxnSpPr>
          <p:cNvPr id="61" name="Straight Arrow Connector 60"/>
          <p:cNvCxnSpPr>
            <a:cxnSpLocks noChangeShapeType="1"/>
          </p:cNvCxnSpPr>
          <p:nvPr/>
        </p:nvCxnSpPr>
        <p:spPr bwMode="auto">
          <a:xfrm flipH="1">
            <a:off x="5334000" y="2906712"/>
            <a:ext cx="381000" cy="5334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2" name="Date Placeholder 11"/>
          <p:cNvSpPr>
            <a:spLocks noGrp="1"/>
          </p:cNvSpPr>
          <p:nvPr>
            <p:ph type="dt" sz="quarter" idx="12"/>
          </p:nvPr>
        </p:nvSpPr>
        <p:spPr>
          <a:xfrm>
            <a:off x="0" y="6510338"/>
            <a:ext cx="2133600" cy="365125"/>
          </a:xfrm>
        </p:spPr>
        <p:txBody>
          <a:bodyPr/>
          <a:lstStyle/>
          <a:p>
            <a:pPr>
              <a:defRPr/>
            </a:pPr>
            <a:r>
              <a:rPr lang="en-US" smtClean="0"/>
              <a:t>Feb 2, 2016</a:t>
            </a:r>
            <a:endParaRPr lang="en-US" dirty="0"/>
          </a:p>
        </p:txBody>
      </p:sp>
      <p:sp>
        <p:nvSpPr>
          <p:cNvPr id="17" name="Footer Placeholder 16"/>
          <p:cNvSpPr>
            <a:spLocks noGrp="1"/>
          </p:cNvSpPr>
          <p:nvPr>
            <p:ph type="ftr" sz="quarter" idx="10"/>
          </p:nvPr>
        </p:nvSpPr>
        <p:spPr/>
        <p:txBody>
          <a:bodyPr/>
          <a:lstStyle/>
          <a:p>
            <a:pPr>
              <a:defRPr/>
            </a:pPr>
            <a:r>
              <a:rPr lang="sv-SE" smtClean="0"/>
              <a:t>CSCE-313 Spring 2016</a:t>
            </a:r>
            <a:endParaRPr lang="en-US" dirty="0"/>
          </a:p>
        </p:txBody>
      </p:sp>
      <p:cxnSp>
        <p:nvCxnSpPr>
          <p:cNvPr id="107545" name="Straight Arrow Connector 27"/>
          <p:cNvCxnSpPr>
            <a:cxnSpLocks noChangeShapeType="1"/>
          </p:cNvCxnSpPr>
          <p:nvPr/>
        </p:nvCxnSpPr>
        <p:spPr bwMode="auto">
          <a:xfrm flipV="1">
            <a:off x="5638800" y="3059112"/>
            <a:ext cx="68580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4" name="TextBox 43"/>
          <p:cNvSpPr txBox="1">
            <a:spLocks noChangeArrowheads="1"/>
          </p:cNvSpPr>
          <p:nvPr/>
        </p:nvSpPr>
        <p:spPr bwMode="auto">
          <a:xfrm flipH="1">
            <a:off x="6172200" y="2678112"/>
            <a:ext cx="1295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 error</a:t>
            </a:r>
          </a:p>
        </p:txBody>
      </p:sp>
    </p:spTree>
    <p:extLst>
      <p:ext uri="{BB962C8B-B14F-4D97-AF65-F5344CB8AC3E}">
        <p14:creationId xmlns:p14="http://schemas.microsoft.com/office/powerpoint/2010/main" val="1416422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075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smtClean="0"/>
              <a:t>Example: Web </a:t>
            </a:r>
            <a:r>
              <a:rPr lang="en-US" altLang="en-US" dirty="0" smtClean="0"/>
              <a:t>Server (Revisited)</a:t>
            </a:r>
            <a:endParaRPr lang="en-US" altLang="en-US" dirty="0" smtClean="0"/>
          </a:p>
        </p:txBody>
      </p:sp>
      <p:sp>
        <p:nvSpPr>
          <p:cNvPr id="4" name="Date Placeholder 3"/>
          <p:cNvSpPr>
            <a:spLocks noGrp="1"/>
          </p:cNvSpPr>
          <p:nvPr>
            <p:ph type="dt" sz="quarter" idx="12"/>
          </p:nvPr>
        </p:nvSpPr>
        <p:spPr>
          <a:xfrm>
            <a:off x="3124200" y="6477000"/>
            <a:ext cx="2895600" cy="365125"/>
          </a:xfrm>
        </p:spPr>
        <p:txBody>
          <a:bodyPr/>
          <a:lstStyle/>
          <a:p>
            <a:pPr algn="ctr">
              <a:defRPr/>
            </a:pPr>
            <a:r>
              <a:rPr lang="en-US" smtClean="0"/>
              <a:t>Feb 2, 2016</a:t>
            </a:r>
            <a:endParaRPr lang="en-US"/>
          </a:p>
        </p:txBody>
      </p:sp>
      <p:sp>
        <p:nvSpPr>
          <p:cNvPr id="5" name="Footer Placeholder 4"/>
          <p:cNvSpPr>
            <a:spLocks noGrp="1"/>
          </p:cNvSpPr>
          <p:nvPr>
            <p:ph type="ftr" sz="quarter" idx="10"/>
          </p:nvPr>
        </p:nvSpPr>
        <p:spPr>
          <a:xfrm>
            <a:off x="6858000" y="6477000"/>
            <a:ext cx="2133600" cy="365125"/>
          </a:xfrm>
        </p:spPr>
        <p:txBody>
          <a:bodyPr/>
          <a:lstStyle/>
          <a:p>
            <a:pPr algn="r">
              <a:defRPr/>
            </a:pPr>
            <a:r>
              <a:rPr lang="sv-SE" smtClean="0"/>
              <a:t>CSCE-313 Spring 2016</a:t>
            </a:r>
            <a:endParaRPr lang="en-US"/>
          </a:p>
        </p:txBody>
      </p:sp>
      <p:sp>
        <p:nvSpPr>
          <p:cNvPr id="46085" name="Slide Number Placeholder 5"/>
          <p:cNvSpPr>
            <a:spLocks noGrp="1"/>
          </p:cNvSpPr>
          <p:nvPr>
            <p:ph type="sldNum" sz="quarter" idx="11"/>
          </p:nvPr>
        </p:nvSpPr>
        <p:spPr bwMode="auto">
          <a:xfrm>
            <a:off x="76200" y="6477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l">
              <a:spcBef>
                <a:spcPct val="0"/>
              </a:spcBef>
              <a:buFontTx/>
              <a:buNone/>
            </a:pPr>
            <a:fld id="{6526439B-4F2B-4174-B60A-AAC3172E7651}" type="slidenum">
              <a:rPr lang="en-US" altLang="en-US" sz="1200" smtClean="0">
                <a:solidFill>
                  <a:srgbClr val="898989"/>
                </a:solidFill>
              </a:rPr>
              <a:pPr algn="l">
                <a:spcBef>
                  <a:spcPct val="0"/>
                </a:spcBef>
                <a:buFontTx/>
                <a:buNone/>
              </a:pPr>
              <a:t>31</a:t>
            </a:fld>
            <a:endParaRPr lang="en-US" altLang="en-US" sz="1200" smtClean="0">
              <a:solidFill>
                <a:srgbClr val="898989"/>
              </a:solidFill>
            </a:endParaRPr>
          </a:p>
        </p:txBody>
      </p:sp>
      <p:pic>
        <p:nvPicPr>
          <p:cNvPr id="46086" name="Content Placeholder 5" descr="onecp.pdf"/>
          <p:cNvPicPr>
            <a:picLocks noGrp="1" noChangeAspect="1"/>
          </p:cNvPicPr>
          <p:nvPr>
            <p:ph idx="1"/>
          </p:nvPr>
        </p:nvPicPr>
        <p:blipFill>
          <a:blip r:embed="rId2">
            <a:extLst>
              <a:ext uri="{28A0092B-C50C-407E-A947-70E740481C1C}">
                <a14:useLocalDpi xmlns:a14="http://schemas.microsoft.com/office/drawing/2010/main" val="0"/>
              </a:ext>
            </a:extLst>
          </a:blip>
          <a:srcRect l="-5882" r="-5882"/>
          <a:stretch>
            <a:fillRect/>
          </a:stretch>
        </p:blipFill>
        <p:spPr>
          <a:xfrm>
            <a:off x="457200" y="1600200"/>
            <a:ext cx="8229600" cy="4525963"/>
          </a:xfrm>
        </p:spPr>
      </p:pic>
      <p:grpSp>
        <p:nvGrpSpPr>
          <p:cNvPr id="10" name="Group 9"/>
          <p:cNvGrpSpPr>
            <a:grpSpLocks/>
          </p:cNvGrpSpPr>
          <p:nvPr/>
        </p:nvGrpSpPr>
        <p:grpSpPr bwMode="auto">
          <a:xfrm>
            <a:off x="1219200" y="2743200"/>
            <a:ext cx="914400" cy="457200"/>
            <a:chOff x="1219200" y="2743200"/>
            <a:chExt cx="914400" cy="457200"/>
          </a:xfrm>
        </p:grpSpPr>
        <p:sp>
          <p:nvSpPr>
            <p:cNvPr id="46113" name="TextBox 7"/>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14" name="Oval 8"/>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1" name="Group 10"/>
          <p:cNvGrpSpPr>
            <a:grpSpLocks/>
          </p:cNvGrpSpPr>
          <p:nvPr/>
        </p:nvGrpSpPr>
        <p:grpSpPr bwMode="auto">
          <a:xfrm>
            <a:off x="1295400" y="3429000"/>
            <a:ext cx="838200" cy="414338"/>
            <a:chOff x="1295400" y="3048000"/>
            <a:chExt cx="838200" cy="414754"/>
          </a:xfrm>
        </p:grpSpPr>
        <p:sp>
          <p:nvSpPr>
            <p:cNvPr id="12" name="TextBox 11"/>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13" name="Oval 12"/>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grpSp>
        <p:nvGrpSpPr>
          <p:cNvPr id="14" name="Group 13"/>
          <p:cNvGrpSpPr>
            <a:grpSpLocks/>
          </p:cNvGrpSpPr>
          <p:nvPr/>
        </p:nvGrpSpPr>
        <p:grpSpPr bwMode="auto">
          <a:xfrm>
            <a:off x="1447800" y="4267200"/>
            <a:ext cx="1219200" cy="381000"/>
            <a:chOff x="914400" y="2819400"/>
            <a:chExt cx="1219200" cy="381000"/>
          </a:xfrm>
        </p:grpSpPr>
        <p:sp>
          <p:nvSpPr>
            <p:cNvPr id="46109" name="TextBox 14"/>
            <p:cNvSpPr txBox="1">
              <a:spLocks noChangeArrowheads="1"/>
            </p:cNvSpPr>
            <p:nvPr/>
          </p:nvSpPr>
          <p:spPr bwMode="auto">
            <a:xfrm>
              <a:off x="9144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10" name="Oval 1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7" name="Group 16"/>
          <p:cNvGrpSpPr>
            <a:grpSpLocks/>
          </p:cNvGrpSpPr>
          <p:nvPr/>
        </p:nvGrpSpPr>
        <p:grpSpPr bwMode="auto">
          <a:xfrm>
            <a:off x="2971800" y="3048000"/>
            <a:ext cx="755650" cy="414338"/>
            <a:chOff x="1981200" y="3048000"/>
            <a:chExt cx="755049" cy="414754"/>
          </a:xfrm>
        </p:grpSpPr>
        <p:sp>
          <p:nvSpPr>
            <p:cNvPr id="46107" name="TextBox 17"/>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8" name="Oval 18"/>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0" name="Group 19"/>
          <p:cNvGrpSpPr>
            <a:grpSpLocks/>
          </p:cNvGrpSpPr>
          <p:nvPr/>
        </p:nvGrpSpPr>
        <p:grpSpPr bwMode="auto">
          <a:xfrm>
            <a:off x="5181600" y="2743200"/>
            <a:ext cx="914400" cy="457200"/>
            <a:chOff x="1219200" y="2743200"/>
            <a:chExt cx="914400" cy="457200"/>
          </a:xfrm>
        </p:grpSpPr>
        <p:sp>
          <p:nvSpPr>
            <p:cNvPr id="46105" name="TextBox 20"/>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06" name="Oval 21"/>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7" name="Group 26"/>
          <p:cNvGrpSpPr>
            <a:grpSpLocks/>
          </p:cNvGrpSpPr>
          <p:nvPr/>
        </p:nvGrpSpPr>
        <p:grpSpPr bwMode="auto">
          <a:xfrm>
            <a:off x="5257800" y="3505200"/>
            <a:ext cx="838200" cy="414338"/>
            <a:chOff x="1295400" y="3048000"/>
            <a:chExt cx="838200" cy="414754"/>
          </a:xfrm>
        </p:grpSpPr>
        <p:sp>
          <p:nvSpPr>
            <p:cNvPr id="28" name="TextBox 27"/>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29" name="Oval 28"/>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sp>
        <p:nvSpPr>
          <p:cNvPr id="30" name="Freeform 29"/>
          <p:cNvSpPr>
            <a:spLocks/>
          </p:cNvSpPr>
          <p:nvPr/>
        </p:nvSpPr>
        <p:spPr bwMode="auto">
          <a:xfrm>
            <a:off x="3052763" y="1558925"/>
            <a:ext cx="2936875" cy="873125"/>
          </a:xfrm>
          <a:custGeom>
            <a:avLst/>
            <a:gdLst>
              <a:gd name="T0" fmla="*/ 0 w 2936167"/>
              <a:gd name="T1" fmla="*/ 810036 h 873145"/>
              <a:gd name="T2" fmla="*/ 405593 w 2936167"/>
              <a:gd name="T3" fmla="*/ 278639 h 873145"/>
              <a:gd name="T4" fmla="*/ 1180726 w 2936167"/>
              <a:gd name="T5" fmla="*/ 62477 h 873145"/>
              <a:gd name="T6" fmla="*/ 2334410 w 2936167"/>
              <a:gd name="T7" fmla="*/ 71481 h 873145"/>
              <a:gd name="T8" fmla="*/ 2938291 w 2936167"/>
              <a:gd name="T9" fmla="*/ 873085 h 873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36167" h="873145">
                <a:moveTo>
                  <a:pt x="0" y="810093"/>
                </a:moveTo>
                <a:cubicBezTo>
                  <a:pt x="104327" y="606676"/>
                  <a:pt x="208654" y="403259"/>
                  <a:pt x="405299" y="278657"/>
                </a:cubicBezTo>
                <a:cubicBezTo>
                  <a:pt x="601944" y="154055"/>
                  <a:pt x="858634" y="97008"/>
                  <a:pt x="1179871" y="62480"/>
                </a:cubicBezTo>
                <a:cubicBezTo>
                  <a:pt x="1501108" y="27952"/>
                  <a:pt x="2040006" y="-63624"/>
                  <a:pt x="2332722" y="71487"/>
                </a:cubicBezTo>
                <a:cubicBezTo>
                  <a:pt x="2625438" y="206598"/>
                  <a:pt x="2780802" y="539871"/>
                  <a:pt x="2936167" y="873145"/>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1" name="Group 30"/>
          <p:cNvGrpSpPr>
            <a:grpSpLocks/>
          </p:cNvGrpSpPr>
          <p:nvPr/>
        </p:nvGrpSpPr>
        <p:grpSpPr bwMode="auto">
          <a:xfrm>
            <a:off x="6934200" y="4267200"/>
            <a:ext cx="1165225" cy="381000"/>
            <a:chOff x="1981200" y="2819400"/>
            <a:chExt cx="1165976" cy="381000"/>
          </a:xfrm>
        </p:grpSpPr>
        <p:sp>
          <p:nvSpPr>
            <p:cNvPr id="46101" name="TextBox 31"/>
            <p:cNvSpPr txBox="1">
              <a:spLocks noChangeArrowheads="1"/>
            </p:cNvSpPr>
            <p:nvPr/>
          </p:nvSpPr>
          <p:spPr bwMode="auto">
            <a:xfrm>
              <a:off x="22098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02" name="Oval 32"/>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34" name="Group 33"/>
          <p:cNvGrpSpPr>
            <a:grpSpLocks/>
          </p:cNvGrpSpPr>
          <p:nvPr/>
        </p:nvGrpSpPr>
        <p:grpSpPr bwMode="auto">
          <a:xfrm>
            <a:off x="6934200" y="3048000"/>
            <a:ext cx="755650" cy="414338"/>
            <a:chOff x="1981200" y="3048000"/>
            <a:chExt cx="755049" cy="414754"/>
          </a:xfrm>
        </p:grpSpPr>
        <p:sp>
          <p:nvSpPr>
            <p:cNvPr id="46099" name="TextBox 34"/>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0" name="Oval 3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sp>
        <p:nvSpPr>
          <p:cNvPr id="39" name="Freeform 38"/>
          <p:cNvSpPr>
            <a:spLocks/>
          </p:cNvSpPr>
          <p:nvPr/>
        </p:nvSpPr>
        <p:spPr bwMode="auto">
          <a:xfrm>
            <a:off x="4503738" y="1271588"/>
            <a:ext cx="2497137" cy="1143000"/>
          </a:xfrm>
          <a:custGeom>
            <a:avLst/>
            <a:gdLst>
              <a:gd name="T0" fmla="*/ 2457254 w 2497691"/>
              <a:gd name="T1" fmla="*/ 1144018 h 1142491"/>
              <a:gd name="T2" fmla="*/ 2394250 w 2497691"/>
              <a:gd name="T3" fmla="*/ 368348 h 1142491"/>
              <a:gd name="T4" fmla="*/ 1584189 w 2497691"/>
              <a:gd name="T5" fmla="*/ 16588 h 1142491"/>
              <a:gd name="T6" fmla="*/ 576116 w 2497691"/>
              <a:gd name="T7" fmla="*/ 124824 h 1142491"/>
              <a:gd name="T8" fmla="*/ 90081 w 2497691"/>
              <a:gd name="T9" fmla="*/ 711086 h 1142491"/>
              <a:gd name="T10" fmla="*/ 74 w 2497691"/>
              <a:gd name="T11" fmla="*/ 1144018 h 1142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97691" h="1142491">
                <a:moveTo>
                  <a:pt x="2458889" y="1142491"/>
                </a:moveTo>
                <a:cubicBezTo>
                  <a:pt x="2500170" y="849000"/>
                  <a:pt x="2541451" y="555510"/>
                  <a:pt x="2395843" y="367856"/>
                </a:cubicBezTo>
                <a:cubicBezTo>
                  <a:pt x="2250235" y="180202"/>
                  <a:pt x="1888468" y="57100"/>
                  <a:pt x="1585244" y="16567"/>
                </a:cubicBezTo>
                <a:cubicBezTo>
                  <a:pt x="1282020" y="-23966"/>
                  <a:pt x="825684" y="9061"/>
                  <a:pt x="576500" y="124656"/>
                </a:cubicBezTo>
                <a:cubicBezTo>
                  <a:pt x="327316" y="240251"/>
                  <a:pt x="186212" y="540497"/>
                  <a:pt x="90141" y="710136"/>
                </a:cubicBezTo>
                <a:cubicBezTo>
                  <a:pt x="-5930" y="879775"/>
                  <a:pt x="74" y="1142491"/>
                  <a:pt x="74" y="1142491"/>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Oval 36"/>
          <p:cNvSpPr>
            <a:spLocks noChangeArrowheads="1"/>
          </p:cNvSpPr>
          <p:nvPr/>
        </p:nvSpPr>
        <p:spPr bwMode="auto">
          <a:xfrm>
            <a:off x="4452938" y="3090863"/>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38" name="TextBox 37"/>
          <p:cNvSpPr txBox="1">
            <a:spLocks noChangeArrowheads="1"/>
          </p:cNvSpPr>
          <p:nvPr/>
        </p:nvSpPr>
        <p:spPr bwMode="auto">
          <a:xfrm>
            <a:off x="3733800" y="2819400"/>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Tree>
    <p:extLst>
      <p:ext uri="{BB962C8B-B14F-4D97-AF65-F5344CB8AC3E}">
        <p14:creationId xmlns:p14="http://schemas.microsoft.com/office/powerpoint/2010/main" val="1909168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right)">
                                      <p:cBhvr>
                                        <p:cTn id="44" dur="500"/>
                                        <p:tgtEl>
                                          <p:spTgt spid="3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9" grpId="0" animBg="1"/>
      <p:bldP spid="37" grpId="0" animBg="1"/>
      <p:bldP spid="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Learnings</a:t>
            </a:r>
            <a:endParaRPr lang="en-US" dirty="0"/>
          </a:p>
        </p:txBody>
      </p:sp>
      <p:sp>
        <p:nvSpPr>
          <p:cNvPr id="3" name="Date Placeholder 2"/>
          <p:cNvSpPr>
            <a:spLocks noGrp="1"/>
          </p:cNvSpPr>
          <p:nvPr>
            <p:ph type="dt" sz="half" idx="10"/>
          </p:nvPr>
        </p:nvSpPr>
        <p:spPr/>
        <p:txBody>
          <a:bodyPr/>
          <a:lstStyle/>
          <a:p>
            <a:r>
              <a:rPr lang="en-US" smtClean="0"/>
              <a:t>Feb 2, 2016</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32</a:t>
            </a:fld>
            <a:endParaRPr lang="en-US" dirty="0">
              <a:solidFill>
                <a:srgbClr val="FFFFFF"/>
              </a:solidFill>
            </a:endParaRPr>
          </a:p>
        </p:txBody>
      </p:sp>
      <p:sp>
        <p:nvSpPr>
          <p:cNvPr id="5" name="Content Placeholder 4"/>
          <p:cNvSpPr>
            <a:spLocks noGrp="1"/>
          </p:cNvSpPr>
          <p:nvPr>
            <p:ph sz="quarter" idx="1"/>
          </p:nvPr>
        </p:nvSpPr>
        <p:spPr>
          <a:xfrm>
            <a:off x="612648" y="1600200"/>
            <a:ext cx="8378952" cy="4495800"/>
          </a:xfrm>
        </p:spPr>
        <p:txBody>
          <a:bodyPr>
            <a:normAutofit/>
          </a:bodyPr>
          <a:lstStyle/>
          <a:p>
            <a:r>
              <a:rPr lang="en-US" dirty="0" smtClean="0"/>
              <a:t>Architectural support for user and kernel modes in CPU execution, especially</a:t>
            </a:r>
          </a:p>
          <a:p>
            <a:pPr lvl="1"/>
            <a:r>
              <a:rPr lang="en-US" dirty="0" smtClean="0"/>
              <a:t>Privileged Instructions</a:t>
            </a:r>
          </a:p>
          <a:p>
            <a:pPr lvl="1"/>
            <a:r>
              <a:rPr lang="en-US" dirty="0" smtClean="0"/>
              <a:t>Protection</a:t>
            </a:r>
          </a:p>
          <a:p>
            <a:r>
              <a:rPr lang="en-US" dirty="0" smtClean="0"/>
              <a:t>Interrupt/System Call handling</a:t>
            </a:r>
          </a:p>
          <a:p>
            <a:endParaRPr lang="en-US" dirty="0" smtClean="0"/>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Tree>
    <p:extLst>
      <p:ext uri="{BB962C8B-B14F-4D97-AF65-F5344CB8AC3E}">
        <p14:creationId xmlns:p14="http://schemas.microsoft.com/office/powerpoint/2010/main" val="777898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Lecture</a:t>
            </a:r>
            <a:endParaRPr lang="en-US" dirty="0"/>
          </a:p>
        </p:txBody>
      </p:sp>
      <p:sp>
        <p:nvSpPr>
          <p:cNvPr id="3" name="Date Placeholder 2"/>
          <p:cNvSpPr>
            <a:spLocks noGrp="1"/>
          </p:cNvSpPr>
          <p:nvPr>
            <p:ph type="dt" sz="half" idx="10"/>
          </p:nvPr>
        </p:nvSpPr>
        <p:spPr/>
        <p:txBody>
          <a:bodyPr/>
          <a:lstStyle/>
          <a:p>
            <a:r>
              <a:rPr lang="en-US" smtClean="0"/>
              <a:t>Feb 2, 2016</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33</a:t>
            </a:fld>
            <a:endParaRPr lang="en-US" dirty="0">
              <a:solidFill>
                <a:srgbClr val="FFFFFF"/>
              </a:solidFill>
            </a:endParaRPr>
          </a:p>
        </p:txBody>
      </p:sp>
      <p:sp>
        <p:nvSpPr>
          <p:cNvPr id="5" name="Content Placeholder 4"/>
          <p:cNvSpPr>
            <a:spLocks noGrp="1"/>
          </p:cNvSpPr>
          <p:nvPr>
            <p:ph sz="quarter" idx="1"/>
          </p:nvPr>
        </p:nvSpPr>
        <p:spPr>
          <a:xfrm>
            <a:off x="612648" y="1600200"/>
            <a:ext cx="8153400" cy="685800"/>
          </a:xfrm>
        </p:spPr>
        <p:txBody>
          <a:bodyPr/>
          <a:lstStyle/>
          <a:p>
            <a:r>
              <a:rPr lang="en-US" dirty="0" smtClean="0"/>
              <a:t>Process and Programming Interface</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pic>
        <p:nvPicPr>
          <p:cNvPr id="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93962"/>
            <a:ext cx="58674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rved Left Arrow 7"/>
          <p:cNvSpPr>
            <a:spLocks noChangeArrowheads="1"/>
          </p:cNvSpPr>
          <p:nvPr/>
        </p:nvSpPr>
        <p:spPr bwMode="auto">
          <a:xfrm>
            <a:off x="7239000" y="3200400"/>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9" name="Curved Down Arrow 8"/>
          <p:cNvSpPr>
            <a:spLocks noChangeArrowheads="1"/>
          </p:cNvSpPr>
          <p:nvPr/>
        </p:nvSpPr>
        <p:spPr bwMode="auto">
          <a:xfrm rot="-5400000">
            <a:off x="6248400" y="3259137"/>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10" name="TextBox 9"/>
          <p:cNvSpPr txBox="1">
            <a:spLocks noChangeArrowheads="1"/>
          </p:cNvSpPr>
          <p:nvPr/>
        </p:nvSpPr>
        <p:spPr bwMode="auto">
          <a:xfrm>
            <a:off x="2692400" y="2611437"/>
            <a:ext cx="353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Application Programs/Processes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3875" y="56515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an 11"/>
          <p:cNvSpPr>
            <a:spLocks noChangeArrowheads="1"/>
          </p:cNvSpPr>
          <p:nvPr/>
        </p:nvSpPr>
        <p:spPr bwMode="auto">
          <a:xfrm>
            <a:off x="1382713" y="6030912"/>
            <a:ext cx="979487" cy="598488"/>
          </a:xfrm>
          <a:prstGeom prst="can">
            <a:avLst>
              <a:gd name="adj" fmla="val 25000"/>
            </a:avLst>
          </a:prstGeom>
          <a:solidFill>
            <a:schemeClr val="accent1"/>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000000"/>
                </a:solidFill>
                <a:latin typeface="Arial" panose="020B0604020202020204" pitchFamily="34" charset="0"/>
              </a:rPr>
              <a:t>storage</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8763" y="5762625"/>
            <a:ext cx="106045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0413" y="5943600"/>
            <a:ext cx="619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a:grpSpLocks/>
          </p:cNvGrpSpPr>
          <p:nvPr/>
        </p:nvGrpSpPr>
        <p:grpSpPr bwMode="auto">
          <a:xfrm>
            <a:off x="2100263" y="4800600"/>
            <a:ext cx="4532312" cy="654050"/>
            <a:chOff x="1697636" y="2967682"/>
            <a:chExt cx="5286946" cy="1099505"/>
          </a:xfrm>
        </p:grpSpPr>
        <p:cxnSp>
          <p:nvCxnSpPr>
            <p:cNvPr id="16" name="Straight Arrow Connector 14"/>
            <p:cNvCxnSpPr>
              <a:cxnSpLocks noChangeShapeType="1"/>
              <a:stCxn id="17" idx="3"/>
            </p:cNvCxnSpPr>
            <p:nvPr/>
          </p:nvCxnSpPr>
          <p:spPr bwMode="auto">
            <a:xfrm flipV="1">
              <a:off x="3297836" y="3405870"/>
              <a:ext cx="2004683" cy="17810"/>
            </a:xfrm>
            <a:prstGeom prst="straightConnector1">
              <a:avLst/>
            </a:prstGeom>
            <a:noFill/>
            <a:ln w="57150" cmpd="thinThick" algn="ctr">
              <a:solidFill>
                <a:schemeClr val="tx1"/>
              </a:solidFill>
              <a:round/>
              <a:headEnd type="triangle" w="med" len="med"/>
              <a:tailEnd type="triangle" w="med" len="med"/>
            </a:ln>
          </p:spPr>
        </p:cxnSp>
        <p:sp>
          <p:nvSpPr>
            <p:cNvPr id="17" name="Rounded Rectangle 16"/>
            <p:cNvSpPr/>
            <p:nvPr/>
          </p:nvSpPr>
          <p:spPr bwMode="auto">
            <a:xfrm>
              <a:off x="1697636" y="3005044"/>
              <a:ext cx="1599973" cy="837972"/>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a:lstStyle/>
            <a:p>
              <a:pPr algn="ctr">
                <a:defRPr/>
              </a:pPr>
              <a:r>
                <a:rPr lang="en-US" dirty="0">
                  <a:solidFill>
                    <a:srgbClr val="000000"/>
                  </a:solidFill>
                  <a:latin typeface="Arial" charset="0"/>
                  <a:ea typeface="ＭＳ Ｐゴシック" charset="0"/>
                  <a:cs typeface="ＭＳ Ｐゴシック" charset="0"/>
                </a:rPr>
                <a:t>Processor</a:t>
              </a:r>
            </a:p>
          </p:txBody>
        </p:sp>
        <p:sp>
          <p:nvSpPr>
            <p:cNvPr id="18" name="Rectangle 16"/>
            <p:cNvSpPr>
              <a:spLocks noChangeArrowheads="1"/>
            </p:cNvSpPr>
            <p:nvPr/>
          </p:nvSpPr>
          <p:spPr bwMode="auto">
            <a:xfrm>
              <a:off x="5292567" y="2967682"/>
              <a:ext cx="1692015" cy="1099505"/>
            </a:xfrm>
            <a:prstGeom prst="rect">
              <a:avLst/>
            </a:prstGeom>
            <a:solidFill>
              <a:srgbClr val="C0D2FE"/>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solidFill>
                    <a:srgbClr val="000000"/>
                  </a:solidFill>
                  <a:latin typeface="Arial" panose="020B0604020202020204" pitchFamily="34" charset="0"/>
                </a:rPr>
                <a:t>Memory</a:t>
              </a:r>
            </a:p>
          </p:txBody>
        </p:sp>
      </p:grpSp>
      <p:pic>
        <p:nvPicPr>
          <p:cNvPr id="19" name="Picture 1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05063" y="5832475"/>
            <a:ext cx="18907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Up-Down Arrow 19"/>
          <p:cNvSpPr>
            <a:spLocks noChangeArrowheads="1"/>
          </p:cNvSpPr>
          <p:nvPr/>
        </p:nvSpPr>
        <p:spPr bwMode="auto">
          <a:xfrm>
            <a:off x="1687513" y="5562600"/>
            <a:ext cx="304800" cy="460375"/>
          </a:xfrm>
          <a:prstGeom prst="upDownArrow">
            <a:avLst>
              <a:gd name="adj1" fmla="val 50000"/>
              <a:gd name="adj2" fmla="val 4997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1" name="Up Arrow 20"/>
          <p:cNvSpPr>
            <a:spLocks noChangeArrowheads="1"/>
          </p:cNvSpPr>
          <p:nvPr/>
        </p:nvSpPr>
        <p:spPr bwMode="auto">
          <a:xfrm>
            <a:off x="3124200" y="5562600"/>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2" name="TextBox 21"/>
          <p:cNvSpPr txBox="1">
            <a:spLocks noChangeArrowheads="1"/>
          </p:cNvSpPr>
          <p:nvPr/>
        </p:nvSpPr>
        <p:spPr bwMode="auto">
          <a:xfrm>
            <a:off x="2024063" y="2232025"/>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23" name="TextBox 22"/>
          <p:cNvSpPr txBox="1">
            <a:spLocks noChangeArrowheads="1"/>
          </p:cNvSpPr>
          <p:nvPr/>
        </p:nvSpPr>
        <p:spPr bwMode="auto">
          <a:xfrm>
            <a:off x="3189288" y="2208212"/>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24" name="TextBox 23"/>
          <p:cNvSpPr txBox="1">
            <a:spLocks noChangeArrowheads="1"/>
          </p:cNvSpPr>
          <p:nvPr/>
        </p:nvSpPr>
        <p:spPr bwMode="auto">
          <a:xfrm>
            <a:off x="4586288" y="2224087"/>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25" name="TextBox 24"/>
          <p:cNvSpPr txBox="1">
            <a:spLocks noChangeArrowheads="1"/>
          </p:cNvSpPr>
          <p:nvPr/>
        </p:nvSpPr>
        <p:spPr bwMode="auto">
          <a:xfrm>
            <a:off x="5943600" y="2225675"/>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26" name="TextBox 25"/>
          <p:cNvSpPr txBox="1">
            <a:spLocks noChangeArrowheads="1"/>
          </p:cNvSpPr>
          <p:nvPr/>
        </p:nvSpPr>
        <p:spPr bwMode="auto">
          <a:xfrm>
            <a:off x="5702300" y="3178175"/>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return</a:t>
            </a:r>
          </a:p>
        </p:txBody>
      </p:sp>
      <p:sp>
        <p:nvSpPr>
          <p:cNvPr id="27" name="TextBox 26"/>
          <p:cNvSpPr txBox="1">
            <a:spLocks noChangeArrowheads="1"/>
          </p:cNvSpPr>
          <p:nvPr/>
        </p:nvSpPr>
        <p:spPr bwMode="auto">
          <a:xfrm>
            <a:off x="7540625" y="3125787"/>
            <a:ext cx="1544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System calls,</a:t>
            </a:r>
          </a:p>
          <a:p>
            <a:r>
              <a:rPr lang="en-US" dirty="0"/>
              <a:t>Exceptions</a:t>
            </a:r>
          </a:p>
        </p:txBody>
      </p:sp>
      <p:sp>
        <p:nvSpPr>
          <p:cNvPr id="28" name="Up Arrow 27"/>
          <p:cNvSpPr>
            <a:spLocks noChangeArrowheads="1"/>
          </p:cNvSpPr>
          <p:nvPr/>
        </p:nvSpPr>
        <p:spPr bwMode="auto">
          <a:xfrm>
            <a:off x="4721225" y="5635625"/>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9" name="Up-Down Arrow 28"/>
          <p:cNvSpPr>
            <a:spLocks noChangeArrowheads="1"/>
          </p:cNvSpPr>
          <p:nvPr/>
        </p:nvSpPr>
        <p:spPr bwMode="auto">
          <a:xfrm>
            <a:off x="5708650" y="5610225"/>
            <a:ext cx="258763" cy="460375"/>
          </a:xfrm>
          <a:prstGeom prst="upDownArrow">
            <a:avLst>
              <a:gd name="adj1" fmla="val 50000"/>
              <a:gd name="adj2" fmla="val 49972"/>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0" name="Down Arrow 29"/>
          <p:cNvSpPr>
            <a:spLocks noChangeArrowheads="1"/>
          </p:cNvSpPr>
          <p:nvPr/>
        </p:nvSpPr>
        <p:spPr bwMode="auto">
          <a:xfrm>
            <a:off x="6910388" y="5470525"/>
            <a:ext cx="228600" cy="363537"/>
          </a:xfrm>
          <a:prstGeom prst="downArrow">
            <a:avLst>
              <a:gd name="adj1" fmla="val 50000"/>
              <a:gd name="adj2" fmla="val 49961"/>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1" name="TextBox 30"/>
          <p:cNvSpPr txBox="1">
            <a:spLocks noChangeArrowheads="1"/>
          </p:cNvSpPr>
          <p:nvPr/>
        </p:nvSpPr>
        <p:spPr bwMode="auto">
          <a:xfrm>
            <a:off x="661988" y="5654675"/>
            <a:ext cx="1069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Bock I/O</a:t>
            </a:r>
          </a:p>
        </p:txBody>
      </p:sp>
      <p:sp>
        <p:nvSpPr>
          <p:cNvPr id="32" name="TextBox 31"/>
          <p:cNvSpPr txBox="1">
            <a:spLocks noChangeArrowheads="1"/>
          </p:cNvSpPr>
          <p:nvPr/>
        </p:nvSpPr>
        <p:spPr bwMode="auto">
          <a:xfrm>
            <a:off x="3352800" y="5549900"/>
            <a:ext cx="557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INT</a:t>
            </a:r>
          </a:p>
        </p:txBody>
      </p:sp>
      <p:sp>
        <p:nvSpPr>
          <p:cNvPr id="33" name="TextBox 32"/>
          <p:cNvSpPr txBox="1">
            <a:spLocks noChangeArrowheads="1"/>
          </p:cNvSpPr>
          <p:nvPr/>
        </p:nvSpPr>
        <p:spPr bwMode="auto">
          <a:xfrm>
            <a:off x="7062788" y="5453062"/>
            <a:ext cx="1660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Character O/P</a:t>
            </a:r>
          </a:p>
        </p:txBody>
      </p:sp>
      <p:sp>
        <p:nvSpPr>
          <p:cNvPr id="34" name="Curved Left Arrow 33"/>
          <p:cNvSpPr>
            <a:spLocks noChangeArrowheads="1"/>
          </p:cNvSpPr>
          <p:nvPr/>
        </p:nvSpPr>
        <p:spPr bwMode="auto">
          <a:xfrm>
            <a:off x="7202488" y="4202112"/>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5" name="TextBox 34"/>
          <p:cNvSpPr txBox="1">
            <a:spLocks noChangeArrowheads="1"/>
          </p:cNvSpPr>
          <p:nvPr/>
        </p:nvSpPr>
        <p:spPr bwMode="auto">
          <a:xfrm>
            <a:off x="7485063" y="4268787"/>
            <a:ext cx="13128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Privileged </a:t>
            </a:r>
          </a:p>
          <a:p>
            <a:r>
              <a:rPr lang="en-US"/>
              <a:t>Operations</a:t>
            </a:r>
          </a:p>
        </p:txBody>
      </p:sp>
      <p:sp>
        <p:nvSpPr>
          <p:cNvPr id="36" name="Curved Down Arrow 35"/>
          <p:cNvSpPr>
            <a:spLocks noChangeArrowheads="1"/>
          </p:cNvSpPr>
          <p:nvPr/>
        </p:nvSpPr>
        <p:spPr bwMode="auto">
          <a:xfrm rot="-5400000">
            <a:off x="6369050" y="4297362"/>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7" name="TextBox 36"/>
          <p:cNvSpPr txBox="1">
            <a:spLocks noChangeArrowheads="1"/>
          </p:cNvSpPr>
          <p:nvPr/>
        </p:nvSpPr>
        <p:spPr bwMode="auto">
          <a:xfrm>
            <a:off x="2024063" y="2215357"/>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38" name="TextBox 37"/>
          <p:cNvSpPr txBox="1">
            <a:spLocks noChangeArrowheads="1"/>
          </p:cNvSpPr>
          <p:nvPr/>
        </p:nvSpPr>
        <p:spPr bwMode="auto">
          <a:xfrm>
            <a:off x="3189288" y="2191544"/>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39" name="TextBox 38"/>
          <p:cNvSpPr txBox="1">
            <a:spLocks noChangeArrowheads="1"/>
          </p:cNvSpPr>
          <p:nvPr/>
        </p:nvSpPr>
        <p:spPr bwMode="auto">
          <a:xfrm>
            <a:off x="4586288" y="2207419"/>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40" name="TextBox 39"/>
          <p:cNvSpPr txBox="1">
            <a:spLocks noChangeArrowheads="1"/>
          </p:cNvSpPr>
          <p:nvPr/>
        </p:nvSpPr>
        <p:spPr bwMode="auto">
          <a:xfrm>
            <a:off x="5943600" y="2209007"/>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41" name="TextBox 40"/>
          <p:cNvSpPr txBox="1">
            <a:spLocks noChangeArrowheads="1"/>
          </p:cNvSpPr>
          <p:nvPr/>
        </p:nvSpPr>
        <p:spPr bwMode="auto">
          <a:xfrm>
            <a:off x="7540625" y="3109119"/>
            <a:ext cx="1544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System calls,</a:t>
            </a:r>
          </a:p>
          <a:p>
            <a:r>
              <a:rPr lang="en-US" dirty="0"/>
              <a:t>Exceptions</a:t>
            </a:r>
          </a:p>
        </p:txBody>
      </p:sp>
    </p:spTree>
    <p:extLst>
      <p:ext uri="{BB962C8B-B14F-4D97-AF65-F5344CB8AC3E}">
        <p14:creationId xmlns:p14="http://schemas.microsoft.com/office/powerpoint/2010/main" val="97237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2"/>
                                        </p:tgtEl>
                                        <p:attrNameLst>
                                          <p:attrName>ppt_x</p:attrName>
                                        </p:attrNameLst>
                                      </p:cBhvr>
                                      <p:tavLst>
                                        <p:tav tm="0">
                                          <p:val>
                                            <p:strVal val="ppt_x"/>
                                          </p:val>
                                        </p:tav>
                                        <p:tav tm="100000">
                                          <p:val>
                                            <p:strVal val="ppt_x"/>
                                          </p:val>
                                        </p:tav>
                                      </p:tavLst>
                                    </p:anim>
                                    <p:anim calcmode="lin" valueType="num">
                                      <p:cBhvr additive="base">
                                        <p:cTn id="11" dur="500"/>
                                        <p:tgtEl>
                                          <p:spTgt spid="12"/>
                                        </p:tgtEl>
                                        <p:attrNameLst>
                                          <p:attrName>ppt_y</p:attrName>
                                        </p:attrNameLst>
                                      </p:cBhvr>
                                      <p:tavLst>
                                        <p:tav tm="0">
                                          <p:val>
                                            <p:strVal val="ppt_y"/>
                                          </p:val>
                                        </p:tav>
                                        <p:tav tm="100000">
                                          <p:val>
                                            <p:strVal val="1+ppt_h/2"/>
                                          </p:val>
                                        </p:tav>
                                      </p:tavLst>
                                    </p:anim>
                                    <p:set>
                                      <p:cBhvr>
                                        <p:cTn id="12" dur="1" fill="hold">
                                          <p:stCondLst>
                                            <p:cond delay="499"/>
                                          </p:stCondLst>
                                        </p:cTn>
                                        <p:tgtEl>
                                          <p:spTgt spid="12"/>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3"/>
                                        </p:tgtEl>
                                        <p:attrNameLst>
                                          <p:attrName>ppt_x</p:attrName>
                                        </p:attrNameLst>
                                      </p:cBhvr>
                                      <p:tavLst>
                                        <p:tav tm="0">
                                          <p:val>
                                            <p:strVal val="ppt_x"/>
                                          </p:val>
                                        </p:tav>
                                        <p:tav tm="100000">
                                          <p:val>
                                            <p:strVal val="ppt_x"/>
                                          </p:val>
                                        </p:tav>
                                      </p:tavLst>
                                    </p:anim>
                                    <p:anim calcmode="lin" valueType="num">
                                      <p:cBhvr additive="base">
                                        <p:cTn id="15" dur="500"/>
                                        <p:tgtEl>
                                          <p:spTgt spid="13"/>
                                        </p:tgtEl>
                                        <p:attrNameLst>
                                          <p:attrName>ppt_y</p:attrName>
                                        </p:attrNameLst>
                                      </p:cBhvr>
                                      <p:tavLst>
                                        <p:tav tm="0">
                                          <p:val>
                                            <p:strVal val="ppt_y"/>
                                          </p:val>
                                        </p:tav>
                                        <p:tav tm="100000">
                                          <p:val>
                                            <p:strVal val="1+ppt_h/2"/>
                                          </p:val>
                                        </p:tav>
                                      </p:tavLst>
                                    </p:anim>
                                    <p:set>
                                      <p:cBhvr>
                                        <p:cTn id="16" dur="1" fill="hold">
                                          <p:stCondLst>
                                            <p:cond delay="499"/>
                                          </p:stCondLst>
                                        </p:cTn>
                                        <p:tgtEl>
                                          <p:spTgt spid="13"/>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14"/>
                                        </p:tgtEl>
                                        <p:attrNameLst>
                                          <p:attrName>ppt_x</p:attrName>
                                        </p:attrNameLst>
                                      </p:cBhvr>
                                      <p:tavLst>
                                        <p:tav tm="0">
                                          <p:val>
                                            <p:strVal val="ppt_x"/>
                                          </p:val>
                                        </p:tav>
                                        <p:tav tm="100000">
                                          <p:val>
                                            <p:strVal val="ppt_x"/>
                                          </p:val>
                                        </p:tav>
                                      </p:tavLst>
                                    </p:anim>
                                    <p:anim calcmode="lin" valueType="num">
                                      <p:cBhvr additive="base">
                                        <p:cTn id="19" dur="500"/>
                                        <p:tgtEl>
                                          <p:spTgt spid="14"/>
                                        </p:tgtEl>
                                        <p:attrNameLst>
                                          <p:attrName>ppt_y</p:attrName>
                                        </p:attrNameLst>
                                      </p:cBhvr>
                                      <p:tavLst>
                                        <p:tav tm="0">
                                          <p:val>
                                            <p:strVal val="ppt_y"/>
                                          </p:val>
                                        </p:tav>
                                        <p:tav tm="100000">
                                          <p:val>
                                            <p:strVal val="1+ppt_h/2"/>
                                          </p:val>
                                        </p:tav>
                                      </p:tavLst>
                                    </p:anim>
                                    <p:set>
                                      <p:cBhvr>
                                        <p:cTn id="20" dur="1" fill="hold">
                                          <p:stCondLst>
                                            <p:cond delay="499"/>
                                          </p:stCondLst>
                                        </p:cTn>
                                        <p:tgtEl>
                                          <p:spTgt spid="14"/>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19"/>
                                        </p:tgtEl>
                                        <p:attrNameLst>
                                          <p:attrName>ppt_x</p:attrName>
                                        </p:attrNameLst>
                                      </p:cBhvr>
                                      <p:tavLst>
                                        <p:tav tm="0">
                                          <p:val>
                                            <p:strVal val="ppt_x"/>
                                          </p:val>
                                        </p:tav>
                                        <p:tav tm="100000">
                                          <p:val>
                                            <p:strVal val="ppt_x"/>
                                          </p:val>
                                        </p:tav>
                                      </p:tavLst>
                                    </p:anim>
                                    <p:anim calcmode="lin" valueType="num">
                                      <p:cBhvr additive="base">
                                        <p:cTn id="23" dur="500"/>
                                        <p:tgtEl>
                                          <p:spTgt spid="19"/>
                                        </p:tgtEl>
                                        <p:attrNameLst>
                                          <p:attrName>ppt_y</p:attrName>
                                        </p:attrNameLst>
                                      </p:cBhvr>
                                      <p:tavLst>
                                        <p:tav tm="0">
                                          <p:val>
                                            <p:strVal val="ppt_y"/>
                                          </p:val>
                                        </p:tav>
                                        <p:tav tm="100000">
                                          <p:val>
                                            <p:strVal val="1+ppt_h/2"/>
                                          </p:val>
                                        </p:tav>
                                      </p:tavLst>
                                    </p:anim>
                                    <p:set>
                                      <p:cBhvr>
                                        <p:cTn id="24" dur="1" fill="hold">
                                          <p:stCondLst>
                                            <p:cond delay="499"/>
                                          </p:stCondLst>
                                        </p:cTn>
                                        <p:tgtEl>
                                          <p:spTgt spid="19"/>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20"/>
                                        </p:tgtEl>
                                        <p:attrNameLst>
                                          <p:attrName>ppt_x</p:attrName>
                                        </p:attrNameLst>
                                      </p:cBhvr>
                                      <p:tavLst>
                                        <p:tav tm="0">
                                          <p:val>
                                            <p:strVal val="ppt_x"/>
                                          </p:val>
                                        </p:tav>
                                        <p:tav tm="100000">
                                          <p:val>
                                            <p:strVal val="ppt_x"/>
                                          </p:val>
                                        </p:tav>
                                      </p:tavLst>
                                    </p:anim>
                                    <p:anim calcmode="lin" valueType="num">
                                      <p:cBhvr additive="base">
                                        <p:cTn id="27" dur="500"/>
                                        <p:tgtEl>
                                          <p:spTgt spid="20"/>
                                        </p:tgtEl>
                                        <p:attrNameLst>
                                          <p:attrName>ppt_y</p:attrName>
                                        </p:attrNameLst>
                                      </p:cBhvr>
                                      <p:tavLst>
                                        <p:tav tm="0">
                                          <p:val>
                                            <p:strVal val="ppt_y"/>
                                          </p:val>
                                        </p:tav>
                                        <p:tav tm="100000">
                                          <p:val>
                                            <p:strVal val="1+ppt_h/2"/>
                                          </p:val>
                                        </p:tav>
                                      </p:tavLst>
                                    </p:anim>
                                    <p:set>
                                      <p:cBhvr>
                                        <p:cTn id="28" dur="1" fill="hold">
                                          <p:stCondLst>
                                            <p:cond delay="499"/>
                                          </p:stCondLst>
                                        </p:cTn>
                                        <p:tgtEl>
                                          <p:spTgt spid="20"/>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21"/>
                                        </p:tgtEl>
                                        <p:attrNameLst>
                                          <p:attrName>ppt_x</p:attrName>
                                        </p:attrNameLst>
                                      </p:cBhvr>
                                      <p:tavLst>
                                        <p:tav tm="0">
                                          <p:val>
                                            <p:strVal val="ppt_x"/>
                                          </p:val>
                                        </p:tav>
                                        <p:tav tm="100000">
                                          <p:val>
                                            <p:strVal val="ppt_x"/>
                                          </p:val>
                                        </p:tav>
                                      </p:tavLst>
                                    </p:anim>
                                    <p:anim calcmode="lin" valueType="num">
                                      <p:cBhvr additive="base">
                                        <p:cTn id="31" dur="500"/>
                                        <p:tgtEl>
                                          <p:spTgt spid="21"/>
                                        </p:tgtEl>
                                        <p:attrNameLst>
                                          <p:attrName>ppt_y</p:attrName>
                                        </p:attrNameLst>
                                      </p:cBhvr>
                                      <p:tavLst>
                                        <p:tav tm="0">
                                          <p:val>
                                            <p:strVal val="ppt_y"/>
                                          </p:val>
                                        </p:tav>
                                        <p:tav tm="100000">
                                          <p:val>
                                            <p:strVal val="1+ppt_h/2"/>
                                          </p:val>
                                        </p:tav>
                                      </p:tavLst>
                                    </p:anim>
                                    <p:set>
                                      <p:cBhvr>
                                        <p:cTn id="32" dur="1" fill="hold">
                                          <p:stCondLst>
                                            <p:cond delay="499"/>
                                          </p:stCondLst>
                                        </p:cTn>
                                        <p:tgtEl>
                                          <p:spTgt spid="21"/>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28"/>
                                        </p:tgtEl>
                                        <p:attrNameLst>
                                          <p:attrName>ppt_x</p:attrName>
                                        </p:attrNameLst>
                                      </p:cBhvr>
                                      <p:tavLst>
                                        <p:tav tm="0">
                                          <p:val>
                                            <p:strVal val="ppt_x"/>
                                          </p:val>
                                        </p:tav>
                                        <p:tav tm="100000">
                                          <p:val>
                                            <p:strVal val="ppt_x"/>
                                          </p:val>
                                        </p:tav>
                                      </p:tavLst>
                                    </p:anim>
                                    <p:anim calcmode="lin" valueType="num">
                                      <p:cBhvr additive="base">
                                        <p:cTn id="35" dur="500"/>
                                        <p:tgtEl>
                                          <p:spTgt spid="28"/>
                                        </p:tgtEl>
                                        <p:attrNameLst>
                                          <p:attrName>ppt_y</p:attrName>
                                        </p:attrNameLst>
                                      </p:cBhvr>
                                      <p:tavLst>
                                        <p:tav tm="0">
                                          <p:val>
                                            <p:strVal val="ppt_y"/>
                                          </p:val>
                                        </p:tav>
                                        <p:tav tm="100000">
                                          <p:val>
                                            <p:strVal val="1+ppt_h/2"/>
                                          </p:val>
                                        </p:tav>
                                      </p:tavLst>
                                    </p:anim>
                                    <p:set>
                                      <p:cBhvr>
                                        <p:cTn id="36" dur="1" fill="hold">
                                          <p:stCondLst>
                                            <p:cond delay="499"/>
                                          </p:stCondLst>
                                        </p:cTn>
                                        <p:tgtEl>
                                          <p:spTgt spid="28"/>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29"/>
                                        </p:tgtEl>
                                        <p:attrNameLst>
                                          <p:attrName>ppt_x</p:attrName>
                                        </p:attrNameLst>
                                      </p:cBhvr>
                                      <p:tavLst>
                                        <p:tav tm="0">
                                          <p:val>
                                            <p:strVal val="ppt_x"/>
                                          </p:val>
                                        </p:tav>
                                        <p:tav tm="100000">
                                          <p:val>
                                            <p:strVal val="ppt_x"/>
                                          </p:val>
                                        </p:tav>
                                      </p:tavLst>
                                    </p:anim>
                                    <p:anim calcmode="lin" valueType="num">
                                      <p:cBhvr additive="base">
                                        <p:cTn id="39" dur="500"/>
                                        <p:tgtEl>
                                          <p:spTgt spid="29"/>
                                        </p:tgtEl>
                                        <p:attrNameLst>
                                          <p:attrName>ppt_y</p:attrName>
                                        </p:attrNameLst>
                                      </p:cBhvr>
                                      <p:tavLst>
                                        <p:tav tm="0">
                                          <p:val>
                                            <p:strVal val="ppt_y"/>
                                          </p:val>
                                        </p:tav>
                                        <p:tav tm="100000">
                                          <p:val>
                                            <p:strVal val="1+ppt_h/2"/>
                                          </p:val>
                                        </p:tav>
                                      </p:tavLst>
                                    </p:anim>
                                    <p:set>
                                      <p:cBhvr>
                                        <p:cTn id="40" dur="1" fill="hold">
                                          <p:stCondLst>
                                            <p:cond delay="499"/>
                                          </p:stCondLst>
                                        </p:cTn>
                                        <p:tgtEl>
                                          <p:spTgt spid="29"/>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30"/>
                                        </p:tgtEl>
                                        <p:attrNameLst>
                                          <p:attrName>ppt_x</p:attrName>
                                        </p:attrNameLst>
                                      </p:cBhvr>
                                      <p:tavLst>
                                        <p:tav tm="0">
                                          <p:val>
                                            <p:strVal val="ppt_x"/>
                                          </p:val>
                                        </p:tav>
                                        <p:tav tm="100000">
                                          <p:val>
                                            <p:strVal val="ppt_x"/>
                                          </p:val>
                                        </p:tav>
                                      </p:tavLst>
                                    </p:anim>
                                    <p:anim calcmode="lin" valueType="num">
                                      <p:cBhvr additive="base">
                                        <p:cTn id="43" dur="500"/>
                                        <p:tgtEl>
                                          <p:spTgt spid="30"/>
                                        </p:tgtEl>
                                        <p:attrNameLst>
                                          <p:attrName>ppt_y</p:attrName>
                                        </p:attrNameLst>
                                      </p:cBhvr>
                                      <p:tavLst>
                                        <p:tav tm="0">
                                          <p:val>
                                            <p:strVal val="ppt_y"/>
                                          </p:val>
                                        </p:tav>
                                        <p:tav tm="100000">
                                          <p:val>
                                            <p:strVal val="1+ppt_h/2"/>
                                          </p:val>
                                        </p:tav>
                                      </p:tavLst>
                                    </p:anim>
                                    <p:set>
                                      <p:cBhvr>
                                        <p:cTn id="44" dur="1" fill="hold">
                                          <p:stCondLst>
                                            <p:cond delay="499"/>
                                          </p:stCondLst>
                                        </p:cTn>
                                        <p:tgtEl>
                                          <p:spTgt spid="30"/>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31"/>
                                        </p:tgtEl>
                                        <p:attrNameLst>
                                          <p:attrName>ppt_x</p:attrName>
                                        </p:attrNameLst>
                                      </p:cBhvr>
                                      <p:tavLst>
                                        <p:tav tm="0">
                                          <p:val>
                                            <p:strVal val="ppt_x"/>
                                          </p:val>
                                        </p:tav>
                                        <p:tav tm="100000">
                                          <p:val>
                                            <p:strVal val="ppt_x"/>
                                          </p:val>
                                        </p:tav>
                                      </p:tavLst>
                                    </p:anim>
                                    <p:anim calcmode="lin" valueType="num">
                                      <p:cBhvr additive="base">
                                        <p:cTn id="47" dur="500"/>
                                        <p:tgtEl>
                                          <p:spTgt spid="31"/>
                                        </p:tgtEl>
                                        <p:attrNameLst>
                                          <p:attrName>ppt_y</p:attrName>
                                        </p:attrNameLst>
                                      </p:cBhvr>
                                      <p:tavLst>
                                        <p:tav tm="0">
                                          <p:val>
                                            <p:strVal val="ppt_y"/>
                                          </p:val>
                                        </p:tav>
                                        <p:tav tm="100000">
                                          <p:val>
                                            <p:strVal val="1+ppt_h/2"/>
                                          </p:val>
                                        </p:tav>
                                      </p:tavLst>
                                    </p:anim>
                                    <p:set>
                                      <p:cBhvr>
                                        <p:cTn id="48" dur="1" fill="hold">
                                          <p:stCondLst>
                                            <p:cond delay="499"/>
                                          </p:stCondLst>
                                        </p:cTn>
                                        <p:tgtEl>
                                          <p:spTgt spid="31"/>
                                        </p:tgtEl>
                                        <p:attrNameLst>
                                          <p:attrName>style.visibility</p:attrName>
                                        </p:attrNameLst>
                                      </p:cBhvr>
                                      <p:to>
                                        <p:strVal val="hidden"/>
                                      </p:to>
                                    </p:set>
                                  </p:childTnLst>
                                </p:cTn>
                              </p:par>
                              <p:par>
                                <p:cTn id="49" presetID="2" presetClass="exit" presetSubtype="4" fill="hold" grpId="0" nodeType="withEffect">
                                  <p:stCondLst>
                                    <p:cond delay="0"/>
                                  </p:stCondLst>
                                  <p:childTnLst>
                                    <p:anim calcmode="lin" valueType="num">
                                      <p:cBhvr additive="base">
                                        <p:cTn id="50" dur="500"/>
                                        <p:tgtEl>
                                          <p:spTgt spid="32"/>
                                        </p:tgtEl>
                                        <p:attrNameLst>
                                          <p:attrName>ppt_x</p:attrName>
                                        </p:attrNameLst>
                                      </p:cBhvr>
                                      <p:tavLst>
                                        <p:tav tm="0">
                                          <p:val>
                                            <p:strVal val="ppt_x"/>
                                          </p:val>
                                        </p:tav>
                                        <p:tav tm="100000">
                                          <p:val>
                                            <p:strVal val="ppt_x"/>
                                          </p:val>
                                        </p:tav>
                                      </p:tavLst>
                                    </p:anim>
                                    <p:anim calcmode="lin" valueType="num">
                                      <p:cBhvr additive="base">
                                        <p:cTn id="51" dur="500"/>
                                        <p:tgtEl>
                                          <p:spTgt spid="32"/>
                                        </p:tgtEl>
                                        <p:attrNameLst>
                                          <p:attrName>ppt_y</p:attrName>
                                        </p:attrNameLst>
                                      </p:cBhvr>
                                      <p:tavLst>
                                        <p:tav tm="0">
                                          <p:val>
                                            <p:strVal val="ppt_y"/>
                                          </p:val>
                                        </p:tav>
                                        <p:tav tm="100000">
                                          <p:val>
                                            <p:strVal val="1+ppt_h/2"/>
                                          </p:val>
                                        </p:tav>
                                      </p:tavLst>
                                    </p:anim>
                                    <p:set>
                                      <p:cBhvr>
                                        <p:cTn id="52" dur="1" fill="hold">
                                          <p:stCondLst>
                                            <p:cond delay="499"/>
                                          </p:stCondLst>
                                        </p:cTn>
                                        <p:tgtEl>
                                          <p:spTgt spid="32"/>
                                        </p:tgtEl>
                                        <p:attrNameLst>
                                          <p:attrName>style.visibility</p:attrName>
                                        </p:attrNameLst>
                                      </p:cBhvr>
                                      <p:to>
                                        <p:strVal val="hidden"/>
                                      </p:to>
                                    </p:set>
                                  </p:childTnLst>
                                </p:cTn>
                              </p:par>
                              <p:par>
                                <p:cTn id="53" presetID="2" presetClass="exit" presetSubtype="4" fill="hold" grpId="0" nodeType="withEffect">
                                  <p:stCondLst>
                                    <p:cond delay="0"/>
                                  </p:stCondLst>
                                  <p:childTnLst>
                                    <p:anim calcmode="lin" valueType="num">
                                      <p:cBhvr additive="base">
                                        <p:cTn id="54" dur="500"/>
                                        <p:tgtEl>
                                          <p:spTgt spid="33"/>
                                        </p:tgtEl>
                                        <p:attrNameLst>
                                          <p:attrName>ppt_x</p:attrName>
                                        </p:attrNameLst>
                                      </p:cBhvr>
                                      <p:tavLst>
                                        <p:tav tm="0">
                                          <p:val>
                                            <p:strVal val="ppt_x"/>
                                          </p:val>
                                        </p:tav>
                                        <p:tav tm="100000">
                                          <p:val>
                                            <p:strVal val="ppt_x"/>
                                          </p:val>
                                        </p:tav>
                                      </p:tavLst>
                                    </p:anim>
                                    <p:anim calcmode="lin" valueType="num">
                                      <p:cBhvr additive="base">
                                        <p:cTn id="55" dur="500"/>
                                        <p:tgtEl>
                                          <p:spTgt spid="33"/>
                                        </p:tgtEl>
                                        <p:attrNameLst>
                                          <p:attrName>ppt_y</p:attrName>
                                        </p:attrNameLst>
                                      </p:cBhvr>
                                      <p:tavLst>
                                        <p:tav tm="0">
                                          <p:val>
                                            <p:strVal val="ppt_y"/>
                                          </p:val>
                                        </p:tav>
                                        <p:tav tm="100000">
                                          <p:val>
                                            <p:strVal val="1+ppt_h/2"/>
                                          </p:val>
                                        </p:tav>
                                      </p:tavLst>
                                    </p:anim>
                                    <p:set>
                                      <p:cBhvr>
                                        <p:cTn id="56"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P spid="21" grpId="0" animBg="1"/>
      <p:bldP spid="28" grpId="0" animBg="1"/>
      <p:bldP spid="29" grpId="0" animBg="1"/>
      <p:bldP spid="30" grpId="0" animBg="1"/>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382000" cy="869950"/>
          </a:xfrm>
        </p:spPr>
        <p:txBody>
          <a:bodyPr>
            <a:normAutofit/>
          </a:bodyPr>
          <a:lstStyle/>
          <a:p>
            <a:r>
              <a:rPr lang="en-US" dirty="0" smtClean="0"/>
              <a:t>Exceptions Recap </a:t>
            </a:r>
            <a:r>
              <a:rPr lang="en-US" dirty="0" smtClean="0"/>
              <a:t>– Find Best Match</a:t>
            </a:r>
            <a:endParaRPr lang="en-US" dirty="0"/>
          </a:p>
        </p:txBody>
      </p:sp>
      <p:sp>
        <p:nvSpPr>
          <p:cNvPr id="3" name="Content Placeholder 2"/>
          <p:cNvSpPr>
            <a:spLocks noGrp="1"/>
          </p:cNvSpPr>
          <p:nvPr>
            <p:ph sz="quarter" idx="2"/>
          </p:nvPr>
        </p:nvSpPr>
        <p:spPr>
          <a:xfrm>
            <a:off x="609600" y="2438400"/>
            <a:ext cx="2590800" cy="3581400"/>
          </a:xfrm>
        </p:spPr>
        <p:txBody>
          <a:bodyPr>
            <a:normAutofit/>
          </a:bodyPr>
          <a:lstStyle/>
          <a:p>
            <a:pPr marL="514350" indent="-514350">
              <a:buClrTx/>
              <a:buFont typeface="+mj-lt"/>
              <a:buAutoNum type="alphaUcPeriod"/>
            </a:pPr>
            <a:r>
              <a:rPr lang="en-US" dirty="0" smtClean="0"/>
              <a:t>Interrupt</a:t>
            </a:r>
          </a:p>
          <a:p>
            <a:pPr marL="514350" indent="-514350">
              <a:buClrTx/>
              <a:buFont typeface="+mj-lt"/>
              <a:buAutoNum type="alphaUcPeriod"/>
            </a:pPr>
            <a:r>
              <a:rPr lang="en-US" dirty="0" smtClean="0"/>
              <a:t>System Call</a:t>
            </a:r>
          </a:p>
          <a:p>
            <a:pPr marL="514350" indent="-514350">
              <a:buClrTx/>
              <a:buFont typeface="+mj-lt"/>
              <a:buAutoNum type="alphaUcPeriod"/>
            </a:pPr>
            <a:r>
              <a:rPr lang="en-US" dirty="0" smtClean="0"/>
              <a:t>Fault</a:t>
            </a:r>
          </a:p>
          <a:p>
            <a:pPr marL="514350" indent="-514350">
              <a:buClrTx/>
              <a:buFont typeface="+mj-lt"/>
              <a:buAutoNum type="alphaUcPeriod"/>
            </a:pPr>
            <a:r>
              <a:rPr lang="en-US" dirty="0" smtClean="0"/>
              <a:t>Trap</a:t>
            </a:r>
          </a:p>
          <a:p>
            <a:pPr marL="514350" indent="-514350">
              <a:buClrTx/>
              <a:buFont typeface="+mj-lt"/>
              <a:buAutoNum type="alphaUcPeriod"/>
            </a:pPr>
            <a:r>
              <a:rPr lang="en-US" dirty="0" smtClean="0"/>
              <a:t>Abort</a:t>
            </a:r>
          </a:p>
          <a:p>
            <a:pPr marL="514350" indent="-514350">
              <a:buClrTx/>
              <a:buFont typeface="+mj-lt"/>
              <a:buAutoNum type="alphaUcPeriod"/>
            </a:pPr>
            <a:r>
              <a:rPr lang="en-US" dirty="0" smtClean="0"/>
              <a:t>Hard Reset</a:t>
            </a:r>
            <a:endParaRPr lang="en-US" dirty="0"/>
          </a:p>
        </p:txBody>
      </p:sp>
      <p:sp>
        <p:nvSpPr>
          <p:cNvPr id="4" name="Content Placeholder 3"/>
          <p:cNvSpPr>
            <a:spLocks noGrp="1"/>
          </p:cNvSpPr>
          <p:nvPr>
            <p:ph sz="quarter" idx="4"/>
          </p:nvPr>
        </p:nvSpPr>
        <p:spPr>
          <a:xfrm>
            <a:off x="3276600" y="2438400"/>
            <a:ext cx="5791200" cy="3581400"/>
          </a:xfrm>
        </p:spPr>
        <p:txBody>
          <a:bodyPr>
            <a:normAutofit lnSpcReduction="10000"/>
          </a:bodyPr>
          <a:lstStyle/>
          <a:p>
            <a:pPr marL="514350" indent="-514350">
              <a:buClr>
                <a:srgbClr val="0070C0"/>
              </a:buClr>
              <a:buFont typeface="+mj-lt"/>
              <a:buAutoNum type="arabicPeriod"/>
            </a:pPr>
            <a:r>
              <a:rPr lang="en-US" dirty="0" smtClean="0"/>
              <a:t>Asynchronous Event</a:t>
            </a:r>
          </a:p>
          <a:p>
            <a:pPr marL="514350" indent="-514350">
              <a:buClr>
                <a:srgbClr val="0070C0"/>
              </a:buClr>
              <a:buFont typeface="+mj-lt"/>
              <a:buAutoNum type="arabicPeriod"/>
            </a:pPr>
            <a:r>
              <a:rPr lang="en-US" dirty="0" smtClean="0"/>
              <a:t>Unintentional and Unrecoverable</a:t>
            </a:r>
          </a:p>
          <a:p>
            <a:pPr marL="514350" indent="-514350">
              <a:buClr>
                <a:srgbClr val="0070C0"/>
              </a:buClr>
              <a:buFont typeface="+mj-lt"/>
              <a:buAutoNum type="arabicPeriod"/>
            </a:pPr>
            <a:r>
              <a:rPr lang="en-US" dirty="0" smtClean="0"/>
              <a:t>Invoked by File I/O</a:t>
            </a:r>
          </a:p>
          <a:p>
            <a:pPr marL="514350" indent="-514350">
              <a:buClr>
                <a:srgbClr val="0070C0"/>
              </a:buClr>
              <a:buFont typeface="+mj-lt"/>
              <a:buAutoNum type="arabicPeriod"/>
            </a:pPr>
            <a:r>
              <a:rPr lang="en-US" dirty="0" smtClean="0"/>
              <a:t>Non-Resident Page in Memory</a:t>
            </a:r>
          </a:p>
          <a:p>
            <a:pPr marL="514350" indent="-514350">
              <a:buClr>
                <a:srgbClr val="0070C0"/>
              </a:buClr>
              <a:buFont typeface="+mj-lt"/>
              <a:buAutoNum type="arabicPeriod"/>
            </a:pPr>
            <a:r>
              <a:rPr lang="en-US" dirty="0" smtClean="0"/>
              <a:t>Breakpoint Instruction for Debug</a:t>
            </a:r>
          </a:p>
          <a:p>
            <a:pPr marL="514350" indent="-514350">
              <a:buClr>
                <a:srgbClr val="0070C0"/>
              </a:buClr>
              <a:buFont typeface="+mj-lt"/>
              <a:buAutoNum type="arabicPeriod"/>
            </a:pPr>
            <a:r>
              <a:rPr lang="en-US" dirty="0" smtClean="0"/>
              <a:t>Caused by arrival of packet from network</a:t>
            </a:r>
            <a:endParaRPr lang="en-US" dirty="0"/>
          </a:p>
        </p:txBody>
      </p:sp>
      <p:sp>
        <p:nvSpPr>
          <p:cNvPr id="5" name="Date Placeholder 4"/>
          <p:cNvSpPr>
            <a:spLocks noGrp="1"/>
          </p:cNvSpPr>
          <p:nvPr>
            <p:ph type="dt" sz="half" idx="15"/>
          </p:nvPr>
        </p:nvSpPr>
        <p:spPr/>
        <p:txBody>
          <a:bodyPr/>
          <a:lstStyle/>
          <a:p>
            <a:pPr algn="r"/>
            <a:r>
              <a:rPr lang="en-US" smtClean="0"/>
              <a:t>Feb 2, 2016</a:t>
            </a:r>
            <a:endParaRPr lang="en-US" dirty="0"/>
          </a:p>
        </p:txBody>
      </p:sp>
      <p:sp>
        <p:nvSpPr>
          <p:cNvPr id="6" name="Slide Number Placeholder 5"/>
          <p:cNvSpPr>
            <a:spLocks noGrp="1"/>
          </p:cNvSpPr>
          <p:nvPr>
            <p:ph type="sldNum" sz="quarter" idx="16"/>
          </p:nvPr>
        </p:nvSpPr>
        <p:spPr/>
        <p:txBody>
          <a:bodyPr>
            <a:normAutofit fontScale="85000" lnSpcReduction="20000"/>
          </a:bodyPr>
          <a:lstStyle/>
          <a:p>
            <a:fld id="{1AD93096-5B34-4342-9326-69289CEAE4C2}" type="slidenum">
              <a:rPr lang="en-US" smtClean="0"/>
              <a:pPr/>
              <a:t>4</a:t>
            </a:fld>
            <a:endParaRPr lang="en-US"/>
          </a:p>
        </p:txBody>
      </p:sp>
      <p:sp>
        <p:nvSpPr>
          <p:cNvPr id="7" name="Text Placeholder 6"/>
          <p:cNvSpPr>
            <a:spLocks noGrp="1"/>
          </p:cNvSpPr>
          <p:nvPr>
            <p:ph type="body" sz="quarter" idx="1"/>
          </p:nvPr>
        </p:nvSpPr>
        <p:spPr>
          <a:xfrm>
            <a:off x="609600" y="1752600"/>
            <a:ext cx="1981200" cy="640080"/>
          </a:xfrm>
        </p:spPr>
        <p:txBody>
          <a:bodyPr/>
          <a:lstStyle/>
          <a:p>
            <a:r>
              <a:rPr lang="en-US" dirty="0" smtClean="0"/>
              <a:t>Exception Type</a:t>
            </a:r>
            <a:endParaRPr lang="en-US" dirty="0"/>
          </a:p>
        </p:txBody>
      </p:sp>
      <p:sp>
        <p:nvSpPr>
          <p:cNvPr id="8" name="Text Placeholder 7"/>
          <p:cNvSpPr>
            <a:spLocks noGrp="1"/>
          </p:cNvSpPr>
          <p:nvPr>
            <p:ph type="body" sz="quarter" idx="3"/>
          </p:nvPr>
        </p:nvSpPr>
        <p:spPr>
          <a:xfrm>
            <a:off x="3276600" y="1752600"/>
            <a:ext cx="5410200" cy="640080"/>
          </a:xfrm>
        </p:spPr>
        <p:txBody>
          <a:bodyPr/>
          <a:lstStyle/>
          <a:p>
            <a:r>
              <a:rPr lang="en-US" dirty="0" smtClean="0"/>
              <a:t>Definition</a:t>
            </a:r>
            <a:endParaRPr lang="en-US" dirty="0"/>
          </a:p>
        </p:txBody>
      </p:sp>
      <p:cxnSp>
        <p:nvCxnSpPr>
          <p:cNvPr id="10" name="Straight Connector 9"/>
          <p:cNvCxnSpPr/>
          <p:nvPr/>
        </p:nvCxnSpPr>
        <p:spPr>
          <a:xfrm>
            <a:off x="2590800" y="2743200"/>
            <a:ext cx="76200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95600" y="3200400"/>
            <a:ext cx="381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57400" y="3733800"/>
            <a:ext cx="1295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05000" y="4343400"/>
            <a:ext cx="1447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133600" y="3200400"/>
            <a:ext cx="12192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895600" y="2743200"/>
            <a:ext cx="45720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7"/>
          </p:nvPr>
        </p:nvSpPr>
        <p:spPr/>
        <p:txBody>
          <a:bodyPr/>
          <a:lstStyle/>
          <a:p>
            <a:r>
              <a:rPr lang="en-US" smtClean="0"/>
              <a:t>CSCE-313 Spring 2016</a:t>
            </a:r>
            <a:endParaRPr lang="en-US"/>
          </a:p>
        </p:txBody>
      </p:sp>
    </p:spTree>
    <p:extLst>
      <p:ext uri="{BB962C8B-B14F-4D97-AF65-F5344CB8AC3E}">
        <p14:creationId xmlns:p14="http://schemas.microsoft.com/office/powerpoint/2010/main" val="353266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Support for OS</a:t>
            </a:r>
            <a:endParaRPr lang="en-US" dirty="0"/>
          </a:p>
        </p:txBody>
      </p:sp>
      <p:sp>
        <p:nvSpPr>
          <p:cNvPr id="3" name="Date Placeholder 2"/>
          <p:cNvSpPr>
            <a:spLocks noGrp="1"/>
          </p:cNvSpPr>
          <p:nvPr>
            <p:ph type="dt" sz="half" idx="10"/>
          </p:nvPr>
        </p:nvSpPr>
        <p:spPr/>
        <p:txBody>
          <a:bodyPr/>
          <a:lstStyle/>
          <a:p>
            <a:r>
              <a:rPr lang="en-US" smtClean="0"/>
              <a:t>Feb 2,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
        <p:nvSpPr>
          <p:cNvPr id="6" name="Content Placeholder 5"/>
          <p:cNvSpPr>
            <a:spLocks noGrp="1"/>
          </p:cNvSpPr>
          <p:nvPr>
            <p:ph sz="quarter" idx="1"/>
          </p:nvPr>
        </p:nvSpPr>
        <p:spPr/>
        <p:txBody>
          <a:bodyPr/>
          <a:lstStyle/>
          <a:p>
            <a:r>
              <a:rPr lang="en-US" dirty="0"/>
              <a:t>Operating systems mediate between applications and the physical hardware of the </a:t>
            </a:r>
            <a:r>
              <a:rPr lang="en-US" dirty="0" smtClean="0"/>
              <a:t>computer</a:t>
            </a:r>
          </a:p>
          <a:p>
            <a:pPr lvl="1"/>
            <a:r>
              <a:rPr lang="en-US" dirty="0" smtClean="0"/>
              <a:t>Key </a:t>
            </a:r>
            <a:r>
              <a:rPr lang="en-US" dirty="0"/>
              <a:t>goals of an OS are to enforce </a:t>
            </a:r>
            <a:r>
              <a:rPr lang="en-US" b="1" dirty="0"/>
              <a:t>protection</a:t>
            </a:r>
            <a:r>
              <a:rPr lang="en-US" dirty="0"/>
              <a:t> and </a:t>
            </a:r>
            <a:r>
              <a:rPr lang="en-US" b="1" dirty="0"/>
              <a:t>resource sharing </a:t>
            </a:r>
          </a:p>
          <a:p>
            <a:pPr lvl="2"/>
            <a:r>
              <a:rPr lang="en-US" dirty="0" smtClean="0"/>
              <a:t>If </a:t>
            </a:r>
            <a:r>
              <a:rPr lang="en-US" dirty="0"/>
              <a:t>done well, applications can be oblivious to HW </a:t>
            </a:r>
            <a:r>
              <a:rPr lang="en-US" dirty="0" smtClean="0"/>
              <a:t>details</a:t>
            </a:r>
            <a:endParaRPr lang="en-US" dirty="0"/>
          </a:p>
        </p:txBody>
      </p:sp>
      <p:pic>
        <p:nvPicPr>
          <p:cNvPr id="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191000"/>
            <a:ext cx="4346448" cy="189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9681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Protection</a:t>
            </a:r>
            <a:endParaRPr lang="en-US" dirty="0"/>
          </a:p>
        </p:txBody>
      </p:sp>
      <p:sp>
        <p:nvSpPr>
          <p:cNvPr id="3" name="Content Placeholder 2"/>
          <p:cNvSpPr>
            <a:spLocks noGrp="1"/>
          </p:cNvSpPr>
          <p:nvPr>
            <p:ph idx="1"/>
          </p:nvPr>
        </p:nvSpPr>
        <p:spPr/>
        <p:txBody>
          <a:bodyPr>
            <a:normAutofit/>
          </a:bodyPr>
          <a:lstStyle/>
          <a:p>
            <a:r>
              <a:rPr lang="en-US" dirty="0" smtClean="0"/>
              <a:t>Why do </a:t>
            </a:r>
            <a:r>
              <a:rPr lang="en-US" dirty="0" smtClean="0"/>
              <a:t>we execute code with restricted privileges?</a:t>
            </a:r>
          </a:p>
          <a:p>
            <a:pPr lvl="1"/>
            <a:r>
              <a:rPr lang="en-US" dirty="0" smtClean="0"/>
              <a:t>Either because the code is buggy or if it might be malicious</a:t>
            </a:r>
          </a:p>
          <a:p>
            <a:r>
              <a:rPr lang="en-US" dirty="0" smtClean="0"/>
              <a:t>Some examples:</a:t>
            </a:r>
          </a:p>
          <a:p>
            <a:pPr lvl="1"/>
            <a:r>
              <a:rPr lang="en-US" dirty="0"/>
              <a:t>A</a:t>
            </a:r>
            <a:r>
              <a:rPr lang="en-US" dirty="0" smtClean="0"/>
              <a:t> script running in a web browser</a:t>
            </a:r>
          </a:p>
          <a:p>
            <a:pPr lvl="1"/>
            <a:r>
              <a:rPr lang="en-US" dirty="0"/>
              <a:t>A</a:t>
            </a:r>
            <a:r>
              <a:rPr lang="en-US" dirty="0" smtClean="0"/>
              <a:t> program you just downloaded off the Internet</a:t>
            </a:r>
          </a:p>
          <a:p>
            <a:pPr lvl="1"/>
            <a:r>
              <a:rPr lang="en-US" dirty="0" smtClean="0"/>
              <a:t>A program you just wrote that you haven’t tested yet</a:t>
            </a:r>
          </a:p>
          <a:p>
            <a:pPr lvl="1"/>
            <a:endParaRPr lang="en-US" dirty="0"/>
          </a:p>
        </p:txBody>
      </p:sp>
      <p:sp>
        <p:nvSpPr>
          <p:cNvPr id="4" name="Date Placeholder 3"/>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Tree>
    <p:extLst>
      <p:ext uri="{BB962C8B-B14F-4D97-AF65-F5344CB8AC3E}">
        <p14:creationId xmlns:p14="http://schemas.microsoft.com/office/powerpoint/2010/main" val="149702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Resource Sharing</a:t>
            </a:r>
            <a:endParaRPr lang="en-US" dirty="0"/>
          </a:p>
        </p:txBody>
      </p:sp>
      <p:sp>
        <p:nvSpPr>
          <p:cNvPr id="3" name="Content Placeholder 2"/>
          <p:cNvSpPr>
            <a:spLocks noGrp="1"/>
          </p:cNvSpPr>
          <p:nvPr>
            <p:ph idx="1"/>
          </p:nvPr>
        </p:nvSpPr>
        <p:spPr/>
        <p:txBody>
          <a:bodyPr>
            <a:normAutofit/>
          </a:bodyPr>
          <a:lstStyle/>
          <a:p>
            <a:r>
              <a:rPr lang="en-US" dirty="0" smtClean="0"/>
              <a:t>How do we ensure that resources are fairly (and efficiently) shared amongst (and utilized by) user programs</a:t>
            </a:r>
            <a:r>
              <a:rPr lang="en-US" dirty="0" smtClean="0"/>
              <a:t>?</a:t>
            </a:r>
          </a:p>
          <a:p>
            <a:r>
              <a:rPr lang="en-US" dirty="0"/>
              <a:t>Some examples:</a:t>
            </a:r>
          </a:p>
          <a:p>
            <a:pPr lvl="1"/>
            <a:r>
              <a:rPr lang="en-US" dirty="0" smtClean="0"/>
              <a:t>Many students running code on a department machine</a:t>
            </a:r>
          </a:p>
          <a:p>
            <a:pPr lvl="1"/>
            <a:r>
              <a:rPr lang="en-US" dirty="0" smtClean="0"/>
              <a:t>Amazon.com servicing concurrent users</a:t>
            </a:r>
            <a:endParaRPr lang="en-US" dirty="0"/>
          </a:p>
          <a:p>
            <a:pPr lvl="1"/>
            <a:r>
              <a:rPr lang="en-US" dirty="0" smtClean="0"/>
              <a:t>Playing a movie on a computer while typing a project report and printing a document</a:t>
            </a:r>
            <a:endParaRPr lang="en-US" dirty="0"/>
          </a:p>
          <a:p>
            <a:endParaRPr lang="en-US" dirty="0" smtClean="0"/>
          </a:p>
          <a:p>
            <a:pPr lvl="1"/>
            <a:endParaRPr lang="en-US" dirty="0"/>
          </a:p>
        </p:txBody>
      </p:sp>
      <p:sp>
        <p:nvSpPr>
          <p:cNvPr id="4" name="Date Placeholder 3"/>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Tree>
    <p:extLst>
      <p:ext uri="{BB962C8B-B14F-4D97-AF65-F5344CB8AC3E}">
        <p14:creationId xmlns:p14="http://schemas.microsoft.com/office/powerpoint/2010/main" val="40313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Features</a:t>
            </a:r>
            <a:br>
              <a:rPr lang="en-US" dirty="0" smtClean="0"/>
            </a:br>
            <a:r>
              <a:rPr lang="en-US" sz="2200" dirty="0" smtClean="0"/>
              <a:t>i.e. features we design in HW to facilitate the OS to meet some key challenges</a:t>
            </a:r>
            <a:endParaRPr lang="en-US" dirty="0"/>
          </a:p>
        </p:txBody>
      </p:sp>
      <p:sp>
        <p:nvSpPr>
          <p:cNvPr id="3" name="Date Placeholder 2"/>
          <p:cNvSpPr>
            <a:spLocks noGrp="1"/>
          </p:cNvSpPr>
          <p:nvPr>
            <p:ph type="dt" sz="half" idx="10"/>
          </p:nvPr>
        </p:nvSpPr>
        <p:spPr/>
        <p:txBody>
          <a:bodyPr/>
          <a:lstStyle/>
          <a:p>
            <a:r>
              <a:rPr lang="en-US" smtClean="0"/>
              <a:t>Feb 2,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
        <p:nvSpPr>
          <p:cNvPr id="6" name="Content Placeholder 5"/>
          <p:cNvSpPr>
            <a:spLocks noGrp="1"/>
          </p:cNvSpPr>
          <p:nvPr>
            <p:ph sz="quarter" idx="1"/>
          </p:nvPr>
        </p:nvSpPr>
        <p:spPr/>
        <p:txBody>
          <a:bodyPr/>
          <a:lstStyle/>
          <a:p>
            <a:r>
              <a:rPr lang="en-US" dirty="0"/>
              <a:t>Privileged instructions </a:t>
            </a:r>
          </a:p>
          <a:p>
            <a:r>
              <a:rPr lang="en-US" dirty="0" smtClean="0"/>
              <a:t>Protection </a:t>
            </a:r>
            <a:r>
              <a:rPr lang="en-US" dirty="0"/>
              <a:t>modes (user/kernel) </a:t>
            </a:r>
          </a:p>
          <a:p>
            <a:r>
              <a:rPr lang="en-US" dirty="0" smtClean="0"/>
              <a:t>Memory </a:t>
            </a:r>
            <a:r>
              <a:rPr lang="en-US" dirty="0"/>
              <a:t>protection mechanisms </a:t>
            </a:r>
          </a:p>
          <a:p>
            <a:r>
              <a:rPr lang="en-US" dirty="0" smtClean="0"/>
              <a:t>Interrupts </a:t>
            </a:r>
            <a:r>
              <a:rPr lang="en-US" dirty="0"/>
              <a:t>and exceptions </a:t>
            </a:r>
          </a:p>
          <a:p>
            <a:r>
              <a:rPr lang="en-US" dirty="0" smtClean="0"/>
              <a:t>System calls </a:t>
            </a:r>
          </a:p>
          <a:p>
            <a:r>
              <a:rPr lang="en-US" dirty="0" smtClean="0"/>
              <a:t>Timer </a:t>
            </a:r>
            <a:r>
              <a:rPr lang="en-US" dirty="0"/>
              <a:t>(clock) </a:t>
            </a:r>
          </a:p>
          <a:p>
            <a:r>
              <a:rPr lang="en-US" dirty="0" smtClean="0"/>
              <a:t>I/O </a:t>
            </a:r>
            <a:r>
              <a:rPr lang="en-US" dirty="0"/>
              <a:t>control and operation </a:t>
            </a:r>
          </a:p>
          <a:p>
            <a:r>
              <a:rPr lang="en-US" dirty="0" smtClean="0"/>
              <a:t>Synchronization </a:t>
            </a:r>
            <a:r>
              <a:rPr lang="en-US" dirty="0"/>
              <a:t>primitives (e.g., atomic instructions</a:t>
            </a:r>
            <a:r>
              <a:rPr lang="en-US" dirty="0" smtClean="0"/>
              <a:t>)</a:t>
            </a:r>
            <a:endParaRPr lang="en-US" dirty="0"/>
          </a:p>
        </p:txBody>
      </p:sp>
    </p:spTree>
    <p:extLst>
      <p:ext uri="{BB962C8B-B14F-4D97-AF65-F5344CB8AC3E}">
        <p14:creationId xmlns:p14="http://schemas.microsoft.com/office/powerpoint/2010/main" val="431338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Points for Today</a:t>
            </a:r>
            <a:endParaRPr lang="en-US" dirty="0"/>
          </a:p>
        </p:txBody>
      </p:sp>
      <p:sp>
        <p:nvSpPr>
          <p:cNvPr id="3" name="Content Placeholder 2"/>
          <p:cNvSpPr>
            <a:spLocks noGrp="1"/>
          </p:cNvSpPr>
          <p:nvPr>
            <p:ph idx="1"/>
          </p:nvPr>
        </p:nvSpPr>
        <p:spPr/>
        <p:txBody>
          <a:bodyPr/>
          <a:lstStyle/>
          <a:p>
            <a:r>
              <a:rPr lang="en-US" dirty="0" smtClean="0"/>
              <a:t>Dual-mode operation: user vs. kernel</a:t>
            </a:r>
          </a:p>
          <a:p>
            <a:pPr lvl="1"/>
            <a:r>
              <a:rPr lang="en-US" dirty="0" smtClean="0"/>
              <a:t>Kernel-mode: execute with complete privileges</a:t>
            </a:r>
          </a:p>
          <a:p>
            <a:pPr lvl="1"/>
            <a:r>
              <a:rPr lang="en-US" dirty="0" smtClean="0"/>
              <a:t>User-mode: execute with fewer privileges</a:t>
            </a:r>
          </a:p>
          <a:p>
            <a:r>
              <a:rPr lang="en-US" dirty="0" smtClean="0"/>
              <a:t>Safe control transfer</a:t>
            </a:r>
          </a:p>
          <a:p>
            <a:pPr lvl="1"/>
            <a:r>
              <a:rPr lang="en-US" dirty="0" smtClean="0"/>
              <a:t>How do we switch from one mode to the other?</a:t>
            </a:r>
          </a:p>
        </p:txBody>
      </p:sp>
      <p:sp>
        <p:nvSpPr>
          <p:cNvPr id="4" name="Date Placeholder 3"/>
          <p:cNvSpPr>
            <a:spLocks noGrp="1"/>
          </p:cNvSpPr>
          <p:nvPr>
            <p:ph type="dt" sz="half" idx="10"/>
          </p:nvPr>
        </p:nvSpPr>
        <p:spPr/>
        <p:txBody>
          <a:bodyPr/>
          <a:lstStyle/>
          <a:p>
            <a:r>
              <a:rPr lang="en-US" smtClean="0"/>
              <a:t>Feb 2, 2016</a:t>
            </a:r>
            <a:endParaRPr lang="en-US" dirty="0"/>
          </a:p>
        </p:txBody>
      </p:sp>
      <p:sp>
        <p:nvSpPr>
          <p:cNvPr id="5" name="Footer Placeholder 4"/>
          <p:cNvSpPr>
            <a:spLocks noGrp="1"/>
          </p:cNvSpPr>
          <p:nvPr>
            <p:ph type="ftr" sz="quarter" idx="11"/>
          </p:nvPr>
        </p:nvSpPr>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Tree>
    <p:extLst>
      <p:ext uri="{BB962C8B-B14F-4D97-AF65-F5344CB8AC3E}">
        <p14:creationId xmlns:p14="http://schemas.microsoft.com/office/powerpoint/2010/main" val="27020626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1484</Words>
  <Application>Microsoft Office PowerPoint</Application>
  <PresentationFormat>On-screen Show (4:3)</PresentationFormat>
  <Paragraphs>330</Paragraphs>
  <Slides>33</Slides>
  <Notes>6</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33</vt:i4>
      </vt:variant>
    </vt:vector>
  </HeadingPairs>
  <TitlesOfParts>
    <vt:vector size="49" baseType="lpstr">
      <vt:lpstr>Arial</vt:lpstr>
      <vt:lpstr>Arial Narrow</vt:lpstr>
      <vt:lpstr>Calibri</vt:lpstr>
      <vt:lpstr>Calibri Light</vt:lpstr>
      <vt:lpstr>Chalkboard</vt:lpstr>
      <vt:lpstr>Impact</vt:lpstr>
      <vt:lpstr>ＭＳ Ｐゴシック</vt:lpstr>
      <vt:lpstr>ＭＳ Ｐゴシック</vt:lpstr>
      <vt:lpstr>Neo Sans Intel</vt:lpstr>
      <vt:lpstr>Neo Sans Intel Medium</vt:lpstr>
      <vt:lpstr>Times New Roman</vt:lpstr>
      <vt:lpstr>Tw Cen MT</vt:lpstr>
      <vt:lpstr>Wingdings</vt:lpstr>
      <vt:lpstr>Wingdings 2</vt:lpstr>
      <vt:lpstr>Student presentation</vt:lpstr>
      <vt:lpstr>Intel dark blue background</vt:lpstr>
      <vt:lpstr>CSCE 313 – architectural support for os</vt:lpstr>
      <vt:lpstr>Theme of Today’s Discussion</vt:lpstr>
      <vt:lpstr>Quick Recap from Jan28 – Find Best Match for the Coffee Shop Analogy</vt:lpstr>
      <vt:lpstr>Exceptions Recap – Find Best Match</vt:lpstr>
      <vt:lpstr>Architectural Support for OS</vt:lpstr>
      <vt:lpstr>Challenge: Protection</vt:lpstr>
      <vt:lpstr>Challenge: Resource Sharing</vt:lpstr>
      <vt:lpstr>Architectural Features i.e. features we design in HW to facilitate the OS to meet some key challenges</vt:lpstr>
      <vt:lpstr>Main Points for Today</vt:lpstr>
      <vt:lpstr>Hardware Support: Dual-Mode Operation</vt:lpstr>
      <vt:lpstr>A Model of a CPU</vt:lpstr>
      <vt:lpstr>A CPU with Dual-Mode Operation</vt:lpstr>
      <vt:lpstr>Hardware Support: Dual-Mode Operation</vt:lpstr>
      <vt:lpstr>Privileged Instructions</vt:lpstr>
      <vt:lpstr>Privileged Instructions - Examples</vt:lpstr>
      <vt:lpstr>Question</vt:lpstr>
      <vt:lpstr>Memory Protection</vt:lpstr>
      <vt:lpstr>Memory Protection - Example</vt:lpstr>
      <vt:lpstr>Hardware Timer</vt:lpstr>
      <vt:lpstr>Question</vt:lpstr>
      <vt:lpstr>User  Kernel Mode Switch</vt:lpstr>
      <vt:lpstr>Kernel  User Mode Switch</vt:lpstr>
      <vt:lpstr>Transfer from User to Kernel Mode – Handling Interrupts</vt:lpstr>
      <vt:lpstr>Before</vt:lpstr>
      <vt:lpstr>During</vt:lpstr>
      <vt:lpstr>After</vt:lpstr>
      <vt:lpstr>At the end of handler</vt:lpstr>
      <vt:lpstr>Kernel System Call Handler</vt:lpstr>
      <vt:lpstr>System Calls</vt:lpstr>
      <vt:lpstr>Summary: User/Kernel (Privileged) Mode</vt:lpstr>
      <vt:lpstr>Example: Web Server (Revisited)</vt:lpstr>
      <vt:lpstr>Today’s Learnings</vt:lpstr>
      <vt:lpstr>Next Lecture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2016-02-02T16:53:08Z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