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30"/>
  </p:notesMasterIdLst>
  <p:sldIdLst>
    <p:sldId id="256" r:id="rId4"/>
    <p:sldId id="331" r:id="rId5"/>
    <p:sldId id="351" r:id="rId6"/>
    <p:sldId id="356" r:id="rId7"/>
    <p:sldId id="353" r:id="rId8"/>
    <p:sldId id="352" r:id="rId9"/>
    <p:sldId id="333" r:id="rId10"/>
    <p:sldId id="354" r:id="rId11"/>
    <p:sldId id="355"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57" r:id="rId26"/>
    <p:sldId id="347" r:id="rId27"/>
    <p:sldId id="348" r:id="rId28"/>
    <p:sldId id="349" r:id="rId2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084" autoAdjust="0"/>
  </p:normalViewPr>
  <p:slideViewPr>
    <p:cSldViewPr>
      <p:cViewPr varScale="1">
        <p:scale>
          <a:sx n="71" d="100"/>
          <a:sy n="71" d="100"/>
        </p:scale>
        <p:origin x="1167"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multiprocessor systems, only one processor has to service the interrupt from an external device.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164479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 flags (4 is super-user)</a:t>
            </a:r>
          </a:p>
          <a:p>
            <a:r>
              <a:rPr lang="en-US" dirty="0" smtClean="0"/>
              <a:t>S: Process State (R is Running or Runnable, S</a:t>
            </a:r>
            <a:r>
              <a:rPr lang="en-US" baseline="0" dirty="0" smtClean="0"/>
              <a:t> is INT sleep, T is stopped)</a:t>
            </a:r>
          </a:p>
          <a:p>
            <a:r>
              <a:rPr lang="en-US" dirty="0" smtClean="0"/>
              <a:t>C: % of CPU</a:t>
            </a:r>
          </a:p>
          <a:p>
            <a:r>
              <a:rPr lang="en-US" dirty="0" smtClean="0"/>
              <a:t>PRI: Priority</a:t>
            </a:r>
          </a:p>
          <a:p>
            <a:r>
              <a:rPr lang="en-US" dirty="0" smtClean="0"/>
              <a:t>NI: Nice Value</a:t>
            </a:r>
          </a:p>
          <a:p>
            <a:r>
              <a:rPr lang="en-US" dirty="0" smtClean="0"/>
              <a:t>ADDR: Memory address - not used</a:t>
            </a:r>
          </a:p>
          <a:p>
            <a:r>
              <a:rPr lang="en-US" dirty="0" smtClean="0"/>
              <a:t>SZ: Size virtual memory usage in pages</a:t>
            </a:r>
          </a:p>
          <a:p>
            <a:r>
              <a:rPr lang="en-US" dirty="0" err="1" smtClean="0"/>
              <a:t>Wchan</a:t>
            </a:r>
            <a:r>
              <a:rPr lang="en-US" dirty="0" smtClean="0"/>
              <a:t>:</a:t>
            </a:r>
            <a:r>
              <a:rPr lang="en-US" baseline="0" dirty="0" smtClean="0"/>
              <a:t> wait channel where the process is sleeping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23053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 4,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2016</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 4,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 4,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 4,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2016</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 4,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 4,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 4,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2016</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 4,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a:t>
            </a:r>
            <a:r>
              <a:rPr lang="en-US" dirty="0" smtClean="0">
                <a:solidFill>
                  <a:schemeClr val="accent1">
                    <a:lumMod val="75000"/>
                  </a:schemeClr>
                </a:solidFill>
              </a:rPr>
              <a:t>– </a:t>
            </a:r>
            <a:r>
              <a:rPr lang="en-US" dirty="0" smtClean="0">
                <a:solidFill>
                  <a:schemeClr val="accent1">
                    <a:lumMod val="75000"/>
                  </a:schemeClr>
                </a:solidFill>
              </a:rPr>
              <a:t>Introduction to </a:t>
            </a:r>
            <a:r>
              <a:rPr lang="en-US" dirty="0" err="1" smtClean="0">
                <a:solidFill>
                  <a:schemeClr val="accent1">
                    <a:lumMod val="75000"/>
                  </a:schemeClr>
                </a:solidFill>
              </a:rPr>
              <a:t>UNIx</a:t>
            </a:r>
            <a:r>
              <a:rPr lang="en-US" dirty="0" smtClean="0">
                <a:solidFill>
                  <a:schemeClr val="accent1">
                    <a:lumMod val="75000"/>
                  </a:schemeClr>
                </a:solidFill>
              </a:rPr>
              <a:t> process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2016</a:t>
            </a:r>
          </a:p>
        </p:txBody>
      </p:sp>
      <p:sp>
        <p:nvSpPr>
          <p:cNvPr id="4" name="TextBox 3"/>
          <p:cNvSpPr txBox="1"/>
          <p:nvPr/>
        </p:nvSpPr>
        <p:spPr>
          <a:xfrm>
            <a:off x="152400" y="6248400"/>
            <a:ext cx="1839606" cy="369332"/>
          </a:xfrm>
          <a:prstGeom prst="rect">
            <a:avLst/>
          </a:prstGeom>
          <a:noFill/>
        </p:spPr>
        <p:txBody>
          <a:bodyPr wrap="none" rtlCol="0">
            <a:spAutoFit/>
          </a:bodyPr>
          <a:lstStyle/>
          <a:p>
            <a:r>
              <a:rPr lang="en-US" dirty="0" smtClean="0">
                <a:solidFill>
                  <a:schemeClr val="bg1"/>
                </a:solidFill>
              </a:rPr>
              <a:t>February 4, 2016</a:t>
            </a:r>
            <a:endParaRPr lang="en-US" dirty="0">
              <a:solidFill>
                <a:schemeClr val="bg1"/>
              </a:solidFill>
            </a:endParaRPr>
          </a:p>
        </p:txBody>
      </p:sp>
      <p:sp>
        <p:nvSpPr>
          <p:cNvPr id="5" name="TextBox 4"/>
          <p:cNvSpPr txBox="1"/>
          <p:nvPr/>
        </p:nvSpPr>
        <p:spPr>
          <a:xfrm>
            <a:off x="429908" y="381000"/>
            <a:ext cx="5095434" cy="461665"/>
          </a:xfrm>
          <a:prstGeom prst="rect">
            <a:avLst/>
          </a:prstGeom>
          <a:noFill/>
        </p:spPr>
        <p:txBody>
          <a:bodyPr wrap="none" rtlCol="0">
            <a:spAutoFit/>
          </a:bodyPr>
          <a:lstStyle/>
          <a:p>
            <a:r>
              <a:rPr lang="en-US" sz="2400" dirty="0" smtClean="0"/>
              <a:t>Reading Reference: Textbook </a:t>
            </a:r>
            <a:r>
              <a:rPr lang="en-US" sz="2400" dirty="0" smtClean="0"/>
              <a:t>Chapter </a:t>
            </a:r>
            <a:r>
              <a:rPr lang="en-US" sz="2400" dirty="0"/>
              <a:t>2</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Theme of </a:t>
            </a:r>
            <a:r>
              <a:rPr lang="en-US" dirty="0" smtClean="0"/>
              <a:t>the rest of our conversation</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5" name="Content Placeholder 4"/>
          <p:cNvSpPr>
            <a:spLocks noGrp="1"/>
          </p:cNvSpPr>
          <p:nvPr>
            <p:ph sz="quarter" idx="1"/>
          </p:nvPr>
        </p:nvSpPr>
        <p:spPr>
          <a:xfrm>
            <a:off x="612648" y="1600200"/>
            <a:ext cx="8153400" cy="685800"/>
          </a:xfrm>
        </p:spPr>
        <p:txBody>
          <a:bodyPr/>
          <a:lstStyle/>
          <a:p>
            <a:r>
              <a:rPr lang="en-US" b="1" dirty="0" smtClean="0"/>
              <a:t>Unix Process concept and definitions</a:t>
            </a:r>
            <a:endParaRPr lang="en-US" b="1" dirty="0"/>
          </a:p>
        </p:txBody>
      </p:sp>
      <p:sp>
        <p:nvSpPr>
          <p:cNvPr id="6" name="Footer Placeholder 5"/>
          <p:cNvSpPr>
            <a:spLocks noGrp="1"/>
          </p:cNvSpPr>
          <p:nvPr>
            <p:ph type="ftr" sz="quarter" idx="11"/>
          </p:nvPr>
        </p:nvSpPr>
        <p:spPr/>
        <p:txBody>
          <a:bodyPr/>
          <a:lstStyle/>
          <a:p>
            <a:r>
              <a:rPr lang="en-US" smtClean="0"/>
              <a:t>CSCE-313 Fall 2015</a:t>
            </a:r>
            <a:endParaRPr lang="en-US"/>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rved Left Arrow 7"/>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9" name="Curved Down Arrow 8"/>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0" name="TextBox 9"/>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n 11"/>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2100263" y="4800600"/>
            <a:ext cx="4532312" cy="654050"/>
            <a:chOff x="1697636" y="2967682"/>
            <a:chExt cx="5286946" cy="1099505"/>
          </a:xfrm>
        </p:grpSpPr>
        <p:cxnSp>
          <p:nvCxnSpPr>
            <p:cNvPr id="16" name="Straight Arrow Connector 14"/>
            <p:cNvCxnSpPr>
              <a:cxnSpLocks noChangeShapeType="1"/>
              <a:stCxn id="17"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7" name="Rounded Rectangle 16"/>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8"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Up-Down Arrow 19"/>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1" name="Up Arrow 20"/>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2" name="TextBox 21"/>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3" name="TextBox 22"/>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4" name="TextBox 23"/>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5" name="TextBox 24"/>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6" name="TextBox 25"/>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7" name="TextBox 26"/>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8" name="Up Arrow 27"/>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Up-Down Arrow 28"/>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0" name="Down Arrow 29"/>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TextBox 30"/>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2" name="TextBox 31"/>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3" name="TextBox 32"/>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4" name="Curved Left Arrow 33"/>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6" name="Curved Down Arrow 35"/>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7" name="TextBox 36"/>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8" name="TextBox 37"/>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9" name="TextBox 38"/>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0" name="TextBox 39"/>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Tree>
    <p:extLst>
      <p:ext uri="{BB962C8B-B14F-4D97-AF65-F5344CB8AC3E}">
        <p14:creationId xmlns:p14="http://schemas.microsoft.com/office/powerpoint/2010/main" val="385200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9"/>
                                        </p:tgtEl>
                                        <p:attrNameLst>
                                          <p:attrName>ppt_x</p:attrName>
                                        </p:attrNameLst>
                                      </p:cBhvr>
                                      <p:tavLst>
                                        <p:tav tm="0">
                                          <p:val>
                                            <p:strVal val="ppt_x"/>
                                          </p:val>
                                        </p:tav>
                                        <p:tav tm="100000">
                                          <p:val>
                                            <p:strVal val="ppt_x"/>
                                          </p:val>
                                        </p:tav>
                                      </p:tavLst>
                                    </p:anim>
                                    <p:anim calcmode="lin" valueType="num">
                                      <p:cBhvr additive="base">
                                        <p:cTn id="23" dur="500"/>
                                        <p:tgtEl>
                                          <p:spTgt spid="19"/>
                                        </p:tgtEl>
                                        <p:attrNameLst>
                                          <p:attrName>ppt_y</p:attrName>
                                        </p:attrNameLst>
                                      </p:cBhvr>
                                      <p:tavLst>
                                        <p:tav tm="0">
                                          <p:val>
                                            <p:strVal val="ppt_y"/>
                                          </p:val>
                                        </p:tav>
                                        <p:tav tm="100000">
                                          <p:val>
                                            <p:strVal val="1+ppt_h/2"/>
                                          </p:val>
                                        </p:tav>
                                      </p:tavLst>
                                    </p:anim>
                                    <p:set>
                                      <p:cBhvr>
                                        <p:cTn id="24" dur="1" fill="hold">
                                          <p:stCondLst>
                                            <p:cond delay="499"/>
                                          </p:stCondLst>
                                        </p:cTn>
                                        <p:tgtEl>
                                          <p:spTgt spid="19"/>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20"/>
                                        </p:tgtEl>
                                        <p:attrNameLst>
                                          <p:attrName>ppt_x</p:attrName>
                                        </p:attrNameLst>
                                      </p:cBhvr>
                                      <p:tavLst>
                                        <p:tav tm="0">
                                          <p:val>
                                            <p:strVal val="ppt_x"/>
                                          </p:val>
                                        </p:tav>
                                        <p:tav tm="100000">
                                          <p:val>
                                            <p:strVal val="ppt_x"/>
                                          </p:val>
                                        </p:tav>
                                      </p:tavLst>
                                    </p:anim>
                                    <p:anim calcmode="lin" valueType="num">
                                      <p:cBhvr additive="base">
                                        <p:cTn id="27" dur="500"/>
                                        <p:tgtEl>
                                          <p:spTgt spid="20"/>
                                        </p:tgtEl>
                                        <p:attrNameLst>
                                          <p:attrName>ppt_y</p:attrName>
                                        </p:attrNameLst>
                                      </p:cBhvr>
                                      <p:tavLst>
                                        <p:tav tm="0">
                                          <p:val>
                                            <p:strVal val="ppt_y"/>
                                          </p:val>
                                        </p:tav>
                                        <p:tav tm="100000">
                                          <p:val>
                                            <p:strVal val="1+ppt_h/2"/>
                                          </p:val>
                                        </p:tav>
                                      </p:tavLst>
                                    </p:anim>
                                    <p:set>
                                      <p:cBhvr>
                                        <p:cTn id="28" dur="1" fill="hold">
                                          <p:stCondLst>
                                            <p:cond delay="499"/>
                                          </p:stCondLst>
                                        </p:cTn>
                                        <p:tgtEl>
                                          <p:spTgt spid="2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8"/>
                                        </p:tgtEl>
                                        <p:attrNameLst>
                                          <p:attrName>ppt_x</p:attrName>
                                        </p:attrNameLst>
                                      </p:cBhvr>
                                      <p:tavLst>
                                        <p:tav tm="0">
                                          <p:val>
                                            <p:strVal val="ppt_x"/>
                                          </p:val>
                                        </p:tav>
                                        <p:tav tm="100000">
                                          <p:val>
                                            <p:strVal val="ppt_x"/>
                                          </p:val>
                                        </p:tav>
                                      </p:tavLst>
                                    </p:anim>
                                    <p:anim calcmode="lin" valueType="num">
                                      <p:cBhvr additive="base">
                                        <p:cTn id="35" dur="500"/>
                                        <p:tgtEl>
                                          <p:spTgt spid="28"/>
                                        </p:tgtEl>
                                        <p:attrNameLst>
                                          <p:attrName>ppt_y</p:attrName>
                                        </p:attrNameLst>
                                      </p:cBhvr>
                                      <p:tavLst>
                                        <p:tav tm="0">
                                          <p:val>
                                            <p:strVal val="ppt_y"/>
                                          </p:val>
                                        </p:tav>
                                        <p:tav tm="100000">
                                          <p:val>
                                            <p:strVal val="1+ppt_h/2"/>
                                          </p:val>
                                        </p:tav>
                                      </p:tavLst>
                                    </p:anim>
                                    <p:set>
                                      <p:cBhvr>
                                        <p:cTn id="36" dur="1" fill="hold">
                                          <p:stCondLst>
                                            <p:cond delay="499"/>
                                          </p:stCondLst>
                                        </p:cTn>
                                        <p:tgtEl>
                                          <p:spTgt spid="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9"/>
                                        </p:tgtEl>
                                        <p:attrNameLst>
                                          <p:attrName>ppt_x</p:attrName>
                                        </p:attrNameLst>
                                      </p:cBhvr>
                                      <p:tavLst>
                                        <p:tav tm="0">
                                          <p:val>
                                            <p:strVal val="ppt_x"/>
                                          </p:val>
                                        </p:tav>
                                        <p:tav tm="100000">
                                          <p:val>
                                            <p:strVal val="ppt_x"/>
                                          </p:val>
                                        </p:tav>
                                      </p:tavLst>
                                    </p:anim>
                                    <p:anim calcmode="lin" valueType="num">
                                      <p:cBhvr additive="base">
                                        <p:cTn id="39" dur="500"/>
                                        <p:tgtEl>
                                          <p:spTgt spid="29"/>
                                        </p:tgtEl>
                                        <p:attrNameLst>
                                          <p:attrName>ppt_y</p:attrName>
                                        </p:attrNameLst>
                                      </p:cBhvr>
                                      <p:tavLst>
                                        <p:tav tm="0">
                                          <p:val>
                                            <p:strVal val="ppt_y"/>
                                          </p:val>
                                        </p:tav>
                                        <p:tav tm="100000">
                                          <p:val>
                                            <p:strVal val="1+ppt_h/2"/>
                                          </p:val>
                                        </p:tav>
                                      </p:tavLst>
                                    </p:anim>
                                    <p:set>
                                      <p:cBhvr>
                                        <p:cTn id="40" dur="1" fill="hold">
                                          <p:stCondLst>
                                            <p:cond delay="499"/>
                                          </p:stCondLst>
                                        </p:cTn>
                                        <p:tgtEl>
                                          <p:spTgt spid="29"/>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0"/>
                                        </p:tgtEl>
                                        <p:attrNameLst>
                                          <p:attrName>ppt_x</p:attrName>
                                        </p:attrNameLst>
                                      </p:cBhvr>
                                      <p:tavLst>
                                        <p:tav tm="0">
                                          <p:val>
                                            <p:strVal val="ppt_x"/>
                                          </p:val>
                                        </p:tav>
                                        <p:tav tm="100000">
                                          <p:val>
                                            <p:strVal val="ppt_x"/>
                                          </p:val>
                                        </p:tav>
                                      </p:tavLst>
                                    </p:anim>
                                    <p:anim calcmode="lin" valueType="num">
                                      <p:cBhvr additive="base">
                                        <p:cTn id="43" dur="500"/>
                                        <p:tgtEl>
                                          <p:spTgt spid="30"/>
                                        </p:tgtEl>
                                        <p:attrNameLst>
                                          <p:attrName>ppt_y</p:attrName>
                                        </p:attrNameLst>
                                      </p:cBhvr>
                                      <p:tavLst>
                                        <p:tav tm="0">
                                          <p:val>
                                            <p:strVal val="ppt_y"/>
                                          </p:val>
                                        </p:tav>
                                        <p:tav tm="100000">
                                          <p:val>
                                            <p:strVal val="1+ppt_h/2"/>
                                          </p:val>
                                        </p:tav>
                                      </p:tavLst>
                                    </p:anim>
                                    <p:set>
                                      <p:cBhvr>
                                        <p:cTn id="44" dur="1" fill="hold">
                                          <p:stCondLst>
                                            <p:cond delay="499"/>
                                          </p:stCondLst>
                                        </p:cTn>
                                        <p:tgtEl>
                                          <p:spTgt spid="30"/>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1"/>
                                        </p:tgtEl>
                                        <p:attrNameLst>
                                          <p:attrName>ppt_x</p:attrName>
                                        </p:attrNameLst>
                                      </p:cBhvr>
                                      <p:tavLst>
                                        <p:tav tm="0">
                                          <p:val>
                                            <p:strVal val="ppt_x"/>
                                          </p:val>
                                        </p:tav>
                                        <p:tav tm="100000">
                                          <p:val>
                                            <p:strVal val="ppt_x"/>
                                          </p:val>
                                        </p:tav>
                                      </p:tavLst>
                                    </p:anim>
                                    <p:anim calcmode="lin" valueType="num">
                                      <p:cBhvr additive="base">
                                        <p:cTn id="47" dur="500"/>
                                        <p:tgtEl>
                                          <p:spTgt spid="31"/>
                                        </p:tgtEl>
                                        <p:attrNameLst>
                                          <p:attrName>ppt_y</p:attrName>
                                        </p:attrNameLst>
                                      </p:cBhvr>
                                      <p:tavLst>
                                        <p:tav tm="0">
                                          <p:val>
                                            <p:strVal val="ppt_y"/>
                                          </p:val>
                                        </p:tav>
                                        <p:tav tm="100000">
                                          <p:val>
                                            <p:strVal val="1+ppt_h/2"/>
                                          </p:val>
                                        </p:tav>
                                      </p:tavLst>
                                    </p:anim>
                                    <p:set>
                                      <p:cBhvr>
                                        <p:cTn id="48" dur="1" fill="hold">
                                          <p:stCondLst>
                                            <p:cond delay="499"/>
                                          </p:stCondLst>
                                        </p:cTn>
                                        <p:tgtEl>
                                          <p:spTgt spid="31"/>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2"/>
                                        </p:tgtEl>
                                        <p:attrNameLst>
                                          <p:attrName>ppt_x</p:attrName>
                                        </p:attrNameLst>
                                      </p:cBhvr>
                                      <p:tavLst>
                                        <p:tav tm="0">
                                          <p:val>
                                            <p:strVal val="ppt_x"/>
                                          </p:val>
                                        </p:tav>
                                        <p:tav tm="100000">
                                          <p:val>
                                            <p:strVal val="ppt_x"/>
                                          </p:val>
                                        </p:tav>
                                      </p:tavLst>
                                    </p:anim>
                                    <p:anim calcmode="lin" valueType="num">
                                      <p:cBhvr additive="base">
                                        <p:cTn id="51" dur="500"/>
                                        <p:tgtEl>
                                          <p:spTgt spid="32"/>
                                        </p:tgtEl>
                                        <p:attrNameLst>
                                          <p:attrName>ppt_y</p:attrName>
                                        </p:attrNameLst>
                                      </p:cBhvr>
                                      <p:tavLst>
                                        <p:tav tm="0">
                                          <p:val>
                                            <p:strVal val="ppt_y"/>
                                          </p:val>
                                        </p:tav>
                                        <p:tav tm="100000">
                                          <p:val>
                                            <p:strVal val="1+ppt_h/2"/>
                                          </p:val>
                                        </p:tav>
                                      </p:tavLst>
                                    </p:anim>
                                    <p:set>
                                      <p:cBhvr>
                                        <p:cTn id="52" dur="1" fill="hold">
                                          <p:stCondLst>
                                            <p:cond delay="499"/>
                                          </p:stCondLst>
                                        </p:cTn>
                                        <p:tgtEl>
                                          <p:spTgt spid="32"/>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8" grpId="0" animBg="1"/>
      <p:bldP spid="29" grpId="0" animBg="1"/>
      <p:bldP spid="30" grpId="0" animBg="1"/>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Process – Program in Action</a:t>
            </a:r>
          </a:p>
          <a:p>
            <a:r>
              <a:rPr lang="en-US" dirty="0" smtClean="0"/>
              <a:t>Address Spaces</a:t>
            </a:r>
          </a:p>
          <a:p>
            <a:r>
              <a:rPr lang="en-US" dirty="0" smtClean="0"/>
              <a:t>Learning about Process with ‘</a:t>
            </a:r>
            <a:r>
              <a:rPr lang="en-US" dirty="0" err="1" smtClean="0"/>
              <a:t>ps</a:t>
            </a:r>
            <a:r>
              <a:rPr lang="en-US" dirty="0" smtClean="0"/>
              <a:t>’</a:t>
            </a:r>
          </a:p>
          <a:p>
            <a:r>
              <a:rPr lang="en-US" dirty="0" smtClean="0"/>
              <a:t>Miscellaneous questions about Process</a:t>
            </a:r>
          </a:p>
          <a:p>
            <a:r>
              <a:rPr lang="en-US" dirty="0" smtClean="0"/>
              <a:t>Concurrent Processes</a:t>
            </a:r>
          </a:p>
          <a:p>
            <a:r>
              <a:rPr lang="en-US" dirty="0" smtClean="0"/>
              <a:t>Context Switching</a:t>
            </a:r>
          </a:p>
        </p:txBody>
      </p:sp>
    </p:spTree>
    <p:extLst>
      <p:ext uri="{BB962C8B-B14F-4D97-AF65-F5344CB8AC3E}">
        <p14:creationId xmlns:p14="http://schemas.microsoft.com/office/powerpoint/2010/main" val="956406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Prologue</a:t>
            </a:r>
            <a:r>
              <a:rPr lang="en-US" baseline="30000" dirty="0" smtClean="0"/>
              <a:t>*</a:t>
            </a:r>
            <a:r>
              <a:rPr lang="en-US" dirty="0" smtClean="0"/>
              <a:t> with Questions</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6" name="Content Placeholder 5"/>
          <p:cNvSpPr>
            <a:spLocks noGrp="1"/>
          </p:cNvSpPr>
          <p:nvPr>
            <p:ph sz="quarter" idx="1"/>
          </p:nvPr>
        </p:nvSpPr>
        <p:spPr/>
        <p:txBody>
          <a:bodyPr/>
          <a:lstStyle/>
          <a:p>
            <a:r>
              <a:rPr lang="en-US" i="1" dirty="0" smtClean="0"/>
              <a:t>“How does Unix run programs? It looks easy enough: you log in, your shell prints a prompt, you type a command and press Enter. Soon a program runs. </a:t>
            </a:r>
            <a:endParaRPr lang="en-US" i="1" dirty="0" smtClean="0"/>
          </a:p>
          <a:p>
            <a:pPr lvl="1"/>
            <a:r>
              <a:rPr lang="en-US" i="1" dirty="0" smtClean="0"/>
              <a:t>When </a:t>
            </a:r>
            <a:r>
              <a:rPr lang="en-US" i="1" dirty="0" smtClean="0"/>
              <a:t>the program finishes, your shell prints a new prompt. How does that work? </a:t>
            </a:r>
            <a:endParaRPr lang="en-US" i="1" dirty="0" smtClean="0"/>
          </a:p>
          <a:p>
            <a:pPr lvl="1"/>
            <a:r>
              <a:rPr lang="en-US" i="1" dirty="0" smtClean="0"/>
              <a:t>What </a:t>
            </a:r>
            <a:r>
              <a:rPr lang="en-US" i="1" dirty="0" smtClean="0"/>
              <a:t>is the shell? What does a shell do? What does the kernel do? What is a program and what does it mean to run a program?”</a:t>
            </a:r>
          </a:p>
          <a:p>
            <a:pPr marL="0" indent="0">
              <a:buNone/>
            </a:pPr>
            <a:endParaRPr lang="en-US" dirty="0"/>
          </a:p>
        </p:txBody>
      </p:sp>
      <p:sp>
        <p:nvSpPr>
          <p:cNvPr id="7" name="TextBox 6"/>
          <p:cNvSpPr txBox="1"/>
          <p:nvPr/>
        </p:nvSpPr>
        <p:spPr>
          <a:xfrm>
            <a:off x="3250370" y="5859737"/>
            <a:ext cx="5560625" cy="369332"/>
          </a:xfrm>
          <a:prstGeom prst="rect">
            <a:avLst/>
          </a:prstGeom>
          <a:noFill/>
        </p:spPr>
        <p:txBody>
          <a:bodyPr wrap="none" rtlCol="0">
            <a:spAutoFit/>
          </a:bodyPr>
          <a:lstStyle/>
          <a:p>
            <a:r>
              <a:rPr lang="en-US" dirty="0" smtClean="0"/>
              <a:t>* Understanding Linux/Unix Programming, by Bruce </a:t>
            </a:r>
            <a:r>
              <a:rPr lang="en-US" dirty="0" err="1" smtClean="0"/>
              <a:t>Molay</a:t>
            </a:r>
            <a:endParaRPr lang="en-US" dirty="0"/>
          </a:p>
        </p:txBody>
      </p:sp>
    </p:spTree>
    <p:extLst>
      <p:ext uri="{BB962C8B-B14F-4D97-AF65-F5344CB8AC3E}">
        <p14:creationId xmlns:p14="http://schemas.microsoft.com/office/powerpoint/2010/main" val="41165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is Program in Action</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6" name="Content Placeholder 5"/>
          <p:cNvSpPr>
            <a:spLocks noGrp="1"/>
          </p:cNvSpPr>
          <p:nvPr>
            <p:ph sz="quarter" idx="1"/>
          </p:nvPr>
        </p:nvSpPr>
        <p:spPr>
          <a:xfrm>
            <a:off x="612648" y="4088139"/>
            <a:ext cx="8153400" cy="2465061"/>
          </a:xfrm>
        </p:spPr>
        <p:txBody>
          <a:bodyPr>
            <a:normAutofit fontScale="85000" lnSpcReduction="20000"/>
          </a:bodyPr>
          <a:lstStyle/>
          <a:p>
            <a:r>
              <a:rPr lang="en-US" dirty="0" smtClean="0"/>
              <a:t>In Unix terminology</a:t>
            </a:r>
          </a:p>
          <a:p>
            <a:pPr lvl="1"/>
            <a:r>
              <a:rPr lang="en-US" dirty="0" smtClean="0"/>
              <a:t>an executable program is a list of machine language instructions and data</a:t>
            </a:r>
          </a:p>
          <a:p>
            <a:pPr lvl="1"/>
            <a:r>
              <a:rPr lang="en-US" dirty="0" smtClean="0"/>
              <a:t>a process is the memory space and settings with which the program runs</a:t>
            </a:r>
          </a:p>
          <a:p>
            <a:r>
              <a:rPr lang="en-US" dirty="0" smtClean="0"/>
              <a:t>Data and programs are stored in files on the disk: programs run in processes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828800"/>
            <a:ext cx="2895600" cy="2171700"/>
          </a:xfrm>
          <a:prstGeom prst="rect">
            <a:avLst/>
          </a:prstGeom>
        </p:spPr>
      </p:pic>
      <p:sp>
        <p:nvSpPr>
          <p:cNvPr id="8" name="TextBox 7"/>
          <p:cNvSpPr txBox="1"/>
          <p:nvPr/>
        </p:nvSpPr>
        <p:spPr>
          <a:xfrm>
            <a:off x="586437" y="3263405"/>
            <a:ext cx="556563" cy="369332"/>
          </a:xfrm>
          <a:prstGeom prst="rect">
            <a:avLst/>
          </a:prstGeom>
          <a:noFill/>
        </p:spPr>
        <p:txBody>
          <a:bodyPr wrap="none" rtlCol="0">
            <a:spAutoFit/>
          </a:bodyPr>
          <a:lstStyle/>
          <a:p>
            <a:r>
              <a:rPr lang="en-US" dirty="0" smtClean="0"/>
              <a:t>files</a:t>
            </a:r>
            <a:endParaRPr lang="en-US" dirty="0"/>
          </a:p>
        </p:txBody>
      </p:sp>
      <p:sp>
        <p:nvSpPr>
          <p:cNvPr id="9" name="TextBox 8"/>
          <p:cNvSpPr txBox="1"/>
          <p:nvPr/>
        </p:nvSpPr>
        <p:spPr>
          <a:xfrm>
            <a:off x="94123" y="2103517"/>
            <a:ext cx="1048877" cy="369332"/>
          </a:xfrm>
          <a:prstGeom prst="rect">
            <a:avLst/>
          </a:prstGeom>
          <a:noFill/>
        </p:spPr>
        <p:txBody>
          <a:bodyPr wrap="none" rtlCol="0">
            <a:spAutoFit/>
          </a:bodyPr>
          <a:lstStyle/>
          <a:p>
            <a:r>
              <a:rPr lang="en-US" dirty="0" smtClean="0"/>
              <a:t>processes</a:t>
            </a:r>
            <a:endParaRPr lang="en-US" dirty="0"/>
          </a:p>
        </p:txBody>
      </p:sp>
      <p:cxnSp>
        <p:nvCxnSpPr>
          <p:cNvPr id="11" name="Straight Arrow Connector 10"/>
          <p:cNvCxnSpPr>
            <a:stCxn id="9" idx="3"/>
          </p:cNvCxnSpPr>
          <p:nvPr/>
        </p:nvCxnSpPr>
        <p:spPr>
          <a:xfrm flipV="1">
            <a:off x="1143000" y="2103517"/>
            <a:ext cx="121920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90600" y="23622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70268" y="3077170"/>
            <a:ext cx="619080" cy="923330"/>
          </a:xfrm>
          <a:prstGeom prst="rect">
            <a:avLst/>
          </a:prstGeom>
          <a:noFill/>
        </p:spPr>
        <p:txBody>
          <a:bodyPr wrap="none" rtlCol="0">
            <a:spAutoFit/>
          </a:bodyPr>
          <a:lstStyle/>
          <a:p>
            <a:r>
              <a:rPr lang="en-US" dirty="0" err="1"/>
              <a:t>l</a:t>
            </a:r>
            <a:r>
              <a:rPr lang="en-US" dirty="0" err="1" smtClean="0"/>
              <a:t>s</a:t>
            </a:r>
            <a:endParaRPr lang="en-US" dirty="0" smtClean="0"/>
          </a:p>
          <a:p>
            <a:r>
              <a:rPr lang="en-US" dirty="0" err="1"/>
              <a:t>l</a:t>
            </a:r>
            <a:r>
              <a:rPr lang="en-US" dirty="0" err="1" smtClean="0"/>
              <a:t>s</a:t>
            </a:r>
            <a:r>
              <a:rPr lang="en-US" dirty="0" smtClean="0"/>
              <a:t> –a</a:t>
            </a:r>
          </a:p>
          <a:p>
            <a:r>
              <a:rPr lang="en-US" dirty="0" err="1"/>
              <a:t>l</a:t>
            </a:r>
            <a:r>
              <a:rPr lang="en-US" dirty="0" err="1" smtClean="0"/>
              <a:t>s</a:t>
            </a:r>
            <a:r>
              <a:rPr lang="en-US" dirty="0" smtClean="0"/>
              <a:t> -l</a:t>
            </a:r>
            <a:endParaRPr lang="en-US" dirty="0"/>
          </a:p>
        </p:txBody>
      </p:sp>
      <p:sp>
        <p:nvSpPr>
          <p:cNvPr id="15" name="TextBox 14"/>
          <p:cNvSpPr txBox="1"/>
          <p:nvPr/>
        </p:nvSpPr>
        <p:spPr>
          <a:xfrm>
            <a:off x="4038600" y="2066201"/>
            <a:ext cx="694421" cy="923330"/>
          </a:xfrm>
          <a:prstGeom prst="rect">
            <a:avLst/>
          </a:prstGeom>
          <a:noFill/>
        </p:spPr>
        <p:txBody>
          <a:bodyPr wrap="none" rtlCol="0">
            <a:spAutoFit/>
          </a:bodyPr>
          <a:lstStyle/>
          <a:p>
            <a:r>
              <a:rPr lang="en-US" dirty="0" err="1" smtClean="0"/>
              <a:t>ps</a:t>
            </a:r>
            <a:endParaRPr lang="en-US" dirty="0" smtClean="0"/>
          </a:p>
          <a:p>
            <a:r>
              <a:rPr lang="en-US" dirty="0" err="1" smtClean="0"/>
              <a:t>ps</a:t>
            </a:r>
            <a:r>
              <a:rPr lang="en-US" dirty="0" smtClean="0"/>
              <a:t> –a</a:t>
            </a:r>
          </a:p>
          <a:p>
            <a:r>
              <a:rPr lang="en-US" dirty="0" err="1" smtClean="0"/>
              <a:t>ps</a:t>
            </a:r>
            <a:r>
              <a:rPr lang="en-US" dirty="0" smtClean="0"/>
              <a:t> -l</a:t>
            </a:r>
            <a:endParaRPr lang="en-US" dirty="0"/>
          </a:p>
        </p:txBody>
      </p:sp>
    </p:spTree>
    <p:extLst>
      <p:ext uri="{BB962C8B-B14F-4D97-AF65-F5344CB8AC3E}">
        <p14:creationId xmlns:p14="http://schemas.microsoft.com/office/powerpoint/2010/main" val="173683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about Processes with ‘</a:t>
            </a:r>
            <a:r>
              <a:rPr lang="en-US" dirty="0" err="1" smtClean="0"/>
              <a:t>ps</a:t>
            </a:r>
            <a:r>
              <a:rPr lang="en-US" dirty="0" smtClean="0"/>
              <a:t>’</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 y="1891832"/>
            <a:ext cx="3409950" cy="8715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911" y="1553853"/>
            <a:ext cx="3400425" cy="32956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763369"/>
            <a:ext cx="5700414" cy="3729505"/>
          </a:xfrm>
          <a:prstGeom prst="rect">
            <a:avLst/>
          </a:prstGeom>
        </p:spPr>
      </p:pic>
      <p:sp>
        <p:nvSpPr>
          <p:cNvPr id="11" name="TextBox 10"/>
          <p:cNvSpPr txBox="1"/>
          <p:nvPr/>
        </p:nvSpPr>
        <p:spPr>
          <a:xfrm>
            <a:off x="1447800" y="5029200"/>
            <a:ext cx="7681655" cy="369332"/>
          </a:xfrm>
          <a:prstGeom prst="rect">
            <a:avLst/>
          </a:prstGeom>
          <a:solidFill>
            <a:schemeClr val="accent2"/>
          </a:solidFill>
        </p:spPr>
        <p:txBody>
          <a:bodyPr wrap="none" rtlCol="0">
            <a:spAutoFit/>
          </a:bodyPr>
          <a:lstStyle/>
          <a:p>
            <a:r>
              <a:rPr lang="en-US" dirty="0" smtClean="0"/>
              <a:t>Run these commands in your </a:t>
            </a:r>
            <a:r>
              <a:rPr lang="en-US" dirty="0" err="1" smtClean="0"/>
              <a:t>linux</a:t>
            </a:r>
            <a:r>
              <a:rPr lang="en-US" dirty="0" smtClean="0"/>
              <a:t>/</a:t>
            </a:r>
            <a:r>
              <a:rPr lang="en-US" dirty="0" err="1" smtClean="0"/>
              <a:t>unix</a:t>
            </a:r>
            <a:r>
              <a:rPr lang="en-US" dirty="0" smtClean="0"/>
              <a:t> system and then also read the ‘man’ pages</a:t>
            </a:r>
            <a:endParaRPr lang="en-US" dirty="0"/>
          </a:p>
        </p:txBody>
      </p:sp>
    </p:spTree>
    <p:extLst>
      <p:ext uri="{BB962C8B-B14F-4D97-AF65-F5344CB8AC3E}">
        <p14:creationId xmlns:p14="http://schemas.microsoft.com/office/powerpoint/2010/main" val="10880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228600"/>
            <a:ext cx="5245100" cy="573088"/>
          </a:xfrm>
        </p:spPr>
        <p:txBody>
          <a:bodyPr>
            <a:normAutofit fontScale="90000"/>
          </a:bodyPr>
          <a:lstStyle/>
          <a:p>
            <a:pPr eaLnBrk="1" hangingPunct="1"/>
            <a:r>
              <a:rPr lang="en-US" altLang="en-US" smtClean="0"/>
              <a:t>Processes</a:t>
            </a:r>
          </a:p>
        </p:txBody>
      </p:sp>
      <p:sp>
        <p:nvSpPr>
          <p:cNvPr id="483331" name="Rectangle 3"/>
          <p:cNvSpPr>
            <a:spLocks noGrp="1" noChangeArrowheads="1"/>
          </p:cNvSpPr>
          <p:nvPr>
            <p:ph type="body" idx="1"/>
          </p:nvPr>
        </p:nvSpPr>
        <p:spPr>
          <a:xfrm>
            <a:off x="290513" y="1676400"/>
            <a:ext cx="8307387" cy="4768850"/>
          </a:xfrm>
        </p:spPr>
        <p:txBody>
          <a:bodyPr>
            <a:normAutofit/>
          </a:bodyPr>
          <a:lstStyle/>
          <a:p>
            <a:pPr eaLnBrk="1" hangingPunct="1">
              <a:defRPr/>
            </a:pPr>
            <a:r>
              <a:rPr lang="en-US" altLang="en-US" sz="2400" dirty="0" smtClean="0"/>
              <a:t>Definition: A </a:t>
            </a:r>
            <a:r>
              <a:rPr lang="en-US" altLang="en-US" sz="2400" i="1" dirty="0" smtClean="0"/>
              <a:t>process</a:t>
            </a:r>
            <a:r>
              <a:rPr lang="en-US" altLang="en-US" sz="2400" dirty="0" smtClean="0"/>
              <a:t> is an instance of a ‘running’ program</a:t>
            </a:r>
          </a:p>
          <a:p>
            <a:pPr eaLnBrk="1" hangingPunct="1">
              <a:defRPr/>
            </a:pPr>
            <a:r>
              <a:rPr lang="en-US" altLang="en-US" sz="2400" dirty="0" smtClean="0"/>
              <a:t>Process provides each program with two key abstractions:</a:t>
            </a:r>
          </a:p>
          <a:p>
            <a:pPr lvl="1" eaLnBrk="1" hangingPunct="1">
              <a:defRPr/>
            </a:pPr>
            <a:r>
              <a:rPr lang="en-US" altLang="en-US" sz="2000" dirty="0" smtClean="0"/>
              <a:t>Logical control flow</a:t>
            </a:r>
          </a:p>
          <a:p>
            <a:pPr lvl="2" eaLnBrk="1" hangingPunct="1">
              <a:defRPr/>
            </a:pPr>
            <a:r>
              <a:rPr lang="en-US" altLang="en-US" sz="1800" dirty="0" smtClean="0"/>
              <a:t>Each program seems to have exclusive use of the CPU</a:t>
            </a:r>
          </a:p>
          <a:p>
            <a:pPr lvl="1" eaLnBrk="1" hangingPunct="1">
              <a:defRPr/>
            </a:pPr>
            <a:r>
              <a:rPr lang="en-US" altLang="en-US" sz="2000" dirty="0" smtClean="0"/>
              <a:t>Private address space</a:t>
            </a:r>
          </a:p>
          <a:p>
            <a:pPr lvl="2" eaLnBrk="1" hangingPunct="1">
              <a:defRPr/>
            </a:pPr>
            <a:r>
              <a:rPr lang="en-US" altLang="en-US" sz="1800" dirty="0" smtClean="0"/>
              <a:t>Each program seems to have exclusive use of main memory</a:t>
            </a:r>
          </a:p>
          <a:p>
            <a:pPr eaLnBrk="1" hangingPunct="1">
              <a:defRPr/>
            </a:pPr>
            <a:r>
              <a:rPr lang="en-US" altLang="en-US" sz="2400" dirty="0" smtClean="0"/>
              <a:t>How are these illusions maintained?</a:t>
            </a:r>
          </a:p>
          <a:p>
            <a:pPr lvl="1" eaLnBrk="1" hangingPunct="1">
              <a:defRPr/>
            </a:pPr>
            <a:r>
              <a:rPr lang="en-US" altLang="en-US" sz="2000" dirty="0" smtClean="0"/>
              <a:t>Process executions interleaved (multitasking)</a:t>
            </a:r>
          </a:p>
          <a:p>
            <a:pPr lvl="1" eaLnBrk="1" hangingPunct="1">
              <a:defRPr/>
            </a:pPr>
            <a:r>
              <a:rPr lang="en-US" altLang="en-US" sz="2000" dirty="0" smtClean="0"/>
              <a:t>Address spaces managed by virtual memory system</a:t>
            </a:r>
          </a:p>
        </p:txBody>
      </p:sp>
      <p:sp>
        <p:nvSpPr>
          <p:cNvPr id="2" name="Date Placeholder 1"/>
          <p:cNvSpPr>
            <a:spLocks noGrp="1"/>
          </p:cNvSpPr>
          <p:nvPr>
            <p:ph type="dt" sz="half" idx="10"/>
          </p:nvPr>
        </p:nvSpPr>
        <p:spPr/>
        <p:txBody>
          <a:bodyPr/>
          <a:lstStyle/>
          <a:p>
            <a:r>
              <a:rPr lang="en-US" smtClean="0"/>
              <a:t>Sep-15 2015</a:t>
            </a:r>
            <a:endParaRPr lang="en-US" dirty="0"/>
          </a:p>
        </p:txBody>
      </p:sp>
      <p:sp>
        <p:nvSpPr>
          <p:cNvPr id="3" name="Footer Placeholder 2"/>
          <p:cNvSpPr>
            <a:spLocks noGrp="1"/>
          </p:cNvSpPr>
          <p:nvPr>
            <p:ph type="ftr" sz="quarter" idx="11"/>
          </p:nvPr>
        </p:nvSpPr>
        <p:spPr/>
        <p:txBody>
          <a:bodyPr/>
          <a:lstStyle/>
          <a:p>
            <a:r>
              <a:rPr lang="en-US" smtClean="0"/>
              <a:t>CSCE-313 Fall 2015</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25624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3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569913"/>
            <a:ext cx="6019800" cy="573087"/>
          </a:xfrm>
        </p:spPr>
        <p:txBody>
          <a:bodyPr>
            <a:normAutofit fontScale="90000"/>
          </a:bodyPr>
          <a:lstStyle/>
          <a:p>
            <a:pPr eaLnBrk="1" hangingPunct="1"/>
            <a:r>
              <a:rPr lang="en-US" altLang="en-US" smtClean="0"/>
              <a:t>Logical Control Flows</a:t>
            </a:r>
          </a:p>
        </p:txBody>
      </p:sp>
      <p:sp>
        <p:nvSpPr>
          <p:cNvPr id="5123" name="Line 3"/>
          <p:cNvSpPr>
            <a:spLocks noChangeShapeType="1"/>
          </p:cNvSpPr>
          <p:nvPr/>
        </p:nvSpPr>
        <p:spPr bwMode="auto">
          <a:xfrm>
            <a:off x="2133600" y="2743200"/>
            <a:ext cx="0" cy="182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Text Box 4"/>
          <p:cNvSpPr txBox="1">
            <a:spLocks noChangeArrowheads="1"/>
          </p:cNvSpPr>
          <p:nvPr/>
        </p:nvSpPr>
        <p:spPr bwMode="auto">
          <a:xfrm>
            <a:off x="1508125" y="3276600"/>
            <a:ext cx="6588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Time</a:t>
            </a:r>
          </a:p>
        </p:txBody>
      </p:sp>
      <p:sp>
        <p:nvSpPr>
          <p:cNvPr id="5125" name="Line 5"/>
          <p:cNvSpPr>
            <a:spLocks noChangeShapeType="1"/>
          </p:cNvSpPr>
          <p:nvPr/>
        </p:nvSpPr>
        <p:spPr bwMode="auto">
          <a:xfrm>
            <a:off x="3352800" y="29718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Text Box 6"/>
          <p:cNvSpPr txBox="1">
            <a:spLocks noChangeArrowheads="1"/>
          </p:cNvSpPr>
          <p:nvPr/>
        </p:nvSpPr>
        <p:spPr bwMode="auto">
          <a:xfrm>
            <a:off x="2786063" y="25908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A</a:t>
            </a:r>
          </a:p>
        </p:txBody>
      </p:sp>
      <p:sp>
        <p:nvSpPr>
          <p:cNvPr id="5127" name="Text Box 7"/>
          <p:cNvSpPr txBox="1">
            <a:spLocks noChangeArrowheads="1"/>
          </p:cNvSpPr>
          <p:nvPr/>
        </p:nvSpPr>
        <p:spPr bwMode="auto">
          <a:xfrm>
            <a:off x="4310063" y="25908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B</a:t>
            </a:r>
          </a:p>
        </p:txBody>
      </p:sp>
      <p:sp>
        <p:nvSpPr>
          <p:cNvPr id="5128" name="Text Box 8"/>
          <p:cNvSpPr txBox="1">
            <a:spLocks noChangeArrowheads="1"/>
          </p:cNvSpPr>
          <p:nvPr/>
        </p:nvSpPr>
        <p:spPr bwMode="auto">
          <a:xfrm>
            <a:off x="5834063" y="25908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C</a:t>
            </a:r>
          </a:p>
        </p:txBody>
      </p:sp>
      <p:sp>
        <p:nvSpPr>
          <p:cNvPr id="5129" name="Line 9"/>
          <p:cNvSpPr>
            <a:spLocks noChangeShapeType="1"/>
          </p:cNvSpPr>
          <p:nvPr/>
        </p:nvSpPr>
        <p:spPr bwMode="auto">
          <a:xfrm>
            <a:off x="4876800" y="32766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auto">
          <a:xfrm>
            <a:off x="6400800" y="35814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auto">
          <a:xfrm>
            <a:off x="3352800" y="3886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auto">
          <a:xfrm>
            <a:off x="6400800" y="4191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auto">
          <a:xfrm>
            <a:off x="2895600" y="32766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auto">
          <a:xfrm>
            <a:off x="2895600" y="35814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auto">
          <a:xfrm>
            <a:off x="2895600" y="38862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auto">
          <a:xfrm>
            <a:off x="2895600" y="41910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auto">
          <a:xfrm>
            <a:off x="2895600" y="44958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Text Box 18"/>
          <p:cNvSpPr txBox="1">
            <a:spLocks noChangeArrowheads="1"/>
          </p:cNvSpPr>
          <p:nvPr/>
        </p:nvSpPr>
        <p:spPr bwMode="auto">
          <a:xfrm>
            <a:off x="838200" y="1524000"/>
            <a:ext cx="67722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2400"/>
              <a:t>Each process has its own logical control flow</a:t>
            </a:r>
          </a:p>
        </p:txBody>
      </p:sp>
      <p:sp>
        <p:nvSpPr>
          <p:cNvPr id="2" name="Date Placeholder 1"/>
          <p:cNvSpPr>
            <a:spLocks noGrp="1"/>
          </p:cNvSpPr>
          <p:nvPr>
            <p:ph type="dt" sz="half" idx="10"/>
          </p:nvPr>
        </p:nvSpPr>
        <p:spPr/>
        <p:txBody>
          <a:bodyPr/>
          <a:lstStyle/>
          <a:p>
            <a:r>
              <a:rPr lang="en-US" smtClean="0"/>
              <a:t>Sep-15 2015</a:t>
            </a:r>
            <a:endParaRPr lang="en-US" dirty="0"/>
          </a:p>
        </p:txBody>
      </p:sp>
      <p:sp>
        <p:nvSpPr>
          <p:cNvPr id="3" name="Footer Placeholder 2"/>
          <p:cNvSpPr>
            <a:spLocks noGrp="1"/>
          </p:cNvSpPr>
          <p:nvPr>
            <p:ph type="ftr" sz="quarter" idx="11"/>
          </p:nvPr>
        </p:nvSpPr>
        <p:spPr/>
        <p:txBody>
          <a:bodyPr/>
          <a:lstStyle/>
          <a:p>
            <a:r>
              <a:rPr lang="en-US" smtClean="0"/>
              <a:t>CSCE-313 Fall 2015</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1437783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228600"/>
            <a:ext cx="6413500" cy="573088"/>
          </a:xfrm>
        </p:spPr>
        <p:txBody>
          <a:bodyPr>
            <a:normAutofit fontScale="90000"/>
          </a:bodyPr>
          <a:lstStyle/>
          <a:p>
            <a:pPr eaLnBrk="1" hangingPunct="1"/>
            <a:r>
              <a:rPr lang="en-US" altLang="en-US" smtClean="0"/>
              <a:t>Private Address Spaces</a:t>
            </a:r>
          </a:p>
        </p:txBody>
      </p:sp>
      <p:sp>
        <p:nvSpPr>
          <p:cNvPr id="488451" name="Rectangle 3"/>
          <p:cNvSpPr>
            <a:spLocks noGrp="1" noChangeArrowheads="1"/>
          </p:cNvSpPr>
          <p:nvPr>
            <p:ph type="body" idx="1"/>
          </p:nvPr>
        </p:nvSpPr>
        <p:spPr>
          <a:xfrm>
            <a:off x="455613" y="1558925"/>
            <a:ext cx="8307387" cy="955675"/>
          </a:xfrm>
        </p:spPr>
        <p:txBody>
          <a:bodyPr/>
          <a:lstStyle/>
          <a:p>
            <a:pPr eaLnBrk="1" hangingPunct="1">
              <a:defRPr/>
            </a:pPr>
            <a:r>
              <a:rPr lang="en-US" altLang="en-US" dirty="0" smtClean="0"/>
              <a:t>Each process has its own private address space</a:t>
            </a:r>
          </a:p>
        </p:txBody>
      </p:sp>
      <p:sp>
        <p:nvSpPr>
          <p:cNvPr id="9220" name="Rectangle 4"/>
          <p:cNvSpPr>
            <a:spLocks noChangeAspect="1" noChangeArrowheads="1"/>
          </p:cNvSpPr>
          <p:nvPr/>
        </p:nvSpPr>
        <p:spPr bwMode="auto">
          <a:xfrm>
            <a:off x="2498725" y="1935163"/>
            <a:ext cx="6948488" cy="463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p>
        </p:txBody>
      </p:sp>
      <p:sp>
        <p:nvSpPr>
          <p:cNvPr id="9221" name="Rectangle 6"/>
          <p:cNvSpPr>
            <a:spLocks noChangeAspect="1" noChangeArrowheads="1"/>
          </p:cNvSpPr>
          <p:nvPr/>
        </p:nvSpPr>
        <p:spPr bwMode="auto">
          <a:xfrm>
            <a:off x="2995613" y="3362325"/>
            <a:ext cx="2230437" cy="536575"/>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memory mapped region for</a:t>
            </a:r>
          </a:p>
          <a:p>
            <a:pPr>
              <a:lnSpc>
                <a:spcPct val="100000"/>
              </a:lnSpc>
            </a:pPr>
            <a:r>
              <a:rPr lang="en-US" altLang="en-US" sz="1400" b="0"/>
              <a:t>shared libraries</a:t>
            </a:r>
          </a:p>
        </p:txBody>
      </p:sp>
      <p:sp>
        <p:nvSpPr>
          <p:cNvPr id="9222" name="Rectangle 7"/>
          <p:cNvSpPr>
            <a:spLocks noChangeAspect="1" noChangeArrowheads="1"/>
          </p:cNvSpPr>
          <p:nvPr/>
        </p:nvSpPr>
        <p:spPr bwMode="auto">
          <a:xfrm>
            <a:off x="2995613" y="3895725"/>
            <a:ext cx="2230437" cy="57785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400" b="0"/>
          </a:p>
        </p:txBody>
      </p:sp>
      <p:sp>
        <p:nvSpPr>
          <p:cNvPr id="9223" name="Rectangle 8"/>
          <p:cNvSpPr>
            <a:spLocks noChangeAspect="1" noChangeArrowheads="1"/>
          </p:cNvSpPr>
          <p:nvPr/>
        </p:nvSpPr>
        <p:spPr bwMode="auto">
          <a:xfrm>
            <a:off x="2995613" y="4476750"/>
            <a:ext cx="2230437" cy="534988"/>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run-time heap</a:t>
            </a:r>
          </a:p>
          <a:p>
            <a:pPr>
              <a:lnSpc>
                <a:spcPct val="100000"/>
              </a:lnSpc>
            </a:pPr>
            <a:r>
              <a:rPr lang="en-US" altLang="en-US" sz="1400" b="0"/>
              <a:t>(managed by malloc)</a:t>
            </a:r>
          </a:p>
        </p:txBody>
      </p:sp>
      <p:sp>
        <p:nvSpPr>
          <p:cNvPr id="9224" name="Rectangle 9"/>
          <p:cNvSpPr>
            <a:spLocks noChangeAspect="1" noChangeArrowheads="1"/>
          </p:cNvSpPr>
          <p:nvPr/>
        </p:nvSpPr>
        <p:spPr bwMode="auto">
          <a:xfrm>
            <a:off x="2995613" y="2635250"/>
            <a:ext cx="2230437" cy="725488"/>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400" b="0"/>
          </a:p>
        </p:txBody>
      </p:sp>
      <p:sp>
        <p:nvSpPr>
          <p:cNvPr id="9225" name="Line 10"/>
          <p:cNvSpPr>
            <a:spLocks noChangeAspect="1" noChangeShapeType="1"/>
          </p:cNvSpPr>
          <p:nvPr/>
        </p:nvSpPr>
        <p:spPr bwMode="auto">
          <a:xfrm flipH="1" flipV="1">
            <a:off x="4144963" y="4159250"/>
            <a:ext cx="1587" cy="3048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1"/>
          <p:cNvSpPr>
            <a:spLocks noChangeAspect="1" noChangeArrowheads="1"/>
          </p:cNvSpPr>
          <p:nvPr/>
        </p:nvSpPr>
        <p:spPr bwMode="auto">
          <a:xfrm>
            <a:off x="2995613" y="2366963"/>
            <a:ext cx="2230437" cy="45085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user stack</a:t>
            </a:r>
          </a:p>
          <a:p>
            <a:pPr>
              <a:lnSpc>
                <a:spcPct val="100000"/>
              </a:lnSpc>
            </a:pPr>
            <a:r>
              <a:rPr lang="en-US" altLang="en-US" sz="1400" b="0"/>
              <a:t>(created at runtime)</a:t>
            </a:r>
          </a:p>
        </p:txBody>
      </p:sp>
      <p:sp>
        <p:nvSpPr>
          <p:cNvPr id="9227" name="Line 12"/>
          <p:cNvSpPr>
            <a:spLocks noChangeAspect="1" noChangeShapeType="1"/>
          </p:cNvSpPr>
          <p:nvPr/>
        </p:nvSpPr>
        <p:spPr bwMode="auto">
          <a:xfrm flipH="1" flipV="1">
            <a:off x="4144963" y="3184525"/>
            <a:ext cx="1587" cy="182563"/>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3"/>
          <p:cNvSpPr>
            <a:spLocks noChangeAspect="1" noChangeShapeType="1"/>
          </p:cNvSpPr>
          <p:nvPr/>
        </p:nvSpPr>
        <p:spPr bwMode="auto">
          <a:xfrm flipH="1">
            <a:off x="4144963" y="2817813"/>
            <a:ext cx="1587" cy="182562"/>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4"/>
          <p:cNvSpPr>
            <a:spLocks noChangeAspect="1" noChangeArrowheads="1"/>
          </p:cNvSpPr>
          <p:nvPr/>
        </p:nvSpPr>
        <p:spPr bwMode="auto">
          <a:xfrm>
            <a:off x="2986088" y="6048375"/>
            <a:ext cx="2232025" cy="3175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unused</a:t>
            </a:r>
          </a:p>
        </p:txBody>
      </p:sp>
      <p:sp>
        <p:nvSpPr>
          <p:cNvPr id="9230" name="Text Box 15"/>
          <p:cNvSpPr txBox="1">
            <a:spLocks noChangeAspect="1" noChangeArrowheads="1"/>
          </p:cNvSpPr>
          <p:nvPr/>
        </p:nvSpPr>
        <p:spPr bwMode="auto">
          <a:xfrm>
            <a:off x="2371725" y="617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0</a:t>
            </a:r>
          </a:p>
        </p:txBody>
      </p:sp>
      <p:sp>
        <p:nvSpPr>
          <p:cNvPr id="9231" name="Text Box 16"/>
          <p:cNvSpPr txBox="1">
            <a:spLocks noChangeAspect="1" noChangeArrowheads="1"/>
          </p:cNvSpPr>
          <p:nvPr/>
        </p:nvSpPr>
        <p:spPr bwMode="auto">
          <a:xfrm>
            <a:off x="5470525" y="2695575"/>
            <a:ext cx="18049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%esp (stack pointer)</a:t>
            </a:r>
          </a:p>
        </p:txBody>
      </p:sp>
      <p:sp>
        <p:nvSpPr>
          <p:cNvPr id="9232" name="Line 17"/>
          <p:cNvSpPr>
            <a:spLocks noChangeAspect="1" noChangeShapeType="1"/>
          </p:cNvSpPr>
          <p:nvPr/>
        </p:nvSpPr>
        <p:spPr bwMode="auto">
          <a:xfrm flipH="1">
            <a:off x="5226050" y="2816225"/>
            <a:ext cx="304800"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Text Box 20"/>
          <p:cNvSpPr txBox="1">
            <a:spLocks noChangeAspect="1" noChangeArrowheads="1"/>
          </p:cNvSpPr>
          <p:nvPr/>
        </p:nvSpPr>
        <p:spPr bwMode="auto">
          <a:xfrm>
            <a:off x="5592763" y="4343400"/>
            <a:ext cx="431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brk</a:t>
            </a:r>
          </a:p>
        </p:txBody>
      </p:sp>
      <p:sp>
        <p:nvSpPr>
          <p:cNvPr id="9234" name="Line 21"/>
          <p:cNvSpPr>
            <a:spLocks noChangeAspect="1" noChangeShapeType="1"/>
          </p:cNvSpPr>
          <p:nvPr/>
        </p:nvSpPr>
        <p:spPr bwMode="auto">
          <a:xfrm flipH="1">
            <a:off x="5287963" y="4464050"/>
            <a:ext cx="304800" cy="158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Text Box 22"/>
          <p:cNvSpPr txBox="1">
            <a:spLocks noChangeAspect="1" noChangeArrowheads="1"/>
          </p:cNvSpPr>
          <p:nvPr/>
        </p:nvSpPr>
        <p:spPr bwMode="auto">
          <a:xfrm>
            <a:off x="1752600" y="2235200"/>
            <a:ext cx="1258888"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latin typeface="Courier New" panose="02070309020205020404" pitchFamily="49" charset="0"/>
              </a:rPr>
              <a:t>0xffffffff</a:t>
            </a:r>
          </a:p>
        </p:txBody>
      </p:sp>
      <p:sp>
        <p:nvSpPr>
          <p:cNvPr id="9236" name="Text Box 23"/>
          <p:cNvSpPr txBox="1">
            <a:spLocks noChangeAspect="1" noChangeArrowheads="1"/>
          </p:cNvSpPr>
          <p:nvPr/>
        </p:nvSpPr>
        <p:spPr bwMode="auto">
          <a:xfrm>
            <a:off x="1752600" y="5853113"/>
            <a:ext cx="1250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latin typeface="Courier New" panose="02070309020205020404" pitchFamily="49" charset="0"/>
              </a:rPr>
              <a:t>0x08048000</a:t>
            </a:r>
          </a:p>
        </p:txBody>
      </p:sp>
      <p:sp>
        <p:nvSpPr>
          <p:cNvPr id="9237" name="Text Box 24"/>
          <p:cNvSpPr txBox="1">
            <a:spLocks noChangeAspect="1" noChangeArrowheads="1"/>
          </p:cNvSpPr>
          <p:nvPr/>
        </p:nvSpPr>
        <p:spPr bwMode="auto">
          <a:xfrm>
            <a:off x="1752600" y="3721100"/>
            <a:ext cx="1250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latin typeface="Courier New" panose="02070309020205020404" pitchFamily="49" charset="0"/>
              </a:rPr>
              <a:t>0x40000000</a:t>
            </a:r>
          </a:p>
        </p:txBody>
      </p:sp>
      <p:sp>
        <p:nvSpPr>
          <p:cNvPr id="9238" name="Rectangle 25"/>
          <p:cNvSpPr>
            <a:spLocks noChangeAspect="1" noChangeArrowheads="1"/>
          </p:cNvSpPr>
          <p:nvPr/>
        </p:nvSpPr>
        <p:spPr bwMode="auto">
          <a:xfrm>
            <a:off x="2986088" y="5011738"/>
            <a:ext cx="2232025" cy="536575"/>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read/write segment</a:t>
            </a:r>
          </a:p>
          <a:p>
            <a:pPr>
              <a:lnSpc>
                <a:spcPct val="100000"/>
              </a:lnSpc>
            </a:pPr>
            <a:r>
              <a:rPr lang="en-US" altLang="en-US" sz="1400" b="0"/>
              <a:t>(.data, .bss)</a:t>
            </a:r>
          </a:p>
        </p:txBody>
      </p:sp>
      <p:sp>
        <p:nvSpPr>
          <p:cNvPr id="9239" name="Rectangle 26"/>
          <p:cNvSpPr>
            <a:spLocks noChangeAspect="1" noChangeArrowheads="1"/>
          </p:cNvSpPr>
          <p:nvPr/>
        </p:nvSpPr>
        <p:spPr bwMode="auto">
          <a:xfrm>
            <a:off x="2986088" y="5513388"/>
            <a:ext cx="2232025" cy="534987"/>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read-only segment</a:t>
            </a:r>
          </a:p>
          <a:p>
            <a:pPr>
              <a:lnSpc>
                <a:spcPct val="100000"/>
              </a:lnSpc>
            </a:pPr>
            <a:r>
              <a:rPr lang="en-US" altLang="en-US" sz="1400" b="0"/>
              <a:t>(.init, .text, .rodata)</a:t>
            </a:r>
          </a:p>
        </p:txBody>
      </p:sp>
      <p:sp>
        <p:nvSpPr>
          <p:cNvPr id="9240" name="AutoShape 27"/>
          <p:cNvSpPr>
            <a:spLocks noChangeAspect="1"/>
          </p:cNvSpPr>
          <p:nvPr/>
        </p:nvSpPr>
        <p:spPr bwMode="auto">
          <a:xfrm>
            <a:off x="5302250" y="5011738"/>
            <a:ext cx="61913" cy="1036637"/>
          </a:xfrm>
          <a:prstGeom prst="rightBrace">
            <a:avLst>
              <a:gd name="adj1" fmla="val 13952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p>
        </p:txBody>
      </p:sp>
      <p:sp>
        <p:nvSpPr>
          <p:cNvPr id="9241" name="Text Box 28"/>
          <p:cNvSpPr txBox="1">
            <a:spLocks noChangeAspect="1" noChangeArrowheads="1"/>
          </p:cNvSpPr>
          <p:nvPr/>
        </p:nvSpPr>
        <p:spPr bwMode="auto">
          <a:xfrm>
            <a:off x="5424488" y="5341938"/>
            <a:ext cx="1468437"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loaded from the </a:t>
            </a:r>
          </a:p>
          <a:p>
            <a:pPr algn="l">
              <a:lnSpc>
                <a:spcPct val="100000"/>
              </a:lnSpc>
            </a:pPr>
            <a:r>
              <a:rPr lang="en-US" altLang="en-US" sz="1400" b="0"/>
              <a:t>executable file</a:t>
            </a:r>
          </a:p>
        </p:txBody>
      </p:sp>
      <p:sp>
        <p:nvSpPr>
          <p:cNvPr id="9242" name="Line 30"/>
          <p:cNvSpPr>
            <a:spLocks noChangeAspect="1" noChangeShapeType="1"/>
          </p:cNvSpPr>
          <p:nvPr/>
        </p:nvSpPr>
        <p:spPr bwMode="auto">
          <a:xfrm>
            <a:off x="2995613" y="2366963"/>
            <a:ext cx="223043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Date Placeholder 1"/>
          <p:cNvSpPr>
            <a:spLocks noGrp="1"/>
          </p:cNvSpPr>
          <p:nvPr>
            <p:ph type="dt" sz="half" idx="10"/>
          </p:nvPr>
        </p:nvSpPr>
        <p:spPr/>
        <p:txBody>
          <a:bodyPr/>
          <a:lstStyle/>
          <a:p>
            <a:r>
              <a:rPr lang="en-US" smtClean="0"/>
              <a:t>Sep-15 2015</a:t>
            </a:r>
            <a:endParaRPr lang="en-US" dirty="0"/>
          </a:p>
        </p:txBody>
      </p:sp>
      <p:sp>
        <p:nvSpPr>
          <p:cNvPr id="3" name="Footer Placeholder 2"/>
          <p:cNvSpPr>
            <a:spLocks noGrp="1"/>
          </p:cNvSpPr>
          <p:nvPr>
            <p:ph type="ftr" sz="quarter" idx="11"/>
          </p:nvPr>
        </p:nvSpPr>
        <p:spPr/>
        <p:txBody>
          <a:bodyPr/>
          <a:lstStyle/>
          <a:p>
            <a:r>
              <a:rPr lang="en-US" smtClean="0"/>
              <a:t>CSCE-313 Fall 2015</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403078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Management and File Management</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dirty="0" smtClean="0"/>
              <a:t>‘</a:t>
            </a:r>
            <a:r>
              <a:rPr lang="en-US" dirty="0" err="1" smtClean="0"/>
              <a:t>ps</a:t>
            </a:r>
            <a:r>
              <a:rPr lang="en-US" dirty="0" smtClean="0"/>
              <a:t>’ shows that processes have many attributes</a:t>
            </a:r>
          </a:p>
          <a:p>
            <a:r>
              <a:rPr lang="en-US" dirty="0" smtClean="0"/>
              <a:t>‘</a:t>
            </a:r>
            <a:r>
              <a:rPr lang="en-US" dirty="0" err="1" smtClean="0"/>
              <a:t>ls</a:t>
            </a:r>
            <a:r>
              <a:rPr lang="en-US" dirty="0" smtClean="0"/>
              <a:t>’ does something similar but for files </a:t>
            </a:r>
          </a:p>
          <a:p>
            <a:r>
              <a:rPr lang="en-US" dirty="0" smtClean="0"/>
              <a:t>The kernel stores several processes in the memory just like it stores files on the disk</a:t>
            </a:r>
          </a:p>
          <a:p>
            <a:endParaRPr lang="en-US" dirty="0"/>
          </a:p>
        </p:txBody>
      </p:sp>
    </p:spTree>
    <p:extLst>
      <p:ext uri="{BB962C8B-B14F-4D97-AF65-F5344CB8AC3E}">
        <p14:creationId xmlns:p14="http://schemas.microsoft.com/office/powerpoint/2010/main" val="293086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Computer Memory and Programs</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6" name="Content Placeholder 5"/>
          <p:cNvSpPr>
            <a:spLocks noGrp="1"/>
          </p:cNvSpPr>
          <p:nvPr>
            <p:ph sz="quarter" idx="1"/>
          </p:nvPr>
        </p:nvSpPr>
        <p:spPr>
          <a:xfrm>
            <a:off x="4777818" y="1828800"/>
            <a:ext cx="4270248" cy="4495800"/>
          </a:xfrm>
        </p:spPr>
        <p:txBody>
          <a:bodyPr>
            <a:normAutofit/>
          </a:bodyPr>
          <a:lstStyle/>
          <a:p>
            <a:r>
              <a:rPr lang="en-US" sz="2400" dirty="0" smtClean="0"/>
              <a:t>Memory can be viewed as an expanse of space containing the kernel and user applications (processes)</a:t>
            </a:r>
            <a:endParaRPr lang="en-US" sz="2400" dirty="0"/>
          </a:p>
          <a:p>
            <a:r>
              <a:rPr lang="en-US" sz="2400" dirty="0" smtClean="0"/>
              <a:t>Memory as an array of pages and split processes into one or more pages</a:t>
            </a:r>
          </a:p>
          <a:p>
            <a:r>
              <a:rPr lang="en-US" sz="2400" dirty="0" smtClean="0"/>
              <a:t>The array of pages may be stored physically in solid state chips</a:t>
            </a:r>
          </a:p>
          <a:p>
            <a:endParaRPr lang="en-US" sz="2400" dirty="0"/>
          </a:p>
        </p:txBody>
      </p:sp>
      <p:pic>
        <p:nvPicPr>
          <p:cNvPr id="1026" name="Picture 2" descr="http://wps.prenhall.com/wps/media/objects/510/522376/images/FIG08004s.t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057400"/>
            <a:ext cx="4528867" cy="3429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685800" y="3200400"/>
            <a:ext cx="914400" cy="457200"/>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1018" y="3197881"/>
            <a:ext cx="745717" cy="369332"/>
          </a:xfrm>
          <a:prstGeom prst="rect">
            <a:avLst/>
          </a:prstGeom>
          <a:noFill/>
        </p:spPr>
        <p:txBody>
          <a:bodyPr wrap="none" rtlCol="0">
            <a:spAutoFit/>
          </a:bodyPr>
          <a:lstStyle/>
          <a:p>
            <a:r>
              <a:rPr lang="en-US" dirty="0" smtClean="0"/>
              <a:t>kernel</a:t>
            </a:r>
            <a:endParaRPr lang="en-US" dirty="0"/>
          </a:p>
        </p:txBody>
      </p:sp>
      <p:cxnSp>
        <p:nvCxnSpPr>
          <p:cNvPr id="11" name="Straight Arrow Connector 10"/>
          <p:cNvCxnSpPr/>
          <p:nvPr/>
        </p:nvCxnSpPr>
        <p:spPr>
          <a:xfrm flipV="1">
            <a:off x="2133600" y="2514600"/>
            <a:ext cx="0" cy="86794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16220" y="3244334"/>
            <a:ext cx="1060098" cy="369332"/>
          </a:xfrm>
          <a:prstGeom prst="rect">
            <a:avLst/>
          </a:prstGeom>
          <a:noFill/>
        </p:spPr>
        <p:txBody>
          <a:bodyPr wrap="none" rtlCol="0">
            <a:spAutoFit/>
          </a:bodyPr>
          <a:lstStyle/>
          <a:p>
            <a:r>
              <a:rPr lang="en-US" dirty="0"/>
              <a:t>p</a:t>
            </a:r>
            <a:r>
              <a:rPr lang="en-US" dirty="0" smtClean="0"/>
              <a:t>rocess A</a:t>
            </a:r>
            <a:endParaRPr lang="en-US" dirty="0"/>
          </a:p>
        </p:txBody>
      </p:sp>
      <p:cxnSp>
        <p:nvCxnSpPr>
          <p:cNvPr id="14" name="Straight Arrow Connector 13"/>
          <p:cNvCxnSpPr/>
          <p:nvPr/>
        </p:nvCxnSpPr>
        <p:spPr>
          <a:xfrm flipH="1">
            <a:off x="1981202" y="3452913"/>
            <a:ext cx="266698" cy="20468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65848" y="3464869"/>
            <a:ext cx="883542" cy="20468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24200" y="3244334"/>
            <a:ext cx="1036053" cy="369332"/>
          </a:xfrm>
          <a:prstGeom prst="rect">
            <a:avLst/>
          </a:prstGeom>
          <a:noFill/>
        </p:spPr>
        <p:txBody>
          <a:bodyPr wrap="none" rtlCol="0">
            <a:spAutoFit/>
          </a:bodyPr>
          <a:lstStyle/>
          <a:p>
            <a:r>
              <a:rPr lang="en-US" dirty="0"/>
              <a:t>p</a:t>
            </a:r>
            <a:r>
              <a:rPr lang="en-US" dirty="0" smtClean="0"/>
              <a:t>rocess B</a:t>
            </a:r>
            <a:endParaRPr lang="en-US" dirty="0"/>
          </a:p>
        </p:txBody>
      </p:sp>
      <p:cxnSp>
        <p:nvCxnSpPr>
          <p:cNvPr id="21" name="Straight Arrow Connector 20"/>
          <p:cNvCxnSpPr/>
          <p:nvPr/>
        </p:nvCxnSpPr>
        <p:spPr>
          <a:xfrm flipH="1" flipV="1">
            <a:off x="3157320" y="2590800"/>
            <a:ext cx="226336" cy="79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90136" y="3434561"/>
            <a:ext cx="140798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550436" y="3521333"/>
            <a:ext cx="642720"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383656" y="3543300"/>
            <a:ext cx="45344" cy="20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810000" y="3452913"/>
            <a:ext cx="350253" cy="29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4114800" y="2743200"/>
            <a:ext cx="947466" cy="501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4777818" y="3771900"/>
            <a:ext cx="320828" cy="225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3810000" y="4755971"/>
            <a:ext cx="871266" cy="425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796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Learnings: </a:t>
            </a:r>
            <a:r>
              <a:rPr lang="en-US" dirty="0" smtClean="0"/>
              <a:t>Tue 2/2</a:t>
            </a:r>
            <a:endParaRPr lang="en-US" dirty="0"/>
          </a:p>
        </p:txBody>
      </p:sp>
      <p:sp>
        <p:nvSpPr>
          <p:cNvPr id="3" name="Date Placeholder 2"/>
          <p:cNvSpPr>
            <a:spLocks noGrp="1"/>
          </p:cNvSpPr>
          <p:nvPr>
            <p:ph type="dt" sz="half" idx="10"/>
          </p:nvPr>
        </p:nvSpPr>
        <p:spPr/>
        <p:txBody>
          <a:bodyPr/>
          <a:lstStyle/>
          <a:p>
            <a:r>
              <a:rPr lang="en-US" smtClean="0"/>
              <a:t>Sep-10, 2015</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a:xfrm>
            <a:off x="612648" y="1600199"/>
            <a:ext cx="8378952" cy="4892675"/>
          </a:xfrm>
        </p:spPr>
        <p:txBody>
          <a:bodyPr>
            <a:normAutofit/>
          </a:bodyPr>
          <a:lstStyle/>
          <a:p>
            <a:r>
              <a:rPr lang="en-US" b="1" dirty="0" smtClean="0">
                <a:solidFill>
                  <a:srgbClr val="FF0000"/>
                </a:solidFill>
              </a:rPr>
              <a:t>DUAL MODE</a:t>
            </a:r>
          </a:p>
          <a:p>
            <a:pPr lvl="1"/>
            <a:r>
              <a:rPr lang="en-US" dirty="0" smtClean="0"/>
              <a:t>“Referee” Role of an OS comes with significant responsibilities and capabilities</a:t>
            </a:r>
          </a:p>
          <a:p>
            <a:pPr lvl="2"/>
            <a:r>
              <a:rPr lang="en-US" dirty="0" smtClean="0"/>
              <a:t>Enforcing Fairness, Efficiency, and Correctness are perhaps the most critical of the bunch</a:t>
            </a:r>
          </a:p>
          <a:p>
            <a:pPr lvl="2"/>
            <a:r>
              <a:rPr lang="en-US" dirty="0" smtClean="0"/>
              <a:t>OS is also a piece of software residing in the same memory so it is the CPU that wears the “</a:t>
            </a:r>
            <a:r>
              <a:rPr lang="en-US" b="1" dirty="0" smtClean="0">
                <a:solidFill>
                  <a:srgbClr val="FF0000"/>
                </a:solidFill>
              </a:rPr>
              <a:t>referee</a:t>
            </a:r>
            <a:r>
              <a:rPr lang="en-US" dirty="0" smtClean="0"/>
              <a:t>” hat when it runs the </a:t>
            </a:r>
            <a:r>
              <a:rPr lang="en-US" b="1" dirty="0" smtClean="0">
                <a:solidFill>
                  <a:srgbClr val="FF0000"/>
                </a:solidFill>
              </a:rPr>
              <a:t>OS Kernel </a:t>
            </a:r>
            <a:r>
              <a:rPr lang="en-US" dirty="0" smtClean="0"/>
              <a:t>code and wears the “</a:t>
            </a:r>
            <a:r>
              <a:rPr lang="en-US" b="1" dirty="0" smtClean="0">
                <a:solidFill>
                  <a:srgbClr val="FF0000"/>
                </a:solidFill>
              </a:rPr>
              <a:t>player</a:t>
            </a:r>
            <a:r>
              <a:rPr lang="en-US" dirty="0" smtClean="0"/>
              <a:t>” hat when running </a:t>
            </a:r>
            <a:r>
              <a:rPr lang="en-US" b="1" dirty="0" smtClean="0">
                <a:solidFill>
                  <a:srgbClr val="FF0000"/>
                </a:solidFill>
              </a:rPr>
              <a:t>user code</a:t>
            </a:r>
          </a:p>
          <a:p>
            <a:pPr lvl="2"/>
            <a:r>
              <a:rPr lang="en-US" dirty="0" smtClean="0"/>
              <a:t>This is called </a:t>
            </a:r>
            <a:r>
              <a:rPr lang="en-US" b="1" dirty="0" smtClean="0">
                <a:solidFill>
                  <a:srgbClr val="FF0000"/>
                </a:solidFill>
              </a:rPr>
              <a:t>Dual Mode operation</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CSCE-313 Fall 2015</a:t>
            </a:r>
            <a:endParaRPr lang="en-US"/>
          </a:p>
        </p:txBody>
      </p:sp>
    </p:spTree>
    <p:extLst>
      <p:ext uri="{BB962C8B-B14F-4D97-AF65-F5344CB8AC3E}">
        <p14:creationId xmlns:p14="http://schemas.microsoft.com/office/powerpoint/2010/main" val="127074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228600"/>
            <a:ext cx="6070600" cy="573088"/>
          </a:xfrm>
        </p:spPr>
        <p:txBody>
          <a:bodyPr>
            <a:normAutofit fontScale="90000"/>
          </a:bodyPr>
          <a:lstStyle/>
          <a:p>
            <a:pPr eaLnBrk="1" hangingPunct="1"/>
            <a:r>
              <a:rPr lang="en-US" altLang="en-US" smtClean="0"/>
              <a:t>Concurrent Processes</a:t>
            </a:r>
          </a:p>
        </p:txBody>
      </p:sp>
      <p:sp>
        <p:nvSpPr>
          <p:cNvPr id="485379" name="Rectangle 3"/>
          <p:cNvSpPr>
            <a:spLocks noGrp="1" noChangeArrowheads="1"/>
          </p:cNvSpPr>
          <p:nvPr>
            <p:ph type="body" idx="1"/>
          </p:nvPr>
        </p:nvSpPr>
        <p:spPr/>
        <p:txBody>
          <a:bodyPr/>
          <a:lstStyle/>
          <a:p>
            <a:pPr eaLnBrk="1" hangingPunct="1">
              <a:defRPr/>
            </a:pPr>
            <a:r>
              <a:rPr lang="en-US" altLang="en-US" dirty="0" smtClean="0"/>
              <a:t>Two processes </a:t>
            </a:r>
            <a:r>
              <a:rPr lang="en-US" altLang="en-US" i="1" dirty="0" smtClean="0"/>
              <a:t>run concurrently</a:t>
            </a:r>
            <a:r>
              <a:rPr lang="en-US" altLang="en-US" dirty="0" smtClean="0"/>
              <a:t> (</a:t>
            </a:r>
            <a:r>
              <a:rPr lang="en-US" altLang="en-US" i="1" dirty="0" smtClean="0"/>
              <a:t>are concurrent)</a:t>
            </a:r>
            <a:r>
              <a:rPr lang="en-US" altLang="en-US" dirty="0" smtClean="0"/>
              <a:t> if their flows overlap in time</a:t>
            </a:r>
          </a:p>
          <a:p>
            <a:pPr eaLnBrk="1" hangingPunct="1">
              <a:defRPr/>
            </a:pPr>
            <a:r>
              <a:rPr lang="en-US" altLang="en-US" dirty="0" smtClean="0"/>
              <a:t>Otherwise, they are </a:t>
            </a:r>
            <a:r>
              <a:rPr lang="en-US" altLang="en-US" i="1" dirty="0" smtClean="0"/>
              <a:t>sequential</a:t>
            </a:r>
            <a:endParaRPr lang="en-US" altLang="en-US" dirty="0" smtClean="0"/>
          </a:p>
          <a:p>
            <a:pPr eaLnBrk="1" hangingPunct="1">
              <a:defRPr/>
            </a:pPr>
            <a:r>
              <a:rPr lang="en-US" altLang="en-US" dirty="0" smtClean="0"/>
              <a:t>Examples:</a:t>
            </a:r>
          </a:p>
          <a:p>
            <a:pPr lvl="1" eaLnBrk="1" hangingPunct="1">
              <a:defRPr/>
            </a:pPr>
            <a:r>
              <a:rPr lang="en-US" altLang="en-US" dirty="0" smtClean="0"/>
              <a:t>Concurrent: A &amp; B, A &amp; C</a:t>
            </a:r>
          </a:p>
          <a:p>
            <a:pPr lvl="1" eaLnBrk="1" hangingPunct="1">
              <a:defRPr/>
            </a:pPr>
            <a:r>
              <a:rPr lang="en-US" altLang="en-US" dirty="0" smtClean="0"/>
              <a:t>Sequential: B &amp; C</a:t>
            </a:r>
          </a:p>
          <a:p>
            <a:pPr eaLnBrk="1" hangingPunct="1">
              <a:defRPr/>
            </a:pPr>
            <a:endParaRPr lang="en-US" altLang="en-US" dirty="0" smtClean="0"/>
          </a:p>
        </p:txBody>
      </p:sp>
      <p:grpSp>
        <p:nvGrpSpPr>
          <p:cNvPr id="6148" name="Group 4"/>
          <p:cNvGrpSpPr>
            <a:grpSpLocks/>
          </p:cNvGrpSpPr>
          <p:nvPr/>
        </p:nvGrpSpPr>
        <p:grpSpPr bwMode="auto">
          <a:xfrm>
            <a:off x="1279525" y="4572000"/>
            <a:ext cx="5503863" cy="1981200"/>
            <a:chOff x="806" y="2352"/>
            <a:chExt cx="3467" cy="1248"/>
          </a:xfrm>
        </p:grpSpPr>
        <p:sp>
          <p:nvSpPr>
            <p:cNvPr id="6149" name="Line 5"/>
            <p:cNvSpPr>
              <a:spLocks noChangeShapeType="1"/>
            </p:cNvSpPr>
            <p:nvPr/>
          </p:nvSpPr>
          <p:spPr bwMode="auto">
            <a:xfrm>
              <a:off x="1200" y="2448"/>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Text Box 6"/>
            <p:cNvSpPr txBox="1">
              <a:spLocks noChangeArrowheads="1"/>
            </p:cNvSpPr>
            <p:nvPr/>
          </p:nvSpPr>
          <p:spPr bwMode="auto">
            <a:xfrm>
              <a:off x="806" y="2784"/>
              <a:ext cx="415"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Time</a:t>
              </a:r>
            </a:p>
          </p:txBody>
        </p:sp>
        <p:sp>
          <p:nvSpPr>
            <p:cNvPr id="6151" name="Line 7"/>
            <p:cNvSpPr>
              <a:spLocks noChangeShapeType="1"/>
            </p:cNvSpPr>
            <p:nvPr/>
          </p:nvSpPr>
          <p:spPr bwMode="auto">
            <a:xfrm>
              <a:off x="1968" y="2592"/>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Text Box 8"/>
            <p:cNvSpPr txBox="1">
              <a:spLocks noChangeArrowheads="1"/>
            </p:cNvSpPr>
            <p:nvPr/>
          </p:nvSpPr>
          <p:spPr bwMode="auto">
            <a:xfrm>
              <a:off x="1611" y="2352"/>
              <a:ext cx="74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A</a:t>
              </a:r>
            </a:p>
          </p:txBody>
        </p:sp>
        <p:sp>
          <p:nvSpPr>
            <p:cNvPr id="6153" name="Text Box 9"/>
            <p:cNvSpPr txBox="1">
              <a:spLocks noChangeArrowheads="1"/>
            </p:cNvSpPr>
            <p:nvPr/>
          </p:nvSpPr>
          <p:spPr bwMode="auto">
            <a:xfrm>
              <a:off x="2571" y="2352"/>
              <a:ext cx="74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B</a:t>
              </a:r>
            </a:p>
          </p:txBody>
        </p:sp>
        <p:sp>
          <p:nvSpPr>
            <p:cNvPr id="6154" name="Text Box 10"/>
            <p:cNvSpPr txBox="1">
              <a:spLocks noChangeArrowheads="1"/>
            </p:cNvSpPr>
            <p:nvPr/>
          </p:nvSpPr>
          <p:spPr bwMode="auto">
            <a:xfrm>
              <a:off x="3531" y="2352"/>
              <a:ext cx="74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C</a:t>
              </a:r>
            </a:p>
          </p:txBody>
        </p:sp>
        <p:sp>
          <p:nvSpPr>
            <p:cNvPr id="6155" name="Line 11"/>
            <p:cNvSpPr>
              <a:spLocks noChangeShapeType="1"/>
            </p:cNvSpPr>
            <p:nvPr/>
          </p:nvSpPr>
          <p:spPr bwMode="auto">
            <a:xfrm>
              <a:off x="2928" y="278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Line 12"/>
            <p:cNvSpPr>
              <a:spLocks noChangeShapeType="1"/>
            </p:cNvSpPr>
            <p:nvPr/>
          </p:nvSpPr>
          <p:spPr bwMode="auto">
            <a:xfrm>
              <a:off x="3888" y="297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Line 13"/>
            <p:cNvSpPr>
              <a:spLocks noChangeShapeType="1"/>
            </p:cNvSpPr>
            <p:nvPr/>
          </p:nvSpPr>
          <p:spPr bwMode="auto">
            <a:xfrm>
              <a:off x="1968" y="316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Line 14"/>
            <p:cNvSpPr>
              <a:spLocks noChangeShapeType="1"/>
            </p:cNvSpPr>
            <p:nvPr/>
          </p:nvSpPr>
          <p:spPr bwMode="auto">
            <a:xfrm>
              <a:off x="3888" y="336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Line 15"/>
            <p:cNvSpPr>
              <a:spLocks noChangeShapeType="1"/>
            </p:cNvSpPr>
            <p:nvPr/>
          </p:nvSpPr>
          <p:spPr bwMode="auto">
            <a:xfrm>
              <a:off x="1680" y="2784"/>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Line 16"/>
            <p:cNvSpPr>
              <a:spLocks noChangeShapeType="1"/>
            </p:cNvSpPr>
            <p:nvPr/>
          </p:nvSpPr>
          <p:spPr bwMode="auto">
            <a:xfrm>
              <a:off x="1680" y="2976"/>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Line 17"/>
            <p:cNvSpPr>
              <a:spLocks noChangeShapeType="1"/>
            </p:cNvSpPr>
            <p:nvPr/>
          </p:nvSpPr>
          <p:spPr bwMode="auto">
            <a:xfrm>
              <a:off x="1680" y="3168"/>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Line 18"/>
            <p:cNvSpPr>
              <a:spLocks noChangeShapeType="1"/>
            </p:cNvSpPr>
            <p:nvPr/>
          </p:nvSpPr>
          <p:spPr bwMode="auto">
            <a:xfrm>
              <a:off x="1680" y="3360"/>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Line 19"/>
            <p:cNvSpPr>
              <a:spLocks noChangeShapeType="1"/>
            </p:cNvSpPr>
            <p:nvPr/>
          </p:nvSpPr>
          <p:spPr bwMode="auto">
            <a:xfrm>
              <a:off x="1680" y="3552"/>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Date Placeholder 1"/>
          <p:cNvSpPr>
            <a:spLocks noGrp="1"/>
          </p:cNvSpPr>
          <p:nvPr>
            <p:ph type="dt" sz="half" idx="10"/>
          </p:nvPr>
        </p:nvSpPr>
        <p:spPr/>
        <p:txBody>
          <a:bodyPr/>
          <a:lstStyle/>
          <a:p>
            <a:r>
              <a:rPr lang="en-US" smtClean="0"/>
              <a:t>Sep-15 2015</a:t>
            </a:r>
            <a:endParaRPr lang="en-US" dirty="0"/>
          </a:p>
        </p:txBody>
      </p:sp>
      <p:sp>
        <p:nvSpPr>
          <p:cNvPr id="3" name="Footer Placeholder 2"/>
          <p:cNvSpPr>
            <a:spLocks noGrp="1"/>
          </p:cNvSpPr>
          <p:nvPr>
            <p:ph type="ftr" sz="quarter" idx="11"/>
          </p:nvPr>
        </p:nvSpPr>
        <p:spPr/>
        <p:txBody>
          <a:bodyPr/>
          <a:lstStyle/>
          <a:p>
            <a:r>
              <a:rPr lang="en-US" smtClean="0"/>
              <a:t>CSCE-313 Fall 2015</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32348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5379">
                                            <p:txEl>
                                              <p:pRg st="2" end="2"/>
                                            </p:txEl>
                                          </p:spTgt>
                                        </p:tgtEl>
                                        <p:attrNameLst>
                                          <p:attrName>style.visibility</p:attrName>
                                        </p:attrNameLst>
                                      </p:cBhvr>
                                      <p:to>
                                        <p:strVal val="visible"/>
                                      </p:to>
                                    </p:set>
                                    <p:anim calcmode="lin" valueType="num">
                                      <p:cBhvr additive="base">
                                        <p:cTn id="7" dur="500" fill="hold"/>
                                        <p:tgtEl>
                                          <p:spTgt spid="485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5379">
                                            <p:txEl>
                                              <p:pRg st="3" end="3"/>
                                            </p:txEl>
                                          </p:spTgt>
                                        </p:tgtEl>
                                        <p:attrNameLst>
                                          <p:attrName>style.visibility</p:attrName>
                                        </p:attrNameLst>
                                      </p:cBhvr>
                                      <p:to>
                                        <p:strVal val="visible"/>
                                      </p:to>
                                    </p:set>
                                    <p:anim calcmode="lin" valueType="num">
                                      <p:cBhvr additive="base">
                                        <p:cTn id="11" dur="500" fill="hold"/>
                                        <p:tgtEl>
                                          <p:spTgt spid="4853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53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5379">
                                            <p:txEl>
                                              <p:pRg st="4" end="4"/>
                                            </p:txEl>
                                          </p:spTgt>
                                        </p:tgtEl>
                                        <p:attrNameLst>
                                          <p:attrName>style.visibility</p:attrName>
                                        </p:attrNameLst>
                                      </p:cBhvr>
                                      <p:to>
                                        <p:strVal val="visible"/>
                                      </p:to>
                                    </p:set>
                                    <p:anim calcmode="lin" valueType="num">
                                      <p:cBhvr additive="base">
                                        <p:cTn id="15" dur="500" fill="hold"/>
                                        <p:tgtEl>
                                          <p:spTgt spid="48537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53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8458200" cy="573088"/>
          </a:xfrm>
        </p:spPr>
        <p:txBody>
          <a:bodyPr>
            <a:normAutofit fontScale="90000"/>
          </a:bodyPr>
          <a:lstStyle/>
          <a:p>
            <a:pPr eaLnBrk="1" hangingPunct="1"/>
            <a:r>
              <a:rPr lang="en-US" altLang="en-US" smtClean="0"/>
              <a:t>User View: Concurrent Processes</a:t>
            </a:r>
          </a:p>
        </p:txBody>
      </p:sp>
      <p:sp>
        <p:nvSpPr>
          <p:cNvPr id="486403" name="Rectangle 3"/>
          <p:cNvSpPr>
            <a:spLocks noGrp="1" noChangeArrowheads="1"/>
          </p:cNvSpPr>
          <p:nvPr>
            <p:ph type="body" idx="1"/>
          </p:nvPr>
        </p:nvSpPr>
        <p:spPr/>
        <p:txBody>
          <a:bodyPr/>
          <a:lstStyle/>
          <a:p>
            <a:pPr eaLnBrk="1" hangingPunct="1">
              <a:defRPr/>
            </a:pPr>
            <a:r>
              <a:rPr lang="en-US" altLang="en-US" dirty="0" smtClean="0"/>
              <a:t>Control flows for concurrent processes are physically disjoint in time (except on multi-core machines)</a:t>
            </a:r>
          </a:p>
          <a:p>
            <a:pPr eaLnBrk="1" hangingPunct="1">
              <a:defRPr/>
            </a:pPr>
            <a:r>
              <a:rPr lang="en-US" altLang="en-US" dirty="0" smtClean="0"/>
              <a:t>However, we can think of concurrent processes as running in ‘parallel’ with each other</a:t>
            </a:r>
          </a:p>
        </p:txBody>
      </p:sp>
      <p:sp>
        <p:nvSpPr>
          <p:cNvPr id="7172" name="Line 4"/>
          <p:cNvSpPr>
            <a:spLocks noChangeShapeType="1"/>
          </p:cNvSpPr>
          <p:nvPr/>
        </p:nvSpPr>
        <p:spPr bwMode="auto">
          <a:xfrm flipH="1">
            <a:off x="1981200" y="4572000"/>
            <a:ext cx="0" cy="762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Text Box 5"/>
          <p:cNvSpPr txBox="1">
            <a:spLocks noChangeArrowheads="1"/>
          </p:cNvSpPr>
          <p:nvPr/>
        </p:nvSpPr>
        <p:spPr bwMode="auto">
          <a:xfrm>
            <a:off x="1219200" y="4768850"/>
            <a:ext cx="6588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Time</a:t>
            </a:r>
          </a:p>
        </p:txBody>
      </p:sp>
      <p:sp>
        <p:nvSpPr>
          <p:cNvPr id="7174" name="Line 6"/>
          <p:cNvSpPr>
            <a:spLocks noChangeShapeType="1"/>
          </p:cNvSpPr>
          <p:nvPr/>
        </p:nvSpPr>
        <p:spPr bwMode="auto">
          <a:xfrm>
            <a:off x="3276600" y="4648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Text Box 7"/>
          <p:cNvSpPr txBox="1">
            <a:spLocks noChangeArrowheads="1"/>
          </p:cNvSpPr>
          <p:nvPr/>
        </p:nvSpPr>
        <p:spPr bwMode="auto">
          <a:xfrm>
            <a:off x="2709863" y="42672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A</a:t>
            </a:r>
          </a:p>
        </p:txBody>
      </p:sp>
      <p:sp>
        <p:nvSpPr>
          <p:cNvPr id="7176" name="Text Box 8"/>
          <p:cNvSpPr txBox="1">
            <a:spLocks noChangeArrowheads="1"/>
          </p:cNvSpPr>
          <p:nvPr/>
        </p:nvSpPr>
        <p:spPr bwMode="auto">
          <a:xfrm>
            <a:off x="4233863" y="42672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B</a:t>
            </a:r>
          </a:p>
        </p:txBody>
      </p:sp>
      <p:sp>
        <p:nvSpPr>
          <p:cNvPr id="7177" name="Text Box 9"/>
          <p:cNvSpPr txBox="1">
            <a:spLocks noChangeArrowheads="1"/>
          </p:cNvSpPr>
          <p:nvPr/>
        </p:nvSpPr>
        <p:spPr bwMode="auto">
          <a:xfrm>
            <a:off x="5757863" y="42672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C</a:t>
            </a:r>
          </a:p>
        </p:txBody>
      </p:sp>
      <p:sp>
        <p:nvSpPr>
          <p:cNvPr id="7178" name="Line 10"/>
          <p:cNvSpPr>
            <a:spLocks noChangeShapeType="1"/>
          </p:cNvSpPr>
          <p:nvPr/>
        </p:nvSpPr>
        <p:spPr bwMode="auto">
          <a:xfrm>
            <a:off x="4800600" y="48006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Line 11"/>
          <p:cNvSpPr>
            <a:spLocks noChangeShapeType="1"/>
          </p:cNvSpPr>
          <p:nvPr/>
        </p:nvSpPr>
        <p:spPr bwMode="auto">
          <a:xfrm>
            <a:off x="6324600" y="51054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Line 12"/>
          <p:cNvSpPr>
            <a:spLocks noChangeShapeType="1"/>
          </p:cNvSpPr>
          <p:nvPr/>
        </p:nvSpPr>
        <p:spPr bwMode="auto">
          <a:xfrm>
            <a:off x="32766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Line 13"/>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14"/>
          <p:cNvSpPr>
            <a:spLocks noChangeShapeType="1"/>
          </p:cNvSpPr>
          <p:nvPr/>
        </p:nvSpPr>
        <p:spPr bwMode="auto">
          <a:xfrm>
            <a:off x="2819400" y="52578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15"/>
          <p:cNvSpPr>
            <a:spLocks noChangeShapeType="1"/>
          </p:cNvSpPr>
          <p:nvPr/>
        </p:nvSpPr>
        <p:spPr bwMode="auto">
          <a:xfrm>
            <a:off x="6324600" y="5410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2819400" y="51054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r>
              <a:rPr lang="en-US" smtClean="0"/>
              <a:t>Sep-15 2015</a:t>
            </a:r>
            <a:endParaRPr lang="en-US" dirty="0"/>
          </a:p>
        </p:txBody>
      </p:sp>
      <p:sp>
        <p:nvSpPr>
          <p:cNvPr id="3" name="Footer Placeholder 2"/>
          <p:cNvSpPr>
            <a:spLocks noGrp="1"/>
          </p:cNvSpPr>
          <p:nvPr>
            <p:ph type="ftr" sz="quarter" idx="11"/>
          </p:nvPr>
        </p:nvSpPr>
        <p:spPr/>
        <p:txBody>
          <a:bodyPr/>
          <a:lstStyle/>
          <a:p>
            <a:r>
              <a:rPr lang="en-US" smtClean="0"/>
              <a:t>CSCE-313 Fall 2015</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4110346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228600"/>
            <a:ext cx="5842000" cy="573088"/>
          </a:xfrm>
        </p:spPr>
        <p:txBody>
          <a:bodyPr>
            <a:normAutofit fontScale="90000"/>
          </a:bodyPr>
          <a:lstStyle/>
          <a:p>
            <a:pPr eaLnBrk="1" hangingPunct="1"/>
            <a:r>
              <a:rPr lang="en-US" altLang="en-US" smtClean="0"/>
              <a:t>Context Switching</a:t>
            </a:r>
          </a:p>
        </p:txBody>
      </p:sp>
      <p:sp>
        <p:nvSpPr>
          <p:cNvPr id="487427" name="Rectangle 3"/>
          <p:cNvSpPr>
            <a:spLocks noGrp="1" noChangeArrowheads="1"/>
          </p:cNvSpPr>
          <p:nvPr>
            <p:ph type="body" idx="1"/>
          </p:nvPr>
        </p:nvSpPr>
        <p:spPr>
          <a:xfrm>
            <a:off x="457200" y="1627384"/>
            <a:ext cx="8294687" cy="2271712"/>
          </a:xfrm>
        </p:spPr>
        <p:txBody>
          <a:bodyPr>
            <a:normAutofit/>
          </a:bodyPr>
          <a:lstStyle/>
          <a:p>
            <a:pPr eaLnBrk="1" hangingPunct="1">
              <a:defRPr/>
            </a:pPr>
            <a:r>
              <a:rPr lang="en-US" altLang="en-US" sz="2400" dirty="0" smtClean="0"/>
              <a:t>Processes are managed by the </a:t>
            </a:r>
            <a:r>
              <a:rPr lang="en-US" altLang="en-US" sz="2400" i="1" dirty="0" smtClean="0"/>
              <a:t>kernel</a:t>
            </a:r>
          </a:p>
          <a:p>
            <a:pPr lvl="1" eaLnBrk="1" hangingPunct="1">
              <a:defRPr/>
            </a:pPr>
            <a:r>
              <a:rPr lang="en-US" altLang="en-US" sz="2000" dirty="0" smtClean="0"/>
              <a:t>Important: the kernel runs as part of (or on behalf of) user processes</a:t>
            </a:r>
          </a:p>
          <a:p>
            <a:pPr eaLnBrk="1" hangingPunct="1">
              <a:defRPr/>
            </a:pPr>
            <a:r>
              <a:rPr lang="en-US" altLang="en-US" sz="2400" dirty="0" smtClean="0"/>
              <a:t>Control flow passes from one process to another via a </a:t>
            </a:r>
            <a:r>
              <a:rPr lang="en-US" altLang="en-US" sz="2400" i="1" dirty="0" smtClean="0"/>
              <a:t>context switch</a:t>
            </a:r>
            <a:endParaRPr lang="en-US" altLang="en-US" sz="2400" dirty="0" smtClean="0"/>
          </a:p>
          <a:p>
            <a:pPr lvl="1" eaLnBrk="1" hangingPunct="1">
              <a:defRPr/>
            </a:pPr>
            <a:endParaRPr lang="en-US" altLang="en-US" sz="2000" dirty="0" smtClean="0"/>
          </a:p>
        </p:txBody>
      </p:sp>
      <p:sp>
        <p:nvSpPr>
          <p:cNvPr id="8196" name="Text Box 4"/>
          <p:cNvSpPr txBox="1">
            <a:spLocks noChangeArrowheads="1"/>
          </p:cNvSpPr>
          <p:nvPr/>
        </p:nvSpPr>
        <p:spPr bwMode="auto">
          <a:xfrm>
            <a:off x="2216150" y="3429000"/>
            <a:ext cx="1301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a:t>Process A</a:t>
            </a:r>
          </a:p>
          <a:p>
            <a:pPr>
              <a:lnSpc>
                <a:spcPct val="100000"/>
              </a:lnSpc>
            </a:pPr>
            <a:r>
              <a:rPr lang="en-US" altLang="en-US"/>
              <a:t>code</a:t>
            </a:r>
          </a:p>
        </p:txBody>
      </p:sp>
      <p:sp>
        <p:nvSpPr>
          <p:cNvPr id="8197" name="Text Box 5"/>
          <p:cNvSpPr txBox="1">
            <a:spLocks noChangeArrowheads="1"/>
          </p:cNvSpPr>
          <p:nvPr/>
        </p:nvSpPr>
        <p:spPr bwMode="auto">
          <a:xfrm>
            <a:off x="3886200" y="3429000"/>
            <a:ext cx="1301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a:t>Process B</a:t>
            </a:r>
          </a:p>
          <a:p>
            <a:pPr>
              <a:lnSpc>
                <a:spcPct val="100000"/>
              </a:lnSpc>
            </a:pPr>
            <a:r>
              <a:rPr lang="en-US" altLang="en-US"/>
              <a:t>code</a:t>
            </a:r>
          </a:p>
        </p:txBody>
      </p:sp>
      <p:sp>
        <p:nvSpPr>
          <p:cNvPr id="8198" name="Line 6"/>
          <p:cNvSpPr>
            <a:spLocks noChangeShapeType="1"/>
          </p:cNvSpPr>
          <p:nvPr/>
        </p:nvSpPr>
        <p:spPr bwMode="auto">
          <a:xfrm flipH="1">
            <a:off x="2895600" y="4027488"/>
            <a:ext cx="6350" cy="4683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a:off x="2895600" y="44958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a:off x="4343400" y="48768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 name="Line 9"/>
          <p:cNvSpPr>
            <a:spLocks noChangeShapeType="1"/>
          </p:cNvSpPr>
          <p:nvPr/>
        </p:nvSpPr>
        <p:spPr bwMode="auto">
          <a:xfrm flipH="1">
            <a:off x="2895600" y="53340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10"/>
          <p:cNvSpPr>
            <a:spLocks noChangeShapeType="1"/>
          </p:cNvSpPr>
          <p:nvPr/>
        </p:nvSpPr>
        <p:spPr bwMode="auto">
          <a:xfrm>
            <a:off x="2895600" y="57150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11"/>
          <p:cNvSpPr>
            <a:spLocks noChangeShapeType="1"/>
          </p:cNvSpPr>
          <p:nvPr/>
        </p:nvSpPr>
        <p:spPr bwMode="auto">
          <a:xfrm flipH="1">
            <a:off x="3721100" y="3429000"/>
            <a:ext cx="12700" cy="3124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Text Box 12"/>
          <p:cNvSpPr txBox="1">
            <a:spLocks noChangeArrowheads="1"/>
          </p:cNvSpPr>
          <p:nvPr/>
        </p:nvSpPr>
        <p:spPr bwMode="auto">
          <a:xfrm>
            <a:off x="5422900" y="4114800"/>
            <a:ext cx="1144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user code</a:t>
            </a:r>
          </a:p>
        </p:txBody>
      </p:sp>
      <p:sp>
        <p:nvSpPr>
          <p:cNvPr id="8205" name="Text Box 13"/>
          <p:cNvSpPr txBox="1">
            <a:spLocks noChangeArrowheads="1"/>
          </p:cNvSpPr>
          <p:nvPr/>
        </p:nvSpPr>
        <p:spPr bwMode="auto">
          <a:xfrm>
            <a:off x="5422900" y="4529138"/>
            <a:ext cx="1312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kernel code</a:t>
            </a:r>
          </a:p>
        </p:txBody>
      </p:sp>
      <p:sp>
        <p:nvSpPr>
          <p:cNvPr id="8206" name="Text Box 14"/>
          <p:cNvSpPr txBox="1">
            <a:spLocks noChangeArrowheads="1"/>
          </p:cNvSpPr>
          <p:nvPr/>
        </p:nvSpPr>
        <p:spPr bwMode="auto">
          <a:xfrm>
            <a:off x="5422900" y="4941888"/>
            <a:ext cx="1144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user code</a:t>
            </a:r>
          </a:p>
        </p:txBody>
      </p:sp>
      <p:sp>
        <p:nvSpPr>
          <p:cNvPr id="8207" name="Text Box 15"/>
          <p:cNvSpPr txBox="1">
            <a:spLocks noChangeArrowheads="1"/>
          </p:cNvSpPr>
          <p:nvPr/>
        </p:nvSpPr>
        <p:spPr bwMode="auto">
          <a:xfrm>
            <a:off x="5405438" y="5378450"/>
            <a:ext cx="13128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kernel code</a:t>
            </a:r>
          </a:p>
        </p:txBody>
      </p:sp>
      <p:sp>
        <p:nvSpPr>
          <p:cNvPr id="8208" name="Text Box 16"/>
          <p:cNvSpPr txBox="1">
            <a:spLocks noChangeArrowheads="1"/>
          </p:cNvSpPr>
          <p:nvPr/>
        </p:nvSpPr>
        <p:spPr bwMode="auto">
          <a:xfrm>
            <a:off x="5422900" y="5835650"/>
            <a:ext cx="1144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user code</a:t>
            </a:r>
          </a:p>
        </p:txBody>
      </p:sp>
      <p:sp>
        <p:nvSpPr>
          <p:cNvPr id="8209" name="Line 17"/>
          <p:cNvSpPr>
            <a:spLocks noChangeShapeType="1"/>
          </p:cNvSpPr>
          <p:nvPr/>
        </p:nvSpPr>
        <p:spPr bwMode="auto">
          <a:xfrm>
            <a:off x="2146300" y="445293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Line 18"/>
          <p:cNvSpPr>
            <a:spLocks noChangeShapeType="1"/>
          </p:cNvSpPr>
          <p:nvPr/>
        </p:nvSpPr>
        <p:spPr bwMode="auto">
          <a:xfrm>
            <a:off x="2146300" y="4879975"/>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Line 19"/>
          <p:cNvSpPr>
            <a:spLocks noChangeShapeType="1"/>
          </p:cNvSpPr>
          <p:nvPr/>
        </p:nvSpPr>
        <p:spPr bwMode="auto">
          <a:xfrm>
            <a:off x="2146300" y="5307013"/>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Line 20"/>
          <p:cNvSpPr>
            <a:spLocks noChangeShapeType="1"/>
          </p:cNvSpPr>
          <p:nvPr/>
        </p:nvSpPr>
        <p:spPr bwMode="auto">
          <a:xfrm>
            <a:off x="2146300" y="5734050"/>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Line 21"/>
          <p:cNvSpPr>
            <a:spLocks noChangeShapeType="1"/>
          </p:cNvSpPr>
          <p:nvPr/>
        </p:nvSpPr>
        <p:spPr bwMode="auto">
          <a:xfrm>
            <a:off x="2146300" y="61610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Line 22"/>
          <p:cNvSpPr>
            <a:spLocks noChangeShapeType="1"/>
          </p:cNvSpPr>
          <p:nvPr/>
        </p:nvSpPr>
        <p:spPr bwMode="auto">
          <a:xfrm>
            <a:off x="2146300" y="40274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Line 23"/>
          <p:cNvSpPr>
            <a:spLocks noChangeShapeType="1"/>
          </p:cNvSpPr>
          <p:nvPr/>
        </p:nvSpPr>
        <p:spPr bwMode="auto">
          <a:xfrm>
            <a:off x="1219200" y="4038600"/>
            <a:ext cx="0" cy="154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Text Box 24"/>
          <p:cNvSpPr txBox="1">
            <a:spLocks noChangeArrowheads="1"/>
          </p:cNvSpPr>
          <p:nvPr/>
        </p:nvSpPr>
        <p:spPr bwMode="auto">
          <a:xfrm>
            <a:off x="1219200" y="4648200"/>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Time</a:t>
            </a:r>
          </a:p>
        </p:txBody>
      </p:sp>
      <p:sp>
        <p:nvSpPr>
          <p:cNvPr id="8217" name="Text Box 25"/>
          <p:cNvSpPr txBox="1">
            <a:spLocks noChangeArrowheads="1"/>
          </p:cNvSpPr>
          <p:nvPr/>
        </p:nvSpPr>
        <p:spPr bwMode="auto">
          <a:xfrm>
            <a:off x="-701675" y="3117850"/>
            <a:ext cx="1841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endParaRPr lang="en-US" altLang="en-US" sz="1600"/>
          </a:p>
        </p:txBody>
      </p:sp>
      <p:sp>
        <p:nvSpPr>
          <p:cNvPr id="8218" name="Text Box 26"/>
          <p:cNvSpPr txBox="1">
            <a:spLocks noChangeArrowheads="1"/>
          </p:cNvSpPr>
          <p:nvPr/>
        </p:nvSpPr>
        <p:spPr bwMode="auto">
          <a:xfrm>
            <a:off x="-914400" y="2743200"/>
            <a:ext cx="9144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spcBef>
                <a:spcPct val="50000"/>
              </a:spcBef>
            </a:pPr>
            <a:endParaRPr lang="en-US" altLang="en-US" sz="1600"/>
          </a:p>
        </p:txBody>
      </p:sp>
      <p:sp>
        <p:nvSpPr>
          <p:cNvPr id="8219" name="AutoShape 27"/>
          <p:cNvSpPr>
            <a:spLocks/>
          </p:cNvSpPr>
          <p:nvPr/>
        </p:nvSpPr>
        <p:spPr bwMode="auto">
          <a:xfrm>
            <a:off x="6858000" y="445135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20" name="Text Box 28"/>
          <p:cNvSpPr txBox="1">
            <a:spLocks noChangeArrowheads="1"/>
          </p:cNvSpPr>
          <p:nvPr/>
        </p:nvSpPr>
        <p:spPr bwMode="auto">
          <a:xfrm>
            <a:off x="6937375" y="4419600"/>
            <a:ext cx="15954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i="1"/>
              <a:t>context switch</a:t>
            </a:r>
            <a:endParaRPr lang="en-US" altLang="en-US" sz="1600"/>
          </a:p>
        </p:txBody>
      </p:sp>
      <p:sp>
        <p:nvSpPr>
          <p:cNvPr id="8221" name="AutoShape 29"/>
          <p:cNvSpPr>
            <a:spLocks/>
          </p:cNvSpPr>
          <p:nvPr/>
        </p:nvSpPr>
        <p:spPr bwMode="auto">
          <a:xfrm>
            <a:off x="6858000" y="533400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22" name="Text Box 30"/>
          <p:cNvSpPr txBox="1">
            <a:spLocks noChangeArrowheads="1"/>
          </p:cNvSpPr>
          <p:nvPr/>
        </p:nvSpPr>
        <p:spPr bwMode="auto">
          <a:xfrm>
            <a:off x="6937375" y="5302250"/>
            <a:ext cx="15954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i="1"/>
              <a:t>context switch</a:t>
            </a:r>
            <a:endParaRPr lang="en-US" altLang="en-US" sz="1600"/>
          </a:p>
        </p:txBody>
      </p:sp>
      <p:sp>
        <p:nvSpPr>
          <p:cNvPr id="2" name="Date Placeholder 1"/>
          <p:cNvSpPr>
            <a:spLocks noGrp="1"/>
          </p:cNvSpPr>
          <p:nvPr>
            <p:ph type="dt" sz="half" idx="10"/>
          </p:nvPr>
        </p:nvSpPr>
        <p:spPr/>
        <p:txBody>
          <a:bodyPr/>
          <a:lstStyle/>
          <a:p>
            <a:r>
              <a:rPr lang="en-US" smtClean="0"/>
              <a:t>Sep-15 2015</a:t>
            </a:r>
            <a:endParaRPr lang="en-US" dirty="0"/>
          </a:p>
        </p:txBody>
      </p:sp>
      <p:sp>
        <p:nvSpPr>
          <p:cNvPr id="3" name="Footer Placeholder 2"/>
          <p:cNvSpPr>
            <a:spLocks noGrp="1"/>
          </p:cNvSpPr>
          <p:nvPr>
            <p:ph type="ftr" sz="quarter" idx="11"/>
          </p:nvPr>
        </p:nvSpPr>
        <p:spPr/>
        <p:txBody>
          <a:bodyPr/>
          <a:lstStyle/>
          <a:p>
            <a:r>
              <a:rPr lang="en-US" smtClean="0"/>
              <a:t>CSCE-313 Fall 2015</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443413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questions to ponder about processes</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200" dirty="0" smtClean="0"/>
              <a:t>How is a process created?</a:t>
            </a:r>
          </a:p>
          <a:p>
            <a:r>
              <a:rPr lang="en-US" sz="3200" dirty="0" smtClean="0"/>
              <a:t>How is a process deleted?</a:t>
            </a:r>
          </a:p>
          <a:p>
            <a:r>
              <a:rPr lang="en-US" sz="3200" dirty="0" smtClean="0"/>
              <a:t>Is there a user process and kernel process</a:t>
            </a:r>
          </a:p>
          <a:p>
            <a:r>
              <a:rPr lang="en-US" sz="3200" dirty="0" smtClean="0"/>
              <a:t>Where do we keep information about a process</a:t>
            </a:r>
          </a:p>
          <a:p>
            <a:r>
              <a:rPr lang="en-US" sz="3200" dirty="0" smtClean="0"/>
              <a:t>Does a process have to run through completion from start to finish or can it be interrupted?</a:t>
            </a:r>
          </a:p>
          <a:p>
            <a:endParaRPr lang="en-US" sz="3200" dirty="0"/>
          </a:p>
        </p:txBody>
      </p:sp>
    </p:spTree>
    <p:extLst>
      <p:ext uri="{BB962C8B-B14F-4D97-AF65-F5344CB8AC3E}">
        <p14:creationId xmlns:p14="http://schemas.microsoft.com/office/powerpoint/2010/main" val="1471716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questions to ponder about processes</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smtClean="0"/>
              <a:t>CSCE-313 Fall 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dirty="0" smtClean="0"/>
              <a:t>Do </a:t>
            </a:r>
            <a:r>
              <a:rPr lang="en-US" dirty="0" smtClean="0"/>
              <a:t>processes have priorities? </a:t>
            </a:r>
          </a:p>
          <a:p>
            <a:r>
              <a:rPr lang="en-US" dirty="0" smtClean="0"/>
              <a:t>What are the relationships between multiple processes in a system?</a:t>
            </a:r>
          </a:p>
          <a:p>
            <a:r>
              <a:rPr lang="en-US" dirty="0" smtClean="0"/>
              <a:t>Can </a:t>
            </a:r>
            <a:r>
              <a:rPr lang="en-US" dirty="0"/>
              <a:t>we have multiple processes related to the same program? Would multiple processes of the same program share addresses during execution</a:t>
            </a:r>
            <a:r>
              <a:rPr lang="en-US" dirty="0" smtClean="0"/>
              <a:t>?</a:t>
            </a:r>
          </a:p>
          <a:p>
            <a:r>
              <a:rPr lang="en-US" dirty="0" smtClean="0"/>
              <a:t>How does a program create and run a program?</a:t>
            </a:r>
          </a:p>
          <a:p>
            <a:r>
              <a:rPr lang="en-US" dirty="0" smtClean="0"/>
              <a:t>How does a parent wait for a child to exit?</a:t>
            </a:r>
            <a:endParaRPr lang="en-US" dirty="0"/>
          </a:p>
          <a:p>
            <a:endParaRPr lang="en-US" dirty="0"/>
          </a:p>
        </p:txBody>
      </p:sp>
    </p:spTree>
    <p:extLst>
      <p:ext uri="{BB962C8B-B14F-4D97-AF65-F5344CB8AC3E}">
        <p14:creationId xmlns:p14="http://schemas.microsoft.com/office/powerpoint/2010/main" val="4027870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Learnings</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
        <p:nvSpPr>
          <p:cNvPr id="5" name="Content Placeholder 4"/>
          <p:cNvSpPr>
            <a:spLocks noGrp="1"/>
          </p:cNvSpPr>
          <p:nvPr>
            <p:ph sz="quarter" idx="1"/>
          </p:nvPr>
        </p:nvSpPr>
        <p:spPr>
          <a:xfrm>
            <a:off x="612648" y="1600200"/>
            <a:ext cx="8378952" cy="4495800"/>
          </a:xfrm>
        </p:spPr>
        <p:txBody>
          <a:bodyPr>
            <a:normAutofit/>
          </a:bodyPr>
          <a:lstStyle/>
          <a:p>
            <a:r>
              <a:rPr lang="en-US" dirty="0" smtClean="0"/>
              <a:t>Concept and Definition of a Process</a:t>
            </a:r>
          </a:p>
          <a:p>
            <a:r>
              <a:rPr lang="en-US" dirty="0" smtClean="0"/>
              <a:t>Example viewed through UNIX ‘</a:t>
            </a:r>
            <a:r>
              <a:rPr lang="en-US" dirty="0" err="1" smtClean="0"/>
              <a:t>ps</a:t>
            </a:r>
            <a:r>
              <a:rPr lang="en-US" dirty="0" smtClean="0"/>
              <a:t>’</a:t>
            </a:r>
          </a:p>
          <a:p>
            <a:r>
              <a:rPr lang="en-US" dirty="0" smtClean="0"/>
              <a:t>Process concurrency and context switching</a:t>
            </a:r>
          </a:p>
          <a:p>
            <a:r>
              <a:rPr lang="en-US" dirty="0" smtClean="0"/>
              <a:t>Outlined some questions about processes for forthcoming discussions</a:t>
            </a:r>
          </a:p>
          <a:p>
            <a:pPr marL="0" indent="0">
              <a:buNone/>
            </a:pPr>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CSCE-313 Fall 2015</a:t>
            </a:r>
            <a:endParaRPr lang="en-US"/>
          </a:p>
        </p:txBody>
      </p:sp>
    </p:spTree>
    <p:extLst>
      <p:ext uri="{BB962C8B-B14F-4D97-AF65-F5344CB8AC3E}">
        <p14:creationId xmlns:p14="http://schemas.microsoft.com/office/powerpoint/2010/main" val="3019857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5" name="Content Placeholder 4"/>
          <p:cNvSpPr>
            <a:spLocks noGrp="1"/>
          </p:cNvSpPr>
          <p:nvPr>
            <p:ph sz="quarter" idx="1"/>
          </p:nvPr>
        </p:nvSpPr>
        <p:spPr>
          <a:xfrm>
            <a:off x="612648" y="1600200"/>
            <a:ext cx="8153400" cy="2743200"/>
          </a:xfrm>
        </p:spPr>
        <p:txBody>
          <a:bodyPr>
            <a:normAutofit/>
          </a:bodyPr>
          <a:lstStyle/>
          <a:p>
            <a:r>
              <a:rPr lang="en-US" dirty="0" smtClean="0"/>
              <a:t>Process Operations and Programming </a:t>
            </a:r>
            <a:r>
              <a:rPr lang="en-US" dirty="0" smtClean="0"/>
              <a:t>Interface (Chapter 3)</a:t>
            </a:r>
            <a:endParaRPr lang="en-US" dirty="0" smtClean="0"/>
          </a:p>
          <a:p>
            <a:r>
              <a:rPr lang="en-US" dirty="0" smtClean="0"/>
              <a:t>We will also start answering some of the questions posed today</a:t>
            </a:r>
            <a:endParaRPr lang="en-US" dirty="0"/>
          </a:p>
        </p:txBody>
      </p:sp>
      <p:sp>
        <p:nvSpPr>
          <p:cNvPr id="6" name="Footer Placeholder 5"/>
          <p:cNvSpPr>
            <a:spLocks noGrp="1"/>
          </p:cNvSpPr>
          <p:nvPr>
            <p:ph type="ftr" sz="quarter" idx="11"/>
          </p:nvPr>
        </p:nvSpPr>
        <p:spPr/>
        <p:txBody>
          <a:bodyPr/>
          <a:lstStyle/>
          <a:p>
            <a:r>
              <a:rPr lang="en-US" smtClean="0"/>
              <a:t>CSCE-313 Fall 2015</a:t>
            </a:r>
            <a:endParaRPr lang="en-US"/>
          </a:p>
        </p:txBody>
      </p:sp>
    </p:spTree>
    <p:extLst>
      <p:ext uri="{BB962C8B-B14F-4D97-AF65-F5344CB8AC3E}">
        <p14:creationId xmlns:p14="http://schemas.microsoft.com/office/powerpoint/2010/main" val="342480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Learnings: </a:t>
            </a:r>
            <a:r>
              <a:rPr lang="en-US" dirty="0" smtClean="0"/>
              <a:t>Tue 2/2</a:t>
            </a:r>
            <a:endParaRPr lang="en-US" dirty="0"/>
          </a:p>
        </p:txBody>
      </p:sp>
      <p:sp>
        <p:nvSpPr>
          <p:cNvPr id="3" name="Date Placeholder 2"/>
          <p:cNvSpPr>
            <a:spLocks noGrp="1"/>
          </p:cNvSpPr>
          <p:nvPr>
            <p:ph type="dt" sz="half" idx="10"/>
          </p:nvPr>
        </p:nvSpPr>
        <p:spPr/>
        <p:txBody>
          <a:bodyPr/>
          <a:lstStyle/>
          <a:p>
            <a:r>
              <a:rPr lang="en-US" smtClean="0"/>
              <a:t>Sep-10, 2015</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5" name="Content Placeholder 4"/>
          <p:cNvSpPr>
            <a:spLocks noGrp="1"/>
          </p:cNvSpPr>
          <p:nvPr>
            <p:ph sz="quarter" idx="1"/>
          </p:nvPr>
        </p:nvSpPr>
        <p:spPr>
          <a:xfrm>
            <a:off x="612648" y="1600199"/>
            <a:ext cx="8378952" cy="4892675"/>
          </a:xfrm>
        </p:spPr>
        <p:txBody>
          <a:bodyPr>
            <a:normAutofit/>
          </a:bodyPr>
          <a:lstStyle/>
          <a:p>
            <a:r>
              <a:rPr lang="en-US" b="1" dirty="0" smtClean="0">
                <a:solidFill>
                  <a:srgbClr val="FF0000"/>
                </a:solidFill>
              </a:rPr>
              <a:t>Architectural support </a:t>
            </a:r>
            <a:r>
              <a:rPr lang="en-US" dirty="0" smtClean="0"/>
              <a:t>for user and kernel modes in CPU execution implies </a:t>
            </a:r>
            <a:r>
              <a:rPr lang="en-US" b="1" dirty="0" smtClean="0">
                <a:solidFill>
                  <a:srgbClr val="FF0000"/>
                </a:solidFill>
              </a:rPr>
              <a:t>hardware features </a:t>
            </a:r>
            <a:r>
              <a:rPr lang="en-US" dirty="0" smtClean="0"/>
              <a:t>provided to accomplish </a:t>
            </a:r>
            <a:r>
              <a:rPr lang="en-US" dirty="0" smtClean="0"/>
              <a:t>dual modes transition</a:t>
            </a:r>
            <a:r>
              <a:rPr lang="en-US" dirty="0" smtClean="0"/>
              <a:t>, especially</a:t>
            </a:r>
          </a:p>
          <a:p>
            <a:pPr lvl="2"/>
            <a:r>
              <a:rPr lang="en-US" dirty="0" smtClean="0"/>
              <a:t>Privileged Instructions</a:t>
            </a:r>
          </a:p>
          <a:p>
            <a:pPr lvl="2"/>
            <a:r>
              <a:rPr lang="en-US" dirty="0" smtClean="0"/>
              <a:t>Memory Protection</a:t>
            </a:r>
          </a:p>
          <a:p>
            <a:pPr lvl="2"/>
            <a:r>
              <a:rPr lang="en-US" dirty="0" smtClean="0"/>
              <a:t>Timer, etc.</a:t>
            </a:r>
            <a:endParaRPr lang="en-US" dirty="0" smtClean="0"/>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CSCE-313 Fall 2015</a:t>
            </a:r>
            <a:endParaRPr lang="en-US"/>
          </a:p>
        </p:txBody>
      </p:sp>
    </p:spTree>
    <p:extLst>
      <p:ext uri="{BB962C8B-B14F-4D97-AF65-F5344CB8AC3E}">
        <p14:creationId xmlns:p14="http://schemas.microsoft.com/office/powerpoint/2010/main" val="415943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Asides</a:t>
            </a:r>
            <a:endParaRPr lang="en-US" dirty="0"/>
          </a:p>
        </p:txBody>
      </p:sp>
      <p:sp>
        <p:nvSpPr>
          <p:cNvPr id="3" name="Date Placeholder 2"/>
          <p:cNvSpPr>
            <a:spLocks noGrp="1"/>
          </p:cNvSpPr>
          <p:nvPr>
            <p:ph type="dt" sz="half" idx="10"/>
          </p:nvPr>
        </p:nvSpPr>
        <p:spPr/>
        <p:txBody>
          <a:bodyPr/>
          <a:lstStyle/>
          <a:p>
            <a:r>
              <a:rPr lang="en-US" smtClean="0"/>
              <a:t>Feb 4,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dirty="0" smtClean="0"/>
              <a:t>System Call </a:t>
            </a:r>
            <a:r>
              <a:rPr lang="en-US" b="1" dirty="0" smtClean="0"/>
              <a:t>Handling (Ch. 2.6)</a:t>
            </a:r>
            <a:endParaRPr lang="en-US" b="1" dirty="0" smtClean="0"/>
          </a:p>
          <a:p>
            <a:pPr lvl="1"/>
            <a:r>
              <a:rPr lang="en-US" dirty="0" smtClean="0"/>
              <a:t>How do we execute traps safely and return back cleanly to resume user code?</a:t>
            </a:r>
          </a:p>
          <a:p>
            <a:r>
              <a:rPr lang="en-US" b="1" dirty="0" smtClean="0"/>
              <a:t>Interrupt </a:t>
            </a:r>
            <a:r>
              <a:rPr lang="en-US" b="1" dirty="0" smtClean="0"/>
              <a:t>handling (Ch. 2.5)</a:t>
            </a:r>
            <a:endParaRPr lang="en-US" b="1" dirty="0"/>
          </a:p>
          <a:p>
            <a:pPr lvl="1"/>
            <a:r>
              <a:rPr lang="en-US" dirty="0"/>
              <a:t>How do we </a:t>
            </a:r>
            <a:r>
              <a:rPr lang="en-US" b="1" dirty="0">
                <a:solidFill>
                  <a:srgbClr val="FF0000"/>
                </a:solidFill>
              </a:rPr>
              <a:t>service an exception </a:t>
            </a:r>
            <a:r>
              <a:rPr lang="en-US" dirty="0"/>
              <a:t>that occurs in the middle of running user code and </a:t>
            </a:r>
            <a:r>
              <a:rPr lang="en-US" b="1" dirty="0">
                <a:solidFill>
                  <a:srgbClr val="FF0000"/>
                </a:solidFill>
              </a:rPr>
              <a:t>return back cleanly (safely) </a:t>
            </a:r>
            <a:r>
              <a:rPr lang="en-US" dirty="0"/>
              <a:t>to resume user </a:t>
            </a:r>
            <a:r>
              <a:rPr lang="en-US" dirty="0" smtClean="0"/>
              <a:t>code?</a:t>
            </a:r>
          </a:p>
          <a:p>
            <a:r>
              <a:rPr lang="en-US" b="1" dirty="0" smtClean="0"/>
              <a:t>How do we boot an </a:t>
            </a:r>
            <a:r>
              <a:rPr lang="en-US" b="1" dirty="0" smtClean="0"/>
              <a:t>OS Kernel? (Ch. 2.9)</a:t>
            </a:r>
            <a:endParaRPr lang="en-US" b="1" dirty="0"/>
          </a:p>
        </p:txBody>
      </p:sp>
    </p:spTree>
    <p:extLst>
      <p:ext uri="{BB962C8B-B14F-4D97-AF65-F5344CB8AC3E}">
        <p14:creationId xmlns:p14="http://schemas.microsoft.com/office/powerpoint/2010/main" val="247156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Aside1: Handling System Calls</a:t>
            </a:r>
            <a:endParaRPr lang="en-US" dirty="0"/>
          </a:p>
        </p:txBody>
      </p:sp>
      <p:pic>
        <p:nvPicPr>
          <p:cNvPr id="4" name="Content Placeholder 3" descr="syscallStub.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2545" r="-32545"/>
              <a:stretch>
                <a:fillRect/>
              </a:stretch>
            </p:blipFill>
          </mc:Choice>
          <mc:Fallback>
            <p:blipFill>
              <a:blip r:embed="rId3"/>
              <a:srcRect l="-32545" r="-32545"/>
              <a:stretch>
                <a:fillRect/>
              </a:stretch>
            </p:blipFill>
          </mc:Fallback>
        </mc:AlternateContent>
        <p:spPr>
          <a:xfrm>
            <a:off x="-625270" y="1600200"/>
            <a:ext cx="10200189" cy="5031712"/>
          </a:xfrm>
        </p:spPr>
      </p:pic>
      <p:sp>
        <p:nvSpPr>
          <p:cNvPr id="3" name="Date Placeholder 2"/>
          <p:cNvSpPr>
            <a:spLocks noGrp="1"/>
          </p:cNvSpPr>
          <p:nvPr>
            <p:ph type="dt" sz="half" idx="10"/>
          </p:nvPr>
        </p:nvSpPr>
        <p:spPr/>
        <p:txBody>
          <a:bodyPr/>
          <a:lstStyle/>
          <a:p>
            <a:r>
              <a:rPr lang="en-US" smtClean="0"/>
              <a:t>Feb 4,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537091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Aside2: Handling an Interrupt</a:t>
            </a:r>
            <a:endParaRPr lang="en-US" dirty="0"/>
          </a:p>
        </p:txBody>
      </p:sp>
      <p:sp>
        <p:nvSpPr>
          <p:cNvPr id="3" name="Date Placeholder 2"/>
          <p:cNvSpPr>
            <a:spLocks noGrp="1"/>
          </p:cNvSpPr>
          <p:nvPr>
            <p:ph type="dt" sz="half" idx="10"/>
          </p:nvPr>
        </p:nvSpPr>
        <p:spPr/>
        <p:txBody>
          <a:bodyPr/>
          <a:lstStyle/>
          <a:p>
            <a:r>
              <a:rPr lang="en-US" smtClean="0"/>
              <a:t>Feb 4,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6" name="Content Placeholder 5"/>
          <p:cNvSpPr>
            <a:spLocks noGrp="1"/>
          </p:cNvSpPr>
          <p:nvPr>
            <p:ph sz="quarter" idx="1"/>
          </p:nvPr>
        </p:nvSpPr>
        <p:spPr/>
        <p:txBody>
          <a:bodyPr>
            <a:normAutofit fontScale="92500" lnSpcReduction="20000"/>
          </a:bodyPr>
          <a:lstStyle/>
          <a:p>
            <a:pPr marL="514350" indent="-514350">
              <a:buClrTx/>
              <a:buFont typeface="+mj-lt"/>
              <a:buAutoNum type="alphaUcPeriod"/>
            </a:pPr>
            <a:r>
              <a:rPr lang="en-US" dirty="0"/>
              <a:t>CPU checks for interrupts after each instruction</a:t>
            </a:r>
          </a:p>
          <a:p>
            <a:pPr marL="514350" indent="-514350">
              <a:buClrTx/>
              <a:buFont typeface="+mj-lt"/>
              <a:buAutoNum type="alphaUcPeriod" startAt="4"/>
            </a:pPr>
            <a:r>
              <a:rPr lang="en-US" dirty="0"/>
              <a:t>Save critical registers on Kernel stack and get in Kernel Mode</a:t>
            </a:r>
          </a:p>
          <a:p>
            <a:pPr marL="514350" indent="-514350">
              <a:buClrTx/>
              <a:buFont typeface="+mj-lt"/>
              <a:buAutoNum type="alphaUcPeriod" startAt="2"/>
            </a:pPr>
            <a:r>
              <a:rPr lang="en-US" dirty="0"/>
              <a:t>Disable Interrupts</a:t>
            </a:r>
          </a:p>
          <a:p>
            <a:pPr marL="514350" indent="-514350">
              <a:buClrTx/>
              <a:buFont typeface="+mj-lt"/>
              <a:buAutoNum type="alphaUcPeriod" startAt="2"/>
            </a:pPr>
            <a:r>
              <a:rPr lang="en-US" dirty="0"/>
              <a:t>Refer to Interrupt Descriptor Table for </a:t>
            </a:r>
            <a:r>
              <a:rPr lang="en-US" b="1" dirty="0">
                <a:solidFill>
                  <a:srgbClr val="FF0000"/>
                </a:solidFill>
              </a:rPr>
              <a:t>handler</a:t>
            </a:r>
            <a:r>
              <a:rPr lang="en-US" dirty="0">
                <a:solidFill>
                  <a:srgbClr val="FF0000"/>
                </a:solidFill>
              </a:rPr>
              <a:t> </a:t>
            </a:r>
            <a:r>
              <a:rPr lang="en-US" b="1" dirty="0">
                <a:solidFill>
                  <a:srgbClr val="FF0000"/>
                </a:solidFill>
              </a:rPr>
              <a:t>location</a:t>
            </a:r>
          </a:p>
          <a:p>
            <a:pPr marL="514350" indent="-514350">
              <a:buClrTx/>
              <a:buFont typeface="+mj-lt"/>
              <a:buAutoNum type="alphaUcPeriod" startAt="5"/>
            </a:pPr>
            <a:r>
              <a:rPr lang="en-US" dirty="0"/>
              <a:t>Execute handler</a:t>
            </a:r>
          </a:p>
          <a:p>
            <a:pPr marL="834390" lvl="1" indent="-514350">
              <a:buClrTx/>
            </a:pPr>
            <a:r>
              <a:rPr lang="en-US" dirty="0"/>
              <a:t>save process context</a:t>
            </a:r>
          </a:p>
          <a:p>
            <a:pPr marL="834390" lvl="1" indent="-514350">
              <a:buClrTx/>
            </a:pPr>
            <a:r>
              <a:rPr lang="en-US" dirty="0"/>
              <a:t>service INT</a:t>
            </a:r>
          </a:p>
          <a:p>
            <a:pPr marL="514350" indent="-514350">
              <a:buClrTx/>
              <a:buFont typeface="+mj-lt"/>
              <a:buAutoNum type="alphaUcPeriod" startAt="5"/>
            </a:pPr>
            <a:r>
              <a:rPr lang="en-US" dirty="0"/>
              <a:t>Enable Interrupts. If no other INT, restore control to interrupted process</a:t>
            </a:r>
          </a:p>
          <a:p>
            <a:pPr marL="514350" indent="-514350">
              <a:buClrTx/>
              <a:buFont typeface="+mj-lt"/>
              <a:buAutoNum type="alphaUcPeriod" startAt="5"/>
            </a:pPr>
            <a:r>
              <a:rPr lang="en-US" dirty="0"/>
              <a:t>Continue on normal program execution</a:t>
            </a:r>
          </a:p>
          <a:p>
            <a:endParaRPr lang="en-US" dirty="0"/>
          </a:p>
        </p:txBody>
      </p:sp>
    </p:spTree>
    <p:extLst>
      <p:ext uri="{BB962C8B-B14F-4D97-AF65-F5344CB8AC3E}">
        <p14:creationId xmlns:p14="http://schemas.microsoft.com/office/powerpoint/2010/main" val="6907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dirty="0" smtClean="0"/>
              <a:t>Aside3: PC Booting</a:t>
            </a:r>
          </a:p>
        </p:txBody>
      </p:sp>
      <p:pic>
        <p:nvPicPr>
          <p:cNvPr id="117762" name="Content Placeholder 3" descr="bios.pdf"/>
          <p:cNvPicPr>
            <a:picLocks noGrp="1" noChangeAspect="1"/>
          </p:cNvPicPr>
          <p:nvPr>
            <p:ph idx="1"/>
          </p:nvPr>
        </p:nvPicPr>
        <p:blipFill>
          <a:blip r:embed="rId2">
            <a:extLst>
              <a:ext uri="{28A0092B-C50C-407E-A947-70E740481C1C}">
                <a14:useLocalDpi xmlns:a14="http://schemas.microsoft.com/office/drawing/2010/main" val="0"/>
              </a:ext>
            </a:extLst>
          </a:blip>
          <a:srcRect t="-1768" b="-1768"/>
          <a:stretch>
            <a:fillRect/>
          </a:stretch>
        </p:blipFill>
        <p:spPr/>
      </p:pic>
      <p:sp>
        <p:nvSpPr>
          <p:cNvPr id="6" name="Slide Number Placeholder 5"/>
          <p:cNvSpPr>
            <a:spLocks noGrp="1"/>
          </p:cNvSpPr>
          <p:nvPr>
            <p:ph type="sldNum" sz="quarter" idx="11"/>
          </p:nvPr>
        </p:nvSpPr>
        <p:spPr>
          <a:xfrm>
            <a:off x="26450" y="1235075"/>
            <a:ext cx="365433" cy="365125"/>
          </a:xfrm>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A815541A-3F21-4E9D-B3D3-ABC386DB6257}" type="slidenum">
              <a:rPr lang="en-US" sz="1200">
                <a:solidFill>
                  <a:schemeClr val="bg1"/>
                </a:solidFill>
              </a:rPr>
              <a:pPr/>
              <a:t>7</a:t>
            </a:fld>
            <a:endParaRPr lang="en-US" sz="1200" dirty="0">
              <a:solidFill>
                <a:schemeClr val="bg1"/>
              </a:solidFill>
            </a:endParaRPr>
          </a:p>
        </p:txBody>
      </p:sp>
      <p:sp>
        <p:nvSpPr>
          <p:cNvPr id="3" name="Date Placeholder 2"/>
          <p:cNvSpPr>
            <a:spLocks noGrp="1"/>
          </p:cNvSpPr>
          <p:nvPr>
            <p:ph type="dt" sz="half" idx="10"/>
          </p:nvPr>
        </p:nvSpPr>
        <p:spPr/>
        <p:txBody>
          <a:bodyPr/>
          <a:lstStyle/>
          <a:p>
            <a:r>
              <a:rPr lang="en-US" smtClean="0"/>
              <a:t>Sep-15 2015</a:t>
            </a:r>
            <a:endParaRPr lang="en-US" dirty="0"/>
          </a:p>
        </p:txBody>
      </p:sp>
      <p:sp>
        <p:nvSpPr>
          <p:cNvPr id="4" name="Footer Placeholder 3"/>
          <p:cNvSpPr>
            <a:spLocks noGrp="1"/>
          </p:cNvSpPr>
          <p:nvPr>
            <p:ph type="ftr" sz="quarter" idx="11"/>
          </p:nvPr>
        </p:nvSpPr>
        <p:spPr/>
        <p:txBody>
          <a:bodyPr/>
          <a:lstStyle/>
          <a:p>
            <a:r>
              <a:rPr lang="en-US" dirty="0" smtClean="0"/>
              <a:t>CSCE-313 Fall 2015</a:t>
            </a:r>
            <a:endParaRPr lang="en-US" dirty="0"/>
          </a:p>
        </p:txBody>
      </p:sp>
    </p:spTree>
    <p:extLst>
      <p:ext uri="{BB962C8B-B14F-4D97-AF65-F5344CB8AC3E}">
        <p14:creationId xmlns:p14="http://schemas.microsoft.com/office/powerpoint/2010/main" val="95231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smtClean="0"/>
              <a:t>Summary: User/Kernel (Privileged) Mode</a:t>
            </a:r>
          </a:p>
        </p:txBody>
      </p:sp>
      <p:sp>
        <p:nvSpPr>
          <p:cNvPr id="44036" name="Slide Number Placeholder 5"/>
          <p:cNvSpPr>
            <a:spLocks noGrp="1"/>
          </p:cNvSpPr>
          <p:nvPr>
            <p:ph type="sldNum" sz="quarter" idx="11"/>
          </p:nvPr>
        </p:nvSpPr>
        <p:spPr bwMode="auto">
          <a:xfrm>
            <a:off x="0" y="651033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0F43DB77-FB68-4DFD-A492-EECE365C8B6F}" type="slidenum">
              <a:rPr lang="en-US" altLang="en-US" sz="1200" smtClean="0">
                <a:solidFill>
                  <a:srgbClr val="898989"/>
                </a:solidFill>
              </a:rPr>
              <a:pPr algn="l">
                <a:spcBef>
                  <a:spcPct val="0"/>
                </a:spcBef>
                <a:buFontTx/>
                <a:buNone/>
              </a:pPr>
              <a:t>8</a:t>
            </a:fld>
            <a:endParaRPr lang="en-US" altLang="en-US" sz="1200" smtClean="0">
              <a:solidFill>
                <a:srgbClr val="898989"/>
              </a:solidFill>
            </a:endParaRP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2" name="Date Placeholder 11"/>
          <p:cNvSpPr>
            <a:spLocks noGrp="1"/>
          </p:cNvSpPr>
          <p:nvPr>
            <p:ph type="dt" sz="quarter" idx="12"/>
          </p:nvPr>
        </p:nvSpPr>
        <p:spPr>
          <a:xfrm>
            <a:off x="0" y="6510338"/>
            <a:ext cx="2133600" cy="365125"/>
          </a:xfrm>
        </p:spPr>
        <p:txBody>
          <a:bodyPr/>
          <a:lstStyle/>
          <a:p>
            <a:pPr>
              <a:defRPr/>
            </a:pPr>
            <a:r>
              <a:rPr lang="en-US" smtClean="0"/>
              <a:t>Feb 4, 2016</a:t>
            </a:r>
            <a:endParaRPr lang="en-US" dirty="0"/>
          </a:p>
        </p:txBody>
      </p:sp>
      <p:sp>
        <p:nvSpPr>
          <p:cNvPr id="17" name="Footer Placeholder 16"/>
          <p:cNvSpPr>
            <a:spLocks noGrp="1"/>
          </p:cNvSpPr>
          <p:nvPr>
            <p:ph type="ftr" sz="quarter" idx="10"/>
          </p:nvPr>
        </p:nvSpPr>
        <p:spPr/>
        <p:txBody>
          <a:bodyPr/>
          <a:lstStyle/>
          <a:p>
            <a:pPr>
              <a:defRPr/>
            </a:pPr>
            <a:r>
              <a:rPr lang="sv-SE" smtClean="0"/>
              <a:t>CSCE-313 Spring 2016</a:t>
            </a:r>
            <a:endParaRPr lang="en-US" dirty="0"/>
          </a:p>
        </p:txBody>
      </p: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Tree>
    <p:extLst>
      <p:ext uri="{BB962C8B-B14F-4D97-AF65-F5344CB8AC3E}">
        <p14:creationId xmlns:p14="http://schemas.microsoft.com/office/powerpoint/2010/main" val="296999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Example: Web Server (Revisited)</a:t>
            </a:r>
          </a:p>
        </p:txBody>
      </p:sp>
      <p:sp>
        <p:nvSpPr>
          <p:cNvPr id="4" name="Date Placeholder 3"/>
          <p:cNvSpPr>
            <a:spLocks noGrp="1"/>
          </p:cNvSpPr>
          <p:nvPr>
            <p:ph type="dt" sz="quarter" idx="12"/>
          </p:nvPr>
        </p:nvSpPr>
        <p:spPr>
          <a:xfrm>
            <a:off x="3124200" y="6477000"/>
            <a:ext cx="2895600" cy="365125"/>
          </a:xfrm>
        </p:spPr>
        <p:txBody>
          <a:bodyPr/>
          <a:lstStyle/>
          <a:p>
            <a:pPr algn="ctr">
              <a:defRPr/>
            </a:pPr>
            <a:r>
              <a:rPr lang="en-US" smtClean="0"/>
              <a:t>Feb 4, 2016</a:t>
            </a:r>
            <a:endParaRPr lang="en-US"/>
          </a:p>
        </p:txBody>
      </p:sp>
      <p:sp>
        <p:nvSpPr>
          <p:cNvPr id="5" name="Footer Placeholder 4"/>
          <p:cNvSpPr>
            <a:spLocks noGrp="1"/>
          </p:cNvSpPr>
          <p:nvPr>
            <p:ph type="ftr" sz="quarter" idx="10"/>
          </p:nvPr>
        </p:nvSpPr>
        <p:spPr>
          <a:xfrm>
            <a:off x="6858000" y="6477000"/>
            <a:ext cx="2133600" cy="365125"/>
          </a:xfrm>
        </p:spPr>
        <p:txBody>
          <a:bodyPr/>
          <a:lstStyle/>
          <a:p>
            <a:pPr algn="r">
              <a:defRPr/>
            </a:pPr>
            <a:r>
              <a:rPr lang="sv-SE" smtClean="0"/>
              <a:t>CSCE-313 Spring 2016</a:t>
            </a:r>
            <a:endParaRPr lang="en-US"/>
          </a:p>
        </p:txBody>
      </p:sp>
      <p:sp>
        <p:nvSpPr>
          <p:cNvPr id="46085" name="Slide Number Placeholder 5"/>
          <p:cNvSpPr>
            <a:spLocks noGrp="1"/>
          </p:cNvSpPr>
          <p:nvPr>
            <p:ph type="sldNum" sz="quarter" idx="11"/>
          </p:nvPr>
        </p:nvSpPr>
        <p:spPr bwMode="auto">
          <a:xfrm>
            <a:off x="76200" y="6477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6526439B-4F2B-4174-B60A-AAC3172E7651}" type="slidenum">
              <a:rPr lang="en-US" altLang="en-US" sz="1200" smtClean="0">
                <a:solidFill>
                  <a:srgbClr val="898989"/>
                </a:solidFill>
              </a:rPr>
              <a:pPr algn="l">
                <a:spcBef>
                  <a:spcPct val="0"/>
                </a:spcBef>
                <a:buFontTx/>
                <a:buNone/>
              </a:pPr>
              <a:t>9</a:t>
            </a:fld>
            <a:endParaRPr lang="en-US" altLang="en-US" sz="1200" smtClean="0">
              <a:solidFill>
                <a:srgbClr val="898989"/>
              </a:solidFill>
            </a:endParaRPr>
          </a:p>
        </p:txBody>
      </p:sp>
      <p:pic>
        <p:nvPicPr>
          <p:cNvPr id="46086" name="Content Placeholder 5" descr="onecp.pdf"/>
          <p:cNvPicPr>
            <a:picLocks noGrp="1" noChangeAspect="1"/>
          </p:cNvPicPr>
          <p:nvPr>
            <p:ph idx="1"/>
          </p:nvPr>
        </p:nvPicPr>
        <p:blipFill>
          <a:blip r:embed="rId2">
            <a:extLst>
              <a:ext uri="{28A0092B-C50C-407E-A947-70E740481C1C}">
                <a14:useLocalDpi xmlns:a14="http://schemas.microsoft.com/office/drawing/2010/main" val="0"/>
              </a:ext>
            </a:extLst>
          </a:blip>
          <a:srcRect l="-5882" r="-5882"/>
          <a:stretch>
            <a:fillRect/>
          </a:stretch>
        </p:blipFill>
        <p:spPr>
          <a:xfrm>
            <a:off x="457200" y="1600200"/>
            <a:ext cx="8229600" cy="4525963"/>
          </a:xfrm>
        </p:spPr>
      </p:pic>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10197803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1537</Words>
  <Application>Microsoft Office PowerPoint</Application>
  <PresentationFormat>On-screen Show (4:3)</PresentationFormat>
  <Paragraphs>305</Paragraphs>
  <Slides>26</Slides>
  <Notes>3</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26</vt:i4>
      </vt:variant>
    </vt:vector>
  </HeadingPairs>
  <TitlesOfParts>
    <vt:vector size="44" baseType="lpstr">
      <vt:lpstr>Arial</vt:lpstr>
      <vt:lpstr>Arial Narrow</vt:lpstr>
      <vt:lpstr>Calibri</vt:lpstr>
      <vt:lpstr>Calibri Light</vt:lpstr>
      <vt:lpstr>Chalkboard</vt:lpstr>
      <vt:lpstr>Courier New</vt:lpstr>
      <vt:lpstr>Helvetica</vt:lpstr>
      <vt:lpstr>Impact</vt:lpstr>
      <vt:lpstr>ＭＳ Ｐゴシック</vt:lpstr>
      <vt:lpstr>ＭＳ Ｐゴシック</vt:lpstr>
      <vt:lpstr>Neo Sans Intel</vt:lpstr>
      <vt:lpstr>Neo Sans Intel Medium</vt:lpstr>
      <vt:lpstr>Times New Roman</vt:lpstr>
      <vt:lpstr>Tw Cen MT</vt:lpstr>
      <vt:lpstr>Wingdings</vt:lpstr>
      <vt:lpstr>Wingdings 2</vt:lpstr>
      <vt:lpstr>Student presentation</vt:lpstr>
      <vt:lpstr>Intel dark blue background</vt:lpstr>
      <vt:lpstr>CSCE 313 – Introduction to UNIx process</vt:lpstr>
      <vt:lpstr>Key Learnings: Tue 2/2</vt:lpstr>
      <vt:lpstr>Key Learnings: Tue 2/2</vt:lpstr>
      <vt:lpstr>Key Asides</vt:lpstr>
      <vt:lpstr>Aside1: Handling System Calls</vt:lpstr>
      <vt:lpstr>Aside2: Handling an Interrupt</vt:lpstr>
      <vt:lpstr>Aside3: PC Booting</vt:lpstr>
      <vt:lpstr>Summary: User/Kernel (Privileged) Mode</vt:lpstr>
      <vt:lpstr>Example: Web Server (Revisited)</vt:lpstr>
      <vt:lpstr>Theme of the rest of our conversation</vt:lpstr>
      <vt:lpstr>Outline</vt:lpstr>
      <vt:lpstr>Prologue* with Questions</vt:lpstr>
      <vt:lpstr>Process is Program in Action</vt:lpstr>
      <vt:lpstr>Learning about Processes with ‘ps’</vt:lpstr>
      <vt:lpstr>Processes</vt:lpstr>
      <vt:lpstr>Logical Control Flows</vt:lpstr>
      <vt:lpstr>Private Address Spaces</vt:lpstr>
      <vt:lpstr>Process Management and File Management</vt:lpstr>
      <vt:lpstr>Computer Memory and Programs</vt:lpstr>
      <vt:lpstr>Concurrent Processes</vt:lpstr>
      <vt:lpstr>User View: Concurrent Processes</vt:lpstr>
      <vt:lpstr>Context Switching</vt:lpstr>
      <vt:lpstr>Some questions to ponder about processes</vt:lpstr>
      <vt:lpstr>Some questions to ponder about processes</vt:lpstr>
      <vt:lpstr>Key Learnings</vt:lpstr>
      <vt:lpstr>Next Lecture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2016-02-04T19:20:28Z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