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 id="2147483706" r:id="rId3"/>
  </p:sldMasterIdLst>
  <p:notesMasterIdLst>
    <p:notesMasterId r:id="rId28"/>
  </p:notesMasterIdLst>
  <p:sldIdLst>
    <p:sldId id="256" r:id="rId4"/>
    <p:sldId id="358" r:id="rId5"/>
    <p:sldId id="359" r:id="rId6"/>
    <p:sldId id="360" r:id="rId7"/>
    <p:sldId id="361" r:id="rId8"/>
    <p:sldId id="376" r:id="rId9"/>
    <p:sldId id="377" r:id="rId10"/>
    <p:sldId id="362" r:id="rId11"/>
    <p:sldId id="363" r:id="rId12"/>
    <p:sldId id="364" r:id="rId13"/>
    <p:sldId id="365" r:id="rId14"/>
    <p:sldId id="366" r:id="rId15"/>
    <p:sldId id="380" r:id="rId16"/>
    <p:sldId id="379" r:id="rId17"/>
    <p:sldId id="367" r:id="rId18"/>
    <p:sldId id="381" r:id="rId19"/>
    <p:sldId id="383" r:id="rId20"/>
    <p:sldId id="382" r:id="rId21"/>
    <p:sldId id="369" r:id="rId22"/>
    <p:sldId id="371" r:id="rId23"/>
    <p:sldId id="378" r:id="rId24"/>
    <p:sldId id="374" r:id="rId25"/>
    <p:sldId id="373" r:id="rId26"/>
    <p:sldId id="375" r:id="rId2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084" autoAdjust="0"/>
  </p:normalViewPr>
  <p:slideViewPr>
    <p:cSldViewPr>
      <p:cViewPr varScale="1">
        <p:scale>
          <a:sx n="71" d="100"/>
          <a:sy n="71" d="100"/>
        </p:scale>
        <p:origin x="1167"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015394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linux.about.com/library/cmd/blcmdl.htm"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linux.about.com/library/cmd/blcmdl2_execve.htm" TargetMode="External"/><Relationship Id="rId4" Type="http://schemas.openxmlformats.org/officeDocument/2006/relationships/hyperlink" Target="file:///\\usr\include\unistd.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27729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951142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smtClean="0">
                <a:solidFill>
                  <a:schemeClr val="tx1"/>
                </a:solidFill>
                <a:effectLst/>
                <a:latin typeface="+mn-lt"/>
                <a:ea typeface="+mn-ea"/>
                <a:cs typeface="+mn-cs"/>
              </a:rPr>
              <a:t>Reference: http://linux.about.com/library/cmd/blcmdl3_execvp.htm</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Linux / Unix Command: </a:t>
            </a:r>
            <a:r>
              <a:rPr lang="en-US" sz="1200" b="1" i="1" kern="1200" dirty="0" err="1" smtClean="0">
                <a:solidFill>
                  <a:schemeClr val="tx1"/>
                </a:solidFill>
                <a:effectLst/>
                <a:latin typeface="+mn-lt"/>
                <a:ea typeface="+mn-ea"/>
                <a:cs typeface="+mn-cs"/>
              </a:rPr>
              <a:t>execvp</a:t>
            </a:r>
            <a:r>
              <a:rPr lang="en-US" dirty="0" smtClean="0">
                <a:effectLst/>
              </a:rPr>
              <a:t> </a:t>
            </a:r>
            <a:r>
              <a:rPr lang="en-US" sz="1200" u="sng" kern="1200" dirty="0" smtClean="0">
                <a:solidFill>
                  <a:schemeClr val="tx1"/>
                </a:solidFill>
                <a:effectLst/>
                <a:latin typeface="+mn-lt"/>
                <a:ea typeface="+mn-ea"/>
                <a:cs typeface="+mn-cs"/>
                <a:hlinkClick r:id="rId3"/>
              </a:rPr>
              <a:t>Command </a:t>
            </a:r>
            <a:r>
              <a:rPr lang="en-US" sz="1200" u="sng" kern="1200" dirty="0" err="1" smtClean="0">
                <a:solidFill>
                  <a:schemeClr val="tx1"/>
                </a:solidFill>
                <a:effectLst/>
                <a:latin typeface="+mn-lt"/>
                <a:ea typeface="+mn-ea"/>
                <a:cs typeface="+mn-cs"/>
                <a:hlinkClick r:id="rId3"/>
              </a:rPr>
              <a:t>Library</a:t>
            </a:r>
            <a:r>
              <a:rPr lang="en-US" sz="1200" b="1" i="0" kern="1200" dirty="0" err="1" smtClean="0">
                <a:solidFill>
                  <a:schemeClr val="tx1"/>
                </a:solidFill>
                <a:effectLst/>
                <a:latin typeface="+mn-lt"/>
                <a:ea typeface="+mn-ea"/>
                <a:cs typeface="+mn-cs"/>
              </a:rPr>
              <a:t>NAME</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execl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execlp</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execle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execv</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execvp</a:t>
            </a:r>
            <a:r>
              <a:rPr lang="en-US" sz="1200" b="0" i="0" kern="1200" dirty="0" smtClean="0">
                <a:solidFill>
                  <a:schemeClr val="tx1"/>
                </a:solidFill>
                <a:effectLst/>
                <a:latin typeface="+mn-lt"/>
                <a:ea typeface="+mn-ea"/>
                <a:cs typeface="+mn-cs"/>
              </a:rPr>
              <a:t> - execute a file  </a:t>
            </a:r>
            <a:r>
              <a:rPr lang="en-US" sz="1200" b="1" i="0" kern="1200" dirty="0" smtClean="0">
                <a:solidFill>
                  <a:schemeClr val="tx1"/>
                </a:solidFill>
                <a:effectLst/>
                <a:latin typeface="+mn-lt"/>
                <a:ea typeface="+mn-ea"/>
                <a:cs typeface="+mn-cs"/>
              </a:rPr>
              <a:t>SYNOPSIS</a:t>
            </a:r>
          </a:p>
          <a:p>
            <a:r>
              <a:rPr lang="en-US" sz="1200" b="1" i="0" kern="1200" dirty="0" smtClean="0">
                <a:solidFill>
                  <a:schemeClr val="tx1"/>
                </a:solidFill>
                <a:effectLst/>
                <a:latin typeface="+mn-lt"/>
                <a:ea typeface="+mn-ea"/>
                <a:cs typeface="+mn-cs"/>
              </a:rPr>
              <a:t>#include &lt;</a:t>
            </a:r>
            <a:r>
              <a:rPr lang="en-US" sz="1200" b="1" i="0" u="sng" kern="1200" dirty="0" err="1" smtClean="0">
                <a:solidFill>
                  <a:schemeClr val="tx1"/>
                </a:solidFill>
                <a:effectLst/>
                <a:latin typeface="+mn-lt"/>
                <a:ea typeface="+mn-ea"/>
                <a:cs typeface="+mn-cs"/>
                <a:hlinkClick r:id="rId4"/>
              </a:rPr>
              <a:t>unistd.h</a:t>
            </a:r>
            <a:r>
              <a:rPr lang="en-US" sz="1200" b="1" i="0" kern="1200" dirty="0" smtClean="0">
                <a:solidFill>
                  <a:schemeClr val="tx1"/>
                </a:solidFill>
                <a:effectLst/>
                <a:latin typeface="+mn-lt"/>
                <a:ea typeface="+mn-ea"/>
                <a:cs typeface="+mn-cs"/>
              </a:rPr>
              <a:t>&gt;extern char **environ;</a:t>
            </a:r>
            <a:endParaRPr lang="en-US" sz="1200" b="0"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path</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execlp</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file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execle</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path</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 ..., char *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envp</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execv</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path</a:t>
            </a:r>
            <a:r>
              <a:rPr lang="en-US" sz="1200" b="1" i="0" kern="1200" dirty="0" smtClean="0">
                <a:solidFill>
                  <a:schemeClr val="tx1"/>
                </a:solidFill>
                <a:effectLst/>
                <a:latin typeface="+mn-lt"/>
                <a:ea typeface="+mn-ea"/>
                <a:cs typeface="+mn-cs"/>
              </a:rPr>
              <a:t>, char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argv</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err="1" smtClean="0">
                <a:solidFill>
                  <a:schemeClr val="tx1"/>
                </a:solidFill>
                <a:effectLst/>
                <a:latin typeface="+mn-lt"/>
                <a:ea typeface="+mn-ea"/>
                <a:cs typeface="+mn-cs"/>
              </a:rPr>
              <a:t>int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execvp</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char *</a:t>
            </a:r>
            <a:r>
              <a:rPr lang="en-US" sz="1200" b="0" i="1" kern="1200" dirty="0" smtClean="0">
                <a:solidFill>
                  <a:schemeClr val="tx1"/>
                </a:solidFill>
                <a:effectLst/>
                <a:latin typeface="+mn-lt"/>
                <a:ea typeface="+mn-ea"/>
                <a:cs typeface="+mn-cs"/>
              </a:rPr>
              <a:t>file</a:t>
            </a:r>
            <a:r>
              <a:rPr lang="en-US" sz="1200" b="1" i="0" kern="1200" dirty="0" smtClean="0">
                <a:solidFill>
                  <a:schemeClr val="tx1"/>
                </a:solidFill>
                <a:effectLst/>
                <a:latin typeface="+mn-lt"/>
                <a:ea typeface="+mn-ea"/>
                <a:cs typeface="+mn-cs"/>
              </a:rPr>
              <a:t>, char *</a:t>
            </a:r>
            <a:r>
              <a:rPr lang="en-US" sz="1200" b="1" i="0" kern="1200" dirty="0" err="1" smtClean="0">
                <a:solidFill>
                  <a:schemeClr val="tx1"/>
                </a:solidFill>
                <a:effectLst/>
                <a:latin typeface="+mn-lt"/>
                <a:ea typeface="+mn-ea"/>
                <a:cs typeface="+mn-cs"/>
              </a:rPr>
              <a:t>const</a:t>
            </a:r>
            <a:r>
              <a:rPr lang="en-US" sz="1200" b="1"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argv</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p>
          <a:p>
            <a:r>
              <a:rPr lang="en-US" sz="1200" b="1" i="0" kern="1200" dirty="0" smtClean="0">
                <a:solidFill>
                  <a:schemeClr val="tx1"/>
                </a:solidFill>
                <a:effectLst/>
                <a:latin typeface="+mn-lt"/>
                <a:ea typeface="+mn-ea"/>
                <a:cs typeface="+mn-cs"/>
              </a:rPr>
              <a:t>DESCRIPTION</a:t>
            </a: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exec</a:t>
            </a:r>
            <a:r>
              <a:rPr lang="en-US" sz="1200" b="0" i="0" kern="1200" dirty="0" smtClean="0">
                <a:solidFill>
                  <a:schemeClr val="tx1"/>
                </a:solidFill>
                <a:effectLst/>
                <a:latin typeface="+mn-lt"/>
                <a:ea typeface="+mn-ea"/>
                <a:cs typeface="+mn-cs"/>
              </a:rPr>
              <a:t> family of functions replaces the current process image with a new process image. The functions described in this manual page are front-ends for the function </a:t>
            </a:r>
            <a:r>
              <a:rPr lang="en-US" sz="1200" b="1" i="0" u="sng" kern="1200" dirty="0" err="1" smtClean="0">
                <a:solidFill>
                  <a:schemeClr val="tx1"/>
                </a:solidFill>
                <a:effectLst/>
                <a:latin typeface="+mn-lt"/>
                <a:ea typeface="+mn-ea"/>
                <a:cs typeface="+mn-cs"/>
                <a:hlinkClick r:id="rId5"/>
              </a:rPr>
              <a:t>execve</a:t>
            </a:r>
            <a:r>
              <a:rPr lang="en-US" sz="1200" b="0" i="0" kern="1200" dirty="0" smtClean="0">
                <a:solidFill>
                  <a:schemeClr val="tx1"/>
                </a:solidFill>
                <a:effectLst/>
                <a:latin typeface="+mn-lt"/>
                <a:ea typeface="+mn-ea"/>
                <a:cs typeface="+mn-cs"/>
              </a:rPr>
              <a:t>(2). (See the manual page for </a:t>
            </a:r>
            <a:r>
              <a:rPr lang="en-US" sz="1200" b="1" i="0" kern="1200" dirty="0" err="1" smtClean="0">
                <a:solidFill>
                  <a:schemeClr val="tx1"/>
                </a:solidFill>
                <a:effectLst/>
                <a:latin typeface="+mn-lt"/>
                <a:ea typeface="+mn-ea"/>
                <a:cs typeface="+mn-cs"/>
              </a:rPr>
              <a:t>execve</a:t>
            </a:r>
            <a:r>
              <a:rPr lang="en-US" sz="1200" b="0" i="0" kern="1200" dirty="0" smtClean="0">
                <a:solidFill>
                  <a:schemeClr val="tx1"/>
                </a:solidFill>
                <a:effectLst/>
                <a:latin typeface="+mn-lt"/>
                <a:ea typeface="+mn-ea"/>
                <a:cs typeface="+mn-cs"/>
              </a:rPr>
              <a:t> for detailed information about the replacement of the current process.)The initial argument for these functions is the pathname of a file which is to be executed.</a:t>
            </a:r>
          </a:p>
          <a:p>
            <a:r>
              <a:rPr lang="en-US" sz="1200" b="0" i="0" kern="1200" dirty="0" smtClean="0">
                <a:solidFill>
                  <a:schemeClr val="tx1"/>
                </a:solidFill>
                <a:effectLst/>
                <a:latin typeface="+mn-lt"/>
                <a:ea typeface="+mn-ea"/>
                <a:cs typeface="+mn-cs"/>
              </a:rPr>
              <a:t>The </a:t>
            </a:r>
            <a:r>
              <a:rPr lang="en-US" sz="1200" b="0" i="1" kern="1200" dirty="0" err="1" smtClean="0">
                <a:solidFill>
                  <a:schemeClr val="tx1"/>
                </a:solidFill>
                <a:effectLst/>
                <a:latin typeface="+mn-lt"/>
                <a:ea typeface="+mn-ea"/>
                <a:cs typeface="+mn-cs"/>
              </a:rPr>
              <a:t>const</a:t>
            </a:r>
            <a:r>
              <a:rPr lang="en-US" sz="1200" b="0" i="1" kern="1200" dirty="0" smtClean="0">
                <a:solidFill>
                  <a:schemeClr val="tx1"/>
                </a:solidFill>
                <a:effectLst/>
                <a:latin typeface="+mn-lt"/>
                <a:ea typeface="+mn-ea"/>
                <a:cs typeface="+mn-cs"/>
              </a:rPr>
              <a:t> char *</a:t>
            </a:r>
            <a:r>
              <a:rPr lang="en-US" sz="1200" b="0" i="1" kern="1200" dirty="0" err="1" smtClean="0">
                <a:solidFill>
                  <a:schemeClr val="tx1"/>
                </a:solidFill>
                <a:effectLst/>
                <a:latin typeface="+mn-lt"/>
                <a:ea typeface="+mn-ea"/>
                <a:cs typeface="+mn-cs"/>
              </a:rPr>
              <a:t>arg</a:t>
            </a:r>
            <a:r>
              <a:rPr lang="en-US" sz="1200" b="0" i="0" kern="1200" dirty="0" smtClean="0">
                <a:solidFill>
                  <a:schemeClr val="tx1"/>
                </a:solidFill>
                <a:effectLst/>
                <a:latin typeface="+mn-lt"/>
                <a:ea typeface="+mn-ea"/>
                <a:cs typeface="+mn-cs"/>
              </a:rPr>
              <a:t> and subsequent ellipses in the </a:t>
            </a:r>
            <a:r>
              <a:rPr lang="en-US" sz="1200" b="1" i="0" kern="1200" dirty="0" err="1" smtClean="0">
                <a:solidFill>
                  <a:schemeClr val="tx1"/>
                </a:solidFill>
                <a:effectLst/>
                <a:latin typeface="+mn-lt"/>
                <a:ea typeface="+mn-ea"/>
                <a:cs typeface="+mn-cs"/>
              </a:rPr>
              <a:t>execl</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execlp</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execle</a:t>
            </a:r>
            <a:r>
              <a:rPr lang="en-US" sz="1200" b="0" i="0" kern="1200" dirty="0" smtClean="0">
                <a:solidFill>
                  <a:schemeClr val="tx1"/>
                </a:solidFill>
                <a:effectLst/>
                <a:latin typeface="+mn-lt"/>
                <a:ea typeface="+mn-ea"/>
                <a:cs typeface="+mn-cs"/>
              </a:rPr>
              <a:t> functions can be thought of as </a:t>
            </a:r>
            <a:r>
              <a:rPr lang="en-US" sz="1200" b="0" i="1" kern="1200" dirty="0" smtClean="0">
                <a:solidFill>
                  <a:schemeClr val="tx1"/>
                </a:solidFill>
                <a:effectLst/>
                <a:latin typeface="+mn-lt"/>
                <a:ea typeface="+mn-ea"/>
                <a:cs typeface="+mn-cs"/>
              </a:rPr>
              <a:t>arg0</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arg1</a:t>
            </a:r>
            <a:r>
              <a:rPr lang="en-US" sz="1200" b="0" i="0" kern="1200" dirty="0" smtClean="0">
                <a:solidFill>
                  <a:schemeClr val="tx1"/>
                </a:solidFill>
                <a:effectLst/>
                <a:latin typeface="+mn-lt"/>
                <a:ea typeface="+mn-ea"/>
                <a:cs typeface="+mn-cs"/>
              </a:rPr>
              <a:t>, ..., </a:t>
            </a:r>
            <a:r>
              <a:rPr lang="en-US" sz="1200" b="0" i="1" kern="1200" dirty="0" err="1" smtClean="0">
                <a:solidFill>
                  <a:schemeClr val="tx1"/>
                </a:solidFill>
                <a:effectLst/>
                <a:latin typeface="+mn-lt"/>
                <a:ea typeface="+mn-ea"/>
                <a:cs typeface="+mn-cs"/>
              </a:rPr>
              <a:t>argn</a:t>
            </a:r>
            <a:r>
              <a:rPr lang="en-US" sz="1200" b="0" i="0" kern="1200" dirty="0" smtClean="0">
                <a:solidFill>
                  <a:schemeClr val="tx1"/>
                </a:solidFill>
                <a:effectLst/>
                <a:latin typeface="+mn-lt"/>
                <a:ea typeface="+mn-ea"/>
                <a:cs typeface="+mn-cs"/>
              </a:rPr>
              <a:t>. Together they describe a list of one or more pointers to null-terminated strings that represent the argument list available to the executed program. The first argument, by convention, should point to the file name associated with the file being executed. The list of arguments </a:t>
            </a:r>
            <a:r>
              <a:rPr lang="en-US" sz="1200" b="0" i="1"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be terminated by a </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execv</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execvp</a:t>
            </a:r>
            <a:r>
              <a:rPr lang="en-US" sz="1200" b="0" i="0" kern="1200" dirty="0" smtClean="0">
                <a:solidFill>
                  <a:schemeClr val="tx1"/>
                </a:solidFill>
                <a:effectLst/>
                <a:latin typeface="+mn-lt"/>
                <a:ea typeface="+mn-ea"/>
                <a:cs typeface="+mn-cs"/>
              </a:rPr>
              <a:t> functions provide an array of pointers to null-terminated strings that represent the argument list available to the new program. The first argument, by convention, should point to the file name associated with the file being executed. The array of pointers </a:t>
            </a:r>
            <a:r>
              <a:rPr lang="en-US" sz="1200" b="0" i="1" kern="1200" dirty="0" err="1" smtClean="0">
                <a:solidFill>
                  <a:schemeClr val="tx1"/>
                </a:solidFill>
                <a:effectLst/>
                <a:latin typeface="+mn-lt"/>
                <a:ea typeface="+mn-ea"/>
                <a:cs typeface="+mn-cs"/>
              </a:rPr>
              <a:t>must</a:t>
            </a:r>
            <a:r>
              <a:rPr lang="en-US" sz="1200" b="0" i="0" kern="1200" dirty="0" err="1" smtClean="0">
                <a:solidFill>
                  <a:schemeClr val="tx1"/>
                </a:solidFill>
                <a:effectLst/>
                <a:latin typeface="+mn-lt"/>
                <a:ea typeface="+mn-ea"/>
                <a:cs typeface="+mn-cs"/>
              </a:rPr>
              <a:t>be</a:t>
            </a:r>
            <a:r>
              <a:rPr lang="en-US" sz="1200" b="0" i="0" kern="1200" dirty="0" smtClean="0">
                <a:solidFill>
                  <a:schemeClr val="tx1"/>
                </a:solidFill>
                <a:effectLst/>
                <a:latin typeface="+mn-lt"/>
                <a:ea typeface="+mn-ea"/>
                <a:cs typeface="+mn-cs"/>
              </a:rPr>
              <a:t> terminated by a </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a:t>
            </a:r>
          </a:p>
          <a:p>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execle</a:t>
            </a:r>
            <a:r>
              <a:rPr lang="en-US" sz="1200" b="0" i="0" kern="1200" dirty="0" smtClean="0">
                <a:solidFill>
                  <a:schemeClr val="tx1"/>
                </a:solidFill>
                <a:effectLst/>
                <a:latin typeface="+mn-lt"/>
                <a:ea typeface="+mn-ea"/>
                <a:cs typeface="+mn-cs"/>
              </a:rPr>
              <a:t> function also specifies the environment of the executed process by following </a:t>
            </a:r>
            <a:r>
              <a:rPr lang="en-US" sz="1200" b="0" i="0" kern="1200" dirty="0" err="1" smtClean="0">
                <a:solidFill>
                  <a:schemeClr val="tx1"/>
                </a:solidFill>
                <a:effectLst/>
                <a:latin typeface="+mn-lt"/>
                <a:ea typeface="+mn-ea"/>
                <a:cs typeface="+mn-cs"/>
              </a:rPr>
              <a:t>the</a:t>
            </a:r>
            <a:r>
              <a:rPr lang="en-US" sz="1200" b="1" i="0" kern="1200" dirty="0" err="1"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 that terminates the list of arguments in the parameter list or the pointer to the </a:t>
            </a:r>
            <a:r>
              <a:rPr lang="en-US" sz="1200" b="0" i="0" kern="1200" dirty="0" err="1" smtClean="0">
                <a:solidFill>
                  <a:schemeClr val="tx1"/>
                </a:solidFill>
                <a:effectLst/>
                <a:latin typeface="+mn-lt"/>
                <a:ea typeface="+mn-ea"/>
                <a:cs typeface="+mn-cs"/>
              </a:rPr>
              <a:t>argv</a:t>
            </a:r>
            <a:r>
              <a:rPr lang="en-US" sz="1200" b="0" i="0" kern="1200" dirty="0" smtClean="0">
                <a:solidFill>
                  <a:schemeClr val="tx1"/>
                </a:solidFill>
                <a:effectLst/>
                <a:latin typeface="+mn-lt"/>
                <a:ea typeface="+mn-ea"/>
                <a:cs typeface="+mn-cs"/>
              </a:rPr>
              <a:t> array with an additional parameter. This additional parameter is an array of pointers to null-terminated strings and </a:t>
            </a:r>
            <a:r>
              <a:rPr lang="en-US" sz="1200" b="0" i="1" kern="1200" dirty="0" smtClean="0">
                <a:solidFill>
                  <a:schemeClr val="tx1"/>
                </a:solidFill>
                <a:effectLst/>
                <a:latin typeface="+mn-lt"/>
                <a:ea typeface="+mn-ea"/>
                <a:cs typeface="+mn-cs"/>
              </a:rPr>
              <a:t>must</a:t>
            </a:r>
            <a:r>
              <a:rPr lang="en-US" sz="1200" b="0" i="0" kern="1200" dirty="0" smtClean="0">
                <a:solidFill>
                  <a:schemeClr val="tx1"/>
                </a:solidFill>
                <a:effectLst/>
                <a:latin typeface="+mn-lt"/>
                <a:ea typeface="+mn-ea"/>
                <a:cs typeface="+mn-cs"/>
              </a:rPr>
              <a:t> be terminated by a </a:t>
            </a:r>
            <a:r>
              <a:rPr lang="en-US" sz="1200" b="1" i="0" kern="1200" dirty="0" smtClean="0">
                <a:solidFill>
                  <a:schemeClr val="tx1"/>
                </a:solidFill>
                <a:effectLst/>
                <a:latin typeface="+mn-lt"/>
                <a:ea typeface="+mn-ea"/>
                <a:cs typeface="+mn-cs"/>
              </a:rPr>
              <a:t>NULL</a:t>
            </a:r>
            <a:r>
              <a:rPr lang="en-US" sz="1200" b="0" i="0" kern="1200" dirty="0" smtClean="0">
                <a:solidFill>
                  <a:schemeClr val="tx1"/>
                </a:solidFill>
                <a:effectLst/>
                <a:latin typeface="+mn-lt"/>
                <a:ea typeface="+mn-ea"/>
                <a:cs typeface="+mn-cs"/>
              </a:rPr>
              <a:t> pointer. The other functions take the environment for the new process image from the external variable </a:t>
            </a:r>
            <a:r>
              <a:rPr lang="en-US" sz="1200" b="0" i="1" kern="1200" dirty="0" smtClean="0">
                <a:solidFill>
                  <a:schemeClr val="tx1"/>
                </a:solidFill>
                <a:effectLst/>
                <a:latin typeface="+mn-lt"/>
                <a:ea typeface="+mn-ea"/>
                <a:cs typeface="+mn-cs"/>
              </a:rPr>
              <a:t>environ</a:t>
            </a:r>
            <a:r>
              <a:rPr lang="en-US" sz="1200" b="0" i="0" kern="1200" dirty="0" smtClean="0">
                <a:solidFill>
                  <a:schemeClr val="tx1"/>
                </a:solidFill>
                <a:effectLst/>
                <a:latin typeface="+mn-lt"/>
                <a:ea typeface="+mn-ea"/>
                <a:cs typeface="+mn-cs"/>
              </a:rPr>
              <a:t> in the current process.</a:t>
            </a:r>
          </a:p>
          <a:p>
            <a:r>
              <a:rPr lang="en-US" sz="1200" b="0" i="0" kern="1200" dirty="0" smtClean="0">
                <a:solidFill>
                  <a:schemeClr val="tx1"/>
                </a:solidFill>
                <a:effectLst/>
                <a:latin typeface="+mn-lt"/>
                <a:ea typeface="+mn-ea"/>
                <a:cs typeface="+mn-cs"/>
              </a:rPr>
              <a:t>Some of these functions have special semantics.</a:t>
            </a:r>
          </a:p>
          <a:p>
            <a:r>
              <a:rPr lang="en-US" sz="1200" b="0" i="0" kern="1200" dirty="0" smtClean="0">
                <a:solidFill>
                  <a:schemeClr val="tx1"/>
                </a:solidFill>
                <a:effectLst/>
                <a:latin typeface="+mn-lt"/>
                <a:ea typeface="+mn-ea"/>
                <a:cs typeface="+mn-cs"/>
              </a:rPr>
              <a:t>The functions </a:t>
            </a:r>
            <a:r>
              <a:rPr lang="en-US" sz="1200" b="1" i="0" kern="1200" dirty="0" err="1" smtClean="0">
                <a:solidFill>
                  <a:schemeClr val="tx1"/>
                </a:solidFill>
                <a:effectLst/>
                <a:latin typeface="+mn-lt"/>
                <a:ea typeface="+mn-ea"/>
                <a:cs typeface="+mn-cs"/>
              </a:rPr>
              <a:t>execlp</a:t>
            </a:r>
            <a:r>
              <a:rPr lang="en-US" sz="1200" b="0" i="0" kern="1200" dirty="0" smtClean="0">
                <a:solidFill>
                  <a:schemeClr val="tx1"/>
                </a:solidFill>
                <a:effectLst/>
                <a:latin typeface="+mn-lt"/>
                <a:ea typeface="+mn-ea"/>
                <a:cs typeface="+mn-cs"/>
              </a:rPr>
              <a:t> and </a:t>
            </a:r>
            <a:r>
              <a:rPr lang="en-US" sz="1200" b="1" i="0" kern="1200" dirty="0" err="1" smtClean="0">
                <a:solidFill>
                  <a:schemeClr val="tx1"/>
                </a:solidFill>
                <a:effectLst/>
                <a:latin typeface="+mn-lt"/>
                <a:ea typeface="+mn-ea"/>
                <a:cs typeface="+mn-cs"/>
              </a:rPr>
              <a:t>execvp</a:t>
            </a:r>
            <a:r>
              <a:rPr lang="en-US" sz="1200" b="0" i="0" kern="1200" dirty="0" smtClean="0">
                <a:solidFill>
                  <a:schemeClr val="tx1"/>
                </a:solidFill>
                <a:effectLst/>
                <a:latin typeface="+mn-lt"/>
                <a:ea typeface="+mn-ea"/>
                <a:cs typeface="+mn-cs"/>
              </a:rPr>
              <a:t> will duplicate the actions of the shell in searching for an executable file if the specified file name does not contain a slash (/) character. The search path is the path specified in the environment by the </a:t>
            </a:r>
            <a:r>
              <a:rPr lang="en-US" sz="1200" b="1" i="0" kern="1200" dirty="0" smtClean="0">
                <a:solidFill>
                  <a:schemeClr val="tx1"/>
                </a:solidFill>
                <a:effectLst/>
                <a:latin typeface="+mn-lt"/>
                <a:ea typeface="+mn-ea"/>
                <a:cs typeface="+mn-cs"/>
              </a:rPr>
              <a:t>PATH</a:t>
            </a:r>
            <a:r>
              <a:rPr lang="en-US" sz="1200" b="0" i="0" kern="1200" dirty="0" smtClean="0">
                <a:solidFill>
                  <a:schemeClr val="tx1"/>
                </a:solidFill>
                <a:effectLst/>
                <a:latin typeface="+mn-lt"/>
                <a:ea typeface="+mn-ea"/>
                <a:cs typeface="+mn-cs"/>
              </a:rPr>
              <a:t> variable. If this variable isn't specified, the default path ``:/bin:/</a:t>
            </a:r>
            <a:r>
              <a:rPr lang="en-US" sz="1200" b="0" i="0" kern="1200" dirty="0" err="1" smtClean="0">
                <a:solidFill>
                  <a:schemeClr val="tx1"/>
                </a:solidFill>
                <a:effectLst/>
                <a:latin typeface="+mn-lt"/>
                <a:ea typeface="+mn-ea"/>
                <a:cs typeface="+mn-cs"/>
              </a:rPr>
              <a:t>usr</a:t>
            </a:r>
            <a:r>
              <a:rPr lang="en-US" sz="1200" b="0" i="0" kern="1200" dirty="0" smtClean="0">
                <a:solidFill>
                  <a:schemeClr val="tx1"/>
                </a:solidFill>
                <a:effectLst/>
                <a:latin typeface="+mn-lt"/>
                <a:ea typeface="+mn-ea"/>
                <a:cs typeface="+mn-cs"/>
              </a:rPr>
              <a:t>/bin'' is used. In addition, certain errors are treated specially.</a:t>
            </a:r>
          </a:p>
          <a:p>
            <a:r>
              <a:rPr lang="en-US" sz="1200" b="0" i="0" kern="1200" dirty="0" smtClean="0">
                <a:solidFill>
                  <a:schemeClr val="tx1"/>
                </a:solidFill>
                <a:effectLst/>
                <a:latin typeface="+mn-lt"/>
                <a:ea typeface="+mn-ea"/>
                <a:cs typeface="+mn-cs"/>
              </a:rPr>
              <a:t>If permission is denied for a file (the attempted </a:t>
            </a:r>
            <a:r>
              <a:rPr lang="en-US" sz="1200" b="1" i="0" kern="1200" dirty="0" err="1" smtClean="0">
                <a:solidFill>
                  <a:schemeClr val="tx1"/>
                </a:solidFill>
                <a:effectLst/>
                <a:latin typeface="+mn-lt"/>
                <a:ea typeface="+mn-ea"/>
                <a:cs typeface="+mn-cs"/>
              </a:rPr>
              <a:t>execve</a:t>
            </a:r>
            <a:r>
              <a:rPr lang="en-US" sz="1200" b="0" i="0" kern="1200" dirty="0" smtClean="0">
                <a:solidFill>
                  <a:schemeClr val="tx1"/>
                </a:solidFill>
                <a:effectLst/>
                <a:latin typeface="+mn-lt"/>
                <a:ea typeface="+mn-ea"/>
                <a:cs typeface="+mn-cs"/>
              </a:rPr>
              <a:t> returned </a:t>
            </a:r>
            <a:r>
              <a:rPr lang="en-US" sz="1200" b="1" i="0" kern="1200" dirty="0" smtClean="0">
                <a:solidFill>
                  <a:schemeClr val="tx1"/>
                </a:solidFill>
                <a:effectLst/>
                <a:latin typeface="+mn-lt"/>
                <a:ea typeface="+mn-ea"/>
                <a:cs typeface="+mn-cs"/>
              </a:rPr>
              <a:t>EACCES</a:t>
            </a:r>
            <a:r>
              <a:rPr lang="en-US" sz="1200" b="0" i="0" kern="1200" dirty="0" smtClean="0">
                <a:solidFill>
                  <a:schemeClr val="tx1"/>
                </a:solidFill>
                <a:effectLst/>
                <a:latin typeface="+mn-lt"/>
                <a:ea typeface="+mn-ea"/>
                <a:cs typeface="+mn-cs"/>
              </a:rPr>
              <a:t>), these functions will continue searching the rest of the search path. If no other file is found, however, they will return with the global variable </a:t>
            </a:r>
            <a:r>
              <a:rPr lang="en-US" sz="1200" b="0" i="1" kern="1200" dirty="0" err="1" smtClean="0">
                <a:solidFill>
                  <a:schemeClr val="tx1"/>
                </a:solidFill>
                <a:effectLst/>
                <a:latin typeface="+mn-lt"/>
                <a:ea typeface="+mn-ea"/>
                <a:cs typeface="+mn-cs"/>
              </a:rPr>
              <a:t>errno</a:t>
            </a:r>
            <a:r>
              <a:rPr lang="en-US" sz="1200" b="0" i="0" kern="1200" dirty="0" smtClean="0">
                <a:solidFill>
                  <a:schemeClr val="tx1"/>
                </a:solidFill>
                <a:effectLst/>
                <a:latin typeface="+mn-lt"/>
                <a:ea typeface="+mn-ea"/>
                <a:cs typeface="+mn-cs"/>
              </a:rPr>
              <a:t> set to </a:t>
            </a:r>
            <a:r>
              <a:rPr lang="en-US" sz="1200" b="1" i="0" kern="1200" dirty="0" smtClean="0">
                <a:solidFill>
                  <a:schemeClr val="tx1"/>
                </a:solidFill>
                <a:effectLst/>
                <a:latin typeface="+mn-lt"/>
                <a:ea typeface="+mn-ea"/>
                <a:cs typeface="+mn-cs"/>
              </a:rPr>
              <a:t>EACCES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the header of a file isn't recognized (the attempted </a:t>
            </a:r>
            <a:r>
              <a:rPr lang="en-US" sz="1200" b="1" i="0" kern="1200" dirty="0" err="1" smtClean="0">
                <a:solidFill>
                  <a:schemeClr val="tx1"/>
                </a:solidFill>
                <a:effectLst/>
                <a:latin typeface="+mn-lt"/>
                <a:ea typeface="+mn-ea"/>
                <a:cs typeface="+mn-cs"/>
              </a:rPr>
              <a:t>execve</a:t>
            </a:r>
            <a:r>
              <a:rPr lang="en-US" sz="1200" b="0" i="0" kern="1200" dirty="0" smtClean="0">
                <a:solidFill>
                  <a:schemeClr val="tx1"/>
                </a:solidFill>
                <a:effectLst/>
                <a:latin typeface="+mn-lt"/>
                <a:ea typeface="+mn-ea"/>
                <a:cs typeface="+mn-cs"/>
              </a:rPr>
              <a:t> returned </a:t>
            </a:r>
            <a:r>
              <a:rPr lang="en-US" sz="1200" b="1" i="0" kern="1200" dirty="0" smtClean="0">
                <a:solidFill>
                  <a:schemeClr val="tx1"/>
                </a:solidFill>
                <a:effectLst/>
                <a:latin typeface="+mn-lt"/>
                <a:ea typeface="+mn-ea"/>
                <a:cs typeface="+mn-cs"/>
              </a:rPr>
              <a:t>ENOEXEC</a:t>
            </a:r>
            <a:r>
              <a:rPr lang="en-US" sz="1200" b="0" i="0" kern="1200" dirty="0" smtClean="0">
                <a:solidFill>
                  <a:schemeClr val="tx1"/>
                </a:solidFill>
                <a:effectLst/>
                <a:latin typeface="+mn-lt"/>
                <a:ea typeface="+mn-ea"/>
                <a:cs typeface="+mn-cs"/>
              </a:rPr>
              <a:t>), these functions will execute the shell with the path of the file as its first argument. (If this attempt fails, no further searching is done.)  </a:t>
            </a:r>
          </a:p>
          <a:p>
            <a:r>
              <a:rPr lang="en-US" sz="1200" b="1" i="0" kern="1200" dirty="0" smtClean="0">
                <a:solidFill>
                  <a:schemeClr val="tx1"/>
                </a:solidFill>
                <a:effectLst/>
                <a:latin typeface="+mn-lt"/>
                <a:ea typeface="+mn-ea"/>
                <a:cs typeface="+mn-cs"/>
              </a:rPr>
              <a:t>RETURN VALUE</a:t>
            </a:r>
          </a:p>
          <a:p>
            <a:r>
              <a:rPr lang="en-US" sz="1200" b="0" i="0" kern="1200" dirty="0" smtClean="0">
                <a:solidFill>
                  <a:schemeClr val="tx1"/>
                </a:solidFill>
                <a:effectLst/>
                <a:latin typeface="+mn-lt"/>
                <a:ea typeface="+mn-ea"/>
                <a:cs typeface="+mn-cs"/>
              </a:rPr>
              <a:t>If any of the </a:t>
            </a:r>
            <a:r>
              <a:rPr lang="en-US" sz="1200" b="1" i="0" kern="1200" dirty="0" smtClean="0">
                <a:solidFill>
                  <a:schemeClr val="tx1"/>
                </a:solidFill>
                <a:effectLst/>
                <a:latin typeface="+mn-lt"/>
                <a:ea typeface="+mn-ea"/>
                <a:cs typeface="+mn-cs"/>
              </a:rPr>
              <a:t>exec</a:t>
            </a:r>
            <a:r>
              <a:rPr lang="en-US" sz="1200" b="0" i="0" kern="1200" dirty="0" smtClean="0">
                <a:solidFill>
                  <a:schemeClr val="tx1"/>
                </a:solidFill>
                <a:effectLst/>
                <a:latin typeface="+mn-lt"/>
                <a:ea typeface="+mn-ea"/>
                <a:cs typeface="+mn-cs"/>
              </a:rPr>
              <a:t> functions returns, an error will have occurred. The return value is -1, and the global variable </a:t>
            </a:r>
            <a:r>
              <a:rPr lang="en-US" sz="1200" b="0" i="1" kern="1200" dirty="0" err="1" smtClean="0">
                <a:solidFill>
                  <a:schemeClr val="tx1"/>
                </a:solidFill>
                <a:effectLst/>
                <a:latin typeface="+mn-lt"/>
                <a:ea typeface="+mn-ea"/>
                <a:cs typeface="+mn-cs"/>
              </a:rPr>
              <a:t>errno</a:t>
            </a:r>
            <a:r>
              <a:rPr lang="en-US" sz="1200" b="0" i="0" kern="1200" dirty="0" smtClean="0">
                <a:solidFill>
                  <a:schemeClr val="tx1"/>
                </a:solidFill>
                <a:effectLst/>
                <a:latin typeface="+mn-lt"/>
                <a:ea typeface="+mn-ea"/>
                <a:cs typeface="+mn-cs"/>
              </a:rPr>
              <a:t> will be set to indicate the error.  </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1539235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atin typeface="Calibri Light" panose="020F0302020204030204" pitchFamily="34" charset="0"/>
              </a:defRPr>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latin typeface="Calibri Light" panose="020F03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latin typeface="Calibri Light" panose="020F0302020204030204" pitchFamily="34" charset="0"/>
              </a:defRPr>
            </a:lvl1pPr>
          </a:lstStyle>
          <a:p>
            <a:r>
              <a:rPr lang="en-US" smtClean="0"/>
              <a:t>Feb-9, 2016</a:t>
            </a:r>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latin typeface="Calibri Light" panose="020F0302020204030204" pitchFamily="34" charset="0"/>
              </a:defRPr>
            </a:lvl1pPr>
          </a:lstStyle>
          <a:p>
            <a:r>
              <a:rPr lang="en-US" smtClean="0"/>
              <a:t>CSCE-313 Spring 2016</a:t>
            </a:r>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latin typeface="Calibri Light" panose="020F0302020204030204" pitchFamily="34" charset="0"/>
              </a:defRPr>
            </a:lvl1pPr>
          </a:lstStyle>
          <a:p>
            <a:fld id="{72AC53DF-4216-466D-99A7-94400E6C2A2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Feb-9, 2016</a:t>
            </a:r>
            <a:endParaRPr lang="en-US" dirty="0"/>
          </a:p>
        </p:txBody>
      </p:sp>
      <p:sp>
        <p:nvSpPr>
          <p:cNvPr id="5" name="Footer Placeholder 4"/>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lvl1pPr>
              <a:defRPr>
                <a:latin typeface="Calibri Light" panose="020F030202020403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lvl1pPr>
              <a:defRPr>
                <a:latin typeface="Calibri Light" panose="020F0302020204030204" pitchFamily="34" charset="0"/>
              </a:defRPr>
            </a:lvl1pPr>
          </a:lstStyle>
          <a:p>
            <a:pPr algn="r"/>
            <a:r>
              <a:rPr lang="en-US" smtClean="0"/>
              <a:t>Feb-9, 2016</a:t>
            </a:r>
            <a:endParaRPr lang="en-US" dirty="0"/>
          </a:p>
        </p:txBody>
      </p:sp>
      <p:sp>
        <p:nvSpPr>
          <p:cNvPr id="5" name="Footer Placeholder 4"/>
          <p:cNvSpPr>
            <a:spLocks noGrp="1"/>
          </p:cNvSpPr>
          <p:nvPr>
            <p:ph type="ftr" sz="quarter" idx="11"/>
          </p:nvPr>
        </p:nvSpPr>
        <p:spPr>
          <a:xfrm>
            <a:off x="457201" y="6248207"/>
            <a:ext cx="5573483" cy="365125"/>
          </a:xfrm>
        </p:spPr>
        <p:txBody>
          <a:bodyPr/>
          <a:lstStyle>
            <a:lvl1pPr>
              <a:defRPr>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endParaRPr>
          </a:p>
        </p:txBody>
      </p:sp>
      <p:sp>
        <p:nvSpPr>
          <p:cNvPr id="6" name="Slide Number Placeholder 5"/>
          <p:cNvSpPr>
            <a:spLocks noGrp="1"/>
          </p:cNvSpPr>
          <p:nvPr>
            <p:ph type="sldNum" sz="quarter" idx="12"/>
          </p:nvPr>
        </p:nvSpPr>
        <p:spPr>
          <a:xfrm rot="5400000">
            <a:off x="5989638" y="144462"/>
            <a:ext cx="533400" cy="244476"/>
          </a:xfrm>
        </p:spPr>
        <p:txBody>
          <a:bodyPr/>
          <a:lstStyle>
            <a:lvl1pPr>
              <a:defRPr>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
        <p:nvSpPr>
          <p:cNvPr id="4" name="Footer Placeholder 3"/>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723405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14030866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eaLnBrk="0" hangingPunct="0">
              <a:defRPr b="1">
                <a:latin typeface="Arial" panose="020B0604020202020204" pitchFamily="34" charset="0"/>
              </a:defRPr>
            </a:lvl1pPr>
          </a:lstStyle>
          <a:p>
            <a:pPr>
              <a:defRPr/>
            </a:pPr>
            <a:r>
              <a:rPr lang="en-US" smtClean="0"/>
              <a:t>CSCE-313 Spring 2016</a:t>
            </a:r>
            <a:endParaRPr lang="en-US"/>
          </a:p>
        </p:txBody>
      </p:sp>
    </p:spTree>
    <p:extLst>
      <p:ext uri="{BB962C8B-B14F-4D97-AF65-F5344CB8AC3E}">
        <p14:creationId xmlns:p14="http://schemas.microsoft.com/office/powerpoint/2010/main" val="9970520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80883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907" y="2129725"/>
            <a:ext cx="7772186" cy="1470797"/>
          </a:xfrm>
        </p:spPr>
        <p:txBody>
          <a:bodyPr/>
          <a:lstStyle>
            <a:lvl1pPr>
              <a:defRPr sz="4300">
                <a:effectLst>
                  <a:outerShdw blurRad="38100" dist="38100" dir="2700000" algn="tl">
                    <a:srgbClr val="000000">
                      <a:alpha val="43137"/>
                    </a:srgbClr>
                  </a:outerShdw>
                </a:effectLst>
                <a:latin typeface="Impact"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815" y="3886391"/>
            <a:ext cx="6400371" cy="1752378"/>
          </a:xfrm>
        </p:spPr>
        <p:txBody>
          <a:bodyPr/>
          <a:lstStyle>
            <a:lvl1pPr marL="0" indent="0" algn="ctr">
              <a:buNone/>
              <a:defRPr sz="3200">
                <a:latin typeface="Arial Narrow" pitchFamily="34" charset="0"/>
              </a:defRPr>
            </a:lvl1pPr>
            <a:lvl2pPr marL="411571" indent="0" algn="ctr">
              <a:buNone/>
              <a:defRPr/>
            </a:lvl2pPr>
            <a:lvl3pPr marL="823143" indent="0" algn="ctr">
              <a:buNone/>
              <a:defRPr/>
            </a:lvl3pPr>
            <a:lvl4pPr marL="1234714" indent="0" algn="ctr">
              <a:buNone/>
              <a:defRPr/>
            </a:lvl4pPr>
            <a:lvl5pPr marL="1646286" indent="0" algn="ctr">
              <a:buNone/>
              <a:defRPr/>
            </a:lvl5pPr>
            <a:lvl6pPr marL="2057857" indent="0" algn="ctr">
              <a:buNone/>
              <a:defRPr/>
            </a:lvl6pPr>
            <a:lvl7pPr marL="2469429" indent="0" algn="ctr">
              <a:buNone/>
              <a:defRPr/>
            </a:lvl7pPr>
            <a:lvl8pPr marL="2881000" indent="0" algn="ctr">
              <a:buNone/>
              <a:defRPr/>
            </a:lvl8pPr>
            <a:lvl9pPr marL="3292572"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44660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6400800" y="6492875"/>
            <a:ext cx="2667000" cy="365125"/>
          </a:xfrm>
        </p:spPr>
        <p:txBody>
          <a:bodyPr/>
          <a:lstStyle>
            <a:lvl1pPr algn="r">
              <a:defRPr/>
            </a:lvl1pPr>
          </a:lstStyle>
          <a:p>
            <a:r>
              <a:rPr lang="en-US" smtClean="0"/>
              <a:t>Feb-9, 2016</a:t>
            </a:r>
            <a:endParaRPr lang="en-US" dirty="0"/>
          </a:p>
        </p:txBody>
      </p:sp>
      <p:sp>
        <p:nvSpPr>
          <p:cNvPr id="5" name="Footer Placeholder 4"/>
          <p:cNvSpPr>
            <a:spLocks noGrp="1"/>
          </p:cNvSpPr>
          <p:nvPr>
            <p:ph type="ftr" sz="quarter" idx="11"/>
          </p:nvPr>
        </p:nvSpPr>
        <p:spPr>
          <a:xfrm>
            <a:off x="609600" y="6492875"/>
            <a:ext cx="5421083" cy="365125"/>
          </a:xfrm>
        </p:spPr>
        <p:txBody>
          <a:bodyPr/>
          <a:lstStyle/>
          <a:p>
            <a:r>
              <a:rPr lang="en-US" smtClean="0"/>
              <a:t>CSCE-313 Spring 2016</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724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latin typeface="Calibri Light" panose="020F030202020403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latin typeface="Calibri Light" panose="020F0302020204030204" pitchFamily="34" charset="0"/>
              </a:defRPr>
            </a:lvl1pPr>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p>
            <a:pPr algn="r"/>
            <a:r>
              <a:rPr lang="en-US" smtClean="0"/>
              <a:t>Feb-9, 2016</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r>
              <a:rPr lang="en-US" smtClean="0"/>
              <a:t>CSCE-313 Spring 2016</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Feb-9, 2016</a:t>
            </a:r>
            <a:endParaRPr lang="en-US" dirty="0"/>
          </a:p>
        </p:txBody>
      </p:sp>
      <p:sp>
        <p:nvSpPr>
          <p:cNvPr id="10" name="Slide Number Placeholder 9"/>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2" name="Footer Placeholder 11"/>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atin typeface="Calibri Light" panose="020F0302020204030204" pitchFamily="34" charset="0"/>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lvl1pPr>
              <a:defRPr>
                <a:latin typeface="Calibri Light" panose="020F0302020204030204" pitchFamily="34" charset="0"/>
              </a:defRPr>
            </a:lvl1pPr>
          </a:lstStyle>
          <a:p>
            <a:pPr algn="r"/>
            <a:r>
              <a:rPr lang="en-US" smtClean="0"/>
              <a:t>Feb-9, 2016</a:t>
            </a:r>
            <a:endParaRPr lang="en-US" dirty="0"/>
          </a:p>
        </p:txBody>
      </p:sp>
      <p:sp>
        <p:nvSpPr>
          <p:cNvPr id="12" name="Slide Number Placeholder 11"/>
          <p:cNvSpPr>
            <a:spLocks noGrp="1"/>
          </p:cNvSpPr>
          <p:nvPr>
            <p:ph type="sldNum" sz="quarter" idx="16"/>
          </p:nvPr>
        </p:nvSpPr>
        <p:spPr/>
        <p:txBody>
          <a:bodyPr rtlCol="0"/>
          <a:lstStyle>
            <a:lvl1pPr>
              <a:defRPr>
                <a:latin typeface="Calibri Light" panose="020F0302020204030204" pitchFamily="34" charset="0"/>
              </a:defRPr>
            </a:lvl1pPr>
          </a:lstStyle>
          <a:p>
            <a:fld id="{1AD93096-5B34-4342-9326-69289CEAE4C2}" type="slidenum">
              <a:rPr lang="en-US" smtClean="0"/>
              <a:pPr/>
              <a:t>‹#›</a:t>
            </a:fld>
            <a:endParaRPr lang="en-US"/>
          </a:p>
        </p:txBody>
      </p:sp>
      <p:sp>
        <p:nvSpPr>
          <p:cNvPr id="14" name="Footer Placeholder 13"/>
          <p:cNvSpPr>
            <a:spLocks noGrp="1"/>
          </p:cNvSpPr>
          <p:nvPr>
            <p:ph type="ftr" sz="quarter" idx="17"/>
          </p:nvPr>
        </p:nvSpPr>
        <p:spPr/>
        <p:txBody>
          <a:bodyPr rtlCol="0"/>
          <a:lstStyle>
            <a:lvl1pPr>
              <a:defRPr>
                <a:latin typeface="Calibri Light" panose="020F0302020204030204" pitchFamily="34" charset="0"/>
              </a:defRPr>
            </a:lvl1pPr>
          </a:lstStyle>
          <a:p>
            <a:r>
              <a:rPr lang="en-US" smtClean="0"/>
              <a:t>CSCE-313 Spring 2016</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latin typeface="Calibri Light" panose="020F0302020204030204" pitchFamily="34" charset="0"/>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Feb-9, 2016</a:t>
            </a:r>
            <a:endParaRPr lang="en-US" dirty="0"/>
          </a:p>
        </p:txBody>
      </p:sp>
      <p:sp>
        <p:nvSpPr>
          <p:cNvPr id="4" name="Footer Placeholder 3"/>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5" name="Slide Number Placeholder 4"/>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Feb-9, 2016</a:t>
            </a:r>
            <a:endParaRPr lang="en-US" dirty="0"/>
          </a:p>
        </p:txBody>
      </p:sp>
      <p:sp>
        <p:nvSpPr>
          <p:cNvPr id="3" name="Footer Placeholder 2"/>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latin typeface="Calibri Light" panose="020F0302020204030204" pitchFamily="34" charset="0"/>
              </a:defRPr>
            </a:lvl1pPr>
          </a:lstStyle>
          <a:p>
            <a:fld id="{1AD93096-5B34-4342-9326-69289CEAE4C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atin typeface="Calibri Light" panose="020F0302020204030204" pitchFamily="34" charset="0"/>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lvl1pPr>
              <a:defRPr>
                <a:latin typeface="Calibri Light" panose="020F0302020204030204" pitchFamily="34" charset="0"/>
              </a:defRPr>
            </a:lvl1pPr>
          </a:lstStyle>
          <a:p>
            <a:pPr algn="r"/>
            <a:r>
              <a:rPr lang="en-US" smtClean="0"/>
              <a:t>Feb-9, 2016</a:t>
            </a:r>
            <a:endParaRPr lang="en-US" dirty="0"/>
          </a:p>
        </p:txBody>
      </p:sp>
      <p:sp>
        <p:nvSpPr>
          <p:cNvPr id="6" name="Footer Placeholder 5"/>
          <p:cNvSpPr>
            <a:spLocks noGrp="1"/>
          </p:cNvSpPr>
          <p:nvPr>
            <p:ph type="ftr" sz="quarter" idx="11"/>
          </p:nvPr>
        </p:nvSpPr>
        <p:spPr/>
        <p:txBody>
          <a:bodyPr/>
          <a:lstStyle>
            <a:lvl1pPr>
              <a:defRPr>
                <a:latin typeface="Calibri Light" panose="020F0302020204030204" pitchFamily="34" charset="0"/>
              </a:defRPr>
            </a:lvl1pPr>
          </a:lstStyle>
          <a:p>
            <a:r>
              <a:rPr lang="en-US" smtClean="0"/>
              <a:t>CSCE-313 Spring 2016</a:t>
            </a:r>
            <a:endParaRPr lang="en-US"/>
          </a:p>
        </p:txBody>
      </p:sp>
      <p:sp>
        <p:nvSpPr>
          <p:cNvPr id="7" name="Slide Number Placeholder 6"/>
          <p:cNvSpPr>
            <a:spLocks noGrp="1"/>
          </p:cNvSpPr>
          <p:nvPr>
            <p:ph type="sldNum" sz="quarter" idx="12"/>
          </p:nvPr>
        </p:nvSpPr>
        <p:spPr/>
        <p:txBody>
          <a:bodyPr/>
          <a:lstStyle>
            <a:lvl1pPr>
              <a:defRPr>
                <a:solidFill>
                  <a:srgbClr val="FFFFFF"/>
                </a:solidFill>
                <a:latin typeface="Calibri Light" panose="020F0302020204030204" pitchFamily="34" charset="0"/>
              </a:defRPr>
            </a:lvl1pPr>
          </a:lstStyle>
          <a:p>
            <a:fld id="{1AD93096-5B34-4342-9326-69289CEAE4C2}" type="slidenum">
              <a:rPr lang="en-US" smtClean="0"/>
              <a:pPr/>
              <a:t>‹#›</a:t>
            </a:fld>
            <a:endParaRPr lang="en-US" dirty="0"/>
          </a:p>
        </p:txBody>
      </p:sp>
      <p:sp>
        <p:nvSpPr>
          <p:cNvPr id="9" name="Content Placeholder 8"/>
          <p:cNvSpPr>
            <a:spLocks noGrp="1"/>
          </p:cNvSpPr>
          <p:nvPr>
            <p:ph sz="quarter" idx="1"/>
          </p:nvPr>
        </p:nvSpPr>
        <p:spPr>
          <a:xfrm>
            <a:off x="2362200" y="1752600"/>
            <a:ext cx="6400800" cy="4419600"/>
          </a:xfrm>
        </p:spPr>
        <p:txBody>
          <a:bodyPr/>
          <a:lstStyle>
            <a:lvl1pPr>
              <a:defRPr>
                <a:latin typeface="Calibri Light" panose="020F0302020204030204" pitchFamily="34" charset="0"/>
              </a:defRPr>
            </a:lvl1pPr>
            <a:lvl2pPr>
              <a:defRPr>
                <a:latin typeface="Calibri Light" panose="020F0302020204030204" pitchFamily="34" charset="0"/>
              </a:defRPr>
            </a:lvl2pPr>
            <a:lvl3pPr>
              <a:defRPr>
                <a:latin typeface="Calibri Light" panose="020F0302020204030204" pitchFamily="34" charset="0"/>
              </a:defRPr>
            </a:lvl3pPr>
            <a:lvl4pPr>
              <a:defRPr>
                <a:latin typeface="Calibri Light" panose="020F0302020204030204" pitchFamily="34" charset="0"/>
              </a:defRPr>
            </a:lvl4pPr>
            <a:lvl5pPr>
              <a:defRPr>
                <a:latin typeface="Calibri Light" panose="020F03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pencil.png"/>
          <p:cNvPicPr>
            <a:picLocks noChangeAspect="1"/>
          </p:cNvPicPr>
          <p:nvPr userDrawn="1"/>
        </p:nvPicPr>
        <p:blipFill>
          <a:blip r:embed="rId2"/>
          <a:stretch>
            <a:fillRect/>
          </a:stretch>
        </p:blipFill>
        <p:spPr>
          <a:xfrm>
            <a:off x="612648" y="1755648"/>
            <a:ext cx="1615307" cy="2145615"/>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atin typeface="Calibri Light" panose="020F0302020204030204" pitchFamily="34" charset="0"/>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latin typeface="Calibri Light" panose="020F0302020204030204" pitchFamily="34" charset="0"/>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lvl1pPr>
              <a:defRPr>
                <a:latin typeface="Calibri Light" panose="020F0302020204030204" pitchFamily="34" charset="0"/>
              </a:defRPr>
            </a:lvl1pPr>
          </a:lstStyle>
          <a:p>
            <a:pPr algn="r"/>
            <a:r>
              <a:rPr lang="en-US" smtClean="0"/>
              <a:t>Feb-9, 2016</a:t>
            </a:r>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atin typeface="Calibri Light" panose="020F0302020204030204" pitchFamily="34" charset="0"/>
              </a:defRPr>
            </a:lvl1pPr>
          </a:lstStyle>
          <a:p>
            <a:fld id="{1AD93096-5B34-4342-9326-69289CEAE4C2}"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lvl1pPr>
              <a:defRPr>
                <a:latin typeface="Calibri Light" panose="020F0302020204030204" pitchFamily="34" charset="0"/>
              </a:defRPr>
            </a:lvl1pPr>
          </a:lstStyle>
          <a:p>
            <a:r>
              <a:rPr lang="en-US" smtClean="0"/>
              <a:t>CSCE-313 Spring 2016</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atin typeface="Calibri Light" panose="020F0302020204030204" pitchFamily="34" charset="0"/>
              </a:defRPr>
            </a:lvl1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4.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latin typeface="Calibri Light" panose="020F0302020204030204" pitchFamily="34" charset="0"/>
              </a:defRPr>
            </a:lvl1pPr>
          </a:lstStyle>
          <a:p>
            <a:r>
              <a:rPr lang="en-US" smtClean="0"/>
              <a:t>Feb-9, 2016</a:t>
            </a:r>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latin typeface="Calibri Light" panose="020F0302020204030204" pitchFamily="34" charset="0"/>
              </a:defRPr>
            </a:lvl1pPr>
          </a:lstStyle>
          <a:p>
            <a:r>
              <a:rPr lang="en-US" smtClean="0"/>
              <a:t>CSCE-313 Spring 2016</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latin typeface="Calibri Light" panose="020F0302020204030204" pitchFamily="34" charset="0"/>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latin typeface="Calibri Light" panose="020F0302020204030204" pitchFamily="34" charset="0"/>
              </a:defRPr>
            </a:lvl1pPr>
          </a:lstStyle>
          <a:p>
            <a:fld id="{72AC53DF-4216-466D-99A7-94400E6C2A25}" type="slidenum">
              <a:rPr lang="en-US" sz="1200" smtClean="0">
                <a:solidFill>
                  <a:schemeClr val="tx2"/>
                </a:solidFill>
              </a:rPr>
              <a:pPr/>
              <a:t>‹#›</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p:txStyles>
    <p:titleStyle>
      <a:lvl1pPr algn="l" rtl="0" eaLnBrk="1" latinLnBrk="0" hangingPunct="1">
        <a:spcBef>
          <a:spcPct val="0"/>
        </a:spcBef>
        <a:buNone/>
        <a:defRPr sz="4400" kern="1200">
          <a:solidFill>
            <a:schemeClr val="tx2"/>
          </a:solidFill>
          <a:latin typeface="Calibri Light" panose="020F0302020204030204" pitchFamily="34" charset="0"/>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4113" name="Rectangle 17"/>
          <p:cNvSpPr>
            <a:spLocks noChangeArrowheads="1"/>
          </p:cNvSpPr>
          <p:nvPr/>
        </p:nvSpPr>
        <p:spPr bwMode="auto">
          <a:xfrm>
            <a:off x="365125" y="381000"/>
            <a:ext cx="8410575" cy="1323975"/>
          </a:xfrm>
          <a:prstGeom prst="rect">
            <a:avLst/>
          </a:prstGeom>
          <a:noFill/>
          <a:ln w="9525">
            <a:noFill/>
            <a:miter lim="800000"/>
            <a:headEnd/>
            <a:tailEnd/>
          </a:ln>
          <a:effectLst/>
        </p:spPr>
        <p:txBody>
          <a:bodyPr lIns="92002" tIns="46003" rIns="92002" bIns="46003" anchor="ctr" anchorCtr="1"/>
          <a:lstStyle/>
          <a:p>
            <a:pPr fontAlgn="base">
              <a:lnSpc>
                <a:spcPct val="90000"/>
              </a:lnSpc>
              <a:spcBef>
                <a:spcPct val="0"/>
              </a:spcBef>
              <a:spcAft>
                <a:spcPct val="0"/>
              </a:spcAft>
              <a:defRPr/>
            </a:pPr>
            <a:endParaRPr lang="en-US" sz="3200" dirty="0">
              <a:solidFill>
                <a:srgbClr val="FFFFFF"/>
              </a:solidFill>
              <a:effectLst>
                <a:outerShdw blurRad="38100" dist="38100" dir="2700000" algn="tl">
                  <a:srgbClr val="000000"/>
                </a:outerShdw>
              </a:effectLst>
              <a:latin typeface="Neo Sans Intel Medium" pitchFamily="34" charset="0"/>
            </a:endParaRPr>
          </a:p>
        </p:txBody>
      </p:sp>
      <p:sp>
        <p:nvSpPr>
          <p:cNvPr id="4114" name="Rectangle 18"/>
          <p:cNvSpPr>
            <a:spLocks noChangeArrowheads="1"/>
          </p:cNvSpPr>
          <p:nvPr/>
        </p:nvSpPr>
        <p:spPr bwMode="auto">
          <a:xfrm>
            <a:off x="366713" y="1793875"/>
            <a:ext cx="8407400" cy="4168775"/>
          </a:xfrm>
          <a:prstGeom prst="rect">
            <a:avLst/>
          </a:prstGeom>
          <a:noFill/>
          <a:ln w="9525">
            <a:noFill/>
            <a:miter lim="800000"/>
            <a:headEnd/>
            <a:tailEnd/>
          </a:ln>
          <a:effectLst/>
        </p:spPr>
        <p:txBody>
          <a:bodyPr lIns="91368" tIns="45686" rIns="91368" bIns="45686" anchorCtr="1"/>
          <a:lstStyle/>
          <a:p>
            <a:pPr marL="225414" indent="-225414" fontAlgn="base">
              <a:spcBef>
                <a:spcPct val="0"/>
              </a:spcBef>
              <a:spcAft>
                <a:spcPct val="0"/>
              </a:spcAft>
              <a:buFont typeface="Wingdings" pitchFamily="2" charset="2"/>
              <a:buChar char=""/>
              <a:defRPr/>
            </a:pPr>
            <a:endParaRPr lang="en-US" sz="2400" dirty="0">
              <a:solidFill>
                <a:srgbClr val="FFFFFF"/>
              </a:solidFill>
              <a:effectLst>
                <a:outerShdw blurRad="38100" dist="38100" dir="2700000" algn="tl">
                  <a:srgbClr val="000000"/>
                </a:outerShdw>
              </a:effectLst>
            </a:endParaRPr>
          </a:p>
        </p:txBody>
      </p:sp>
      <p:sp>
        <p:nvSpPr>
          <p:cNvPr id="4115" name="Rectangle 19"/>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35" tIns="45718" rIns="91435" bIns="45718" numCol="1" anchor="ctr" anchorCtr="0" compatLnSpc="1">
            <a:prstTxWarp prst="textNoShape">
              <a:avLst/>
            </a:prstTxWarp>
          </a:bodyPr>
          <a:lstStyle/>
          <a:p>
            <a:pPr lvl="0"/>
            <a:r>
              <a:rPr lang="en-US" smtClean="0"/>
              <a:t>Click to edit Master title style</a:t>
            </a:r>
            <a:endParaRPr lang="en-US" dirty="0" smtClean="0"/>
          </a:p>
        </p:txBody>
      </p:sp>
      <p:sp>
        <p:nvSpPr>
          <p:cNvPr id="4116" name="Rectangle 20"/>
          <p:cNvSpPr>
            <a:spLocks noGrp="1" noChangeArrowheads="1"/>
          </p:cNvSpPr>
          <p:nvPr>
            <p:ph type="body" idx="1"/>
          </p:nvPr>
        </p:nvSpPr>
        <p:spPr bwMode="auto">
          <a:xfrm>
            <a:off x="457200" y="1600200"/>
            <a:ext cx="8229600" cy="4279900"/>
          </a:xfrm>
          <a:prstGeom prst="rect">
            <a:avLst/>
          </a:prstGeom>
          <a:noFill/>
          <a:ln w="9525">
            <a:noFill/>
            <a:miter lim="800000"/>
            <a:headEnd/>
            <a:tailEnd/>
          </a:ln>
          <a:effectLst/>
        </p:spPr>
        <p:txBody>
          <a:bodyPr vert="horz" wrap="square" lIns="91435" tIns="45718" rIns="91435"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b="0" dirty="0" smtClean="0">
                <a:solidFill>
                  <a:srgbClr val="FFFFFF">
                    <a:tint val="75000"/>
                  </a:srgbClr>
                </a:solidFill>
                <a:latin typeface="Arial" charset="0"/>
              </a:defRPr>
            </a:lvl1pPr>
          </a:lstStyle>
          <a:p>
            <a:pPr fontAlgn="base">
              <a:spcBef>
                <a:spcPct val="0"/>
              </a:spcBef>
              <a:spcAft>
                <a:spcPct val="0"/>
              </a:spcAft>
              <a:defRPr/>
            </a:pPr>
            <a:r>
              <a:rPr lang="en-US" smtClean="0"/>
              <a:t>CSCE-313 Spring 2016</a:t>
            </a:r>
            <a:endParaRPr lang="en-US"/>
          </a:p>
        </p:txBody>
      </p:sp>
    </p:spTree>
    <p:extLst>
      <p:ext uri="{BB962C8B-B14F-4D97-AF65-F5344CB8AC3E}">
        <p14:creationId xmlns:p14="http://schemas.microsoft.com/office/powerpoint/2010/main" val="4180775923"/>
      </p:ext>
    </p:extLst>
  </p:cSld>
  <p:clrMap bg1="dk2" tx1="lt1" bg2="dk1"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fade/>
  </p:transition>
  <p:timing>
    <p:tnLst>
      <p:par>
        <p:cTn id="1" dur="indefinite" restart="never" nodeType="tmRoot"/>
      </p:par>
    </p:tnLst>
  </p:timing>
  <p:hf hdr="0"/>
  <p:txStyles>
    <p:titleStyle>
      <a:lvl1pPr algn="ctr" rtl="0" fontAlgn="base">
        <a:lnSpc>
          <a:spcPct val="90000"/>
        </a:lnSpc>
        <a:spcBef>
          <a:spcPct val="0"/>
        </a:spcBef>
        <a:spcAft>
          <a:spcPct val="0"/>
        </a:spcAft>
        <a:defRPr sz="3400">
          <a:solidFill>
            <a:schemeClr val="tx1"/>
          </a:solidFill>
          <a:effectLst>
            <a:outerShdw blurRad="38100" dist="38100" dir="2700000" algn="tl">
              <a:srgbClr val="000000">
                <a:alpha val="43137"/>
              </a:srgbClr>
            </a:outerShdw>
          </a:effectLst>
          <a:latin typeface="+mj-lt"/>
          <a:ea typeface="+mj-ea"/>
          <a:cs typeface="+mj-cs"/>
        </a:defRPr>
      </a:lvl1pPr>
      <a:lvl2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2pPr>
      <a:lvl3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3pPr>
      <a:lvl4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4pPr>
      <a:lvl5pPr algn="ctr" rtl="0" fontAlgn="base">
        <a:lnSpc>
          <a:spcPct val="90000"/>
        </a:lnSpc>
        <a:spcBef>
          <a:spcPct val="0"/>
        </a:spcBef>
        <a:spcAft>
          <a:spcPct val="0"/>
        </a:spcAft>
        <a:defRPr sz="3400">
          <a:solidFill>
            <a:schemeClr val="tx1"/>
          </a:solidFill>
          <a:effectLst>
            <a:outerShdw blurRad="38100" dist="38100" dir="2700000" algn="tl">
              <a:srgbClr val="000000"/>
            </a:outerShdw>
          </a:effectLst>
          <a:latin typeface="Neo Sans Intel Medium" pitchFamily="34" charset="0"/>
          <a:cs typeface="Arial" charset="0"/>
        </a:defRPr>
      </a:lvl5pPr>
      <a:lvl6pPr marL="457177"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6pPr>
      <a:lvl7pPr marL="914354"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7pPr>
      <a:lvl8pPr marL="1371532"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8pPr>
      <a:lvl9pPr marL="1828709" algn="ctr" rtl="0" eaLnBrk="1" fontAlgn="base" hangingPunct="1">
        <a:lnSpc>
          <a:spcPct val="90000"/>
        </a:lnSpc>
        <a:spcBef>
          <a:spcPct val="0"/>
        </a:spcBef>
        <a:spcAft>
          <a:spcPct val="0"/>
        </a:spcAft>
        <a:defRPr sz="3200">
          <a:solidFill>
            <a:schemeClr val="tx1"/>
          </a:solidFill>
          <a:effectLst>
            <a:outerShdw blurRad="38100" dist="38100" dir="2700000" algn="tl">
              <a:srgbClr val="000000"/>
            </a:outerShdw>
          </a:effectLst>
          <a:latin typeface="Neo Sans Intel Medium" pitchFamily="34" charset="0"/>
          <a:cs typeface="Arial" charset="0"/>
        </a:defRPr>
      </a:lvl9pPr>
    </p:titleStyle>
    <p:bodyStyle>
      <a:lvl1pPr marL="223838" indent="-223838" algn="l" rtl="0" fontAlgn="base">
        <a:lnSpc>
          <a:spcPct val="95000"/>
        </a:lnSpc>
        <a:spcBef>
          <a:spcPct val="30000"/>
        </a:spcBef>
        <a:spcAft>
          <a:spcPct val="0"/>
        </a:spcAft>
        <a:buClr>
          <a:schemeClr val="tx1"/>
        </a:buClr>
        <a:buFont typeface="Arial" panose="020B0604020202020204" pitchFamily="34" charset="0"/>
        <a:buChar char="•"/>
        <a:defRPr sz="2800">
          <a:solidFill>
            <a:schemeClr val="tx1"/>
          </a:solidFill>
          <a:effectLst>
            <a:outerShdw blurRad="38100" dist="38100" dir="2700000" algn="tl">
              <a:srgbClr val="000000">
                <a:alpha val="43137"/>
              </a:srgbClr>
            </a:outerShdw>
          </a:effectLst>
          <a:latin typeface="+mn-lt"/>
          <a:ea typeface="+mn-ea"/>
          <a:cs typeface="+mn-cs"/>
        </a:defRPr>
      </a:lvl1pPr>
      <a:lvl2pPr marL="568325"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2pPr>
      <a:lvl3pPr marL="912813" indent="-223838" algn="l" rtl="0" fontAlgn="base">
        <a:lnSpc>
          <a:spcPct val="95000"/>
        </a:lnSpc>
        <a:spcBef>
          <a:spcPct val="30000"/>
        </a:spcBef>
        <a:spcAft>
          <a:spcPct val="0"/>
        </a:spcAft>
        <a:buClr>
          <a:schemeClr val="tx1"/>
        </a:buClr>
        <a:buChar char="–"/>
        <a:defRPr sz="2400">
          <a:solidFill>
            <a:schemeClr val="tx1"/>
          </a:solidFill>
          <a:effectLst>
            <a:outerShdw blurRad="38100" dist="38100" dir="2700000" algn="tl">
              <a:srgbClr val="000000">
                <a:alpha val="43137"/>
              </a:srgbClr>
            </a:outerShdw>
          </a:effectLst>
          <a:latin typeface="+mn-lt"/>
          <a:cs typeface="+mn-cs"/>
        </a:defRPr>
      </a:lvl3pPr>
      <a:lvl4pPr marL="1381125" indent="-238125"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4pPr>
      <a:lvl5pPr marL="1725613"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5pPr>
      <a:lvl6pPr marL="2184291"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6pPr>
      <a:lvl7pPr marL="2641468"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7pPr>
      <a:lvl8pPr marL="3098645"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8pPr>
      <a:lvl9pPr marL="3555822" indent="-230177" algn="l" rtl="0" eaLnBrk="1" fontAlgn="base" hangingPunct="1">
        <a:spcBef>
          <a:spcPct val="20000"/>
        </a:spcBef>
        <a:spcAft>
          <a:spcPct val="0"/>
        </a:spcAft>
        <a:buChar char="•"/>
        <a:defRPr sz="2000">
          <a:solidFill>
            <a:schemeClr val="tx1"/>
          </a:solidFill>
          <a:effectLst>
            <a:outerShdw blurRad="38100" dist="38100" dir="2700000" algn="tl">
              <a:srgbClr val="000000"/>
            </a:outerShdw>
          </a:effectLst>
          <a:latin typeface="Arial" charset="0"/>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7"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3"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7"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2286000" y="3124200"/>
            <a:ext cx="6781800" cy="2667000"/>
          </a:xfrm>
        </p:spPr>
        <p:txBody>
          <a:bodyPr>
            <a:normAutofit/>
          </a:bodyPr>
          <a:lstStyle/>
          <a:p>
            <a:r>
              <a:rPr lang="en-US" dirty="0">
                <a:solidFill>
                  <a:schemeClr val="accent1">
                    <a:lumMod val="75000"/>
                  </a:schemeClr>
                </a:solidFill>
              </a:rPr>
              <a:t>CSCE 313 </a:t>
            </a:r>
            <a:r>
              <a:rPr lang="en-US" dirty="0" smtClean="0">
                <a:solidFill>
                  <a:schemeClr val="accent1">
                    <a:lumMod val="75000"/>
                  </a:schemeClr>
                </a:solidFill>
              </a:rPr>
              <a:t>– </a:t>
            </a:r>
            <a:r>
              <a:rPr lang="en-US" dirty="0" smtClean="0">
                <a:solidFill>
                  <a:schemeClr val="accent1">
                    <a:lumMod val="75000"/>
                  </a:schemeClr>
                </a:solidFill>
              </a:rPr>
              <a:t>Unix fork and exec and the programming interface</a:t>
            </a:r>
            <a:endParaRPr lang="en-US" sz="2000" dirty="0">
              <a:solidFill>
                <a:schemeClr val="accent1">
                  <a:lumMod val="75000"/>
                </a:schemeClr>
              </a:solidFill>
            </a:endParaRPr>
          </a:p>
        </p:txBody>
      </p:sp>
      <p:sp>
        <p:nvSpPr>
          <p:cNvPr id="3" name="Rectangle 2"/>
          <p:cNvSpPr>
            <a:spLocks noGrp="1"/>
          </p:cNvSpPr>
          <p:nvPr>
            <p:ph type="subTitle" idx="1"/>
          </p:nvPr>
        </p:nvSpPr>
        <p:spPr>
          <a:solidFill>
            <a:schemeClr val="accent2"/>
          </a:solidFill>
        </p:spPr>
        <p:txBody>
          <a:bodyPr>
            <a:normAutofit fontScale="92500" lnSpcReduction="20000"/>
          </a:bodyPr>
          <a:lstStyle/>
          <a:p>
            <a:r>
              <a:rPr lang="en-US" dirty="0" smtClean="0"/>
              <a:t>Aakash Tyagi</a:t>
            </a:r>
            <a:br>
              <a:rPr lang="en-US" dirty="0" smtClean="0"/>
            </a:br>
            <a:r>
              <a:rPr lang="en-US" dirty="0" smtClean="0"/>
              <a:t>CSCE 313 Spring 2016</a:t>
            </a:r>
          </a:p>
        </p:txBody>
      </p:sp>
      <p:sp>
        <p:nvSpPr>
          <p:cNvPr id="4" name="TextBox 3"/>
          <p:cNvSpPr txBox="1"/>
          <p:nvPr/>
        </p:nvSpPr>
        <p:spPr>
          <a:xfrm>
            <a:off x="152400" y="6248400"/>
            <a:ext cx="1839606" cy="369332"/>
          </a:xfrm>
          <a:prstGeom prst="rect">
            <a:avLst/>
          </a:prstGeom>
          <a:noFill/>
        </p:spPr>
        <p:txBody>
          <a:bodyPr wrap="none" rtlCol="0">
            <a:spAutoFit/>
          </a:bodyPr>
          <a:lstStyle/>
          <a:p>
            <a:r>
              <a:rPr lang="en-US" dirty="0" smtClean="0">
                <a:solidFill>
                  <a:schemeClr val="bg1"/>
                </a:solidFill>
              </a:rPr>
              <a:t>February </a:t>
            </a:r>
            <a:r>
              <a:rPr lang="en-US" dirty="0" smtClean="0">
                <a:solidFill>
                  <a:schemeClr val="bg1"/>
                </a:solidFill>
              </a:rPr>
              <a:t>9, </a:t>
            </a:r>
            <a:r>
              <a:rPr lang="en-US" dirty="0" smtClean="0">
                <a:solidFill>
                  <a:schemeClr val="bg1"/>
                </a:solidFill>
              </a:rPr>
              <a:t>2016</a:t>
            </a:r>
            <a:endParaRPr lang="en-US" dirty="0">
              <a:solidFill>
                <a:schemeClr val="bg1"/>
              </a:solidFill>
            </a:endParaRPr>
          </a:p>
        </p:txBody>
      </p:sp>
      <p:sp>
        <p:nvSpPr>
          <p:cNvPr id="5" name="TextBox 4"/>
          <p:cNvSpPr txBox="1"/>
          <p:nvPr/>
        </p:nvSpPr>
        <p:spPr>
          <a:xfrm>
            <a:off x="429908" y="381000"/>
            <a:ext cx="5172185" cy="1200329"/>
          </a:xfrm>
          <a:prstGeom prst="rect">
            <a:avLst/>
          </a:prstGeom>
          <a:solidFill>
            <a:srgbClr val="FFC000"/>
          </a:solidFill>
        </p:spPr>
        <p:txBody>
          <a:bodyPr wrap="none" rtlCol="0">
            <a:spAutoFit/>
          </a:bodyPr>
          <a:lstStyle/>
          <a:p>
            <a:r>
              <a:rPr lang="en-US" sz="2400" dirty="0" smtClean="0"/>
              <a:t>Reading Reference: </a:t>
            </a:r>
            <a:endParaRPr lang="en-US" sz="2400" dirty="0" smtClean="0"/>
          </a:p>
          <a:p>
            <a:r>
              <a:rPr lang="en-US" sz="2400" dirty="0"/>
              <a:t>	</a:t>
            </a:r>
            <a:r>
              <a:rPr lang="en-US" sz="2400" dirty="0" smtClean="0"/>
              <a:t>Textbook: </a:t>
            </a:r>
            <a:r>
              <a:rPr lang="en-US" sz="2400" dirty="0" smtClean="0"/>
              <a:t>Chapter </a:t>
            </a:r>
            <a:r>
              <a:rPr lang="en-US" sz="2400" dirty="0" smtClean="0"/>
              <a:t>3</a:t>
            </a:r>
          </a:p>
          <a:p>
            <a:r>
              <a:rPr lang="en-US" sz="2400" dirty="0"/>
              <a:t>	</a:t>
            </a:r>
            <a:r>
              <a:rPr lang="en-US" sz="2400" dirty="0" err="1" smtClean="0"/>
              <a:t>Molay</a:t>
            </a:r>
            <a:r>
              <a:rPr lang="en-US" sz="2400" dirty="0" smtClean="0"/>
              <a:t> Reference Text: Chapter 8</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Write a Shell, we need to…</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6" name="Content Placeholder 5"/>
          <p:cNvSpPr>
            <a:spLocks noGrp="1"/>
          </p:cNvSpPr>
          <p:nvPr>
            <p:ph sz="quarter" idx="1"/>
          </p:nvPr>
        </p:nvSpPr>
        <p:spPr>
          <a:xfrm>
            <a:off x="612648" y="1600200"/>
            <a:ext cx="3502152" cy="4724400"/>
          </a:xfrm>
        </p:spPr>
        <p:txBody>
          <a:bodyPr/>
          <a:lstStyle/>
          <a:p>
            <a:r>
              <a:rPr lang="en-US" dirty="0" smtClean="0"/>
              <a:t>Run a Program</a:t>
            </a:r>
          </a:p>
          <a:p>
            <a:r>
              <a:rPr lang="en-US" dirty="0" smtClean="0"/>
              <a:t>Create a Process</a:t>
            </a:r>
          </a:p>
          <a:p>
            <a:r>
              <a:rPr lang="en-US" dirty="0" smtClean="0"/>
              <a:t>Wait for Exit </a:t>
            </a:r>
            <a:endParaRPr lang="en-US" dirty="0"/>
          </a:p>
        </p:txBody>
      </p:sp>
    </p:spTree>
    <p:extLst>
      <p:ext uri="{BB962C8B-B14F-4D97-AF65-F5344CB8AC3E}">
        <p14:creationId xmlns:p14="http://schemas.microsoft.com/office/powerpoint/2010/main" val="361657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a Program run a Program?</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
        <p:nvSpPr>
          <p:cNvPr id="6" name="Content Placeholder 5"/>
          <p:cNvSpPr>
            <a:spLocks noGrp="1"/>
          </p:cNvSpPr>
          <p:nvPr>
            <p:ph sz="quarter" idx="1"/>
          </p:nvPr>
        </p:nvSpPr>
        <p:spPr>
          <a:xfrm>
            <a:off x="612648" y="1600200"/>
            <a:ext cx="4949952" cy="4724400"/>
          </a:xfrm>
        </p:spPr>
        <p:txBody>
          <a:bodyPr/>
          <a:lstStyle/>
          <a:p>
            <a:r>
              <a:rPr lang="en-US" dirty="0" smtClean="0"/>
              <a:t>Process (Program) calls “</a:t>
            </a:r>
            <a:r>
              <a:rPr lang="en-US" dirty="0" err="1" smtClean="0"/>
              <a:t>execvp</a:t>
            </a:r>
            <a:r>
              <a:rPr lang="en-US" dirty="0" smtClean="0"/>
              <a:t>”</a:t>
            </a:r>
          </a:p>
          <a:p>
            <a:r>
              <a:rPr lang="en-US" dirty="0" smtClean="0"/>
              <a:t>Kernel loads program from disk into the process</a:t>
            </a:r>
          </a:p>
          <a:p>
            <a:r>
              <a:rPr lang="en-US" dirty="0" smtClean="0"/>
              <a:t>Kernel copies </a:t>
            </a:r>
            <a:r>
              <a:rPr lang="en-US" dirty="0" err="1" smtClean="0"/>
              <a:t>arglist</a:t>
            </a:r>
            <a:r>
              <a:rPr lang="en-US" dirty="0" smtClean="0"/>
              <a:t> into the process</a:t>
            </a:r>
          </a:p>
          <a:p>
            <a:r>
              <a:rPr lang="en-US" dirty="0" smtClean="0"/>
              <a:t>Kernel calls main(</a:t>
            </a:r>
            <a:r>
              <a:rPr lang="en-US" dirty="0" err="1" smtClean="0"/>
              <a:t>argc</a:t>
            </a:r>
            <a:r>
              <a:rPr lang="en-US" dirty="0" smtClean="0"/>
              <a:t>, </a:t>
            </a:r>
            <a:r>
              <a:rPr lang="en-US" dirty="0" err="1" smtClean="0"/>
              <a:t>argv</a:t>
            </a:r>
            <a:r>
              <a:rPr lang="en-US" dirty="0" smtClean="0"/>
              <a:t>)</a:t>
            </a:r>
            <a:endParaRPr lang="en-US" dirty="0"/>
          </a:p>
        </p:txBody>
      </p:sp>
      <p:pic>
        <p:nvPicPr>
          <p:cNvPr id="7" name="Picture 6" descr="prgcallspro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807" y="1905000"/>
            <a:ext cx="2685393" cy="3733800"/>
          </a:xfrm>
          <a:prstGeom prst="rect">
            <a:avLst/>
          </a:prstGeom>
        </p:spPr>
      </p:pic>
      <p:cxnSp>
        <p:nvCxnSpPr>
          <p:cNvPr id="9" name="Straight Arrow Connector 8"/>
          <p:cNvCxnSpPr/>
          <p:nvPr/>
        </p:nvCxnSpPr>
        <p:spPr>
          <a:xfrm flipH="1">
            <a:off x="6858000" y="1752600"/>
            <a:ext cx="6096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7086600" y="29718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8382000" y="29718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H="1">
            <a:off x="7086600" y="5029200"/>
            <a:ext cx="1447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6858000" y="3048000"/>
            <a:ext cx="0" cy="1981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592066" y="5029200"/>
            <a:ext cx="1572027" cy="369332"/>
          </a:xfrm>
          <a:prstGeom prst="rect">
            <a:avLst/>
          </a:prstGeom>
          <a:noFill/>
        </p:spPr>
        <p:txBody>
          <a:bodyPr wrap="none" rtlCol="0">
            <a:spAutoFit/>
          </a:bodyPr>
          <a:lstStyle/>
          <a:p>
            <a:r>
              <a:rPr lang="en-US" dirty="0"/>
              <a:t>p</a:t>
            </a:r>
            <a:r>
              <a:rPr lang="en-US" dirty="0" smtClean="0"/>
              <a:t>rogram to run</a:t>
            </a:r>
            <a:endParaRPr lang="en-US" dirty="0"/>
          </a:p>
        </p:txBody>
      </p:sp>
      <p:sp>
        <p:nvSpPr>
          <p:cNvPr id="22" name="TextBox 21"/>
          <p:cNvSpPr txBox="1"/>
          <p:nvPr/>
        </p:nvSpPr>
        <p:spPr>
          <a:xfrm>
            <a:off x="7620000" y="3048000"/>
            <a:ext cx="1600431" cy="369332"/>
          </a:xfrm>
          <a:prstGeom prst="rect">
            <a:avLst/>
          </a:prstGeom>
          <a:noFill/>
        </p:spPr>
        <p:txBody>
          <a:bodyPr wrap="none" rtlCol="0">
            <a:spAutoFit/>
          </a:bodyPr>
          <a:lstStyle/>
          <a:p>
            <a:r>
              <a:rPr lang="en-US" dirty="0"/>
              <a:t>a</a:t>
            </a:r>
            <a:r>
              <a:rPr lang="en-US" dirty="0" smtClean="0"/>
              <a:t>rray of strings</a:t>
            </a:r>
            <a:endParaRPr lang="en-US" dirty="0"/>
          </a:p>
        </p:txBody>
      </p:sp>
      <p:sp>
        <p:nvSpPr>
          <p:cNvPr id="23" name="TextBox 22"/>
          <p:cNvSpPr txBox="1"/>
          <p:nvPr/>
        </p:nvSpPr>
        <p:spPr>
          <a:xfrm>
            <a:off x="7467600" y="1524000"/>
            <a:ext cx="857664" cy="369332"/>
          </a:xfrm>
          <a:prstGeom prst="rect">
            <a:avLst/>
          </a:prstGeom>
          <a:noFill/>
        </p:spPr>
        <p:txBody>
          <a:bodyPr wrap="none" rtlCol="0">
            <a:spAutoFit/>
          </a:bodyPr>
          <a:lstStyle/>
          <a:p>
            <a:r>
              <a:rPr lang="en-US" dirty="0" smtClean="0"/>
              <a:t>process</a:t>
            </a:r>
            <a:endParaRPr lang="en-US" dirty="0"/>
          </a:p>
        </p:txBody>
      </p:sp>
      <p:sp>
        <p:nvSpPr>
          <p:cNvPr id="24" name="TextBox 23"/>
          <p:cNvSpPr txBox="1"/>
          <p:nvPr/>
        </p:nvSpPr>
        <p:spPr>
          <a:xfrm>
            <a:off x="6781800" y="3276600"/>
            <a:ext cx="311304" cy="369332"/>
          </a:xfrm>
          <a:prstGeom prst="rect">
            <a:avLst/>
          </a:prstGeom>
          <a:noFill/>
        </p:spPr>
        <p:txBody>
          <a:bodyPr wrap="none" rtlCol="0">
            <a:spAutoFit/>
          </a:bodyPr>
          <a:lstStyle/>
          <a:p>
            <a:r>
              <a:rPr lang="en-US" dirty="0"/>
              <a:t>2</a:t>
            </a:r>
          </a:p>
        </p:txBody>
      </p:sp>
      <p:sp>
        <p:nvSpPr>
          <p:cNvPr id="25" name="TextBox 24"/>
          <p:cNvSpPr txBox="1"/>
          <p:nvPr/>
        </p:nvSpPr>
        <p:spPr>
          <a:xfrm>
            <a:off x="7391400" y="2895600"/>
            <a:ext cx="311304" cy="369332"/>
          </a:xfrm>
          <a:prstGeom prst="rect">
            <a:avLst/>
          </a:prstGeom>
          <a:noFill/>
        </p:spPr>
        <p:txBody>
          <a:bodyPr wrap="none" rtlCol="0">
            <a:spAutoFit/>
          </a:bodyPr>
          <a:lstStyle/>
          <a:p>
            <a:r>
              <a:rPr lang="en-US" dirty="0"/>
              <a:t>3</a:t>
            </a:r>
          </a:p>
        </p:txBody>
      </p:sp>
      <p:sp>
        <p:nvSpPr>
          <p:cNvPr id="19" name="TextBox 18"/>
          <p:cNvSpPr txBox="1"/>
          <p:nvPr/>
        </p:nvSpPr>
        <p:spPr>
          <a:xfrm>
            <a:off x="7194501" y="2069859"/>
            <a:ext cx="311304"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3789795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Program running a program</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077" y="1536311"/>
            <a:ext cx="6974541" cy="4956564"/>
          </a:xfrm>
          <a:prstGeom prst="rect">
            <a:avLst/>
          </a:prstGeom>
        </p:spPr>
      </p:pic>
    </p:spTree>
    <p:extLst>
      <p:ext uri="{BB962C8B-B14F-4D97-AF65-F5344CB8AC3E}">
        <p14:creationId xmlns:p14="http://schemas.microsoft.com/office/powerpoint/2010/main" val="3454963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52600"/>
            <a:ext cx="7881682" cy="4391025"/>
          </a:xfrm>
          <a:prstGeom prst="rect">
            <a:avLst/>
          </a:prstGeom>
        </p:spPr>
      </p:pic>
    </p:spTree>
    <p:extLst>
      <p:ext uri="{BB962C8B-B14F-4D97-AF65-F5344CB8AC3E}">
        <p14:creationId xmlns:p14="http://schemas.microsoft.com/office/powerpoint/2010/main" val="82193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t>
            </a:r>
            <a:r>
              <a:rPr lang="en-US" dirty="0" smtClean="0"/>
              <a:t>contd.</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9" y="1602441"/>
            <a:ext cx="4993341" cy="4956564"/>
          </a:xfrm>
          <a:prstGeom prst="rect">
            <a:avLst/>
          </a:prstGeom>
        </p:spPr>
      </p:pic>
      <p:sp>
        <p:nvSpPr>
          <p:cNvPr id="9" name="Content Placeholder 5"/>
          <p:cNvSpPr>
            <a:spLocks noGrp="1"/>
          </p:cNvSpPr>
          <p:nvPr>
            <p:ph sz="quarter" idx="1"/>
          </p:nvPr>
        </p:nvSpPr>
        <p:spPr>
          <a:xfrm>
            <a:off x="5181600" y="1600200"/>
            <a:ext cx="3962400" cy="4876800"/>
          </a:xfrm>
          <a:solidFill>
            <a:schemeClr val="bg1"/>
          </a:solidFill>
        </p:spPr>
        <p:txBody>
          <a:bodyPr>
            <a:normAutofit fontScale="85000" lnSpcReduction="20000"/>
          </a:bodyPr>
          <a:lstStyle/>
          <a:p>
            <a:r>
              <a:rPr lang="en-US" dirty="0" smtClean="0"/>
              <a:t>Where is the second message?</a:t>
            </a:r>
          </a:p>
          <a:p>
            <a:pPr lvl="1"/>
            <a:r>
              <a:rPr lang="en-US" i="1" dirty="0" smtClean="0"/>
              <a:t>The exec system call clears out the machine language code of the current program from the current process and then in the now empty process puts the code of the program named in the exec call and then runs the new program</a:t>
            </a:r>
          </a:p>
          <a:p>
            <a:r>
              <a:rPr lang="en-US" dirty="0" err="1"/>
              <a:t>e</a:t>
            </a:r>
            <a:r>
              <a:rPr lang="en-US" dirty="0" err="1" smtClean="0"/>
              <a:t>xecvp</a:t>
            </a:r>
            <a:r>
              <a:rPr lang="en-US" dirty="0" smtClean="0"/>
              <a:t> does not return if it succeeds</a:t>
            </a:r>
          </a:p>
          <a:p>
            <a:r>
              <a:rPr lang="en-US" sz="3800" dirty="0" err="1">
                <a:solidFill>
                  <a:srgbClr val="FF0000"/>
                </a:solidFill>
              </a:rPr>
              <a:t>e</a:t>
            </a:r>
            <a:r>
              <a:rPr lang="en-US" sz="3800" dirty="0" err="1" smtClean="0">
                <a:solidFill>
                  <a:srgbClr val="FF0000"/>
                </a:solidFill>
              </a:rPr>
              <a:t>xecvp</a:t>
            </a:r>
            <a:r>
              <a:rPr lang="en-US" sz="3800" dirty="0" smtClean="0">
                <a:solidFill>
                  <a:srgbClr val="FF0000"/>
                </a:solidFill>
              </a:rPr>
              <a:t> is like a brain transplant</a:t>
            </a:r>
            <a:endParaRPr lang="en-US" sz="3800" dirty="0">
              <a:solidFill>
                <a:srgbClr val="FF0000"/>
              </a:solidFill>
            </a:endParaRPr>
          </a:p>
        </p:txBody>
      </p:sp>
    </p:spTree>
    <p:extLst>
      <p:ext uri="{BB962C8B-B14F-4D97-AF65-F5344CB8AC3E}">
        <p14:creationId xmlns:p14="http://schemas.microsoft.com/office/powerpoint/2010/main" val="53471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get a new process?</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
        <p:nvSpPr>
          <p:cNvPr id="6" name="Content Placeholder 5"/>
          <p:cNvSpPr>
            <a:spLocks noGrp="1"/>
          </p:cNvSpPr>
          <p:nvPr>
            <p:ph sz="quarter" idx="1"/>
          </p:nvPr>
        </p:nvSpPr>
        <p:spPr>
          <a:xfrm>
            <a:off x="612648" y="1600200"/>
            <a:ext cx="8153400" cy="1371600"/>
          </a:xfrm>
        </p:spPr>
        <p:txBody>
          <a:bodyPr/>
          <a:lstStyle/>
          <a:p>
            <a:r>
              <a:rPr lang="en-US" dirty="0" smtClean="0"/>
              <a:t>A process calls FORK to replicate itself</a:t>
            </a:r>
          </a:p>
          <a:p>
            <a:r>
              <a:rPr lang="en-US" dirty="0" smtClean="0"/>
              <a:t>Usage: fork (); /* takes no arguments*/</a:t>
            </a:r>
            <a:endParaRPr lang="en-US" dirty="0"/>
          </a:p>
        </p:txBody>
      </p:sp>
      <p:sp>
        <p:nvSpPr>
          <p:cNvPr id="8" name="Rounded Rectangle 7"/>
          <p:cNvSpPr/>
          <p:nvPr/>
        </p:nvSpPr>
        <p:spPr>
          <a:xfrm>
            <a:off x="3810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6200" y="4724400"/>
            <a:ext cx="24384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ounded Rectangle 9"/>
          <p:cNvSpPr/>
          <p:nvPr/>
        </p:nvSpPr>
        <p:spPr>
          <a:xfrm>
            <a:off x="1524000" y="4844232"/>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334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13" name="Straight Arrow Connector 12"/>
          <p:cNvCxnSpPr/>
          <p:nvPr/>
        </p:nvCxnSpPr>
        <p:spPr>
          <a:xfrm>
            <a:off x="5334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600200" y="4996632"/>
            <a:ext cx="556563" cy="369332"/>
          </a:xfrm>
          <a:prstGeom prst="rect">
            <a:avLst/>
          </a:prstGeom>
          <a:noFill/>
        </p:spPr>
        <p:txBody>
          <a:bodyPr wrap="none" rtlCol="0">
            <a:spAutoFit/>
          </a:bodyPr>
          <a:lstStyle/>
          <a:p>
            <a:r>
              <a:rPr lang="en-US" dirty="0" smtClean="0"/>
              <a:t>fork</a:t>
            </a:r>
            <a:endParaRPr lang="en-US" dirty="0"/>
          </a:p>
        </p:txBody>
      </p:sp>
      <p:cxnSp>
        <p:nvCxnSpPr>
          <p:cNvPr id="17" name="Elbow Connector 16"/>
          <p:cNvCxnSpPr/>
          <p:nvPr/>
        </p:nvCxnSpPr>
        <p:spPr>
          <a:xfrm>
            <a:off x="1143000" y="4000500"/>
            <a:ext cx="457200" cy="876300"/>
          </a:xfrm>
          <a:prstGeom prst="bentConnector2">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35" name="Content Placeholder 5"/>
          <p:cNvSpPr txBox="1">
            <a:spLocks/>
          </p:cNvSpPr>
          <p:nvPr/>
        </p:nvSpPr>
        <p:spPr>
          <a:xfrm>
            <a:off x="6019800" y="2819400"/>
            <a:ext cx="3124200" cy="35814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1600" dirty="0" smtClean="0"/>
              <a:t>After a process invokes fork, control passes to the KERNEL. The Kernel does this:</a:t>
            </a:r>
          </a:p>
          <a:p>
            <a:pPr lvl="1"/>
            <a:r>
              <a:rPr lang="en-US" sz="1600" dirty="0" smtClean="0"/>
              <a:t>Allocates address space and data structures</a:t>
            </a:r>
          </a:p>
          <a:p>
            <a:pPr lvl="1"/>
            <a:r>
              <a:rPr lang="en-US" sz="1600" dirty="0" smtClean="0"/>
              <a:t>Copies the original process into the new process</a:t>
            </a:r>
          </a:p>
          <a:p>
            <a:pPr lvl="1"/>
            <a:r>
              <a:rPr lang="en-US" sz="1600" dirty="0" smtClean="0"/>
              <a:t>Adds the new process to the set of running processes</a:t>
            </a:r>
          </a:p>
          <a:p>
            <a:pPr lvl="1"/>
            <a:r>
              <a:rPr lang="en-US" sz="1600" dirty="0" smtClean="0"/>
              <a:t>Returns control back to both processes</a:t>
            </a:r>
          </a:p>
        </p:txBody>
      </p:sp>
      <p:grpSp>
        <p:nvGrpSpPr>
          <p:cNvPr id="14" name="Group 13"/>
          <p:cNvGrpSpPr/>
          <p:nvPr/>
        </p:nvGrpSpPr>
        <p:grpSpPr>
          <a:xfrm>
            <a:off x="69476" y="3048000"/>
            <a:ext cx="2445124" cy="2917520"/>
            <a:chOff x="69476" y="3048000"/>
            <a:chExt cx="2445124" cy="2917520"/>
          </a:xfrm>
        </p:grpSpPr>
        <p:sp>
          <p:nvSpPr>
            <p:cNvPr id="7" name="Rectangle 6"/>
            <p:cNvSpPr/>
            <p:nvPr/>
          </p:nvSpPr>
          <p:spPr>
            <a:xfrm>
              <a:off x="76200" y="3048000"/>
              <a:ext cx="24384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609600" y="5596188"/>
              <a:ext cx="1261884" cy="369332"/>
            </a:xfrm>
            <a:prstGeom prst="rect">
              <a:avLst/>
            </a:prstGeom>
            <a:solidFill>
              <a:schemeClr val="tx2">
                <a:lumMod val="40000"/>
                <a:lumOff val="60000"/>
              </a:schemeClr>
            </a:solidFill>
          </p:spPr>
          <p:txBody>
            <a:bodyPr wrap="none" rtlCol="0">
              <a:spAutoFit/>
            </a:bodyPr>
            <a:lstStyle/>
            <a:p>
              <a:r>
                <a:rPr lang="en-US" dirty="0" smtClean="0"/>
                <a:t>Before Fork</a:t>
              </a:r>
              <a:endParaRPr lang="en-US" dirty="0"/>
            </a:p>
          </p:txBody>
        </p:sp>
        <p:sp>
          <p:nvSpPr>
            <p:cNvPr id="12" name="TextBox 11"/>
            <p:cNvSpPr txBox="1"/>
            <p:nvPr/>
          </p:nvSpPr>
          <p:spPr>
            <a:xfrm>
              <a:off x="69476" y="4953831"/>
              <a:ext cx="773738" cy="369332"/>
            </a:xfrm>
            <a:prstGeom prst="rect">
              <a:avLst/>
            </a:prstGeom>
            <a:noFill/>
          </p:spPr>
          <p:txBody>
            <a:bodyPr wrap="none" rtlCol="0">
              <a:spAutoFit/>
            </a:bodyPr>
            <a:lstStyle/>
            <a:p>
              <a:r>
                <a:rPr lang="en-US" dirty="0" smtClean="0"/>
                <a:t>Kernel</a:t>
              </a:r>
              <a:endParaRPr lang="en-US" dirty="0"/>
            </a:p>
          </p:txBody>
        </p:sp>
        <p:sp>
          <p:nvSpPr>
            <p:cNvPr id="31" name="TextBox 30"/>
            <p:cNvSpPr txBox="1"/>
            <p:nvPr/>
          </p:nvSpPr>
          <p:spPr>
            <a:xfrm>
              <a:off x="1515818" y="3048000"/>
              <a:ext cx="593432" cy="369332"/>
            </a:xfrm>
            <a:prstGeom prst="rect">
              <a:avLst/>
            </a:prstGeom>
            <a:noFill/>
          </p:spPr>
          <p:txBody>
            <a:bodyPr wrap="none" rtlCol="0">
              <a:spAutoFit/>
            </a:bodyPr>
            <a:lstStyle/>
            <a:p>
              <a:r>
                <a:rPr lang="en-US" dirty="0" smtClean="0"/>
                <a:t>User</a:t>
              </a:r>
              <a:endParaRPr lang="en-US" dirty="0"/>
            </a:p>
          </p:txBody>
        </p:sp>
      </p:grpSp>
      <p:grpSp>
        <p:nvGrpSpPr>
          <p:cNvPr id="16" name="Group 15"/>
          <p:cNvGrpSpPr/>
          <p:nvPr/>
        </p:nvGrpSpPr>
        <p:grpSpPr>
          <a:xfrm>
            <a:off x="2601097" y="3048000"/>
            <a:ext cx="3342503" cy="2938212"/>
            <a:chOff x="2601097" y="3048000"/>
            <a:chExt cx="3342503" cy="2938212"/>
          </a:xfrm>
        </p:grpSpPr>
        <p:sp>
          <p:nvSpPr>
            <p:cNvPr id="21" name="Rectangle 20"/>
            <p:cNvSpPr/>
            <p:nvPr/>
          </p:nvSpPr>
          <p:spPr>
            <a:xfrm>
              <a:off x="2667000" y="3048000"/>
              <a:ext cx="32766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29718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667000" y="4724400"/>
              <a:ext cx="32766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4114800" y="4844232"/>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1242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26" name="Straight Arrow Connector 25"/>
            <p:cNvCxnSpPr/>
            <p:nvPr/>
          </p:nvCxnSpPr>
          <p:spPr>
            <a:xfrm>
              <a:off x="31242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191000" y="4996632"/>
              <a:ext cx="556563" cy="369332"/>
            </a:xfrm>
            <a:prstGeom prst="rect">
              <a:avLst/>
            </a:prstGeom>
            <a:noFill/>
          </p:spPr>
          <p:txBody>
            <a:bodyPr wrap="none" rtlCol="0">
              <a:spAutoFit/>
            </a:bodyPr>
            <a:lstStyle/>
            <a:p>
              <a:r>
                <a:rPr lang="en-US" dirty="0" smtClean="0"/>
                <a:t>fork</a:t>
              </a:r>
              <a:endParaRPr lang="en-US" dirty="0"/>
            </a:p>
          </p:txBody>
        </p:sp>
        <p:sp>
          <p:nvSpPr>
            <p:cNvPr id="29" name="Rounded Rectangle 28"/>
            <p:cNvSpPr/>
            <p:nvPr/>
          </p:nvSpPr>
          <p:spPr>
            <a:xfrm>
              <a:off x="46482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48006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sp>
          <p:nvSpPr>
            <p:cNvPr id="33" name="TextBox 32"/>
            <p:cNvSpPr txBox="1"/>
            <p:nvPr/>
          </p:nvSpPr>
          <p:spPr>
            <a:xfrm>
              <a:off x="2743200" y="3048000"/>
              <a:ext cx="1506204" cy="369332"/>
            </a:xfrm>
            <a:prstGeom prst="rect">
              <a:avLst/>
            </a:prstGeom>
            <a:noFill/>
          </p:spPr>
          <p:txBody>
            <a:bodyPr wrap="none" rtlCol="0">
              <a:spAutoFit/>
            </a:bodyPr>
            <a:lstStyle/>
            <a:p>
              <a:r>
                <a:rPr lang="en-US" dirty="0" smtClean="0"/>
                <a:t>Parent process</a:t>
              </a:r>
              <a:endParaRPr lang="en-US" dirty="0"/>
            </a:p>
          </p:txBody>
        </p:sp>
        <p:sp>
          <p:nvSpPr>
            <p:cNvPr id="34" name="TextBox 33"/>
            <p:cNvSpPr txBox="1"/>
            <p:nvPr/>
          </p:nvSpPr>
          <p:spPr>
            <a:xfrm>
              <a:off x="4495800" y="3048000"/>
              <a:ext cx="1390450" cy="369332"/>
            </a:xfrm>
            <a:prstGeom prst="rect">
              <a:avLst/>
            </a:prstGeom>
            <a:noFill/>
          </p:spPr>
          <p:txBody>
            <a:bodyPr wrap="none" rtlCol="0">
              <a:spAutoFit/>
            </a:bodyPr>
            <a:lstStyle/>
            <a:p>
              <a:r>
                <a:rPr lang="en-US" dirty="0" smtClean="0"/>
                <a:t>Child process</a:t>
              </a:r>
              <a:endParaRPr lang="en-US" dirty="0"/>
            </a:p>
          </p:txBody>
        </p:sp>
        <p:sp>
          <p:nvSpPr>
            <p:cNvPr id="39" name="TextBox 38"/>
            <p:cNvSpPr txBox="1"/>
            <p:nvPr/>
          </p:nvSpPr>
          <p:spPr>
            <a:xfrm>
              <a:off x="3657600" y="5616880"/>
              <a:ext cx="1120820" cy="369332"/>
            </a:xfrm>
            <a:prstGeom prst="rect">
              <a:avLst/>
            </a:prstGeom>
            <a:solidFill>
              <a:schemeClr val="tx2">
                <a:lumMod val="40000"/>
                <a:lumOff val="60000"/>
              </a:schemeClr>
            </a:solidFill>
          </p:spPr>
          <p:txBody>
            <a:bodyPr wrap="none" rtlCol="0">
              <a:spAutoFit/>
            </a:bodyPr>
            <a:lstStyle/>
            <a:p>
              <a:r>
                <a:rPr lang="en-US" dirty="0" smtClean="0"/>
                <a:t>After Fork</a:t>
              </a:r>
              <a:endParaRPr lang="en-US" dirty="0"/>
            </a:p>
          </p:txBody>
        </p:sp>
        <p:cxnSp>
          <p:nvCxnSpPr>
            <p:cNvPr id="40" name="Elbow Connector 39"/>
            <p:cNvCxnSpPr/>
            <p:nvPr/>
          </p:nvCxnSpPr>
          <p:spPr>
            <a:xfrm rot="16200000" flipH="1">
              <a:off x="3600450" y="4095750"/>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601097" y="5257325"/>
              <a:ext cx="773738" cy="369332"/>
            </a:xfrm>
            <a:prstGeom prst="rect">
              <a:avLst/>
            </a:prstGeom>
            <a:noFill/>
          </p:spPr>
          <p:txBody>
            <a:bodyPr wrap="none" rtlCol="0">
              <a:spAutoFit/>
            </a:bodyPr>
            <a:lstStyle/>
            <a:p>
              <a:r>
                <a:rPr lang="en-US" dirty="0" smtClean="0"/>
                <a:t>Kernel</a:t>
              </a:r>
              <a:endParaRPr lang="en-US" dirty="0"/>
            </a:p>
          </p:txBody>
        </p:sp>
        <p:sp>
          <p:nvSpPr>
            <p:cNvPr id="36" name="TextBox 35"/>
            <p:cNvSpPr txBox="1"/>
            <p:nvPr/>
          </p:nvSpPr>
          <p:spPr>
            <a:xfrm>
              <a:off x="4047439" y="3351494"/>
              <a:ext cx="593432" cy="369332"/>
            </a:xfrm>
            <a:prstGeom prst="rect">
              <a:avLst/>
            </a:prstGeom>
            <a:noFill/>
          </p:spPr>
          <p:txBody>
            <a:bodyPr wrap="none" rtlCol="0">
              <a:spAutoFit/>
            </a:bodyPr>
            <a:lstStyle/>
            <a:p>
              <a:r>
                <a:rPr lang="en-US" dirty="0" smtClean="0"/>
                <a:t>User</a:t>
              </a:r>
              <a:endParaRPr lang="en-US" dirty="0"/>
            </a:p>
          </p:txBody>
        </p:sp>
      </p:grpSp>
    </p:spTree>
    <p:extLst>
      <p:ext uri="{BB962C8B-B14F-4D97-AF65-F5344CB8AC3E}">
        <p14:creationId xmlns:p14="http://schemas.microsoft.com/office/powerpoint/2010/main" val="75233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get a new process?</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
        <p:nvSpPr>
          <p:cNvPr id="6" name="Content Placeholder 5"/>
          <p:cNvSpPr>
            <a:spLocks noGrp="1"/>
          </p:cNvSpPr>
          <p:nvPr>
            <p:ph sz="quarter" idx="1"/>
          </p:nvPr>
        </p:nvSpPr>
        <p:spPr>
          <a:xfrm>
            <a:off x="612648" y="1600200"/>
            <a:ext cx="8153400" cy="1371600"/>
          </a:xfrm>
        </p:spPr>
        <p:txBody>
          <a:bodyPr/>
          <a:lstStyle/>
          <a:p>
            <a:r>
              <a:rPr lang="en-US" dirty="0" smtClean="0"/>
              <a:t>A process calls FORK to replicate itself</a:t>
            </a:r>
          </a:p>
          <a:p>
            <a:r>
              <a:rPr lang="en-US" dirty="0" smtClean="0"/>
              <a:t>Usage: fork (); /* takes no arguments*/</a:t>
            </a:r>
            <a:endParaRPr lang="en-US" dirty="0"/>
          </a:p>
        </p:txBody>
      </p:sp>
      <p:sp>
        <p:nvSpPr>
          <p:cNvPr id="21" name="Rectangle 20"/>
          <p:cNvSpPr/>
          <p:nvPr/>
        </p:nvSpPr>
        <p:spPr>
          <a:xfrm>
            <a:off x="65903" y="2974041"/>
            <a:ext cx="32766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370703" y="3278841"/>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5903" y="4650441"/>
            <a:ext cx="32766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1513703" y="4770273"/>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523103" y="3431241"/>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26" name="Straight Arrow Connector 25"/>
          <p:cNvCxnSpPr/>
          <p:nvPr/>
        </p:nvCxnSpPr>
        <p:spPr>
          <a:xfrm>
            <a:off x="523103" y="3507441"/>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589903" y="4922673"/>
            <a:ext cx="556563" cy="369332"/>
          </a:xfrm>
          <a:prstGeom prst="rect">
            <a:avLst/>
          </a:prstGeom>
          <a:noFill/>
        </p:spPr>
        <p:txBody>
          <a:bodyPr wrap="none" rtlCol="0">
            <a:spAutoFit/>
          </a:bodyPr>
          <a:lstStyle/>
          <a:p>
            <a:r>
              <a:rPr lang="en-US" dirty="0" smtClean="0"/>
              <a:t>fork</a:t>
            </a:r>
            <a:endParaRPr lang="en-US" dirty="0"/>
          </a:p>
        </p:txBody>
      </p:sp>
      <p:sp>
        <p:nvSpPr>
          <p:cNvPr id="29" name="Rounded Rectangle 28"/>
          <p:cNvSpPr/>
          <p:nvPr/>
        </p:nvSpPr>
        <p:spPr>
          <a:xfrm>
            <a:off x="2047103" y="3278841"/>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2199503" y="3431241"/>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sp>
        <p:nvSpPr>
          <p:cNvPr id="33" name="TextBox 32"/>
          <p:cNvSpPr txBox="1"/>
          <p:nvPr/>
        </p:nvSpPr>
        <p:spPr>
          <a:xfrm>
            <a:off x="142103" y="2974041"/>
            <a:ext cx="1506204" cy="369332"/>
          </a:xfrm>
          <a:prstGeom prst="rect">
            <a:avLst/>
          </a:prstGeom>
          <a:noFill/>
        </p:spPr>
        <p:txBody>
          <a:bodyPr wrap="none" rtlCol="0">
            <a:spAutoFit/>
          </a:bodyPr>
          <a:lstStyle/>
          <a:p>
            <a:r>
              <a:rPr lang="en-US" dirty="0" smtClean="0"/>
              <a:t>Parent process</a:t>
            </a:r>
            <a:endParaRPr lang="en-US" dirty="0"/>
          </a:p>
        </p:txBody>
      </p:sp>
      <p:sp>
        <p:nvSpPr>
          <p:cNvPr id="34" name="TextBox 33"/>
          <p:cNvSpPr txBox="1"/>
          <p:nvPr/>
        </p:nvSpPr>
        <p:spPr>
          <a:xfrm>
            <a:off x="1894703" y="2974041"/>
            <a:ext cx="1390450" cy="369332"/>
          </a:xfrm>
          <a:prstGeom prst="rect">
            <a:avLst/>
          </a:prstGeom>
          <a:noFill/>
        </p:spPr>
        <p:txBody>
          <a:bodyPr wrap="none" rtlCol="0">
            <a:spAutoFit/>
          </a:bodyPr>
          <a:lstStyle/>
          <a:p>
            <a:r>
              <a:rPr lang="en-US" dirty="0" smtClean="0"/>
              <a:t>Child process</a:t>
            </a:r>
            <a:endParaRPr lang="en-US" dirty="0"/>
          </a:p>
        </p:txBody>
      </p:sp>
      <p:sp>
        <p:nvSpPr>
          <p:cNvPr id="35" name="Content Placeholder 5"/>
          <p:cNvSpPr txBox="1">
            <a:spLocks/>
          </p:cNvSpPr>
          <p:nvPr/>
        </p:nvSpPr>
        <p:spPr>
          <a:xfrm>
            <a:off x="3372443" y="2743200"/>
            <a:ext cx="5851879" cy="3668993"/>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2400" dirty="0" smtClean="0"/>
              <a:t>After a process invokes fork, control passes to the KERNEL. The Kernel does this:</a:t>
            </a:r>
          </a:p>
          <a:p>
            <a:pPr lvl="1"/>
            <a:r>
              <a:rPr lang="en-US" sz="2400" dirty="0" smtClean="0"/>
              <a:t>Allocates address space and data structures</a:t>
            </a:r>
          </a:p>
          <a:p>
            <a:pPr lvl="1"/>
            <a:r>
              <a:rPr lang="en-US" sz="2400" dirty="0" smtClean="0"/>
              <a:t>Copies the original process into the new process</a:t>
            </a:r>
          </a:p>
          <a:p>
            <a:pPr lvl="1"/>
            <a:r>
              <a:rPr lang="en-US" sz="2400" dirty="0" smtClean="0"/>
              <a:t>Adds the new process to the set of running processes</a:t>
            </a:r>
          </a:p>
          <a:p>
            <a:pPr lvl="1"/>
            <a:r>
              <a:rPr lang="en-US" sz="2400" dirty="0" smtClean="0"/>
              <a:t>Returns control back to both processes</a:t>
            </a:r>
          </a:p>
        </p:txBody>
      </p:sp>
      <p:sp>
        <p:nvSpPr>
          <p:cNvPr id="39" name="TextBox 38"/>
          <p:cNvSpPr txBox="1"/>
          <p:nvPr/>
        </p:nvSpPr>
        <p:spPr>
          <a:xfrm>
            <a:off x="1056503" y="5542921"/>
            <a:ext cx="1120820" cy="369332"/>
          </a:xfrm>
          <a:prstGeom prst="rect">
            <a:avLst/>
          </a:prstGeom>
          <a:solidFill>
            <a:schemeClr val="tx2">
              <a:lumMod val="40000"/>
              <a:lumOff val="60000"/>
            </a:schemeClr>
          </a:solidFill>
        </p:spPr>
        <p:txBody>
          <a:bodyPr wrap="none" rtlCol="0">
            <a:spAutoFit/>
          </a:bodyPr>
          <a:lstStyle/>
          <a:p>
            <a:r>
              <a:rPr lang="en-US" dirty="0" smtClean="0"/>
              <a:t>After Fork</a:t>
            </a:r>
            <a:endParaRPr lang="en-US" dirty="0"/>
          </a:p>
        </p:txBody>
      </p:sp>
      <p:cxnSp>
        <p:nvCxnSpPr>
          <p:cNvPr id="40" name="Elbow Connector 39"/>
          <p:cNvCxnSpPr/>
          <p:nvPr/>
        </p:nvCxnSpPr>
        <p:spPr>
          <a:xfrm rot="16200000" flipH="1">
            <a:off x="999353" y="4021791"/>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0" y="5183366"/>
            <a:ext cx="773738" cy="369332"/>
          </a:xfrm>
          <a:prstGeom prst="rect">
            <a:avLst/>
          </a:prstGeom>
          <a:noFill/>
        </p:spPr>
        <p:txBody>
          <a:bodyPr wrap="none" rtlCol="0">
            <a:spAutoFit/>
          </a:bodyPr>
          <a:lstStyle/>
          <a:p>
            <a:r>
              <a:rPr lang="en-US" dirty="0" smtClean="0"/>
              <a:t>Kernel</a:t>
            </a:r>
            <a:endParaRPr lang="en-US" dirty="0"/>
          </a:p>
        </p:txBody>
      </p:sp>
      <p:sp>
        <p:nvSpPr>
          <p:cNvPr id="36" name="TextBox 35"/>
          <p:cNvSpPr txBox="1"/>
          <p:nvPr/>
        </p:nvSpPr>
        <p:spPr>
          <a:xfrm>
            <a:off x="1446342" y="3277535"/>
            <a:ext cx="593432" cy="369332"/>
          </a:xfrm>
          <a:prstGeom prst="rect">
            <a:avLst/>
          </a:prstGeom>
          <a:noFill/>
        </p:spPr>
        <p:txBody>
          <a:bodyPr wrap="none" rtlCol="0">
            <a:spAutoFit/>
          </a:bodyPr>
          <a:lstStyle/>
          <a:p>
            <a:r>
              <a:rPr lang="en-US" dirty="0" smtClean="0"/>
              <a:t>User</a:t>
            </a:r>
            <a:endParaRPr lang="en-US" dirty="0"/>
          </a:p>
        </p:txBody>
      </p:sp>
    </p:spTree>
    <p:extLst>
      <p:ext uri="{BB962C8B-B14F-4D97-AF65-F5344CB8AC3E}">
        <p14:creationId xmlns:p14="http://schemas.microsoft.com/office/powerpoint/2010/main" val="421452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48" y="514689"/>
            <a:ext cx="8610600" cy="6038512"/>
          </a:xfrm>
          <a:prstGeom prst="rect">
            <a:avLst/>
          </a:prstGeom>
        </p:spPr>
      </p:pic>
      <p:sp>
        <p:nvSpPr>
          <p:cNvPr id="8" name="Title 1"/>
          <p:cNvSpPr>
            <a:spLocks noGrp="1"/>
          </p:cNvSpPr>
          <p:nvPr>
            <p:ph type="title"/>
          </p:nvPr>
        </p:nvSpPr>
        <p:spPr>
          <a:xfrm>
            <a:off x="228600" y="19388"/>
            <a:ext cx="8153400" cy="495300"/>
          </a:xfrm>
        </p:spPr>
        <p:txBody>
          <a:bodyPr>
            <a:normAutofit fontScale="90000"/>
          </a:bodyPr>
          <a:lstStyle/>
          <a:p>
            <a:r>
              <a:rPr lang="en-US" dirty="0" smtClean="0"/>
              <a:t>Example: Fork</a:t>
            </a:r>
            <a:endParaRPr lang="en-US" dirty="0"/>
          </a:p>
        </p:txBody>
      </p:sp>
    </p:spTree>
    <p:extLst>
      <p:ext uri="{BB962C8B-B14F-4D97-AF65-F5344CB8AC3E}">
        <p14:creationId xmlns:p14="http://schemas.microsoft.com/office/powerpoint/2010/main" val="5336471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762000"/>
          </a:xfrm>
        </p:spPr>
        <p:txBody>
          <a:bodyPr/>
          <a:lstStyle/>
          <a:p>
            <a:r>
              <a:rPr lang="en-US" dirty="0" smtClean="0"/>
              <a:t>Example: Fork</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
        <p:nvSpPr>
          <p:cNvPr id="6" name="Content Placeholder 5"/>
          <p:cNvSpPr>
            <a:spLocks noGrp="1"/>
          </p:cNvSpPr>
          <p:nvPr>
            <p:ph sz="quarter" idx="1"/>
          </p:nvPr>
        </p:nvSpPr>
        <p:spPr>
          <a:xfrm>
            <a:off x="381000" y="4343400"/>
            <a:ext cx="8686800" cy="1752600"/>
          </a:xfrm>
        </p:spPr>
        <p:txBody>
          <a:bodyPr>
            <a:noAutofit/>
          </a:bodyPr>
          <a:lstStyle/>
          <a:p>
            <a:r>
              <a:rPr lang="en-US" sz="3200" dirty="0" smtClean="0"/>
              <a:t>Why is the “After” message printed twice but “Before” message only once</a:t>
            </a:r>
            <a:r>
              <a:rPr lang="en-US" sz="3200" dirty="0" smtClean="0"/>
              <a:t>?</a:t>
            </a:r>
          </a:p>
          <a:p>
            <a:pPr lvl="1"/>
            <a:r>
              <a:rPr lang="en-US" sz="2800" dirty="0" smtClean="0"/>
              <a:t>Because Fork created a child process and both parent and child execute the rest of the code following the fork</a:t>
            </a:r>
            <a:endParaRPr lang="en-US" sz="28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49" y="1752600"/>
            <a:ext cx="11963867" cy="2459131"/>
          </a:xfrm>
          <a:prstGeom prst="rect">
            <a:avLst/>
          </a:prstGeom>
        </p:spPr>
      </p:pic>
    </p:spTree>
    <p:extLst>
      <p:ext uri="{BB962C8B-B14F-4D97-AF65-F5344CB8AC3E}">
        <p14:creationId xmlns:p14="http://schemas.microsoft.com/office/powerpoint/2010/main" val="20930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Fork</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
        <p:nvSpPr>
          <p:cNvPr id="6" name="Content Placeholder 5"/>
          <p:cNvSpPr>
            <a:spLocks noGrp="1"/>
          </p:cNvSpPr>
          <p:nvPr>
            <p:ph sz="quarter" idx="1"/>
          </p:nvPr>
        </p:nvSpPr>
        <p:spPr>
          <a:xfrm>
            <a:off x="612648" y="1600200"/>
            <a:ext cx="8153400" cy="1371600"/>
          </a:xfrm>
        </p:spPr>
        <p:txBody>
          <a:bodyPr/>
          <a:lstStyle/>
          <a:p>
            <a:r>
              <a:rPr lang="en-US" sz="3200" dirty="0"/>
              <a:t>Why is the “After” message printed twice but “Before” message only once?</a:t>
            </a:r>
          </a:p>
        </p:txBody>
      </p:sp>
      <p:sp>
        <p:nvSpPr>
          <p:cNvPr id="7" name="Rectangle 6"/>
          <p:cNvSpPr/>
          <p:nvPr/>
        </p:nvSpPr>
        <p:spPr>
          <a:xfrm>
            <a:off x="1524000" y="3048000"/>
            <a:ext cx="24384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8288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524000" y="4724400"/>
            <a:ext cx="24384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2971800" y="4844232"/>
            <a:ext cx="762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9812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13" name="Straight Arrow Connector 12"/>
          <p:cNvCxnSpPr/>
          <p:nvPr/>
        </p:nvCxnSpPr>
        <p:spPr>
          <a:xfrm>
            <a:off x="19812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048000" y="4996632"/>
            <a:ext cx="556563" cy="369332"/>
          </a:xfrm>
          <a:prstGeom prst="rect">
            <a:avLst/>
          </a:prstGeom>
          <a:noFill/>
        </p:spPr>
        <p:txBody>
          <a:bodyPr wrap="none" rtlCol="0">
            <a:spAutoFit/>
          </a:bodyPr>
          <a:lstStyle/>
          <a:p>
            <a:r>
              <a:rPr lang="en-US" dirty="0" smtClean="0"/>
              <a:t>fork</a:t>
            </a:r>
            <a:endParaRPr lang="en-US" dirty="0"/>
          </a:p>
        </p:txBody>
      </p:sp>
      <p:cxnSp>
        <p:nvCxnSpPr>
          <p:cNvPr id="17" name="Elbow Connector 16"/>
          <p:cNvCxnSpPr/>
          <p:nvPr/>
        </p:nvCxnSpPr>
        <p:spPr>
          <a:xfrm>
            <a:off x="2590800" y="4000500"/>
            <a:ext cx="457200" cy="876300"/>
          </a:xfrm>
          <a:prstGeom prst="bentConnector2">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114800" y="3048000"/>
            <a:ext cx="3276600" cy="2514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44196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114800" y="4724400"/>
            <a:ext cx="3276600" cy="838200"/>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ounded Rectangle 23"/>
          <p:cNvSpPr/>
          <p:nvPr/>
        </p:nvSpPr>
        <p:spPr>
          <a:xfrm>
            <a:off x="5562600" y="4844232"/>
            <a:ext cx="12192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45720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cxnSp>
        <p:nvCxnSpPr>
          <p:cNvPr id="26" name="Straight Arrow Connector 25"/>
          <p:cNvCxnSpPr/>
          <p:nvPr/>
        </p:nvCxnSpPr>
        <p:spPr>
          <a:xfrm>
            <a:off x="4572000" y="3581400"/>
            <a:ext cx="0" cy="457200"/>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768037" y="5029200"/>
            <a:ext cx="556563" cy="369332"/>
          </a:xfrm>
          <a:prstGeom prst="rect">
            <a:avLst/>
          </a:prstGeom>
          <a:noFill/>
        </p:spPr>
        <p:txBody>
          <a:bodyPr wrap="none" rtlCol="0">
            <a:spAutoFit/>
          </a:bodyPr>
          <a:lstStyle/>
          <a:p>
            <a:r>
              <a:rPr lang="en-US" dirty="0" smtClean="0"/>
              <a:t>fork</a:t>
            </a:r>
            <a:endParaRPr lang="en-US" dirty="0"/>
          </a:p>
        </p:txBody>
      </p:sp>
      <p:sp>
        <p:nvSpPr>
          <p:cNvPr id="29" name="Rounded Rectangle 28"/>
          <p:cNvSpPr/>
          <p:nvPr/>
        </p:nvSpPr>
        <p:spPr>
          <a:xfrm>
            <a:off x="6096000" y="3352800"/>
            <a:ext cx="1066800" cy="1143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248400" y="3505200"/>
            <a:ext cx="795448" cy="923330"/>
          </a:xfrm>
          <a:prstGeom prst="rect">
            <a:avLst/>
          </a:prstGeom>
          <a:noFill/>
        </p:spPr>
        <p:txBody>
          <a:bodyPr wrap="none" rtlCol="0">
            <a:spAutoFit/>
          </a:bodyPr>
          <a:lstStyle/>
          <a:p>
            <a:r>
              <a:rPr lang="en-US" dirty="0" smtClean="0"/>
              <a:t>Before</a:t>
            </a:r>
          </a:p>
          <a:p>
            <a:r>
              <a:rPr lang="en-US" dirty="0"/>
              <a:t>f</a:t>
            </a:r>
            <a:r>
              <a:rPr lang="en-US" dirty="0" smtClean="0"/>
              <a:t>ork()</a:t>
            </a:r>
          </a:p>
          <a:p>
            <a:r>
              <a:rPr lang="en-US" dirty="0" smtClean="0"/>
              <a:t>After</a:t>
            </a:r>
            <a:endParaRPr lang="en-US" dirty="0"/>
          </a:p>
        </p:txBody>
      </p:sp>
      <p:sp>
        <p:nvSpPr>
          <p:cNvPr id="33" name="TextBox 32"/>
          <p:cNvSpPr txBox="1"/>
          <p:nvPr/>
        </p:nvSpPr>
        <p:spPr>
          <a:xfrm>
            <a:off x="4191000" y="2983468"/>
            <a:ext cx="1506204" cy="369332"/>
          </a:xfrm>
          <a:prstGeom prst="rect">
            <a:avLst/>
          </a:prstGeom>
          <a:noFill/>
        </p:spPr>
        <p:txBody>
          <a:bodyPr wrap="none" rtlCol="0">
            <a:spAutoFit/>
          </a:bodyPr>
          <a:lstStyle/>
          <a:p>
            <a:r>
              <a:rPr lang="en-US" dirty="0" smtClean="0"/>
              <a:t>Parent process</a:t>
            </a:r>
            <a:endParaRPr lang="en-US" dirty="0"/>
          </a:p>
        </p:txBody>
      </p:sp>
      <p:sp>
        <p:nvSpPr>
          <p:cNvPr id="34" name="TextBox 33"/>
          <p:cNvSpPr txBox="1"/>
          <p:nvPr/>
        </p:nvSpPr>
        <p:spPr>
          <a:xfrm>
            <a:off x="5943600" y="2983468"/>
            <a:ext cx="1390450" cy="369332"/>
          </a:xfrm>
          <a:prstGeom prst="rect">
            <a:avLst/>
          </a:prstGeom>
          <a:noFill/>
        </p:spPr>
        <p:txBody>
          <a:bodyPr wrap="none" rtlCol="0">
            <a:spAutoFit/>
          </a:bodyPr>
          <a:lstStyle/>
          <a:p>
            <a:r>
              <a:rPr lang="en-US" dirty="0" smtClean="0"/>
              <a:t>Child process</a:t>
            </a:r>
            <a:endParaRPr lang="en-US" dirty="0"/>
          </a:p>
        </p:txBody>
      </p:sp>
      <p:sp>
        <p:nvSpPr>
          <p:cNvPr id="38" name="TextBox 37"/>
          <p:cNvSpPr txBox="1"/>
          <p:nvPr/>
        </p:nvSpPr>
        <p:spPr>
          <a:xfrm>
            <a:off x="2057400" y="5596188"/>
            <a:ext cx="1261884" cy="369332"/>
          </a:xfrm>
          <a:prstGeom prst="rect">
            <a:avLst/>
          </a:prstGeom>
          <a:solidFill>
            <a:schemeClr val="tx2">
              <a:lumMod val="40000"/>
              <a:lumOff val="60000"/>
            </a:schemeClr>
          </a:solidFill>
        </p:spPr>
        <p:txBody>
          <a:bodyPr wrap="none" rtlCol="0">
            <a:spAutoFit/>
          </a:bodyPr>
          <a:lstStyle/>
          <a:p>
            <a:r>
              <a:rPr lang="en-US" dirty="0" smtClean="0"/>
              <a:t>Before Fork</a:t>
            </a:r>
            <a:endParaRPr lang="en-US" dirty="0"/>
          </a:p>
        </p:txBody>
      </p:sp>
      <p:sp>
        <p:nvSpPr>
          <p:cNvPr id="39" name="TextBox 38"/>
          <p:cNvSpPr txBox="1"/>
          <p:nvPr/>
        </p:nvSpPr>
        <p:spPr>
          <a:xfrm>
            <a:off x="5105400" y="5616880"/>
            <a:ext cx="1120820" cy="369332"/>
          </a:xfrm>
          <a:prstGeom prst="rect">
            <a:avLst/>
          </a:prstGeom>
          <a:solidFill>
            <a:schemeClr val="tx2">
              <a:lumMod val="40000"/>
              <a:lumOff val="60000"/>
            </a:schemeClr>
          </a:solidFill>
        </p:spPr>
        <p:txBody>
          <a:bodyPr wrap="none" rtlCol="0">
            <a:spAutoFit/>
          </a:bodyPr>
          <a:lstStyle/>
          <a:p>
            <a:r>
              <a:rPr lang="en-US" dirty="0" smtClean="0"/>
              <a:t>After Fork</a:t>
            </a:r>
            <a:endParaRPr lang="en-US" dirty="0"/>
          </a:p>
        </p:txBody>
      </p:sp>
      <p:cxnSp>
        <p:nvCxnSpPr>
          <p:cNvPr id="40" name="Elbow Connector 39"/>
          <p:cNvCxnSpPr/>
          <p:nvPr/>
        </p:nvCxnSpPr>
        <p:spPr>
          <a:xfrm rot="16200000" flipH="1">
            <a:off x="5048250" y="4095750"/>
            <a:ext cx="876300" cy="609600"/>
          </a:xfrm>
          <a:prstGeom prst="bentConnector3">
            <a:avLst>
              <a:gd name="adj1" fmla="val 1687"/>
            </a:avLst>
          </a:prstGeom>
          <a:ln>
            <a:solidFill>
              <a:srgbClr val="922223"/>
            </a:solidFill>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40"/>
          <p:cNvCxnSpPr/>
          <p:nvPr/>
        </p:nvCxnSpPr>
        <p:spPr>
          <a:xfrm rot="16200000" flipV="1">
            <a:off x="4991100" y="4533900"/>
            <a:ext cx="990600" cy="457200"/>
          </a:xfrm>
          <a:prstGeom prst="bentConnector3">
            <a:avLst>
              <a:gd name="adj1" fmla="val 99556"/>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4572000" y="4267200"/>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rot="5400000" flipH="1" flipV="1">
            <a:off x="6172200" y="4495800"/>
            <a:ext cx="990600" cy="533400"/>
          </a:xfrm>
          <a:prstGeom prst="bentConnector3">
            <a:avLst>
              <a:gd name="adj1" fmla="val -1505"/>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6248400" y="4278056"/>
            <a:ext cx="0" cy="228600"/>
          </a:xfrm>
          <a:prstGeom prst="straightConnector1">
            <a:avLst/>
          </a:prstGeom>
          <a:ln>
            <a:solidFill>
              <a:schemeClr val="accent4"/>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931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smtClean="0"/>
              <a:t>Learnings from 2/4</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5" name="Content Placeholder 4"/>
          <p:cNvSpPr>
            <a:spLocks noGrp="1"/>
          </p:cNvSpPr>
          <p:nvPr>
            <p:ph sz="quarter" idx="1"/>
          </p:nvPr>
        </p:nvSpPr>
        <p:spPr>
          <a:xfrm>
            <a:off x="612648" y="1600200"/>
            <a:ext cx="8378952" cy="1989491"/>
          </a:xfrm>
        </p:spPr>
        <p:txBody>
          <a:bodyPr>
            <a:normAutofit lnSpcReduction="10000"/>
          </a:bodyPr>
          <a:lstStyle/>
          <a:p>
            <a:r>
              <a:rPr lang="en-US" dirty="0" smtClean="0"/>
              <a:t>Concept and Definition of a Process</a:t>
            </a:r>
          </a:p>
          <a:p>
            <a:r>
              <a:rPr lang="en-US" dirty="0" smtClean="0"/>
              <a:t>Example viewed through UNIX ‘</a:t>
            </a:r>
            <a:r>
              <a:rPr lang="en-US" dirty="0" err="1" smtClean="0"/>
              <a:t>ps</a:t>
            </a:r>
            <a:r>
              <a:rPr lang="en-US" dirty="0" smtClean="0"/>
              <a:t>’</a:t>
            </a:r>
          </a:p>
          <a:p>
            <a:r>
              <a:rPr lang="en-US" dirty="0" smtClean="0"/>
              <a:t>Outlined some questions about processes for forthcoming discussions</a:t>
            </a:r>
            <a:endParaRPr lang="en-US" dirty="0" smtClean="0"/>
          </a:p>
          <a:p>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grpSp>
        <p:nvGrpSpPr>
          <p:cNvPr id="7" name="Group 6"/>
          <p:cNvGrpSpPr/>
          <p:nvPr/>
        </p:nvGrpSpPr>
        <p:grpSpPr>
          <a:xfrm>
            <a:off x="82180" y="4302031"/>
            <a:ext cx="5483854" cy="2362200"/>
            <a:chOff x="1219200" y="3429000"/>
            <a:chExt cx="7413180" cy="3124200"/>
          </a:xfrm>
        </p:grpSpPr>
        <p:sp>
          <p:nvSpPr>
            <p:cNvPr id="8" name="Text Box 4"/>
            <p:cNvSpPr txBox="1">
              <a:spLocks noChangeArrowheads="1"/>
            </p:cNvSpPr>
            <p:nvPr/>
          </p:nvSpPr>
          <p:spPr bwMode="auto">
            <a:xfrm>
              <a:off x="2216150" y="3429000"/>
              <a:ext cx="1425954" cy="6920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t>Process A</a:t>
              </a:r>
            </a:p>
            <a:p>
              <a:pPr>
                <a:lnSpc>
                  <a:spcPct val="100000"/>
                </a:lnSpc>
              </a:pPr>
              <a:r>
                <a:rPr lang="en-US" altLang="en-US" sz="1400"/>
                <a:t>code</a:t>
              </a:r>
            </a:p>
          </p:txBody>
        </p:sp>
        <p:sp>
          <p:nvSpPr>
            <p:cNvPr id="9" name="Text Box 5"/>
            <p:cNvSpPr txBox="1">
              <a:spLocks noChangeArrowheads="1"/>
            </p:cNvSpPr>
            <p:nvPr/>
          </p:nvSpPr>
          <p:spPr bwMode="auto">
            <a:xfrm>
              <a:off x="3886200" y="3429000"/>
              <a:ext cx="1434968" cy="6920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r>
                <a:rPr lang="en-US" altLang="en-US" sz="1400"/>
                <a:t>Process B</a:t>
              </a:r>
            </a:p>
            <a:p>
              <a:pPr>
                <a:lnSpc>
                  <a:spcPct val="100000"/>
                </a:lnSpc>
              </a:pPr>
              <a:r>
                <a:rPr lang="en-US" altLang="en-US" sz="1400"/>
                <a:t>code</a:t>
              </a:r>
            </a:p>
          </p:txBody>
        </p:sp>
        <p:sp>
          <p:nvSpPr>
            <p:cNvPr id="10" name="Line 6"/>
            <p:cNvSpPr>
              <a:spLocks noChangeShapeType="1"/>
            </p:cNvSpPr>
            <p:nvPr/>
          </p:nvSpPr>
          <p:spPr bwMode="auto">
            <a:xfrm flipH="1">
              <a:off x="2895600" y="4027488"/>
              <a:ext cx="6350" cy="4683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1" name="Line 7"/>
            <p:cNvSpPr>
              <a:spLocks noChangeShapeType="1"/>
            </p:cNvSpPr>
            <p:nvPr/>
          </p:nvSpPr>
          <p:spPr bwMode="auto">
            <a:xfrm>
              <a:off x="2895600" y="4495800"/>
              <a:ext cx="14478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2" name="Line 8"/>
            <p:cNvSpPr>
              <a:spLocks noChangeShapeType="1"/>
            </p:cNvSpPr>
            <p:nvPr/>
          </p:nvSpPr>
          <p:spPr bwMode="auto">
            <a:xfrm>
              <a:off x="4343400" y="48768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3" name="Line 9"/>
            <p:cNvSpPr>
              <a:spLocks noChangeShapeType="1"/>
            </p:cNvSpPr>
            <p:nvPr/>
          </p:nvSpPr>
          <p:spPr bwMode="auto">
            <a:xfrm flipH="1">
              <a:off x="2895600" y="5334000"/>
              <a:ext cx="14478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4" name="Line 10"/>
            <p:cNvSpPr>
              <a:spLocks noChangeShapeType="1"/>
            </p:cNvSpPr>
            <p:nvPr/>
          </p:nvSpPr>
          <p:spPr bwMode="auto">
            <a:xfrm>
              <a:off x="2895600" y="5715000"/>
              <a:ext cx="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5" name="Line 11"/>
            <p:cNvSpPr>
              <a:spLocks noChangeShapeType="1"/>
            </p:cNvSpPr>
            <p:nvPr/>
          </p:nvSpPr>
          <p:spPr bwMode="auto">
            <a:xfrm flipH="1">
              <a:off x="3721100" y="3429000"/>
              <a:ext cx="12700" cy="312420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16" name="Text Box 12"/>
            <p:cNvSpPr txBox="1">
              <a:spLocks noChangeArrowheads="1"/>
            </p:cNvSpPr>
            <p:nvPr/>
          </p:nvSpPr>
          <p:spPr bwMode="auto">
            <a:xfrm>
              <a:off x="5422900" y="4114800"/>
              <a:ext cx="1231273"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user code</a:t>
              </a:r>
            </a:p>
          </p:txBody>
        </p:sp>
        <p:sp>
          <p:nvSpPr>
            <p:cNvPr id="17" name="Text Box 13"/>
            <p:cNvSpPr txBox="1">
              <a:spLocks noChangeArrowheads="1"/>
            </p:cNvSpPr>
            <p:nvPr/>
          </p:nvSpPr>
          <p:spPr bwMode="auto">
            <a:xfrm>
              <a:off x="5422900" y="4529138"/>
              <a:ext cx="1404631"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kernel code</a:t>
              </a:r>
            </a:p>
          </p:txBody>
        </p:sp>
        <p:sp>
          <p:nvSpPr>
            <p:cNvPr id="18" name="Text Box 14"/>
            <p:cNvSpPr txBox="1">
              <a:spLocks noChangeArrowheads="1"/>
            </p:cNvSpPr>
            <p:nvPr/>
          </p:nvSpPr>
          <p:spPr bwMode="auto">
            <a:xfrm>
              <a:off x="5422900" y="4941888"/>
              <a:ext cx="1231273"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user code</a:t>
              </a:r>
            </a:p>
          </p:txBody>
        </p:sp>
        <p:sp>
          <p:nvSpPr>
            <p:cNvPr id="19" name="Text Box 15"/>
            <p:cNvSpPr txBox="1">
              <a:spLocks noChangeArrowheads="1"/>
            </p:cNvSpPr>
            <p:nvPr/>
          </p:nvSpPr>
          <p:spPr bwMode="auto">
            <a:xfrm>
              <a:off x="5405438" y="5378449"/>
              <a:ext cx="1404631"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kernel code</a:t>
              </a:r>
            </a:p>
          </p:txBody>
        </p:sp>
        <p:sp>
          <p:nvSpPr>
            <p:cNvPr id="20" name="Text Box 16"/>
            <p:cNvSpPr txBox="1">
              <a:spLocks noChangeArrowheads="1"/>
            </p:cNvSpPr>
            <p:nvPr/>
          </p:nvSpPr>
          <p:spPr bwMode="auto">
            <a:xfrm>
              <a:off x="5422900" y="5835650"/>
              <a:ext cx="1231273"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user code</a:t>
              </a:r>
            </a:p>
          </p:txBody>
        </p:sp>
        <p:sp>
          <p:nvSpPr>
            <p:cNvPr id="21" name="Line 17"/>
            <p:cNvSpPr>
              <a:spLocks noChangeShapeType="1"/>
            </p:cNvSpPr>
            <p:nvPr/>
          </p:nvSpPr>
          <p:spPr bwMode="auto">
            <a:xfrm>
              <a:off x="2146300" y="445293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2" name="Line 18"/>
            <p:cNvSpPr>
              <a:spLocks noChangeShapeType="1"/>
            </p:cNvSpPr>
            <p:nvPr/>
          </p:nvSpPr>
          <p:spPr bwMode="auto">
            <a:xfrm>
              <a:off x="2146300" y="4879975"/>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3" name="Line 19"/>
            <p:cNvSpPr>
              <a:spLocks noChangeShapeType="1"/>
            </p:cNvSpPr>
            <p:nvPr/>
          </p:nvSpPr>
          <p:spPr bwMode="auto">
            <a:xfrm>
              <a:off x="2146300" y="5307013"/>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4" name="Line 20"/>
            <p:cNvSpPr>
              <a:spLocks noChangeShapeType="1"/>
            </p:cNvSpPr>
            <p:nvPr/>
          </p:nvSpPr>
          <p:spPr bwMode="auto">
            <a:xfrm>
              <a:off x="2146300" y="5734050"/>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5" name="Line 21"/>
            <p:cNvSpPr>
              <a:spLocks noChangeShapeType="1"/>
            </p:cNvSpPr>
            <p:nvPr/>
          </p:nvSpPr>
          <p:spPr bwMode="auto">
            <a:xfrm>
              <a:off x="2146300" y="616108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6" name="Line 22"/>
            <p:cNvSpPr>
              <a:spLocks noChangeShapeType="1"/>
            </p:cNvSpPr>
            <p:nvPr/>
          </p:nvSpPr>
          <p:spPr bwMode="auto">
            <a:xfrm>
              <a:off x="2146300" y="4027488"/>
              <a:ext cx="4495800"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7" name="Line 23"/>
            <p:cNvSpPr>
              <a:spLocks noChangeShapeType="1"/>
            </p:cNvSpPr>
            <p:nvPr/>
          </p:nvSpPr>
          <p:spPr bwMode="auto">
            <a:xfrm>
              <a:off x="1219200" y="4038600"/>
              <a:ext cx="0" cy="1549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28" name="Text Box 24"/>
            <p:cNvSpPr txBox="1">
              <a:spLocks noChangeArrowheads="1"/>
            </p:cNvSpPr>
            <p:nvPr/>
          </p:nvSpPr>
          <p:spPr bwMode="auto">
            <a:xfrm>
              <a:off x="1219200" y="4648200"/>
              <a:ext cx="810794" cy="4070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400"/>
                <a:t>Time</a:t>
              </a:r>
            </a:p>
          </p:txBody>
        </p:sp>
        <p:sp>
          <p:nvSpPr>
            <p:cNvPr id="29" name="AutoShape 27"/>
            <p:cNvSpPr>
              <a:spLocks/>
            </p:cNvSpPr>
            <p:nvPr/>
          </p:nvSpPr>
          <p:spPr bwMode="auto">
            <a:xfrm>
              <a:off x="6858000" y="4451350"/>
              <a:ext cx="76200" cy="381000"/>
            </a:xfrm>
            <a:prstGeom prst="rightBrace">
              <a:avLst>
                <a:gd name="adj1" fmla="val 41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200"/>
            </a:p>
          </p:txBody>
        </p:sp>
        <p:sp>
          <p:nvSpPr>
            <p:cNvPr id="30" name="Text Box 28"/>
            <p:cNvSpPr txBox="1">
              <a:spLocks noChangeArrowheads="1"/>
            </p:cNvSpPr>
            <p:nvPr/>
          </p:nvSpPr>
          <p:spPr bwMode="auto">
            <a:xfrm>
              <a:off x="6937376" y="4419600"/>
              <a:ext cx="1695004"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i="1"/>
                <a:t>context switch</a:t>
              </a:r>
              <a:endParaRPr lang="en-US" altLang="en-US" sz="1200"/>
            </a:p>
          </p:txBody>
        </p:sp>
        <p:sp>
          <p:nvSpPr>
            <p:cNvPr id="31" name="AutoShape 29"/>
            <p:cNvSpPr>
              <a:spLocks/>
            </p:cNvSpPr>
            <p:nvPr/>
          </p:nvSpPr>
          <p:spPr bwMode="auto">
            <a:xfrm>
              <a:off x="6858000" y="5334000"/>
              <a:ext cx="76200" cy="381000"/>
            </a:xfrm>
            <a:prstGeom prst="rightBrace">
              <a:avLst>
                <a:gd name="adj1" fmla="val 41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nSpc>
                  <a:spcPct val="100000"/>
                </a:lnSpc>
              </a:pPr>
              <a:endParaRPr lang="en-US" altLang="en-US" sz="1200"/>
            </a:p>
          </p:txBody>
        </p:sp>
        <p:sp>
          <p:nvSpPr>
            <p:cNvPr id="32" name="Text Box 30"/>
            <p:cNvSpPr txBox="1">
              <a:spLocks noChangeArrowheads="1"/>
            </p:cNvSpPr>
            <p:nvPr/>
          </p:nvSpPr>
          <p:spPr bwMode="auto">
            <a:xfrm>
              <a:off x="6937375" y="5302250"/>
              <a:ext cx="1695004" cy="366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i="1"/>
                <a:t>context switch</a:t>
              </a:r>
              <a:endParaRPr lang="en-US" altLang="en-US" sz="1200"/>
            </a:p>
          </p:txBody>
        </p:sp>
      </p:grpSp>
      <p:grpSp>
        <p:nvGrpSpPr>
          <p:cNvPr id="33" name="Group 4"/>
          <p:cNvGrpSpPr>
            <a:grpSpLocks/>
          </p:cNvGrpSpPr>
          <p:nvPr/>
        </p:nvGrpSpPr>
        <p:grpSpPr bwMode="auto">
          <a:xfrm>
            <a:off x="5709333" y="4507437"/>
            <a:ext cx="3232969" cy="1490469"/>
            <a:chOff x="806" y="2352"/>
            <a:chExt cx="3834" cy="1248"/>
          </a:xfrm>
        </p:grpSpPr>
        <p:sp>
          <p:nvSpPr>
            <p:cNvPr id="34" name="Line 5"/>
            <p:cNvSpPr>
              <a:spLocks noChangeShapeType="1"/>
            </p:cNvSpPr>
            <p:nvPr/>
          </p:nvSpPr>
          <p:spPr bwMode="auto">
            <a:xfrm>
              <a:off x="1200" y="2448"/>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5" name="Text Box 6"/>
            <p:cNvSpPr txBox="1">
              <a:spLocks noChangeArrowheads="1"/>
            </p:cNvSpPr>
            <p:nvPr/>
          </p:nvSpPr>
          <p:spPr bwMode="auto">
            <a:xfrm>
              <a:off x="806" y="2784"/>
              <a:ext cx="642"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Time</a:t>
              </a:r>
            </a:p>
          </p:txBody>
        </p:sp>
        <p:sp>
          <p:nvSpPr>
            <p:cNvPr id="36" name="Line 7"/>
            <p:cNvSpPr>
              <a:spLocks noChangeShapeType="1"/>
            </p:cNvSpPr>
            <p:nvPr/>
          </p:nvSpPr>
          <p:spPr bwMode="auto">
            <a:xfrm>
              <a:off x="1968" y="2592"/>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37" name="Text Box 8"/>
            <p:cNvSpPr txBox="1">
              <a:spLocks noChangeArrowheads="1"/>
            </p:cNvSpPr>
            <p:nvPr/>
          </p:nvSpPr>
          <p:spPr bwMode="auto">
            <a:xfrm>
              <a:off x="1611" y="2352"/>
              <a:ext cx="1102"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dirty="0"/>
                <a:t>Process A</a:t>
              </a:r>
            </a:p>
          </p:txBody>
        </p:sp>
        <p:sp>
          <p:nvSpPr>
            <p:cNvPr id="38" name="Text Box 9"/>
            <p:cNvSpPr txBox="1">
              <a:spLocks noChangeArrowheads="1"/>
            </p:cNvSpPr>
            <p:nvPr/>
          </p:nvSpPr>
          <p:spPr bwMode="auto">
            <a:xfrm>
              <a:off x="2571" y="2352"/>
              <a:ext cx="110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Process B</a:t>
              </a:r>
            </a:p>
          </p:txBody>
        </p:sp>
        <p:sp>
          <p:nvSpPr>
            <p:cNvPr id="39" name="Text Box 10"/>
            <p:cNvSpPr txBox="1">
              <a:spLocks noChangeArrowheads="1"/>
            </p:cNvSpPr>
            <p:nvPr/>
          </p:nvSpPr>
          <p:spPr bwMode="auto">
            <a:xfrm>
              <a:off x="3531" y="2352"/>
              <a:ext cx="1109"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200"/>
                <a:t>Process C</a:t>
              </a:r>
            </a:p>
          </p:txBody>
        </p:sp>
        <p:sp>
          <p:nvSpPr>
            <p:cNvPr id="40" name="Line 11"/>
            <p:cNvSpPr>
              <a:spLocks noChangeShapeType="1"/>
            </p:cNvSpPr>
            <p:nvPr/>
          </p:nvSpPr>
          <p:spPr bwMode="auto">
            <a:xfrm>
              <a:off x="2928" y="2784"/>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1" name="Line 12"/>
            <p:cNvSpPr>
              <a:spLocks noChangeShapeType="1"/>
            </p:cNvSpPr>
            <p:nvPr/>
          </p:nvSpPr>
          <p:spPr bwMode="auto">
            <a:xfrm>
              <a:off x="3888" y="2976"/>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2" name="Line 13"/>
            <p:cNvSpPr>
              <a:spLocks noChangeShapeType="1"/>
            </p:cNvSpPr>
            <p:nvPr/>
          </p:nvSpPr>
          <p:spPr bwMode="auto">
            <a:xfrm>
              <a:off x="1968" y="3168"/>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3" name="Line 14"/>
            <p:cNvSpPr>
              <a:spLocks noChangeShapeType="1"/>
            </p:cNvSpPr>
            <p:nvPr/>
          </p:nvSpPr>
          <p:spPr bwMode="auto">
            <a:xfrm>
              <a:off x="3888" y="3360"/>
              <a:ext cx="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4" name="Line 15"/>
            <p:cNvSpPr>
              <a:spLocks noChangeShapeType="1"/>
            </p:cNvSpPr>
            <p:nvPr/>
          </p:nvSpPr>
          <p:spPr bwMode="auto">
            <a:xfrm>
              <a:off x="1680" y="2784"/>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5" name="Line 16"/>
            <p:cNvSpPr>
              <a:spLocks noChangeShapeType="1"/>
            </p:cNvSpPr>
            <p:nvPr/>
          </p:nvSpPr>
          <p:spPr bwMode="auto">
            <a:xfrm>
              <a:off x="1680" y="2976"/>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6" name="Line 17"/>
            <p:cNvSpPr>
              <a:spLocks noChangeShapeType="1"/>
            </p:cNvSpPr>
            <p:nvPr/>
          </p:nvSpPr>
          <p:spPr bwMode="auto">
            <a:xfrm>
              <a:off x="1680" y="3168"/>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7" name="Line 18"/>
            <p:cNvSpPr>
              <a:spLocks noChangeShapeType="1"/>
            </p:cNvSpPr>
            <p:nvPr/>
          </p:nvSpPr>
          <p:spPr bwMode="auto">
            <a:xfrm>
              <a:off x="1680" y="3360"/>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sp>
          <p:nvSpPr>
            <p:cNvPr id="48" name="Line 19"/>
            <p:cNvSpPr>
              <a:spLocks noChangeShapeType="1"/>
            </p:cNvSpPr>
            <p:nvPr/>
          </p:nvSpPr>
          <p:spPr bwMode="auto">
            <a:xfrm>
              <a:off x="1680" y="3552"/>
              <a:ext cx="2544" cy="0"/>
            </a:xfrm>
            <a:prstGeom prst="line">
              <a:avLst/>
            </a:prstGeom>
            <a:noFill/>
            <a:ln w="31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a:p>
          </p:txBody>
        </p:sp>
      </p:grpSp>
      <p:sp>
        <p:nvSpPr>
          <p:cNvPr id="50" name="Content Placeholder 4"/>
          <p:cNvSpPr txBox="1">
            <a:spLocks/>
          </p:cNvSpPr>
          <p:nvPr/>
        </p:nvSpPr>
        <p:spPr>
          <a:xfrm>
            <a:off x="2111078" y="2760277"/>
            <a:ext cx="8378952" cy="1989491"/>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endParaRPr lang="en-US" dirty="0" smtClean="0"/>
          </a:p>
          <a:p>
            <a:endParaRPr lang="en-US" dirty="0" smtClean="0"/>
          </a:p>
          <a:p>
            <a:endParaRPr lang="en-US" dirty="0"/>
          </a:p>
        </p:txBody>
      </p:sp>
      <p:sp>
        <p:nvSpPr>
          <p:cNvPr id="51" name="Content Placeholder 4"/>
          <p:cNvSpPr txBox="1">
            <a:spLocks/>
          </p:cNvSpPr>
          <p:nvPr/>
        </p:nvSpPr>
        <p:spPr>
          <a:xfrm>
            <a:off x="601016" y="3474890"/>
            <a:ext cx="8378952" cy="509092"/>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dirty="0"/>
              <a:t>Process concurrency and context </a:t>
            </a:r>
            <a:r>
              <a:rPr lang="en-US" dirty="0" smtClean="0"/>
              <a:t>switching</a:t>
            </a:r>
            <a:endParaRPr lang="en-US" dirty="0"/>
          </a:p>
        </p:txBody>
      </p:sp>
    </p:spTree>
    <p:extLst>
      <p:ext uri="{BB962C8B-B14F-4D97-AF65-F5344CB8AC3E}">
        <p14:creationId xmlns:p14="http://schemas.microsoft.com/office/powerpoint/2010/main" val="248784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8305800" cy="573088"/>
          </a:xfrm>
        </p:spPr>
        <p:txBody>
          <a:bodyPr>
            <a:normAutofit fontScale="90000"/>
          </a:bodyPr>
          <a:lstStyle/>
          <a:p>
            <a:pPr eaLnBrk="1" hangingPunct="1"/>
            <a:r>
              <a:rPr lang="en-US" altLang="en-US" smtClean="0">
                <a:latin typeface="Courier New" panose="02070309020205020404" pitchFamily="49" charset="0"/>
              </a:rPr>
              <a:t>wait</a:t>
            </a:r>
            <a:r>
              <a:rPr lang="en-US" altLang="en-US" smtClean="0"/>
              <a:t>: Synchronizing With Children</a:t>
            </a:r>
          </a:p>
        </p:txBody>
      </p:sp>
      <p:sp>
        <p:nvSpPr>
          <p:cNvPr id="499715" name="Rectangle 3"/>
          <p:cNvSpPr>
            <a:spLocks noGrp="1" noChangeArrowheads="1"/>
          </p:cNvSpPr>
          <p:nvPr>
            <p:ph type="body" idx="1"/>
          </p:nvPr>
        </p:nvSpPr>
        <p:spPr>
          <a:xfrm>
            <a:off x="444500" y="1828800"/>
            <a:ext cx="8255000" cy="4648200"/>
          </a:xfrm>
        </p:spPr>
        <p:txBody>
          <a:bodyPr/>
          <a:lstStyle/>
          <a:p>
            <a:pPr eaLnBrk="1" hangingPunct="1">
              <a:defRPr/>
            </a:pPr>
            <a:r>
              <a:rPr lang="en-US" altLang="en-US" dirty="0" err="1" smtClean="0">
                <a:latin typeface="Courier New" pitchFamily="49" charset="0"/>
              </a:rPr>
              <a:t>int</a:t>
            </a:r>
            <a:r>
              <a:rPr lang="en-US" altLang="en-US" dirty="0" smtClean="0">
                <a:latin typeface="Courier New" pitchFamily="49" charset="0"/>
              </a:rPr>
              <a:t> wait(</a:t>
            </a:r>
            <a:r>
              <a:rPr lang="en-US" altLang="en-US" dirty="0" err="1" smtClean="0">
                <a:latin typeface="Courier New" pitchFamily="49" charset="0"/>
              </a:rPr>
              <a:t>int</a:t>
            </a:r>
            <a:r>
              <a:rPr lang="en-US" altLang="en-US" dirty="0" smtClean="0">
                <a:latin typeface="Courier New" pitchFamily="49" charset="0"/>
              </a:rPr>
              <a:t> *</a:t>
            </a:r>
            <a:r>
              <a:rPr lang="en-US" altLang="en-US" dirty="0" err="1" smtClean="0">
                <a:latin typeface="Courier New" pitchFamily="49" charset="0"/>
              </a:rPr>
              <a:t>child_status</a:t>
            </a:r>
            <a:r>
              <a:rPr lang="en-US" altLang="en-US" dirty="0" smtClean="0">
                <a:latin typeface="Courier New" pitchFamily="49" charset="0"/>
              </a:rPr>
              <a:t>)</a:t>
            </a:r>
            <a:endParaRPr lang="en-US" altLang="en-US" dirty="0" smtClean="0"/>
          </a:p>
          <a:p>
            <a:pPr lvl="1" eaLnBrk="1" hangingPunct="1">
              <a:defRPr/>
            </a:pPr>
            <a:r>
              <a:rPr lang="en-US" altLang="en-US" dirty="0" smtClean="0"/>
              <a:t>Suspends current process until one of its children terminates</a:t>
            </a:r>
          </a:p>
          <a:p>
            <a:pPr lvl="1" eaLnBrk="1" hangingPunct="1">
              <a:defRPr/>
            </a:pPr>
            <a:r>
              <a:rPr lang="en-US" altLang="en-US" dirty="0" smtClean="0"/>
              <a:t>Return value is </a:t>
            </a:r>
            <a:r>
              <a:rPr lang="en-US" altLang="en-US" dirty="0" err="1" smtClean="0">
                <a:latin typeface="Courier New" pitchFamily="49" charset="0"/>
              </a:rPr>
              <a:t>pid</a:t>
            </a:r>
            <a:r>
              <a:rPr lang="en-US" altLang="en-US" dirty="0" smtClean="0"/>
              <a:t> of child process that terminated</a:t>
            </a:r>
          </a:p>
          <a:p>
            <a:pPr lvl="1" eaLnBrk="1" hangingPunct="1">
              <a:defRPr/>
            </a:pPr>
            <a:r>
              <a:rPr lang="en-US" altLang="en-US" dirty="0" smtClean="0"/>
              <a:t>If </a:t>
            </a:r>
            <a:r>
              <a:rPr lang="en-US" altLang="en-US" dirty="0" err="1" smtClean="0">
                <a:latin typeface="Courier New" pitchFamily="49" charset="0"/>
              </a:rPr>
              <a:t>child_status</a:t>
            </a:r>
            <a:r>
              <a:rPr lang="en-US" altLang="en-US" dirty="0" smtClean="0"/>
              <a:t> </a:t>
            </a:r>
            <a:r>
              <a:rPr lang="en-US" altLang="en-US" dirty="0" smtClean="0">
                <a:latin typeface="Courier New" pitchFamily="49" charset="0"/>
              </a:rPr>
              <a:t>!= NULL</a:t>
            </a:r>
            <a:r>
              <a:rPr lang="en-US" altLang="en-US" dirty="0" smtClean="0"/>
              <a:t>, then integer it points to will be set to indicate why child terminated</a:t>
            </a:r>
          </a:p>
        </p:txBody>
      </p:sp>
      <p:sp>
        <p:nvSpPr>
          <p:cNvPr id="2" name="Date Placeholder 1"/>
          <p:cNvSpPr>
            <a:spLocks noGrp="1"/>
          </p:cNvSpPr>
          <p:nvPr>
            <p:ph type="dt" sz="half" idx="10"/>
          </p:nvPr>
        </p:nvSpPr>
        <p:spPr/>
        <p:txBody>
          <a:bodyPr/>
          <a:lstStyle/>
          <a:p>
            <a:r>
              <a:rPr lang="en-US" smtClean="0"/>
              <a:t>Feb-9, 2016</a:t>
            </a:r>
            <a:endParaRPr lang="en-US" dirty="0"/>
          </a:p>
        </p:txBody>
      </p:sp>
      <p:sp>
        <p:nvSpPr>
          <p:cNvPr id="3" name="Footer Placeholder 2"/>
          <p:cNvSpPr>
            <a:spLocks noGrp="1"/>
          </p:cNvSpPr>
          <p:nvPr>
            <p:ph type="ftr" sz="quarter" idx="11"/>
          </p:nvPr>
        </p:nvSpPr>
        <p:spPr/>
        <p:txBody>
          <a:bodyPr/>
          <a:lstStyle/>
          <a:p>
            <a:r>
              <a:rPr lang="en-US" smtClean="0"/>
              <a:t>CSCE-313 Spring 2016</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Tree>
    <p:extLst>
      <p:ext uri="{BB962C8B-B14F-4D97-AF65-F5344CB8AC3E}">
        <p14:creationId xmlns:p14="http://schemas.microsoft.com/office/powerpoint/2010/main" val="6461134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228600"/>
            <a:ext cx="8305800" cy="573088"/>
          </a:xfrm>
        </p:spPr>
        <p:txBody>
          <a:bodyPr>
            <a:normAutofit fontScale="90000"/>
          </a:bodyPr>
          <a:lstStyle/>
          <a:p>
            <a:pPr eaLnBrk="1" hangingPunct="1"/>
            <a:r>
              <a:rPr lang="en-US" altLang="en-US" smtClean="0">
                <a:latin typeface="Courier New" panose="02070309020205020404" pitchFamily="49" charset="0"/>
              </a:rPr>
              <a:t>wait</a:t>
            </a:r>
            <a:r>
              <a:rPr lang="en-US" altLang="en-US" smtClean="0"/>
              <a:t>: Synchronizing With Children</a:t>
            </a:r>
          </a:p>
        </p:txBody>
      </p:sp>
      <p:sp>
        <p:nvSpPr>
          <p:cNvPr id="2" name="Date Placeholder 1"/>
          <p:cNvSpPr>
            <a:spLocks noGrp="1"/>
          </p:cNvSpPr>
          <p:nvPr>
            <p:ph type="dt" sz="half" idx="10"/>
          </p:nvPr>
        </p:nvSpPr>
        <p:spPr/>
        <p:txBody>
          <a:bodyPr/>
          <a:lstStyle/>
          <a:p>
            <a:r>
              <a:rPr lang="en-US" smtClean="0"/>
              <a:t>Feb-9, 2016</a:t>
            </a:r>
            <a:endParaRPr lang="en-US" dirty="0"/>
          </a:p>
        </p:txBody>
      </p:sp>
      <p:sp>
        <p:nvSpPr>
          <p:cNvPr id="3" name="Footer Placeholder 2"/>
          <p:cNvSpPr>
            <a:spLocks noGrp="1"/>
          </p:cNvSpPr>
          <p:nvPr>
            <p:ph type="ftr" sz="quarter" idx="11"/>
          </p:nvPr>
        </p:nvSpPr>
        <p:spPr/>
        <p:txBody>
          <a:bodyPr/>
          <a:lstStyle/>
          <a:p>
            <a:r>
              <a:rPr lang="en-US" smtClean="0"/>
              <a:t>CSCE-313 Spring 2016</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
        <p:nvSpPr>
          <p:cNvPr id="7" name="Text Box 4"/>
          <p:cNvSpPr txBox="1">
            <a:spLocks noChangeArrowheads="1"/>
          </p:cNvSpPr>
          <p:nvPr/>
        </p:nvSpPr>
        <p:spPr bwMode="auto">
          <a:xfrm>
            <a:off x="76200" y="1987232"/>
            <a:ext cx="6141112" cy="3970318"/>
          </a:xfrm>
          <a:prstGeom prst="rect">
            <a:avLst/>
          </a:prstGeom>
          <a:solidFill>
            <a:srgbClr val="FFFF99"/>
          </a:solidFill>
          <a:ln>
            <a:noFill/>
          </a:ln>
          <a:effectLst/>
          <a:extLst>
            <a:ext uri="{91240B29-F687-4f45-9708-019B960494DF}">
              <a14:hiddenLine xmlns="" xmlns:a14="http://schemas.microsoft.com/office/drawing/2010/main" w="317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dirty="0" smtClean="0">
                <a:latin typeface="Courier New" panose="02070309020205020404" pitchFamily="49" charset="0"/>
              </a:rPr>
              <a:t>Void </a:t>
            </a:r>
            <a:r>
              <a:rPr lang="en-US" altLang="en-US" dirty="0" err="1" smtClean="0">
                <a:latin typeface="Courier New" panose="02070309020205020404" pitchFamily="49" charset="0"/>
              </a:rPr>
              <a:t>wait_demo</a:t>
            </a:r>
            <a:r>
              <a:rPr lang="en-US" altLang="en-US" dirty="0" smtClean="0">
                <a:latin typeface="Courier New" panose="02070309020205020404" pitchFamily="49" charset="0"/>
              </a:rPr>
              <a:t>(</a:t>
            </a: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int</a:t>
            </a:r>
            <a:r>
              <a:rPr lang="en-US" altLang="en-US" dirty="0">
                <a:latin typeface="Courier New" panose="02070309020205020404" pitchFamily="49" charset="0"/>
              </a:rPr>
              <a:t> </a:t>
            </a:r>
            <a:r>
              <a:rPr lang="en-US" altLang="en-US" dirty="0" err="1">
                <a:latin typeface="Courier New" panose="02070309020205020404" pitchFamily="49" charset="0"/>
              </a:rPr>
              <a:t>child_status</a:t>
            </a:r>
            <a:r>
              <a:rPr lang="en-US" altLang="en-US" dirty="0">
                <a:latin typeface="Courier New" panose="02070309020205020404" pitchFamily="49" charset="0"/>
              </a:rPr>
              <a:t>;  </a:t>
            </a:r>
          </a:p>
          <a:p>
            <a:pPr algn="l">
              <a:lnSpc>
                <a:spcPct val="100000"/>
              </a:lnSpc>
            </a:pPr>
            <a:endParaRPr lang="en-US" altLang="en-US" dirty="0">
              <a:latin typeface="Courier New" panose="02070309020205020404" pitchFamily="49" charset="0"/>
            </a:endParaRPr>
          </a:p>
          <a:p>
            <a:pPr algn="l">
              <a:lnSpc>
                <a:spcPct val="100000"/>
              </a:lnSpc>
            </a:pPr>
            <a:r>
              <a:rPr lang="en-US" altLang="en-US" dirty="0">
                <a:latin typeface="Courier New" panose="02070309020205020404" pitchFamily="49" charset="0"/>
              </a:rPr>
              <a:t>   if (fork() == 0)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("HC: hello from child\n");</a:t>
            </a:r>
          </a:p>
          <a:p>
            <a:pPr algn="l">
              <a:lnSpc>
                <a:spcPct val="100000"/>
              </a:lnSpc>
            </a:pP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else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("HP: hello from parent\n");</a:t>
            </a:r>
          </a:p>
          <a:p>
            <a:pPr algn="l">
              <a:lnSpc>
                <a:spcPct val="100000"/>
              </a:lnSpc>
            </a:pPr>
            <a:r>
              <a:rPr lang="en-US" altLang="en-US" dirty="0">
                <a:latin typeface="Courier New" panose="02070309020205020404" pitchFamily="49" charset="0"/>
              </a:rPr>
              <a:t>      wait(&amp;</a:t>
            </a:r>
            <a:r>
              <a:rPr lang="en-US" altLang="en-US" dirty="0" err="1">
                <a:latin typeface="Courier New" panose="02070309020205020404" pitchFamily="49" charset="0"/>
              </a:rPr>
              <a:t>child_status</a:t>
            </a:r>
            <a:r>
              <a:rPr lang="en-US" altLang="en-US" dirty="0">
                <a:latin typeface="Courier New" panose="02070309020205020404" pitchFamily="49" charset="0"/>
              </a:rPr>
              <a:t>);</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("CT: child has terminated\n");</a:t>
            </a:r>
          </a:p>
          <a:p>
            <a:pPr algn="l">
              <a:lnSpc>
                <a:spcPct val="100000"/>
              </a:lnSpc>
            </a:pPr>
            <a:r>
              <a:rPr lang="en-US" altLang="en-US" dirty="0">
                <a:latin typeface="Courier New" panose="02070309020205020404" pitchFamily="49" charset="0"/>
              </a:rPr>
              <a:t>   }</a:t>
            </a:r>
          </a:p>
          <a:p>
            <a:pPr algn="l">
              <a:lnSpc>
                <a:spcPct val="100000"/>
              </a:lnSpc>
            </a:pPr>
            <a:r>
              <a:rPr lang="en-US" altLang="en-US" dirty="0">
                <a:latin typeface="Courier New" panose="02070309020205020404" pitchFamily="49" charset="0"/>
              </a:rPr>
              <a:t>   </a:t>
            </a:r>
            <a:r>
              <a:rPr lang="en-US" altLang="en-US" dirty="0" err="1">
                <a:latin typeface="Courier New" panose="02070309020205020404" pitchFamily="49" charset="0"/>
              </a:rPr>
              <a:t>printf</a:t>
            </a:r>
            <a:r>
              <a:rPr lang="en-US" altLang="en-US" dirty="0">
                <a:latin typeface="Courier New" panose="02070309020205020404" pitchFamily="49" charset="0"/>
              </a:rPr>
              <a:t>("Bye\n");</a:t>
            </a:r>
          </a:p>
          <a:p>
            <a:pPr algn="l">
              <a:lnSpc>
                <a:spcPct val="100000"/>
              </a:lnSpc>
            </a:pPr>
            <a:r>
              <a:rPr lang="en-US" altLang="en-US" dirty="0">
                <a:latin typeface="Courier New" panose="02070309020205020404" pitchFamily="49" charset="0"/>
              </a:rPr>
              <a:t>   exit(0);</a:t>
            </a:r>
          </a:p>
          <a:p>
            <a:pPr algn="l">
              <a:lnSpc>
                <a:spcPct val="100000"/>
              </a:lnSpc>
            </a:pPr>
            <a:r>
              <a:rPr lang="en-US" altLang="en-US" dirty="0">
                <a:latin typeface="Courier New" panose="02070309020205020404" pitchFamily="49" charset="0"/>
              </a:rPr>
              <a:t>}</a:t>
            </a:r>
          </a:p>
        </p:txBody>
      </p:sp>
      <p:sp>
        <p:nvSpPr>
          <p:cNvPr id="9" name="Line 7"/>
          <p:cNvSpPr>
            <a:spLocks noChangeShapeType="1"/>
          </p:cNvSpPr>
          <p:nvPr/>
        </p:nvSpPr>
        <p:spPr bwMode="auto">
          <a:xfrm>
            <a:off x="6324600" y="5257800"/>
            <a:ext cx="38100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 name="Group 22"/>
          <p:cNvGrpSpPr>
            <a:grpSpLocks/>
          </p:cNvGrpSpPr>
          <p:nvPr/>
        </p:nvGrpSpPr>
        <p:grpSpPr bwMode="auto">
          <a:xfrm>
            <a:off x="6705600" y="4267200"/>
            <a:ext cx="428625" cy="1022350"/>
            <a:chOff x="4224" y="2688"/>
            <a:chExt cx="270" cy="644"/>
          </a:xfrm>
        </p:grpSpPr>
        <p:sp>
          <p:nvSpPr>
            <p:cNvPr id="11" name="Line 6"/>
            <p:cNvSpPr>
              <a:spLocks noChangeShapeType="1"/>
            </p:cNvSpPr>
            <p:nvPr/>
          </p:nvSpPr>
          <p:spPr bwMode="auto">
            <a:xfrm flipV="1">
              <a:off x="4224" y="2880"/>
              <a:ext cx="0" cy="43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p:cNvSpPr>
              <a:spLocks noChangeShapeType="1"/>
            </p:cNvSpPr>
            <p:nvPr/>
          </p:nvSpPr>
          <p:spPr bwMode="auto">
            <a:xfrm>
              <a:off x="4224" y="2880"/>
              <a:ext cx="24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9"/>
            <p:cNvSpPr txBox="1">
              <a:spLocks noChangeArrowheads="1"/>
            </p:cNvSpPr>
            <p:nvPr/>
          </p:nvSpPr>
          <p:spPr bwMode="auto">
            <a:xfrm>
              <a:off x="4224" y="3120"/>
              <a:ext cx="270"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HP</a:t>
              </a:r>
            </a:p>
          </p:txBody>
        </p:sp>
        <p:sp>
          <p:nvSpPr>
            <p:cNvPr id="14" name="Text Box 10"/>
            <p:cNvSpPr txBox="1">
              <a:spLocks noChangeArrowheads="1"/>
            </p:cNvSpPr>
            <p:nvPr/>
          </p:nvSpPr>
          <p:spPr bwMode="auto">
            <a:xfrm>
              <a:off x="4224" y="2688"/>
              <a:ext cx="270"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HC</a:t>
              </a:r>
            </a:p>
          </p:txBody>
        </p:sp>
        <p:sp>
          <p:nvSpPr>
            <p:cNvPr id="15" name="Line 16"/>
            <p:cNvSpPr>
              <a:spLocks noChangeShapeType="1"/>
            </p:cNvSpPr>
            <p:nvPr/>
          </p:nvSpPr>
          <p:spPr bwMode="auto">
            <a:xfrm>
              <a:off x="4224" y="3312"/>
              <a:ext cx="24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 name="Group 23"/>
          <p:cNvGrpSpPr>
            <a:grpSpLocks/>
          </p:cNvGrpSpPr>
          <p:nvPr/>
        </p:nvGrpSpPr>
        <p:grpSpPr bwMode="auto">
          <a:xfrm>
            <a:off x="7086600" y="4267200"/>
            <a:ext cx="549275" cy="990600"/>
            <a:chOff x="4464" y="2688"/>
            <a:chExt cx="346" cy="624"/>
          </a:xfrm>
        </p:grpSpPr>
        <p:sp>
          <p:nvSpPr>
            <p:cNvPr id="17" name="Text Box 12"/>
            <p:cNvSpPr txBox="1">
              <a:spLocks noChangeArrowheads="1"/>
            </p:cNvSpPr>
            <p:nvPr/>
          </p:nvSpPr>
          <p:spPr bwMode="auto">
            <a:xfrm>
              <a:off x="4464" y="2688"/>
              <a:ext cx="34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18" name="Line 17"/>
            <p:cNvSpPr>
              <a:spLocks noChangeShapeType="1"/>
            </p:cNvSpPr>
            <p:nvPr/>
          </p:nvSpPr>
          <p:spPr bwMode="auto">
            <a:xfrm>
              <a:off x="4464" y="2880"/>
              <a:ext cx="3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8"/>
            <p:cNvSpPr>
              <a:spLocks noChangeShapeType="1"/>
            </p:cNvSpPr>
            <p:nvPr/>
          </p:nvSpPr>
          <p:spPr bwMode="auto">
            <a:xfrm>
              <a:off x="4464" y="3312"/>
              <a:ext cx="336"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 name="Group 24"/>
          <p:cNvGrpSpPr>
            <a:grpSpLocks/>
          </p:cNvGrpSpPr>
          <p:nvPr/>
        </p:nvGrpSpPr>
        <p:grpSpPr bwMode="auto">
          <a:xfrm>
            <a:off x="7620000" y="4572000"/>
            <a:ext cx="381000" cy="685800"/>
            <a:chOff x="4800" y="2880"/>
            <a:chExt cx="240" cy="432"/>
          </a:xfrm>
        </p:grpSpPr>
        <p:sp>
          <p:nvSpPr>
            <p:cNvPr id="21" name="Line 13"/>
            <p:cNvSpPr>
              <a:spLocks noChangeShapeType="1"/>
            </p:cNvSpPr>
            <p:nvPr/>
          </p:nvSpPr>
          <p:spPr bwMode="auto">
            <a:xfrm>
              <a:off x="4800" y="2880"/>
              <a:ext cx="240" cy="0"/>
            </a:xfrm>
            <a:prstGeom prst="line">
              <a:avLst/>
            </a:prstGeom>
            <a:noFill/>
            <a:ln w="254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5"/>
            <p:cNvSpPr>
              <a:spLocks noChangeShapeType="1"/>
            </p:cNvSpPr>
            <p:nvPr/>
          </p:nvSpPr>
          <p:spPr bwMode="auto">
            <a:xfrm>
              <a:off x="5040" y="2880"/>
              <a:ext cx="0" cy="43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9"/>
            <p:cNvSpPr>
              <a:spLocks noChangeShapeType="1"/>
            </p:cNvSpPr>
            <p:nvPr/>
          </p:nvSpPr>
          <p:spPr bwMode="auto">
            <a:xfrm>
              <a:off x="4800" y="3312"/>
              <a:ext cx="24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 name="Group 25"/>
          <p:cNvGrpSpPr>
            <a:grpSpLocks/>
          </p:cNvGrpSpPr>
          <p:nvPr/>
        </p:nvGrpSpPr>
        <p:grpSpPr bwMode="auto">
          <a:xfrm>
            <a:off x="8001000" y="4953000"/>
            <a:ext cx="428625" cy="336550"/>
            <a:chOff x="5040" y="3120"/>
            <a:chExt cx="270" cy="212"/>
          </a:xfrm>
        </p:grpSpPr>
        <p:sp>
          <p:nvSpPr>
            <p:cNvPr id="25" name="Text Box 14"/>
            <p:cNvSpPr txBox="1">
              <a:spLocks noChangeArrowheads="1"/>
            </p:cNvSpPr>
            <p:nvPr/>
          </p:nvSpPr>
          <p:spPr bwMode="auto">
            <a:xfrm>
              <a:off x="5040" y="3120"/>
              <a:ext cx="270"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CT</a:t>
              </a:r>
            </a:p>
          </p:txBody>
        </p:sp>
        <p:sp>
          <p:nvSpPr>
            <p:cNvPr id="26" name="Line 20"/>
            <p:cNvSpPr>
              <a:spLocks noChangeShapeType="1"/>
            </p:cNvSpPr>
            <p:nvPr/>
          </p:nvSpPr>
          <p:spPr bwMode="auto">
            <a:xfrm>
              <a:off x="5040" y="3312"/>
              <a:ext cx="240"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6"/>
          <p:cNvGrpSpPr>
            <a:grpSpLocks/>
          </p:cNvGrpSpPr>
          <p:nvPr/>
        </p:nvGrpSpPr>
        <p:grpSpPr bwMode="auto">
          <a:xfrm>
            <a:off x="8382000" y="4953000"/>
            <a:ext cx="549275" cy="336550"/>
            <a:chOff x="5280" y="3120"/>
            <a:chExt cx="346" cy="212"/>
          </a:xfrm>
        </p:grpSpPr>
        <p:sp>
          <p:nvSpPr>
            <p:cNvPr id="28" name="Text Box 11"/>
            <p:cNvSpPr txBox="1">
              <a:spLocks noChangeArrowheads="1"/>
            </p:cNvSpPr>
            <p:nvPr/>
          </p:nvSpPr>
          <p:spPr bwMode="auto">
            <a:xfrm>
              <a:off x="5280" y="3120"/>
              <a:ext cx="34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algn="ctr"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lgn="l">
                <a:lnSpc>
                  <a:spcPct val="100000"/>
                </a:lnSpc>
              </a:pPr>
              <a:r>
                <a:rPr lang="en-US" altLang="en-US" sz="1600">
                  <a:latin typeface="Courier New" panose="02070309020205020404" pitchFamily="49" charset="0"/>
                </a:rPr>
                <a:t>Bye</a:t>
              </a:r>
            </a:p>
          </p:txBody>
        </p:sp>
        <p:sp>
          <p:nvSpPr>
            <p:cNvPr id="29" name="Line 21"/>
            <p:cNvSpPr>
              <a:spLocks noChangeShapeType="1"/>
            </p:cNvSpPr>
            <p:nvPr/>
          </p:nvSpPr>
          <p:spPr bwMode="auto">
            <a:xfrm>
              <a:off x="5280" y="3312"/>
              <a:ext cx="288" cy="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23104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questions to ponder about processes</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
        <p:nvSpPr>
          <p:cNvPr id="6" name="Content Placeholder 5"/>
          <p:cNvSpPr>
            <a:spLocks noGrp="1"/>
          </p:cNvSpPr>
          <p:nvPr>
            <p:ph sz="quarter" idx="1"/>
          </p:nvPr>
        </p:nvSpPr>
        <p:spPr/>
        <p:txBody>
          <a:bodyPr>
            <a:normAutofit fontScale="70000" lnSpcReduction="20000"/>
          </a:bodyPr>
          <a:lstStyle/>
          <a:p>
            <a:pPr>
              <a:buFont typeface="Wingdings" panose="05000000000000000000" pitchFamily="2" charset="2"/>
              <a:buChar char=""/>
            </a:pPr>
            <a:r>
              <a:rPr lang="en-US" sz="4600" dirty="0" smtClean="0">
                <a:solidFill>
                  <a:srgbClr val="FF0000"/>
                </a:solidFill>
              </a:rPr>
              <a:t>How is a process created?</a:t>
            </a:r>
          </a:p>
          <a:p>
            <a:r>
              <a:rPr lang="en-US" dirty="0" smtClean="0"/>
              <a:t>How is a process deleted?</a:t>
            </a:r>
          </a:p>
          <a:p>
            <a:r>
              <a:rPr lang="en-US" dirty="0" smtClean="0"/>
              <a:t>Is there a user process and kernel process</a:t>
            </a:r>
          </a:p>
          <a:p>
            <a:r>
              <a:rPr lang="en-US" dirty="0" smtClean="0"/>
              <a:t>Where do we keep information about a process</a:t>
            </a:r>
          </a:p>
          <a:p>
            <a:pPr>
              <a:buFont typeface="Wingdings" panose="05000000000000000000" pitchFamily="2" charset="2"/>
              <a:buChar char=""/>
            </a:pPr>
            <a:r>
              <a:rPr lang="en-US" sz="4100" dirty="0" smtClean="0">
                <a:solidFill>
                  <a:srgbClr val="FF0000"/>
                </a:solidFill>
              </a:rPr>
              <a:t>Does a process have to run through completion from start to finish or can it be interrupted?</a:t>
            </a:r>
          </a:p>
          <a:p>
            <a:r>
              <a:rPr lang="en-US" dirty="0" smtClean="0"/>
              <a:t>Do processes have priorities? </a:t>
            </a:r>
          </a:p>
          <a:p>
            <a:r>
              <a:rPr lang="en-US" dirty="0" smtClean="0"/>
              <a:t>What are the relationships between multiple processes in a system?</a:t>
            </a:r>
          </a:p>
          <a:p>
            <a:r>
              <a:rPr lang="en-US" dirty="0" smtClean="0"/>
              <a:t>Can </a:t>
            </a:r>
            <a:r>
              <a:rPr lang="en-US" dirty="0"/>
              <a:t>we have multiple processes related to the same program? Would multiple processes of the same program share addresses during execution</a:t>
            </a:r>
            <a:r>
              <a:rPr lang="en-US" dirty="0" smtClean="0"/>
              <a:t>?</a:t>
            </a:r>
          </a:p>
          <a:p>
            <a:pPr>
              <a:buFont typeface="Wingdings" panose="05000000000000000000" pitchFamily="2" charset="2"/>
              <a:buChar char=""/>
            </a:pPr>
            <a:r>
              <a:rPr lang="en-US" sz="4600" dirty="0" smtClean="0">
                <a:solidFill>
                  <a:srgbClr val="FF0000"/>
                </a:solidFill>
              </a:rPr>
              <a:t>How does a program run a program?</a:t>
            </a:r>
          </a:p>
          <a:p>
            <a:pPr>
              <a:buFont typeface="Wingdings" panose="05000000000000000000" pitchFamily="2" charset="2"/>
              <a:buChar char=""/>
            </a:pPr>
            <a:r>
              <a:rPr lang="en-US" sz="4600" dirty="0" smtClean="0">
                <a:solidFill>
                  <a:srgbClr val="FF0000"/>
                </a:solidFill>
              </a:rPr>
              <a:t>How does a parent wait for a child to exit?</a:t>
            </a:r>
            <a:endParaRPr lang="en-US" sz="4600" dirty="0">
              <a:solidFill>
                <a:srgbClr val="FF0000"/>
              </a:solidFill>
            </a:endParaRPr>
          </a:p>
          <a:p>
            <a:endParaRPr lang="en-US" dirty="0"/>
          </a:p>
        </p:txBody>
      </p:sp>
    </p:spTree>
    <p:extLst>
      <p:ext uri="{BB962C8B-B14F-4D97-AF65-F5344CB8AC3E}">
        <p14:creationId xmlns:p14="http://schemas.microsoft.com/office/powerpoint/2010/main" val="26470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1" end="1"/>
                                            </p:txEl>
                                          </p:spTgt>
                                        </p:tgtEl>
                                      </p:cBhvr>
                                    </p:animEffect>
                                    <p:set>
                                      <p:cBhvr>
                                        <p:cTn id="7" dur="1" fill="hold">
                                          <p:stCondLst>
                                            <p:cond delay="499"/>
                                          </p:stCondLst>
                                        </p:cTn>
                                        <p:tgtEl>
                                          <p:spTgt spid="6">
                                            <p:txEl>
                                              <p:pRg st="1" end="1"/>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xEl>
                                              <p:pRg st="2" end="2"/>
                                            </p:txEl>
                                          </p:spTgt>
                                        </p:tgtEl>
                                      </p:cBhvr>
                                    </p:animEffect>
                                    <p:set>
                                      <p:cBhvr>
                                        <p:cTn id="10" dur="1" fill="hold">
                                          <p:stCondLst>
                                            <p:cond delay="499"/>
                                          </p:stCondLst>
                                        </p:cTn>
                                        <p:tgtEl>
                                          <p:spTgt spid="6">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
                                            <p:txEl>
                                              <p:pRg st="3" end="3"/>
                                            </p:txEl>
                                          </p:spTgt>
                                        </p:tgtEl>
                                      </p:cBhvr>
                                    </p:animEffect>
                                    <p:set>
                                      <p:cBhvr>
                                        <p:cTn id="13" dur="1" fill="hold">
                                          <p:stCondLst>
                                            <p:cond delay="499"/>
                                          </p:stCondLst>
                                        </p:cTn>
                                        <p:tgtEl>
                                          <p:spTgt spid="6">
                                            <p:txEl>
                                              <p:pRg st="3" end="3"/>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
                                            <p:txEl>
                                              <p:pRg st="5" end="5"/>
                                            </p:txEl>
                                          </p:spTgt>
                                        </p:tgtEl>
                                      </p:cBhvr>
                                    </p:animEffect>
                                    <p:set>
                                      <p:cBhvr>
                                        <p:cTn id="16" dur="1" fill="hold">
                                          <p:stCondLst>
                                            <p:cond delay="499"/>
                                          </p:stCondLst>
                                        </p:cTn>
                                        <p:tgtEl>
                                          <p:spTgt spid="6">
                                            <p:txEl>
                                              <p:pRg st="5" end="5"/>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6">
                                            <p:txEl>
                                              <p:pRg st="6" end="6"/>
                                            </p:txEl>
                                          </p:spTgt>
                                        </p:tgtEl>
                                      </p:cBhvr>
                                    </p:animEffect>
                                    <p:set>
                                      <p:cBhvr>
                                        <p:cTn id="19" dur="1" fill="hold">
                                          <p:stCondLst>
                                            <p:cond delay="499"/>
                                          </p:stCondLst>
                                        </p:cTn>
                                        <p:tgtEl>
                                          <p:spTgt spid="6">
                                            <p:txEl>
                                              <p:pRg st="6" end="6"/>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6">
                                            <p:txEl>
                                              <p:pRg st="7" end="7"/>
                                            </p:txEl>
                                          </p:spTgt>
                                        </p:tgtEl>
                                      </p:cBhvr>
                                    </p:animEffect>
                                    <p:set>
                                      <p:cBhvr>
                                        <p:cTn id="22" dur="1" fill="hold">
                                          <p:stCondLst>
                                            <p:cond delay="499"/>
                                          </p:stCondLst>
                                        </p:cTn>
                                        <p:tgtEl>
                                          <p:spTgt spid="6">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type="body" idx="1"/>
          </p:nvPr>
        </p:nvSpPr>
        <p:spPr>
          <a:xfrm>
            <a:off x="152400" y="1600200"/>
            <a:ext cx="8839200" cy="4845050"/>
          </a:xfrm>
        </p:spPr>
        <p:txBody>
          <a:bodyPr>
            <a:normAutofit/>
          </a:bodyPr>
          <a:lstStyle/>
          <a:p>
            <a:pPr eaLnBrk="1" hangingPunct="1">
              <a:defRPr/>
            </a:pPr>
            <a:r>
              <a:rPr lang="en-US" altLang="en-US" dirty="0" smtClean="0"/>
              <a:t>Shell Basics</a:t>
            </a:r>
          </a:p>
          <a:p>
            <a:pPr eaLnBrk="1" hangingPunct="1">
              <a:defRPr/>
            </a:pPr>
            <a:r>
              <a:rPr lang="en-US" altLang="en-US" dirty="0" smtClean="0"/>
              <a:t>Replacing </a:t>
            </a:r>
            <a:r>
              <a:rPr lang="en-US" altLang="en-US" dirty="0" smtClean="0"/>
              <a:t>Program Executed by Process</a:t>
            </a:r>
          </a:p>
          <a:p>
            <a:pPr lvl="1" eaLnBrk="1" hangingPunct="1">
              <a:defRPr/>
            </a:pPr>
            <a:r>
              <a:rPr lang="en-US" altLang="en-US" dirty="0" smtClean="0"/>
              <a:t>Call </a:t>
            </a:r>
            <a:r>
              <a:rPr lang="en-US" altLang="en-US" dirty="0" err="1" smtClean="0">
                <a:latin typeface="Courier New" pitchFamily="49" charset="0"/>
              </a:rPr>
              <a:t>execv</a:t>
            </a:r>
            <a:r>
              <a:rPr lang="en-US" altLang="en-US" dirty="0" smtClean="0">
                <a:latin typeface="Courier New" pitchFamily="49" charset="0"/>
              </a:rPr>
              <a:t> </a:t>
            </a:r>
            <a:r>
              <a:rPr lang="en-US" altLang="en-US" dirty="0" smtClean="0"/>
              <a:t>(or variant)</a:t>
            </a:r>
          </a:p>
          <a:p>
            <a:pPr lvl="2" eaLnBrk="1" hangingPunct="1">
              <a:defRPr/>
            </a:pPr>
            <a:r>
              <a:rPr lang="en-US" altLang="en-US" dirty="0" smtClean="0"/>
              <a:t>One call, (normally) no return</a:t>
            </a:r>
            <a:endParaRPr lang="en-US" altLang="en-US" dirty="0" smtClean="0">
              <a:latin typeface="Courier New" pitchFamily="49" charset="0"/>
            </a:endParaRPr>
          </a:p>
          <a:p>
            <a:pPr eaLnBrk="1" hangingPunct="1">
              <a:defRPr/>
            </a:pPr>
            <a:r>
              <a:rPr lang="en-US" altLang="en-US" dirty="0" smtClean="0"/>
              <a:t>Spawning Processes</a:t>
            </a:r>
          </a:p>
          <a:p>
            <a:pPr lvl="1" eaLnBrk="1" hangingPunct="1">
              <a:defRPr/>
            </a:pPr>
            <a:r>
              <a:rPr lang="en-US" altLang="en-US" dirty="0" smtClean="0"/>
              <a:t>Call to </a:t>
            </a:r>
            <a:r>
              <a:rPr lang="en-US" altLang="en-US" dirty="0" smtClean="0">
                <a:latin typeface="Courier New" pitchFamily="49" charset="0"/>
              </a:rPr>
              <a:t>fork</a:t>
            </a:r>
          </a:p>
          <a:p>
            <a:pPr lvl="2" eaLnBrk="1" hangingPunct="1">
              <a:defRPr/>
            </a:pPr>
            <a:r>
              <a:rPr lang="en-US" altLang="en-US" dirty="0" smtClean="0"/>
              <a:t>One call, two returns</a:t>
            </a:r>
          </a:p>
          <a:p>
            <a:pPr eaLnBrk="1" hangingPunct="1">
              <a:defRPr/>
            </a:pPr>
            <a:r>
              <a:rPr lang="en-US" altLang="en-US" dirty="0" smtClean="0"/>
              <a:t>Reaping Processes</a:t>
            </a:r>
          </a:p>
          <a:p>
            <a:pPr lvl="1" eaLnBrk="1" hangingPunct="1">
              <a:defRPr/>
            </a:pPr>
            <a:r>
              <a:rPr lang="en-US" altLang="en-US" dirty="0" smtClean="0"/>
              <a:t>Call </a:t>
            </a:r>
            <a:r>
              <a:rPr lang="en-US" altLang="en-US" dirty="0" smtClean="0">
                <a:latin typeface="Courier New" pitchFamily="49" charset="0"/>
              </a:rPr>
              <a:t>wait</a:t>
            </a:r>
            <a:r>
              <a:rPr lang="en-US" altLang="en-US" dirty="0" smtClean="0"/>
              <a:t> </a:t>
            </a:r>
            <a:endParaRPr lang="en-US" altLang="en-US" dirty="0" smtClean="0">
              <a:latin typeface="Courier New" pitchFamily="49" charset="0"/>
            </a:endParaRPr>
          </a:p>
        </p:txBody>
      </p:sp>
      <p:sp>
        <p:nvSpPr>
          <p:cNvPr id="2" name="Date Placeholder 1"/>
          <p:cNvSpPr>
            <a:spLocks noGrp="1"/>
          </p:cNvSpPr>
          <p:nvPr>
            <p:ph type="dt" sz="half" idx="10"/>
          </p:nvPr>
        </p:nvSpPr>
        <p:spPr/>
        <p:txBody>
          <a:bodyPr/>
          <a:lstStyle/>
          <a:p>
            <a:r>
              <a:rPr lang="en-US" smtClean="0"/>
              <a:t>Feb-9, 2016</a:t>
            </a:r>
            <a:endParaRPr lang="en-US" dirty="0"/>
          </a:p>
        </p:txBody>
      </p:sp>
      <p:sp>
        <p:nvSpPr>
          <p:cNvPr id="3" name="Footer Placeholder 2"/>
          <p:cNvSpPr>
            <a:spLocks noGrp="1"/>
          </p:cNvSpPr>
          <p:nvPr>
            <p:ph type="ftr" sz="quarter" idx="11"/>
          </p:nvPr>
        </p:nvSpPr>
        <p:spPr/>
        <p:txBody>
          <a:bodyPr/>
          <a:lstStyle/>
          <a:p>
            <a:r>
              <a:rPr lang="en-US" smtClean="0"/>
              <a:t>CSCE-313 Spring 2016</a:t>
            </a:r>
            <a:endParaRPr lang="en-US"/>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
        <p:nvSpPr>
          <p:cNvPr id="5" name="Title 4"/>
          <p:cNvSpPr>
            <a:spLocks noGrp="1"/>
          </p:cNvSpPr>
          <p:nvPr>
            <p:ph type="title"/>
          </p:nvPr>
        </p:nvSpPr>
        <p:spPr/>
        <p:txBody>
          <a:bodyPr/>
          <a:lstStyle/>
          <a:p>
            <a:r>
              <a:rPr lang="en-US" dirty="0" smtClean="0"/>
              <a:t>Key Learnings</a:t>
            </a:r>
            <a:endParaRPr lang="en-US" dirty="0"/>
          </a:p>
        </p:txBody>
      </p:sp>
    </p:spTree>
    <p:extLst>
      <p:ext uri="{BB962C8B-B14F-4D97-AF65-F5344CB8AC3E}">
        <p14:creationId xmlns:p14="http://schemas.microsoft.com/office/powerpoint/2010/main" val="3967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89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8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89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89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89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89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8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Lecture</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
        <p:nvSpPr>
          <p:cNvPr id="6" name="Content Placeholder 5"/>
          <p:cNvSpPr>
            <a:spLocks noGrp="1"/>
          </p:cNvSpPr>
          <p:nvPr>
            <p:ph sz="quarter" idx="1"/>
          </p:nvPr>
        </p:nvSpPr>
        <p:spPr/>
        <p:txBody>
          <a:bodyPr/>
          <a:lstStyle/>
          <a:p>
            <a:r>
              <a:rPr lang="en-US" dirty="0" smtClean="0"/>
              <a:t>More about process fork, exec, and new functions related to process data and control</a:t>
            </a:r>
            <a:endParaRPr lang="en-US" dirty="0"/>
          </a:p>
        </p:txBody>
      </p:sp>
      <p:sp>
        <p:nvSpPr>
          <p:cNvPr id="7" name="Content Placeholder 5"/>
          <p:cNvSpPr txBox="1">
            <a:spLocks/>
          </p:cNvSpPr>
          <p:nvPr/>
        </p:nvSpPr>
        <p:spPr>
          <a:xfrm>
            <a:off x="457200" y="3014135"/>
            <a:ext cx="8153400" cy="1143000"/>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sz="1800" dirty="0" smtClean="0"/>
              <a:t>How many lines will be printed? Assume parent process id is 1000, what would be the output of this program? Will it always be the same? </a:t>
            </a:r>
            <a:endParaRPr lang="en-US" sz="1800" dirty="0"/>
          </a:p>
        </p:txBody>
      </p:sp>
      <p:pic>
        <p:nvPicPr>
          <p:cNvPr id="8" name="Picture 7" descr="forkdemo2.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669137"/>
            <a:ext cx="5791200" cy="2817014"/>
          </a:xfrm>
          <a:prstGeom prst="rect">
            <a:avLst/>
          </a:prstGeom>
        </p:spPr>
      </p:pic>
    </p:spTree>
    <p:extLst>
      <p:ext uri="{BB962C8B-B14F-4D97-AF65-F5344CB8AC3E}">
        <p14:creationId xmlns:p14="http://schemas.microsoft.com/office/powerpoint/2010/main" val="2460769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Theme of Today’s Lecture</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
        <p:nvSpPr>
          <p:cNvPr id="5" name="Content Placeholder 4"/>
          <p:cNvSpPr>
            <a:spLocks noGrp="1"/>
          </p:cNvSpPr>
          <p:nvPr>
            <p:ph sz="quarter" idx="1"/>
          </p:nvPr>
        </p:nvSpPr>
        <p:spPr>
          <a:xfrm>
            <a:off x="612648" y="1600200"/>
            <a:ext cx="8153400" cy="4114800"/>
          </a:xfrm>
        </p:spPr>
        <p:txBody>
          <a:bodyPr>
            <a:normAutofit/>
          </a:bodyPr>
          <a:lstStyle/>
          <a:p>
            <a:r>
              <a:rPr lang="en-US" dirty="0" smtClean="0"/>
              <a:t>Talk a bit about Unix Shell</a:t>
            </a:r>
          </a:p>
          <a:p>
            <a:r>
              <a:rPr lang="en-US" dirty="0" smtClean="0"/>
              <a:t>Introduce some key process control concepts</a:t>
            </a:r>
          </a:p>
          <a:p>
            <a:pPr lvl="1"/>
            <a:r>
              <a:rPr lang="en-US" dirty="0" smtClean="0"/>
              <a:t>Executing a program from within a program</a:t>
            </a:r>
          </a:p>
          <a:p>
            <a:pPr lvl="1"/>
            <a:r>
              <a:rPr lang="en-US" dirty="0" smtClean="0"/>
              <a:t>Creating a new process</a:t>
            </a:r>
          </a:p>
          <a:p>
            <a:pPr lvl="1"/>
            <a:r>
              <a:rPr lang="en-US" dirty="0" smtClean="0"/>
              <a:t>Introducing Wait dependencies between parent and child processes</a:t>
            </a:r>
            <a:endParaRPr lang="en-US" dirty="0"/>
          </a:p>
        </p:txBody>
      </p:sp>
      <p:sp>
        <p:nvSpPr>
          <p:cNvPr id="6" name="Footer Placeholder 5"/>
          <p:cNvSpPr>
            <a:spLocks noGrp="1"/>
          </p:cNvSpPr>
          <p:nvPr>
            <p:ph type="ftr" sz="quarter" idx="11"/>
          </p:nvPr>
        </p:nvSpPr>
        <p:spPr/>
        <p:txBody>
          <a:bodyPr/>
          <a:lstStyle/>
          <a:p>
            <a:r>
              <a:rPr lang="en-US" smtClean="0"/>
              <a:t>CSCE-313 Spring 2016</a:t>
            </a:r>
            <a:endParaRPr lang="en-US"/>
          </a:p>
        </p:txBody>
      </p:sp>
    </p:spTree>
    <p:extLst>
      <p:ext uri="{BB962C8B-B14F-4D97-AF65-F5344CB8AC3E}">
        <p14:creationId xmlns:p14="http://schemas.microsoft.com/office/powerpoint/2010/main" val="352628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Shell?</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
        <p:nvSpPr>
          <p:cNvPr id="6" name="Content Placeholder 5"/>
          <p:cNvSpPr>
            <a:spLocks noGrp="1"/>
          </p:cNvSpPr>
          <p:nvPr>
            <p:ph sz="quarter" idx="1"/>
          </p:nvPr>
        </p:nvSpPr>
        <p:spPr>
          <a:xfrm>
            <a:off x="612648" y="1600200"/>
            <a:ext cx="7159752" cy="4724400"/>
          </a:xfrm>
        </p:spPr>
        <p:txBody>
          <a:bodyPr>
            <a:normAutofit/>
          </a:bodyPr>
          <a:lstStyle/>
          <a:p>
            <a:r>
              <a:rPr lang="en-US" sz="3600" dirty="0" smtClean="0"/>
              <a:t>Shell is a program</a:t>
            </a:r>
            <a:r>
              <a:rPr lang="en-US" sz="3600" dirty="0"/>
              <a:t> </a:t>
            </a:r>
            <a:r>
              <a:rPr lang="en-US" sz="3600" dirty="0" smtClean="0"/>
              <a:t>which </a:t>
            </a:r>
          </a:p>
          <a:p>
            <a:pPr lvl="1"/>
            <a:r>
              <a:rPr lang="en-US" sz="3200" dirty="0" smtClean="0"/>
              <a:t>Runs programs</a:t>
            </a:r>
          </a:p>
          <a:p>
            <a:pPr lvl="1"/>
            <a:r>
              <a:rPr lang="en-US" sz="3200" dirty="0" smtClean="0"/>
              <a:t>Manages inputs and outputs</a:t>
            </a:r>
          </a:p>
          <a:p>
            <a:pPr lvl="1"/>
            <a:r>
              <a:rPr lang="en-US" sz="3200" dirty="0" smtClean="0"/>
              <a:t>Can be programmed</a:t>
            </a:r>
          </a:p>
        </p:txBody>
      </p:sp>
    </p:spTree>
    <p:extLst>
      <p:ext uri="{BB962C8B-B14F-4D97-AF65-F5344CB8AC3E}">
        <p14:creationId xmlns:p14="http://schemas.microsoft.com/office/powerpoint/2010/main" val="374109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763000" cy="990600"/>
          </a:xfrm>
        </p:spPr>
        <p:txBody>
          <a:bodyPr>
            <a:normAutofit/>
          </a:bodyPr>
          <a:lstStyle/>
          <a:p>
            <a:r>
              <a:rPr lang="en-US" dirty="0" smtClean="0"/>
              <a:t>Shell </a:t>
            </a:r>
            <a:r>
              <a:rPr lang="en-US" dirty="0" smtClean="0"/>
              <a:t>– Running Programs</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
        <p:nvSpPr>
          <p:cNvPr id="6" name="Content Placeholder 5"/>
          <p:cNvSpPr>
            <a:spLocks noGrp="1"/>
          </p:cNvSpPr>
          <p:nvPr>
            <p:ph sz="quarter" idx="1"/>
          </p:nvPr>
        </p:nvSpPr>
        <p:spPr>
          <a:xfrm>
            <a:off x="24653" y="1550560"/>
            <a:ext cx="4471987" cy="5105139"/>
          </a:xfrm>
        </p:spPr>
        <p:txBody>
          <a:bodyPr>
            <a:noAutofit/>
          </a:bodyPr>
          <a:lstStyle/>
          <a:p>
            <a:r>
              <a:rPr lang="en-US" sz="3500" dirty="0" smtClean="0"/>
              <a:t>The </a:t>
            </a:r>
            <a:r>
              <a:rPr lang="en-US" sz="3500" dirty="0" smtClean="0"/>
              <a:t>commands </a:t>
            </a:r>
            <a:r>
              <a:rPr lang="en-US" sz="3500" dirty="0" smtClean="0"/>
              <a:t>ls, grep, date, </a:t>
            </a:r>
            <a:r>
              <a:rPr lang="en-US" sz="3500" dirty="0" smtClean="0"/>
              <a:t>etc. are regular programs. The shell loads these programs into memory and runs them</a:t>
            </a:r>
            <a:r>
              <a:rPr lang="en-US" sz="3500" dirty="0" smtClean="0"/>
              <a:t>.</a:t>
            </a:r>
            <a:endParaRPr lang="en-US" sz="3500"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1550560"/>
            <a:ext cx="4648200" cy="4626403"/>
          </a:xfrm>
          <a:prstGeom prst="rect">
            <a:avLst/>
          </a:prstGeom>
        </p:spPr>
      </p:pic>
    </p:spTree>
    <p:extLst>
      <p:ext uri="{BB962C8B-B14F-4D97-AF65-F5344CB8AC3E}">
        <p14:creationId xmlns:p14="http://schemas.microsoft.com/office/powerpoint/2010/main" val="411278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05000"/>
            <a:ext cx="6881951" cy="4138613"/>
          </a:xfrm>
          <a:prstGeom prst="rect">
            <a:avLst/>
          </a:prstGeom>
        </p:spPr>
      </p:pic>
      <p:sp>
        <p:nvSpPr>
          <p:cNvPr id="9" name="Rectangle 8"/>
          <p:cNvSpPr/>
          <p:nvPr/>
        </p:nvSpPr>
        <p:spPr>
          <a:xfrm>
            <a:off x="1219200" y="1905000"/>
            <a:ext cx="6881951"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228600"/>
            <a:ext cx="8153400" cy="990600"/>
          </a:xfrm>
        </p:spPr>
        <p:txBody>
          <a:bodyPr>
            <a:normAutofit/>
          </a:bodyPr>
          <a:lstStyle/>
          <a:p>
            <a:r>
              <a:rPr lang="en-US" dirty="0" smtClean="0"/>
              <a:t>Shell – Managing I/O</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6" name="Content Placeholder 5"/>
          <p:cNvSpPr>
            <a:spLocks noGrp="1"/>
          </p:cNvSpPr>
          <p:nvPr>
            <p:ph sz="quarter" idx="1"/>
          </p:nvPr>
        </p:nvSpPr>
        <p:spPr>
          <a:xfrm>
            <a:off x="502024" y="1405667"/>
            <a:ext cx="8991600" cy="1032734"/>
          </a:xfrm>
        </p:spPr>
        <p:txBody>
          <a:bodyPr>
            <a:normAutofit/>
          </a:bodyPr>
          <a:lstStyle/>
          <a:p>
            <a:r>
              <a:rPr lang="en-US" dirty="0" smtClean="0"/>
              <a:t>Using </a:t>
            </a:r>
            <a:r>
              <a:rPr lang="en-US" dirty="0" smtClean="0"/>
              <a:t>‘&gt;’, ‘|’ etc. the user tells the shell to attach the output to a file on disk, or to another process, etc</a:t>
            </a:r>
            <a:r>
              <a:rPr lang="en-US" dirty="0" smtClean="0"/>
              <a:t>.</a:t>
            </a:r>
            <a:endParaRPr lang="en-US" dirty="0" smtClean="0"/>
          </a:p>
        </p:txBody>
      </p:sp>
    </p:spTree>
    <p:extLst>
      <p:ext uri="{BB962C8B-B14F-4D97-AF65-F5344CB8AC3E}">
        <p14:creationId xmlns:p14="http://schemas.microsoft.com/office/powerpoint/2010/main" val="389563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990600"/>
          </a:xfrm>
        </p:spPr>
        <p:txBody>
          <a:bodyPr/>
          <a:lstStyle/>
          <a:p>
            <a:r>
              <a:rPr lang="en-US" dirty="0" smtClean="0"/>
              <a:t>Shell - Programming</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6" name="Content Placeholder 5"/>
          <p:cNvSpPr>
            <a:spLocks noGrp="1"/>
          </p:cNvSpPr>
          <p:nvPr>
            <p:ph sz="quarter" idx="1"/>
          </p:nvPr>
        </p:nvSpPr>
        <p:spPr>
          <a:xfrm>
            <a:off x="533400" y="1516698"/>
            <a:ext cx="8150352" cy="1295400"/>
          </a:xfrm>
        </p:spPr>
        <p:txBody>
          <a:bodyPr>
            <a:normAutofit/>
          </a:bodyPr>
          <a:lstStyle/>
          <a:p>
            <a:r>
              <a:rPr lang="en-US" sz="3500" dirty="0"/>
              <a:t>S</a:t>
            </a:r>
            <a:r>
              <a:rPr lang="en-US" sz="3500" dirty="0" smtClean="0"/>
              <a:t>hell </a:t>
            </a:r>
            <a:r>
              <a:rPr lang="en-US" sz="3500" dirty="0" smtClean="0"/>
              <a:t>is also a programming language with variables and flow control</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772618"/>
            <a:ext cx="6781800" cy="3843240"/>
          </a:xfrm>
          <a:prstGeom prst="rect">
            <a:avLst/>
          </a:prstGeom>
        </p:spPr>
      </p:pic>
    </p:spTree>
    <p:extLst>
      <p:ext uri="{BB962C8B-B14F-4D97-AF65-F5344CB8AC3E}">
        <p14:creationId xmlns:p14="http://schemas.microsoft.com/office/powerpoint/2010/main" val="32690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the Shell Run Programs?</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p:txBody>
          <a:bodyPr/>
          <a:lstStyle/>
          <a:p>
            <a:r>
              <a:rPr lang="en-US" smtClean="0"/>
              <a:t>CSCE-313 Spring 2016</a:t>
            </a:r>
            <a:endParaRPr lang="en-US"/>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pic>
        <p:nvPicPr>
          <p:cNvPr id="7" name="Content Placeholder 6"/>
          <p:cNvPicPr>
            <a:picLocks noGrp="1" noChangeAspect="1"/>
          </p:cNvPicPr>
          <p:nvPr>
            <p:ph sz="quarter" idx="1"/>
          </p:nvPr>
        </p:nvPicPr>
        <p:blipFill>
          <a:blip r:embed="rId2"/>
          <a:srcRect l="9966" r="9966"/>
          <a:stretch>
            <a:fillRect/>
          </a:stretch>
        </p:blipFill>
        <p:spPr>
          <a:xfrm>
            <a:off x="4932070" y="1447800"/>
            <a:ext cx="3578225" cy="4724400"/>
          </a:xfrm>
        </p:spPr>
      </p:pic>
      <p:sp>
        <p:nvSpPr>
          <p:cNvPr id="8" name="Left Arrow 7"/>
          <p:cNvSpPr/>
          <p:nvPr/>
        </p:nvSpPr>
        <p:spPr>
          <a:xfrm>
            <a:off x="8132470" y="50292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8589670" y="5148824"/>
            <a:ext cx="595035" cy="369332"/>
          </a:xfrm>
          <a:prstGeom prst="rect">
            <a:avLst/>
          </a:prstGeom>
          <a:noFill/>
        </p:spPr>
        <p:txBody>
          <a:bodyPr wrap="none" rtlCol="0">
            <a:spAutoFit/>
          </a:bodyPr>
          <a:lstStyle/>
          <a:p>
            <a:r>
              <a:rPr lang="en-US" dirty="0" smtClean="0"/>
              <a:t>User</a:t>
            </a:r>
            <a:endParaRPr lang="en-US" dirty="0"/>
          </a:p>
        </p:txBody>
      </p:sp>
      <p:sp>
        <p:nvSpPr>
          <p:cNvPr id="10" name="TextBox 9"/>
          <p:cNvSpPr txBox="1"/>
          <p:nvPr/>
        </p:nvSpPr>
        <p:spPr>
          <a:xfrm>
            <a:off x="7294270" y="2362200"/>
            <a:ext cx="838691" cy="369332"/>
          </a:xfrm>
          <a:prstGeom prst="rect">
            <a:avLst/>
          </a:prstGeom>
          <a:noFill/>
        </p:spPr>
        <p:txBody>
          <a:bodyPr wrap="none" rtlCol="0">
            <a:spAutoFit/>
          </a:bodyPr>
          <a:lstStyle/>
          <a:p>
            <a:r>
              <a:rPr lang="en-US" dirty="0" smtClean="0"/>
              <a:t>$ </a:t>
            </a:r>
            <a:r>
              <a:rPr lang="en-US" dirty="0" err="1" smtClean="0"/>
              <a:t>a.out</a:t>
            </a:r>
            <a:endParaRPr lang="en-US" dirty="0"/>
          </a:p>
        </p:txBody>
      </p:sp>
      <p:sp>
        <p:nvSpPr>
          <p:cNvPr id="11" name="Left Arrow 10"/>
          <p:cNvSpPr/>
          <p:nvPr/>
        </p:nvSpPr>
        <p:spPr>
          <a:xfrm>
            <a:off x="8056270" y="2514600"/>
            <a:ext cx="990600" cy="1524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8513470" y="2558024"/>
            <a:ext cx="617815" cy="369332"/>
          </a:xfrm>
          <a:prstGeom prst="rect">
            <a:avLst/>
          </a:prstGeom>
          <a:noFill/>
        </p:spPr>
        <p:txBody>
          <a:bodyPr wrap="none" rtlCol="0">
            <a:spAutoFit/>
          </a:bodyPr>
          <a:lstStyle/>
          <a:p>
            <a:r>
              <a:rPr lang="en-US" dirty="0" smtClean="0"/>
              <a:t>Shell</a:t>
            </a:r>
            <a:endParaRPr lang="en-US" dirty="0"/>
          </a:p>
        </p:txBody>
      </p:sp>
      <p:sp>
        <p:nvSpPr>
          <p:cNvPr id="13" name="Left Arrow 12"/>
          <p:cNvSpPr/>
          <p:nvPr/>
        </p:nvSpPr>
        <p:spPr>
          <a:xfrm rot="10800000">
            <a:off x="4474870" y="24384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376745" y="2526268"/>
            <a:ext cx="1340068" cy="369332"/>
          </a:xfrm>
          <a:prstGeom prst="rect">
            <a:avLst/>
          </a:prstGeom>
          <a:noFill/>
        </p:spPr>
        <p:txBody>
          <a:bodyPr wrap="none" rtlCol="0">
            <a:spAutoFit/>
          </a:bodyPr>
          <a:lstStyle/>
          <a:p>
            <a:r>
              <a:rPr lang="en-US" dirty="0" smtClean="0"/>
              <a:t>New process</a:t>
            </a:r>
            <a:endParaRPr lang="en-US" dirty="0"/>
          </a:p>
        </p:txBody>
      </p:sp>
      <p:sp>
        <p:nvSpPr>
          <p:cNvPr id="15" name="Up Arrow 14"/>
          <p:cNvSpPr/>
          <p:nvPr/>
        </p:nvSpPr>
        <p:spPr>
          <a:xfrm rot="20258082">
            <a:off x="5888512" y="2608085"/>
            <a:ext cx="304800" cy="108226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rot="10800000">
            <a:off x="5008270" y="37338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560470" y="3620869"/>
            <a:ext cx="1469798" cy="646331"/>
          </a:xfrm>
          <a:prstGeom prst="rect">
            <a:avLst/>
          </a:prstGeom>
          <a:noFill/>
        </p:spPr>
        <p:txBody>
          <a:bodyPr wrap="none" rtlCol="0">
            <a:spAutoFit/>
          </a:bodyPr>
          <a:lstStyle/>
          <a:p>
            <a:r>
              <a:rPr lang="en-US" dirty="0"/>
              <a:t>p</a:t>
            </a:r>
            <a:r>
              <a:rPr lang="en-US" dirty="0" smtClean="0"/>
              <a:t>rocess mgmt.</a:t>
            </a:r>
          </a:p>
          <a:p>
            <a:r>
              <a:rPr lang="en-US" dirty="0" smtClean="0"/>
              <a:t>syste</a:t>
            </a:r>
            <a:r>
              <a:rPr lang="en-US" dirty="0"/>
              <a:t>m</a:t>
            </a:r>
          </a:p>
        </p:txBody>
      </p:sp>
      <p:sp>
        <p:nvSpPr>
          <p:cNvPr id="18" name="Left Arrow 17"/>
          <p:cNvSpPr/>
          <p:nvPr/>
        </p:nvSpPr>
        <p:spPr>
          <a:xfrm rot="10800000">
            <a:off x="4170070" y="5181600"/>
            <a:ext cx="990600" cy="22860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4170070" y="5257800"/>
            <a:ext cx="982999" cy="369332"/>
          </a:xfrm>
          <a:prstGeom prst="rect">
            <a:avLst/>
          </a:prstGeom>
          <a:noFill/>
        </p:spPr>
        <p:txBody>
          <a:bodyPr wrap="none" rtlCol="0">
            <a:spAutoFit/>
          </a:bodyPr>
          <a:lstStyle/>
          <a:p>
            <a:r>
              <a:rPr lang="en-US" dirty="0" smtClean="0"/>
              <a:t>program</a:t>
            </a:r>
            <a:endParaRPr lang="en-US" dirty="0"/>
          </a:p>
        </p:txBody>
      </p:sp>
      <p:sp>
        <p:nvSpPr>
          <p:cNvPr id="20" name="Up Arrow 19"/>
          <p:cNvSpPr/>
          <p:nvPr/>
        </p:nvSpPr>
        <p:spPr>
          <a:xfrm rot="1705496">
            <a:off x="5704677" y="3969705"/>
            <a:ext cx="304800" cy="1082260"/>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9123070" y="4953000"/>
            <a:ext cx="325730" cy="369332"/>
          </a:xfrm>
          <a:prstGeom prst="rect">
            <a:avLst/>
          </a:prstGeom>
          <a:noFill/>
        </p:spPr>
        <p:txBody>
          <a:bodyPr wrap="none" rtlCol="0">
            <a:spAutoFit/>
          </a:bodyPr>
          <a:lstStyle/>
          <a:p>
            <a:r>
              <a:rPr lang="en-US" dirty="0" smtClean="0"/>
              <a:t>A</a:t>
            </a:r>
            <a:endParaRPr lang="en-US" dirty="0"/>
          </a:p>
        </p:txBody>
      </p:sp>
      <p:sp>
        <p:nvSpPr>
          <p:cNvPr id="22" name="TextBox 21"/>
          <p:cNvSpPr txBox="1"/>
          <p:nvPr/>
        </p:nvSpPr>
        <p:spPr>
          <a:xfrm>
            <a:off x="6075070" y="1981200"/>
            <a:ext cx="325730" cy="369332"/>
          </a:xfrm>
          <a:prstGeom prst="rect">
            <a:avLst/>
          </a:prstGeom>
          <a:noFill/>
        </p:spPr>
        <p:txBody>
          <a:bodyPr wrap="none" rtlCol="0">
            <a:spAutoFit/>
          </a:bodyPr>
          <a:lstStyle/>
          <a:p>
            <a:r>
              <a:rPr lang="en-US" dirty="0" smtClean="0"/>
              <a:t>D</a:t>
            </a:r>
            <a:endParaRPr lang="en-US" dirty="0"/>
          </a:p>
        </p:txBody>
      </p:sp>
      <p:sp>
        <p:nvSpPr>
          <p:cNvPr id="23" name="TextBox 22"/>
          <p:cNvSpPr txBox="1"/>
          <p:nvPr/>
        </p:nvSpPr>
        <p:spPr>
          <a:xfrm>
            <a:off x="4627270" y="2133600"/>
            <a:ext cx="300082" cy="369332"/>
          </a:xfrm>
          <a:prstGeom prst="rect">
            <a:avLst/>
          </a:prstGeom>
          <a:noFill/>
        </p:spPr>
        <p:txBody>
          <a:bodyPr wrap="none" rtlCol="0">
            <a:spAutoFit/>
          </a:bodyPr>
          <a:lstStyle/>
          <a:p>
            <a:r>
              <a:rPr lang="en-US" dirty="0" smtClean="0"/>
              <a:t>B</a:t>
            </a:r>
            <a:endParaRPr lang="en-US" dirty="0"/>
          </a:p>
        </p:txBody>
      </p:sp>
      <p:sp>
        <p:nvSpPr>
          <p:cNvPr id="24" name="TextBox 23"/>
          <p:cNvSpPr txBox="1"/>
          <p:nvPr/>
        </p:nvSpPr>
        <p:spPr>
          <a:xfrm>
            <a:off x="5541670" y="4191000"/>
            <a:ext cx="325730" cy="369332"/>
          </a:xfrm>
          <a:prstGeom prst="rect">
            <a:avLst/>
          </a:prstGeom>
          <a:noFill/>
        </p:spPr>
        <p:txBody>
          <a:bodyPr wrap="none" rtlCol="0">
            <a:spAutoFit/>
          </a:bodyPr>
          <a:lstStyle/>
          <a:p>
            <a:r>
              <a:rPr lang="en-US" dirty="0" smtClean="0"/>
              <a:t>C</a:t>
            </a:r>
            <a:endParaRPr lang="en-US" dirty="0"/>
          </a:p>
        </p:txBody>
      </p:sp>
      <p:sp>
        <p:nvSpPr>
          <p:cNvPr id="25" name="Content Placeholder 5"/>
          <p:cNvSpPr txBox="1">
            <a:spLocks/>
          </p:cNvSpPr>
          <p:nvPr/>
        </p:nvSpPr>
        <p:spPr>
          <a:xfrm>
            <a:off x="-76200" y="4737144"/>
            <a:ext cx="3709694" cy="705322"/>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Calibri Light" panose="020F03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Calibri Light" panose="020F0302020204030204"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Calibri Light" panose="020F03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Calibri Light" panose="020F03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Calibri Light" panose="020F0302020204030204" pitchFamily="34" charset="0"/>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pPr marL="0" indent="0">
              <a:buClrTx/>
              <a:buNone/>
            </a:pPr>
            <a:r>
              <a:rPr lang="en-US" sz="2400" dirty="0" smtClean="0"/>
              <a:t>D. The program runs in its process until it is done</a:t>
            </a:r>
          </a:p>
        </p:txBody>
      </p:sp>
      <p:sp>
        <p:nvSpPr>
          <p:cNvPr id="6" name="TextBox 5"/>
          <p:cNvSpPr txBox="1"/>
          <p:nvPr/>
        </p:nvSpPr>
        <p:spPr>
          <a:xfrm>
            <a:off x="-76200" y="2073274"/>
            <a:ext cx="4432495" cy="461665"/>
          </a:xfrm>
          <a:prstGeom prst="rect">
            <a:avLst/>
          </a:prstGeom>
          <a:noFill/>
        </p:spPr>
        <p:txBody>
          <a:bodyPr wrap="none" rtlCol="0">
            <a:spAutoFit/>
          </a:bodyPr>
          <a:lstStyle/>
          <a:p>
            <a:r>
              <a:rPr lang="en-US" sz="2400" dirty="0" smtClean="0">
                <a:latin typeface="Calibri Light" panose="020F0302020204030204" pitchFamily="34" charset="0"/>
              </a:rPr>
              <a:t>A. The user types </a:t>
            </a:r>
            <a:r>
              <a:rPr lang="en-US" sz="2400" dirty="0" err="1" smtClean="0">
                <a:latin typeface="Calibri Light" panose="020F0302020204030204" pitchFamily="34" charset="0"/>
              </a:rPr>
              <a:t>a.out</a:t>
            </a:r>
            <a:r>
              <a:rPr lang="en-US" sz="2400" dirty="0" smtClean="0">
                <a:latin typeface="Calibri Light" panose="020F0302020204030204" pitchFamily="34" charset="0"/>
              </a:rPr>
              <a:t> in the shell</a:t>
            </a:r>
            <a:endParaRPr lang="en-US" sz="2400" dirty="0">
              <a:latin typeface="Calibri Light" panose="020F0302020204030204" pitchFamily="34" charset="0"/>
            </a:endParaRPr>
          </a:p>
        </p:txBody>
      </p:sp>
      <p:sp>
        <p:nvSpPr>
          <p:cNvPr id="30" name="TextBox 29"/>
          <p:cNvSpPr txBox="1"/>
          <p:nvPr/>
        </p:nvSpPr>
        <p:spPr>
          <a:xfrm>
            <a:off x="-81798" y="2697463"/>
            <a:ext cx="3887310" cy="830997"/>
          </a:xfrm>
          <a:prstGeom prst="rect">
            <a:avLst/>
          </a:prstGeom>
          <a:noFill/>
        </p:spPr>
        <p:txBody>
          <a:bodyPr wrap="square" rtlCol="0">
            <a:spAutoFit/>
          </a:bodyPr>
          <a:lstStyle/>
          <a:p>
            <a:r>
              <a:rPr lang="en-US" sz="2400" dirty="0" smtClean="0">
                <a:latin typeface="Calibri Light" panose="020F0302020204030204" pitchFamily="34" charset="0"/>
              </a:rPr>
              <a:t>B. </a:t>
            </a:r>
            <a:r>
              <a:rPr lang="en-US" sz="2400" dirty="0">
                <a:latin typeface="Calibri Light" panose="020F0302020204030204" pitchFamily="34" charset="0"/>
              </a:rPr>
              <a:t>The shell creates a new process to </a:t>
            </a:r>
            <a:r>
              <a:rPr lang="en-US" sz="2400" dirty="0" smtClean="0">
                <a:latin typeface="Calibri Light" panose="020F0302020204030204" pitchFamily="34" charset="0"/>
              </a:rPr>
              <a:t>run </a:t>
            </a:r>
            <a:r>
              <a:rPr lang="en-US" sz="2400" dirty="0">
                <a:latin typeface="Calibri Light" panose="020F0302020204030204" pitchFamily="34" charset="0"/>
              </a:rPr>
              <a:t>the </a:t>
            </a:r>
            <a:r>
              <a:rPr lang="en-US" sz="2400" dirty="0" smtClean="0">
                <a:latin typeface="Calibri Light" panose="020F0302020204030204" pitchFamily="34" charset="0"/>
              </a:rPr>
              <a:t>program</a:t>
            </a:r>
            <a:endParaRPr lang="en-US" sz="2400" dirty="0">
              <a:latin typeface="Calibri Light" panose="020F0302020204030204" pitchFamily="34" charset="0"/>
            </a:endParaRPr>
          </a:p>
        </p:txBody>
      </p:sp>
      <p:sp>
        <p:nvSpPr>
          <p:cNvPr id="31" name="TextBox 30"/>
          <p:cNvSpPr txBox="1"/>
          <p:nvPr/>
        </p:nvSpPr>
        <p:spPr>
          <a:xfrm>
            <a:off x="-76200" y="3681808"/>
            <a:ext cx="3960380" cy="830997"/>
          </a:xfrm>
          <a:prstGeom prst="rect">
            <a:avLst/>
          </a:prstGeom>
          <a:noFill/>
        </p:spPr>
        <p:txBody>
          <a:bodyPr wrap="none" rtlCol="0">
            <a:spAutoFit/>
          </a:bodyPr>
          <a:lstStyle/>
          <a:p>
            <a:pPr>
              <a:buClrTx/>
            </a:pPr>
            <a:r>
              <a:rPr lang="en-US" sz="2400" dirty="0" smtClean="0">
                <a:latin typeface="Calibri Light" panose="020F0302020204030204" pitchFamily="34" charset="0"/>
              </a:rPr>
              <a:t>C. The </a:t>
            </a:r>
            <a:r>
              <a:rPr lang="en-US" sz="2400" dirty="0">
                <a:latin typeface="Calibri Light" panose="020F0302020204030204" pitchFamily="34" charset="0"/>
              </a:rPr>
              <a:t>shell load the program </a:t>
            </a:r>
            <a:endParaRPr lang="en-US" sz="2400" dirty="0" smtClean="0">
              <a:latin typeface="Calibri Light" panose="020F0302020204030204" pitchFamily="34" charset="0"/>
            </a:endParaRPr>
          </a:p>
          <a:p>
            <a:pPr>
              <a:buClrTx/>
            </a:pPr>
            <a:r>
              <a:rPr lang="en-US" sz="2400" dirty="0" smtClean="0">
                <a:latin typeface="Calibri Light" panose="020F0302020204030204" pitchFamily="34" charset="0"/>
              </a:rPr>
              <a:t>from the </a:t>
            </a:r>
            <a:r>
              <a:rPr lang="en-US" sz="2400" dirty="0">
                <a:latin typeface="Calibri Light" panose="020F0302020204030204" pitchFamily="34" charset="0"/>
              </a:rPr>
              <a:t>disk into the memory</a:t>
            </a:r>
          </a:p>
        </p:txBody>
      </p:sp>
      <p:sp>
        <p:nvSpPr>
          <p:cNvPr id="26" name="TextBox 25"/>
          <p:cNvSpPr txBox="1"/>
          <p:nvPr/>
        </p:nvSpPr>
        <p:spPr>
          <a:xfrm>
            <a:off x="4627270" y="6116549"/>
            <a:ext cx="4531690" cy="307777"/>
          </a:xfrm>
          <a:prstGeom prst="rect">
            <a:avLst/>
          </a:prstGeom>
          <a:noFill/>
        </p:spPr>
        <p:txBody>
          <a:bodyPr wrap="none" rtlCol="0">
            <a:spAutoFit/>
          </a:bodyPr>
          <a:lstStyle/>
          <a:p>
            <a:r>
              <a:rPr lang="en-US" sz="1400" dirty="0" smtClean="0"/>
              <a:t>Ref: Understanding Unix/Linux Programming by Bruce </a:t>
            </a:r>
            <a:r>
              <a:rPr lang="en-US" sz="1400" dirty="0" err="1" smtClean="0"/>
              <a:t>Molay</a:t>
            </a:r>
            <a:endParaRPr lang="en-US" sz="1400" dirty="0"/>
          </a:p>
        </p:txBody>
      </p:sp>
    </p:spTree>
    <p:extLst>
      <p:ext uri="{BB962C8B-B14F-4D97-AF65-F5344CB8AC3E}">
        <p14:creationId xmlns:p14="http://schemas.microsoft.com/office/powerpoint/2010/main" val="31902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fill="hold"/>
                                        <p:tgtEl>
                                          <p:spTgt spid="22"/>
                                        </p:tgtEl>
                                        <p:attrNameLst>
                                          <p:attrName>ppt_x</p:attrName>
                                        </p:attrNameLst>
                                      </p:cBhvr>
                                      <p:tavLst>
                                        <p:tav tm="0">
                                          <p:val>
                                            <p:strVal val="#ppt_x"/>
                                          </p:val>
                                        </p:tav>
                                        <p:tav tm="100000">
                                          <p:val>
                                            <p:strVal val="#ppt_x"/>
                                          </p:val>
                                        </p:tav>
                                      </p:tavLst>
                                    </p:anim>
                                    <p:anim calcmode="lin" valueType="num">
                                      <p:cBhvr additive="base">
                                        <p:cTn id="8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animBg="1"/>
      <p:bldP spid="12" grpId="0"/>
      <p:bldP spid="13" grpId="0" animBg="1"/>
      <p:bldP spid="14" grpId="0"/>
      <p:bldP spid="15" grpId="0" animBg="1"/>
      <p:bldP spid="19" grpId="0"/>
      <p:bldP spid="20" grpId="0" animBg="1"/>
      <p:bldP spid="21" grpId="0"/>
      <p:bldP spid="22" grpId="0"/>
      <p:bldP spid="23" grpId="0"/>
      <p:bldP spid="24" grpId="0"/>
      <p:bldP spid="25" grpId="0"/>
      <p:bldP spid="6"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Loop of a Shell</a:t>
            </a:r>
            <a:endParaRPr lang="en-US" dirty="0"/>
          </a:p>
        </p:txBody>
      </p:sp>
      <p:sp>
        <p:nvSpPr>
          <p:cNvPr id="3" name="Date Placeholder 2"/>
          <p:cNvSpPr>
            <a:spLocks noGrp="1"/>
          </p:cNvSpPr>
          <p:nvPr>
            <p:ph type="dt" sz="half" idx="10"/>
          </p:nvPr>
        </p:nvSpPr>
        <p:spPr/>
        <p:txBody>
          <a:bodyPr/>
          <a:lstStyle/>
          <a:p>
            <a:r>
              <a:rPr lang="en-US" smtClean="0"/>
              <a:t>Feb-9, 2016</a:t>
            </a:r>
            <a:endParaRPr lang="en-US" dirty="0"/>
          </a:p>
        </p:txBody>
      </p:sp>
      <p:sp>
        <p:nvSpPr>
          <p:cNvPr id="4" name="Footer Placeholder 3"/>
          <p:cNvSpPr>
            <a:spLocks noGrp="1"/>
          </p:cNvSpPr>
          <p:nvPr>
            <p:ph type="ftr" sz="quarter" idx="11"/>
          </p:nvPr>
        </p:nvSpPr>
        <p:spPr>
          <a:xfrm>
            <a:off x="2659348" y="6489679"/>
            <a:ext cx="5421083" cy="365125"/>
          </a:xfrm>
        </p:spPr>
        <p:txBody>
          <a:bodyPr/>
          <a:lstStyle/>
          <a:p>
            <a:r>
              <a:rPr lang="en-US" dirty="0" smtClean="0"/>
              <a:t>CSCE-313 Spring 2016</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
        <p:nvSpPr>
          <p:cNvPr id="6" name="Content Placeholder 5"/>
          <p:cNvSpPr>
            <a:spLocks noGrp="1"/>
          </p:cNvSpPr>
          <p:nvPr>
            <p:ph sz="quarter" idx="1"/>
          </p:nvPr>
        </p:nvSpPr>
        <p:spPr>
          <a:xfrm>
            <a:off x="612648" y="1676400"/>
            <a:ext cx="8153400" cy="1828800"/>
          </a:xfrm>
          <a:solidFill>
            <a:schemeClr val="accent5">
              <a:lumMod val="60000"/>
              <a:lumOff val="40000"/>
            </a:schemeClr>
          </a:solidFill>
        </p:spPr>
        <p:txBody>
          <a:bodyPr>
            <a:normAutofit lnSpcReduction="10000"/>
          </a:bodyPr>
          <a:lstStyle/>
          <a:p>
            <a:r>
              <a:rPr lang="en-US" sz="2000" dirty="0" smtClean="0"/>
              <a:t>The shell consists of the following loop:</a:t>
            </a:r>
          </a:p>
          <a:p>
            <a:pPr lvl="1"/>
            <a:r>
              <a:rPr lang="en-US" sz="2000" dirty="0"/>
              <a:t>w</a:t>
            </a:r>
            <a:r>
              <a:rPr lang="en-US" sz="2000" dirty="0" smtClean="0"/>
              <a:t>hile (! </a:t>
            </a:r>
            <a:r>
              <a:rPr lang="en-US" sz="2000" dirty="0" err="1" smtClean="0"/>
              <a:t>end_of_input</a:t>
            </a:r>
            <a:r>
              <a:rPr lang="en-US" sz="2000" dirty="0" smtClean="0"/>
              <a:t>)</a:t>
            </a:r>
          </a:p>
          <a:p>
            <a:pPr lvl="2"/>
            <a:r>
              <a:rPr lang="en-US" sz="2000" dirty="0"/>
              <a:t>g</a:t>
            </a:r>
            <a:r>
              <a:rPr lang="en-US" sz="2000" dirty="0" smtClean="0"/>
              <a:t>et command</a:t>
            </a:r>
          </a:p>
          <a:p>
            <a:pPr lvl="2"/>
            <a:r>
              <a:rPr lang="en-US" sz="2000" dirty="0"/>
              <a:t>e</a:t>
            </a:r>
            <a:r>
              <a:rPr lang="en-US" sz="2000" dirty="0" smtClean="0"/>
              <a:t>xecute command</a:t>
            </a:r>
          </a:p>
          <a:p>
            <a:pPr lvl="2"/>
            <a:r>
              <a:rPr lang="en-US" sz="2000" dirty="0"/>
              <a:t>w</a:t>
            </a:r>
            <a:r>
              <a:rPr lang="en-US" sz="2000" dirty="0" smtClean="0"/>
              <a:t>ait for command to finish</a:t>
            </a:r>
          </a:p>
          <a:p>
            <a:endParaRPr lang="en-US" sz="2800" dirty="0"/>
          </a:p>
        </p:txBody>
      </p:sp>
      <p:pic>
        <p:nvPicPr>
          <p:cNvPr id="7" name="Picture 6" descr="shell loop.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581400"/>
            <a:ext cx="7848600" cy="2957277"/>
          </a:xfrm>
          <a:prstGeom prst="rect">
            <a:avLst/>
          </a:prstGeom>
        </p:spPr>
      </p:pic>
      <p:pic>
        <p:nvPicPr>
          <p:cNvPr id="8" name="Picture 7" descr="shell exampl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900" y="1295400"/>
            <a:ext cx="3594100" cy="2336800"/>
          </a:xfrm>
          <a:prstGeom prst="rect">
            <a:avLst/>
          </a:prstGeom>
        </p:spPr>
      </p:pic>
      <p:sp>
        <p:nvSpPr>
          <p:cNvPr id="9" name="Curved Up Arrow 8"/>
          <p:cNvSpPr/>
          <p:nvPr/>
        </p:nvSpPr>
        <p:spPr>
          <a:xfrm rot="5736578">
            <a:off x="3872578" y="2672163"/>
            <a:ext cx="2056903" cy="1143000"/>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TextBox 9"/>
          <p:cNvSpPr txBox="1"/>
          <p:nvPr/>
        </p:nvSpPr>
        <p:spPr>
          <a:xfrm>
            <a:off x="838200" y="6538677"/>
            <a:ext cx="4531690" cy="307777"/>
          </a:xfrm>
          <a:prstGeom prst="rect">
            <a:avLst/>
          </a:prstGeom>
          <a:noFill/>
        </p:spPr>
        <p:txBody>
          <a:bodyPr wrap="none" rtlCol="0">
            <a:spAutoFit/>
          </a:bodyPr>
          <a:lstStyle/>
          <a:p>
            <a:r>
              <a:rPr lang="en-US" sz="1400" dirty="0" smtClean="0"/>
              <a:t>Ref: Understanding Unix/Linux Programming by Bruce </a:t>
            </a:r>
            <a:r>
              <a:rPr lang="en-US" sz="1400" dirty="0" err="1" smtClean="0"/>
              <a:t>Molay</a:t>
            </a:r>
            <a:endParaRPr lang="en-US" sz="1400" dirty="0"/>
          </a:p>
        </p:txBody>
      </p:sp>
    </p:spTree>
    <p:extLst>
      <p:ext uri="{BB962C8B-B14F-4D97-AF65-F5344CB8AC3E}">
        <p14:creationId xmlns:p14="http://schemas.microsoft.com/office/powerpoint/2010/main" val="24712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Intel dark blue background">
  <a:themeElements>
    <a:clrScheme name="intel">
      <a:dk1>
        <a:srgbClr val="000000"/>
      </a:dk1>
      <a:lt1>
        <a:srgbClr val="FFFFFF"/>
      </a:lt1>
      <a:dk2>
        <a:srgbClr val="0860A8"/>
      </a:dk2>
      <a:lt2>
        <a:srgbClr val="FFFFFF"/>
      </a:lt2>
      <a:accent1>
        <a:srgbClr val="339933"/>
      </a:accent1>
      <a:accent2>
        <a:srgbClr val="FF6600"/>
      </a:accent2>
      <a:accent3>
        <a:srgbClr val="FFC000"/>
      </a:accent3>
      <a:accent4>
        <a:srgbClr val="CC0066"/>
      </a:accent4>
      <a:accent5>
        <a:srgbClr val="66CCFF"/>
      </a:accent5>
      <a:accent6>
        <a:srgbClr val="808080"/>
      </a:accent6>
      <a:hlink>
        <a:srgbClr val="FFC000"/>
      </a:hlink>
      <a:folHlink>
        <a:srgbClr val="000000"/>
      </a:folHlink>
    </a:clrScheme>
    <a:fontScheme name="2_Architecture">
      <a:majorFont>
        <a:latin typeface="Neo Sans Intel Medium"/>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372" tIns="45688" rIns="91372" bIns="45688" numCol="1" anchor="t" anchorCtr="1" compatLnSpc="1">
        <a:prstTxWarp prst="textNoShape">
          <a:avLst/>
        </a:prstTxWarp>
        <a:spAutoFit/>
      </a:bodyPr>
      <a:lstStyle>
        <a:defPPr marL="0" marR="0" indent="0" algn="ctr" defTabSz="914400" rtl="0" eaLnBrk="1" fontAlgn="base" latinLnBrk="0" hangingPunct="1">
          <a:lnSpc>
            <a:spcPct val="95000"/>
          </a:lnSpc>
          <a:spcBef>
            <a:spcPct val="30000"/>
          </a:spcBef>
          <a:spcAft>
            <a:spcPct val="0"/>
          </a:spcAft>
          <a:buClr>
            <a:schemeClr val="tx1"/>
          </a:buClr>
          <a:buSzTx/>
          <a:buFont typeface="Wingdings" pitchFamily="2" charset="2"/>
          <a:buNone/>
          <a:tabLst/>
          <a:defRPr kumimoji="0" lang="en-US" sz="2000" b="0" i="0" u="none" strike="noStrike" cap="none" normalizeH="0" baseline="0" smtClean="0">
            <a:ln>
              <a:noFill/>
            </a:ln>
            <a:solidFill>
              <a:srgbClr val="FFFFFF"/>
            </a:solidFill>
            <a:effectLst>
              <a:outerShdw blurRad="38100" dist="38100" dir="2700000" algn="tl">
                <a:srgbClr val="000000">
                  <a:alpha val="43137"/>
                </a:srgbClr>
              </a:outerShdw>
            </a:effectLst>
            <a:latin typeface="Arial Narrow" pitchFamily="34" charset="0"/>
            <a:cs typeface="Arial" charset="0"/>
          </a:defRPr>
        </a:defPPr>
      </a:lstStyle>
    </a:lnDef>
  </a:objectDefaults>
  <a:extraClrSchemeLst>
    <a:extraClrScheme>
      <a:clrScheme name="2_Architectur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Architectur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Architectur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Architectur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Architectur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Architectur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Architectur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Architecture 8">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5BB3B9"/>
        </a:hlink>
        <a:folHlink>
          <a:srgbClr val="CC00FF"/>
        </a:folHlink>
      </a:clrScheme>
      <a:clrMap bg1="dk2" tx1="lt1" bg2="dk1" tx2="lt2" accent1="accent1" accent2="accent2" accent3="accent3" accent4="accent4" accent5="accent5" accent6="accent6" hlink="hlink" folHlink="folHlink"/>
    </a:extraClrScheme>
    <a:extraClrScheme>
      <a:clrScheme name="2_Architecture 9">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FFCC00"/>
        </a:hlink>
        <a:folHlink>
          <a:srgbClr val="CC00FF"/>
        </a:folHlink>
      </a:clrScheme>
      <a:clrMap bg1="dk2" tx1="lt1" bg2="dk1" tx2="lt2" accent1="accent1" accent2="accent2" accent3="accent3" accent4="accent4" accent5="accent5" accent6="accent6" hlink="hlink" folHlink="folHlink"/>
    </a:extraClrScheme>
    <a:extraClrScheme>
      <a:clrScheme name="2_Architecture 10">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FF"/>
        </a:folHlink>
      </a:clrScheme>
      <a:clrMap bg1="dk2" tx1="lt1" bg2="dk1" tx2="lt2" accent1="accent1" accent2="accent2" accent3="accent3" accent4="accent4" accent5="accent5" accent6="accent6" hlink="hlink" folHlink="folHlink"/>
    </a:extraClrScheme>
    <a:extraClrScheme>
      <a:clrScheme name="2_Architecture 11">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CC0099"/>
        </a:folHlink>
      </a:clrScheme>
      <a:clrMap bg1="dk2" tx1="lt1" bg2="dk1" tx2="lt2" accent1="accent1" accent2="accent2" accent3="accent3" accent4="accent4" accent5="accent5" accent6="accent6" hlink="hlink" folHlink="folHlink"/>
    </a:extraClrScheme>
    <a:extraClrScheme>
      <a:clrScheme name="2_Architecture 12">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9999"/>
        </a:hlink>
        <a:folHlink>
          <a:srgbClr val="AA014C"/>
        </a:folHlink>
      </a:clrScheme>
      <a:clrMap bg1="dk2" tx1="lt1" bg2="dk1" tx2="lt2" accent1="accent1" accent2="accent2" accent3="accent3" accent4="accent4" accent5="accent5" accent6="accent6" hlink="hlink" folHlink="folHlink"/>
    </a:extraClrScheme>
    <a:extraClrScheme>
      <a:clrScheme name="2_Architecture 13">
        <a:dk1>
          <a:srgbClr val="000000"/>
        </a:dk1>
        <a:lt1>
          <a:srgbClr val="FFFFFF"/>
        </a:lt1>
        <a:dk2>
          <a:srgbClr val="0034FF"/>
        </a:dk2>
        <a:lt2>
          <a:srgbClr val="FDB605"/>
        </a:lt2>
        <a:accent1>
          <a:srgbClr val="66CC33"/>
        </a:accent1>
        <a:accent2>
          <a:srgbClr val="FF6600"/>
        </a:accent2>
        <a:accent3>
          <a:srgbClr val="AAAEFF"/>
        </a:accent3>
        <a:accent4>
          <a:srgbClr val="DADADA"/>
        </a:accent4>
        <a:accent5>
          <a:srgbClr val="B8E2AD"/>
        </a:accent5>
        <a:accent6>
          <a:srgbClr val="E75C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4">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00C5C0"/>
        </a:hlink>
        <a:folHlink>
          <a:srgbClr val="AA014C"/>
        </a:folHlink>
      </a:clrScheme>
      <a:clrMap bg1="dk2" tx1="lt1" bg2="dk1" tx2="lt2" accent1="accent1" accent2="accent2" accent3="accent3" accent4="accent4" accent5="accent5" accent6="accent6" hlink="hlink" folHlink="folHlink"/>
    </a:extraClrScheme>
    <a:extraClrScheme>
      <a:clrScheme name="2_Architecture 15">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AA014C"/>
        </a:folHlink>
      </a:clrScheme>
      <a:clrMap bg1="dk2" tx1="lt1" bg2="dk1" tx2="lt2" accent1="accent1" accent2="accent2" accent3="accent3" accent4="accent4" accent5="accent5" accent6="accent6" hlink="hlink" folHlink="folHlink"/>
    </a:extraClrScheme>
    <a:extraClrScheme>
      <a:clrScheme name="2_Architecture 16">
        <a:dk1>
          <a:srgbClr val="000000"/>
        </a:dk1>
        <a:lt1>
          <a:srgbClr val="FFFFFF"/>
        </a:lt1>
        <a:dk2>
          <a:srgbClr val="0034FF"/>
        </a:dk2>
        <a:lt2>
          <a:srgbClr val="FDB605"/>
        </a:lt2>
        <a:accent1>
          <a:srgbClr val="66CC33"/>
        </a:accent1>
        <a:accent2>
          <a:srgbClr val="FF5C00"/>
        </a:accent2>
        <a:accent3>
          <a:srgbClr val="AAAEFF"/>
        </a:accent3>
        <a:accent4>
          <a:srgbClr val="DADADA"/>
        </a:accent4>
        <a:accent5>
          <a:srgbClr val="B8E2AD"/>
        </a:accent5>
        <a:accent6>
          <a:srgbClr val="E75300"/>
        </a:accent6>
        <a:hlink>
          <a:srgbClr val="10C8E1"/>
        </a:hlink>
        <a:folHlink>
          <a:srgbClr val="F3016E"/>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7B6A5FA-AEDC-493D-A38F-607DB1F38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(paper and pencil design)</Template>
  <TotalTime>0</TotalTime>
  <Words>1216</Words>
  <Application>Microsoft Office PowerPoint</Application>
  <PresentationFormat>On-screen Show (4:3)</PresentationFormat>
  <Paragraphs>298</Paragraphs>
  <Slides>24</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Arial</vt:lpstr>
      <vt:lpstr>Arial Narrow</vt:lpstr>
      <vt:lpstr>Calibri</vt:lpstr>
      <vt:lpstr>Calibri Light</vt:lpstr>
      <vt:lpstr>Courier New</vt:lpstr>
      <vt:lpstr>Helvetica</vt:lpstr>
      <vt:lpstr>Impact</vt:lpstr>
      <vt:lpstr>Neo Sans Intel</vt:lpstr>
      <vt:lpstr>Neo Sans Intel Medium</vt:lpstr>
      <vt:lpstr>Tw Cen MT</vt:lpstr>
      <vt:lpstr>Wingdings</vt:lpstr>
      <vt:lpstr>Wingdings 2</vt:lpstr>
      <vt:lpstr>Student presentation</vt:lpstr>
      <vt:lpstr>Intel dark blue background</vt:lpstr>
      <vt:lpstr>CSCE 313 – Unix fork and exec and the programming interface</vt:lpstr>
      <vt:lpstr>Key Learnings from 2/4</vt:lpstr>
      <vt:lpstr>Theme of Today’s Lecture</vt:lpstr>
      <vt:lpstr>What is a Shell?</vt:lpstr>
      <vt:lpstr>Shell – Running Programs</vt:lpstr>
      <vt:lpstr>Shell – Managing I/O</vt:lpstr>
      <vt:lpstr>Shell - Programming</vt:lpstr>
      <vt:lpstr>How does the Shell Run Programs?</vt:lpstr>
      <vt:lpstr>The Main Loop of a Shell</vt:lpstr>
      <vt:lpstr>To Write a Shell, we need to…</vt:lpstr>
      <vt:lpstr>How does a Program run a Program?</vt:lpstr>
      <vt:lpstr>Example: Program running a program</vt:lpstr>
      <vt:lpstr>Example: contd.</vt:lpstr>
      <vt:lpstr>Example: contd.</vt:lpstr>
      <vt:lpstr>How do we get a new process?</vt:lpstr>
      <vt:lpstr>How do we get a new process?</vt:lpstr>
      <vt:lpstr>Example: Fork</vt:lpstr>
      <vt:lpstr>Example: Fork</vt:lpstr>
      <vt:lpstr>Example: Fork</vt:lpstr>
      <vt:lpstr>wait: Synchronizing With Children</vt:lpstr>
      <vt:lpstr>wait: Synchronizing With Children</vt:lpstr>
      <vt:lpstr>Some questions to ponder about processes</vt:lpstr>
      <vt:lpstr>Key Learnings</vt:lpstr>
      <vt:lpstr>Next Lecture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2015-01-20T03:39:06Z</dcterms:created>
  <dcterms:modified xsi:type="dcterms:W3CDTF">2016-02-09T16:56:01Z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