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 id="2147483706" r:id="rId3"/>
  </p:sldMasterIdLst>
  <p:notesMasterIdLst>
    <p:notesMasterId r:id="rId31"/>
  </p:notesMasterIdLst>
  <p:sldIdLst>
    <p:sldId id="256" r:id="rId4"/>
    <p:sldId id="408" r:id="rId5"/>
    <p:sldId id="403" r:id="rId6"/>
    <p:sldId id="375" r:id="rId7"/>
    <p:sldId id="407" r:id="rId8"/>
    <p:sldId id="384" r:id="rId9"/>
    <p:sldId id="404" r:id="rId10"/>
    <p:sldId id="405" r:id="rId11"/>
    <p:sldId id="406" r:id="rId12"/>
    <p:sldId id="385" r:id="rId13"/>
    <p:sldId id="386" r:id="rId14"/>
    <p:sldId id="387" r:id="rId15"/>
    <p:sldId id="388" r:id="rId16"/>
    <p:sldId id="389" r:id="rId17"/>
    <p:sldId id="390" r:id="rId18"/>
    <p:sldId id="391" r:id="rId19"/>
    <p:sldId id="392" r:id="rId20"/>
    <p:sldId id="393" r:id="rId21"/>
    <p:sldId id="394" r:id="rId22"/>
    <p:sldId id="395" r:id="rId23"/>
    <p:sldId id="396" r:id="rId24"/>
    <p:sldId id="397" r:id="rId25"/>
    <p:sldId id="398" r:id="rId26"/>
    <p:sldId id="399" r:id="rId27"/>
    <p:sldId id="400" r:id="rId28"/>
    <p:sldId id="401" r:id="rId29"/>
    <p:sldId id="402" r:id="rId30"/>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2462" autoAdjust="0"/>
  </p:normalViewPr>
  <p:slideViewPr>
    <p:cSldViewPr>
      <p:cViewPr varScale="1">
        <p:scale>
          <a:sx n="66" d="100"/>
          <a:sy n="66" d="100"/>
        </p:scale>
        <p:origin x="1317"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makelinux.net/books/lkd2/ch03lev1sec2#ch03fn08"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www.makelinux.net/books/lkd2/ch03lev1sec2#ch03fn09" TargetMode="External"/><Relationship Id="rId5" Type="http://schemas.openxmlformats.org/officeDocument/2006/relationships/hyperlink" Target="http://www.makelinux.net/books/lkd2/ch04.html#ch04" TargetMode="External"/><Relationship Id="rId4" Type="http://schemas.openxmlformats.org/officeDocument/2006/relationships/hyperlink" Target="http://www.makelinux.net/books/lkd2/ch03lev1sec3.html#ch03lev1sec3"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53250"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New Roman" panose="02020603050405020304" pitchFamily="18" charset="0"/>
              </a:rPr>
              <a:t>Context switch</a:t>
            </a:r>
          </a:p>
        </p:txBody>
      </p:sp>
    </p:spTree>
    <p:extLst>
      <p:ext uri="{BB962C8B-B14F-4D97-AF65-F5344CB8AC3E}">
        <p14:creationId xmlns:p14="http://schemas.microsoft.com/office/powerpoint/2010/main" val="4277668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095758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61442"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607833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6349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51630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idx="4294967295"/>
          </p:nvPr>
        </p:nvSpPr>
        <p:spPr bwMode="auto">
          <a:xfrm>
            <a:off x="0" y="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ltLang="en-US" sz="1300">
                <a:latin typeface="Arial" panose="020B0604020202020204" pitchFamily="34" charset="0"/>
              </a:rPr>
              <a:t>CPSC 410 / 611 : Operating Systems</a:t>
            </a:r>
          </a:p>
        </p:txBody>
      </p:sp>
      <p:sp>
        <p:nvSpPr>
          <p:cNvPr id="31747" name="Rectangle 7"/>
          <p:cNvSpPr>
            <a:spLocks noGrp="1" noChangeArrowheads="1"/>
          </p:cNvSpPr>
          <p:nvPr>
            <p:ph type="sldNum" sz="quarter" idx="4294967295"/>
          </p:nvPr>
        </p:nvSpPr>
        <p:spPr bwMode="auto">
          <a:xfrm>
            <a:off x="4022725" y="9723438"/>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154CA7C3-0658-47A4-B2EF-59B2D83EC484}" type="slidenum">
              <a:rPr lang="en-US" altLang="en-US" sz="1300">
                <a:latin typeface="Arial" panose="020B0604020202020204" pitchFamily="34" charset="0"/>
              </a:rPr>
              <a:pPr algn="ctr"/>
              <a:t>22</a:t>
            </a:fld>
            <a:endParaRPr lang="en-US" altLang="en-US" sz="1300">
              <a:latin typeface="Arial" panose="020B0604020202020204" pitchFamily="34" charset="0"/>
            </a:endParaRPr>
          </a:p>
        </p:txBody>
      </p:sp>
      <p:sp>
        <p:nvSpPr>
          <p:cNvPr id="31748" name="Rectangle 2"/>
          <p:cNvSpPr>
            <a:spLocks noGrp="1" noChangeArrowheads="1"/>
          </p:cNvSpPr>
          <p:nvPr>
            <p:ph type="body" idx="1"/>
          </p:nvPr>
        </p:nvSpPr>
        <p:spPr>
          <a:xfrm>
            <a:off x="946150" y="7162800"/>
            <a:ext cx="5207000" cy="29019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00" tIns="48140" rIns="98000" bIns="48140"/>
          <a:lstStyle/>
          <a:p>
            <a:pPr eaLnBrk="1" hangingPunct="1">
              <a:buFontTx/>
              <a:buChar char="•"/>
            </a:pPr>
            <a:r>
              <a:rPr lang="en-US" altLang="en-US" b="1" smtClean="0">
                <a:latin typeface="Arial" panose="020B0604020202020204" pitchFamily="34" charset="0"/>
              </a:rPr>
              <a:t>Long-term scheduler </a:t>
            </a:r>
            <a:r>
              <a:rPr lang="en-US" altLang="en-US" smtClean="0">
                <a:latin typeface="Arial" panose="020B0604020202020204" pitchFamily="34" charset="0"/>
              </a:rPr>
              <a:t>(</a:t>
            </a:r>
            <a:r>
              <a:rPr lang="en-US" altLang="en-US" i="1" smtClean="0">
                <a:latin typeface="Arial" panose="020B0604020202020204" pitchFamily="34" charset="0"/>
              </a:rPr>
              <a:t>job scheduler</a:t>
            </a:r>
            <a:r>
              <a:rPr lang="en-US" altLang="en-US" smtClean="0">
                <a:latin typeface="Arial" panose="020B0604020202020204" pitchFamily="34" charset="0"/>
              </a:rPr>
              <a:t>)</a:t>
            </a:r>
          </a:p>
          <a:p>
            <a:pPr lvl="1" eaLnBrk="1" hangingPunct="1">
              <a:buFontTx/>
              <a:buChar char="•"/>
            </a:pPr>
            <a:r>
              <a:rPr lang="en-US" altLang="en-US" smtClean="0">
                <a:latin typeface="Arial" panose="020B0604020202020204" pitchFamily="34" charset="0"/>
              </a:rPr>
              <a:t>controls degree of multiprogramming</a:t>
            </a:r>
          </a:p>
          <a:p>
            <a:pPr lvl="1" eaLnBrk="1" hangingPunct="1">
              <a:buFontTx/>
              <a:buChar char="•"/>
            </a:pPr>
            <a:r>
              <a:rPr lang="en-US" altLang="en-US" smtClean="0">
                <a:latin typeface="Arial" panose="020B0604020202020204" pitchFamily="34" charset="0"/>
              </a:rPr>
              <a:t>must select a good process mix of I/O-bound and CPU-bound processes</a:t>
            </a:r>
          </a:p>
          <a:p>
            <a:pPr eaLnBrk="1" hangingPunct="1">
              <a:buFontTx/>
              <a:buChar char="•"/>
            </a:pPr>
            <a:r>
              <a:rPr lang="en-US" altLang="en-US" b="1" smtClean="0">
                <a:latin typeface="Arial" panose="020B0604020202020204" pitchFamily="34" charset="0"/>
              </a:rPr>
              <a:t>Short-term scheduler</a:t>
            </a:r>
            <a:r>
              <a:rPr lang="en-US" altLang="en-US" smtClean="0">
                <a:latin typeface="Arial" panose="020B0604020202020204" pitchFamily="34" charset="0"/>
              </a:rPr>
              <a:t>:</a:t>
            </a:r>
          </a:p>
          <a:p>
            <a:pPr lvl="1" eaLnBrk="1" hangingPunct="1">
              <a:buFontTx/>
              <a:buChar char="•"/>
            </a:pPr>
            <a:r>
              <a:rPr lang="en-US" altLang="en-US" smtClean="0">
                <a:latin typeface="Arial" panose="020B0604020202020204" pitchFamily="34" charset="0"/>
              </a:rPr>
              <a:t>allocates the CPU</a:t>
            </a:r>
          </a:p>
          <a:p>
            <a:pPr lvl="1" eaLnBrk="1" hangingPunct="1">
              <a:buFontTx/>
              <a:buChar char="•"/>
            </a:pPr>
            <a:r>
              <a:rPr lang="en-US" altLang="en-US" smtClean="0">
                <a:latin typeface="Arial" panose="020B0604020202020204" pitchFamily="34" charset="0"/>
              </a:rPr>
              <a:t>executes at least every 100ms, therefore must be very fast</a:t>
            </a:r>
          </a:p>
          <a:p>
            <a:pPr eaLnBrk="1" hangingPunct="1">
              <a:buFontTx/>
              <a:buChar char="•"/>
            </a:pPr>
            <a:r>
              <a:rPr lang="en-US" altLang="en-US" b="1" smtClean="0">
                <a:latin typeface="Arial" panose="020B0604020202020204" pitchFamily="34" charset="0"/>
              </a:rPr>
              <a:t>Medium-term scheduler </a:t>
            </a:r>
            <a:r>
              <a:rPr lang="en-US" altLang="en-US" smtClean="0">
                <a:latin typeface="Arial" panose="020B0604020202020204" pitchFamily="34" charset="0"/>
              </a:rPr>
              <a:t>(</a:t>
            </a:r>
            <a:r>
              <a:rPr lang="en-US" altLang="en-US" i="1" smtClean="0">
                <a:latin typeface="Arial" panose="020B0604020202020204" pitchFamily="34" charset="0"/>
              </a:rPr>
              <a:t>swapper</a:t>
            </a:r>
            <a:r>
              <a:rPr lang="en-US" altLang="en-US" smtClean="0">
                <a:latin typeface="Arial" panose="020B0604020202020204" pitchFamily="34" charset="0"/>
              </a:rPr>
              <a:t>):</a:t>
            </a:r>
          </a:p>
          <a:p>
            <a:pPr lvl="1" eaLnBrk="1" hangingPunct="1">
              <a:buFontTx/>
              <a:buChar char="•"/>
            </a:pPr>
            <a:r>
              <a:rPr lang="en-US" altLang="en-US" smtClean="0">
                <a:latin typeface="Arial" panose="020B0604020202020204" pitchFamily="34" charset="0"/>
              </a:rPr>
              <a:t>in some OSs</a:t>
            </a:r>
          </a:p>
          <a:p>
            <a:pPr lvl="1" eaLnBrk="1" hangingPunct="1">
              <a:buFontTx/>
              <a:buChar char="•"/>
            </a:pPr>
            <a:r>
              <a:rPr lang="en-US" altLang="en-US" smtClean="0">
                <a:latin typeface="Arial" panose="020B0604020202020204" pitchFamily="34" charset="0"/>
              </a:rPr>
              <a:t>sometimes good to temporarily remove processes from memory</a:t>
            </a:r>
          </a:p>
        </p:txBody>
      </p:sp>
      <p:sp>
        <p:nvSpPr>
          <p:cNvPr id="31749" name="Rectangle 3"/>
          <p:cNvSpPr>
            <a:spLocks noGrp="1" noRot="1" noChangeAspect="1" noChangeArrowheads="1" noTextEdit="1"/>
          </p:cNvSpPr>
          <p:nvPr>
            <p:ph type="sldImg"/>
          </p:nvPr>
        </p:nvSpPr>
        <p:spPr>
          <a:xfrm>
            <a:off x="1001713" y="774700"/>
            <a:ext cx="5095875" cy="3822700"/>
          </a:xfrm>
          <a:ln cap="flat"/>
        </p:spPr>
      </p:sp>
      <p:pic>
        <p:nvPicPr>
          <p:cNvPr id="317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4778375"/>
            <a:ext cx="4733925" cy="2390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630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1664713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1" i="0" kern="1200" dirty="0" smtClean="0">
                <a:solidFill>
                  <a:schemeClr val="tx1"/>
                </a:solidFill>
                <a:effectLst/>
                <a:latin typeface="+mn-lt"/>
                <a:ea typeface="+mn-ea"/>
                <a:cs typeface="+mn-cs"/>
              </a:rPr>
              <a:t>Reference: http://www.makelinux.net/books/lkd2/ch03lev1sec2</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Process Creation</a:t>
            </a:r>
          </a:p>
          <a:p>
            <a:r>
              <a:rPr lang="en-US" sz="1200" b="0" i="0" kern="1200" dirty="0" smtClean="0">
                <a:solidFill>
                  <a:schemeClr val="tx1"/>
                </a:solidFill>
                <a:effectLst/>
                <a:latin typeface="+mn-lt"/>
                <a:ea typeface="+mn-ea"/>
                <a:cs typeface="+mn-cs"/>
              </a:rPr>
              <a:t>Process creation in Unix is unique. Most operating systems implement a </a:t>
            </a:r>
            <a:r>
              <a:rPr lang="en-US" sz="1200" b="0" i="1" kern="1200" dirty="0" smtClean="0">
                <a:solidFill>
                  <a:schemeClr val="tx1"/>
                </a:solidFill>
                <a:effectLst/>
                <a:latin typeface="+mn-lt"/>
                <a:ea typeface="+mn-ea"/>
                <a:cs typeface="+mn-cs"/>
              </a:rPr>
              <a:t>spawn</a:t>
            </a:r>
            <a:r>
              <a:rPr lang="en-US" sz="1200" b="0" i="0" kern="1200" dirty="0" smtClean="0">
                <a:solidFill>
                  <a:schemeClr val="tx1"/>
                </a:solidFill>
                <a:effectLst/>
                <a:latin typeface="+mn-lt"/>
                <a:ea typeface="+mn-ea"/>
                <a:cs typeface="+mn-cs"/>
              </a:rPr>
              <a:t> mechanism to create a new process in a new address space, read in an executable, and begin executing it. Unix takes the unusual approach of separating these steps into two distinct functions: fork() and exec()</a:t>
            </a:r>
            <a:r>
              <a:rPr lang="en-US" sz="1200" b="0" i="0" u="none" strike="noStrike" kern="1200" baseline="30000" dirty="0" smtClean="0">
                <a:solidFill>
                  <a:schemeClr val="tx1"/>
                </a:solidFill>
                <a:effectLst/>
                <a:latin typeface="+mn-lt"/>
                <a:ea typeface="+mn-ea"/>
                <a:cs typeface="+mn-cs"/>
                <a:hlinkClick r:id="rId3"/>
              </a:rPr>
              <a:t>[8]</a:t>
            </a:r>
            <a:r>
              <a:rPr lang="en-US" sz="1200" b="0" i="0" kern="1200" dirty="0" smtClean="0">
                <a:solidFill>
                  <a:schemeClr val="tx1"/>
                </a:solidFill>
                <a:effectLst/>
                <a:latin typeface="+mn-lt"/>
                <a:ea typeface="+mn-ea"/>
                <a:cs typeface="+mn-cs"/>
              </a:rPr>
              <a:t>. The first, fork(), creates a child process that is a copy of the current task. It differs from the parent only in its PID (which is unique), its PPID (parent's PID, which is set to the original process), and certain resources and statistics, such as pending signals, which are not inherited. The second function, exec(), loads a new executable into the address space and begins executing it. The combination of fork()followed by exec() is similar to the single function most operating systems provide.</a:t>
            </a:r>
          </a:p>
          <a:p>
            <a:r>
              <a:rPr lang="en-US" sz="1200" u="none" strike="noStrike" kern="1200" baseline="30000" dirty="0" smtClean="0">
                <a:solidFill>
                  <a:schemeClr val="tx1"/>
                </a:solidFill>
                <a:effectLst/>
                <a:latin typeface="+mn-lt"/>
                <a:ea typeface="+mn-ea"/>
                <a:cs typeface="+mn-cs"/>
              </a:rPr>
              <a:t>[8]</a:t>
            </a:r>
            <a:r>
              <a:rPr lang="en-US" sz="1200" kern="1200" dirty="0" smtClean="0">
                <a:solidFill>
                  <a:schemeClr val="tx1"/>
                </a:solidFill>
                <a:effectLst/>
                <a:latin typeface="+mn-lt"/>
                <a:ea typeface="+mn-ea"/>
                <a:cs typeface="+mn-cs"/>
              </a:rPr>
              <a:t> By </a:t>
            </a:r>
            <a:r>
              <a:rPr lang="en-US" sz="1200" i="1" kern="1200" dirty="0" smtClean="0">
                <a:solidFill>
                  <a:schemeClr val="tx1"/>
                </a:solidFill>
                <a:effectLst/>
                <a:latin typeface="+mn-lt"/>
                <a:ea typeface="+mn-ea"/>
                <a:cs typeface="+mn-cs"/>
              </a:rPr>
              <a:t>exec()</a:t>
            </a:r>
            <a:r>
              <a:rPr lang="en-US" sz="1200" kern="1200" dirty="0" smtClean="0">
                <a:solidFill>
                  <a:schemeClr val="tx1"/>
                </a:solidFill>
                <a:effectLst/>
                <a:latin typeface="+mn-lt"/>
                <a:ea typeface="+mn-ea"/>
                <a:cs typeface="+mn-cs"/>
              </a:rPr>
              <a:t> I mean any member of the </a:t>
            </a:r>
            <a:r>
              <a:rPr lang="en-US" sz="1200" i="1" kern="1200" dirty="0" smtClean="0">
                <a:solidFill>
                  <a:schemeClr val="tx1"/>
                </a:solidFill>
                <a:effectLst/>
                <a:latin typeface="+mn-lt"/>
                <a:ea typeface="+mn-ea"/>
                <a:cs typeface="+mn-cs"/>
              </a:rPr>
              <a:t>exec()</a:t>
            </a:r>
            <a:r>
              <a:rPr lang="en-US" sz="1200" kern="1200" dirty="0" smtClean="0">
                <a:solidFill>
                  <a:schemeClr val="tx1"/>
                </a:solidFill>
                <a:effectLst/>
                <a:latin typeface="+mn-lt"/>
                <a:ea typeface="+mn-ea"/>
                <a:cs typeface="+mn-cs"/>
              </a:rPr>
              <a:t> family of functions. The kernel implements the </a:t>
            </a:r>
            <a:r>
              <a:rPr lang="en-US" sz="1200" i="1" kern="1200" dirty="0" err="1" smtClean="0">
                <a:solidFill>
                  <a:schemeClr val="tx1"/>
                </a:solidFill>
                <a:effectLst/>
                <a:latin typeface="+mn-lt"/>
                <a:ea typeface="+mn-ea"/>
                <a:cs typeface="+mn-cs"/>
              </a:rPr>
              <a:t>execve</a:t>
            </a:r>
            <a:r>
              <a:rPr lang="en-US" sz="1200"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system call on top of which </a:t>
            </a:r>
            <a:r>
              <a:rPr lang="en-US" sz="1200" i="1" kern="1200" dirty="0" err="1" smtClean="0">
                <a:solidFill>
                  <a:schemeClr val="tx1"/>
                </a:solidFill>
                <a:effectLst/>
                <a:latin typeface="+mn-lt"/>
                <a:ea typeface="+mn-ea"/>
                <a:cs typeface="+mn-cs"/>
              </a:rPr>
              <a:t>execlp</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execle</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execv</a:t>
            </a:r>
            <a:r>
              <a:rPr lang="en-US" sz="1200"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 and </a:t>
            </a:r>
            <a:r>
              <a:rPr lang="en-US" sz="1200" i="1" kern="1200" dirty="0" err="1" smtClean="0">
                <a:solidFill>
                  <a:schemeClr val="tx1"/>
                </a:solidFill>
                <a:effectLst/>
                <a:latin typeface="+mn-lt"/>
                <a:ea typeface="+mn-ea"/>
                <a:cs typeface="+mn-cs"/>
              </a:rPr>
              <a:t>execvp</a:t>
            </a:r>
            <a:r>
              <a:rPr lang="en-US" sz="1200"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are implemented.</a:t>
            </a:r>
          </a:p>
          <a:p>
            <a:r>
              <a:rPr lang="en-US" sz="1200" b="1" i="0" kern="1200" dirty="0" smtClean="0">
                <a:solidFill>
                  <a:schemeClr val="tx1"/>
                </a:solidFill>
                <a:effectLst/>
                <a:latin typeface="+mn-lt"/>
                <a:ea typeface="+mn-ea"/>
                <a:cs typeface="+mn-cs"/>
              </a:rPr>
              <a:t>Copy-on-Write</a:t>
            </a:r>
          </a:p>
          <a:p>
            <a:r>
              <a:rPr lang="en-US" sz="1200" b="0" i="0" kern="1200" dirty="0" smtClean="0">
                <a:solidFill>
                  <a:schemeClr val="tx1"/>
                </a:solidFill>
                <a:effectLst/>
                <a:latin typeface="+mn-lt"/>
                <a:ea typeface="+mn-ea"/>
                <a:cs typeface="+mn-cs"/>
              </a:rPr>
              <a:t>Traditionally, upon fork() all resources owned by the parent are duplicated and the copy is given to the child. This approach is significantly naïve and inefficient in that it copies much data that might otherwise be shared. Worse still, if the new process were to immediately execute a new image, all that copying would go to waste. In Linux, fork() is implemented through the use of </a:t>
            </a:r>
            <a:r>
              <a:rPr lang="en-US" sz="1200" b="0" i="1" kern="1200" dirty="0" smtClean="0">
                <a:solidFill>
                  <a:schemeClr val="tx1"/>
                </a:solidFill>
                <a:effectLst/>
                <a:latin typeface="+mn-lt"/>
                <a:ea typeface="+mn-ea"/>
                <a:cs typeface="+mn-cs"/>
              </a:rPr>
              <a:t>copy-on-write</a:t>
            </a:r>
            <a:r>
              <a:rPr lang="en-US" sz="1200" b="0" i="0" kern="1200" dirty="0" smtClean="0">
                <a:solidFill>
                  <a:schemeClr val="tx1"/>
                </a:solidFill>
                <a:effectLst/>
                <a:latin typeface="+mn-lt"/>
                <a:ea typeface="+mn-ea"/>
                <a:cs typeface="+mn-cs"/>
              </a:rPr>
              <a:t> pages. Copy-on-write (or </a:t>
            </a:r>
            <a:r>
              <a:rPr lang="en-US" sz="1200" b="0" i="1" kern="1200" dirty="0" smtClean="0">
                <a:solidFill>
                  <a:schemeClr val="tx1"/>
                </a:solidFill>
                <a:effectLst/>
                <a:latin typeface="+mn-lt"/>
                <a:ea typeface="+mn-ea"/>
                <a:cs typeface="+mn-cs"/>
              </a:rPr>
              <a:t>COW</a:t>
            </a:r>
            <a:r>
              <a:rPr lang="en-US" sz="1200" b="0" i="0" kern="1200" dirty="0" smtClean="0">
                <a:solidFill>
                  <a:schemeClr val="tx1"/>
                </a:solidFill>
                <a:effectLst/>
                <a:latin typeface="+mn-lt"/>
                <a:ea typeface="+mn-ea"/>
                <a:cs typeface="+mn-cs"/>
              </a:rPr>
              <a:t>) is a technique to delay or altogether prevent copying of the data. Rather than duplicate the process address space, the parent and the child can share a single copy. The data, however, is marked in such a way that if it is written to, a duplicate is made and each process receives a unique copy. Consequently, the duplication of resources occurs only when they are written; until then, they are shared read-only. This technique delays the copying of each page in the address space until it is actually written to. In the case that the pages are never </a:t>
            </a:r>
            <a:r>
              <a:rPr lang="en-US" sz="1200" b="0" i="0" kern="1200" dirty="0" err="1" smtClean="0">
                <a:solidFill>
                  <a:schemeClr val="tx1"/>
                </a:solidFill>
                <a:effectLst/>
                <a:latin typeface="+mn-lt"/>
                <a:ea typeface="+mn-ea"/>
                <a:cs typeface="+mn-cs"/>
              </a:rPr>
              <a:t>writtenfor</a:t>
            </a:r>
            <a:r>
              <a:rPr lang="en-US" sz="1200" b="0" i="0" kern="1200" dirty="0" smtClean="0">
                <a:solidFill>
                  <a:schemeClr val="tx1"/>
                </a:solidFill>
                <a:effectLst/>
                <a:latin typeface="+mn-lt"/>
                <a:ea typeface="+mn-ea"/>
                <a:cs typeface="+mn-cs"/>
              </a:rPr>
              <a:t> example, if exec() is called immediately after fork()they never need to be copied. The only overhead incurred by fork() is the duplication of the parent's page tables and the creation of a unique process descriptor for the child. In the common case that a process executes a new executable image immediately after forking, this optimization prevents the wasted copying of large amounts of data (with the address space, easily tens of megabytes). This is an important optimization because the Unix philosophy encourages quick process execution.</a:t>
            </a:r>
          </a:p>
          <a:p>
            <a:r>
              <a:rPr lang="en-US" sz="1200" b="1" i="0" kern="1200" dirty="0" smtClean="0">
                <a:solidFill>
                  <a:schemeClr val="tx1"/>
                </a:solidFill>
                <a:effectLst/>
                <a:latin typeface="+mn-lt"/>
                <a:ea typeface="+mn-ea"/>
                <a:cs typeface="+mn-cs"/>
              </a:rPr>
              <a:t>fork()</a:t>
            </a:r>
          </a:p>
          <a:p>
            <a:r>
              <a:rPr lang="en-US" sz="1200" b="0" i="0" kern="1200" dirty="0" smtClean="0">
                <a:solidFill>
                  <a:schemeClr val="tx1"/>
                </a:solidFill>
                <a:effectLst/>
                <a:latin typeface="+mn-lt"/>
                <a:ea typeface="+mn-ea"/>
                <a:cs typeface="+mn-cs"/>
              </a:rPr>
              <a:t>Linux implements fork() via the clone() system call. This call takes a series of flags that specify which resources, if any, the parent and child process should share (see the section on "</a:t>
            </a:r>
            <a:r>
              <a:rPr lang="en-US" sz="1200" b="0" i="0" u="none" strike="noStrike" kern="1200" dirty="0" smtClean="0">
                <a:solidFill>
                  <a:schemeClr val="tx1"/>
                </a:solidFill>
                <a:effectLst/>
                <a:latin typeface="+mn-lt"/>
                <a:ea typeface="+mn-ea"/>
                <a:cs typeface="+mn-cs"/>
                <a:hlinkClick r:id="rId4"/>
              </a:rPr>
              <a:t>The Linux Implementation of Threads</a:t>
            </a:r>
            <a:r>
              <a:rPr lang="en-US" sz="1200" b="0" i="0" kern="1200" dirty="0" smtClean="0">
                <a:solidFill>
                  <a:schemeClr val="tx1"/>
                </a:solidFill>
                <a:effectLst/>
                <a:latin typeface="+mn-lt"/>
                <a:ea typeface="+mn-ea"/>
                <a:cs typeface="+mn-cs"/>
              </a:rPr>
              <a:t>" later in this chapter for more about the flags). The fork(), </a:t>
            </a:r>
            <a:r>
              <a:rPr lang="en-US" sz="1200" b="0" i="0" kern="1200" dirty="0" err="1" smtClean="0">
                <a:solidFill>
                  <a:schemeClr val="tx1"/>
                </a:solidFill>
                <a:effectLst/>
                <a:latin typeface="+mn-lt"/>
                <a:ea typeface="+mn-ea"/>
                <a:cs typeface="+mn-cs"/>
              </a:rPr>
              <a:t>vfork</a:t>
            </a:r>
            <a:r>
              <a:rPr lang="en-US" sz="1200" b="0" i="0" kern="1200" dirty="0" smtClean="0">
                <a:solidFill>
                  <a:schemeClr val="tx1"/>
                </a:solidFill>
                <a:effectLst/>
                <a:latin typeface="+mn-lt"/>
                <a:ea typeface="+mn-ea"/>
                <a:cs typeface="+mn-cs"/>
              </a:rPr>
              <a:t>(), and __clone() library calls all invoke the clone() system call with the requisite flags. The clone() system call, in turn, calls </a:t>
            </a:r>
            <a:r>
              <a:rPr lang="en-US" sz="1200" b="0" i="0" kern="1200" dirty="0" err="1" smtClean="0">
                <a:solidFill>
                  <a:schemeClr val="tx1"/>
                </a:solidFill>
                <a:effectLst/>
                <a:latin typeface="+mn-lt"/>
                <a:ea typeface="+mn-ea"/>
                <a:cs typeface="+mn-cs"/>
              </a:rPr>
              <a:t>do_fork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bulk of the work in forking is handled by </a:t>
            </a:r>
            <a:r>
              <a:rPr lang="en-US" sz="1200" b="0" i="0" kern="1200" dirty="0" err="1" smtClean="0">
                <a:solidFill>
                  <a:schemeClr val="tx1"/>
                </a:solidFill>
                <a:effectLst/>
                <a:latin typeface="+mn-lt"/>
                <a:ea typeface="+mn-ea"/>
                <a:cs typeface="+mn-cs"/>
              </a:rPr>
              <a:t>do_fork</a:t>
            </a:r>
            <a:r>
              <a:rPr lang="en-US" sz="1200" b="0" i="0" kern="1200" dirty="0" smtClean="0">
                <a:solidFill>
                  <a:schemeClr val="tx1"/>
                </a:solidFill>
                <a:effectLst/>
                <a:latin typeface="+mn-lt"/>
                <a:ea typeface="+mn-ea"/>
                <a:cs typeface="+mn-cs"/>
              </a:rPr>
              <a:t>(), which is defined in kernel/</a:t>
            </a:r>
            <a:r>
              <a:rPr lang="en-US" sz="1200" b="0" i="0" kern="1200" dirty="0" err="1" smtClean="0">
                <a:solidFill>
                  <a:schemeClr val="tx1"/>
                </a:solidFill>
                <a:effectLst/>
                <a:latin typeface="+mn-lt"/>
                <a:ea typeface="+mn-ea"/>
                <a:cs typeface="+mn-cs"/>
              </a:rPr>
              <a:t>fork.c</a:t>
            </a:r>
            <a:r>
              <a:rPr lang="en-US" sz="1200" b="0" i="0" kern="1200" dirty="0" smtClean="0">
                <a:solidFill>
                  <a:schemeClr val="tx1"/>
                </a:solidFill>
                <a:effectLst/>
                <a:latin typeface="+mn-lt"/>
                <a:ea typeface="+mn-ea"/>
                <a:cs typeface="+mn-cs"/>
              </a:rPr>
              <a:t>. This function calls </a:t>
            </a:r>
            <a:r>
              <a:rPr lang="en-US" sz="1200" b="0" i="0" kern="1200" dirty="0" err="1" smtClean="0">
                <a:solidFill>
                  <a:schemeClr val="tx1"/>
                </a:solidFill>
                <a:effectLst/>
                <a:latin typeface="+mn-lt"/>
                <a:ea typeface="+mn-ea"/>
                <a:cs typeface="+mn-cs"/>
              </a:rPr>
              <a:t>copy_process</a:t>
            </a:r>
            <a:r>
              <a:rPr lang="en-US" sz="1200" b="0" i="0" kern="1200" dirty="0" smtClean="0">
                <a:solidFill>
                  <a:schemeClr val="tx1"/>
                </a:solidFill>
                <a:effectLst/>
                <a:latin typeface="+mn-lt"/>
                <a:ea typeface="+mn-ea"/>
                <a:cs typeface="+mn-cs"/>
              </a:rPr>
              <a:t>(), and then starts the process running. The interesting work is done by </a:t>
            </a:r>
            <a:r>
              <a:rPr lang="en-US" sz="1200" b="0" i="0" kern="1200" dirty="0" err="1" smtClean="0">
                <a:solidFill>
                  <a:schemeClr val="tx1"/>
                </a:solidFill>
                <a:effectLst/>
                <a:latin typeface="+mn-lt"/>
                <a:ea typeface="+mn-ea"/>
                <a:cs typeface="+mn-cs"/>
              </a:rPr>
              <a:t>copy_process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It calls </a:t>
            </a:r>
            <a:r>
              <a:rPr lang="en-US" sz="1200" b="0" i="0" kern="1200" dirty="0" err="1" smtClean="0">
                <a:solidFill>
                  <a:schemeClr val="tx1"/>
                </a:solidFill>
                <a:effectLst/>
                <a:latin typeface="+mn-lt"/>
                <a:ea typeface="+mn-ea"/>
                <a:cs typeface="+mn-cs"/>
              </a:rPr>
              <a:t>dup_task_struct</a:t>
            </a:r>
            <a:r>
              <a:rPr lang="en-US" sz="1200" b="0" i="0" kern="1200" dirty="0" smtClean="0">
                <a:solidFill>
                  <a:schemeClr val="tx1"/>
                </a:solidFill>
                <a:effectLst/>
                <a:latin typeface="+mn-lt"/>
                <a:ea typeface="+mn-ea"/>
                <a:cs typeface="+mn-cs"/>
              </a:rPr>
              <a:t>(), which creates a new kernel stack, </a:t>
            </a:r>
            <a:r>
              <a:rPr lang="en-US" sz="1200" b="0" i="0" kern="1200" dirty="0" err="1" smtClean="0">
                <a:solidFill>
                  <a:schemeClr val="tx1"/>
                </a:solidFill>
                <a:effectLst/>
                <a:latin typeface="+mn-lt"/>
                <a:ea typeface="+mn-ea"/>
                <a:cs typeface="+mn-cs"/>
              </a:rPr>
              <a:t>thread_info</a:t>
            </a:r>
            <a:r>
              <a:rPr lang="en-US" sz="1200" b="0" i="0" kern="1200" dirty="0" smtClean="0">
                <a:solidFill>
                  <a:schemeClr val="tx1"/>
                </a:solidFill>
                <a:effectLst/>
                <a:latin typeface="+mn-lt"/>
                <a:ea typeface="+mn-ea"/>
                <a:cs typeface="+mn-cs"/>
              </a:rPr>
              <a:t> structure, and </a:t>
            </a:r>
            <a:r>
              <a:rPr lang="en-US" sz="1200" b="0" i="0" kern="1200" dirty="0" err="1" smtClean="0">
                <a:solidFill>
                  <a:schemeClr val="tx1"/>
                </a:solidFill>
                <a:effectLst/>
                <a:latin typeface="+mn-lt"/>
                <a:ea typeface="+mn-ea"/>
                <a:cs typeface="+mn-cs"/>
              </a:rPr>
              <a:t>task_struct</a:t>
            </a:r>
            <a:r>
              <a:rPr lang="en-US" sz="1200" b="0" i="0" kern="1200" dirty="0" smtClean="0">
                <a:solidFill>
                  <a:schemeClr val="tx1"/>
                </a:solidFill>
                <a:effectLst/>
                <a:latin typeface="+mn-lt"/>
                <a:ea typeface="+mn-ea"/>
                <a:cs typeface="+mn-cs"/>
              </a:rPr>
              <a:t> for the new process. The new values are identical to those of the current task. At this point, the child and parent process descriptors are identical.</a:t>
            </a:r>
          </a:p>
          <a:p>
            <a:r>
              <a:rPr lang="en-US" sz="1200" b="0" i="0" kern="1200" dirty="0" smtClean="0">
                <a:solidFill>
                  <a:schemeClr val="tx1"/>
                </a:solidFill>
                <a:effectLst/>
                <a:latin typeface="+mn-lt"/>
                <a:ea typeface="+mn-ea"/>
                <a:cs typeface="+mn-cs"/>
              </a:rPr>
              <a:t>It then checks that the new child will not exceed the resource limits on the number of processes for the current user.</a:t>
            </a:r>
          </a:p>
          <a:p>
            <a:r>
              <a:rPr lang="en-US" sz="1200" b="0" i="0" kern="1200" dirty="0" smtClean="0">
                <a:solidFill>
                  <a:schemeClr val="tx1"/>
                </a:solidFill>
                <a:effectLst/>
                <a:latin typeface="+mn-lt"/>
                <a:ea typeface="+mn-ea"/>
                <a:cs typeface="+mn-cs"/>
              </a:rPr>
              <a:t>Now the child needs to differentiate itself from its parent. Various members of the process descriptor are cleared or set to initial values. Members of the process descriptor that are not inherited are primarily statistically information. The bulk of the data in the process descriptor is shared.</a:t>
            </a:r>
          </a:p>
          <a:p>
            <a:r>
              <a:rPr lang="en-US" sz="1200" b="0" i="0" kern="1200" dirty="0" smtClean="0">
                <a:solidFill>
                  <a:schemeClr val="tx1"/>
                </a:solidFill>
                <a:effectLst/>
                <a:latin typeface="+mn-lt"/>
                <a:ea typeface="+mn-ea"/>
                <a:cs typeface="+mn-cs"/>
              </a:rPr>
              <a:t>Next, the child's state is set to TASK_UNINTERRUPTIBLE, to ensure that it does not yet run.</a:t>
            </a:r>
          </a:p>
          <a:p>
            <a:r>
              <a:rPr lang="en-US" sz="1200" b="0" i="0" kern="1200" dirty="0" smtClean="0">
                <a:solidFill>
                  <a:schemeClr val="tx1"/>
                </a:solidFill>
                <a:effectLst/>
                <a:latin typeface="+mn-lt"/>
                <a:ea typeface="+mn-ea"/>
                <a:cs typeface="+mn-cs"/>
              </a:rPr>
              <a:t>Now, </a:t>
            </a:r>
            <a:r>
              <a:rPr lang="en-US" sz="1200" b="0" i="0" kern="1200" dirty="0" err="1" smtClean="0">
                <a:solidFill>
                  <a:schemeClr val="tx1"/>
                </a:solidFill>
                <a:effectLst/>
                <a:latin typeface="+mn-lt"/>
                <a:ea typeface="+mn-ea"/>
                <a:cs typeface="+mn-cs"/>
              </a:rPr>
              <a:t>copy_process</a:t>
            </a:r>
            <a:r>
              <a:rPr lang="en-US" sz="1200" b="0" i="0" kern="1200" dirty="0" smtClean="0">
                <a:solidFill>
                  <a:schemeClr val="tx1"/>
                </a:solidFill>
                <a:effectLst/>
                <a:latin typeface="+mn-lt"/>
                <a:ea typeface="+mn-ea"/>
                <a:cs typeface="+mn-cs"/>
              </a:rPr>
              <a:t>() calls </a:t>
            </a:r>
            <a:r>
              <a:rPr lang="en-US" sz="1200" b="0" i="0" kern="1200" dirty="0" err="1" smtClean="0">
                <a:solidFill>
                  <a:schemeClr val="tx1"/>
                </a:solidFill>
                <a:effectLst/>
                <a:latin typeface="+mn-lt"/>
                <a:ea typeface="+mn-ea"/>
                <a:cs typeface="+mn-cs"/>
              </a:rPr>
              <a:t>copy_flags</a:t>
            </a:r>
            <a:r>
              <a:rPr lang="en-US" sz="1200" b="0" i="0" kern="1200" dirty="0" smtClean="0">
                <a:solidFill>
                  <a:schemeClr val="tx1"/>
                </a:solidFill>
                <a:effectLst/>
                <a:latin typeface="+mn-lt"/>
                <a:ea typeface="+mn-ea"/>
                <a:cs typeface="+mn-cs"/>
              </a:rPr>
              <a:t>() to update the flags member of the </a:t>
            </a:r>
            <a:r>
              <a:rPr lang="en-US" sz="1200" b="0" i="0" kern="1200" dirty="0" err="1" smtClean="0">
                <a:solidFill>
                  <a:schemeClr val="tx1"/>
                </a:solidFill>
                <a:effectLst/>
                <a:latin typeface="+mn-lt"/>
                <a:ea typeface="+mn-ea"/>
                <a:cs typeface="+mn-cs"/>
              </a:rPr>
              <a:t>task_struct</a:t>
            </a:r>
            <a:r>
              <a:rPr lang="en-US" sz="1200" b="0" i="0" kern="1200" dirty="0" smtClean="0">
                <a:solidFill>
                  <a:schemeClr val="tx1"/>
                </a:solidFill>
                <a:effectLst/>
                <a:latin typeface="+mn-lt"/>
                <a:ea typeface="+mn-ea"/>
                <a:cs typeface="+mn-cs"/>
              </a:rPr>
              <a:t>. The PF_SUPERPRIV flag, which denotes whether a task used super-user privileges, is cleared. The PF_FORKNOEXEC flag, which denotes a process that has not called exec(), is set.</a:t>
            </a:r>
          </a:p>
          <a:p>
            <a:r>
              <a:rPr lang="en-US" sz="1200" b="0" i="0" kern="1200" dirty="0" smtClean="0">
                <a:solidFill>
                  <a:schemeClr val="tx1"/>
                </a:solidFill>
                <a:effectLst/>
                <a:latin typeface="+mn-lt"/>
                <a:ea typeface="+mn-ea"/>
                <a:cs typeface="+mn-cs"/>
              </a:rPr>
              <a:t>Next, it calls </a:t>
            </a:r>
            <a:r>
              <a:rPr lang="en-US" sz="1200" b="0" i="0" kern="1200" dirty="0" err="1" smtClean="0">
                <a:solidFill>
                  <a:schemeClr val="tx1"/>
                </a:solidFill>
                <a:effectLst/>
                <a:latin typeface="+mn-lt"/>
                <a:ea typeface="+mn-ea"/>
                <a:cs typeface="+mn-cs"/>
              </a:rPr>
              <a:t>get_pid</a:t>
            </a:r>
            <a:r>
              <a:rPr lang="en-US" sz="1200" b="0" i="0" kern="1200" dirty="0" smtClean="0">
                <a:solidFill>
                  <a:schemeClr val="tx1"/>
                </a:solidFill>
                <a:effectLst/>
                <a:latin typeface="+mn-lt"/>
                <a:ea typeface="+mn-ea"/>
                <a:cs typeface="+mn-cs"/>
              </a:rPr>
              <a:t>() to assign an available PID to the new task.</a:t>
            </a:r>
          </a:p>
          <a:p>
            <a:r>
              <a:rPr lang="en-US" sz="1200" b="0" i="0" kern="1200" dirty="0" smtClean="0">
                <a:solidFill>
                  <a:schemeClr val="tx1"/>
                </a:solidFill>
                <a:effectLst/>
                <a:latin typeface="+mn-lt"/>
                <a:ea typeface="+mn-ea"/>
                <a:cs typeface="+mn-cs"/>
              </a:rPr>
              <a:t>Depending on the flags passed to clone(), </a:t>
            </a:r>
            <a:r>
              <a:rPr lang="en-US" sz="1200" b="0" i="0" kern="1200" dirty="0" err="1" smtClean="0">
                <a:solidFill>
                  <a:schemeClr val="tx1"/>
                </a:solidFill>
                <a:effectLst/>
                <a:latin typeface="+mn-lt"/>
                <a:ea typeface="+mn-ea"/>
                <a:cs typeface="+mn-cs"/>
              </a:rPr>
              <a:t>copy_process</a:t>
            </a:r>
            <a:r>
              <a:rPr lang="en-US" sz="1200" b="0" i="0" kern="1200" dirty="0" smtClean="0">
                <a:solidFill>
                  <a:schemeClr val="tx1"/>
                </a:solidFill>
                <a:effectLst/>
                <a:latin typeface="+mn-lt"/>
                <a:ea typeface="+mn-ea"/>
                <a:cs typeface="+mn-cs"/>
              </a:rPr>
              <a:t>() then either duplicates or shares open files, filesystem information, signal handlers, process address space, and namespace. These resources are typically shared between threads in a given process; otherwise they are unique and thus copied here.</a:t>
            </a:r>
          </a:p>
          <a:p>
            <a:r>
              <a:rPr lang="en-US" sz="1200" b="0" i="0" kern="1200" dirty="0" smtClean="0">
                <a:solidFill>
                  <a:schemeClr val="tx1"/>
                </a:solidFill>
                <a:effectLst/>
                <a:latin typeface="+mn-lt"/>
                <a:ea typeface="+mn-ea"/>
                <a:cs typeface="+mn-cs"/>
              </a:rPr>
              <a:t>Next, the remaining </a:t>
            </a:r>
            <a:r>
              <a:rPr lang="en-US" sz="1200" b="0" i="0" kern="1200" dirty="0" err="1" smtClean="0">
                <a:solidFill>
                  <a:schemeClr val="tx1"/>
                </a:solidFill>
                <a:effectLst/>
                <a:latin typeface="+mn-lt"/>
                <a:ea typeface="+mn-ea"/>
                <a:cs typeface="+mn-cs"/>
              </a:rPr>
              <a:t>timeslice</a:t>
            </a:r>
            <a:r>
              <a:rPr lang="en-US" sz="1200" b="0" i="0" kern="1200" dirty="0" smtClean="0">
                <a:solidFill>
                  <a:schemeClr val="tx1"/>
                </a:solidFill>
                <a:effectLst/>
                <a:latin typeface="+mn-lt"/>
                <a:ea typeface="+mn-ea"/>
                <a:cs typeface="+mn-cs"/>
              </a:rPr>
              <a:t> between the parent and its child is split between the two (this is discussed in </a:t>
            </a:r>
            <a:r>
              <a:rPr lang="en-US" sz="1200" b="0" i="0" u="none" strike="noStrike" kern="1200" dirty="0" smtClean="0">
                <a:solidFill>
                  <a:schemeClr val="tx1"/>
                </a:solidFill>
                <a:effectLst/>
                <a:latin typeface="+mn-lt"/>
                <a:ea typeface="+mn-ea"/>
                <a:cs typeface="+mn-cs"/>
                <a:hlinkClick r:id="rId5"/>
              </a:rPr>
              <a:t>Chapter 4</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Finally, </a:t>
            </a:r>
            <a:r>
              <a:rPr lang="en-US" sz="1200" b="0" i="0" kern="1200" dirty="0" err="1" smtClean="0">
                <a:solidFill>
                  <a:schemeClr val="tx1"/>
                </a:solidFill>
                <a:effectLst/>
                <a:latin typeface="+mn-lt"/>
                <a:ea typeface="+mn-ea"/>
                <a:cs typeface="+mn-cs"/>
              </a:rPr>
              <a:t>copy_process</a:t>
            </a:r>
            <a:r>
              <a:rPr lang="en-US" sz="1200" b="0" i="0" kern="1200" dirty="0" smtClean="0">
                <a:solidFill>
                  <a:schemeClr val="tx1"/>
                </a:solidFill>
                <a:effectLst/>
                <a:latin typeface="+mn-lt"/>
                <a:ea typeface="+mn-ea"/>
                <a:cs typeface="+mn-cs"/>
              </a:rPr>
              <a:t>() cleans up and returns to the caller a pointer to the new child.</a:t>
            </a:r>
          </a:p>
          <a:p>
            <a:r>
              <a:rPr lang="en-US" sz="1200" b="0" i="0" kern="1200" dirty="0" smtClean="0">
                <a:solidFill>
                  <a:schemeClr val="tx1"/>
                </a:solidFill>
                <a:effectLst/>
                <a:latin typeface="+mn-lt"/>
                <a:ea typeface="+mn-ea"/>
                <a:cs typeface="+mn-cs"/>
              </a:rPr>
              <a:t>Back in </a:t>
            </a:r>
            <a:r>
              <a:rPr lang="en-US" sz="1200" b="0" i="0" kern="1200" dirty="0" err="1" smtClean="0">
                <a:solidFill>
                  <a:schemeClr val="tx1"/>
                </a:solidFill>
                <a:effectLst/>
                <a:latin typeface="+mn-lt"/>
                <a:ea typeface="+mn-ea"/>
                <a:cs typeface="+mn-cs"/>
              </a:rPr>
              <a:t>do_fork</a:t>
            </a:r>
            <a:r>
              <a:rPr lang="en-US" sz="1200" b="0" i="0" kern="1200" dirty="0" smtClean="0">
                <a:solidFill>
                  <a:schemeClr val="tx1"/>
                </a:solidFill>
                <a:effectLst/>
                <a:latin typeface="+mn-lt"/>
                <a:ea typeface="+mn-ea"/>
                <a:cs typeface="+mn-cs"/>
              </a:rPr>
              <a:t>(), if </a:t>
            </a:r>
            <a:r>
              <a:rPr lang="en-US" sz="1200" b="0" i="0" kern="1200" dirty="0" err="1" smtClean="0">
                <a:solidFill>
                  <a:schemeClr val="tx1"/>
                </a:solidFill>
                <a:effectLst/>
                <a:latin typeface="+mn-lt"/>
                <a:ea typeface="+mn-ea"/>
                <a:cs typeface="+mn-cs"/>
              </a:rPr>
              <a:t>copy_process</a:t>
            </a:r>
            <a:r>
              <a:rPr lang="en-US" sz="1200" b="0" i="0" kern="1200" dirty="0" smtClean="0">
                <a:solidFill>
                  <a:schemeClr val="tx1"/>
                </a:solidFill>
                <a:effectLst/>
                <a:latin typeface="+mn-lt"/>
                <a:ea typeface="+mn-ea"/>
                <a:cs typeface="+mn-cs"/>
              </a:rPr>
              <a:t>() returns successfully, the new child is woken up and run. Deliberately, the kernel runs the child process first</a:t>
            </a:r>
            <a:r>
              <a:rPr lang="en-US" sz="1200" b="0" i="0" u="none" strike="noStrike" kern="1200" baseline="30000" dirty="0" smtClean="0">
                <a:solidFill>
                  <a:schemeClr val="tx1"/>
                </a:solidFill>
                <a:effectLst/>
                <a:latin typeface="+mn-lt"/>
                <a:ea typeface="+mn-ea"/>
                <a:cs typeface="+mn-cs"/>
                <a:hlinkClick r:id="rId6"/>
              </a:rPr>
              <a:t>[9]</a:t>
            </a:r>
            <a:r>
              <a:rPr lang="en-US" sz="1200" b="0" i="0" kern="1200" dirty="0" smtClean="0">
                <a:solidFill>
                  <a:schemeClr val="tx1"/>
                </a:solidFill>
                <a:effectLst/>
                <a:latin typeface="+mn-lt"/>
                <a:ea typeface="+mn-ea"/>
                <a:cs typeface="+mn-cs"/>
              </a:rPr>
              <a:t>. In the common case of the child simply calling exec() immediately, this eliminates any copy-on-write overhead that would occur if the parent ran first and began writing to the address space.</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1749589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extLst>
      <p:ext uri="{BB962C8B-B14F-4D97-AF65-F5344CB8AC3E}">
        <p14:creationId xmlns:p14="http://schemas.microsoft.com/office/powerpoint/2010/main" val="1547554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1322573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51202"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New Roman" panose="02020603050405020304" pitchFamily="18" charset="0"/>
              </a:rPr>
              <a:t>UNIX: ps to get process information</a:t>
            </a:r>
          </a:p>
        </p:txBody>
      </p:sp>
    </p:spTree>
    <p:extLst>
      <p:ext uri="{BB962C8B-B14F-4D97-AF65-F5344CB8AC3E}">
        <p14:creationId xmlns:p14="http://schemas.microsoft.com/office/powerpoint/2010/main" val="21992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out: /</a:t>
            </a:r>
            <a:r>
              <a:rPr lang="en-US" dirty="0" err="1" smtClean="0"/>
              <a:t>etc</a:t>
            </a:r>
            <a:r>
              <a:rPr lang="en-US" dirty="0" smtClean="0"/>
              <a:t>/security/</a:t>
            </a:r>
            <a:r>
              <a:rPr lang="en-US" dirty="0" err="1" smtClean="0"/>
              <a:t>limits.conf</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extLst>
      <p:ext uri="{BB962C8B-B14F-4D97-AF65-F5344CB8AC3E}">
        <p14:creationId xmlns:p14="http://schemas.microsoft.com/office/powerpoint/2010/main" val="3430563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49154"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754817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57346"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693907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atin typeface="Calibri Light" panose="020F0302020204030204"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latin typeface="Calibri Light" panose="020F03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latin typeface="Calibri Light" panose="020F0302020204030204" pitchFamily="34" charset="0"/>
              </a:defRPr>
            </a:lvl1pPr>
          </a:lstStyle>
          <a:p>
            <a:r>
              <a:rPr lang="en-US" smtClean="0"/>
              <a:t>Feb-16, 2016</a:t>
            </a: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latin typeface="Calibri Light" panose="020F0302020204030204" pitchFamily="34" charset="0"/>
              </a:defRPr>
            </a:lvl1pPr>
          </a:lstStyle>
          <a:p>
            <a:r>
              <a:rPr lang="en-US" smtClean="0"/>
              <a:t>CSCE-313 Spring 2016</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latin typeface="Calibri Light" panose="020F0302020204030204" pitchFamily="34" charset="0"/>
              </a:defRPr>
            </a:lvl1pPr>
          </a:lstStyle>
          <a:p>
            <a:fld id="{72AC53DF-4216-466D-99A7-94400E6C2A2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Feb-16, 2016</a:t>
            </a:r>
            <a:endParaRPr lang="en-US" dirty="0"/>
          </a:p>
        </p:txBody>
      </p:sp>
      <p:sp>
        <p:nvSpPr>
          <p:cNvPr id="5" name="Footer Placeholder 4"/>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6" name="Slide Number Placeholder 5"/>
          <p:cNvSpPr>
            <a:spLocks noGrp="1"/>
          </p:cNvSpPr>
          <p:nvPr>
            <p:ph type="sldNum" sz="quarter" idx="12"/>
          </p:nvPr>
        </p:nvSpPr>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lvl1pPr>
              <a:defRPr>
                <a:latin typeface="Calibri Light" panose="020F03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lvl1pPr>
              <a:defRPr>
                <a:latin typeface="Calibri Light" panose="020F0302020204030204" pitchFamily="34" charset="0"/>
              </a:defRPr>
            </a:lvl1pPr>
          </a:lstStyle>
          <a:p>
            <a:pPr algn="r"/>
            <a:r>
              <a:rPr lang="en-US" smtClean="0"/>
              <a:t>Feb-16, 2016</a:t>
            </a:r>
            <a:endParaRPr lang="en-US" dirty="0"/>
          </a:p>
        </p:txBody>
      </p:sp>
      <p:sp>
        <p:nvSpPr>
          <p:cNvPr id="5" name="Footer Placeholder 4"/>
          <p:cNvSpPr>
            <a:spLocks noGrp="1"/>
          </p:cNvSpPr>
          <p:nvPr>
            <p:ph type="ftr" sz="quarter" idx="11"/>
          </p:nvPr>
        </p:nvSpPr>
        <p:spPr>
          <a:xfrm>
            <a:off x="457201" y="6248207"/>
            <a:ext cx="5573483" cy="365125"/>
          </a:xfrm>
        </p:spPr>
        <p:txBody>
          <a:bodyPr/>
          <a:lstStyle>
            <a:lvl1pPr>
              <a:defRPr>
                <a:latin typeface="Calibri Light" panose="020F0302020204030204" pitchFamily="34" charset="0"/>
              </a:defRPr>
            </a:lvl1pPr>
          </a:lstStyle>
          <a:p>
            <a:r>
              <a:rPr lang="en-US" smtClean="0"/>
              <a:t>CSCE-313 Spring 2016</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6" name="Slide Number Placeholder 5"/>
          <p:cNvSpPr>
            <a:spLocks noGrp="1"/>
          </p:cNvSpPr>
          <p:nvPr>
            <p:ph type="sldNum" sz="quarter" idx="12"/>
          </p:nvPr>
        </p:nvSpPr>
        <p:spPr>
          <a:xfrm rot="5400000">
            <a:off x="5989638" y="144462"/>
            <a:ext cx="533400" cy="244476"/>
          </a:xfrm>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400800" y="6492875"/>
            <a:ext cx="2667000" cy="365125"/>
          </a:xfrm>
        </p:spPr>
        <p:txBody>
          <a:bodyPr/>
          <a:lstStyle>
            <a:lvl1pPr algn="r">
              <a:defRPr/>
            </a:lvl1pPr>
          </a:lstStyle>
          <a:p>
            <a:r>
              <a:rPr lang="en-US" smtClean="0"/>
              <a:t>Feb-16, 2016</a:t>
            </a:r>
            <a:endParaRPr lang="en-US" dirty="0"/>
          </a:p>
        </p:txBody>
      </p:sp>
      <p:sp>
        <p:nvSpPr>
          <p:cNvPr id="5" name="Footer Placeholder 4"/>
          <p:cNvSpPr>
            <a:spLocks noGrp="1"/>
          </p:cNvSpPr>
          <p:nvPr>
            <p:ph type="ftr" sz="quarter" idx="11"/>
          </p:nvPr>
        </p:nvSpPr>
        <p:spPr>
          <a:xfrm>
            <a:off x="609600" y="6492875"/>
            <a:ext cx="5421083" cy="365125"/>
          </a:xfrm>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724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latin typeface="Calibri Light" panose="020F030202020403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latin typeface="Calibri Light" panose="020F0302020204030204"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pPr algn="r"/>
            <a:r>
              <a:rPr lang="en-US" smtClean="0"/>
              <a:t>Feb-16, 2016</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en-US" smtClean="0"/>
              <a:t>CSCE-313 Spring 2016</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Feb-16, 2016</a:t>
            </a:r>
            <a:endParaRPr lang="en-US" dirty="0"/>
          </a:p>
        </p:txBody>
      </p:sp>
      <p:sp>
        <p:nvSpPr>
          <p:cNvPr id="10" name="Slide Number Placeholder 9"/>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2" name="Footer Placeholder 11"/>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2016</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atin typeface="Calibri Light" panose="020F0302020204030204" pitchFamily="34" charset="0"/>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Feb-16, 2016</a:t>
            </a:r>
            <a:endParaRPr lang="en-US" dirty="0"/>
          </a:p>
        </p:txBody>
      </p:sp>
      <p:sp>
        <p:nvSpPr>
          <p:cNvPr id="12" name="Slide Number Placeholder 11"/>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4" name="Footer Placeholder 13"/>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2016</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Feb-16, 2016</a:t>
            </a:r>
            <a:endParaRPr lang="en-US" dirty="0"/>
          </a:p>
        </p:txBody>
      </p:sp>
      <p:sp>
        <p:nvSpPr>
          <p:cNvPr id="4" name="Footer Placeholder 3"/>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5" name="Slide Number Placeholder 4"/>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Feb-16, 2016</a:t>
            </a:r>
            <a:endParaRPr lang="en-US" dirty="0"/>
          </a:p>
        </p:txBody>
      </p:sp>
      <p:sp>
        <p:nvSpPr>
          <p:cNvPr id="3" name="Footer Placeholder 2"/>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Feb-16, 2016</a:t>
            </a:r>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atin typeface="Calibri Light" panose="020F0302020204030204" pitchFamily="34" charset="0"/>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latin typeface="Calibri Light" panose="020F0302020204030204" pitchFamily="34" charset="0"/>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lvl1pPr>
              <a:defRPr>
                <a:latin typeface="Calibri Light" panose="020F0302020204030204" pitchFamily="34" charset="0"/>
              </a:defRPr>
            </a:lvl1pPr>
          </a:lstStyle>
          <a:p>
            <a:pPr algn="r"/>
            <a:r>
              <a:rPr lang="en-US" smtClean="0"/>
              <a:t>Feb-16, 2016</a:t>
            </a:r>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atin typeface="Calibri Light" panose="020F0302020204030204" pitchFamily="34" charset="0"/>
              </a:defRPr>
            </a:lvl1pPr>
          </a:lstStyle>
          <a:p>
            <a:fld id="{1AD93096-5B34-4342-9326-69289CEAE4C2}"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lvl1pPr>
              <a:defRPr>
                <a:latin typeface="Calibri Light" panose="020F0302020204030204" pitchFamily="34" charset="0"/>
              </a:defRPr>
            </a:lvl1pPr>
          </a:lstStyle>
          <a:p>
            <a:r>
              <a:rPr lang="en-US" smtClean="0"/>
              <a:t>CSCE-313 Spring 2016</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atin typeface="Calibri Light" panose="020F0302020204030204" pitchFamily="34" charset="0"/>
              </a:defRPr>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latin typeface="Calibri Light" panose="020F0302020204030204" pitchFamily="34" charset="0"/>
              </a:defRPr>
            </a:lvl1pPr>
          </a:lstStyle>
          <a:p>
            <a:r>
              <a:rPr lang="en-US" smtClean="0"/>
              <a:t>Feb-16, 2016</a:t>
            </a:r>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latin typeface="Calibri Light" panose="020F0302020204030204" pitchFamily="34" charset="0"/>
              </a:defRPr>
            </a:lvl1pPr>
          </a:lstStyle>
          <a:p>
            <a:r>
              <a:rPr lang="en-US" smtClean="0"/>
              <a:t>CSCE-313 Spring 2016</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p:txStyles>
    <p:titleStyle>
      <a:lvl1pPr algn="l" rtl="0" eaLnBrk="1" latinLnBrk="0" hangingPunct="1">
        <a:spcBef>
          <a:spcPct val="0"/>
        </a:spcBef>
        <a:buNone/>
        <a:defRPr sz="4400" kern="1200">
          <a:solidFill>
            <a:schemeClr val="tx2"/>
          </a:solidFill>
          <a:latin typeface="Calibri Light" panose="020F0302020204030204"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smtClean="0"/>
              <a:t>CSCE-313 Spring 2016</a:t>
            </a:r>
            <a:endParaRPr lang="en-US"/>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timing>
    <p:tnLst>
      <p:par>
        <p:cTn id="1" dur="indefinite" restart="never" nodeType="tmRoot"/>
      </p:par>
    </p:tnLst>
  </p:timing>
  <p:hf hdr="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3124200"/>
            <a:ext cx="6781800" cy="2667000"/>
          </a:xfrm>
        </p:spPr>
        <p:txBody>
          <a:bodyPr>
            <a:normAutofit/>
          </a:bodyPr>
          <a:lstStyle/>
          <a:p>
            <a:r>
              <a:rPr lang="en-US" dirty="0">
                <a:solidFill>
                  <a:schemeClr val="accent1">
                    <a:lumMod val="75000"/>
                  </a:schemeClr>
                </a:solidFill>
              </a:rPr>
              <a:t>CSCE 313 </a:t>
            </a:r>
            <a:r>
              <a:rPr lang="en-US" dirty="0" smtClean="0">
                <a:solidFill>
                  <a:schemeClr val="accent1">
                    <a:lumMod val="75000"/>
                  </a:schemeClr>
                </a:solidFill>
              </a:rPr>
              <a:t>– </a:t>
            </a:r>
            <a:r>
              <a:rPr lang="en-US" dirty="0" err="1" smtClean="0">
                <a:solidFill>
                  <a:schemeClr val="accent1">
                    <a:lumMod val="75000"/>
                  </a:schemeClr>
                </a:solidFill>
              </a:rPr>
              <a:t>unix</a:t>
            </a:r>
            <a:r>
              <a:rPr lang="en-US" dirty="0" smtClean="0">
                <a:solidFill>
                  <a:schemeClr val="accent1">
                    <a:lumMod val="75000"/>
                  </a:schemeClr>
                </a:solidFill>
              </a:rPr>
              <a:t> </a:t>
            </a:r>
            <a:r>
              <a:rPr lang="en-US" dirty="0">
                <a:solidFill>
                  <a:schemeClr val="accent1">
                    <a:lumMod val="75000"/>
                  </a:schemeClr>
                </a:solidFill>
              </a:rPr>
              <a:t>process elements and extended discussion</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fontScale="92500" lnSpcReduction="20000"/>
          </a:bodyPr>
          <a:lstStyle/>
          <a:p>
            <a:r>
              <a:rPr lang="en-US" dirty="0" smtClean="0"/>
              <a:t>Aakash Tyagi</a:t>
            </a:r>
            <a:br>
              <a:rPr lang="en-US" dirty="0" smtClean="0"/>
            </a:br>
            <a:r>
              <a:rPr lang="en-US" dirty="0" smtClean="0"/>
              <a:t>CSCE 313 Spring 2016</a:t>
            </a:r>
          </a:p>
        </p:txBody>
      </p:sp>
      <p:sp>
        <p:nvSpPr>
          <p:cNvPr id="4" name="TextBox 3"/>
          <p:cNvSpPr txBox="1"/>
          <p:nvPr/>
        </p:nvSpPr>
        <p:spPr>
          <a:xfrm>
            <a:off x="152400" y="6248400"/>
            <a:ext cx="1966244" cy="369332"/>
          </a:xfrm>
          <a:prstGeom prst="rect">
            <a:avLst/>
          </a:prstGeom>
          <a:noFill/>
        </p:spPr>
        <p:txBody>
          <a:bodyPr wrap="none" rtlCol="0">
            <a:spAutoFit/>
          </a:bodyPr>
          <a:lstStyle/>
          <a:p>
            <a:r>
              <a:rPr lang="en-US" dirty="0" smtClean="0">
                <a:solidFill>
                  <a:schemeClr val="bg1"/>
                </a:solidFill>
              </a:rPr>
              <a:t>February 16, 2016</a:t>
            </a:r>
            <a:endParaRPr lang="en-US" dirty="0">
              <a:solidFill>
                <a:schemeClr val="bg1"/>
              </a:solidFill>
            </a:endParaRPr>
          </a:p>
        </p:txBody>
      </p:sp>
      <p:sp>
        <p:nvSpPr>
          <p:cNvPr id="5" name="TextBox 4"/>
          <p:cNvSpPr txBox="1"/>
          <p:nvPr/>
        </p:nvSpPr>
        <p:spPr>
          <a:xfrm>
            <a:off x="429908" y="381000"/>
            <a:ext cx="5643468" cy="1200329"/>
          </a:xfrm>
          <a:prstGeom prst="rect">
            <a:avLst/>
          </a:prstGeom>
          <a:solidFill>
            <a:srgbClr val="FFC000"/>
          </a:solidFill>
        </p:spPr>
        <p:txBody>
          <a:bodyPr wrap="none" rtlCol="0">
            <a:spAutoFit/>
          </a:bodyPr>
          <a:lstStyle/>
          <a:p>
            <a:r>
              <a:rPr lang="en-US" sz="2400" dirty="0" smtClean="0"/>
              <a:t>Reading Reference: </a:t>
            </a:r>
          </a:p>
          <a:p>
            <a:r>
              <a:rPr lang="en-US" sz="2400" dirty="0"/>
              <a:t>	</a:t>
            </a:r>
            <a:r>
              <a:rPr lang="en-US" sz="2400" dirty="0" smtClean="0"/>
              <a:t>Textbook: Chapter 3</a:t>
            </a:r>
          </a:p>
          <a:p>
            <a:r>
              <a:rPr lang="en-US" sz="2400" dirty="0"/>
              <a:t>	</a:t>
            </a:r>
            <a:r>
              <a:rPr lang="en-US" sz="2400" dirty="0" smtClean="0"/>
              <a:t>Reference</a:t>
            </a:r>
            <a:r>
              <a:rPr lang="en-US" sz="2400" dirty="0"/>
              <a:t> </a:t>
            </a:r>
            <a:r>
              <a:rPr lang="en-US" sz="2400" dirty="0" smtClean="0"/>
              <a:t>Text (Stevens) Chapter 7,8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 of Today’s Lecture</a:t>
            </a:r>
            <a:endParaRPr lang="en-US" dirty="0"/>
          </a:p>
        </p:txBody>
      </p:sp>
      <p:sp>
        <p:nvSpPr>
          <p:cNvPr id="3" name="Date Placeholder 2"/>
          <p:cNvSpPr>
            <a:spLocks noGrp="1"/>
          </p:cNvSpPr>
          <p:nvPr>
            <p:ph type="dt" sz="half" idx="10"/>
          </p:nvPr>
        </p:nvSpPr>
        <p:spPr/>
        <p:txBody>
          <a:bodyPr/>
          <a:lstStyle/>
          <a:p>
            <a:r>
              <a:rPr lang="en-US" smtClean="0"/>
              <a:t>Feb-16, 2016</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
        <p:nvSpPr>
          <p:cNvPr id="5" name="Content Placeholder 4"/>
          <p:cNvSpPr>
            <a:spLocks noGrp="1"/>
          </p:cNvSpPr>
          <p:nvPr>
            <p:ph sz="quarter" idx="1"/>
          </p:nvPr>
        </p:nvSpPr>
        <p:spPr>
          <a:xfrm>
            <a:off x="612648" y="1600200"/>
            <a:ext cx="8153400" cy="4114800"/>
          </a:xfrm>
        </p:spPr>
        <p:txBody>
          <a:bodyPr>
            <a:normAutofit/>
          </a:bodyPr>
          <a:lstStyle/>
          <a:p>
            <a:r>
              <a:rPr lang="en-US" dirty="0" smtClean="0"/>
              <a:t>Process Life-Cycle</a:t>
            </a:r>
          </a:p>
          <a:p>
            <a:r>
              <a:rPr lang="en-US" dirty="0" smtClean="0"/>
              <a:t>What does it take to execute the life-cycle?</a:t>
            </a:r>
          </a:p>
          <a:p>
            <a:r>
              <a:rPr lang="en-US" dirty="0" smtClean="0"/>
              <a:t>Orphan, Zombie Processes</a:t>
            </a:r>
          </a:p>
          <a:p>
            <a:r>
              <a:rPr lang="en-US" dirty="0" smtClean="0"/>
              <a:t>Problem Solving related to Process Execution</a:t>
            </a:r>
          </a:p>
          <a:p>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Tree>
    <p:extLst>
      <p:ext uri="{BB962C8B-B14F-4D97-AF65-F5344CB8AC3E}">
        <p14:creationId xmlns:p14="http://schemas.microsoft.com/office/powerpoint/2010/main" val="422098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p:cNvSpPr>
            <a:spLocks noGrp="1"/>
          </p:cNvSpPr>
          <p:nvPr>
            <p:ph type="title"/>
          </p:nvPr>
        </p:nvSpPr>
        <p:spPr/>
        <p:txBody>
          <a:bodyPr/>
          <a:lstStyle/>
          <a:p>
            <a:r>
              <a:rPr lang="en-US" smtClean="0"/>
              <a:t>OS Bottom Line: Run Programs</a:t>
            </a:r>
          </a:p>
        </p:txBody>
      </p:sp>
      <p:sp>
        <p:nvSpPr>
          <p:cNvPr id="118786" name="Content Placeholder 2"/>
          <p:cNvSpPr>
            <a:spLocks noGrp="1"/>
          </p:cNvSpPr>
          <p:nvPr>
            <p:ph idx="1"/>
          </p:nvPr>
        </p:nvSpPr>
        <p:spPr>
          <a:xfrm>
            <a:off x="228600" y="4114800"/>
            <a:ext cx="5867400" cy="2301874"/>
          </a:xfrm>
        </p:spPr>
        <p:txBody>
          <a:bodyPr>
            <a:normAutofit fontScale="70000" lnSpcReduction="20000"/>
          </a:bodyPr>
          <a:lstStyle/>
          <a:p>
            <a:r>
              <a:rPr lang="en-US" dirty="0" smtClean="0"/>
              <a:t>Load instruction and data segments of executable file into memory</a:t>
            </a:r>
          </a:p>
          <a:p>
            <a:r>
              <a:rPr lang="en-US" dirty="0" smtClean="0"/>
              <a:t>Create stack and heap</a:t>
            </a:r>
          </a:p>
          <a:p>
            <a:r>
              <a:rPr lang="en-US" altLang="en-US" dirty="0" smtClean="0"/>
              <a:t>“</a:t>
            </a:r>
            <a:r>
              <a:rPr lang="en-US" dirty="0" smtClean="0"/>
              <a:t>Transfer control to it</a:t>
            </a:r>
            <a:r>
              <a:rPr lang="en-US" altLang="en-US" dirty="0" smtClean="0"/>
              <a:t>”</a:t>
            </a:r>
            <a:endParaRPr lang="en-US" dirty="0" smtClean="0"/>
          </a:p>
          <a:p>
            <a:r>
              <a:rPr lang="en-US" dirty="0" smtClean="0"/>
              <a:t>Provide services to it (network, file connections, IO, etc.)</a:t>
            </a:r>
          </a:p>
          <a:p>
            <a:r>
              <a:rPr lang="en-US" dirty="0"/>
              <a:t>w</a:t>
            </a:r>
            <a:r>
              <a:rPr lang="en-US" dirty="0" smtClean="0"/>
              <a:t>hile protecting OS and it</a:t>
            </a:r>
          </a:p>
        </p:txBody>
      </p:sp>
      <p:sp>
        <p:nvSpPr>
          <p:cNvPr id="118790" name="Punched Tape 6"/>
          <p:cNvSpPr>
            <a:spLocks noChangeArrowheads="1"/>
          </p:cNvSpPr>
          <p:nvPr/>
        </p:nvSpPr>
        <p:spPr bwMode="auto">
          <a:xfrm rot="5400000">
            <a:off x="1714500" y="2095500"/>
            <a:ext cx="1676400" cy="1447800"/>
          </a:xfrm>
          <a:prstGeom prst="flowChartPunchedTape">
            <a:avLst/>
          </a:prstGeom>
          <a:solidFill>
            <a:schemeClr val="accent1"/>
          </a:solidFill>
          <a:ln w="12700">
            <a:solidFill>
              <a:schemeClr val="tx1"/>
            </a:solidFill>
            <a:round/>
            <a:headEnd type="none" w="sm" len="sm"/>
            <a:tailEnd type="none" w="sm" len="sm"/>
          </a:ln>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gn="l"/>
            <a:endParaRPr lang="en-US" sz="1800">
              <a:latin typeface="Arial" panose="020B0604020202020204" pitchFamily="34" charset="0"/>
            </a:endParaRPr>
          </a:p>
        </p:txBody>
      </p:sp>
      <p:sp>
        <p:nvSpPr>
          <p:cNvPr id="118791" name="Rectangle 7"/>
          <p:cNvSpPr>
            <a:spLocks noChangeArrowheads="1"/>
          </p:cNvSpPr>
          <p:nvPr/>
        </p:nvSpPr>
        <p:spPr bwMode="auto">
          <a:xfrm>
            <a:off x="4029075" y="1828800"/>
            <a:ext cx="1295400" cy="1752600"/>
          </a:xfrm>
          <a:prstGeom prst="rect">
            <a:avLst/>
          </a:prstGeom>
          <a:solidFill>
            <a:schemeClr val="accent1"/>
          </a:solidFill>
          <a:ln w="12700">
            <a:solidFill>
              <a:schemeClr val="tx1"/>
            </a:solidFill>
            <a:round/>
            <a:headEnd type="none" w="sm" len="sm"/>
            <a:tailEnd type="none" w="sm" len="sm"/>
          </a:ln>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gn="l"/>
            <a:endParaRPr lang="en-US" sz="1800">
              <a:latin typeface="Arial" panose="020B0604020202020204" pitchFamily="34" charset="0"/>
            </a:endParaRPr>
          </a:p>
        </p:txBody>
      </p:sp>
      <p:cxnSp>
        <p:nvCxnSpPr>
          <p:cNvPr id="118792" name="Straight Arrow Connector 9"/>
          <p:cNvCxnSpPr>
            <a:cxnSpLocks noChangeShapeType="1"/>
          </p:cNvCxnSpPr>
          <p:nvPr/>
        </p:nvCxnSpPr>
        <p:spPr bwMode="auto">
          <a:xfrm>
            <a:off x="3352800" y="2971800"/>
            <a:ext cx="609600" cy="0"/>
          </a:xfrm>
          <a:prstGeom prst="straightConnector1">
            <a:avLst/>
          </a:prstGeom>
          <a:noFill/>
          <a:ln w="12700">
            <a:solidFill>
              <a:schemeClr val="tx1"/>
            </a:solidFill>
            <a:round/>
            <a:headEnd type="none" w="sm" len="sm"/>
            <a:tailEnd type="arrow" w="med" len="med"/>
          </a:ln>
        </p:spPr>
      </p:cxnSp>
      <p:pic>
        <p:nvPicPr>
          <p:cNvPr id="118793" name="Picture 11" descr="Screen Shot 2014-08-28 at 9.53.03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057400"/>
            <a:ext cx="114458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4" name="TextBox 12"/>
          <p:cNvSpPr txBox="1">
            <a:spLocks noChangeArrowheads="1"/>
          </p:cNvSpPr>
          <p:nvPr/>
        </p:nvSpPr>
        <p:spPr bwMode="auto">
          <a:xfrm>
            <a:off x="1828800" y="2057400"/>
            <a:ext cx="12620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400">
                <a:latin typeface="Courier" charset="0"/>
              </a:rPr>
              <a:t>int main() </a:t>
            </a:r>
          </a:p>
          <a:p>
            <a:r>
              <a:rPr lang="en-US" sz="1400">
                <a:latin typeface="Courier" charset="0"/>
              </a:rPr>
              <a:t>{ … ;</a:t>
            </a:r>
          </a:p>
          <a:p>
            <a:r>
              <a:rPr lang="en-US" sz="1400">
                <a:latin typeface="Courier" charset="0"/>
              </a:rPr>
              <a:t> }</a:t>
            </a:r>
          </a:p>
        </p:txBody>
      </p:sp>
      <p:cxnSp>
        <p:nvCxnSpPr>
          <p:cNvPr id="118795" name="Straight Arrow Connector 13"/>
          <p:cNvCxnSpPr>
            <a:cxnSpLocks noChangeShapeType="1"/>
          </p:cNvCxnSpPr>
          <p:nvPr/>
        </p:nvCxnSpPr>
        <p:spPr bwMode="auto">
          <a:xfrm>
            <a:off x="1447800" y="3048000"/>
            <a:ext cx="609600" cy="0"/>
          </a:xfrm>
          <a:prstGeom prst="straightConnector1">
            <a:avLst/>
          </a:prstGeom>
          <a:noFill/>
          <a:ln w="12700">
            <a:solidFill>
              <a:schemeClr val="tx1"/>
            </a:solidFill>
            <a:round/>
            <a:headEnd type="none" w="sm" len="sm"/>
            <a:tailEnd type="arrow" w="med" len="med"/>
          </a:ln>
        </p:spPr>
      </p:cxnSp>
      <p:sp>
        <p:nvSpPr>
          <p:cNvPr id="118796" name="TextBox 15"/>
          <p:cNvSpPr txBox="1">
            <a:spLocks noChangeArrowheads="1"/>
          </p:cNvSpPr>
          <p:nvPr/>
        </p:nvSpPr>
        <p:spPr bwMode="auto">
          <a:xfrm rot="-5400000">
            <a:off x="1251744" y="2405856"/>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editor</a:t>
            </a:r>
          </a:p>
        </p:txBody>
      </p:sp>
      <p:sp>
        <p:nvSpPr>
          <p:cNvPr id="118797" name="TextBox 16"/>
          <p:cNvSpPr txBox="1">
            <a:spLocks noChangeArrowheads="1"/>
          </p:cNvSpPr>
          <p:nvPr/>
        </p:nvSpPr>
        <p:spPr bwMode="auto">
          <a:xfrm rot="-5400000">
            <a:off x="3085306" y="2248694"/>
            <a:ext cx="1057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compiler</a:t>
            </a:r>
          </a:p>
        </p:txBody>
      </p:sp>
      <p:sp>
        <p:nvSpPr>
          <p:cNvPr id="118798" name="TextBox 17"/>
          <p:cNvSpPr txBox="1">
            <a:spLocks noChangeArrowheads="1"/>
          </p:cNvSpPr>
          <p:nvPr/>
        </p:nvSpPr>
        <p:spPr bwMode="auto">
          <a:xfrm>
            <a:off x="1524000" y="1524000"/>
            <a:ext cx="186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Program Source</a:t>
            </a:r>
          </a:p>
        </p:txBody>
      </p:sp>
      <p:sp>
        <p:nvSpPr>
          <p:cNvPr id="118799" name="TextBox 18"/>
          <p:cNvSpPr txBox="1">
            <a:spLocks noChangeArrowheads="1"/>
          </p:cNvSpPr>
          <p:nvPr/>
        </p:nvSpPr>
        <p:spPr bwMode="auto">
          <a:xfrm>
            <a:off x="4013200" y="1508608"/>
            <a:ext cx="1327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dirty="0"/>
              <a:t>Executable</a:t>
            </a:r>
          </a:p>
        </p:txBody>
      </p:sp>
      <p:sp>
        <p:nvSpPr>
          <p:cNvPr id="118800" name="TextBox 22"/>
          <p:cNvSpPr txBox="1">
            <a:spLocks noChangeArrowheads="1"/>
          </p:cNvSpPr>
          <p:nvPr/>
        </p:nvSpPr>
        <p:spPr bwMode="auto">
          <a:xfrm>
            <a:off x="2209800" y="36576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foo.c</a:t>
            </a:r>
          </a:p>
        </p:txBody>
      </p:sp>
      <p:sp>
        <p:nvSpPr>
          <p:cNvPr id="118801" name="TextBox 23"/>
          <p:cNvSpPr txBox="1">
            <a:spLocks noChangeArrowheads="1"/>
          </p:cNvSpPr>
          <p:nvPr/>
        </p:nvSpPr>
        <p:spPr bwMode="auto">
          <a:xfrm>
            <a:off x="4327525" y="3581400"/>
            <a:ext cx="698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a.out</a:t>
            </a:r>
          </a:p>
        </p:txBody>
      </p:sp>
      <p:cxnSp>
        <p:nvCxnSpPr>
          <p:cNvPr id="118802" name="Straight Arrow Connector 24"/>
          <p:cNvCxnSpPr>
            <a:cxnSpLocks noChangeShapeType="1"/>
          </p:cNvCxnSpPr>
          <p:nvPr/>
        </p:nvCxnSpPr>
        <p:spPr bwMode="auto">
          <a:xfrm>
            <a:off x="5334000" y="2971800"/>
            <a:ext cx="1143000" cy="0"/>
          </a:xfrm>
          <a:prstGeom prst="straightConnector1">
            <a:avLst/>
          </a:prstGeom>
          <a:noFill/>
          <a:ln w="12700">
            <a:solidFill>
              <a:schemeClr val="tx1"/>
            </a:solidFill>
            <a:round/>
            <a:headEnd type="none" w="sm" len="sm"/>
            <a:tailEnd type="arrow" w="med" len="med"/>
          </a:ln>
        </p:spPr>
      </p:cxnSp>
      <p:sp>
        <p:nvSpPr>
          <p:cNvPr id="118803" name="TextBox 25"/>
          <p:cNvSpPr txBox="1">
            <a:spLocks noChangeArrowheads="1"/>
          </p:cNvSpPr>
          <p:nvPr/>
        </p:nvSpPr>
        <p:spPr bwMode="auto">
          <a:xfrm rot="-5400000">
            <a:off x="5320507" y="2083593"/>
            <a:ext cx="1130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Load &amp; Execute</a:t>
            </a:r>
          </a:p>
        </p:txBody>
      </p:sp>
      <p:sp>
        <p:nvSpPr>
          <p:cNvPr id="118804" name="Rectangle 27"/>
          <p:cNvSpPr>
            <a:spLocks noChangeArrowheads="1"/>
          </p:cNvSpPr>
          <p:nvPr/>
        </p:nvSpPr>
        <p:spPr bwMode="auto">
          <a:xfrm>
            <a:off x="6553200" y="1905000"/>
            <a:ext cx="1295400" cy="3581400"/>
          </a:xfrm>
          <a:prstGeom prst="rect">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gn="l"/>
            <a:endParaRPr lang="en-US" sz="1800">
              <a:latin typeface="Arial" panose="020B0604020202020204" pitchFamily="34" charset="0"/>
            </a:endParaRPr>
          </a:p>
        </p:txBody>
      </p:sp>
      <p:sp>
        <p:nvSpPr>
          <p:cNvPr id="118805" name="TextBox 28"/>
          <p:cNvSpPr txBox="1">
            <a:spLocks noChangeArrowheads="1"/>
          </p:cNvSpPr>
          <p:nvPr/>
        </p:nvSpPr>
        <p:spPr bwMode="auto">
          <a:xfrm>
            <a:off x="8001000" y="1752600"/>
            <a:ext cx="1044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0x000…</a:t>
            </a:r>
          </a:p>
        </p:txBody>
      </p:sp>
      <p:sp>
        <p:nvSpPr>
          <p:cNvPr id="118806" name="TextBox 29"/>
          <p:cNvSpPr txBox="1">
            <a:spLocks noChangeArrowheads="1"/>
          </p:cNvSpPr>
          <p:nvPr/>
        </p:nvSpPr>
        <p:spPr bwMode="auto">
          <a:xfrm>
            <a:off x="7924800" y="5181600"/>
            <a:ext cx="1082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0xFFF…</a:t>
            </a:r>
          </a:p>
        </p:txBody>
      </p:sp>
      <p:sp>
        <p:nvSpPr>
          <p:cNvPr id="31" name="Rectangle 30"/>
          <p:cNvSpPr/>
          <p:nvPr/>
        </p:nvSpPr>
        <p:spPr bwMode="auto">
          <a:xfrm>
            <a:off x="4105275" y="2133600"/>
            <a:ext cx="1143000" cy="6858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a:lstStyle/>
          <a:p>
            <a:pPr algn="l">
              <a:defRPr/>
            </a:pPr>
            <a:endParaRPr lang="en-US">
              <a:latin typeface="Arial" charset="0"/>
              <a:ea typeface="ＭＳ Ｐゴシック" charset="0"/>
              <a:cs typeface="ＭＳ Ｐゴシック" charset="0"/>
            </a:endParaRPr>
          </a:p>
        </p:txBody>
      </p:sp>
      <p:sp>
        <p:nvSpPr>
          <p:cNvPr id="118808" name="TextBox 20"/>
          <p:cNvSpPr txBox="1">
            <a:spLocks noChangeArrowheads="1"/>
          </p:cNvSpPr>
          <p:nvPr/>
        </p:nvSpPr>
        <p:spPr bwMode="auto">
          <a:xfrm>
            <a:off x="4000500" y="2209800"/>
            <a:ext cx="1352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instructions</a:t>
            </a:r>
          </a:p>
        </p:txBody>
      </p:sp>
      <p:sp>
        <p:nvSpPr>
          <p:cNvPr id="32" name="Rectangle 31"/>
          <p:cNvSpPr/>
          <p:nvPr/>
        </p:nvSpPr>
        <p:spPr bwMode="auto">
          <a:xfrm>
            <a:off x="4105275" y="2819400"/>
            <a:ext cx="1143000"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a:lstStyle/>
          <a:p>
            <a:pPr algn="l">
              <a:defRPr/>
            </a:pPr>
            <a:endParaRPr lang="en-US">
              <a:latin typeface="Arial" charset="0"/>
              <a:ea typeface="ＭＳ Ｐゴシック" charset="0"/>
              <a:cs typeface="ＭＳ Ｐゴシック" charset="0"/>
            </a:endParaRPr>
          </a:p>
        </p:txBody>
      </p:sp>
      <p:sp>
        <p:nvSpPr>
          <p:cNvPr id="118810" name="TextBox 21"/>
          <p:cNvSpPr txBox="1">
            <a:spLocks noChangeArrowheads="1"/>
          </p:cNvSpPr>
          <p:nvPr/>
        </p:nvSpPr>
        <p:spPr bwMode="auto">
          <a:xfrm>
            <a:off x="4359275" y="2895600"/>
            <a:ext cx="63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data</a:t>
            </a:r>
          </a:p>
        </p:txBody>
      </p:sp>
      <p:sp>
        <p:nvSpPr>
          <p:cNvPr id="33" name="Rectangle 32"/>
          <p:cNvSpPr/>
          <p:nvPr/>
        </p:nvSpPr>
        <p:spPr bwMode="auto">
          <a:xfrm>
            <a:off x="6657975" y="2057400"/>
            <a:ext cx="1143000" cy="6858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a:lstStyle/>
          <a:p>
            <a:pPr algn="l">
              <a:defRPr/>
            </a:pPr>
            <a:endParaRPr lang="en-US">
              <a:latin typeface="Arial" charset="0"/>
              <a:ea typeface="ＭＳ Ｐゴシック" charset="0"/>
              <a:cs typeface="ＭＳ Ｐゴシック" charset="0"/>
            </a:endParaRPr>
          </a:p>
        </p:txBody>
      </p:sp>
      <p:sp>
        <p:nvSpPr>
          <p:cNvPr id="118812" name="TextBox 33"/>
          <p:cNvSpPr txBox="1">
            <a:spLocks noChangeArrowheads="1"/>
          </p:cNvSpPr>
          <p:nvPr/>
        </p:nvSpPr>
        <p:spPr bwMode="auto">
          <a:xfrm>
            <a:off x="6553200" y="2133600"/>
            <a:ext cx="1352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instructions</a:t>
            </a:r>
          </a:p>
        </p:txBody>
      </p:sp>
      <p:sp>
        <p:nvSpPr>
          <p:cNvPr id="35" name="Rectangle 34"/>
          <p:cNvSpPr/>
          <p:nvPr/>
        </p:nvSpPr>
        <p:spPr bwMode="auto">
          <a:xfrm>
            <a:off x="6657975" y="2743200"/>
            <a:ext cx="1143000"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a:lstStyle/>
          <a:p>
            <a:pPr algn="l">
              <a:defRPr/>
            </a:pPr>
            <a:endParaRPr lang="en-US">
              <a:latin typeface="Arial" charset="0"/>
              <a:ea typeface="ＭＳ Ｐゴシック" charset="0"/>
              <a:cs typeface="ＭＳ Ｐゴシック" charset="0"/>
            </a:endParaRPr>
          </a:p>
        </p:txBody>
      </p:sp>
      <p:sp>
        <p:nvSpPr>
          <p:cNvPr id="118814" name="TextBox 35"/>
          <p:cNvSpPr txBox="1">
            <a:spLocks noChangeArrowheads="1"/>
          </p:cNvSpPr>
          <p:nvPr/>
        </p:nvSpPr>
        <p:spPr bwMode="auto">
          <a:xfrm>
            <a:off x="6911975" y="2819400"/>
            <a:ext cx="63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data</a:t>
            </a:r>
          </a:p>
        </p:txBody>
      </p:sp>
      <p:sp>
        <p:nvSpPr>
          <p:cNvPr id="37" name="Rectangle 36"/>
          <p:cNvSpPr/>
          <p:nvPr/>
        </p:nvSpPr>
        <p:spPr bwMode="auto">
          <a:xfrm>
            <a:off x="6657975" y="3276600"/>
            <a:ext cx="1143000"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a:lstStyle/>
          <a:p>
            <a:pPr algn="l">
              <a:defRPr/>
            </a:pPr>
            <a:endParaRPr lang="en-US">
              <a:latin typeface="Arial" charset="0"/>
              <a:ea typeface="ＭＳ Ｐゴシック" charset="0"/>
              <a:cs typeface="ＭＳ Ｐゴシック" charset="0"/>
            </a:endParaRPr>
          </a:p>
        </p:txBody>
      </p:sp>
      <p:sp>
        <p:nvSpPr>
          <p:cNvPr id="118816" name="TextBox 37"/>
          <p:cNvSpPr txBox="1">
            <a:spLocks noChangeArrowheads="1"/>
          </p:cNvSpPr>
          <p:nvPr/>
        </p:nvSpPr>
        <p:spPr bwMode="auto">
          <a:xfrm>
            <a:off x="6880225" y="3352800"/>
            <a:ext cx="698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heap</a:t>
            </a:r>
          </a:p>
        </p:txBody>
      </p:sp>
      <p:sp>
        <p:nvSpPr>
          <p:cNvPr id="39" name="Rectangle 38"/>
          <p:cNvSpPr/>
          <p:nvPr/>
        </p:nvSpPr>
        <p:spPr bwMode="auto">
          <a:xfrm>
            <a:off x="6657975" y="3962400"/>
            <a:ext cx="1143000"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a:lstStyle/>
          <a:p>
            <a:pPr algn="l">
              <a:defRPr/>
            </a:pPr>
            <a:endParaRPr lang="en-US">
              <a:latin typeface="Arial" charset="0"/>
              <a:ea typeface="ＭＳ Ｐゴシック" charset="0"/>
              <a:cs typeface="ＭＳ Ｐゴシック" charset="0"/>
            </a:endParaRPr>
          </a:p>
        </p:txBody>
      </p:sp>
      <p:sp>
        <p:nvSpPr>
          <p:cNvPr id="118818" name="TextBox 39"/>
          <p:cNvSpPr txBox="1">
            <a:spLocks noChangeArrowheads="1"/>
          </p:cNvSpPr>
          <p:nvPr/>
        </p:nvSpPr>
        <p:spPr bwMode="auto">
          <a:xfrm>
            <a:off x="6867525" y="4038600"/>
            <a:ext cx="72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stack</a:t>
            </a:r>
          </a:p>
        </p:txBody>
      </p:sp>
      <p:cxnSp>
        <p:nvCxnSpPr>
          <p:cNvPr id="118819" name="Straight Arrow Connector 41"/>
          <p:cNvCxnSpPr>
            <a:cxnSpLocks noChangeShapeType="1"/>
          </p:cNvCxnSpPr>
          <p:nvPr/>
        </p:nvCxnSpPr>
        <p:spPr bwMode="auto">
          <a:xfrm flipV="1">
            <a:off x="7620000" y="4038600"/>
            <a:ext cx="0" cy="457200"/>
          </a:xfrm>
          <a:prstGeom prst="straightConnector1">
            <a:avLst/>
          </a:prstGeom>
          <a:noFill/>
          <a:ln w="12700">
            <a:solidFill>
              <a:schemeClr val="tx1"/>
            </a:solidFill>
            <a:round/>
            <a:headEnd type="none" w="sm" len="sm"/>
            <a:tailEnd type="arrow" w="med" len="med"/>
          </a:ln>
        </p:spPr>
      </p:cxnSp>
      <p:cxnSp>
        <p:nvCxnSpPr>
          <p:cNvPr id="118820" name="Straight Arrow Connector 43"/>
          <p:cNvCxnSpPr>
            <a:cxnSpLocks noChangeShapeType="1"/>
          </p:cNvCxnSpPr>
          <p:nvPr/>
        </p:nvCxnSpPr>
        <p:spPr bwMode="auto">
          <a:xfrm>
            <a:off x="7620000" y="3276600"/>
            <a:ext cx="0" cy="457200"/>
          </a:xfrm>
          <a:prstGeom prst="straightConnector1">
            <a:avLst/>
          </a:prstGeom>
          <a:noFill/>
          <a:ln w="12700">
            <a:solidFill>
              <a:schemeClr val="tx1"/>
            </a:solidFill>
            <a:round/>
            <a:headEnd type="none" w="sm" len="sm"/>
            <a:tailEnd type="arrow" w="med" len="med"/>
          </a:ln>
        </p:spPr>
      </p:cxnSp>
      <p:sp>
        <p:nvSpPr>
          <p:cNvPr id="118821" name="TextBox 44"/>
          <p:cNvSpPr txBox="1">
            <a:spLocks noChangeArrowheads="1"/>
          </p:cNvSpPr>
          <p:nvPr/>
        </p:nvSpPr>
        <p:spPr bwMode="auto">
          <a:xfrm>
            <a:off x="6553200" y="1533938"/>
            <a:ext cx="101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dirty="0"/>
              <a:t>Memory</a:t>
            </a:r>
          </a:p>
        </p:txBody>
      </p:sp>
      <p:sp>
        <p:nvSpPr>
          <p:cNvPr id="118822" name="Rectangle 45"/>
          <p:cNvSpPr>
            <a:spLocks noChangeArrowheads="1"/>
          </p:cNvSpPr>
          <p:nvPr/>
        </p:nvSpPr>
        <p:spPr bwMode="auto">
          <a:xfrm>
            <a:off x="6553200" y="5638800"/>
            <a:ext cx="1295400" cy="685800"/>
          </a:xfrm>
          <a:prstGeom prst="rect">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gn="l"/>
            <a:endParaRPr lang="en-US" sz="1800">
              <a:latin typeface="Arial" panose="020B0604020202020204" pitchFamily="34" charset="0"/>
            </a:endParaRPr>
          </a:p>
        </p:txBody>
      </p:sp>
      <p:sp>
        <p:nvSpPr>
          <p:cNvPr id="118823" name="TextBox 46"/>
          <p:cNvSpPr txBox="1">
            <a:spLocks noChangeArrowheads="1"/>
          </p:cNvSpPr>
          <p:nvPr/>
        </p:nvSpPr>
        <p:spPr bwMode="auto">
          <a:xfrm>
            <a:off x="6629400" y="6411913"/>
            <a:ext cx="1223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dirty="0"/>
              <a:t>Processor</a:t>
            </a:r>
          </a:p>
        </p:txBody>
      </p:sp>
      <p:sp>
        <p:nvSpPr>
          <p:cNvPr id="118824" name="Rectangle 47"/>
          <p:cNvSpPr>
            <a:spLocks noChangeArrowheads="1"/>
          </p:cNvSpPr>
          <p:nvPr/>
        </p:nvSpPr>
        <p:spPr bwMode="auto">
          <a:xfrm>
            <a:off x="6553200" y="5867400"/>
            <a:ext cx="1295400" cy="152400"/>
          </a:xfrm>
          <a:prstGeom prst="rect">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gn="l"/>
            <a:endParaRPr lang="en-US" sz="1800">
              <a:latin typeface="Arial" panose="020B0604020202020204" pitchFamily="34" charset="0"/>
            </a:endParaRPr>
          </a:p>
        </p:txBody>
      </p:sp>
      <p:sp>
        <p:nvSpPr>
          <p:cNvPr id="118825" name="TextBox 48"/>
          <p:cNvSpPr txBox="1">
            <a:spLocks noChangeArrowheads="1"/>
          </p:cNvSpPr>
          <p:nvPr/>
        </p:nvSpPr>
        <p:spPr bwMode="auto">
          <a:xfrm>
            <a:off x="6629400" y="6019800"/>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t>registers</a:t>
            </a:r>
          </a:p>
        </p:txBody>
      </p:sp>
      <p:sp>
        <p:nvSpPr>
          <p:cNvPr id="118826" name="TextBox 49"/>
          <p:cNvSpPr txBox="1">
            <a:spLocks noChangeArrowheads="1"/>
          </p:cNvSpPr>
          <p:nvPr/>
        </p:nvSpPr>
        <p:spPr bwMode="auto">
          <a:xfrm>
            <a:off x="6102350" y="5562600"/>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t>PC:</a:t>
            </a:r>
          </a:p>
        </p:txBody>
      </p:sp>
      <p:cxnSp>
        <p:nvCxnSpPr>
          <p:cNvPr id="118827" name="Straight Connector 51"/>
          <p:cNvCxnSpPr>
            <a:cxnSpLocks noChangeShapeType="1"/>
          </p:cNvCxnSpPr>
          <p:nvPr/>
        </p:nvCxnSpPr>
        <p:spPr bwMode="auto">
          <a:xfrm>
            <a:off x="6400800" y="4648200"/>
            <a:ext cx="1676400" cy="0"/>
          </a:xfrm>
          <a:prstGeom prst="line">
            <a:avLst/>
          </a:prstGeom>
          <a:noFill/>
          <a:ln w="12700">
            <a:solidFill>
              <a:schemeClr val="tx1"/>
            </a:solidFill>
            <a:prstDash val="dash"/>
            <a:round/>
            <a:headEnd type="none" w="sm" len="sm"/>
            <a:tailEnd type="none" w="sm" len="sm"/>
          </a:ln>
        </p:spPr>
      </p:cxnSp>
      <p:sp>
        <p:nvSpPr>
          <p:cNvPr id="53" name="Rectangle 52"/>
          <p:cNvSpPr/>
          <p:nvPr/>
        </p:nvSpPr>
        <p:spPr bwMode="auto">
          <a:xfrm>
            <a:off x="6629400" y="4800600"/>
            <a:ext cx="1143000"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a:lstStyle/>
          <a:p>
            <a:pPr algn="l">
              <a:defRPr/>
            </a:pPr>
            <a:endParaRPr lang="en-US">
              <a:latin typeface="Arial" charset="0"/>
              <a:ea typeface="ＭＳ Ｐゴシック" charset="0"/>
              <a:cs typeface="ＭＳ Ｐゴシック" charset="0"/>
            </a:endParaRPr>
          </a:p>
        </p:txBody>
      </p:sp>
      <p:sp>
        <p:nvSpPr>
          <p:cNvPr id="118829" name="TextBox 53"/>
          <p:cNvSpPr txBox="1">
            <a:spLocks noChangeArrowheads="1"/>
          </p:cNvSpPr>
          <p:nvPr/>
        </p:nvSpPr>
        <p:spPr bwMode="auto">
          <a:xfrm>
            <a:off x="6959600" y="4876800"/>
            <a:ext cx="519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OS</a:t>
            </a:r>
          </a:p>
        </p:txBody>
      </p:sp>
      <p:sp>
        <p:nvSpPr>
          <p:cNvPr id="118830" name="Freeform 55"/>
          <p:cNvSpPr>
            <a:spLocks/>
          </p:cNvSpPr>
          <p:nvPr/>
        </p:nvSpPr>
        <p:spPr bwMode="auto">
          <a:xfrm>
            <a:off x="7473950" y="2489200"/>
            <a:ext cx="938213" cy="3338513"/>
          </a:xfrm>
          <a:custGeom>
            <a:avLst/>
            <a:gdLst>
              <a:gd name="T0" fmla="*/ 0 w 937713"/>
              <a:gd name="T1" fmla="*/ 3249390 h 3338853"/>
              <a:gd name="T2" fmla="*/ 642325 w 937713"/>
              <a:gd name="T3" fmla="*/ 3205592 h 3338853"/>
              <a:gd name="T4" fmla="*/ 934290 w 937713"/>
              <a:gd name="T5" fmla="*/ 1979254 h 3338853"/>
              <a:gd name="T6" fmla="*/ 773709 w 937713"/>
              <a:gd name="T7" fmla="*/ 928108 h 3338853"/>
              <a:gd name="T8" fmla="*/ 934290 w 937713"/>
              <a:gd name="T9" fmla="*/ 285741 h 3338853"/>
              <a:gd name="T10" fmla="*/ 802906 w 937713"/>
              <a:gd name="T11" fmla="*/ 8355 h 3338853"/>
              <a:gd name="T12" fmla="*/ 0 w 937713"/>
              <a:gd name="T13" fmla="*/ 66752 h 33388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7713" h="3338853">
                <a:moveTo>
                  <a:pt x="0" y="3249390"/>
                </a:moveTo>
                <a:cubicBezTo>
                  <a:pt x="243305" y="3333335"/>
                  <a:pt x="486610" y="3417281"/>
                  <a:pt x="642325" y="3205592"/>
                </a:cubicBezTo>
                <a:cubicBezTo>
                  <a:pt x="798040" y="2993903"/>
                  <a:pt x="912393" y="2358835"/>
                  <a:pt x="934290" y="1979254"/>
                </a:cubicBezTo>
                <a:cubicBezTo>
                  <a:pt x="956187" y="1599673"/>
                  <a:pt x="773709" y="1210360"/>
                  <a:pt x="773709" y="928108"/>
                </a:cubicBezTo>
                <a:cubicBezTo>
                  <a:pt x="773709" y="645856"/>
                  <a:pt x="929424" y="439033"/>
                  <a:pt x="934290" y="285741"/>
                </a:cubicBezTo>
                <a:cubicBezTo>
                  <a:pt x="939156" y="132449"/>
                  <a:pt x="958621" y="44853"/>
                  <a:pt x="802906" y="8355"/>
                </a:cubicBezTo>
                <a:cubicBezTo>
                  <a:pt x="647191" y="-28143"/>
                  <a:pt x="0" y="66752"/>
                  <a:pt x="0" y="66752"/>
                </a:cubicBezTo>
              </a:path>
            </a:pathLst>
          </a:custGeom>
          <a:noFill/>
          <a:ln w="9525">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 name="Date Placeholder 1"/>
          <p:cNvSpPr>
            <a:spLocks noGrp="1"/>
          </p:cNvSpPr>
          <p:nvPr>
            <p:ph type="dt" sz="half" idx="10"/>
          </p:nvPr>
        </p:nvSpPr>
        <p:spPr/>
        <p:txBody>
          <a:bodyPr/>
          <a:lstStyle/>
          <a:p>
            <a:r>
              <a:rPr lang="en-US" smtClean="0"/>
              <a:t>Feb-16, 2016</a:t>
            </a:r>
            <a:endParaRPr lang="en-US" dirty="0"/>
          </a:p>
        </p:txBody>
      </p:sp>
      <p:sp>
        <p:nvSpPr>
          <p:cNvPr id="3" name="Footer Placeholder 2"/>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Tree>
    <p:extLst>
      <p:ext uri="{BB962C8B-B14F-4D97-AF65-F5344CB8AC3E}">
        <p14:creationId xmlns:p14="http://schemas.microsoft.com/office/powerpoint/2010/main" val="19157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7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7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7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685800" y="228600"/>
            <a:ext cx="7772400" cy="762000"/>
          </a:xfrm>
          <a:noFill/>
        </p:spPr>
        <p:txBody>
          <a:bodyPr lIns="90488" tIns="44450" rIns="90488" bIns="44450"/>
          <a:lstStyle/>
          <a:p>
            <a:r>
              <a:rPr lang="en-US" smtClean="0"/>
              <a:t>States of a Process</a:t>
            </a:r>
          </a:p>
        </p:txBody>
      </p:sp>
      <p:sp>
        <p:nvSpPr>
          <p:cNvPr id="50178" name="Rectangle 3"/>
          <p:cNvSpPr>
            <a:spLocks noGrp="1" noChangeArrowheads="1"/>
          </p:cNvSpPr>
          <p:nvPr>
            <p:ph type="body" idx="1"/>
          </p:nvPr>
        </p:nvSpPr>
        <p:spPr>
          <a:xfrm>
            <a:off x="381000" y="1530350"/>
            <a:ext cx="8382000" cy="3186113"/>
          </a:xfrm>
          <a:noFill/>
        </p:spPr>
        <p:txBody>
          <a:bodyPr lIns="90488" tIns="44450" rIns="90488" bIns="44450">
            <a:normAutofit fontScale="92500" lnSpcReduction="10000"/>
          </a:bodyPr>
          <a:lstStyle/>
          <a:p>
            <a:r>
              <a:rPr lang="en-US" i="1" dirty="0" smtClean="0">
                <a:solidFill>
                  <a:srgbClr val="0066FF"/>
                </a:solidFill>
              </a:rPr>
              <a:t>User view</a:t>
            </a:r>
            <a:r>
              <a:rPr lang="en-US" dirty="0" smtClean="0"/>
              <a:t>: A process is executing </a:t>
            </a:r>
            <a:r>
              <a:rPr lang="en-US" dirty="0" smtClean="0">
                <a:solidFill>
                  <a:srgbClr val="0066FF"/>
                </a:solidFill>
              </a:rPr>
              <a:t>continuously</a:t>
            </a:r>
            <a:endParaRPr lang="en-US" dirty="0" smtClean="0"/>
          </a:p>
          <a:p>
            <a:r>
              <a:rPr lang="en-US" i="1" dirty="0" smtClean="0">
                <a:solidFill>
                  <a:srgbClr val="0066FF"/>
                </a:solidFill>
              </a:rPr>
              <a:t>In reality</a:t>
            </a:r>
            <a:r>
              <a:rPr lang="en-US" dirty="0" smtClean="0"/>
              <a:t>: Several processes </a:t>
            </a:r>
            <a:r>
              <a:rPr lang="en-US" dirty="0" smtClean="0">
                <a:solidFill>
                  <a:srgbClr val="0066FF"/>
                </a:solidFill>
              </a:rPr>
              <a:t>compete</a:t>
            </a:r>
            <a:r>
              <a:rPr lang="en-US" dirty="0" smtClean="0"/>
              <a:t> for the CPU and other resources</a:t>
            </a:r>
          </a:p>
          <a:p>
            <a:r>
              <a:rPr lang="en-US" dirty="0" smtClean="0"/>
              <a:t>A process may be</a:t>
            </a:r>
          </a:p>
          <a:p>
            <a:pPr marL="819150" lvl="1"/>
            <a:r>
              <a:rPr lang="en-US" b="1" dirty="0">
                <a:solidFill>
                  <a:srgbClr val="0066FF"/>
                </a:solidFill>
              </a:rPr>
              <a:t>R</a:t>
            </a:r>
            <a:r>
              <a:rPr lang="en-US" b="1" dirty="0" smtClean="0">
                <a:solidFill>
                  <a:srgbClr val="0066FF"/>
                </a:solidFill>
              </a:rPr>
              <a:t>unning</a:t>
            </a:r>
            <a:r>
              <a:rPr lang="en-US" dirty="0" smtClean="0"/>
              <a:t>: it holds the CPU and is executing instructions</a:t>
            </a:r>
          </a:p>
          <a:p>
            <a:pPr marL="819150" lvl="1"/>
            <a:r>
              <a:rPr lang="en-US" b="1" dirty="0" smtClean="0">
                <a:solidFill>
                  <a:srgbClr val="0066FF"/>
                </a:solidFill>
              </a:rPr>
              <a:t>Blocked(waiting)</a:t>
            </a:r>
            <a:r>
              <a:rPr lang="en-US" dirty="0" smtClean="0"/>
              <a:t>: it is waiting for some I/O event to occur</a:t>
            </a:r>
          </a:p>
          <a:p>
            <a:pPr marL="819150" lvl="1"/>
            <a:r>
              <a:rPr lang="en-US" b="1" dirty="0">
                <a:solidFill>
                  <a:srgbClr val="0066FF"/>
                </a:solidFill>
              </a:rPr>
              <a:t>R</a:t>
            </a:r>
            <a:r>
              <a:rPr lang="en-US" b="1" dirty="0" smtClean="0">
                <a:solidFill>
                  <a:srgbClr val="0066FF"/>
                </a:solidFill>
              </a:rPr>
              <a:t>eady</a:t>
            </a:r>
            <a:r>
              <a:rPr lang="en-US" dirty="0" smtClean="0"/>
              <a:t>: it is waiting to get back on the CPU</a:t>
            </a:r>
          </a:p>
        </p:txBody>
      </p:sp>
      <p:sp>
        <p:nvSpPr>
          <p:cNvPr id="50179" name="Oval 4"/>
          <p:cNvSpPr>
            <a:spLocks noChangeArrowheads="1"/>
          </p:cNvSpPr>
          <p:nvPr/>
        </p:nvSpPr>
        <p:spPr bwMode="auto">
          <a:xfrm>
            <a:off x="1758950" y="5041900"/>
            <a:ext cx="1358900" cy="596900"/>
          </a:xfrm>
          <a:prstGeom prst="ellipse">
            <a:avLst/>
          </a:prstGeom>
          <a:solidFill>
            <a:schemeClr val="bg1"/>
          </a:solid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ready</a:t>
            </a:r>
          </a:p>
        </p:txBody>
      </p:sp>
      <p:sp>
        <p:nvSpPr>
          <p:cNvPr id="50180" name="Oval 5"/>
          <p:cNvSpPr>
            <a:spLocks noChangeArrowheads="1"/>
          </p:cNvSpPr>
          <p:nvPr/>
        </p:nvSpPr>
        <p:spPr bwMode="auto">
          <a:xfrm>
            <a:off x="5416550" y="5041900"/>
            <a:ext cx="1358900" cy="596900"/>
          </a:xfrm>
          <a:prstGeom prst="ellipse">
            <a:avLst/>
          </a:prstGeom>
          <a:solidFill>
            <a:schemeClr val="bg1"/>
          </a:solid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running</a:t>
            </a:r>
          </a:p>
        </p:txBody>
      </p:sp>
      <p:sp>
        <p:nvSpPr>
          <p:cNvPr id="50181" name="Oval 6"/>
          <p:cNvSpPr>
            <a:spLocks noChangeArrowheads="1"/>
          </p:cNvSpPr>
          <p:nvPr/>
        </p:nvSpPr>
        <p:spPr bwMode="auto">
          <a:xfrm>
            <a:off x="3587750" y="6108700"/>
            <a:ext cx="1358900" cy="596900"/>
          </a:xfrm>
          <a:prstGeom prst="ellipse">
            <a:avLst/>
          </a:prstGeom>
          <a:solidFill>
            <a:schemeClr val="bg1"/>
          </a:solid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blocked</a:t>
            </a:r>
          </a:p>
        </p:txBody>
      </p:sp>
      <p:sp>
        <p:nvSpPr>
          <p:cNvPr id="50182" name="Line 7"/>
          <p:cNvSpPr>
            <a:spLocks noChangeShapeType="1"/>
          </p:cNvSpPr>
          <p:nvPr/>
        </p:nvSpPr>
        <p:spPr bwMode="auto">
          <a:xfrm>
            <a:off x="1225550" y="5340350"/>
            <a:ext cx="520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3" name="Line 8"/>
          <p:cNvSpPr>
            <a:spLocks noChangeShapeType="1"/>
          </p:cNvSpPr>
          <p:nvPr/>
        </p:nvSpPr>
        <p:spPr bwMode="auto">
          <a:xfrm>
            <a:off x="6788150" y="5340350"/>
            <a:ext cx="520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4" name="Rectangle 9"/>
          <p:cNvSpPr>
            <a:spLocks noChangeArrowheads="1"/>
          </p:cNvSpPr>
          <p:nvPr/>
        </p:nvSpPr>
        <p:spPr bwMode="auto">
          <a:xfrm>
            <a:off x="7358063" y="5165725"/>
            <a:ext cx="151606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Exit</a:t>
            </a:r>
          </a:p>
          <a:p>
            <a:r>
              <a:rPr lang="en-US" sz="1800"/>
              <a:t>(</a:t>
            </a:r>
            <a:r>
              <a:rPr lang="en-US" sz="1800" b="1">
                <a:solidFill>
                  <a:srgbClr val="0066FF"/>
                </a:solidFill>
              </a:rPr>
              <a:t>terminated</a:t>
            </a:r>
            <a:r>
              <a:rPr lang="en-US" sz="1800"/>
              <a:t>)</a:t>
            </a:r>
          </a:p>
        </p:txBody>
      </p:sp>
      <p:sp>
        <p:nvSpPr>
          <p:cNvPr id="50185" name="Rectangle 10"/>
          <p:cNvSpPr>
            <a:spLocks noChangeArrowheads="1"/>
          </p:cNvSpPr>
          <p:nvPr/>
        </p:nvSpPr>
        <p:spPr bwMode="auto">
          <a:xfrm>
            <a:off x="442913" y="5165725"/>
            <a:ext cx="8747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Create</a:t>
            </a:r>
          </a:p>
          <a:p>
            <a:r>
              <a:rPr lang="en-US" sz="1800"/>
              <a:t>(</a:t>
            </a:r>
            <a:r>
              <a:rPr lang="en-US" sz="1800" b="1">
                <a:solidFill>
                  <a:srgbClr val="0066FF"/>
                </a:solidFill>
              </a:rPr>
              <a:t>new</a:t>
            </a:r>
            <a:r>
              <a:rPr lang="en-US" sz="1800"/>
              <a:t>)</a:t>
            </a:r>
          </a:p>
        </p:txBody>
      </p:sp>
      <p:sp>
        <p:nvSpPr>
          <p:cNvPr id="50186" name="Line 11"/>
          <p:cNvSpPr>
            <a:spLocks noChangeShapeType="1"/>
          </p:cNvSpPr>
          <p:nvPr/>
        </p:nvSpPr>
        <p:spPr bwMode="auto">
          <a:xfrm>
            <a:off x="3054350" y="5111750"/>
            <a:ext cx="24257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7" name="Line 12"/>
          <p:cNvSpPr>
            <a:spLocks noChangeShapeType="1"/>
          </p:cNvSpPr>
          <p:nvPr/>
        </p:nvSpPr>
        <p:spPr bwMode="auto">
          <a:xfrm>
            <a:off x="3054350" y="5568950"/>
            <a:ext cx="2425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8" name="Rectangle 13"/>
          <p:cNvSpPr>
            <a:spLocks noChangeArrowheads="1"/>
          </p:cNvSpPr>
          <p:nvPr/>
        </p:nvSpPr>
        <p:spPr bwMode="auto">
          <a:xfrm>
            <a:off x="3795713" y="4784725"/>
            <a:ext cx="103663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preempt</a:t>
            </a:r>
          </a:p>
        </p:txBody>
      </p:sp>
      <p:sp>
        <p:nvSpPr>
          <p:cNvPr id="50189" name="Rectangle 14"/>
          <p:cNvSpPr>
            <a:spLocks noChangeArrowheads="1"/>
          </p:cNvSpPr>
          <p:nvPr/>
        </p:nvSpPr>
        <p:spPr bwMode="auto">
          <a:xfrm>
            <a:off x="3795713" y="5546725"/>
            <a:ext cx="10382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dispatch</a:t>
            </a:r>
          </a:p>
        </p:txBody>
      </p:sp>
      <p:sp>
        <p:nvSpPr>
          <p:cNvPr id="50190" name="Line 15"/>
          <p:cNvSpPr>
            <a:spLocks noChangeShapeType="1"/>
          </p:cNvSpPr>
          <p:nvPr/>
        </p:nvSpPr>
        <p:spPr bwMode="auto">
          <a:xfrm flipH="1">
            <a:off x="4870450" y="5651500"/>
            <a:ext cx="850900" cy="596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91" name="Rectangle 16"/>
          <p:cNvSpPr>
            <a:spLocks noChangeArrowheads="1"/>
          </p:cNvSpPr>
          <p:nvPr/>
        </p:nvSpPr>
        <p:spPr bwMode="auto">
          <a:xfrm>
            <a:off x="5029200" y="6029325"/>
            <a:ext cx="1862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or event wait</a:t>
            </a:r>
          </a:p>
        </p:txBody>
      </p:sp>
      <p:sp>
        <p:nvSpPr>
          <p:cNvPr id="50192" name="Line 17"/>
          <p:cNvSpPr>
            <a:spLocks noChangeShapeType="1"/>
          </p:cNvSpPr>
          <p:nvPr/>
        </p:nvSpPr>
        <p:spPr bwMode="auto">
          <a:xfrm flipH="1" flipV="1">
            <a:off x="2813050" y="5638800"/>
            <a:ext cx="850900" cy="622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93" name="Rectangle 18"/>
          <p:cNvSpPr>
            <a:spLocks noChangeArrowheads="1"/>
          </p:cNvSpPr>
          <p:nvPr/>
        </p:nvSpPr>
        <p:spPr bwMode="auto">
          <a:xfrm>
            <a:off x="1905000" y="5873750"/>
            <a:ext cx="17732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or </a:t>
            </a:r>
          </a:p>
          <a:p>
            <a:r>
              <a:rPr lang="en-US" sz="1800"/>
              <a:t>Event complete</a:t>
            </a:r>
          </a:p>
        </p:txBody>
      </p:sp>
      <p:sp>
        <p:nvSpPr>
          <p:cNvPr id="5" name="Date Placeholder 4"/>
          <p:cNvSpPr>
            <a:spLocks noGrp="1"/>
          </p:cNvSpPr>
          <p:nvPr>
            <p:ph type="dt" sz="half" idx="10"/>
          </p:nvPr>
        </p:nvSpPr>
        <p:spPr/>
        <p:txBody>
          <a:bodyPr/>
          <a:lstStyle/>
          <a:p>
            <a:r>
              <a:rPr lang="en-US" smtClean="0"/>
              <a:t>Feb-16,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Tree>
    <p:extLst>
      <p:ext uri="{BB962C8B-B14F-4D97-AF65-F5344CB8AC3E}">
        <p14:creationId xmlns:p14="http://schemas.microsoft.com/office/powerpoint/2010/main" val="109650491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Date Placeholder 2"/>
          <p:cNvSpPr>
            <a:spLocks noGrp="1"/>
          </p:cNvSpPr>
          <p:nvPr>
            <p:ph type="dt" sz="half" idx="10"/>
          </p:nvPr>
        </p:nvSpPr>
        <p:spPr/>
        <p:txBody>
          <a:bodyPr/>
          <a:lstStyle/>
          <a:p>
            <a:r>
              <a:rPr lang="en-US" smtClean="0"/>
              <a:t>Feb-16,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
        <p:nvSpPr>
          <p:cNvPr id="6" name="Content Placeholder 5"/>
          <p:cNvSpPr>
            <a:spLocks noGrp="1"/>
          </p:cNvSpPr>
          <p:nvPr>
            <p:ph sz="quarter" idx="1"/>
          </p:nvPr>
        </p:nvSpPr>
        <p:spPr/>
        <p:txBody>
          <a:bodyPr/>
          <a:lstStyle/>
          <a:p>
            <a:r>
              <a:rPr lang="en-US" dirty="0" smtClean="0"/>
              <a:t>How </a:t>
            </a:r>
            <a:r>
              <a:rPr lang="en-US" dirty="0"/>
              <a:t>many processes can be in the running state simultaneously? </a:t>
            </a:r>
            <a:endParaRPr lang="en-US" dirty="0" smtClean="0"/>
          </a:p>
          <a:p>
            <a:r>
              <a:rPr lang="en-US" dirty="0"/>
              <a:t>What state do you think a process is in most of the time? </a:t>
            </a:r>
          </a:p>
          <a:p>
            <a:r>
              <a:rPr lang="en-US" dirty="0" smtClean="0"/>
              <a:t>How </a:t>
            </a:r>
            <a:r>
              <a:rPr lang="en-US" dirty="0"/>
              <a:t>many processes can a system support</a:t>
            </a:r>
            <a:r>
              <a:rPr lang="en-US" dirty="0" smtClean="0"/>
              <a:t>? **</a:t>
            </a:r>
            <a:endParaRPr lang="en-US" dirty="0"/>
          </a:p>
        </p:txBody>
      </p:sp>
    </p:spTree>
    <p:extLst>
      <p:ext uri="{BB962C8B-B14F-4D97-AF65-F5344CB8AC3E}">
        <p14:creationId xmlns:p14="http://schemas.microsoft.com/office/powerpoint/2010/main" val="2847474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smtClean="0"/>
              <a:t>The Execution Trace of Processes</a:t>
            </a:r>
          </a:p>
        </p:txBody>
      </p:sp>
      <p:sp>
        <p:nvSpPr>
          <p:cNvPr id="48130" name="Rectangle 3"/>
          <p:cNvSpPr>
            <a:spLocks noGrp="1" noChangeArrowheads="1"/>
          </p:cNvSpPr>
          <p:nvPr>
            <p:ph type="body" idx="1"/>
          </p:nvPr>
        </p:nvSpPr>
        <p:spPr>
          <a:xfrm>
            <a:off x="228600" y="1524000"/>
            <a:ext cx="2971800" cy="990600"/>
          </a:xfrm>
        </p:spPr>
        <p:txBody>
          <a:bodyPr/>
          <a:lstStyle/>
          <a:p>
            <a:r>
              <a:rPr lang="en-US" dirty="0" smtClean="0"/>
              <a:t>Two processes and a dispatcher</a:t>
            </a:r>
          </a:p>
        </p:txBody>
      </p:sp>
      <p:sp>
        <p:nvSpPr>
          <p:cNvPr id="48131" name="Rectangle 4"/>
          <p:cNvSpPr>
            <a:spLocks noChangeArrowheads="1"/>
          </p:cNvSpPr>
          <p:nvPr/>
        </p:nvSpPr>
        <p:spPr bwMode="auto">
          <a:xfrm>
            <a:off x="838200" y="2514600"/>
            <a:ext cx="1752600" cy="3886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48132" name="Rectangle 5"/>
          <p:cNvSpPr>
            <a:spLocks noChangeArrowheads="1"/>
          </p:cNvSpPr>
          <p:nvPr/>
        </p:nvSpPr>
        <p:spPr bwMode="auto">
          <a:xfrm>
            <a:off x="838200" y="5638800"/>
            <a:ext cx="1752600" cy="457200"/>
          </a:xfrm>
          <a:prstGeom prst="rect">
            <a:avLst/>
          </a:prstGeom>
          <a:solidFill>
            <a:srgbClr val="3366FF"/>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t>dispatcher</a:t>
            </a:r>
            <a:endParaRPr lang="en-US" sz="1800"/>
          </a:p>
        </p:txBody>
      </p:sp>
      <p:sp>
        <p:nvSpPr>
          <p:cNvPr id="48133" name="Rectangle 6"/>
          <p:cNvSpPr>
            <a:spLocks noChangeArrowheads="1"/>
          </p:cNvSpPr>
          <p:nvPr/>
        </p:nvSpPr>
        <p:spPr bwMode="auto">
          <a:xfrm>
            <a:off x="838200" y="4191000"/>
            <a:ext cx="1752600" cy="914400"/>
          </a:xfrm>
          <a:prstGeom prst="rect">
            <a:avLst/>
          </a:prstGeom>
          <a:solidFill>
            <a:srgbClr val="3366FF"/>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t>program A</a:t>
            </a:r>
          </a:p>
        </p:txBody>
      </p:sp>
      <p:sp>
        <p:nvSpPr>
          <p:cNvPr id="48134" name="Text Box 7"/>
          <p:cNvSpPr txBox="1">
            <a:spLocks noChangeArrowheads="1"/>
          </p:cNvSpPr>
          <p:nvPr/>
        </p:nvSpPr>
        <p:spPr bwMode="auto">
          <a:xfrm>
            <a:off x="457200" y="4876800"/>
            <a:ext cx="328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endParaRPr lang="en-US" sz="1800">
              <a:latin typeface="Times New Roman" panose="02020603050405020304" pitchFamily="18" charset="0"/>
            </a:endParaRPr>
          </a:p>
        </p:txBody>
      </p:sp>
      <p:sp>
        <p:nvSpPr>
          <p:cNvPr id="48135" name="Text Box 8"/>
          <p:cNvSpPr txBox="1">
            <a:spLocks noChangeArrowheads="1"/>
          </p:cNvSpPr>
          <p:nvPr/>
        </p:nvSpPr>
        <p:spPr bwMode="auto">
          <a:xfrm>
            <a:off x="457200" y="3581400"/>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endParaRPr lang="en-US" sz="1800">
              <a:latin typeface="Times New Roman" panose="02020603050405020304" pitchFamily="18" charset="0"/>
            </a:endParaRPr>
          </a:p>
        </p:txBody>
      </p:sp>
      <p:sp>
        <p:nvSpPr>
          <p:cNvPr id="48136" name="Text Box 9"/>
          <p:cNvSpPr txBox="1">
            <a:spLocks noChangeArrowheads="1"/>
          </p:cNvSpPr>
          <p:nvPr/>
        </p:nvSpPr>
        <p:spPr bwMode="auto">
          <a:xfrm>
            <a:off x="457200" y="5943600"/>
            <a:ext cx="296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endParaRPr lang="en-US" sz="1800">
              <a:latin typeface="Times New Roman" panose="02020603050405020304" pitchFamily="18" charset="0"/>
            </a:endParaRPr>
          </a:p>
        </p:txBody>
      </p:sp>
      <p:sp>
        <p:nvSpPr>
          <p:cNvPr id="48137" name="Rectangle 10"/>
          <p:cNvSpPr>
            <a:spLocks noChangeArrowheads="1"/>
          </p:cNvSpPr>
          <p:nvPr/>
        </p:nvSpPr>
        <p:spPr bwMode="auto">
          <a:xfrm>
            <a:off x="838200" y="2895600"/>
            <a:ext cx="1752600" cy="914400"/>
          </a:xfrm>
          <a:prstGeom prst="rect">
            <a:avLst/>
          </a:prstGeom>
          <a:solidFill>
            <a:srgbClr val="3366FF"/>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t>program B</a:t>
            </a:r>
          </a:p>
        </p:txBody>
      </p:sp>
      <p:grpSp>
        <p:nvGrpSpPr>
          <p:cNvPr id="48138" name="Group 11"/>
          <p:cNvGrpSpPr>
            <a:grpSpLocks/>
          </p:cNvGrpSpPr>
          <p:nvPr/>
        </p:nvGrpSpPr>
        <p:grpSpPr bwMode="auto">
          <a:xfrm>
            <a:off x="3368675" y="1981200"/>
            <a:ext cx="1371600" cy="2743200"/>
            <a:chOff x="2544" y="864"/>
            <a:chExt cx="864" cy="1728"/>
          </a:xfrm>
        </p:grpSpPr>
        <p:sp>
          <p:nvSpPr>
            <p:cNvPr id="48196" name="Rectangle 12"/>
            <p:cNvSpPr>
              <a:spLocks noChangeArrowheads="1"/>
            </p:cNvSpPr>
            <p:nvPr/>
          </p:nvSpPr>
          <p:spPr bwMode="auto">
            <a:xfrm>
              <a:off x="2544" y="864"/>
              <a:ext cx="864" cy="17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48197" name="Rectangle 13"/>
            <p:cNvSpPr>
              <a:spLocks noChangeArrowheads="1"/>
            </p:cNvSpPr>
            <p:nvPr/>
          </p:nvSpPr>
          <p:spPr bwMode="auto">
            <a:xfrm>
              <a:off x="2544" y="864"/>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endParaRPr lang="en-US" sz="1800"/>
            </a:p>
          </p:txBody>
        </p:sp>
        <p:sp>
          <p:nvSpPr>
            <p:cNvPr id="48198" name="Rectangle 14"/>
            <p:cNvSpPr>
              <a:spLocks noChangeArrowheads="1"/>
            </p:cNvSpPr>
            <p:nvPr/>
          </p:nvSpPr>
          <p:spPr bwMode="auto">
            <a:xfrm>
              <a:off x="2544" y="1008"/>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+1</a:t>
              </a:r>
            </a:p>
          </p:txBody>
        </p:sp>
        <p:sp>
          <p:nvSpPr>
            <p:cNvPr id="48199" name="Rectangle 15"/>
            <p:cNvSpPr>
              <a:spLocks noChangeArrowheads="1"/>
            </p:cNvSpPr>
            <p:nvPr/>
          </p:nvSpPr>
          <p:spPr bwMode="auto">
            <a:xfrm>
              <a:off x="2544" y="1152"/>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+2</a:t>
              </a:r>
            </a:p>
          </p:txBody>
        </p:sp>
        <p:sp>
          <p:nvSpPr>
            <p:cNvPr id="48200" name="Rectangle 16"/>
            <p:cNvSpPr>
              <a:spLocks noChangeArrowheads="1"/>
            </p:cNvSpPr>
            <p:nvPr/>
          </p:nvSpPr>
          <p:spPr bwMode="auto">
            <a:xfrm>
              <a:off x="2544" y="1296"/>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+3</a:t>
              </a:r>
            </a:p>
          </p:txBody>
        </p:sp>
        <p:sp>
          <p:nvSpPr>
            <p:cNvPr id="48201" name="Rectangle 17"/>
            <p:cNvSpPr>
              <a:spLocks noChangeArrowheads="1"/>
            </p:cNvSpPr>
            <p:nvPr/>
          </p:nvSpPr>
          <p:spPr bwMode="auto">
            <a:xfrm>
              <a:off x="2544" y="1440"/>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+4</a:t>
              </a:r>
            </a:p>
          </p:txBody>
        </p:sp>
        <p:sp>
          <p:nvSpPr>
            <p:cNvPr id="48202" name="Rectangle 18"/>
            <p:cNvSpPr>
              <a:spLocks noChangeArrowheads="1"/>
            </p:cNvSpPr>
            <p:nvPr/>
          </p:nvSpPr>
          <p:spPr bwMode="auto">
            <a:xfrm>
              <a:off x="2544" y="1584"/>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+5</a:t>
              </a:r>
            </a:p>
          </p:txBody>
        </p:sp>
        <p:sp>
          <p:nvSpPr>
            <p:cNvPr id="48203" name="Rectangle 19"/>
            <p:cNvSpPr>
              <a:spLocks noChangeArrowheads="1"/>
            </p:cNvSpPr>
            <p:nvPr/>
          </p:nvSpPr>
          <p:spPr bwMode="auto">
            <a:xfrm>
              <a:off x="2544" y="1728"/>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+6</a:t>
              </a:r>
            </a:p>
          </p:txBody>
        </p:sp>
        <p:sp>
          <p:nvSpPr>
            <p:cNvPr id="48204" name="Rectangle 20"/>
            <p:cNvSpPr>
              <a:spLocks noChangeArrowheads="1"/>
            </p:cNvSpPr>
            <p:nvPr/>
          </p:nvSpPr>
          <p:spPr bwMode="auto">
            <a:xfrm>
              <a:off x="2544" y="1872"/>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+7</a:t>
              </a:r>
            </a:p>
          </p:txBody>
        </p:sp>
        <p:sp>
          <p:nvSpPr>
            <p:cNvPr id="48205" name="Rectangle 21"/>
            <p:cNvSpPr>
              <a:spLocks noChangeArrowheads="1"/>
            </p:cNvSpPr>
            <p:nvPr/>
          </p:nvSpPr>
          <p:spPr bwMode="auto">
            <a:xfrm>
              <a:off x="2544" y="2016"/>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+8</a:t>
              </a:r>
            </a:p>
          </p:txBody>
        </p:sp>
        <p:sp>
          <p:nvSpPr>
            <p:cNvPr id="48206" name="Rectangle 22"/>
            <p:cNvSpPr>
              <a:spLocks noChangeArrowheads="1"/>
            </p:cNvSpPr>
            <p:nvPr/>
          </p:nvSpPr>
          <p:spPr bwMode="auto">
            <a:xfrm>
              <a:off x="2544" y="2160"/>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+9</a:t>
              </a:r>
            </a:p>
          </p:txBody>
        </p:sp>
        <p:sp>
          <p:nvSpPr>
            <p:cNvPr id="48207" name="Rectangle 23"/>
            <p:cNvSpPr>
              <a:spLocks noChangeArrowheads="1"/>
            </p:cNvSpPr>
            <p:nvPr/>
          </p:nvSpPr>
          <p:spPr bwMode="auto">
            <a:xfrm>
              <a:off x="2544" y="2304"/>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+10</a:t>
              </a:r>
            </a:p>
          </p:txBody>
        </p:sp>
        <p:sp>
          <p:nvSpPr>
            <p:cNvPr id="48208" name="Rectangle 24"/>
            <p:cNvSpPr>
              <a:spLocks noChangeArrowheads="1"/>
            </p:cNvSpPr>
            <p:nvPr/>
          </p:nvSpPr>
          <p:spPr bwMode="auto">
            <a:xfrm>
              <a:off x="2544" y="2448"/>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+11</a:t>
              </a:r>
            </a:p>
          </p:txBody>
        </p:sp>
      </p:grpSp>
      <p:grpSp>
        <p:nvGrpSpPr>
          <p:cNvPr id="48139" name="Group 25"/>
          <p:cNvGrpSpPr>
            <a:grpSpLocks/>
          </p:cNvGrpSpPr>
          <p:nvPr/>
        </p:nvGrpSpPr>
        <p:grpSpPr bwMode="auto">
          <a:xfrm>
            <a:off x="4816475" y="1981200"/>
            <a:ext cx="1371600" cy="2743200"/>
            <a:chOff x="2544" y="864"/>
            <a:chExt cx="864" cy="1728"/>
          </a:xfrm>
        </p:grpSpPr>
        <p:sp>
          <p:nvSpPr>
            <p:cNvPr id="48183" name="Rectangle 26"/>
            <p:cNvSpPr>
              <a:spLocks noChangeArrowheads="1"/>
            </p:cNvSpPr>
            <p:nvPr/>
          </p:nvSpPr>
          <p:spPr bwMode="auto">
            <a:xfrm>
              <a:off x="2544" y="864"/>
              <a:ext cx="864" cy="17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48184" name="Rectangle 27"/>
            <p:cNvSpPr>
              <a:spLocks noChangeArrowheads="1"/>
            </p:cNvSpPr>
            <p:nvPr/>
          </p:nvSpPr>
          <p:spPr bwMode="auto">
            <a:xfrm>
              <a:off x="2544" y="864"/>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endParaRPr lang="en-US" sz="1800"/>
            </a:p>
          </p:txBody>
        </p:sp>
        <p:sp>
          <p:nvSpPr>
            <p:cNvPr id="48185" name="Rectangle 28"/>
            <p:cNvSpPr>
              <a:spLocks noChangeArrowheads="1"/>
            </p:cNvSpPr>
            <p:nvPr/>
          </p:nvSpPr>
          <p:spPr bwMode="auto">
            <a:xfrm>
              <a:off x="2544" y="1008"/>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+1</a:t>
              </a:r>
            </a:p>
          </p:txBody>
        </p:sp>
        <p:sp>
          <p:nvSpPr>
            <p:cNvPr id="48186" name="Rectangle 29"/>
            <p:cNvSpPr>
              <a:spLocks noChangeArrowheads="1"/>
            </p:cNvSpPr>
            <p:nvPr/>
          </p:nvSpPr>
          <p:spPr bwMode="auto">
            <a:xfrm>
              <a:off x="2544" y="1152"/>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+2</a:t>
              </a:r>
            </a:p>
          </p:txBody>
        </p:sp>
        <p:sp>
          <p:nvSpPr>
            <p:cNvPr id="48187" name="Rectangle 30"/>
            <p:cNvSpPr>
              <a:spLocks noChangeArrowheads="1"/>
            </p:cNvSpPr>
            <p:nvPr/>
          </p:nvSpPr>
          <p:spPr bwMode="auto">
            <a:xfrm>
              <a:off x="2544" y="1296"/>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+3</a:t>
              </a:r>
            </a:p>
          </p:txBody>
        </p:sp>
        <p:sp>
          <p:nvSpPr>
            <p:cNvPr id="48188" name="Rectangle 31"/>
            <p:cNvSpPr>
              <a:spLocks noChangeArrowheads="1"/>
            </p:cNvSpPr>
            <p:nvPr/>
          </p:nvSpPr>
          <p:spPr bwMode="auto">
            <a:xfrm>
              <a:off x="2544" y="1440"/>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+4</a:t>
              </a:r>
            </a:p>
          </p:txBody>
        </p:sp>
        <p:sp>
          <p:nvSpPr>
            <p:cNvPr id="48189" name="Rectangle 32"/>
            <p:cNvSpPr>
              <a:spLocks noChangeArrowheads="1"/>
            </p:cNvSpPr>
            <p:nvPr/>
          </p:nvSpPr>
          <p:spPr bwMode="auto">
            <a:xfrm>
              <a:off x="2544" y="1584"/>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+5</a:t>
              </a:r>
            </a:p>
          </p:txBody>
        </p:sp>
        <p:sp>
          <p:nvSpPr>
            <p:cNvPr id="48190" name="Rectangle 33"/>
            <p:cNvSpPr>
              <a:spLocks noChangeArrowheads="1"/>
            </p:cNvSpPr>
            <p:nvPr/>
          </p:nvSpPr>
          <p:spPr bwMode="auto">
            <a:xfrm>
              <a:off x="2544" y="1728"/>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+6</a:t>
              </a:r>
            </a:p>
          </p:txBody>
        </p:sp>
        <p:sp>
          <p:nvSpPr>
            <p:cNvPr id="48191" name="Rectangle 34"/>
            <p:cNvSpPr>
              <a:spLocks noChangeArrowheads="1"/>
            </p:cNvSpPr>
            <p:nvPr/>
          </p:nvSpPr>
          <p:spPr bwMode="auto">
            <a:xfrm>
              <a:off x="2544" y="1872"/>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+7</a:t>
              </a:r>
            </a:p>
          </p:txBody>
        </p:sp>
        <p:sp>
          <p:nvSpPr>
            <p:cNvPr id="48192" name="Rectangle 35"/>
            <p:cNvSpPr>
              <a:spLocks noChangeArrowheads="1"/>
            </p:cNvSpPr>
            <p:nvPr/>
          </p:nvSpPr>
          <p:spPr bwMode="auto">
            <a:xfrm>
              <a:off x="2544" y="2016"/>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+8</a:t>
              </a:r>
            </a:p>
          </p:txBody>
        </p:sp>
        <p:sp>
          <p:nvSpPr>
            <p:cNvPr id="48193" name="Rectangle 36"/>
            <p:cNvSpPr>
              <a:spLocks noChangeArrowheads="1"/>
            </p:cNvSpPr>
            <p:nvPr/>
          </p:nvSpPr>
          <p:spPr bwMode="auto">
            <a:xfrm>
              <a:off x="2544" y="2160"/>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+9</a:t>
              </a:r>
            </a:p>
          </p:txBody>
        </p:sp>
        <p:sp>
          <p:nvSpPr>
            <p:cNvPr id="48194" name="Rectangle 37"/>
            <p:cNvSpPr>
              <a:spLocks noChangeArrowheads="1"/>
            </p:cNvSpPr>
            <p:nvPr/>
          </p:nvSpPr>
          <p:spPr bwMode="auto">
            <a:xfrm>
              <a:off x="2544" y="2304"/>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+10</a:t>
              </a:r>
            </a:p>
          </p:txBody>
        </p:sp>
        <p:sp>
          <p:nvSpPr>
            <p:cNvPr id="48195" name="Rectangle 38"/>
            <p:cNvSpPr>
              <a:spLocks noChangeArrowheads="1"/>
            </p:cNvSpPr>
            <p:nvPr/>
          </p:nvSpPr>
          <p:spPr bwMode="auto">
            <a:xfrm>
              <a:off x="2544" y="2448"/>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+11</a:t>
              </a:r>
            </a:p>
          </p:txBody>
        </p:sp>
      </p:grpSp>
      <p:grpSp>
        <p:nvGrpSpPr>
          <p:cNvPr id="48140" name="Group 39"/>
          <p:cNvGrpSpPr>
            <a:grpSpLocks/>
          </p:cNvGrpSpPr>
          <p:nvPr/>
        </p:nvGrpSpPr>
        <p:grpSpPr bwMode="auto">
          <a:xfrm>
            <a:off x="3368675" y="5410200"/>
            <a:ext cx="1371600" cy="1143000"/>
            <a:chOff x="2448" y="3216"/>
            <a:chExt cx="864" cy="720"/>
          </a:xfrm>
        </p:grpSpPr>
        <p:sp>
          <p:nvSpPr>
            <p:cNvPr id="48177" name="Rectangle 40"/>
            <p:cNvSpPr>
              <a:spLocks noChangeArrowheads="1"/>
            </p:cNvSpPr>
            <p:nvPr/>
          </p:nvSpPr>
          <p:spPr bwMode="auto">
            <a:xfrm>
              <a:off x="2448" y="3216"/>
              <a:ext cx="864" cy="7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48178" name="Rectangle 41"/>
            <p:cNvSpPr>
              <a:spLocks noChangeArrowheads="1"/>
            </p:cNvSpPr>
            <p:nvPr/>
          </p:nvSpPr>
          <p:spPr bwMode="auto">
            <a:xfrm>
              <a:off x="2448" y="3216"/>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endParaRPr lang="en-US" sz="1800"/>
            </a:p>
          </p:txBody>
        </p:sp>
        <p:sp>
          <p:nvSpPr>
            <p:cNvPr id="48179" name="Rectangle 42"/>
            <p:cNvSpPr>
              <a:spLocks noChangeArrowheads="1"/>
            </p:cNvSpPr>
            <p:nvPr/>
          </p:nvSpPr>
          <p:spPr bwMode="auto">
            <a:xfrm>
              <a:off x="2448" y="3360"/>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+1</a:t>
              </a:r>
            </a:p>
          </p:txBody>
        </p:sp>
        <p:sp>
          <p:nvSpPr>
            <p:cNvPr id="48180" name="Rectangle 43"/>
            <p:cNvSpPr>
              <a:spLocks noChangeArrowheads="1"/>
            </p:cNvSpPr>
            <p:nvPr/>
          </p:nvSpPr>
          <p:spPr bwMode="auto">
            <a:xfrm>
              <a:off x="2448" y="3504"/>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+2</a:t>
              </a:r>
            </a:p>
          </p:txBody>
        </p:sp>
        <p:sp>
          <p:nvSpPr>
            <p:cNvPr id="48181" name="Rectangle 44"/>
            <p:cNvSpPr>
              <a:spLocks noChangeArrowheads="1"/>
            </p:cNvSpPr>
            <p:nvPr/>
          </p:nvSpPr>
          <p:spPr bwMode="auto">
            <a:xfrm>
              <a:off x="2448" y="3648"/>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+3</a:t>
              </a:r>
            </a:p>
          </p:txBody>
        </p:sp>
        <p:sp>
          <p:nvSpPr>
            <p:cNvPr id="48182" name="Rectangle 45"/>
            <p:cNvSpPr>
              <a:spLocks noChangeArrowheads="1"/>
            </p:cNvSpPr>
            <p:nvPr/>
          </p:nvSpPr>
          <p:spPr bwMode="auto">
            <a:xfrm>
              <a:off x="2448" y="3792"/>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+4</a:t>
              </a:r>
            </a:p>
          </p:txBody>
        </p:sp>
      </p:grpSp>
      <p:sp>
        <p:nvSpPr>
          <p:cNvPr id="48141" name="Text Box 46"/>
          <p:cNvSpPr txBox="1">
            <a:spLocks noChangeArrowheads="1"/>
          </p:cNvSpPr>
          <p:nvPr/>
        </p:nvSpPr>
        <p:spPr bwMode="auto">
          <a:xfrm>
            <a:off x="3124200" y="491172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Trace of </a:t>
            </a:r>
            <a:r>
              <a:rPr lang="en-US" sz="1800" b="1">
                <a:solidFill>
                  <a:srgbClr val="0066FF"/>
                </a:solidFill>
              </a:rPr>
              <a:t>dispatcher</a:t>
            </a:r>
            <a:endParaRPr lang="en-US" sz="1800"/>
          </a:p>
        </p:txBody>
      </p:sp>
      <p:sp>
        <p:nvSpPr>
          <p:cNvPr id="48142" name="Text Box 47"/>
          <p:cNvSpPr txBox="1">
            <a:spLocks noChangeArrowheads="1"/>
          </p:cNvSpPr>
          <p:nvPr/>
        </p:nvSpPr>
        <p:spPr bwMode="auto">
          <a:xfrm>
            <a:off x="3140075" y="1520825"/>
            <a:ext cx="313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Traces of processes </a:t>
            </a:r>
            <a:r>
              <a:rPr lang="en-US" sz="1800" b="1">
                <a:solidFill>
                  <a:srgbClr val="0066FF"/>
                </a:solidFill>
              </a:rPr>
              <a:t>A</a:t>
            </a:r>
            <a:r>
              <a:rPr lang="en-US" sz="1800"/>
              <a:t> and </a:t>
            </a:r>
            <a:r>
              <a:rPr lang="en-US" sz="1800" b="1">
                <a:solidFill>
                  <a:srgbClr val="0066FF"/>
                </a:solidFill>
              </a:rPr>
              <a:t>B</a:t>
            </a:r>
            <a:endParaRPr lang="en-US" sz="1800"/>
          </a:p>
        </p:txBody>
      </p:sp>
      <p:sp>
        <p:nvSpPr>
          <p:cNvPr id="48143" name="Rectangle 48"/>
          <p:cNvSpPr>
            <a:spLocks noChangeArrowheads="1"/>
          </p:cNvSpPr>
          <p:nvPr/>
        </p:nvSpPr>
        <p:spPr bwMode="auto">
          <a:xfrm>
            <a:off x="6721475" y="12192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endParaRPr lang="en-US" sz="1800"/>
          </a:p>
        </p:txBody>
      </p:sp>
      <p:sp>
        <p:nvSpPr>
          <p:cNvPr id="48144" name="Rectangle 49"/>
          <p:cNvSpPr>
            <a:spLocks noChangeArrowheads="1"/>
          </p:cNvSpPr>
          <p:nvPr/>
        </p:nvSpPr>
        <p:spPr bwMode="auto">
          <a:xfrm>
            <a:off x="6721475" y="14478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+1</a:t>
            </a:r>
          </a:p>
        </p:txBody>
      </p:sp>
      <p:sp>
        <p:nvSpPr>
          <p:cNvPr id="48145" name="Rectangle 50"/>
          <p:cNvSpPr>
            <a:spLocks noChangeArrowheads="1"/>
          </p:cNvSpPr>
          <p:nvPr/>
        </p:nvSpPr>
        <p:spPr bwMode="auto">
          <a:xfrm>
            <a:off x="6721475" y="16764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+2</a:t>
            </a:r>
          </a:p>
        </p:txBody>
      </p:sp>
      <p:sp>
        <p:nvSpPr>
          <p:cNvPr id="48146" name="Rectangle 51"/>
          <p:cNvSpPr>
            <a:spLocks noChangeArrowheads="1"/>
          </p:cNvSpPr>
          <p:nvPr/>
        </p:nvSpPr>
        <p:spPr bwMode="auto">
          <a:xfrm>
            <a:off x="6721475" y="19050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+3</a:t>
            </a:r>
          </a:p>
        </p:txBody>
      </p:sp>
      <p:sp>
        <p:nvSpPr>
          <p:cNvPr id="48147" name="Rectangle 52"/>
          <p:cNvSpPr>
            <a:spLocks noChangeArrowheads="1"/>
          </p:cNvSpPr>
          <p:nvPr/>
        </p:nvSpPr>
        <p:spPr bwMode="auto">
          <a:xfrm>
            <a:off x="6721475" y="21336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+4</a:t>
            </a:r>
          </a:p>
        </p:txBody>
      </p:sp>
      <p:sp>
        <p:nvSpPr>
          <p:cNvPr id="48148" name="Rectangle 53"/>
          <p:cNvSpPr>
            <a:spLocks noChangeArrowheads="1"/>
          </p:cNvSpPr>
          <p:nvPr/>
        </p:nvSpPr>
        <p:spPr bwMode="auto">
          <a:xfrm>
            <a:off x="6721475" y="2362200"/>
            <a:ext cx="1371600" cy="114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48149" name="Rectangle 54"/>
          <p:cNvSpPr>
            <a:spLocks noChangeArrowheads="1"/>
          </p:cNvSpPr>
          <p:nvPr/>
        </p:nvSpPr>
        <p:spPr bwMode="auto">
          <a:xfrm>
            <a:off x="6721475" y="23622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endParaRPr lang="en-US" sz="1800"/>
          </a:p>
        </p:txBody>
      </p:sp>
      <p:sp>
        <p:nvSpPr>
          <p:cNvPr id="48150" name="Rectangle 55"/>
          <p:cNvSpPr>
            <a:spLocks noChangeArrowheads="1"/>
          </p:cNvSpPr>
          <p:nvPr/>
        </p:nvSpPr>
        <p:spPr bwMode="auto">
          <a:xfrm>
            <a:off x="6721475" y="25908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+1</a:t>
            </a:r>
          </a:p>
        </p:txBody>
      </p:sp>
      <p:sp>
        <p:nvSpPr>
          <p:cNvPr id="48151" name="Rectangle 56"/>
          <p:cNvSpPr>
            <a:spLocks noChangeArrowheads="1"/>
          </p:cNvSpPr>
          <p:nvPr/>
        </p:nvSpPr>
        <p:spPr bwMode="auto">
          <a:xfrm>
            <a:off x="6721475" y="28194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+2</a:t>
            </a:r>
          </a:p>
        </p:txBody>
      </p:sp>
      <p:sp>
        <p:nvSpPr>
          <p:cNvPr id="48152" name="Rectangle 57"/>
          <p:cNvSpPr>
            <a:spLocks noChangeArrowheads="1"/>
          </p:cNvSpPr>
          <p:nvPr/>
        </p:nvSpPr>
        <p:spPr bwMode="auto">
          <a:xfrm>
            <a:off x="6721475" y="30480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+3</a:t>
            </a:r>
          </a:p>
        </p:txBody>
      </p:sp>
      <p:sp>
        <p:nvSpPr>
          <p:cNvPr id="48153" name="Rectangle 58"/>
          <p:cNvSpPr>
            <a:spLocks noChangeArrowheads="1"/>
          </p:cNvSpPr>
          <p:nvPr/>
        </p:nvSpPr>
        <p:spPr bwMode="auto">
          <a:xfrm>
            <a:off x="6721475" y="32766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+4</a:t>
            </a:r>
          </a:p>
        </p:txBody>
      </p:sp>
      <p:sp>
        <p:nvSpPr>
          <p:cNvPr id="48154" name="Rectangle 59"/>
          <p:cNvSpPr>
            <a:spLocks noChangeArrowheads="1"/>
          </p:cNvSpPr>
          <p:nvPr/>
        </p:nvSpPr>
        <p:spPr bwMode="auto">
          <a:xfrm>
            <a:off x="6721475" y="35052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endParaRPr lang="en-US" sz="1800"/>
          </a:p>
        </p:txBody>
      </p:sp>
      <p:sp>
        <p:nvSpPr>
          <p:cNvPr id="48155" name="Rectangle 60"/>
          <p:cNvSpPr>
            <a:spLocks noChangeArrowheads="1"/>
          </p:cNvSpPr>
          <p:nvPr/>
        </p:nvSpPr>
        <p:spPr bwMode="auto">
          <a:xfrm>
            <a:off x="6721475" y="37338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+1</a:t>
            </a:r>
          </a:p>
        </p:txBody>
      </p:sp>
      <p:sp>
        <p:nvSpPr>
          <p:cNvPr id="48156" name="Rectangle 61"/>
          <p:cNvSpPr>
            <a:spLocks noChangeArrowheads="1"/>
          </p:cNvSpPr>
          <p:nvPr/>
        </p:nvSpPr>
        <p:spPr bwMode="auto">
          <a:xfrm>
            <a:off x="6721475" y="39624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+2</a:t>
            </a:r>
          </a:p>
        </p:txBody>
      </p:sp>
      <p:sp>
        <p:nvSpPr>
          <p:cNvPr id="48157" name="Rectangle 62"/>
          <p:cNvSpPr>
            <a:spLocks noChangeArrowheads="1"/>
          </p:cNvSpPr>
          <p:nvPr/>
        </p:nvSpPr>
        <p:spPr bwMode="auto">
          <a:xfrm>
            <a:off x="6721475" y="41910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+3</a:t>
            </a:r>
          </a:p>
        </p:txBody>
      </p:sp>
      <p:sp>
        <p:nvSpPr>
          <p:cNvPr id="48158" name="Rectangle 63"/>
          <p:cNvSpPr>
            <a:spLocks noChangeArrowheads="1"/>
          </p:cNvSpPr>
          <p:nvPr/>
        </p:nvSpPr>
        <p:spPr bwMode="auto">
          <a:xfrm>
            <a:off x="6721475" y="44196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+4</a:t>
            </a:r>
          </a:p>
        </p:txBody>
      </p:sp>
      <p:grpSp>
        <p:nvGrpSpPr>
          <p:cNvPr id="48159" name="Group 64"/>
          <p:cNvGrpSpPr>
            <a:grpSpLocks/>
          </p:cNvGrpSpPr>
          <p:nvPr/>
        </p:nvGrpSpPr>
        <p:grpSpPr bwMode="auto">
          <a:xfrm>
            <a:off x="6721475" y="4648200"/>
            <a:ext cx="1371600" cy="1143000"/>
            <a:chOff x="2448" y="3216"/>
            <a:chExt cx="864" cy="720"/>
          </a:xfrm>
        </p:grpSpPr>
        <p:sp>
          <p:nvSpPr>
            <p:cNvPr id="48171" name="Rectangle 65"/>
            <p:cNvSpPr>
              <a:spLocks noChangeArrowheads="1"/>
            </p:cNvSpPr>
            <p:nvPr/>
          </p:nvSpPr>
          <p:spPr bwMode="auto">
            <a:xfrm>
              <a:off x="2448" y="3216"/>
              <a:ext cx="864" cy="7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48172" name="Rectangle 66"/>
            <p:cNvSpPr>
              <a:spLocks noChangeArrowheads="1"/>
            </p:cNvSpPr>
            <p:nvPr/>
          </p:nvSpPr>
          <p:spPr bwMode="auto">
            <a:xfrm>
              <a:off x="2448" y="3216"/>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endParaRPr lang="en-US" sz="1800"/>
            </a:p>
          </p:txBody>
        </p:sp>
        <p:sp>
          <p:nvSpPr>
            <p:cNvPr id="48173" name="Rectangle 67"/>
            <p:cNvSpPr>
              <a:spLocks noChangeArrowheads="1"/>
            </p:cNvSpPr>
            <p:nvPr/>
          </p:nvSpPr>
          <p:spPr bwMode="auto">
            <a:xfrm>
              <a:off x="2448" y="3360"/>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+1</a:t>
              </a:r>
            </a:p>
          </p:txBody>
        </p:sp>
        <p:sp>
          <p:nvSpPr>
            <p:cNvPr id="48174" name="Rectangle 68"/>
            <p:cNvSpPr>
              <a:spLocks noChangeArrowheads="1"/>
            </p:cNvSpPr>
            <p:nvPr/>
          </p:nvSpPr>
          <p:spPr bwMode="auto">
            <a:xfrm>
              <a:off x="2448" y="3504"/>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+2</a:t>
              </a:r>
            </a:p>
          </p:txBody>
        </p:sp>
        <p:sp>
          <p:nvSpPr>
            <p:cNvPr id="48175" name="Rectangle 69"/>
            <p:cNvSpPr>
              <a:spLocks noChangeArrowheads="1"/>
            </p:cNvSpPr>
            <p:nvPr/>
          </p:nvSpPr>
          <p:spPr bwMode="auto">
            <a:xfrm>
              <a:off x="2448" y="3648"/>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+3</a:t>
              </a:r>
            </a:p>
          </p:txBody>
        </p:sp>
        <p:sp>
          <p:nvSpPr>
            <p:cNvPr id="48176" name="Rectangle 70"/>
            <p:cNvSpPr>
              <a:spLocks noChangeArrowheads="1"/>
            </p:cNvSpPr>
            <p:nvPr/>
          </p:nvSpPr>
          <p:spPr bwMode="auto">
            <a:xfrm>
              <a:off x="2448" y="3792"/>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+4</a:t>
              </a:r>
            </a:p>
          </p:txBody>
        </p:sp>
      </p:grpSp>
      <p:sp>
        <p:nvSpPr>
          <p:cNvPr id="48160" name="Rectangle 71"/>
          <p:cNvSpPr>
            <a:spLocks noChangeArrowheads="1"/>
          </p:cNvSpPr>
          <p:nvPr/>
        </p:nvSpPr>
        <p:spPr bwMode="auto">
          <a:xfrm>
            <a:off x="6721475" y="57912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+5</a:t>
            </a:r>
          </a:p>
        </p:txBody>
      </p:sp>
      <p:sp>
        <p:nvSpPr>
          <p:cNvPr id="48161" name="Rectangle 72"/>
          <p:cNvSpPr>
            <a:spLocks noChangeArrowheads="1"/>
          </p:cNvSpPr>
          <p:nvPr/>
        </p:nvSpPr>
        <p:spPr bwMode="auto">
          <a:xfrm>
            <a:off x="6721475" y="60198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+6</a:t>
            </a:r>
          </a:p>
        </p:txBody>
      </p:sp>
      <p:sp>
        <p:nvSpPr>
          <p:cNvPr id="48162" name="Rectangle 73"/>
          <p:cNvSpPr>
            <a:spLocks noChangeArrowheads="1"/>
          </p:cNvSpPr>
          <p:nvPr/>
        </p:nvSpPr>
        <p:spPr bwMode="auto">
          <a:xfrm>
            <a:off x="6721475" y="62484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+7</a:t>
            </a:r>
          </a:p>
        </p:txBody>
      </p:sp>
      <p:sp>
        <p:nvSpPr>
          <p:cNvPr id="48163" name="Rectangle 74"/>
          <p:cNvSpPr>
            <a:spLocks noChangeArrowheads="1"/>
          </p:cNvSpPr>
          <p:nvPr/>
        </p:nvSpPr>
        <p:spPr bwMode="auto">
          <a:xfrm>
            <a:off x="6721475" y="998538"/>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t>
            </a:r>
            <a:endParaRPr lang="en-US" sz="1800"/>
          </a:p>
        </p:txBody>
      </p:sp>
      <p:sp>
        <p:nvSpPr>
          <p:cNvPr id="48164" name="Line 75"/>
          <p:cNvSpPr>
            <a:spLocks noChangeShapeType="1"/>
          </p:cNvSpPr>
          <p:nvPr/>
        </p:nvSpPr>
        <p:spPr bwMode="auto">
          <a:xfrm>
            <a:off x="6569075" y="2362200"/>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5" name="Line 76"/>
          <p:cNvSpPr>
            <a:spLocks noChangeShapeType="1"/>
          </p:cNvSpPr>
          <p:nvPr/>
        </p:nvSpPr>
        <p:spPr bwMode="auto">
          <a:xfrm>
            <a:off x="6569075" y="3505200"/>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6" name="Line 77"/>
          <p:cNvSpPr>
            <a:spLocks noChangeShapeType="1"/>
          </p:cNvSpPr>
          <p:nvPr/>
        </p:nvSpPr>
        <p:spPr bwMode="auto">
          <a:xfrm>
            <a:off x="6569075" y="4648200"/>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7" name="Line 78"/>
          <p:cNvSpPr>
            <a:spLocks noChangeShapeType="1"/>
          </p:cNvSpPr>
          <p:nvPr/>
        </p:nvSpPr>
        <p:spPr bwMode="auto">
          <a:xfrm>
            <a:off x="6569075" y="5791200"/>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Date Placeholder 4"/>
          <p:cNvSpPr>
            <a:spLocks noGrp="1"/>
          </p:cNvSpPr>
          <p:nvPr>
            <p:ph type="dt" sz="half" idx="10"/>
          </p:nvPr>
        </p:nvSpPr>
        <p:spPr/>
        <p:txBody>
          <a:bodyPr/>
          <a:lstStyle/>
          <a:p>
            <a:r>
              <a:rPr lang="en-US" smtClean="0"/>
              <a:t>Feb-16,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
        <p:nvSpPr>
          <p:cNvPr id="82" name="Rectangle 74"/>
          <p:cNvSpPr>
            <a:spLocks noChangeArrowheads="1"/>
          </p:cNvSpPr>
          <p:nvPr/>
        </p:nvSpPr>
        <p:spPr bwMode="auto">
          <a:xfrm>
            <a:off x="6705600" y="6493566"/>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t>
            </a:r>
            <a:endParaRPr lang="en-US" sz="1800"/>
          </a:p>
        </p:txBody>
      </p:sp>
    </p:spTree>
    <p:extLst>
      <p:ext uri="{BB962C8B-B14F-4D97-AF65-F5344CB8AC3E}">
        <p14:creationId xmlns:p14="http://schemas.microsoft.com/office/powerpoint/2010/main" val="393496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43"/>
                                        </p:tgtEl>
                                        <p:attrNameLst>
                                          <p:attrName>style.visibility</p:attrName>
                                        </p:attrNameLst>
                                      </p:cBhvr>
                                      <p:to>
                                        <p:strVal val="visible"/>
                                      </p:to>
                                    </p:set>
                                    <p:anim calcmode="lin" valueType="num">
                                      <p:cBhvr additive="base">
                                        <p:cTn id="7" dur="500" fill="hold"/>
                                        <p:tgtEl>
                                          <p:spTgt spid="48143"/>
                                        </p:tgtEl>
                                        <p:attrNameLst>
                                          <p:attrName>ppt_x</p:attrName>
                                        </p:attrNameLst>
                                      </p:cBhvr>
                                      <p:tavLst>
                                        <p:tav tm="0">
                                          <p:val>
                                            <p:strVal val="#ppt_x"/>
                                          </p:val>
                                        </p:tav>
                                        <p:tav tm="100000">
                                          <p:val>
                                            <p:strVal val="#ppt_x"/>
                                          </p:val>
                                        </p:tav>
                                      </p:tavLst>
                                    </p:anim>
                                    <p:anim calcmode="lin" valueType="num">
                                      <p:cBhvr additive="base">
                                        <p:cTn id="8" dur="500" fill="hold"/>
                                        <p:tgtEl>
                                          <p:spTgt spid="4814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8144"/>
                                        </p:tgtEl>
                                        <p:attrNameLst>
                                          <p:attrName>style.visibility</p:attrName>
                                        </p:attrNameLst>
                                      </p:cBhvr>
                                      <p:to>
                                        <p:strVal val="visible"/>
                                      </p:to>
                                    </p:set>
                                    <p:anim calcmode="lin" valueType="num">
                                      <p:cBhvr additive="base">
                                        <p:cTn id="11" dur="500" fill="hold"/>
                                        <p:tgtEl>
                                          <p:spTgt spid="48144"/>
                                        </p:tgtEl>
                                        <p:attrNameLst>
                                          <p:attrName>ppt_x</p:attrName>
                                        </p:attrNameLst>
                                      </p:cBhvr>
                                      <p:tavLst>
                                        <p:tav tm="0">
                                          <p:val>
                                            <p:strVal val="#ppt_x"/>
                                          </p:val>
                                        </p:tav>
                                        <p:tav tm="100000">
                                          <p:val>
                                            <p:strVal val="#ppt_x"/>
                                          </p:val>
                                        </p:tav>
                                      </p:tavLst>
                                    </p:anim>
                                    <p:anim calcmode="lin" valueType="num">
                                      <p:cBhvr additive="base">
                                        <p:cTn id="12" dur="500" fill="hold"/>
                                        <p:tgtEl>
                                          <p:spTgt spid="4814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8145"/>
                                        </p:tgtEl>
                                        <p:attrNameLst>
                                          <p:attrName>style.visibility</p:attrName>
                                        </p:attrNameLst>
                                      </p:cBhvr>
                                      <p:to>
                                        <p:strVal val="visible"/>
                                      </p:to>
                                    </p:set>
                                    <p:anim calcmode="lin" valueType="num">
                                      <p:cBhvr additive="base">
                                        <p:cTn id="15" dur="500" fill="hold"/>
                                        <p:tgtEl>
                                          <p:spTgt spid="48145"/>
                                        </p:tgtEl>
                                        <p:attrNameLst>
                                          <p:attrName>ppt_x</p:attrName>
                                        </p:attrNameLst>
                                      </p:cBhvr>
                                      <p:tavLst>
                                        <p:tav tm="0">
                                          <p:val>
                                            <p:strVal val="#ppt_x"/>
                                          </p:val>
                                        </p:tav>
                                        <p:tav tm="100000">
                                          <p:val>
                                            <p:strVal val="#ppt_x"/>
                                          </p:val>
                                        </p:tav>
                                      </p:tavLst>
                                    </p:anim>
                                    <p:anim calcmode="lin" valueType="num">
                                      <p:cBhvr additive="base">
                                        <p:cTn id="16" dur="500" fill="hold"/>
                                        <p:tgtEl>
                                          <p:spTgt spid="4814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8146"/>
                                        </p:tgtEl>
                                        <p:attrNameLst>
                                          <p:attrName>style.visibility</p:attrName>
                                        </p:attrNameLst>
                                      </p:cBhvr>
                                      <p:to>
                                        <p:strVal val="visible"/>
                                      </p:to>
                                    </p:set>
                                    <p:anim calcmode="lin" valueType="num">
                                      <p:cBhvr additive="base">
                                        <p:cTn id="19" dur="500" fill="hold"/>
                                        <p:tgtEl>
                                          <p:spTgt spid="48146"/>
                                        </p:tgtEl>
                                        <p:attrNameLst>
                                          <p:attrName>ppt_x</p:attrName>
                                        </p:attrNameLst>
                                      </p:cBhvr>
                                      <p:tavLst>
                                        <p:tav tm="0">
                                          <p:val>
                                            <p:strVal val="#ppt_x"/>
                                          </p:val>
                                        </p:tav>
                                        <p:tav tm="100000">
                                          <p:val>
                                            <p:strVal val="#ppt_x"/>
                                          </p:val>
                                        </p:tav>
                                      </p:tavLst>
                                    </p:anim>
                                    <p:anim calcmode="lin" valueType="num">
                                      <p:cBhvr additive="base">
                                        <p:cTn id="20" dur="500" fill="hold"/>
                                        <p:tgtEl>
                                          <p:spTgt spid="4814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8147"/>
                                        </p:tgtEl>
                                        <p:attrNameLst>
                                          <p:attrName>style.visibility</p:attrName>
                                        </p:attrNameLst>
                                      </p:cBhvr>
                                      <p:to>
                                        <p:strVal val="visible"/>
                                      </p:to>
                                    </p:set>
                                    <p:anim calcmode="lin" valueType="num">
                                      <p:cBhvr additive="base">
                                        <p:cTn id="23" dur="500" fill="hold"/>
                                        <p:tgtEl>
                                          <p:spTgt spid="48147"/>
                                        </p:tgtEl>
                                        <p:attrNameLst>
                                          <p:attrName>ppt_x</p:attrName>
                                        </p:attrNameLst>
                                      </p:cBhvr>
                                      <p:tavLst>
                                        <p:tav tm="0">
                                          <p:val>
                                            <p:strVal val="#ppt_x"/>
                                          </p:val>
                                        </p:tav>
                                        <p:tav tm="100000">
                                          <p:val>
                                            <p:strVal val="#ppt_x"/>
                                          </p:val>
                                        </p:tav>
                                      </p:tavLst>
                                    </p:anim>
                                    <p:anim calcmode="lin" valueType="num">
                                      <p:cBhvr additive="base">
                                        <p:cTn id="24" dur="500" fill="hold"/>
                                        <p:tgtEl>
                                          <p:spTgt spid="4814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8148"/>
                                        </p:tgtEl>
                                        <p:attrNameLst>
                                          <p:attrName>style.visibility</p:attrName>
                                        </p:attrNameLst>
                                      </p:cBhvr>
                                      <p:to>
                                        <p:strVal val="visible"/>
                                      </p:to>
                                    </p:set>
                                    <p:anim calcmode="lin" valueType="num">
                                      <p:cBhvr additive="base">
                                        <p:cTn id="27" dur="500" fill="hold"/>
                                        <p:tgtEl>
                                          <p:spTgt spid="48148"/>
                                        </p:tgtEl>
                                        <p:attrNameLst>
                                          <p:attrName>ppt_x</p:attrName>
                                        </p:attrNameLst>
                                      </p:cBhvr>
                                      <p:tavLst>
                                        <p:tav tm="0">
                                          <p:val>
                                            <p:strVal val="#ppt_x"/>
                                          </p:val>
                                        </p:tav>
                                        <p:tav tm="100000">
                                          <p:val>
                                            <p:strVal val="#ppt_x"/>
                                          </p:val>
                                        </p:tav>
                                      </p:tavLst>
                                    </p:anim>
                                    <p:anim calcmode="lin" valueType="num">
                                      <p:cBhvr additive="base">
                                        <p:cTn id="28" dur="500" fill="hold"/>
                                        <p:tgtEl>
                                          <p:spTgt spid="481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8149"/>
                                        </p:tgtEl>
                                        <p:attrNameLst>
                                          <p:attrName>style.visibility</p:attrName>
                                        </p:attrNameLst>
                                      </p:cBhvr>
                                      <p:to>
                                        <p:strVal val="visible"/>
                                      </p:to>
                                    </p:set>
                                    <p:anim calcmode="lin" valueType="num">
                                      <p:cBhvr additive="base">
                                        <p:cTn id="31" dur="500" fill="hold"/>
                                        <p:tgtEl>
                                          <p:spTgt spid="48149"/>
                                        </p:tgtEl>
                                        <p:attrNameLst>
                                          <p:attrName>ppt_x</p:attrName>
                                        </p:attrNameLst>
                                      </p:cBhvr>
                                      <p:tavLst>
                                        <p:tav tm="0">
                                          <p:val>
                                            <p:strVal val="#ppt_x"/>
                                          </p:val>
                                        </p:tav>
                                        <p:tav tm="100000">
                                          <p:val>
                                            <p:strVal val="#ppt_x"/>
                                          </p:val>
                                        </p:tav>
                                      </p:tavLst>
                                    </p:anim>
                                    <p:anim calcmode="lin" valueType="num">
                                      <p:cBhvr additive="base">
                                        <p:cTn id="32" dur="500" fill="hold"/>
                                        <p:tgtEl>
                                          <p:spTgt spid="4814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8150"/>
                                        </p:tgtEl>
                                        <p:attrNameLst>
                                          <p:attrName>style.visibility</p:attrName>
                                        </p:attrNameLst>
                                      </p:cBhvr>
                                      <p:to>
                                        <p:strVal val="visible"/>
                                      </p:to>
                                    </p:set>
                                    <p:anim calcmode="lin" valueType="num">
                                      <p:cBhvr additive="base">
                                        <p:cTn id="35" dur="500" fill="hold"/>
                                        <p:tgtEl>
                                          <p:spTgt spid="48150"/>
                                        </p:tgtEl>
                                        <p:attrNameLst>
                                          <p:attrName>ppt_x</p:attrName>
                                        </p:attrNameLst>
                                      </p:cBhvr>
                                      <p:tavLst>
                                        <p:tav tm="0">
                                          <p:val>
                                            <p:strVal val="#ppt_x"/>
                                          </p:val>
                                        </p:tav>
                                        <p:tav tm="100000">
                                          <p:val>
                                            <p:strVal val="#ppt_x"/>
                                          </p:val>
                                        </p:tav>
                                      </p:tavLst>
                                    </p:anim>
                                    <p:anim calcmode="lin" valueType="num">
                                      <p:cBhvr additive="base">
                                        <p:cTn id="36" dur="500" fill="hold"/>
                                        <p:tgtEl>
                                          <p:spTgt spid="4815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8151"/>
                                        </p:tgtEl>
                                        <p:attrNameLst>
                                          <p:attrName>style.visibility</p:attrName>
                                        </p:attrNameLst>
                                      </p:cBhvr>
                                      <p:to>
                                        <p:strVal val="visible"/>
                                      </p:to>
                                    </p:set>
                                    <p:anim calcmode="lin" valueType="num">
                                      <p:cBhvr additive="base">
                                        <p:cTn id="39" dur="500" fill="hold"/>
                                        <p:tgtEl>
                                          <p:spTgt spid="48151"/>
                                        </p:tgtEl>
                                        <p:attrNameLst>
                                          <p:attrName>ppt_x</p:attrName>
                                        </p:attrNameLst>
                                      </p:cBhvr>
                                      <p:tavLst>
                                        <p:tav tm="0">
                                          <p:val>
                                            <p:strVal val="#ppt_x"/>
                                          </p:val>
                                        </p:tav>
                                        <p:tav tm="100000">
                                          <p:val>
                                            <p:strVal val="#ppt_x"/>
                                          </p:val>
                                        </p:tav>
                                      </p:tavLst>
                                    </p:anim>
                                    <p:anim calcmode="lin" valueType="num">
                                      <p:cBhvr additive="base">
                                        <p:cTn id="40" dur="500" fill="hold"/>
                                        <p:tgtEl>
                                          <p:spTgt spid="4815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8152"/>
                                        </p:tgtEl>
                                        <p:attrNameLst>
                                          <p:attrName>style.visibility</p:attrName>
                                        </p:attrNameLst>
                                      </p:cBhvr>
                                      <p:to>
                                        <p:strVal val="visible"/>
                                      </p:to>
                                    </p:set>
                                    <p:anim calcmode="lin" valueType="num">
                                      <p:cBhvr additive="base">
                                        <p:cTn id="43" dur="500" fill="hold"/>
                                        <p:tgtEl>
                                          <p:spTgt spid="48152"/>
                                        </p:tgtEl>
                                        <p:attrNameLst>
                                          <p:attrName>ppt_x</p:attrName>
                                        </p:attrNameLst>
                                      </p:cBhvr>
                                      <p:tavLst>
                                        <p:tav tm="0">
                                          <p:val>
                                            <p:strVal val="#ppt_x"/>
                                          </p:val>
                                        </p:tav>
                                        <p:tav tm="100000">
                                          <p:val>
                                            <p:strVal val="#ppt_x"/>
                                          </p:val>
                                        </p:tav>
                                      </p:tavLst>
                                    </p:anim>
                                    <p:anim calcmode="lin" valueType="num">
                                      <p:cBhvr additive="base">
                                        <p:cTn id="44" dur="500" fill="hold"/>
                                        <p:tgtEl>
                                          <p:spTgt spid="4815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153"/>
                                        </p:tgtEl>
                                        <p:attrNameLst>
                                          <p:attrName>style.visibility</p:attrName>
                                        </p:attrNameLst>
                                      </p:cBhvr>
                                      <p:to>
                                        <p:strVal val="visible"/>
                                      </p:to>
                                    </p:set>
                                    <p:anim calcmode="lin" valueType="num">
                                      <p:cBhvr additive="base">
                                        <p:cTn id="47" dur="500" fill="hold"/>
                                        <p:tgtEl>
                                          <p:spTgt spid="48153"/>
                                        </p:tgtEl>
                                        <p:attrNameLst>
                                          <p:attrName>ppt_x</p:attrName>
                                        </p:attrNameLst>
                                      </p:cBhvr>
                                      <p:tavLst>
                                        <p:tav tm="0">
                                          <p:val>
                                            <p:strVal val="#ppt_x"/>
                                          </p:val>
                                        </p:tav>
                                        <p:tav tm="100000">
                                          <p:val>
                                            <p:strVal val="#ppt_x"/>
                                          </p:val>
                                        </p:tav>
                                      </p:tavLst>
                                    </p:anim>
                                    <p:anim calcmode="lin" valueType="num">
                                      <p:cBhvr additive="base">
                                        <p:cTn id="48" dur="500" fill="hold"/>
                                        <p:tgtEl>
                                          <p:spTgt spid="4815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8154"/>
                                        </p:tgtEl>
                                        <p:attrNameLst>
                                          <p:attrName>style.visibility</p:attrName>
                                        </p:attrNameLst>
                                      </p:cBhvr>
                                      <p:to>
                                        <p:strVal val="visible"/>
                                      </p:to>
                                    </p:set>
                                    <p:anim calcmode="lin" valueType="num">
                                      <p:cBhvr additive="base">
                                        <p:cTn id="51" dur="500" fill="hold"/>
                                        <p:tgtEl>
                                          <p:spTgt spid="48154"/>
                                        </p:tgtEl>
                                        <p:attrNameLst>
                                          <p:attrName>ppt_x</p:attrName>
                                        </p:attrNameLst>
                                      </p:cBhvr>
                                      <p:tavLst>
                                        <p:tav tm="0">
                                          <p:val>
                                            <p:strVal val="#ppt_x"/>
                                          </p:val>
                                        </p:tav>
                                        <p:tav tm="100000">
                                          <p:val>
                                            <p:strVal val="#ppt_x"/>
                                          </p:val>
                                        </p:tav>
                                      </p:tavLst>
                                    </p:anim>
                                    <p:anim calcmode="lin" valueType="num">
                                      <p:cBhvr additive="base">
                                        <p:cTn id="52" dur="500" fill="hold"/>
                                        <p:tgtEl>
                                          <p:spTgt spid="4815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8155"/>
                                        </p:tgtEl>
                                        <p:attrNameLst>
                                          <p:attrName>style.visibility</p:attrName>
                                        </p:attrNameLst>
                                      </p:cBhvr>
                                      <p:to>
                                        <p:strVal val="visible"/>
                                      </p:to>
                                    </p:set>
                                    <p:anim calcmode="lin" valueType="num">
                                      <p:cBhvr additive="base">
                                        <p:cTn id="55" dur="500" fill="hold"/>
                                        <p:tgtEl>
                                          <p:spTgt spid="48155"/>
                                        </p:tgtEl>
                                        <p:attrNameLst>
                                          <p:attrName>ppt_x</p:attrName>
                                        </p:attrNameLst>
                                      </p:cBhvr>
                                      <p:tavLst>
                                        <p:tav tm="0">
                                          <p:val>
                                            <p:strVal val="#ppt_x"/>
                                          </p:val>
                                        </p:tav>
                                        <p:tav tm="100000">
                                          <p:val>
                                            <p:strVal val="#ppt_x"/>
                                          </p:val>
                                        </p:tav>
                                      </p:tavLst>
                                    </p:anim>
                                    <p:anim calcmode="lin" valueType="num">
                                      <p:cBhvr additive="base">
                                        <p:cTn id="56" dur="500" fill="hold"/>
                                        <p:tgtEl>
                                          <p:spTgt spid="4815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8156"/>
                                        </p:tgtEl>
                                        <p:attrNameLst>
                                          <p:attrName>style.visibility</p:attrName>
                                        </p:attrNameLst>
                                      </p:cBhvr>
                                      <p:to>
                                        <p:strVal val="visible"/>
                                      </p:to>
                                    </p:set>
                                    <p:anim calcmode="lin" valueType="num">
                                      <p:cBhvr additive="base">
                                        <p:cTn id="59" dur="500" fill="hold"/>
                                        <p:tgtEl>
                                          <p:spTgt spid="48156"/>
                                        </p:tgtEl>
                                        <p:attrNameLst>
                                          <p:attrName>ppt_x</p:attrName>
                                        </p:attrNameLst>
                                      </p:cBhvr>
                                      <p:tavLst>
                                        <p:tav tm="0">
                                          <p:val>
                                            <p:strVal val="#ppt_x"/>
                                          </p:val>
                                        </p:tav>
                                        <p:tav tm="100000">
                                          <p:val>
                                            <p:strVal val="#ppt_x"/>
                                          </p:val>
                                        </p:tav>
                                      </p:tavLst>
                                    </p:anim>
                                    <p:anim calcmode="lin" valueType="num">
                                      <p:cBhvr additive="base">
                                        <p:cTn id="60" dur="500" fill="hold"/>
                                        <p:tgtEl>
                                          <p:spTgt spid="4815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8157"/>
                                        </p:tgtEl>
                                        <p:attrNameLst>
                                          <p:attrName>style.visibility</p:attrName>
                                        </p:attrNameLst>
                                      </p:cBhvr>
                                      <p:to>
                                        <p:strVal val="visible"/>
                                      </p:to>
                                    </p:set>
                                    <p:anim calcmode="lin" valueType="num">
                                      <p:cBhvr additive="base">
                                        <p:cTn id="63" dur="500" fill="hold"/>
                                        <p:tgtEl>
                                          <p:spTgt spid="48157"/>
                                        </p:tgtEl>
                                        <p:attrNameLst>
                                          <p:attrName>ppt_x</p:attrName>
                                        </p:attrNameLst>
                                      </p:cBhvr>
                                      <p:tavLst>
                                        <p:tav tm="0">
                                          <p:val>
                                            <p:strVal val="#ppt_x"/>
                                          </p:val>
                                        </p:tav>
                                        <p:tav tm="100000">
                                          <p:val>
                                            <p:strVal val="#ppt_x"/>
                                          </p:val>
                                        </p:tav>
                                      </p:tavLst>
                                    </p:anim>
                                    <p:anim calcmode="lin" valueType="num">
                                      <p:cBhvr additive="base">
                                        <p:cTn id="64" dur="500" fill="hold"/>
                                        <p:tgtEl>
                                          <p:spTgt spid="4815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8158"/>
                                        </p:tgtEl>
                                        <p:attrNameLst>
                                          <p:attrName>style.visibility</p:attrName>
                                        </p:attrNameLst>
                                      </p:cBhvr>
                                      <p:to>
                                        <p:strVal val="visible"/>
                                      </p:to>
                                    </p:set>
                                    <p:anim calcmode="lin" valueType="num">
                                      <p:cBhvr additive="base">
                                        <p:cTn id="67" dur="500" fill="hold"/>
                                        <p:tgtEl>
                                          <p:spTgt spid="48158"/>
                                        </p:tgtEl>
                                        <p:attrNameLst>
                                          <p:attrName>ppt_x</p:attrName>
                                        </p:attrNameLst>
                                      </p:cBhvr>
                                      <p:tavLst>
                                        <p:tav tm="0">
                                          <p:val>
                                            <p:strVal val="#ppt_x"/>
                                          </p:val>
                                        </p:tav>
                                        <p:tav tm="100000">
                                          <p:val>
                                            <p:strVal val="#ppt_x"/>
                                          </p:val>
                                        </p:tav>
                                      </p:tavLst>
                                    </p:anim>
                                    <p:anim calcmode="lin" valueType="num">
                                      <p:cBhvr additive="base">
                                        <p:cTn id="68" dur="500" fill="hold"/>
                                        <p:tgtEl>
                                          <p:spTgt spid="48158"/>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8159"/>
                                        </p:tgtEl>
                                        <p:attrNameLst>
                                          <p:attrName>style.visibility</p:attrName>
                                        </p:attrNameLst>
                                      </p:cBhvr>
                                      <p:to>
                                        <p:strVal val="visible"/>
                                      </p:to>
                                    </p:set>
                                    <p:anim calcmode="lin" valueType="num">
                                      <p:cBhvr additive="base">
                                        <p:cTn id="71" dur="500" fill="hold"/>
                                        <p:tgtEl>
                                          <p:spTgt spid="48159"/>
                                        </p:tgtEl>
                                        <p:attrNameLst>
                                          <p:attrName>ppt_x</p:attrName>
                                        </p:attrNameLst>
                                      </p:cBhvr>
                                      <p:tavLst>
                                        <p:tav tm="0">
                                          <p:val>
                                            <p:strVal val="#ppt_x"/>
                                          </p:val>
                                        </p:tav>
                                        <p:tav tm="100000">
                                          <p:val>
                                            <p:strVal val="#ppt_x"/>
                                          </p:val>
                                        </p:tav>
                                      </p:tavLst>
                                    </p:anim>
                                    <p:anim calcmode="lin" valueType="num">
                                      <p:cBhvr additive="base">
                                        <p:cTn id="72" dur="500" fill="hold"/>
                                        <p:tgtEl>
                                          <p:spTgt spid="4815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8160"/>
                                        </p:tgtEl>
                                        <p:attrNameLst>
                                          <p:attrName>style.visibility</p:attrName>
                                        </p:attrNameLst>
                                      </p:cBhvr>
                                      <p:to>
                                        <p:strVal val="visible"/>
                                      </p:to>
                                    </p:set>
                                    <p:anim calcmode="lin" valueType="num">
                                      <p:cBhvr additive="base">
                                        <p:cTn id="75" dur="500" fill="hold"/>
                                        <p:tgtEl>
                                          <p:spTgt spid="48160"/>
                                        </p:tgtEl>
                                        <p:attrNameLst>
                                          <p:attrName>ppt_x</p:attrName>
                                        </p:attrNameLst>
                                      </p:cBhvr>
                                      <p:tavLst>
                                        <p:tav tm="0">
                                          <p:val>
                                            <p:strVal val="#ppt_x"/>
                                          </p:val>
                                        </p:tav>
                                        <p:tav tm="100000">
                                          <p:val>
                                            <p:strVal val="#ppt_x"/>
                                          </p:val>
                                        </p:tav>
                                      </p:tavLst>
                                    </p:anim>
                                    <p:anim calcmode="lin" valueType="num">
                                      <p:cBhvr additive="base">
                                        <p:cTn id="76" dur="500" fill="hold"/>
                                        <p:tgtEl>
                                          <p:spTgt spid="4816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8161"/>
                                        </p:tgtEl>
                                        <p:attrNameLst>
                                          <p:attrName>style.visibility</p:attrName>
                                        </p:attrNameLst>
                                      </p:cBhvr>
                                      <p:to>
                                        <p:strVal val="visible"/>
                                      </p:to>
                                    </p:set>
                                    <p:anim calcmode="lin" valueType="num">
                                      <p:cBhvr additive="base">
                                        <p:cTn id="79" dur="500" fill="hold"/>
                                        <p:tgtEl>
                                          <p:spTgt spid="48161"/>
                                        </p:tgtEl>
                                        <p:attrNameLst>
                                          <p:attrName>ppt_x</p:attrName>
                                        </p:attrNameLst>
                                      </p:cBhvr>
                                      <p:tavLst>
                                        <p:tav tm="0">
                                          <p:val>
                                            <p:strVal val="#ppt_x"/>
                                          </p:val>
                                        </p:tav>
                                        <p:tav tm="100000">
                                          <p:val>
                                            <p:strVal val="#ppt_x"/>
                                          </p:val>
                                        </p:tav>
                                      </p:tavLst>
                                    </p:anim>
                                    <p:anim calcmode="lin" valueType="num">
                                      <p:cBhvr additive="base">
                                        <p:cTn id="80" dur="500" fill="hold"/>
                                        <p:tgtEl>
                                          <p:spTgt spid="4816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8162"/>
                                        </p:tgtEl>
                                        <p:attrNameLst>
                                          <p:attrName>style.visibility</p:attrName>
                                        </p:attrNameLst>
                                      </p:cBhvr>
                                      <p:to>
                                        <p:strVal val="visible"/>
                                      </p:to>
                                    </p:set>
                                    <p:anim calcmode="lin" valueType="num">
                                      <p:cBhvr additive="base">
                                        <p:cTn id="83" dur="500" fill="hold"/>
                                        <p:tgtEl>
                                          <p:spTgt spid="48162"/>
                                        </p:tgtEl>
                                        <p:attrNameLst>
                                          <p:attrName>ppt_x</p:attrName>
                                        </p:attrNameLst>
                                      </p:cBhvr>
                                      <p:tavLst>
                                        <p:tav tm="0">
                                          <p:val>
                                            <p:strVal val="#ppt_x"/>
                                          </p:val>
                                        </p:tav>
                                        <p:tav tm="100000">
                                          <p:val>
                                            <p:strVal val="#ppt_x"/>
                                          </p:val>
                                        </p:tav>
                                      </p:tavLst>
                                    </p:anim>
                                    <p:anim calcmode="lin" valueType="num">
                                      <p:cBhvr additive="base">
                                        <p:cTn id="84" dur="500" fill="hold"/>
                                        <p:tgtEl>
                                          <p:spTgt spid="4816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8163"/>
                                        </p:tgtEl>
                                        <p:attrNameLst>
                                          <p:attrName>style.visibility</p:attrName>
                                        </p:attrNameLst>
                                      </p:cBhvr>
                                      <p:to>
                                        <p:strVal val="visible"/>
                                      </p:to>
                                    </p:set>
                                    <p:anim calcmode="lin" valueType="num">
                                      <p:cBhvr additive="base">
                                        <p:cTn id="87" dur="500" fill="hold"/>
                                        <p:tgtEl>
                                          <p:spTgt spid="48163"/>
                                        </p:tgtEl>
                                        <p:attrNameLst>
                                          <p:attrName>ppt_x</p:attrName>
                                        </p:attrNameLst>
                                      </p:cBhvr>
                                      <p:tavLst>
                                        <p:tav tm="0">
                                          <p:val>
                                            <p:strVal val="#ppt_x"/>
                                          </p:val>
                                        </p:tav>
                                        <p:tav tm="100000">
                                          <p:val>
                                            <p:strVal val="#ppt_x"/>
                                          </p:val>
                                        </p:tav>
                                      </p:tavLst>
                                    </p:anim>
                                    <p:anim calcmode="lin" valueType="num">
                                      <p:cBhvr additive="base">
                                        <p:cTn id="88" dur="500" fill="hold"/>
                                        <p:tgtEl>
                                          <p:spTgt spid="4816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8164"/>
                                        </p:tgtEl>
                                        <p:attrNameLst>
                                          <p:attrName>style.visibility</p:attrName>
                                        </p:attrNameLst>
                                      </p:cBhvr>
                                      <p:to>
                                        <p:strVal val="visible"/>
                                      </p:to>
                                    </p:set>
                                    <p:anim calcmode="lin" valueType="num">
                                      <p:cBhvr additive="base">
                                        <p:cTn id="91" dur="500" fill="hold"/>
                                        <p:tgtEl>
                                          <p:spTgt spid="48164"/>
                                        </p:tgtEl>
                                        <p:attrNameLst>
                                          <p:attrName>ppt_x</p:attrName>
                                        </p:attrNameLst>
                                      </p:cBhvr>
                                      <p:tavLst>
                                        <p:tav tm="0">
                                          <p:val>
                                            <p:strVal val="#ppt_x"/>
                                          </p:val>
                                        </p:tav>
                                        <p:tav tm="100000">
                                          <p:val>
                                            <p:strVal val="#ppt_x"/>
                                          </p:val>
                                        </p:tav>
                                      </p:tavLst>
                                    </p:anim>
                                    <p:anim calcmode="lin" valueType="num">
                                      <p:cBhvr additive="base">
                                        <p:cTn id="92" dur="500" fill="hold"/>
                                        <p:tgtEl>
                                          <p:spTgt spid="4816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8165"/>
                                        </p:tgtEl>
                                        <p:attrNameLst>
                                          <p:attrName>style.visibility</p:attrName>
                                        </p:attrNameLst>
                                      </p:cBhvr>
                                      <p:to>
                                        <p:strVal val="visible"/>
                                      </p:to>
                                    </p:set>
                                    <p:anim calcmode="lin" valueType="num">
                                      <p:cBhvr additive="base">
                                        <p:cTn id="95" dur="500" fill="hold"/>
                                        <p:tgtEl>
                                          <p:spTgt spid="48165"/>
                                        </p:tgtEl>
                                        <p:attrNameLst>
                                          <p:attrName>ppt_x</p:attrName>
                                        </p:attrNameLst>
                                      </p:cBhvr>
                                      <p:tavLst>
                                        <p:tav tm="0">
                                          <p:val>
                                            <p:strVal val="#ppt_x"/>
                                          </p:val>
                                        </p:tav>
                                        <p:tav tm="100000">
                                          <p:val>
                                            <p:strVal val="#ppt_x"/>
                                          </p:val>
                                        </p:tav>
                                      </p:tavLst>
                                    </p:anim>
                                    <p:anim calcmode="lin" valueType="num">
                                      <p:cBhvr additive="base">
                                        <p:cTn id="96" dur="500" fill="hold"/>
                                        <p:tgtEl>
                                          <p:spTgt spid="4816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8166"/>
                                        </p:tgtEl>
                                        <p:attrNameLst>
                                          <p:attrName>style.visibility</p:attrName>
                                        </p:attrNameLst>
                                      </p:cBhvr>
                                      <p:to>
                                        <p:strVal val="visible"/>
                                      </p:to>
                                    </p:set>
                                    <p:anim calcmode="lin" valueType="num">
                                      <p:cBhvr additive="base">
                                        <p:cTn id="99" dur="500" fill="hold"/>
                                        <p:tgtEl>
                                          <p:spTgt spid="48166"/>
                                        </p:tgtEl>
                                        <p:attrNameLst>
                                          <p:attrName>ppt_x</p:attrName>
                                        </p:attrNameLst>
                                      </p:cBhvr>
                                      <p:tavLst>
                                        <p:tav tm="0">
                                          <p:val>
                                            <p:strVal val="#ppt_x"/>
                                          </p:val>
                                        </p:tav>
                                        <p:tav tm="100000">
                                          <p:val>
                                            <p:strVal val="#ppt_x"/>
                                          </p:val>
                                        </p:tav>
                                      </p:tavLst>
                                    </p:anim>
                                    <p:anim calcmode="lin" valueType="num">
                                      <p:cBhvr additive="base">
                                        <p:cTn id="100" dur="500" fill="hold"/>
                                        <p:tgtEl>
                                          <p:spTgt spid="4816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48167"/>
                                        </p:tgtEl>
                                        <p:attrNameLst>
                                          <p:attrName>style.visibility</p:attrName>
                                        </p:attrNameLst>
                                      </p:cBhvr>
                                      <p:to>
                                        <p:strVal val="visible"/>
                                      </p:to>
                                    </p:set>
                                    <p:anim calcmode="lin" valueType="num">
                                      <p:cBhvr additive="base">
                                        <p:cTn id="103" dur="500" fill="hold"/>
                                        <p:tgtEl>
                                          <p:spTgt spid="48167"/>
                                        </p:tgtEl>
                                        <p:attrNameLst>
                                          <p:attrName>ppt_x</p:attrName>
                                        </p:attrNameLst>
                                      </p:cBhvr>
                                      <p:tavLst>
                                        <p:tav tm="0">
                                          <p:val>
                                            <p:strVal val="#ppt_x"/>
                                          </p:val>
                                        </p:tav>
                                        <p:tav tm="100000">
                                          <p:val>
                                            <p:strVal val="#ppt_x"/>
                                          </p:val>
                                        </p:tav>
                                      </p:tavLst>
                                    </p:anim>
                                    <p:anim calcmode="lin" valueType="num">
                                      <p:cBhvr additive="base">
                                        <p:cTn id="104" dur="500" fill="hold"/>
                                        <p:tgtEl>
                                          <p:spTgt spid="4816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82"/>
                                        </p:tgtEl>
                                        <p:attrNameLst>
                                          <p:attrName>style.visibility</p:attrName>
                                        </p:attrNameLst>
                                      </p:cBhvr>
                                      <p:to>
                                        <p:strVal val="visible"/>
                                      </p:to>
                                    </p:set>
                                    <p:anim calcmode="lin" valueType="num">
                                      <p:cBhvr additive="base">
                                        <p:cTn id="107" dur="500" fill="hold"/>
                                        <p:tgtEl>
                                          <p:spTgt spid="82"/>
                                        </p:tgtEl>
                                        <p:attrNameLst>
                                          <p:attrName>ppt_x</p:attrName>
                                        </p:attrNameLst>
                                      </p:cBhvr>
                                      <p:tavLst>
                                        <p:tav tm="0">
                                          <p:val>
                                            <p:strVal val="#ppt_x"/>
                                          </p:val>
                                        </p:tav>
                                        <p:tav tm="100000">
                                          <p:val>
                                            <p:strVal val="#ppt_x"/>
                                          </p:val>
                                        </p:tav>
                                      </p:tavLst>
                                    </p:anim>
                                    <p:anim calcmode="lin" valueType="num">
                                      <p:cBhvr additive="base">
                                        <p:cTn id="10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3" grpId="0" animBg="1"/>
      <p:bldP spid="48144" grpId="0" animBg="1"/>
      <p:bldP spid="48145" grpId="0" animBg="1"/>
      <p:bldP spid="48146" grpId="0" animBg="1"/>
      <p:bldP spid="48147" grpId="0" animBg="1"/>
      <p:bldP spid="48148" grpId="0" animBg="1"/>
      <p:bldP spid="48149" grpId="0" animBg="1"/>
      <p:bldP spid="48150" grpId="0" animBg="1"/>
      <p:bldP spid="48151" grpId="0" animBg="1"/>
      <p:bldP spid="48152" grpId="0" animBg="1"/>
      <p:bldP spid="48153" grpId="0" animBg="1"/>
      <p:bldP spid="48154" grpId="0" animBg="1"/>
      <p:bldP spid="48155" grpId="0" animBg="1"/>
      <p:bldP spid="48156" grpId="0" animBg="1"/>
      <p:bldP spid="48157" grpId="0" animBg="1"/>
      <p:bldP spid="48158" grpId="0" animBg="1"/>
      <p:bldP spid="48160" grpId="0" animBg="1"/>
      <p:bldP spid="48161" grpId="0" animBg="1"/>
      <p:bldP spid="48162" grpId="0" animBg="1"/>
      <p:bldP spid="48163" grpId="0" animBg="1"/>
      <p:bldP spid="48164" grpId="0" animBg="1"/>
      <p:bldP spid="48165" grpId="0" animBg="1"/>
      <p:bldP spid="48166" grpId="0" animBg="1"/>
      <p:bldP spid="48167" grpId="0" animBg="1"/>
      <p:bldP spid="8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Data Structures</a:t>
            </a:r>
            <a:endParaRPr lang="en-US" dirty="0"/>
          </a:p>
        </p:txBody>
      </p:sp>
      <p:sp>
        <p:nvSpPr>
          <p:cNvPr id="3" name="Date Placeholder 2"/>
          <p:cNvSpPr>
            <a:spLocks noGrp="1"/>
          </p:cNvSpPr>
          <p:nvPr>
            <p:ph type="dt" sz="half" idx="10"/>
          </p:nvPr>
        </p:nvSpPr>
        <p:spPr/>
        <p:txBody>
          <a:bodyPr/>
          <a:lstStyle/>
          <a:p>
            <a:r>
              <a:rPr lang="en-US" smtClean="0"/>
              <a:t>Feb-16,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
        <p:nvSpPr>
          <p:cNvPr id="6" name="Content Placeholder 5"/>
          <p:cNvSpPr>
            <a:spLocks noGrp="1"/>
          </p:cNvSpPr>
          <p:nvPr>
            <p:ph sz="quarter" idx="1"/>
          </p:nvPr>
        </p:nvSpPr>
        <p:spPr/>
        <p:txBody>
          <a:bodyPr>
            <a:normAutofit lnSpcReduction="10000"/>
          </a:bodyPr>
          <a:lstStyle/>
          <a:p>
            <a:r>
              <a:rPr lang="en-US" dirty="0"/>
              <a:t>How does the OS represent a process in the kernel? </a:t>
            </a:r>
          </a:p>
          <a:p>
            <a:pPr lvl="1"/>
            <a:r>
              <a:rPr lang="en-US" dirty="0" smtClean="0"/>
              <a:t>At </a:t>
            </a:r>
            <a:r>
              <a:rPr lang="en-US" dirty="0"/>
              <a:t>any time, there are many processes in the system, each in its particular state </a:t>
            </a:r>
          </a:p>
          <a:p>
            <a:pPr lvl="1"/>
            <a:r>
              <a:rPr lang="en-US" dirty="0" smtClean="0"/>
              <a:t>The </a:t>
            </a:r>
            <a:r>
              <a:rPr lang="en-US" dirty="0"/>
              <a:t>OS data structure representing each process is called the </a:t>
            </a:r>
            <a:r>
              <a:rPr lang="en-US" dirty="0">
                <a:solidFill>
                  <a:srgbClr val="FF0000"/>
                </a:solidFill>
              </a:rPr>
              <a:t>Process Control Block (</a:t>
            </a:r>
            <a:r>
              <a:rPr lang="en-US" dirty="0" smtClean="0">
                <a:solidFill>
                  <a:srgbClr val="FF0000"/>
                </a:solidFill>
              </a:rPr>
              <a:t>PCB)</a:t>
            </a:r>
          </a:p>
          <a:p>
            <a:pPr lvl="1"/>
            <a:r>
              <a:rPr lang="en-US" dirty="0" smtClean="0"/>
              <a:t>The </a:t>
            </a:r>
            <a:r>
              <a:rPr lang="en-US" dirty="0"/>
              <a:t>PCB contains all of the info about a process </a:t>
            </a:r>
          </a:p>
          <a:p>
            <a:pPr lvl="1"/>
            <a:r>
              <a:rPr lang="en-US" dirty="0" smtClean="0"/>
              <a:t>The </a:t>
            </a:r>
            <a:r>
              <a:rPr lang="en-US" dirty="0"/>
              <a:t>PCB also is where the OS keeps all of a process’ hardware execution state (PC, SP, </a:t>
            </a:r>
            <a:r>
              <a:rPr lang="en-US" dirty="0" err="1"/>
              <a:t>regs</a:t>
            </a:r>
            <a:r>
              <a:rPr lang="en-US" dirty="0"/>
              <a:t>, etc.) when the process is not running </a:t>
            </a:r>
          </a:p>
          <a:p>
            <a:pPr lvl="2"/>
            <a:r>
              <a:rPr lang="en-US" dirty="0" smtClean="0"/>
              <a:t>This </a:t>
            </a:r>
            <a:r>
              <a:rPr lang="en-US" dirty="0"/>
              <a:t>state is everything that is needed to restore the hardware to the same configuration it was in when the process was switched out of the hardware</a:t>
            </a:r>
          </a:p>
        </p:txBody>
      </p:sp>
    </p:spTree>
    <p:extLst>
      <p:ext uri="{BB962C8B-B14F-4D97-AF65-F5344CB8AC3E}">
        <p14:creationId xmlns:p14="http://schemas.microsoft.com/office/powerpoint/2010/main" val="29155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 calcmode="lin" valueType="num">
                                      <p:cBhvr additive="base">
                                        <p:cTn id="2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smtClean="0"/>
              <a:t>Process Control Block (PCB)</a:t>
            </a:r>
          </a:p>
        </p:txBody>
      </p:sp>
      <p:graphicFrame>
        <p:nvGraphicFramePr>
          <p:cNvPr id="124952" name="Group 24"/>
          <p:cNvGraphicFramePr>
            <a:graphicFrameLocks noGrp="1"/>
          </p:cNvGraphicFramePr>
          <p:nvPr>
            <p:extLst/>
          </p:nvPr>
        </p:nvGraphicFramePr>
        <p:xfrm>
          <a:off x="1143000" y="1657349"/>
          <a:ext cx="6858000" cy="4667251"/>
        </p:xfrm>
        <a:graphic>
          <a:graphicData uri="http://schemas.openxmlformats.org/drawingml/2006/table">
            <a:tbl>
              <a:tblPr/>
              <a:tblGrid>
                <a:gridCol w="3429000"/>
                <a:gridCol w="3429000"/>
              </a:tblGrid>
              <a:tr h="1354138">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process identification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process id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parent process id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user id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etc…</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5725">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processor state information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register set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condition codes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processor status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7388">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process control information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process state</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scheduling information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event (wait-for)</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memory-</a:t>
                      </a:r>
                      <a:r>
                        <a:rPr kumimoji="0" lang="en-US" sz="1800" b="0" i="0" u="none" strike="noStrike" cap="none" normalizeH="0" baseline="0" dirty="0" err="1" smtClean="0">
                          <a:ln>
                            <a:noFill/>
                          </a:ln>
                          <a:solidFill>
                            <a:schemeClr val="tx1"/>
                          </a:solidFill>
                          <a:effectLst/>
                          <a:latin typeface="Chalkboard" charset="0"/>
                          <a:ea typeface="MS PGothic" panose="020B0600070205080204" pitchFamily="34" charset="-128"/>
                        </a:rPr>
                        <a:t>mgmt</a:t>
                      </a: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 information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owned resources (e.g., list of opened files)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Date Placeholder 4"/>
          <p:cNvSpPr>
            <a:spLocks noGrp="1"/>
          </p:cNvSpPr>
          <p:nvPr>
            <p:ph type="dt" sz="half" idx="10"/>
          </p:nvPr>
        </p:nvSpPr>
        <p:spPr/>
        <p:txBody>
          <a:bodyPr/>
          <a:lstStyle/>
          <a:p>
            <a:r>
              <a:rPr lang="en-US" smtClean="0"/>
              <a:t>Feb-16,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Tree>
    <p:extLst>
      <p:ext uri="{BB962C8B-B14F-4D97-AF65-F5344CB8AC3E}">
        <p14:creationId xmlns:p14="http://schemas.microsoft.com/office/powerpoint/2010/main" val="1130795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PCB and the Hardware States</a:t>
            </a:r>
            <a:endParaRPr lang="en-US" dirty="0"/>
          </a:p>
        </p:txBody>
      </p:sp>
      <p:sp>
        <p:nvSpPr>
          <p:cNvPr id="3" name="Date Placeholder 2"/>
          <p:cNvSpPr>
            <a:spLocks noGrp="1"/>
          </p:cNvSpPr>
          <p:nvPr>
            <p:ph type="dt" sz="half" idx="10"/>
          </p:nvPr>
        </p:nvSpPr>
        <p:spPr/>
        <p:txBody>
          <a:bodyPr/>
          <a:lstStyle/>
          <a:p>
            <a:r>
              <a:rPr lang="en-US" smtClean="0"/>
              <a:t>Feb-16,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
        <p:nvSpPr>
          <p:cNvPr id="6" name="Content Placeholder 5"/>
          <p:cNvSpPr>
            <a:spLocks noGrp="1"/>
          </p:cNvSpPr>
          <p:nvPr>
            <p:ph sz="quarter" idx="1"/>
          </p:nvPr>
        </p:nvSpPr>
        <p:spPr/>
        <p:txBody>
          <a:bodyPr>
            <a:normAutofit fontScale="92500" lnSpcReduction="10000"/>
          </a:bodyPr>
          <a:lstStyle/>
          <a:p>
            <a:r>
              <a:rPr lang="en-US" dirty="0"/>
              <a:t>When a process is running, its hardware state (PC, SP, </a:t>
            </a:r>
            <a:r>
              <a:rPr lang="en-US" dirty="0" err="1"/>
              <a:t>regs</a:t>
            </a:r>
            <a:r>
              <a:rPr lang="en-US" dirty="0"/>
              <a:t>, etc.) is in the CPU </a:t>
            </a:r>
          </a:p>
          <a:p>
            <a:pPr lvl="1"/>
            <a:r>
              <a:rPr lang="en-US" dirty="0" smtClean="0"/>
              <a:t>The </a:t>
            </a:r>
            <a:r>
              <a:rPr lang="en-US" dirty="0"/>
              <a:t>hardware registers contain the current </a:t>
            </a:r>
            <a:r>
              <a:rPr lang="en-US" dirty="0" smtClean="0"/>
              <a:t>values</a:t>
            </a:r>
          </a:p>
          <a:p>
            <a:r>
              <a:rPr lang="en-US" dirty="0" smtClean="0"/>
              <a:t>When </a:t>
            </a:r>
            <a:r>
              <a:rPr lang="en-US" dirty="0"/>
              <a:t>the OS stops running a process, it saves the current values of the registers into the process’ </a:t>
            </a:r>
            <a:r>
              <a:rPr lang="en-US" dirty="0" smtClean="0"/>
              <a:t>PCB</a:t>
            </a:r>
          </a:p>
          <a:p>
            <a:r>
              <a:rPr lang="en-US" dirty="0" smtClean="0"/>
              <a:t>When </a:t>
            </a:r>
            <a:r>
              <a:rPr lang="en-US" dirty="0"/>
              <a:t>the OS is ready to start executing a new process, it loads the hardware registers from the values stored in that process’ </a:t>
            </a:r>
            <a:r>
              <a:rPr lang="en-US" dirty="0" smtClean="0"/>
              <a:t>PCB</a:t>
            </a:r>
          </a:p>
          <a:p>
            <a:r>
              <a:rPr lang="en-US" dirty="0" smtClean="0"/>
              <a:t>The </a:t>
            </a:r>
            <a:r>
              <a:rPr lang="en-US" dirty="0"/>
              <a:t>process of changing the CPU hardware state from one process to another is called a context </a:t>
            </a:r>
            <a:r>
              <a:rPr lang="en-US" dirty="0" smtClean="0"/>
              <a:t>switch</a:t>
            </a:r>
          </a:p>
          <a:p>
            <a:pPr lvl="1"/>
            <a:r>
              <a:rPr lang="en-US" dirty="0" smtClean="0"/>
              <a:t>This </a:t>
            </a:r>
            <a:r>
              <a:rPr lang="en-US" dirty="0"/>
              <a:t>can happen 100 or 1000 times a second!</a:t>
            </a:r>
          </a:p>
        </p:txBody>
      </p:sp>
    </p:spTree>
    <p:extLst>
      <p:ext uri="{BB962C8B-B14F-4D97-AF65-F5344CB8AC3E}">
        <p14:creationId xmlns:p14="http://schemas.microsoft.com/office/powerpoint/2010/main" val="342268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5645150" y="2408237"/>
            <a:ext cx="2349500" cy="349250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0"/>
              <a:cs typeface="ＭＳ Ｐゴシック" charset="0"/>
            </a:endParaRPr>
          </a:p>
        </p:txBody>
      </p:sp>
      <p:sp>
        <p:nvSpPr>
          <p:cNvPr id="52226" name="Line 3"/>
          <p:cNvSpPr>
            <a:spLocks noChangeShapeType="1"/>
          </p:cNvSpPr>
          <p:nvPr/>
        </p:nvSpPr>
        <p:spPr bwMode="auto">
          <a:xfrm>
            <a:off x="4191000" y="2484437"/>
            <a:ext cx="0" cy="105410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27" name="Rectangle 4"/>
          <p:cNvSpPr>
            <a:spLocks noGrp="1" noChangeArrowheads="1"/>
          </p:cNvSpPr>
          <p:nvPr>
            <p:ph type="title"/>
          </p:nvPr>
        </p:nvSpPr>
        <p:spPr>
          <a:noFill/>
        </p:spPr>
        <p:txBody>
          <a:bodyPr lIns="90488" tIns="44450" rIns="90488" bIns="44450"/>
          <a:lstStyle/>
          <a:p>
            <a:r>
              <a:rPr lang="en-US" dirty="0" smtClean="0"/>
              <a:t>Process Context Switch</a:t>
            </a:r>
          </a:p>
        </p:txBody>
      </p:sp>
      <p:sp>
        <p:nvSpPr>
          <p:cNvPr id="52228" name="Rectangle 5"/>
          <p:cNvSpPr>
            <a:spLocks noGrp="1" noChangeArrowheads="1"/>
          </p:cNvSpPr>
          <p:nvPr>
            <p:ph type="body" idx="1"/>
          </p:nvPr>
        </p:nvSpPr>
        <p:spPr>
          <a:xfrm>
            <a:off x="381000" y="1639887"/>
            <a:ext cx="8382000" cy="592138"/>
          </a:xfrm>
          <a:noFill/>
        </p:spPr>
        <p:txBody>
          <a:bodyPr lIns="90488" tIns="44450" rIns="90488" bIns="44450"/>
          <a:lstStyle/>
          <a:p>
            <a:r>
              <a:rPr lang="en-US" dirty="0" smtClean="0"/>
              <a:t>Mechanism of a process switch:</a:t>
            </a:r>
          </a:p>
        </p:txBody>
      </p:sp>
      <p:sp>
        <p:nvSpPr>
          <p:cNvPr id="52230" name="Line 7"/>
          <p:cNvSpPr>
            <a:spLocks noChangeShapeType="1"/>
          </p:cNvSpPr>
          <p:nvPr/>
        </p:nvSpPr>
        <p:spPr bwMode="auto">
          <a:xfrm>
            <a:off x="457200" y="2789237"/>
            <a:ext cx="0" cy="242570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1" name="Rectangle 8"/>
          <p:cNvSpPr>
            <a:spLocks noChangeArrowheads="1"/>
          </p:cNvSpPr>
          <p:nvPr/>
        </p:nvSpPr>
        <p:spPr bwMode="auto">
          <a:xfrm>
            <a:off x="844550" y="2636837"/>
            <a:ext cx="2578100" cy="11303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52232" name="Rectangle 9"/>
          <p:cNvSpPr>
            <a:spLocks noChangeArrowheads="1"/>
          </p:cNvSpPr>
          <p:nvPr/>
        </p:nvSpPr>
        <p:spPr bwMode="auto">
          <a:xfrm>
            <a:off x="823913" y="2654300"/>
            <a:ext cx="22002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200"/>
              <a:t>Preempt Process A and store</a:t>
            </a:r>
          </a:p>
          <a:p>
            <a:r>
              <a:rPr lang="en-US" sz="1200"/>
              <a:t>all relevant information.</a:t>
            </a:r>
          </a:p>
        </p:txBody>
      </p:sp>
      <p:sp>
        <p:nvSpPr>
          <p:cNvPr id="52233" name="Rectangle 10"/>
          <p:cNvSpPr>
            <a:spLocks noChangeArrowheads="1"/>
          </p:cNvSpPr>
          <p:nvPr/>
        </p:nvSpPr>
        <p:spPr bwMode="auto">
          <a:xfrm>
            <a:off x="823913" y="3263900"/>
            <a:ext cx="2489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200"/>
              <a:t>Load information about</a:t>
            </a:r>
          </a:p>
          <a:p>
            <a:r>
              <a:rPr lang="en-US" sz="1200"/>
              <a:t>Process B and continue execution</a:t>
            </a:r>
          </a:p>
        </p:txBody>
      </p:sp>
      <p:sp>
        <p:nvSpPr>
          <p:cNvPr id="52234" name="Rectangle 11"/>
          <p:cNvSpPr>
            <a:spLocks noChangeArrowheads="1"/>
          </p:cNvSpPr>
          <p:nvPr/>
        </p:nvSpPr>
        <p:spPr bwMode="auto">
          <a:xfrm>
            <a:off x="844550" y="4313237"/>
            <a:ext cx="2578100" cy="11303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52235" name="Rectangle 12"/>
          <p:cNvSpPr>
            <a:spLocks noChangeArrowheads="1"/>
          </p:cNvSpPr>
          <p:nvPr/>
        </p:nvSpPr>
        <p:spPr bwMode="auto">
          <a:xfrm>
            <a:off x="823913" y="4330700"/>
            <a:ext cx="21891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200"/>
              <a:t>Preempt Process B and store</a:t>
            </a:r>
          </a:p>
          <a:p>
            <a:r>
              <a:rPr lang="en-US" sz="1200"/>
              <a:t>all relevant information.</a:t>
            </a:r>
          </a:p>
        </p:txBody>
      </p:sp>
      <p:sp>
        <p:nvSpPr>
          <p:cNvPr id="52236" name="Rectangle 13"/>
          <p:cNvSpPr>
            <a:spLocks noChangeArrowheads="1"/>
          </p:cNvSpPr>
          <p:nvPr/>
        </p:nvSpPr>
        <p:spPr bwMode="auto">
          <a:xfrm>
            <a:off x="823913" y="4940300"/>
            <a:ext cx="2500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200"/>
              <a:t>Load information about</a:t>
            </a:r>
          </a:p>
          <a:p>
            <a:r>
              <a:rPr lang="en-US" sz="1200"/>
              <a:t>Process A and continue execution</a:t>
            </a:r>
          </a:p>
        </p:txBody>
      </p:sp>
      <p:sp>
        <p:nvSpPr>
          <p:cNvPr id="52237" name="Line 14"/>
          <p:cNvSpPr>
            <a:spLocks noChangeShapeType="1"/>
          </p:cNvSpPr>
          <p:nvPr/>
        </p:nvSpPr>
        <p:spPr bwMode="auto">
          <a:xfrm>
            <a:off x="457200" y="2484437"/>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8" name="Line 15"/>
          <p:cNvSpPr>
            <a:spLocks noChangeShapeType="1"/>
          </p:cNvSpPr>
          <p:nvPr/>
        </p:nvSpPr>
        <p:spPr bwMode="auto">
          <a:xfrm>
            <a:off x="463550" y="2782887"/>
            <a:ext cx="368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39" name="Line 16"/>
          <p:cNvSpPr>
            <a:spLocks noChangeShapeType="1"/>
          </p:cNvSpPr>
          <p:nvPr/>
        </p:nvSpPr>
        <p:spPr bwMode="auto">
          <a:xfrm>
            <a:off x="3435350" y="3544887"/>
            <a:ext cx="749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0" name="Line 17"/>
          <p:cNvSpPr>
            <a:spLocks noChangeShapeType="1"/>
          </p:cNvSpPr>
          <p:nvPr/>
        </p:nvSpPr>
        <p:spPr bwMode="auto">
          <a:xfrm>
            <a:off x="4191000" y="3551237"/>
            <a:ext cx="0" cy="977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1" name="Line 18"/>
          <p:cNvSpPr>
            <a:spLocks noChangeShapeType="1"/>
          </p:cNvSpPr>
          <p:nvPr/>
        </p:nvSpPr>
        <p:spPr bwMode="auto">
          <a:xfrm flipH="1">
            <a:off x="3422650" y="4459287"/>
            <a:ext cx="774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2" name="Line 19"/>
          <p:cNvSpPr>
            <a:spLocks noChangeShapeType="1"/>
          </p:cNvSpPr>
          <p:nvPr/>
        </p:nvSpPr>
        <p:spPr bwMode="auto">
          <a:xfrm flipH="1">
            <a:off x="450850" y="5221287"/>
            <a:ext cx="393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3" name="Line 20"/>
          <p:cNvSpPr>
            <a:spLocks noChangeShapeType="1"/>
          </p:cNvSpPr>
          <p:nvPr/>
        </p:nvSpPr>
        <p:spPr bwMode="auto">
          <a:xfrm>
            <a:off x="457200" y="5227637"/>
            <a:ext cx="0" cy="673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4" name="Line 21"/>
          <p:cNvSpPr>
            <a:spLocks noChangeShapeType="1"/>
          </p:cNvSpPr>
          <p:nvPr/>
        </p:nvSpPr>
        <p:spPr bwMode="auto">
          <a:xfrm>
            <a:off x="4191000" y="4465637"/>
            <a:ext cx="0" cy="143510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5" name="Rectangle 22"/>
          <p:cNvSpPr>
            <a:spLocks noChangeArrowheads="1"/>
          </p:cNvSpPr>
          <p:nvPr/>
        </p:nvSpPr>
        <p:spPr bwMode="auto">
          <a:xfrm rot="-5400000">
            <a:off x="4016375" y="2847975"/>
            <a:ext cx="631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i="1"/>
              <a:t>(idle)</a:t>
            </a:r>
          </a:p>
        </p:txBody>
      </p:sp>
      <p:sp>
        <p:nvSpPr>
          <p:cNvPr id="52246" name="Rectangle 23"/>
          <p:cNvSpPr>
            <a:spLocks noChangeArrowheads="1"/>
          </p:cNvSpPr>
          <p:nvPr/>
        </p:nvSpPr>
        <p:spPr bwMode="auto">
          <a:xfrm rot="-5400000">
            <a:off x="4016375" y="5057775"/>
            <a:ext cx="631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i="1"/>
              <a:t>(idle)</a:t>
            </a:r>
          </a:p>
        </p:txBody>
      </p:sp>
      <p:sp>
        <p:nvSpPr>
          <p:cNvPr id="52247" name="Rectangle 24"/>
          <p:cNvSpPr>
            <a:spLocks noChangeArrowheads="1"/>
          </p:cNvSpPr>
          <p:nvPr/>
        </p:nvSpPr>
        <p:spPr bwMode="auto">
          <a:xfrm rot="-5400000">
            <a:off x="282575" y="3838575"/>
            <a:ext cx="631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i="1"/>
              <a:t>(idle)</a:t>
            </a:r>
          </a:p>
        </p:txBody>
      </p:sp>
      <p:sp>
        <p:nvSpPr>
          <p:cNvPr id="52248" name="Rectangle 25"/>
          <p:cNvSpPr>
            <a:spLocks noChangeArrowheads="1"/>
          </p:cNvSpPr>
          <p:nvPr/>
        </p:nvSpPr>
        <p:spPr bwMode="auto">
          <a:xfrm>
            <a:off x="61913" y="2151062"/>
            <a:ext cx="118903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i="1"/>
              <a:t>Process A</a:t>
            </a:r>
          </a:p>
        </p:txBody>
      </p:sp>
      <p:sp>
        <p:nvSpPr>
          <p:cNvPr id="52249" name="Rectangle 26"/>
          <p:cNvSpPr>
            <a:spLocks noChangeArrowheads="1"/>
          </p:cNvSpPr>
          <p:nvPr/>
        </p:nvSpPr>
        <p:spPr bwMode="auto">
          <a:xfrm>
            <a:off x="3414713" y="2151062"/>
            <a:ext cx="11731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i="1"/>
              <a:t>Process B</a:t>
            </a:r>
          </a:p>
        </p:txBody>
      </p:sp>
      <p:sp>
        <p:nvSpPr>
          <p:cNvPr id="52250" name="Rectangle 27"/>
          <p:cNvSpPr>
            <a:spLocks noChangeArrowheads="1"/>
          </p:cNvSpPr>
          <p:nvPr/>
        </p:nvSpPr>
        <p:spPr bwMode="auto">
          <a:xfrm>
            <a:off x="5645150" y="2401887"/>
            <a:ext cx="2349500" cy="1143000"/>
          </a:xfrm>
          <a:prstGeom prst="rect">
            <a:avLst/>
          </a:prstGeom>
          <a:solidFill>
            <a:schemeClr val="bg1"/>
          </a:solidFill>
          <a:ln w="12700">
            <a:solidFill>
              <a:schemeClr val="tx1"/>
            </a:solidFill>
            <a:miter lim="800000"/>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i="1"/>
              <a:t>process identification</a:t>
            </a:r>
          </a:p>
        </p:txBody>
      </p:sp>
      <p:sp>
        <p:nvSpPr>
          <p:cNvPr id="52251" name="Rectangle 28"/>
          <p:cNvSpPr>
            <a:spLocks noChangeArrowheads="1"/>
          </p:cNvSpPr>
          <p:nvPr/>
        </p:nvSpPr>
        <p:spPr bwMode="auto">
          <a:xfrm>
            <a:off x="5645150" y="3544887"/>
            <a:ext cx="2349500" cy="1066800"/>
          </a:xfrm>
          <a:prstGeom prst="rect">
            <a:avLst/>
          </a:prstGeom>
          <a:solidFill>
            <a:schemeClr val="bg1"/>
          </a:solidFill>
          <a:ln w="12700">
            <a:solidFill>
              <a:schemeClr val="tx1"/>
            </a:solidFill>
            <a:miter lim="800000"/>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i="1"/>
              <a:t>processor state </a:t>
            </a:r>
          </a:p>
          <a:p>
            <a:r>
              <a:rPr lang="en-US" sz="1800" i="1"/>
              <a:t>information</a:t>
            </a:r>
          </a:p>
        </p:txBody>
      </p:sp>
      <p:sp>
        <p:nvSpPr>
          <p:cNvPr id="52252" name="Rectangle 29"/>
          <p:cNvSpPr>
            <a:spLocks noChangeArrowheads="1"/>
          </p:cNvSpPr>
          <p:nvPr/>
        </p:nvSpPr>
        <p:spPr bwMode="auto">
          <a:xfrm>
            <a:off x="5645150" y="4611687"/>
            <a:ext cx="2349500" cy="1295400"/>
          </a:xfrm>
          <a:prstGeom prst="rect">
            <a:avLst/>
          </a:prstGeom>
          <a:solidFill>
            <a:schemeClr val="bg1"/>
          </a:solidFill>
          <a:ln w="12700">
            <a:solidFill>
              <a:schemeClr val="tx1"/>
            </a:solidFill>
            <a:miter lim="800000"/>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i="1"/>
              <a:t>process control</a:t>
            </a:r>
          </a:p>
          <a:p>
            <a:r>
              <a:rPr lang="en-US" sz="1800" i="1"/>
              <a:t>information</a:t>
            </a:r>
          </a:p>
        </p:txBody>
      </p:sp>
      <p:sp>
        <p:nvSpPr>
          <p:cNvPr id="52253" name="Rectangle 30"/>
          <p:cNvSpPr>
            <a:spLocks noChangeArrowheads="1"/>
          </p:cNvSpPr>
          <p:nvPr/>
        </p:nvSpPr>
        <p:spPr bwMode="auto">
          <a:xfrm>
            <a:off x="1066800" y="2859087"/>
            <a:ext cx="1898650" cy="29845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52254" name="Rectangle 31"/>
          <p:cNvSpPr>
            <a:spLocks noChangeArrowheads="1"/>
          </p:cNvSpPr>
          <p:nvPr/>
        </p:nvSpPr>
        <p:spPr bwMode="auto">
          <a:xfrm>
            <a:off x="5340350" y="2255837"/>
            <a:ext cx="2959100" cy="40259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52255" name="Line 32"/>
          <p:cNvSpPr>
            <a:spLocks noChangeShapeType="1"/>
          </p:cNvSpPr>
          <p:nvPr/>
        </p:nvSpPr>
        <p:spPr bwMode="auto">
          <a:xfrm flipV="1">
            <a:off x="2971800" y="2243137"/>
            <a:ext cx="2355850" cy="61595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6" name="Line 33"/>
          <p:cNvSpPr>
            <a:spLocks noChangeShapeType="1"/>
          </p:cNvSpPr>
          <p:nvPr/>
        </p:nvSpPr>
        <p:spPr bwMode="auto">
          <a:xfrm>
            <a:off x="2971800" y="3163887"/>
            <a:ext cx="2355850" cy="311785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7" name="Rectangle 34"/>
          <p:cNvSpPr>
            <a:spLocks noChangeArrowheads="1"/>
          </p:cNvSpPr>
          <p:nvPr/>
        </p:nvSpPr>
        <p:spPr bwMode="auto">
          <a:xfrm>
            <a:off x="5776913" y="5961062"/>
            <a:ext cx="242093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Process Control Block</a:t>
            </a:r>
          </a:p>
        </p:txBody>
      </p:sp>
      <p:sp>
        <p:nvSpPr>
          <p:cNvPr id="5" name="Date Placeholder 4"/>
          <p:cNvSpPr>
            <a:spLocks noGrp="1"/>
          </p:cNvSpPr>
          <p:nvPr>
            <p:ph type="dt" sz="half" idx="10"/>
          </p:nvPr>
        </p:nvSpPr>
        <p:spPr/>
        <p:txBody>
          <a:bodyPr/>
          <a:lstStyle/>
          <a:p>
            <a:r>
              <a:rPr lang="en-US" smtClean="0"/>
              <a:t>Feb-16,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Tree>
    <p:extLst>
      <p:ext uri="{BB962C8B-B14F-4D97-AF65-F5344CB8AC3E}">
        <p14:creationId xmlns:p14="http://schemas.microsoft.com/office/powerpoint/2010/main" val="232059370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mtClean="0"/>
              <a:t>Process Scheduling Queues</a:t>
            </a:r>
          </a:p>
        </p:txBody>
      </p:sp>
      <p:sp>
        <p:nvSpPr>
          <p:cNvPr id="58370" name="Rectangle 3"/>
          <p:cNvSpPr>
            <a:spLocks noGrp="1" noChangeArrowheads="1"/>
          </p:cNvSpPr>
          <p:nvPr>
            <p:ph type="body" idx="1"/>
          </p:nvPr>
        </p:nvSpPr>
        <p:spPr>
          <a:xfrm>
            <a:off x="533400" y="1676400"/>
            <a:ext cx="8458200" cy="4648200"/>
          </a:xfrm>
        </p:spPr>
        <p:txBody>
          <a:bodyPr>
            <a:normAutofit/>
          </a:bodyPr>
          <a:lstStyle/>
          <a:p>
            <a:r>
              <a:rPr lang="en-US" b="1" dirty="0" smtClean="0"/>
              <a:t>Job queue</a:t>
            </a:r>
            <a:r>
              <a:rPr lang="en-US" dirty="0" smtClean="0"/>
              <a:t> – set of all processes in the system</a:t>
            </a:r>
          </a:p>
          <a:p>
            <a:r>
              <a:rPr lang="en-US" b="1" dirty="0" smtClean="0"/>
              <a:t>Ready queue </a:t>
            </a:r>
            <a:r>
              <a:rPr lang="en-US" dirty="0" smtClean="0"/>
              <a:t>– set of all processes residing in main memory, ready and waiting to execute</a:t>
            </a:r>
          </a:p>
          <a:p>
            <a:r>
              <a:rPr lang="en-US" b="1" dirty="0" smtClean="0"/>
              <a:t>Device queues </a:t>
            </a:r>
            <a:r>
              <a:rPr lang="en-US" dirty="0" smtClean="0"/>
              <a:t>– set of processes waiting for an I/O device</a:t>
            </a:r>
          </a:p>
          <a:p>
            <a:r>
              <a:rPr lang="en-US" dirty="0" smtClean="0"/>
              <a:t>Processes migrate among the various queues</a:t>
            </a:r>
          </a:p>
        </p:txBody>
      </p:sp>
      <p:sp>
        <p:nvSpPr>
          <p:cNvPr id="5" name="Date Placeholder 4"/>
          <p:cNvSpPr>
            <a:spLocks noGrp="1"/>
          </p:cNvSpPr>
          <p:nvPr>
            <p:ph type="dt" sz="half" idx="10"/>
          </p:nvPr>
        </p:nvSpPr>
        <p:spPr/>
        <p:txBody>
          <a:bodyPr/>
          <a:lstStyle/>
          <a:p>
            <a:r>
              <a:rPr lang="en-US" smtClean="0"/>
              <a:t>Feb-16,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Tree>
    <p:extLst>
      <p:ext uri="{BB962C8B-B14F-4D97-AF65-F5344CB8AC3E}">
        <p14:creationId xmlns:p14="http://schemas.microsoft.com/office/powerpoint/2010/main" val="1055439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Date Placeholder 2"/>
          <p:cNvSpPr>
            <a:spLocks noGrp="1"/>
          </p:cNvSpPr>
          <p:nvPr>
            <p:ph type="dt" sz="half" idx="10"/>
          </p:nvPr>
        </p:nvSpPr>
        <p:spPr/>
        <p:txBody>
          <a:bodyPr/>
          <a:lstStyle/>
          <a:p>
            <a:r>
              <a:rPr lang="en-US" smtClean="0"/>
              <a:t>Feb-16,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
        <p:nvSpPr>
          <p:cNvPr id="6" name="Content Placeholder 5"/>
          <p:cNvSpPr>
            <a:spLocks noGrp="1"/>
          </p:cNvSpPr>
          <p:nvPr>
            <p:ph sz="quarter" idx="1"/>
          </p:nvPr>
        </p:nvSpPr>
        <p:spPr/>
        <p:txBody>
          <a:bodyPr/>
          <a:lstStyle/>
          <a:p>
            <a:r>
              <a:rPr lang="en-US" dirty="0" smtClean="0"/>
              <a:t>Quiz2 will be held during the 1</a:t>
            </a:r>
            <a:r>
              <a:rPr lang="en-US" baseline="30000" dirty="0" smtClean="0"/>
              <a:t>st</a:t>
            </a:r>
            <a:r>
              <a:rPr lang="en-US" dirty="0" smtClean="0"/>
              <a:t> 20 minutes of the class: 11:10am – 11:30am</a:t>
            </a:r>
          </a:p>
          <a:p>
            <a:r>
              <a:rPr lang="en-US" dirty="0" smtClean="0"/>
              <a:t>Content for the Quiz</a:t>
            </a:r>
          </a:p>
          <a:p>
            <a:pPr lvl="1"/>
            <a:r>
              <a:rPr lang="en-US" dirty="0" smtClean="0"/>
              <a:t>Material covered in Lectures: L5-L7</a:t>
            </a:r>
            <a:endParaRPr lang="en-US" dirty="0"/>
          </a:p>
        </p:txBody>
      </p:sp>
    </p:spTree>
    <p:extLst>
      <p:ext uri="{BB962C8B-B14F-4D97-AF65-F5344CB8AC3E}">
        <p14:creationId xmlns:p14="http://schemas.microsoft.com/office/powerpoint/2010/main" val="36842515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2400" y="304800"/>
            <a:ext cx="8763000" cy="762000"/>
          </a:xfrm>
          <a:noFill/>
        </p:spPr>
        <p:txBody>
          <a:bodyPr lIns="90488" tIns="44450" rIns="90488" bIns="44450">
            <a:normAutofit/>
          </a:bodyPr>
          <a:lstStyle/>
          <a:p>
            <a:r>
              <a:rPr lang="en-US" sz="3600" dirty="0" smtClean="0"/>
              <a:t>Example for the Use of PCBs:  Process Queues</a:t>
            </a:r>
          </a:p>
        </p:txBody>
      </p:sp>
      <p:sp>
        <p:nvSpPr>
          <p:cNvPr id="60418" name="Oval 3"/>
          <p:cNvSpPr>
            <a:spLocks noChangeArrowheads="1"/>
          </p:cNvSpPr>
          <p:nvPr/>
        </p:nvSpPr>
        <p:spPr bwMode="auto">
          <a:xfrm>
            <a:off x="1758950" y="1835150"/>
            <a:ext cx="1663700" cy="901700"/>
          </a:xfrm>
          <a:prstGeom prst="ellipse">
            <a:avLst/>
          </a:prstGeom>
          <a:solidFill>
            <a:schemeClr val="bg1"/>
          </a:solidFill>
          <a:ln w="12700">
            <a:solidFill>
              <a:schemeClr val="tx1"/>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ready</a:t>
            </a:r>
            <a:endParaRPr lang="en-US" sz="1800"/>
          </a:p>
        </p:txBody>
      </p:sp>
      <p:sp>
        <p:nvSpPr>
          <p:cNvPr id="60419" name="Oval 4"/>
          <p:cNvSpPr>
            <a:spLocks noChangeArrowheads="1"/>
          </p:cNvSpPr>
          <p:nvPr/>
        </p:nvSpPr>
        <p:spPr bwMode="auto">
          <a:xfrm>
            <a:off x="5721350" y="1835150"/>
            <a:ext cx="1663700" cy="901700"/>
          </a:xfrm>
          <a:prstGeom prst="ellipse">
            <a:avLst/>
          </a:prstGeom>
          <a:solidFill>
            <a:schemeClr val="bg1"/>
          </a:solidFill>
          <a:ln w="12700">
            <a:solidFill>
              <a:schemeClr val="tx1"/>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running</a:t>
            </a:r>
            <a:endParaRPr lang="en-US" sz="1800"/>
          </a:p>
        </p:txBody>
      </p:sp>
      <p:sp>
        <p:nvSpPr>
          <p:cNvPr id="60420" name="Oval 5"/>
          <p:cNvSpPr>
            <a:spLocks noChangeArrowheads="1"/>
          </p:cNvSpPr>
          <p:nvPr/>
        </p:nvSpPr>
        <p:spPr bwMode="auto">
          <a:xfrm>
            <a:off x="3740150" y="3206750"/>
            <a:ext cx="1663700" cy="901700"/>
          </a:xfrm>
          <a:prstGeom prst="ellipse">
            <a:avLst/>
          </a:prstGeom>
          <a:solidFill>
            <a:schemeClr val="bg1"/>
          </a:solidFill>
          <a:ln w="12700">
            <a:solidFill>
              <a:schemeClr val="tx1"/>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waiting</a:t>
            </a:r>
            <a:endParaRPr lang="en-US" sz="1800"/>
          </a:p>
        </p:txBody>
      </p:sp>
      <p:sp>
        <p:nvSpPr>
          <p:cNvPr id="60421" name="Line 6"/>
          <p:cNvSpPr>
            <a:spLocks noChangeShapeType="1"/>
          </p:cNvSpPr>
          <p:nvPr/>
        </p:nvSpPr>
        <p:spPr bwMode="auto">
          <a:xfrm>
            <a:off x="1073150" y="2286000"/>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2" name="Line 7"/>
          <p:cNvSpPr>
            <a:spLocks noChangeShapeType="1"/>
          </p:cNvSpPr>
          <p:nvPr/>
        </p:nvSpPr>
        <p:spPr bwMode="auto">
          <a:xfrm>
            <a:off x="7397750" y="2286000"/>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3" name="Line 8"/>
          <p:cNvSpPr>
            <a:spLocks noChangeShapeType="1"/>
          </p:cNvSpPr>
          <p:nvPr/>
        </p:nvSpPr>
        <p:spPr bwMode="auto">
          <a:xfrm>
            <a:off x="3359150" y="2057400"/>
            <a:ext cx="2425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4" name="Line 9"/>
          <p:cNvSpPr>
            <a:spLocks noChangeShapeType="1"/>
          </p:cNvSpPr>
          <p:nvPr/>
        </p:nvSpPr>
        <p:spPr bwMode="auto">
          <a:xfrm>
            <a:off x="3359150" y="2514600"/>
            <a:ext cx="24257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5" name="Line 10"/>
          <p:cNvSpPr>
            <a:spLocks noChangeShapeType="1"/>
          </p:cNvSpPr>
          <p:nvPr/>
        </p:nvSpPr>
        <p:spPr bwMode="auto">
          <a:xfrm flipH="1">
            <a:off x="5099050" y="2673350"/>
            <a:ext cx="1003300" cy="596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6" name="Line 11"/>
          <p:cNvSpPr>
            <a:spLocks noChangeShapeType="1"/>
          </p:cNvSpPr>
          <p:nvPr/>
        </p:nvSpPr>
        <p:spPr bwMode="auto">
          <a:xfrm>
            <a:off x="3130550" y="2673350"/>
            <a:ext cx="977900" cy="5969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7" name="Line 12"/>
          <p:cNvSpPr>
            <a:spLocks noChangeShapeType="1"/>
          </p:cNvSpPr>
          <p:nvPr/>
        </p:nvSpPr>
        <p:spPr bwMode="auto">
          <a:xfrm>
            <a:off x="2590800" y="2749550"/>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8" name="Line 13"/>
          <p:cNvSpPr>
            <a:spLocks noChangeShapeType="1"/>
          </p:cNvSpPr>
          <p:nvPr/>
        </p:nvSpPr>
        <p:spPr bwMode="auto">
          <a:xfrm>
            <a:off x="2292350" y="3276600"/>
            <a:ext cx="2921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9" name="Rectangle 14"/>
          <p:cNvSpPr>
            <a:spLocks noChangeArrowheads="1"/>
          </p:cNvSpPr>
          <p:nvPr/>
        </p:nvSpPr>
        <p:spPr bwMode="auto">
          <a:xfrm>
            <a:off x="1987550" y="3130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30" name="Rectangle 15"/>
          <p:cNvSpPr>
            <a:spLocks noChangeArrowheads="1"/>
          </p:cNvSpPr>
          <p:nvPr/>
        </p:nvSpPr>
        <p:spPr bwMode="auto">
          <a:xfrm>
            <a:off x="1377950" y="3130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31" name="Rectangle 16"/>
          <p:cNvSpPr>
            <a:spLocks noChangeArrowheads="1"/>
          </p:cNvSpPr>
          <p:nvPr/>
        </p:nvSpPr>
        <p:spPr bwMode="auto">
          <a:xfrm>
            <a:off x="768350" y="3130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32" name="Line 17"/>
          <p:cNvSpPr>
            <a:spLocks noChangeShapeType="1"/>
          </p:cNvSpPr>
          <p:nvPr/>
        </p:nvSpPr>
        <p:spPr bwMode="auto">
          <a:xfrm flipH="1">
            <a:off x="1670050" y="32766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3" name="Line 18"/>
          <p:cNvSpPr>
            <a:spLocks noChangeShapeType="1"/>
          </p:cNvSpPr>
          <p:nvPr/>
        </p:nvSpPr>
        <p:spPr bwMode="auto">
          <a:xfrm flipH="1">
            <a:off x="1060450" y="32766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4" name="Line 19"/>
          <p:cNvSpPr>
            <a:spLocks noChangeShapeType="1"/>
          </p:cNvSpPr>
          <p:nvPr/>
        </p:nvSpPr>
        <p:spPr bwMode="auto">
          <a:xfrm flipH="1">
            <a:off x="527050" y="3276600"/>
            <a:ext cx="24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5" name="Line 20"/>
          <p:cNvSpPr>
            <a:spLocks noChangeShapeType="1"/>
          </p:cNvSpPr>
          <p:nvPr/>
        </p:nvSpPr>
        <p:spPr bwMode="auto">
          <a:xfrm>
            <a:off x="533400" y="32829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36" name="Group 21"/>
          <p:cNvGrpSpPr>
            <a:grpSpLocks/>
          </p:cNvGrpSpPr>
          <p:nvPr/>
        </p:nvGrpSpPr>
        <p:grpSpPr bwMode="auto">
          <a:xfrm>
            <a:off x="415925" y="3590925"/>
            <a:ext cx="234950" cy="128588"/>
            <a:chOff x="262" y="2262"/>
            <a:chExt cx="148" cy="81"/>
          </a:xfrm>
        </p:grpSpPr>
        <p:sp>
          <p:nvSpPr>
            <p:cNvPr id="60492" name="Line 22"/>
            <p:cNvSpPr>
              <a:spLocks noChangeShapeType="1"/>
            </p:cNvSpPr>
            <p:nvPr/>
          </p:nvSpPr>
          <p:spPr bwMode="auto">
            <a:xfrm>
              <a:off x="262" y="2262"/>
              <a:ext cx="1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93" name="Line 23"/>
            <p:cNvSpPr>
              <a:spLocks noChangeShapeType="1"/>
            </p:cNvSpPr>
            <p:nvPr/>
          </p:nvSpPr>
          <p:spPr bwMode="auto">
            <a:xfrm>
              <a:off x="292" y="2290"/>
              <a:ext cx="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94" name="Line 24"/>
            <p:cNvSpPr>
              <a:spLocks noChangeShapeType="1"/>
            </p:cNvSpPr>
            <p:nvPr/>
          </p:nvSpPr>
          <p:spPr bwMode="auto">
            <a:xfrm>
              <a:off x="318" y="2318"/>
              <a:ext cx="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95" name="Line 25"/>
            <p:cNvSpPr>
              <a:spLocks noChangeShapeType="1"/>
            </p:cNvSpPr>
            <p:nvPr/>
          </p:nvSpPr>
          <p:spPr bwMode="auto">
            <a:xfrm>
              <a:off x="336" y="2342"/>
              <a:ext cx="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0437" name="Line 26"/>
          <p:cNvSpPr>
            <a:spLocks noChangeShapeType="1"/>
          </p:cNvSpPr>
          <p:nvPr/>
        </p:nvSpPr>
        <p:spPr bwMode="auto">
          <a:xfrm>
            <a:off x="6553200" y="2749550"/>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8" name="Line 27"/>
          <p:cNvSpPr>
            <a:spLocks noChangeShapeType="1"/>
          </p:cNvSpPr>
          <p:nvPr/>
        </p:nvSpPr>
        <p:spPr bwMode="auto">
          <a:xfrm flipH="1">
            <a:off x="6546850" y="3276600"/>
            <a:ext cx="3175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9" name="Rectangle 28"/>
          <p:cNvSpPr>
            <a:spLocks noChangeArrowheads="1"/>
          </p:cNvSpPr>
          <p:nvPr/>
        </p:nvSpPr>
        <p:spPr bwMode="auto">
          <a:xfrm>
            <a:off x="6864350" y="3130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40" name="Line 29"/>
          <p:cNvSpPr>
            <a:spLocks noChangeShapeType="1"/>
          </p:cNvSpPr>
          <p:nvPr/>
        </p:nvSpPr>
        <p:spPr bwMode="auto">
          <a:xfrm>
            <a:off x="4273550" y="4419600"/>
            <a:ext cx="2921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1" name="Rectangle 30"/>
          <p:cNvSpPr>
            <a:spLocks noChangeArrowheads="1"/>
          </p:cNvSpPr>
          <p:nvPr/>
        </p:nvSpPr>
        <p:spPr bwMode="auto">
          <a:xfrm>
            <a:off x="3968750" y="4273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42" name="Rectangle 31"/>
          <p:cNvSpPr>
            <a:spLocks noChangeArrowheads="1"/>
          </p:cNvSpPr>
          <p:nvPr/>
        </p:nvSpPr>
        <p:spPr bwMode="auto">
          <a:xfrm>
            <a:off x="3359150" y="4273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43" name="Line 32"/>
          <p:cNvSpPr>
            <a:spLocks noChangeShapeType="1"/>
          </p:cNvSpPr>
          <p:nvPr/>
        </p:nvSpPr>
        <p:spPr bwMode="auto">
          <a:xfrm flipH="1">
            <a:off x="3651250" y="44196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44" name="Line 33"/>
          <p:cNvSpPr>
            <a:spLocks noChangeShapeType="1"/>
          </p:cNvSpPr>
          <p:nvPr/>
        </p:nvSpPr>
        <p:spPr bwMode="auto">
          <a:xfrm flipH="1">
            <a:off x="3117850" y="4419600"/>
            <a:ext cx="24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5" name="Line 34"/>
          <p:cNvSpPr>
            <a:spLocks noChangeShapeType="1"/>
          </p:cNvSpPr>
          <p:nvPr/>
        </p:nvSpPr>
        <p:spPr bwMode="auto">
          <a:xfrm>
            <a:off x="3124200" y="44259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46" name="Group 35"/>
          <p:cNvGrpSpPr>
            <a:grpSpLocks/>
          </p:cNvGrpSpPr>
          <p:nvPr/>
        </p:nvGrpSpPr>
        <p:grpSpPr bwMode="auto">
          <a:xfrm>
            <a:off x="3006725" y="4733925"/>
            <a:ext cx="234950" cy="128588"/>
            <a:chOff x="1894" y="2982"/>
            <a:chExt cx="148" cy="81"/>
          </a:xfrm>
        </p:grpSpPr>
        <p:sp>
          <p:nvSpPr>
            <p:cNvPr id="60488" name="Line 36"/>
            <p:cNvSpPr>
              <a:spLocks noChangeShapeType="1"/>
            </p:cNvSpPr>
            <p:nvPr/>
          </p:nvSpPr>
          <p:spPr bwMode="auto">
            <a:xfrm>
              <a:off x="1894" y="2982"/>
              <a:ext cx="1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9" name="Line 37"/>
            <p:cNvSpPr>
              <a:spLocks noChangeShapeType="1"/>
            </p:cNvSpPr>
            <p:nvPr/>
          </p:nvSpPr>
          <p:spPr bwMode="auto">
            <a:xfrm>
              <a:off x="1924" y="3010"/>
              <a:ext cx="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90" name="Line 38"/>
            <p:cNvSpPr>
              <a:spLocks noChangeShapeType="1"/>
            </p:cNvSpPr>
            <p:nvPr/>
          </p:nvSpPr>
          <p:spPr bwMode="auto">
            <a:xfrm>
              <a:off x="1950" y="3038"/>
              <a:ext cx="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91" name="Line 39"/>
            <p:cNvSpPr>
              <a:spLocks noChangeShapeType="1"/>
            </p:cNvSpPr>
            <p:nvPr/>
          </p:nvSpPr>
          <p:spPr bwMode="auto">
            <a:xfrm>
              <a:off x="1968" y="3062"/>
              <a:ext cx="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0447" name="Line 40"/>
          <p:cNvSpPr>
            <a:spLocks noChangeShapeType="1"/>
          </p:cNvSpPr>
          <p:nvPr/>
        </p:nvSpPr>
        <p:spPr bwMode="auto">
          <a:xfrm>
            <a:off x="4273550" y="5105400"/>
            <a:ext cx="2921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8" name="Rectangle 41"/>
          <p:cNvSpPr>
            <a:spLocks noChangeArrowheads="1"/>
          </p:cNvSpPr>
          <p:nvPr/>
        </p:nvSpPr>
        <p:spPr bwMode="auto">
          <a:xfrm>
            <a:off x="3968750" y="49593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49" name="Rectangle 42"/>
          <p:cNvSpPr>
            <a:spLocks noChangeArrowheads="1"/>
          </p:cNvSpPr>
          <p:nvPr/>
        </p:nvSpPr>
        <p:spPr bwMode="auto">
          <a:xfrm>
            <a:off x="3359150" y="49593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50" name="Rectangle 43"/>
          <p:cNvSpPr>
            <a:spLocks noChangeArrowheads="1"/>
          </p:cNvSpPr>
          <p:nvPr/>
        </p:nvSpPr>
        <p:spPr bwMode="auto">
          <a:xfrm>
            <a:off x="2139950" y="49593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51" name="Line 44"/>
          <p:cNvSpPr>
            <a:spLocks noChangeShapeType="1"/>
          </p:cNvSpPr>
          <p:nvPr/>
        </p:nvSpPr>
        <p:spPr bwMode="auto">
          <a:xfrm flipH="1">
            <a:off x="3651250" y="51054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52" name="Line 45"/>
          <p:cNvSpPr>
            <a:spLocks noChangeShapeType="1"/>
          </p:cNvSpPr>
          <p:nvPr/>
        </p:nvSpPr>
        <p:spPr bwMode="auto">
          <a:xfrm flipH="1">
            <a:off x="2432050" y="51054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53" name="Line 46"/>
          <p:cNvSpPr>
            <a:spLocks noChangeShapeType="1"/>
          </p:cNvSpPr>
          <p:nvPr/>
        </p:nvSpPr>
        <p:spPr bwMode="auto">
          <a:xfrm flipH="1">
            <a:off x="1898650" y="5105400"/>
            <a:ext cx="24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4" name="Line 47"/>
          <p:cNvSpPr>
            <a:spLocks noChangeShapeType="1"/>
          </p:cNvSpPr>
          <p:nvPr/>
        </p:nvSpPr>
        <p:spPr bwMode="auto">
          <a:xfrm>
            <a:off x="19050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55" name="Group 48"/>
          <p:cNvGrpSpPr>
            <a:grpSpLocks/>
          </p:cNvGrpSpPr>
          <p:nvPr/>
        </p:nvGrpSpPr>
        <p:grpSpPr bwMode="auto">
          <a:xfrm>
            <a:off x="1787525" y="5419725"/>
            <a:ext cx="234950" cy="128588"/>
            <a:chOff x="1126" y="3414"/>
            <a:chExt cx="148" cy="81"/>
          </a:xfrm>
        </p:grpSpPr>
        <p:sp>
          <p:nvSpPr>
            <p:cNvPr id="60484" name="Line 49"/>
            <p:cNvSpPr>
              <a:spLocks noChangeShapeType="1"/>
            </p:cNvSpPr>
            <p:nvPr/>
          </p:nvSpPr>
          <p:spPr bwMode="auto">
            <a:xfrm>
              <a:off x="1126" y="3414"/>
              <a:ext cx="1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5" name="Line 50"/>
            <p:cNvSpPr>
              <a:spLocks noChangeShapeType="1"/>
            </p:cNvSpPr>
            <p:nvPr/>
          </p:nvSpPr>
          <p:spPr bwMode="auto">
            <a:xfrm>
              <a:off x="1156" y="3442"/>
              <a:ext cx="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6" name="Line 51"/>
            <p:cNvSpPr>
              <a:spLocks noChangeShapeType="1"/>
            </p:cNvSpPr>
            <p:nvPr/>
          </p:nvSpPr>
          <p:spPr bwMode="auto">
            <a:xfrm>
              <a:off x="1182" y="3470"/>
              <a:ext cx="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7" name="Line 52"/>
            <p:cNvSpPr>
              <a:spLocks noChangeShapeType="1"/>
            </p:cNvSpPr>
            <p:nvPr/>
          </p:nvSpPr>
          <p:spPr bwMode="auto">
            <a:xfrm>
              <a:off x="1200" y="3494"/>
              <a:ext cx="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0456" name="Line 53"/>
          <p:cNvSpPr>
            <a:spLocks noChangeShapeType="1"/>
          </p:cNvSpPr>
          <p:nvPr/>
        </p:nvSpPr>
        <p:spPr bwMode="auto">
          <a:xfrm>
            <a:off x="4273550" y="5791200"/>
            <a:ext cx="2921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7" name="Rectangle 54"/>
          <p:cNvSpPr>
            <a:spLocks noChangeArrowheads="1"/>
          </p:cNvSpPr>
          <p:nvPr/>
        </p:nvSpPr>
        <p:spPr bwMode="auto">
          <a:xfrm>
            <a:off x="3968750" y="56451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58" name="Rectangle 55"/>
          <p:cNvSpPr>
            <a:spLocks noChangeArrowheads="1"/>
          </p:cNvSpPr>
          <p:nvPr/>
        </p:nvSpPr>
        <p:spPr bwMode="auto">
          <a:xfrm>
            <a:off x="3359150" y="56451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59" name="Rectangle 56"/>
          <p:cNvSpPr>
            <a:spLocks noChangeArrowheads="1"/>
          </p:cNvSpPr>
          <p:nvPr/>
        </p:nvSpPr>
        <p:spPr bwMode="auto">
          <a:xfrm>
            <a:off x="2749550" y="56451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60" name="Line 57"/>
          <p:cNvSpPr>
            <a:spLocks noChangeShapeType="1"/>
          </p:cNvSpPr>
          <p:nvPr/>
        </p:nvSpPr>
        <p:spPr bwMode="auto">
          <a:xfrm flipH="1">
            <a:off x="3651250" y="57912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61" name="Line 58"/>
          <p:cNvSpPr>
            <a:spLocks noChangeShapeType="1"/>
          </p:cNvSpPr>
          <p:nvPr/>
        </p:nvSpPr>
        <p:spPr bwMode="auto">
          <a:xfrm flipH="1">
            <a:off x="3041650" y="57912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62" name="Line 59"/>
          <p:cNvSpPr>
            <a:spLocks noChangeShapeType="1"/>
          </p:cNvSpPr>
          <p:nvPr/>
        </p:nvSpPr>
        <p:spPr bwMode="auto">
          <a:xfrm flipH="1">
            <a:off x="2508250" y="5791200"/>
            <a:ext cx="24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3" name="Line 60"/>
          <p:cNvSpPr>
            <a:spLocks noChangeShapeType="1"/>
          </p:cNvSpPr>
          <p:nvPr/>
        </p:nvSpPr>
        <p:spPr bwMode="auto">
          <a:xfrm>
            <a:off x="2514600" y="5797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5" name="Line 66"/>
          <p:cNvSpPr>
            <a:spLocks noChangeShapeType="1"/>
          </p:cNvSpPr>
          <p:nvPr/>
        </p:nvSpPr>
        <p:spPr bwMode="auto">
          <a:xfrm>
            <a:off x="4572000" y="4121150"/>
            <a:ext cx="0" cy="1663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6" name="Rectangle 67"/>
          <p:cNvSpPr>
            <a:spLocks noChangeArrowheads="1"/>
          </p:cNvSpPr>
          <p:nvPr/>
        </p:nvSpPr>
        <p:spPr bwMode="auto">
          <a:xfrm>
            <a:off x="2749550" y="49593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67" name="Line 68"/>
          <p:cNvSpPr>
            <a:spLocks noChangeShapeType="1"/>
          </p:cNvSpPr>
          <p:nvPr/>
        </p:nvSpPr>
        <p:spPr bwMode="auto">
          <a:xfrm flipH="1">
            <a:off x="3041650" y="51054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68" name="Rectangle 69"/>
          <p:cNvSpPr>
            <a:spLocks noChangeArrowheads="1"/>
          </p:cNvSpPr>
          <p:nvPr/>
        </p:nvSpPr>
        <p:spPr bwMode="auto">
          <a:xfrm>
            <a:off x="900113" y="3635375"/>
            <a:ext cx="1450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ready queue</a:t>
            </a:r>
          </a:p>
        </p:txBody>
      </p:sp>
      <p:sp>
        <p:nvSpPr>
          <p:cNvPr id="60469" name="Rectangle 70"/>
          <p:cNvSpPr>
            <a:spLocks noChangeArrowheads="1"/>
          </p:cNvSpPr>
          <p:nvPr/>
        </p:nvSpPr>
        <p:spPr bwMode="auto">
          <a:xfrm>
            <a:off x="6081713" y="4854575"/>
            <a:ext cx="20796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device queues</a:t>
            </a:r>
          </a:p>
        </p:txBody>
      </p:sp>
      <p:sp>
        <p:nvSpPr>
          <p:cNvPr id="60470" name="Rectangle 71"/>
          <p:cNvSpPr>
            <a:spLocks noChangeArrowheads="1"/>
          </p:cNvSpPr>
          <p:nvPr/>
        </p:nvSpPr>
        <p:spPr bwMode="auto">
          <a:xfrm>
            <a:off x="6081713" y="3635375"/>
            <a:ext cx="20304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executing process</a:t>
            </a:r>
          </a:p>
        </p:txBody>
      </p:sp>
      <p:sp>
        <p:nvSpPr>
          <p:cNvPr id="60471" name="Rectangle 72"/>
          <p:cNvSpPr>
            <a:spLocks noChangeArrowheads="1"/>
          </p:cNvSpPr>
          <p:nvPr/>
        </p:nvSpPr>
        <p:spPr bwMode="auto">
          <a:xfrm>
            <a:off x="4633913" y="4244975"/>
            <a:ext cx="7477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disk 1</a:t>
            </a:r>
          </a:p>
        </p:txBody>
      </p:sp>
      <p:sp>
        <p:nvSpPr>
          <p:cNvPr id="60472" name="Rectangle 73"/>
          <p:cNvSpPr>
            <a:spLocks noChangeArrowheads="1"/>
          </p:cNvSpPr>
          <p:nvPr/>
        </p:nvSpPr>
        <p:spPr bwMode="auto">
          <a:xfrm>
            <a:off x="4633913" y="4930775"/>
            <a:ext cx="7921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disk 2</a:t>
            </a:r>
          </a:p>
        </p:txBody>
      </p:sp>
      <p:sp>
        <p:nvSpPr>
          <p:cNvPr id="60473" name="Rectangle 74"/>
          <p:cNvSpPr>
            <a:spLocks noChangeArrowheads="1"/>
          </p:cNvSpPr>
          <p:nvPr/>
        </p:nvSpPr>
        <p:spPr bwMode="auto">
          <a:xfrm>
            <a:off x="4633913" y="5616575"/>
            <a:ext cx="122713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serial I/O</a:t>
            </a:r>
          </a:p>
        </p:txBody>
      </p:sp>
      <p:sp>
        <p:nvSpPr>
          <p:cNvPr id="60474" name="Line 75"/>
          <p:cNvSpPr>
            <a:spLocks noChangeShapeType="1"/>
          </p:cNvSpPr>
          <p:nvPr/>
        </p:nvSpPr>
        <p:spPr bwMode="auto">
          <a:xfrm>
            <a:off x="5492750" y="4502150"/>
            <a:ext cx="596900" cy="520700"/>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5" name="Line 76"/>
          <p:cNvSpPr>
            <a:spLocks noChangeShapeType="1"/>
          </p:cNvSpPr>
          <p:nvPr/>
        </p:nvSpPr>
        <p:spPr bwMode="auto">
          <a:xfrm flipV="1">
            <a:off x="5492750" y="5022850"/>
            <a:ext cx="596900" cy="88900"/>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6" name="Line 77"/>
          <p:cNvSpPr>
            <a:spLocks noChangeShapeType="1"/>
          </p:cNvSpPr>
          <p:nvPr/>
        </p:nvSpPr>
        <p:spPr bwMode="auto">
          <a:xfrm flipH="1">
            <a:off x="5632450" y="5035550"/>
            <a:ext cx="469900" cy="6731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 name="Date Placeholder 4"/>
          <p:cNvSpPr>
            <a:spLocks noGrp="1"/>
          </p:cNvSpPr>
          <p:nvPr>
            <p:ph type="dt" sz="half" idx="10"/>
          </p:nvPr>
        </p:nvSpPr>
        <p:spPr/>
        <p:txBody>
          <a:bodyPr/>
          <a:lstStyle/>
          <a:p>
            <a:r>
              <a:rPr lang="en-US" smtClean="0"/>
              <a:t>Feb-16,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Tree>
    <p:extLst>
      <p:ext uri="{BB962C8B-B14F-4D97-AF65-F5344CB8AC3E}">
        <p14:creationId xmlns:p14="http://schemas.microsoft.com/office/powerpoint/2010/main" val="214136748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dirty="0" smtClean="0"/>
              <a:t>Schedulers</a:t>
            </a:r>
          </a:p>
        </p:txBody>
      </p:sp>
      <p:sp>
        <p:nvSpPr>
          <p:cNvPr id="62466" name="Content Placeholder 2"/>
          <p:cNvSpPr>
            <a:spLocks noGrp="1"/>
          </p:cNvSpPr>
          <p:nvPr>
            <p:ph idx="1"/>
          </p:nvPr>
        </p:nvSpPr>
        <p:spPr/>
        <p:txBody>
          <a:bodyPr>
            <a:normAutofit fontScale="85000" lnSpcReduction="10000"/>
          </a:bodyPr>
          <a:lstStyle/>
          <a:p>
            <a:r>
              <a:rPr lang="en-US" b="1" smtClean="0">
                <a:solidFill>
                  <a:srgbClr val="000000"/>
                </a:solidFill>
              </a:rPr>
              <a:t>Long-term scheduler</a:t>
            </a:r>
            <a:r>
              <a:rPr lang="en-US" smtClean="0">
                <a:solidFill>
                  <a:srgbClr val="000000"/>
                </a:solidFill>
              </a:rPr>
              <a:t>  </a:t>
            </a:r>
            <a:r>
              <a:rPr lang="en-US" smtClean="0"/>
              <a:t>(or job scheduler) </a:t>
            </a:r>
          </a:p>
          <a:p>
            <a:pPr lvl="1"/>
            <a:r>
              <a:rPr lang="en-US" smtClean="0"/>
              <a:t>selects which processes should be brought into the ready queue</a:t>
            </a:r>
          </a:p>
          <a:p>
            <a:pPr lvl="1"/>
            <a:r>
              <a:rPr lang="en-US" smtClean="0"/>
              <a:t>controls degree of multiprogramming</a:t>
            </a:r>
          </a:p>
          <a:p>
            <a:pPr lvl="1"/>
            <a:r>
              <a:rPr lang="en-US" smtClean="0"/>
              <a:t>must select a good process mix of I/O-bound and CPU-bound processes</a:t>
            </a:r>
          </a:p>
          <a:p>
            <a:r>
              <a:rPr lang="en-US" b="1" smtClean="0">
                <a:solidFill>
                  <a:srgbClr val="000000"/>
                </a:solidFill>
              </a:rPr>
              <a:t>Short-term scheduler</a:t>
            </a:r>
            <a:r>
              <a:rPr lang="en-US" smtClean="0">
                <a:solidFill>
                  <a:srgbClr val="000000"/>
                </a:solidFill>
              </a:rPr>
              <a:t>  </a:t>
            </a:r>
            <a:r>
              <a:rPr lang="en-US" smtClean="0"/>
              <a:t>(or CPU scheduler) </a:t>
            </a:r>
          </a:p>
          <a:p>
            <a:pPr lvl="1"/>
            <a:r>
              <a:rPr lang="en-US" smtClean="0"/>
              <a:t>selects which process should be executed next and allocates CPU</a:t>
            </a:r>
          </a:p>
          <a:p>
            <a:pPr lvl="1"/>
            <a:r>
              <a:rPr lang="en-US" smtClean="0"/>
              <a:t>executes at least every 100ms, therefore must be very fast</a:t>
            </a:r>
          </a:p>
          <a:p>
            <a:r>
              <a:rPr lang="en-US" b="1" smtClean="0">
                <a:solidFill>
                  <a:srgbClr val="000000"/>
                </a:solidFill>
              </a:rPr>
              <a:t>Medium-term scheduler </a:t>
            </a:r>
            <a:r>
              <a:rPr lang="en-US" smtClean="0"/>
              <a:t>(swapper)</a:t>
            </a:r>
          </a:p>
          <a:p>
            <a:pPr lvl="1"/>
            <a:r>
              <a:rPr lang="en-US" smtClean="0"/>
              <a:t>in some Oss</a:t>
            </a:r>
          </a:p>
          <a:p>
            <a:pPr lvl="1"/>
            <a:r>
              <a:rPr lang="en-US" smtClean="0"/>
              <a:t>sometimes good to temporarily remove processes from memory (suspended)</a:t>
            </a:r>
          </a:p>
          <a:p>
            <a:endParaRPr lang="en-US" smtClean="0"/>
          </a:p>
        </p:txBody>
      </p:sp>
      <p:sp>
        <p:nvSpPr>
          <p:cNvPr id="5" name="Date Placeholder 4"/>
          <p:cNvSpPr>
            <a:spLocks noGrp="1"/>
          </p:cNvSpPr>
          <p:nvPr>
            <p:ph type="dt" sz="half" idx="10"/>
          </p:nvPr>
        </p:nvSpPr>
        <p:spPr/>
        <p:txBody>
          <a:bodyPr/>
          <a:lstStyle/>
          <a:p>
            <a:r>
              <a:rPr lang="en-US" smtClean="0"/>
              <a:t>Feb-16,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spTree>
    <p:extLst>
      <p:ext uri="{BB962C8B-B14F-4D97-AF65-F5344CB8AC3E}">
        <p14:creationId xmlns:p14="http://schemas.microsoft.com/office/powerpoint/2010/main" val="3091481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lstStyle/>
          <a:p>
            <a:r>
              <a:rPr lang="en-US" altLang="en-US" smtClean="0"/>
              <a:t>Schedulers</a:t>
            </a:r>
          </a:p>
        </p:txBody>
      </p:sp>
      <p:sp>
        <p:nvSpPr>
          <p:cNvPr id="30723" name="Oval 3"/>
          <p:cNvSpPr>
            <a:spLocks noChangeArrowheads="1"/>
          </p:cNvSpPr>
          <p:nvPr/>
        </p:nvSpPr>
        <p:spPr bwMode="auto">
          <a:xfrm>
            <a:off x="1911350" y="17383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start</a:t>
            </a:r>
          </a:p>
        </p:txBody>
      </p:sp>
      <p:sp>
        <p:nvSpPr>
          <p:cNvPr id="30724" name="Oval 6"/>
          <p:cNvSpPr>
            <a:spLocks noChangeArrowheads="1"/>
          </p:cNvSpPr>
          <p:nvPr/>
        </p:nvSpPr>
        <p:spPr bwMode="auto">
          <a:xfrm>
            <a:off x="4730750" y="53197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blocked</a:t>
            </a:r>
          </a:p>
        </p:txBody>
      </p:sp>
      <p:sp>
        <p:nvSpPr>
          <p:cNvPr id="30725" name="Oval 7"/>
          <p:cNvSpPr>
            <a:spLocks noChangeArrowheads="1"/>
          </p:cNvSpPr>
          <p:nvPr/>
        </p:nvSpPr>
        <p:spPr bwMode="auto">
          <a:xfrm>
            <a:off x="305435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ready</a:t>
            </a:r>
          </a:p>
        </p:txBody>
      </p:sp>
      <p:sp>
        <p:nvSpPr>
          <p:cNvPr id="30726" name="Oval 8"/>
          <p:cNvSpPr>
            <a:spLocks noChangeArrowheads="1"/>
          </p:cNvSpPr>
          <p:nvPr/>
        </p:nvSpPr>
        <p:spPr bwMode="auto">
          <a:xfrm>
            <a:off x="640715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running</a:t>
            </a:r>
          </a:p>
        </p:txBody>
      </p:sp>
      <p:sp>
        <p:nvSpPr>
          <p:cNvPr id="30727" name="Line 10"/>
          <p:cNvSpPr>
            <a:spLocks noChangeShapeType="1"/>
          </p:cNvSpPr>
          <p:nvPr/>
        </p:nvSpPr>
        <p:spPr bwMode="auto">
          <a:xfrm>
            <a:off x="2978150" y="2347912"/>
            <a:ext cx="749300" cy="1206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8" name="Line 13"/>
          <p:cNvSpPr>
            <a:spLocks noChangeShapeType="1"/>
          </p:cNvSpPr>
          <p:nvPr/>
        </p:nvSpPr>
        <p:spPr bwMode="auto">
          <a:xfrm>
            <a:off x="4502150" y="3713162"/>
            <a:ext cx="18923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9" name="Line 14"/>
          <p:cNvSpPr>
            <a:spLocks noChangeShapeType="1"/>
          </p:cNvSpPr>
          <p:nvPr/>
        </p:nvSpPr>
        <p:spPr bwMode="auto">
          <a:xfrm>
            <a:off x="4502150" y="4017962"/>
            <a:ext cx="1892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0" name="Line 17"/>
          <p:cNvSpPr>
            <a:spLocks noChangeShapeType="1"/>
          </p:cNvSpPr>
          <p:nvPr/>
        </p:nvSpPr>
        <p:spPr bwMode="auto">
          <a:xfrm>
            <a:off x="7854950" y="3865562"/>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1" name="Line 18"/>
          <p:cNvSpPr>
            <a:spLocks noChangeShapeType="1"/>
          </p:cNvSpPr>
          <p:nvPr/>
        </p:nvSpPr>
        <p:spPr bwMode="auto">
          <a:xfrm flipH="1">
            <a:off x="5861050" y="4176712"/>
            <a:ext cx="927100" cy="1130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Line 19"/>
          <p:cNvSpPr>
            <a:spLocks noChangeShapeType="1"/>
          </p:cNvSpPr>
          <p:nvPr/>
        </p:nvSpPr>
        <p:spPr bwMode="auto">
          <a:xfrm>
            <a:off x="4121150" y="4176712"/>
            <a:ext cx="901700" cy="11303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3" name="Rectangle 23"/>
          <p:cNvSpPr>
            <a:spLocks noChangeArrowheads="1"/>
          </p:cNvSpPr>
          <p:nvPr/>
        </p:nvSpPr>
        <p:spPr bwMode="auto">
          <a:xfrm>
            <a:off x="5257800" y="3255962"/>
            <a:ext cx="304800" cy="12192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34" name="Line 20"/>
          <p:cNvSpPr>
            <a:spLocks noChangeShapeType="1"/>
          </p:cNvSpPr>
          <p:nvPr/>
        </p:nvSpPr>
        <p:spPr bwMode="auto">
          <a:xfrm>
            <a:off x="1441450" y="4176712"/>
            <a:ext cx="0" cy="11303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5" name="Oval 4"/>
          <p:cNvSpPr>
            <a:spLocks noChangeArrowheads="1"/>
          </p:cNvSpPr>
          <p:nvPr/>
        </p:nvSpPr>
        <p:spPr bwMode="auto">
          <a:xfrm>
            <a:off x="76200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suspended</a:t>
            </a:r>
          </a:p>
          <a:p>
            <a:pPr algn="ctr">
              <a:spcBef>
                <a:spcPct val="0"/>
              </a:spcBef>
              <a:buFontTx/>
              <a:buNone/>
            </a:pPr>
            <a:r>
              <a:rPr lang="en-US" altLang="en-US" sz="1600" b="1">
                <a:solidFill>
                  <a:schemeClr val="accent2"/>
                </a:solidFill>
              </a:rPr>
              <a:t>ready</a:t>
            </a:r>
          </a:p>
        </p:txBody>
      </p:sp>
      <p:sp>
        <p:nvSpPr>
          <p:cNvPr id="30736" name="Oval 5"/>
          <p:cNvSpPr>
            <a:spLocks noChangeArrowheads="1"/>
          </p:cNvSpPr>
          <p:nvPr/>
        </p:nvSpPr>
        <p:spPr bwMode="auto">
          <a:xfrm>
            <a:off x="762000" y="53197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suspended</a:t>
            </a:r>
          </a:p>
          <a:p>
            <a:pPr algn="ctr">
              <a:spcBef>
                <a:spcPct val="0"/>
              </a:spcBef>
              <a:buFontTx/>
              <a:buNone/>
            </a:pPr>
            <a:r>
              <a:rPr lang="en-US" altLang="en-US" sz="1600" b="1">
                <a:solidFill>
                  <a:schemeClr val="accent2"/>
                </a:solidFill>
              </a:rPr>
              <a:t>blocked</a:t>
            </a:r>
          </a:p>
        </p:txBody>
      </p:sp>
      <p:sp>
        <p:nvSpPr>
          <p:cNvPr id="30737" name="Line 9"/>
          <p:cNvSpPr>
            <a:spLocks noChangeShapeType="1"/>
          </p:cNvSpPr>
          <p:nvPr/>
        </p:nvSpPr>
        <p:spPr bwMode="auto">
          <a:xfrm flipH="1">
            <a:off x="1511300" y="2347912"/>
            <a:ext cx="774700" cy="1206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8" name="Line 11"/>
          <p:cNvSpPr>
            <a:spLocks noChangeShapeType="1"/>
          </p:cNvSpPr>
          <p:nvPr/>
        </p:nvSpPr>
        <p:spPr bwMode="auto">
          <a:xfrm>
            <a:off x="2209800" y="3713162"/>
            <a:ext cx="8255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9" name="Line 12"/>
          <p:cNvSpPr>
            <a:spLocks noChangeShapeType="1"/>
          </p:cNvSpPr>
          <p:nvPr/>
        </p:nvSpPr>
        <p:spPr bwMode="auto">
          <a:xfrm>
            <a:off x="2209800" y="4017962"/>
            <a:ext cx="825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0" name="Line 15"/>
          <p:cNvSpPr>
            <a:spLocks noChangeShapeType="1"/>
          </p:cNvSpPr>
          <p:nvPr/>
        </p:nvSpPr>
        <p:spPr bwMode="auto">
          <a:xfrm>
            <a:off x="2209800" y="5465762"/>
            <a:ext cx="25019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1" name="Line 16"/>
          <p:cNvSpPr>
            <a:spLocks noChangeShapeType="1"/>
          </p:cNvSpPr>
          <p:nvPr/>
        </p:nvSpPr>
        <p:spPr bwMode="auto">
          <a:xfrm>
            <a:off x="2209800" y="5770562"/>
            <a:ext cx="2501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2" name="Rectangle 21"/>
          <p:cNvSpPr>
            <a:spLocks noChangeArrowheads="1"/>
          </p:cNvSpPr>
          <p:nvPr/>
        </p:nvSpPr>
        <p:spPr bwMode="auto">
          <a:xfrm>
            <a:off x="1517650" y="2646362"/>
            <a:ext cx="2286000" cy="3048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43" name="Rectangle 22"/>
          <p:cNvSpPr>
            <a:spLocks noChangeArrowheads="1"/>
          </p:cNvSpPr>
          <p:nvPr/>
        </p:nvSpPr>
        <p:spPr bwMode="auto">
          <a:xfrm>
            <a:off x="2432050" y="3408362"/>
            <a:ext cx="304800" cy="26670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44" name="Text Box 24"/>
          <p:cNvSpPr txBox="1">
            <a:spLocks noChangeArrowheads="1"/>
          </p:cNvSpPr>
          <p:nvPr/>
        </p:nvSpPr>
        <p:spPr bwMode="auto">
          <a:xfrm>
            <a:off x="3352800" y="2224087"/>
            <a:ext cx="345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a:solidFill>
                  <a:srgbClr val="FF0000"/>
                </a:solidFill>
              </a:rPr>
              <a:t>long-term (admission) scheduler</a:t>
            </a:r>
          </a:p>
        </p:txBody>
      </p:sp>
      <p:sp>
        <p:nvSpPr>
          <p:cNvPr id="30745" name="Text Box 25"/>
          <p:cNvSpPr txBox="1">
            <a:spLocks noChangeArrowheads="1"/>
          </p:cNvSpPr>
          <p:nvPr/>
        </p:nvSpPr>
        <p:spPr bwMode="auto">
          <a:xfrm>
            <a:off x="1447006" y="6069804"/>
            <a:ext cx="363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dirty="0">
                <a:solidFill>
                  <a:srgbClr val="FF0000"/>
                </a:solidFill>
              </a:rPr>
              <a:t>medium-term (memory) scheduler</a:t>
            </a:r>
          </a:p>
        </p:txBody>
      </p:sp>
      <p:sp>
        <p:nvSpPr>
          <p:cNvPr id="30746" name="Text Box 26"/>
          <p:cNvSpPr txBox="1">
            <a:spLocks noChangeArrowheads="1"/>
          </p:cNvSpPr>
          <p:nvPr/>
        </p:nvSpPr>
        <p:spPr bwMode="auto">
          <a:xfrm>
            <a:off x="4343400" y="2871787"/>
            <a:ext cx="3043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a:solidFill>
                  <a:srgbClr val="FF0000"/>
                </a:solidFill>
              </a:rPr>
              <a:t>short-term (CPU) scheduler</a:t>
            </a:r>
          </a:p>
        </p:txBody>
      </p:sp>
      <p:sp>
        <p:nvSpPr>
          <p:cNvPr id="2" name="Footer Placeholder 1"/>
          <p:cNvSpPr>
            <a:spLocks noGrp="1"/>
          </p:cNvSpPr>
          <p:nvPr>
            <p:ph type="ftr" sz="quarter" idx="11"/>
          </p:nvPr>
        </p:nvSpPr>
        <p:spPr/>
        <p:txBody>
          <a:bodyPr/>
          <a:lstStyle/>
          <a:p>
            <a:r>
              <a:rPr lang="en-US" smtClean="0"/>
              <a:t>CSCE-313 Spring 2016</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sp>
        <p:nvSpPr>
          <p:cNvPr id="4" name="Date Placeholder 3"/>
          <p:cNvSpPr>
            <a:spLocks noGrp="1"/>
          </p:cNvSpPr>
          <p:nvPr>
            <p:ph type="dt" sz="half" idx="10"/>
          </p:nvPr>
        </p:nvSpPr>
        <p:spPr/>
        <p:txBody>
          <a:bodyPr/>
          <a:lstStyle/>
          <a:p>
            <a:r>
              <a:rPr lang="en-US" smtClean="0"/>
              <a:t>Feb-16, 2016</a:t>
            </a:r>
            <a:endParaRPr lang="en-US" dirty="0"/>
          </a:p>
        </p:txBody>
      </p:sp>
    </p:spTree>
    <p:extLst>
      <p:ext uri="{BB962C8B-B14F-4D97-AF65-F5344CB8AC3E}">
        <p14:creationId xmlns:p14="http://schemas.microsoft.com/office/powerpoint/2010/main" val="188614585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228600"/>
            <a:ext cx="3517900" cy="838200"/>
          </a:xfrm>
        </p:spPr>
        <p:txBody>
          <a:bodyPr>
            <a:normAutofit/>
          </a:bodyPr>
          <a:lstStyle/>
          <a:p>
            <a:pPr eaLnBrk="1" hangingPunct="1"/>
            <a:r>
              <a:rPr lang="en-US" altLang="en-US" dirty="0" smtClean="0"/>
              <a:t>Zombies</a:t>
            </a:r>
          </a:p>
        </p:txBody>
      </p:sp>
      <p:sp>
        <p:nvSpPr>
          <p:cNvPr id="496643" name="Rectangle 3"/>
          <p:cNvSpPr>
            <a:spLocks noGrp="1" noChangeArrowheads="1"/>
          </p:cNvSpPr>
          <p:nvPr>
            <p:ph type="body" idx="1"/>
          </p:nvPr>
        </p:nvSpPr>
        <p:spPr>
          <a:xfrm>
            <a:off x="531813" y="1600200"/>
            <a:ext cx="8307387" cy="4845050"/>
          </a:xfrm>
        </p:spPr>
        <p:txBody>
          <a:bodyPr>
            <a:normAutofit/>
          </a:bodyPr>
          <a:lstStyle/>
          <a:p>
            <a:pPr eaLnBrk="1" hangingPunct="1">
              <a:defRPr/>
            </a:pPr>
            <a:r>
              <a:rPr lang="en-US" altLang="en-US" dirty="0" smtClean="0"/>
              <a:t>Idea</a:t>
            </a:r>
          </a:p>
          <a:p>
            <a:pPr lvl="1" eaLnBrk="1" hangingPunct="1">
              <a:defRPr/>
            </a:pPr>
            <a:r>
              <a:rPr lang="en-US" altLang="en-US" dirty="0" smtClean="0"/>
              <a:t>When process terminates, still consumes system resources</a:t>
            </a:r>
          </a:p>
          <a:p>
            <a:pPr lvl="2" eaLnBrk="1" hangingPunct="1">
              <a:defRPr/>
            </a:pPr>
            <a:r>
              <a:rPr lang="en-US" altLang="en-US" dirty="0" smtClean="0"/>
              <a:t>Various tables maintained by OS (to store exit status)</a:t>
            </a:r>
          </a:p>
          <a:p>
            <a:pPr lvl="1" eaLnBrk="1" hangingPunct="1">
              <a:defRPr/>
            </a:pPr>
            <a:r>
              <a:rPr lang="en-US" altLang="en-US" dirty="0" smtClean="0"/>
              <a:t>Called a “zombie”</a:t>
            </a:r>
          </a:p>
          <a:p>
            <a:pPr lvl="2" eaLnBrk="1" hangingPunct="1">
              <a:defRPr/>
            </a:pPr>
            <a:r>
              <a:rPr lang="en-US" altLang="en-US" dirty="0" smtClean="0"/>
              <a:t>Living corpse, half alive and half dead</a:t>
            </a:r>
          </a:p>
          <a:p>
            <a:pPr eaLnBrk="1" hangingPunct="1">
              <a:defRPr/>
            </a:pPr>
            <a:r>
              <a:rPr lang="en-US" altLang="en-US" dirty="0" smtClean="0"/>
              <a:t>Reaping</a:t>
            </a:r>
          </a:p>
          <a:p>
            <a:pPr lvl="1" eaLnBrk="1" hangingPunct="1">
              <a:defRPr/>
            </a:pPr>
            <a:r>
              <a:rPr lang="en-US" altLang="en-US" dirty="0" smtClean="0"/>
              <a:t>Performed by parent on terminated child</a:t>
            </a:r>
          </a:p>
          <a:p>
            <a:pPr lvl="1" eaLnBrk="1" hangingPunct="1">
              <a:defRPr/>
            </a:pPr>
            <a:r>
              <a:rPr lang="en-US" altLang="en-US" dirty="0" smtClean="0"/>
              <a:t>Parent is given exit status information</a:t>
            </a:r>
          </a:p>
          <a:p>
            <a:pPr lvl="1" eaLnBrk="1" hangingPunct="1">
              <a:defRPr/>
            </a:pPr>
            <a:r>
              <a:rPr lang="en-US" altLang="en-US" dirty="0" smtClean="0"/>
              <a:t>Kernel discards process</a:t>
            </a:r>
          </a:p>
        </p:txBody>
      </p:sp>
      <p:sp>
        <p:nvSpPr>
          <p:cNvPr id="2" name="Date Placeholder 1"/>
          <p:cNvSpPr>
            <a:spLocks noGrp="1"/>
          </p:cNvSpPr>
          <p:nvPr>
            <p:ph type="dt" sz="half" idx="10"/>
          </p:nvPr>
        </p:nvSpPr>
        <p:spPr/>
        <p:txBody>
          <a:bodyPr/>
          <a:lstStyle/>
          <a:p>
            <a:r>
              <a:rPr lang="en-US" smtClean="0"/>
              <a:t>Feb-16, 2016</a:t>
            </a:r>
            <a:endParaRPr lang="en-US" dirty="0"/>
          </a:p>
        </p:txBody>
      </p:sp>
      <p:sp>
        <p:nvSpPr>
          <p:cNvPr id="3" name="Footer Placeholder 2"/>
          <p:cNvSpPr>
            <a:spLocks noGrp="1"/>
          </p:cNvSpPr>
          <p:nvPr>
            <p:ph type="ftr" sz="quarter" idx="11"/>
          </p:nvPr>
        </p:nvSpPr>
        <p:spPr/>
        <p:txBody>
          <a:bodyPr/>
          <a:lstStyle/>
          <a:p>
            <a:r>
              <a:rPr lang="en-US" smtClean="0"/>
              <a:t>CSCE-313 Spring 2016</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Tree>
    <p:extLst>
      <p:ext uri="{BB962C8B-B14F-4D97-AF65-F5344CB8AC3E}">
        <p14:creationId xmlns:p14="http://schemas.microsoft.com/office/powerpoint/2010/main" val="29224667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0" y="76200"/>
            <a:ext cx="4575313" cy="1095375"/>
          </a:xfrm>
        </p:spPr>
        <p:txBody>
          <a:bodyPr/>
          <a:lstStyle/>
          <a:p>
            <a:pPr eaLnBrk="1" hangingPunct="1"/>
            <a:r>
              <a:rPr lang="en-US" altLang="en-US" dirty="0" smtClean="0"/>
              <a:t>Zombie Example</a:t>
            </a:r>
          </a:p>
        </p:txBody>
      </p:sp>
      <p:sp>
        <p:nvSpPr>
          <p:cNvPr id="18436" name="Rectangle 4"/>
          <p:cNvSpPr>
            <a:spLocks noGrp="1" noChangeArrowheads="1"/>
          </p:cNvSpPr>
          <p:nvPr>
            <p:ph type="body" idx="1"/>
          </p:nvPr>
        </p:nvSpPr>
        <p:spPr>
          <a:xfrm>
            <a:off x="5564982" y="3693474"/>
            <a:ext cx="3644900" cy="2635250"/>
          </a:xfrm>
        </p:spPr>
        <p:txBody>
          <a:bodyPr/>
          <a:lstStyle/>
          <a:p>
            <a:pPr lvl="1" eaLnBrk="1" hangingPunct="1"/>
            <a:r>
              <a:rPr lang="en-US" altLang="en-US" dirty="0" err="1" smtClean="0">
                <a:latin typeface="Courier New" panose="02070309020205020404" pitchFamily="49" charset="0"/>
              </a:rPr>
              <a:t>ps</a:t>
            </a:r>
            <a:r>
              <a:rPr lang="en-US" altLang="en-US" dirty="0" smtClean="0"/>
              <a:t> shows child process as “defunct”</a:t>
            </a:r>
          </a:p>
          <a:p>
            <a:pPr lvl="1" eaLnBrk="1" hangingPunct="1"/>
            <a:r>
              <a:rPr lang="en-US" altLang="en-US" dirty="0" smtClean="0"/>
              <a:t>Killing parent allows child to be reaped</a:t>
            </a:r>
          </a:p>
        </p:txBody>
      </p:sp>
      <p:sp>
        <p:nvSpPr>
          <p:cNvPr id="2" name="Date Placeholder 1"/>
          <p:cNvSpPr>
            <a:spLocks noGrp="1"/>
          </p:cNvSpPr>
          <p:nvPr>
            <p:ph type="dt" sz="half" idx="10"/>
          </p:nvPr>
        </p:nvSpPr>
        <p:spPr/>
        <p:txBody>
          <a:bodyPr/>
          <a:lstStyle/>
          <a:p>
            <a:r>
              <a:rPr lang="en-US" smtClean="0"/>
              <a:t>Feb-16, 2016</a:t>
            </a:r>
            <a:endParaRPr lang="en-US" dirty="0"/>
          </a:p>
        </p:txBody>
      </p:sp>
      <p:sp>
        <p:nvSpPr>
          <p:cNvPr id="3" name="Footer Placeholder 2"/>
          <p:cNvSpPr>
            <a:spLocks noGrp="1"/>
          </p:cNvSpPr>
          <p:nvPr>
            <p:ph type="ftr" sz="quarter" idx="11"/>
          </p:nvPr>
        </p:nvSpPr>
        <p:spPr/>
        <p:txBody>
          <a:bodyPr/>
          <a:lstStyle/>
          <a:p>
            <a:r>
              <a:rPr lang="en-US" smtClean="0"/>
              <a:t>CSCE-313 Spring 2016</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5209"/>
            <a:ext cx="5619750" cy="564356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55428"/>
            <a:ext cx="5043488" cy="2138363"/>
          </a:xfrm>
          <a:prstGeom prst="rect">
            <a:avLst/>
          </a:prstGeom>
          <a:ln w="38100">
            <a:solidFill>
              <a:schemeClr val="accent3"/>
            </a:solidFill>
          </a:ln>
        </p:spPr>
      </p:pic>
    </p:spTree>
    <p:extLst>
      <p:ext uri="{BB962C8B-B14F-4D97-AF65-F5344CB8AC3E}">
        <p14:creationId xmlns:p14="http://schemas.microsoft.com/office/powerpoint/2010/main" val="2682438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Date Placeholder 2"/>
          <p:cNvSpPr>
            <a:spLocks noGrp="1"/>
          </p:cNvSpPr>
          <p:nvPr>
            <p:ph type="dt" sz="half" idx="10"/>
          </p:nvPr>
        </p:nvSpPr>
        <p:spPr/>
        <p:txBody>
          <a:bodyPr/>
          <a:lstStyle/>
          <a:p>
            <a:r>
              <a:rPr lang="en-US" smtClean="0"/>
              <a:t>Feb-16,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25</a:t>
            </a:fld>
            <a:endParaRPr lang="en-US" dirty="0">
              <a:solidFill>
                <a:srgbClr val="FFFFFF"/>
              </a:solidFill>
            </a:endParaRPr>
          </a:p>
        </p:txBody>
      </p:sp>
      <p:sp>
        <p:nvSpPr>
          <p:cNvPr id="6" name="Content Placeholder 5"/>
          <p:cNvSpPr>
            <a:spLocks noGrp="1"/>
          </p:cNvSpPr>
          <p:nvPr>
            <p:ph sz="quarter" idx="1"/>
          </p:nvPr>
        </p:nvSpPr>
        <p:spPr/>
        <p:txBody>
          <a:bodyPr>
            <a:normAutofit fontScale="85000" lnSpcReduction="20000"/>
          </a:bodyPr>
          <a:lstStyle/>
          <a:p>
            <a:r>
              <a:rPr lang="en-US" dirty="0"/>
              <a:t>What are the units of execution? </a:t>
            </a:r>
          </a:p>
          <a:p>
            <a:pPr lvl="1"/>
            <a:r>
              <a:rPr lang="en-US" dirty="0" smtClean="0"/>
              <a:t>Processes </a:t>
            </a:r>
          </a:p>
          <a:p>
            <a:r>
              <a:rPr lang="en-US" dirty="0" smtClean="0"/>
              <a:t>How </a:t>
            </a:r>
            <a:r>
              <a:rPr lang="en-US" dirty="0"/>
              <a:t>are those units of execution </a:t>
            </a:r>
            <a:r>
              <a:rPr lang="en-US" dirty="0" smtClean="0"/>
              <a:t>represented?</a:t>
            </a:r>
          </a:p>
          <a:p>
            <a:pPr lvl="1"/>
            <a:r>
              <a:rPr lang="en-US" dirty="0" smtClean="0"/>
              <a:t>Process </a:t>
            </a:r>
            <a:r>
              <a:rPr lang="en-US" dirty="0"/>
              <a:t>Control Blocks (</a:t>
            </a:r>
            <a:r>
              <a:rPr lang="en-US" dirty="0" smtClean="0"/>
              <a:t>PCBs)</a:t>
            </a:r>
          </a:p>
          <a:p>
            <a:r>
              <a:rPr lang="en-US" dirty="0" smtClean="0"/>
              <a:t>How </a:t>
            </a:r>
            <a:r>
              <a:rPr lang="en-US" dirty="0"/>
              <a:t>is work scheduled in the CPU? </a:t>
            </a:r>
          </a:p>
          <a:p>
            <a:pPr lvl="1"/>
            <a:r>
              <a:rPr lang="en-US" dirty="0" smtClean="0"/>
              <a:t>Process </a:t>
            </a:r>
            <a:r>
              <a:rPr lang="en-US" dirty="0"/>
              <a:t>states, process queues, context switches </a:t>
            </a:r>
          </a:p>
          <a:p>
            <a:r>
              <a:rPr lang="en-US" dirty="0" smtClean="0"/>
              <a:t>What </a:t>
            </a:r>
            <a:r>
              <a:rPr lang="en-US" dirty="0"/>
              <a:t>are the possible execution states of a </a:t>
            </a:r>
            <a:r>
              <a:rPr lang="en-US" dirty="0" smtClean="0"/>
              <a:t>process?</a:t>
            </a:r>
          </a:p>
          <a:p>
            <a:pPr lvl="1"/>
            <a:r>
              <a:rPr lang="en-US" dirty="0" smtClean="0"/>
              <a:t>Running</a:t>
            </a:r>
            <a:r>
              <a:rPr lang="en-US" dirty="0"/>
              <a:t>, ready, waiting </a:t>
            </a:r>
          </a:p>
          <a:p>
            <a:r>
              <a:rPr lang="en-US" dirty="0" smtClean="0"/>
              <a:t>How </a:t>
            </a:r>
            <a:r>
              <a:rPr lang="en-US" dirty="0"/>
              <a:t>does a process move from one state to </a:t>
            </a:r>
            <a:r>
              <a:rPr lang="en-US" dirty="0" smtClean="0"/>
              <a:t>another?</a:t>
            </a:r>
          </a:p>
          <a:p>
            <a:pPr lvl="1"/>
            <a:r>
              <a:rPr lang="en-US" dirty="0" smtClean="0"/>
              <a:t>Scheduling</a:t>
            </a:r>
            <a:r>
              <a:rPr lang="en-US" dirty="0"/>
              <a:t>, I/O, creation, termination </a:t>
            </a:r>
          </a:p>
          <a:p>
            <a:r>
              <a:rPr lang="en-US" dirty="0" smtClean="0"/>
              <a:t>How </a:t>
            </a:r>
            <a:r>
              <a:rPr lang="en-US" dirty="0"/>
              <a:t>are processes </a:t>
            </a:r>
            <a:r>
              <a:rPr lang="en-US" dirty="0" smtClean="0"/>
              <a:t>created?</a:t>
            </a:r>
          </a:p>
          <a:p>
            <a:pPr lvl="1"/>
            <a:r>
              <a:rPr lang="en-US" dirty="0" smtClean="0"/>
              <a:t>fork/exec </a:t>
            </a:r>
            <a:r>
              <a:rPr lang="en-US" dirty="0"/>
              <a:t>(Unix)</a:t>
            </a:r>
          </a:p>
        </p:txBody>
      </p:sp>
    </p:spTree>
    <p:extLst>
      <p:ext uri="{BB962C8B-B14F-4D97-AF65-F5344CB8AC3E}">
        <p14:creationId xmlns:p14="http://schemas.microsoft.com/office/powerpoint/2010/main" val="4194852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 y="228600"/>
            <a:ext cx="9369552" cy="990600"/>
          </a:xfrm>
        </p:spPr>
        <p:txBody>
          <a:bodyPr>
            <a:normAutofit fontScale="90000"/>
          </a:bodyPr>
          <a:lstStyle/>
          <a:p>
            <a:r>
              <a:rPr lang="en-US" dirty="0" smtClean="0"/>
              <a:t>Some questions to ponder about Process</a:t>
            </a:r>
            <a:endParaRPr lang="en-US" dirty="0"/>
          </a:p>
        </p:txBody>
      </p:sp>
      <p:sp>
        <p:nvSpPr>
          <p:cNvPr id="3" name="Date Placeholder 2"/>
          <p:cNvSpPr>
            <a:spLocks noGrp="1"/>
          </p:cNvSpPr>
          <p:nvPr>
            <p:ph type="dt" sz="half" idx="10"/>
          </p:nvPr>
        </p:nvSpPr>
        <p:spPr/>
        <p:txBody>
          <a:bodyPr/>
          <a:lstStyle/>
          <a:p>
            <a:r>
              <a:rPr lang="en-US" smtClean="0"/>
              <a:t>Feb-16,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26</a:t>
            </a:fld>
            <a:endParaRPr lang="en-US" dirty="0">
              <a:solidFill>
                <a:srgbClr val="FFFFFF"/>
              </a:solidFill>
            </a:endParaRPr>
          </a:p>
        </p:txBody>
      </p:sp>
      <p:sp>
        <p:nvSpPr>
          <p:cNvPr id="6" name="Content Placeholder 5"/>
          <p:cNvSpPr>
            <a:spLocks noGrp="1"/>
          </p:cNvSpPr>
          <p:nvPr>
            <p:ph sz="quarter" idx="1"/>
          </p:nvPr>
        </p:nvSpPr>
        <p:spPr/>
        <p:txBody>
          <a:bodyPr>
            <a:normAutofit fontScale="77500" lnSpcReduction="20000"/>
          </a:bodyPr>
          <a:lstStyle/>
          <a:p>
            <a:pPr>
              <a:buFont typeface="Wingdings" panose="05000000000000000000" pitchFamily="2" charset="2"/>
              <a:buChar char=""/>
            </a:pPr>
            <a:r>
              <a:rPr lang="en-US" dirty="0" smtClean="0"/>
              <a:t>How is a process created?</a:t>
            </a:r>
          </a:p>
          <a:p>
            <a:pPr>
              <a:buFont typeface="Wingdings" panose="05000000000000000000" pitchFamily="2" charset="2"/>
              <a:buChar char="ü"/>
            </a:pPr>
            <a:r>
              <a:rPr lang="en-US" dirty="0" smtClean="0"/>
              <a:t>How is a process deleted?</a:t>
            </a:r>
          </a:p>
          <a:p>
            <a:r>
              <a:rPr lang="en-US" dirty="0" smtClean="0"/>
              <a:t>Is there a user process and kernel process</a:t>
            </a:r>
          </a:p>
          <a:p>
            <a:pPr>
              <a:buFont typeface="Wingdings" panose="05000000000000000000" pitchFamily="2" charset="2"/>
              <a:buChar char="ü"/>
            </a:pPr>
            <a:r>
              <a:rPr lang="en-US" dirty="0" smtClean="0"/>
              <a:t>Where do we keep information about a process</a:t>
            </a:r>
          </a:p>
          <a:p>
            <a:pPr>
              <a:buFont typeface="Wingdings" panose="05000000000000000000" pitchFamily="2" charset="2"/>
              <a:buChar char=""/>
            </a:pPr>
            <a:r>
              <a:rPr lang="en-US" dirty="0" smtClean="0"/>
              <a:t>Does a process have to run through completion from start to finish or can it be interrupted?</a:t>
            </a:r>
          </a:p>
          <a:p>
            <a:r>
              <a:rPr lang="en-US" dirty="0" smtClean="0"/>
              <a:t>Do processes have priorities? </a:t>
            </a:r>
          </a:p>
          <a:p>
            <a:pPr>
              <a:buFont typeface="Wingdings" panose="05000000000000000000" pitchFamily="2" charset="2"/>
              <a:buChar char="ü"/>
            </a:pPr>
            <a:r>
              <a:rPr lang="en-US" dirty="0" smtClean="0"/>
              <a:t>What are the relationships between multiple processes in a system?</a:t>
            </a:r>
          </a:p>
          <a:p>
            <a:r>
              <a:rPr lang="en-US" dirty="0" smtClean="0"/>
              <a:t>Can </a:t>
            </a:r>
            <a:r>
              <a:rPr lang="en-US" dirty="0"/>
              <a:t>we have multiple processes related to the same program? Would multiple processes of the same program share addresses during execution</a:t>
            </a:r>
            <a:r>
              <a:rPr lang="en-US" dirty="0" smtClean="0"/>
              <a:t>?</a:t>
            </a:r>
          </a:p>
          <a:p>
            <a:pPr>
              <a:buFont typeface="Wingdings" panose="05000000000000000000" pitchFamily="2" charset="2"/>
              <a:buChar char=""/>
            </a:pPr>
            <a:r>
              <a:rPr lang="en-US" dirty="0" smtClean="0"/>
              <a:t>How does a program run a program?</a:t>
            </a:r>
          </a:p>
          <a:p>
            <a:pPr>
              <a:buFont typeface="Wingdings" panose="05000000000000000000" pitchFamily="2" charset="2"/>
              <a:buChar char=""/>
            </a:pPr>
            <a:r>
              <a:rPr lang="en-US" dirty="0" smtClean="0"/>
              <a:t>How does a parent wait for a child to exit?</a:t>
            </a:r>
            <a:endParaRPr lang="en-US" dirty="0"/>
          </a:p>
          <a:p>
            <a:endParaRPr lang="en-US" dirty="0"/>
          </a:p>
        </p:txBody>
      </p:sp>
    </p:spTree>
    <p:extLst>
      <p:ext uri="{BB962C8B-B14F-4D97-AF65-F5344CB8AC3E}">
        <p14:creationId xmlns:p14="http://schemas.microsoft.com/office/powerpoint/2010/main" val="3419126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Meeting: Thursday 2/18</a:t>
            </a:r>
            <a:endParaRPr lang="en-US" dirty="0"/>
          </a:p>
        </p:txBody>
      </p:sp>
      <p:sp>
        <p:nvSpPr>
          <p:cNvPr id="3" name="Date Placeholder 2"/>
          <p:cNvSpPr>
            <a:spLocks noGrp="1"/>
          </p:cNvSpPr>
          <p:nvPr>
            <p:ph type="dt" sz="half" idx="10"/>
          </p:nvPr>
        </p:nvSpPr>
        <p:spPr/>
        <p:txBody>
          <a:bodyPr/>
          <a:lstStyle/>
          <a:p>
            <a:r>
              <a:rPr lang="en-US" smtClean="0"/>
              <a:t>Feb-16,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27</a:t>
            </a:fld>
            <a:endParaRPr lang="en-US" dirty="0">
              <a:solidFill>
                <a:srgbClr val="FFFFFF"/>
              </a:solidFill>
            </a:endParaRPr>
          </a:p>
        </p:txBody>
      </p:sp>
      <p:sp>
        <p:nvSpPr>
          <p:cNvPr id="6" name="Content Placeholder 5"/>
          <p:cNvSpPr>
            <a:spLocks noGrp="1"/>
          </p:cNvSpPr>
          <p:nvPr>
            <p:ph sz="quarter" idx="1"/>
          </p:nvPr>
        </p:nvSpPr>
        <p:spPr/>
        <p:txBody>
          <a:bodyPr/>
          <a:lstStyle/>
          <a:p>
            <a:r>
              <a:rPr lang="en-US" dirty="0" smtClean="0"/>
              <a:t>Quiz2 on material covered since Quiz2</a:t>
            </a:r>
          </a:p>
          <a:p>
            <a:r>
              <a:rPr lang="en-US" dirty="0" smtClean="0"/>
              <a:t>Start </a:t>
            </a:r>
            <a:r>
              <a:rPr lang="en-US" dirty="0" smtClean="0"/>
              <a:t>conversation on Process </a:t>
            </a:r>
            <a:r>
              <a:rPr lang="en-US" dirty="0" smtClean="0"/>
              <a:t>Scheduling</a:t>
            </a:r>
            <a:endParaRPr lang="en-US" dirty="0" smtClean="0"/>
          </a:p>
        </p:txBody>
      </p:sp>
    </p:spTree>
    <p:extLst>
      <p:ext uri="{BB962C8B-B14F-4D97-AF65-F5344CB8AC3E}">
        <p14:creationId xmlns:p14="http://schemas.microsoft.com/office/powerpoint/2010/main" val="3360495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type="body" idx="1"/>
          </p:nvPr>
        </p:nvSpPr>
        <p:spPr>
          <a:xfrm>
            <a:off x="152400" y="1600200"/>
            <a:ext cx="8839200" cy="4845050"/>
          </a:xfrm>
        </p:spPr>
        <p:txBody>
          <a:bodyPr>
            <a:normAutofit/>
          </a:bodyPr>
          <a:lstStyle/>
          <a:p>
            <a:pPr eaLnBrk="1" hangingPunct="1">
              <a:defRPr/>
            </a:pPr>
            <a:r>
              <a:rPr lang="en-US" altLang="en-US" dirty="0" smtClean="0"/>
              <a:t>Shell Basics</a:t>
            </a:r>
          </a:p>
          <a:p>
            <a:pPr eaLnBrk="1" hangingPunct="1">
              <a:defRPr/>
            </a:pPr>
            <a:r>
              <a:rPr lang="en-US" altLang="en-US" dirty="0" smtClean="0"/>
              <a:t>Replacing Program Executed by Process</a:t>
            </a:r>
          </a:p>
          <a:p>
            <a:pPr lvl="1" eaLnBrk="1" hangingPunct="1">
              <a:defRPr/>
            </a:pPr>
            <a:r>
              <a:rPr lang="en-US" altLang="en-US" dirty="0" smtClean="0"/>
              <a:t>Call </a:t>
            </a:r>
            <a:r>
              <a:rPr lang="en-US" altLang="en-US" dirty="0" err="1" smtClean="0">
                <a:latin typeface="Courier New" pitchFamily="49" charset="0"/>
              </a:rPr>
              <a:t>execv</a:t>
            </a:r>
            <a:r>
              <a:rPr lang="en-US" altLang="en-US" dirty="0" smtClean="0">
                <a:latin typeface="Courier New" pitchFamily="49" charset="0"/>
              </a:rPr>
              <a:t> </a:t>
            </a:r>
            <a:r>
              <a:rPr lang="en-US" altLang="en-US" dirty="0" smtClean="0"/>
              <a:t>(or variant)</a:t>
            </a:r>
          </a:p>
          <a:p>
            <a:pPr lvl="2" eaLnBrk="1" hangingPunct="1">
              <a:defRPr/>
            </a:pPr>
            <a:r>
              <a:rPr lang="en-US" altLang="en-US" dirty="0" smtClean="0"/>
              <a:t>One call, (normally) no return</a:t>
            </a:r>
            <a:endParaRPr lang="en-US" altLang="en-US" dirty="0" smtClean="0">
              <a:latin typeface="Courier New" pitchFamily="49" charset="0"/>
            </a:endParaRPr>
          </a:p>
          <a:p>
            <a:pPr eaLnBrk="1" hangingPunct="1">
              <a:defRPr/>
            </a:pPr>
            <a:r>
              <a:rPr lang="en-US" altLang="en-US" dirty="0" smtClean="0"/>
              <a:t>Spawning Processes</a:t>
            </a:r>
          </a:p>
          <a:p>
            <a:pPr lvl="1" eaLnBrk="1" hangingPunct="1">
              <a:defRPr/>
            </a:pPr>
            <a:r>
              <a:rPr lang="en-US" altLang="en-US" dirty="0" smtClean="0"/>
              <a:t>Call to </a:t>
            </a:r>
            <a:r>
              <a:rPr lang="en-US" altLang="en-US" dirty="0" smtClean="0">
                <a:latin typeface="Courier New" pitchFamily="49" charset="0"/>
              </a:rPr>
              <a:t>fork</a:t>
            </a:r>
          </a:p>
          <a:p>
            <a:pPr lvl="2" eaLnBrk="1" hangingPunct="1">
              <a:defRPr/>
            </a:pPr>
            <a:r>
              <a:rPr lang="en-US" altLang="en-US" dirty="0" smtClean="0"/>
              <a:t>One call, two returns</a:t>
            </a:r>
          </a:p>
          <a:p>
            <a:pPr eaLnBrk="1" hangingPunct="1">
              <a:defRPr/>
            </a:pPr>
            <a:r>
              <a:rPr lang="en-US" altLang="en-US" dirty="0" smtClean="0"/>
              <a:t>Reaping Processes</a:t>
            </a:r>
          </a:p>
          <a:p>
            <a:pPr lvl="1" eaLnBrk="1" hangingPunct="1">
              <a:defRPr/>
            </a:pPr>
            <a:r>
              <a:rPr lang="en-US" altLang="en-US" dirty="0" smtClean="0"/>
              <a:t>Call </a:t>
            </a:r>
            <a:r>
              <a:rPr lang="en-US" altLang="en-US" dirty="0" smtClean="0">
                <a:latin typeface="Courier New" pitchFamily="49" charset="0"/>
              </a:rPr>
              <a:t>wait</a:t>
            </a:r>
            <a:r>
              <a:rPr lang="en-US" altLang="en-US" dirty="0" smtClean="0"/>
              <a:t> </a:t>
            </a:r>
            <a:endParaRPr lang="en-US" altLang="en-US" dirty="0" smtClean="0">
              <a:latin typeface="Courier New" pitchFamily="49" charset="0"/>
            </a:endParaRPr>
          </a:p>
        </p:txBody>
      </p:sp>
      <p:sp>
        <p:nvSpPr>
          <p:cNvPr id="2" name="Date Placeholder 1"/>
          <p:cNvSpPr>
            <a:spLocks noGrp="1"/>
          </p:cNvSpPr>
          <p:nvPr>
            <p:ph type="dt" sz="half" idx="10"/>
          </p:nvPr>
        </p:nvSpPr>
        <p:spPr/>
        <p:txBody>
          <a:bodyPr/>
          <a:lstStyle/>
          <a:p>
            <a:r>
              <a:rPr lang="en-US" smtClean="0"/>
              <a:t>Feb-16, 2016</a:t>
            </a:r>
            <a:endParaRPr lang="en-US" dirty="0"/>
          </a:p>
        </p:txBody>
      </p:sp>
      <p:sp>
        <p:nvSpPr>
          <p:cNvPr id="3" name="Footer Placeholder 2"/>
          <p:cNvSpPr>
            <a:spLocks noGrp="1"/>
          </p:cNvSpPr>
          <p:nvPr>
            <p:ph type="ftr" sz="quarter" idx="11"/>
          </p:nvPr>
        </p:nvSpPr>
        <p:spPr/>
        <p:txBody>
          <a:bodyPr/>
          <a:lstStyle/>
          <a:p>
            <a:r>
              <a:rPr lang="en-US" smtClean="0"/>
              <a:t>CSCE-313 Spring 2016</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
        <p:nvSpPr>
          <p:cNvPr id="5" name="Title 4"/>
          <p:cNvSpPr>
            <a:spLocks noGrp="1"/>
          </p:cNvSpPr>
          <p:nvPr>
            <p:ph type="title"/>
          </p:nvPr>
        </p:nvSpPr>
        <p:spPr/>
        <p:txBody>
          <a:bodyPr/>
          <a:lstStyle/>
          <a:p>
            <a:r>
              <a:rPr lang="en-US" dirty="0" smtClean="0"/>
              <a:t>Key Learnings from 2/9</a:t>
            </a:r>
            <a:endParaRPr lang="en-US" dirty="0"/>
          </a:p>
        </p:txBody>
      </p:sp>
    </p:spTree>
    <p:extLst>
      <p:ext uri="{BB962C8B-B14F-4D97-AF65-F5344CB8AC3E}">
        <p14:creationId xmlns:p14="http://schemas.microsoft.com/office/powerpoint/2010/main" val="2805778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Example 1</a:t>
            </a:r>
            <a:endParaRPr lang="en-US" dirty="0"/>
          </a:p>
        </p:txBody>
      </p:sp>
      <p:sp>
        <p:nvSpPr>
          <p:cNvPr id="3" name="Date Placeholder 2"/>
          <p:cNvSpPr>
            <a:spLocks noGrp="1"/>
          </p:cNvSpPr>
          <p:nvPr>
            <p:ph type="dt" sz="half" idx="10"/>
          </p:nvPr>
        </p:nvSpPr>
        <p:spPr/>
        <p:txBody>
          <a:bodyPr/>
          <a:lstStyle/>
          <a:p>
            <a:r>
              <a:rPr lang="en-US" smtClean="0"/>
              <a:t>Feb-16,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
        <p:nvSpPr>
          <p:cNvPr id="7" name="Content Placeholder 5"/>
          <p:cNvSpPr txBox="1">
            <a:spLocks/>
          </p:cNvSpPr>
          <p:nvPr/>
        </p:nvSpPr>
        <p:spPr>
          <a:xfrm>
            <a:off x="533400" y="1516698"/>
            <a:ext cx="8534400" cy="11430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sz="2800" dirty="0" smtClean="0"/>
              <a:t>How many lines will be printed? </a:t>
            </a:r>
            <a:r>
              <a:rPr lang="en-US" sz="2800" dirty="0" smtClean="0"/>
              <a:t>Will the output </a:t>
            </a:r>
            <a:r>
              <a:rPr lang="en-US" sz="2800" dirty="0" smtClean="0"/>
              <a:t>always be the same? </a:t>
            </a:r>
            <a:endParaRPr lang="en-US" sz="2800" dirty="0"/>
          </a:p>
        </p:txBody>
      </p:sp>
      <p:pic>
        <p:nvPicPr>
          <p:cNvPr id="8" name="Picture 7" descr="forkdemo2.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42" y="2438400"/>
            <a:ext cx="8564159" cy="4165864"/>
          </a:xfrm>
          <a:prstGeom prst="rect">
            <a:avLst/>
          </a:prstGeom>
        </p:spPr>
      </p:pic>
    </p:spTree>
    <p:extLst>
      <p:ext uri="{BB962C8B-B14F-4D97-AF65-F5344CB8AC3E}">
        <p14:creationId xmlns:p14="http://schemas.microsoft.com/office/powerpoint/2010/main" val="2460769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153400" cy="990600"/>
          </a:xfrm>
        </p:spPr>
        <p:txBody>
          <a:bodyPr/>
          <a:lstStyle/>
          <a:p>
            <a:r>
              <a:rPr lang="en-US" dirty="0" smtClean="0"/>
              <a:t>Example 2</a:t>
            </a:r>
            <a:endParaRPr lang="en-US" dirty="0"/>
          </a:p>
        </p:txBody>
      </p:sp>
      <p:sp>
        <p:nvSpPr>
          <p:cNvPr id="3" name="Date Placeholder 2"/>
          <p:cNvSpPr>
            <a:spLocks noGrp="1"/>
          </p:cNvSpPr>
          <p:nvPr>
            <p:ph type="dt" sz="half" idx="10"/>
          </p:nvPr>
        </p:nvSpPr>
        <p:spPr/>
        <p:txBody>
          <a:bodyPr/>
          <a:lstStyle/>
          <a:p>
            <a:r>
              <a:rPr lang="en-US" smtClean="0"/>
              <a:t>Feb-16,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885690" y="0"/>
            <a:ext cx="4258310" cy="2092960"/>
          </a:xfrm>
          <a:prstGeom prst="rect">
            <a:avLst/>
          </a:prstGeom>
          <a:noFill/>
        </p:spPr>
      </p:pic>
      <p:sp>
        <p:nvSpPr>
          <p:cNvPr id="8" name="TextBox 7"/>
          <p:cNvSpPr txBox="1"/>
          <p:nvPr/>
        </p:nvSpPr>
        <p:spPr>
          <a:xfrm>
            <a:off x="0" y="2362200"/>
            <a:ext cx="9267602" cy="954107"/>
          </a:xfrm>
          <a:prstGeom prst="rect">
            <a:avLst/>
          </a:prstGeom>
          <a:noFill/>
        </p:spPr>
        <p:txBody>
          <a:bodyPr wrap="none" rtlCol="0">
            <a:spAutoFit/>
          </a:bodyPr>
          <a:lstStyle/>
          <a:p>
            <a:r>
              <a:rPr lang="en-US" sz="2800" dirty="0" smtClean="0"/>
              <a:t>Write pseudo </a:t>
            </a:r>
            <a:r>
              <a:rPr lang="en-US" sz="2800" dirty="0"/>
              <a:t>c</a:t>
            </a:r>
            <a:r>
              <a:rPr lang="en-US" sz="2800" dirty="0" smtClean="0"/>
              <a:t>ode for creating the process </a:t>
            </a:r>
            <a:r>
              <a:rPr lang="en-US" sz="2800" dirty="0" smtClean="0"/>
              <a:t>tree. The numbers </a:t>
            </a:r>
          </a:p>
          <a:p>
            <a:r>
              <a:rPr lang="en-US" sz="2800" dirty="0"/>
              <a:t>i</a:t>
            </a:r>
            <a:r>
              <a:rPr lang="en-US" sz="2800" dirty="0" smtClean="0"/>
              <a:t>nside the circles s</a:t>
            </a:r>
            <a:r>
              <a:rPr lang="en-US" sz="2800" dirty="0" smtClean="0"/>
              <a:t>imply represent the order of process creation </a:t>
            </a:r>
            <a:endParaRPr lang="en-US" sz="2800" dirty="0"/>
          </a:p>
        </p:txBody>
      </p:sp>
    </p:spTree>
    <p:extLst>
      <p:ext uri="{BB962C8B-B14F-4D97-AF65-F5344CB8AC3E}">
        <p14:creationId xmlns:p14="http://schemas.microsoft.com/office/powerpoint/2010/main" val="225391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37"/>
            <a:ext cx="9144000" cy="990600"/>
          </a:xfrm>
        </p:spPr>
        <p:txBody>
          <a:bodyPr/>
          <a:lstStyle/>
          <a:p>
            <a:pPr algn="r"/>
            <a:r>
              <a:rPr lang="en-US" dirty="0" err="1" smtClean="0"/>
              <a:t>Eg</a:t>
            </a:r>
            <a:r>
              <a:rPr lang="en-US" dirty="0" smtClean="0"/>
              <a:t>. 3</a:t>
            </a:r>
            <a:endParaRPr lang="en-US" dirty="0"/>
          </a:p>
        </p:txBody>
      </p:sp>
      <p:sp>
        <p:nvSpPr>
          <p:cNvPr id="3" name="Date Placeholder 2"/>
          <p:cNvSpPr>
            <a:spLocks noGrp="1"/>
          </p:cNvSpPr>
          <p:nvPr>
            <p:ph type="dt" sz="half" idx="10"/>
          </p:nvPr>
        </p:nvSpPr>
        <p:spPr/>
        <p:txBody>
          <a:bodyPr/>
          <a:lstStyle/>
          <a:p>
            <a:r>
              <a:rPr lang="en-US" smtClean="0"/>
              <a:t>Feb-16, 2016</a:t>
            </a:r>
            <a:endParaRPr lang="en-US" dirty="0"/>
          </a:p>
        </p:txBody>
      </p:sp>
      <p:sp>
        <p:nvSpPr>
          <p:cNvPr id="4" name="Footer Placeholder 3"/>
          <p:cNvSpPr>
            <a:spLocks noGrp="1"/>
          </p:cNvSpPr>
          <p:nvPr>
            <p:ph type="ftr" sz="quarter" idx="11"/>
          </p:nvPr>
        </p:nvSpPr>
        <p:spPr>
          <a:xfrm>
            <a:off x="609600" y="6598893"/>
            <a:ext cx="5421083" cy="365125"/>
          </a:xfrm>
        </p:spPr>
        <p:txBody>
          <a:bodyPr/>
          <a:lstStyle/>
          <a:p>
            <a:r>
              <a:rPr lang="en-US" smtClean="0"/>
              <a:t>CSCE-313 Spring 2016</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 y="-15688"/>
            <a:ext cx="5804647" cy="6628001"/>
          </a:xfrm>
          <a:prstGeom prst="rect">
            <a:avLst/>
          </a:prstGeom>
        </p:spPr>
      </p:pic>
    </p:spTree>
    <p:extLst>
      <p:ext uri="{BB962C8B-B14F-4D97-AF65-F5344CB8AC3E}">
        <p14:creationId xmlns:p14="http://schemas.microsoft.com/office/powerpoint/2010/main" val="1231939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Date Placeholder 2"/>
          <p:cNvSpPr>
            <a:spLocks noGrp="1"/>
          </p:cNvSpPr>
          <p:nvPr>
            <p:ph type="dt" sz="half" idx="10"/>
          </p:nvPr>
        </p:nvSpPr>
        <p:spPr/>
        <p:txBody>
          <a:bodyPr/>
          <a:lstStyle/>
          <a:p>
            <a:r>
              <a:rPr lang="en-US" smtClean="0"/>
              <a:t>Feb-16,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
        <p:nvSpPr>
          <p:cNvPr id="6" name="Content Placeholder 5"/>
          <p:cNvSpPr>
            <a:spLocks noGrp="1"/>
          </p:cNvSpPr>
          <p:nvPr>
            <p:ph sz="quarter" idx="1"/>
          </p:nvPr>
        </p:nvSpPr>
        <p:spPr>
          <a:xfrm>
            <a:off x="612648" y="5029200"/>
            <a:ext cx="8153400" cy="1295400"/>
          </a:xfrm>
        </p:spPr>
        <p:txBody>
          <a:bodyPr/>
          <a:lstStyle/>
          <a:p>
            <a:r>
              <a:rPr lang="en-US" dirty="0" smtClean="0"/>
              <a:t>Output of the ordering of print statements may change on repeated execution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615024"/>
            <a:ext cx="4724400" cy="3245901"/>
          </a:xfrm>
          <a:prstGeom prst="rect">
            <a:avLst/>
          </a:prstGeom>
        </p:spPr>
      </p:pic>
    </p:spTree>
    <p:extLst>
      <p:ext uri="{BB962C8B-B14F-4D97-AF65-F5344CB8AC3E}">
        <p14:creationId xmlns:p14="http://schemas.microsoft.com/office/powerpoint/2010/main" val="3941849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153400" cy="990600"/>
          </a:xfrm>
        </p:spPr>
        <p:txBody>
          <a:bodyPr/>
          <a:lstStyle/>
          <a:p>
            <a:r>
              <a:rPr lang="en-US" dirty="0" smtClean="0"/>
              <a:t>Eg.4</a:t>
            </a:r>
            <a:endParaRPr lang="en-US" dirty="0"/>
          </a:p>
        </p:txBody>
      </p:sp>
      <p:sp>
        <p:nvSpPr>
          <p:cNvPr id="3" name="Date Placeholder 2"/>
          <p:cNvSpPr>
            <a:spLocks noGrp="1"/>
          </p:cNvSpPr>
          <p:nvPr>
            <p:ph type="dt" sz="half" idx="10"/>
          </p:nvPr>
        </p:nvSpPr>
        <p:spPr/>
        <p:txBody>
          <a:bodyPr/>
          <a:lstStyle/>
          <a:p>
            <a:r>
              <a:rPr lang="en-US" smtClean="0"/>
              <a:t>Feb-16,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018" y="533400"/>
            <a:ext cx="7772400" cy="5479108"/>
          </a:xfrm>
          <a:prstGeom prst="rect">
            <a:avLst/>
          </a:prstGeom>
        </p:spPr>
      </p:pic>
    </p:spTree>
    <p:extLst>
      <p:ext uri="{BB962C8B-B14F-4D97-AF65-F5344CB8AC3E}">
        <p14:creationId xmlns:p14="http://schemas.microsoft.com/office/powerpoint/2010/main" val="549890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Example 5</a:t>
            </a:r>
            <a:endParaRPr lang="en-US" dirty="0"/>
          </a:p>
        </p:txBody>
      </p:sp>
      <p:sp>
        <p:nvSpPr>
          <p:cNvPr id="3" name="Date Placeholder 2"/>
          <p:cNvSpPr>
            <a:spLocks noGrp="1"/>
          </p:cNvSpPr>
          <p:nvPr>
            <p:ph type="dt" sz="half" idx="10"/>
          </p:nvPr>
        </p:nvSpPr>
        <p:spPr/>
        <p:txBody>
          <a:bodyPr/>
          <a:lstStyle/>
          <a:p>
            <a:r>
              <a:rPr lang="en-US" smtClean="0"/>
              <a:t>Feb-16,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400800" cy="6115050"/>
          </a:xfrm>
          <a:prstGeom prst="rect">
            <a:avLst/>
          </a:prstGeom>
        </p:spPr>
      </p:pic>
    </p:spTree>
    <p:extLst>
      <p:ext uri="{BB962C8B-B14F-4D97-AF65-F5344CB8AC3E}">
        <p14:creationId xmlns:p14="http://schemas.microsoft.com/office/powerpoint/2010/main" val="1882657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1521</Words>
  <Application>Microsoft Office PowerPoint</Application>
  <PresentationFormat>On-screen Show (4:3)</PresentationFormat>
  <Paragraphs>398</Paragraphs>
  <Slides>27</Slides>
  <Notes>14</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27</vt:i4>
      </vt:variant>
    </vt:vector>
  </HeadingPairs>
  <TitlesOfParts>
    <vt:vector size="46" baseType="lpstr">
      <vt:lpstr>Arial</vt:lpstr>
      <vt:lpstr>Arial Narrow</vt:lpstr>
      <vt:lpstr>Calibri</vt:lpstr>
      <vt:lpstr>Calibri Light</vt:lpstr>
      <vt:lpstr>Chalkboard</vt:lpstr>
      <vt:lpstr>Courier</vt:lpstr>
      <vt:lpstr>Courier New</vt:lpstr>
      <vt:lpstr>Impact</vt:lpstr>
      <vt:lpstr>MS PGothic</vt:lpstr>
      <vt:lpstr>MS PGothic</vt:lpstr>
      <vt:lpstr>Neo Sans Intel</vt:lpstr>
      <vt:lpstr>Neo Sans Intel Medium</vt:lpstr>
      <vt:lpstr>Symbol</vt:lpstr>
      <vt:lpstr>Times New Roman</vt:lpstr>
      <vt:lpstr>Tw Cen MT</vt:lpstr>
      <vt:lpstr>Wingdings</vt:lpstr>
      <vt:lpstr>Wingdings 2</vt:lpstr>
      <vt:lpstr>Student presentation</vt:lpstr>
      <vt:lpstr>Intel dark blue background</vt:lpstr>
      <vt:lpstr>CSCE 313 – unix process elements and extended discussion</vt:lpstr>
      <vt:lpstr>Before we start</vt:lpstr>
      <vt:lpstr>Key Learnings from 2/9</vt:lpstr>
      <vt:lpstr>Discussion – Example 1</vt:lpstr>
      <vt:lpstr>Example 2</vt:lpstr>
      <vt:lpstr>Eg. 3</vt:lpstr>
      <vt:lpstr>Output</vt:lpstr>
      <vt:lpstr>Eg.4</vt:lpstr>
      <vt:lpstr>Example 5</vt:lpstr>
      <vt:lpstr>Theme of Today’s Lecture</vt:lpstr>
      <vt:lpstr>OS Bottom Line: Run Programs</vt:lpstr>
      <vt:lpstr>States of a Process</vt:lpstr>
      <vt:lpstr>Questions</vt:lpstr>
      <vt:lpstr>The Execution Trace of Processes</vt:lpstr>
      <vt:lpstr>Process Data Structures</vt:lpstr>
      <vt:lpstr>Process Control Block (PCB)</vt:lpstr>
      <vt:lpstr>PCB and the Hardware States</vt:lpstr>
      <vt:lpstr>Process Context Switch</vt:lpstr>
      <vt:lpstr>Process Scheduling Queues</vt:lpstr>
      <vt:lpstr>Example for the Use of PCBs:  Process Queues</vt:lpstr>
      <vt:lpstr>Schedulers</vt:lpstr>
      <vt:lpstr>Schedulers</vt:lpstr>
      <vt:lpstr>Zombies</vt:lpstr>
      <vt:lpstr>Zombie Example</vt:lpstr>
      <vt:lpstr>Summary</vt:lpstr>
      <vt:lpstr>Some questions to ponder about Process</vt:lpstr>
      <vt:lpstr>Next Meeting: Thursday 2/18</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2016-02-16T16:57:22Z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