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  <p:sldMasterId id="2147483706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790" autoAdjust="0"/>
  </p:normalViewPr>
  <p:slideViewPr>
    <p:cSldViewPr>
      <p:cViewPr varScale="1">
        <p:scale>
          <a:sx n="64" d="100"/>
          <a:sy n="64" d="100"/>
        </p:scale>
        <p:origin x="137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D5114265-84A8-4E57-86D6-0208D9583C36}" type="slidenum">
              <a:rPr lang="en-US" sz="1800"/>
              <a:pPr/>
              <a:t>14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668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Walk through some of the connections: Windows dragged in some tech from VMS and UNIX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0FB05590-0E68-4CA6-86B7-30312BAA88C8}" type="slidenum">
              <a:rPr lang="en-US" sz="1800"/>
              <a:pPr/>
              <a:t>15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403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B439377-235E-4F5D-99C7-2AF9F5532F2D}" type="slidenum">
              <a:rPr lang="en-US" sz="1800"/>
              <a:pPr/>
              <a:t>16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038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4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409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An excuse to define some terms!  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80C6329D-5E91-4F01-BEDD-C99FA7BC55B8}" type="slidenum">
              <a:rPr lang="en-US" sz="1800"/>
              <a:pPr/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8634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210076C0-A0DC-4B44-8C85-FE021DD8BE91}" type="slidenum">
              <a:rPr lang="en-US" sz="1800"/>
              <a:pPr/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129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0B9B6EF-35A5-4915-B509-2FAFD416C3F8}" type="slidenum">
              <a:rPr lang="en-US" sz="1800"/>
              <a:pPr/>
              <a:t>23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23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8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43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556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78877-3ECE-4DAE-979E-CCB0D0C9ED42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8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88062-D966-443F-8965-AD9C6C4567E4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2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15DC4-C649-4B9B-81F8-F76BB260150D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5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571038"/>
            <a:ext cx="2971800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263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26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3F0ED0-2F40-4940-AEEA-F1D5E46A0736}" type="slidenum">
              <a:rPr lang="he-IL" sz="11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sz="1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9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And wait…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CDD19D0-1DD6-4318-B979-D5C79BCEB5E0}" type="slidenum">
              <a:rPr lang="en-US" sz="1800"/>
              <a:pPr/>
              <a:t>12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271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77A8FC6-DB55-4E5D-8EF3-C12ED90DF34C}" type="slidenum">
              <a:rPr lang="en-US" sz="1800"/>
              <a:pPr/>
              <a:t>13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47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928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Calibri Light" panose="020F0302020204030204" pitchFamily="34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_profile/get_resource/ijkurzhq5lm6z/ijv1m62t9m53v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lass_profile/get_resource/ijkurzhq5lm6z/ijv2ikwynbs13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818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CSCE 313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 introduction to operating systems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Aakash Tyagi</a:t>
            </a:r>
            <a:br>
              <a:rPr lang="en-US" dirty="0" smtClean="0"/>
            </a:br>
            <a:r>
              <a:rPr lang="en-US" dirty="0" smtClean="0"/>
              <a:t>CSCE 313 Spring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January 26,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Reference: Textbook Chapter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-163512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High-level programming </a:t>
            </a:r>
            <a:r>
              <a:rPr lang="en-US" sz="1400" dirty="0" smtClean="0"/>
              <a:t>(‘toy’ High-Level-Language)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304800" y="609600"/>
            <a:ext cx="7777163" cy="5791200"/>
          </a:xfrm>
          <a:prstGeom prst="rect">
            <a:avLst/>
          </a:prstGeom>
          <a:solidFill>
            <a:srgbClr val="FFFFD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3399"/>
              </a:buClr>
              <a:buSzPct val="10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Graphic Bat for a Pong Game */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Bat {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field int x, y;            // screen location of the bat's top-left corner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field int width, height;   // bat's width &amp; height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The class constructor and most of the class methods are omitted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/** Draws (color=true) or erases (color=false) the bat */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method void draw(boolean color) {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do Screen.setColor(color);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do Screen.drawRectangle(x,y,x+width,y+height);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return;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/** Moves the bat one step (4 pixels) to the right. */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method void moveR() {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do draw(false);  // erase the bat at the current location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let x = x + 4;   // change the bat's X-location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but don't go beyond the screen's right border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((x + width) &gt; 511) {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let x = 511 - width;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do draw(true);  // re-draw the bat in the new location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return;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516688" y="4508500"/>
          <a:ext cx="24479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9043416" imgH="7223760" progId="Visio.Drawing.6">
                  <p:embed/>
                </p:oleObj>
              </mc:Choice>
              <mc:Fallback>
                <p:oleObj r:id="rId4" imgW="9043416" imgH="72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4479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2988" y="2776538"/>
            <a:ext cx="6840537" cy="581025"/>
            <a:chOff x="748" y="1703"/>
            <a:chExt cx="4309" cy="366"/>
          </a:xfrm>
        </p:grpSpPr>
        <p:sp>
          <p:nvSpPr>
            <p:cNvPr id="20486" name="Rectangle 10"/>
            <p:cNvSpPr>
              <a:spLocks noChangeArrowheads="1"/>
            </p:cNvSpPr>
            <p:nvPr/>
          </p:nvSpPr>
          <p:spPr bwMode="auto">
            <a:xfrm>
              <a:off x="748" y="1797"/>
              <a:ext cx="3221" cy="182"/>
            </a:xfrm>
            <a:prstGeom prst="rect">
              <a:avLst/>
            </a:prstGeom>
            <a:solidFill>
              <a:srgbClr val="FFFF00">
                <a:alpha val="3098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7" name="Text Box 11" descr="Bouquet"/>
            <p:cNvSpPr txBox="1">
              <a:spLocks noChangeArrowheads="1"/>
            </p:cNvSpPr>
            <p:nvPr/>
          </p:nvSpPr>
          <p:spPr bwMode="auto">
            <a:xfrm>
              <a:off x="3991" y="1703"/>
              <a:ext cx="10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3399"/>
                  </a:solidFill>
                </a:rPr>
                <a:t>Typical call to an OS method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153400" cy="990600"/>
          </a:xfrm>
        </p:spPr>
        <p:txBody>
          <a:bodyPr/>
          <a:lstStyle/>
          <a:p>
            <a:r>
              <a:rPr lang="en-US" dirty="0" smtClean="0"/>
              <a:t>Operating system level </a:t>
            </a:r>
            <a:r>
              <a:rPr lang="en-US" sz="1600" dirty="0" smtClean="0"/>
              <a:t>(‘toy’ OS)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3850" y="685800"/>
            <a:ext cx="7777163" cy="5791200"/>
          </a:xfrm>
          <a:prstGeom prst="rect">
            <a:avLst/>
          </a:prstGeom>
          <a:solidFill>
            <a:srgbClr val="FFFFD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3399"/>
              </a:buClr>
              <a:buSzPct val="10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An OS-level screen driver that abstracts the computer's physical screen */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Screen</a:t>
            </a: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static boolean currentColor;  // the current color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The Screen class is a collection of methods, each implementing one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abstract screen-oriented operation.  Most of this code is omitted.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/** Draws a rectangle in the current color. */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the rectangle's top left corner is anchored at screen location (x0,y0)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and its width and length are x1 and y1, respectively.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void drawRectangle(int x0, int y0, int x1, int y1) 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var int x, y;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let x = x0;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while (x &lt; x1) 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let y = y0;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while(y &lt; y1) {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do Screen.drawPixel(x,y);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let y = y+1;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let x = x+1;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516688" y="4508500"/>
          <a:ext cx="24479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9043416" imgH="7223760" progId="Visio.Drawing.6">
                  <p:embed/>
                </p:oleObj>
              </mc:Choice>
              <mc:Fallback>
                <p:oleObj r:id="rId4" imgW="9043416" imgH="72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4479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04800"/>
            <a:ext cx="84582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pitchFamily="-107" charset="-128"/>
              </a:rPr>
              <a:t>Early Operating Systems:</a:t>
            </a:r>
            <a:br>
              <a:rPr lang="en-US" dirty="0" smtClean="0">
                <a:ea typeface="ＭＳ Ｐゴシック" pitchFamily="-107" charset="-128"/>
              </a:rPr>
            </a:br>
            <a:r>
              <a:rPr lang="en-US" dirty="0" smtClean="0">
                <a:ea typeface="ＭＳ Ｐゴシック" pitchFamily="-107" charset="-128"/>
              </a:rPr>
              <a:t>Computers Very Expensive</a:t>
            </a:r>
            <a:endParaRPr lang="en-US" dirty="0">
              <a:ea typeface="ＭＳ Ｐゴシック" pitchFamily="-107" charset="-128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One application at a time</a:t>
            </a:r>
          </a:p>
          <a:p>
            <a:pPr lvl="1"/>
            <a:r>
              <a:rPr lang="en-US" sz="2400" dirty="0" smtClean="0"/>
              <a:t>Had complete control of hardware</a:t>
            </a:r>
          </a:p>
          <a:p>
            <a:pPr lvl="1"/>
            <a:r>
              <a:rPr lang="en-US" sz="2400" dirty="0" smtClean="0"/>
              <a:t>Users would stand in line to use the computer</a:t>
            </a:r>
          </a:p>
          <a:p>
            <a:pPr lvl="1"/>
            <a:r>
              <a:rPr lang="en-US" sz="2400" dirty="0" smtClean="0"/>
              <a:t>OS was runtime library</a:t>
            </a:r>
          </a:p>
          <a:p>
            <a:r>
              <a:rPr lang="en-US" sz="2400" b="1" dirty="0" smtClean="0"/>
              <a:t>Batch systems</a:t>
            </a:r>
          </a:p>
          <a:p>
            <a:pPr lvl="1"/>
            <a:r>
              <a:rPr lang="en-US" sz="2400" dirty="0" smtClean="0"/>
              <a:t>Keep CPU busy by having a queue of jobs</a:t>
            </a:r>
          </a:p>
          <a:p>
            <a:pPr lvl="1"/>
            <a:r>
              <a:rPr lang="en-US" sz="2400" dirty="0" smtClean="0"/>
              <a:t>OS would load next job while current one runs (DMA – Direct Memory Access capability)</a:t>
            </a:r>
          </a:p>
          <a:p>
            <a:pPr lvl="1"/>
            <a:r>
              <a:rPr lang="en-US" sz="2400" dirty="0" smtClean="0"/>
              <a:t>Users would submit jobs, and wait, and wait, and </a:t>
            </a:r>
            <a:r>
              <a:rPr lang="en-US" sz="2400" dirty="0" smtClean="0"/>
              <a:t>…….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F158306E-0CC3-4CA2-BD78-E26166F2B711}" type="slidenum">
              <a:rPr lang="en-US" sz="1200">
                <a:solidFill>
                  <a:srgbClr val="898989"/>
                </a:solidFill>
              </a:rPr>
              <a:pPr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pitchFamily="-107" charset="-128"/>
              </a:rPr>
              <a:t>Time-Sharing Operating Systems:</a:t>
            </a:r>
            <a:br>
              <a:rPr lang="en-US" dirty="0" smtClean="0">
                <a:ea typeface="ＭＳ Ｐゴシック" pitchFamily="-107" charset="-128"/>
              </a:rPr>
            </a:br>
            <a:r>
              <a:rPr lang="en-US" dirty="0" smtClean="0">
                <a:ea typeface="ＭＳ Ｐゴシック" pitchFamily="-107" charset="-128"/>
              </a:rPr>
              <a:t>Computers and People Expensive</a:t>
            </a:r>
            <a:endParaRPr lang="en-US" dirty="0">
              <a:ea typeface="ＭＳ Ｐゴシック" pitchFamily="-107" charset="-128"/>
            </a:endParaRP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Multiple users on computer </a:t>
            </a:r>
            <a:r>
              <a:rPr lang="en-US" sz="3200" dirty="0" smtClean="0"/>
              <a:t>at the ‘same time’</a:t>
            </a:r>
            <a:endParaRPr lang="en-US" sz="3200" dirty="0" smtClean="0"/>
          </a:p>
          <a:p>
            <a:pPr lvl="1"/>
            <a:r>
              <a:rPr lang="en-US" sz="2800" dirty="0" smtClean="0"/>
              <a:t>Timesharing: round-robin or similar method of CPU ‘visiting’ each program in execution</a:t>
            </a:r>
            <a:endParaRPr lang="en-US" sz="2800" dirty="0" smtClean="0"/>
          </a:p>
          <a:p>
            <a:pPr lvl="1"/>
            <a:r>
              <a:rPr lang="en-US" sz="2800" dirty="0" smtClean="0"/>
              <a:t>Multiprogramming</a:t>
            </a:r>
            <a:r>
              <a:rPr lang="en-US" sz="2800" dirty="0" smtClean="0"/>
              <a:t>: run multiple programs at same </a:t>
            </a:r>
            <a:r>
              <a:rPr lang="en-US" sz="2800" dirty="0" smtClean="0"/>
              <a:t>time</a:t>
            </a:r>
          </a:p>
          <a:p>
            <a:r>
              <a:rPr lang="en-US" sz="3100" dirty="0" smtClean="0"/>
              <a:t>As </a:t>
            </a:r>
            <a:r>
              <a:rPr lang="en-US" sz="3100" dirty="0" smtClean="0"/>
              <a:t>computers became cheaper, more important to optimize for user time, not computer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95AD687-62B1-4A53-9921-1088ECC46992}" type="slidenum">
              <a:rPr lang="en-US" sz="1200">
                <a:solidFill>
                  <a:srgbClr val="898989"/>
                </a:solidFill>
              </a:rPr>
              <a:pPr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04800"/>
            <a:ext cx="84582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Today</a:t>
            </a:r>
            <a:r>
              <a:rPr lang="en-US" altLang="en-US" dirty="0" smtClean="0"/>
              <a:t>’</a:t>
            </a:r>
            <a:r>
              <a:rPr lang="en-US" dirty="0" smtClean="0"/>
              <a:t>s Operating Systems:</a:t>
            </a:r>
            <a:br>
              <a:rPr lang="en-US" dirty="0" smtClean="0"/>
            </a:br>
            <a:r>
              <a:rPr lang="en-US" dirty="0" smtClean="0"/>
              <a:t>Computers Cheap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Smartphones</a:t>
            </a:r>
          </a:p>
          <a:p>
            <a:r>
              <a:rPr lang="en-US" smtClean="0"/>
              <a:t>Embedded systems</a:t>
            </a:r>
          </a:p>
          <a:p>
            <a:r>
              <a:rPr lang="en-US" smtClean="0"/>
              <a:t>Web servers</a:t>
            </a:r>
          </a:p>
          <a:p>
            <a:r>
              <a:rPr lang="en-US" smtClean="0"/>
              <a:t>Laptops</a:t>
            </a:r>
          </a:p>
          <a:p>
            <a:r>
              <a:rPr lang="en-US" smtClean="0"/>
              <a:t>Tablets</a:t>
            </a:r>
          </a:p>
          <a:p>
            <a:r>
              <a:rPr lang="en-US" smtClean="0"/>
              <a:t>Virtual machines</a:t>
            </a:r>
          </a:p>
          <a:p>
            <a:r>
              <a:rPr lang="en-US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CB068C47-7F96-4D2C-B7CC-9759604CF1D6}" type="slidenum">
              <a:rPr lang="en-US" sz="1200">
                <a:solidFill>
                  <a:srgbClr val="898989"/>
                </a:solidFill>
              </a:rPr>
              <a:pPr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History</a:t>
            </a:r>
          </a:p>
        </p:txBody>
      </p:sp>
      <p:pic>
        <p:nvPicPr>
          <p:cNvPr id="99330" name="Content Placeholder 3" descr="history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5" r="-20135"/>
          <a:stretch>
            <a:fillRect/>
          </a:stretch>
        </p:blipFill>
        <p:spPr>
          <a:xfrm>
            <a:off x="-457200" y="1283997"/>
            <a:ext cx="10552113" cy="5804190"/>
          </a:xfrm>
        </p:spPr>
      </p:pic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Tomorrow</a:t>
            </a:r>
            <a:r>
              <a:rPr lang="en-US" altLang="en-US" smtClean="0"/>
              <a:t>’</a:t>
            </a:r>
            <a:r>
              <a:rPr lang="en-US" smtClean="0"/>
              <a:t>s Operating Systems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Giant-scale data centers</a:t>
            </a:r>
          </a:p>
          <a:p>
            <a:r>
              <a:rPr lang="en-US" sz="2800" smtClean="0"/>
              <a:t>Increasing numbers of processors per computer</a:t>
            </a:r>
          </a:p>
          <a:p>
            <a:r>
              <a:rPr lang="en-US" sz="2800" smtClean="0"/>
              <a:t>Increasing numbers of computers per user</a:t>
            </a:r>
          </a:p>
          <a:p>
            <a:r>
              <a:rPr lang="en-US" sz="2800" smtClean="0"/>
              <a:t>Very large scale storage</a:t>
            </a:r>
          </a:p>
          <a:p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FF0E1DE-76D6-40E9-9CD0-C2F4C521DA5A}" type="slidenum">
              <a:rPr lang="en-US" sz="1200">
                <a:solidFill>
                  <a:srgbClr val="898989"/>
                </a:solidFill>
              </a:rPr>
              <a:pPr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Operating System?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858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Referee</a:t>
            </a:r>
          </a:p>
          <a:p>
            <a:pPr lvl="1"/>
            <a:r>
              <a:rPr lang="en-US" smtClean="0"/>
              <a:t>Manage sharing of resources, Protection, Isolation</a:t>
            </a:r>
          </a:p>
          <a:p>
            <a:pPr lvl="2"/>
            <a:r>
              <a:rPr lang="en-US" smtClean="0"/>
              <a:t>Resource allocation, isolation, communication</a:t>
            </a:r>
          </a:p>
          <a:p>
            <a:r>
              <a:rPr lang="en-US" smtClean="0"/>
              <a:t>Illusionist</a:t>
            </a:r>
          </a:p>
          <a:p>
            <a:pPr lvl="1"/>
            <a:r>
              <a:rPr lang="en-US" smtClean="0"/>
              <a:t>Provide clean, easy to use abstractions of physical resources</a:t>
            </a:r>
          </a:p>
          <a:p>
            <a:pPr lvl="2"/>
            <a:r>
              <a:rPr lang="en-US" smtClean="0"/>
              <a:t>Infinite memory, dedicated machine</a:t>
            </a:r>
          </a:p>
          <a:p>
            <a:pPr lvl="2"/>
            <a:r>
              <a:rPr lang="en-US" smtClean="0"/>
              <a:t>Masking limitations, virtualization</a:t>
            </a:r>
          </a:p>
          <a:p>
            <a:r>
              <a:rPr lang="en-US" smtClean="0"/>
              <a:t>Glue</a:t>
            </a:r>
          </a:p>
          <a:p>
            <a:pPr lvl="1"/>
            <a:r>
              <a:rPr lang="en-US" smtClean="0"/>
              <a:t>Common services</a:t>
            </a:r>
          </a:p>
          <a:p>
            <a:pPr lvl="2"/>
            <a:r>
              <a:rPr lang="en-US" smtClean="0"/>
              <a:t>Storage, Window system, Networking</a:t>
            </a:r>
          </a:p>
          <a:p>
            <a:pPr lvl="2"/>
            <a:r>
              <a:rPr lang="en-US" smtClean="0"/>
              <a:t>Sharing, Authorization</a:t>
            </a:r>
          </a:p>
          <a:p>
            <a:pPr lvl="2"/>
            <a:r>
              <a:rPr lang="en-US" smtClean="0"/>
              <a:t>Look and feel</a:t>
            </a:r>
          </a:p>
        </p:txBody>
      </p:sp>
      <p:sp>
        <p:nvSpPr>
          <p:cNvPr id="1064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 smtClean="0">
                <a:solidFill>
                  <a:srgbClr val="FF9900"/>
                </a:solidFill>
                <a:latin typeface="Times New Roman" panose="02020603050405020304" pitchFamily="18" charset="0"/>
              </a:rPr>
              <a:t>Jan 26, 2016</a:t>
            </a:r>
            <a:endParaRPr lang="en-US" sz="12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 smtClean="0">
                <a:solidFill>
                  <a:srgbClr val="114FFB"/>
                </a:solidFill>
                <a:latin typeface="Helvetica" panose="020B0604020202020204" pitchFamily="34" charset="0"/>
              </a:rPr>
              <a:t>CSCE-313 Spring 2016</a:t>
            </a:r>
            <a:endParaRPr lang="en-US" sz="12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9580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0630490-31BA-49FE-B327-924B81B9EB15}" type="slidenum">
              <a:rPr lang="en-US" sz="1400">
                <a:solidFill>
                  <a:srgbClr val="FF99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sz="1400" b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50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14112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1292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1663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smtClean="0"/>
              <a:t>What, then, </a:t>
            </a:r>
            <a:r>
              <a:rPr lang="en-US" b="1" smtClean="0"/>
              <a:t>is</a:t>
            </a:r>
            <a:r>
              <a:rPr lang="en-US" smtClean="0"/>
              <a:t> an Operating System?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534400" cy="5334000"/>
          </a:xfrm>
          <a:noFill/>
        </p:spPr>
        <p:txBody>
          <a:bodyPr lIns="90488" tIns="44450" rIns="90488" bIns="44450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OS controls and coordinates the use of system resources.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0066FF"/>
                </a:solidFill>
              </a:rPr>
              <a:t>Primary goal</a:t>
            </a:r>
            <a:r>
              <a:rPr lang="en-US" dirty="0" smtClean="0"/>
              <a:t>: Provide a </a:t>
            </a:r>
            <a:r>
              <a:rPr lang="en-US" b="1" u="sng" dirty="0" smtClean="0">
                <a:solidFill>
                  <a:srgbClr val="FF0000"/>
                </a:solidFill>
              </a:rPr>
              <a:t>convenient</a:t>
            </a:r>
            <a:r>
              <a:rPr lang="en-US" dirty="0" smtClean="0"/>
              <a:t> environment for a user to access the available resources (CPU, memory, I/O)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appropriate abstractions (files, processes, ...)</a:t>
            </a:r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“</a:t>
            </a:r>
            <a:r>
              <a:rPr lang="en-US" altLang="ja-JP" dirty="0" smtClean="0"/>
              <a:t>virtual machine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>
              <a:lnSpc>
                <a:spcPct val="90000"/>
              </a:lnSpc>
            </a:pPr>
            <a:endParaRPr lang="en-US" u="sng" dirty="0" smtClean="0"/>
          </a:p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0066FF"/>
                </a:solidFill>
              </a:rPr>
              <a:t>Secondary goal</a:t>
            </a:r>
            <a:r>
              <a:rPr lang="en-US" dirty="0" smtClean="0"/>
              <a:t>: </a:t>
            </a:r>
            <a:r>
              <a:rPr lang="en-US" b="1" u="sng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operation of the computer system.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66FF"/>
                </a:solidFill>
              </a:rPr>
              <a:t>Resource Management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Transforming:</a:t>
            </a:r>
            <a:r>
              <a:rPr lang="en-US" dirty="0" smtClean="0"/>
              <a:t> Create virtual substitutes that are easier to use.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Multiplexing:</a:t>
            </a:r>
            <a:r>
              <a:rPr lang="en-US" dirty="0" smtClean="0"/>
              <a:t> Create the illusion of multiple resources from a single resource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Scheduling:</a:t>
            </a:r>
            <a:r>
              <a:rPr lang="en-US" dirty="0" smtClean="0"/>
              <a:t>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Who gets the resource when?</a:t>
            </a:r>
            <a:r>
              <a:rPr lang="ja-JP" altLang="en-US" dirty="0" smtClean="0"/>
              <a:t>”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Jan 26, 2016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04AEFAB5-BF00-417D-8768-E03C7C6A0511}" type="slidenum">
              <a:rPr lang="en-US" sz="1200">
                <a:solidFill>
                  <a:srgbClr val="898989"/>
                </a:solidFill>
              </a:rPr>
              <a:pPr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CSCE-313 Spring 2016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9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What an operating system is </a:t>
            </a:r>
            <a:r>
              <a:rPr lang="en-US" b="1" dirty="0" smtClean="0"/>
              <a:t>not</a:t>
            </a:r>
            <a:endParaRPr lang="en-US" dirty="0" smtClean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88460"/>
            <a:ext cx="8610600" cy="4959939"/>
          </a:xfrm>
          <a:noFill/>
        </p:spPr>
        <p:txBody>
          <a:bodyPr lIns="90488" tIns="44450" rIns="90488" bIns="44450">
            <a:no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language or a compiler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command interpreter / window system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library of commands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OS is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a set of utilities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Jan 26, 2016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CE14B6E1-2C3D-446F-9043-C9403788050D}" type="slidenum">
              <a:rPr lang="en-US" sz="1200">
                <a:solidFill>
                  <a:srgbClr val="898989"/>
                </a:solidFill>
              </a:rPr>
              <a:pPr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CSCE-313 Spring 2016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7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our conversation…..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28600" y="1800773"/>
            <a:ext cx="4800600" cy="49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Interaction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Piazza Enrollment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solidFill>
                  <a:srgbClr val="FF0000"/>
                </a:solidFill>
              </a:rPr>
              <a:t>enroll </a:t>
            </a:r>
            <a:r>
              <a:rPr lang="en-US" dirty="0" smtClean="0"/>
              <a:t>if you haven</a:t>
            </a:r>
            <a:r>
              <a:rPr lang="en-US" altLang="en-US" dirty="0" smtClean="0"/>
              <a:t>’</a:t>
            </a:r>
            <a:r>
              <a:rPr lang="en-US" dirty="0" smtClean="0"/>
              <a:t>t </a:t>
            </a:r>
            <a:r>
              <a:rPr lang="en-US" dirty="0" smtClean="0"/>
              <a:t>already</a:t>
            </a:r>
            <a:endParaRPr lang="en-US" dirty="0" smtClean="0"/>
          </a:p>
          <a:p>
            <a:r>
              <a:rPr lang="en-US" dirty="0" smtClean="0"/>
              <a:t>Machine Problem 1 is released on </a:t>
            </a:r>
            <a:r>
              <a:rPr lang="en-US" dirty="0" smtClean="0">
                <a:hlinkClick r:id="rId3"/>
              </a:rPr>
              <a:t>Piazza</a:t>
            </a:r>
            <a:r>
              <a:rPr lang="en-US" dirty="0" smtClean="0"/>
              <a:t>. Details and </a:t>
            </a:r>
            <a:r>
              <a:rPr lang="en-US" dirty="0" smtClean="0">
                <a:hlinkClick r:id="rId4"/>
              </a:rPr>
              <a:t>Logistics  </a:t>
            </a:r>
            <a:r>
              <a:rPr lang="en-US" dirty="0" smtClean="0"/>
              <a:t>will be discussed in the LAB. </a:t>
            </a:r>
            <a:endParaRPr lang="en-US" dirty="0" smtClean="0"/>
          </a:p>
          <a:p>
            <a:r>
              <a:rPr lang="en-US" dirty="0" smtClean="0"/>
              <a:t>Lab Teams – </a:t>
            </a:r>
            <a:r>
              <a:rPr lang="en-US" dirty="0" smtClean="0"/>
              <a:t>Form your team this week. Tanzir will record the team composition in the LAB.</a:t>
            </a:r>
          </a:p>
          <a:p>
            <a:r>
              <a:rPr lang="en-US" dirty="0"/>
              <a:t>Midterm will be on March 3</a:t>
            </a:r>
          </a:p>
          <a:p>
            <a:pPr lvl="1"/>
            <a:r>
              <a:rPr lang="en-US" dirty="0" smtClean="0"/>
              <a:t>Detailed Lecture Schedule WIP.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7DFC3523-8EB3-44D2-851B-A634D141F606}" type="slidenum">
              <a:rPr lang="en-US" sz="1200">
                <a:solidFill>
                  <a:srgbClr val="898989"/>
                </a:solidFill>
              </a:rPr>
              <a:pPr/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330846" y="1879877"/>
            <a:ext cx="1524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0000" y="3254808"/>
            <a:ext cx="1524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29682" y="3372023"/>
            <a:ext cx="1524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Teaching Assistant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3" idx="1"/>
            <a:endCxn id="3" idx="2"/>
          </p:cNvCxnSpPr>
          <p:nvPr/>
        </p:nvCxnSpPr>
        <p:spPr>
          <a:xfrm rot="16200000" flipH="1" flipV="1">
            <a:off x="6253853" y="2113098"/>
            <a:ext cx="377171" cy="223185"/>
          </a:xfrm>
          <a:prstGeom prst="curvedConnector4">
            <a:avLst>
              <a:gd name="adj1" fmla="val -102030"/>
              <a:gd name="adj2" fmla="val 2024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5" idx="0"/>
          </p:cNvCxnSpPr>
          <p:nvPr/>
        </p:nvCxnSpPr>
        <p:spPr>
          <a:xfrm rot="10800000" flipV="1">
            <a:off x="5691682" y="2673731"/>
            <a:ext cx="791564" cy="698292"/>
          </a:xfrm>
          <a:prstGeom prst="curved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3" idx="3"/>
            <a:endCxn id="15" idx="7"/>
          </p:cNvCxnSpPr>
          <p:nvPr/>
        </p:nvCxnSpPr>
        <p:spPr>
          <a:xfrm rot="5400000">
            <a:off x="6023362" y="2997583"/>
            <a:ext cx="737804" cy="323534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" idx="4"/>
            <a:endCxn id="14" idx="2"/>
          </p:cNvCxnSpPr>
          <p:nvPr/>
        </p:nvCxnSpPr>
        <p:spPr>
          <a:xfrm rot="16200000" flipH="1">
            <a:off x="6935658" y="3103865"/>
            <a:ext cx="841531" cy="527154"/>
          </a:xfrm>
          <a:prstGeom prst="curved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4" idx="1"/>
          </p:cNvCxnSpPr>
          <p:nvPr/>
        </p:nvCxnSpPr>
        <p:spPr>
          <a:xfrm rot="16200000" flipV="1">
            <a:off x="7402642" y="2970493"/>
            <a:ext cx="522993" cy="35809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7646239" y="2809686"/>
            <a:ext cx="569628" cy="32061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" idx="6"/>
            <a:endCxn id="14" idx="0"/>
          </p:cNvCxnSpPr>
          <p:nvPr/>
        </p:nvCxnSpPr>
        <p:spPr>
          <a:xfrm>
            <a:off x="7854846" y="2413277"/>
            <a:ext cx="527154" cy="841531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3" idx="7"/>
          </p:cNvCxnSpPr>
          <p:nvPr/>
        </p:nvCxnSpPr>
        <p:spPr>
          <a:xfrm rot="16200000" flipV="1">
            <a:off x="7496686" y="2171081"/>
            <a:ext cx="1331336" cy="1061385"/>
          </a:xfrm>
          <a:prstGeom prst="curvedConnector3">
            <a:avLst>
              <a:gd name="adj1" fmla="val 1289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1043" y="2673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28662" y="290551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882087">
            <a:off x="6865447" y="332878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3391906">
            <a:off x="7589209" y="2837233"/>
            <a:ext cx="1030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Practice Q’s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rot="3142895">
            <a:off x="7167345" y="305845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Lecture </a:t>
            </a:r>
          </a:p>
          <a:p>
            <a:r>
              <a:rPr lang="en-US" sz="1200" dirty="0" smtClean="0"/>
              <a:t>Material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 rot="3566523">
            <a:off x="7827976" y="251369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Quiz, Exams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 rot="3566523">
            <a:off x="7929195" y="2190319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Announcements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809098" y="4542472"/>
            <a:ext cx="2015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RED: Piazza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BLUE: </a:t>
            </a:r>
            <a:r>
              <a:rPr lang="en-US" dirty="0" err="1" smtClean="0"/>
              <a:t>Vocareum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BLACK: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Purple: eCampus</a:t>
            </a:r>
            <a:endParaRPr lang="en-US" dirty="0"/>
          </a:p>
        </p:txBody>
      </p:sp>
      <p:cxnSp>
        <p:nvCxnSpPr>
          <p:cNvPr id="49" name="Curved Connector 48"/>
          <p:cNvCxnSpPr/>
          <p:nvPr/>
        </p:nvCxnSpPr>
        <p:spPr>
          <a:xfrm rot="5400000" flipH="1" flipV="1">
            <a:off x="6204005" y="3108555"/>
            <a:ext cx="827075" cy="420993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8196215">
            <a:off x="6269753" y="3185826"/>
            <a:ext cx="8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662112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Reliability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Does the system do what it was designed to do?</a:t>
            </a:r>
          </a:p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Availability</a:t>
            </a:r>
          </a:p>
          <a:p>
            <a:pPr lvl="2">
              <a:defRPr/>
            </a:pPr>
            <a:r>
              <a:rPr lang="en-US" sz="2800" dirty="0" smtClean="0">
                <a:ea typeface="ＭＳ Ｐゴシック" pitchFamily="86" charset="-128"/>
              </a:rPr>
              <a:t>What portion of the time is the system working?</a:t>
            </a:r>
          </a:p>
          <a:p>
            <a:pPr lvl="2">
              <a:defRPr/>
            </a:pPr>
            <a:r>
              <a:rPr lang="en-US" sz="2800" dirty="0" smtClean="0">
                <a:ea typeface="ＭＳ Ｐゴシック" pitchFamily="86" charset="-128"/>
              </a:rPr>
              <a:t>Mean Time To Failure (MTTF), Mean Time to Repair</a:t>
            </a:r>
          </a:p>
          <a:p>
            <a:pPr>
              <a:defRPr/>
            </a:pPr>
            <a:endParaRPr lang="en-US" sz="2800" dirty="0" smtClean="0">
              <a:ea typeface="ＭＳ Ｐゴシック" pitchFamily="-107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041318C-AC4F-4AAB-81CB-26AC1D581C91}" type="slidenum">
              <a:rPr lang="en-US" sz="1200">
                <a:solidFill>
                  <a:srgbClr val="898989"/>
                </a:solidFill>
              </a:rPr>
              <a:pPr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95" y="1662112"/>
            <a:ext cx="8229600" cy="48307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 err="1" smtClean="0">
                <a:ea typeface="ＭＳ Ｐゴシック" pitchFamily="-107" charset="-128"/>
              </a:rPr>
              <a:t>Servicability</a:t>
            </a:r>
            <a:endParaRPr lang="en-US" sz="2800" b="1" dirty="0" smtClean="0">
              <a:ea typeface="ＭＳ Ｐゴシック" pitchFamily="-107" charset="-128"/>
            </a:endParaRP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Simplicity and Ease of system repair and maintenance</a:t>
            </a:r>
          </a:p>
          <a:p>
            <a:pPr>
              <a:defRPr/>
            </a:pPr>
            <a:r>
              <a:rPr lang="en-US" sz="2800" b="1" dirty="0" smtClean="0">
                <a:ea typeface="ＭＳ Ｐゴシック" pitchFamily="-107" charset="-128"/>
              </a:rPr>
              <a:t>Security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An OS needs both a security policy (what is permitted) and an enforcement mechanism (only allow permitted actions) 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Can the system be compromised by an attacker?</a:t>
            </a:r>
          </a:p>
          <a:p>
            <a:pPr lvl="1">
              <a:defRPr/>
            </a:pPr>
            <a:r>
              <a:rPr lang="en-US" sz="2800" dirty="0" smtClean="0">
                <a:ea typeface="ＭＳ Ｐゴシック" pitchFamily="86" charset="-128"/>
              </a:rPr>
              <a:t>Privacy: Data </a:t>
            </a:r>
            <a:r>
              <a:rPr lang="en-US" sz="2800" dirty="0" smtClean="0">
                <a:ea typeface="ＭＳ Ｐゴシック" pitchFamily="86" charset="-128"/>
              </a:rPr>
              <a:t>is accessible only to authorized users</a:t>
            </a:r>
          </a:p>
          <a:p>
            <a:pPr>
              <a:defRPr/>
            </a:pPr>
            <a:endParaRPr lang="en-US" sz="2800" dirty="0" smtClean="0">
              <a:ea typeface="ＭＳ Ｐゴシック" pitchFamily="-107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041318C-AC4F-4AAB-81CB-26AC1D581C91}" type="slidenum">
              <a:rPr lang="en-US" sz="1200">
                <a:solidFill>
                  <a:srgbClr val="898989"/>
                </a:solidFill>
              </a:rPr>
              <a:pPr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33938"/>
          </a:xfrm>
        </p:spPr>
        <p:txBody>
          <a:bodyPr/>
          <a:lstStyle/>
          <a:p>
            <a:r>
              <a:rPr lang="en-US" b="1" smtClean="0"/>
              <a:t>Portability</a:t>
            </a:r>
          </a:p>
          <a:p>
            <a:pPr lvl="1"/>
            <a:r>
              <a:rPr lang="en-US" smtClean="0"/>
              <a:t>For programs:</a:t>
            </a:r>
          </a:p>
          <a:p>
            <a:pPr lvl="2"/>
            <a:r>
              <a:rPr lang="en-US" smtClean="0"/>
              <a:t>Application programming interface (API)</a:t>
            </a:r>
          </a:p>
          <a:p>
            <a:pPr lvl="2"/>
            <a:r>
              <a:rPr lang="en-US" smtClean="0"/>
              <a:t>Abstract machine interface</a:t>
            </a:r>
          </a:p>
          <a:p>
            <a:pPr lvl="1"/>
            <a:r>
              <a:rPr lang="en-US" smtClean="0"/>
              <a:t>For the operating system</a:t>
            </a:r>
          </a:p>
          <a:p>
            <a:pPr lvl="2"/>
            <a:r>
              <a:rPr lang="en-US" smtClean="0"/>
              <a:t>Hardware abstraction layer</a:t>
            </a:r>
          </a:p>
          <a:p>
            <a:pPr lvl="1"/>
            <a:endParaRPr lang="en-US" smtClean="0"/>
          </a:p>
        </p:txBody>
      </p:sp>
      <p:pic>
        <p:nvPicPr>
          <p:cNvPr id="103427" name="Content Placeholder 3" descr="thinwa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119" r="-61119"/>
          <a:stretch>
            <a:fillRect/>
          </a:stretch>
        </p:blipFill>
        <p:spPr bwMode="auto">
          <a:xfrm>
            <a:off x="2209800" y="914400"/>
            <a:ext cx="8980488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9DC96FAD-8685-4362-B90E-D7A71FFC41BB}" type="slidenum">
              <a:rPr lang="en-US" sz="1200">
                <a:solidFill>
                  <a:srgbClr val="898989"/>
                </a:solidFill>
              </a:rPr>
              <a:pPr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Challenges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9A2FFF4-DD51-4BC2-9F1B-2BE87ABFF9E8}" type="slidenum">
              <a:rPr lang="en-US" sz="1200">
                <a:solidFill>
                  <a:srgbClr val="898989"/>
                </a:solidFill>
              </a:rPr>
              <a:pPr/>
              <a:t>23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Conclusion: Learnings </a:t>
            </a:r>
            <a:r>
              <a:rPr lang="en-US" dirty="0" smtClean="0"/>
              <a:t>from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took a short historical tour of the Operating Systems</a:t>
            </a:r>
          </a:p>
          <a:p>
            <a:r>
              <a:rPr lang="en-US" sz="2800" dirty="0" smtClean="0"/>
              <a:t>We learnt that an Operating System has a unique role to play a “Referee”, “Illusionist”, and a “Glue”</a:t>
            </a:r>
          </a:p>
          <a:p>
            <a:r>
              <a:rPr lang="en-US" sz="2800" dirty="0" smtClean="0"/>
              <a:t>We learnt what an OS “IS” and “IS NOT”</a:t>
            </a:r>
          </a:p>
          <a:p>
            <a:r>
              <a:rPr lang="en-US" sz="2800" dirty="0" smtClean="0"/>
              <a:t>OS Design must address a host of challenges that are only increasing in size and complexity as computing becomes pervasive in every waking moment of our lives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CA304-0B36-4D27-9C76-0675CDC3DF7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Recap from Jan-21 Discussion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Operating </a:t>
            </a:r>
            <a:r>
              <a:rPr lang="en-US" sz="2800" dirty="0" smtClean="0"/>
              <a:t>Systems (OS) - while used in </a:t>
            </a:r>
            <a:r>
              <a:rPr lang="en-US" altLang="en-US" sz="2800" dirty="0" smtClean="0"/>
              <a:t>“</a:t>
            </a:r>
            <a:r>
              <a:rPr lang="en-US" sz="2800" dirty="0" smtClean="0"/>
              <a:t>technological terms</a:t>
            </a:r>
            <a:r>
              <a:rPr lang="en-US" altLang="en-US" sz="2800" dirty="0" smtClean="0"/>
              <a:t>”</a:t>
            </a:r>
            <a:r>
              <a:rPr lang="en-US" sz="2800" dirty="0" smtClean="0"/>
              <a:t> as an entity associated with Computer Systems – are present in (and inspired by) things surrounding our daily lives </a:t>
            </a:r>
          </a:p>
          <a:p>
            <a:r>
              <a:rPr lang="en-US" sz="2800" dirty="0" smtClean="0"/>
              <a:t>Computer Systems are generalized as a macrocosm of hardware, operating system, applications, and users</a:t>
            </a:r>
          </a:p>
          <a:p>
            <a:r>
              <a:rPr lang="en-US" sz="2800" dirty="0" smtClean="0"/>
              <a:t>OS is the most important component of System Software</a:t>
            </a:r>
          </a:p>
          <a:p>
            <a:pPr lvl="1"/>
            <a:r>
              <a:rPr lang="en-US" sz="2800" dirty="0" smtClean="0"/>
              <a:t>REFEREE, ILLUSIONIST, and GLUE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E678E60-453F-4E4E-B9A7-7B3F7DFB1707}" type="slidenum">
              <a:rPr lang="en-US" sz="1200">
                <a:solidFill>
                  <a:srgbClr val="898989"/>
                </a:solidFill>
              </a:rPr>
              <a:pPr/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smtClean="0"/>
              <a:t>Introduction to OSs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noFill/>
        </p:spPr>
        <p:txBody>
          <a:bodyPr lIns="90488" tIns="44450" rIns="90488" bIns="44450">
            <a:normAutofit/>
          </a:bodyPr>
          <a:lstStyle/>
          <a:p>
            <a:pPr lvl="1">
              <a:lnSpc>
                <a:spcPct val="220000"/>
              </a:lnSpc>
            </a:pPr>
            <a:r>
              <a:rPr lang="en-US" sz="2800" i="1" dirty="0" smtClean="0">
                <a:latin typeface="Calibri Light" panose="020F0302020204030204" pitchFamily="34" charset="0"/>
              </a:rPr>
              <a:t>Today</a:t>
            </a:r>
            <a:r>
              <a:rPr lang="en-US" sz="2800" i="1" dirty="0" smtClean="0">
                <a:latin typeface="Calibri Light" panose="020F0302020204030204" pitchFamily="34" charset="0"/>
              </a:rPr>
              <a:t>, we will cover some basic background of Computer Systems and then get into a bit of historical context and challenges to appreciate how OS</a:t>
            </a:r>
            <a:r>
              <a:rPr lang="en-US" altLang="en-US" sz="2800" i="1" dirty="0" smtClean="0">
                <a:latin typeface="Calibri Light" panose="020F0302020204030204" pitchFamily="34" charset="0"/>
              </a:rPr>
              <a:t>’</a:t>
            </a:r>
            <a:r>
              <a:rPr lang="en-US" sz="2800" i="1" dirty="0" smtClean="0">
                <a:latin typeface="Calibri Light" panose="020F0302020204030204" pitchFamily="34" charset="0"/>
              </a:rPr>
              <a:t>s have transformed with </a:t>
            </a:r>
            <a:r>
              <a:rPr lang="en-US" sz="2800" i="1" dirty="0" smtClean="0">
                <a:latin typeface="Calibri Light" panose="020F0302020204030204" pitchFamily="34" charset="0"/>
              </a:rPr>
              <a:t>Evolution </a:t>
            </a:r>
            <a:r>
              <a:rPr lang="en-US" sz="2800" i="1" dirty="0" smtClean="0"/>
              <a:t>of </a:t>
            </a:r>
            <a:r>
              <a:rPr lang="en-US" sz="2800" i="1" dirty="0" smtClean="0">
                <a:latin typeface="Calibri Light" panose="020F0302020204030204" pitchFamily="34" charset="0"/>
              </a:rPr>
              <a:t>Technology and System </a:t>
            </a:r>
            <a:r>
              <a:rPr lang="en-US" sz="2800" i="1" dirty="0" smtClean="0">
                <a:latin typeface="Calibri Light" panose="020F0302020204030204" pitchFamily="34" charset="0"/>
              </a:rPr>
              <a:t>Complexity </a:t>
            </a:r>
          </a:p>
          <a:p>
            <a:pPr>
              <a:buFontTx/>
              <a:buNone/>
            </a:pPr>
            <a:endParaRPr lang="en-US" sz="3600" i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FC71ECDE-3545-4C64-8FF2-769BD879B9C3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CSCE-313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16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Hello World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6211"/>
            <a:ext cx="8610600" cy="34563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does it take to run the above program on a computer?</a:t>
            </a:r>
          </a:p>
          <a:p>
            <a:pPr lvl="1"/>
            <a:r>
              <a:rPr lang="en-US" dirty="0" smtClean="0"/>
              <a:t>First: parse this text, uncover its semantics, and re-express it in some </a:t>
            </a:r>
            <a:r>
              <a:rPr lang="en-US" dirty="0" smtClean="0">
                <a:solidFill>
                  <a:srgbClr val="FF0000"/>
                </a:solidFill>
              </a:rPr>
              <a:t>low-level language </a:t>
            </a:r>
            <a:r>
              <a:rPr lang="en-US" dirty="0" smtClean="0"/>
              <a:t>understood by our computer (</a:t>
            </a:r>
            <a:r>
              <a:rPr lang="en-US" dirty="0" smtClean="0">
                <a:solidFill>
                  <a:srgbClr val="FF0000"/>
                </a:solidFill>
              </a:rPr>
              <a:t>Compile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Second: this low-level language must be </a:t>
            </a:r>
            <a:r>
              <a:rPr lang="en-US" dirty="0" smtClean="0">
                <a:solidFill>
                  <a:srgbClr val="FF0000"/>
                </a:solidFill>
              </a:rPr>
              <a:t>understood</a:t>
            </a:r>
            <a:r>
              <a:rPr lang="en-US" dirty="0" smtClean="0"/>
              <a:t> by something underneath (</a:t>
            </a:r>
            <a:r>
              <a:rPr lang="en-US" dirty="0" smtClean="0">
                <a:solidFill>
                  <a:srgbClr val="FF0000"/>
                </a:solidFill>
              </a:rPr>
              <a:t>hardware architecture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Third: the hardware architecture (just like a building) must be composed of </a:t>
            </a:r>
            <a:r>
              <a:rPr lang="en-US" dirty="0" smtClean="0">
                <a:solidFill>
                  <a:srgbClr val="FF0000"/>
                </a:solidFill>
              </a:rPr>
              <a:t>‘gates’ and ‘flops’ </a:t>
            </a:r>
            <a:r>
              <a:rPr lang="en-US" dirty="0" smtClean="0"/>
              <a:t>(bricks)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Fourth: the gates and flops must be built out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switching devices </a:t>
            </a:r>
            <a:r>
              <a:rPr lang="en-US" dirty="0" smtClean="0">
                <a:sym typeface="Wingdings" panose="05000000000000000000" pitchFamily="2" charset="2"/>
              </a:rPr>
              <a:t>(just like clay to build bricks)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925844" cy="210597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computer really look like inside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20688"/>
            <a:ext cx="3033735" cy="2543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7" y="620688"/>
            <a:ext cx="3033735" cy="2571769"/>
          </a:xfrm>
          <a:prstGeom prst="rect">
            <a:avLst/>
          </a:prstGeom>
        </p:spPr>
      </p:pic>
      <p:pic>
        <p:nvPicPr>
          <p:cNvPr id="59394" name="Picture 2" descr="http://people.cs.clemson.edu/~mark/330/colwell/pentiu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42430"/>
            <a:ext cx="2398333" cy="25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 bwMode="auto">
          <a:xfrm>
            <a:off x="5580112" y="2721666"/>
            <a:ext cx="2279287" cy="512169"/>
          </a:xfrm>
          <a:prstGeom prst="bentConnector4">
            <a:avLst>
              <a:gd name="adj1" fmla="val -1807"/>
              <a:gd name="adj2" fmla="val 144634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" y="4452719"/>
            <a:ext cx="2184622" cy="786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9" y="3816306"/>
            <a:ext cx="1382245" cy="23791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2855" y="317143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Single Core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3645857"/>
            <a:ext cx="1427636" cy="28480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658" y="5371539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Core is made of millions </a:t>
            </a:r>
          </a:p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of such gates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035412"/>
            <a:ext cx="329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is what a NAND gate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ooks like inside at switch level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7322" y="4814828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this is what a NAND gate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ooks when sent to the MASK</a:t>
            </a:r>
          </a:p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shop to get fabricated!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Abstractions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952"/>
            <a:ext cx="8610600" cy="5904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wonder how such complex systems can be built with nothing more than simple logic gates </a:t>
            </a:r>
            <a:r>
              <a:rPr lang="en-US" sz="2400" dirty="0" smtClean="0"/>
              <a:t>or </a:t>
            </a:r>
            <a:r>
              <a:rPr lang="en-US" sz="2400" dirty="0" smtClean="0"/>
              <a:t>intersecting polygons of silicon </a:t>
            </a:r>
          </a:p>
          <a:p>
            <a:r>
              <a:rPr lang="en-US" sz="2400" dirty="0" smtClean="0"/>
              <a:t>We deal with this complexity by breaking the system into modules, and treating each module separately, in a standalone fashion, in any order!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 strategy works well thanks to a special gift unique to humans: our ability to create and use </a:t>
            </a:r>
            <a:r>
              <a:rPr lang="en-US" sz="2400" dirty="0" smtClean="0">
                <a:solidFill>
                  <a:srgbClr val="C00000"/>
                </a:solidFill>
              </a:rPr>
              <a:t>abstractions</a:t>
            </a:r>
          </a:p>
          <a:p>
            <a:pPr lvl="1"/>
            <a:r>
              <a:rPr lang="en-US" sz="2000" dirty="0" smtClean="0"/>
              <a:t>Rely on the “</a:t>
            </a:r>
            <a:r>
              <a:rPr lang="en-US" sz="2400" dirty="0" smtClean="0">
                <a:solidFill>
                  <a:srgbClr val="C00000"/>
                </a:solidFill>
              </a:rPr>
              <a:t>what</a:t>
            </a:r>
            <a:r>
              <a:rPr lang="en-US" sz="2000" dirty="0" smtClean="0"/>
              <a:t>” instead of the “</a:t>
            </a:r>
            <a:r>
              <a:rPr lang="en-US" sz="2400" dirty="0" smtClean="0">
                <a:solidFill>
                  <a:srgbClr val="C00000"/>
                </a:solidFill>
              </a:rPr>
              <a:t>how</a:t>
            </a:r>
            <a:r>
              <a:rPr lang="en-US" sz="2000" dirty="0" smtClean="0"/>
              <a:t>”</a:t>
            </a:r>
          </a:p>
          <a:p>
            <a:r>
              <a:rPr lang="en-US" sz="2400" dirty="0" smtClean="0"/>
              <a:t>The multi-tier collection of abstractions underlying the design of a computing system can be described </a:t>
            </a:r>
            <a:r>
              <a:rPr lang="en-US" sz="2400" b="1" dirty="0" smtClean="0">
                <a:solidFill>
                  <a:srgbClr val="C00000"/>
                </a:solidFill>
              </a:rPr>
              <a:t>top-down</a:t>
            </a:r>
            <a:r>
              <a:rPr lang="en-US" sz="2400" dirty="0" smtClean="0"/>
              <a:t>, showing how high-level abstractions can be expressed by simpler ones</a:t>
            </a:r>
          </a:p>
          <a:p>
            <a:pPr lvl="1"/>
            <a:r>
              <a:rPr lang="en-US" sz="2000" dirty="0" smtClean="0"/>
              <a:t>This structure can also be described </a:t>
            </a:r>
            <a:r>
              <a:rPr lang="en-US" sz="2000" b="1" dirty="0" smtClean="0">
                <a:solidFill>
                  <a:srgbClr val="C00000"/>
                </a:solidFill>
              </a:rPr>
              <a:t>bottom-up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sz="14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44873" y="3657600"/>
            <a:ext cx="6430962" cy="706437"/>
            <a:chOff x="833" y="1955"/>
            <a:chExt cx="4051" cy="445"/>
          </a:xfrm>
        </p:grpSpPr>
        <p:sp>
          <p:nvSpPr>
            <p:cNvPr id="14438" name="Rectangle 4"/>
            <p:cNvSpPr>
              <a:spLocks noChangeArrowheads="1"/>
            </p:cNvSpPr>
            <p:nvPr/>
          </p:nvSpPr>
          <p:spPr bwMode="auto">
            <a:xfrm>
              <a:off x="2562" y="2073"/>
              <a:ext cx="454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9" name="Rectangle 5"/>
            <p:cNvSpPr>
              <a:spLocks noChangeArrowheads="1"/>
            </p:cNvSpPr>
            <p:nvPr/>
          </p:nvSpPr>
          <p:spPr bwMode="auto">
            <a:xfrm>
              <a:off x="2590" y="2065"/>
              <a:ext cx="37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Assembler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40" name="Freeform 6"/>
            <p:cNvSpPr>
              <a:spLocks/>
            </p:cNvSpPr>
            <p:nvPr/>
          </p:nvSpPr>
          <p:spPr bwMode="auto">
            <a:xfrm>
              <a:off x="2533" y="2239"/>
              <a:ext cx="483" cy="140"/>
            </a:xfrm>
            <a:custGeom>
              <a:avLst/>
              <a:gdLst>
                <a:gd name="T0" fmla="*/ 0 w 483"/>
                <a:gd name="T1" fmla="*/ 71 h 140"/>
                <a:gd name="T2" fmla="*/ 3 w 483"/>
                <a:gd name="T3" fmla="*/ 59 h 140"/>
                <a:gd name="T4" fmla="*/ 13 w 483"/>
                <a:gd name="T5" fmla="*/ 48 h 140"/>
                <a:gd name="T6" fmla="*/ 26 w 483"/>
                <a:gd name="T7" fmla="*/ 38 h 140"/>
                <a:gd name="T8" fmla="*/ 47 w 483"/>
                <a:gd name="T9" fmla="*/ 28 h 140"/>
                <a:gd name="T10" fmla="*/ 72 w 483"/>
                <a:gd name="T11" fmla="*/ 20 h 140"/>
                <a:gd name="T12" fmla="*/ 99 w 483"/>
                <a:gd name="T13" fmla="*/ 13 h 140"/>
                <a:gd name="T14" fmla="*/ 132 w 483"/>
                <a:gd name="T15" fmla="*/ 9 h 140"/>
                <a:gd name="T16" fmla="*/ 166 w 483"/>
                <a:gd name="T17" fmla="*/ 4 h 140"/>
                <a:gd name="T18" fmla="*/ 204 w 483"/>
                <a:gd name="T19" fmla="*/ 0 h 140"/>
                <a:gd name="T20" fmla="*/ 241 w 483"/>
                <a:gd name="T21" fmla="*/ 0 h 140"/>
                <a:gd name="T22" fmla="*/ 279 w 483"/>
                <a:gd name="T23" fmla="*/ 0 h 140"/>
                <a:gd name="T24" fmla="*/ 317 w 483"/>
                <a:gd name="T25" fmla="*/ 4 h 140"/>
                <a:gd name="T26" fmla="*/ 351 w 483"/>
                <a:gd name="T27" fmla="*/ 9 h 140"/>
                <a:gd name="T28" fmla="*/ 383 w 483"/>
                <a:gd name="T29" fmla="*/ 13 h 140"/>
                <a:gd name="T30" fmla="*/ 411 w 483"/>
                <a:gd name="T31" fmla="*/ 20 h 140"/>
                <a:gd name="T32" fmla="*/ 436 w 483"/>
                <a:gd name="T33" fmla="*/ 28 h 140"/>
                <a:gd name="T34" fmla="*/ 457 w 483"/>
                <a:gd name="T35" fmla="*/ 38 h 140"/>
                <a:gd name="T36" fmla="*/ 470 w 483"/>
                <a:gd name="T37" fmla="*/ 48 h 140"/>
                <a:gd name="T38" fmla="*/ 480 w 483"/>
                <a:gd name="T39" fmla="*/ 59 h 140"/>
                <a:gd name="T40" fmla="*/ 483 w 483"/>
                <a:gd name="T41" fmla="*/ 71 h 140"/>
                <a:gd name="T42" fmla="*/ 480 w 483"/>
                <a:gd name="T43" fmla="*/ 81 h 140"/>
                <a:gd name="T44" fmla="*/ 470 w 483"/>
                <a:gd name="T45" fmla="*/ 92 h 140"/>
                <a:gd name="T46" fmla="*/ 457 w 483"/>
                <a:gd name="T47" fmla="*/ 102 h 140"/>
                <a:gd name="T48" fmla="*/ 436 w 483"/>
                <a:gd name="T49" fmla="*/ 112 h 140"/>
                <a:gd name="T50" fmla="*/ 411 w 483"/>
                <a:gd name="T51" fmla="*/ 120 h 140"/>
                <a:gd name="T52" fmla="*/ 383 w 483"/>
                <a:gd name="T53" fmla="*/ 127 h 140"/>
                <a:gd name="T54" fmla="*/ 351 w 483"/>
                <a:gd name="T55" fmla="*/ 133 h 140"/>
                <a:gd name="T56" fmla="*/ 317 w 483"/>
                <a:gd name="T57" fmla="*/ 137 h 140"/>
                <a:gd name="T58" fmla="*/ 279 w 483"/>
                <a:gd name="T59" fmla="*/ 140 h 140"/>
                <a:gd name="T60" fmla="*/ 241 w 483"/>
                <a:gd name="T61" fmla="*/ 140 h 140"/>
                <a:gd name="T62" fmla="*/ 204 w 483"/>
                <a:gd name="T63" fmla="*/ 140 h 140"/>
                <a:gd name="T64" fmla="*/ 166 w 483"/>
                <a:gd name="T65" fmla="*/ 137 h 140"/>
                <a:gd name="T66" fmla="*/ 132 w 483"/>
                <a:gd name="T67" fmla="*/ 133 h 140"/>
                <a:gd name="T68" fmla="*/ 99 w 483"/>
                <a:gd name="T69" fmla="*/ 127 h 140"/>
                <a:gd name="T70" fmla="*/ 72 w 483"/>
                <a:gd name="T71" fmla="*/ 120 h 140"/>
                <a:gd name="T72" fmla="*/ 47 w 483"/>
                <a:gd name="T73" fmla="*/ 112 h 140"/>
                <a:gd name="T74" fmla="*/ 26 w 483"/>
                <a:gd name="T75" fmla="*/ 102 h 140"/>
                <a:gd name="T76" fmla="*/ 13 w 483"/>
                <a:gd name="T77" fmla="*/ 92 h 140"/>
                <a:gd name="T78" fmla="*/ 3 w 483"/>
                <a:gd name="T79" fmla="*/ 81 h 140"/>
                <a:gd name="T80" fmla="*/ 0 w 483"/>
                <a:gd name="T81" fmla="*/ 71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83"/>
                <a:gd name="T124" fmla="*/ 0 h 140"/>
                <a:gd name="T125" fmla="*/ 483 w 483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83" h="140">
                  <a:moveTo>
                    <a:pt x="0" y="71"/>
                  </a:moveTo>
                  <a:lnTo>
                    <a:pt x="3" y="59"/>
                  </a:lnTo>
                  <a:lnTo>
                    <a:pt x="13" y="48"/>
                  </a:lnTo>
                  <a:lnTo>
                    <a:pt x="26" y="38"/>
                  </a:lnTo>
                  <a:lnTo>
                    <a:pt x="47" y="28"/>
                  </a:lnTo>
                  <a:lnTo>
                    <a:pt x="72" y="20"/>
                  </a:lnTo>
                  <a:lnTo>
                    <a:pt x="99" y="13"/>
                  </a:lnTo>
                  <a:lnTo>
                    <a:pt x="132" y="9"/>
                  </a:lnTo>
                  <a:lnTo>
                    <a:pt x="166" y="4"/>
                  </a:lnTo>
                  <a:lnTo>
                    <a:pt x="204" y="0"/>
                  </a:lnTo>
                  <a:lnTo>
                    <a:pt x="241" y="0"/>
                  </a:lnTo>
                  <a:lnTo>
                    <a:pt x="279" y="0"/>
                  </a:lnTo>
                  <a:lnTo>
                    <a:pt x="317" y="4"/>
                  </a:lnTo>
                  <a:lnTo>
                    <a:pt x="351" y="9"/>
                  </a:lnTo>
                  <a:lnTo>
                    <a:pt x="383" y="13"/>
                  </a:lnTo>
                  <a:lnTo>
                    <a:pt x="411" y="20"/>
                  </a:lnTo>
                  <a:lnTo>
                    <a:pt x="436" y="28"/>
                  </a:lnTo>
                  <a:lnTo>
                    <a:pt x="457" y="38"/>
                  </a:lnTo>
                  <a:lnTo>
                    <a:pt x="470" y="48"/>
                  </a:lnTo>
                  <a:lnTo>
                    <a:pt x="480" y="59"/>
                  </a:lnTo>
                  <a:lnTo>
                    <a:pt x="483" y="71"/>
                  </a:lnTo>
                  <a:lnTo>
                    <a:pt x="480" y="81"/>
                  </a:lnTo>
                  <a:lnTo>
                    <a:pt x="470" y="92"/>
                  </a:lnTo>
                  <a:lnTo>
                    <a:pt x="457" y="102"/>
                  </a:lnTo>
                  <a:lnTo>
                    <a:pt x="436" y="112"/>
                  </a:lnTo>
                  <a:lnTo>
                    <a:pt x="411" y="120"/>
                  </a:lnTo>
                  <a:lnTo>
                    <a:pt x="383" y="127"/>
                  </a:lnTo>
                  <a:lnTo>
                    <a:pt x="351" y="133"/>
                  </a:lnTo>
                  <a:lnTo>
                    <a:pt x="317" y="137"/>
                  </a:lnTo>
                  <a:lnTo>
                    <a:pt x="279" y="140"/>
                  </a:lnTo>
                  <a:lnTo>
                    <a:pt x="241" y="140"/>
                  </a:lnTo>
                  <a:lnTo>
                    <a:pt x="204" y="140"/>
                  </a:lnTo>
                  <a:lnTo>
                    <a:pt x="166" y="137"/>
                  </a:lnTo>
                  <a:lnTo>
                    <a:pt x="132" y="133"/>
                  </a:lnTo>
                  <a:lnTo>
                    <a:pt x="99" y="127"/>
                  </a:lnTo>
                  <a:lnTo>
                    <a:pt x="72" y="120"/>
                  </a:lnTo>
                  <a:lnTo>
                    <a:pt x="47" y="112"/>
                  </a:lnTo>
                  <a:lnTo>
                    <a:pt x="26" y="102"/>
                  </a:lnTo>
                  <a:lnTo>
                    <a:pt x="13" y="92"/>
                  </a:lnTo>
                  <a:lnTo>
                    <a:pt x="3" y="8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42" name="Freeform 8"/>
            <p:cNvSpPr>
              <a:spLocks/>
            </p:cNvSpPr>
            <p:nvPr/>
          </p:nvSpPr>
          <p:spPr bwMode="auto">
            <a:xfrm>
              <a:off x="856" y="1955"/>
              <a:ext cx="4028" cy="404"/>
            </a:xfrm>
            <a:custGeom>
              <a:avLst/>
              <a:gdLst>
                <a:gd name="T0" fmla="*/ 0 w 4028"/>
                <a:gd name="T1" fmla="*/ 404 h 404"/>
                <a:gd name="T2" fmla="*/ 0 w 4028"/>
                <a:gd name="T3" fmla="*/ 232 h 404"/>
                <a:gd name="T4" fmla="*/ 4028 w 4028"/>
                <a:gd name="T5" fmla="*/ 232 h 404"/>
                <a:gd name="T6" fmla="*/ 4028 w 4028"/>
                <a:gd name="T7" fmla="*/ 0 h 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28"/>
                <a:gd name="T13" fmla="*/ 0 h 404"/>
                <a:gd name="T14" fmla="*/ 4028 w 4028"/>
                <a:gd name="T15" fmla="*/ 404 h 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28" h="404">
                  <a:moveTo>
                    <a:pt x="0" y="404"/>
                  </a:moveTo>
                  <a:lnTo>
                    <a:pt x="0" y="232"/>
                  </a:lnTo>
                  <a:lnTo>
                    <a:pt x="4028" y="232"/>
                  </a:lnTo>
                  <a:lnTo>
                    <a:pt x="4028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43" name="Freeform 9"/>
            <p:cNvSpPr>
              <a:spLocks/>
            </p:cNvSpPr>
            <p:nvPr/>
          </p:nvSpPr>
          <p:spPr bwMode="auto">
            <a:xfrm>
              <a:off x="833" y="2353"/>
              <a:ext cx="47" cy="47"/>
            </a:xfrm>
            <a:custGeom>
              <a:avLst/>
              <a:gdLst>
                <a:gd name="T0" fmla="*/ 47 w 47"/>
                <a:gd name="T1" fmla="*/ 0 h 47"/>
                <a:gd name="T2" fmla="*/ 23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7"/>
                <a:gd name="T14" fmla="*/ 47 w 4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7">
                  <a:moveTo>
                    <a:pt x="47" y="0"/>
                  </a:moveTo>
                  <a:lnTo>
                    <a:pt x="23" y="4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03785" y="1789112"/>
            <a:ext cx="1195388" cy="1017588"/>
            <a:chOff x="1752" y="778"/>
            <a:chExt cx="753" cy="641"/>
          </a:xfrm>
        </p:grpSpPr>
        <p:sp>
          <p:nvSpPr>
            <p:cNvPr id="14432" name="Rectangle 11"/>
            <p:cNvSpPr>
              <a:spLocks noChangeArrowheads="1"/>
            </p:cNvSpPr>
            <p:nvPr/>
          </p:nvSpPr>
          <p:spPr bwMode="auto">
            <a:xfrm>
              <a:off x="1752" y="933"/>
              <a:ext cx="753" cy="486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3" name="Rectangle 12"/>
            <p:cNvSpPr>
              <a:spLocks noChangeArrowheads="1"/>
            </p:cNvSpPr>
            <p:nvPr/>
          </p:nvSpPr>
          <p:spPr bwMode="auto">
            <a:xfrm>
              <a:off x="1804" y="984"/>
              <a:ext cx="66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H.L. Language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4" name="Rectangle 13"/>
            <p:cNvSpPr>
              <a:spLocks noChangeArrowheads="1"/>
            </p:cNvSpPr>
            <p:nvPr/>
          </p:nvSpPr>
          <p:spPr bwMode="auto">
            <a:xfrm>
              <a:off x="2093" y="1115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&amp;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5" name="Rectangle 14"/>
            <p:cNvSpPr>
              <a:spLocks noChangeArrowheads="1"/>
            </p:cNvSpPr>
            <p:nvPr/>
          </p:nvSpPr>
          <p:spPr bwMode="auto">
            <a:xfrm>
              <a:off x="1798" y="1247"/>
              <a:ext cx="6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Operating Sys.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6" name="Rectangle 15"/>
            <p:cNvSpPr>
              <a:spLocks noChangeArrowheads="1"/>
            </p:cNvSpPr>
            <p:nvPr/>
          </p:nvSpPr>
          <p:spPr bwMode="auto">
            <a:xfrm>
              <a:off x="1752" y="778"/>
              <a:ext cx="753" cy="1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7" name="Rectangle 16"/>
            <p:cNvSpPr>
              <a:spLocks noChangeArrowheads="1"/>
            </p:cNvSpPr>
            <p:nvPr/>
          </p:nvSpPr>
          <p:spPr bwMode="auto">
            <a:xfrm>
              <a:off x="1813" y="804"/>
              <a:ext cx="6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abstract interface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11873" y="2078041"/>
            <a:ext cx="1039812" cy="325438"/>
            <a:chOff x="2332" y="1488"/>
            <a:chExt cx="655" cy="205"/>
          </a:xfrm>
        </p:grpSpPr>
        <p:sp>
          <p:nvSpPr>
            <p:cNvPr id="14427" name="Rectangle 18"/>
            <p:cNvSpPr>
              <a:spLocks noChangeArrowheads="1"/>
            </p:cNvSpPr>
            <p:nvPr/>
          </p:nvSpPr>
          <p:spPr bwMode="auto">
            <a:xfrm>
              <a:off x="2433" y="1550"/>
              <a:ext cx="466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8" name="Rectangle 19"/>
            <p:cNvSpPr>
              <a:spLocks noChangeArrowheads="1"/>
            </p:cNvSpPr>
            <p:nvPr/>
          </p:nvSpPr>
          <p:spPr bwMode="auto">
            <a:xfrm>
              <a:off x="2461" y="1488"/>
              <a:ext cx="4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Compiler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0" name="Line 21"/>
            <p:cNvSpPr>
              <a:spLocks noChangeShapeType="1"/>
            </p:cNvSpPr>
            <p:nvPr/>
          </p:nvSpPr>
          <p:spPr bwMode="auto">
            <a:xfrm>
              <a:off x="2332" y="1669"/>
              <a:ext cx="61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31" name="Freeform 22"/>
            <p:cNvSpPr>
              <a:spLocks/>
            </p:cNvSpPr>
            <p:nvPr/>
          </p:nvSpPr>
          <p:spPr bwMode="auto">
            <a:xfrm>
              <a:off x="2939" y="1646"/>
              <a:ext cx="48" cy="47"/>
            </a:xfrm>
            <a:custGeom>
              <a:avLst/>
              <a:gdLst>
                <a:gd name="T0" fmla="*/ 0 w 48"/>
                <a:gd name="T1" fmla="*/ 0 h 47"/>
                <a:gd name="T2" fmla="*/ 48 w 48"/>
                <a:gd name="T3" fmla="*/ 23 h 47"/>
                <a:gd name="T4" fmla="*/ 0 w 48"/>
                <a:gd name="T5" fmla="*/ 47 h 47"/>
                <a:gd name="T6" fmla="*/ 0 w 48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7"/>
                <a:gd name="T14" fmla="*/ 48 w 4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7">
                  <a:moveTo>
                    <a:pt x="0" y="0"/>
                  </a:moveTo>
                  <a:lnTo>
                    <a:pt x="48" y="23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234373" y="2676525"/>
            <a:ext cx="1285875" cy="538162"/>
            <a:chOff x="3913" y="1337"/>
            <a:chExt cx="810" cy="339"/>
          </a:xfrm>
        </p:grpSpPr>
        <p:sp>
          <p:nvSpPr>
            <p:cNvPr id="14421" name="Rectangle 24"/>
            <p:cNvSpPr>
              <a:spLocks noChangeArrowheads="1"/>
            </p:cNvSpPr>
            <p:nvPr/>
          </p:nvSpPr>
          <p:spPr bwMode="auto">
            <a:xfrm>
              <a:off x="3970" y="1352"/>
              <a:ext cx="733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2" name="Rectangle 25"/>
            <p:cNvSpPr>
              <a:spLocks noChangeArrowheads="1"/>
            </p:cNvSpPr>
            <p:nvPr/>
          </p:nvSpPr>
          <p:spPr bwMode="auto">
            <a:xfrm>
              <a:off x="3997" y="1337"/>
              <a:ext cx="6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VM Translator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3" name="Freeform 26"/>
            <p:cNvSpPr>
              <a:spLocks/>
            </p:cNvSpPr>
            <p:nvPr/>
          </p:nvSpPr>
          <p:spPr bwMode="auto">
            <a:xfrm>
              <a:off x="3942" y="1534"/>
              <a:ext cx="558" cy="142"/>
            </a:xfrm>
            <a:custGeom>
              <a:avLst/>
              <a:gdLst>
                <a:gd name="T0" fmla="*/ 0 w 558"/>
                <a:gd name="T1" fmla="*/ 71 h 142"/>
                <a:gd name="T2" fmla="*/ 3 w 558"/>
                <a:gd name="T3" fmla="*/ 61 h 142"/>
                <a:gd name="T4" fmla="*/ 11 w 558"/>
                <a:gd name="T5" fmla="*/ 50 h 142"/>
                <a:gd name="T6" fmla="*/ 28 w 558"/>
                <a:gd name="T7" fmla="*/ 40 h 142"/>
                <a:gd name="T8" fmla="*/ 47 w 558"/>
                <a:gd name="T9" fmla="*/ 31 h 142"/>
                <a:gd name="T10" fmla="*/ 73 w 558"/>
                <a:gd name="T11" fmla="*/ 23 h 142"/>
                <a:gd name="T12" fmla="*/ 104 w 558"/>
                <a:gd name="T13" fmla="*/ 17 h 142"/>
                <a:gd name="T14" fmla="*/ 139 w 558"/>
                <a:gd name="T15" fmla="*/ 10 h 142"/>
                <a:gd name="T16" fmla="*/ 176 w 558"/>
                <a:gd name="T17" fmla="*/ 5 h 142"/>
                <a:gd name="T18" fmla="*/ 217 w 558"/>
                <a:gd name="T19" fmla="*/ 2 h 142"/>
                <a:gd name="T20" fmla="*/ 258 w 558"/>
                <a:gd name="T21" fmla="*/ 0 h 142"/>
                <a:gd name="T22" fmla="*/ 300 w 558"/>
                <a:gd name="T23" fmla="*/ 0 h 142"/>
                <a:gd name="T24" fmla="*/ 341 w 558"/>
                <a:gd name="T25" fmla="*/ 2 h 142"/>
                <a:gd name="T26" fmla="*/ 382 w 558"/>
                <a:gd name="T27" fmla="*/ 5 h 142"/>
                <a:gd name="T28" fmla="*/ 420 w 558"/>
                <a:gd name="T29" fmla="*/ 10 h 142"/>
                <a:gd name="T30" fmla="*/ 454 w 558"/>
                <a:gd name="T31" fmla="*/ 17 h 142"/>
                <a:gd name="T32" fmla="*/ 485 w 558"/>
                <a:gd name="T33" fmla="*/ 23 h 142"/>
                <a:gd name="T34" fmla="*/ 511 w 558"/>
                <a:gd name="T35" fmla="*/ 31 h 142"/>
                <a:gd name="T36" fmla="*/ 531 w 558"/>
                <a:gd name="T37" fmla="*/ 40 h 142"/>
                <a:gd name="T38" fmla="*/ 547 w 558"/>
                <a:gd name="T39" fmla="*/ 50 h 142"/>
                <a:gd name="T40" fmla="*/ 555 w 558"/>
                <a:gd name="T41" fmla="*/ 61 h 142"/>
                <a:gd name="T42" fmla="*/ 558 w 558"/>
                <a:gd name="T43" fmla="*/ 71 h 142"/>
                <a:gd name="T44" fmla="*/ 555 w 558"/>
                <a:gd name="T45" fmla="*/ 81 h 142"/>
                <a:gd name="T46" fmla="*/ 547 w 558"/>
                <a:gd name="T47" fmla="*/ 92 h 142"/>
                <a:gd name="T48" fmla="*/ 531 w 558"/>
                <a:gd name="T49" fmla="*/ 102 h 142"/>
                <a:gd name="T50" fmla="*/ 511 w 558"/>
                <a:gd name="T51" fmla="*/ 110 h 142"/>
                <a:gd name="T52" fmla="*/ 485 w 558"/>
                <a:gd name="T53" fmla="*/ 119 h 142"/>
                <a:gd name="T54" fmla="*/ 454 w 558"/>
                <a:gd name="T55" fmla="*/ 125 h 142"/>
                <a:gd name="T56" fmla="*/ 420 w 558"/>
                <a:gd name="T57" fmla="*/ 132 h 142"/>
                <a:gd name="T58" fmla="*/ 382 w 558"/>
                <a:gd name="T59" fmla="*/ 137 h 142"/>
                <a:gd name="T60" fmla="*/ 341 w 558"/>
                <a:gd name="T61" fmla="*/ 140 h 142"/>
                <a:gd name="T62" fmla="*/ 300 w 558"/>
                <a:gd name="T63" fmla="*/ 142 h 142"/>
                <a:gd name="T64" fmla="*/ 258 w 558"/>
                <a:gd name="T65" fmla="*/ 142 h 142"/>
                <a:gd name="T66" fmla="*/ 217 w 558"/>
                <a:gd name="T67" fmla="*/ 140 h 142"/>
                <a:gd name="T68" fmla="*/ 176 w 558"/>
                <a:gd name="T69" fmla="*/ 137 h 142"/>
                <a:gd name="T70" fmla="*/ 139 w 558"/>
                <a:gd name="T71" fmla="*/ 132 h 142"/>
                <a:gd name="T72" fmla="*/ 104 w 558"/>
                <a:gd name="T73" fmla="*/ 125 h 142"/>
                <a:gd name="T74" fmla="*/ 73 w 558"/>
                <a:gd name="T75" fmla="*/ 119 h 142"/>
                <a:gd name="T76" fmla="*/ 47 w 558"/>
                <a:gd name="T77" fmla="*/ 110 h 142"/>
                <a:gd name="T78" fmla="*/ 28 w 558"/>
                <a:gd name="T79" fmla="*/ 102 h 142"/>
                <a:gd name="T80" fmla="*/ 11 w 558"/>
                <a:gd name="T81" fmla="*/ 92 h 142"/>
                <a:gd name="T82" fmla="*/ 3 w 558"/>
                <a:gd name="T83" fmla="*/ 81 h 142"/>
                <a:gd name="T84" fmla="*/ 0 w 558"/>
                <a:gd name="T85" fmla="*/ 71 h 1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8"/>
                <a:gd name="T130" fmla="*/ 0 h 142"/>
                <a:gd name="T131" fmla="*/ 558 w 558"/>
                <a:gd name="T132" fmla="*/ 142 h 1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8" h="142">
                  <a:moveTo>
                    <a:pt x="0" y="71"/>
                  </a:moveTo>
                  <a:lnTo>
                    <a:pt x="3" y="61"/>
                  </a:lnTo>
                  <a:lnTo>
                    <a:pt x="11" y="50"/>
                  </a:lnTo>
                  <a:lnTo>
                    <a:pt x="28" y="40"/>
                  </a:lnTo>
                  <a:lnTo>
                    <a:pt x="47" y="31"/>
                  </a:lnTo>
                  <a:lnTo>
                    <a:pt x="73" y="23"/>
                  </a:lnTo>
                  <a:lnTo>
                    <a:pt x="104" y="17"/>
                  </a:lnTo>
                  <a:lnTo>
                    <a:pt x="139" y="10"/>
                  </a:lnTo>
                  <a:lnTo>
                    <a:pt x="176" y="5"/>
                  </a:lnTo>
                  <a:lnTo>
                    <a:pt x="217" y="2"/>
                  </a:lnTo>
                  <a:lnTo>
                    <a:pt x="258" y="0"/>
                  </a:lnTo>
                  <a:lnTo>
                    <a:pt x="300" y="0"/>
                  </a:lnTo>
                  <a:lnTo>
                    <a:pt x="341" y="2"/>
                  </a:lnTo>
                  <a:lnTo>
                    <a:pt x="382" y="5"/>
                  </a:lnTo>
                  <a:lnTo>
                    <a:pt x="420" y="10"/>
                  </a:lnTo>
                  <a:lnTo>
                    <a:pt x="454" y="17"/>
                  </a:lnTo>
                  <a:lnTo>
                    <a:pt x="485" y="23"/>
                  </a:lnTo>
                  <a:lnTo>
                    <a:pt x="511" y="31"/>
                  </a:lnTo>
                  <a:lnTo>
                    <a:pt x="531" y="40"/>
                  </a:lnTo>
                  <a:lnTo>
                    <a:pt x="547" y="50"/>
                  </a:lnTo>
                  <a:lnTo>
                    <a:pt x="555" y="61"/>
                  </a:lnTo>
                  <a:lnTo>
                    <a:pt x="558" y="71"/>
                  </a:lnTo>
                  <a:lnTo>
                    <a:pt x="555" y="81"/>
                  </a:lnTo>
                  <a:lnTo>
                    <a:pt x="547" y="92"/>
                  </a:lnTo>
                  <a:lnTo>
                    <a:pt x="531" y="102"/>
                  </a:lnTo>
                  <a:lnTo>
                    <a:pt x="511" y="110"/>
                  </a:lnTo>
                  <a:lnTo>
                    <a:pt x="485" y="119"/>
                  </a:lnTo>
                  <a:lnTo>
                    <a:pt x="454" y="125"/>
                  </a:lnTo>
                  <a:lnTo>
                    <a:pt x="420" y="132"/>
                  </a:lnTo>
                  <a:lnTo>
                    <a:pt x="382" y="137"/>
                  </a:lnTo>
                  <a:lnTo>
                    <a:pt x="341" y="140"/>
                  </a:lnTo>
                  <a:lnTo>
                    <a:pt x="300" y="142"/>
                  </a:lnTo>
                  <a:lnTo>
                    <a:pt x="258" y="142"/>
                  </a:lnTo>
                  <a:lnTo>
                    <a:pt x="217" y="140"/>
                  </a:lnTo>
                  <a:lnTo>
                    <a:pt x="176" y="137"/>
                  </a:lnTo>
                  <a:lnTo>
                    <a:pt x="139" y="132"/>
                  </a:lnTo>
                  <a:lnTo>
                    <a:pt x="104" y="125"/>
                  </a:lnTo>
                  <a:lnTo>
                    <a:pt x="73" y="119"/>
                  </a:lnTo>
                  <a:lnTo>
                    <a:pt x="47" y="110"/>
                  </a:lnTo>
                  <a:lnTo>
                    <a:pt x="28" y="102"/>
                  </a:lnTo>
                  <a:lnTo>
                    <a:pt x="11" y="92"/>
                  </a:lnTo>
                  <a:lnTo>
                    <a:pt x="3" y="8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5" name="Line 28"/>
            <p:cNvSpPr>
              <a:spLocks noChangeShapeType="1"/>
            </p:cNvSpPr>
            <p:nvPr/>
          </p:nvSpPr>
          <p:spPr bwMode="auto">
            <a:xfrm>
              <a:off x="3913" y="1498"/>
              <a:ext cx="7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6" name="Freeform 29"/>
            <p:cNvSpPr>
              <a:spLocks/>
            </p:cNvSpPr>
            <p:nvPr/>
          </p:nvSpPr>
          <p:spPr bwMode="auto">
            <a:xfrm>
              <a:off x="4675" y="1475"/>
              <a:ext cx="48" cy="48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23 h 48"/>
                <a:gd name="T4" fmla="*/ 0 w 48"/>
                <a:gd name="T5" fmla="*/ 48 h 48"/>
                <a:gd name="T6" fmla="*/ 0 w 4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"/>
                <a:gd name="T14" fmla="*/ 48 w 4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">
                  <a:moveTo>
                    <a:pt x="0" y="0"/>
                  </a:moveTo>
                  <a:lnTo>
                    <a:pt x="48" y="23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979873" y="4557712"/>
            <a:ext cx="1192212" cy="746125"/>
            <a:chOff x="1233" y="2522"/>
            <a:chExt cx="751" cy="470"/>
          </a:xfrm>
        </p:grpSpPr>
        <p:sp>
          <p:nvSpPr>
            <p:cNvPr id="14414" name="Rectangle 31"/>
            <p:cNvSpPr>
              <a:spLocks noChangeArrowheads="1"/>
            </p:cNvSpPr>
            <p:nvPr/>
          </p:nvSpPr>
          <p:spPr bwMode="auto">
            <a:xfrm>
              <a:off x="1328" y="2522"/>
              <a:ext cx="650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5" name="Rectangle 32"/>
            <p:cNvSpPr>
              <a:spLocks noChangeArrowheads="1"/>
            </p:cNvSpPr>
            <p:nvPr/>
          </p:nvSpPr>
          <p:spPr bwMode="auto">
            <a:xfrm>
              <a:off x="1355" y="2527"/>
              <a:ext cx="4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Computer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6" name="Rectangle 33"/>
            <p:cNvSpPr>
              <a:spLocks noChangeArrowheads="1"/>
            </p:cNvSpPr>
            <p:nvPr/>
          </p:nvSpPr>
          <p:spPr bwMode="auto">
            <a:xfrm>
              <a:off x="1355" y="2642"/>
              <a:ext cx="5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Architecture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7" name="Freeform 34"/>
            <p:cNvSpPr>
              <a:spLocks/>
            </p:cNvSpPr>
            <p:nvPr/>
          </p:nvSpPr>
          <p:spPr bwMode="auto">
            <a:xfrm>
              <a:off x="1295" y="2852"/>
              <a:ext cx="580" cy="140"/>
            </a:xfrm>
            <a:custGeom>
              <a:avLst/>
              <a:gdLst>
                <a:gd name="T0" fmla="*/ 0 w 580"/>
                <a:gd name="T1" fmla="*/ 71 h 140"/>
                <a:gd name="T2" fmla="*/ 3 w 580"/>
                <a:gd name="T3" fmla="*/ 59 h 140"/>
                <a:gd name="T4" fmla="*/ 13 w 580"/>
                <a:gd name="T5" fmla="*/ 50 h 140"/>
                <a:gd name="T6" fmla="*/ 29 w 580"/>
                <a:gd name="T7" fmla="*/ 40 h 140"/>
                <a:gd name="T8" fmla="*/ 51 w 580"/>
                <a:gd name="T9" fmla="*/ 32 h 140"/>
                <a:gd name="T10" fmla="*/ 77 w 580"/>
                <a:gd name="T11" fmla="*/ 23 h 140"/>
                <a:gd name="T12" fmla="*/ 109 w 580"/>
                <a:gd name="T13" fmla="*/ 15 h 140"/>
                <a:gd name="T14" fmla="*/ 145 w 580"/>
                <a:gd name="T15" fmla="*/ 10 h 140"/>
                <a:gd name="T16" fmla="*/ 184 w 580"/>
                <a:gd name="T17" fmla="*/ 5 h 140"/>
                <a:gd name="T18" fmla="*/ 225 w 580"/>
                <a:gd name="T19" fmla="*/ 2 h 140"/>
                <a:gd name="T20" fmla="*/ 268 w 580"/>
                <a:gd name="T21" fmla="*/ 0 h 140"/>
                <a:gd name="T22" fmla="*/ 312 w 580"/>
                <a:gd name="T23" fmla="*/ 0 h 140"/>
                <a:gd name="T24" fmla="*/ 354 w 580"/>
                <a:gd name="T25" fmla="*/ 2 h 140"/>
                <a:gd name="T26" fmla="*/ 395 w 580"/>
                <a:gd name="T27" fmla="*/ 5 h 140"/>
                <a:gd name="T28" fmla="*/ 434 w 580"/>
                <a:gd name="T29" fmla="*/ 10 h 140"/>
                <a:gd name="T30" fmla="*/ 470 w 580"/>
                <a:gd name="T31" fmla="*/ 15 h 140"/>
                <a:gd name="T32" fmla="*/ 501 w 580"/>
                <a:gd name="T33" fmla="*/ 23 h 140"/>
                <a:gd name="T34" fmla="*/ 529 w 580"/>
                <a:gd name="T35" fmla="*/ 32 h 140"/>
                <a:gd name="T36" fmla="*/ 550 w 580"/>
                <a:gd name="T37" fmla="*/ 40 h 140"/>
                <a:gd name="T38" fmla="*/ 567 w 580"/>
                <a:gd name="T39" fmla="*/ 50 h 140"/>
                <a:gd name="T40" fmla="*/ 576 w 580"/>
                <a:gd name="T41" fmla="*/ 59 h 140"/>
                <a:gd name="T42" fmla="*/ 580 w 580"/>
                <a:gd name="T43" fmla="*/ 71 h 140"/>
                <a:gd name="T44" fmla="*/ 576 w 580"/>
                <a:gd name="T45" fmla="*/ 81 h 140"/>
                <a:gd name="T46" fmla="*/ 567 w 580"/>
                <a:gd name="T47" fmla="*/ 91 h 140"/>
                <a:gd name="T48" fmla="*/ 550 w 580"/>
                <a:gd name="T49" fmla="*/ 101 h 140"/>
                <a:gd name="T50" fmla="*/ 529 w 580"/>
                <a:gd name="T51" fmla="*/ 110 h 140"/>
                <a:gd name="T52" fmla="*/ 501 w 580"/>
                <a:gd name="T53" fmla="*/ 119 h 140"/>
                <a:gd name="T54" fmla="*/ 470 w 580"/>
                <a:gd name="T55" fmla="*/ 125 h 140"/>
                <a:gd name="T56" fmla="*/ 434 w 580"/>
                <a:gd name="T57" fmla="*/ 132 h 140"/>
                <a:gd name="T58" fmla="*/ 395 w 580"/>
                <a:gd name="T59" fmla="*/ 137 h 140"/>
                <a:gd name="T60" fmla="*/ 354 w 580"/>
                <a:gd name="T61" fmla="*/ 140 h 140"/>
                <a:gd name="T62" fmla="*/ 312 w 580"/>
                <a:gd name="T63" fmla="*/ 140 h 140"/>
                <a:gd name="T64" fmla="*/ 268 w 580"/>
                <a:gd name="T65" fmla="*/ 140 h 140"/>
                <a:gd name="T66" fmla="*/ 225 w 580"/>
                <a:gd name="T67" fmla="*/ 140 h 140"/>
                <a:gd name="T68" fmla="*/ 184 w 580"/>
                <a:gd name="T69" fmla="*/ 137 h 140"/>
                <a:gd name="T70" fmla="*/ 145 w 580"/>
                <a:gd name="T71" fmla="*/ 132 h 140"/>
                <a:gd name="T72" fmla="*/ 109 w 580"/>
                <a:gd name="T73" fmla="*/ 125 h 140"/>
                <a:gd name="T74" fmla="*/ 77 w 580"/>
                <a:gd name="T75" fmla="*/ 119 h 140"/>
                <a:gd name="T76" fmla="*/ 51 w 580"/>
                <a:gd name="T77" fmla="*/ 110 h 140"/>
                <a:gd name="T78" fmla="*/ 29 w 580"/>
                <a:gd name="T79" fmla="*/ 101 h 140"/>
                <a:gd name="T80" fmla="*/ 13 w 580"/>
                <a:gd name="T81" fmla="*/ 91 h 140"/>
                <a:gd name="T82" fmla="*/ 3 w 580"/>
                <a:gd name="T83" fmla="*/ 81 h 140"/>
                <a:gd name="T84" fmla="*/ 0 w 580"/>
                <a:gd name="T85" fmla="*/ 71 h 1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80"/>
                <a:gd name="T130" fmla="*/ 0 h 140"/>
                <a:gd name="T131" fmla="*/ 580 w 580"/>
                <a:gd name="T132" fmla="*/ 140 h 1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80" h="140">
                  <a:moveTo>
                    <a:pt x="0" y="71"/>
                  </a:moveTo>
                  <a:lnTo>
                    <a:pt x="3" y="59"/>
                  </a:lnTo>
                  <a:lnTo>
                    <a:pt x="13" y="50"/>
                  </a:lnTo>
                  <a:lnTo>
                    <a:pt x="29" y="40"/>
                  </a:lnTo>
                  <a:lnTo>
                    <a:pt x="51" y="32"/>
                  </a:lnTo>
                  <a:lnTo>
                    <a:pt x="77" y="23"/>
                  </a:lnTo>
                  <a:lnTo>
                    <a:pt x="109" y="15"/>
                  </a:lnTo>
                  <a:lnTo>
                    <a:pt x="145" y="10"/>
                  </a:lnTo>
                  <a:lnTo>
                    <a:pt x="184" y="5"/>
                  </a:lnTo>
                  <a:lnTo>
                    <a:pt x="225" y="2"/>
                  </a:lnTo>
                  <a:lnTo>
                    <a:pt x="268" y="0"/>
                  </a:lnTo>
                  <a:lnTo>
                    <a:pt x="312" y="0"/>
                  </a:lnTo>
                  <a:lnTo>
                    <a:pt x="354" y="2"/>
                  </a:lnTo>
                  <a:lnTo>
                    <a:pt x="395" y="5"/>
                  </a:lnTo>
                  <a:lnTo>
                    <a:pt x="434" y="10"/>
                  </a:lnTo>
                  <a:lnTo>
                    <a:pt x="470" y="15"/>
                  </a:lnTo>
                  <a:lnTo>
                    <a:pt x="501" y="23"/>
                  </a:lnTo>
                  <a:lnTo>
                    <a:pt x="529" y="32"/>
                  </a:lnTo>
                  <a:lnTo>
                    <a:pt x="550" y="40"/>
                  </a:lnTo>
                  <a:lnTo>
                    <a:pt x="567" y="50"/>
                  </a:lnTo>
                  <a:lnTo>
                    <a:pt x="576" y="59"/>
                  </a:lnTo>
                  <a:lnTo>
                    <a:pt x="580" y="71"/>
                  </a:lnTo>
                  <a:lnTo>
                    <a:pt x="576" y="81"/>
                  </a:lnTo>
                  <a:lnTo>
                    <a:pt x="567" y="91"/>
                  </a:lnTo>
                  <a:lnTo>
                    <a:pt x="550" y="101"/>
                  </a:lnTo>
                  <a:lnTo>
                    <a:pt x="529" y="110"/>
                  </a:lnTo>
                  <a:lnTo>
                    <a:pt x="501" y="119"/>
                  </a:lnTo>
                  <a:lnTo>
                    <a:pt x="470" y="125"/>
                  </a:lnTo>
                  <a:lnTo>
                    <a:pt x="434" y="132"/>
                  </a:lnTo>
                  <a:lnTo>
                    <a:pt x="395" y="137"/>
                  </a:lnTo>
                  <a:lnTo>
                    <a:pt x="354" y="140"/>
                  </a:lnTo>
                  <a:lnTo>
                    <a:pt x="312" y="140"/>
                  </a:lnTo>
                  <a:lnTo>
                    <a:pt x="268" y="140"/>
                  </a:lnTo>
                  <a:lnTo>
                    <a:pt x="225" y="140"/>
                  </a:lnTo>
                  <a:lnTo>
                    <a:pt x="184" y="137"/>
                  </a:lnTo>
                  <a:lnTo>
                    <a:pt x="145" y="132"/>
                  </a:lnTo>
                  <a:lnTo>
                    <a:pt x="109" y="125"/>
                  </a:lnTo>
                  <a:lnTo>
                    <a:pt x="77" y="119"/>
                  </a:lnTo>
                  <a:lnTo>
                    <a:pt x="51" y="110"/>
                  </a:lnTo>
                  <a:lnTo>
                    <a:pt x="29" y="101"/>
                  </a:lnTo>
                  <a:lnTo>
                    <a:pt x="13" y="91"/>
                  </a:lnTo>
                  <a:lnTo>
                    <a:pt x="3" y="8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9" name="Line 36"/>
            <p:cNvSpPr>
              <a:spLocks noChangeShapeType="1"/>
            </p:cNvSpPr>
            <p:nvPr/>
          </p:nvSpPr>
          <p:spPr bwMode="auto">
            <a:xfrm>
              <a:off x="1233" y="2798"/>
              <a:ext cx="70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20" name="Freeform 37"/>
            <p:cNvSpPr>
              <a:spLocks/>
            </p:cNvSpPr>
            <p:nvPr/>
          </p:nvSpPr>
          <p:spPr bwMode="auto">
            <a:xfrm>
              <a:off x="1937" y="2775"/>
              <a:ext cx="47" cy="48"/>
            </a:xfrm>
            <a:custGeom>
              <a:avLst/>
              <a:gdLst>
                <a:gd name="T0" fmla="*/ 0 w 47"/>
                <a:gd name="T1" fmla="*/ 0 h 48"/>
                <a:gd name="T2" fmla="*/ 47 w 47"/>
                <a:gd name="T3" fmla="*/ 23 h 48"/>
                <a:gd name="T4" fmla="*/ 0 w 47"/>
                <a:gd name="T5" fmla="*/ 48 h 48"/>
                <a:gd name="T6" fmla="*/ 0 w 4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8"/>
                <a:gd name="T14" fmla="*/ 47 w 4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8">
                  <a:moveTo>
                    <a:pt x="0" y="0"/>
                  </a:moveTo>
                  <a:lnTo>
                    <a:pt x="47" y="23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364298" y="5218107"/>
            <a:ext cx="1182687" cy="508000"/>
            <a:chOff x="2735" y="2938"/>
            <a:chExt cx="745" cy="320"/>
          </a:xfrm>
        </p:grpSpPr>
        <p:sp>
          <p:nvSpPr>
            <p:cNvPr id="14408" name="Rectangle 39"/>
            <p:cNvSpPr>
              <a:spLocks noChangeArrowheads="1"/>
            </p:cNvSpPr>
            <p:nvPr/>
          </p:nvSpPr>
          <p:spPr bwMode="auto">
            <a:xfrm>
              <a:off x="2814" y="2938"/>
              <a:ext cx="566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9" name="Rectangle 40"/>
            <p:cNvSpPr>
              <a:spLocks noChangeArrowheads="1"/>
            </p:cNvSpPr>
            <p:nvPr/>
          </p:nvSpPr>
          <p:spPr bwMode="auto">
            <a:xfrm>
              <a:off x="2841" y="2946"/>
              <a:ext cx="4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Gate Logic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0" name="Freeform 41"/>
            <p:cNvSpPr>
              <a:spLocks/>
            </p:cNvSpPr>
            <p:nvPr/>
          </p:nvSpPr>
          <p:spPr bwMode="auto">
            <a:xfrm>
              <a:off x="2786" y="3176"/>
              <a:ext cx="602" cy="82"/>
            </a:xfrm>
            <a:custGeom>
              <a:avLst/>
              <a:gdLst>
                <a:gd name="T0" fmla="*/ 0 w 602"/>
                <a:gd name="T1" fmla="*/ 41 h 82"/>
                <a:gd name="T2" fmla="*/ 3 w 602"/>
                <a:gd name="T3" fmla="*/ 35 h 82"/>
                <a:gd name="T4" fmla="*/ 11 w 602"/>
                <a:gd name="T5" fmla="*/ 30 h 82"/>
                <a:gd name="T6" fmla="*/ 26 w 602"/>
                <a:gd name="T7" fmla="*/ 25 h 82"/>
                <a:gd name="T8" fmla="*/ 47 w 602"/>
                <a:gd name="T9" fmla="*/ 18 h 82"/>
                <a:gd name="T10" fmla="*/ 73 w 602"/>
                <a:gd name="T11" fmla="*/ 13 h 82"/>
                <a:gd name="T12" fmla="*/ 103 w 602"/>
                <a:gd name="T13" fmla="*/ 10 h 82"/>
                <a:gd name="T14" fmla="*/ 137 w 602"/>
                <a:gd name="T15" fmla="*/ 7 h 82"/>
                <a:gd name="T16" fmla="*/ 176 w 602"/>
                <a:gd name="T17" fmla="*/ 3 h 82"/>
                <a:gd name="T18" fmla="*/ 215 w 602"/>
                <a:gd name="T19" fmla="*/ 2 h 82"/>
                <a:gd name="T20" fmla="*/ 258 w 602"/>
                <a:gd name="T21" fmla="*/ 0 h 82"/>
                <a:gd name="T22" fmla="*/ 300 w 602"/>
                <a:gd name="T23" fmla="*/ 0 h 82"/>
                <a:gd name="T24" fmla="*/ 344 w 602"/>
                <a:gd name="T25" fmla="*/ 0 h 82"/>
                <a:gd name="T26" fmla="*/ 385 w 602"/>
                <a:gd name="T27" fmla="*/ 2 h 82"/>
                <a:gd name="T28" fmla="*/ 426 w 602"/>
                <a:gd name="T29" fmla="*/ 3 h 82"/>
                <a:gd name="T30" fmla="*/ 464 w 602"/>
                <a:gd name="T31" fmla="*/ 7 h 82"/>
                <a:gd name="T32" fmla="*/ 498 w 602"/>
                <a:gd name="T33" fmla="*/ 10 h 82"/>
                <a:gd name="T34" fmla="*/ 529 w 602"/>
                <a:gd name="T35" fmla="*/ 13 h 82"/>
                <a:gd name="T36" fmla="*/ 555 w 602"/>
                <a:gd name="T37" fmla="*/ 18 h 82"/>
                <a:gd name="T38" fmla="*/ 575 w 602"/>
                <a:gd name="T39" fmla="*/ 25 h 82"/>
                <a:gd name="T40" fmla="*/ 589 w 602"/>
                <a:gd name="T41" fmla="*/ 30 h 82"/>
                <a:gd name="T42" fmla="*/ 599 w 602"/>
                <a:gd name="T43" fmla="*/ 35 h 82"/>
                <a:gd name="T44" fmla="*/ 602 w 602"/>
                <a:gd name="T45" fmla="*/ 41 h 82"/>
                <a:gd name="T46" fmla="*/ 599 w 602"/>
                <a:gd name="T47" fmla="*/ 48 h 82"/>
                <a:gd name="T48" fmla="*/ 589 w 602"/>
                <a:gd name="T49" fmla="*/ 53 h 82"/>
                <a:gd name="T50" fmla="*/ 575 w 602"/>
                <a:gd name="T51" fmla="*/ 58 h 82"/>
                <a:gd name="T52" fmla="*/ 555 w 602"/>
                <a:gd name="T53" fmla="*/ 64 h 82"/>
                <a:gd name="T54" fmla="*/ 529 w 602"/>
                <a:gd name="T55" fmla="*/ 67 h 82"/>
                <a:gd name="T56" fmla="*/ 498 w 602"/>
                <a:gd name="T57" fmla="*/ 72 h 82"/>
                <a:gd name="T58" fmla="*/ 464 w 602"/>
                <a:gd name="T59" fmla="*/ 76 h 82"/>
                <a:gd name="T60" fmla="*/ 426 w 602"/>
                <a:gd name="T61" fmla="*/ 79 h 82"/>
                <a:gd name="T62" fmla="*/ 385 w 602"/>
                <a:gd name="T63" fmla="*/ 81 h 82"/>
                <a:gd name="T64" fmla="*/ 344 w 602"/>
                <a:gd name="T65" fmla="*/ 82 h 82"/>
                <a:gd name="T66" fmla="*/ 300 w 602"/>
                <a:gd name="T67" fmla="*/ 82 h 82"/>
                <a:gd name="T68" fmla="*/ 258 w 602"/>
                <a:gd name="T69" fmla="*/ 82 h 82"/>
                <a:gd name="T70" fmla="*/ 215 w 602"/>
                <a:gd name="T71" fmla="*/ 81 h 82"/>
                <a:gd name="T72" fmla="*/ 176 w 602"/>
                <a:gd name="T73" fmla="*/ 79 h 82"/>
                <a:gd name="T74" fmla="*/ 137 w 602"/>
                <a:gd name="T75" fmla="*/ 76 h 82"/>
                <a:gd name="T76" fmla="*/ 103 w 602"/>
                <a:gd name="T77" fmla="*/ 72 h 82"/>
                <a:gd name="T78" fmla="*/ 73 w 602"/>
                <a:gd name="T79" fmla="*/ 67 h 82"/>
                <a:gd name="T80" fmla="*/ 47 w 602"/>
                <a:gd name="T81" fmla="*/ 64 h 82"/>
                <a:gd name="T82" fmla="*/ 26 w 602"/>
                <a:gd name="T83" fmla="*/ 58 h 82"/>
                <a:gd name="T84" fmla="*/ 11 w 602"/>
                <a:gd name="T85" fmla="*/ 53 h 82"/>
                <a:gd name="T86" fmla="*/ 3 w 602"/>
                <a:gd name="T87" fmla="*/ 48 h 82"/>
                <a:gd name="T88" fmla="*/ 0 w 602"/>
                <a:gd name="T89" fmla="*/ 41 h 8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2"/>
                <a:gd name="T136" fmla="*/ 0 h 82"/>
                <a:gd name="T137" fmla="*/ 602 w 602"/>
                <a:gd name="T138" fmla="*/ 82 h 8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2" h="82">
                  <a:moveTo>
                    <a:pt x="0" y="41"/>
                  </a:moveTo>
                  <a:lnTo>
                    <a:pt x="3" y="35"/>
                  </a:lnTo>
                  <a:lnTo>
                    <a:pt x="11" y="30"/>
                  </a:lnTo>
                  <a:lnTo>
                    <a:pt x="26" y="25"/>
                  </a:lnTo>
                  <a:lnTo>
                    <a:pt x="47" y="18"/>
                  </a:lnTo>
                  <a:lnTo>
                    <a:pt x="73" y="13"/>
                  </a:lnTo>
                  <a:lnTo>
                    <a:pt x="103" y="10"/>
                  </a:lnTo>
                  <a:lnTo>
                    <a:pt x="137" y="7"/>
                  </a:lnTo>
                  <a:lnTo>
                    <a:pt x="176" y="3"/>
                  </a:lnTo>
                  <a:lnTo>
                    <a:pt x="215" y="2"/>
                  </a:lnTo>
                  <a:lnTo>
                    <a:pt x="258" y="0"/>
                  </a:lnTo>
                  <a:lnTo>
                    <a:pt x="300" y="0"/>
                  </a:lnTo>
                  <a:lnTo>
                    <a:pt x="344" y="0"/>
                  </a:lnTo>
                  <a:lnTo>
                    <a:pt x="385" y="2"/>
                  </a:lnTo>
                  <a:lnTo>
                    <a:pt x="426" y="3"/>
                  </a:lnTo>
                  <a:lnTo>
                    <a:pt x="464" y="7"/>
                  </a:lnTo>
                  <a:lnTo>
                    <a:pt x="498" y="10"/>
                  </a:lnTo>
                  <a:lnTo>
                    <a:pt x="529" y="13"/>
                  </a:lnTo>
                  <a:lnTo>
                    <a:pt x="555" y="18"/>
                  </a:lnTo>
                  <a:lnTo>
                    <a:pt x="575" y="25"/>
                  </a:lnTo>
                  <a:lnTo>
                    <a:pt x="589" y="30"/>
                  </a:lnTo>
                  <a:lnTo>
                    <a:pt x="599" y="35"/>
                  </a:lnTo>
                  <a:lnTo>
                    <a:pt x="602" y="41"/>
                  </a:lnTo>
                  <a:lnTo>
                    <a:pt x="599" y="48"/>
                  </a:lnTo>
                  <a:lnTo>
                    <a:pt x="589" y="53"/>
                  </a:lnTo>
                  <a:lnTo>
                    <a:pt x="575" y="58"/>
                  </a:lnTo>
                  <a:lnTo>
                    <a:pt x="555" y="64"/>
                  </a:lnTo>
                  <a:lnTo>
                    <a:pt x="529" y="67"/>
                  </a:lnTo>
                  <a:lnTo>
                    <a:pt x="498" y="72"/>
                  </a:lnTo>
                  <a:lnTo>
                    <a:pt x="464" y="76"/>
                  </a:lnTo>
                  <a:lnTo>
                    <a:pt x="426" y="79"/>
                  </a:lnTo>
                  <a:lnTo>
                    <a:pt x="385" y="81"/>
                  </a:lnTo>
                  <a:lnTo>
                    <a:pt x="344" y="82"/>
                  </a:lnTo>
                  <a:lnTo>
                    <a:pt x="300" y="82"/>
                  </a:lnTo>
                  <a:lnTo>
                    <a:pt x="258" y="82"/>
                  </a:lnTo>
                  <a:lnTo>
                    <a:pt x="215" y="81"/>
                  </a:lnTo>
                  <a:lnTo>
                    <a:pt x="176" y="79"/>
                  </a:lnTo>
                  <a:lnTo>
                    <a:pt x="137" y="76"/>
                  </a:lnTo>
                  <a:lnTo>
                    <a:pt x="103" y="72"/>
                  </a:lnTo>
                  <a:lnTo>
                    <a:pt x="73" y="67"/>
                  </a:lnTo>
                  <a:lnTo>
                    <a:pt x="47" y="64"/>
                  </a:lnTo>
                  <a:lnTo>
                    <a:pt x="26" y="58"/>
                  </a:lnTo>
                  <a:lnTo>
                    <a:pt x="11" y="53"/>
                  </a:lnTo>
                  <a:lnTo>
                    <a:pt x="3" y="4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2" name="Line 43"/>
            <p:cNvSpPr>
              <a:spLocks noChangeShapeType="1"/>
            </p:cNvSpPr>
            <p:nvPr/>
          </p:nvSpPr>
          <p:spPr bwMode="auto">
            <a:xfrm>
              <a:off x="2735" y="3119"/>
              <a:ext cx="70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13" name="Freeform 44"/>
            <p:cNvSpPr>
              <a:spLocks/>
            </p:cNvSpPr>
            <p:nvPr/>
          </p:nvSpPr>
          <p:spPr bwMode="auto">
            <a:xfrm>
              <a:off x="3432" y="3096"/>
              <a:ext cx="48" cy="47"/>
            </a:xfrm>
            <a:custGeom>
              <a:avLst/>
              <a:gdLst>
                <a:gd name="T0" fmla="*/ 0 w 48"/>
                <a:gd name="T1" fmla="*/ 0 h 47"/>
                <a:gd name="T2" fmla="*/ 48 w 48"/>
                <a:gd name="T3" fmla="*/ 23 h 47"/>
                <a:gd name="T4" fmla="*/ 0 w 48"/>
                <a:gd name="T5" fmla="*/ 47 h 47"/>
                <a:gd name="T6" fmla="*/ 0 w 48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7"/>
                <a:gd name="T14" fmla="*/ 48 w 4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7">
                  <a:moveTo>
                    <a:pt x="0" y="0"/>
                  </a:moveTo>
                  <a:lnTo>
                    <a:pt x="48" y="23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742373" y="5594350"/>
            <a:ext cx="2347912" cy="833437"/>
            <a:chOff x="4233" y="3175"/>
            <a:chExt cx="1479" cy="525"/>
          </a:xfrm>
        </p:grpSpPr>
        <p:sp>
          <p:nvSpPr>
            <p:cNvPr id="14399" name="Rectangle 46"/>
            <p:cNvSpPr>
              <a:spLocks noChangeArrowheads="1"/>
            </p:cNvSpPr>
            <p:nvPr/>
          </p:nvSpPr>
          <p:spPr bwMode="auto">
            <a:xfrm>
              <a:off x="4318" y="3179"/>
              <a:ext cx="610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0" name="Rectangle 47"/>
            <p:cNvSpPr>
              <a:spLocks noChangeArrowheads="1"/>
            </p:cNvSpPr>
            <p:nvPr/>
          </p:nvSpPr>
          <p:spPr bwMode="auto">
            <a:xfrm>
              <a:off x="4345" y="3175"/>
              <a:ext cx="42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Electrical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1" name="Rectangle 48"/>
            <p:cNvSpPr>
              <a:spLocks noChangeArrowheads="1"/>
            </p:cNvSpPr>
            <p:nvPr/>
          </p:nvSpPr>
          <p:spPr bwMode="auto">
            <a:xfrm>
              <a:off x="4345" y="3290"/>
              <a:ext cx="5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Engineering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2" name="Freeform 49"/>
            <p:cNvSpPr>
              <a:spLocks/>
            </p:cNvSpPr>
            <p:nvPr/>
          </p:nvSpPr>
          <p:spPr bwMode="auto">
            <a:xfrm>
              <a:off x="5015" y="3322"/>
              <a:ext cx="697" cy="378"/>
            </a:xfrm>
            <a:custGeom>
              <a:avLst/>
              <a:gdLst>
                <a:gd name="T0" fmla="*/ 64 w 697"/>
                <a:gd name="T1" fmla="*/ 162 h 378"/>
                <a:gd name="T2" fmla="*/ 5 w 697"/>
                <a:gd name="T3" fmla="*/ 179 h 378"/>
                <a:gd name="T4" fmla="*/ 72 w 697"/>
                <a:gd name="T5" fmla="*/ 199 h 378"/>
                <a:gd name="T6" fmla="*/ 18 w 697"/>
                <a:gd name="T7" fmla="*/ 245 h 378"/>
                <a:gd name="T8" fmla="*/ 90 w 697"/>
                <a:gd name="T9" fmla="*/ 266 h 378"/>
                <a:gd name="T10" fmla="*/ 49 w 697"/>
                <a:gd name="T11" fmla="*/ 312 h 378"/>
                <a:gd name="T12" fmla="*/ 142 w 697"/>
                <a:gd name="T13" fmla="*/ 319 h 378"/>
                <a:gd name="T14" fmla="*/ 157 w 697"/>
                <a:gd name="T15" fmla="*/ 371 h 378"/>
                <a:gd name="T16" fmla="*/ 237 w 697"/>
                <a:gd name="T17" fmla="*/ 351 h 378"/>
                <a:gd name="T18" fmla="*/ 294 w 697"/>
                <a:gd name="T19" fmla="*/ 378 h 378"/>
                <a:gd name="T20" fmla="*/ 340 w 697"/>
                <a:gd name="T21" fmla="*/ 353 h 378"/>
                <a:gd name="T22" fmla="*/ 387 w 697"/>
                <a:gd name="T23" fmla="*/ 378 h 378"/>
                <a:gd name="T24" fmla="*/ 426 w 697"/>
                <a:gd name="T25" fmla="*/ 348 h 378"/>
                <a:gd name="T26" fmla="*/ 488 w 697"/>
                <a:gd name="T27" fmla="*/ 368 h 378"/>
                <a:gd name="T28" fmla="*/ 542 w 697"/>
                <a:gd name="T29" fmla="*/ 328 h 378"/>
                <a:gd name="T30" fmla="*/ 644 w 697"/>
                <a:gd name="T31" fmla="*/ 340 h 378"/>
                <a:gd name="T32" fmla="*/ 617 w 697"/>
                <a:gd name="T33" fmla="*/ 292 h 378"/>
                <a:gd name="T34" fmla="*/ 688 w 697"/>
                <a:gd name="T35" fmla="*/ 287 h 378"/>
                <a:gd name="T36" fmla="*/ 640 w 697"/>
                <a:gd name="T37" fmla="*/ 233 h 378"/>
                <a:gd name="T38" fmla="*/ 697 w 697"/>
                <a:gd name="T39" fmla="*/ 204 h 378"/>
                <a:gd name="T40" fmla="*/ 624 w 697"/>
                <a:gd name="T41" fmla="*/ 169 h 378"/>
                <a:gd name="T42" fmla="*/ 665 w 697"/>
                <a:gd name="T43" fmla="*/ 121 h 378"/>
                <a:gd name="T44" fmla="*/ 586 w 697"/>
                <a:gd name="T45" fmla="*/ 120 h 378"/>
                <a:gd name="T46" fmla="*/ 617 w 697"/>
                <a:gd name="T47" fmla="*/ 66 h 378"/>
                <a:gd name="T48" fmla="*/ 518 w 697"/>
                <a:gd name="T49" fmla="*/ 72 h 378"/>
                <a:gd name="T50" fmla="*/ 513 w 697"/>
                <a:gd name="T51" fmla="*/ 16 h 378"/>
                <a:gd name="T52" fmla="*/ 412 w 697"/>
                <a:gd name="T53" fmla="*/ 41 h 378"/>
                <a:gd name="T54" fmla="*/ 376 w 697"/>
                <a:gd name="T55" fmla="*/ 0 h 378"/>
                <a:gd name="T56" fmla="*/ 310 w 697"/>
                <a:gd name="T57" fmla="*/ 38 h 378"/>
                <a:gd name="T58" fmla="*/ 248 w 697"/>
                <a:gd name="T59" fmla="*/ 0 h 378"/>
                <a:gd name="T60" fmla="*/ 211 w 697"/>
                <a:gd name="T61" fmla="*/ 56 h 378"/>
                <a:gd name="T62" fmla="*/ 142 w 697"/>
                <a:gd name="T63" fmla="*/ 26 h 378"/>
                <a:gd name="T64" fmla="*/ 145 w 697"/>
                <a:gd name="T65" fmla="*/ 75 h 378"/>
                <a:gd name="T66" fmla="*/ 57 w 697"/>
                <a:gd name="T67" fmla="*/ 62 h 378"/>
                <a:gd name="T68" fmla="*/ 80 w 697"/>
                <a:gd name="T69" fmla="*/ 112 h 378"/>
                <a:gd name="T70" fmla="*/ 0 w 697"/>
                <a:gd name="T71" fmla="*/ 110 h 378"/>
                <a:gd name="T72" fmla="*/ 64 w 697"/>
                <a:gd name="T73" fmla="*/ 162 h 3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7"/>
                <a:gd name="T112" fmla="*/ 0 h 378"/>
                <a:gd name="T113" fmla="*/ 697 w 697"/>
                <a:gd name="T114" fmla="*/ 378 h 3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7" h="378">
                  <a:moveTo>
                    <a:pt x="64" y="162"/>
                  </a:moveTo>
                  <a:lnTo>
                    <a:pt x="5" y="179"/>
                  </a:lnTo>
                  <a:lnTo>
                    <a:pt x="72" y="199"/>
                  </a:lnTo>
                  <a:lnTo>
                    <a:pt x="18" y="245"/>
                  </a:lnTo>
                  <a:lnTo>
                    <a:pt x="90" y="266"/>
                  </a:lnTo>
                  <a:lnTo>
                    <a:pt x="49" y="312"/>
                  </a:lnTo>
                  <a:lnTo>
                    <a:pt x="142" y="319"/>
                  </a:lnTo>
                  <a:lnTo>
                    <a:pt x="157" y="371"/>
                  </a:lnTo>
                  <a:lnTo>
                    <a:pt x="237" y="351"/>
                  </a:lnTo>
                  <a:lnTo>
                    <a:pt x="294" y="378"/>
                  </a:lnTo>
                  <a:lnTo>
                    <a:pt x="340" y="353"/>
                  </a:lnTo>
                  <a:lnTo>
                    <a:pt x="387" y="378"/>
                  </a:lnTo>
                  <a:lnTo>
                    <a:pt x="426" y="348"/>
                  </a:lnTo>
                  <a:lnTo>
                    <a:pt x="488" y="368"/>
                  </a:lnTo>
                  <a:lnTo>
                    <a:pt x="542" y="328"/>
                  </a:lnTo>
                  <a:lnTo>
                    <a:pt x="644" y="340"/>
                  </a:lnTo>
                  <a:lnTo>
                    <a:pt x="617" y="292"/>
                  </a:lnTo>
                  <a:lnTo>
                    <a:pt x="688" y="287"/>
                  </a:lnTo>
                  <a:lnTo>
                    <a:pt x="640" y="233"/>
                  </a:lnTo>
                  <a:lnTo>
                    <a:pt x="697" y="204"/>
                  </a:lnTo>
                  <a:lnTo>
                    <a:pt x="624" y="169"/>
                  </a:lnTo>
                  <a:lnTo>
                    <a:pt x="665" y="121"/>
                  </a:lnTo>
                  <a:lnTo>
                    <a:pt x="586" y="120"/>
                  </a:lnTo>
                  <a:lnTo>
                    <a:pt x="617" y="66"/>
                  </a:lnTo>
                  <a:lnTo>
                    <a:pt x="518" y="72"/>
                  </a:lnTo>
                  <a:lnTo>
                    <a:pt x="513" y="16"/>
                  </a:lnTo>
                  <a:lnTo>
                    <a:pt x="412" y="41"/>
                  </a:lnTo>
                  <a:lnTo>
                    <a:pt x="376" y="0"/>
                  </a:lnTo>
                  <a:lnTo>
                    <a:pt x="310" y="38"/>
                  </a:lnTo>
                  <a:lnTo>
                    <a:pt x="248" y="0"/>
                  </a:lnTo>
                  <a:lnTo>
                    <a:pt x="211" y="56"/>
                  </a:lnTo>
                  <a:lnTo>
                    <a:pt x="142" y="26"/>
                  </a:lnTo>
                  <a:lnTo>
                    <a:pt x="145" y="75"/>
                  </a:lnTo>
                  <a:lnTo>
                    <a:pt x="57" y="62"/>
                  </a:lnTo>
                  <a:lnTo>
                    <a:pt x="80" y="112"/>
                  </a:lnTo>
                  <a:lnTo>
                    <a:pt x="0" y="110"/>
                  </a:lnTo>
                  <a:lnTo>
                    <a:pt x="64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3" name="Freeform 50"/>
            <p:cNvSpPr>
              <a:spLocks/>
            </p:cNvSpPr>
            <p:nvPr/>
          </p:nvSpPr>
          <p:spPr bwMode="auto">
            <a:xfrm>
              <a:off x="5015" y="3322"/>
              <a:ext cx="697" cy="378"/>
            </a:xfrm>
            <a:custGeom>
              <a:avLst/>
              <a:gdLst>
                <a:gd name="T0" fmla="*/ 64 w 697"/>
                <a:gd name="T1" fmla="*/ 162 h 378"/>
                <a:gd name="T2" fmla="*/ 5 w 697"/>
                <a:gd name="T3" fmla="*/ 179 h 378"/>
                <a:gd name="T4" fmla="*/ 72 w 697"/>
                <a:gd name="T5" fmla="*/ 199 h 378"/>
                <a:gd name="T6" fmla="*/ 18 w 697"/>
                <a:gd name="T7" fmla="*/ 245 h 378"/>
                <a:gd name="T8" fmla="*/ 90 w 697"/>
                <a:gd name="T9" fmla="*/ 266 h 378"/>
                <a:gd name="T10" fmla="*/ 49 w 697"/>
                <a:gd name="T11" fmla="*/ 312 h 378"/>
                <a:gd name="T12" fmla="*/ 142 w 697"/>
                <a:gd name="T13" fmla="*/ 319 h 378"/>
                <a:gd name="T14" fmla="*/ 157 w 697"/>
                <a:gd name="T15" fmla="*/ 371 h 378"/>
                <a:gd name="T16" fmla="*/ 237 w 697"/>
                <a:gd name="T17" fmla="*/ 351 h 378"/>
                <a:gd name="T18" fmla="*/ 294 w 697"/>
                <a:gd name="T19" fmla="*/ 378 h 378"/>
                <a:gd name="T20" fmla="*/ 340 w 697"/>
                <a:gd name="T21" fmla="*/ 353 h 378"/>
                <a:gd name="T22" fmla="*/ 387 w 697"/>
                <a:gd name="T23" fmla="*/ 378 h 378"/>
                <a:gd name="T24" fmla="*/ 426 w 697"/>
                <a:gd name="T25" fmla="*/ 348 h 378"/>
                <a:gd name="T26" fmla="*/ 488 w 697"/>
                <a:gd name="T27" fmla="*/ 368 h 378"/>
                <a:gd name="T28" fmla="*/ 542 w 697"/>
                <a:gd name="T29" fmla="*/ 328 h 378"/>
                <a:gd name="T30" fmla="*/ 644 w 697"/>
                <a:gd name="T31" fmla="*/ 340 h 378"/>
                <a:gd name="T32" fmla="*/ 617 w 697"/>
                <a:gd name="T33" fmla="*/ 292 h 378"/>
                <a:gd name="T34" fmla="*/ 688 w 697"/>
                <a:gd name="T35" fmla="*/ 287 h 378"/>
                <a:gd name="T36" fmla="*/ 640 w 697"/>
                <a:gd name="T37" fmla="*/ 233 h 378"/>
                <a:gd name="T38" fmla="*/ 697 w 697"/>
                <a:gd name="T39" fmla="*/ 204 h 378"/>
                <a:gd name="T40" fmla="*/ 624 w 697"/>
                <a:gd name="T41" fmla="*/ 169 h 378"/>
                <a:gd name="T42" fmla="*/ 665 w 697"/>
                <a:gd name="T43" fmla="*/ 121 h 378"/>
                <a:gd name="T44" fmla="*/ 586 w 697"/>
                <a:gd name="T45" fmla="*/ 120 h 378"/>
                <a:gd name="T46" fmla="*/ 617 w 697"/>
                <a:gd name="T47" fmla="*/ 66 h 378"/>
                <a:gd name="T48" fmla="*/ 518 w 697"/>
                <a:gd name="T49" fmla="*/ 72 h 378"/>
                <a:gd name="T50" fmla="*/ 513 w 697"/>
                <a:gd name="T51" fmla="*/ 16 h 378"/>
                <a:gd name="T52" fmla="*/ 412 w 697"/>
                <a:gd name="T53" fmla="*/ 41 h 378"/>
                <a:gd name="T54" fmla="*/ 376 w 697"/>
                <a:gd name="T55" fmla="*/ 0 h 378"/>
                <a:gd name="T56" fmla="*/ 310 w 697"/>
                <a:gd name="T57" fmla="*/ 38 h 378"/>
                <a:gd name="T58" fmla="*/ 248 w 697"/>
                <a:gd name="T59" fmla="*/ 0 h 378"/>
                <a:gd name="T60" fmla="*/ 211 w 697"/>
                <a:gd name="T61" fmla="*/ 56 h 378"/>
                <a:gd name="T62" fmla="*/ 142 w 697"/>
                <a:gd name="T63" fmla="*/ 26 h 378"/>
                <a:gd name="T64" fmla="*/ 145 w 697"/>
                <a:gd name="T65" fmla="*/ 75 h 378"/>
                <a:gd name="T66" fmla="*/ 57 w 697"/>
                <a:gd name="T67" fmla="*/ 62 h 378"/>
                <a:gd name="T68" fmla="*/ 80 w 697"/>
                <a:gd name="T69" fmla="*/ 112 h 378"/>
                <a:gd name="T70" fmla="*/ 0 w 697"/>
                <a:gd name="T71" fmla="*/ 110 h 378"/>
                <a:gd name="T72" fmla="*/ 64 w 697"/>
                <a:gd name="T73" fmla="*/ 162 h 3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7"/>
                <a:gd name="T112" fmla="*/ 0 h 378"/>
                <a:gd name="T113" fmla="*/ 697 w 697"/>
                <a:gd name="T114" fmla="*/ 378 h 3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7" h="378">
                  <a:moveTo>
                    <a:pt x="64" y="162"/>
                  </a:moveTo>
                  <a:lnTo>
                    <a:pt x="5" y="179"/>
                  </a:lnTo>
                  <a:lnTo>
                    <a:pt x="72" y="199"/>
                  </a:lnTo>
                  <a:lnTo>
                    <a:pt x="18" y="245"/>
                  </a:lnTo>
                  <a:lnTo>
                    <a:pt x="90" y="266"/>
                  </a:lnTo>
                  <a:lnTo>
                    <a:pt x="49" y="312"/>
                  </a:lnTo>
                  <a:lnTo>
                    <a:pt x="142" y="319"/>
                  </a:lnTo>
                  <a:lnTo>
                    <a:pt x="157" y="371"/>
                  </a:lnTo>
                  <a:lnTo>
                    <a:pt x="237" y="351"/>
                  </a:lnTo>
                  <a:lnTo>
                    <a:pt x="294" y="378"/>
                  </a:lnTo>
                  <a:lnTo>
                    <a:pt x="340" y="353"/>
                  </a:lnTo>
                  <a:lnTo>
                    <a:pt x="387" y="378"/>
                  </a:lnTo>
                  <a:lnTo>
                    <a:pt x="426" y="348"/>
                  </a:lnTo>
                  <a:lnTo>
                    <a:pt x="488" y="368"/>
                  </a:lnTo>
                  <a:lnTo>
                    <a:pt x="542" y="328"/>
                  </a:lnTo>
                  <a:lnTo>
                    <a:pt x="644" y="340"/>
                  </a:lnTo>
                  <a:lnTo>
                    <a:pt x="617" y="292"/>
                  </a:lnTo>
                  <a:lnTo>
                    <a:pt x="688" y="287"/>
                  </a:lnTo>
                  <a:lnTo>
                    <a:pt x="640" y="233"/>
                  </a:lnTo>
                  <a:lnTo>
                    <a:pt x="697" y="204"/>
                  </a:lnTo>
                  <a:lnTo>
                    <a:pt x="624" y="169"/>
                  </a:lnTo>
                  <a:lnTo>
                    <a:pt x="665" y="121"/>
                  </a:lnTo>
                  <a:lnTo>
                    <a:pt x="586" y="120"/>
                  </a:lnTo>
                  <a:lnTo>
                    <a:pt x="617" y="66"/>
                  </a:lnTo>
                  <a:lnTo>
                    <a:pt x="518" y="72"/>
                  </a:lnTo>
                  <a:lnTo>
                    <a:pt x="513" y="16"/>
                  </a:lnTo>
                  <a:lnTo>
                    <a:pt x="412" y="41"/>
                  </a:lnTo>
                  <a:lnTo>
                    <a:pt x="376" y="0"/>
                  </a:lnTo>
                  <a:lnTo>
                    <a:pt x="310" y="38"/>
                  </a:lnTo>
                  <a:lnTo>
                    <a:pt x="248" y="0"/>
                  </a:lnTo>
                  <a:lnTo>
                    <a:pt x="211" y="56"/>
                  </a:lnTo>
                  <a:lnTo>
                    <a:pt x="142" y="26"/>
                  </a:lnTo>
                  <a:lnTo>
                    <a:pt x="145" y="75"/>
                  </a:lnTo>
                  <a:lnTo>
                    <a:pt x="57" y="62"/>
                  </a:lnTo>
                  <a:lnTo>
                    <a:pt x="80" y="112"/>
                  </a:lnTo>
                  <a:lnTo>
                    <a:pt x="0" y="110"/>
                  </a:lnTo>
                  <a:lnTo>
                    <a:pt x="64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4" name="Freeform 51"/>
            <p:cNvSpPr>
              <a:spLocks/>
            </p:cNvSpPr>
            <p:nvPr/>
          </p:nvSpPr>
          <p:spPr bwMode="auto">
            <a:xfrm>
              <a:off x="4958" y="3264"/>
              <a:ext cx="697" cy="378"/>
            </a:xfrm>
            <a:custGeom>
              <a:avLst/>
              <a:gdLst>
                <a:gd name="T0" fmla="*/ 62 w 697"/>
                <a:gd name="T1" fmla="*/ 163 h 378"/>
                <a:gd name="T2" fmla="*/ 5 w 697"/>
                <a:gd name="T3" fmla="*/ 178 h 378"/>
                <a:gd name="T4" fmla="*/ 72 w 697"/>
                <a:gd name="T5" fmla="*/ 199 h 378"/>
                <a:gd name="T6" fmla="*/ 18 w 697"/>
                <a:gd name="T7" fmla="*/ 245 h 378"/>
                <a:gd name="T8" fmla="*/ 90 w 697"/>
                <a:gd name="T9" fmla="*/ 266 h 378"/>
                <a:gd name="T10" fmla="*/ 49 w 697"/>
                <a:gd name="T11" fmla="*/ 311 h 378"/>
                <a:gd name="T12" fmla="*/ 142 w 697"/>
                <a:gd name="T13" fmla="*/ 319 h 378"/>
                <a:gd name="T14" fmla="*/ 155 w 697"/>
                <a:gd name="T15" fmla="*/ 370 h 378"/>
                <a:gd name="T16" fmla="*/ 235 w 697"/>
                <a:gd name="T17" fmla="*/ 352 h 378"/>
                <a:gd name="T18" fmla="*/ 294 w 697"/>
                <a:gd name="T19" fmla="*/ 378 h 378"/>
                <a:gd name="T20" fmla="*/ 340 w 697"/>
                <a:gd name="T21" fmla="*/ 352 h 378"/>
                <a:gd name="T22" fmla="*/ 385 w 697"/>
                <a:gd name="T23" fmla="*/ 378 h 378"/>
                <a:gd name="T24" fmla="*/ 426 w 697"/>
                <a:gd name="T25" fmla="*/ 347 h 378"/>
                <a:gd name="T26" fmla="*/ 487 w 697"/>
                <a:gd name="T27" fmla="*/ 368 h 378"/>
                <a:gd name="T28" fmla="*/ 542 w 697"/>
                <a:gd name="T29" fmla="*/ 327 h 378"/>
                <a:gd name="T30" fmla="*/ 643 w 697"/>
                <a:gd name="T31" fmla="*/ 340 h 378"/>
                <a:gd name="T32" fmla="*/ 617 w 697"/>
                <a:gd name="T33" fmla="*/ 293 h 378"/>
                <a:gd name="T34" fmla="*/ 686 w 697"/>
                <a:gd name="T35" fmla="*/ 288 h 378"/>
                <a:gd name="T36" fmla="*/ 638 w 697"/>
                <a:gd name="T37" fmla="*/ 234 h 378"/>
                <a:gd name="T38" fmla="*/ 697 w 697"/>
                <a:gd name="T39" fmla="*/ 202 h 378"/>
                <a:gd name="T40" fmla="*/ 622 w 697"/>
                <a:gd name="T41" fmla="*/ 170 h 378"/>
                <a:gd name="T42" fmla="*/ 665 w 697"/>
                <a:gd name="T43" fmla="*/ 122 h 378"/>
                <a:gd name="T44" fmla="*/ 586 w 697"/>
                <a:gd name="T45" fmla="*/ 120 h 378"/>
                <a:gd name="T46" fmla="*/ 617 w 697"/>
                <a:gd name="T47" fmla="*/ 64 h 378"/>
                <a:gd name="T48" fmla="*/ 518 w 697"/>
                <a:gd name="T49" fmla="*/ 73 h 378"/>
                <a:gd name="T50" fmla="*/ 511 w 697"/>
                <a:gd name="T51" fmla="*/ 17 h 378"/>
                <a:gd name="T52" fmla="*/ 411 w 697"/>
                <a:gd name="T53" fmla="*/ 41 h 378"/>
                <a:gd name="T54" fmla="*/ 374 w 697"/>
                <a:gd name="T55" fmla="*/ 0 h 378"/>
                <a:gd name="T56" fmla="*/ 310 w 697"/>
                <a:gd name="T57" fmla="*/ 36 h 378"/>
                <a:gd name="T58" fmla="*/ 248 w 697"/>
                <a:gd name="T59" fmla="*/ 0 h 378"/>
                <a:gd name="T60" fmla="*/ 209 w 697"/>
                <a:gd name="T61" fmla="*/ 56 h 378"/>
                <a:gd name="T62" fmla="*/ 142 w 697"/>
                <a:gd name="T63" fmla="*/ 27 h 378"/>
                <a:gd name="T64" fmla="*/ 144 w 697"/>
                <a:gd name="T65" fmla="*/ 76 h 378"/>
                <a:gd name="T66" fmla="*/ 57 w 697"/>
                <a:gd name="T67" fmla="*/ 61 h 378"/>
                <a:gd name="T68" fmla="*/ 78 w 697"/>
                <a:gd name="T69" fmla="*/ 112 h 378"/>
                <a:gd name="T70" fmla="*/ 0 w 697"/>
                <a:gd name="T71" fmla="*/ 110 h 378"/>
                <a:gd name="T72" fmla="*/ 62 w 697"/>
                <a:gd name="T73" fmla="*/ 163 h 3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7"/>
                <a:gd name="T112" fmla="*/ 0 h 378"/>
                <a:gd name="T113" fmla="*/ 697 w 697"/>
                <a:gd name="T114" fmla="*/ 378 h 3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7" h="378">
                  <a:moveTo>
                    <a:pt x="62" y="163"/>
                  </a:moveTo>
                  <a:lnTo>
                    <a:pt x="5" y="178"/>
                  </a:lnTo>
                  <a:lnTo>
                    <a:pt x="72" y="199"/>
                  </a:lnTo>
                  <a:lnTo>
                    <a:pt x="18" y="245"/>
                  </a:lnTo>
                  <a:lnTo>
                    <a:pt x="90" y="266"/>
                  </a:lnTo>
                  <a:lnTo>
                    <a:pt x="49" y="311"/>
                  </a:lnTo>
                  <a:lnTo>
                    <a:pt x="142" y="319"/>
                  </a:lnTo>
                  <a:lnTo>
                    <a:pt x="155" y="370"/>
                  </a:lnTo>
                  <a:lnTo>
                    <a:pt x="235" y="352"/>
                  </a:lnTo>
                  <a:lnTo>
                    <a:pt x="294" y="378"/>
                  </a:lnTo>
                  <a:lnTo>
                    <a:pt x="340" y="352"/>
                  </a:lnTo>
                  <a:lnTo>
                    <a:pt x="385" y="378"/>
                  </a:lnTo>
                  <a:lnTo>
                    <a:pt x="426" y="347"/>
                  </a:lnTo>
                  <a:lnTo>
                    <a:pt x="487" y="368"/>
                  </a:lnTo>
                  <a:lnTo>
                    <a:pt x="542" y="327"/>
                  </a:lnTo>
                  <a:lnTo>
                    <a:pt x="643" y="340"/>
                  </a:lnTo>
                  <a:lnTo>
                    <a:pt x="617" y="293"/>
                  </a:lnTo>
                  <a:lnTo>
                    <a:pt x="686" y="288"/>
                  </a:lnTo>
                  <a:lnTo>
                    <a:pt x="638" y="234"/>
                  </a:lnTo>
                  <a:lnTo>
                    <a:pt x="697" y="202"/>
                  </a:lnTo>
                  <a:lnTo>
                    <a:pt x="622" y="170"/>
                  </a:lnTo>
                  <a:lnTo>
                    <a:pt x="665" y="122"/>
                  </a:lnTo>
                  <a:lnTo>
                    <a:pt x="586" y="120"/>
                  </a:lnTo>
                  <a:lnTo>
                    <a:pt x="617" y="64"/>
                  </a:lnTo>
                  <a:lnTo>
                    <a:pt x="518" y="73"/>
                  </a:lnTo>
                  <a:lnTo>
                    <a:pt x="511" y="17"/>
                  </a:lnTo>
                  <a:lnTo>
                    <a:pt x="411" y="41"/>
                  </a:lnTo>
                  <a:lnTo>
                    <a:pt x="374" y="0"/>
                  </a:lnTo>
                  <a:lnTo>
                    <a:pt x="310" y="36"/>
                  </a:lnTo>
                  <a:lnTo>
                    <a:pt x="248" y="0"/>
                  </a:lnTo>
                  <a:lnTo>
                    <a:pt x="209" y="56"/>
                  </a:lnTo>
                  <a:lnTo>
                    <a:pt x="142" y="27"/>
                  </a:lnTo>
                  <a:lnTo>
                    <a:pt x="144" y="76"/>
                  </a:lnTo>
                  <a:lnTo>
                    <a:pt x="57" y="61"/>
                  </a:lnTo>
                  <a:lnTo>
                    <a:pt x="78" y="112"/>
                  </a:lnTo>
                  <a:lnTo>
                    <a:pt x="0" y="110"/>
                  </a:lnTo>
                  <a:lnTo>
                    <a:pt x="62" y="163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5" name="Rectangle 52"/>
            <p:cNvSpPr>
              <a:spLocks noChangeArrowheads="1"/>
            </p:cNvSpPr>
            <p:nvPr/>
          </p:nvSpPr>
          <p:spPr bwMode="auto">
            <a:xfrm>
              <a:off x="5141" y="3394"/>
              <a:ext cx="3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Physics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6" name="Line 53"/>
            <p:cNvSpPr>
              <a:spLocks noChangeShapeType="1"/>
            </p:cNvSpPr>
            <p:nvPr/>
          </p:nvSpPr>
          <p:spPr bwMode="auto">
            <a:xfrm>
              <a:off x="4233" y="3439"/>
              <a:ext cx="6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07" name="Freeform 54"/>
            <p:cNvSpPr>
              <a:spLocks/>
            </p:cNvSpPr>
            <p:nvPr/>
          </p:nvSpPr>
          <p:spPr bwMode="auto">
            <a:xfrm>
              <a:off x="4901" y="3416"/>
              <a:ext cx="47" cy="48"/>
            </a:xfrm>
            <a:custGeom>
              <a:avLst/>
              <a:gdLst>
                <a:gd name="T0" fmla="*/ 0 w 47"/>
                <a:gd name="T1" fmla="*/ 0 h 48"/>
                <a:gd name="T2" fmla="*/ 47 w 47"/>
                <a:gd name="T3" fmla="*/ 23 h 48"/>
                <a:gd name="T4" fmla="*/ 0 w 47"/>
                <a:gd name="T5" fmla="*/ 48 h 48"/>
                <a:gd name="T6" fmla="*/ 0 w 4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8"/>
                <a:gd name="T14" fmla="*/ 47 w 4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8">
                  <a:moveTo>
                    <a:pt x="0" y="0"/>
                  </a:moveTo>
                  <a:lnTo>
                    <a:pt x="47" y="23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038985" y="2300287"/>
            <a:ext cx="1195388" cy="1017588"/>
            <a:chOff x="3160" y="1100"/>
            <a:chExt cx="753" cy="641"/>
          </a:xfrm>
        </p:grpSpPr>
        <p:sp>
          <p:nvSpPr>
            <p:cNvPr id="14394" name="Rectangle 56"/>
            <p:cNvSpPr>
              <a:spLocks noChangeArrowheads="1"/>
            </p:cNvSpPr>
            <p:nvPr/>
          </p:nvSpPr>
          <p:spPr bwMode="auto">
            <a:xfrm>
              <a:off x="3160" y="1255"/>
              <a:ext cx="753" cy="486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5" name="Rectangle 57"/>
            <p:cNvSpPr>
              <a:spLocks noChangeArrowheads="1"/>
            </p:cNvSpPr>
            <p:nvPr/>
          </p:nvSpPr>
          <p:spPr bwMode="auto">
            <a:xfrm>
              <a:off x="3390" y="1372"/>
              <a:ext cx="2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Virtual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6" name="Rectangle 58"/>
            <p:cNvSpPr>
              <a:spLocks noChangeArrowheads="1"/>
            </p:cNvSpPr>
            <p:nvPr/>
          </p:nvSpPr>
          <p:spPr bwMode="auto">
            <a:xfrm>
              <a:off x="3348" y="150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Machine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7" name="Rectangle 59"/>
            <p:cNvSpPr>
              <a:spLocks noChangeArrowheads="1"/>
            </p:cNvSpPr>
            <p:nvPr/>
          </p:nvSpPr>
          <p:spPr bwMode="auto">
            <a:xfrm>
              <a:off x="3160" y="1100"/>
              <a:ext cx="753" cy="1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8" name="Rectangle 60"/>
            <p:cNvSpPr>
              <a:spLocks noChangeArrowheads="1"/>
            </p:cNvSpPr>
            <p:nvPr/>
          </p:nvSpPr>
          <p:spPr bwMode="auto">
            <a:xfrm>
              <a:off x="3220" y="1126"/>
              <a:ext cx="6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abstract interface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6202623" y="1573212"/>
            <a:ext cx="2511425" cy="2254250"/>
            <a:chOff x="3893" y="642"/>
            <a:chExt cx="1582" cy="1420"/>
          </a:xfrm>
        </p:grpSpPr>
        <p:grpSp>
          <p:nvGrpSpPr>
            <p:cNvPr id="14384" name="Group 62"/>
            <p:cNvGrpSpPr>
              <a:grpSpLocks/>
            </p:cNvGrpSpPr>
            <p:nvPr/>
          </p:nvGrpSpPr>
          <p:grpSpPr bwMode="auto">
            <a:xfrm>
              <a:off x="3893" y="642"/>
              <a:ext cx="810" cy="401"/>
              <a:chOff x="3893" y="642"/>
              <a:chExt cx="810" cy="401"/>
            </a:xfrm>
          </p:grpSpPr>
          <p:sp>
            <p:nvSpPr>
              <p:cNvPr id="14391" name="Rectangle 63"/>
              <p:cNvSpPr>
                <a:spLocks noChangeArrowheads="1"/>
              </p:cNvSpPr>
              <p:nvPr/>
            </p:nvSpPr>
            <p:spPr bwMode="auto">
              <a:xfrm>
                <a:off x="3893" y="642"/>
                <a:ext cx="810" cy="4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92" name="Rectangle 64"/>
              <p:cNvSpPr>
                <a:spLocks noChangeArrowheads="1"/>
              </p:cNvSpPr>
              <p:nvPr/>
            </p:nvSpPr>
            <p:spPr bwMode="auto">
              <a:xfrm>
                <a:off x="4056" y="659"/>
                <a:ext cx="50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500" b="1" dirty="0">
                    <a:solidFill>
                      <a:srgbClr val="990000"/>
                    </a:solidFill>
                    <a:latin typeface="Arial" panose="020B0604020202020204" pitchFamily="34" charset="0"/>
                  </a:rPr>
                  <a:t>Software</a:t>
                </a:r>
                <a:endParaRPr lang="en-US" sz="2400" b="1" dirty="0">
                  <a:solidFill>
                    <a:srgbClr val="99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93" name="Rectangle 65"/>
              <p:cNvSpPr>
                <a:spLocks noChangeArrowheads="1"/>
              </p:cNvSpPr>
              <p:nvPr/>
            </p:nvSpPr>
            <p:spPr bwMode="auto">
              <a:xfrm>
                <a:off x="4045" y="861"/>
                <a:ext cx="54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500" b="1">
                    <a:solidFill>
                      <a:srgbClr val="990000"/>
                    </a:solidFill>
                    <a:latin typeface="Arial" panose="020B0604020202020204" pitchFamily="34" charset="0"/>
                  </a:rPr>
                  <a:t>hierarchy</a:t>
                </a:r>
                <a:endParaRPr lang="en-US" sz="2400" b="1">
                  <a:solidFill>
                    <a:srgbClr val="99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85" name="Group 66"/>
            <p:cNvGrpSpPr>
              <a:grpSpLocks/>
            </p:cNvGrpSpPr>
            <p:nvPr/>
          </p:nvGrpSpPr>
          <p:grpSpPr bwMode="auto">
            <a:xfrm>
              <a:off x="4723" y="1421"/>
              <a:ext cx="752" cy="641"/>
              <a:chOff x="4723" y="1421"/>
              <a:chExt cx="752" cy="641"/>
            </a:xfrm>
          </p:grpSpPr>
          <p:sp>
            <p:nvSpPr>
              <p:cNvPr id="14386" name="Rectangle 67"/>
              <p:cNvSpPr>
                <a:spLocks noChangeArrowheads="1"/>
              </p:cNvSpPr>
              <p:nvPr/>
            </p:nvSpPr>
            <p:spPr bwMode="auto">
              <a:xfrm>
                <a:off x="4723" y="1575"/>
                <a:ext cx="752" cy="487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7" name="Rectangle 68"/>
              <p:cNvSpPr>
                <a:spLocks noChangeArrowheads="1"/>
              </p:cNvSpPr>
              <p:nvPr/>
            </p:nvSpPr>
            <p:spPr bwMode="auto">
              <a:xfrm>
                <a:off x="4879" y="1692"/>
                <a:ext cx="45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Assembly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8" name="Rectangle 69"/>
              <p:cNvSpPr>
                <a:spLocks noChangeArrowheads="1"/>
              </p:cNvSpPr>
              <p:nvPr/>
            </p:nvSpPr>
            <p:spPr bwMode="auto">
              <a:xfrm>
                <a:off x="4878" y="1824"/>
                <a:ext cx="4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Language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9" name="Rectangle 70"/>
              <p:cNvSpPr>
                <a:spLocks noChangeArrowheads="1"/>
              </p:cNvSpPr>
              <p:nvPr/>
            </p:nvSpPr>
            <p:spPr bwMode="auto">
              <a:xfrm>
                <a:off x="4723" y="1421"/>
                <a:ext cx="752" cy="1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90" name="Rectangle 71"/>
              <p:cNvSpPr>
                <a:spLocks noChangeArrowheads="1"/>
              </p:cNvSpPr>
              <p:nvPr/>
            </p:nvSpPr>
            <p:spPr bwMode="auto">
              <a:xfrm>
                <a:off x="4783" y="1447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784485" y="4364037"/>
            <a:ext cx="2019300" cy="2017713"/>
            <a:chOff x="480" y="2400"/>
            <a:chExt cx="1272" cy="1271"/>
          </a:xfrm>
        </p:grpSpPr>
        <p:grpSp>
          <p:nvGrpSpPr>
            <p:cNvPr id="14374" name="Group 73"/>
            <p:cNvGrpSpPr>
              <a:grpSpLocks/>
            </p:cNvGrpSpPr>
            <p:nvPr/>
          </p:nvGrpSpPr>
          <p:grpSpPr bwMode="auto">
            <a:xfrm>
              <a:off x="942" y="3294"/>
              <a:ext cx="810" cy="377"/>
              <a:chOff x="942" y="3294"/>
              <a:chExt cx="810" cy="377"/>
            </a:xfrm>
          </p:grpSpPr>
          <p:sp>
            <p:nvSpPr>
              <p:cNvPr id="14381" name="Rectangle 74"/>
              <p:cNvSpPr>
                <a:spLocks noChangeArrowheads="1"/>
              </p:cNvSpPr>
              <p:nvPr/>
            </p:nvSpPr>
            <p:spPr bwMode="auto">
              <a:xfrm>
                <a:off x="942" y="3294"/>
                <a:ext cx="810" cy="3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2" name="Rectangle 75"/>
              <p:cNvSpPr>
                <a:spLocks noChangeArrowheads="1"/>
              </p:cNvSpPr>
              <p:nvPr/>
            </p:nvSpPr>
            <p:spPr bwMode="auto">
              <a:xfrm>
                <a:off x="1083" y="3336"/>
                <a:ext cx="5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500" b="1">
                    <a:solidFill>
                      <a:srgbClr val="990000"/>
                    </a:solidFill>
                    <a:latin typeface="Arial" panose="020B0604020202020204" pitchFamily="34" charset="0"/>
                  </a:rPr>
                  <a:t>Hardware</a:t>
                </a:r>
                <a:endParaRPr lang="en-US" sz="2400" b="1">
                  <a:solidFill>
                    <a:srgbClr val="99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3" name="Rectangle 76"/>
              <p:cNvSpPr>
                <a:spLocks noChangeArrowheads="1"/>
              </p:cNvSpPr>
              <p:nvPr/>
            </p:nvSpPr>
            <p:spPr bwMode="auto">
              <a:xfrm>
                <a:off x="1094" y="3484"/>
                <a:ext cx="54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500" b="1">
                    <a:solidFill>
                      <a:srgbClr val="990000"/>
                    </a:solidFill>
                    <a:latin typeface="Arial" panose="020B0604020202020204" pitchFamily="34" charset="0"/>
                  </a:rPr>
                  <a:t>hierarchy</a:t>
                </a:r>
                <a:endParaRPr lang="en-US" sz="2400" b="1">
                  <a:solidFill>
                    <a:srgbClr val="99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75" name="Group 77"/>
            <p:cNvGrpSpPr>
              <a:grpSpLocks/>
            </p:cNvGrpSpPr>
            <p:nvPr/>
          </p:nvGrpSpPr>
          <p:grpSpPr bwMode="auto">
            <a:xfrm>
              <a:off x="480" y="2400"/>
              <a:ext cx="753" cy="641"/>
              <a:chOff x="480" y="2400"/>
              <a:chExt cx="753" cy="641"/>
            </a:xfrm>
          </p:grpSpPr>
          <p:sp>
            <p:nvSpPr>
              <p:cNvPr id="14376" name="Rectangle 78"/>
              <p:cNvSpPr>
                <a:spLocks noChangeArrowheads="1"/>
              </p:cNvSpPr>
              <p:nvPr/>
            </p:nvSpPr>
            <p:spPr bwMode="auto">
              <a:xfrm>
                <a:off x="480" y="2556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7" name="Rectangle 79"/>
              <p:cNvSpPr>
                <a:spLocks noChangeArrowheads="1"/>
              </p:cNvSpPr>
              <p:nvPr/>
            </p:nvSpPr>
            <p:spPr bwMode="auto">
              <a:xfrm>
                <a:off x="668" y="267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8" name="Rectangle 80"/>
              <p:cNvSpPr>
                <a:spLocks noChangeArrowheads="1"/>
              </p:cNvSpPr>
              <p:nvPr/>
            </p:nvSpPr>
            <p:spPr bwMode="auto">
              <a:xfrm>
                <a:off x="635" y="2803"/>
                <a:ext cx="4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Language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9" name="Rectangle 8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80" name="Rectangle 82"/>
              <p:cNvSpPr>
                <a:spLocks noChangeArrowheads="1"/>
              </p:cNvSpPr>
              <p:nvPr/>
            </p:nvSpPr>
            <p:spPr bwMode="auto">
              <a:xfrm>
                <a:off x="541" y="2428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3399"/>
                  </a:buClr>
                  <a:buSzPct val="10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sz="2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172085" y="4873625"/>
            <a:ext cx="1192213" cy="1017587"/>
            <a:chOff x="1984" y="2721"/>
            <a:chExt cx="751" cy="641"/>
          </a:xfrm>
        </p:grpSpPr>
        <p:sp>
          <p:nvSpPr>
            <p:cNvPr id="14369" name="Rectangle 84"/>
            <p:cNvSpPr>
              <a:spLocks noChangeArrowheads="1"/>
            </p:cNvSpPr>
            <p:nvPr/>
          </p:nvSpPr>
          <p:spPr bwMode="auto">
            <a:xfrm>
              <a:off x="1984" y="2877"/>
              <a:ext cx="751" cy="485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0" name="Rectangle 85"/>
            <p:cNvSpPr>
              <a:spLocks noChangeArrowheads="1"/>
            </p:cNvSpPr>
            <p:nvPr/>
          </p:nvSpPr>
          <p:spPr bwMode="auto">
            <a:xfrm>
              <a:off x="2144" y="2992"/>
              <a:ext cx="4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Hardware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1" name="Rectangle 86"/>
            <p:cNvSpPr>
              <a:spLocks noChangeArrowheads="1"/>
            </p:cNvSpPr>
            <p:nvPr/>
          </p:nvSpPr>
          <p:spPr bwMode="auto">
            <a:xfrm>
              <a:off x="2169" y="3124"/>
              <a:ext cx="3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Platform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2" name="Rectangle 87"/>
            <p:cNvSpPr>
              <a:spLocks noChangeArrowheads="1"/>
            </p:cNvSpPr>
            <p:nvPr/>
          </p:nvSpPr>
          <p:spPr bwMode="auto">
            <a:xfrm>
              <a:off x="1984" y="2721"/>
              <a:ext cx="751" cy="1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3" name="Rectangle 88"/>
            <p:cNvSpPr>
              <a:spLocks noChangeArrowheads="1"/>
            </p:cNvSpPr>
            <p:nvPr/>
          </p:nvSpPr>
          <p:spPr bwMode="auto">
            <a:xfrm>
              <a:off x="2044" y="2747"/>
              <a:ext cx="6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abstract interface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5546985" y="5381625"/>
            <a:ext cx="1195388" cy="1017587"/>
            <a:chOff x="3480" y="3041"/>
            <a:chExt cx="753" cy="641"/>
          </a:xfrm>
        </p:grpSpPr>
        <p:sp>
          <p:nvSpPr>
            <p:cNvPr id="14364" name="Rectangle 90"/>
            <p:cNvSpPr>
              <a:spLocks noChangeArrowheads="1"/>
            </p:cNvSpPr>
            <p:nvPr/>
          </p:nvSpPr>
          <p:spPr bwMode="auto">
            <a:xfrm>
              <a:off x="3480" y="3197"/>
              <a:ext cx="753" cy="485"/>
            </a:xfrm>
            <a:prstGeom prst="rect">
              <a:avLst/>
            </a:prstGeom>
            <a:solidFill>
              <a:srgbClr val="EFEFE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5" name="Rectangle 91"/>
            <p:cNvSpPr>
              <a:spLocks noChangeArrowheads="1"/>
            </p:cNvSpPr>
            <p:nvPr/>
          </p:nvSpPr>
          <p:spPr bwMode="auto">
            <a:xfrm>
              <a:off x="3677" y="3313"/>
              <a:ext cx="36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Chips &amp;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6" name="Rectangle 92"/>
            <p:cNvSpPr>
              <a:spLocks noChangeArrowheads="1"/>
            </p:cNvSpPr>
            <p:nvPr/>
          </p:nvSpPr>
          <p:spPr bwMode="auto">
            <a:xfrm>
              <a:off x="3588" y="3444"/>
              <a:ext cx="5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A0"/>
                  </a:solidFill>
                  <a:latin typeface="Arial" panose="020B0604020202020204" pitchFamily="34" charset="0"/>
                </a:rPr>
                <a:t>Logic Gates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7" name="Rectangle 93"/>
            <p:cNvSpPr>
              <a:spLocks noChangeArrowheads="1"/>
            </p:cNvSpPr>
            <p:nvPr/>
          </p:nvSpPr>
          <p:spPr bwMode="auto">
            <a:xfrm>
              <a:off x="3480" y="3041"/>
              <a:ext cx="753" cy="1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8" name="Rectangle 94"/>
            <p:cNvSpPr>
              <a:spLocks noChangeArrowheads="1"/>
            </p:cNvSpPr>
            <p:nvPr/>
          </p:nvSpPr>
          <p:spPr bwMode="auto">
            <a:xfrm>
              <a:off x="3540" y="3067"/>
              <a:ext cx="6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abstract interface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281248" y="1560512"/>
            <a:ext cx="2522537" cy="798513"/>
            <a:chOff x="163" y="634"/>
            <a:chExt cx="1589" cy="503"/>
          </a:xfrm>
        </p:grpSpPr>
        <p:sp>
          <p:nvSpPr>
            <p:cNvPr id="14353" name="Freeform 96"/>
            <p:cNvSpPr>
              <a:spLocks/>
            </p:cNvSpPr>
            <p:nvPr/>
          </p:nvSpPr>
          <p:spPr bwMode="auto">
            <a:xfrm>
              <a:off x="220" y="693"/>
              <a:ext cx="748" cy="444"/>
            </a:xfrm>
            <a:custGeom>
              <a:avLst/>
              <a:gdLst>
                <a:gd name="T0" fmla="*/ 67 w 748"/>
                <a:gd name="T1" fmla="*/ 190 h 444"/>
                <a:gd name="T2" fmla="*/ 7 w 748"/>
                <a:gd name="T3" fmla="*/ 209 h 444"/>
                <a:gd name="T4" fmla="*/ 79 w 748"/>
                <a:gd name="T5" fmla="*/ 233 h 444"/>
                <a:gd name="T6" fmla="*/ 20 w 748"/>
                <a:gd name="T7" fmla="*/ 287 h 444"/>
                <a:gd name="T8" fmla="*/ 97 w 748"/>
                <a:gd name="T9" fmla="*/ 312 h 444"/>
                <a:gd name="T10" fmla="*/ 53 w 748"/>
                <a:gd name="T11" fmla="*/ 366 h 444"/>
                <a:gd name="T12" fmla="*/ 152 w 748"/>
                <a:gd name="T13" fmla="*/ 375 h 444"/>
                <a:gd name="T14" fmla="*/ 167 w 748"/>
                <a:gd name="T15" fmla="*/ 435 h 444"/>
                <a:gd name="T16" fmla="*/ 254 w 748"/>
                <a:gd name="T17" fmla="*/ 412 h 444"/>
                <a:gd name="T18" fmla="*/ 316 w 748"/>
                <a:gd name="T19" fmla="*/ 444 h 444"/>
                <a:gd name="T20" fmla="*/ 365 w 748"/>
                <a:gd name="T21" fmla="*/ 414 h 444"/>
                <a:gd name="T22" fmla="*/ 415 w 748"/>
                <a:gd name="T23" fmla="*/ 444 h 444"/>
                <a:gd name="T24" fmla="*/ 458 w 748"/>
                <a:gd name="T25" fmla="*/ 409 h 444"/>
                <a:gd name="T26" fmla="*/ 523 w 748"/>
                <a:gd name="T27" fmla="*/ 432 h 444"/>
                <a:gd name="T28" fmla="*/ 582 w 748"/>
                <a:gd name="T29" fmla="*/ 384 h 444"/>
                <a:gd name="T30" fmla="*/ 690 w 748"/>
                <a:gd name="T31" fmla="*/ 399 h 444"/>
                <a:gd name="T32" fmla="*/ 662 w 748"/>
                <a:gd name="T33" fmla="*/ 343 h 444"/>
                <a:gd name="T34" fmla="*/ 737 w 748"/>
                <a:gd name="T35" fmla="*/ 338 h 444"/>
                <a:gd name="T36" fmla="*/ 686 w 748"/>
                <a:gd name="T37" fmla="*/ 274 h 444"/>
                <a:gd name="T38" fmla="*/ 748 w 748"/>
                <a:gd name="T39" fmla="*/ 238 h 444"/>
                <a:gd name="T40" fmla="*/ 668 w 748"/>
                <a:gd name="T41" fmla="*/ 199 h 444"/>
                <a:gd name="T42" fmla="*/ 714 w 748"/>
                <a:gd name="T43" fmla="*/ 143 h 444"/>
                <a:gd name="T44" fmla="*/ 629 w 748"/>
                <a:gd name="T45" fmla="*/ 141 h 444"/>
                <a:gd name="T46" fmla="*/ 662 w 748"/>
                <a:gd name="T47" fmla="*/ 77 h 444"/>
                <a:gd name="T48" fmla="*/ 556 w 748"/>
                <a:gd name="T49" fmla="*/ 85 h 444"/>
                <a:gd name="T50" fmla="*/ 549 w 748"/>
                <a:gd name="T51" fmla="*/ 18 h 444"/>
                <a:gd name="T52" fmla="*/ 441 w 748"/>
                <a:gd name="T53" fmla="*/ 47 h 444"/>
                <a:gd name="T54" fmla="*/ 402 w 748"/>
                <a:gd name="T55" fmla="*/ 0 h 444"/>
                <a:gd name="T56" fmla="*/ 334 w 748"/>
                <a:gd name="T57" fmla="*/ 44 h 444"/>
                <a:gd name="T58" fmla="*/ 267 w 748"/>
                <a:gd name="T59" fmla="*/ 0 h 444"/>
                <a:gd name="T60" fmla="*/ 226 w 748"/>
                <a:gd name="T61" fmla="*/ 66 h 444"/>
                <a:gd name="T62" fmla="*/ 154 w 748"/>
                <a:gd name="T63" fmla="*/ 31 h 444"/>
                <a:gd name="T64" fmla="*/ 156 w 748"/>
                <a:gd name="T65" fmla="*/ 89 h 444"/>
                <a:gd name="T66" fmla="*/ 63 w 748"/>
                <a:gd name="T67" fmla="*/ 72 h 444"/>
                <a:gd name="T68" fmla="*/ 85 w 748"/>
                <a:gd name="T69" fmla="*/ 131 h 444"/>
                <a:gd name="T70" fmla="*/ 0 w 748"/>
                <a:gd name="T71" fmla="*/ 130 h 444"/>
                <a:gd name="T72" fmla="*/ 67 w 748"/>
                <a:gd name="T73" fmla="*/ 190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8"/>
                <a:gd name="T112" fmla="*/ 0 h 444"/>
                <a:gd name="T113" fmla="*/ 748 w 748"/>
                <a:gd name="T114" fmla="*/ 444 h 4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4" name="Freeform 97"/>
            <p:cNvSpPr>
              <a:spLocks/>
            </p:cNvSpPr>
            <p:nvPr/>
          </p:nvSpPr>
          <p:spPr bwMode="auto">
            <a:xfrm>
              <a:off x="220" y="693"/>
              <a:ext cx="748" cy="444"/>
            </a:xfrm>
            <a:custGeom>
              <a:avLst/>
              <a:gdLst>
                <a:gd name="T0" fmla="*/ 67 w 748"/>
                <a:gd name="T1" fmla="*/ 190 h 444"/>
                <a:gd name="T2" fmla="*/ 7 w 748"/>
                <a:gd name="T3" fmla="*/ 209 h 444"/>
                <a:gd name="T4" fmla="*/ 79 w 748"/>
                <a:gd name="T5" fmla="*/ 233 h 444"/>
                <a:gd name="T6" fmla="*/ 20 w 748"/>
                <a:gd name="T7" fmla="*/ 287 h 444"/>
                <a:gd name="T8" fmla="*/ 97 w 748"/>
                <a:gd name="T9" fmla="*/ 312 h 444"/>
                <a:gd name="T10" fmla="*/ 53 w 748"/>
                <a:gd name="T11" fmla="*/ 366 h 444"/>
                <a:gd name="T12" fmla="*/ 152 w 748"/>
                <a:gd name="T13" fmla="*/ 375 h 444"/>
                <a:gd name="T14" fmla="*/ 167 w 748"/>
                <a:gd name="T15" fmla="*/ 435 h 444"/>
                <a:gd name="T16" fmla="*/ 254 w 748"/>
                <a:gd name="T17" fmla="*/ 412 h 444"/>
                <a:gd name="T18" fmla="*/ 316 w 748"/>
                <a:gd name="T19" fmla="*/ 444 h 444"/>
                <a:gd name="T20" fmla="*/ 365 w 748"/>
                <a:gd name="T21" fmla="*/ 414 h 444"/>
                <a:gd name="T22" fmla="*/ 415 w 748"/>
                <a:gd name="T23" fmla="*/ 444 h 444"/>
                <a:gd name="T24" fmla="*/ 458 w 748"/>
                <a:gd name="T25" fmla="*/ 409 h 444"/>
                <a:gd name="T26" fmla="*/ 523 w 748"/>
                <a:gd name="T27" fmla="*/ 432 h 444"/>
                <a:gd name="T28" fmla="*/ 582 w 748"/>
                <a:gd name="T29" fmla="*/ 384 h 444"/>
                <a:gd name="T30" fmla="*/ 690 w 748"/>
                <a:gd name="T31" fmla="*/ 399 h 444"/>
                <a:gd name="T32" fmla="*/ 662 w 748"/>
                <a:gd name="T33" fmla="*/ 343 h 444"/>
                <a:gd name="T34" fmla="*/ 737 w 748"/>
                <a:gd name="T35" fmla="*/ 338 h 444"/>
                <a:gd name="T36" fmla="*/ 686 w 748"/>
                <a:gd name="T37" fmla="*/ 274 h 444"/>
                <a:gd name="T38" fmla="*/ 748 w 748"/>
                <a:gd name="T39" fmla="*/ 238 h 444"/>
                <a:gd name="T40" fmla="*/ 668 w 748"/>
                <a:gd name="T41" fmla="*/ 199 h 444"/>
                <a:gd name="T42" fmla="*/ 714 w 748"/>
                <a:gd name="T43" fmla="*/ 143 h 444"/>
                <a:gd name="T44" fmla="*/ 629 w 748"/>
                <a:gd name="T45" fmla="*/ 141 h 444"/>
                <a:gd name="T46" fmla="*/ 662 w 748"/>
                <a:gd name="T47" fmla="*/ 77 h 444"/>
                <a:gd name="T48" fmla="*/ 556 w 748"/>
                <a:gd name="T49" fmla="*/ 85 h 444"/>
                <a:gd name="T50" fmla="*/ 549 w 748"/>
                <a:gd name="T51" fmla="*/ 18 h 444"/>
                <a:gd name="T52" fmla="*/ 441 w 748"/>
                <a:gd name="T53" fmla="*/ 47 h 444"/>
                <a:gd name="T54" fmla="*/ 402 w 748"/>
                <a:gd name="T55" fmla="*/ 0 h 444"/>
                <a:gd name="T56" fmla="*/ 334 w 748"/>
                <a:gd name="T57" fmla="*/ 44 h 444"/>
                <a:gd name="T58" fmla="*/ 267 w 748"/>
                <a:gd name="T59" fmla="*/ 0 h 444"/>
                <a:gd name="T60" fmla="*/ 226 w 748"/>
                <a:gd name="T61" fmla="*/ 66 h 444"/>
                <a:gd name="T62" fmla="*/ 154 w 748"/>
                <a:gd name="T63" fmla="*/ 31 h 444"/>
                <a:gd name="T64" fmla="*/ 156 w 748"/>
                <a:gd name="T65" fmla="*/ 89 h 444"/>
                <a:gd name="T66" fmla="*/ 63 w 748"/>
                <a:gd name="T67" fmla="*/ 72 h 444"/>
                <a:gd name="T68" fmla="*/ 85 w 748"/>
                <a:gd name="T69" fmla="*/ 131 h 444"/>
                <a:gd name="T70" fmla="*/ 0 w 748"/>
                <a:gd name="T71" fmla="*/ 130 h 444"/>
                <a:gd name="T72" fmla="*/ 67 w 748"/>
                <a:gd name="T73" fmla="*/ 190 h 4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8"/>
                <a:gd name="T112" fmla="*/ 0 h 444"/>
                <a:gd name="T113" fmla="*/ 748 w 748"/>
                <a:gd name="T114" fmla="*/ 444 h 4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8" h="444">
                  <a:moveTo>
                    <a:pt x="67" y="190"/>
                  </a:moveTo>
                  <a:lnTo>
                    <a:pt x="7" y="209"/>
                  </a:lnTo>
                  <a:lnTo>
                    <a:pt x="79" y="233"/>
                  </a:lnTo>
                  <a:lnTo>
                    <a:pt x="20" y="287"/>
                  </a:lnTo>
                  <a:lnTo>
                    <a:pt x="97" y="312"/>
                  </a:lnTo>
                  <a:lnTo>
                    <a:pt x="53" y="366"/>
                  </a:lnTo>
                  <a:lnTo>
                    <a:pt x="152" y="375"/>
                  </a:lnTo>
                  <a:lnTo>
                    <a:pt x="167" y="435"/>
                  </a:lnTo>
                  <a:lnTo>
                    <a:pt x="254" y="412"/>
                  </a:lnTo>
                  <a:lnTo>
                    <a:pt x="316" y="444"/>
                  </a:lnTo>
                  <a:lnTo>
                    <a:pt x="365" y="414"/>
                  </a:lnTo>
                  <a:lnTo>
                    <a:pt x="415" y="444"/>
                  </a:lnTo>
                  <a:lnTo>
                    <a:pt x="458" y="409"/>
                  </a:lnTo>
                  <a:lnTo>
                    <a:pt x="523" y="432"/>
                  </a:lnTo>
                  <a:lnTo>
                    <a:pt x="582" y="384"/>
                  </a:lnTo>
                  <a:lnTo>
                    <a:pt x="690" y="399"/>
                  </a:lnTo>
                  <a:lnTo>
                    <a:pt x="662" y="343"/>
                  </a:lnTo>
                  <a:lnTo>
                    <a:pt x="737" y="338"/>
                  </a:lnTo>
                  <a:lnTo>
                    <a:pt x="686" y="274"/>
                  </a:lnTo>
                  <a:lnTo>
                    <a:pt x="748" y="238"/>
                  </a:lnTo>
                  <a:lnTo>
                    <a:pt x="668" y="199"/>
                  </a:lnTo>
                  <a:lnTo>
                    <a:pt x="714" y="143"/>
                  </a:lnTo>
                  <a:lnTo>
                    <a:pt x="629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8"/>
                  </a:lnTo>
                  <a:lnTo>
                    <a:pt x="441" y="47"/>
                  </a:lnTo>
                  <a:lnTo>
                    <a:pt x="402" y="0"/>
                  </a:lnTo>
                  <a:lnTo>
                    <a:pt x="334" y="44"/>
                  </a:lnTo>
                  <a:lnTo>
                    <a:pt x="267" y="0"/>
                  </a:lnTo>
                  <a:lnTo>
                    <a:pt x="226" y="66"/>
                  </a:lnTo>
                  <a:lnTo>
                    <a:pt x="154" y="31"/>
                  </a:lnTo>
                  <a:lnTo>
                    <a:pt x="156" y="89"/>
                  </a:lnTo>
                  <a:lnTo>
                    <a:pt x="63" y="72"/>
                  </a:lnTo>
                  <a:lnTo>
                    <a:pt x="85" y="131"/>
                  </a:lnTo>
                  <a:lnTo>
                    <a:pt x="0" y="130"/>
                  </a:lnTo>
                  <a:lnTo>
                    <a:pt x="67" y="19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5" name="Freeform 98"/>
            <p:cNvSpPr>
              <a:spLocks/>
            </p:cNvSpPr>
            <p:nvPr/>
          </p:nvSpPr>
          <p:spPr bwMode="auto">
            <a:xfrm>
              <a:off x="163" y="634"/>
              <a:ext cx="748" cy="445"/>
            </a:xfrm>
            <a:custGeom>
              <a:avLst/>
              <a:gdLst>
                <a:gd name="T0" fmla="*/ 67 w 748"/>
                <a:gd name="T1" fmla="*/ 192 h 445"/>
                <a:gd name="T2" fmla="*/ 5 w 748"/>
                <a:gd name="T3" fmla="*/ 210 h 445"/>
                <a:gd name="T4" fmla="*/ 77 w 748"/>
                <a:gd name="T5" fmla="*/ 235 h 445"/>
                <a:gd name="T6" fmla="*/ 18 w 748"/>
                <a:gd name="T7" fmla="*/ 289 h 445"/>
                <a:gd name="T8" fmla="*/ 97 w 748"/>
                <a:gd name="T9" fmla="*/ 314 h 445"/>
                <a:gd name="T10" fmla="*/ 53 w 748"/>
                <a:gd name="T11" fmla="*/ 366 h 445"/>
                <a:gd name="T12" fmla="*/ 152 w 748"/>
                <a:gd name="T13" fmla="*/ 376 h 445"/>
                <a:gd name="T14" fmla="*/ 167 w 748"/>
                <a:gd name="T15" fmla="*/ 437 h 445"/>
                <a:gd name="T16" fmla="*/ 252 w 748"/>
                <a:gd name="T17" fmla="*/ 414 h 445"/>
                <a:gd name="T18" fmla="*/ 316 w 748"/>
                <a:gd name="T19" fmla="*/ 445 h 445"/>
                <a:gd name="T20" fmla="*/ 363 w 748"/>
                <a:gd name="T21" fmla="*/ 415 h 445"/>
                <a:gd name="T22" fmla="*/ 413 w 748"/>
                <a:gd name="T23" fmla="*/ 445 h 445"/>
                <a:gd name="T24" fmla="*/ 458 w 748"/>
                <a:gd name="T25" fmla="*/ 409 h 445"/>
                <a:gd name="T26" fmla="*/ 523 w 748"/>
                <a:gd name="T27" fmla="*/ 434 h 445"/>
                <a:gd name="T28" fmla="*/ 582 w 748"/>
                <a:gd name="T29" fmla="*/ 386 h 445"/>
                <a:gd name="T30" fmla="*/ 689 w 748"/>
                <a:gd name="T31" fmla="*/ 401 h 445"/>
                <a:gd name="T32" fmla="*/ 662 w 748"/>
                <a:gd name="T33" fmla="*/ 345 h 445"/>
                <a:gd name="T34" fmla="*/ 735 w 748"/>
                <a:gd name="T35" fmla="*/ 338 h 445"/>
                <a:gd name="T36" fmla="*/ 685 w 748"/>
                <a:gd name="T37" fmla="*/ 274 h 445"/>
                <a:gd name="T38" fmla="*/ 748 w 748"/>
                <a:gd name="T39" fmla="*/ 240 h 445"/>
                <a:gd name="T40" fmla="*/ 667 w 748"/>
                <a:gd name="T41" fmla="*/ 200 h 445"/>
                <a:gd name="T42" fmla="*/ 712 w 748"/>
                <a:gd name="T43" fmla="*/ 144 h 445"/>
                <a:gd name="T44" fmla="*/ 627 w 748"/>
                <a:gd name="T45" fmla="*/ 141 h 445"/>
                <a:gd name="T46" fmla="*/ 662 w 748"/>
                <a:gd name="T47" fmla="*/ 77 h 445"/>
                <a:gd name="T48" fmla="*/ 556 w 748"/>
                <a:gd name="T49" fmla="*/ 85 h 445"/>
                <a:gd name="T50" fmla="*/ 549 w 748"/>
                <a:gd name="T51" fmla="*/ 19 h 445"/>
                <a:gd name="T52" fmla="*/ 441 w 748"/>
                <a:gd name="T53" fmla="*/ 49 h 445"/>
                <a:gd name="T54" fmla="*/ 402 w 748"/>
                <a:gd name="T55" fmla="*/ 0 h 445"/>
                <a:gd name="T56" fmla="*/ 333 w 748"/>
                <a:gd name="T57" fmla="*/ 44 h 445"/>
                <a:gd name="T58" fmla="*/ 267 w 748"/>
                <a:gd name="T59" fmla="*/ 0 h 445"/>
                <a:gd name="T60" fmla="*/ 226 w 748"/>
                <a:gd name="T61" fmla="*/ 67 h 445"/>
                <a:gd name="T62" fmla="*/ 152 w 748"/>
                <a:gd name="T63" fmla="*/ 31 h 445"/>
                <a:gd name="T64" fmla="*/ 155 w 748"/>
                <a:gd name="T65" fmla="*/ 90 h 445"/>
                <a:gd name="T66" fmla="*/ 62 w 748"/>
                <a:gd name="T67" fmla="*/ 72 h 445"/>
                <a:gd name="T68" fmla="*/ 85 w 748"/>
                <a:gd name="T69" fmla="*/ 133 h 445"/>
                <a:gd name="T70" fmla="*/ 0 w 748"/>
                <a:gd name="T71" fmla="*/ 129 h 445"/>
                <a:gd name="T72" fmla="*/ 67 w 748"/>
                <a:gd name="T73" fmla="*/ 192 h 4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8"/>
                <a:gd name="T112" fmla="*/ 0 h 445"/>
                <a:gd name="T113" fmla="*/ 748 w 748"/>
                <a:gd name="T114" fmla="*/ 445 h 44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8" h="445">
                  <a:moveTo>
                    <a:pt x="67" y="192"/>
                  </a:moveTo>
                  <a:lnTo>
                    <a:pt x="5" y="210"/>
                  </a:lnTo>
                  <a:lnTo>
                    <a:pt x="77" y="235"/>
                  </a:lnTo>
                  <a:lnTo>
                    <a:pt x="18" y="289"/>
                  </a:lnTo>
                  <a:lnTo>
                    <a:pt x="97" y="314"/>
                  </a:lnTo>
                  <a:lnTo>
                    <a:pt x="53" y="366"/>
                  </a:lnTo>
                  <a:lnTo>
                    <a:pt x="152" y="376"/>
                  </a:lnTo>
                  <a:lnTo>
                    <a:pt x="167" y="437"/>
                  </a:lnTo>
                  <a:lnTo>
                    <a:pt x="252" y="414"/>
                  </a:lnTo>
                  <a:lnTo>
                    <a:pt x="316" y="445"/>
                  </a:lnTo>
                  <a:lnTo>
                    <a:pt x="363" y="415"/>
                  </a:lnTo>
                  <a:lnTo>
                    <a:pt x="413" y="445"/>
                  </a:lnTo>
                  <a:lnTo>
                    <a:pt x="458" y="409"/>
                  </a:lnTo>
                  <a:lnTo>
                    <a:pt x="523" y="434"/>
                  </a:lnTo>
                  <a:lnTo>
                    <a:pt x="582" y="386"/>
                  </a:lnTo>
                  <a:lnTo>
                    <a:pt x="689" y="401"/>
                  </a:lnTo>
                  <a:lnTo>
                    <a:pt x="662" y="345"/>
                  </a:lnTo>
                  <a:lnTo>
                    <a:pt x="735" y="338"/>
                  </a:lnTo>
                  <a:lnTo>
                    <a:pt x="685" y="274"/>
                  </a:lnTo>
                  <a:lnTo>
                    <a:pt x="748" y="240"/>
                  </a:lnTo>
                  <a:lnTo>
                    <a:pt x="667" y="200"/>
                  </a:lnTo>
                  <a:lnTo>
                    <a:pt x="712" y="144"/>
                  </a:lnTo>
                  <a:lnTo>
                    <a:pt x="627" y="141"/>
                  </a:lnTo>
                  <a:lnTo>
                    <a:pt x="662" y="77"/>
                  </a:lnTo>
                  <a:lnTo>
                    <a:pt x="556" y="85"/>
                  </a:lnTo>
                  <a:lnTo>
                    <a:pt x="549" y="19"/>
                  </a:lnTo>
                  <a:lnTo>
                    <a:pt x="441" y="49"/>
                  </a:lnTo>
                  <a:lnTo>
                    <a:pt x="402" y="0"/>
                  </a:lnTo>
                  <a:lnTo>
                    <a:pt x="333" y="44"/>
                  </a:lnTo>
                  <a:lnTo>
                    <a:pt x="267" y="0"/>
                  </a:lnTo>
                  <a:lnTo>
                    <a:pt x="226" y="67"/>
                  </a:lnTo>
                  <a:lnTo>
                    <a:pt x="152" y="31"/>
                  </a:lnTo>
                  <a:lnTo>
                    <a:pt x="155" y="90"/>
                  </a:lnTo>
                  <a:lnTo>
                    <a:pt x="62" y="72"/>
                  </a:lnTo>
                  <a:lnTo>
                    <a:pt x="85" y="133"/>
                  </a:lnTo>
                  <a:lnTo>
                    <a:pt x="0" y="129"/>
                  </a:lnTo>
                  <a:lnTo>
                    <a:pt x="67" y="192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6" name="Rectangle 99"/>
            <p:cNvSpPr>
              <a:spLocks noChangeArrowheads="1"/>
            </p:cNvSpPr>
            <p:nvPr/>
          </p:nvSpPr>
          <p:spPr bwMode="auto">
            <a:xfrm>
              <a:off x="389" y="741"/>
              <a:ext cx="3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Human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7" name="Rectangle 100"/>
            <p:cNvSpPr>
              <a:spLocks noChangeArrowheads="1"/>
            </p:cNvSpPr>
            <p:nvPr/>
          </p:nvSpPr>
          <p:spPr bwMode="auto">
            <a:xfrm>
              <a:off x="363" y="856"/>
              <a:ext cx="3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Thought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8" name="Rectangle 101"/>
            <p:cNvSpPr>
              <a:spLocks noChangeArrowheads="1"/>
            </p:cNvSpPr>
            <p:nvPr/>
          </p:nvSpPr>
          <p:spPr bwMode="auto">
            <a:xfrm>
              <a:off x="962" y="673"/>
              <a:ext cx="771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9" name="Rectangle 102"/>
            <p:cNvSpPr>
              <a:spLocks noChangeArrowheads="1"/>
            </p:cNvSpPr>
            <p:nvPr/>
          </p:nvSpPr>
          <p:spPr bwMode="auto">
            <a:xfrm>
              <a:off x="990" y="696"/>
              <a:ext cx="7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3399"/>
                </a:buClr>
                <a:buSzPct val="10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Abstract design</a:t>
              </a:r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0" name="Freeform 103"/>
            <p:cNvSpPr>
              <a:spLocks/>
            </p:cNvSpPr>
            <p:nvPr/>
          </p:nvSpPr>
          <p:spPr bwMode="auto">
            <a:xfrm>
              <a:off x="942" y="936"/>
              <a:ext cx="578" cy="95"/>
            </a:xfrm>
            <a:custGeom>
              <a:avLst/>
              <a:gdLst>
                <a:gd name="T0" fmla="*/ 0 w 578"/>
                <a:gd name="T1" fmla="*/ 48 h 95"/>
                <a:gd name="T2" fmla="*/ 4 w 578"/>
                <a:gd name="T3" fmla="*/ 41 h 95"/>
                <a:gd name="T4" fmla="*/ 13 w 578"/>
                <a:gd name="T5" fmla="*/ 33 h 95"/>
                <a:gd name="T6" fmla="*/ 28 w 578"/>
                <a:gd name="T7" fmla="*/ 26 h 95"/>
                <a:gd name="T8" fmla="*/ 51 w 578"/>
                <a:gd name="T9" fmla="*/ 20 h 95"/>
                <a:gd name="T10" fmla="*/ 77 w 578"/>
                <a:gd name="T11" fmla="*/ 15 h 95"/>
                <a:gd name="T12" fmla="*/ 108 w 578"/>
                <a:gd name="T13" fmla="*/ 10 h 95"/>
                <a:gd name="T14" fmla="*/ 144 w 578"/>
                <a:gd name="T15" fmla="*/ 5 h 95"/>
                <a:gd name="T16" fmla="*/ 183 w 578"/>
                <a:gd name="T17" fmla="*/ 2 h 95"/>
                <a:gd name="T18" fmla="*/ 226 w 578"/>
                <a:gd name="T19" fmla="*/ 0 h 95"/>
                <a:gd name="T20" fmla="*/ 268 w 578"/>
                <a:gd name="T21" fmla="*/ 0 h 95"/>
                <a:gd name="T22" fmla="*/ 311 w 578"/>
                <a:gd name="T23" fmla="*/ 0 h 95"/>
                <a:gd name="T24" fmla="*/ 353 w 578"/>
                <a:gd name="T25" fmla="*/ 0 h 95"/>
                <a:gd name="T26" fmla="*/ 395 w 578"/>
                <a:gd name="T27" fmla="*/ 2 h 95"/>
                <a:gd name="T28" fmla="*/ 435 w 578"/>
                <a:gd name="T29" fmla="*/ 5 h 95"/>
                <a:gd name="T30" fmla="*/ 469 w 578"/>
                <a:gd name="T31" fmla="*/ 10 h 95"/>
                <a:gd name="T32" fmla="*/ 502 w 578"/>
                <a:gd name="T33" fmla="*/ 15 h 95"/>
                <a:gd name="T34" fmla="*/ 528 w 578"/>
                <a:gd name="T35" fmla="*/ 20 h 95"/>
                <a:gd name="T36" fmla="*/ 551 w 578"/>
                <a:gd name="T37" fmla="*/ 26 h 95"/>
                <a:gd name="T38" fmla="*/ 565 w 578"/>
                <a:gd name="T39" fmla="*/ 33 h 95"/>
                <a:gd name="T40" fmla="*/ 575 w 578"/>
                <a:gd name="T41" fmla="*/ 41 h 95"/>
                <a:gd name="T42" fmla="*/ 578 w 578"/>
                <a:gd name="T43" fmla="*/ 48 h 95"/>
                <a:gd name="T44" fmla="*/ 575 w 578"/>
                <a:gd name="T45" fmla="*/ 54 h 95"/>
                <a:gd name="T46" fmla="*/ 565 w 578"/>
                <a:gd name="T47" fmla="*/ 62 h 95"/>
                <a:gd name="T48" fmla="*/ 551 w 578"/>
                <a:gd name="T49" fmla="*/ 69 h 95"/>
                <a:gd name="T50" fmla="*/ 528 w 578"/>
                <a:gd name="T51" fmla="*/ 76 h 95"/>
                <a:gd name="T52" fmla="*/ 502 w 578"/>
                <a:gd name="T53" fmla="*/ 81 h 95"/>
                <a:gd name="T54" fmla="*/ 469 w 578"/>
                <a:gd name="T55" fmla="*/ 85 h 95"/>
                <a:gd name="T56" fmla="*/ 435 w 578"/>
                <a:gd name="T57" fmla="*/ 90 h 95"/>
                <a:gd name="T58" fmla="*/ 395 w 578"/>
                <a:gd name="T59" fmla="*/ 92 h 95"/>
                <a:gd name="T60" fmla="*/ 353 w 578"/>
                <a:gd name="T61" fmla="*/ 95 h 95"/>
                <a:gd name="T62" fmla="*/ 311 w 578"/>
                <a:gd name="T63" fmla="*/ 95 h 95"/>
                <a:gd name="T64" fmla="*/ 268 w 578"/>
                <a:gd name="T65" fmla="*/ 95 h 95"/>
                <a:gd name="T66" fmla="*/ 226 w 578"/>
                <a:gd name="T67" fmla="*/ 95 h 95"/>
                <a:gd name="T68" fmla="*/ 183 w 578"/>
                <a:gd name="T69" fmla="*/ 92 h 95"/>
                <a:gd name="T70" fmla="*/ 144 w 578"/>
                <a:gd name="T71" fmla="*/ 90 h 95"/>
                <a:gd name="T72" fmla="*/ 108 w 578"/>
                <a:gd name="T73" fmla="*/ 85 h 95"/>
                <a:gd name="T74" fmla="*/ 77 w 578"/>
                <a:gd name="T75" fmla="*/ 81 h 95"/>
                <a:gd name="T76" fmla="*/ 51 w 578"/>
                <a:gd name="T77" fmla="*/ 76 h 95"/>
                <a:gd name="T78" fmla="*/ 28 w 578"/>
                <a:gd name="T79" fmla="*/ 69 h 95"/>
                <a:gd name="T80" fmla="*/ 13 w 578"/>
                <a:gd name="T81" fmla="*/ 62 h 95"/>
                <a:gd name="T82" fmla="*/ 4 w 578"/>
                <a:gd name="T83" fmla="*/ 54 h 95"/>
                <a:gd name="T84" fmla="*/ 0 w 578"/>
                <a:gd name="T85" fmla="*/ 48 h 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8"/>
                <a:gd name="T130" fmla="*/ 0 h 95"/>
                <a:gd name="T131" fmla="*/ 578 w 578"/>
                <a:gd name="T132" fmla="*/ 95 h 9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8" h="95">
                  <a:moveTo>
                    <a:pt x="0" y="48"/>
                  </a:moveTo>
                  <a:lnTo>
                    <a:pt x="4" y="41"/>
                  </a:lnTo>
                  <a:lnTo>
                    <a:pt x="13" y="33"/>
                  </a:lnTo>
                  <a:lnTo>
                    <a:pt x="28" y="26"/>
                  </a:lnTo>
                  <a:lnTo>
                    <a:pt x="51" y="20"/>
                  </a:lnTo>
                  <a:lnTo>
                    <a:pt x="77" y="15"/>
                  </a:lnTo>
                  <a:lnTo>
                    <a:pt x="108" y="10"/>
                  </a:lnTo>
                  <a:lnTo>
                    <a:pt x="144" y="5"/>
                  </a:lnTo>
                  <a:lnTo>
                    <a:pt x="183" y="2"/>
                  </a:lnTo>
                  <a:lnTo>
                    <a:pt x="226" y="0"/>
                  </a:lnTo>
                  <a:lnTo>
                    <a:pt x="268" y="0"/>
                  </a:lnTo>
                  <a:lnTo>
                    <a:pt x="311" y="0"/>
                  </a:lnTo>
                  <a:lnTo>
                    <a:pt x="353" y="0"/>
                  </a:lnTo>
                  <a:lnTo>
                    <a:pt x="395" y="2"/>
                  </a:lnTo>
                  <a:lnTo>
                    <a:pt x="435" y="5"/>
                  </a:lnTo>
                  <a:lnTo>
                    <a:pt x="469" y="10"/>
                  </a:lnTo>
                  <a:lnTo>
                    <a:pt x="502" y="15"/>
                  </a:lnTo>
                  <a:lnTo>
                    <a:pt x="528" y="20"/>
                  </a:lnTo>
                  <a:lnTo>
                    <a:pt x="551" y="26"/>
                  </a:lnTo>
                  <a:lnTo>
                    <a:pt x="565" y="33"/>
                  </a:lnTo>
                  <a:lnTo>
                    <a:pt x="575" y="41"/>
                  </a:lnTo>
                  <a:lnTo>
                    <a:pt x="578" y="48"/>
                  </a:lnTo>
                  <a:lnTo>
                    <a:pt x="575" y="54"/>
                  </a:lnTo>
                  <a:lnTo>
                    <a:pt x="565" y="62"/>
                  </a:lnTo>
                  <a:lnTo>
                    <a:pt x="551" y="69"/>
                  </a:lnTo>
                  <a:lnTo>
                    <a:pt x="528" y="76"/>
                  </a:lnTo>
                  <a:lnTo>
                    <a:pt x="502" y="81"/>
                  </a:lnTo>
                  <a:lnTo>
                    <a:pt x="469" y="85"/>
                  </a:lnTo>
                  <a:lnTo>
                    <a:pt x="435" y="90"/>
                  </a:lnTo>
                  <a:lnTo>
                    <a:pt x="395" y="92"/>
                  </a:lnTo>
                  <a:lnTo>
                    <a:pt x="353" y="95"/>
                  </a:lnTo>
                  <a:lnTo>
                    <a:pt x="311" y="95"/>
                  </a:lnTo>
                  <a:lnTo>
                    <a:pt x="268" y="95"/>
                  </a:lnTo>
                  <a:lnTo>
                    <a:pt x="226" y="95"/>
                  </a:lnTo>
                  <a:lnTo>
                    <a:pt x="183" y="92"/>
                  </a:lnTo>
                  <a:lnTo>
                    <a:pt x="144" y="90"/>
                  </a:lnTo>
                  <a:lnTo>
                    <a:pt x="108" y="85"/>
                  </a:lnTo>
                  <a:lnTo>
                    <a:pt x="77" y="81"/>
                  </a:lnTo>
                  <a:lnTo>
                    <a:pt x="51" y="76"/>
                  </a:lnTo>
                  <a:lnTo>
                    <a:pt x="28" y="69"/>
                  </a:lnTo>
                  <a:lnTo>
                    <a:pt x="13" y="62"/>
                  </a:lnTo>
                  <a:lnTo>
                    <a:pt x="4" y="5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2" name="Line 105"/>
            <p:cNvSpPr>
              <a:spLocks noChangeShapeType="1"/>
            </p:cNvSpPr>
            <p:nvPr/>
          </p:nvSpPr>
          <p:spPr bwMode="auto">
            <a:xfrm>
              <a:off x="980" y="855"/>
              <a:ext cx="73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63" name="Freeform 106"/>
            <p:cNvSpPr>
              <a:spLocks/>
            </p:cNvSpPr>
            <p:nvPr/>
          </p:nvSpPr>
          <p:spPr bwMode="auto">
            <a:xfrm>
              <a:off x="1705" y="832"/>
              <a:ext cx="47" cy="48"/>
            </a:xfrm>
            <a:custGeom>
              <a:avLst/>
              <a:gdLst>
                <a:gd name="T0" fmla="*/ 0 w 47"/>
                <a:gd name="T1" fmla="*/ 0 h 48"/>
                <a:gd name="T2" fmla="*/ 47 w 47"/>
                <a:gd name="T3" fmla="*/ 23 h 48"/>
                <a:gd name="T4" fmla="*/ 0 w 47"/>
                <a:gd name="T5" fmla="*/ 48 h 48"/>
                <a:gd name="T6" fmla="*/ 0 w 4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8"/>
                <a:gd name="T14" fmla="*/ 47 w 4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8">
                  <a:moveTo>
                    <a:pt x="0" y="0"/>
                  </a:moveTo>
                  <a:lnTo>
                    <a:pt x="47" y="23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3451" name="Rectangle 107" descr="Bouquet"/>
          <p:cNvSpPr>
            <a:spLocks noChangeArrowheads="1"/>
          </p:cNvSpPr>
          <p:nvPr/>
        </p:nvSpPr>
        <p:spPr bwMode="auto">
          <a:xfrm>
            <a:off x="2990823" y="6434551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3399"/>
              </a:buClr>
              <a:buSzPct val="10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663300"/>
                </a:solidFill>
                <a:latin typeface="Arial" panose="020B0604020202020204" pitchFamily="34" charset="0"/>
              </a:rPr>
              <a:t>(Abstraction–implementation paradigm)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45527" y="5568669"/>
            <a:ext cx="1600200" cy="1114325"/>
          </a:xfrm>
          <a:prstGeom prst="ellipse">
            <a:avLst/>
          </a:prstGeom>
          <a:blipFill dpi="0" rotWithShape="0">
            <a:blip r:embed="rId3">
              <a:alphaModFix amt="40000"/>
            </a:blip>
            <a:srcRect/>
            <a:tile tx="0" ty="0" sx="100000" sy="100000" flip="none" algn="tl"/>
          </a:blipFill>
          <a:ln w="12700" cap="flat" cmpd="sng" algn="ctr">
            <a:solidFill>
              <a:schemeClr val="tx1">
                <a:alpha val="1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044667" y="1596695"/>
            <a:ext cx="1600200" cy="562630"/>
          </a:xfrm>
          <a:prstGeom prst="ellipse">
            <a:avLst/>
          </a:prstGeom>
          <a:blipFill dpi="0" rotWithShape="0">
            <a:blip r:embed="rId3">
              <a:alphaModFix amt="40000"/>
            </a:blip>
            <a:srcRect/>
            <a:tile tx="0" ty="0" sx="100000" sy="100000" flip="none" algn="tl"/>
          </a:blipFill>
          <a:ln w="12700" cap="flat" cmpd="sng" algn="ctr">
            <a:solidFill>
              <a:schemeClr val="tx1">
                <a:alpha val="1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22485" y="199453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level: Pong </a:t>
            </a:r>
            <a:r>
              <a:rPr lang="en-US" sz="1600" smtClean="0"/>
              <a:t>(example app)</a:t>
            </a:r>
            <a:endParaRPr lang="en-US" smtClean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23136"/>
              </p:ext>
            </p:extLst>
          </p:nvPr>
        </p:nvGraphicFramePr>
        <p:xfrm>
          <a:off x="1333500" y="2057400"/>
          <a:ext cx="640080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9043416" imgH="7223760" progId="Visio.Drawing.6">
                  <p:embed/>
                </p:oleObj>
              </mc:Choice>
              <mc:Fallback>
                <p:oleObj r:id="rId5" imgW="9043416" imgH="72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810" t="18047" r="27150" b="40495"/>
                      <a:stretch>
                        <a:fillRect/>
                      </a:stretch>
                    </p:blipFill>
                    <p:spPr bwMode="auto">
                      <a:xfrm>
                        <a:off x="1333500" y="2057400"/>
                        <a:ext cx="6400800" cy="41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26,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0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1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1720</Words>
  <Application>Microsoft Office PowerPoint</Application>
  <PresentationFormat>On-screen Show (4:3)</PresentationFormat>
  <Paragraphs>329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Chalkboard</vt:lpstr>
      <vt:lpstr>Comic Sans MS</vt:lpstr>
      <vt:lpstr>Courier New</vt:lpstr>
      <vt:lpstr>Helvetica</vt:lpstr>
      <vt:lpstr>HGPｺﾞｼｯｸE</vt:lpstr>
      <vt:lpstr>Impact</vt:lpstr>
      <vt:lpstr>MS PGothic</vt:lpstr>
      <vt:lpstr>MS PGothic</vt:lpstr>
      <vt:lpstr>Neo Sans Intel</vt:lpstr>
      <vt:lpstr>Neo Sans Intel Medium</vt:lpstr>
      <vt:lpstr>Times New Roman</vt:lpstr>
      <vt:lpstr>Tw Cen MT</vt:lpstr>
      <vt:lpstr>Wingdings</vt:lpstr>
      <vt:lpstr>Wingdings 2</vt:lpstr>
      <vt:lpstr>Student presentation</vt:lpstr>
      <vt:lpstr>Intel dark blue background</vt:lpstr>
      <vt:lpstr>Microsoft Visio 2000/2002 Drawing</vt:lpstr>
      <vt:lpstr>CSCE 313 – introduction to operating systems</vt:lpstr>
      <vt:lpstr>Before we start our conversation…..</vt:lpstr>
      <vt:lpstr>Quick Recap from Jan-21 Discussion</vt:lpstr>
      <vt:lpstr>Introduction to OSs</vt:lpstr>
      <vt:lpstr>Hello World</vt:lpstr>
      <vt:lpstr>What does a computer really look like inside</vt:lpstr>
      <vt:lpstr>Abstractions</vt:lpstr>
      <vt:lpstr>The BIG PICTURE</vt:lpstr>
      <vt:lpstr>Application level: Pong (example app)</vt:lpstr>
      <vt:lpstr>High-level programming (‘toy’ High-Level-Language)</vt:lpstr>
      <vt:lpstr>Operating system level (‘toy’ OS)</vt:lpstr>
      <vt:lpstr>Early Operating Systems: Computers Very Expensive</vt:lpstr>
      <vt:lpstr>Time-Sharing Operating Systems: Computers and People Expensive</vt:lpstr>
      <vt:lpstr>Today’s Operating Systems: Computers Cheap</vt:lpstr>
      <vt:lpstr>OS History</vt:lpstr>
      <vt:lpstr>Tomorrow’s Operating Systems</vt:lpstr>
      <vt:lpstr>What is an Operating System?</vt:lpstr>
      <vt:lpstr>What, then, is an Operating System?</vt:lpstr>
      <vt:lpstr>What an operating system is not</vt:lpstr>
      <vt:lpstr>OS Challenges</vt:lpstr>
      <vt:lpstr>OS Challenges</vt:lpstr>
      <vt:lpstr>OS Challenges</vt:lpstr>
      <vt:lpstr>OS Challenges</vt:lpstr>
      <vt:lpstr>In Conclusion: Learnings from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2016-01-26T16:43:38Z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