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 id="2147483706" r:id="rId3"/>
  </p:sldMasterIdLst>
  <p:notesMasterIdLst>
    <p:notesMasterId r:id="rId4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084" autoAdjust="0"/>
  </p:normalViewPr>
  <p:slideViewPr>
    <p:cSldViewPr>
      <p:cViewPr varScale="1">
        <p:scale>
          <a:sx n="71" d="100"/>
          <a:sy n="71" d="100"/>
        </p:scale>
        <p:origin x="1167"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r>
              <a:rPr lang="en-US" smtClean="0">
                <a:latin typeface="Times New Roman" panose="02020603050405020304" pitchFamily="18" charset="0"/>
              </a:rPr>
              <a:t>What does CPU scheduling have to do with efficient use of the disk? </a:t>
            </a:r>
          </a:p>
          <a:p>
            <a:r>
              <a:rPr lang="en-US" smtClean="0">
                <a:latin typeface="Times New Roman" panose="02020603050405020304" pitchFamily="18" charset="0"/>
              </a:rPr>
              <a:t>A lot! Have to have the CPU to make a disk request</a:t>
            </a:r>
          </a:p>
          <a:p>
            <a:r>
              <a:rPr lang="en-US" smtClean="0">
                <a:latin typeface="Times New Roman" panose="02020603050405020304" pitchFamily="18" charset="0"/>
              </a:rPr>
              <a:t>Fairness: Minimize # of angry phone calls? Minimize my response time?</a:t>
            </a:r>
          </a:p>
        </p:txBody>
      </p:sp>
    </p:spTree>
    <p:extLst>
      <p:ext uri="{BB962C8B-B14F-4D97-AF65-F5344CB8AC3E}">
        <p14:creationId xmlns:p14="http://schemas.microsoft.com/office/powerpoint/2010/main" val="1170531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r>
              <a:rPr lang="en-US" smtClean="0">
                <a:latin typeface="Times New Roman" panose="02020603050405020304" pitchFamily="18" charset="0"/>
              </a:rPr>
              <a:t>What does CPU scheduling have to do with efficient use of the disk? </a:t>
            </a:r>
          </a:p>
          <a:p>
            <a:r>
              <a:rPr lang="en-US" smtClean="0">
                <a:latin typeface="Times New Roman" panose="02020603050405020304" pitchFamily="18" charset="0"/>
              </a:rPr>
              <a:t>A lot! Have to have the CPU to make a disk request</a:t>
            </a:r>
          </a:p>
          <a:p>
            <a:r>
              <a:rPr lang="en-US" smtClean="0">
                <a:latin typeface="Times New Roman" panose="02020603050405020304" pitchFamily="18" charset="0"/>
              </a:rPr>
              <a:t>Fairness: Minimize # of angry phone calls? Minimize my response time?</a:t>
            </a:r>
          </a:p>
        </p:txBody>
      </p:sp>
    </p:spTree>
    <p:extLst>
      <p:ext uri="{BB962C8B-B14F-4D97-AF65-F5344CB8AC3E}">
        <p14:creationId xmlns:p14="http://schemas.microsoft.com/office/powerpoint/2010/main" val="3912848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latin typeface="+mn-lt"/>
                <a:ea typeface="+mn-ea"/>
                <a:cs typeface="+mn-cs"/>
              </a:rPr>
              <a:t> </a:t>
            </a:r>
          </a:p>
          <a:p>
            <a:pPr>
              <a:defRPr/>
            </a:pPr>
            <a:endParaRPr lang="en-US" dirty="0"/>
          </a:p>
        </p:txBody>
      </p:sp>
      <p:sp>
        <p:nvSpPr>
          <p:cNvPr id="4403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219FD6CB-5E3D-40D2-9D2D-E8C102BE3FF1}" type="slidenum">
              <a:rPr lang="en-US"/>
              <a:pPr algn="ctr"/>
              <a:t>16</a:t>
            </a:fld>
            <a:endParaRPr lang="en-US"/>
          </a:p>
        </p:txBody>
      </p:sp>
    </p:spTree>
    <p:extLst>
      <p:ext uri="{BB962C8B-B14F-4D97-AF65-F5344CB8AC3E}">
        <p14:creationId xmlns:p14="http://schemas.microsoft.com/office/powerpoint/2010/main" val="1619838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defTabSz="457200" eaLnBrk="1" fontAlgn="auto" hangingPunct="1">
              <a:spcBef>
                <a:spcPts val="0"/>
              </a:spcBef>
              <a:spcAft>
                <a:spcPts val="0"/>
              </a:spcAft>
              <a:defRPr/>
            </a:pPr>
            <a:r>
              <a:rPr lang="en-US" dirty="0" smtClean="0">
                <a:latin typeface="+mn-lt"/>
                <a:ea typeface="+mn-ea"/>
                <a:cs typeface="+mn-cs"/>
              </a:rPr>
              <a:t>Consider a hypothetical alternative policy that is not SJF, but that we think might be optimal. Because the alternative is not SJF, at some point it will choose to run a task that is longer than something else in the queue. If we now switch the order of tasks, keeping everything the same, but doing the shorter task first, we will reduce the average response time.</a:t>
            </a:r>
          </a:p>
          <a:p>
            <a:pPr defTabSz="457200" eaLnBrk="1" fontAlgn="auto" hangingPunct="1">
              <a:spcBef>
                <a:spcPts val="0"/>
              </a:spcBef>
              <a:spcAft>
                <a:spcPts val="0"/>
              </a:spcAft>
              <a:defRPr/>
            </a:pPr>
            <a:endParaRPr lang="en-US" dirty="0" smtClean="0">
              <a:latin typeface="+mn-lt"/>
              <a:ea typeface="+mn-ea"/>
              <a:cs typeface="+mn-cs"/>
            </a:endParaRPr>
          </a:p>
          <a:p>
            <a:pPr defTabSz="457200" eaLnBrk="1" fontAlgn="auto" hangingPunct="1">
              <a:spcBef>
                <a:spcPts val="0"/>
              </a:spcBef>
              <a:spcAft>
                <a:spcPts val="0"/>
              </a:spcAft>
              <a:defRPr/>
            </a:pPr>
            <a:r>
              <a:rPr lang="en-US" dirty="0" smtClean="0">
                <a:latin typeface="+mn-lt"/>
                <a:ea typeface="+mn-ea"/>
                <a:cs typeface="+mn-cs"/>
              </a:rPr>
              <a:t>Downsides: starvation, and variance in response time.  Some task might take forever? </a:t>
            </a:r>
            <a:endParaRPr lang="en-US" dirty="0" smtClean="0"/>
          </a:p>
          <a:p>
            <a:pPr>
              <a:defRPr/>
            </a:pPr>
            <a:endParaRPr lang="en-US" dirty="0" smtClean="0"/>
          </a:p>
          <a:p>
            <a:pPr>
              <a:defRPr/>
            </a:pPr>
            <a:r>
              <a:rPr lang="en-US" dirty="0" smtClean="0"/>
              <a:t>Imagine a supermarket that used SJF – would it work?</a:t>
            </a:r>
          </a:p>
          <a:p>
            <a:pPr>
              <a:defRPr/>
            </a:pPr>
            <a:endParaRPr lang="en-US" dirty="0" smtClean="0"/>
          </a:p>
          <a:p>
            <a:pPr>
              <a:defRPr/>
            </a:pPr>
            <a:r>
              <a:rPr lang="en-US" dirty="0" smtClean="0"/>
              <a:t>Clever person would go through with one item at a time…</a:t>
            </a:r>
          </a:p>
          <a:p>
            <a:pPr>
              <a:defRPr/>
            </a:pPr>
            <a:endParaRPr lang="en-US" dirty="0" smtClean="0"/>
          </a:p>
          <a:p>
            <a:pPr>
              <a:defRPr/>
            </a:pPr>
            <a:r>
              <a:rPr lang="en-US" dirty="0" smtClean="0"/>
              <a:t>Rich get richer, and poor get poorer = short jobs get through the system faster, long jobs take even longer</a:t>
            </a:r>
          </a:p>
          <a:p>
            <a:pPr>
              <a:defRPr/>
            </a:pPr>
            <a:endParaRPr lang="en-US" dirty="0"/>
          </a:p>
        </p:txBody>
      </p:sp>
      <p:sp>
        <p:nvSpPr>
          <p:cNvPr id="4813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25E024F8-3FCA-485E-9373-0B72F951881B}" type="slidenum">
              <a:rPr lang="en-US"/>
              <a:pPr algn="ctr"/>
              <a:t>19</a:t>
            </a:fld>
            <a:endParaRPr lang="en-US"/>
          </a:p>
        </p:txBody>
      </p:sp>
    </p:spTree>
    <p:extLst>
      <p:ext uri="{BB962C8B-B14F-4D97-AF65-F5344CB8AC3E}">
        <p14:creationId xmlns:p14="http://schemas.microsoft.com/office/powerpoint/2010/main" val="1993521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ko-KR" altLang="en-US">
              <a:latin typeface="Comic Sans MS" charset="0"/>
              <a:ea typeface="굴림" charset="0"/>
              <a:cs typeface="굴림" charset="0"/>
            </a:endParaRPr>
          </a:p>
        </p:txBody>
      </p:sp>
    </p:spTree>
    <p:extLst>
      <p:ext uri="{BB962C8B-B14F-4D97-AF65-F5344CB8AC3E}">
        <p14:creationId xmlns:p14="http://schemas.microsoft.com/office/powerpoint/2010/main" val="1470954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Times New Roman" panose="02020603050405020304" pitchFamily="18" charset="0"/>
              </a:rPr>
              <a:t>Can we combine best of both worlds?  Optimal like SJF, but without starvation?</a:t>
            </a:r>
          </a:p>
        </p:txBody>
      </p:sp>
      <p:sp>
        <p:nvSpPr>
          <p:cNvPr id="5325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B4E09B13-2975-46BB-8B9E-9451697186F1}" type="slidenum">
              <a:rPr lang="en-US"/>
              <a:pPr algn="ctr"/>
              <a:t>21</a:t>
            </a:fld>
            <a:endParaRPr lang="en-US"/>
          </a:p>
        </p:txBody>
      </p:sp>
    </p:spTree>
    <p:extLst>
      <p:ext uri="{BB962C8B-B14F-4D97-AF65-F5344CB8AC3E}">
        <p14:creationId xmlns:p14="http://schemas.microsoft.com/office/powerpoint/2010/main" val="2916259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
        <p:nvSpPr>
          <p:cNvPr id="5530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A9AF01BB-EB41-43A9-9764-9A1DAE5EE568}" type="slidenum">
              <a:rPr lang="en-US"/>
              <a:pPr algn="ctr"/>
              <a:t>22</a:t>
            </a:fld>
            <a:endParaRPr lang="en-US"/>
          </a:p>
        </p:txBody>
      </p:sp>
    </p:spTree>
    <p:extLst>
      <p:ext uri="{BB962C8B-B14F-4D97-AF65-F5344CB8AC3E}">
        <p14:creationId xmlns:p14="http://schemas.microsoft.com/office/powerpoint/2010/main" val="3842142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sz="1200" kern="1200" dirty="0" smtClean="0">
                <a:solidFill>
                  <a:schemeClr val="tx1"/>
                </a:solidFill>
                <a:effectLst/>
                <a:latin typeface="+mn-lt"/>
                <a:ea typeface="+mn-ea"/>
                <a:cs typeface="+mn-cs"/>
              </a:rPr>
              <a:t>Not really.  Suppose we have 10 jobs, each takes 100 seconds of CPU time, and the time slice for the round robin is 1 second.  Let us look at job completion times.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Job Completion Times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Job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FIFO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Round robin</a:t>
            </a:r>
          </a:p>
          <a:p>
            <a:r>
              <a:rPr lang="en-US" sz="1200" kern="1200" dirty="0" smtClean="0">
                <a:solidFill>
                  <a:schemeClr val="tx1"/>
                </a:solidFill>
                <a:effectLst/>
                <a:latin typeface="+mn-lt"/>
                <a:ea typeface="+mn-ea"/>
                <a:cs typeface="+mn-cs"/>
              </a:rPr>
              <a:t>1</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100</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991</a:t>
            </a:r>
          </a:p>
          <a:p>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200</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992</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9</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900</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999</a:t>
            </a:r>
          </a:p>
          <a:p>
            <a:r>
              <a:rPr lang="en-US" sz="1200" kern="1200" dirty="0" smtClean="0">
                <a:solidFill>
                  <a:schemeClr val="tx1"/>
                </a:solidFill>
                <a:effectLst/>
                <a:latin typeface="+mn-lt"/>
                <a:ea typeface="+mn-ea"/>
                <a:cs typeface="+mn-cs"/>
              </a:rPr>
              <a:t>10</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1000</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1000</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Although both round robin and FIFO finish at the same time, the average turnaround time is much worse under round robin than under FIFO.  </a:t>
            </a:r>
            <a:r>
              <a:rPr lang="en-US" sz="1200" b="1" kern="1200" dirty="0" smtClean="0">
                <a:solidFill>
                  <a:schemeClr val="tx1"/>
                </a:solidFill>
                <a:effectLst/>
                <a:latin typeface="+mn-lt"/>
                <a:ea typeface="+mn-ea"/>
                <a:cs typeface="+mn-cs"/>
              </a:rPr>
              <a:t>Therefore, round robin is better for short jobs, but it is poor for jobs that are the same length.</a:t>
            </a:r>
          </a:p>
          <a:p>
            <a:endParaRPr lang="en-US" dirty="0" smtClean="0">
              <a:latin typeface="Times New Roman" panose="02020603050405020304" pitchFamily="18" charset="0"/>
            </a:endParaRPr>
          </a:p>
          <a:p>
            <a:pPr defTabSz="457200" eaLnBrk="1" hangingPunct="1">
              <a:spcBef>
                <a:spcPct val="0"/>
              </a:spcBef>
            </a:pPr>
            <a:r>
              <a:rPr lang="en-US" dirty="0" smtClean="0">
                <a:latin typeface="Times New Roman" panose="02020603050405020304" pitchFamily="18" charset="0"/>
              </a:rPr>
              <a:t>What’s the worst case for RR?</a:t>
            </a:r>
          </a:p>
          <a:p>
            <a:pPr defTabSz="457200"/>
            <a:endParaRPr lang="en-US" dirty="0" smtClean="0">
              <a:latin typeface="Times New Roman" panose="02020603050405020304" pitchFamily="18" charset="0"/>
            </a:endParaRPr>
          </a:p>
        </p:txBody>
      </p:sp>
      <p:sp>
        <p:nvSpPr>
          <p:cNvPr id="5734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DEEEC776-399D-4A25-B1CB-962DF18CC4E6}" type="slidenum">
              <a:rPr lang="en-US"/>
              <a:pPr algn="ctr"/>
              <a:t>23</a:t>
            </a:fld>
            <a:endParaRPr lang="en-US"/>
          </a:p>
        </p:txBody>
      </p:sp>
    </p:spTree>
    <p:extLst>
      <p:ext uri="{BB962C8B-B14F-4D97-AF65-F5344CB8AC3E}">
        <p14:creationId xmlns:p14="http://schemas.microsoft.com/office/powerpoint/2010/main" val="3269702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Times New Roman" panose="02020603050405020304" pitchFamily="18" charset="0"/>
              </a:rPr>
              <a:t>Everything is fair, but average response time in this case is awful – everyone finishes very late!  In fact, this case is exactly when FIFO is optimal, RR is poor.</a:t>
            </a:r>
          </a:p>
          <a:p>
            <a:endParaRPr lang="en-US" smtClean="0">
              <a:latin typeface="Times New Roman" panose="02020603050405020304" pitchFamily="18" charset="0"/>
            </a:endParaRPr>
          </a:p>
          <a:p>
            <a:r>
              <a:rPr lang="en-US" smtClean="0">
                <a:latin typeface="Times New Roman" panose="02020603050405020304" pitchFamily="18" charset="0"/>
              </a:rPr>
              <a:t>On the other hand, if we’re running streaming video, RR is great – everything happens in turn.  SJF maximizes variance.  But RR minimizes it.</a:t>
            </a:r>
          </a:p>
        </p:txBody>
      </p:sp>
      <p:sp>
        <p:nvSpPr>
          <p:cNvPr id="5939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91E49B69-4CB1-4051-9423-E3E23A7FC89F}" type="slidenum">
              <a:rPr lang="en-US"/>
              <a:pPr algn="ctr"/>
              <a:t>24</a:t>
            </a:fld>
            <a:endParaRPr lang="en-US"/>
          </a:p>
        </p:txBody>
      </p:sp>
    </p:spTree>
    <p:extLst>
      <p:ext uri="{BB962C8B-B14F-4D97-AF65-F5344CB8AC3E}">
        <p14:creationId xmlns:p14="http://schemas.microsoft.com/office/powerpoint/2010/main" val="3163987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defTabSz="457200" eaLnBrk="1" hangingPunct="1">
              <a:spcBef>
                <a:spcPct val="0"/>
              </a:spcBef>
            </a:pPr>
            <a:r>
              <a:rPr lang="en-US" dirty="0" smtClean="0">
                <a:latin typeface="Times New Roman" panose="02020603050405020304" pitchFamily="18" charset="0"/>
              </a:rPr>
              <a:t>Show of hands!  After all, round robin ensures we don’t starve, and gives everyone a turn, but lets short tasks complete before long tasks.</a:t>
            </a:r>
          </a:p>
          <a:p>
            <a:pPr defTabSz="457200" eaLnBrk="1" hangingPunct="1">
              <a:spcBef>
                <a:spcPct val="0"/>
              </a:spcBef>
            </a:pPr>
            <a:endParaRPr lang="en-US" dirty="0" smtClean="0">
              <a:latin typeface="Times New Roman" panose="02020603050405020304" pitchFamily="18" charset="0"/>
            </a:endParaRPr>
          </a:p>
          <a:p>
            <a:pPr defTabSz="457200"/>
            <a:endParaRPr lang="en-US" dirty="0" smtClean="0">
              <a:latin typeface="Times New Roman" panose="02020603050405020304" pitchFamily="18" charset="0"/>
            </a:endParaRPr>
          </a:p>
        </p:txBody>
      </p:sp>
      <p:sp>
        <p:nvSpPr>
          <p:cNvPr id="61444"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B4A04757-9CE5-44CB-83E3-E18CDA626EB3}" type="slidenum">
              <a:rPr lang="en-US"/>
              <a:pPr algn="ctr"/>
              <a:t>25</a:t>
            </a:fld>
            <a:endParaRPr lang="en-US"/>
          </a:p>
        </p:txBody>
      </p:sp>
    </p:spTree>
    <p:extLst>
      <p:ext uri="{BB962C8B-B14F-4D97-AF65-F5344CB8AC3E}">
        <p14:creationId xmlns:p14="http://schemas.microsoft.com/office/powerpoint/2010/main" val="3806901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2636383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dirty="0" smtClean="0">
                <a:latin typeface="Times New Roman" panose="02020603050405020304" pitchFamily="18" charset="0"/>
              </a:rPr>
              <a:t>I/O task has to wait its turn for the CPU, and the result is that it gets a tiny fraction of the performance it could get.</a:t>
            </a:r>
          </a:p>
          <a:p>
            <a:endParaRPr lang="en-US" dirty="0" smtClean="0">
              <a:latin typeface="Times New Roman" panose="02020603050405020304" pitchFamily="18" charset="0"/>
            </a:endParaRPr>
          </a:p>
          <a:p>
            <a:r>
              <a:rPr lang="en-US" dirty="0" smtClean="0">
                <a:latin typeface="Times New Roman" panose="02020603050405020304" pitchFamily="18" charset="0"/>
              </a:rPr>
              <a:t>We could shorten the RR quantum, and that would help, but it would increase overhead.</a:t>
            </a:r>
          </a:p>
          <a:p>
            <a:endParaRPr lang="en-US" dirty="0" smtClean="0">
              <a:latin typeface="Times New Roman" panose="02020603050405020304" pitchFamily="18" charset="0"/>
            </a:endParaRPr>
          </a:p>
          <a:p>
            <a:r>
              <a:rPr lang="en-US" dirty="0" smtClean="0">
                <a:latin typeface="Times New Roman" panose="02020603050405020304" pitchFamily="18" charset="0"/>
              </a:rPr>
              <a:t>what would this do under SJF?  Every time the task returns to the CPU, it would get scheduled immediately!</a:t>
            </a:r>
          </a:p>
        </p:txBody>
      </p:sp>
      <p:sp>
        <p:nvSpPr>
          <p:cNvPr id="63492"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33CAEDF3-8279-42A3-8B05-29C3FF8A5955}" type="slidenum">
              <a:rPr lang="en-US"/>
              <a:pPr algn="ctr"/>
              <a:t>26</a:t>
            </a:fld>
            <a:endParaRPr lang="en-US"/>
          </a:p>
        </p:txBody>
      </p:sp>
    </p:spTree>
    <p:extLst>
      <p:ext uri="{BB962C8B-B14F-4D97-AF65-F5344CB8AC3E}">
        <p14:creationId xmlns:p14="http://schemas.microsoft.com/office/powerpoint/2010/main" val="3986651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latin typeface="Times New Roman" panose="02020603050405020304" pitchFamily="18" charset="0"/>
              </a:rPr>
              <a:t>On previous slide, what would happen if we used max-min fairness?  Then I/O task would be scheduled immediately – its always the one</a:t>
            </a:r>
          </a:p>
        </p:txBody>
      </p:sp>
      <p:sp>
        <p:nvSpPr>
          <p:cNvPr id="6554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06770EED-B5A0-4B0E-A36C-347B5FD4BF25}" type="slidenum">
              <a:rPr lang="en-US"/>
              <a:pPr algn="ctr"/>
              <a:t>27</a:t>
            </a:fld>
            <a:endParaRPr lang="en-US"/>
          </a:p>
        </p:txBody>
      </p:sp>
    </p:spTree>
    <p:extLst>
      <p:ext uri="{BB962C8B-B14F-4D97-AF65-F5344CB8AC3E}">
        <p14:creationId xmlns:p14="http://schemas.microsoft.com/office/powerpoint/2010/main" val="955098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716587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82376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301345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ko-KR" altLang="en-US">
              <a:latin typeface="Comic Sans MS" charset="0"/>
              <a:ea typeface="굴림" charset="0"/>
              <a:cs typeface="굴림" charset="0"/>
            </a:endParaRPr>
          </a:p>
        </p:txBody>
      </p:sp>
    </p:spTree>
    <p:extLst>
      <p:ext uri="{BB962C8B-B14F-4D97-AF65-F5344CB8AC3E}">
        <p14:creationId xmlns:p14="http://schemas.microsoft.com/office/powerpoint/2010/main" val="373730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ko-KR" altLang="en-US">
              <a:latin typeface="Comic Sans MS" charset="0"/>
              <a:ea typeface="굴림" charset="0"/>
              <a:cs typeface="굴림" charset="0"/>
            </a:endParaRPr>
          </a:p>
        </p:txBody>
      </p:sp>
    </p:spTree>
    <p:extLst>
      <p:ext uri="{BB962C8B-B14F-4D97-AF65-F5344CB8AC3E}">
        <p14:creationId xmlns:p14="http://schemas.microsoft.com/office/powerpoint/2010/main" val="2388867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ko-KR" altLang="en-US">
              <a:latin typeface="Comic Sans MS" charset="0"/>
              <a:ea typeface="굴림" charset="0"/>
              <a:cs typeface="굴림" charset="0"/>
            </a:endParaRPr>
          </a:p>
        </p:txBody>
      </p:sp>
    </p:spTree>
    <p:extLst>
      <p:ext uri="{BB962C8B-B14F-4D97-AF65-F5344CB8AC3E}">
        <p14:creationId xmlns:p14="http://schemas.microsoft.com/office/powerpoint/2010/main" val="3709743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smtClean="0">
              <a:latin typeface="Times New Roman" panose="02020603050405020304" pitchFamily="18" charset="0"/>
              <a:ea typeface="Gulim" panose="020B0600000101010101" pitchFamily="34" charset="-127"/>
            </a:endParaRPr>
          </a:p>
        </p:txBody>
      </p:sp>
    </p:spTree>
    <p:extLst>
      <p:ext uri="{BB962C8B-B14F-4D97-AF65-F5344CB8AC3E}">
        <p14:creationId xmlns:p14="http://schemas.microsoft.com/office/powerpoint/2010/main" val="362564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ko-KR" altLang="en-US">
              <a:latin typeface="Comic Sans MS" charset="0"/>
              <a:ea typeface="굴림" charset="0"/>
              <a:cs typeface="굴림" charset="0"/>
            </a:endParaRPr>
          </a:p>
        </p:txBody>
      </p:sp>
    </p:spTree>
    <p:extLst>
      <p:ext uri="{BB962C8B-B14F-4D97-AF65-F5344CB8AC3E}">
        <p14:creationId xmlns:p14="http://schemas.microsoft.com/office/powerpoint/2010/main" val="4289376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
        <p:nvSpPr>
          <p:cNvPr id="24580"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3DAD1AF8-CA84-416F-B790-5F39DBBB0F6A}" type="slidenum">
              <a:rPr lang="en-US"/>
              <a:pPr algn="ctr"/>
              <a:t>5</a:t>
            </a:fld>
            <a:endParaRPr lang="en-US"/>
          </a:p>
        </p:txBody>
      </p:sp>
    </p:spTree>
    <p:extLst>
      <p:ext uri="{BB962C8B-B14F-4D97-AF65-F5344CB8AC3E}">
        <p14:creationId xmlns:p14="http://schemas.microsoft.com/office/powerpoint/2010/main" val="3525482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ko-KR" altLang="en-US">
              <a:latin typeface="Comic Sans MS" charset="0"/>
              <a:ea typeface="굴림" charset="0"/>
              <a:cs typeface="굴림" charset="0"/>
            </a:endParaRPr>
          </a:p>
        </p:txBody>
      </p:sp>
    </p:spTree>
    <p:extLst>
      <p:ext uri="{BB962C8B-B14F-4D97-AF65-F5344CB8AC3E}">
        <p14:creationId xmlns:p14="http://schemas.microsoft.com/office/powerpoint/2010/main" val="10885909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38</a:t>
            </a:fld>
            <a:endParaRPr lang="en-US"/>
          </a:p>
        </p:txBody>
      </p:sp>
    </p:spTree>
    <p:extLst>
      <p:ext uri="{BB962C8B-B14F-4D97-AF65-F5344CB8AC3E}">
        <p14:creationId xmlns:p14="http://schemas.microsoft.com/office/powerpoint/2010/main" val="2601269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fast food restaurant,</a:t>
            </a:r>
            <a:r>
              <a:rPr lang="en-US" baseline="0" dirty="0" smtClean="0"/>
              <a:t> a normal order is First-Come-First-Served. A wait staff serving water will likely pick a round-robin format. A checkout counter may implement a scheme where some lines may be “10 items or less” and some lines may be traditional first-come-first-served.</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818596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dirty="0" smtClean="0">
                <a:latin typeface="+mn-lt"/>
                <a:ea typeface="+mn-ea"/>
                <a:cs typeface="+mn-cs"/>
              </a:rPr>
              <a:t> </a:t>
            </a:r>
          </a:p>
          <a:p>
            <a:pPr>
              <a:defRPr/>
            </a:pPr>
            <a:r>
              <a:rPr lang="en-US" dirty="0" smtClean="0">
                <a:latin typeface="+mn-lt"/>
                <a:ea typeface="+mn-ea"/>
                <a:cs typeface="+mn-cs"/>
              </a:rPr>
              <a:t>1. </a:t>
            </a:r>
            <a:r>
              <a:rPr lang="en-US" b="1" dirty="0" smtClean="0">
                <a:latin typeface="+mn-lt"/>
                <a:ea typeface="+mn-ea"/>
                <a:cs typeface="+mn-cs"/>
              </a:rPr>
              <a:t>Minimize response time</a:t>
            </a:r>
            <a:r>
              <a:rPr lang="en-US" dirty="0" smtClean="0">
                <a:latin typeface="+mn-lt"/>
                <a:ea typeface="+mn-ea"/>
                <a:cs typeface="+mn-cs"/>
              </a:rPr>
              <a:t>: elapsed time to do an operation (or job)</a:t>
            </a:r>
          </a:p>
          <a:p>
            <a:pPr>
              <a:defRPr/>
            </a:pPr>
            <a:r>
              <a:rPr lang="en-US" i="1" dirty="0" smtClean="0">
                <a:latin typeface="+mn-lt"/>
                <a:ea typeface="+mn-ea"/>
                <a:cs typeface="+mn-cs"/>
              </a:rPr>
              <a:t>     Response time is what the user sees: elapsed time to </a:t>
            </a:r>
          </a:p>
          <a:p>
            <a:pPr>
              <a:defRPr/>
            </a:pPr>
            <a:r>
              <a:rPr lang="en-US" i="1" dirty="0" smtClean="0">
                <a:latin typeface="+mn-lt"/>
                <a:ea typeface="+mn-ea"/>
                <a:cs typeface="+mn-cs"/>
              </a:rPr>
              <a:t>	echo a keystroke in editor</a:t>
            </a:r>
          </a:p>
          <a:p>
            <a:pPr>
              <a:defRPr/>
            </a:pPr>
            <a:r>
              <a:rPr lang="en-US" i="1" dirty="0" smtClean="0">
                <a:latin typeface="+mn-lt"/>
                <a:ea typeface="+mn-ea"/>
                <a:cs typeface="+mn-cs"/>
              </a:rPr>
              <a:t>  	compile a program</a:t>
            </a:r>
          </a:p>
          <a:p>
            <a:pPr>
              <a:defRPr/>
            </a:pPr>
            <a:r>
              <a:rPr lang="en-US" i="1" dirty="0" smtClean="0">
                <a:latin typeface="+mn-lt"/>
                <a:ea typeface="+mn-ea"/>
                <a:cs typeface="+mn-cs"/>
              </a:rPr>
              <a:t>    	run a large scientific problem    </a:t>
            </a:r>
          </a:p>
          <a:p>
            <a:pPr>
              <a:defRPr/>
            </a:pPr>
            <a:r>
              <a:rPr lang="en-US" dirty="0" smtClean="0">
                <a:latin typeface="+mn-lt"/>
                <a:ea typeface="+mn-ea"/>
                <a:cs typeface="+mn-cs"/>
              </a:rPr>
              <a:t> </a:t>
            </a:r>
          </a:p>
          <a:p>
            <a:pPr>
              <a:defRPr/>
            </a:pPr>
            <a:r>
              <a:rPr lang="en-US" dirty="0" smtClean="0">
                <a:latin typeface="+mn-lt"/>
                <a:ea typeface="+mn-ea"/>
                <a:cs typeface="+mn-cs"/>
              </a:rPr>
              <a:t>2. </a:t>
            </a:r>
            <a:r>
              <a:rPr lang="en-US" b="1" dirty="0" smtClean="0">
                <a:latin typeface="+mn-lt"/>
                <a:ea typeface="+mn-ea"/>
                <a:cs typeface="+mn-cs"/>
              </a:rPr>
              <a:t>Maximize throughput</a:t>
            </a:r>
            <a:r>
              <a:rPr lang="en-US" dirty="0" smtClean="0">
                <a:latin typeface="+mn-lt"/>
                <a:ea typeface="+mn-ea"/>
                <a:cs typeface="+mn-cs"/>
              </a:rPr>
              <a:t>: operations (or jobs) per second</a:t>
            </a:r>
          </a:p>
          <a:p>
            <a:pPr>
              <a:defRPr/>
            </a:pPr>
            <a:r>
              <a:rPr lang="en-US" i="1" dirty="0" smtClean="0">
                <a:latin typeface="+mn-lt"/>
                <a:ea typeface="+mn-ea"/>
                <a:cs typeface="+mn-cs"/>
              </a:rPr>
              <a:t> Throughput is related to response time, but they're not identical -- for example, I’ll show that minimizing response time will lead you to do more context switching than you would if you were only concerned with throughput.</a:t>
            </a:r>
          </a:p>
          <a:p>
            <a:pPr>
              <a:defRPr/>
            </a:pPr>
            <a:r>
              <a:rPr lang="en-US" dirty="0" smtClean="0">
                <a:latin typeface="+mn-lt"/>
                <a:ea typeface="+mn-ea"/>
                <a:cs typeface="+mn-cs"/>
              </a:rPr>
              <a:t> </a:t>
            </a:r>
          </a:p>
          <a:p>
            <a:pPr>
              <a:defRPr/>
            </a:pPr>
            <a:r>
              <a:rPr lang="en-US" dirty="0" smtClean="0">
                <a:latin typeface="+mn-lt"/>
                <a:ea typeface="+mn-ea"/>
                <a:cs typeface="+mn-cs"/>
              </a:rPr>
              <a:t>Two parts to maximizing throughput</a:t>
            </a:r>
          </a:p>
          <a:p>
            <a:pPr>
              <a:defRPr/>
            </a:pPr>
            <a:r>
              <a:rPr lang="en-US" dirty="0" smtClean="0">
                <a:latin typeface="+mn-lt"/>
                <a:ea typeface="+mn-ea"/>
                <a:cs typeface="+mn-cs"/>
              </a:rPr>
              <a:t>    a. </a:t>
            </a:r>
            <a:r>
              <a:rPr lang="en-US" b="1" dirty="0" smtClean="0">
                <a:latin typeface="+mn-lt"/>
                <a:ea typeface="+mn-ea"/>
                <a:cs typeface="+mn-cs"/>
              </a:rPr>
              <a:t>Minimize overhead</a:t>
            </a:r>
            <a:r>
              <a:rPr lang="en-US" dirty="0" smtClean="0">
                <a:latin typeface="+mn-lt"/>
                <a:ea typeface="+mn-ea"/>
                <a:cs typeface="+mn-cs"/>
              </a:rPr>
              <a:t> (for example, context switching)</a:t>
            </a:r>
          </a:p>
          <a:p>
            <a:pPr>
              <a:defRPr/>
            </a:pPr>
            <a:r>
              <a:rPr lang="en-US" dirty="0" smtClean="0">
                <a:latin typeface="+mn-lt"/>
                <a:ea typeface="+mn-ea"/>
                <a:cs typeface="+mn-cs"/>
              </a:rPr>
              <a:t>    </a:t>
            </a:r>
            <a:r>
              <a:rPr lang="en-US" dirty="0" err="1" smtClean="0">
                <a:latin typeface="+mn-lt"/>
                <a:ea typeface="+mn-ea"/>
                <a:cs typeface="+mn-cs"/>
              </a:rPr>
              <a:t>b</a:t>
            </a:r>
            <a:r>
              <a:rPr lang="en-US" dirty="0" smtClean="0">
                <a:latin typeface="+mn-lt"/>
                <a:ea typeface="+mn-ea"/>
                <a:cs typeface="+mn-cs"/>
              </a:rPr>
              <a:t>. </a:t>
            </a:r>
            <a:r>
              <a:rPr lang="en-US" b="1" dirty="0" smtClean="0">
                <a:latin typeface="+mn-lt"/>
                <a:ea typeface="+mn-ea"/>
                <a:cs typeface="+mn-cs"/>
              </a:rPr>
              <a:t>Efficient use of system resources</a:t>
            </a:r>
            <a:r>
              <a:rPr lang="en-US" dirty="0" smtClean="0">
                <a:latin typeface="+mn-lt"/>
                <a:ea typeface="+mn-ea"/>
                <a:cs typeface="+mn-cs"/>
              </a:rPr>
              <a:t> (not only CPU, but disk, memory, etc.)</a:t>
            </a:r>
          </a:p>
          <a:p>
            <a:pPr>
              <a:defRPr/>
            </a:pPr>
            <a:r>
              <a:rPr lang="en-US" i="1" dirty="0" smtClean="0">
                <a:latin typeface="+mn-lt"/>
                <a:ea typeface="+mn-ea"/>
                <a:cs typeface="+mn-cs"/>
              </a:rPr>
              <a:t> </a:t>
            </a:r>
          </a:p>
          <a:p>
            <a:pPr>
              <a:defRPr/>
            </a:pPr>
            <a:r>
              <a:rPr lang="en-US" i="1" dirty="0" smtClean="0">
                <a:latin typeface="+mn-lt"/>
                <a:ea typeface="+mn-ea"/>
                <a:cs typeface="+mn-cs"/>
              </a:rPr>
              <a:t>What does CPU scheduling have to do with efficient use of the disk?   A lot!  Have to have CPU to make a disk request.</a:t>
            </a:r>
          </a:p>
          <a:p>
            <a:pPr>
              <a:defRPr/>
            </a:pPr>
            <a:r>
              <a:rPr lang="en-US" dirty="0" smtClean="0">
                <a:latin typeface="+mn-lt"/>
                <a:ea typeface="+mn-ea"/>
                <a:cs typeface="+mn-cs"/>
              </a:rPr>
              <a:t> </a:t>
            </a:r>
          </a:p>
          <a:p>
            <a:pPr>
              <a:defRPr/>
            </a:pPr>
            <a:r>
              <a:rPr lang="en-US" dirty="0" smtClean="0">
                <a:latin typeface="+mn-lt"/>
                <a:ea typeface="+mn-ea"/>
                <a:cs typeface="+mn-cs"/>
              </a:rPr>
              <a:t>3. </a:t>
            </a:r>
            <a:r>
              <a:rPr lang="en-US" b="1" dirty="0" smtClean="0">
                <a:latin typeface="+mn-lt"/>
                <a:ea typeface="+mn-ea"/>
                <a:cs typeface="+mn-cs"/>
              </a:rPr>
              <a:t>Fair</a:t>
            </a:r>
            <a:r>
              <a:rPr lang="en-US" dirty="0" smtClean="0">
                <a:latin typeface="+mn-lt"/>
                <a:ea typeface="+mn-ea"/>
                <a:cs typeface="+mn-cs"/>
              </a:rPr>
              <a:t>: share CPU among users in some equitable way</a:t>
            </a:r>
          </a:p>
          <a:p>
            <a:pPr>
              <a:defRPr/>
            </a:pPr>
            <a:r>
              <a:rPr lang="en-US" dirty="0" smtClean="0">
                <a:latin typeface="+mn-lt"/>
                <a:ea typeface="+mn-ea"/>
                <a:cs typeface="+mn-cs"/>
              </a:rPr>
              <a:t> </a:t>
            </a:r>
          </a:p>
          <a:p>
            <a:pPr>
              <a:defRPr/>
            </a:pPr>
            <a:r>
              <a:rPr lang="en-US" dirty="0" smtClean="0">
                <a:latin typeface="+mn-lt"/>
                <a:ea typeface="+mn-ea"/>
                <a:cs typeface="+mn-cs"/>
              </a:rPr>
              <a:t>Tradeoff: will argue you can get better average response time by making system </a:t>
            </a:r>
            <a:r>
              <a:rPr lang="en-US" b="1" dirty="0" smtClean="0">
                <a:latin typeface="+mn-lt"/>
                <a:ea typeface="+mn-ea"/>
                <a:cs typeface="+mn-cs"/>
              </a:rPr>
              <a:t>less</a:t>
            </a:r>
            <a:r>
              <a:rPr lang="en-US" dirty="0" smtClean="0">
                <a:latin typeface="+mn-lt"/>
                <a:ea typeface="+mn-ea"/>
                <a:cs typeface="+mn-cs"/>
              </a:rPr>
              <a:t> fair.</a:t>
            </a:r>
          </a:p>
          <a:p>
            <a:pPr>
              <a:defRPr/>
            </a:pPr>
            <a:r>
              <a:rPr lang="en-US" i="1" dirty="0" smtClean="0">
                <a:latin typeface="+mn-lt"/>
                <a:ea typeface="+mn-ea"/>
                <a:cs typeface="+mn-cs"/>
              </a:rPr>
              <a:t>What does fairness mean?</a:t>
            </a:r>
          </a:p>
          <a:p>
            <a:pPr>
              <a:defRPr/>
            </a:pPr>
            <a:r>
              <a:rPr lang="en-US" i="1" dirty="0" smtClean="0">
                <a:latin typeface="+mn-lt"/>
                <a:ea typeface="+mn-ea"/>
                <a:cs typeface="+mn-cs"/>
              </a:rPr>
              <a:t> </a:t>
            </a:r>
          </a:p>
          <a:p>
            <a:pPr>
              <a:defRPr/>
            </a:pPr>
            <a:r>
              <a:rPr lang="en-US" i="1" dirty="0" smtClean="0">
                <a:latin typeface="+mn-lt"/>
                <a:ea typeface="+mn-ea"/>
                <a:cs typeface="+mn-cs"/>
              </a:rPr>
              <a:t>       Minimize # of angry phone calls?  Minimize my response time?</a:t>
            </a:r>
          </a:p>
          <a:p>
            <a:pPr>
              <a:defRPr/>
            </a:pPr>
            <a:r>
              <a:rPr lang="en-US" i="1" dirty="0" smtClean="0">
                <a:latin typeface="+mn-lt"/>
                <a:ea typeface="+mn-ea"/>
                <a:cs typeface="+mn-cs"/>
              </a:rPr>
              <a:t> </a:t>
            </a:r>
          </a:p>
          <a:p>
            <a:pPr>
              <a:defRPr/>
            </a:pPr>
            <a:r>
              <a:rPr lang="en-US" i="1" dirty="0" smtClean="0">
                <a:latin typeface="+mn-lt"/>
                <a:ea typeface="+mn-ea"/>
                <a:cs typeface="+mn-cs"/>
              </a:rPr>
              <a:t>Minimize average response time?  We will argue fairness is a tradeoff against average response time; can get better average response time by making system </a:t>
            </a:r>
            <a:r>
              <a:rPr lang="en-US" b="1" i="1" dirty="0" smtClean="0">
                <a:latin typeface="+mn-lt"/>
                <a:ea typeface="+mn-ea"/>
                <a:cs typeface="+mn-cs"/>
              </a:rPr>
              <a:t>less</a:t>
            </a:r>
            <a:r>
              <a:rPr lang="en-US" i="1" dirty="0" smtClean="0">
                <a:latin typeface="+mn-lt"/>
                <a:ea typeface="+mn-ea"/>
                <a:cs typeface="+mn-cs"/>
              </a:rPr>
              <a:t> fair.   Sort of like capitalism.</a:t>
            </a:r>
          </a:p>
          <a:p>
            <a:pPr>
              <a:defRPr/>
            </a:pPr>
            <a:r>
              <a:rPr lang="en-US" i="1" dirty="0" smtClean="0">
                <a:latin typeface="+mn-lt"/>
                <a:ea typeface="+mn-ea"/>
                <a:cs typeface="+mn-cs"/>
              </a:rPr>
              <a:t> </a:t>
            </a:r>
          </a:p>
          <a:p>
            <a:pPr>
              <a:defRPr/>
            </a:pPr>
            <a:r>
              <a:rPr lang="en-US" i="1" dirty="0" smtClean="0">
                <a:latin typeface="+mn-lt"/>
                <a:ea typeface="+mn-ea"/>
                <a:cs typeface="+mn-cs"/>
              </a:rPr>
              <a:t>Anecdote: Response time has a lot to do with perceived effectiveness.</a:t>
            </a:r>
          </a:p>
          <a:p>
            <a:pPr>
              <a:defRPr/>
            </a:pPr>
            <a:r>
              <a:rPr lang="en-US" i="1" dirty="0" smtClean="0">
                <a:latin typeface="+mn-lt"/>
                <a:ea typeface="+mn-ea"/>
                <a:cs typeface="+mn-cs"/>
              </a:rPr>
              <a:t>  IBM keystroke experiment -- consistency is better than speed.</a:t>
            </a:r>
          </a:p>
          <a:p>
            <a:pPr>
              <a:defRPr/>
            </a:pPr>
            <a:r>
              <a:rPr lang="en-US" i="1" dirty="0" smtClean="0">
                <a:latin typeface="+mn-lt"/>
                <a:ea typeface="+mn-ea"/>
                <a:cs typeface="+mn-cs"/>
              </a:rPr>
              <a:t> </a:t>
            </a:r>
          </a:p>
          <a:p>
            <a:pPr>
              <a:defRPr/>
            </a:pPr>
            <a:r>
              <a:rPr lang="en-US" i="1" dirty="0" smtClean="0">
                <a:latin typeface="+mn-lt"/>
                <a:ea typeface="+mn-ea"/>
                <a:cs typeface="+mn-cs"/>
              </a:rPr>
              <a:t>Might believe that since have </a:t>
            </a:r>
            <a:r>
              <a:rPr lang="en-US" i="1" dirty="0" err="1" smtClean="0">
                <a:latin typeface="+mn-lt"/>
                <a:ea typeface="+mn-ea"/>
                <a:cs typeface="+mn-cs"/>
              </a:rPr>
              <a:t>PC's</a:t>
            </a:r>
            <a:r>
              <a:rPr lang="en-US" i="1" dirty="0" smtClean="0">
                <a:latin typeface="+mn-lt"/>
                <a:ea typeface="+mn-ea"/>
                <a:cs typeface="+mn-cs"/>
              </a:rPr>
              <a:t>, CPU scheduling is less important -- usually, only one thing running at a time, for a single user.  But! Face similar problems in networks -- how do you allocate scarce resources among users?  Do you optimize for response time, throughput, fairness?  In networks, fairness is often suboptimal.</a:t>
            </a:r>
          </a:p>
          <a:p>
            <a:pPr>
              <a:defRPr/>
            </a:pPr>
            <a:endParaRPr lang="en-US" dirty="0"/>
          </a:p>
        </p:txBody>
      </p:sp>
      <p:sp>
        <p:nvSpPr>
          <p:cNvPr id="28676"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AE22C4EB-54C7-4523-A3C3-42BA4C230908}" type="slidenum">
              <a:rPr lang="en-US"/>
              <a:pPr algn="ctr"/>
              <a:t>8</a:t>
            </a:fld>
            <a:endParaRPr lang="en-US"/>
          </a:p>
        </p:txBody>
      </p:sp>
    </p:spTree>
    <p:extLst>
      <p:ext uri="{BB962C8B-B14F-4D97-AF65-F5344CB8AC3E}">
        <p14:creationId xmlns:p14="http://schemas.microsoft.com/office/powerpoint/2010/main" val="264403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idx="4294967295"/>
          </p:nvPr>
        </p:nvSpPr>
        <p:spPr bwMode="auto">
          <a:xfrm>
            <a:off x="0" y="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r>
              <a:rPr lang="en-US" altLang="en-US" sz="1300">
                <a:latin typeface="Arial" panose="020B0604020202020204" pitchFamily="34" charset="0"/>
              </a:rPr>
              <a:t>CPSC 410 / 611 : Operating Systems</a:t>
            </a:r>
          </a:p>
        </p:txBody>
      </p:sp>
      <p:sp>
        <p:nvSpPr>
          <p:cNvPr id="31747" name="Rectangle 7"/>
          <p:cNvSpPr>
            <a:spLocks noGrp="1" noChangeArrowheads="1"/>
          </p:cNvSpPr>
          <p:nvPr>
            <p:ph type="sldNum" sz="quarter" idx="4294967295"/>
          </p:nvPr>
        </p:nvSpPr>
        <p:spPr bwMode="auto">
          <a:xfrm>
            <a:off x="4022725" y="9723438"/>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154CA7C3-0658-47A4-B2EF-59B2D83EC484}" type="slidenum">
              <a:rPr lang="en-US" altLang="en-US" sz="1300">
                <a:latin typeface="Arial" panose="020B0604020202020204" pitchFamily="34" charset="0"/>
              </a:rPr>
              <a:pPr algn="ctr"/>
              <a:t>10</a:t>
            </a:fld>
            <a:endParaRPr lang="en-US" altLang="en-US" sz="1300">
              <a:latin typeface="Arial" panose="020B0604020202020204" pitchFamily="34" charset="0"/>
            </a:endParaRPr>
          </a:p>
        </p:txBody>
      </p:sp>
      <p:sp>
        <p:nvSpPr>
          <p:cNvPr id="31748" name="Rectangle 2"/>
          <p:cNvSpPr>
            <a:spLocks noGrp="1" noChangeArrowheads="1"/>
          </p:cNvSpPr>
          <p:nvPr>
            <p:ph type="body" idx="1"/>
          </p:nvPr>
        </p:nvSpPr>
        <p:spPr>
          <a:xfrm>
            <a:off x="946150" y="7162800"/>
            <a:ext cx="5207000" cy="29019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00" tIns="48140" rIns="98000" bIns="48140"/>
          <a:lstStyle/>
          <a:p>
            <a:pPr eaLnBrk="1" hangingPunct="1">
              <a:buFontTx/>
              <a:buChar char="•"/>
            </a:pPr>
            <a:r>
              <a:rPr lang="en-US" altLang="en-US" b="1" dirty="0" smtClean="0">
                <a:latin typeface="Arial" panose="020B0604020202020204" pitchFamily="34" charset="0"/>
              </a:rPr>
              <a:t>Long-term scheduler </a:t>
            </a:r>
            <a:r>
              <a:rPr lang="en-US" altLang="en-US" dirty="0" smtClean="0">
                <a:latin typeface="Arial" panose="020B0604020202020204" pitchFamily="34" charset="0"/>
              </a:rPr>
              <a:t>(</a:t>
            </a:r>
            <a:r>
              <a:rPr lang="en-US" altLang="en-US" i="1" dirty="0" smtClean="0">
                <a:latin typeface="Arial" panose="020B0604020202020204" pitchFamily="34" charset="0"/>
              </a:rPr>
              <a:t>job scheduler</a:t>
            </a:r>
            <a:r>
              <a:rPr lang="en-US" altLang="en-US" dirty="0" smtClean="0">
                <a:latin typeface="Arial" panose="020B0604020202020204" pitchFamily="34" charset="0"/>
              </a:rPr>
              <a:t>)</a:t>
            </a:r>
          </a:p>
          <a:p>
            <a:pPr lvl="1" eaLnBrk="1" hangingPunct="1">
              <a:buFontTx/>
              <a:buChar char="•"/>
            </a:pPr>
            <a:r>
              <a:rPr lang="en-US" altLang="en-US" dirty="0" smtClean="0">
                <a:latin typeface="Arial" panose="020B0604020202020204" pitchFamily="34" charset="0"/>
              </a:rPr>
              <a:t>controls degree of multiprogramming</a:t>
            </a:r>
          </a:p>
          <a:p>
            <a:pPr lvl="1" eaLnBrk="1" hangingPunct="1">
              <a:buFontTx/>
              <a:buChar char="•"/>
            </a:pPr>
            <a:r>
              <a:rPr lang="en-US" altLang="en-US" dirty="0" smtClean="0">
                <a:latin typeface="Arial" panose="020B0604020202020204" pitchFamily="34" charset="0"/>
              </a:rPr>
              <a:t>must select a good process mix of I/O-bound and CPU-bound processes</a:t>
            </a:r>
          </a:p>
          <a:p>
            <a:pPr eaLnBrk="1" hangingPunct="1">
              <a:buFontTx/>
              <a:buChar char="•"/>
            </a:pPr>
            <a:r>
              <a:rPr lang="en-US" altLang="en-US" b="1" dirty="0" smtClean="0">
                <a:latin typeface="Arial" panose="020B0604020202020204" pitchFamily="34" charset="0"/>
              </a:rPr>
              <a:t>Short-term scheduler</a:t>
            </a:r>
            <a:r>
              <a:rPr lang="en-US" altLang="en-US" dirty="0" smtClean="0">
                <a:latin typeface="Arial" panose="020B0604020202020204" pitchFamily="34" charset="0"/>
              </a:rPr>
              <a:t>:</a:t>
            </a:r>
          </a:p>
          <a:p>
            <a:pPr lvl="1" eaLnBrk="1" hangingPunct="1">
              <a:buFontTx/>
              <a:buChar char="•"/>
            </a:pPr>
            <a:r>
              <a:rPr lang="en-US" altLang="en-US" dirty="0" smtClean="0">
                <a:latin typeface="Arial" panose="020B0604020202020204" pitchFamily="34" charset="0"/>
              </a:rPr>
              <a:t>allocates the CPU</a:t>
            </a:r>
          </a:p>
          <a:p>
            <a:pPr lvl="1" eaLnBrk="1" hangingPunct="1">
              <a:buFontTx/>
              <a:buChar char="•"/>
            </a:pPr>
            <a:r>
              <a:rPr lang="en-US" altLang="en-US" dirty="0" smtClean="0">
                <a:latin typeface="Arial" panose="020B0604020202020204" pitchFamily="34" charset="0"/>
              </a:rPr>
              <a:t>executes at least every 100ms, therefore must be very fast</a:t>
            </a:r>
          </a:p>
          <a:p>
            <a:pPr eaLnBrk="1" hangingPunct="1">
              <a:buFontTx/>
              <a:buChar char="•"/>
            </a:pPr>
            <a:r>
              <a:rPr lang="en-US" altLang="en-US" b="1" dirty="0" smtClean="0">
                <a:latin typeface="Arial" panose="020B0604020202020204" pitchFamily="34" charset="0"/>
              </a:rPr>
              <a:t>Medium-term scheduler </a:t>
            </a:r>
            <a:r>
              <a:rPr lang="en-US" altLang="en-US" dirty="0" smtClean="0">
                <a:latin typeface="Arial" panose="020B0604020202020204" pitchFamily="34" charset="0"/>
              </a:rPr>
              <a:t>(</a:t>
            </a:r>
            <a:r>
              <a:rPr lang="en-US" altLang="en-US" i="1" dirty="0" smtClean="0">
                <a:latin typeface="Arial" panose="020B0604020202020204" pitchFamily="34" charset="0"/>
              </a:rPr>
              <a:t>swapper</a:t>
            </a:r>
            <a:r>
              <a:rPr lang="en-US" altLang="en-US" dirty="0" smtClean="0">
                <a:latin typeface="Arial" panose="020B0604020202020204" pitchFamily="34" charset="0"/>
              </a:rPr>
              <a:t>):</a:t>
            </a:r>
          </a:p>
          <a:p>
            <a:pPr lvl="1" eaLnBrk="1" hangingPunct="1">
              <a:buFontTx/>
              <a:buChar char="•"/>
            </a:pPr>
            <a:r>
              <a:rPr lang="en-US" altLang="en-US" dirty="0" smtClean="0">
                <a:latin typeface="Arial" panose="020B0604020202020204" pitchFamily="34" charset="0"/>
              </a:rPr>
              <a:t>in some OSs</a:t>
            </a:r>
          </a:p>
          <a:p>
            <a:pPr lvl="1" eaLnBrk="1" hangingPunct="1">
              <a:buFontTx/>
              <a:buChar char="•"/>
            </a:pPr>
            <a:r>
              <a:rPr lang="en-US" altLang="en-US" dirty="0" smtClean="0">
                <a:latin typeface="Arial" panose="020B0604020202020204" pitchFamily="34" charset="0"/>
              </a:rPr>
              <a:t>sometimes good to temporarily remove processes from memory</a:t>
            </a:r>
          </a:p>
        </p:txBody>
      </p:sp>
      <p:sp>
        <p:nvSpPr>
          <p:cNvPr id="31749" name="Rectangle 3"/>
          <p:cNvSpPr>
            <a:spLocks noGrp="1" noRot="1" noChangeAspect="1" noChangeArrowheads="1" noTextEdit="1"/>
          </p:cNvSpPr>
          <p:nvPr>
            <p:ph type="sldImg"/>
          </p:nvPr>
        </p:nvSpPr>
        <p:spPr>
          <a:xfrm>
            <a:off x="1001713" y="774700"/>
            <a:ext cx="5095875" cy="3822700"/>
          </a:xfrm>
          <a:ln cap="flat"/>
        </p:spPr>
      </p:sp>
      <p:pic>
        <p:nvPicPr>
          <p:cNvPr id="317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4778375"/>
            <a:ext cx="4733925" cy="23907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42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134023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473313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idx="4294967295"/>
          </p:nvPr>
        </p:nvSpPr>
        <p:spPr bwMode="auto">
          <a:xfrm>
            <a:off x="0" y="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r>
              <a:rPr lang="en-US" altLang="en-US" sz="1300">
                <a:latin typeface="Arial" panose="020B0604020202020204" pitchFamily="34" charset="0"/>
              </a:rPr>
              <a:t>CPSC 410 / 611 : Operating Systems</a:t>
            </a:r>
          </a:p>
        </p:txBody>
      </p:sp>
      <p:sp>
        <p:nvSpPr>
          <p:cNvPr id="37891" name="Rectangle 7"/>
          <p:cNvSpPr>
            <a:spLocks noGrp="1" noChangeArrowheads="1"/>
          </p:cNvSpPr>
          <p:nvPr>
            <p:ph type="sldNum" sz="quarter" idx="4294967295"/>
          </p:nvPr>
        </p:nvSpPr>
        <p:spPr bwMode="auto">
          <a:xfrm>
            <a:off x="4022725" y="9723438"/>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pPr algn="ctr"/>
            <a:fld id="{12E88196-8444-421F-9369-AEE844165DB1}" type="slidenum">
              <a:rPr lang="en-US" altLang="en-US" sz="1300">
                <a:latin typeface="Arial" panose="020B0604020202020204" pitchFamily="34" charset="0"/>
              </a:rPr>
              <a:pPr algn="ctr"/>
              <a:t>13</a:t>
            </a:fld>
            <a:endParaRPr lang="en-US" altLang="en-US" sz="1300">
              <a:latin typeface="Arial" panose="020B0604020202020204" pitchFamily="34" charset="0"/>
            </a:endParaRPr>
          </a:p>
        </p:txBody>
      </p:sp>
      <p:sp>
        <p:nvSpPr>
          <p:cNvPr id="37892" name="Rectangle 2"/>
          <p:cNvSpPr>
            <a:spLocks noGrp="1" noChangeArrowheads="1"/>
          </p:cNvSpPr>
          <p:nvPr>
            <p:ph type="body" idx="1"/>
          </p:nvPr>
        </p:nvSpPr>
        <p:spPr>
          <a:xfrm>
            <a:off x="946150" y="4859338"/>
            <a:ext cx="5207000" cy="46069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634" tIns="48942" rIns="99634" bIns="48942"/>
          <a:lstStyle/>
          <a:p>
            <a:pPr eaLnBrk="1" hangingPunct="1"/>
            <a:endParaRPr lang="en-US" altLang="en-US" smtClean="0">
              <a:latin typeface="Arial" panose="020B0604020202020204" pitchFamily="34" charset="0"/>
            </a:endParaRPr>
          </a:p>
        </p:txBody>
      </p:sp>
      <p:sp>
        <p:nvSpPr>
          <p:cNvPr id="37893" name="Rectangle 3"/>
          <p:cNvSpPr>
            <a:spLocks noGrp="1" noRot="1" noChangeAspect="1" noChangeArrowheads="1" noTextEdit="1"/>
          </p:cNvSpPr>
          <p:nvPr>
            <p:ph type="sldImg"/>
          </p:nvPr>
        </p:nvSpPr>
        <p:spPr>
          <a:xfrm>
            <a:off x="1001713" y="774700"/>
            <a:ext cx="5097462" cy="3824288"/>
          </a:xfrm>
          <a:ln cap="flat"/>
        </p:spPr>
      </p:sp>
    </p:spTree>
    <p:extLst>
      <p:ext uri="{BB962C8B-B14F-4D97-AF65-F5344CB8AC3E}">
        <p14:creationId xmlns:p14="http://schemas.microsoft.com/office/powerpoint/2010/main" val="792175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Title 7"/>
          <p:cNvSpPr>
            <a:spLocks noGrp="1"/>
          </p:cNvSpPr>
          <p:nvPr>
            <p:ph type="ctrTitle"/>
          </p:nvPr>
        </p:nvSpPr>
        <p:spPr>
          <a:xfrm>
            <a:off x="2362200" y="4038600"/>
            <a:ext cx="6477000" cy="1828800"/>
          </a:xfrm>
        </p:spPr>
        <p:txBody>
          <a:bodyPr anchor="b"/>
          <a:lstStyle>
            <a:lvl1pPr>
              <a:defRPr cap="all" baseline="0">
                <a:latin typeface="Calibri Light" panose="020F0302020204030204" pitchFamily="34" charset="0"/>
              </a:defRPr>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latin typeface="Calibri Light" panose="020F03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latin typeface="Calibri Light" panose="020F0302020204030204" pitchFamily="34" charset="0"/>
              </a:defRPr>
            </a:lvl1pPr>
          </a:lstStyle>
          <a:p>
            <a:r>
              <a:rPr lang="en-US" smtClean="0"/>
              <a:t>Feb-23, 2016</a:t>
            </a:r>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latin typeface="Calibri Light" panose="020F0302020204030204" pitchFamily="34" charset="0"/>
              </a:defRPr>
            </a:lvl1pPr>
          </a:lstStyle>
          <a:p>
            <a:r>
              <a:rPr lang="en-US" smtClean="0"/>
              <a:t>CSCE-313 Spring 2016</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latin typeface="Calibri Light" panose="020F0302020204030204" pitchFamily="34" charset="0"/>
              </a:defRPr>
            </a:lvl1pPr>
          </a:lstStyle>
          <a:p>
            <a:fld id="{72AC53DF-4216-466D-99A7-94400E6C2A2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Feb-23, 2016</a:t>
            </a:r>
            <a:endParaRPr lang="en-US" dirty="0"/>
          </a:p>
        </p:txBody>
      </p:sp>
      <p:sp>
        <p:nvSpPr>
          <p:cNvPr id="5" name="Footer Placeholder 4"/>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a:p>
        </p:txBody>
      </p:sp>
      <p:sp>
        <p:nvSpPr>
          <p:cNvPr id="6" name="Slide Number Placeholder 5"/>
          <p:cNvSpPr>
            <a:spLocks noGrp="1"/>
          </p:cNvSpPr>
          <p:nvPr>
            <p:ph type="sldNum" sz="quarter" idx="12"/>
          </p:nvPr>
        </p:nvSpPr>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lvl1pPr>
              <a:defRPr>
                <a:latin typeface="Calibri Light" panose="020F030202020403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lvl1pPr>
              <a:defRPr>
                <a:latin typeface="Calibri Light" panose="020F0302020204030204" pitchFamily="34" charset="0"/>
              </a:defRPr>
            </a:lvl1pPr>
          </a:lstStyle>
          <a:p>
            <a:pPr algn="r"/>
            <a:r>
              <a:rPr lang="en-US" smtClean="0"/>
              <a:t>Feb-23, 2016</a:t>
            </a:r>
            <a:endParaRPr lang="en-US" dirty="0"/>
          </a:p>
        </p:txBody>
      </p:sp>
      <p:sp>
        <p:nvSpPr>
          <p:cNvPr id="5" name="Footer Placeholder 4"/>
          <p:cNvSpPr>
            <a:spLocks noGrp="1"/>
          </p:cNvSpPr>
          <p:nvPr>
            <p:ph type="ftr" sz="quarter" idx="11"/>
          </p:nvPr>
        </p:nvSpPr>
        <p:spPr>
          <a:xfrm>
            <a:off x="457201" y="6248207"/>
            <a:ext cx="5573483" cy="365125"/>
          </a:xfrm>
        </p:spPr>
        <p:txBody>
          <a:bodyPr/>
          <a:lstStyle>
            <a:lvl1pPr>
              <a:defRPr>
                <a:latin typeface="Calibri Light" panose="020F0302020204030204" pitchFamily="34" charset="0"/>
              </a:defRPr>
            </a:lvl1pPr>
          </a:lstStyle>
          <a:p>
            <a:r>
              <a:rPr lang="en-US" smtClean="0"/>
              <a:t>CSCE-313 Spring 2016</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6" name="Slide Number Placeholder 5"/>
          <p:cNvSpPr>
            <a:spLocks noGrp="1"/>
          </p:cNvSpPr>
          <p:nvPr>
            <p:ph type="sldNum" sz="quarter" idx="12"/>
          </p:nvPr>
        </p:nvSpPr>
        <p:spPr>
          <a:xfrm rot="5400000">
            <a:off x="5989638" y="144462"/>
            <a:ext cx="533400" cy="244476"/>
          </a:xfrm>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2016</a:t>
            </a:r>
            <a:endParaRPr lang="en-US"/>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2016</a:t>
            </a:r>
            <a:endParaRPr lang="en-US"/>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2016</a:t>
            </a:r>
            <a:endParaRPr lang="en-US"/>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400800" y="6492875"/>
            <a:ext cx="2667000" cy="365125"/>
          </a:xfrm>
        </p:spPr>
        <p:txBody>
          <a:bodyPr/>
          <a:lstStyle>
            <a:lvl1pPr algn="r">
              <a:defRPr/>
            </a:lvl1pPr>
          </a:lstStyle>
          <a:p>
            <a:r>
              <a:rPr lang="en-US" smtClean="0"/>
              <a:t>Feb-23, 2016</a:t>
            </a:r>
            <a:endParaRPr lang="en-US" dirty="0"/>
          </a:p>
        </p:txBody>
      </p:sp>
      <p:sp>
        <p:nvSpPr>
          <p:cNvPr id="5" name="Footer Placeholder 4"/>
          <p:cNvSpPr>
            <a:spLocks noGrp="1"/>
          </p:cNvSpPr>
          <p:nvPr>
            <p:ph type="ftr" sz="quarter" idx="11"/>
          </p:nvPr>
        </p:nvSpPr>
        <p:spPr>
          <a:xfrm>
            <a:off x="609600" y="6492875"/>
            <a:ext cx="5421083" cy="365125"/>
          </a:xfrm>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724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latin typeface="Calibri Light" panose="020F030202020403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latin typeface="Calibri Light" panose="020F0302020204030204" pitchFamily="34" charset="0"/>
              </a:defRPr>
            </a:lvl1pPr>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pPr algn="r"/>
            <a:r>
              <a:rPr lang="en-US" smtClean="0"/>
              <a:t>Feb-23, 2016</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r>
              <a:rPr lang="en-US" smtClean="0"/>
              <a:t>CSCE-313 Spring 2016</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Feb-23, 2016</a:t>
            </a:r>
            <a:endParaRPr lang="en-US" dirty="0"/>
          </a:p>
        </p:txBody>
      </p:sp>
      <p:sp>
        <p:nvSpPr>
          <p:cNvPr id="10" name="Slide Number Placeholder 9"/>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2" name="Footer Placeholder 11"/>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2016</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atin typeface="Calibri Light" panose="020F0302020204030204" pitchFamily="34" charset="0"/>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Feb-23, 2016</a:t>
            </a:r>
            <a:endParaRPr lang="en-US" dirty="0"/>
          </a:p>
        </p:txBody>
      </p:sp>
      <p:sp>
        <p:nvSpPr>
          <p:cNvPr id="12" name="Slide Number Placeholder 11"/>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4" name="Footer Placeholder 13"/>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2016</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Feb-23, 2016</a:t>
            </a:r>
            <a:endParaRPr lang="en-US" dirty="0"/>
          </a:p>
        </p:txBody>
      </p:sp>
      <p:sp>
        <p:nvSpPr>
          <p:cNvPr id="4" name="Footer Placeholder 3"/>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a:p>
        </p:txBody>
      </p:sp>
      <p:sp>
        <p:nvSpPr>
          <p:cNvPr id="5" name="Slide Number Placeholder 4"/>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Feb-23, 2016</a:t>
            </a:r>
            <a:endParaRPr lang="en-US" dirty="0"/>
          </a:p>
        </p:txBody>
      </p:sp>
      <p:sp>
        <p:nvSpPr>
          <p:cNvPr id="3" name="Footer Placeholder 2"/>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Feb-23, 2016</a:t>
            </a:r>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atin typeface="Calibri Light" panose="020F0302020204030204" pitchFamily="34" charset="0"/>
              </a:defRPr>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latin typeface="Calibri Light" panose="020F0302020204030204" pitchFamily="34" charset="0"/>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lvl1pPr>
              <a:defRPr>
                <a:latin typeface="Calibri Light" panose="020F0302020204030204" pitchFamily="34" charset="0"/>
              </a:defRPr>
            </a:lvl1pPr>
          </a:lstStyle>
          <a:p>
            <a:pPr algn="r"/>
            <a:r>
              <a:rPr lang="en-US" smtClean="0"/>
              <a:t>Feb-23, 2016</a:t>
            </a:r>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atin typeface="Calibri Light" panose="020F0302020204030204" pitchFamily="34" charset="0"/>
              </a:defRPr>
            </a:lvl1pPr>
          </a:lstStyle>
          <a:p>
            <a:fld id="{1AD93096-5B34-4342-9326-69289CEAE4C2}"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lvl1pPr>
              <a:defRPr>
                <a:latin typeface="Calibri Light" panose="020F0302020204030204" pitchFamily="34" charset="0"/>
              </a:defRPr>
            </a:lvl1pPr>
          </a:lstStyle>
          <a:p>
            <a:r>
              <a:rPr lang="en-US" smtClean="0"/>
              <a:t>CSCE-313 Spring 2016</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atin typeface="Calibri Light" panose="020F0302020204030204" pitchFamily="34" charset="0"/>
              </a:defRPr>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4.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latin typeface="Calibri Light" panose="020F0302020204030204" pitchFamily="34" charset="0"/>
              </a:defRPr>
            </a:lvl1pPr>
          </a:lstStyle>
          <a:p>
            <a:r>
              <a:rPr lang="en-US" smtClean="0"/>
              <a:t>Feb-23, 2016</a:t>
            </a:r>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latin typeface="Calibri Light" panose="020F0302020204030204" pitchFamily="34" charset="0"/>
              </a:defRPr>
            </a:lvl1pPr>
          </a:lstStyle>
          <a:p>
            <a:r>
              <a:rPr lang="en-US" smtClean="0"/>
              <a:t>CSCE-313 Spring 2016</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p:txStyles>
    <p:titleStyle>
      <a:lvl1pPr algn="l" rtl="0" eaLnBrk="1" latinLnBrk="0" hangingPunct="1">
        <a:spcBef>
          <a:spcPct val="0"/>
        </a:spcBef>
        <a:buNone/>
        <a:defRPr sz="4400" kern="1200">
          <a:solidFill>
            <a:schemeClr val="tx2"/>
          </a:solidFill>
          <a:latin typeface="Calibri Light" panose="020F0302020204030204"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smtClean="0"/>
              <a:t>Click to edit Master title style</a:t>
            </a:r>
            <a:endParaRPr lang="en-US" dirty="0" smtClean="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smtClean="0"/>
              <a:t>CSCE-313 Spring 2016</a:t>
            </a:r>
            <a:endParaRPr lang="en-US"/>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timing>
    <p:tnLst>
      <p:par>
        <p:cTn id="1" dur="indefinite" restart="never" nodeType="tmRoot"/>
      </p:par>
    </p:tnLst>
  </p:timing>
  <p:hf hdr="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3124200"/>
            <a:ext cx="6781800" cy="2667000"/>
          </a:xfrm>
        </p:spPr>
        <p:txBody>
          <a:bodyPr>
            <a:normAutofit/>
          </a:bodyPr>
          <a:lstStyle/>
          <a:p>
            <a:r>
              <a:rPr lang="en-US" dirty="0">
                <a:solidFill>
                  <a:schemeClr val="accent1">
                    <a:lumMod val="75000"/>
                  </a:schemeClr>
                </a:solidFill>
              </a:rPr>
              <a:t>CSCE 313 </a:t>
            </a:r>
            <a:r>
              <a:rPr lang="en-US" dirty="0" smtClean="0">
                <a:solidFill>
                  <a:schemeClr val="accent1">
                    <a:lumMod val="75000"/>
                  </a:schemeClr>
                </a:solidFill>
              </a:rPr>
              <a:t>– Unix process scheduling</a:t>
            </a:r>
            <a:endParaRPr lang="en-US" sz="20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fontScale="92500" lnSpcReduction="20000"/>
          </a:bodyPr>
          <a:lstStyle/>
          <a:p>
            <a:r>
              <a:rPr lang="en-US" dirty="0" smtClean="0"/>
              <a:t>Aakash Tyagi</a:t>
            </a:r>
            <a:br>
              <a:rPr lang="en-US" dirty="0" smtClean="0"/>
            </a:br>
            <a:r>
              <a:rPr lang="en-US" dirty="0" smtClean="0"/>
              <a:t>CSCE 313 Spring 2016</a:t>
            </a:r>
          </a:p>
        </p:txBody>
      </p:sp>
      <p:sp>
        <p:nvSpPr>
          <p:cNvPr id="4" name="TextBox 3"/>
          <p:cNvSpPr txBox="1"/>
          <p:nvPr/>
        </p:nvSpPr>
        <p:spPr>
          <a:xfrm>
            <a:off x="152400" y="6248400"/>
            <a:ext cx="1966244" cy="369332"/>
          </a:xfrm>
          <a:prstGeom prst="rect">
            <a:avLst/>
          </a:prstGeom>
          <a:noFill/>
        </p:spPr>
        <p:txBody>
          <a:bodyPr wrap="none" rtlCol="0">
            <a:spAutoFit/>
          </a:bodyPr>
          <a:lstStyle/>
          <a:p>
            <a:r>
              <a:rPr lang="en-US" dirty="0" smtClean="0">
                <a:solidFill>
                  <a:schemeClr val="bg1"/>
                </a:solidFill>
              </a:rPr>
              <a:t>February 23, 2016</a:t>
            </a:r>
            <a:endParaRPr lang="en-US" dirty="0">
              <a:solidFill>
                <a:schemeClr val="bg1"/>
              </a:solidFill>
            </a:endParaRPr>
          </a:p>
        </p:txBody>
      </p:sp>
      <p:sp>
        <p:nvSpPr>
          <p:cNvPr id="5" name="TextBox 4"/>
          <p:cNvSpPr txBox="1"/>
          <p:nvPr/>
        </p:nvSpPr>
        <p:spPr>
          <a:xfrm>
            <a:off x="429908" y="381000"/>
            <a:ext cx="3619773" cy="830997"/>
          </a:xfrm>
          <a:prstGeom prst="rect">
            <a:avLst/>
          </a:prstGeom>
          <a:solidFill>
            <a:srgbClr val="FFC000"/>
          </a:solidFill>
        </p:spPr>
        <p:txBody>
          <a:bodyPr wrap="none" rtlCol="0">
            <a:spAutoFit/>
          </a:bodyPr>
          <a:lstStyle/>
          <a:p>
            <a:r>
              <a:rPr lang="en-US" sz="2400" dirty="0" smtClean="0"/>
              <a:t>Reading Reference: </a:t>
            </a:r>
          </a:p>
          <a:p>
            <a:r>
              <a:rPr lang="en-US" sz="2400" dirty="0"/>
              <a:t>	</a:t>
            </a:r>
            <a:r>
              <a:rPr lang="en-US" sz="2400" dirty="0" smtClean="0"/>
              <a:t>Textbook: Chapter 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lstStyle/>
          <a:p>
            <a:r>
              <a:rPr lang="en-US" altLang="en-US" smtClean="0"/>
              <a:t>Schedulers</a:t>
            </a:r>
          </a:p>
        </p:txBody>
      </p:sp>
      <p:sp>
        <p:nvSpPr>
          <p:cNvPr id="30723" name="Oval 3"/>
          <p:cNvSpPr>
            <a:spLocks noChangeArrowheads="1"/>
          </p:cNvSpPr>
          <p:nvPr/>
        </p:nvSpPr>
        <p:spPr bwMode="auto">
          <a:xfrm>
            <a:off x="1911350" y="17383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start</a:t>
            </a:r>
          </a:p>
        </p:txBody>
      </p:sp>
      <p:sp>
        <p:nvSpPr>
          <p:cNvPr id="30724" name="Oval 6"/>
          <p:cNvSpPr>
            <a:spLocks noChangeArrowheads="1"/>
          </p:cNvSpPr>
          <p:nvPr/>
        </p:nvSpPr>
        <p:spPr bwMode="auto">
          <a:xfrm>
            <a:off x="4730750" y="53197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blocked</a:t>
            </a:r>
          </a:p>
        </p:txBody>
      </p:sp>
      <p:sp>
        <p:nvSpPr>
          <p:cNvPr id="30725" name="Oval 7"/>
          <p:cNvSpPr>
            <a:spLocks noChangeArrowheads="1"/>
          </p:cNvSpPr>
          <p:nvPr/>
        </p:nvSpPr>
        <p:spPr bwMode="auto">
          <a:xfrm>
            <a:off x="3054350" y="35671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ready</a:t>
            </a:r>
          </a:p>
        </p:txBody>
      </p:sp>
      <p:sp>
        <p:nvSpPr>
          <p:cNvPr id="30726" name="Oval 8"/>
          <p:cNvSpPr>
            <a:spLocks noChangeArrowheads="1"/>
          </p:cNvSpPr>
          <p:nvPr/>
        </p:nvSpPr>
        <p:spPr bwMode="auto">
          <a:xfrm>
            <a:off x="6407150" y="35671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running</a:t>
            </a:r>
          </a:p>
        </p:txBody>
      </p:sp>
      <p:sp>
        <p:nvSpPr>
          <p:cNvPr id="30727" name="Line 10"/>
          <p:cNvSpPr>
            <a:spLocks noChangeShapeType="1"/>
          </p:cNvSpPr>
          <p:nvPr/>
        </p:nvSpPr>
        <p:spPr bwMode="auto">
          <a:xfrm>
            <a:off x="2978150" y="2347912"/>
            <a:ext cx="749300" cy="1206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28" name="Line 13"/>
          <p:cNvSpPr>
            <a:spLocks noChangeShapeType="1"/>
          </p:cNvSpPr>
          <p:nvPr/>
        </p:nvSpPr>
        <p:spPr bwMode="auto">
          <a:xfrm>
            <a:off x="4502150" y="3713162"/>
            <a:ext cx="18923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29" name="Line 14"/>
          <p:cNvSpPr>
            <a:spLocks noChangeShapeType="1"/>
          </p:cNvSpPr>
          <p:nvPr/>
        </p:nvSpPr>
        <p:spPr bwMode="auto">
          <a:xfrm>
            <a:off x="4502150" y="4017962"/>
            <a:ext cx="18923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0" name="Line 17"/>
          <p:cNvSpPr>
            <a:spLocks noChangeShapeType="1"/>
          </p:cNvSpPr>
          <p:nvPr/>
        </p:nvSpPr>
        <p:spPr bwMode="auto">
          <a:xfrm>
            <a:off x="7854950" y="3865562"/>
            <a:ext cx="6731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1" name="Line 18"/>
          <p:cNvSpPr>
            <a:spLocks noChangeShapeType="1"/>
          </p:cNvSpPr>
          <p:nvPr/>
        </p:nvSpPr>
        <p:spPr bwMode="auto">
          <a:xfrm flipH="1">
            <a:off x="5861050" y="4176712"/>
            <a:ext cx="927100" cy="1130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Line 19"/>
          <p:cNvSpPr>
            <a:spLocks noChangeShapeType="1"/>
          </p:cNvSpPr>
          <p:nvPr/>
        </p:nvSpPr>
        <p:spPr bwMode="auto">
          <a:xfrm>
            <a:off x="4121150" y="4176712"/>
            <a:ext cx="901700" cy="11303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3" name="Rectangle 23"/>
          <p:cNvSpPr>
            <a:spLocks noChangeArrowheads="1"/>
          </p:cNvSpPr>
          <p:nvPr/>
        </p:nvSpPr>
        <p:spPr bwMode="auto">
          <a:xfrm>
            <a:off x="5257800" y="3255962"/>
            <a:ext cx="304800" cy="1219200"/>
          </a:xfrm>
          <a:prstGeom prst="rect">
            <a:avLst/>
          </a:prstGeom>
          <a:solidFill>
            <a:schemeClr val="folHlink">
              <a:alpha val="50980"/>
            </a:schemeClr>
          </a:solidFill>
          <a:ln w="12700">
            <a:solidFill>
              <a:schemeClr val="tx1">
                <a:alpha val="50195"/>
              </a:schemeClr>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0734" name="Line 20"/>
          <p:cNvSpPr>
            <a:spLocks noChangeShapeType="1"/>
          </p:cNvSpPr>
          <p:nvPr/>
        </p:nvSpPr>
        <p:spPr bwMode="auto">
          <a:xfrm>
            <a:off x="1441450" y="4176712"/>
            <a:ext cx="0" cy="11303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5" name="Oval 4"/>
          <p:cNvSpPr>
            <a:spLocks noChangeArrowheads="1"/>
          </p:cNvSpPr>
          <p:nvPr/>
        </p:nvSpPr>
        <p:spPr bwMode="auto">
          <a:xfrm>
            <a:off x="762000" y="35671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suspended</a:t>
            </a:r>
          </a:p>
          <a:p>
            <a:pPr algn="ctr">
              <a:spcBef>
                <a:spcPct val="0"/>
              </a:spcBef>
              <a:buFontTx/>
              <a:buNone/>
            </a:pPr>
            <a:r>
              <a:rPr lang="en-US" altLang="en-US" sz="1600" b="1">
                <a:solidFill>
                  <a:schemeClr val="accent2"/>
                </a:solidFill>
              </a:rPr>
              <a:t>ready</a:t>
            </a:r>
          </a:p>
        </p:txBody>
      </p:sp>
      <p:sp>
        <p:nvSpPr>
          <p:cNvPr id="30736" name="Oval 5"/>
          <p:cNvSpPr>
            <a:spLocks noChangeArrowheads="1"/>
          </p:cNvSpPr>
          <p:nvPr/>
        </p:nvSpPr>
        <p:spPr bwMode="auto">
          <a:xfrm>
            <a:off x="762000" y="5319712"/>
            <a:ext cx="1435100" cy="596900"/>
          </a:xfrm>
          <a:prstGeom prst="ellipse">
            <a:avLst/>
          </a:prstGeom>
          <a:solidFill>
            <a:schemeClr val="bg1"/>
          </a:solidFill>
          <a:ln w="12700">
            <a:solidFill>
              <a:schemeClr val="tx1"/>
            </a:solidFill>
            <a:round/>
            <a:headEnd/>
            <a:tailEnd/>
          </a:ln>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b="1">
                <a:solidFill>
                  <a:schemeClr val="accent2"/>
                </a:solidFill>
              </a:rPr>
              <a:t>suspended</a:t>
            </a:r>
          </a:p>
          <a:p>
            <a:pPr algn="ctr">
              <a:spcBef>
                <a:spcPct val="0"/>
              </a:spcBef>
              <a:buFontTx/>
              <a:buNone/>
            </a:pPr>
            <a:r>
              <a:rPr lang="en-US" altLang="en-US" sz="1600" b="1">
                <a:solidFill>
                  <a:schemeClr val="accent2"/>
                </a:solidFill>
              </a:rPr>
              <a:t>blocked</a:t>
            </a:r>
          </a:p>
        </p:txBody>
      </p:sp>
      <p:sp>
        <p:nvSpPr>
          <p:cNvPr id="30737" name="Line 9"/>
          <p:cNvSpPr>
            <a:spLocks noChangeShapeType="1"/>
          </p:cNvSpPr>
          <p:nvPr/>
        </p:nvSpPr>
        <p:spPr bwMode="auto">
          <a:xfrm flipH="1">
            <a:off x="1511300" y="2347912"/>
            <a:ext cx="774700" cy="1206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8" name="Line 11"/>
          <p:cNvSpPr>
            <a:spLocks noChangeShapeType="1"/>
          </p:cNvSpPr>
          <p:nvPr/>
        </p:nvSpPr>
        <p:spPr bwMode="auto">
          <a:xfrm>
            <a:off x="2209800" y="3713162"/>
            <a:ext cx="8255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39" name="Line 12"/>
          <p:cNvSpPr>
            <a:spLocks noChangeShapeType="1"/>
          </p:cNvSpPr>
          <p:nvPr/>
        </p:nvSpPr>
        <p:spPr bwMode="auto">
          <a:xfrm>
            <a:off x="2209800" y="4017962"/>
            <a:ext cx="8255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0" name="Line 15"/>
          <p:cNvSpPr>
            <a:spLocks noChangeShapeType="1"/>
          </p:cNvSpPr>
          <p:nvPr/>
        </p:nvSpPr>
        <p:spPr bwMode="auto">
          <a:xfrm>
            <a:off x="2209800" y="5465762"/>
            <a:ext cx="25019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41" name="Line 16"/>
          <p:cNvSpPr>
            <a:spLocks noChangeShapeType="1"/>
          </p:cNvSpPr>
          <p:nvPr/>
        </p:nvSpPr>
        <p:spPr bwMode="auto">
          <a:xfrm>
            <a:off x="2209800" y="5770562"/>
            <a:ext cx="2501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2" name="Rectangle 21"/>
          <p:cNvSpPr>
            <a:spLocks noChangeArrowheads="1"/>
          </p:cNvSpPr>
          <p:nvPr/>
        </p:nvSpPr>
        <p:spPr bwMode="auto">
          <a:xfrm>
            <a:off x="1517650" y="2646362"/>
            <a:ext cx="2286000" cy="304800"/>
          </a:xfrm>
          <a:prstGeom prst="rect">
            <a:avLst/>
          </a:prstGeom>
          <a:solidFill>
            <a:schemeClr val="folHlink">
              <a:alpha val="50980"/>
            </a:schemeClr>
          </a:solidFill>
          <a:ln w="12700">
            <a:solidFill>
              <a:schemeClr val="tx1">
                <a:alpha val="50195"/>
              </a:schemeClr>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0743" name="Rectangle 22"/>
          <p:cNvSpPr>
            <a:spLocks noChangeArrowheads="1"/>
          </p:cNvSpPr>
          <p:nvPr/>
        </p:nvSpPr>
        <p:spPr bwMode="auto">
          <a:xfrm>
            <a:off x="2432050" y="3408362"/>
            <a:ext cx="304800" cy="2667000"/>
          </a:xfrm>
          <a:prstGeom prst="rect">
            <a:avLst/>
          </a:prstGeom>
          <a:solidFill>
            <a:schemeClr val="folHlink">
              <a:alpha val="50980"/>
            </a:schemeClr>
          </a:solidFill>
          <a:ln w="12700">
            <a:solidFill>
              <a:schemeClr val="tx1">
                <a:alpha val="50195"/>
              </a:schemeClr>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0744" name="Text Box 24"/>
          <p:cNvSpPr txBox="1">
            <a:spLocks noChangeArrowheads="1"/>
          </p:cNvSpPr>
          <p:nvPr/>
        </p:nvSpPr>
        <p:spPr bwMode="auto">
          <a:xfrm>
            <a:off x="3352800" y="2224087"/>
            <a:ext cx="3452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800" i="1">
                <a:solidFill>
                  <a:srgbClr val="FF0000"/>
                </a:solidFill>
              </a:rPr>
              <a:t>long-term (admission) scheduler</a:t>
            </a:r>
          </a:p>
        </p:txBody>
      </p:sp>
      <p:sp>
        <p:nvSpPr>
          <p:cNvPr id="30745" name="Text Box 25"/>
          <p:cNvSpPr txBox="1">
            <a:spLocks noChangeArrowheads="1"/>
          </p:cNvSpPr>
          <p:nvPr/>
        </p:nvSpPr>
        <p:spPr bwMode="auto">
          <a:xfrm>
            <a:off x="1447006" y="6069804"/>
            <a:ext cx="363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800" i="1" dirty="0">
                <a:solidFill>
                  <a:srgbClr val="FF0000"/>
                </a:solidFill>
              </a:rPr>
              <a:t>medium-term (memory) scheduler</a:t>
            </a:r>
          </a:p>
        </p:txBody>
      </p:sp>
      <p:sp>
        <p:nvSpPr>
          <p:cNvPr id="30746" name="Text Box 26"/>
          <p:cNvSpPr txBox="1">
            <a:spLocks noChangeArrowheads="1"/>
          </p:cNvSpPr>
          <p:nvPr/>
        </p:nvSpPr>
        <p:spPr bwMode="auto">
          <a:xfrm>
            <a:off x="4343400" y="2871787"/>
            <a:ext cx="3043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800" i="1">
                <a:solidFill>
                  <a:srgbClr val="FF0000"/>
                </a:solidFill>
              </a:rPr>
              <a:t>short-term (CPU) scheduler</a:t>
            </a:r>
          </a:p>
        </p:txBody>
      </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Tree>
    <p:extLst>
      <p:ext uri="{BB962C8B-B14F-4D97-AF65-F5344CB8AC3E}">
        <p14:creationId xmlns:p14="http://schemas.microsoft.com/office/powerpoint/2010/main" val="175764401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CPU Scheduling</a:t>
            </a:r>
          </a:p>
        </p:txBody>
      </p:sp>
      <p:sp>
        <p:nvSpPr>
          <p:cNvPr id="32771" name="Rectangle 3"/>
          <p:cNvSpPr>
            <a:spLocks noGrp="1" noChangeArrowheads="1"/>
          </p:cNvSpPr>
          <p:nvPr>
            <p:ph type="body" idx="1"/>
          </p:nvPr>
        </p:nvSpPr>
        <p:spPr>
          <a:xfrm>
            <a:off x="381000" y="4876800"/>
            <a:ext cx="8458200" cy="1447800"/>
          </a:xfrm>
        </p:spPr>
        <p:txBody>
          <a:bodyPr>
            <a:normAutofit/>
          </a:bodyPr>
          <a:lstStyle/>
          <a:p>
            <a:pPr>
              <a:lnSpc>
                <a:spcPct val="80000"/>
              </a:lnSpc>
            </a:pPr>
            <a:r>
              <a:rPr lang="en-US" altLang="ko-KR" dirty="0" smtClean="0">
                <a:ea typeface="Gulim" panose="020B0600000101010101" pitchFamily="34" charset="-127"/>
              </a:rPr>
              <a:t>Question</a:t>
            </a:r>
            <a:r>
              <a:rPr lang="en-US" altLang="ko-KR" dirty="0" smtClean="0">
                <a:ea typeface="Gulim" panose="020B0600000101010101" pitchFamily="34" charset="-127"/>
              </a:rPr>
              <a:t>: How is the OS to decide which of several processes to take off a queue?</a:t>
            </a:r>
          </a:p>
          <a:p>
            <a:pPr lvl="1">
              <a:lnSpc>
                <a:spcPct val="80000"/>
              </a:lnSpc>
            </a:pPr>
            <a:r>
              <a:rPr lang="en-US" altLang="ko-KR" dirty="0" smtClean="0">
                <a:ea typeface="Gulim" panose="020B0600000101010101" pitchFamily="34" charset="-127"/>
              </a:rPr>
              <a:t>Obvious queue to worry about is ready </a:t>
            </a:r>
            <a:r>
              <a:rPr lang="en-US" altLang="ko-KR" dirty="0" smtClean="0">
                <a:ea typeface="Gulim" panose="020B0600000101010101" pitchFamily="34" charset="-127"/>
              </a:rPr>
              <a:t>queue</a:t>
            </a:r>
            <a:endParaRPr lang="en-US" altLang="ko-KR" dirty="0" smtClean="0">
              <a:ea typeface="Gulim" panose="020B0600000101010101" pitchFamily="34" charset="-127"/>
            </a:endParaRPr>
          </a:p>
        </p:txBody>
      </p:sp>
      <p:pic>
        <p:nvPicPr>
          <p:cNvPr id="32772" name="Picture 5"/>
          <p:cNvPicPr>
            <a:picLocks noChangeAspect="1" noChangeArrowheads="1"/>
          </p:cNvPicPr>
          <p:nvPr/>
        </p:nvPicPr>
        <p:blipFill>
          <a:blip r:embed="rId3">
            <a:extLst>
              <a:ext uri="{28A0092B-C50C-407E-A947-70E740481C1C}">
                <a14:useLocalDpi xmlns:a14="http://schemas.microsoft.com/office/drawing/2010/main" val="0"/>
              </a:ext>
            </a:extLst>
          </a:blip>
          <a:srcRect l="665" t="11595" r="888" b="12131"/>
          <a:stretch>
            <a:fillRect/>
          </a:stretch>
        </p:blipFill>
        <p:spPr bwMode="auto">
          <a:xfrm>
            <a:off x="1905000" y="1600200"/>
            <a:ext cx="4876800" cy="28194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Tree>
    <p:extLst>
      <p:ext uri="{BB962C8B-B14F-4D97-AF65-F5344CB8AC3E}">
        <p14:creationId xmlns:p14="http://schemas.microsoft.com/office/powerpoint/2010/main" val="3064496594"/>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Scheduling Assumptions</a:t>
            </a:r>
          </a:p>
        </p:txBody>
      </p:sp>
      <p:sp>
        <p:nvSpPr>
          <p:cNvPr id="575491" name="Rectangle 3"/>
          <p:cNvSpPr>
            <a:spLocks noGrp="1" noChangeArrowheads="1"/>
          </p:cNvSpPr>
          <p:nvPr>
            <p:ph type="body" idx="1"/>
          </p:nvPr>
        </p:nvSpPr>
        <p:spPr>
          <a:xfrm>
            <a:off x="457200" y="1447800"/>
            <a:ext cx="8686800" cy="1920875"/>
          </a:xfrm>
        </p:spPr>
        <p:txBody>
          <a:bodyPr>
            <a:normAutofit/>
          </a:bodyPr>
          <a:lstStyle/>
          <a:p>
            <a:r>
              <a:rPr lang="en-US" altLang="ko-KR" sz="3600" dirty="0" smtClean="0">
                <a:ea typeface="Gulim" panose="020B0600000101010101" pitchFamily="34" charset="-127"/>
              </a:rPr>
              <a:t>The high-level goal: Dole out CPU time to optimize some desired parameters of system</a:t>
            </a:r>
          </a:p>
          <a:p>
            <a:endParaRPr lang="ko-KR" altLang="en-US" sz="3600" dirty="0" smtClean="0">
              <a:ea typeface="Gulim" panose="020B0600000101010101" pitchFamily="34" charset="-127"/>
            </a:endParaRPr>
          </a:p>
        </p:txBody>
      </p:sp>
      <p:grpSp>
        <p:nvGrpSpPr>
          <p:cNvPr id="2" name="Group 4"/>
          <p:cNvGrpSpPr>
            <a:grpSpLocks/>
          </p:cNvGrpSpPr>
          <p:nvPr/>
        </p:nvGrpSpPr>
        <p:grpSpPr bwMode="auto">
          <a:xfrm>
            <a:off x="2173287" y="3733800"/>
            <a:ext cx="5105400" cy="1058863"/>
            <a:chOff x="2400" y="1152"/>
            <a:chExt cx="2969" cy="667"/>
          </a:xfrm>
        </p:grpSpPr>
        <p:grpSp>
          <p:nvGrpSpPr>
            <p:cNvPr id="34821" name="Group 5"/>
            <p:cNvGrpSpPr>
              <a:grpSpLocks/>
            </p:cNvGrpSpPr>
            <p:nvPr/>
          </p:nvGrpSpPr>
          <p:grpSpPr bwMode="auto">
            <a:xfrm>
              <a:off x="2400" y="1152"/>
              <a:ext cx="2969" cy="384"/>
              <a:chOff x="672" y="2352"/>
              <a:chExt cx="4710" cy="528"/>
            </a:xfrm>
          </p:grpSpPr>
          <p:sp>
            <p:nvSpPr>
              <p:cNvPr id="34824" name="Rectangle 6"/>
              <p:cNvSpPr>
                <a:spLocks noChangeArrowheads="1"/>
              </p:cNvSpPr>
              <p:nvPr/>
            </p:nvSpPr>
            <p:spPr bwMode="auto">
              <a:xfrm>
                <a:off x="672" y="2352"/>
                <a:ext cx="816" cy="528"/>
              </a:xfrm>
              <a:prstGeom prst="rect">
                <a:avLst/>
              </a:prstGeom>
              <a:solidFill>
                <a:srgbClr val="FF66CC"/>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b="1">
                    <a:latin typeface="Helvetica" panose="020B0604020202020204" pitchFamily="34" charset="0"/>
                  </a:rPr>
                  <a:t>USER1</a:t>
                </a:r>
              </a:p>
            </p:txBody>
          </p:sp>
          <p:sp>
            <p:nvSpPr>
              <p:cNvPr id="34825" name="Rectangle 7"/>
              <p:cNvSpPr>
                <a:spLocks noChangeArrowheads="1"/>
              </p:cNvSpPr>
              <p:nvPr/>
            </p:nvSpPr>
            <p:spPr bwMode="auto">
              <a:xfrm>
                <a:off x="1488" y="2352"/>
                <a:ext cx="1200" cy="528"/>
              </a:xfrm>
              <a:prstGeom prst="rect">
                <a:avLst/>
              </a:prstGeom>
              <a:solidFill>
                <a:srgbClr val="00FFFF"/>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b="1">
                    <a:latin typeface="Helvetica" panose="020B0604020202020204" pitchFamily="34" charset="0"/>
                  </a:rPr>
                  <a:t>USER2</a:t>
                </a:r>
              </a:p>
            </p:txBody>
          </p:sp>
          <p:sp>
            <p:nvSpPr>
              <p:cNvPr id="34826" name="Rectangle 8"/>
              <p:cNvSpPr>
                <a:spLocks noChangeArrowheads="1"/>
              </p:cNvSpPr>
              <p:nvPr/>
            </p:nvSpPr>
            <p:spPr bwMode="auto">
              <a:xfrm>
                <a:off x="2688" y="2352"/>
                <a:ext cx="816" cy="528"/>
              </a:xfrm>
              <a:prstGeom prst="rect">
                <a:avLst/>
              </a:prstGeom>
              <a:solidFill>
                <a:srgbClr val="FFFF00"/>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b="1">
                    <a:latin typeface="Helvetica" panose="020B0604020202020204" pitchFamily="34" charset="0"/>
                  </a:rPr>
                  <a:t>USER3</a:t>
                </a:r>
              </a:p>
            </p:txBody>
          </p:sp>
          <p:sp>
            <p:nvSpPr>
              <p:cNvPr id="34827" name="Rectangle 9"/>
              <p:cNvSpPr>
                <a:spLocks noChangeArrowheads="1"/>
              </p:cNvSpPr>
              <p:nvPr/>
            </p:nvSpPr>
            <p:spPr bwMode="auto">
              <a:xfrm>
                <a:off x="3495" y="2352"/>
                <a:ext cx="1104" cy="528"/>
              </a:xfrm>
              <a:prstGeom prst="rect">
                <a:avLst/>
              </a:prstGeom>
              <a:solidFill>
                <a:srgbClr val="FF66CC"/>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b="1">
                    <a:latin typeface="Helvetica" panose="020B0604020202020204" pitchFamily="34" charset="0"/>
                  </a:rPr>
                  <a:t>USER1</a:t>
                </a:r>
              </a:p>
            </p:txBody>
          </p:sp>
          <p:sp>
            <p:nvSpPr>
              <p:cNvPr id="34828" name="Rectangle 10"/>
              <p:cNvSpPr>
                <a:spLocks noChangeArrowheads="1"/>
              </p:cNvSpPr>
              <p:nvPr/>
            </p:nvSpPr>
            <p:spPr bwMode="auto">
              <a:xfrm>
                <a:off x="4608" y="2352"/>
                <a:ext cx="774" cy="528"/>
              </a:xfrm>
              <a:prstGeom prst="rect">
                <a:avLst/>
              </a:prstGeom>
              <a:solidFill>
                <a:srgbClr val="00FFFF"/>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b="1">
                    <a:latin typeface="Helvetica" panose="020B0604020202020204" pitchFamily="34" charset="0"/>
                  </a:rPr>
                  <a:t>USER2</a:t>
                </a:r>
              </a:p>
            </p:txBody>
          </p:sp>
        </p:grpSp>
        <p:sp>
          <p:nvSpPr>
            <p:cNvPr id="34822" name="Text Box 11"/>
            <p:cNvSpPr txBox="1">
              <a:spLocks noChangeArrowheads="1"/>
            </p:cNvSpPr>
            <p:nvPr/>
          </p:nvSpPr>
          <p:spPr bwMode="auto">
            <a:xfrm>
              <a:off x="2705" y="1535"/>
              <a:ext cx="590"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2800" b="1">
                  <a:latin typeface="Helvetica" panose="020B0604020202020204" pitchFamily="34" charset="0"/>
                </a:rPr>
                <a:t>Time </a:t>
              </a:r>
            </a:p>
          </p:txBody>
        </p:sp>
        <p:sp>
          <p:nvSpPr>
            <p:cNvPr id="34823" name="Line 12"/>
            <p:cNvSpPr>
              <a:spLocks noChangeShapeType="1"/>
            </p:cNvSpPr>
            <p:nvPr/>
          </p:nvSpPr>
          <p:spPr bwMode="auto">
            <a:xfrm>
              <a:off x="3360" y="1728"/>
              <a:ext cx="104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 name="Date Placeholder 5"/>
          <p:cNvSpPr>
            <a:spLocks noGrp="1"/>
          </p:cNvSpPr>
          <p:nvPr>
            <p:ph type="dt" sz="half" idx="10"/>
          </p:nvPr>
        </p:nvSpPr>
        <p:spPr/>
        <p:txBody>
          <a:bodyPr/>
          <a:lstStyle/>
          <a:p>
            <a:r>
              <a:rPr lang="en-US" smtClean="0"/>
              <a:t>Feb-23, 2016</a:t>
            </a:r>
            <a:endParaRPr lang="en-US" dirty="0"/>
          </a:p>
        </p:txBody>
      </p:sp>
      <p:sp>
        <p:nvSpPr>
          <p:cNvPr id="7" name="Footer Placeholder 6"/>
          <p:cNvSpPr>
            <a:spLocks noGrp="1"/>
          </p:cNvSpPr>
          <p:nvPr>
            <p:ph type="ftr" sz="quarter" idx="11"/>
          </p:nvPr>
        </p:nvSpPr>
        <p:spPr/>
        <p:txBody>
          <a:bodyPr/>
          <a:lstStyle/>
          <a:p>
            <a:r>
              <a:rPr lang="en-US" smtClean="0"/>
              <a:t>CSCE-313 Spring 2016</a:t>
            </a:r>
            <a:endParaRPr lang="en-US"/>
          </a:p>
        </p:txBody>
      </p:sp>
      <p:sp>
        <p:nvSpPr>
          <p:cNvPr id="8" name="Slide Number Placeholder 7"/>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Tree>
    <p:extLst>
      <p:ext uri="{BB962C8B-B14F-4D97-AF65-F5344CB8AC3E}">
        <p14:creationId xmlns:p14="http://schemas.microsoft.com/office/powerpoint/2010/main" val="403510980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lIns="90488" tIns="44450" rIns="90488" bIns="44450"/>
          <a:lstStyle/>
          <a:p>
            <a:r>
              <a:rPr lang="en-US" altLang="en-US" smtClean="0"/>
              <a:t>Focus: Short-Term Scheduling</a:t>
            </a:r>
          </a:p>
        </p:txBody>
      </p:sp>
      <p:sp>
        <p:nvSpPr>
          <p:cNvPr id="36867" name="Rectangle 3"/>
          <p:cNvSpPr>
            <a:spLocks noGrp="1" noChangeArrowheads="1"/>
          </p:cNvSpPr>
          <p:nvPr>
            <p:ph type="body" idx="1"/>
          </p:nvPr>
        </p:nvSpPr>
        <p:spPr>
          <a:xfrm>
            <a:off x="503237" y="1600200"/>
            <a:ext cx="8382000" cy="1447800"/>
          </a:xfrm>
        </p:spPr>
        <p:txBody>
          <a:bodyPr lIns="90488" tIns="44450" rIns="90488" bIns="44450"/>
          <a:lstStyle/>
          <a:p>
            <a:r>
              <a:rPr lang="en-US" altLang="en-US" sz="2400" dirty="0" smtClean="0"/>
              <a:t>Recall: Motivation for </a:t>
            </a:r>
            <a:r>
              <a:rPr lang="en-US" altLang="en-US" sz="2400" dirty="0" smtClean="0">
                <a:solidFill>
                  <a:srgbClr val="FF0000"/>
                </a:solidFill>
              </a:rPr>
              <a:t>multiprogramming</a:t>
            </a:r>
            <a:r>
              <a:rPr lang="en-US" altLang="en-US" sz="2400" dirty="0" smtClean="0"/>
              <a:t> -- have multiple processes in memory to keep CPU busy.</a:t>
            </a:r>
          </a:p>
          <a:p>
            <a:r>
              <a:rPr lang="en-US" altLang="en-US" sz="2400" dirty="0" smtClean="0"/>
              <a:t>Typical execution profile of a process:</a:t>
            </a:r>
          </a:p>
        </p:txBody>
      </p:sp>
      <p:sp>
        <p:nvSpPr>
          <p:cNvPr id="36868" name="Rectangle 4"/>
          <p:cNvSpPr>
            <a:spLocks noChangeArrowheads="1"/>
          </p:cNvSpPr>
          <p:nvPr/>
        </p:nvSpPr>
        <p:spPr bwMode="auto">
          <a:xfrm>
            <a:off x="890587" y="3594100"/>
            <a:ext cx="977900" cy="215900"/>
          </a:xfrm>
          <a:prstGeom prst="rect">
            <a:avLst/>
          </a:prstGeom>
          <a:solidFill>
            <a:schemeClr val="folHlink"/>
          </a:solidFill>
          <a:ln w="12700">
            <a:solidFill>
              <a:schemeClr val="tx2"/>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6869" name="Rectangle 5"/>
          <p:cNvSpPr>
            <a:spLocks noChangeArrowheads="1"/>
          </p:cNvSpPr>
          <p:nvPr/>
        </p:nvSpPr>
        <p:spPr bwMode="auto">
          <a:xfrm>
            <a:off x="787400" y="3863975"/>
            <a:ext cx="11382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a:latin typeface="Comic Sans MS" panose="030F0702030302020204" pitchFamily="66" charset="0"/>
              </a:rPr>
              <a:t>CPU burst</a:t>
            </a:r>
          </a:p>
        </p:txBody>
      </p:sp>
      <p:sp>
        <p:nvSpPr>
          <p:cNvPr id="36870" name="Rectangle 6"/>
          <p:cNvSpPr>
            <a:spLocks noChangeArrowheads="1"/>
          </p:cNvSpPr>
          <p:nvPr/>
        </p:nvSpPr>
        <p:spPr bwMode="auto">
          <a:xfrm>
            <a:off x="1957387" y="3517900"/>
            <a:ext cx="1054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200">
                <a:latin typeface="Comic Sans MS" panose="030F0702030302020204" pitchFamily="66" charset="0"/>
              </a:rPr>
              <a:t>wait for I/O</a:t>
            </a:r>
          </a:p>
        </p:txBody>
      </p:sp>
      <p:sp>
        <p:nvSpPr>
          <p:cNvPr id="36871" name="Rectangle 7"/>
          <p:cNvSpPr>
            <a:spLocks noChangeArrowheads="1"/>
          </p:cNvSpPr>
          <p:nvPr/>
        </p:nvSpPr>
        <p:spPr bwMode="auto">
          <a:xfrm>
            <a:off x="3100387" y="3594100"/>
            <a:ext cx="977900" cy="215900"/>
          </a:xfrm>
          <a:prstGeom prst="rect">
            <a:avLst/>
          </a:prstGeom>
          <a:solidFill>
            <a:schemeClr val="folHlink"/>
          </a:solidFill>
          <a:ln w="12700">
            <a:solidFill>
              <a:schemeClr val="tx2"/>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6872" name="Rectangle 8"/>
          <p:cNvSpPr>
            <a:spLocks noChangeArrowheads="1"/>
          </p:cNvSpPr>
          <p:nvPr/>
        </p:nvSpPr>
        <p:spPr bwMode="auto">
          <a:xfrm>
            <a:off x="3073400" y="3863975"/>
            <a:ext cx="11382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a:latin typeface="Comic Sans MS" panose="030F0702030302020204" pitchFamily="66" charset="0"/>
              </a:rPr>
              <a:t>CPU burst</a:t>
            </a:r>
          </a:p>
        </p:txBody>
      </p:sp>
      <p:sp>
        <p:nvSpPr>
          <p:cNvPr id="36873" name="Rectangle 9"/>
          <p:cNvSpPr>
            <a:spLocks noChangeArrowheads="1"/>
          </p:cNvSpPr>
          <p:nvPr/>
        </p:nvSpPr>
        <p:spPr bwMode="auto">
          <a:xfrm>
            <a:off x="4167187" y="3517900"/>
            <a:ext cx="1054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200">
                <a:latin typeface="Comic Sans MS" panose="030F0702030302020204" pitchFamily="66" charset="0"/>
              </a:rPr>
              <a:t>wait for I/O</a:t>
            </a:r>
          </a:p>
        </p:txBody>
      </p:sp>
      <p:sp>
        <p:nvSpPr>
          <p:cNvPr id="36874" name="Rectangle 10"/>
          <p:cNvSpPr>
            <a:spLocks noChangeArrowheads="1"/>
          </p:cNvSpPr>
          <p:nvPr/>
        </p:nvSpPr>
        <p:spPr bwMode="auto">
          <a:xfrm>
            <a:off x="5310187" y="3594100"/>
            <a:ext cx="977900" cy="215900"/>
          </a:xfrm>
          <a:prstGeom prst="rect">
            <a:avLst/>
          </a:prstGeom>
          <a:solidFill>
            <a:schemeClr val="folHlink"/>
          </a:solidFill>
          <a:ln w="12700">
            <a:solidFill>
              <a:schemeClr val="tx2"/>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6875" name="Rectangle 11"/>
          <p:cNvSpPr>
            <a:spLocks noChangeArrowheads="1"/>
          </p:cNvSpPr>
          <p:nvPr/>
        </p:nvSpPr>
        <p:spPr bwMode="auto">
          <a:xfrm>
            <a:off x="5283200" y="3863975"/>
            <a:ext cx="11382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a:latin typeface="Comic Sans MS" panose="030F0702030302020204" pitchFamily="66" charset="0"/>
              </a:rPr>
              <a:t>CPU burst</a:t>
            </a:r>
          </a:p>
        </p:txBody>
      </p:sp>
      <p:sp>
        <p:nvSpPr>
          <p:cNvPr id="36876" name="Rectangle 12"/>
          <p:cNvSpPr>
            <a:spLocks noChangeArrowheads="1"/>
          </p:cNvSpPr>
          <p:nvPr/>
        </p:nvSpPr>
        <p:spPr bwMode="auto">
          <a:xfrm>
            <a:off x="6376987" y="3517900"/>
            <a:ext cx="10541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200">
                <a:latin typeface="Comic Sans MS" panose="030F0702030302020204" pitchFamily="66" charset="0"/>
              </a:rPr>
              <a:t>wait for I/O</a:t>
            </a:r>
          </a:p>
        </p:txBody>
      </p:sp>
      <p:sp>
        <p:nvSpPr>
          <p:cNvPr id="36877" name="Rectangle 13"/>
          <p:cNvSpPr>
            <a:spLocks noChangeArrowheads="1"/>
          </p:cNvSpPr>
          <p:nvPr/>
        </p:nvSpPr>
        <p:spPr bwMode="auto">
          <a:xfrm>
            <a:off x="7519987" y="3594100"/>
            <a:ext cx="1054100" cy="215900"/>
          </a:xfrm>
          <a:prstGeom prst="rect">
            <a:avLst/>
          </a:prstGeom>
          <a:solidFill>
            <a:schemeClr val="folHlink"/>
          </a:solidFill>
          <a:ln w="12700">
            <a:solidFill>
              <a:schemeClr val="tx2"/>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altLang="en-US" sz="2400">
              <a:latin typeface="Arial" panose="020B0604020202020204" pitchFamily="34" charset="0"/>
            </a:endParaRPr>
          </a:p>
        </p:txBody>
      </p:sp>
      <p:sp>
        <p:nvSpPr>
          <p:cNvPr id="36878" name="Rectangle 14"/>
          <p:cNvSpPr>
            <a:spLocks noChangeArrowheads="1"/>
          </p:cNvSpPr>
          <p:nvPr/>
        </p:nvSpPr>
        <p:spPr bwMode="auto">
          <a:xfrm>
            <a:off x="7416800" y="3863975"/>
            <a:ext cx="11382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a:latin typeface="Comic Sans MS" panose="030F0702030302020204" pitchFamily="66" charset="0"/>
              </a:rPr>
              <a:t>CPU burst</a:t>
            </a:r>
          </a:p>
        </p:txBody>
      </p:sp>
      <p:sp>
        <p:nvSpPr>
          <p:cNvPr id="36879" name="Line 15"/>
          <p:cNvSpPr>
            <a:spLocks noChangeShapeType="1"/>
          </p:cNvSpPr>
          <p:nvPr/>
        </p:nvSpPr>
        <p:spPr bwMode="auto">
          <a:xfrm>
            <a:off x="884237" y="3441700"/>
            <a:ext cx="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0" name="Line 16"/>
          <p:cNvSpPr>
            <a:spLocks noChangeShapeType="1"/>
          </p:cNvSpPr>
          <p:nvPr/>
        </p:nvSpPr>
        <p:spPr bwMode="auto">
          <a:xfrm>
            <a:off x="8580437" y="3441700"/>
            <a:ext cx="0" cy="139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1" name="Rectangle 17"/>
          <p:cNvSpPr>
            <a:spLocks noChangeArrowheads="1"/>
          </p:cNvSpPr>
          <p:nvPr/>
        </p:nvSpPr>
        <p:spPr bwMode="auto">
          <a:xfrm>
            <a:off x="558800" y="3101975"/>
            <a:ext cx="6731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a:latin typeface="Comic Sans MS" panose="030F0702030302020204" pitchFamily="66" charset="0"/>
              </a:rPr>
              <a:t>start</a:t>
            </a:r>
          </a:p>
        </p:txBody>
      </p:sp>
      <p:sp>
        <p:nvSpPr>
          <p:cNvPr id="36882" name="Rectangle 18"/>
          <p:cNvSpPr>
            <a:spLocks noChangeArrowheads="1"/>
          </p:cNvSpPr>
          <p:nvPr/>
        </p:nvSpPr>
        <p:spPr bwMode="auto">
          <a:xfrm>
            <a:off x="8026400" y="3101975"/>
            <a:ext cx="11176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altLang="en-US" sz="1600">
                <a:latin typeface="Comic Sans MS" panose="030F0702030302020204" pitchFamily="66" charset="0"/>
              </a:rPr>
              <a:t>terminate</a:t>
            </a:r>
          </a:p>
        </p:txBody>
      </p:sp>
      <p:sp>
        <p:nvSpPr>
          <p:cNvPr id="36927" name="Rectangle 63"/>
          <p:cNvSpPr>
            <a:spLocks noChangeArrowheads="1"/>
          </p:cNvSpPr>
          <p:nvPr/>
        </p:nvSpPr>
        <p:spPr bwMode="auto">
          <a:xfrm>
            <a:off x="479424" y="4557782"/>
            <a:ext cx="810101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r>
              <a:rPr lang="en-US" altLang="en-US" sz="2400" dirty="0">
                <a:solidFill>
                  <a:srgbClr val="FF0000"/>
                </a:solidFill>
              </a:rPr>
              <a:t>CPU scheduler</a:t>
            </a:r>
            <a:r>
              <a:rPr lang="en-US" altLang="en-US" sz="2400" dirty="0"/>
              <a:t> is managing the execution of CPU bursts, represented by processes in ready or running state.</a:t>
            </a:r>
          </a:p>
        </p:txBody>
      </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spTree>
    <p:extLst>
      <p:ext uri="{BB962C8B-B14F-4D97-AF65-F5344CB8AC3E}">
        <p14:creationId xmlns:p14="http://schemas.microsoft.com/office/powerpoint/2010/main" val="166204141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0"/>
            <a:ext cx="7696200" cy="762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14"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Scheduling Metrics</a:t>
            </a:r>
          </a:p>
        </p:txBody>
      </p:sp>
      <p:sp>
        <p:nvSpPr>
          <p:cNvPr id="63491" name="Rectangle 3"/>
          <p:cNvSpPr>
            <a:spLocks noGrp="1" noChangeArrowheads="1"/>
          </p:cNvSpPr>
          <p:nvPr>
            <p:ph type="body" idx="1"/>
          </p:nvPr>
        </p:nvSpPr>
        <p:spPr>
          <a:xfrm>
            <a:off x="533400" y="1676400"/>
            <a:ext cx="8686800" cy="5029200"/>
          </a:xfrm>
        </p:spPr>
        <p:txBody>
          <a:bodyPr>
            <a:normAutofit fontScale="92500" lnSpcReduction="20000"/>
          </a:bodyPr>
          <a:lstStyle/>
          <a:p>
            <a:pPr>
              <a:lnSpc>
                <a:spcPct val="80000"/>
              </a:lnSpc>
            </a:pPr>
            <a:r>
              <a:rPr lang="en-US" altLang="ko-KR" dirty="0" smtClean="0">
                <a:ea typeface="Gulim" panose="020B0600000101010101" pitchFamily="34" charset="-127"/>
              </a:rPr>
              <a:t>Waiting Time: time the job is waiting in the ready queue</a:t>
            </a:r>
          </a:p>
          <a:p>
            <a:pPr lvl="1">
              <a:lnSpc>
                <a:spcPct val="80000"/>
              </a:lnSpc>
            </a:pPr>
            <a:r>
              <a:rPr lang="en-US" altLang="ko-KR" dirty="0" smtClean="0">
                <a:ea typeface="Gulim" panose="020B0600000101010101" pitchFamily="34" charset="-127"/>
              </a:rPr>
              <a:t>Time between job’s arrival in the ready queue and launching the job</a:t>
            </a:r>
          </a:p>
          <a:p>
            <a:pPr>
              <a:lnSpc>
                <a:spcPct val="80000"/>
              </a:lnSpc>
            </a:pPr>
            <a:r>
              <a:rPr lang="en-US" altLang="ko-KR" dirty="0" smtClean="0">
                <a:ea typeface="Gulim" panose="020B0600000101010101" pitchFamily="34" charset="-127"/>
              </a:rPr>
              <a:t>Service (Execution) Time: time the job is running</a:t>
            </a:r>
          </a:p>
          <a:p>
            <a:pPr>
              <a:lnSpc>
                <a:spcPct val="80000"/>
              </a:lnSpc>
            </a:pPr>
            <a:r>
              <a:rPr lang="en-US" altLang="ko-KR" dirty="0" smtClean="0">
                <a:ea typeface="Gulim" panose="020B0600000101010101" pitchFamily="34" charset="-127"/>
              </a:rPr>
              <a:t>Response (Completion) Time: </a:t>
            </a:r>
          </a:p>
          <a:p>
            <a:pPr lvl="1">
              <a:lnSpc>
                <a:spcPct val="80000"/>
              </a:lnSpc>
            </a:pPr>
            <a:r>
              <a:rPr lang="en-US" altLang="ko-KR" dirty="0" smtClean="0">
                <a:ea typeface="Gulim" panose="020B0600000101010101" pitchFamily="34" charset="-127"/>
              </a:rPr>
              <a:t>Time between job’s arrival in the ready queue and job’s completion</a:t>
            </a:r>
          </a:p>
          <a:p>
            <a:pPr lvl="1">
              <a:lnSpc>
                <a:spcPct val="80000"/>
              </a:lnSpc>
            </a:pPr>
            <a:r>
              <a:rPr lang="en-US" altLang="ko-KR" dirty="0" smtClean="0">
                <a:ea typeface="Gulim" panose="020B0600000101010101" pitchFamily="34" charset="-127"/>
              </a:rPr>
              <a:t>Response time is what the user sees:</a:t>
            </a:r>
          </a:p>
          <a:p>
            <a:pPr lvl="2">
              <a:lnSpc>
                <a:spcPct val="80000"/>
              </a:lnSpc>
            </a:pPr>
            <a:r>
              <a:rPr lang="en-US" altLang="ko-KR" dirty="0" smtClean="0">
                <a:ea typeface="Gulim" panose="020B0600000101010101" pitchFamily="34" charset="-127"/>
              </a:rPr>
              <a:t>Time to echo a keystroke in editor</a:t>
            </a:r>
          </a:p>
          <a:p>
            <a:pPr lvl="2">
              <a:lnSpc>
                <a:spcPct val="80000"/>
              </a:lnSpc>
            </a:pPr>
            <a:r>
              <a:rPr lang="en-US" altLang="ko-KR" dirty="0" smtClean="0">
                <a:ea typeface="Gulim" panose="020B0600000101010101" pitchFamily="34" charset="-127"/>
              </a:rPr>
              <a:t>Time to compile a program</a:t>
            </a:r>
          </a:p>
          <a:p>
            <a:pPr lvl="1">
              <a:lnSpc>
                <a:spcPct val="80000"/>
              </a:lnSpc>
            </a:pPr>
            <a:endParaRPr lang="en-US" altLang="ko-KR" dirty="0" smtClean="0">
              <a:ea typeface="Gulim" panose="020B0600000101010101" pitchFamily="34" charset="-127"/>
            </a:endParaRPr>
          </a:p>
          <a:p>
            <a:pPr>
              <a:lnSpc>
                <a:spcPct val="80000"/>
              </a:lnSpc>
              <a:buFontTx/>
              <a:buNone/>
            </a:pPr>
            <a:r>
              <a:rPr lang="en-US" altLang="ko-KR" dirty="0" smtClean="0">
                <a:ea typeface="Gulim" panose="020B0600000101010101" pitchFamily="34" charset="-127"/>
              </a:rPr>
              <a:t>	</a:t>
            </a:r>
            <a:r>
              <a:rPr lang="en-US" altLang="ko-KR" dirty="0" smtClean="0">
                <a:solidFill>
                  <a:srgbClr val="FF0000"/>
                </a:solidFill>
                <a:ea typeface="Gulim" panose="020B0600000101010101" pitchFamily="34" charset="-127"/>
              </a:rPr>
              <a:t>Response Time = Waiting Time + Service Time</a:t>
            </a:r>
          </a:p>
          <a:p>
            <a:pPr>
              <a:lnSpc>
                <a:spcPct val="80000"/>
              </a:lnSpc>
              <a:buFontTx/>
              <a:buNone/>
            </a:pPr>
            <a:endParaRPr lang="en-US" altLang="ko-KR" dirty="0" smtClean="0">
              <a:ea typeface="Gulim" panose="020B0600000101010101" pitchFamily="34" charset="-127"/>
            </a:endParaRPr>
          </a:p>
          <a:p>
            <a:pPr>
              <a:lnSpc>
                <a:spcPct val="80000"/>
              </a:lnSpc>
            </a:pPr>
            <a:r>
              <a:rPr lang="en-US" altLang="ko-KR" dirty="0" smtClean="0">
                <a:solidFill>
                  <a:srgbClr val="FF0000"/>
                </a:solidFill>
                <a:ea typeface="Gulim" panose="020B0600000101010101" pitchFamily="34" charset="-127"/>
              </a:rPr>
              <a:t>Throughput: number of jobs completed per unit of time </a:t>
            </a:r>
          </a:p>
          <a:p>
            <a:pPr lvl="1">
              <a:lnSpc>
                <a:spcPct val="80000"/>
              </a:lnSpc>
            </a:pPr>
            <a:r>
              <a:rPr lang="en-US" altLang="ko-KR" dirty="0" smtClean="0">
                <a:ea typeface="Gulim" panose="020B0600000101010101" pitchFamily="34" charset="-127"/>
              </a:rPr>
              <a:t>Throughput related to response time, but not same thing:</a:t>
            </a:r>
          </a:p>
          <a:p>
            <a:pPr lvl="2">
              <a:lnSpc>
                <a:spcPct val="80000"/>
              </a:lnSpc>
            </a:pPr>
            <a:r>
              <a:rPr lang="en-US" altLang="ko-KR" dirty="0" smtClean="0">
                <a:ea typeface="Gulim" panose="020B0600000101010101" pitchFamily="34" charset="-127"/>
              </a:rPr>
              <a:t>Minimizing response time will lead to more context switching than if you only maximized throughput</a:t>
            </a:r>
          </a:p>
          <a:p>
            <a:pPr>
              <a:lnSpc>
                <a:spcPct val="80000"/>
              </a:lnSpc>
            </a:pPr>
            <a:endParaRPr lang="en-US" altLang="ko-KR" dirty="0" smtClean="0">
              <a:ea typeface="Gulim" panose="020B0600000101010101" pitchFamily="34" charset="-127"/>
            </a:endParaRPr>
          </a:p>
        </p:txBody>
      </p:sp>
      <p:sp>
        <p:nvSpPr>
          <p:cNvPr id="6" name="Date Placeholder 5"/>
          <p:cNvSpPr>
            <a:spLocks noGrp="1"/>
          </p:cNvSpPr>
          <p:nvPr>
            <p:ph type="dt" sz="half" idx="10"/>
          </p:nvPr>
        </p:nvSpPr>
        <p:spPr/>
        <p:txBody>
          <a:bodyPr/>
          <a:lstStyle/>
          <a:p>
            <a:r>
              <a:rPr lang="en-US" smtClean="0"/>
              <a:t>Feb-23, 2016</a:t>
            </a:r>
            <a:endParaRPr lang="en-US" dirty="0"/>
          </a:p>
        </p:txBody>
      </p:sp>
      <p:sp>
        <p:nvSpPr>
          <p:cNvPr id="7" name="Footer Placeholder 6"/>
          <p:cNvSpPr>
            <a:spLocks noGrp="1"/>
          </p:cNvSpPr>
          <p:nvPr>
            <p:ph type="ftr" sz="quarter" idx="11"/>
          </p:nvPr>
        </p:nvSpPr>
        <p:spPr/>
        <p:txBody>
          <a:bodyPr/>
          <a:lstStyle/>
          <a:p>
            <a:r>
              <a:rPr lang="en-US" smtClean="0"/>
              <a:t>CSCE-313 Spring 2016</a:t>
            </a:r>
            <a:endParaRPr lang="en-US"/>
          </a:p>
        </p:txBody>
      </p:sp>
      <p:sp>
        <p:nvSpPr>
          <p:cNvPr id="8" name="Slide Number Placeholder 7"/>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Tree>
    <p:extLst>
      <p:ext uri="{BB962C8B-B14F-4D97-AF65-F5344CB8AC3E}">
        <p14:creationId xmlns:p14="http://schemas.microsoft.com/office/powerpoint/2010/main" val="145007548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49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49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4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3491">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3491">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491">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49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US" altLang="ko-KR" smtClean="0">
                <a:latin typeface="Helvetica" panose="020B0604020202020204" pitchFamily="34" charset="0"/>
                <a:ea typeface="Gulim" panose="020B0600000101010101" pitchFamily="34" charset="-127"/>
              </a:rPr>
              <a:t>Scheduling Policy Goals/Criteria</a:t>
            </a:r>
          </a:p>
        </p:txBody>
      </p:sp>
      <p:sp>
        <p:nvSpPr>
          <p:cNvPr id="63491" name="Rectangle 3"/>
          <p:cNvSpPr>
            <a:spLocks noGrp="1" noChangeArrowheads="1"/>
          </p:cNvSpPr>
          <p:nvPr>
            <p:ph type="body" idx="1"/>
          </p:nvPr>
        </p:nvSpPr>
        <p:spPr>
          <a:xfrm>
            <a:off x="457200" y="1600200"/>
            <a:ext cx="8686800" cy="4953000"/>
          </a:xfrm>
        </p:spPr>
        <p:txBody>
          <a:bodyPr>
            <a:normAutofit fontScale="92500" lnSpcReduction="10000"/>
          </a:bodyPr>
          <a:lstStyle/>
          <a:p>
            <a:pPr>
              <a:defRPr/>
            </a:pPr>
            <a:r>
              <a:rPr lang="en-US" altLang="ko-KR" dirty="0">
                <a:latin typeface="Helvetica" charset="0"/>
                <a:ea typeface="굴림" charset="-127"/>
                <a:cs typeface="굴림" charset="-127"/>
              </a:rPr>
              <a:t>Minimize Response Time</a:t>
            </a:r>
          </a:p>
          <a:p>
            <a:pPr lvl="1">
              <a:defRPr/>
            </a:pPr>
            <a:r>
              <a:rPr lang="en-US" altLang="ko-KR" dirty="0">
                <a:latin typeface="Helvetica" charset="0"/>
                <a:ea typeface="굴림" charset="-127"/>
                <a:cs typeface="굴림" charset="-127"/>
              </a:rPr>
              <a:t>Minimize elapsed time to do an operation (or job)</a:t>
            </a:r>
          </a:p>
          <a:p>
            <a:pPr marL="0" indent="0">
              <a:buFontTx/>
              <a:buNone/>
              <a:defRPr/>
            </a:pPr>
            <a:endParaRPr lang="en-US" altLang="ko-KR" dirty="0" smtClean="0">
              <a:latin typeface="Helvetica" charset="0"/>
              <a:ea typeface="굴림" charset="-127"/>
              <a:cs typeface="굴림" charset="-127"/>
            </a:endParaRPr>
          </a:p>
          <a:p>
            <a:pPr>
              <a:defRPr/>
            </a:pPr>
            <a:r>
              <a:rPr lang="en-US" altLang="ko-KR" dirty="0" smtClean="0">
                <a:latin typeface="Helvetica" charset="0"/>
                <a:ea typeface="굴림" charset="-127"/>
                <a:cs typeface="굴림" charset="-127"/>
              </a:rPr>
              <a:t>Maximize </a:t>
            </a:r>
            <a:r>
              <a:rPr lang="en-US" altLang="ko-KR" dirty="0">
                <a:latin typeface="Helvetica" charset="0"/>
                <a:ea typeface="굴림" charset="-127"/>
                <a:cs typeface="굴림" charset="-127"/>
              </a:rPr>
              <a:t>Throughput</a:t>
            </a:r>
          </a:p>
          <a:p>
            <a:pPr lvl="1">
              <a:defRPr/>
            </a:pPr>
            <a:r>
              <a:rPr lang="en-US" altLang="ko-KR" dirty="0" smtClean="0">
                <a:latin typeface="Helvetica" charset="0"/>
                <a:ea typeface="굴림" charset="-127"/>
                <a:cs typeface="굴림" charset="-127"/>
              </a:rPr>
              <a:t>Two </a:t>
            </a:r>
            <a:r>
              <a:rPr lang="en-US" altLang="ko-KR" dirty="0">
                <a:latin typeface="Helvetica" charset="0"/>
                <a:ea typeface="굴림" charset="-127"/>
                <a:cs typeface="굴림" charset="-127"/>
              </a:rPr>
              <a:t>parts to maximizing throughput</a:t>
            </a:r>
          </a:p>
          <a:p>
            <a:pPr lvl="2">
              <a:defRPr/>
            </a:pPr>
            <a:r>
              <a:rPr lang="en-US" altLang="ko-KR" dirty="0">
                <a:latin typeface="Helvetica" charset="0"/>
                <a:ea typeface="굴림" charset="-127"/>
                <a:cs typeface="굴림" charset="-127"/>
              </a:rPr>
              <a:t>Minimize overhead (for example, context-switching)</a:t>
            </a:r>
          </a:p>
          <a:p>
            <a:pPr lvl="2">
              <a:defRPr/>
            </a:pPr>
            <a:r>
              <a:rPr lang="en-US" altLang="ko-KR" dirty="0">
                <a:latin typeface="Helvetica" charset="0"/>
                <a:ea typeface="굴림" charset="-127"/>
                <a:cs typeface="굴림" charset="-127"/>
              </a:rPr>
              <a:t>Efficient use of resources (CPU, disk, memory, etc)</a:t>
            </a:r>
          </a:p>
          <a:p>
            <a:pPr>
              <a:defRPr/>
            </a:pPr>
            <a:endParaRPr lang="en-US" altLang="ko-KR" dirty="0" smtClean="0">
              <a:latin typeface="Helvetica" charset="0"/>
              <a:ea typeface="굴림" charset="-127"/>
              <a:cs typeface="굴림" charset="-127"/>
            </a:endParaRPr>
          </a:p>
          <a:p>
            <a:pPr>
              <a:defRPr/>
            </a:pPr>
            <a:r>
              <a:rPr lang="en-US" altLang="ko-KR" dirty="0" smtClean="0">
                <a:latin typeface="Helvetica" charset="0"/>
                <a:ea typeface="굴림" charset="-127"/>
                <a:cs typeface="굴림" charset="-127"/>
              </a:rPr>
              <a:t>Fairness</a:t>
            </a:r>
            <a:endParaRPr lang="en-US" altLang="ko-KR" dirty="0">
              <a:latin typeface="Helvetica" charset="0"/>
              <a:ea typeface="굴림" charset="-127"/>
              <a:cs typeface="굴림" charset="-127"/>
            </a:endParaRPr>
          </a:p>
          <a:p>
            <a:pPr lvl="1">
              <a:defRPr/>
            </a:pPr>
            <a:r>
              <a:rPr lang="en-US" altLang="ko-KR" dirty="0">
                <a:latin typeface="Helvetica" charset="0"/>
                <a:ea typeface="굴림" charset="-127"/>
                <a:cs typeface="굴림" charset="-127"/>
              </a:rPr>
              <a:t>Share CPU among </a:t>
            </a:r>
            <a:r>
              <a:rPr lang="en-US" altLang="ko-KR" dirty="0" smtClean="0">
                <a:latin typeface="Helvetica" charset="0"/>
                <a:ea typeface="굴림" charset="-127"/>
                <a:cs typeface="굴림" charset="-127"/>
              </a:rPr>
              <a:t>processes in </a:t>
            </a:r>
            <a:r>
              <a:rPr lang="en-US" altLang="ko-KR" dirty="0">
                <a:latin typeface="Helvetica" charset="0"/>
                <a:ea typeface="굴림" charset="-127"/>
                <a:cs typeface="굴림" charset="-127"/>
              </a:rPr>
              <a:t>some equitable way</a:t>
            </a:r>
          </a:p>
          <a:p>
            <a:pPr lvl="1">
              <a:defRPr/>
            </a:pPr>
            <a:r>
              <a:rPr lang="en-US" altLang="ko-KR" dirty="0">
                <a:latin typeface="Helvetica" charset="0"/>
                <a:ea typeface="굴림" charset="-127"/>
                <a:cs typeface="굴림" charset="-127"/>
              </a:rPr>
              <a:t>Fairness is not minimizing average response </a:t>
            </a:r>
            <a:r>
              <a:rPr lang="en-US" altLang="ko-KR" dirty="0" smtClean="0">
                <a:latin typeface="Helvetica" charset="0"/>
                <a:ea typeface="굴림" charset="-127"/>
                <a:cs typeface="굴림" charset="-127"/>
              </a:rPr>
              <a:t>time</a:t>
            </a:r>
            <a:endParaRPr lang="en-US" altLang="ko-KR" dirty="0">
              <a:latin typeface="Helvetica" charset="0"/>
              <a:ea typeface="굴림" charset="-127"/>
              <a:cs typeface="굴림" charset="-127"/>
            </a:endParaRPr>
          </a:p>
        </p:txBody>
      </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15</a:t>
            </a:fld>
            <a:endParaRPr lang="en-US" dirty="0">
              <a:solidFill>
                <a:srgbClr val="FFFFFF"/>
              </a:solidFill>
            </a:endParaRPr>
          </a:p>
        </p:txBody>
      </p:sp>
    </p:spTree>
    <p:extLst>
      <p:ext uri="{BB962C8B-B14F-4D97-AF65-F5344CB8AC3E}">
        <p14:creationId xmlns:p14="http://schemas.microsoft.com/office/powerpoint/2010/main" val="4708898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491">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491">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1">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4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normAutofit fontScale="90000"/>
          </a:bodyPr>
          <a:lstStyle/>
          <a:p>
            <a:r>
              <a:rPr lang="en-US" dirty="0" smtClean="0"/>
              <a:t>P1: First In First Out (FIFO) or FCFS (First Come First Served)</a:t>
            </a:r>
          </a:p>
        </p:txBody>
      </p:sp>
      <p:sp>
        <p:nvSpPr>
          <p:cNvPr id="43011" name="Content Placeholder 2"/>
          <p:cNvSpPr>
            <a:spLocks noGrp="1"/>
          </p:cNvSpPr>
          <p:nvPr>
            <p:ph idx="1"/>
          </p:nvPr>
        </p:nvSpPr>
        <p:spPr/>
        <p:txBody>
          <a:bodyPr/>
          <a:lstStyle/>
          <a:p>
            <a:r>
              <a:rPr lang="en-US" dirty="0" smtClean="0"/>
              <a:t>Schedule tasks in the order they arrive</a:t>
            </a:r>
          </a:p>
          <a:p>
            <a:pPr lvl="1"/>
            <a:r>
              <a:rPr lang="en-US" dirty="0" smtClean="0"/>
              <a:t>Continue running them until they complete or give up the processor</a:t>
            </a:r>
          </a:p>
          <a:p>
            <a:r>
              <a:rPr lang="en-US" dirty="0" smtClean="0"/>
              <a:t>Example: </a:t>
            </a:r>
            <a:r>
              <a:rPr lang="en-US" dirty="0" err="1" smtClean="0"/>
              <a:t>memcached</a:t>
            </a:r>
            <a:endParaRPr lang="en-US" dirty="0" smtClean="0"/>
          </a:p>
          <a:p>
            <a:pPr lvl="1"/>
            <a:r>
              <a:rPr lang="en-US" dirty="0" smtClean="0"/>
              <a:t>Facebook cache of friend lists, …</a:t>
            </a:r>
          </a:p>
          <a:p>
            <a:endParaRPr lang="en-US" dirty="0" smtClean="0"/>
          </a:p>
          <a:p>
            <a:r>
              <a:rPr lang="en-US" dirty="0" smtClean="0"/>
              <a:t>On what workloads is FIFO particularly bad?</a:t>
            </a:r>
          </a:p>
          <a:p>
            <a:pPr lvl="1"/>
            <a:r>
              <a:rPr lang="en-US" i="1" dirty="0" smtClean="0"/>
              <a:t>One really long task, remaining tiny tasks. If the long task comes first, the rest would wait.</a:t>
            </a:r>
          </a:p>
          <a:p>
            <a:endParaRPr lang="en-US" dirty="0" smtClean="0"/>
          </a:p>
        </p:txBody>
      </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16</a:t>
            </a:fld>
            <a:endParaRPr lang="en-US" dirty="0">
              <a:solidFill>
                <a:srgbClr val="FFFFFF"/>
              </a:solidFill>
            </a:endParaRPr>
          </a:p>
        </p:txBody>
      </p:sp>
    </p:spTree>
    <p:extLst>
      <p:ext uri="{BB962C8B-B14F-4D97-AF65-F5344CB8AC3E}">
        <p14:creationId xmlns:p14="http://schemas.microsoft.com/office/powerpoint/2010/main" val="12588552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smtClean="0"/>
              <a:t>P2: Shortest Job First (SJF)</a:t>
            </a:r>
          </a:p>
        </p:txBody>
      </p:sp>
      <p:sp>
        <p:nvSpPr>
          <p:cNvPr id="45059" name="Content Placeholder 2"/>
          <p:cNvSpPr>
            <a:spLocks noGrp="1"/>
          </p:cNvSpPr>
          <p:nvPr>
            <p:ph idx="1"/>
          </p:nvPr>
        </p:nvSpPr>
        <p:spPr/>
        <p:txBody>
          <a:bodyPr>
            <a:normAutofit fontScale="92500" lnSpcReduction="10000"/>
          </a:bodyPr>
          <a:lstStyle/>
          <a:p>
            <a:r>
              <a:rPr lang="en-US" dirty="0" smtClean="0"/>
              <a:t>Always do the task that has the shortest remaining amount of work to do</a:t>
            </a:r>
          </a:p>
          <a:p>
            <a:pPr lvl="1"/>
            <a:r>
              <a:rPr lang="en-US" dirty="0" smtClean="0"/>
              <a:t>Also called </a:t>
            </a:r>
            <a:r>
              <a:rPr lang="en-US" b="1" dirty="0" smtClean="0"/>
              <a:t>Shortest Remaining Time First (SRTF)</a:t>
            </a:r>
          </a:p>
          <a:p>
            <a:endParaRPr lang="en-US" dirty="0" smtClean="0"/>
          </a:p>
          <a:p>
            <a:r>
              <a:rPr lang="en-US" dirty="0" smtClean="0"/>
              <a:t>Suppose we have five tasks arrive one right after each other, but the first one is much longer than the others</a:t>
            </a:r>
          </a:p>
          <a:p>
            <a:pPr lvl="1"/>
            <a:r>
              <a:rPr lang="en-US" dirty="0" smtClean="0"/>
              <a:t>Which completes first in FIFO? Next?</a:t>
            </a:r>
          </a:p>
          <a:p>
            <a:pPr lvl="2"/>
            <a:r>
              <a:rPr lang="en-US" i="1" dirty="0" smtClean="0"/>
              <a:t>As name implies, first task in will finish first without pre-emption. Next will be the one that came right after, and so on</a:t>
            </a:r>
          </a:p>
          <a:p>
            <a:pPr lvl="1"/>
            <a:r>
              <a:rPr lang="en-US" dirty="0" smtClean="0"/>
              <a:t>Which completes first in SJF? Next?</a:t>
            </a:r>
          </a:p>
          <a:p>
            <a:pPr lvl="2"/>
            <a:r>
              <a:rPr lang="en-US" i="1" dirty="0" smtClean="0"/>
              <a:t>The shortest task always finishes first. Next shortest task will finish second, and so on</a:t>
            </a:r>
          </a:p>
        </p:txBody>
      </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spTree>
    <p:extLst>
      <p:ext uri="{BB962C8B-B14F-4D97-AF65-F5344CB8AC3E}">
        <p14:creationId xmlns:p14="http://schemas.microsoft.com/office/powerpoint/2010/main" val="1903279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US" dirty="0" smtClean="0"/>
              <a:t>FIFO vs. SJF – Example showing extremes</a:t>
            </a:r>
          </a:p>
        </p:txBody>
      </p:sp>
      <p:pic>
        <p:nvPicPr>
          <p:cNvPr id="46083" name="Content Placeholder 3" descr="badFIFO.pdf"/>
          <p:cNvPicPr>
            <a:picLocks noGrp="1" noChangeAspect="1"/>
          </p:cNvPicPr>
          <p:nvPr>
            <p:ph idx="1"/>
          </p:nvPr>
        </p:nvPicPr>
        <p:blipFill>
          <a:blip r:embed="rId2">
            <a:extLst>
              <a:ext uri="{28A0092B-C50C-407E-A947-70E740481C1C}">
                <a14:useLocalDpi xmlns:a14="http://schemas.microsoft.com/office/drawing/2010/main" val="0"/>
              </a:ext>
            </a:extLst>
          </a:blip>
          <a:srcRect l="-31680" r="-31680"/>
          <a:stretch>
            <a:fillRect/>
          </a:stretch>
        </p:blipFill>
        <p:spPr>
          <a:xfrm>
            <a:off x="-609600" y="1700772"/>
            <a:ext cx="10247313" cy="4965700"/>
          </a:xfrm>
        </p:spPr>
      </p:pic>
      <p:sp>
        <p:nvSpPr>
          <p:cNvPr id="5" name="TextBox 4"/>
          <p:cNvSpPr txBox="1"/>
          <p:nvPr/>
        </p:nvSpPr>
        <p:spPr>
          <a:xfrm>
            <a:off x="6642097" y="1600200"/>
            <a:ext cx="2501903" cy="1200329"/>
          </a:xfrm>
          <a:prstGeom prst="rect">
            <a:avLst/>
          </a:prstGeom>
          <a:noFill/>
        </p:spPr>
        <p:txBody>
          <a:bodyPr wrap="none" rtlCol="0">
            <a:spAutoFit/>
          </a:bodyPr>
          <a:lstStyle/>
          <a:p>
            <a:r>
              <a:rPr lang="en-US" dirty="0" smtClean="0">
                <a:solidFill>
                  <a:srgbClr val="FF0000"/>
                </a:solidFill>
              </a:rPr>
              <a:t>If T1 = 10, T2..T5 = 1</a:t>
            </a:r>
          </a:p>
          <a:p>
            <a:r>
              <a:rPr lang="en-US" dirty="0" smtClean="0">
                <a:solidFill>
                  <a:srgbClr val="FF0000"/>
                </a:solidFill>
              </a:rPr>
              <a:t>Average response time =</a:t>
            </a:r>
          </a:p>
          <a:p>
            <a:r>
              <a:rPr lang="en-US" dirty="0">
                <a:solidFill>
                  <a:srgbClr val="FF0000"/>
                </a:solidFill>
              </a:rPr>
              <a:t> </a:t>
            </a:r>
            <a:r>
              <a:rPr lang="en-US" dirty="0" smtClean="0">
                <a:solidFill>
                  <a:srgbClr val="FF0000"/>
                </a:solidFill>
              </a:rPr>
              <a:t>(10+11+12+13+14)/5</a:t>
            </a:r>
          </a:p>
          <a:p>
            <a:r>
              <a:rPr lang="en-US" dirty="0" smtClean="0">
                <a:solidFill>
                  <a:srgbClr val="FF0000"/>
                </a:solidFill>
              </a:rPr>
              <a:t>= 12</a:t>
            </a:r>
            <a:endParaRPr lang="en-US" dirty="0">
              <a:solidFill>
                <a:srgbClr val="FF0000"/>
              </a:solidFill>
            </a:endParaRPr>
          </a:p>
        </p:txBody>
      </p:sp>
      <p:sp>
        <p:nvSpPr>
          <p:cNvPr id="8" name="TextBox 7"/>
          <p:cNvSpPr txBox="1"/>
          <p:nvPr/>
        </p:nvSpPr>
        <p:spPr>
          <a:xfrm>
            <a:off x="6548007" y="4668814"/>
            <a:ext cx="2501903" cy="1200329"/>
          </a:xfrm>
          <a:prstGeom prst="rect">
            <a:avLst/>
          </a:prstGeom>
          <a:noFill/>
        </p:spPr>
        <p:txBody>
          <a:bodyPr wrap="none" rtlCol="0">
            <a:spAutoFit/>
          </a:bodyPr>
          <a:lstStyle/>
          <a:p>
            <a:r>
              <a:rPr lang="en-US" dirty="0" smtClean="0">
                <a:solidFill>
                  <a:srgbClr val="FF0000"/>
                </a:solidFill>
              </a:rPr>
              <a:t>If T1 = 10, T2..T5 = 1</a:t>
            </a:r>
          </a:p>
          <a:p>
            <a:r>
              <a:rPr lang="en-US" dirty="0" smtClean="0">
                <a:solidFill>
                  <a:srgbClr val="FF0000"/>
                </a:solidFill>
              </a:rPr>
              <a:t>Average response time =</a:t>
            </a:r>
          </a:p>
          <a:p>
            <a:r>
              <a:rPr lang="en-US" dirty="0">
                <a:solidFill>
                  <a:srgbClr val="FF0000"/>
                </a:solidFill>
              </a:rPr>
              <a:t> </a:t>
            </a:r>
            <a:r>
              <a:rPr lang="en-US" dirty="0" smtClean="0">
                <a:solidFill>
                  <a:srgbClr val="FF0000"/>
                </a:solidFill>
              </a:rPr>
              <a:t>(1+2+3+4+14)/5</a:t>
            </a:r>
          </a:p>
          <a:p>
            <a:r>
              <a:rPr lang="en-US" dirty="0" smtClean="0">
                <a:solidFill>
                  <a:srgbClr val="FF0000"/>
                </a:solidFill>
              </a:rPr>
              <a:t>= 4.8</a:t>
            </a:r>
            <a:endParaRPr lang="en-US" dirty="0">
              <a:solidFill>
                <a:srgbClr val="FF0000"/>
              </a:solidFill>
            </a:endParaRPr>
          </a:p>
        </p:txBody>
      </p:sp>
      <p:sp>
        <p:nvSpPr>
          <p:cNvPr id="6" name="Date Placeholder 5"/>
          <p:cNvSpPr>
            <a:spLocks noGrp="1"/>
          </p:cNvSpPr>
          <p:nvPr>
            <p:ph type="dt" sz="half" idx="10"/>
          </p:nvPr>
        </p:nvSpPr>
        <p:spPr/>
        <p:txBody>
          <a:bodyPr/>
          <a:lstStyle/>
          <a:p>
            <a:r>
              <a:rPr lang="en-US" smtClean="0"/>
              <a:t>Feb-23, 2016</a:t>
            </a:r>
            <a:endParaRPr lang="en-US" dirty="0"/>
          </a:p>
        </p:txBody>
      </p:sp>
      <p:sp>
        <p:nvSpPr>
          <p:cNvPr id="7" name="Footer Placeholder 6"/>
          <p:cNvSpPr>
            <a:spLocks noGrp="1"/>
          </p:cNvSpPr>
          <p:nvPr>
            <p:ph type="ftr" sz="quarter" idx="11"/>
          </p:nvPr>
        </p:nvSpPr>
        <p:spPr/>
        <p:txBody>
          <a:bodyPr/>
          <a:lstStyle/>
          <a:p>
            <a:r>
              <a:rPr lang="en-US" smtClean="0"/>
              <a:t>CSCE-313 Spring 2016</a:t>
            </a:r>
            <a:endParaRPr lang="en-US"/>
          </a:p>
        </p:txBody>
      </p:sp>
      <p:sp>
        <p:nvSpPr>
          <p:cNvPr id="9" name="Slide Number Placeholder 8"/>
          <p:cNvSpPr>
            <a:spLocks noGrp="1"/>
          </p:cNvSpPr>
          <p:nvPr>
            <p:ph type="sldNum" sz="quarter" idx="12"/>
          </p:nvPr>
        </p:nvSpPr>
        <p:spPr/>
        <p:txBody>
          <a:bodyPr>
            <a:normAutofit fontScale="85000" lnSpcReduction="20000"/>
          </a:bodyPr>
          <a:lstStyle/>
          <a:p>
            <a:fld id="{1AD93096-5B34-4342-9326-69289CEAE4C2}" type="slidenum">
              <a:rPr lang="en-US" smtClean="0"/>
              <a:pPr/>
              <a:t>18</a:t>
            </a:fld>
            <a:endParaRPr lang="en-US" dirty="0">
              <a:solidFill>
                <a:srgbClr val="FFFFFF"/>
              </a:solidFill>
            </a:endParaRPr>
          </a:p>
        </p:txBody>
      </p:sp>
    </p:spTree>
    <p:extLst>
      <p:ext uri="{BB962C8B-B14F-4D97-AF65-F5344CB8AC3E}">
        <p14:creationId xmlns:p14="http://schemas.microsoft.com/office/powerpoint/2010/main" val="3481015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Shortest Job First</a:t>
            </a:r>
          </a:p>
        </p:txBody>
      </p:sp>
      <p:sp>
        <p:nvSpPr>
          <p:cNvPr id="47107" name="Content Placeholder 2"/>
          <p:cNvSpPr>
            <a:spLocks noGrp="1"/>
          </p:cNvSpPr>
          <p:nvPr>
            <p:ph idx="1"/>
          </p:nvPr>
        </p:nvSpPr>
        <p:spPr/>
        <p:txBody>
          <a:bodyPr>
            <a:normAutofit fontScale="77500" lnSpcReduction="20000"/>
          </a:bodyPr>
          <a:lstStyle/>
          <a:p>
            <a:pPr>
              <a:lnSpc>
                <a:spcPct val="80000"/>
              </a:lnSpc>
            </a:pPr>
            <a:r>
              <a:rPr lang="en-US" altLang="ko-KR" dirty="0" smtClean="0">
                <a:latin typeface="Helvetica" panose="020B0604020202020204" pitchFamily="34" charset="0"/>
                <a:ea typeface="Gulim" panose="020B0600000101010101" pitchFamily="34" charset="-127"/>
              </a:rPr>
              <a:t>Somehow need to predict future</a:t>
            </a:r>
          </a:p>
          <a:p>
            <a:pPr lvl="1">
              <a:lnSpc>
                <a:spcPct val="80000"/>
              </a:lnSpc>
            </a:pPr>
            <a:r>
              <a:rPr lang="en-US" altLang="ko-KR" dirty="0" smtClean="0">
                <a:latin typeface="Helvetica" panose="020B0604020202020204" pitchFamily="34" charset="0"/>
                <a:ea typeface="Gulim" panose="020B0600000101010101" pitchFamily="34" charset="-127"/>
              </a:rPr>
              <a:t>How can we do this? </a:t>
            </a:r>
          </a:p>
          <a:p>
            <a:pPr lvl="1">
              <a:lnSpc>
                <a:spcPct val="80000"/>
              </a:lnSpc>
            </a:pPr>
            <a:r>
              <a:rPr lang="en-US" altLang="ko-KR" dirty="0" smtClean="0">
                <a:latin typeface="Helvetica" panose="020B0604020202020204" pitchFamily="34" charset="0"/>
                <a:ea typeface="Gulim" panose="020B0600000101010101" pitchFamily="34" charset="-127"/>
              </a:rPr>
              <a:t>Some systems ask the user</a:t>
            </a:r>
          </a:p>
          <a:p>
            <a:pPr lvl="2">
              <a:lnSpc>
                <a:spcPct val="80000"/>
              </a:lnSpc>
            </a:pPr>
            <a:r>
              <a:rPr lang="en-US" altLang="ko-KR" dirty="0" smtClean="0">
                <a:latin typeface="Helvetica" panose="020B0604020202020204" pitchFamily="34" charset="0"/>
                <a:ea typeface="Gulim" panose="020B0600000101010101" pitchFamily="34" charset="-127"/>
              </a:rPr>
              <a:t>When you submit a job, have to say how long it will take</a:t>
            </a:r>
          </a:p>
          <a:p>
            <a:pPr lvl="2">
              <a:lnSpc>
                <a:spcPct val="80000"/>
              </a:lnSpc>
            </a:pPr>
            <a:r>
              <a:rPr lang="en-US" altLang="ko-KR" dirty="0" smtClean="0">
                <a:latin typeface="Helvetica" panose="020B0604020202020204" pitchFamily="34" charset="0"/>
                <a:ea typeface="Gulim" panose="020B0600000101010101" pitchFamily="34" charset="-127"/>
              </a:rPr>
              <a:t>To stop cheating, system kills job if takes too long</a:t>
            </a:r>
          </a:p>
          <a:p>
            <a:pPr lvl="1">
              <a:lnSpc>
                <a:spcPct val="80000"/>
              </a:lnSpc>
            </a:pPr>
            <a:r>
              <a:rPr lang="en-US" altLang="ko-KR" dirty="0" smtClean="0">
                <a:latin typeface="Helvetica" panose="020B0604020202020204" pitchFamily="34" charset="0"/>
                <a:ea typeface="Gulim" panose="020B0600000101010101" pitchFamily="34" charset="-127"/>
              </a:rPr>
              <a:t>But: even non-malicious users have trouble predicting runtime of their jobs</a:t>
            </a:r>
            <a:endParaRPr lang="en-US" dirty="0" smtClean="0"/>
          </a:p>
          <a:p>
            <a:r>
              <a:rPr lang="en-US" dirty="0" smtClean="0"/>
              <a:t>Claim: SJF is optimal for average response time</a:t>
            </a:r>
          </a:p>
          <a:p>
            <a:pPr lvl="1"/>
            <a:r>
              <a:rPr lang="en-US" i="1" dirty="0" smtClean="0"/>
              <a:t>Why? SJF always picks the shortest job; if it did not, then by definition it would result in higher average response time. </a:t>
            </a:r>
            <a:r>
              <a:rPr lang="en-US" i="1" dirty="0" smtClean="0">
                <a:solidFill>
                  <a:srgbClr val="FF0000"/>
                </a:solidFill>
              </a:rPr>
              <a:t>&lt;&lt;see notes for details&gt;&gt;</a:t>
            </a:r>
          </a:p>
          <a:p>
            <a:r>
              <a:rPr lang="en-US" dirty="0" smtClean="0"/>
              <a:t>For what workloads is FIFO optimal?</a:t>
            </a:r>
          </a:p>
          <a:p>
            <a:pPr lvl="1"/>
            <a:r>
              <a:rPr lang="en-US" i="1" dirty="0" smtClean="0"/>
              <a:t>Why? FIFO is optimal for jobs that have identical characteristics in which case it does not matter who goes first.</a:t>
            </a:r>
          </a:p>
          <a:p>
            <a:r>
              <a:rPr lang="en-US" dirty="0" smtClean="0"/>
              <a:t>Does SJF have any downsides?</a:t>
            </a:r>
          </a:p>
          <a:p>
            <a:pPr lvl="1"/>
            <a:r>
              <a:rPr lang="en-US" i="1" dirty="0" smtClean="0"/>
              <a:t>Yes, SJF can lead to starvation because longer jobs would never get any allocated resources. Imagine a supermarket that implemented SJF!</a:t>
            </a:r>
          </a:p>
        </p:txBody>
      </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19</a:t>
            </a:fld>
            <a:endParaRPr lang="en-US" dirty="0">
              <a:solidFill>
                <a:srgbClr val="FFFFFF"/>
              </a:solidFill>
            </a:endParaRPr>
          </a:p>
        </p:txBody>
      </p:sp>
    </p:spTree>
    <p:extLst>
      <p:ext uri="{BB962C8B-B14F-4D97-AF65-F5344CB8AC3E}">
        <p14:creationId xmlns:p14="http://schemas.microsoft.com/office/powerpoint/2010/main" val="334104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anim calcmode="lin" valueType="num">
                                      <p:cBhvr additive="base">
                                        <p:cTn id="11"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anim calcmode="lin" valueType="num">
                                      <p:cBhvr additive="base">
                                        <p:cTn id="15"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1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anim calcmode="lin" valueType="num">
                                      <p:cBhvr additive="base">
                                        <p:cTn id="19"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anim calcmode="lin" valueType="num">
                                      <p:cBhvr additive="base">
                                        <p:cTn id="23"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710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7107">
                                            <p:txEl>
                                              <p:pRg st="5" end="5"/>
                                            </p:txEl>
                                          </p:spTgt>
                                        </p:tgtEl>
                                        <p:attrNameLst>
                                          <p:attrName>style.visibility</p:attrName>
                                        </p:attrNameLst>
                                      </p:cBhvr>
                                      <p:to>
                                        <p:strVal val="visible"/>
                                      </p:to>
                                    </p:set>
                                    <p:anim calcmode="lin" valueType="num">
                                      <p:cBhvr additive="base">
                                        <p:cTn id="27"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1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7107">
                                            <p:txEl>
                                              <p:pRg st="6" end="6"/>
                                            </p:txEl>
                                          </p:spTgt>
                                        </p:tgtEl>
                                        <p:attrNameLst>
                                          <p:attrName>style.visibility</p:attrName>
                                        </p:attrNameLst>
                                      </p:cBhvr>
                                      <p:to>
                                        <p:strVal val="visible"/>
                                      </p:to>
                                    </p:set>
                                    <p:anim calcmode="lin" valueType="num">
                                      <p:cBhvr additive="base">
                                        <p:cTn id="33" dur="500" fill="hold"/>
                                        <p:tgtEl>
                                          <p:spTgt spid="4710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710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7107">
                                            <p:txEl>
                                              <p:pRg st="7" end="7"/>
                                            </p:txEl>
                                          </p:spTgt>
                                        </p:tgtEl>
                                        <p:attrNameLst>
                                          <p:attrName>style.visibility</p:attrName>
                                        </p:attrNameLst>
                                      </p:cBhvr>
                                      <p:to>
                                        <p:strVal val="visible"/>
                                      </p:to>
                                    </p:set>
                                    <p:anim calcmode="lin" valueType="num">
                                      <p:cBhvr additive="base">
                                        <p:cTn id="37" dur="500" fill="hold"/>
                                        <p:tgtEl>
                                          <p:spTgt spid="4710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1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7107">
                                            <p:txEl>
                                              <p:pRg st="8" end="8"/>
                                            </p:txEl>
                                          </p:spTgt>
                                        </p:tgtEl>
                                        <p:attrNameLst>
                                          <p:attrName>style.visibility</p:attrName>
                                        </p:attrNameLst>
                                      </p:cBhvr>
                                      <p:to>
                                        <p:strVal val="visible"/>
                                      </p:to>
                                    </p:set>
                                    <p:anim calcmode="lin" valueType="num">
                                      <p:cBhvr additive="base">
                                        <p:cTn id="43" dur="500" fill="hold"/>
                                        <p:tgtEl>
                                          <p:spTgt spid="4710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7107">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7107">
                                            <p:txEl>
                                              <p:pRg st="9" end="9"/>
                                            </p:txEl>
                                          </p:spTgt>
                                        </p:tgtEl>
                                        <p:attrNameLst>
                                          <p:attrName>style.visibility</p:attrName>
                                        </p:attrNameLst>
                                      </p:cBhvr>
                                      <p:to>
                                        <p:strVal val="visible"/>
                                      </p:to>
                                    </p:set>
                                    <p:anim calcmode="lin" valueType="num">
                                      <p:cBhvr additive="base">
                                        <p:cTn id="47" dur="500" fill="hold"/>
                                        <p:tgtEl>
                                          <p:spTgt spid="47107">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710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7107">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1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Theme – What we have explored so far</a:t>
            </a:r>
            <a:endParaRPr lang="en-US" dirty="0"/>
          </a:p>
        </p:txBody>
      </p:sp>
      <p:sp>
        <p:nvSpPr>
          <p:cNvPr id="6" name="Content Placeholder 5"/>
          <p:cNvSpPr>
            <a:spLocks noGrp="1"/>
          </p:cNvSpPr>
          <p:nvPr>
            <p:ph sz="quarter" idx="1"/>
          </p:nvPr>
        </p:nvSpPr>
        <p:spPr>
          <a:xfrm>
            <a:off x="612648" y="1600199"/>
            <a:ext cx="8455152" cy="5257801"/>
          </a:xfrm>
        </p:spPr>
        <p:txBody>
          <a:bodyPr>
            <a:normAutofit fontScale="85000" lnSpcReduction="20000"/>
          </a:bodyPr>
          <a:lstStyle/>
          <a:p>
            <a:r>
              <a:rPr lang="en-US" dirty="0" smtClean="0"/>
              <a:t>We have seen how computer and operating systems have evolved, especially in doing multiple things at once (concurrency and parallelism)</a:t>
            </a:r>
          </a:p>
          <a:p>
            <a:r>
              <a:rPr lang="en-US" dirty="0" smtClean="0"/>
              <a:t>We have talked about the separation of user application space, hardware, and the middle protective layer called Kernel</a:t>
            </a:r>
          </a:p>
          <a:p>
            <a:r>
              <a:rPr lang="en-US" dirty="0" smtClean="0"/>
              <a:t>We have discussed how certain operations initiated by the user must be intercepted and furnished by the Kernel</a:t>
            </a:r>
          </a:p>
          <a:p>
            <a:r>
              <a:rPr lang="en-US" dirty="0"/>
              <a:t>W</a:t>
            </a:r>
            <a:r>
              <a:rPr lang="en-US" dirty="0" smtClean="0"/>
              <a:t>e have also seen how the hardware IO devices get the attention of the Kernel to serve Interrupts</a:t>
            </a:r>
          </a:p>
          <a:p>
            <a:r>
              <a:rPr lang="en-US" dirty="0" smtClean="0"/>
              <a:t>We have discussed the concept of a </a:t>
            </a:r>
            <a:r>
              <a:rPr lang="en-US" dirty="0"/>
              <a:t>process (program in </a:t>
            </a:r>
            <a:r>
              <a:rPr lang="en-US" dirty="0" smtClean="0"/>
              <a:t>execution) and talked about how a process can create and execute a child process</a:t>
            </a:r>
          </a:p>
          <a:p>
            <a:r>
              <a:rPr lang="en-US" dirty="0" smtClean="0"/>
              <a:t>Finally, we have seen what a process lifecycle looks like with the different stages a process can be in and its various transition modes</a:t>
            </a:r>
          </a:p>
        </p:txBody>
      </p:sp>
      <p:sp>
        <p:nvSpPr>
          <p:cNvPr id="7" name="Date Placeholder 6"/>
          <p:cNvSpPr>
            <a:spLocks noGrp="1"/>
          </p:cNvSpPr>
          <p:nvPr>
            <p:ph type="dt" sz="half" idx="10"/>
          </p:nvPr>
        </p:nvSpPr>
        <p:spPr/>
        <p:txBody>
          <a:bodyPr/>
          <a:lstStyle/>
          <a:p>
            <a:r>
              <a:rPr lang="en-US" smtClean="0"/>
              <a:t>Feb-23, 2016</a:t>
            </a:r>
            <a:endParaRPr lang="en-US" dirty="0"/>
          </a:p>
        </p:txBody>
      </p:sp>
      <p:sp>
        <p:nvSpPr>
          <p:cNvPr id="8" name="Footer Placeholder 7"/>
          <p:cNvSpPr>
            <a:spLocks noGrp="1"/>
          </p:cNvSpPr>
          <p:nvPr>
            <p:ph type="ftr" sz="quarter" idx="11"/>
          </p:nvPr>
        </p:nvSpPr>
        <p:spPr/>
        <p:txBody>
          <a:bodyPr/>
          <a:lstStyle/>
          <a:p>
            <a:r>
              <a:rPr lang="en-US" smtClean="0"/>
              <a:t>CSCE-313 Spring 2016</a:t>
            </a:r>
            <a:endParaRPr lang="en-US"/>
          </a:p>
        </p:txBody>
      </p:sp>
      <p:sp>
        <p:nvSpPr>
          <p:cNvPr id="9" name="Slide Number Placeholder 8"/>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Tree>
    <p:extLst>
      <p:ext uri="{BB962C8B-B14F-4D97-AF65-F5344CB8AC3E}">
        <p14:creationId xmlns:p14="http://schemas.microsoft.com/office/powerpoint/2010/main" val="253911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28600" y="152400"/>
            <a:ext cx="8763000" cy="1066800"/>
          </a:xfrm>
        </p:spPr>
        <p:txBody>
          <a:bodyPr>
            <a:normAutofit fontScale="90000"/>
          </a:bodyPr>
          <a:lstStyle/>
          <a:p>
            <a:r>
              <a:rPr lang="en-US" altLang="ko-KR" dirty="0" smtClean="0">
                <a:ea typeface="Gulim" panose="020B0600000101010101" pitchFamily="34" charset="-127"/>
              </a:rPr>
              <a:t>Predicting the Length of the Next CPU Burst</a:t>
            </a:r>
          </a:p>
        </p:txBody>
      </p:sp>
      <p:sp>
        <p:nvSpPr>
          <p:cNvPr id="626691" name="Rectangle 3"/>
          <p:cNvSpPr>
            <a:spLocks noGrp="1" noChangeArrowheads="1"/>
          </p:cNvSpPr>
          <p:nvPr>
            <p:ph type="body" idx="1"/>
          </p:nvPr>
        </p:nvSpPr>
        <p:spPr>
          <a:xfrm>
            <a:off x="533400" y="1676400"/>
            <a:ext cx="8534400" cy="4953000"/>
          </a:xfrm>
        </p:spPr>
        <p:txBody>
          <a:bodyPr>
            <a:normAutofit fontScale="92500"/>
          </a:bodyPr>
          <a:lstStyle/>
          <a:p>
            <a:pPr>
              <a:lnSpc>
                <a:spcPct val="80000"/>
              </a:lnSpc>
              <a:spcBef>
                <a:spcPct val="25000"/>
              </a:spcBef>
            </a:pPr>
            <a:r>
              <a:rPr lang="en-US" altLang="ko-KR" dirty="0" smtClean="0">
                <a:latin typeface="Helvetica" panose="020B0604020202020204" pitchFamily="34" charset="0"/>
                <a:sym typeface="Symbol" panose="05050102010706020507" pitchFamily="18" charset="2"/>
              </a:rPr>
              <a:t>Adaptive: Changing policy based on past behavior</a:t>
            </a:r>
          </a:p>
          <a:p>
            <a:pPr lvl="1">
              <a:lnSpc>
                <a:spcPct val="80000"/>
              </a:lnSpc>
              <a:spcBef>
                <a:spcPct val="25000"/>
              </a:spcBef>
            </a:pPr>
            <a:r>
              <a:rPr lang="en-US" altLang="ko-KR" dirty="0" smtClean="0">
                <a:latin typeface="Helvetica" panose="020B0604020202020204" pitchFamily="34" charset="0"/>
                <a:sym typeface="Symbol" panose="05050102010706020507" pitchFamily="18" charset="2"/>
              </a:rPr>
              <a:t>CPU scheduling, in virtual memory, in file systems, etc.</a:t>
            </a:r>
          </a:p>
          <a:p>
            <a:pPr lvl="1">
              <a:lnSpc>
                <a:spcPct val="80000"/>
              </a:lnSpc>
              <a:spcBef>
                <a:spcPct val="25000"/>
              </a:spcBef>
            </a:pPr>
            <a:r>
              <a:rPr lang="en-US" altLang="ko-KR" dirty="0" smtClean="0">
                <a:latin typeface="Helvetica" panose="020B0604020202020204" pitchFamily="34" charset="0"/>
                <a:sym typeface="Symbol" panose="05050102010706020507" pitchFamily="18" charset="2"/>
              </a:rPr>
              <a:t>Works because programs have predictable behavior</a:t>
            </a:r>
          </a:p>
          <a:p>
            <a:pPr lvl="2">
              <a:lnSpc>
                <a:spcPct val="80000"/>
              </a:lnSpc>
              <a:spcBef>
                <a:spcPct val="25000"/>
              </a:spcBef>
            </a:pPr>
            <a:r>
              <a:rPr lang="en-US" altLang="ko-KR" dirty="0" smtClean="0">
                <a:latin typeface="Helvetica" panose="020B0604020202020204" pitchFamily="34" charset="0"/>
                <a:sym typeface="Symbol" panose="05050102010706020507" pitchFamily="18" charset="2"/>
              </a:rPr>
              <a:t>If program was I/O bound in past, likely in future</a:t>
            </a:r>
          </a:p>
          <a:p>
            <a:pPr lvl="2">
              <a:lnSpc>
                <a:spcPct val="80000"/>
              </a:lnSpc>
              <a:spcBef>
                <a:spcPct val="25000"/>
              </a:spcBef>
            </a:pPr>
            <a:r>
              <a:rPr lang="en-US" altLang="ko-KR" dirty="0" smtClean="0">
                <a:latin typeface="Helvetica" panose="020B0604020202020204" pitchFamily="34" charset="0"/>
                <a:sym typeface="Symbol" panose="05050102010706020507" pitchFamily="18" charset="2"/>
              </a:rPr>
              <a:t>If computer behavior were random, wouldn’t help</a:t>
            </a:r>
            <a:endParaRPr lang="en-US" altLang="ko-KR" dirty="0" smtClean="0">
              <a:latin typeface="Helvetica" panose="020B0604020202020204" pitchFamily="34" charset="0"/>
            </a:endParaRPr>
          </a:p>
          <a:p>
            <a:pPr>
              <a:lnSpc>
                <a:spcPct val="80000"/>
              </a:lnSpc>
              <a:spcBef>
                <a:spcPct val="25000"/>
              </a:spcBef>
            </a:pPr>
            <a:r>
              <a:rPr lang="en-US" altLang="ko-KR" dirty="0" smtClean="0">
                <a:latin typeface="Helvetica" panose="020B0604020202020204" pitchFamily="34" charset="0"/>
              </a:rPr>
              <a:t>Example: SRTF with estimated burst length</a:t>
            </a:r>
          </a:p>
          <a:p>
            <a:pPr lvl="1">
              <a:spcBef>
                <a:spcPct val="25000"/>
              </a:spcBef>
            </a:pPr>
            <a:r>
              <a:rPr lang="en-US" altLang="ko-KR" dirty="0" smtClean="0">
                <a:latin typeface="Helvetica" panose="020B0604020202020204" pitchFamily="34" charset="0"/>
              </a:rPr>
              <a:t>Use an estimator function on previous bursts: </a:t>
            </a:r>
            <a:br>
              <a:rPr lang="en-US" altLang="ko-KR" dirty="0" smtClean="0">
                <a:latin typeface="Helvetica" panose="020B0604020202020204" pitchFamily="34" charset="0"/>
              </a:rPr>
            </a:br>
            <a:r>
              <a:rPr lang="en-US" altLang="ko-KR" dirty="0" smtClean="0">
                <a:latin typeface="Helvetica" panose="020B0604020202020204" pitchFamily="34" charset="0"/>
              </a:rPr>
              <a:t>Let t</a:t>
            </a:r>
            <a:r>
              <a:rPr lang="en-US" altLang="ko-KR" baseline="-25000" dirty="0" smtClean="0">
                <a:latin typeface="Helvetica" panose="020B0604020202020204" pitchFamily="34" charset="0"/>
              </a:rPr>
              <a:t>n-1</a:t>
            </a:r>
            <a:r>
              <a:rPr lang="en-US" altLang="ko-KR" dirty="0" smtClean="0">
                <a:latin typeface="Helvetica" panose="020B0604020202020204" pitchFamily="34" charset="0"/>
              </a:rPr>
              <a:t>, t</a:t>
            </a:r>
            <a:r>
              <a:rPr lang="en-US" altLang="ko-KR" baseline="-25000" dirty="0" smtClean="0">
                <a:latin typeface="Helvetica" panose="020B0604020202020204" pitchFamily="34" charset="0"/>
              </a:rPr>
              <a:t>n-2</a:t>
            </a:r>
            <a:r>
              <a:rPr lang="en-US" altLang="ko-KR" dirty="0" smtClean="0">
                <a:latin typeface="Helvetica" panose="020B0604020202020204" pitchFamily="34" charset="0"/>
              </a:rPr>
              <a:t>, t</a:t>
            </a:r>
            <a:r>
              <a:rPr lang="en-US" altLang="ko-KR" baseline="-25000" dirty="0" smtClean="0">
                <a:latin typeface="Helvetica" panose="020B0604020202020204" pitchFamily="34" charset="0"/>
              </a:rPr>
              <a:t>n-3</a:t>
            </a:r>
            <a:r>
              <a:rPr lang="en-US" altLang="ko-KR" dirty="0" smtClean="0">
                <a:latin typeface="Helvetica" panose="020B0604020202020204" pitchFamily="34" charset="0"/>
              </a:rPr>
              <a:t>, etc. be previous CPU burst lengths. </a:t>
            </a:r>
            <a:br>
              <a:rPr lang="en-US" altLang="ko-KR" dirty="0" smtClean="0">
                <a:latin typeface="Helvetica" panose="020B0604020202020204" pitchFamily="34" charset="0"/>
              </a:rPr>
            </a:br>
            <a:r>
              <a:rPr lang="en-US" altLang="ko-KR" dirty="0" smtClean="0">
                <a:latin typeface="Helvetica" panose="020B0604020202020204" pitchFamily="34" charset="0"/>
              </a:rPr>
              <a:t>Estimate next burst </a:t>
            </a:r>
            <a:r>
              <a:rPr lang="en-US" altLang="ko-KR" dirty="0" smtClean="0">
                <a:latin typeface="Helvetica" panose="020B0604020202020204" pitchFamily="34" charset="0"/>
                <a:sym typeface="Symbol" panose="05050102010706020507" pitchFamily="18" charset="2"/>
              </a:rPr>
              <a:t></a:t>
            </a:r>
            <a:r>
              <a:rPr lang="en-US" altLang="ko-KR" baseline="-25000" dirty="0" smtClean="0">
                <a:latin typeface="Helvetica" panose="020B0604020202020204" pitchFamily="34" charset="0"/>
                <a:sym typeface="Symbol" panose="05050102010706020507" pitchFamily="18" charset="2"/>
              </a:rPr>
              <a:t>n</a:t>
            </a:r>
            <a:r>
              <a:rPr lang="en-US" altLang="ko-KR" dirty="0" smtClean="0">
                <a:latin typeface="Helvetica" panose="020B0604020202020204" pitchFamily="34" charset="0"/>
                <a:sym typeface="Symbol" panose="05050102010706020507" pitchFamily="18" charset="2"/>
              </a:rPr>
              <a:t> = f(</a:t>
            </a:r>
            <a:r>
              <a:rPr lang="en-US" altLang="ko-KR" dirty="0" smtClean="0">
                <a:latin typeface="Helvetica" panose="020B0604020202020204" pitchFamily="34" charset="0"/>
              </a:rPr>
              <a:t>t</a:t>
            </a:r>
            <a:r>
              <a:rPr lang="en-US" altLang="ko-KR" baseline="-25000" dirty="0" smtClean="0">
                <a:latin typeface="Helvetica" panose="020B0604020202020204" pitchFamily="34" charset="0"/>
              </a:rPr>
              <a:t>n-1</a:t>
            </a:r>
            <a:r>
              <a:rPr lang="en-US" altLang="ko-KR" dirty="0" smtClean="0">
                <a:latin typeface="Helvetica" panose="020B0604020202020204" pitchFamily="34" charset="0"/>
              </a:rPr>
              <a:t>, t</a:t>
            </a:r>
            <a:r>
              <a:rPr lang="en-US" altLang="ko-KR" baseline="-25000" dirty="0" smtClean="0">
                <a:latin typeface="Helvetica" panose="020B0604020202020204" pitchFamily="34" charset="0"/>
              </a:rPr>
              <a:t>n-2</a:t>
            </a:r>
            <a:r>
              <a:rPr lang="en-US" altLang="ko-KR" dirty="0" smtClean="0">
                <a:latin typeface="Helvetica" panose="020B0604020202020204" pitchFamily="34" charset="0"/>
              </a:rPr>
              <a:t>, t</a:t>
            </a:r>
            <a:r>
              <a:rPr lang="en-US" altLang="ko-KR" baseline="-25000" dirty="0" smtClean="0">
                <a:latin typeface="Helvetica" panose="020B0604020202020204" pitchFamily="34" charset="0"/>
              </a:rPr>
              <a:t>n-3</a:t>
            </a:r>
            <a:r>
              <a:rPr lang="en-US" altLang="ko-KR" dirty="0" smtClean="0">
                <a:latin typeface="Helvetica" panose="020B0604020202020204" pitchFamily="34" charset="0"/>
              </a:rPr>
              <a:t>, …)</a:t>
            </a:r>
          </a:p>
          <a:p>
            <a:pPr lvl="1">
              <a:lnSpc>
                <a:spcPct val="80000"/>
              </a:lnSpc>
              <a:spcBef>
                <a:spcPct val="25000"/>
              </a:spcBef>
            </a:pPr>
            <a:r>
              <a:rPr lang="en-US" altLang="ko-KR" dirty="0" smtClean="0">
                <a:latin typeface="Helvetica" panose="020B0604020202020204" pitchFamily="34" charset="0"/>
              </a:rPr>
              <a:t>Function f could be one of many different time series estimation schemes (</a:t>
            </a:r>
            <a:r>
              <a:rPr lang="en-US" altLang="ko-KR" dirty="0" err="1" smtClean="0">
                <a:latin typeface="Helvetica" panose="020B0604020202020204" pitchFamily="34" charset="0"/>
              </a:rPr>
              <a:t>Kalman</a:t>
            </a:r>
            <a:r>
              <a:rPr lang="en-US" altLang="ko-KR" dirty="0" smtClean="0">
                <a:latin typeface="Helvetica" panose="020B0604020202020204" pitchFamily="34" charset="0"/>
              </a:rPr>
              <a:t> filters, etc.)</a:t>
            </a:r>
          </a:p>
          <a:p>
            <a:pPr lvl="1">
              <a:lnSpc>
                <a:spcPct val="80000"/>
              </a:lnSpc>
              <a:spcBef>
                <a:spcPct val="25000"/>
              </a:spcBef>
              <a:buFontTx/>
              <a:buNone/>
            </a:pPr>
            <a:r>
              <a:rPr lang="en-US" altLang="ko-KR" dirty="0" smtClean="0">
                <a:latin typeface="Helvetica" panose="020B0604020202020204" pitchFamily="34" charset="0"/>
                <a:sym typeface="Symbol" panose="05050102010706020507" pitchFamily="18" charset="2"/>
              </a:rPr>
              <a:t/>
            </a:r>
            <a:br>
              <a:rPr lang="en-US" altLang="ko-KR" dirty="0" smtClean="0">
                <a:latin typeface="Helvetica" panose="020B0604020202020204" pitchFamily="34" charset="0"/>
                <a:sym typeface="Symbol" panose="05050102010706020507" pitchFamily="18" charset="2"/>
              </a:rPr>
            </a:br>
            <a:endParaRPr lang="en-US" altLang="ko-KR" sz="2400" dirty="0" smtClean="0">
              <a:latin typeface="Helvetica" panose="020B0604020202020204" pitchFamily="34" charset="0"/>
              <a:sym typeface="Symbol" panose="05050102010706020507" pitchFamily="18" charset="2"/>
            </a:endParaRPr>
          </a:p>
        </p:txBody>
      </p:sp>
      <p:pic>
        <p:nvPicPr>
          <p:cNvPr id="62669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641" t="2280" r="641" b="2849"/>
          <a:stretch>
            <a:fillRect/>
          </a:stretch>
        </p:blipFill>
        <p:spPr bwMode="auto">
          <a:xfrm>
            <a:off x="6225988" y="4561416"/>
            <a:ext cx="2895600" cy="185160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20</a:t>
            </a:fld>
            <a:endParaRPr lang="en-US" dirty="0">
              <a:solidFill>
                <a:srgbClr val="FFFFFF"/>
              </a:solidFill>
            </a:endParaRPr>
          </a:p>
        </p:txBody>
      </p:sp>
    </p:spTree>
    <p:extLst>
      <p:ext uri="{BB962C8B-B14F-4D97-AF65-F5344CB8AC3E}">
        <p14:creationId xmlns:p14="http://schemas.microsoft.com/office/powerpoint/2010/main" val="1136417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26691">
                                            <p:txEl>
                                              <p:pRg st="0" end="0"/>
                                            </p:txEl>
                                          </p:spTgt>
                                        </p:tgtEl>
                                        <p:attrNameLst>
                                          <p:attrName>style.visibility</p:attrName>
                                        </p:attrNameLst>
                                      </p:cBhvr>
                                      <p:to>
                                        <p:strVal val="visible"/>
                                      </p:to>
                                    </p:set>
                                    <p:anim calcmode="lin" valueType="num">
                                      <p:cBhvr additive="base">
                                        <p:cTn id="7" dur="500" fill="hold"/>
                                        <p:tgtEl>
                                          <p:spTgt spid="6266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266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26691">
                                            <p:txEl>
                                              <p:pRg st="1" end="1"/>
                                            </p:txEl>
                                          </p:spTgt>
                                        </p:tgtEl>
                                        <p:attrNameLst>
                                          <p:attrName>style.visibility</p:attrName>
                                        </p:attrNameLst>
                                      </p:cBhvr>
                                      <p:to>
                                        <p:strVal val="visible"/>
                                      </p:to>
                                    </p:set>
                                    <p:anim calcmode="lin" valueType="num">
                                      <p:cBhvr additive="base">
                                        <p:cTn id="11" dur="500" fill="hold"/>
                                        <p:tgtEl>
                                          <p:spTgt spid="62669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2669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26691">
                                            <p:txEl>
                                              <p:pRg st="2" end="2"/>
                                            </p:txEl>
                                          </p:spTgt>
                                        </p:tgtEl>
                                        <p:attrNameLst>
                                          <p:attrName>style.visibility</p:attrName>
                                        </p:attrNameLst>
                                      </p:cBhvr>
                                      <p:to>
                                        <p:strVal val="visible"/>
                                      </p:to>
                                    </p:set>
                                    <p:anim calcmode="lin" valueType="num">
                                      <p:cBhvr additive="base">
                                        <p:cTn id="15" dur="500" fill="hold"/>
                                        <p:tgtEl>
                                          <p:spTgt spid="62669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62669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26691">
                                            <p:txEl>
                                              <p:pRg st="3" end="3"/>
                                            </p:txEl>
                                          </p:spTgt>
                                        </p:tgtEl>
                                        <p:attrNameLst>
                                          <p:attrName>style.visibility</p:attrName>
                                        </p:attrNameLst>
                                      </p:cBhvr>
                                      <p:to>
                                        <p:strVal val="visible"/>
                                      </p:to>
                                    </p:set>
                                    <p:anim calcmode="lin" valueType="num">
                                      <p:cBhvr additive="base">
                                        <p:cTn id="19" dur="500" fill="hold"/>
                                        <p:tgtEl>
                                          <p:spTgt spid="62669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2669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626691">
                                            <p:txEl>
                                              <p:pRg st="4" end="4"/>
                                            </p:txEl>
                                          </p:spTgt>
                                        </p:tgtEl>
                                        <p:attrNameLst>
                                          <p:attrName>style.visibility</p:attrName>
                                        </p:attrNameLst>
                                      </p:cBhvr>
                                      <p:to>
                                        <p:strVal val="visible"/>
                                      </p:to>
                                    </p:set>
                                    <p:anim calcmode="lin" valueType="num">
                                      <p:cBhvr additive="base">
                                        <p:cTn id="23" dur="500" fill="hold"/>
                                        <p:tgtEl>
                                          <p:spTgt spid="626691">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6266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626691">
                                            <p:txEl>
                                              <p:pRg st="5" end="5"/>
                                            </p:txEl>
                                          </p:spTgt>
                                        </p:tgtEl>
                                        <p:attrNameLst>
                                          <p:attrName>style.visibility</p:attrName>
                                        </p:attrNameLst>
                                      </p:cBhvr>
                                      <p:to>
                                        <p:strVal val="visible"/>
                                      </p:to>
                                    </p:set>
                                    <p:anim calcmode="lin" valueType="num">
                                      <p:cBhvr additive="base">
                                        <p:cTn id="29" dur="500" fill="hold"/>
                                        <p:tgtEl>
                                          <p:spTgt spid="62669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6266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626691">
                                            <p:txEl>
                                              <p:pRg st="6" end="6"/>
                                            </p:txEl>
                                          </p:spTgt>
                                        </p:tgtEl>
                                        <p:attrNameLst>
                                          <p:attrName>style.visibility</p:attrName>
                                        </p:attrNameLst>
                                      </p:cBhvr>
                                      <p:to>
                                        <p:strVal val="visible"/>
                                      </p:to>
                                    </p:set>
                                    <p:anim calcmode="lin" valueType="num">
                                      <p:cBhvr additive="base">
                                        <p:cTn id="35" dur="500" fill="hold"/>
                                        <p:tgtEl>
                                          <p:spTgt spid="626691">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6266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626691">
                                            <p:txEl>
                                              <p:pRg st="7" end="7"/>
                                            </p:txEl>
                                          </p:spTgt>
                                        </p:tgtEl>
                                        <p:attrNameLst>
                                          <p:attrName>style.visibility</p:attrName>
                                        </p:attrNameLst>
                                      </p:cBhvr>
                                      <p:to>
                                        <p:strVal val="visible"/>
                                      </p:to>
                                    </p:set>
                                    <p:anim calcmode="lin" valueType="num">
                                      <p:cBhvr additive="base">
                                        <p:cTn id="41" dur="500" fill="hold"/>
                                        <p:tgtEl>
                                          <p:spTgt spid="62669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626691">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626691">
                                            <p:txEl>
                                              <p:pRg st="8" end="8"/>
                                            </p:txEl>
                                          </p:spTgt>
                                        </p:tgtEl>
                                        <p:attrNameLst>
                                          <p:attrName>style.visibility</p:attrName>
                                        </p:attrNameLst>
                                      </p:cBhvr>
                                      <p:to>
                                        <p:strVal val="visible"/>
                                      </p:to>
                                    </p:set>
                                    <p:anim calcmode="lin" valueType="num">
                                      <p:cBhvr additive="base">
                                        <p:cTn id="45" dur="500" fill="hold"/>
                                        <p:tgtEl>
                                          <p:spTgt spid="626691">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6266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26692"/>
                                        </p:tgtEl>
                                        <p:attrNameLst>
                                          <p:attrName>style.visibility</p:attrName>
                                        </p:attrNameLst>
                                      </p:cBhvr>
                                      <p:to>
                                        <p:strVal val="visible"/>
                                      </p:to>
                                    </p:set>
                                    <p:anim calcmode="lin" valueType="num">
                                      <p:cBhvr additive="base">
                                        <p:cTn id="51" dur="500" fill="hold"/>
                                        <p:tgtEl>
                                          <p:spTgt spid="626692"/>
                                        </p:tgtEl>
                                        <p:attrNameLst>
                                          <p:attrName>ppt_x</p:attrName>
                                        </p:attrNameLst>
                                      </p:cBhvr>
                                      <p:tavLst>
                                        <p:tav tm="0">
                                          <p:val>
                                            <p:strVal val="#ppt_x"/>
                                          </p:val>
                                        </p:tav>
                                        <p:tav tm="100000">
                                          <p:val>
                                            <p:strVal val="#ppt_x"/>
                                          </p:val>
                                        </p:tav>
                                      </p:tavLst>
                                    </p:anim>
                                    <p:anim calcmode="lin" valueType="num">
                                      <p:cBhvr additive="base">
                                        <p:cTn id="52" dur="500" fill="hold"/>
                                        <p:tgtEl>
                                          <p:spTgt spid="6266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t>P3: Round Robin</a:t>
            </a:r>
          </a:p>
        </p:txBody>
      </p:sp>
      <p:sp>
        <p:nvSpPr>
          <p:cNvPr id="52227" name="Content Placeholder 2"/>
          <p:cNvSpPr>
            <a:spLocks noGrp="1"/>
          </p:cNvSpPr>
          <p:nvPr>
            <p:ph idx="1"/>
          </p:nvPr>
        </p:nvSpPr>
        <p:spPr/>
        <p:txBody>
          <a:bodyPr/>
          <a:lstStyle/>
          <a:p>
            <a:r>
              <a:rPr lang="en-US" dirty="0" smtClean="0"/>
              <a:t>Each task gets resource for a fixed period of time (time quantum)</a:t>
            </a:r>
          </a:p>
          <a:p>
            <a:pPr lvl="1"/>
            <a:r>
              <a:rPr lang="en-US" dirty="0" smtClean="0"/>
              <a:t>If task doesn’t complete, it goes back in line</a:t>
            </a:r>
          </a:p>
          <a:p>
            <a:r>
              <a:rPr lang="en-US" dirty="0" smtClean="0"/>
              <a:t>Need to pick a time quantum</a:t>
            </a:r>
          </a:p>
          <a:p>
            <a:pPr lvl="1"/>
            <a:r>
              <a:rPr lang="en-US" dirty="0" smtClean="0"/>
              <a:t>What if time quantum is too long?  </a:t>
            </a:r>
          </a:p>
          <a:p>
            <a:pPr lvl="2"/>
            <a:r>
              <a:rPr lang="en-US" dirty="0" smtClean="0"/>
              <a:t>Infinite?</a:t>
            </a:r>
          </a:p>
          <a:p>
            <a:pPr lvl="3"/>
            <a:r>
              <a:rPr lang="en-US" i="1" dirty="0" smtClean="0"/>
              <a:t>Then it will be equivalent to FCFS or FIFO</a:t>
            </a:r>
          </a:p>
          <a:p>
            <a:pPr lvl="1"/>
            <a:r>
              <a:rPr lang="en-US" dirty="0" smtClean="0"/>
              <a:t>What if time quantum is too short?  </a:t>
            </a:r>
          </a:p>
          <a:p>
            <a:pPr lvl="2"/>
            <a:r>
              <a:rPr lang="en-US" dirty="0" smtClean="0"/>
              <a:t>One instruction?</a:t>
            </a:r>
          </a:p>
          <a:p>
            <a:pPr lvl="3"/>
            <a:r>
              <a:rPr lang="en-US" dirty="0" smtClean="0"/>
              <a:t>Too much overhead of swapping processes</a:t>
            </a:r>
          </a:p>
        </p:txBody>
      </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21</a:t>
            </a:fld>
            <a:endParaRPr lang="en-US" dirty="0">
              <a:solidFill>
                <a:srgbClr val="FFFFFF"/>
              </a:solidFill>
            </a:endParaRPr>
          </a:p>
        </p:txBody>
      </p:sp>
    </p:spTree>
    <p:extLst>
      <p:ext uri="{BB962C8B-B14F-4D97-AF65-F5344CB8AC3E}">
        <p14:creationId xmlns:p14="http://schemas.microsoft.com/office/powerpoint/2010/main" val="93771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5" end="5"/>
                                            </p:txEl>
                                          </p:spTgt>
                                        </p:tgtEl>
                                        <p:attrNameLst>
                                          <p:attrName>style.visibility</p:attrName>
                                        </p:attrNameLst>
                                      </p:cBhvr>
                                      <p:to>
                                        <p:strVal val="visible"/>
                                      </p:to>
                                    </p:set>
                                    <p:anim calcmode="lin" valueType="num">
                                      <p:cBhvr additive="base">
                                        <p:cTn id="7" dur="5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7">
                                            <p:txEl>
                                              <p:pRg st="8" end="8"/>
                                            </p:txEl>
                                          </p:spTgt>
                                        </p:tgtEl>
                                        <p:attrNameLst>
                                          <p:attrName>style.visibility</p:attrName>
                                        </p:attrNameLst>
                                      </p:cBhvr>
                                      <p:to>
                                        <p:strVal val="visible"/>
                                      </p:to>
                                    </p:set>
                                    <p:anim calcmode="lin" valueType="num">
                                      <p:cBhvr additive="base">
                                        <p:cTn id="13" dur="500" fill="hold"/>
                                        <p:tgtEl>
                                          <p:spTgt spid="52227">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Round Robin</a:t>
            </a:r>
          </a:p>
        </p:txBody>
      </p:sp>
      <p:pic>
        <p:nvPicPr>
          <p:cNvPr id="54275" name="Content Placeholder 5" descr="badFIFORR.pdf"/>
          <p:cNvPicPr>
            <a:picLocks noGrp="1" noChangeAspect="1"/>
          </p:cNvPicPr>
          <p:nvPr>
            <p:ph idx="1"/>
          </p:nvPr>
        </p:nvPicPr>
        <p:blipFill>
          <a:blip r:embed="rId3">
            <a:extLst>
              <a:ext uri="{28A0092B-C50C-407E-A947-70E740481C1C}">
                <a14:useLocalDpi xmlns:a14="http://schemas.microsoft.com/office/drawing/2010/main" val="0"/>
              </a:ext>
            </a:extLst>
          </a:blip>
          <a:srcRect l="-31680" r="-31680"/>
          <a:stretch>
            <a:fillRect/>
          </a:stretch>
        </p:blipFill>
        <p:spPr>
          <a:xfrm>
            <a:off x="-334963" y="1600200"/>
            <a:ext cx="9707563" cy="5257800"/>
          </a:xfrm>
        </p:spPr>
      </p:pic>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22</a:t>
            </a:fld>
            <a:endParaRPr lang="en-US" dirty="0">
              <a:solidFill>
                <a:srgbClr val="FFFFFF"/>
              </a:solidFill>
            </a:endParaRPr>
          </a:p>
        </p:txBody>
      </p:sp>
    </p:spTree>
    <p:extLst>
      <p:ext uri="{BB962C8B-B14F-4D97-AF65-F5344CB8AC3E}">
        <p14:creationId xmlns:p14="http://schemas.microsoft.com/office/powerpoint/2010/main" val="22216348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Round Robin vs. FIFO</a:t>
            </a:r>
          </a:p>
        </p:txBody>
      </p:sp>
      <p:sp>
        <p:nvSpPr>
          <p:cNvPr id="56323" name="Content Placeholder 2"/>
          <p:cNvSpPr>
            <a:spLocks noGrp="1"/>
          </p:cNvSpPr>
          <p:nvPr>
            <p:ph idx="1"/>
          </p:nvPr>
        </p:nvSpPr>
        <p:spPr/>
        <p:txBody>
          <a:bodyPr/>
          <a:lstStyle/>
          <a:p>
            <a:r>
              <a:rPr lang="en-US" dirty="0" smtClean="0"/>
              <a:t>Assuming zero-cost time slice, is Round Robin always better than FIFO?</a:t>
            </a:r>
          </a:p>
          <a:p>
            <a:pPr lvl="1"/>
            <a:r>
              <a:rPr lang="en-US" i="1" dirty="0" smtClean="0"/>
              <a:t>No. </a:t>
            </a:r>
            <a:r>
              <a:rPr lang="en-US" sz="2800" i="1" dirty="0"/>
              <a:t>R</a:t>
            </a:r>
            <a:r>
              <a:rPr lang="en-US" sz="2800" i="1" dirty="0" smtClean="0"/>
              <a:t>ound </a:t>
            </a:r>
            <a:r>
              <a:rPr lang="en-US" sz="2800" i="1" dirty="0"/>
              <a:t>robin is better for short jobs, but it is poor for jobs that are the same length.</a:t>
            </a:r>
            <a:endParaRPr lang="en-US" i="1" dirty="0" smtClean="0"/>
          </a:p>
          <a:p>
            <a:r>
              <a:rPr lang="en-US" dirty="0"/>
              <a:t>What’s the worst case for </a:t>
            </a:r>
            <a:r>
              <a:rPr lang="en-US" dirty="0" smtClean="0"/>
              <a:t>Round Robin?</a:t>
            </a:r>
          </a:p>
          <a:p>
            <a:pPr lvl="1"/>
            <a:r>
              <a:rPr lang="en-US" dirty="0" smtClean="0"/>
              <a:t>CPU devoted to Overhead </a:t>
            </a:r>
            <a:endParaRPr lang="en-US" dirty="0"/>
          </a:p>
          <a:p>
            <a:endParaRPr lang="en-US" b="1" dirty="0" smtClean="0"/>
          </a:p>
          <a:p>
            <a:endParaRPr lang="en-US" dirty="0" smtClean="0"/>
          </a:p>
        </p:txBody>
      </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23</a:t>
            </a:fld>
            <a:endParaRPr lang="en-US" dirty="0">
              <a:solidFill>
                <a:srgbClr val="FFFFFF"/>
              </a:solidFill>
            </a:endParaRPr>
          </a:p>
        </p:txBody>
      </p:sp>
    </p:spTree>
    <p:extLst>
      <p:ext uri="{BB962C8B-B14F-4D97-AF65-F5344CB8AC3E}">
        <p14:creationId xmlns:p14="http://schemas.microsoft.com/office/powerpoint/2010/main" val="317489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Content Placeholder 5" descr="equalLength.pdf"/>
          <p:cNvPicPr>
            <a:picLocks noGrp="1" noChangeAspect="1"/>
          </p:cNvPicPr>
          <p:nvPr>
            <p:ph idx="1"/>
          </p:nvPr>
        </p:nvPicPr>
        <p:blipFill>
          <a:blip r:embed="rId3">
            <a:extLst>
              <a:ext uri="{28A0092B-C50C-407E-A947-70E740481C1C}">
                <a14:useLocalDpi xmlns:a14="http://schemas.microsoft.com/office/drawing/2010/main" val="0"/>
              </a:ext>
            </a:extLst>
          </a:blip>
          <a:srcRect l="-31680" r="-31680"/>
          <a:stretch>
            <a:fillRect/>
          </a:stretch>
        </p:blipFill>
        <p:spPr>
          <a:xfrm>
            <a:off x="-647700" y="1523999"/>
            <a:ext cx="10664825" cy="5426075"/>
          </a:xfrm>
        </p:spPr>
      </p:pic>
      <p:sp>
        <p:nvSpPr>
          <p:cNvPr id="58371" name="Title 6"/>
          <p:cNvSpPr>
            <a:spLocks noGrp="1"/>
          </p:cNvSpPr>
          <p:nvPr>
            <p:ph type="title"/>
          </p:nvPr>
        </p:nvSpPr>
        <p:spPr/>
        <p:txBody>
          <a:bodyPr/>
          <a:lstStyle/>
          <a:p>
            <a:r>
              <a:rPr lang="en-US" dirty="0" smtClean="0"/>
              <a:t>Round Robin vs. FIFO</a:t>
            </a:r>
          </a:p>
        </p:txBody>
      </p:sp>
      <p:sp>
        <p:nvSpPr>
          <p:cNvPr id="5" name="TextBox 4"/>
          <p:cNvSpPr txBox="1"/>
          <p:nvPr/>
        </p:nvSpPr>
        <p:spPr>
          <a:xfrm>
            <a:off x="6553200" y="1676400"/>
            <a:ext cx="2651688" cy="923330"/>
          </a:xfrm>
          <a:prstGeom prst="rect">
            <a:avLst/>
          </a:prstGeom>
          <a:noFill/>
        </p:spPr>
        <p:txBody>
          <a:bodyPr wrap="none" rtlCol="0">
            <a:spAutoFit/>
          </a:bodyPr>
          <a:lstStyle/>
          <a:p>
            <a:r>
              <a:rPr lang="en-US" dirty="0" smtClean="0"/>
              <a:t>Average Response Time </a:t>
            </a:r>
          </a:p>
          <a:p>
            <a:r>
              <a:rPr lang="en-US" dirty="0" smtClean="0"/>
              <a:t>= (21+22+23+24+25)/5</a:t>
            </a:r>
          </a:p>
          <a:p>
            <a:r>
              <a:rPr lang="en-US" dirty="0" smtClean="0"/>
              <a:t>= 23</a:t>
            </a:r>
            <a:endParaRPr lang="en-US" dirty="0"/>
          </a:p>
        </p:txBody>
      </p:sp>
      <p:sp>
        <p:nvSpPr>
          <p:cNvPr id="8" name="TextBox 7"/>
          <p:cNvSpPr txBox="1"/>
          <p:nvPr/>
        </p:nvSpPr>
        <p:spPr>
          <a:xfrm>
            <a:off x="6416112" y="4184499"/>
            <a:ext cx="2525050" cy="923330"/>
          </a:xfrm>
          <a:prstGeom prst="rect">
            <a:avLst/>
          </a:prstGeom>
          <a:noFill/>
        </p:spPr>
        <p:txBody>
          <a:bodyPr wrap="none" rtlCol="0">
            <a:spAutoFit/>
          </a:bodyPr>
          <a:lstStyle/>
          <a:p>
            <a:r>
              <a:rPr lang="en-US" dirty="0" smtClean="0"/>
              <a:t>Average Response Time </a:t>
            </a:r>
          </a:p>
          <a:p>
            <a:r>
              <a:rPr lang="en-US" dirty="0" smtClean="0"/>
              <a:t>= (5+10+15+20+25)/5</a:t>
            </a:r>
          </a:p>
          <a:p>
            <a:r>
              <a:rPr lang="en-US" dirty="0" smtClean="0"/>
              <a:t>= 15</a:t>
            </a:r>
            <a:endParaRPr lang="en-US" dirty="0"/>
          </a:p>
        </p:txBody>
      </p:sp>
      <p:sp>
        <p:nvSpPr>
          <p:cNvPr id="6" name="Date Placeholder 5"/>
          <p:cNvSpPr>
            <a:spLocks noGrp="1"/>
          </p:cNvSpPr>
          <p:nvPr>
            <p:ph type="dt" sz="half" idx="10"/>
          </p:nvPr>
        </p:nvSpPr>
        <p:spPr/>
        <p:txBody>
          <a:bodyPr/>
          <a:lstStyle/>
          <a:p>
            <a:r>
              <a:rPr lang="en-US" smtClean="0"/>
              <a:t>Feb-23, 2016</a:t>
            </a:r>
            <a:endParaRPr lang="en-US" dirty="0"/>
          </a:p>
        </p:txBody>
      </p:sp>
      <p:sp>
        <p:nvSpPr>
          <p:cNvPr id="7" name="Footer Placeholder 6"/>
          <p:cNvSpPr>
            <a:spLocks noGrp="1"/>
          </p:cNvSpPr>
          <p:nvPr>
            <p:ph type="ftr" sz="quarter" idx="11"/>
          </p:nvPr>
        </p:nvSpPr>
        <p:spPr/>
        <p:txBody>
          <a:bodyPr/>
          <a:lstStyle/>
          <a:p>
            <a:r>
              <a:rPr lang="en-US" smtClean="0"/>
              <a:t>CSCE-313 Spring 2016</a:t>
            </a:r>
            <a:endParaRPr lang="en-US"/>
          </a:p>
        </p:txBody>
      </p:sp>
      <p:sp>
        <p:nvSpPr>
          <p:cNvPr id="9" name="Slide Number Placeholder 8"/>
          <p:cNvSpPr>
            <a:spLocks noGrp="1"/>
          </p:cNvSpPr>
          <p:nvPr>
            <p:ph type="sldNum" sz="quarter" idx="12"/>
          </p:nvPr>
        </p:nvSpPr>
        <p:spPr/>
        <p:txBody>
          <a:bodyPr>
            <a:normAutofit fontScale="85000" lnSpcReduction="20000"/>
          </a:bodyPr>
          <a:lstStyle/>
          <a:p>
            <a:fld id="{1AD93096-5B34-4342-9326-69289CEAE4C2}" type="slidenum">
              <a:rPr lang="en-US" smtClean="0"/>
              <a:pPr/>
              <a:t>24</a:t>
            </a:fld>
            <a:endParaRPr lang="en-US" dirty="0">
              <a:solidFill>
                <a:srgbClr val="FFFFFF"/>
              </a:solidFill>
            </a:endParaRPr>
          </a:p>
        </p:txBody>
      </p:sp>
    </p:spTree>
    <p:extLst>
      <p:ext uri="{BB962C8B-B14F-4D97-AF65-F5344CB8AC3E}">
        <p14:creationId xmlns:p14="http://schemas.microsoft.com/office/powerpoint/2010/main" val="37098352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Round Robin vs. Fairness</a:t>
            </a:r>
          </a:p>
        </p:txBody>
      </p:sp>
      <p:sp>
        <p:nvSpPr>
          <p:cNvPr id="60419" name="Content Placeholder 2"/>
          <p:cNvSpPr>
            <a:spLocks noGrp="1"/>
          </p:cNvSpPr>
          <p:nvPr>
            <p:ph idx="1"/>
          </p:nvPr>
        </p:nvSpPr>
        <p:spPr/>
        <p:txBody>
          <a:bodyPr/>
          <a:lstStyle/>
          <a:p>
            <a:r>
              <a:rPr lang="en-US" dirty="0" smtClean="0"/>
              <a:t>Is Round Robin always fair?</a:t>
            </a:r>
          </a:p>
          <a:p>
            <a:pPr lvl="1"/>
            <a:r>
              <a:rPr lang="en-US" i="1" dirty="0">
                <a:latin typeface="Times New Roman" panose="02020603050405020304" pitchFamily="18" charset="0"/>
              </a:rPr>
              <a:t>round robin ensures we don’t starve, and gives everyone a turn, </a:t>
            </a:r>
            <a:r>
              <a:rPr lang="en-US" i="1" dirty="0" smtClean="0">
                <a:latin typeface="Times New Roman" panose="02020603050405020304" pitchFamily="18" charset="0"/>
              </a:rPr>
              <a:t>but lets </a:t>
            </a:r>
            <a:r>
              <a:rPr lang="en-US" i="1" dirty="0">
                <a:latin typeface="Times New Roman" panose="02020603050405020304" pitchFamily="18" charset="0"/>
              </a:rPr>
              <a:t>short tasks complete before long tasks</a:t>
            </a:r>
            <a:endParaRPr lang="en-US" i="1" dirty="0" smtClean="0"/>
          </a:p>
          <a:p>
            <a:endParaRPr lang="en-US" dirty="0" smtClean="0"/>
          </a:p>
        </p:txBody>
      </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25</a:t>
            </a:fld>
            <a:endParaRPr lang="en-US" dirty="0">
              <a:solidFill>
                <a:srgbClr val="FFFFFF"/>
              </a:solidFill>
            </a:endParaRPr>
          </a:p>
        </p:txBody>
      </p:sp>
    </p:spTree>
    <p:extLst>
      <p:ext uri="{BB962C8B-B14F-4D97-AF65-F5344CB8AC3E}">
        <p14:creationId xmlns:p14="http://schemas.microsoft.com/office/powerpoint/2010/main" val="316777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 calcmode="lin" valueType="num">
                                      <p:cBhvr additive="base">
                                        <p:cTn id="7"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Mixed Workload</a:t>
            </a:r>
          </a:p>
        </p:txBody>
      </p:sp>
      <p:pic>
        <p:nvPicPr>
          <p:cNvPr id="62467" name="Content Placeholder 3" descr="mixture.pdf"/>
          <p:cNvPicPr>
            <a:picLocks noGrp="1" noChangeAspect="1"/>
          </p:cNvPicPr>
          <p:nvPr>
            <p:ph idx="1"/>
          </p:nvPr>
        </p:nvPicPr>
        <p:blipFill>
          <a:blip r:embed="rId3">
            <a:extLst>
              <a:ext uri="{28A0092B-C50C-407E-A947-70E740481C1C}">
                <a14:useLocalDpi xmlns:a14="http://schemas.microsoft.com/office/drawing/2010/main" val="0"/>
              </a:ext>
            </a:extLst>
          </a:blip>
          <a:srcRect l="-2727" r="-2727"/>
          <a:stretch>
            <a:fillRect/>
          </a:stretch>
        </p:blipFill>
        <p:spPr>
          <a:xfrm>
            <a:off x="1335024" y="1394460"/>
            <a:ext cx="6708648" cy="3887254"/>
          </a:xfrm>
        </p:spPr>
      </p:pic>
      <p:sp>
        <p:nvSpPr>
          <p:cNvPr id="5" name="TextBox 4"/>
          <p:cNvSpPr txBox="1"/>
          <p:nvPr/>
        </p:nvSpPr>
        <p:spPr>
          <a:xfrm>
            <a:off x="228600" y="5181600"/>
            <a:ext cx="8738290" cy="1754326"/>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Times New Roman" panose="02020603050405020304" pitchFamily="18" charset="0"/>
              </a:rPr>
              <a:t>I/O task has to wait its turn for the CPU, and the result is that it gets a tiny fraction of the </a:t>
            </a:r>
          </a:p>
          <a:p>
            <a:r>
              <a:rPr lang="en-US" dirty="0" smtClean="0">
                <a:latin typeface="Times New Roman" panose="02020603050405020304" pitchFamily="18" charset="0"/>
              </a:rPr>
              <a:t>performance </a:t>
            </a:r>
            <a:r>
              <a:rPr lang="en-US" dirty="0">
                <a:latin typeface="Times New Roman" panose="02020603050405020304" pitchFamily="18" charset="0"/>
              </a:rPr>
              <a:t>it could get</a:t>
            </a:r>
            <a:r>
              <a:rPr lang="en-US" dirty="0" smtClean="0">
                <a:latin typeface="Times New Roman" panose="02020603050405020304" pitchFamily="18" charset="0"/>
              </a:rPr>
              <a:t>.</a:t>
            </a:r>
            <a:endParaRPr lang="en-US" dirty="0">
              <a:latin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rPr>
              <a:t>We could shorten the RR quantum, and that would help, but it would increase overhead.</a:t>
            </a:r>
          </a:p>
          <a:p>
            <a:pPr marL="285750" indent="-285750">
              <a:buFont typeface="Arial" panose="020B0604020202020204" pitchFamily="34" charset="0"/>
              <a:buChar char="•"/>
            </a:pPr>
            <a:r>
              <a:rPr lang="en-US" dirty="0">
                <a:latin typeface="Times New Roman" panose="02020603050405020304" pitchFamily="18" charset="0"/>
              </a:rPr>
              <a:t>W</a:t>
            </a:r>
            <a:r>
              <a:rPr lang="en-US" dirty="0" smtClean="0">
                <a:latin typeface="Times New Roman" panose="02020603050405020304" pitchFamily="18" charset="0"/>
              </a:rPr>
              <a:t>hat </a:t>
            </a:r>
            <a:r>
              <a:rPr lang="en-US" dirty="0">
                <a:latin typeface="Times New Roman" panose="02020603050405020304" pitchFamily="18" charset="0"/>
              </a:rPr>
              <a:t>would this do under </a:t>
            </a:r>
            <a:r>
              <a:rPr lang="en-US" dirty="0" smtClean="0">
                <a:latin typeface="Times New Roman" panose="02020603050405020304" pitchFamily="18" charset="0"/>
              </a:rPr>
              <a:t>SJF</a:t>
            </a:r>
          </a:p>
          <a:p>
            <a:pPr marL="742950" lvl="1" indent="-285750">
              <a:buFont typeface="Arial" panose="020B0604020202020204" pitchFamily="34" charset="0"/>
              <a:buChar char="•"/>
            </a:pPr>
            <a:r>
              <a:rPr lang="en-US" dirty="0" smtClean="0">
                <a:latin typeface="Times New Roman" panose="02020603050405020304" pitchFamily="18" charset="0"/>
              </a:rPr>
              <a:t>Every </a:t>
            </a:r>
            <a:r>
              <a:rPr lang="en-US" dirty="0">
                <a:latin typeface="Times New Roman" panose="02020603050405020304" pitchFamily="18" charset="0"/>
              </a:rPr>
              <a:t>time the task returns to the CPU, it would </a:t>
            </a:r>
            <a:r>
              <a:rPr lang="en-US" dirty="0" smtClean="0">
                <a:latin typeface="Times New Roman" panose="02020603050405020304" pitchFamily="18" charset="0"/>
              </a:rPr>
              <a:t>get </a:t>
            </a:r>
            <a:r>
              <a:rPr lang="en-US" dirty="0">
                <a:latin typeface="Times New Roman" panose="02020603050405020304" pitchFamily="18" charset="0"/>
              </a:rPr>
              <a:t>scheduled immediately!</a:t>
            </a:r>
          </a:p>
          <a:p>
            <a:endParaRPr lang="en-US" dirty="0"/>
          </a:p>
        </p:txBody>
      </p:sp>
      <p:sp>
        <p:nvSpPr>
          <p:cNvPr id="6" name="Date Placeholder 5"/>
          <p:cNvSpPr>
            <a:spLocks noGrp="1"/>
          </p:cNvSpPr>
          <p:nvPr>
            <p:ph type="dt" sz="half" idx="10"/>
          </p:nvPr>
        </p:nvSpPr>
        <p:spPr/>
        <p:txBody>
          <a:bodyPr/>
          <a:lstStyle/>
          <a:p>
            <a:r>
              <a:rPr lang="en-US" smtClean="0"/>
              <a:t>Feb-23, 2016</a:t>
            </a:r>
            <a:endParaRPr lang="en-US" dirty="0"/>
          </a:p>
        </p:txBody>
      </p:sp>
      <p:sp>
        <p:nvSpPr>
          <p:cNvPr id="7" name="Footer Placeholder 6"/>
          <p:cNvSpPr>
            <a:spLocks noGrp="1"/>
          </p:cNvSpPr>
          <p:nvPr>
            <p:ph type="ftr" sz="quarter" idx="11"/>
          </p:nvPr>
        </p:nvSpPr>
        <p:spPr/>
        <p:txBody>
          <a:bodyPr/>
          <a:lstStyle/>
          <a:p>
            <a:r>
              <a:rPr lang="en-US" smtClean="0"/>
              <a:t>CSCE-313 Spring 2016</a:t>
            </a:r>
            <a:endParaRPr lang="en-US"/>
          </a:p>
        </p:txBody>
      </p:sp>
      <p:sp>
        <p:nvSpPr>
          <p:cNvPr id="8" name="Slide Number Placeholder 7"/>
          <p:cNvSpPr>
            <a:spLocks noGrp="1"/>
          </p:cNvSpPr>
          <p:nvPr>
            <p:ph type="sldNum" sz="quarter" idx="12"/>
          </p:nvPr>
        </p:nvSpPr>
        <p:spPr/>
        <p:txBody>
          <a:bodyPr>
            <a:normAutofit fontScale="85000" lnSpcReduction="20000"/>
          </a:bodyPr>
          <a:lstStyle/>
          <a:p>
            <a:fld id="{1AD93096-5B34-4342-9326-69289CEAE4C2}" type="slidenum">
              <a:rPr lang="en-US" smtClean="0"/>
              <a:pPr/>
              <a:t>26</a:t>
            </a:fld>
            <a:endParaRPr lang="en-US" dirty="0">
              <a:solidFill>
                <a:srgbClr val="FFFFFF"/>
              </a:solidFill>
            </a:endParaRPr>
          </a:p>
        </p:txBody>
      </p:sp>
    </p:spTree>
    <p:extLst>
      <p:ext uri="{BB962C8B-B14F-4D97-AF65-F5344CB8AC3E}">
        <p14:creationId xmlns:p14="http://schemas.microsoft.com/office/powerpoint/2010/main" val="993464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smtClean="0"/>
              <a:t>Max-Min Fairness</a:t>
            </a:r>
          </a:p>
        </p:txBody>
      </p:sp>
      <p:sp>
        <p:nvSpPr>
          <p:cNvPr id="64515" name="Content Placeholder 2"/>
          <p:cNvSpPr>
            <a:spLocks noGrp="1"/>
          </p:cNvSpPr>
          <p:nvPr>
            <p:ph idx="1"/>
          </p:nvPr>
        </p:nvSpPr>
        <p:spPr/>
        <p:txBody>
          <a:bodyPr/>
          <a:lstStyle/>
          <a:p>
            <a:r>
              <a:rPr lang="en-US" smtClean="0"/>
              <a:t>How do we balance a mixture of repeating tasks:</a:t>
            </a:r>
          </a:p>
          <a:p>
            <a:pPr lvl="1"/>
            <a:r>
              <a:rPr lang="en-US" smtClean="0"/>
              <a:t>Some I/O bound, need only a little CPU</a:t>
            </a:r>
          </a:p>
          <a:p>
            <a:pPr lvl="1"/>
            <a:r>
              <a:rPr lang="en-US" smtClean="0"/>
              <a:t>Some compute bound, can use as much CPU as they are assigned</a:t>
            </a:r>
          </a:p>
          <a:p>
            <a:r>
              <a:rPr lang="en-US" smtClean="0"/>
              <a:t>One approach: maximize the minimum allocation given to a task</a:t>
            </a:r>
          </a:p>
          <a:p>
            <a:pPr lvl="1"/>
            <a:r>
              <a:rPr lang="en-US" smtClean="0"/>
              <a:t>Schedule the smallest task first, then split the remaining time using max-min</a:t>
            </a:r>
          </a:p>
          <a:p>
            <a:pPr lvl="1"/>
            <a:endParaRPr lang="en-US" smtClean="0"/>
          </a:p>
        </p:txBody>
      </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27</a:t>
            </a:fld>
            <a:endParaRPr lang="en-US" dirty="0">
              <a:solidFill>
                <a:srgbClr val="FFFFFF"/>
              </a:solidFill>
            </a:endParaRPr>
          </a:p>
        </p:txBody>
      </p:sp>
    </p:spTree>
    <p:extLst>
      <p:ext uri="{BB962C8B-B14F-4D97-AF65-F5344CB8AC3E}">
        <p14:creationId xmlns:p14="http://schemas.microsoft.com/office/powerpoint/2010/main" val="2001927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Discussion</a:t>
            </a:r>
          </a:p>
        </p:txBody>
      </p:sp>
      <p:sp>
        <p:nvSpPr>
          <p:cNvPr id="30723" name="Rectangle 3"/>
          <p:cNvSpPr>
            <a:spLocks noGrp="1" noChangeArrowheads="1"/>
          </p:cNvSpPr>
          <p:nvPr>
            <p:ph type="body" idx="1"/>
          </p:nvPr>
        </p:nvSpPr>
        <p:spPr>
          <a:xfrm>
            <a:off x="533400" y="1600200"/>
            <a:ext cx="8534400" cy="4572000"/>
          </a:xfrm>
        </p:spPr>
        <p:txBody>
          <a:bodyPr>
            <a:normAutofit lnSpcReduction="10000"/>
          </a:bodyPr>
          <a:lstStyle/>
          <a:p>
            <a:r>
              <a:rPr lang="en-US" altLang="ko-KR" dirty="0" smtClean="0">
                <a:latin typeface="Helvetica" panose="020B0604020202020204" pitchFamily="34" charset="0"/>
                <a:ea typeface="Gulim" panose="020B0600000101010101" pitchFamily="34" charset="-127"/>
              </a:rPr>
              <a:t>SJF is the best you can do at minimizing average response time</a:t>
            </a:r>
          </a:p>
          <a:p>
            <a:pPr lvl="1"/>
            <a:r>
              <a:rPr lang="en-US" altLang="ko-KR" dirty="0" smtClean="0">
                <a:latin typeface="Helvetica" panose="020B0604020202020204" pitchFamily="34" charset="0"/>
                <a:ea typeface="Gulim" panose="020B0600000101010101" pitchFamily="34" charset="-127"/>
              </a:rPr>
              <a:t>Provably optimal </a:t>
            </a:r>
            <a:endParaRPr lang="en-US" altLang="ko-KR" dirty="0">
              <a:latin typeface="Helvetica" panose="020B0604020202020204" pitchFamily="34" charset="0"/>
              <a:ea typeface="Gulim" panose="020B0600000101010101" pitchFamily="34" charset="-127"/>
            </a:endParaRPr>
          </a:p>
          <a:p>
            <a:endParaRPr lang="en-US" altLang="ko-KR" dirty="0" smtClean="0">
              <a:latin typeface="Helvetica" panose="020B0604020202020204" pitchFamily="34" charset="0"/>
              <a:ea typeface="Gulim" panose="020B0600000101010101" pitchFamily="34" charset="-127"/>
            </a:endParaRPr>
          </a:p>
          <a:p>
            <a:r>
              <a:rPr lang="en-US" altLang="ko-KR" dirty="0" smtClean="0">
                <a:latin typeface="Helvetica" panose="020B0604020202020204" pitchFamily="34" charset="0"/>
                <a:ea typeface="Gulim" panose="020B0600000101010101" pitchFamily="34" charset="-127"/>
              </a:rPr>
              <a:t>Comparison of SJF with FCFS and RR</a:t>
            </a:r>
          </a:p>
          <a:p>
            <a:pPr lvl="1"/>
            <a:r>
              <a:rPr lang="en-US" altLang="ko-KR" dirty="0" smtClean="0">
                <a:latin typeface="Helvetica" panose="020B0604020202020204" pitchFamily="34" charset="0"/>
                <a:ea typeface="Gulim" panose="020B0600000101010101" pitchFamily="34" charset="-127"/>
              </a:rPr>
              <a:t>What if all jobs the same length?</a:t>
            </a:r>
          </a:p>
          <a:p>
            <a:pPr lvl="2"/>
            <a:r>
              <a:rPr lang="en-US" altLang="ko-KR" dirty="0" smtClean="0">
                <a:latin typeface="Helvetica" panose="020B0604020202020204" pitchFamily="34" charset="0"/>
                <a:ea typeface="Gulim" panose="020B0600000101010101" pitchFamily="34" charset="-127"/>
              </a:rPr>
              <a:t>SJF becomes the same as FCFS (i.e., FCFS is best can do if all jobs the same length)</a:t>
            </a:r>
          </a:p>
          <a:p>
            <a:pPr lvl="1"/>
            <a:r>
              <a:rPr lang="en-US" altLang="ko-KR" dirty="0" smtClean="0">
                <a:latin typeface="Helvetica" panose="020B0604020202020204" pitchFamily="34" charset="0"/>
                <a:ea typeface="Gulim" panose="020B0600000101010101" pitchFamily="34" charset="-127"/>
              </a:rPr>
              <a:t>What if jobs have varying length?</a:t>
            </a:r>
          </a:p>
          <a:p>
            <a:pPr lvl="2"/>
            <a:r>
              <a:rPr lang="en-US" altLang="ko-KR" dirty="0" smtClean="0">
                <a:latin typeface="Helvetica" panose="020B0604020202020204" pitchFamily="34" charset="0"/>
                <a:ea typeface="Gulim" panose="020B0600000101010101" pitchFamily="34" charset="-127"/>
              </a:rPr>
              <a:t>SJF (and RR): short jobs not stuck behind long ones</a:t>
            </a:r>
          </a:p>
        </p:txBody>
      </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28</a:t>
            </a:fld>
            <a:endParaRPr lang="en-US" dirty="0">
              <a:solidFill>
                <a:srgbClr val="FFFFFF"/>
              </a:solidFill>
            </a:endParaRPr>
          </a:p>
        </p:txBody>
      </p:sp>
    </p:spTree>
    <p:extLst>
      <p:ext uri="{BB962C8B-B14F-4D97-AF65-F5344CB8AC3E}">
        <p14:creationId xmlns:p14="http://schemas.microsoft.com/office/powerpoint/2010/main" val="230680193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152400"/>
            <a:ext cx="9144000" cy="533400"/>
          </a:xfrm>
        </p:spPr>
        <p:txBody>
          <a:bodyPr>
            <a:normAutofit fontScale="90000"/>
          </a:bodyPr>
          <a:lstStyle/>
          <a:p>
            <a:r>
              <a:rPr lang="en-US" altLang="ko-KR" smtClean="0">
                <a:latin typeface="Helvetica" panose="020B0604020202020204" pitchFamily="34" charset="0"/>
                <a:ea typeface="Gulim" panose="020B0600000101010101" pitchFamily="34" charset="-127"/>
              </a:rPr>
              <a:t>Example to illustrate benefits of SRTF</a:t>
            </a:r>
          </a:p>
        </p:txBody>
      </p:sp>
      <p:sp>
        <p:nvSpPr>
          <p:cNvPr id="595971" name="Rectangle 3"/>
          <p:cNvSpPr>
            <a:spLocks noGrp="1" noChangeArrowheads="1"/>
          </p:cNvSpPr>
          <p:nvPr>
            <p:ph type="body" idx="1"/>
          </p:nvPr>
        </p:nvSpPr>
        <p:spPr>
          <a:xfrm>
            <a:off x="304800" y="3124200"/>
            <a:ext cx="8610600" cy="3505200"/>
          </a:xfrm>
        </p:spPr>
        <p:txBody>
          <a:bodyPr>
            <a:normAutofit fontScale="92500" lnSpcReduction="20000"/>
          </a:bodyPr>
          <a:lstStyle/>
          <a:p>
            <a:r>
              <a:rPr lang="en-US" altLang="ko-KR" dirty="0" smtClean="0">
                <a:latin typeface="Helvetica" panose="020B0604020202020204" pitchFamily="34" charset="0"/>
                <a:ea typeface="Gulim" panose="020B0600000101010101" pitchFamily="34" charset="-127"/>
              </a:rPr>
              <a:t>Three jobs:	</a:t>
            </a:r>
          </a:p>
          <a:p>
            <a:pPr lvl="1"/>
            <a:r>
              <a:rPr lang="en-US" altLang="ko-KR" dirty="0" smtClean="0">
                <a:latin typeface="Helvetica" panose="020B0604020202020204" pitchFamily="34" charset="0"/>
                <a:ea typeface="Gulim" panose="020B0600000101010101" pitchFamily="34" charset="-127"/>
              </a:rPr>
              <a:t>A,B: CPU bound, each run for a week</a:t>
            </a:r>
            <a:br>
              <a:rPr lang="en-US" altLang="ko-KR" dirty="0" smtClean="0">
                <a:latin typeface="Helvetica" panose="020B0604020202020204" pitchFamily="34" charset="0"/>
                <a:ea typeface="Gulim" panose="020B0600000101010101" pitchFamily="34" charset="-127"/>
              </a:rPr>
            </a:br>
            <a:r>
              <a:rPr lang="en-US" altLang="ko-KR" dirty="0" smtClean="0">
                <a:latin typeface="Helvetica" panose="020B0604020202020204" pitchFamily="34" charset="0"/>
                <a:ea typeface="Gulim" panose="020B0600000101010101" pitchFamily="34" charset="-127"/>
              </a:rPr>
              <a:t>C: I/O bound, loop 1ms CPU, 9ms disk I/O</a:t>
            </a:r>
          </a:p>
          <a:p>
            <a:pPr lvl="1"/>
            <a:r>
              <a:rPr lang="en-US" altLang="ko-KR" dirty="0" smtClean="0">
                <a:latin typeface="Helvetica" panose="020B0604020202020204" pitchFamily="34" charset="0"/>
                <a:ea typeface="Gulim" panose="020B0600000101010101" pitchFamily="34" charset="-127"/>
              </a:rPr>
              <a:t>If only one at a time, C uses 90% of the disk, A or B use 100% of the CPU</a:t>
            </a:r>
          </a:p>
          <a:p>
            <a:r>
              <a:rPr lang="en-US" altLang="ko-KR" dirty="0" smtClean="0">
                <a:latin typeface="Helvetica" panose="020B0604020202020204" pitchFamily="34" charset="0"/>
                <a:ea typeface="Gulim" panose="020B0600000101010101" pitchFamily="34" charset="-127"/>
              </a:rPr>
              <a:t>With FIFO:</a:t>
            </a:r>
          </a:p>
          <a:p>
            <a:pPr lvl="1"/>
            <a:r>
              <a:rPr lang="en-US" altLang="ko-KR" dirty="0" smtClean="0">
                <a:latin typeface="Helvetica" panose="020B0604020202020204" pitchFamily="34" charset="0"/>
                <a:ea typeface="Gulim" panose="020B0600000101010101" pitchFamily="34" charset="-127"/>
              </a:rPr>
              <a:t>Once A or B get in, keep CPU for one week each</a:t>
            </a:r>
          </a:p>
          <a:p>
            <a:r>
              <a:rPr lang="en-US" altLang="ko-KR" dirty="0" smtClean="0">
                <a:latin typeface="Helvetica" panose="020B0604020202020204" pitchFamily="34" charset="0"/>
                <a:ea typeface="Gulim" panose="020B0600000101010101" pitchFamily="34" charset="-127"/>
              </a:rPr>
              <a:t>What about RR or SRTF?</a:t>
            </a:r>
          </a:p>
          <a:p>
            <a:pPr lvl="1"/>
            <a:r>
              <a:rPr lang="en-US" altLang="ko-KR" dirty="0" smtClean="0">
                <a:latin typeface="Helvetica" panose="020B0604020202020204" pitchFamily="34" charset="0"/>
                <a:ea typeface="Gulim" panose="020B0600000101010101" pitchFamily="34" charset="-127"/>
              </a:rPr>
              <a:t>Easier to see with a timeline</a:t>
            </a:r>
          </a:p>
        </p:txBody>
      </p:sp>
      <p:grpSp>
        <p:nvGrpSpPr>
          <p:cNvPr id="2" name="Group 34"/>
          <p:cNvGrpSpPr>
            <a:grpSpLocks/>
          </p:cNvGrpSpPr>
          <p:nvPr/>
        </p:nvGrpSpPr>
        <p:grpSpPr bwMode="auto">
          <a:xfrm>
            <a:off x="5410200" y="1643062"/>
            <a:ext cx="2136775" cy="1785938"/>
            <a:chOff x="574" y="576"/>
            <a:chExt cx="1346" cy="1125"/>
          </a:xfrm>
        </p:grpSpPr>
        <p:sp>
          <p:nvSpPr>
            <p:cNvPr id="68618" name="Line 6"/>
            <p:cNvSpPr>
              <a:spLocks noChangeShapeType="1"/>
            </p:cNvSpPr>
            <p:nvPr/>
          </p:nvSpPr>
          <p:spPr bwMode="auto">
            <a:xfrm>
              <a:off x="574" y="1036"/>
              <a:ext cx="134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68619" name="Group 33"/>
            <p:cNvGrpSpPr>
              <a:grpSpLocks/>
            </p:cNvGrpSpPr>
            <p:nvPr/>
          </p:nvGrpSpPr>
          <p:grpSpPr bwMode="auto">
            <a:xfrm>
              <a:off x="574" y="576"/>
              <a:ext cx="1301" cy="1125"/>
              <a:chOff x="574" y="576"/>
              <a:chExt cx="1301" cy="1125"/>
            </a:xfrm>
          </p:grpSpPr>
          <p:sp>
            <p:nvSpPr>
              <p:cNvPr id="68620" name="Text Box 18"/>
              <p:cNvSpPr txBox="1">
                <a:spLocks noChangeArrowheads="1"/>
              </p:cNvSpPr>
              <p:nvPr/>
            </p:nvSpPr>
            <p:spPr bwMode="auto">
              <a:xfrm>
                <a:off x="1088" y="576"/>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r">
                  <a:spcBef>
                    <a:spcPct val="0"/>
                  </a:spcBef>
                  <a:buFontTx/>
                  <a:buNone/>
                </a:pPr>
                <a:r>
                  <a:rPr lang="en-US" sz="1800" b="1">
                    <a:latin typeface="Arial" panose="020B0604020202020204" pitchFamily="34" charset="0"/>
                    <a:cs typeface="Arial" panose="020B0604020202020204" pitchFamily="34" charset="0"/>
                  </a:rPr>
                  <a:t>C</a:t>
                </a:r>
              </a:p>
            </p:txBody>
          </p:sp>
          <p:grpSp>
            <p:nvGrpSpPr>
              <p:cNvPr id="68621" name="Group 20"/>
              <p:cNvGrpSpPr>
                <a:grpSpLocks/>
              </p:cNvGrpSpPr>
              <p:nvPr/>
            </p:nvGrpSpPr>
            <p:grpSpPr bwMode="auto">
              <a:xfrm>
                <a:off x="574" y="844"/>
                <a:ext cx="435" cy="857"/>
                <a:chOff x="574" y="844"/>
                <a:chExt cx="435" cy="857"/>
              </a:xfrm>
            </p:grpSpPr>
            <p:sp>
              <p:nvSpPr>
                <p:cNvPr id="68634" name="Line 7"/>
                <p:cNvSpPr>
                  <a:spLocks noChangeShapeType="1"/>
                </p:cNvSpPr>
                <p:nvPr/>
              </p:nvSpPr>
              <p:spPr bwMode="auto">
                <a:xfrm>
                  <a:off x="574"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35" name="Line 8"/>
                <p:cNvSpPr>
                  <a:spLocks noChangeShapeType="1"/>
                </p:cNvSpPr>
                <p:nvPr/>
              </p:nvSpPr>
              <p:spPr bwMode="auto">
                <a:xfrm>
                  <a:off x="622"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68636" name="Group 12"/>
                <p:cNvGrpSpPr>
                  <a:grpSpLocks/>
                </p:cNvGrpSpPr>
                <p:nvPr/>
              </p:nvGrpSpPr>
              <p:grpSpPr bwMode="auto">
                <a:xfrm>
                  <a:off x="611" y="1276"/>
                  <a:ext cx="398" cy="425"/>
                  <a:chOff x="642" y="1296"/>
                  <a:chExt cx="318" cy="425"/>
                </a:xfrm>
              </p:grpSpPr>
              <p:sp>
                <p:nvSpPr>
                  <p:cNvPr id="68637" name="Line 13"/>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38" name="Text Box 14"/>
                  <p:cNvSpPr txBox="1">
                    <a:spLocks noChangeArrowheads="1"/>
                  </p:cNvSpPr>
                  <p:nvPr/>
                </p:nvSpPr>
                <p:spPr bwMode="auto">
                  <a:xfrm>
                    <a:off x="642" y="1343"/>
                    <a:ext cx="280"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r">
                      <a:spcBef>
                        <a:spcPct val="0"/>
                      </a:spcBef>
                      <a:buFontTx/>
                      <a:buNone/>
                    </a:pPr>
                    <a:r>
                      <a:rPr lang="en-US" sz="1800" b="1">
                        <a:latin typeface="Arial" panose="020B0604020202020204" pitchFamily="34" charset="0"/>
                        <a:cs typeface="Arial" panose="020B0604020202020204" pitchFamily="34" charset="0"/>
                      </a:rPr>
                      <a:t>C</a:t>
                    </a:r>
                    <a:r>
                      <a:rPr lang="en-US" altLang="en-US" sz="1800" b="1">
                        <a:latin typeface="Arial" panose="020B0604020202020204" pitchFamily="34" charset="0"/>
                        <a:cs typeface="Arial" panose="020B0604020202020204" pitchFamily="34" charset="0"/>
                      </a:rPr>
                      <a:t>’</a:t>
                    </a:r>
                    <a:r>
                      <a:rPr lang="en-US" sz="1800" b="1">
                        <a:latin typeface="Arial" panose="020B0604020202020204" pitchFamily="34" charset="0"/>
                        <a:cs typeface="Arial" panose="020B0604020202020204" pitchFamily="34" charset="0"/>
                      </a:rPr>
                      <a:t>s </a:t>
                    </a:r>
                  </a:p>
                  <a:p>
                    <a:pPr algn="r">
                      <a:spcBef>
                        <a:spcPct val="0"/>
                      </a:spcBef>
                      <a:buFontTx/>
                      <a:buNone/>
                    </a:pPr>
                    <a:r>
                      <a:rPr lang="en-US" sz="1800" b="1">
                        <a:latin typeface="Arial" panose="020B0604020202020204" pitchFamily="34" charset="0"/>
                        <a:cs typeface="Arial" panose="020B0604020202020204" pitchFamily="34" charset="0"/>
                      </a:rPr>
                      <a:t>I/O</a:t>
                    </a:r>
                  </a:p>
                </p:txBody>
              </p:sp>
            </p:grpSp>
          </p:grpSp>
          <p:grpSp>
            <p:nvGrpSpPr>
              <p:cNvPr id="68622" name="Group 21"/>
              <p:cNvGrpSpPr>
                <a:grpSpLocks/>
              </p:cNvGrpSpPr>
              <p:nvPr/>
            </p:nvGrpSpPr>
            <p:grpSpPr bwMode="auto">
              <a:xfrm>
                <a:off x="1008" y="844"/>
                <a:ext cx="435" cy="857"/>
                <a:chOff x="574" y="844"/>
                <a:chExt cx="435" cy="857"/>
              </a:xfrm>
            </p:grpSpPr>
            <p:sp>
              <p:nvSpPr>
                <p:cNvPr id="68629" name="Line 22"/>
                <p:cNvSpPr>
                  <a:spLocks noChangeShapeType="1"/>
                </p:cNvSpPr>
                <p:nvPr/>
              </p:nvSpPr>
              <p:spPr bwMode="auto">
                <a:xfrm>
                  <a:off x="574"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30" name="Line 23"/>
                <p:cNvSpPr>
                  <a:spLocks noChangeShapeType="1"/>
                </p:cNvSpPr>
                <p:nvPr/>
              </p:nvSpPr>
              <p:spPr bwMode="auto">
                <a:xfrm>
                  <a:off x="622"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68631" name="Group 24"/>
                <p:cNvGrpSpPr>
                  <a:grpSpLocks/>
                </p:cNvGrpSpPr>
                <p:nvPr/>
              </p:nvGrpSpPr>
              <p:grpSpPr bwMode="auto">
                <a:xfrm>
                  <a:off x="611" y="1276"/>
                  <a:ext cx="398" cy="425"/>
                  <a:chOff x="642" y="1296"/>
                  <a:chExt cx="318" cy="425"/>
                </a:xfrm>
              </p:grpSpPr>
              <p:sp>
                <p:nvSpPr>
                  <p:cNvPr id="68632" name="Line 25"/>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33" name="Text Box 26"/>
                  <p:cNvSpPr txBox="1">
                    <a:spLocks noChangeArrowheads="1"/>
                  </p:cNvSpPr>
                  <p:nvPr/>
                </p:nvSpPr>
                <p:spPr bwMode="auto">
                  <a:xfrm>
                    <a:off x="642" y="1343"/>
                    <a:ext cx="280"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r">
                      <a:spcBef>
                        <a:spcPct val="0"/>
                      </a:spcBef>
                      <a:buFontTx/>
                      <a:buNone/>
                    </a:pPr>
                    <a:r>
                      <a:rPr lang="en-US" sz="1800" b="1">
                        <a:latin typeface="Arial" panose="020B0604020202020204" pitchFamily="34" charset="0"/>
                        <a:cs typeface="Arial" panose="020B0604020202020204" pitchFamily="34" charset="0"/>
                      </a:rPr>
                      <a:t>C</a:t>
                    </a:r>
                    <a:r>
                      <a:rPr lang="en-US" altLang="en-US" sz="1800" b="1">
                        <a:latin typeface="Arial" panose="020B0604020202020204" pitchFamily="34" charset="0"/>
                        <a:cs typeface="Arial" panose="020B0604020202020204" pitchFamily="34" charset="0"/>
                      </a:rPr>
                      <a:t>’</a:t>
                    </a:r>
                    <a:r>
                      <a:rPr lang="en-US" sz="1800" b="1">
                        <a:latin typeface="Arial" panose="020B0604020202020204" pitchFamily="34" charset="0"/>
                        <a:cs typeface="Arial" panose="020B0604020202020204" pitchFamily="34" charset="0"/>
                      </a:rPr>
                      <a:t>s </a:t>
                    </a:r>
                  </a:p>
                  <a:p>
                    <a:pPr algn="r">
                      <a:spcBef>
                        <a:spcPct val="0"/>
                      </a:spcBef>
                      <a:buFontTx/>
                      <a:buNone/>
                    </a:pPr>
                    <a:r>
                      <a:rPr lang="en-US" sz="1800" b="1">
                        <a:latin typeface="Arial" panose="020B0604020202020204" pitchFamily="34" charset="0"/>
                        <a:cs typeface="Arial" panose="020B0604020202020204" pitchFamily="34" charset="0"/>
                      </a:rPr>
                      <a:t>I/O</a:t>
                    </a:r>
                  </a:p>
                </p:txBody>
              </p:sp>
            </p:grpSp>
          </p:grpSp>
          <p:grpSp>
            <p:nvGrpSpPr>
              <p:cNvPr id="68623" name="Group 27"/>
              <p:cNvGrpSpPr>
                <a:grpSpLocks/>
              </p:cNvGrpSpPr>
              <p:nvPr/>
            </p:nvGrpSpPr>
            <p:grpSpPr bwMode="auto">
              <a:xfrm>
                <a:off x="1440" y="844"/>
                <a:ext cx="435" cy="857"/>
                <a:chOff x="574" y="844"/>
                <a:chExt cx="435" cy="857"/>
              </a:xfrm>
            </p:grpSpPr>
            <p:sp>
              <p:nvSpPr>
                <p:cNvPr id="68624" name="Line 28"/>
                <p:cNvSpPr>
                  <a:spLocks noChangeShapeType="1"/>
                </p:cNvSpPr>
                <p:nvPr/>
              </p:nvSpPr>
              <p:spPr bwMode="auto">
                <a:xfrm>
                  <a:off x="574"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25" name="Line 29"/>
                <p:cNvSpPr>
                  <a:spLocks noChangeShapeType="1"/>
                </p:cNvSpPr>
                <p:nvPr/>
              </p:nvSpPr>
              <p:spPr bwMode="auto">
                <a:xfrm>
                  <a:off x="622"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68626" name="Group 30"/>
                <p:cNvGrpSpPr>
                  <a:grpSpLocks/>
                </p:cNvGrpSpPr>
                <p:nvPr/>
              </p:nvGrpSpPr>
              <p:grpSpPr bwMode="auto">
                <a:xfrm>
                  <a:off x="611" y="1276"/>
                  <a:ext cx="398" cy="425"/>
                  <a:chOff x="642" y="1296"/>
                  <a:chExt cx="318" cy="425"/>
                </a:xfrm>
              </p:grpSpPr>
              <p:sp>
                <p:nvSpPr>
                  <p:cNvPr id="68627" name="Line 31"/>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28" name="Text Box 32"/>
                  <p:cNvSpPr txBox="1">
                    <a:spLocks noChangeArrowheads="1"/>
                  </p:cNvSpPr>
                  <p:nvPr/>
                </p:nvSpPr>
                <p:spPr bwMode="auto">
                  <a:xfrm>
                    <a:off x="642" y="1343"/>
                    <a:ext cx="280"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r">
                      <a:spcBef>
                        <a:spcPct val="0"/>
                      </a:spcBef>
                      <a:buFontTx/>
                      <a:buNone/>
                    </a:pPr>
                    <a:r>
                      <a:rPr lang="en-US" sz="1800" b="1">
                        <a:latin typeface="Arial" panose="020B0604020202020204" pitchFamily="34" charset="0"/>
                        <a:cs typeface="Arial" panose="020B0604020202020204" pitchFamily="34" charset="0"/>
                      </a:rPr>
                      <a:t>C</a:t>
                    </a:r>
                    <a:r>
                      <a:rPr lang="en-US" altLang="en-US" sz="1800" b="1">
                        <a:latin typeface="Arial" panose="020B0604020202020204" pitchFamily="34" charset="0"/>
                        <a:cs typeface="Arial" panose="020B0604020202020204" pitchFamily="34" charset="0"/>
                      </a:rPr>
                      <a:t>’</a:t>
                    </a:r>
                    <a:r>
                      <a:rPr lang="en-US" sz="1800" b="1">
                        <a:latin typeface="Arial" panose="020B0604020202020204" pitchFamily="34" charset="0"/>
                        <a:cs typeface="Arial" panose="020B0604020202020204" pitchFamily="34" charset="0"/>
                      </a:rPr>
                      <a:t>s </a:t>
                    </a:r>
                  </a:p>
                  <a:p>
                    <a:pPr algn="r">
                      <a:spcBef>
                        <a:spcPct val="0"/>
                      </a:spcBef>
                      <a:buFontTx/>
                      <a:buNone/>
                    </a:pPr>
                    <a:r>
                      <a:rPr lang="en-US" sz="1800" b="1">
                        <a:latin typeface="Arial" panose="020B0604020202020204" pitchFamily="34" charset="0"/>
                        <a:cs typeface="Arial" panose="020B0604020202020204" pitchFamily="34" charset="0"/>
                      </a:rPr>
                      <a:t>I/O</a:t>
                    </a:r>
                  </a:p>
                </p:txBody>
              </p:sp>
            </p:grpSp>
          </p:grpSp>
        </p:grpSp>
      </p:grpSp>
      <p:grpSp>
        <p:nvGrpSpPr>
          <p:cNvPr id="10" name="Group 51"/>
          <p:cNvGrpSpPr>
            <a:grpSpLocks/>
          </p:cNvGrpSpPr>
          <p:nvPr/>
        </p:nvGrpSpPr>
        <p:grpSpPr bwMode="auto">
          <a:xfrm>
            <a:off x="1139825" y="1685925"/>
            <a:ext cx="3127375" cy="992187"/>
            <a:chOff x="574" y="603"/>
            <a:chExt cx="1970" cy="625"/>
          </a:xfrm>
        </p:grpSpPr>
        <p:sp>
          <p:nvSpPr>
            <p:cNvPr id="68614" name="Line 37"/>
            <p:cNvSpPr>
              <a:spLocks noChangeShapeType="1"/>
            </p:cNvSpPr>
            <p:nvPr/>
          </p:nvSpPr>
          <p:spPr bwMode="auto">
            <a:xfrm>
              <a:off x="574" y="1036"/>
              <a:ext cx="197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15" name="Line 38"/>
            <p:cNvSpPr>
              <a:spLocks noChangeShapeType="1"/>
            </p:cNvSpPr>
            <p:nvPr/>
          </p:nvSpPr>
          <p:spPr bwMode="auto">
            <a:xfrm>
              <a:off x="574"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16" name="Line 40"/>
            <p:cNvSpPr>
              <a:spLocks noChangeShapeType="1"/>
            </p:cNvSpPr>
            <p:nvPr/>
          </p:nvSpPr>
          <p:spPr bwMode="auto">
            <a:xfrm>
              <a:off x="2542" y="84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68617" name="Text Box 47"/>
            <p:cNvSpPr txBox="1">
              <a:spLocks noChangeArrowheads="1"/>
            </p:cNvSpPr>
            <p:nvPr/>
          </p:nvSpPr>
          <p:spPr bwMode="auto">
            <a:xfrm>
              <a:off x="1251" y="603"/>
              <a:ext cx="54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Arial" panose="020B0604020202020204" pitchFamily="34" charset="0"/>
                  <a:cs typeface="Arial" panose="020B0604020202020204" pitchFamily="34" charset="0"/>
                </a:rPr>
                <a:t>A or B</a:t>
              </a:r>
            </a:p>
          </p:txBody>
        </p:sp>
      </p:grpSp>
      <p:sp>
        <p:nvSpPr>
          <p:cNvPr id="6" name="Date Placeholder 5"/>
          <p:cNvSpPr>
            <a:spLocks noGrp="1"/>
          </p:cNvSpPr>
          <p:nvPr>
            <p:ph type="dt" sz="half" idx="10"/>
          </p:nvPr>
        </p:nvSpPr>
        <p:spPr/>
        <p:txBody>
          <a:bodyPr/>
          <a:lstStyle/>
          <a:p>
            <a:r>
              <a:rPr lang="en-US" smtClean="0"/>
              <a:t>Feb-23, 2016</a:t>
            </a:r>
            <a:endParaRPr lang="en-US" dirty="0"/>
          </a:p>
        </p:txBody>
      </p:sp>
      <p:sp>
        <p:nvSpPr>
          <p:cNvPr id="7" name="Footer Placeholder 6"/>
          <p:cNvSpPr>
            <a:spLocks noGrp="1"/>
          </p:cNvSpPr>
          <p:nvPr>
            <p:ph type="ftr" sz="quarter" idx="11"/>
          </p:nvPr>
        </p:nvSpPr>
        <p:spPr/>
        <p:txBody>
          <a:bodyPr/>
          <a:lstStyle/>
          <a:p>
            <a:r>
              <a:rPr lang="en-US" smtClean="0"/>
              <a:t>CSCE-313 Spring 2016</a:t>
            </a:r>
            <a:endParaRPr lang="en-US"/>
          </a:p>
        </p:txBody>
      </p:sp>
      <p:sp>
        <p:nvSpPr>
          <p:cNvPr id="8" name="Slide Number Placeholder 7"/>
          <p:cNvSpPr>
            <a:spLocks noGrp="1"/>
          </p:cNvSpPr>
          <p:nvPr>
            <p:ph type="sldNum" sz="quarter" idx="12"/>
          </p:nvPr>
        </p:nvSpPr>
        <p:spPr/>
        <p:txBody>
          <a:bodyPr>
            <a:normAutofit fontScale="85000" lnSpcReduction="20000"/>
          </a:bodyPr>
          <a:lstStyle/>
          <a:p>
            <a:fld id="{1AD93096-5B34-4342-9326-69289CEAE4C2}" type="slidenum">
              <a:rPr lang="en-US" smtClean="0"/>
              <a:pPr/>
              <a:t>29</a:t>
            </a:fld>
            <a:endParaRPr lang="en-US" dirty="0">
              <a:solidFill>
                <a:srgbClr val="FFFFFF"/>
              </a:solidFill>
            </a:endParaRPr>
          </a:p>
        </p:txBody>
      </p:sp>
    </p:spTree>
    <p:extLst>
      <p:ext uri="{BB962C8B-B14F-4D97-AF65-F5344CB8AC3E}">
        <p14:creationId xmlns:p14="http://schemas.microsoft.com/office/powerpoint/2010/main" val="138808487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anim calcmode="lin" valueType="num">
                                      <p:cBhvr additive="base">
                                        <p:cTn id="7" dur="500" fill="hold"/>
                                        <p:tgtEl>
                                          <p:spTgt spid="5959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95971">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2" presetClass="entr" presetSubtype="2" fill="hold" grpId="0" nodeType="withEffect">
                                  <p:stCondLst>
                                    <p:cond delay="0"/>
                                  </p:stCondLst>
                                  <p:childTnLst>
                                    <p:set>
                                      <p:cBhvr>
                                        <p:cTn id="14" dur="1" fill="hold">
                                          <p:stCondLst>
                                            <p:cond delay="0"/>
                                          </p:stCondLst>
                                        </p:cTn>
                                        <p:tgtEl>
                                          <p:spTgt spid="595971">
                                            <p:txEl>
                                              <p:pRg st="1" end="1"/>
                                            </p:txEl>
                                          </p:spTgt>
                                        </p:tgtEl>
                                        <p:attrNameLst>
                                          <p:attrName>style.visibility</p:attrName>
                                        </p:attrNameLst>
                                      </p:cBhvr>
                                      <p:to>
                                        <p:strVal val="visible"/>
                                      </p:to>
                                    </p:set>
                                    <p:anim calcmode="lin" valueType="num">
                                      <p:cBhvr additive="base">
                                        <p:cTn id="15" dur="500" fill="hold"/>
                                        <p:tgtEl>
                                          <p:spTgt spid="595971">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959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595971">
                                            <p:txEl>
                                              <p:pRg st="2" end="2"/>
                                            </p:txEl>
                                          </p:spTgt>
                                        </p:tgtEl>
                                        <p:attrNameLst>
                                          <p:attrName>style.visibility</p:attrName>
                                        </p:attrNameLst>
                                      </p:cBhvr>
                                      <p:to>
                                        <p:strVal val="visible"/>
                                      </p:to>
                                    </p:set>
                                    <p:anim calcmode="lin" valueType="num">
                                      <p:cBhvr additive="base">
                                        <p:cTn id="21" dur="500" fill="hold"/>
                                        <p:tgtEl>
                                          <p:spTgt spid="595971">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959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595971">
                                            <p:txEl>
                                              <p:pRg st="3" end="3"/>
                                            </p:txEl>
                                          </p:spTgt>
                                        </p:tgtEl>
                                        <p:attrNameLst>
                                          <p:attrName>style.visibility</p:attrName>
                                        </p:attrNameLst>
                                      </p:cBhvr>
                                      <p:to>
                                        <p:strVal val="visible"/>
                                      </p:to>
                                    </p:set>
                                    <p:anim calcmode="lin" valueType="num">
                                      <p:cBhvr additive="base">
                                        <p:cTn id="27" dur="500" fill="hold"/>
                                        <p:tgtEl>
                                          <p:spTgt spid="595971">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95971">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95971">
                                            <p:txEl>
                                              <p:pRg st="4" end="4"/>
                                            </p:txEl>
                                          </p:spTgt>
                                        </p:tgtEl>
                                        <p:attrNameLst>
                                          <p:attrName>style.visibility</p:attrName>
                                        </p:attrNameLst>
                                      </p:cBhvr>
                                      <p:to>
                                        <p:strVal val="visible"/>
                                      </p:to>
                                    </p:set>
                                    <p:anim calcmode="lin" valueType="num">
                                      <p:cBhvr additive="base">
                                        <p:cTn id="31" dur="500" fill="hold"/>
                                        <p:tgtEl>
                                          <p:spTgt spid="59597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959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95971">
                                            <p:txEl>
                                              <p:pRg st="5" end="5"/>
                                            </p:txEl>
                                          </p:spTgt>
                                        </p:tgtEl>
                                        <p:attrNameLst>
                                          <p:attrName>style.visibility</p:attrName>
                                        </p:attrNameLst>
                                      </p:cBhvr>
                                      <p:to>
                                        <p:strVal val="visible"/>
                                      </p:to>
                                    </p:set>
                                    <p:anim calcmode="lin" valueType="num">
                                      <p:cBhvr additive="base">
                                        <p:cTn id="37" dur="500" fill="hold"/>
                                        <p:tgtEl>
                                          <p:spTgt spid="59597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95971">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595971">
                                            <p:txEl>
                                              <p:pRg st="6" end="6"/>
                                            </p:txEl>
                                          </p:spTgt>
                                        </p:tgtEl>
                                        <p:attrNameLst>
                                          <p:attrName>style.visibility</p:attrName>
                                        </p:attrNameLst>
                                      </p:cBhvr>
                                      <p:to>
                                        <p:strVal val="visible"/>
                                      </p:to>
                                    </p:set>
                                    <p:anim calcmode="lin" valueType="num">
                                      <p:cBhvr additive="base">
                                        <p:cTn id="41" dur="500" fill="hold"/>
                                        <p:tgtEl>
                                          <p:spTgt spid="595971">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59597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Theme – What we have explored so far</a:t>
            </a:r>
            <a:endParaRPr lang="en-US" dirty="0"/>
          </a:p>
        </p:txBody>
      </p:sp>
      <p:sp>
        <p:nvSpPr>
          <p:cNvPr id="6" name="Content Placeholder 5"/>
          <p:cNvSpPr>
            <a:spLocks noGrp="1"/>
          </p:cNvSpPr>
          <p:nvPr>
            <p:ph sz="quarter" idx="1"/>
          </p:nvPr>
        </p:nvSpPr>
        <p:spPr>
          <a:xfrm>
            <a:off x="612648" y="1600199"/>
            <a:ext cx="8455152" cy="5257801"/>
          </a:xfrm>
        </p:spPr>
        <p:txBody>
          <a:bodyPr>
            <a:normAutofit fontScale="85000" lnSpcReduction="20000"/>
          </a:bodyPr>
          <a:lstStyle/>
          <a:p>
            <a:r>
              <a:rPr lang="en-US" dirty="0" smtClean="0">
                <a:solidFill>
                  <a:schemeClr val="bg1">
                    <a:lumMod val="75000"/>
                  </a:schemeClr>
                </a:solidFill>
              </a:rPr>
              <a:t>We have seen how computer and operating systems have evolved, especially in doing multiple things at once (concurrency and parallelism)</a:t>
            </a:r>
          </a:p>
          <a:p>
            <a:r>
              <a:rPr lang="en-US" dirty="0" smtClean="0">
                <a:solidFill>
                  <a:schemeClr val="bg1">
                    <a:lumMod val="75000"/>
                  </a:schemeClr>
                </a:solidFill>
              </a:rPr>
              <a:t>We have talked about the separation of user application space, hardware, and the middle protective layer called Kernel</a:t>
            </a:r>
          </a:p>
          <a:p>
            <a:r>
              <a:rPr lang="en-US" dirty="0" smtClean="0">
                <a:solidFill>
                  <a:schemeClr val="bg1">
                    <a:lumMod val="75000"/>
                  </a:schemeClr>
                </a:solidFill>
              </a:rPr>
              <a:t>We have discussed how certain operations initiated by the user must be intercepted and furnished by the Kernel</a:t>
            </a:r>
          </a:p>
          <a:p>
            <a:r>
              <a:rPr lang="en-US" dirty="0">
                <a:solidFill>
                  <a:schemeClr val="bg1">
                    <a:lumMod val="75000"/>
                  </a:schemeClr>
                </a:solidFill>
              </a:rPr>
              <a:t>W</a:t>
            </a:r>
            <a:r>
              <a:rPr lang="en-US" dirty="0" smtClean="0">
                <a:solidFill>
                  <a:schemeClr val="bg1">
                    <a:lumMod val="75000"/>
                  </a:schemeClr>
                </a:solidFill>
              </a:rPr>
              <a:t>e have also seen how the hardware IO devices get the attention of the Kernel to serve Interrupts</a:t>
            </a:r>
          </a:p>
          <a:p>
            <a:r>
              <a:rPr lang="en-US" dirty="0" smtClean="0">
                <a:solidFill>
                  <a:schemeClr val="bg1">
                    <a:lumMod val="75000"/>
                  </a:schemeClr>
                </a:solidFill>
              </a:rPr>
              <a:t>We have discussed the concept of a </a:t>
            </a:r>
            <a:r>
              <a:rPr lang="en-US" dirty="0">
                <a:solidFill>
                  <a:schemeClr val="bg1">
                    <a:lumMod val="75000"/>
                  </a:schemeClr>
                </a:solidFill>
              </a:rPr>
              <a:t>process (program in </a:t>
            </a:r>
            <a:r>
              <a:rPr lang="en-US" dirty="0" smtClean="0">
                <a:solidFill>
                  <a:schemeClr val="bg1">
                    <a:lumMod val="75000"/>
                  </a:schemeClr>
                </a:solidFill>
              </a:rPr>
              <a:t>execution) and talked about how a process can create and execute a child process</a:t>
            </a:r>
          </a:p>
          <a:p>
            <a:r>
              <a:rPr lang="en-US" dirty="0" smtClean="0">
                <a:solidFill>
                  <a:schemeClr val="bg1">
                    <a:lumMod val="75000"/>
                  </a:schemeClr>
                </a:solidFill>
              </a:rPr>
              <a:t>Finally, we have seen what a process lifecycle looks like with the different stages a process can be in and its various transition modes</a:t>
            </a:r>
          </a:p>
        </p:txBody>
      </p:sp>
      <p:grpSp>
        <p:nvGrpSpPr>
          <p:cNvPr id="7" name="Group 6"/>
          <p:cNvGrpSpPr/>
          <p:nvPr/>
        </p:nvGrpSpPr>
        <p:grpSpPr>
          <a:xfrm>
            <a:off x="359489" y="3268661"/>
            <a:ext cx="8431212" cy="1920875"/>
            <a:chOff x="442913" y="4784725"/>
            <a:chExt cx="8431212" cy="1920875"/>
          </a:xfrm>
          <a:solidFill>
            <a:schemeClr val="accent5">
              <a:lumMod val="60000"/>
              <a:lumOff val="40000"/>
            </a:schemeClr>
          </a:solidFill>
        </p:grpSpPr>
        <p:sp>
          <p:nvSpPr>
            <p:cNvPr id="8" name="Oval 4"/>
            <p:cNvSpPr>
              <a:spLocks noChangeArrowheads="1"/>
            </p:cNvSpPr>
            <p:nvPr/>
          </p:nvSpPr>
          <p:spPr bwMode="auto">
            <a:xfrm>
              <a:off x="1758950" y="5041900"/>
              <a:ext cx="1358900" cy="596900"/>
            </a:xfrm>
            <a:prstGeom prst="ellipse">
              <a:avLst/>
            </a:prstGeom>
            <a:grpFill/>
            <a:ln w="12700">
              <a:solidFill>
                <a:schemeClr val="accent2"/>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ready</a:t>
              </a:r>
            </a:p>
          </p:txBody>
        </p:sp>
        <p:sp>
          <p:nvSpPr>
            <p:cNvPr id="9" name="Oval 5"/>
            <p:cNvSpPr>
              <a:spLocks noChangeArrowheads="1"/>
            </p:cNvSpPr>
            <p:nvPr/>
          </p:nvSpPr>
          <p:spPr bwMode="auto">
            <a:xfrm>
              <a:off x="5416550" y="5041900"/>
              <a:ext cx="1358900" cy="596900"/>
            </a:xfrm>
            <a:prstGeom prst="ellipse">
              <a:avLst/>
            </a:prstGeom>
            <a:grpFill/>
            <a:ln w="12700">
              <a:solidFill>
                <a:schemeClr val="accent2"/>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running</a:t>
              </a:r>
            </a:p>
          </p:txBody>
        </p:sp>
        <p:sp>
          <p:nvSpPr>
            <p:cNvPr id="10" name="Oval 6"/>
            <p:cNvSpPr>
              <a:spLocks noChangeArrowheads="1"/>
            </p:cNvSpPr>
            <p:nvPr/>
          </p:nvSpPr>
          <p:spPr bwMode="auto">
            <a:xfrm>
              <a:off x="3587750" y="6108700"/>
              <a:ext cx="1358900" cy="596900"/>
            </a:xfrm>
            <a:prstGeom prst="ellipse">
              <a:avLst/>
            </a:prstGeom>
            <a:grpFill/>
            <a:ln w="12700">
              <a:solidFill>
                <a:schemeClr val="accent2"/>
              </a:solidFill>
              <a:round/>
              <a:headEnd/>
              <a:tailEnd/>
            </a:ln>
          </p:spPr>
          <p:txBody>
            <a:bodyPr wrap="none" lIns="90488" tIns="44450" rIns="90488" bIns="44450" anchor="ct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b="1">
                  <a:solidFill>
                    <a:srgbClr val="0066FF"/>
                  </a:solidFill>
                </a:rPr>
                <a:t>blocked</a:t>
              </a:r>
            </a:p>
          </p:txBody>
        </p:sp>
        <p:sp>
          <p:nvSpPr>
            <p:cNvPr id="11" name="Line 7"/>
            <p:cNvSpPr>
              <a:spLocks noChangeShapeType="1"/>
            </p:cNvSpPr>
            <p:nvPr/>
          </p:nvSpPr>
          <p:spPr bwMode="auto">
            <a:xfrm>
              <a:off x="1225550" y="5340350"/>
              <a:ext cx="520700" cy="0"/>
            </a:xfrm>
            <a:prstGeom prst="line">
              <a:avLst/>
            </a:prstGeom>
            <a:grpFill/>
            <a:ln w="12700">
              <a:solidFill>
                <a:schemeClr val="tx1"/>
              </a:solidFill>
              <a:round/>
              <a:headEnd/>
              <a:tailEnd type="triangle" w="med" len="med"/>
            </a:ln>
            <a:extLst/>
          </p:spPr>
          <p:txBody>
            <a:bodyPr wrap="none" anchor="ctr"/>
            <a:lstStyle/>
            <a:p>
              <a:endParaRPr lang="en-US"/>
            </a:p>
          </p:txBody>
        </p:sp>
        <p:sp>
          <p:nvSpPr>
            <p:cNvPr id="12" name="Line 8"/>
            <p:cNvSpPr>
              <a:spLocks noChangeShapeType="1"/>
            </p:cNvSpPr>
            <p:nvPr/>
          </p:nvSpPr>
          <p:spPr bwMode="auto">
            <a:xfrm>
              <a:off x="6788150" y="5340350"/>
              <a:ext cx="520700" cy="0"/>
            </a:xfrm>
            <a:prstGeom prst="line">
              <a:avLst/>
            </a:prstGeom>
            <a:grpFill/>
            <a:ln w="12700">
              <a:solidFill>
                <a:schemeClr val="tx1"/>
              </a:solidFill>
              <a:round/>
              <a:headEnd/>
              <a:tailEnd type="triangle" w="med" len="med"/>
            </a:ln>
            <a:extLst/>
          </p:spPr>
          <p:txBody>
            <a:bodyPr wrap="none" anchor="ctr"/>
            <a:lstStyle/>
            <a:p>
              <a:endParaRPr lang="en-US"/>
            </a:p>
          </p:txBody>
        </p:sp>
        <p:sp>
          <p:nvSpPr>
            <p:cNvPr id="13" name="Rectangle 9"/>
            <p:cNvSpPr>
              <a:spLocks noChangeArrowheads="1"/>
            </p:cNvSpPr>
            <p:nvPr/>
          </p:nvSpPr>
          <p:spPr bwMode="auto">
            <a:xfrm>
              <a:off x="7358063" y="5165725"/>
              <a:ext cx="1516062" cy="644525"/>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Exit</a:t>
              </a:r>
            </a:p>
            <a:p>
              <a:r>
                <a:rPr lang="en-US" sz="1800"/>
                <a:t>(</a:t>
              </a:r>
              <a:r>
                <a:rPr lang="en-US" sz="1800" b="1">
                  <a:solidFill>
                    <a:srgbClr val="0066FF"/>
                  </a:solidFill>
                </a:rPr>
                <a:t>terminated</a:t>
              </a:r>
              <a:r>
                <a:rPr lang="en-US" sz="1800"/>
                <a:t>)</a:t>
              </a:r>
            </a:p>
          </p:txBody>
        </p:sp>
        <p:sp>
          <p:nvSpPr>
            <p:cNvPr id="14" name="Rectangle 10"/>
            <p:cNvSpPr>
              <a:spLocks noChangeArrowheads="1"/>
            </p:cNvSpPr>
            <p:nvPr/>
          </p:nvSpPr>
          <p:spPr bwMode="auto">
            <a:xfrm>
              <a:off x="442913" y="5165725"/>
              <a:ext cx="874712" cy="644525"/>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Create</a:t>
              </a:r>
            </a:p>
            <a:p>
              <a:r>
                <a:rPr lang="en-US" sz="1800"/>
                <a:t>(</a:t>
              </a:r>
              <a:r>
                <a:rPr lang="en-US" sz="1800" b="1">
                  <a:solidFill>
                    <a:srgbClr val="0066FF"/>
                  </a:solidFill>
                </a:rPr>
                <a:t>new</a:t>
              </a:r>
              <a:r>
                <a:rPr lang="en-US" sz="1800"/>
                <a:t>)</a:t>
              </a:r>
            </a:p>
          </p:txBody>
        </p:sp>
        <p:sp>
          <p:nvSpPr>
            <p:cNvPr id="15" name="Line 11"/>
            <p:cNvSpPr>
              <a:spLocks noChangeShapeType="1"/>
            </p:cNvSpPr>
            <p:nvPr/>
          </p:nvSpPr>
          <p:spPr bwMode="auto">
            <a:xfrm>
              <a:off x="3054350" y="5111750"/>
              <a:ext cx="2425700" cy="0"/>
            </a:xfrm>
            <a:prstGeom prst="line">
              <a:avLst/>
            </a:prstGeom>
            <a:grpFill/>
            <a:ln w="12700">
              <a:solidFill>
                <a:schemeClr val="tx1"/>
              </a:solidFill>
              <a:round/>
              <a:headEnd type="triangle" w="med" len="med"/>
              <a:tailEnd/>
            </a:ln>
            <a:extLst/>
          </p:spPr>
          <p:txBody>
            <a:bodyPr wrap="none" anchor="ctr"/>
            <a:lstStyle/>
            <a:p>
              <a:endParaRPr lang="en-US"/>
            </a:p>
          </p:txBody>
        </p:sp>
        <p:sp>
          <p:nvSpPr>
            <p:cNvPr id="16" name="Line 12"/>
            <p:cNvSpPr>
              <a:spLocks noChangeShapeType="1"/>
            </p:cNvSpPr>
            <p:nvPr/>
          </p:nvSpPr>
          <p:spPr bwMode="auto">
            <a:xfrm>
              <a:off x="3054350" y="5568950"/>
              <a:ext cx="2425700" cy="0"/>
            </a:xfrm>
            <a:prstGeom prst="line">
              <a:avLst/>
            </a:prstGeom>
            <a:grpFill/>
            <a:ln w="12700">
              <a:solidFill>
                <a:schemeClr val="tx1"/>
              </a:solidFill>
              <a:round/>
              <a:headEnd/>
              <a:tailEnd type="triangle" w="med" len="med"/>
            </a:ln>
            <a:extLst/>
          </p:spPr>
          <p:txBody>
            <a:bodyPr wrap="none" anchor="ctr"/>
            <a:lstStyle/>
            <a:p>
              <a:endParaRPr lang="en-US"/>
            </a:p>
          </p:txBody>
        </p:sp>
        <p:sp>
          <p:nvSpPr>
            <p:cNvPr id="17" name="Rectangle 13"/>
            <p:cNvSpPr>
              <a:spLocks noChangeArrowheads="1"/>
            </p:cNvSpPr>
            <p:nvPr/>
          </p:nvSpPr>
          <p:spPr bwMode="auto">
            <a:xfrm>
              <a:off x="3795713" y="4784725"/>
              <a:ext cx="1036637" cy="363538"/>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preempt</a:t>
              </a:r>
            </a:p>
          </p:txBody>
        </p:sp>
        <p:sp>
          <p:nvSpPr>
            <p:cNvPr id="18" name="Rectangle 14"/>
            <p:cNvSpPr>
              <a:spLocks noChangeArrowheads="1"/>
            </p:cNvSpPr>
            <p:nvPr/>
          </p:nvSpPr>
          <p:spPr bwMode="auto">
            <a:xfrm>
              <a:off x="3795713" y="5546725"/>
              <a:ext cx="1038225" cy="363538"/>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dispatch</a:t>
              </a:r>
            </a:p>
          </p:txBody>
        </p:sp>
        <p:sp>
          <p:nvSpPr>
            <p:cNvPr id="19" name="Line 15"/>
            <p:cNvSpPr>
              <a:spLocks noChangeShapeType="1"/>
            </p:cNvSpPr>
            <p:nvPr/>
          </p:nvSpPr>
          <p:spPr bwMode="auto">
            <a:xfrm flipH="1">
              <a:off x="4870450" y="5651500"/>
              <a:ext cx="850900" cy="596900"/>
            </a:xfrm>
            <a:prstGeom prst="line">
              <a:avLst/>
            </a:prstGeom>
            <a:grpFill/>
            <a:ln w="12700">
              <a:solidFill>
                <a:schemeClr val="tx1"/>
              </a:solidFill>
              <a:round/>
              <a:headEnd/>
              <a:tailEnd type="triangle" w="med" len="med"/>
            </a:ln>
            <a:extLst/>
          </p:spPr>
          <p:txBody>
            <a:bodyPr wrap="none" anchor="ctr"/>
            <a:lstStyle/>
            <a:p>
              <a:endParaRPr lang="en-US"/>
            </a:p>
          </p:txBody>
        </p:sp>
        <p:sp>
          <p:nvSpPr>
            <p:cNvPr id="20" name="Rectangle 16"/>
            <p:cNvSpPr>
              <a:spLocks noChangeArrowheads="1"/>
            </p:cNvSpPr>
            <p:nvPr/>
          </p:nvSpPr>
          <p:spPr bwMode="auto">
            <a:xfrm>
              <a:off x="5029200" y="6029325"/>
              <a:ext cx="1862138" cy="366713"/>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I/O or event wait</a:t>
              </a:r>
            </a:p>
          </p:txBody>
        </p:sp>
        <p:sp>
          <p:nvSpPr>
            <p:cNvPr id="21" name="Line 17"/>
            <p:cNvSpPr>
              <a:spLocks noChangeShapeType="1"/>
            </p:cNvSpPr>
            <p:nvPr/>
          </p:nvSpPr>
          <p:spPr bwMode="auto">
            <a:xfrm flipH="1" flipV="1">
              <a:off x="2813050" y="5638800"/>
              <a:ext cx="850900" cy="622300"/>
            </a:xfrm>
            <a:prstGeom prst="line">
              <a:avLst/>
            </a:prstGeom>
            <a:grpFill/>
            <a:ln w="12700">
              <a:solidFill>
                <a:schemeClr val="tx1"/>
              </a:solidFill>
              <a:round/>
              <a:headEnd/>
              <a:tailEnd type="triangle" w="med" len="med"/>
            </a:ln>
            <a:extLst/>
          </p:spPr>
          <p:txBody>
            <a:bodyPr wrap="none" anchor="ctr"/>
            <a:lstStyle/>
            <a:p>
              <a:endParaRPr lang="en-US"/>
            </a:p>
          </p:txBody>
        </p:sp>
        <p:sp>
          <p:nvSpPr>
            <p:cNvPr id="22" name="Rectangle 18"/>
            <p:cNvSpPr>
              <a:spLocks noChangeArrowheads="1"/>
            </p:cNvSpPr>
            <p:nvPr/>
          </p:nvSpPr>
          <p:spPr bwMode="auto">
            <a:xfrm>
              <a:off x="1905000" y="5873750"/>
              <a:ext cx="1773238" cy="644525"/>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Chalkboard" charset="0"/>
                  <a:ea typeface="MS PGothic" panose="020B0600070205080204" pitchFamily="34" charset="-128"/>
                </a:defRPr>
              </a:lvl1pPr>
              <a:lvl2pPr marL="742950" indent="-285750">
                <a:defRPr sz="2400">
                  <a:solidFill>
                    <a:schemeClr val="tx1"/>
                  </a:solidFill>
                  <a:latin typeface="Chalkboard" charset="0"/>
                  <a:ea typeface="MS PGothic" panose="020B0600070205080204" pitchFamily="34" charset="-128"/>
                </a:defRPr>
              </a:lvl2pPr>
              <a:lvl3pPr marL="1143000" indent="-228600">
                <a:defRPr sz="2400">
                  <a:solidFill>
                    <a:schemeClr val="tx1"/>
                  </a:solidFill>
                  <a:latin typeface="Chalkboard" charset="0"/>
                  <a:ea typeface="MS PGothic" panose="020B0600070205080204" pitchFamily="34" charset="-128"/>
                </a:defRPr>
              </a:lvl3pPr>
              <a:lvl4pPr marL="1600200" indent="-228600">
                <a:defRPr sz="2400">
                  <a:solidFill>
                    <a:schemeClr val="tx1"/>
                  </a:solidFill>
                  <a:latin typeface="Chalkboard" charset="0"/>
                  <a:ea typeface="MS PGothic" panose="020B0600070205080204" pitchFamily="34" charset="-128"/>
                </a:defRPr>
              </a:lvl4pPr>
              <a:lvl5pPr marL="2057400" indent="-228600">
                <a:defRPr sz="2400">
                  <a:solidFill>
                    <a:schemeClr val="tx1"/>
                  </a:solidFill>
                  <a:latin typeface="Chalkboard"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Chalkboard" charset="0"/>
                  <a:ea typeface="MS PGothic" panose="020B0600070205080204" pitchFamily="34" charset="-128"/>
                </a:defRPr>
              </a:lvl9pPr>
            </a:lstStyle>
            <a:p>
              <a:r>
                <a:rPr lang="en-US" sz="1800"/>
                <a:t>I/O or </a:t>
              </a:r>
            </a:p>
            <a:p>
              <a:r>
                <a:rPr lang="en-US" sz="1800"/>
                <a:t>Event complete</a:t>
              </a:r>
            </a:p>
          </p:txBody>
        </p:sp>
      </p:grpSp>
      <p:sp>
        <p:nvSpPr>
          <p:cNvPr id="23" name="Date Placeholder 22"/>
          <p:cNvSpPr>
            <a:spLocks noGrp="1"/>
          </p:cNvSpPr>
          <p:nvPr>
            <p:ph type="dt" sz="half" idx="10"/>
          </p:nvPr>
        </p:nvSpPr>
        <p:spPr/>
        <p:txBody>
          <a:bodyPr/>
          <a:lstStyle/>
          <a:p>
            <a:r>
              <a:rPr lang="en-US" smtClean="0"/>
              <a:t>Feb-23, 2016</a:t>
            </a:r>
            <a:endParaRPr lang="en-US" dirty="0"/>
          </a:p>
        </p:txBody>
      </p:sp>
      <p:sp>
        <p:nvSpPr>
          <p:cNvPr id="24" name="Footer Placeholder 23"/>
          <p:cNvSpPr>
            <a:spLocks noGrp="1"/>
          </p:cNvSpPr>
          <p:nvPr>
            <p:ph type="ftr" sz="quarter" idx="11"/>
          </p:nvPr>
        </p:nvSpPr>
        <p:spPr/>
        <p:txBody>
          <a:bodyPr/>
          <a:lstStyle/>
          <a:p>
            <a:r>
              <a:rPr lang="en-US" smtClean="0"/>
              <a:t>CSCE-313 Spring 2016</a:t>
            </a:r>
            <a:endParaRPr lang="en-US"/>
          </a:p>
        </p:txBody>
      </p:sp>
      <p:sp>
        <p:nvSpPr>
          <p:cNvPr id="25" name="Slide Number Placeholder 24"/>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solidFill>
                <a:srgbClr val="FFFFFF"/>
              </a:solidFill>
            </a:endParaRPr>
          </a:p>
        </p:txBody>
      </p:sp>
    </p:spTree>
    <p:extLst>
      <p:ext uri="{BB962C8B-B14F-4D97-AF65-F5344CB8AC3E}">
        <p14:creationId xmlns:p14="http://schemas.microsoft.com/office/powerpoint/2010/main" val="15190693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smtClean="0">
                <a:latin typeface="Helvetica" panose="020B0604020202020204" pitchFamily="34" charset="0"/>
                <a:ea typeface="Gulim" panose="020B0600000101010101" pitchFamily="34" charset="-127"/>
              </a:rPr>
              <a:t>RR vs. SRTF</a:t>
            </a:r>
          </a:p>
        </p:txBody>
      </p:sp>
      <p:grpSp>
        <p:nvGrpSpPr>
          <p:cNvPr id="2" name="Group 87"/>
          <p:cNvGrpSpPr>
            <a:grpSpLocks/>
          </p:cNvGrpSpPr>
          <p:nvPr/>
        </p:nvGrpSpPr>
        <p:grpSpPr bwMode="auto">
          <a:xfrm>
            <a:off x="735013" y="3286125"/>
            <a:ext cx="7567612" cy="1635125"/>
            <a:chOff x="463" y="1755"/>
            <a:chExt cx="4767" cy="1030"/>
          </a:xfrm>
        </p:grpSpPr>
        <p:sp>
          <p:nvSpPr>
            <p:cNvPr id="70704" name="Line 22"/>
            <p:cNvSpPr>
              <a:spLocks noChangeShapeType="1"/>
            </p:cNvSpPr>
            <p:nvPr/>
          </p:nvSpPr>
          <p:spPr bwMode="auto">
            <a:xfrm>
              <a:off x="574" y="2092"/>
              <a:ext cx="46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70705" name="Group 28"/>
            <p:cNvGrpSpPr>
              <a:grpSpLocks/>
            </p:cNvGrpSpPr>
            <p:nvPr/>
          </p:nvGrpSpPr>
          <p:grpSpPr bwMode="auto">
            <a:xfrm>
              <a:off x="574" y="1900"/>
              <a:ext cx="48" cy="384"/>
              <a:chOff x="672" y="1776"/>
              <a:chExt cx="48" cy="384"/>
            </a:xfrm>
          </p:grpSpPr>
          <p:sp>
            <p:nvSpPr>
              <p:cNvPr id="70724" name="Line 23"/>
              <p:cNvSpPr>
                <a:spLocks noChangeShapeType="1"/>
              </p:cNvSpPr>
              <p:nvPr/>
            </p:nvSpPr>
            <p:spPr bwMode="auto">
              <a:xfrm>
                <a:off x="672"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25" name="Line 24"/>
              <p:cNvSpPr>
                <a:spLocks noChangeShapeType="1"/>
              </p:cNvSpPr>
              <p:nvPr/>
            </p:nvSpPr>
            <p:spPr bwMode="auto">
              <a:xfrm>
                <a:off x="720"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706" name="Group 29"/>
            <p:cNvGrpSpPr>
              <a:grpSpLocks/>
            </p:cNvGrpSpPr>
            <p:nvPr/>
          </p:nvGrpSpPr>
          <p:grpSpPr bwMode="auto">
            <a:xfrm>
              <a:off x="670" y="1900"/>
              <a:ext cx="48" cy="384"/>
              <a:chOff x="672" y="1776"/>
              <a:chExt cx="48" cy="384"/>
            </a:xfrm>
          </p:grpSpPr>
          <p:sp>
            <p:nvSpPr>
              <p:cNvPr id="70722" name="Line 30"/>
              <p:cNvSpPr>
                <a:spLocks noChangeShapeType="1"/>
              </p:cNvSpPr>
              <p:nvPr/>
            </p:nvSpPr>
            <p:spPr bwMode="auto">
              <a:xfrm>
                <a:off x="672"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23" name="Line 31"/>
              <p:cNvSpPr>
                <a:spLocks noChangeShapeType="1"/>
              </p:cNvSpPr>
              <p:nvPr/>
            </p:nvSpPr>
            <p:spPr bwMode="auto">
              <a:xfrm>
                <a:off x="720"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707" name="Group 32"/>
            <p:cNvGrpSpPr>
              <a:grpSpLocks/>
            </p:cNvGrpSpPr>
            <p:nvPr/>
          </p:nvGrpSpPr>
          <p:grpSpPr bwMode="auto">
            <a:xfrm>
              <a:off x="766" y="1900"/>
              <a:ext cx="48" cy="384"/>
              <a:chOff x="672" y="1776"/>
              <a:chExt cx="48" cy="384"/>
            </a:xfrm>
          </p:grpSpPr>
          <p:sp>
            <p:nvSpPr>
              <p:cNvPr id="70720" name="Line 33"/>
              <p:cNvSpPr>
                <a:spLocks noChangeShapeType="1"/>
              </p:cNvSpPr>
              <p:nvPr/>
            </p:nvSpPr>
            <p:spPr bwMode="auto">
              <a:xfrm>
                <a:off x="672"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21" name="Line 34"/>
              <p:cNvSpPr>
                <a:spLocks noChangeShapeType="1"/>
              </p:cNvSpPr>
              <p:nvPr/>
            </p:nvSpPr>
            <p:spPr bwMode="auto">
              <a:xfrm>
                <a:off x="720"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708" name="Group 35"/>
            <p:cNvGrpSpPr>
              <a:grpSpLocks/>
            </p:cNvGrpSpPr>
            <p:nvPr/>
          </p:nvGrpSpPr>
          <p:grpSpPr bwMode="auto">
            <a:xfrm>
              <a:off x="1054" y="1900"/>
              <a:ext cx="48" cy="384"/>
              <a:chOff x="672" y="1776"/>
              <a:chExt cx="48" cy="384"/>
            </a:xfrm>
          </p:grpSpPr>
          <p:sp>
            <p:nvSpPr>
              <p:cNvPr id="70718" name="Line 36"/>
              <p:cNvSpPr>
                <a:spLocks noChangeShapeType="1"/>
              </p:cNvSpPr>
              <p:nvPr/>
            </p:nvSpPr>
            <p:spPr bwMode="auto">
              <a:xfrm>
                <a:off x="672"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19" name="Line 37"/>
              <p:cNvSpPr>
                <a:spLocks noChangeShapeType="1"/>
              </p:cNvSpPr>
              <p:nvPr/>
            </p:nvSpPr>
            <p:spPr bwMode="auto">
              <a:xfrm>
                <a:off x="720" y="177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709" name="Group 41"/>
            <p:cNvGrpSpPr>
              <a:grpSpLocks/>
            </p:cNvGrpSpPr>
            <p:nvPr/>
          </p:nvGrpSpPr>
          <p:grpSpPr bwMode="auto">
            <a:xfrm>
              <a:off x="581" y="2360"/>
              <a:ext cx="426" cy="425"/>
              <a:chOff x="619" y="1296"/>
              <a:chExt cx="341" cy="425"/>
            </a:xfrm>
          </p:grpSpPr>
          <p:sp>
            <p:nvSpPr>
              <p:cNvPr id="70716" name="Line 42"/>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17" name="Text Box 43"/>
              <p:cNvSpPr txBox="1">
                <a:spLocks noChangeArrowheads="1"/>
              </p:cNvSpPr>
              <p:nvPr/>
            </p:nvSpPr>
            <p:spPr bwMode="auto">
              <a:xfrm>
                <a:off x="619" y="1343"/>
                <a:ext cx="28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sp>
          <p:nvSpPr>
            <p:cNvPr id="70710" name="Text Box 44"/>
            <p:cNvSpPr txBox="1">
              <a:spLocks noChangeArrowheads="1"/>
            </p:cNvSpPr>
            <p:nvPr/>
          </p:nvSpPr>
          <p:spPr bwMode="auto">
            <a:xfrm>
              <a:off x="463" y="1755"/>
              <a:ext cx="5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200" b="1">
                  <a:latin typeface="Helvetica" panose="020B0604020202020204" pitchFamily="34" charset="0"/>
                </a:rPr>
                <a:t>CABAB…</a:t>
              </a:r>
            </a:p>
          </p:txBody>
        </p:sp>
        <p:sp>
          <p:nvSpPr>
            <p:cNvPr id="70711" name="Text Box 45"/>
            <p:cNvSpPr txBox="1">
              <a:spLocks noChangeArrowheads="1"/>
            </p:cNvSpPr>
            <p:nvPr/>
          </p:nvSpPr>
          <p:spPr bwMode="auto">
            <a:xfrm>
              <a:off x="1001" y="1755"/>
              <a:ext cx="18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200" b="1">
                  <a:latin typeface="Helvetica" panose="020B0604020202020204" pitchFamily="34" charset="0"/>
                </a:rPr>
                <a:t>C</a:t>
              </a:r>
            </a:p>
          </p:txBody>
        </p:sp>
        <p:grpSp>
          <p:nvGrpSpPr>
            <p:cNvPr id="70712" name="Group 75"/>
            <p:cNvGrpSpPr>
              <a:grpSpLocks/>
            </p:cNvGrpSpPr>
            <p:nvPr/>
          </p:nvGrpSpPr>
          <p:grpSpPr bwMode="auto">
            <a:xfrm>
              <a:off x="1061" y="2360"/>
              <a:ext cx="426" cy="425"/>
              <a:chOff x="619" y="1296"/>
              <a:chExt cx="341" cy="425"/>
            </a:xfrm>
          </p:grpSpPr>
          <p:sp>
            <p:nvSpPr>
              <p:cNvPr id="70714" name="Line 76"/>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15" name="Text Box 77"/>
              <p:cNvSpPr txBox="1">
                <a:spLocks noChangeArrowheads="1"/>
              </p:cNvSpPr>
              <p:nvPr/>
            </p:nvSpPr>
            <p:spPr bwMode="auto">
              <a:xfrm>
                <a:off x="619" y="1343"/>
                <a:ext cx="28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sp>
          <p:nvSpPr>
            <p:cNvPr id="70713" name="Text Box 78"/>
            <p:cNvSpPr txBox="1">
              <a:spLocks noChangeArrowheads="1"/>
            </p:cNvSpPr>
            <p:nvPr/>
          </p:nvSpPr>
          <p:spPr bwMode="auto">
            <a:xfrm>
              <a:off x="2046" y="2187"/>
              <a:ext cx="177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2400" b="1">
                  <a:latin typeface="Helvetica" panose="020B0604020202020204" pitchFamily="34" charset="0"/>
                </a:rPr>
                <a:t>RR 1ms time slice</a:t>
              </a:r>
            </a:p>
          </p:txBody>
        </p:sp>
      </p:grpSp>
      <p:grpSp>
        <p:nvGrpSpPr>
          <p:cNvPr id="9" name="Group 89"/>
          <p:cNvGrpSpPr>
            <a:grpSpLocks/>
          </p:cNvGrpSpPr>
          <p:nvPr/>
        </p:nvGrpSpPr>
        <p:grpSpPr bwMode="auto">
          <a:xfrm>
            <a:off x="835025" y="1457325"/>
            <a:ext cx="7467600" cy="1743075"/>
            <a:chOff x="526" y="603"/>
            <a:chExt cx="4704" cy="1098"/>
          </a:xfrm>
        </p:grpSpPr>
        <p:grpSp>
          <p:nvGrpSpPr>
            <p:cNvPr id="70686" name="Group 72"/>
            <p:cNvGrpSpPr>
              <a:grpSpLocks/>
            </p:cNvGrpSpPr>
            <p:nvPr/>
          </p:nvGrpSpPr>
          <p:grpSpPr bwMode="auto">
            <a:xfrm>
              <a:off x="4420" y="1276"/>
              <a:ext cx="426" cy="425"/>
              <a:chOff x="619" y="1296"/>
              <a:chExt cx="341" cy="425"/>
            </a:xfrm>
          </p:grpSpPr>
          <p:sp>
            <p:nvSpPr>
              <p:cNvPr id="70702" name="Line 73"/>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03" name="Text Box 74"/>
              <p:cNvSpPr txBox="1">
                <a:spLocks noChangeArrowheads="1"/>
              </p:cNvSpPr>
              <p:nvPr/>
            </p:nvSpPr>
            <p:spPr bwMode="auto">
              <a:xfrm>
                <a:off x="619" y="1343"/>
                <a:ext cx="28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grpSp>
          <p:nvGrpSpPr>
            <p:cNvPr id="70687" name="Group 20"/>
            <p:cNvGrpSpPr>
              <a:grpSpLocks/>
            </p:cNvGrpSpPr>
            <p:nvPr/>
          </p:nvGrpSpPr>
          <p:grpSpPr bwMode="auto">
            <a:xfrm>
              <a:off x="574" y="844"/>
              <a:ext cx="4656" cy="384"/>
              <a:chOff x="672" y="672"/>
              <a:chExt cx="4656" cy="384"/>
            </a:xfrm>
          </p:grpSpPr>
          <p:sp>
            <p:nvSpPr>
              <p:cNvPr id="70696" name="Line 4"/>
              <p:cNvSpPr>
                <a:spLocks noChangeShapeType="1"/>
              </p:cNvSpPr>
              <p:nvPr/>
            </p:nvSpPr>
            <p:spPr bwMode="auto">
              <a:xfrm>
                <a:off x="672" y="864"/>
                <a:ext cx="46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97" name="Line 5"/>
              <p:cNvSpPr>
                <a:spLocks noChangeShapeType="1"/>
              </p:cNvSpPr>
              <p:nvPr/>
            </p:nvSpPr>
            <p:spPr bwMode="auto">
              <a:xfrm>
                <a:off x="672" y="6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98" name="Line 6"/>
              <p:cNvSpPr>
                <a:spLocks noChangeShapeType="1"/>
              </p:cNvSpPr>
              <p:nvPr/>
            </p:nvSpPr>
            <p:spPr bwMode="auto">
              <a:xfrm>
                <a:off x="720" y="6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99" name="Line 7"/>
              <p:cNvSpPr>
                <a:spLocks noChangeShapeType="1"/>
              </p:cNvSpPr>
              <p:nvPr/>
            </p:nvSpPr>
            <p:spPr bwMode="auto">
              <a:xfrm>
                <a:off x="2640" y="6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00" name="Line 9"/>
              <p:cNvSpPr>
                <a:spLocks noChangeShapeType="1"/>
              </p:cNvSpPr>
              <p:nvPr/>
            </p:nvSpPr>
            <p:spPr bwMode="auto">
              <a:xfrm>
                <a:off x="4512" y="6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701" name="Line 11"/>
              <p:cNvSpPr>
                <a:spLocks noChangeShapeType="1"/>
              </p:cNvSpPr>
              <p:nvPr/>
            </p:nvSpPr>
            <p:spPr bwMode="auto">
              <a:xfrm>
                <a:off x="4560" y="6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688" name="Group 14"/>
            <p:cNvGrpSpPr>
              <a:grpSpLocks/>
            </p:cNvGrpSpPr>
            <p:nvPr/>
          </p:nvGrpSpPr>
          <p:grpSpPr bwMode="auto">
            <a:xfrm>
              <a:off x="572" y="1276"/>
              <a:ext cx="435" cy="425"/>
              <a:chOff x="612" y="1296"/>
              <a:chExt cx="348" cy="425"/>
            </a:xfrm>
          </p:grpSpPr>
          <p:sp>
            <p:nvSpPr>
              <p:cNvPr id="70694" name="Line 12"/>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95" name="Text Box 13"/>
              <p:cNvSpPr txBox="1">
                <a:spLocks noChangeArrowheads="1"/>
              </p:cNvSpPr>
              <p:nvPr/>
            </p:nvSpPr>
            <p:spPr bwMode="auto">
              <a:xfrm>
                <a:off x="612" y="1343"/>
                <a:ext cx="280"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sp>
          <p:nvSpPr>
            <p:cNvPr id="70689" name="Text Box 15"/>
            <p:cNvSpPr txBox="1">
              <a:spLocks noChangeArrowheads="1"/>
            </p:cNvSpPr>
            <p:nvPr/>
          </p:nvSpPr>
          <p:spPr bwMode="auto">
            <a:xfrm>
              <a:off x="4366" y="603"/>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p>
          </p:txBody>
        </p:sp>
        <p:sp>
          <p:nvSpPr>
            <p:cNvPr id="70690" name="Text Box 16"/>
            <p:cNvSpPr txBox="1">
              <a:spLocks noChangeArrowheads="1"/>
            </p:cNvSpPr>
            <p:nvPr/>
          </p:nvSpPr>
          <p:spPr bwMode="auto">
            <a:xfrm>
              <a:off x="1430" y="603"/>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A</a:t>
              </a:r>
            </a:p>
          </p:txBody>
        </p:sp>
        <p:sp>
          <p:nvSpPr>
            <p:cNvPr id="70691" name="Text Box 17"/>
            <p:cNvSpPr txBox="1">
              <a:spLocks noChangeArrowheads="1"/>
            </p:cNvSpPr>
            <p:nvPr/>
          </p:nvSpPr>
          <p:spPr bwMode="auto">
            <a:xfrm>
              <a:off x="3413" y="603"/>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B</a:t>
              </a:r>
            </a:p>
          </p:txBody>
        </p:sp>
        <p:sp>
          <p:nvSpPr>
            <p:cNvPr id="70692" name="Text Box 18"/>
            <p:cNvSpPr txBox="1">
              <a:spLocks noChangeArrowheads="1"/>
            </p:cNvSpPr>
            <p:nvPr/>
          </p:nvSpPr>
          <p:spPr bwMode="auto">
            <a:xfrm>
              <a:off x="526" y="603"/>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p>
          </p:txBody>
        </p:sp>
        <p:sp>
          <p:nvSpPr>
            <p:cNvPr id="70693" name="Text Box 79"/>
            <p:cNvSpPr txBox="1">
              <a:spLocks noChangeArrowheads="1"/>
            </p:cNvSpPr>
            <p:nvPr/>
          </p:nvSpPr>
          <p:spPr bwMode="auto">
            <a:xfrm>
              <a:off x="1882" y="1230"/>
              <a:ext cx="199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2400" b="1">
                  <a:latin typeface="Helvetica" panose="020B0604020202020204" pitchFamily="34" charset="0"/>
                </a:rPr>
                <a:t>RR 100ms time slice</a:t>
              </a:r>
            </a:p>
          </p:txBody>
        </p:sp>
      </p:grpSp>
      <p:grpSp>
        <p:nvGrpSpPr>
          <p:cNvPr id="13" name="Group 88"/>
          <p:cNvGrpSpPr>
            <a:grpSpLocks/>
          </p:cNvGrpSpPr>
          <p:nvPr/>
        </p:nvGrpSpPr>
        <p:grpSpPr bwMode="auto">
          <a:xfrm>
            <a:off x="822325" y="5114925"/>
            <a:ext cx="7480300" cy="1743075"/>
            <a:chOff x="518" y="2907"/>
            <a:chExt cx="4712" cy="1098"/>
          </a:xfrm>
        </p:grpSpPr>
        <p:sp>
          <p:nvSpPr>
            <p:cNvPr id="70665" name="Line 47"/>
            <p:cNvSpPr>
              <a:spLocks noChangeShapeType="1"/>
            </p:cNvSpPr>
            <p:nvPr/>
          </p:nvSpPr>
          <p:spPr bwMode="auto">
            <a:xfrm>
              <a:off x="574" y="3340"/>
              <a:ext cx="46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nvGrpSpPr>
            <p:cNvPr id="70666" name="Group 60"/>
            <p:cNvGrpSpPr>
              <a:grpSpLocks/>
            </p:cNvGrpSpPr>
            <p:nvPr/>
          </p:nvGrpSpPr>
          <p:grpSpPr bwMode="auto">
            <a:xfrm>
              <a:off x="574" y="3148"/>
              <a:ext cx="48" cy="384"/>
              <a:chOff x="672" y="3072"/>
              <a:chExt cx="48" cy="384"/>
            </a:xfrm>
          </p:grpSpPr>
          <p:sp>
            <p:nvSpPr>
              <p:cNvPr id="70684" name="Line 48"/>
              <p:cNvSpPr>
                <a:spLocks noChangeShapeType="1"/>
              </p:cNvSpPr>
              <p:nvPr/>
            </p:nvSpPr>
            <p:spPr bwMode="auto">
              <a:xfrm>
                <a:off x="672"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85" name="Line 49"/>
              <p:cNvSpPr>
                <a:spLocks noChangeShapeType="1"/>
              </p:cNvSpPr>
              <p:nvPr/>
            </p:nvSpPr>
            <p:spPr bwMode="auto">
              <a:xfrm>
                <a:off x="720"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667" name="Group 53"/>
            <p:cNvGrpSpPr>
              <a:grpSpLocks/>
            </p:cNvGrpSpPr>
            <p:nvPr/>
          </p:nvGrpSpPr>
          <p:grpSpPr bwMode="auto">
            <a:xfrm>
              <a:off x="581" y="3580"/>
              <a:ext cx="426" cy="425"/>
              <a:chOff x="619" y="1296"/>
              <a:chExt cx="341" cy="425"/>
            </a:xfrm>
          </p:grpSpPr>
          <p:sp>
            <p:nvSpPr>
              <p:cNvPr id="70682" name="Line 54"/>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83" name="Text Box 55"/>
              <p:cNvSpPr txBox="1">
                <a:spLocks noChangeArrowheads="1"/>
              </p:cNvSpPr>
              <p:nvPr/>
            </p:nvSpPr>
            <p:spPr bwMode="auto">
              <a:xfrm>
                <a:off x="619" y="1343"/>
                <a:ext cx="28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sp>
          <p:nvSpPr>
            <p:cNvPr id="70668" name="Text Box 57"/>
            <p:cNvSpPr txBox="1">
              <a:spLocks noChangeArrowheads="1"/>
            </p:cNvSpPr>
            <p:nvPr/>
          </p:nvSpPr>
          <p:spPr bwMode="auto">
            <a:xfrm>
              <a:off x="770" y="2907"/>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A</a:t>
              </a:r>
            </a:p>
          </p:txBody>
        </p:sp>
        <p:sp>
          <p:nvSpPr>
            <p:cNvPr id="70669" name="Text Box 59"/>
            <p:cNvSpPr txBox="1">
              <a:spLocks noChangeArrowheads="1"/>
            </p:cNvSpPr>
            <p:nvPr/>
          </p:nvSpPr>
          <p:spPr bwMode="auto">
            <a:xfrm>
              <a:off x="518" y="2907"/>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p>
          </p:txBody>
        </p:sp>
        <p:grpSp>
          <p:nvGrpSpPr>
            <p:cNvPr id="70670" name="Group 61"/>
            <p:cNvGrpSpPr>
              <a:grpSpLocks/>
            </p:cNvGrpSpPr>
            <p:nvPr/>
          </p:nvGrpSpPr>
          <p:grpSpPr bwMode="auto">
            <a:xfrm>
              <a:off x="1006" y="3148"/>
              <a:ext cx="48" cy="384"/>
              <a:chOff x="672" y="3072"/>
              <a:chExt cx="48" cy="384"/>
            </a:xfrm>
          </p:grpSpPr>
          <p:sp>
            <p:nvSpPr>
              <p:cNvPr id="70680" name="Line 62"/>
              <p:cNvSpPr>
                <a:spLocks noChangeShapeType="1"/>
              </p:cNvSpPr>
              <p:nvPr/>
            </p:nvSpPr>
            <p:spPr bwMode="auto">
              <a:xfrm>
                <a:off x="672"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81" name="Line 63"/>
              <p:cNvSpPr>
                <a:spLocks noChangeShapeType="1"/>
              </p:cNvSpPr>
              <p:nvPr/>
            </p:nvSpPr>
            <p:spPr bwMode="auto">
              <a:xfrm>
                <a:off x="720"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grpSp>
          <p:nvGrpSpPr>
            <p:cNvPr id="70671" name="Group 64"/>
            <p:cNvGrpSpPr>
              <a:grpSpLocks/>
            </p:cNvGrpSpPr>
            <p:nvPr/>
          </p:nvGrpSpPr>
          <p:grpSpPr bwMode="auto">
            <a:xfrm>
              <a:off x="1013" y="3580"/>
              <a:ext cx="426" cy="425"/>
              <a:chOff x="619" y="1296"/>
              <a:chExt cx="341" cy="425"/>
            </a:xfrm>
          </p:grpSpPr>
          <p:sp>
            <p:nvSpPr>
              <p:cNvPr id="70678" name="Line 65"/>
              <p:cNvSpPr>
                <a:spLocks noChangeShapeType="1"/>
              </p:cNvSpPr>
              <p:nvPr/>
            </p:nvSpPr>
            <p:spPr bwMode="auto">
              <a:xfrm>
                <a:off x="656" y="1296"/>
                <a:ext cx="30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79" name="Text Box 66"/>
              <p:cNvSpPr txBox="1">
                <a:spLocks noChangeArrowheads="1"/>
              </p:cNvSpPr>
              <p:nvPr/>
            </p:nvSpPr>
            <p:spPr bwMode="auto">
              <a:xfrm>
                <a:off x="619" y="1343"/>
                <a:ext cx="281"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C</a:t>
                </a:r>
                <a:r>
                  <a:rPr lang="en-US" altLang="en-US" sz="1800" b="1">
                    <a:latin typeface="Helvetica" panose="020B0604020202020204" pitchFamily="34" charset="0"/>
                  </a:rPr>
                  <a:t>’</a:t>
                </a:r>
                <a:r>
                  <a:rPr lang="en-US" sz="1800" b="1">
                    <a:latin typeface="Helvetica" panose="020B0604020202020204" pitchFamily="34" charset="0"/>
                  </a:rPr>
                  <a:t>s </a:t>
                </a:r>
              </a:p>
              <a:p>
                <a:pPr algn="ctr">
                  <a:spcBef>
                    <a:spcPct val="0"/>
                  </a:spcBef>
                  <a:buFontTx/>
                  <a:buNone/>
                </a:pPr>
                <a:r>
                  <a:rPr lang="en-US" sz="1800" b="1">
                    <a:latin typeface="Helvetica" panose="020B0604020202020204" pitchFamily="34" charset="0"/>
                  </a:rPr>
                  <a:t>I/O</a:t>
                </a:r>
              </a:p>
            </p:txBody>
          </p:sp>
        </p:grpSp>
        <p:grpSp>
          <p:nvGrpSpPr>
            <p:cNvPr id="70672" name="Group 67"/>
            <p:cNvGrpSpPr>
              <a:grpSpLocks/>
            </p:cNvGrpSpPr>
            <p:nvPr/>
          </p:nvGrpSpPr>
          <p:grpSpPr bwMode="auto">
            <a:xfrm>
              <a:off x="1438" y="3148"/>
              <a:ext cx="48" cy="384"/>
              <a:chOff x="672" y="3072"/>
              <a:chExt cx="48" cy="384"/>
            </a:xfrm>
          </p:grpSpPr>
          <p:sp>
            <p:nvSpPr>
              <p:cNvPr id="70676" name="Line 68"/>
              <p:cNvSpPr>
                <a:spLocks noChangeShapeType="1"/>
              </p:cNvSpPr>
              <p:nvPr/>
            </p:nvSpPr>
            <p:spPr bwMode="auto">
              <a:xfrm>
                <a:off x="672"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70677" name="Line 69"/>
              <p:cNvSpPr>
                <a:spLocks noChangeShapeType="1"/>
              </p:cNvSpPr>
              <p:nvPr/>
            </p:nvSpPr>
            <p:spPr bwMode="auto">
              <a:xfrm>
                <a:off x="720" y="3072"/>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grpSp>
        <p:sp>
          <p:nvSpPr>
            <p:cNvPr id="70673" name="Text Box 70"/>
            <p:cNvSpPr txBox="1">
              <a:spLocks noChangeArrowheads="1"/>
            </p:cNvSpPr>
            <p:nvPr/>
          </p:nvSpPr>
          <p:spPr bwMode="auto">
            <a:xfrm>
              <a:off x="1586" y="2907"/>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A</a:t>
              </a:r>
            </a:p>
          </p:txBody>
        </p:sp>
        <p:sp>
          <p:nvSpPr>
            <p:cNvPr id="70674" name="Text Box 71"/>
            <p:cNvSpPr txBox="1">
              <a:spLocks noChangeArrowheads="1"/>
            </p:cNvSpPr>
            <p:nvPr/>
          </p:nvSpPr>
          <p:spPr bwMode="auto">
            <a:xfrm>
              <a:off x="1154" y="2907"/>
              <a:ext cx="22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A</a:t>
              </a:r>
            </a:p>
          </p:txBody>
        </p:sp>
        <p:sp>
          <p:nvSpPr>
            <p:cNvPr id="70675" name="Text Box 81"/>
            <p:cNvSpPr txBox="1">
              <a:spLocks noChangeArrowheads="1"/>
            </p:cNvSpPr>
            <p:nvPr/>
          </p:nvSpPr>
          <p:spPr bwMode="auto">
            <a:xfrm>
              <a:off x="2566" y="3435"/>
              <a:ext cx="62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2400" b="1">
                  <a:latin typeface="Helvetica" panose="020B0604020202020204" pitchFamily="34" charset="0"/>
                </a:rPr>
                <a:t>SRTF</a:t>
              </a:r>
            </a:p>
          </p:txBody>
        </p:sp>
      </p:grpSp>
      <p:sp>
        <p:nvSpPr>
          <p:cNvPr id="597075" name="AutoShape 83"/>
          <p:cNvSpPr>
            <a:spLocks noChangeArrowheads="1"/>
          </p:cNvSpPr>
          <p:nvPr/>
        </p:nvSpPr>
        <p:spPr bwMode="auto">
          <a:xfrm>
            <a:off x="6553200" y="2328862"/>
            <a:ext cx="2438400" cy="1143000"/>
          </a:xfrm>
          <a:prstGeom prst="wedgeRoundRectCallout">
            <a:avLst>
              <a:gd name="adj1" fmla="val -71157"/>
              <a:gd name="adj2" fmla="val 57222"/>
              <a:gd name="adj3" fmla="val 16667"/>
            </a:avLst>
          </a:prstGeom>
          <a:solidFill>
            <a:srgbClr val="D9D9D9"/>
          </a:solidFill>
          <a:ln w="38100">
            <a:solidFill>
              <a:schemeClr val="tx1"/>
            </a:solidFill>
            <a:miter lim="800000"/>
            <a:headEnd/>
            <a:tailEnd/>
          </a:ln>
        </p:spPr>
        <p:txBody>
          <a:bodyPr lIns="90478" tIns="44445" rIns="90478" bIns="44445"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Disk Utilization:</a:t>
            </a:r>
          </a:p>
          <a:p>
            <a:pPr algn="ctr">
              <a:spcBef>
                <a:spcPct val="0"/>
              </a:spcBef>
              <a:buFontTx/>
              <a:buNone/>
            </a:pPr>
            <a:r>
              <a:rPr lang="en-US" sz="1800" b="1">
                <a:latin typeface="Helvetica" panose="020B0604020202020204" pitchFamily="34" charset="0"/>
              </a:rPr>
              <a:t>~90% but lots of wakeups!</a:t>
            </a:r>
          </a:p>
        </p:txBody>
      </p:sp>
      <p:sp>
        <p:nvSpPr>
          <p:cNvPr id="597076" name="AutoShape 84"/>
          <p:cNvSpPr>
            <a:spLocks noChangeArrowheads="1"/>
          </p:cNvSpPr>
          <p:nvPr/>
        </p:nvSpPr>
        <p:spPr bwMode="auto">
          <a:xfrm>
            <a:off x="6629400" y="4691062"/>
            <a:ext cx="2286000" cy="914400"/>
          </a:xfrm>
          <a:prstGeom prst="wedgeRoundRectCallout">
            <a:avLst>
              <a:gd name="adj1" fmla="val -72569"/>
              <a:gd name="adj2" fmla="val 59028"/>
              <a:gd name="adj3" fmla="val 16667"/>
            </a:avLst>
          </a:prstGeom>
          <a:solidFill>
            <a:srgbClr val="D9D9D9"/>
          </a:solidFill>
          <a:ln w="38100">
            <a:solidFill>
              <a:schemeClr val="tx1"/>
            </a:solidFill>
            <a:miter lim="800000"/>
            <a:headEnd/>
            <a:tailEnd/>
          </a:ln>
        </p:spPr>
        <p:txBody>
          <a:bodyPr lIns="90478" tIns="44445" rIns="90478" bIns="44445"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b="1">
                <a:latin typeface="Helvetica" panose="020B0604020202020204" pitchFamily="34" charset="0"/>
              </a:rPr>
              <a:t>Disk Utilization:</a:t>
            </a:r>
          </a:p>
          <a:p>
            <a:pPr algn="ctr">
              <a:spcBef>
                <a:spcPct val="0"/>
              </a:spcBef>
              <a:buFontTx/>
              <a:buNone/>
            </a:pPr>
            <a:r>
              <a:rPr lang="en-US" sz="1800" b="1">
                <a:latin typeface="Helvetica" panose="020B0604020202020204" pitchFamily="34" charset="0"/>
              </a:rPr>
              <a:t>90%</a:t>
            </a:r>
          </a:p>
        </p:txBody>
      </p:sp>
      <p:sp>
        <p:nvSpPr>
          <p:cNvPr id="597077" name="AutoShape 85"/>
          <p:cNvSpPr>
            <a:spLocks noChangeArrowheads="1"/>
          </p:cNvSpPr>
          <p:nvPr/>
        </p:nvSpPr>
        <p:spPr bwMode="auto">
          <a:xfrm>
            <a:off x="6553200" y="957262"/>
            <a:ext cx="2286000" cy="914400"/>
          </a:xfrm>
          <a:prstGeom prst="wedgeRoundRectCallout">
            <a:avLst>
              <a:gd name="adj1" fmla="val -72569"/>
              <a:gd name="adj2" fmla="val 59028"/>
              <a:gd name="adj3" fmla="val 16667"/>
            </a:avLst>
          </a:prstGeom>
          <a:solidFill>
            <a:schemeClr val="bg1">
              <a:lumMod val="85000"/>
            </a:schemeClr>
          </a:solidFill>
          <a:ln w="38100">
            <a:solidFill>
              <a:schemeClr val="tx1"/>
            </a:solidFill>
            <a:miter lim="800000"/>
            <a:headEnd/>
            <a:tailEnd/>
          </a:ln>
        </p:spPr>
        <p:txBody>
          <a:bodyPr lIns="90478" tIns="44445" rIns="90478" bIns="44445" anchor="ctr"/>
          <a:lstStyle/>
          <a:p>
            <a:pPr algn="ctr">
              <a:defRPr/>
            </a:pPr>
            <a:r>
              <a:rPr lang="en-US" dirty="0">
                <a:latin typeface="Helvetica" charset="0"/>
                <a:ea typeface="ＭＳ Ｐゴシック" charset="0"/>
                <a:cs typeface="Helvetica" charset="0"/>
              </a:rPr>
              <a:t>Disk Utilization:</a:t>
            </a:r>
          </a:p>
          <a:p>
            <a:pPr algn="ctr">
              <a:defRPr/>
            </a:pPr>
            <a:r>
              <a:rPr lang="en-US" dirty="0">
                <a:latin typeface="Helvetica" charset="0"/>
                <a:ea typeface="ＭＳ Ｐゴシック" charset="0"/>
                <a:cs typeface="Helvetica" charset="0"/>
              </a:rPr>
              <a:t>9/201 ~ 4.5%</a:t>
            </a:r>
          </a:p>
        </p:txBody>
      </p:sp>
      <p:sp>
        <p:nvSpPr>
          <p:cNvPr id="6" name="Date Placeholder 5"/>
          <p:cNvSpPr>
            <a:spLocks noGrp="1"/>
          </p:cNvSpPr>
          <p:nvPr>
            <p:ph type="dt" sz="half" idx="10"/>
          </p:nvPr>
        </p:nvSpPr>
        <p:spPr/>
        <p:txBody>
          <a:bodyPr/>
          <a:lstStyle/>
          <a:p>
            <a:r>
              <a:rPr lang="en-US" smtClean="0"/>
              <a:t>Feb-23, 2016</a:t>
            </a:r>
            <a:endParaRPr lang="en-US" dirty="0"/>
          </a:p>
        </p:txBody>
      </p:sp>
      <p:sp>
        <p:nvSpPr>
          <p:cNvPr id="7" name="Footer Placeholder 6"/>
          <p:cNvSpPr>
            <a:spLocks noGrp="1"/>
          </p:cNvSpPr>
          <p:nvPr>
            <p:ph type="ftr" sz="quarter" idx="11"/>
          </p:nvPr>
        </p:nvSpPr>
        <p:spPr/>
        <p:txBody>
          <a:bodyPr/>
          <a:lstStyle/>
          <a:p>
            <a:r>
              <a:rPr lang="en-US" smtClean="0"/>
              <a:t>CSCE-313 Spring 2016</a:t>
            </a:r>
            <a:endParaRPr lang="en-US"/>
          </a:p>
        </p:txBody>
      </p:sp>
      <p:sp>
        <p:nvSpPr>
          <p:cNvPr id="8" name="Slide Number Placeholder 7"/>
          <p:cNvSpPr>
            <a:spLocks noGrp="1"/>
          </p:cNvSpPr>
          <p:nvPr>
            <p:ph type="sldNum" sz="quarter" idx="12"/>
          </p:nvPr>
        </p:nvSpPr>
        <p:spPr/>
        <p:txBody>
          <a:bodyPr>
            <a:normAutofit fontScale="85000" lnSpcReduction="20000"/>
          </a:bodyPr>
          <a:lstStyle/>
          <a:p>
            <a:fld id="{1AD93096-5B34-4342-9326-69289CEAE4C2}" type="slidenum">
              <a:rPr lang="en-US" smtClean="0"/>
              <a:pPr/>
              <a:t>30</a:t>
            </a:fld>
            <a:endParaRPr lang="en-US" dirty="0">
              <a:solidFill>
                <a:srgbClr val="FFFFFF"/>
              </a:solidFill>
            </a:endParaRPr>
          </a:p>
        </p:txBody>
      </p:sp>
    </p:spTree>
    <p:extLst>
      <p:ext uri="{BB962C8B-B14F-4D97-AF65-F5344CB8AC3E}">
        <p14:creationId xmlns:p14="http://schemas.microsoft.com/office/powerpoint/2010/main" val="3501846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70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70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7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75" grpId="0" animBg="1"/>
      <p:bldP spid="597076" grpId="0" animBg="1"/>
      <p:bldP spid="59707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ko-KR" smtClean="0">
                <a:ea typeface="Gulim" panose="020B0600000101010101" pitchFamily="34" charset="-127"/>
              </a:rPr>
              <a:t>Multi-Level Feedback Scheduling</a:t>
            </a:r>
          </a:p>
        </p:txBody>
      </p:sp>
      <p:sp>
        <p:nvSpPr>
          <p:cNvPr id="72707" name="Rectangle 3"/>
          <p:cNvSpPr>
            <a:spLocks noGrp="1" noChangeArrowheads="1"/>
          </p:cNvSpPr>
          <p:nvPr>
            <p:ph type="body" idx="1"/>
          </p:nvPr>
        </p:nvSpPr>
        <p:spPr>
          <a:xfrm>
            <a:off x="152400" y="3276600"/>
            <a:ext cx="8839200" cy="3352800"/>
          </a:xfrm>
        </p:spPr>
        <p:txBody>
          <a:bodyPr>
            <a:normAutofit fontScale="92500" lnSpcReduction="20000"/>
          </a:bodyPr>
          <a:lstStyle/>
          <a:p>
            <a:pPr>
              <a:lnSpc>
                <a:spcPct val="80000"/>
              </a:lnSpc>
            </a:pPr>
            <a:r>
              <a:rPr lang="en-US" altLang="ko-KR" dirty="0" smtClean="0">
                <a:latin typeface="Helvetica" panose="020B0604020202020204" pitchFamily="34" charset="0"/>
                <a:ea typeface="Gulim" panose="020B0600000101010101" pitchFamily="34" charset="-127"/>
              </a:rPr>
              <a:t>Another method for exploiting past behavior</a:t>
            </a:r>
          </a:p>
          <a:p>
            <a:pPr lvl="1">
              <a:lnSpc>
                <a:spcPct val="80000"/>
              </a:lnSpc>
            </a:pPr>
            <a:r>
              <a:rPr lang="en-US" altLang="ko-KR" dirty="0" smtClean="0">
                <a:latin typeface="Helvetica" panose="020B0604020202020204" pitchFamily="34" charset="0"/>
                <a:ea typeface="Gulim" panose="020B0600000101010101" pitchFamily="34" charset="-127"/>
              </a:rPr>
              <a:t>First used in Cambridge Time Sharing System (CTSS)</a:t>
            </a:r>
          </a:p>
          <a:p>
            <a:pPr lvl="1">
              <a:lnSpc>
                <a:spcPct val="80000"/>
              </a:lnSpc>
            </a:pPr>
            <a:r>
              <a:rPr lang="en-US" altLang="ko-KR" dirty="0" smtClean="0">
                <a:latin typeface="Helvetica" panose="020B0604020202020204" pitchFamily="34" charset="0"/>
                <a:ea typeface="Gulim" panose="020B0600000101010101" pitchFamily="34" charset="-127"/>
              </a:rPr>
              <a:t>Multiple queues, each with different priority</a:t>
            </a:r>
          </a:p>
          <a:p>
            <a:pPr lvl="2">
              <a:lnSpc>
                <a:spcPct val="80000"/>
              </a:lnSpc>
            </a:pPr>
            <a:r>
              <a:rPr lang="en-US" altLang="ko-KR" dirty="0" smtClean="0">
                <a:latin typeface="Helvetica" panose="020B0604020202020204" pitchFamily="34" charset="0"/>
                <a:ea typeface="Gulim" panose="020B0600000101010101" pitchFamily="34" charset="-127"/>
              </a:rPr>
              <a:t>Higher priority queues often considered “foreground” tasks</a:t>
            </a:r>
          </a:p>
          <a:p>
            <a:pPr lvl="1">
              <a:lnSpc>
                <a:spcPct val="80000"/>
              </a:lnSpc>
            </a:pPr>
            <a:r>
              <a:rPr lang="en-US" altLang="ko-KR" dirty="0" smtClean="0">
                <a:latin typeface="Helvetica" panose="020B0604020202020204" pitchFamily="34" charset="0"/>
                <a:ea typeface="Gulim" panose="020B0600000101010101" pitchFamily="34" charset="-127"/>
              </a:rPr>
              <a:t>Each queue has its own scheduling algorithm</a:t>
            </a:r>
          </a:p>
          <a:p>
            <a:pPr lvl="2">
              <a:lnSpc>
                <a:spcPct val="80000"/>
              </a:lnSpc>
            </a:pPr>
            <a:r>
              <a:rPr lang="en-US" altLang="ko-KR" dirty="0" smtClean="0">
                <a:latin typeface="Helvetica" panose="020B0604020202020204" pitchFamily="34" charset="0"/>
                <a:ea typeface="Gulim" panose="020B0600000101010101" pitchFamily="34" charset="-127"/>
              </a:rPr>
              <a:t>e.g., foreground – RR, background – FCFS</a:t>
            </a:r>
          </a:p>
          <a:p>
            <a:pPr lvl="2">
              <a:lnSpc>
                <a:spcPct val="80000"/>
              </a:lnSpc>
            </a:pPr>
            <a:r>
              <a:rPr lang="en-US" altLang="ko-KR" dirty="0" smtClean="0">
                <a:latin typeface="Helvetica" panose="020B0604020202020204" pitchFamily="34" charset="0"/>
                <a:ea typeface="Gulim" panose="020B0600000101010101" pitchFamily="34" charset="-127"/>
              </a:rPr>
              <a:t>Sometimes multiple RR priorities with quantum increasing exponentially (highest:1ms, next:2ms, next: 4ms, etc.)</a:t>
            </a:r>
          </a:p>
          <a:p>
            <a:pPr>
              <a:lnSpc>
                <a:spcPct val="80000"/>
              </a:lnSpc>
            </a:pPr>
            <a:r>
              <a:rPr lang="en-US" altLang="ko-KR" dirty="0" smtClean="0">
                <a:latin typeface="Helvetica" panose="020B0604020202020204" pitchFamily="34" charset="0"/>
                <a:ea typeface="Gulim" panose="020B0600000101010101" pitchFamily="34" charset="-127"/>
              </a:rPr>
              <a:t>Adjust each job’s priority as follows (details vary)</a:t>
            </a:r>
          </a:p>
          <a:p>
            <a:pPr lvl="1">
              <a:lnSpc>
                <a:spcPct val="80000"/>
              </a:lnSpc>
            </a:pPr>
            <a:r>
              <a:rPr lang="en-US" altLang="ko-KR" dirty="0" smtClean="0">
                <a:latin typeface="Helvetica" panose="020B0604020202020204" pitchFamily="34" charset="0"/>
                <a:ea typeface="Gulim" panose="020B0600000101010101" pitchFamily="34" charset="-127"/>
              </a:rPr>
              <a:t>Job starts in highest priority queue</a:t>
            </a:r>
          </a:p>
          <a:p>
            <a:pPr lvl="1">
              <a:lnSpc>
                <a:spcPct val="80000"/>
              </a:lnSpc>
            </a:pPr>
            <a:r>
              <a:rPr lang="en-US" altLang="ko-KR" dirty="0" smtClean="0">
                <a:latin typeface="Helvetica" panose="020B0604020202020204" pitchFamily="34" charset="0"/>
                <a:ea typeface="Gulim" panose="020B0600000101010101" pitchFamily="34" charset="-127"/>
              </a:rPr>
              <a:t>If timeout expires, drop one level</a:t>
            </a:r>
          </a:p>
        </p:txBody>
      </p:sp>
      <p:grpSp>
        <p:nvGrpSpPr>
          <p:cNvPr id="72708" name="Group 5"/>
          <p:cNvGrpSpPr>
            <a:grpSpLocks/>
          </p:cNvGrpSpPr>
          <p:nvPr/>
        </p:nvGrpSpPr>
        <p:grpSpPr bwMode="auto">
          <a:xfrm>
            <a:off x="2590800" y="1295400"/>
            <a:ext cx="3657600" cy="1828800"/>
            <a:chOff x="1872" y="1392"/>
            <a:chExt cx="2016" cy="1233"/>
          </a:xfrm>
        </p:grpSpPr>
        <p:pic>
          <p:nvPicPr>
            <p:cNvPr id="72713"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l="610" t="10027" r="1016" b="9756"/>
            <a:stretch>
              <a:fillRect/>
            </a:stretch>
          </p:blipFill>
          <p:spPr bwMode="auto">
            <a:xfrm>
              <a:off x="1872" y="1392"/>
              <a:ext cx="2016" cy="123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2714" name="Freeform 7"/>
            <p:cNvSpPr>
              <a:spLocks/>
            </p:cNvSpPr>
            <p:nvPr/>
          </p:nvSpPr>
          <p:spPr bwMode="auto">
            <a:xfrm>
              <a:off x="2166" y="1536"/>
              <a:ext cx="1440" cy="492"/>
            </a:xfrm>
            <a:custGeom>
              <a:avLst/>
              <a:gdLst>
                <a:gd name="T0" fmla="*/ 1200 w 1440"/>
                <a:gd name="T1" fmla="*/ 0 h 492"/>
                <a:gd name="T2" fmla="*/ 1440 w 1440"/>
                <a:gd name="T3" fmla="*/ 0 h 492"/>
                <a:gd name="T4" fmla="*/ 1440 w 1440"/>
                <a:gd name="T5" fmla="*/ 197 h 492"/>
                <a:gd name="T6" fmla="*/ 0 w 1440"/>
                <a:gd name="T7" fmla="*/ 197 h 492"/>
                <a:gd name="T8" fmla="*/ 0 w 1440"/>
                <a:gd name="T9" fmla="*/ 492 h 492"/>
                <a:gd name="T10" fmla="*/ 201 w 1440"/>
                <a:gd name="T11" fmla="*/ 492 h 4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40" h="492">
                  <a:moveTo>
                    <a:pt x="1200" y="0"/>
                  </a:moveTo>
                  <a:lnTo>
                    <a:pt x="1440" y="0"/>
                  </a:lnTo>
                  <a:lnTo>
                    <a:pt x="1440" y="197"/>
                  </a:lnTo>
                  <a:lnTo>
                    <a:pt x="0" y="197"/>
                  </a:lnTo>
                  <a:lnTo>
                    <a:pt x="0" y="492"/>
                  </a:lnTo>
                  <a:lnTo>
                    <a:pt x="201" y="492"/>
                  </a:ln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72715" name="Freeform 8"/>
            <p:cNvSpPr>
              <a:spLocks/>
            </p:cNvSpPr>
            <p:nvPr/>
          </p:nvSpPr>
          <p:spPr bwMode="auto">
            <a:xfrm>
              <a:off x="2157" y="2031"/>
              <a:ext cx="1443" cy="513"/>
            </a:xfrm>
            <a:custGeom>
              <a:avLst/>
              <a:gdLst>
                <a:gd name="T0" fmla="*/ 1203 w 1443"/>
                <a:gd name="T1" fmla="*/ 0 h 513"/>
                <a:gd name="T2" fmla="*/ 1443 w 1443"/>
                <a:gd name="T3" fmla="*/ 0 h 513"/>
                <a:gd name="T4" fmla="*/ 1440 w 1443"/>
                <a:gd name="T5" fmla="*/ 225 h 513"/>
                <a:gd name="T6" fmla="*/ 0 w 1443"/>
                <a:gd name="T7" fmla="*/ 222 h 513"/>
                <a:gd name="T8" fmla="*/ 3 w 1443"/>
                <a:gd name="T9" fmla="*/ 513 h 513"/>
                <a:gd name="T10" fmla="*/ 210 w 1443"/>
                <a:gd name="T11" fmla="*/ 513 h 5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43" h="513">
                  <a:moveTo>
                    <a:pt x="1203" y="0"/>
                  </a:moveTo>
                  <a:lnTo>
                    <a:pt x="1443" y="0"/>
                  </a:lnTo>
                  <a:lnTo>
                    <a:pt x="1440" y="225"/>
                  </a:lnTo>
                  <a:lnTo>
                    <a:pt x="0" y="222"/>
                  </a:lnTo>
                  <a:lnTo>
                    <a:pt x="3" y="513"/>
                  </a:lnTo>
                  <a:lnTo>
                    <a:pt x="210" y="513"/>
                  </a:ln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627725" name="Group 13"/>
          <p:cNvGrpSpPr>
            <a:grpSpLocks/>
          </p:cNvGrpSpPr>
          <p:nvPr/>
        </p:nvGrpSpPr>
        <p:grpSpPr bwMode="auto">
          <a:xfrm>
            <a:off x="5715000" y="1600200"/>
            <a:ext cx="2989263" cy="1208088"/>
            <a:chOff x="3600" y="624"/>
            <a:chExt cx="1883" cy="761"/>
          </a:xfrm>
        </p:grpSpPr>
        <p:sp>
          <p:nvSpPr>
            <p:cNvPr id="72710" name="Text Box 10"/>
            <p:cNvSpPr txBox="1">
              <a:spLocks noChangeArrowheads="1"/>
            </p:cNvSpPr>
            <p:nvPr/>
          </p:nvSpPr>
          <p:spPr bwMode="auto">
            <a:xfrm>
              <a:off x="4210" y="624"/>
              <a:ext cx="1273" cy="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8" tIns="44445" rIns="90478" bIns="44445">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lnSpc>
                  <a:spcPct val="80000"/>
                </a:lnSpc>
                <a:buFontTx/>
                <a:buNone/>
              </a:pPr>
              <a:r>
                <a:rPr lang="en-US" altLang="ko-KR" b="1">
                  <a:latin typeface="Helvetica" panose="020B0604020202020204" pitchFamily="34" charset="0"/>
                  <a:ea typeface="Gulim" panose="020B0600000101010101" pitchFamily="34" charset="-127"/>
                  <a:cs typeface="Helvetica" panose="020B0604020202020204" pitchFamily="34" charset="0"/>
                </a:rPr>
                <a:t>Long-Running </a:t>
              </a:r>
            </a:p>
            <a:p>
              <a:pPr algn="ctr">
                <a:lnSpc>
                  <a:spcPct val="80000"/>
                </a:lnSpc>
                <a:buFontTx/>
                <a:buNone/>
              </a:pPr>
              <a:r>
                <a:rPr lang="en-US" altLang="ko-KR" b="1">
                  <a:latin typeface="Helvetica" panose="020B0604020202020204" pitchFamily="34" charset="0"/>
                  <a:ea typeface="Gulim" panose="020B0600000101010101" pitchFamily="34" charset="-127"/>
                  <a:cs typeface="Helvetica" panose="020B0604020202020204" pitchFamily="34" charset="0"/>
                </a:rPr>
                <a:t>Compute tasks </a:t>
              </a:r>
            </a:p>
            <a:p>
              <a:pPr algn="ctr">
                <a:lnSpc>
                  <a:spcPct val="80000"/>
                </a:lnSpc>
                <a:buFontTx/>
                <a:buNone/>
              </a:pPr>
              <a:r>
                <a:rPr lang="en-US" altLang="ko-KR" b="1">
                  <a:latin typeface="Helvetica" panose="020B0604020202020204" pitchFamily="34" charset="0"/>
                  <a:ea typeface="Gulim" panose="020B0600000101010101" pitchFamily="34" charset="-127"/>
                  <a:cs typeface="Helvetica" panose="020B0604020202020204" pitchFamily="34" charset="0"/>
                </a:rPr>
                <a:t>demoted to </a:t>
              </a:r>
              <a:br>
                <a:rPr lang="en-US" altLang="ko-KR" b="1">
                  <a:latin typeface="Helvetica" panose="020B0604020202020204" pitchFamily="34" charset="0"/>
                  <a:ea typeface="Gulim" panose="020B0600000101010101" pitchFamily="34" charset="-127"/>
                  <a:cs typeface="Helvetica" panose="020B0604020202020204" pitchFamily="34" charset="0"/>
                </a:rPr>
              </a:br>
              <a:r>
                <a:rPr lang="en-US" altLang="ko-KR" b="1">
                  <a:latin typeface="Helvetica" panose="020B0604020202020204" pitchFamily="34" charset="0"/>
                  <a:ea typeface="Gulim" panose="020B0600000101010101" pitchFamily="34" charset="-127"/>
                  <a:cs typeface="Helvetica" panose="020B0604020202020204" pitchFamily="34" charset="0"/>
                </a:rPr>
                <a:t>low priority</a:t>
              </a:r>
            </a:p>
          </p:txBody>
        </p:sp>
        <p:sp>
          <p:nvSpPr>
            <p:cNvPr id="72711" name="Line 11"/>
            <p:cNvSpPr>
              <a:spLocks noChangeShapeType="1"/>
            </p:cNvSpPr>
            <p:nvPr/>
          </p:nvSpPr>
          <p:spPr bwMode="auto">
            <a:xfrm flipH="1" flipV="1">
              <a:off x="3600" y="720"/>
              <a:ext cx="511" cy="9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72712" name="Line 12"/>
            <p:cNvSpPr>
              <a:spLocks noChangeShapeType="1"/>
            </p:cNvSpPr>
            <p:nvPr/>
          </p:nvSpPr>
          <p:spPr bwMode="auto">
            <a:xfrm flipH="1">
              <a:off x="3600" y="960"/>
              <a:ext cx="511"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gr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31</a:t>
            </a:fld>
            <a:endParaRPr lang="en-US" dirty="0">
              <a:solidFill>
                <a:srgbClr val="FFFFFF"/>
              </a:solidFill>
            </a:endParaRPr>
          </a:p>
        </p:txBody>
      </p:sp>
    </p:spTree>
    <p:extLst>
      <p:ext uri="{BB962C8B-B14F-4D97-AF65-F5344CB8AC3E}">
        <p14:creationId xmlns:p14="http://schemas.microsoft.com/office/powerpoint/2010/main" val="21018675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627725"/>
                                        </p:tgtEl>
                                        <p:attrNameLst>
                                          <p:attrName>style.visibility</p:attrName>
                                        </p:attrNameLst>
                                      </p:cBhvr>
                                      <p:to>
                                        <p:strVal val="visible"/>
                                      </p:to>
                                    </p:set>
                                    <p:anim calcmode="lin" valueType="num">
                                      <p:cBhvr>
                                        <p:cTn id="7" dur="500" fill="hold"/>
                                        <p:tgtEl>
                                          <p:spTgt spid="627725"/>
                                        </p:tgtEl>
                                        <p:attrNameLst>
                                          <p:attrName>ppt_x</p:attrName>
                                        </p:attrNameLst>
                                      </p:cBhvr>
                                      <p:tavLst>
                                        <p:tav tm="0">
                                          <p:val>
                                            <p:strVal val="#ppt_x-#ppt_w/2"/>
                                          </p:val>
                                        </p:tav>
                                        <p:tav tm="100000">
                                          <p:val>
                                            <p:strVal val="#ppt_x"/>
                                          </p:val>
                                        </p:tav>
                                      </p:tavLst>
                                    </p:anim>
                                    <p:anim calcmode="lin" valueType="num">
                                      <p:cBhvr>
                                        <p:cTn id="8" dur="500" fill="hold"/>
                                        <p:tgtEl>
                                          <p:spTgt spid="627725"/>
                                        </p:tgtEl>
                                        <p:attrNameLst>
                                          <p:attrName>ppt_y</p:attrName>
                                        </p:attrNameLst>
                                      </p:cBhvr>
                                      <p:tavLst>
                                        <p:tav tm="0">
                                          <p:val>
                                            <p:strVal val="#ppt_y"/>
                                          </p:val>
                                        </p:tav>
                                        <p:tav tm="100000">
                                          <p:val>
                                            <p:strVal val="#ppt_y"/>
                                          </p:val>
                                        </p:tav>
                                      </p:tavLst>
                                    </p:anim>
                                    <p:anim calcmode="lin" valueType="num">
                                      <p:cBhvr>
                                        <p:cTn id="9" dur="500" fill="hold"/>
                                        <p:tgtEl>
                                          <p:spTgt spid="627725"/>
                                        </p:tgtEl>
                                        <p:attrNameLst>
                                          <p:attrName>ppt_w</p:attrName>
                                        </p:attrNameLst>
                                      </p:cBhvr>
                                      <p:tavLst>
                                        <p:tav tm="0">
                                          <p:val>
                                            <p:fltVal val="0"/>
                                          </p:val>
                                        </p:tav>
                                        <p:tav tm="100000">
                                          <p:val>
                                            <p:strVal val="#ppt_w"/>
                                          </p:val>
                                        </p:tav>
                                      </p:tavLst>
                                    </p:anim>
                                    <p:anim calcmode="lin" valueType="num">
                                      <p:cBhvr>
                                        <p:cTn id="10" dur="500" fill="hold"/>
                                        <p:tgtEl>
                                          <p:spTgt spid="6277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ko-KR" smtClean="0">
                <a:ea typeface="Gulim" panose="020B0600000101010101" pitchFamily="34" charset="-127"/>
              </a:rPr>
              <a:t>Scheduling Details</a:t>
            </a:r>
          </a:p>
        </p:txBody>
      </p:sp>
      <p:sp>
        <p:nvSpPr>
          <p:cNvPr id="74755" name="Rectangle 3"/>
          <p:cNvSpPr>
            <a:spLocks noGrp="1" noChangeArrowheads="1"/>
          </p:cNvSpPr>
          <p:nvPr>
            <p:ph type="body" idx="1"/>
          </p:nvPr>
        </p:nvSpPr>
        <p:spPr>
          <a:xfrm>
            <a:off x="457200" y="1676400"/>
            <a:ext cx="8534400" cy="5029200"/>
          </a:xfrm>
        </p:spPr>
        <p:txBody>
          <a:bodyPr/>
          <a:lstStyle/>
          <a:p>
            <a:pPr>
              <a:lnSpc>
                <a:spcPct val="80000"/>
              </a:lnSpc>
            </a:pPr>
            <a:endParaRPr lang="en-US" altLang="ko-KR" dirty="0" smtClean="0">
              <a:ea typeface="Gulim" panose="020B0600000101010101" pitchFamily="34" charset="-127"/>
            </a:endParaRPr>
          </a:p>
          <a:p>
            <a:pPr>
              <a:lnSpc>
                <a:spcPct val="80000"/>
              </a:lnSpc>
            </a:pPr>
            <a:r>
              <a:rPr lang="en-US" altLang="ko-KR" dirty="0" smtClean="0">
                <a:ea typeface="Gulim" panose="020B0600000101010101" pitchFamily="34" charset="-127"/>
              </a:rPr>
              <a:t>Result approximates SRTF:</a:t>
            </a:r>
          </a:p>
          <a:p>
            <a:pPr lvl="1">
              <a:lnSpc>
                <a:spcPct val="80000"/>
              </a:lnSpc>
            </a:pPr>
            <a:r>
              <a:rPr lang="en-US" altLang="ko-KR" dirty="0" smtClean="0">
                <a:ea typeface="Gulim" panose="020B0600000101010101" pitchFamily="34" charset="-127"/>
              </a:rPr>
              <a:t>CPU bound jobs drop like a rock</a:t>
            </a:r>
          </a:p>
          <a:p>
            <a:pPr lvl="1">
              <a:lnSpc>
                <a:spcPct val="80000"/>
              </a:lnSpc>
            </a:pPr>
            <a:r>
              <a:rPr lang="en-US" altLang="ko-KR" dirty="0" smtClean="0">
                <a:ea typeface="Gulim" panose="020B0600000101010101" pitchFamily="34" charset="-127"/>
              </a:rPr>
              <a:t>Short-running I/O bound jobs stay near top</a:t>
            </a:r>
          </a:p>
          <a:p>
            <a:pPr>
              <a:lnSpc>
                <a:spcPct val="80000"/>
              </a:lnSpc>
            </a:pPr>
            <a:endParaRPr lang="en-US" altLang="ko-KR" dirty="0" smtClean="0">
              <a:ea typeface="Gulim" panose="020B0600000101010101" pitchFamily="34" charset="-127"/>
            </a:endParaRPr>
          </a:p>
          <a:p>
            <a:pPr>
              <a:lnSpc>
                <a:spcPct val="80000"/>
              </a:lnSpc>
            </a:pPr>
            <a:r>
              <a:rPr lang="en-US" altLang="ko-KR" dirty="0" smtClean="0">
                <a:ea typeface="Gulim" panose="020B0600000101010101" pitchFamily="34" charset="-127"/>
              </a:rPr>
              <a:t>Scheduling must be done between the queues</a:t>
            </a:r>
          </a:p>
          <a:p>
            <a:pPr lvl="1">
              <a:lnSpc>
                <a:spcPct val="80000"/>
              </a:lnSpc>
            </a:pPr>
            <a:r>
              <a:rPr lang="en-US" altLang="ko-KR" dirty="0" smtClean="0">
                <a:ea typeface="Gulim" panose="020B0600000101010101" pitchFamily="34" charset="-127"/>
              </a:rPr>
              <a:t>Fixed priority scheduling: </a:t>
            </a:r>
          </a:p>
          <a:p>
            <a:pPr lvl="2">
              <a:lnSpc>
                <a:spcPct val="80000"/>
              </a:lnSpc>
            </a:pPr>
            <a:r>
              <a:rPr lang="en-US" altLang="ko-KR" dirty="0" smtClean="0">
                <a:ea typeface="Gulim" panose="020B0600000101010101" pitchFamily="34" charset="-127"/>
              </a:rPr>
              <a:t>Serve all from highest priority, then next priority, etc.</a:t>
            </a:r>
          </a:p>
          <a:p>
            <a:pPr lvl="1">
              <a:lnSpc>
                <a:spcPct val="80000"/>
              </a:lnSpc>
            </a:pPr>
            <a:r>
              <a:rPr lang="en-US" altLang="ko-KR" dirty="0" smtClean="0">
                <a:ea typeface="Gulim" panose="020B0600000101010101" pitchFamily="34" charset="-127"/>
              </a:rPr>
              <a:t>Time slice:</a:t>
            </a:r>
          </a:p>
          <a:p>
            <a:pPr lvl="2">
              <a:lnSpc>
                <a:spcPct val="80000"/>
              </a:lnSpc>
            </a:pPr>
            <a:r>
              <a:rPr lang="en-US" altLang="ko-KR" dirty="0" smtClean="0">
                <a:ea typeface="Gulim" panose="020B0600000101010101" pitchFamily="34" charset="-127"/>
              </a:rPr>
              <a:t>Each queue gets a certain amount of CPU time </a:t>
            </a:r>
          </a:p>
          <a:p>
            <a:pPr lvl="2">
              <a:lnSpc>
                <a:spcPct val="80000"/>
              </a:lnSpc>
            </a:pPr>
            <a:r>
              <a:rPr lang="en-US" altLang="ko-KR" dirty="0" smtClean="0">
                <a:ea typeface="Gulim" panose="020B0600000101010101" pitchFamily="34" charset="-127"/>
              </a:rPr>
              <a:t>e.g., 70% to highest, 20% next, 10% lowest</a:t>
            </a:r>
          </a:p>
        </p:txBody>
      </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32</a:t>
            </a:fld>
            <a:endParaRPr lang="en-US" dirty="0">
              <a:solidFill>
                <a:srgbClr val="FFFFFF"/>
              </a:solidFill>
            </a:endParaRPr>
          </a:p>
        </p:txBody>
      </p:sp>
    </p:spTree>
    <p:extLst>
      <p:ext uri="{BB962C8B-B14F-4D97-AF65-F5344CB8AC3E}">
        <p14:creationId xmlns:p14="http://schemas.microsoft.com/office/powerpoint/2010/main" val="535439501"/>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ko-KR" smtClean="0">
                <a:ea typeface="Gulim" panose="020B0600000101010101" pitchFamily="34" charset="-127"/>
              </a:rPr>
              <a:t>Countermeasure</a:t>
            </a:r>
          </a:p>
        </p:txBody>
      </p:sp>
      <p:sp>
        <p:nvSpPr>
          <p:cNvPr id="76803" name="Rectangle 3"/>
          <p:cNvSpPr>
            <a:spLocks noGrp="1" noChangeArrowheads="1"/>
          </p:cNvSpPr>
          <p:nvPr>
            <p:ph type="body" idx="1"/>
          </p:nvPr>
        </p:nvSpPr>
        <p:spPr>
          <a:xfrm>
            <a:off x="304800" y="719138"/>
            <a:ext cx="8763000" cy="5986462"/>
          </a:xfrm>
        </p:spPr>
        <p:txBody>
          <a:bodyPr/>
          <a:lstStyle/>
          <a:p>
            <a:pPr>
              <a:lnSpc>
                <a:spcPct val="80000"/>
              </a:lnSpc>
            </a:pPr>
            <a:endParaRPr lang="en-US" altLang="ko-KR" smtClean="0">
              <a:latin typeface="Helvetica" panose="020B0604020202020204" pitchFamily="34" charset="0"/>
              <a:ea typeface="Gulim" panose="020B0600000101010101" pitchFamily="34" charset="-127"/>
            </a:endParaRPr>
          </a:p>
          <a:p>
            <a:pPr>
              <a:lnSpc>
                <a:spcPct val="80000"/>
              </a:lnSpc>
            </a:pPr>
            <a:endParaRPr lang="en-US" altLang="ko-KR" smtClean="0">
              <a:latin typeface="Helvetica" panose="020B0604020202020204" pitchFamily="34" charset="0"/>
              <a:ea typeface="Gulim" panose="020B0600000101010101" pitchFamily="34" charset="-127"/>
            </a:endParaRPr>
          </a:p>
          <a:p>
            <a:pPr>
              <a:lnSpc>
                <a:spcPct val="80000"/>
              </a:lnSpc>
            </a:pPr>
            <a:r>
              <a:rPr lang="en-US" altLang="ko-KR" smtClean="0">
                <a:latin typeface="Helvetica" panose="020B0604020202020204" pitchFamily="34" charset="0"/>
                <a:ea typeface="Gulim" panose="020B0600000101010101" pitchFamily="34" charset="-127"/>
              </a:rPr>
              <a:t>Countermeasure: user action that can foil intent of the OS designer</a:t>
            </a:r>
          </a:p>
          <a:p>
            <a:pPr lvl="1">
              <a:lnSpc>
                <a:spcPct val="80000"/>
              </a:lnSpc>
            </a:pPr>
            <a:r>
              <a:rPr lang="en-US" altLang="ko-KR" smtClean="0">
                <a:latin typeface="Helvetica" panose="020B0604020202020204" pitchFamily="34" charset="0"/>
                <a:ea typeface="Gulim" panose="020B0600000101010101" pitchFamily="34" charset="-127"/>
              </a:rPr>
              <a:t>For multilevel feedback, put in a bunch of meaningless I/O to keep job’s priority high</a:t>
            </a:r>
          </a:p>
          <a:p>
            <a:pPr lvl="1">
              <a:lnSpc>
                <a:spcPct val="80000"/>
              </a:lnSpc>
            </a:pPr>
            <a:r>
              <a:rPr lang="en-US" altLang="ko-KR" smtClean="0">
                <a:latin typeface="Helvetica" panose="020B0604020202020204" pitchFamily="34" charset="0"/>
                <a:ea typeface="Gulim" panose="020B0600000101010101" pitchFamily="34" charset="-127"/>
              </a:rPr>
              <a:t>Of course, if everyone did this, wouldn’t work!</a:t>
            </a:r>
          </a:p>
          <a:p>
            <a:pPr>
              <a:lnSpc>
                <a:spcPct val="80000"/>
              </a:lnSpc>
            </a:pPr>
            <a:endParaRPr lang="en-US" altLang="ko-KR" smtClean="0">
              <a:latin typeface="Helvetica" panose="020B0604020202020204" pitchFamily="34" charset="0"/>
              <a:ea typeface="Gulim" panose="020B0600000101010101" pitchFamily="34" charset="-127"/>
            </a:endParaRPr>
          </a:p>
          <a:p>
            <a:pPr>
              <a:lnSpc>
                <a:spcPct val="80000"/>
              </a:lnSpc>
            </a:pPr>
            <a:r>
              <a:rPr lang="en-US" altLang="ko-KR" smtClean="0">
                <a:latin typeface="Helvetica" panose="020B0604020202020204" pitchFamily="34" charset="0"/>
                <a:ea typeface="Gulim" panose="020B0600000101010101" pitchFamily="34" charset="-127"/>
              </a:rPr>
              <a:t>Ex: MIT Othello game project (simpler version of Go game)</a:t>
            </a:r>
          </a:p>
          <a:p>
            <a:pPr lvl="1">
              <a:lnSpc>
                <a:spcPct val="80000"/>
              </a:lnSpc>
            </a:pPr>
            <a:r>
              <a:rPr lang="en-US" altLang="ko-KR" smtClean="0">
                <a:latin typeface="Helvetica" panose="020B0604020202020204" pitchFamily="34" charset="0"/>
                <a:ea typeface="Gulim" panose="020B0600000101010101" pitchFamily="34" charset="-127"/>
              </a:rPr>
              <a:t>Computer playing against competitor’s computer, so key was to do computing at higher priority the competitors. </a:t>
            </a:r>
          </a:p>
          <a:p>
            <a:pPr lvl="2">
              <a:lnSpc>
                <a:spcPct val="80000"/>
              </a:lnSpc>
            </a:pPr>
            <a:r>
              <a:rPr lang="en-US" altLang="ko-KR" smtClean="0">
                <a:latin typeface="Helvetica" panose="020B0604020202020204" pitchFamily="34" charset="0"/>
                <a:ea typeface="Gulim" panose="020B0600000101010101" pitchFamily="34" charset="-127"/>
              </a:rPr>
              <a:t>Cheater put in printf’s, ran much faster!</a:t>
            </a:r>
          </a:p>
        </p:txBody>
      </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33</a:t>
            </a:fld>
            <a:endParaRPr lang="en-US" dirty="0">
              <a:solidFill>
                <a:srgbClr val="FFFFFF"/>
              </a:solidFill>
            </a:endParaRPr>
          </a:p>
        </p:txBody>
      </p:sp>
    </p:spTree>
    <p:extLst>
      <p:ext uri="{BB962C8B-B14F-4D97-AF65-F5344CB8AC3E}">
        <p14:creationId xmlns:p14="http://schemas.microsoft.com/office/powerpoint/2010/main" val="2738222208"/>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ko-KR" dirty="0" smtClean="0">
                <a:latin typeface="Helvetica" panose="020B0604020202020204" pitchFamily="34" charset="0"/>
                <a:ea typeface="Gulim" panose="020B0600000101010101" pitchFamily="34" charset="-127"/>
              </a:rPr>
              <a:t>Scheduling Fairness</a:t>
            </a:r>
          </a:p>
        </p:txBody>
      </p:sp>
      <p:sp>
        <p:nvSpPr>
          <p:cNvPr id="78851" name="Rectangle 3"/>
          <p:cNvSpPr>
            <a:spLocks noGrp="1" noChangeArrowheads="1"/>
          </p:cNvSpPr>
          <p:nvPr>
            <p:ph type="body" idx="1"/>
          </p:nvPr>
        </p:nvSpPr>
        <p:spPr>
          <a:xfrm>
            <a:off x="457200" y="1600200"/>
            <a:ext cx="8686800" cy="5181600"/>
          </a:xfrm>
        </p:spPr>
        <p:txBody>
          <a:bodyPr>
            <a:normAutofit fontScale="92500" lnSpcReduction="20000"/>
          </a:bodyPr>
          <a:lstStyle/>
          <a:p>
            <a:pPr>
              <a:lnSpc>
                <a:spcPct val="80000"/>
              </a:lnSpc>
            </a:pPr>
            <a:r>
              <a:rPr lang="en-US" altLang="ko-KR" dirty="0" smtClean="0">
                <a:latin typeface="Helvetica" panose="020B0604020202020204" pitchFamily="34" charset="0"/>
                <a:ea typeface="Gulim" panose="020B0600000101010101" pitchFamily="34" charset="-127"/>
              </a:rPr>
              <a:t>What about fairness?</a:t>
            </a:r>
          </a:p>
          <a:p>
            <a:pPr lvl="1">
              <a:lnSpc>
                <a:spcPct val="80000"/>
              </a:lnSpc>
            </a:pPr>
            <a:r>
              <a:rPr lang="en-US" altLang="ko-KR" dirty="0" smtClean="0">
                <a:latin typeface="Helvetica" panose="020B0604020202020204" pitchFamily="34" charset="0"/>
                <a:ea typeface="Gulim" panose="020B0600000101010101" pitchFamily="34" charset="-127"/>
              </a:rPr>
              <a:t>Strict fixed-priority scheduling between queues is unfair (run highest, then next, </a:t>
            </a:r>
            <a:r>
              <a:rPr lang="en-US" altLang="ko-KR" dirty="0" err="1" smtClean="0">
                <a:latin typeface="Helvetica" panose="020B0604020202020204" pitchFamily="34" charset="0"/>
                <a:ea typeface="Gulim" panose="020B0600000101010101" pitchFamily="34" charset="-127"/>
              </a:rPr>
              <a:t>etc</a:t>
            </a:r>
            <a:r>
              <a:rPr lang="en-US" altLang="ko-KR" dirty="0" smtClean="0">
                <a:latin typeface="Helvetica" panose="020B0604020202020204" pitchFamily="34" charset="0"/>
                <a:ea typeface="Gulim" panose="020B0600000101010101" pitchFamily="34" charset="-127"/>
              </a:rPr>
              <a:t>):</a:t>
            </a:r>
          </a:p>
          <a:p>
            <a:pPr lvl="2">
              <a:lnSpc>
                <a:spcPct val="80000"/>
              </a:lnSpc>
            </a:pPr>
            <a:r>
              <a:rPr lang="en-US" altLang="ko-KR" dirty="0" smtClean="0">
                <a:latin typeface="Helvetica" panose="020B0604020202020204" pitchFamily="34" charset="0"/>
                <a:ea typeface="Gulim" panose="020B0600000101010101" pitchFamily="34" charset="-127"/>
              </a:rPr>
              <a:t>Long running jobs may never get CPU </a:t>
            </a:r>
          </a:p>
          <a:p>
            <a:pPr lvl="2">
              <a:lnSpc>
                <a:spcPct val="80000"/>
              </a:lnSpc>
            </a:pPr>
            <a:r>
              <a:rPr lang="en-US" altLang="ko-KR" dirty="0" smtClean="0">
                <a:latin typeface="Helvetica" panose="020B0604020202020204" pitchFamily="34" charset="0"/>
                <a:ea typeface="Gulim" panose="020B0600000101010101" pitchFamily="34" charset="-127"/>
              </a:rPr>
              <a:t>In </a:t>
            </a:r>
            <a:r>
              <a:rPr lang="en-US" altLang="ko-KR" dirty="0" err="1" smtClean="0">
                <a:latin typeface="Helvetica" panose="020B0604020202020204" pitchFamily="34" charset="0"/>
                <a:ea typeface="Gulim" panose="020B0600000101010101" pitchFamily="34" charset="-127"/>
              </a:rPr>
              <a:t>Multics</a:t>
            </a:r>
            <a:r>
              <a:rPr lang="en-US" altLang="ko-KR" dirty="0" smtClean="0">
                <a:latin typeface="Helvetica" panose="020B0604020202020204" pitchFamily="34" charset="0"/>
                <a:ea typeface="Gulim" panose="020B0600000101010101" pitchFamily="34" charset="-127"/>
              </a:rPr>
              <a:t>, shut down machine, found 10-year-old job</a:t>
            </a:r>
          </a:p>
          <a:p>
            <a:pPr lvl="1">
              <a:lnSpc>
                <a:spcPct val="80000"/>
              </a:lnSpc>
            </a:pPr>
            <a:r>
              <a:rPr lang="en-US" altLang="ko-KR" dirty="0" smtClean="0">
                <a:latin typeface="Helvetica" panose="020B0604020202020204" pitchFamily="34" charset="0"/>
                <a:ea typeface="Gulim" panose="020B0600000101010101" pitchFamily="34" charset="-127"/>
              </a:rPr>
              <a:t>Must give long-running jobs a fraction of the CPU even when there are shorter jobs to run</a:t>
            </a:r>
          </a:p>
          <a:p>
            <a:pPr lvl="1">
              <a:lnSpc>
                <a:spcPct val="80000"/>
              </a:lnSpc>
            </a:pPr>
            <a:r>
              <a:rPr lang="en-US" altLang="ko-KR" dirty="0" smtClean="0">
                <a:latin typeface="Helvetica" panose="020B0604020202020204" pitchFamily="34" charset="0"/>
                <a:ea typeface="Gulim" panose="020B0600000101010101" pitchFamily="34" charset="-127"/>
              </a:rPr>
              <a:t>Tradeoff: fairness gained by hurting average response time!</a:t>
            </a:r>
          </a:p>
          <a:p>
            <a:pPr>
              <a:lnSpc>
                <a:spcPct val="80000"/>
              </a:lnSpc>
            </a:pPr>
            <a:endParaRPr lang="en-US" altLang="ko-KR" dirty="0" smtClean="0">
              <a:latin typeface="Helvetica" panose="020B0604020202020204" pitchFamily="34" charset="0"/>
              <a:ea typeface="Gulim" panose="020B0600000101010101" pitchFamily="34" charset="-127"/>
            </a:endParaRPr>
          </a:p>
          <a:p>
            <a:pPr>
              <a:lnSpc>
                <a:spcPct val="80000"/>
              </a:lnSpc>
            </a:pPr>
            <a:r>
              <a:rPr lang="en-US" altLang="ko-KR" dirty="0" smtClean="0">
                <a:latin typeface="Helvetica" panose="020B0604020202020204" pitchFamily="34" charset="0"/>
                <a:ea typeface="Gulim" panose="020B0600000101010101" pitchFamily="34" charset="-127"/>
              </a:rPr>
              <a:t>How to implement fairness?</a:t>
            </a:r>
          </a:p>
          <a:p>
            <a:pPr lvl="1">
              <a:lnSpc>
                <a:spcPct val="80000"/>
              </a:lnSpc>
            </a:pPr>
            <a:r>
              <a:rPr lang="en-US" altLang="ko-KR" dirty="0" smtClean="0">
                <a:latin typeface="Helvetica" panose="020B0604020202020204" pitchFamily="34" charset="0"/>
                <a:ea typeface="Gulim" panose="020B0600000101010101" pitchFamily="34" charset="-127"/>
              </a:rPr>
              <a:t>Could give each queue some fraction of the CPU </a:t>
            </a:r>
          </a:p>
          <a:p>
            <a:pPr lvl="2">
              <a:lnSpc>
                <a:spcPct val="80000"/>
              </a:lnSpc>
            </a:pPr>
            <a:r>
              <a:rPr lang="en-US" altLang="ko-KR" dirty="0" smtClean="0">
                <a:latin typeface="Helvetica" panose="020B0604020202020204" pitchFamily="34" charset="0"/>
                <a:ea typeface="Gulim" panose="020B0600000101010101" pitchFamily="34" charset="-127"/>
              </a:rPr>
              <a:t>What if one long-running job and 100 short-running ones?</a:t>
            </a:r>
          </a:p>
          <a:p>
            <a:pPr lvl="2">
              <a:lnSpc>
                <a:spcPct val="80000"/>
              </a:lnSpc>
            </a:pPr>
            <a:r>
              <a:rPr lang="en-US" altLang="ko-KR" dirty="0" smtClean="0">
                <a:latin typeface="Helvetica" panose="020B0604020202020204" pitchFamily="34" charset="0"/>
                <a:ea typeface="Gulim" panose="020B0600000101010101" pitchFamily="34" charset="-127"/>
              </a:rPr>
              <a:t>Like express lanes in a supermarket—sometimes express lanes get so long, get better service by going into one of the other lines</a:t>
            </a:r>
          </a:p>
          <a:p>
            <a:pPr lvl="1">
              <a:lnSpc>
                <a:spcPct val="80000"/>
              </a:lnSpc>
            </a:pPr>
            <a:r>
              <a:rPr lang="en-US" altLang="ko-KR" dirty="0" smtClean="0">
                <a:latin typeface="Helvetica" panose="020B0604020202020204" pitchFamily="34" charset="0"/>
                <a:ea typeface="Gulim" panose="020B0600000101010101" pitchFamily="34" charset="-127"/>
              </a:rPr>
              <a:t>Could increase priority of jobs that don’t get service</a:t>
            </a:r>
          </a:p>
          <a:p>
            <a:pPr lvl="2">
              <a:lnSpc>
                <a:spcPct val="80000"/>
              </a:lnSpc>
            </a:pPr>
            <a:r>
              <a:rPr lang="en-US" altLang="ko-KR" dirty="0" smtClean="0">
                <a:latin typeface="Helvetica" panose="020B0604020202020204" pitchFamily="34" charset="0"/>
                <a:ea typeface="Gulim" panose="020B0600000101010101" pitchFamily="34" charset="-127"/>
              </a:rPr>
              <a:t>What is done in UNIX</a:t>
            </a:r>
          </a:p>
          <a:p>
            <a:pPr lvl="2">
              <a:lnSpc>
                <a:spcPct val="80000"/>
              </a:lnSpc>
            </a:pPr>
            <a:r>
              <a:rPr lang="en-US" altLang="ko-KR" dirty="0" smtClean="0">
                <a:latin typeface="Helvetica" panose="020B0604020202020204" pitchFamily="34" charset="0"/>
                <a:ea typeface="Gulim" panose="020B0600000101010101" pitchFamily="34" charset="-127"/>
              </a:rPr>
              <a:t>This is ad hoc—what rate should you increase priorities?</a:t>
            </a:r>
          </a:p>
        </p:txBody>
      </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34</a:t>
            </a:fld>
            <a:endParaRPr lang="en-US" dirty="0">
              <a:solidFill>
                <a:srgbClr val="FFFFFF"/>
              </a:solidFill>
            </a:endParaRPr>
          </a:p>
        </p:txBody>
      </p:sp>
    </p:spTree>
    <p:extLst>
      <p:ext uri="{BB962C8B-B14F-4D97-AF65-F5344CB8AC3E}">
        <p14:creationId xmlns:p14="http://schemas.microsoft.com/office/powerpoint/2010/main" val="3789391610"/>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12648" y="228600"/>
            <a:ext cx="8455152" cy="990600"/>
          </a:xfrm>
        </p:spPr>
        <p:txBody>
          <a:bodyPr>
            <a:normAutofit fontScale="90000"/>
          </a:bodyPr>
          <a:lstStyle/>
          <a:p>
            <a:r>
              <a:rPr lang="en-US" altLang="ko-KR" dirty="0" smtClean="0">
                <a:ea typeface="Gulim" panose="020B0600000101010101" pitchFamily="34" charset="-127"/>
              </a:rPr>
              <a:t>How to Evaluate a Scheduling algorithm?</a:t>
            </a:r>
          </a:p>
        </p:txBody>
      </p:sp>
      <p:sp>
        <p:nvSpPr>
          <p:cNvPr id="80899" name="Rectangle 3"/>
          <p:cNvSpPr>
            <a:spLocks noGrp="1" noChangeArrowheads="1"/>
          </p:cNvSpPr>
          <p:nvPr>
            <p:ph type="body" idx="1"/>
          </p:nvPr>
        </p:nvSpPr>
        <p:spPr>
          <a:xfrm>
            <a:off x="533400" y="1600200"/>
            <a:ext cx="8686800" cy="2362200"/>
          </a:xfrm>
        </p:spPr>
        <p:txBody>
          <a:bodyPr>
            <a:normAutofit fontScale="92500" lnSpcReduction="20000"/>
          </a:bodyPr>
          <a:lstStyle/>
          <a:p>
            <a:pPr>
              <a:lnSpc>
                <a:spcPct val="80000"/>
              </a:lnSpc>
            </a:pPr>
            <a:r>
              <a:rPr lang="en-US" altLang="ko-KR" dirty="0" smtClean="0">
                <a:ea typeface="Gulim" panose="020B0600000101010101" pitchFamily="34" charset="-127"/>
              </a:rPr>
              <a:t>Deterministic modeling</a:t>
            </a:r>
          </a:p>
          <a:p>
            <a:pPr lvl="1">
              <a:lnSpc>
                <a:spcPct val="80000"/>
              </a:lnSpc>
            </a:pPr>
            <a:r>
              <a:rPr lang="en-US" altLang="ko-KR" dirty="0" smtClean="0">
                <a:ea typeface="Gulim" panose="020B0600000101010101" pitchFamily="34" charset="-127"/>
              </a:rPr>
              <a:t>Takes a predetermined workload and compute the performance of each algorithm  for that workload</a:t>
            </a:r>
          </a:p>
          <a:p>
            <a:pPr>
              <a:lnSpc>
                <a:spcPct val="80000"/>
              </a:lnSpc>
            </a:pPr>
            <a:r>
              <a:rPr lang="en-US" altLang="ko-KR" dirty="0" smtClean="0">
                <a:ea typeface="Gulim" panose="020B0600000101010101" pitchFamily="34" charset="-127"/>
              </a:rPr>
              <a:t>Queuing models</a:t>
            </a:r>
          </a:p>
          <a:p>
            <a:pPr lvl="1">
              <a:lnSpc>
                <a:spcPct val="80000"/>
              </a:lnSpc>
            </a:pPr>
            <a:r>
              <a:rPr lang="en-US" altLang="ko-KR" dirty="0" smtClean="0">
                <a:ea typeface="Gulim" panose="020B0600000101010101" pitchFamily="34" charset="-127"/>
              </a:rPr>
              <a:t>Mathematical approach for handling stochastic workloads</a:t>
            </a:r>
          </a:p>
          <a:p>
            <a:pPr>
              <a:lnSpc>
                <a:spcPct val="80000"/>
              </a:lnSpc>
            </a:pPr>
            <a:r>
              <a:rPr lang="en-US" altLang="ko-KR" dirty="0" smtClean="0">
                <a:ea typeface="Gulim" panose="020B0600000101010101" pitchFamily="34" charset="-127"/>
              </a:rPr>
              <a:t>Implementation/Simulation:</a:t>
            </a:r>
          </a:p>
          <a:p>
            <a:pPr lvl="1">
              <a:lnSpc>
                <a:spcPct val="80000"/>
              </a:lnSpc>
            </a:pPr>
            <a:r>
              <a:rPr lang="en-US" altLang="ko-KR" dirty="0" smtClean="0">
                <a:ea typeface="Gulim" panose="020B0600000101010101" pitchFamily="34" charset="-127"/>
              </a:rPr>
              <a:t>Build system which allows actual algorithms to be run against actual data.  Most flexible/general.</a:t>
            </a:r>
          </a:p>
          <a:p>
            <a:pPr>
              <a:lnSpc>
                <a:spcPct val="80000"/>
              </a:lnSpc>
            </a:pPr>
            <a:endParaRPr lang="en-US" altLang="ko-KR" dirty="0" smtClean="0">
              <a:ea typeface="Gulim" panose="020B0600000101010101" pitchFamily="34" charset="-127"/>
            </a:endParaRPr>
          </a:p>
        </p:txBody>
      </p:sp>
      <p:pic>
        <p:nvPicPr>
          <p:cNvPr id="633860" name="Picture 4"/>
          <p:cNvPicPr>
            <a:picLocks noChangeAspect="1" noChangeArrowheads="1"/>
          </p:cNvPicPr>
          <p:nvPr/>
        </p:nvPicPr>
        <p:blipFill>
          <a:blip r:embed="rId3">
            <a:extLst>
              <a:ext uri="{28A0092B-C50C-407E-A947-70E740481C1C}">
                <a14:useLocalDpi xmlns:a14="http://schemas.microsoft.com/office/drawing/2010/main" val="0"/>
              </a:ext>
            </a:extLst>
          </a:blip>
          <a:srcRect l="415" t="8588" r="624" b="9142"/>
          <a:stretch>
            <a:fillRect/>
          </a:stretch>
        </p:blipFill>
        <p:spPr bwMode="auto">
          <a:xfrm>
            <a:off x="4572000" y="3949148"/>
            <a:ext cx="4343400" cy="270755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35</a:t>
            </a:fld>
            <a:endParaRPr lang="en-US" dirty="0">
              <a:solidFill>
                <a:srgbClr val="FFFFFF"/>
              </a:solidFill>
            </a:endParaRPr>
          </a:p>
        </p:txBody>
      </p:sp>
    </p:spTree>
    <p:extLst>
      <p:ext uri="{BB962C8B-B14F-4D97-AF65-F5344CB8AC3E}">
        <p14:creationId xmlns:p14="http://schemas.microsoft.com/office/powerpoint/2010/main" val="349016477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633860"/>
                                        </p:tgtEl>
                                        <p:attrNameLst>
                                          <p:attrName>style.visibility</p:attrName>
                                        </p:attrNameLst>
                                      </p:cBhvr>
                                      <p:to>
                                        <p:strVal val="visible"/>
                                      </p:to>
                                    </p:set>
                                    <p:anim calcmode="lin" valueType="num">
                                      <p:cBhvr additive="base">
                                        <p:cTn id="7" dur="500" fill="hold"/>
                                        <p:tgtEl>
                                          <p:spTgt spid="633860"/>
                                        </p:tgtEl>
                                        <p:attrNameLst>
                                          <p:attrName>ppt_x</p:attrName>
                                        </p:attrNameLst>
                                      </p:cBhvr>
                                      <p:tavLst>
                                        <p:tav tm="0">
                                          <p:val>
                                            <p:strVal val="1+#ppt_w/2"/>
                                          </p:val>
                                        </p:tav>
                                        <p:tav tm="100000">
                                          <p:val>
                                            <p:strVal val="#ppt_x"/>
                                          </p:val>
                                        </p:tav>
                                      </p:tavLst>
                                    </p:anim>
                                    <p:anim calcmode="lin" valueType="num">
                                      <p:cBhvr additive="base">
                                        <p:cTn id="8" dur="500" fill="hold"/>
                                        <p:tgtEl>
                                          <p:spTgt spid="6338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ko-KR" smtClean="0">
                <a:ea typeface="Gulim" panose="020B0600000101010101" pitchFamily="34" charset="-127"/>
              </a:rPr>
              <a:t>A Final Word On Scheduling</a:t>
            </a:r>
          </a:p>
        </p:txBody>
      </p:sp>
      <p:sp>
        <p:nvSpPr>
          <p:cNvPr id="82947" name="Rectangle 3"/>
          <p:cNvSpPr>
            <a:spLocks noGrp="1" noChangeArrowheads="1"/>
          </p:cNvSpPr>
          <p:nvPr>
            <p:ph type="body" idx="1"/>
          </p:nvPr>
        </p:nvSpPr>
        <p:spPr>
          <a:xfrm>
            <a:off x="457200" y="1752600"/>
            <a:ext cx="8534400" cy="4953000"/>
          </a:xfrm>
        </p:spPr>
        <p:txBody>
          <a:bodyPr>
            <a:normAutofit fontScale="92500" lnSpcReduction="20000"/>
          </a:bodyPr>
          <a:lstStyle/>
          <a:p>
            <a:pPr>
              <a:lnSpc>
                <a:spcPct val="80000"/>
              </a:lnSpc>
            </a:pPr>
            <a:r>
              <a:rPr lang="en-US" altLang="ko-KR" dirty="0" smtClean="0">
                <a:latin typeface="Helvetica" panose="020B0604020202020204" pitchFamily="34" charset="0"/>
                <a:ea typeface="Gulim" panose="020B0600000101010101" pitchFamily="34" charset="-127"/>
              </a:rPr>
              <a:t>When do the details of the scheduling policy and fairness really matter?</a:t>
            </a:r>
          </a:p>
          <a:p>
            <a:pPr lvl="1">
              <a:lnSpc>
                <a:spcPct val="80000"/>
              </a:lnSpc>
            </a:pPr>
            <a:r>
              <a:rPr lang="en-US" altLang="ko-KR" dirty="0" smtClean="0">
                <a:latin typeface="Helvetica" panose="020B0604020202020204" pitchFamily="34" charset="0"/>
                <a:ea typeface="Gulim" panose="020B0600000101010101" pitchFamily="34" charset="-127"/>
              </a:rPr>
              <a:t>When there aren’t enough resources to go around</a:t>
            </a:r>
          </a:p>
          <a:p>
            <a:pPr>
              <a:lnSpc>
                <a:spcPct val="80000"/>
              </a:lnSpc>
            </a:pPr>
            <a:r>
              <a:rPr lang="en-US" altLang="ko-KR" dirty="0" smtClean="0">
                <a:latin typeface="Helvetica" panose="020B0604020202020204" pitchFamily="34" charset="0"/>
                <a:ea typeface="Gulim" panose="020B0600000101010101" pitchFamily="34" charset="-127"/>
              </a:rPr>
              <a:t>When should you simply buy a faster computer?</a:t>
            </a:r>
          </a:p>
          <a:p>
            <a:pPr lvl="1">
              <a:lnSpc>
                <a:spcPct val="80000"/>
              </a:lnSpc>
            </a:pPr>
            <a:r>
              <a:rPr lang="en-US" altLang="ko-KR" dirty="0" smtClean="0">
                <a:latin typeface="Helvetica" panose="020B0604020202020204" pitchFamily="34" charset="0"/>
                <a:ea typeface="Gulim" panose="020B0600000101010101" pitchFamily="34" charset="-127"/>
              </a:rPr>
              <a:t>(Or network link, or expanded highway, or …)</a:t>
            </a:r>
          </a:p>
          <a:p>
            <a:pPr lvl="1">
              <a:lnSpc>
                <a:spcPct val="80000"/>
              </a:lnSpc>
            </a:pPr>
            <a:r>
              <a:rPr lang="en-US" altLang="ko-KR" dirty="0" smtClean="0">
                <a:latin typeface="Helvetica" panose="020B0604020202020204" pitchFamily="34" charset="0"/>
                <a:ea typeface="Gulim" panose="020B0600000101010101" pitchFamily="34" charset="-127"/>
              </a:rPr>
              <a:t>One approach: Buy it when it will pay </a:t>
            </a:r>
            <a:br>
              <a:rPr lang="en-US" altLang="ko-KR" dirty="0" smtClean="0">
                <a:latin typeface="Helvetica" panose="020B0604020202020204" pitchFamily="34" charset="0"/>
                <a:ea typeface="Gulim" panose="020B0600000101010101" pitchFamily="34" charset="-127"/>
              </a:rPr>
            </a:br>
            <a:r>
              <a:rPr lang="en-US" altLang="ko-KR" dirty="0" smtClean="0">
                <a:latin typeface="Helvetica" panose="020B0604020202020204" pitchFamily="34" charset="0"/>
                <a:ea typeface="Gulim" panose="020B0600000101010101" pitchFamily="34" charset="-127"/>
              </a:rPr>
              <a:t>for itself in improved response time</a:t>
            </a:r>
          </a:p>
          <a:p>
            <a:pPr lvl="2">
              <a:lnSpc>
                <a:spcPct val="80000"/>
              </a:lnSpc>
            </a:pPr>
            <a:r>
              <a:rPr lang="en-US" altLang="ko-KR" dirty="0" smtClean="0">
                <a:latin typeface="Helvetica" panose="020B0604020202020204" pitchFamily="34" charset="0"/>
                <a:ea typeface="Gulim" panose="020B0600000101010101" pitchFamily="34" charset="-127"/>
              </a:rPr>
              <a:t>Assuming you’re paying for worse </a:t>
            </a:r>
            <a:br>
              <a:rPr lang="en-US" altLang="ko-KR" dirty="0" smtClean="0">
                <a:latin typeface="Helvetica" panose="020B0604020202020204" pitchFamily="34" charset="0"/>
                <a:ea typeface="Gulim" panose="020B0600000101010101" pitchFamily="34" charset="-127"/>
              </a:rPr>
            </a:br>
            <a:r>
              <a:rPr lang="en-US" altLang="ko-KR" dirty="0" smtClean="0">
                <a:latin typeface="Helvetica" panose="020B0604020202020204" pitchFamily="34" charset="0"/>
                <a:ea typeface="Gulim" panose="020B0600000101010101" pitchFamily="34" charset="-127"/>
              </a:rPr>
              <a:t>response time in reduced productivity, </a:t>
            </a:r>
            <a:br>
              <a:rPr lang="en-US" altLang="ko-KR" dirty="0" smtClean="0">
                <a:latin typeface="Helvetica" panose="020B0604020202020204" pitchFamily="34" charset="0"/>
                <a:ea typeface="Gulim" panose="020B0600000101010101" pitchFamily="34" charset="-127"/>
              </a:rPr>
            </a:br>
            <a:r>
              <a:rPr lang="en-US" altLang="ko-KR" dirty="0" smtClean="0">
                <a:latin typeface="Helvetica" panose="020B0604020202020204" pitchFamily="34" charset="0"/>
                <a:ea typeface="Gulim" panose="020B0600000101010101" pitchFamily="34" charset="-127"/>
              </a:rPr>
              <a:t>customer angst, etc…</a:t>
            </a:r>
          </a:p>
          <a:p>
            <a:pPr lvl="2">
              <a:lnSpc>
                <a:spcPct val="80000"/>
              </a:lnSpc>
            </a:pPr>
            <a:r>
              <a:rPr lang="en-US" altLang="ko-KR" dirty="0" smtClean="0">
                <a:latin typeface="Helvetica" panose="020B0604020202020204" pitchFamily="34" charset="0"/>
                <a:ea typeface="Gulim" panose="020B0600000101010101" pitchFamily="34" charset="-127"/>
              </a:rPr>
              <a:t>Might think that you should buy a </a:t>
            </a:r>
            <a:br>
              <a:rPr lang="en-US" altLang="ko-KR" dirty="0" smtClean="0">
                <a:latin typeface="Helvetica" panose="020B0604020202020204" pitchFamily="34" charset="0"/>
                <a:ea typeface="Gulim" panose="020B0600000101010101" pitchFamily="34" charset="-127"/>
              </a:rPr>
            </a:br>
            <a:r>
              <a:rPr lang="en-US" altLang="ko-KR" dirty="0" smtClean="0">
                <a:latin typeface="Helvetica" panose="020B0604020202020204" pitchFamily="34" charset="0"/>
                <a:ea typeface="Gulim" panose="020B0600000101010101" pitchFamily="34" charset="-127"/>
              </a:rPr>
              <a:t>faster X when X is utilized 100%, </a:t>
            </a:r>
            <a:br>
              <a:rPr lang="en-US" altLang="ko-KR" dirty="0" smtClean="0">
                <a:latin typeface="Helvetica" panose="020B0604020202020204" pitchFamily="34" charset="0"/>
                <a:ea typeface="Gulim" panose="020B0600000101010101" pitchFamily="34" charset="-127"/>
              </a:rPr>
            </a:br>
            <a:r>
              <a:rPr lang="en-US" altLang="ko-KR" dirty="0" smtClean="0">
                <a:latin typeface="Helvetica" panose="020B0604020202020204" pitchFamily="34" charset="0"/>
                <a:ea typeface="Gulim" panose="020B0600000101010101" pitchFamily="34" charset="-127"/>
              </a:rPr>
              <a:t>but usually, response time goes </a:t>
            </a:r>
            <a:br>
              <a:rPr lang="en-US" altLang="ko-KR" dirty="0" smtClean="0">
                <a:latin typeface="Helvetica" panose="020B0604020202020204" pitchFamily="34" charset="0"/>
                <a:ea typeface="Gulim" panose="020B0600000101010101" pitchFamily="34" charset="-127"/>
              </a:rPr>
            </a:br>
            <a:r>
              <a:rPr lang="en-US" altLang="ko-KR" dirty="0" smtClean="0">
                <a:latin typeface="Helvetica" panose="020B0604020202020204" pitchFamily="34" charset="0"/>
                <a:ea typeface="Gulim" panose="020B0600000101010101" pitchFamily="34" charset="-127"/>
              </a:rPr>
              <a:t>to infinity as utilization</a:t>
            </a:r>
            <a:r>
              <a:rPr lang="en-US" altLang="ko-KR" dirty="0" smtClean="0">
                <a:latin typeface="Helvetica" panose="020B0604020202020204" pitchFamily="34" charset="0"/>
                <a:ea typeface="Gulim" panose="020B0600000101010101" pitchFamily="34" charset="-127"/>
                <a:sym typeface="Symbol" panose="05050102010706020507" pitchFamily="18" charset="2"/>
              </a:rPr>
              <a:t></a:t>
            </a:r>
            <a:r>
              <a:rPr lang="en-US" altLang="ko-KR" dirty="0" smtClean="0">
                <a:latin typeface="Helvetica" panose="020B0604020202020204" pitchFamily="34" charset="0"/>
                <a:ea typeface="Gulim" panose="020B0600000101010101" pitchFamily="34" charset="-127"/>
              </a:rPr>
              <a:t>100%</a:t>
            </a:r>
          </a:p>
          <a:p>
            <a:pPr>
              <a:lnSpc>
                <a:spcPct val="80000"/>
              </a:lnSpc>
            </a:pPr>
            <a:r>
              <a:rPr lang="en-US" altLang="ko-KR" dirty="0" smtClean="0">
                <a:latin typeface="Helvetica" panose="020B0604020202020204" pitchFamily="34" charset="0"/>
                <a:ea typeface="Gulim" panose="020B0600000101010101" pitchFamily="34" charset="-127"/>
              </a:rPr>
              <a:t>An interesting implication of this curve:</a:t>
            </a:r>
          </a:p>
          <a:p>
            <a:pPr lvl="1">
              <a:lnSpc>
                <a:spcPct val="80000"/>
              </a:lnSpc>
            </a:pPr>
            <a:r>
              <a:rPr lang="en-US" altLang="ko-KR" dirty="0" smtClean="0">
                <a:latin typeface="Helvetica" panose="020B0604020202020204" pitchFamily="34" charset="0"/>
                <a:ea typeface="Gulim" panose="020B0600000101010101" pitchFamily="34" charset="-127"/>
              </a:rPr>
              <a:t>Most scheduling algorithms work fine in the “linear” portion of the load curve, fail otherwise</a:t>
            </a:r>
          </a:p>
          <a:p>
            <a:pPr lvl="1">
              <a:lnSpc>
                <a:spcPct val="80000"/>
              </a:lnSpc>
            </a:pPr>
            <a:r>
              <a:rPr lang="en-US" altLang="ko-KR" dirty="0" smtClean="0">
                <a:latin typeface="Helvetica" panose="020B0604020202020204" pitchFamily="34" charset="0"/>
                <a:ea typeface="Gulim" panose="020B0600000101010101" pitchFamily="34" charset="-127"/>
              </a:rPr>
              <a:t>Argues for buying a faster X when hit “knee” of curve</a:t>
            </a:r>
          </a:p>
        </p:txBody>
      </p:sp>
      <p:grpSp>
        <p:nvGrpSpPr>
          <p:cNvPr id="634884" name="Group 4"/>
          <p:cNvGrpSpPr>
            <a:grpSpLocks/>
          </p:cNvGrpSpPr>
          <p:nvPr/>
        </p:nvGrpSpPr>
        <p:grpSpPr bwMode="auto">
          <a:xfrm>
            <a:off x="6558722" y="2895600"/>
            <a:ext cx="2409825" cy="2438399"/>
            <a:chOff x="4098" y="1677"/>
            <a:chExt cx="1518" cy="1536"/>
          </a:xfrm>
          <a:solidFill>
            <a:schemeClr val="bg1">
              <a:lumMod val="85000"/>
            </a:schemeClr>
          </a:solidFill>
        </p:grpSpPr>
        <p:sp>
          <p:nvSpPr>
            <p:cNvPr id="20485" name="Rectangle 5"/>
            <p:cNvSpPr>
              <a:spLocks noChangeArrowheads="1"/>
            </p:cNvSpPr>
            <p:nvPr/>
          </p:nvSpPr>
          <p:spPr bwMode="auto">
            <a:xfrm>
              <a:off x="4098" y="1677"/>
              <a:ext cx="1518" cy="1536"/>
            </a:xfrm>
            <a:prstGeom prst="rect">
              <a:avLst/>
            </a:prstGeom>
            <a:grpFill/>
            <a:ln w="38100">
              <a:solidFill>
                <a:schemeClr val="tx1"/>
              </a:solidFill>
              <a:miter lim="800000"/>
              <a:headEnd/>
              <a:tailEnd/>
            </a:ln>
            <a:effectLst/>
            <a:extLst>
              <a:ext uri="{AF507438-7753-43e0-B8FC-AC1667EBCBE1}"/>
            </a:extLst>
          </p:spPr>
          <p:txBody>
            <a:bodyPr wrap="none" lIns="90478" tIns="44445" rIns="90478" bIns="44445" anchor="ctr"/>
            <a:lstStyle/>
            <a:p>
              <a:pPr algn="ctr">
                <a:defRPr/>
              </a:pPr>
              <a:endParaRPr lang="en-US">
                <a:latin typeface="Helvetica"/>
                <a:ea typeface="ＭＳ Ｐゴシック" charset="0"/>
                <a:cs typeface="Helvetica"/>
              </a:endParaRPr>
            </a:p>
          </p:txBody>
        </p:sp>
        <p:sp>
          <p:nvSpPr>
            <p:cNvPr id="20486" name="Line 6"/>
            <p:cNvSpPr>
              <a:spLocks noChangeShapeType="1"/>
            </p:cNvSpPr>
            <p:nvPr/>
          </p:nvSpPr>
          <p:spPr bwMode="auto">
            <a:xfrm>
              <a:off x="4409" y="1755"/>
              <a:ext cx="0" cy="1138"/>
            </a:xfrm>
            <a:prstGeom prst="line">
              <a:avLst/>
            </a:prstGeom>
            <a:grpFill/>
            <a:ln w="57150">
              <a:solidFill>
                <a:schemeClr val="tx1"/>
              </a:solidFill>
              <a:round/>
              <a:headEnd/>
              <a:tailEnd/>
            </a:ln>
            <a:effectLst/>
            <a:extLst>
              <a:ext uri="{AF507438-7753-43e0-B8FC-AC1667EBCBE1}"/>
            </a:extLst>
          </p:spPr>
          <p:txBody>
            <a:bodyPr/>
            <a:lstStyle/>
            <a:p>
              <a:pPr algn="ctr">
                <a:defRPr/>
              </a:pPr>
              <a:endParaRPr lang="en-US">
                <a:latin typeface="Helvetica"/>
                <a:ea typeface="ＭＳ Ｐゴシック" charset="0"/>
                <a:cs typeface="Helvetica"/>
              </a:endParaRPr>
            </a:p>
          </p:txBody>
        </p:sp>
        <p:sp>
          <p:nvSpPr>
            <p:cNvPr id="20487" name="Line 7"/>
            <p:cNvSpPr>
              <a:spLocks noChangeShapeType="1"/>
            </p:cNvSpPr>
            <p:nvPr/>
          </p:nvSpPr>
          <p:spPr bwMode="auto">
            <a:xfrm>
              <a:off x="4409" y="2893"/>
              <a:ext cx="1167" cy="1"/>
            </a:xfrm>
            <a:prstGeom prst="line">
              <a:avLst/>
            </a:prstGeom>
            <a:grpFill/>
            <a:ln w="57150">
              <a:solidFill>
                <a:schemeClr val="tx1"/>
              </a:solidFill>
              <a:round/>
              <a:headEnd/>
              <a:tailEnd/>
            </a:ln>
            <a:effectLst/>
            <a:extLst>
              <a:ext uri="{AF507438-7753-43e0-B8FC-AC1667EBCBE1}"/>
            </a:extLst>
          </p:spPr>
          <p:txBody>
            <a:bodyPr/>
            <a:lstStyle/>
            <a:p>
              <a:pPr algn="ctr">
                <a:defRPr/>
              </a:pPr>
              <a:endParaRPr lang="en-US">
                <a:latin typeface="Helvetica"/>
                <a:ea typeface="ＭＳ Ｐゴシック" charset="0"/>
                <a:cs typeface="Helvetica"/>
              </a:endParaRPr>
            </a:p>
          </p:txBody>
        </p:sp>
        <p:sp>
          <p:nvSpPr>
            <p:cNvPr id="20488" name="Text Box 8"/>
            <p:cNvSpPr txBox="1">
              <a:spLocks noChangeArrowheads="1"/>
            </p:cNvSpPr>
            <p:nvPr/>
          </p:nvSpPr>
          <p:spPr bwMode="auto">
            <a:xfrm>
              <a:off x="4560" y="2928"/>
              <a:ext cx="811" cy="233"/>
            </a:xfrm>
            <a:prstGeom prst="rect">
              <a:avLst/>
            </a:prstGeom>
            <a:grpFill/>
            <a:ln>
              <a:noFill/>
            </a:ln>
            <a:effectLst/>
            <a:extLst>
              <a:ext uri="{91240B29-F687-4f45-9708-019B960494DF}"/>
              <a:ext uri="{AF507438-7753-43e0-B8FC-AC1667EBCBE1}"/>
            </a:extLst>
          </p:spPr>
          <p:txBody>
            <a:bodyPr wrap="none">
              <a:spAutoFit/>
            </a:bodyPr>
            <a:lstStyle>
              <a:lvl1pPr algn="ctr" eaLnBrk="0" hangingPunct="0">
                <a:lnSpc>
                  <a:spcPct val="80000"/>
                </a:lnSpc>
                <a:spcBef>
                  <a:spcPct val="20000"/>
                </a:spcBef>
                <a:buSzPct val="100000"/>
                <a:defRPr sz="2000" b="1">
                  <a:solidFill>
                    <a:schemeClr val="tx1"/>
                  </a:solidFill>
                  <a:latin typeface="Comic Sans MS" charset="0"/>
                  <a:ea typeface="ＭＳ Ｐゴシック" charset="0"/>
                </a:defRPr>
              </a:lvl1pPr>
              <a:lvl2pPr marL="742950" indent="-285750" algn="ctr" eaLnBrk="0" hangingPunct="0">
                <a:lnSpc>
                  <a:spcPct val="80000"/>
                </a:lnSpc>
                <a:spcBef>
                  <a:spcPct val="20000"/>
                </a:spcBef>
                <a:buSzPct val="100000"/>
                <a:defRPr sz="2000" b="1">
                  <a:solidFill>
                    <a:schemeClr val="tx1"/>
                  </a:solidFill>
                  <a:latin typeface="Comic Sans MS" charset="0"/>
                  <a:ea typeface="ＭＳ Ｐゴシック" charset="0"/>
                </a:defRPr>
              </a:lvl2pPr>
              <a:lvl3pPr marL="1143000" indent="-228600" algn="ctr" eaLnBrk="0" hangingPunct="0">
                <a:lnSpc>
                  <a:spcPct val="80000"/>
                </a:lnSpc>
                <a:spcBef>
                  <a:spcPct val="20000"/>
                </a:spcBef>
                <a:buSzPct val="100000"/>
                <a:defRPr sz="2000" b="1">
                  <a:solidFill>
                    <a:schemeClr val="tx1"/>
                  </a:solidFill>
                  <a:latin typeface="Comic Sans MS" charset="0"/>
                  <a:ea typeface="ＭＳ Ｐゴシック" charset="0"/>
                </a:defRPr>
              </a:lvl3pPr>
              <a:lvl4pPr marL="1600200" indent="-228600" algn="ctr" eaLnBrk="0" hangingPunct="0">
                <a:lnSpc>
                  <a:spcPct val="80000"/>
                </a:lnSpc>
                <a:spcBef>
                  <a:spcPct val="20000"/>
                </a:spcBef>
                <a:buSzPct val="100000"/>
                <a:defRPr sz="2000" b="1">
                  <a:solidFill>
                    <a:schemeClr val="tx1"/>
                  </a:solidFill>
                  <a:latin typeface="Comic Sans MS" charset="0"/>
                  <a:ea typeface="ＭＳ Ｐゴシック" charset="0"/>
                </a:defRPr>
              </a:lvl4pPr>
              <a:lvl5pPr marL="2057400" indent="-228600" algn="ctr" eaLnBrk="0" hangingPunct="0">
                <a:lnSpc>
                  <a:spcPct val="80000"/>
                </a:lnSpc>
                <a:spcBef>
                  <a:spcPct val="20000"/>
                </a:spcBef>
                <a:buSzPct val="100000"/>
                <a:defRPr sz="2000" b="1">
                  <a:solidFill>
                    <a:schemeClr val="tx1"/>
                  </a:solidFill>
                  <a:latin typeface="Comic Sans MS" charset="0"/>
                  <a:ea typeface="ＭＳ Ｐゴシック"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9pPr>
            </a:lstStyle>
            <a:p>
              <a:pPr algn="l">
                <a:lnSpc>
                  <a:spcPct val="100000"/>
                </a:lnSpc>
                <a:spcBef>
                  <a:spcPct val="0"/>
                </a:spcBef>
                <a:buSzTx/>
                <a:defRPr/>
              </a:pPr>
              <a:r>
                <a:rPr lang="en-US" altLang="ko-KR" sz="1800" dirty="0" smtClean="0">
                  <a:latin typeface="Helvetica"/>
                  <a:ea typeface="굴림" charset="0"/>
                  <a:cs typeface="Helvetica"/>
                </a:rPr>
                <a:t>Utilization</a:t>
              </a:r>
            </a:p>
          </p:txBody>
        </p:sp>
        <p:sp>
          <p:nvSpPr>
            <p:cNvPr id="20489" name="Text Box 9"/>
            <p:cNvSpPr txBox="1">
              <a:spLocks noChangeArrowheads="1"/>
            </p:cNvSpPr>
            <p:nvPr/>
          </p:nvSpPr>
          <p:spPr bwMode="auto">
            <a:xfrm rot="5400000">
              <a:off x="3645" y="2247"/>
              <a:ext cx="1241" cy="204"/>
            </a:xfrm>
            <a:prstGeom prst="rect">
              <a:avLst/>
            </a:prstGeom>
            <a:grpFill/>
            <a:ln>
              <a:noFill/>
            </a:ln>
            <a:effectLst/>
            <a:extLst>
              <a:ext uri="{91240B29-F687-4f45-9708-019B960494DF}"/>
              <a:ext uri="{AF507438-7753-43e0-B8FC-AC1667EBCBE1}"/>
            </a:extLst>
          </p:spPr>
          <p:txBody>
            <a:bodyPr>
              <a:spAutoFit/>
            </a:bodyPr>
            <a:lstStyle>
              <a:lvl1pPr algn="ctr" eaLnBrk="0" hangingPunct="0">
                <a:lnSpc>
                  <a:spcPct val="80000"/>
                </a:lnSpc>
                <a:spcBef>
                  <a:spcPct val="20000"/>
                </a:spcBef>
                <a:buSzPct val="100000"/>
                <a:defRPr sz="2000" b="1">
                  <a:solidFill>
                    <a:schemeClr val="tx1"/>
                  </a:solidFill>
                  <a:latin typeface="Comic Sans MS" charset="0"/>
                  <a:ea typeface="ＭＳ Ｐゴシック" charset="0"/>
                </a:defRPr>
              </a:lvl1pPr>
              <a:lvl2pPr marL="742950" indent="-285750" algn="ctr" eaLnBrk="0" hangingPunct="0">
                <a:lnSpc>
                  <a:spcPct val="80000"/>
                </a:lnSpc>
                <a:spcBef>
                  <a:spcPct val="20000"/>
                </a:spcBef>
                <a:buSzPct val="100000"/>
                <a:defRPr sz="2000" b="1">
                  <a:solidFill>
                    <a:schemeClr val="tx1"/>
                  </a:solidFill>
                  <a:latin typeface="Comic Sans MS" charset="0"/>
                  <a:ea typeface="ＭＳ Ｐゴシック" charset="0"/>
                </a:defRPr>
              </a:lvl2pPr>
              <a:lvl3pPr marL="1143000" indent="-228600" algn="ctr" eaLnBrk="0" hangingPunct="0">
                <a:lnSpc>
                  <a:spcPct val="80000"/>
                </a:lnSpc>
                <a:spcBef>
                  <a:spcPct val="20000"/>
                </a:spcBef>
                <a:buSzPct val="100000"/>
                <a:defRPr sz="2000" b="1">
                  <a:solidFill>
                    <a:schemeClr val="tx1"/>
                  </a:solidFill>
                  <a:latin typeface="Comic Sans MS" charset="0"/>
                  <a:ea typeface="ＭＳ Ｐゴシック" charset="0"/>
                </a:defRPr>
              </a:lvl3pPr>
              <a:lvl4pPr marL="1600200" indent="-228600" algn="ctr" eaLnBrk="0" hangingPunct="0">
                <a:lnSpc>
                  <a:spcPct val="80000"/>
                </a:lnSpc>
                <a:spcBef>
                  <a:spcPct val="20000"/>
                </a:spcBef>
                <a:buSzPct val="100000"/>
                <a:defRPr sz="2000" b="1">
                  <a:solidFill>
                    <a:schemeClr val="tx1"/>
                  </a:solidFill>
                  <a:latin typeface="Comic Sans MS" charset="0"/>
                  <a:ea typeface="ＭＳ Ｐゴシック" charset="0"/>
                </a:defRPr>
              </a:lvl4pPr>
              <a:lvl5pPr marL="2057400" indent="-228600" algn="ctr" eaLnBrk="0" hangingPunct="0">
                <a:lnSpc>
                  <a:spcPct val="80000"/>
                </a:lnSpc>
                <a:spcBef>
                  <a:spcPct val="20000"/>
                </a:spcBef>
                <a:buSzPct val="100000"/>
                <a:defRPr sz="2000" b="1">
                  <a:solidFill>
                    <a:schemeClr val="tx1"/>
                  </a:solidFill>
                  <a:latin typeface="Comic Sans MS" charset="0"/>
                  <a:ea typeface="ＭＳ Ｐゴシック"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9pPr>
            </a:lstStyle>
            <a:p>
              <a:pPr>
                <a:spcBef>
                  <a:spcPct val="0"/>
                </a:spcBef>
                <a:buSzTx/>
                <a:defRPr/>
              </a:pPr>
              <a:r>
                <a:rPr lang="en-US" altLang="ko-KR" sz="1800" dirty="0" smtClean="0">
                  <a:latin typeface="Helvetica"/>
                  <a:ea typeface="굴림" charset="0"/>
                  <a:cs typeface="Helvetica"/>
                </a:rPr>
                <a:t>Response time</a:t>
              </a:r>
            </a:p>
          </p:txBody>
        </p:sp>
        <p:sp>
          <p:nvSpPr>
            <p:cNvPr id="20490" name="Line 10"/>
            <p:cNvSpPr>
              <a:spLocks noChangeShapeType="1"/>
            </p:cNvSpPr>
            <p:nvPr/>
          </p:nvSpPr>
          <p:spPr bwMode="auto">
            <a:xfrm>
              <a:off x="5403" y="2768"/>
              <a:ext cx="0" cy="213"/>
            </a:xfrm>
            <a:prstGeom prst="line">
              <a:avLst/>
            </a:prstGeom>
            <a:grpFill/>
            <a:ln w="38100">
              <a:solidFill>
                <a:schemeClr val="tx1"/>
              </a:solidFill>
              <a:round/>
              <a:headEnd/>
              <a:tailEnd/>
            </a:ln>
            <a:effectLst/>
            <a:extLst>
              <a:ext uri="{AF507438-7753-43e0-B8FC-AC1667EBCBE1}"/>
            </a:extLst>
          </p:spPr>
          <p:txBody>
            <a:bodyPr wrap="none" lIns="90478" tIns="44445" rIns="90478" bIns="44445" anchor="ctr"/>
            <a:lstStyle/>
            <a:p>
              <a:pPr algn="ctr">
                <a:defRPr/>
              </a:pPr>
              <a:endParaRPr lang="en-US">
                <a:latin typeface="Helvetica"/>
                <a:ea typeface="ＭＳ Ｐゴシック" charset="0"/>
                <a:cs typeface="Helvetica"/>
              </a:endParaRPr>
            </a:p>
          </p:txBody>
        </p:sp>
        <p:sp>
          <p:nvSpPr>
            <p:cNvPr id="20491" name="Text Box 11"/>
            <p:cNvSpPr txBox="1">
              <a:spLocks noChangeArrowheads="1"/>
            </p:cNvSpPr>
            <p:nvPr/>
          </p:nvSpPr>
          <p:spPr bwMode="auto">
            <a:xfrm rot="5400000">
              <a:off x="5166" y="2473"/>
              <a:ext cx="446" cy="186"/>
            </a:xfrm>
            <a:prstGeom prst="rect">
              <a:avLst/>
            </a:prstGeom>
            <a:grpFill/>
            <a:ln>
              <a:noFill/>
            </a:ln>
            <a:effectLst/>
            <a:extLst>
              <a:ext uri="{91240B29-F687-4f45-9708-019B960494DF}"/>
              <a:ext uri="{AF507438-7753-43e0-B8FC-AC1667EBCBE1}"/>
            </a:extLst>
          </p:spPr>
          <p:txBody>
            <a:bodyPr wrap="none" lIns="90478" tIns="44445" rIns="90478" bIns="44445">
              <a:spAutoFit/>
            </a:bodyPr>
            <a:lstStyle>
              <a:lvl1pPr algn="ctr" eaLnBrk="0" hangingPunct="0">
                <a:lnSpc>
                  <a:spcPct val="80000"/>
                </a:lnSpc>
                <a:spcBef>
                  <a:spcPct val="20000"/>
                </a:spcBef>
                <a:buSzPct val="100000"/>
                <a:defRPr sz="2000" b="1">
                  <a:solidFill>
                    <a:schemeClr val="tx1"/>
                  </a:solidFill>
                  <a:latin typeface="Comic Sans MS" charset="0"/>
                  <a:ea typeface="ＭＳ Ｐゴシック" charset="0"/>
                </a:defRPr>
              </a:lvl1pPr>
              <a:lvl2pPr marL="742950" indent="-285750" algn="ctr" eaLnBrk="0" hangingPunct="0">
                <a:lnSpc>
                  <a:spcPct val="80000"/>
                </a:lnSpc>
                <a:spcBef>
                  <a:spcPct val="20000"/>
                </a:spcBef>
                <a:buSzPct val="100000"/>
                <a:defRPr sz="2000" b="1">
                  <a:solidFill>
                    <a:schemeClr val="tx1"/>
                  </a:solidFill>
                  <a:latin typeface="Comic Sans MS" charset="0"/>
                  <a:ea typeface="ＭＳ Ｐゴシック" charset="0"/>
                </a:defRPr>
              </a:lvl2pPr>
              <a:lvl3pPr marL="1143000" indent="-228600" algn="ctr" eaLnBrk="0" hangingPunct="0">
                <a:lnSpc>
                  <a:spcPct val="80000"/>
                </a:lnSpc>
                <a:spcBef>
                  <a:spcPct val="20000"/>
                </a:spcBef>
                <a:buSzPct val="100000"/>
                <a:defRPr sz="2000" b="1">
                  <a:solidFill>
                    <a:schemeClr val="tx1"/>
                  </a:solidFill>
                  <a:latin typeface="Comic Sans MS" charset="0"/>
                  <a:ea typeface="ＭＳ Ｐゴシック" charset="0"/>
                </a:defRPr>
              </a:lvl3pPr>
              <a:lvl4pPr marL="1600200" indent="-228600" algn="ctr" eaLnBrk="0" hangingPunct="0">
                <a:lnSpc>
                  <a:spcPct val="80000"/>
                </a:lnSpc>
                <a:spcBef>
                  <a:spcPct val="20000"/>
                </a:spcBef>
                <a:buSzPct val="100000"/>
                <a:defRPr sz="2000" b="1">
                  <a:solidFill>
                    <a:schemeClr val="tx1"/>
                  </a:solidFill>
                  <a:latin typeface="Comic Sans MS" charset="0"/>
                  <a:ea typeface="ＭＳ Ｐゴシック" charset="0"/>
                </a:defRPr>
              </a:lvl4pPr>
              <a:lvl5pPr marL="2057400" indent="-228600" algn="ctr" eaLnBrk="0" hangingPunct="0">
                <a:lnSpc>
                  <a:spcPct val="80000"/>
                </a:lnSpc>
                <a:spcBef>
                  <a:spcPct val="20000"/>
                </a:spcBef>
                <a:buSzPct val="100000"/>
                <a:defRPr sz="2000" b="1">
                  <a:solidFill>
                    <a:schemeClr val="tx1"/>
                  </a:solidFill>
                  <a:latin typeface="Comic Sans MS" charset="0"/>
                  <a:ea typeface="ＭＳ Ｐゴシック"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charset="0"/>
                  <a:ea typeface="ＭＳ Ｐゴシック" charset="0"/>
                </a:defRPr>
              </a:lvl9pPr>
            </a:lstStyle>
            <a:p>
              <a:pPr>
                <a:defRPr/>
              </a:pPr>
              <a:r>
                <a:rPr lang="en-US" altLang="ko-KR" sz="1600" dirty="0" smtClean="0">
                  <a:latin typeface="Helvetica"/>
                  <a:ea typeface="굴림" charset="0"/>
                  <a:cs typeface="Helvetica"/>
                </a:rPr>
                <a:t>100%</a:t>
              </a:r>
            </a:p>
          </p:txBody>
        </p:sp>
        <p:sp>
          <p:nvSpPr>
            <p:cNvPr id="20492" name="Freeform 12"/>
            <p:cNvSpPr>
              <a:spLocks/>
            </p:cNvSpPr>
            <p:nvPr/>
          </p:nvSpPr>
          <p:spPr bwMode="auto">
            <a:xfrm>
              <a:off x="4416" y="1792"/>
              <a:ext cx="987" cy="1088"/>
            </a:xfrm>
            <a:custGeom>
              <a:avLst/>
              <a:gdLst>
                <a:gd name="T0" fmla="*/ 0 w 987"/>
                <a:gd name="T1" fmla="*/ 1088 h 1088"/>
                <a:gd name="T2" fmla="*/ 288 w 987"/>
                <a:gd name="T3" fmla="*/ 992 h 1088"/>
                <a:gd name="T4" fmla="*/ 576 w 987"/>
                <a:gd name="T5" fmla="*/ 896 h 1088"/>
                <a:gd name="T6" fmla="*/ 864 w 987"/>
                <a:gd name="T7" fmla="*/ 608 h 1088"/>
                <a:gd name="T8" fmla="*/ 987 w 987"/>
                <a:gd name="T9" fmla="*/ 0 h 10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7" h="1088">
                  <a:moveTo>
                    <a:pt x="0" y="1088"/>
                  </a:moveTo>
                  <a:lnTo>
                    <a:pt x="288" y="992"/>
                  </a:lnTo>
                  <a:lnTo>
                    <a:pt x="576" y="896"/>
                  </a:lnTo>
                  <a:cubicBezTo>
                    <a:pt x="672" y="832"/>
                    <a:pt x="796" y="757"/>
                    <a:pt x="864" y="608"/>
                  </a:cubicBezTo>
                  <a:cubicBezTo>
                    <a:pt x="932" y="459"/>
                    <a:pt x="962" y="127"/>
                    <a:pt x="987" y="0"/>
                  </a:cubicBezTo>
                </a:path>
              </a:pathLst>
            </a:custGeom>
            <a:grpFill/>
            <a:ln w="38100" cap="flat" cmpd="sng">
              <a:solidFill>
                <a:schemeClr val="tx1"/>
              </a:solidFill>
              <a:prstDash val="solid"/>
              <a:round/>
              <a:headEnd/>
              <a:tailEnd/>
            </a:ln>
            <a:effectLst/>
            <a:extLst>
              <a:ext uri="{AF507438-7753-43e0-B8FC-AC1667EBCBE1}"/>
            </a:extLst>
          </p:spPr>
          <p:txBody>
            <a:bodyPr wrap="none" lIns="90478" tIns="44445" rIns="90478" bIns="44445" anchor="ctr"/>
            <a:lstStyle/>
            <a:p>
              <a:pPr algn="ctr">
                <a:defRPr/>
              </a:pPr>
              <a:endParaRPr lang="en-US">
                <a:latin typeface="Helvetica"/>
                <a:ea typeface="ＭＳ Ｐゴシック" charset="0"/>
                <a:cs typeface="Helvetica"/>
              </a:endParaRPr>
            </a:p>
          </p:txBody>
        </p:sp>
      </p:gr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36</a:t>
            </a:fld>
            <a:endParaRPr lang="en-US" dirty="0">
              <a:solidFill>
                <a:srgbClr val="FFFFFF"/>
              </a:solidFill>
            </a:endParaRPr>
          </a:p>
        </p:txBody>
      </p:sp>
    </p:spTree>
    <p:extLst>
      <p:ext uri="{BB962C8B-B14F-4D97-AF65-F5344CB8AC3E}">
        <p14:creationId xmlns:p14="http://schemas.microsoft.com/office/powerpoint/2010/main" val="1890994750"/>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smtClean="0"/>
              <a:t>Summary</a:t>
            </a:r>
          </a:p>
        </p:txBody>
      </p:sp>
      <p:sp>
        <p:nvSpPr>
          <p:cNvPr id="84995" name="Content Placeholder 2"/>
          <p:cNvSpPr>
            <a:spLocks noGrp="1"/>
          </p:cNvSpPr>
          <p:nvPr>
            <p:ph idx="1"/>
          </p:nvPr>
        </p:nvSpPr>
        <p:spPr>
          <a:xfrm>
            <a:off x="498348" y="1676400"/>
            <a:ext cx="8382000" cy="4648200"/>
          </a:xfrm>
        </p:spPr>
        <p:txBody>
          <a:bodyPr/>
          <a:lstStyle/>
          <a:p>
            <a:r>
              <a:rPr lang="en-US" sz="2800" dirty="0" smtClean="0"/>
              <a:t>FCFS is simple and minimizes overhead. </a:t>
            </a:r>
          </a:p>
          <a:p>
            <a:r>
              <a:rPr lang="en-US" sz="2800" dirty="0" smtClean="0"/>
              <a:t>If tasks are variable in size, then FCFS can have very poor average response time. </a:t>
            </a:r>
          </a:p>
          <a:p>
            <a:r>
              <a:rPr lang="en-US" sz="2800" dirty="0" smtClean="0"/>
              <a:t>If tasks are equal in size, FCFS is optimal in terms of average response time. </a:t>
            </a:r>
          </a:p>
          <a:p>
            <a:r>
              <a:rPr lang="en-US" sz="2800" dirty="0" smtClean="0"/>
              <a:t>Considering only the processor, SJF is optimal in terms of average response time. </a:t>
            </a:r>
          </a:p>
          <a:p>
            <a:r>
              <a:rPr lang="en-US" sz="2800" dirty="0" smtClean="0"/>
              <a:t>SJF is </a:t>
            </a:r>
            <a:r>
              <a:rPr lang="en-US" sz="2800" dirty="0" err="1" smtClean="0"/>
              <a:t>pessimal</a:t>
            </a:r>
            <a:r>
              <a:rPr lang="en-US" sz="2800" dirty="0" smtClean="0"/>
              <a:t> in terms of variance in response time. </a:t>
            </a:r>
          </a:p>
          <a:p>
            <a:endParaRPr lang="en-US" sz="2800" dirty="0" smtClean="0"/>
          </a:p>
        </p:txBody>
      </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37</a:t>
            </a:fld>
            <a:endParaRPr lang="en-US" dirty="0">
              <a:solidFill>
                <a:srgbClr val="FFFFFF"/>
              </a:solidFill>
            </a:endParaRPr>
          </a:p>
        </p:txBody>
      </p:sp>
    </p:spTree>
    <p:extLst>
      <p:ext uri="{BB962C8B-B14F-4D97-AF65-F5344CB8AC3E}">
        <p14:creationId xmlns:p14="http://schemas.microsoft.com/office/powerpoint/2010/main" val="4006815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4995">
                                            <p:txEl>
                                              <p:pRg st="1" end="1"/>
                                            </p:txEl>
                                          </p:spTgt>
                                        </p:tgtEl>
                                        <p:attrNameLst>
                                          <p:attrName>style.visibility</p:attrName>
                                        </p:attrNameLst>
                                      </p:cBhvr>
                                      <p:to>
                                        <p:strVal val="visible"/>
                                      </p:to>
                                    </p:set>
                                    <p:anim calcmode="lin" valueType="num">
                                      <p:cBhvr additive="base">
                                        <p:cTn id="13" dur="500" fill="hold"/>
                                        <p:tgtEl>
                                          <p:spTgt spid="849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49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4995">
                                            <p:txEl>
                                              <p:pRg st="2" end="2"/>
                                            </p:txEl>
                                          </p:spTgt>
                                        </p:tgtEl>
                                        <p:attrNameLst>
                                          <p:attrName>style.visibility</p:attrName>
                                        </p:attrNameLst>
                                      </p:cBhvr>
                                      <p:to>
                                        <p:strVal val="visible"/>
                                      </p:to>
                                    </p:set>
                                    <p:anim calcmode="lin" valueType="num">
                                      <p:cBhvr additive="base">
                                        <p:cTn id="19" dur="500" fill="hold"/>
                                        <p:tgtEl>
                                          <p:spTgt spid="849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49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4995">
                                            <p:txEl>
                                              <p:pRg st="3" end="3"/>
                                            </p:txEl>
                                          </p:spTgt>
                                        </p:tgtEl>
                                        <p:attrNameLst>
                                          <p:attrName>style.visibility</p:attrName>
                                        </p:attrNameLst>
                                      </p:cBhvr>
                                      <p:to>
                                        <p:strVal val="visible"/>
                                      </p:to>
                                    </p:set>
                                    <p:anim calcmode="lin" valueType="num">
                                      <p:cBhvr additive="base">
                                        <p:cTn id="25" dur="500" fill="hold"/>
                                        <p:tgtEl>
                                          <p:spTgt spid="849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49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4995">
                                            <p:txEl>
                                              <p:pRg st="4" end="4"/>
                                            </p:txEl>
                                          </p:spTgt>
                                        </p:tgtEl>
                                        <p:attrNameLst>
                                          <p:attrName>style.visibility</p:attrName>
                                        </p:attrNameLst>
                                      </p:cBhvr>
                                      <p:to>
                                        <p:strVal val="visible"/>
                                      </p:to>
                                    </p:set>
                                    <p:anim calcmode="lin" valueType="num">
                                      <p:cBhvr additive="base">
                                        <p:cTn id="31" dur="500" fill="hold"/>
                                        <p:tgtEl>
                                          <p:spTgt spid="849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49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smtClean="0"/>
              <a:t>Summary (contd.)</a:t>
            </a:r>
          </a:p>
        </p:txBody>
      </p:sp>
      <p:sp>
        <p:nvSpPr>
          <p:cNvPr id="86019" name="Content Placeholder 2"/>
          <p:cNvSpPr>
            <a:spLocks noGrp="1"/>
          </p:cNvSpPr>
          <p:nvPr>
            <p:ph idx="1"/>
          </p:nvPr>
        </p:nvSpPr>
        <p:spPr>
          <a:xfrm>
            <a:off x="503318" y="1676400"/>
            <a:ext cx="8229600" cy="4724400"/>
          </a:xfrm>
        </p:spPr>
        <p:txBody>
          <a:bodyPr/>
          <a:lstStyle/>
          <a:p>
            <a:r>
              <a:rPr lang="en-US" sz="2400" dirty="0" smtClean="0"/>
              <a:t>If tasks are variable in size, Round Robin approximates SJF. </a:t>
            </a:r>
          </a:p>
          <a:p>
            <a:r>
              <a:rPr lang="en-US" sz="2400" dirty="0" smtClean="0"/>
              <a:t>If tasks are equal in size, Round Robin will have very poor average response time with short time slices. </a:t>
            </a:r>
          </a:p>
          <a:p>
            <a:r>
              <a:rPr lang="en-US" sz="2400" dirty="0" smtClean="0"/>
              <a:t>Tasks that intermix processor and I/O benefit from SJF and can do poorly under Round Robin. </a:t>
            </a:r>
          </a:p>
          <a:p>
            <a:r>
              <a:rPr lang="en-US" sz="2400" dirty="0" smtClean="0"/>
              <a:t>Round Robin avoids starvation. </a:t>
            </a:r>
          </a:p>
          <a:p>
            <a:r>
              <a:rPr lang="en-US" sz="2400" dirty="0" smtClean="0"/>
              <a:t>By manipulating the assignment of tasks to priority queues, an MFQ scheduler can achieve a balance between responsiveness, low overhead, and fairness. </a:t>
            </a:r>
          </a:p>
          <a:p>
            <a:pPr>
              <a:buFontTx/>
              <a:buNone/>
            </a:pPr>
            <a:endParaRPr lang="en-US" sz="2400" dirty="0" smtClean="0"/>
          </a:p>
        </p:txBody>
      </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38</a:t>
            </a:fld>
            <a:endParaRPr lang="en-US" dirty="0">
              <a:solidFill>
                <a:srgbClr val="FFFFFF"/>
              </a:solidFill>
            </a:endParaRPr>
          </a:p>
        </p:txBody>
      </p:sp>
    </p:spTree>
    <p:extLst>
      <p:ext uri="{BB962C8B-B14F-4D97-AF65-F5344CB8AC3E}">
        <p14:creationId xmlns:p14="http://schemas.microsoft.com/office/powerpoint/2010/main" val="326534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524000" y="3352800"/>
            <a:ext cx="7086600" cy="1371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Theme – What are we moving on to next?</a:t>
            </a:r>
            <a:endParaRPr lang="en-US" dirty="0"/>
          </a:p>
        </p:txBody>
      </p:sp>
      <p:sp>
        <p:nvSpPr>
          <p:cNvPr id="6" name="Content Placeholder 5"/>
          <p:cNvSpPr>
            <a:spLocks noGrp="1"/>
          </p:cNvSpPr>
          <p:nvPr>
            <p:ph sz="quarter" idx="1"/>
          </p:nvPr>
        </p:nvSpPr>
        <p:spPr>
          <a:xfrm>
            <a:off x="612648" y="1600200"/>
            <a:ext cx="8153400" cy="1747354"/>
          </a:xfrm>
        </p:spPr>
        <p:txBody>
          <a:bodyPr>
            <a:normAutofit lnSpcReduction="10000"/>
          </a:bodyPr>
          <a:lstStyle/>
          <a:p>
            <a:r>
              <a:rPr lang="en-US" dirty="0"/>
              <a:t>Today we will ask how does a Kernel juggle the (often) </a:t>
            </a:r>
            <a:r>
              <a:rPr lang="en-US" dirty="0" smtClean="0"/>
              <a:t>competing requirements of Performance, Fairness, Utilization, etc. in dealing with concurrency</a:t>
            </a:r>
            <a:endParaRPr lang="en-US" dirty="0"/>
          </a:p>
          <a:p>
            <a:endParaRPr lang="en-US" dirty="0"/>
          </a:p>
        </p:txBody>
      </p:sp>
      <p:sp>
        <p:nvSpPr>
          <p:cNvPr id="7" name="Rectangle 6"/>
          <p:cNvSpPr/>
          <p:nvPr/>
        </p:nvSpPr>
        <p:spPr>
          <a:xfrm>
            <a:off x="1981200" y="3581400"/>
            <a:ext cx="1143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Proc</a:t>
            </a:r>
            <a:r>
              <a:rPr lang="en-US" dirty="0" smtClean="0"/>
              <a:t> 1</a:t>
            </a:r>
            <a:endParaRPr lang="en-US" dirty="0"/>
          </a:p>
        </p:txBody>
      </p:sp>
      <p:sp>
        <p:nvSpPr>
          <p:cNvPr id="8" name="Rectangle 7"/>
          <p:cNvSpPr/>
          <p:nvPr/>
        </p:nvSpPr>
        <p:spPr>
          <a:xfrm>
            <a:off x="3733800" y="3558209"/>
            <a:ext cx="1143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Proc</a:t>
            </a:r>
            <a:r>
              <a:rPr lang="en-US" dirty="0" smtClean="0"/>
              <a:t> 2 </a:t>
            </a:r>
            <a:endParaRPr lang="en-US" dirty="0"/>
          </a:p>
        </p:txBody>
      </p:sp>
      <p:sp>
        <p:nvSpPr>
          <p:cNvPr id="9" name="Rectangle 8"/>
          <p:cNvSpPr/>
          <p:nvPr/>
        </p:nvSpPr>
        <p:spPr>
          <a:xfrm>
            <a:off x="6934200" y="3581400"/>
            <a:ext cx="1143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Proc</a:t>
            </a:r>
            <a:r>
              <a:rPr lang="en-US" dirty="0" smtClean="0"/>
              <a:t> n</a:t>
            </a:r>
            <a:endParaRPr lang="en-US" dirty="0"/>
          </a:p>
        </p:txBody>
      </p:sp>
      <p:sp>
        <p:nvSpPr>
          <p:cNvPr id="10" name="Oval 9"/>
          <p:cNvSpPr/>
          <p:nvPr/>
        </p:nvSpPr>
        <p:spPr>
          <a:xfrm>
            <a:off x="5181600" y="41148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86400" y="4102859"/>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860062" y="409292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341165" y="413102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24000" y="4729646"/>
            <a:ext cx="7086600" cy="1371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200400" y="5105400"/>
            <a:ext cx="3810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a:t>
            </a:r>
            <a:endParaRPr lang="en-US" dirty="0"/>
          </a:p>
        </p:txBody>
      </p:sp>
      <p:sp>
        <p:nvSpPr>
          <p:cNvPr id="17" name="Rectangle 16"/>
          <p:cNvSpPr/>
          <p:nvPr/>
        </p:nvSpPr>
        <p:spPr>
          <a:xfrm>
            <a:off x="3657600" y="5380038"/>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4152900" y="5301146"/>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6248400" y="5317597"/>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5707662" y="5350220"/>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5402862" y="5608637"/>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4530231" y="5586605"/>
            <a:ext cx="304800" cy="2285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2057400" y="48894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2209800" y="50418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362200" y="51942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2514600" y="53466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2667000" y="54990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2819400" y="5651476"/>
            <a:ext cx="304800" cy="22859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6934200" y="48117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7086600" y="49641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7239000" y="51165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7391400" y="52689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543800" y="54213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7696200" y="55737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7848600" y="5726143"/>
            <a:ext cx="304800" cy="2285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Date Placeholder 35"/>
          <p:cNvSpPr>
            <a:spLocks noGrp="1"/>
          </p:cNvSpPr>
          <p:nvPr>
            <p:ph type="dt" sz="half" idx="10"/>
          </p:nvPr>
        </p:nvSpPr>
        <p:spPr/>
        <p:txBody>
          <a:bodyPr/>
          <a:lstStyle/>
          <a:p>
            <a:r>
              <a:rPr lang="en-US" smtClean="0"/>
              <a:t>Feb-23, 2016</a:t>
            </a:r>
            <a:endParaRPr lang="en-US" dirty="0"/>
          </a:p>
        </p:txBody>
      </p:sp>
      <p:sp>
        <p:nvSpPr>
          <p:cNvPr id="37" name="Footer Placeholder 36"/>
          <p:cNvSpPr>
            <a:spLocks noGrp="1"/>
          </p:cNvSpPr>
          <p:nvPr>
            <p:ph type="ftr" sz="quarter" idx="11"/>
          </p:nvPr>
        </p:nvSpPr>
        <p:spPr/>
        <p:txBody>
          <a:bodyPr/>
          <a:lstStyle/>
          <a:p>
            <a:r>
              <a:rPr lang="en-US" smtClean="0"/>
              <a:t>CSCE-313 Spring 2016</a:t>
            </a:r>
            <a:endParaRPr lang="en-US"/>
          </a:p>
        </p:txBody>
      </p:sp>
      <p:sp>
        <p:nvSpPr>
          <p:cNvPr id="38" name="Slide Number Placeholder 37"/>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Tree>
    <p:extLst>
      <p:ext uri="{BB962C8B-B14F-4D97-AF65-F5344CB8AC3E}">
        <p14:creationId xmlns:p14="http://schemas.microsoft.com/office/powerpoint/2010/main" val="83297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Outline of Today’s Lecture</a:t>
            </a:r>
          </a:p>
        </p:txBody>
      </p:sp>
      <p:sp>
        <p:nvSpPr>
          <p:cNvPr id="23555" name="Content Placeholder 2"/>
          <p:cNvSpPr>
            <a:spLocks noGrp="1"/>
          </p:cNvSpPr>
          <p:nvPr>
            <p:ph idx="1"/>
          </p:nvPr>
        </p:nvSpPr>
        <p:spPr>
          <a:xfrm>
            <a:off x="612648" y="1600200"/>
            <a:ext cx="8378952" cy="3962400"/>
          </a:xfrm>
        </p:spPr>
        <p:txBody>
          <a:bodyPr>
            <a:normAutofit fontScale="92500" lnSpcReduction="10000"/>
          </a:bodyPr>
          <a:lstStyle/>
          <a:p>
            <a:r>
              <a:rPr lang="en-US" sz="2800" dirty="0" smtClean="0"/>
              <a:t>Scheduling policy: what to do next, when there are multiple processes ready to run</a:t>
            </a:r>
          </a:p>
          <a:p>
            <a:pPr lvl="1"/>
            <a:r>
              <a:rPr lang="en-US" sz="2800" dirty="0" smtClean="0"/>
              <a:t>Or multiple packets to send, or web requests to serve, or... </a:t>
            </a:r>
          </a:p>
          <a:p>
            <a:r>
              <a:rPr lang="en-US" sz="2800" dirty="0" smtClean="0"/>
              <a:t>Definitions</a:t>
            </a:r>
          </a:p>
          <a:p>
            <a:pPr lvl="1"/>
            <a:r>
              <a:rPr lang="en-US" sz="2800" dirty="0" smtClean="0"/>
              <a:t>response time, throughput, predictability</a:t>
            </a:r>
          </a:p>
          <a:p>
            <a:r>
              <a:rPr lang="en-US" sz="2800" dirty="0" smtClean="0"/>
              <a:t>Scheduling policies</a:t>
            </a:r>
          </a:p>
          <a:p>
            <a:pPr lvl="1"/>
            <a:r>
              <a:rPr lang="en-US" sz="2800" dirty="0" smtClean="0"/>
              <a:t>FIFO, round robin, optimal</a:t>
            </a:r>
          </a:p>
          <a:p>
            <a:pPr lvl="1"/>
            <a:r>
              <a:rPr lang="en-US" sz="2800" dirty="0" smtClean="0"/>
              <a:t>multilevel feedback queues as approximation of optimal</a:t>
            </a:r>
          </a:p>
          <a:p>
            <a:pPr lvl="1"/>
            <a:endParaRPr lang="en-US" sz="2800" dirty="0" smtClean="0"/>
          </a:p>
        </p:txBody>
      </p:sp>
      <p:sp>
        <p:nvSpPr>
          <p:cNvPr id="23556" name="TextBox 1"/>
          <p:cNvSpPr txBox="1">
            <a:spLocks noChangeArrowheads="1"/>
          </p:cNvSpPr>
          <p:nvPr/>
        </p:nvSpPr>
        <p:spPr bwMode="auto">
          <a:xfrm>
            <a:off x="652463" y="5715000"/>
            <a:ext cx="78057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600" i="1" dirty="0"/>
              <a:t>Adapted from contemporary courses in OS/Systems taught at Berkeley, UW, TAMU,</a:t>
            </a:r>
          </a:p>
          <a:p>
            <a:pPr>
              <a:spcBef>
                <a:spcPct val="0"/>
              </a:spcBef>
              <a:buFontTx/>
              <a:buNone/>
            </a:pPr>
            <a:r>
              <a:rPr lang="en-US" sz="1600" i="1" dirty="0"/>
              <a:t>UIUC, and Rice. Special acknowledgment to Profs. </a:t>
            </a:r>
            <a:r>
              <a:rPr lang="en-US" sz="1600" i="1" dirty="0" err="1"/>
              <a:t>Guo</a:t>
            </a:r>
            <a:r>
              <a:rPr lang="en-US" sz="1600" i="1" dirty="0"/>
              <a:t>/Bettati at TAMU, </a:t>
            </a:r>
          </a:p>
          <a:p>
            <a:pPr>
              <a:spcBef>
                <a:spcPct val="0"/>
              </a:spcBef>
              <a:buFontTx/>
              <a:buNone/>
            </a:pPr>
            <a:r>
              <a:rPr lang="en-US" sz="1600" i="1" dirty="0"/>
              <a:t>Joseph at Berkeley,  </a:t>
            </a:r>
            <a:r>
              <a:rPr lang="en-US" sz="1600" i="1" dirty="0" smtClean="0">
                <a:solidFill>
                  <a:srgbClr val="FF0000"/>
                </a:solidFill>
              </a:rPr>
              <a:t>Anderson &amp; Dahlin  (Chapter 7)</a:t>
            </a:r>
            <a:endParaRPr lang="en-US" sz="1600" i="1" dirty="0">
              <a:solidFill>
                <a:srgbClr val="FF0000"/>
              </a:solidFill>
            </a:endParaRPr>
          </a:p>
        </p:txBody>
      </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Tree>
    <p:extLst>
      <p:ext uri="{BB962C8B-B14F-4D97-AF65-F5344CB8AC3E}">
        <p14:creationId xmlns:p14="http://schemas.microsoft.com/office/powerpoint/2010/main" val="3952196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A Conversation about Scheduling</a:t>
            </a:r>
          </a:p>
        </p:txBody>
      </p:sp>
      <p:sp>
        <p:nvSpPr>
          <p:cNvPr id="25603" name="Content Placeholder 2"/>
          <p:cNvSpPr>
            <a:spLocks noGrp="1"/>
          </p:cNvSpPr>
          <p:nvPr>
            <p:ph idx="1"/>
          </p:nvPr>
        </p:nvSpPr>
        <p:spPr>
          <a:xfrm>
            <a:off x="304800" y="1676400"/>
            <a:ext cx="8686800" cy="4876800"/>
          </a:xfrm>
        </p:spPr>
        <p:txBody>
          <a:bodyPr>
            <a:normAutofit fontScale="77500" lnSpcReduction="20000"/>
          </a:bodyPr>
          <a:lstStyle/>
          <a:p>
            <a:r>
              <a:rPr lang="en-US" dirty="0" smtClean="0"/>
              <a:t>You manage a web site, that suddenly becomes wildly popular.  Do you?</a:t>
            </a:r>
          </a:p>
          <a:p>
            <a:pPr lvl="1"/>
            <a:r>
              <a:rPr lang="en-US" dirty="0" smtClean="0"/>
              <a:t>Buy more hardware?</a:t>
            </a:r>
          </a:p>
          <a:p>
            <a:pPr lvl="1"/>
            <a:r>
              <a:rPr lang="en-US" dirty="0" smtClean="0"/>
              <a:t>Implement a different scheduling policy?</a:t>
            </a:r>
          </a:p>
          <a:p>
            <a:pPr lvl="1"/>
            <a:r>
              <a:rPr lang="en-US" dirty="0" smtClean="0"/>
              <a:t>Turn away some users?  Which ones?</a:t>
            </a:r>
          </a:p>
          <a:p>
            <a:r>
              <a:rPr lang="en-US" dirty="0" smtClean="0"/>
              <a:t>How much worse will performance get if the web site becomes even more popular?</a:t>
            </a:r>
          </a:p>
          <a:p>
            <a:r>
              <a:rPr lang="en-US" dirty="0" smtClean="0"/>
              <a:t>When does scheduling become important? </a:t>
            </a:r>
          </a:p>
          <a:p>
            <a:pPr lvl="1"/>
            <a:r>
              <a:rPr lang="en-US" dirty="0" smtClean="0"/>
              <a:t>Multiple consumers</a:t>
            </a:r>
          </a:p>
          <a:p>
            <a:pPr lvl="1"/>
            <a:r>
              <a:rPr lang="en-US" dirty="0" smtClean="0"/>
              <a:t>Diverse needs for shared resources</a:t>
            </a:r>
          </a:p>
          <a:p>
            <a:r>
              <a:rPr lang="en-US" dirty="0" smtClean="0"/>
              <a:t>Consideration must be paid for a number of performance measures</a:t>
            </a:r>
          </a:p>
          <a:p>
            <a:pPr lvl="1"/>
            <a:r>
              <a:rPr lang="en-US" b="1" dirty="0" smtClean="0"/>
              <a:t>Customer-Centric</a:t>
            </a:r>
            <a:r>
              <a:rPr lang="en-US" dirty="0" smtClean="0"/>
              <a:t>: Response Time (wait time + service time)</a:t>
            </a:r>
          </a:p>
          <a:p>
            <a:pPr lvl="1"/>
            <a:r>
              <a:rPr lang="en-US" b="1" dirty="0" smtClean="0"/>
              <a:t>System-Centric</a:t>
            </a:r>
            <a:r>
              <a:rPr lang="en-US" dirty="0" smtClean="0"/>
              <a:t>: Response Time, Fairness, Throughput</a:t>
            </a:r>
          </a:p>
          <a:p>
            <a:r>
              <a:rPr lang="en-US" dirty="0" smtClean="0"/>
              <a:t>Overarching Goal: Minimize Response time while maximizing throughput</a:t>
            </a:r>
          </a:p>
          <a:p>
            <a:endParaRPr lang="en-US" dirty="0" smtClean="0"/>
          </a:p>
          <a:p>
            <a:pPr lvl="1"/>
            <a:endParaRPr lang="en-US" dirty="0" smtClean="0"/>
          </a:p>
        </p:txBody>
      </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Tree>
    <p:extLst>
      <p:ext uri="{BB962C8B-B14F-4D97-AF65-F5344CB8AC3E}">
        <p14:creationId xmlns:p14="http://schemas.microsoft.com/office/powerpoint/2010/main" val="137441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5" end="5"/>
                                            </p:txEl>
                                          </p:spTgt>
                                        </p:tgtEl>
                                        <p:attrNameLst>
                                          <p:attrName>style.visibility</p:attrName>
                                        </p:attrNameLst>
                                      </p:cBhvr>
                                      <p:to>
                                        <p:strVal val="visible"/>
                                      </p:to>
                                    </p:set>
                                    <p:anim calcmode="lin" valueType="num">
                                      <p:cBhvr additive="base">
                                        <p:cTn id="7"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3">
                                            <p:txEl>
                                              <p:pRg st="6" end="6"/>
                                            </p:txEl>
                                          </p:spTgt>
                                        </p:tgtEl>
                                        <p:attrNameLst>
                                          <p:attrName>style.visibility</p:attrName>
                                        </p:attrNameLst>
                                      </p:cBhvr>
                                      <p:to>
                                        <p:strVal val="visible"/>
                                      </p:to>
                                    </p:set>
                                    <p:anim calcmode="lin" valueType="num">
                                      <p:cBhvr additive="base">
                                        <p:cTn id="11"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603">
                                            <p:txEl>
                                              <p:pRg st="7" end="7"/>
                                            </p:txEl>
                                          </p:spTgt>
                                        </p:tgtEl>
                                        <p:attrNameLst>
                                          <p:attrName>style.visibility</p:attrName>
                                        </p:attrNameLst>
                                      </p:cBhvr>
                                      <p:to>
                                        <p:strVal val="visible"/>
                                      </p:to>
                                    </p:set>
                                    <p:anim calcmode="lin" valueType="num">
                                      <p:cBhvr additive="base">
                                        <p:cTn id="15" dur="500" fill="hold"/>
                                        <p:tgtEl>
                                          <p:spTgt spid="2560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6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5603">
                                            <p:txEl>
                                              <p:pRg st="8" end="8"/>
                                            </p:txEl>
                                          </p:spTgt>
                                        </p:tgtEl>
                                        <p:attrNameLst>
                                          <p:attrName>style.visibility</p:attrName>
                                        </p:attrNameLst>
                                      </p:cBhvr>
                                      <p:to>
                                        <p:strVal val="visible"/>
                                      </p:to>
                                    </p:set>
                                    <p:anim calcmode="lin" valueType="num">
                                      <p:cBhvr additive="base">
                                        <p:cTn id="21" dur="500" fill="hold"/>
                                        <p:tgtEl>
                                          <p:spTgt spid="2560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60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5603">
                                            <p:txEl>
                                              <p:pRg st="9" end="9"/>
                                            </p:txEl>
                                          </p:spTgt>
                                        </p:tgtEl>
                                        <p:attrNameLst>
                                          <p:attrName>style.visibility</p:attrName>
                                        </p:attrNameLst>
                                      </p:cBhvr>
                                      <p:to>
                                        <p:strVal val="visible"/>
                                      </p:to>
                                    </p:set>
                                    <p:anim calcmode="lin" valueType="num">
                                      <p:cBhvr additive="base">
                                        <p:cTn id="25" dur="500" fill="hold"/>
                                        <p:tgtEl>
                                          <p:spTgt spid="2560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3">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603">
                                            <p:txEl>
                                              <p:pRg st="10" end="10"/>
                                            </p:txEl>
                                          </p:spTgt>
                                        </p:tgtEl>
                                        <p:attrNameLst>
                                          <p:attrName>style.visibility</p:attrName>
                                        </p:attrNameLst>
                                      </p:cBhvr>
                                      <p:to>
                                        <p:strVal val="visible"/>
                                      </p:to>
                                    </p:set>
                                    <p:anim calcmode="lin" valueType="num">
                                      <p:cBhvr additive="base">
                                        <p:cTn id="29" dur="500" fill="hold"/>
                                        <p:tgtEl>
                                          <p:spTgt spid="25603">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60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nodeType="clickEffect">
                                  <p:stCondLst>
                                    <p:cond delay="0"/>
                                  </p:stCondLst>
                                  <p:childTnLst>
                                    <p:set>
                                      <p:cBhvr>
                                        <p:cTn id="34" dur="1" fill="hold">
                                          <p:stCondLst>
                                            <p:cond delay="0"/>
                                          </p:stCondLst>
                                        </p:cTn>
                                        <p:tgtEl>
                                          <p:spTgt spid="25603">
                                            <p:txEl>
                                              <p:pRg st="11" end="11"/>
                                            </p:txEl>
                                          </p:spTgt>
                                        </p:tgtEl>
                                        <p:attrNameLst>
                                          <p:attrName>style.visibility</p:attrName>
                                        </p:attrNameLst>
                                      </p:cBhvr>
                                      <p:to>
                                        <p:strVal val="visible"/>
                                      </p:to>
                                    </p:set>
                                    <p:animEffect transition="in" filter="wipe(down)">
                                      <p:cBhvr>
                                        <p:cTn id="35" dur="580">
                                          <p:stCondLst>
                                            <p:cond delay="0"/>
                                          </p:stCondLst>
                                        </p:cTn>
                                        <p:tgtEl>
                                          <p:spTgt spid="25603">
                                            <p:txEl>
                                              <p:pRg st="11" end="11"/>
                                            </p:txEl>
                                          </p:spTgt>
                                        </p:tgtEl>
                                      </p:cBhvr>
                                    </p:animEffect>
                                    <p:anim calcmode="lin" valueType="num">
                                      <p:cBhvr>
                                        <p:cTn id="36" dur="1822" tmFilter="0,0; 0.14,0.36; 0.43,0.73; 0.71,0.91; 1.0,1.0">
                                          <p:stCondLst>
                                            <p:cond delay="0"/>
                                          </p:stCondLst>
                                        </p:cTn>
                                        <p:tgtEl>
                                          <p:spTgt spid="25603">
                                            <p:txEl>
                                              <p:pRg st="11" end="11"/>
                                            </p:txEl>
                                          </p:spTgt>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25603">
                                            <p:txEl>
                                              <p:pRg st="11" end="11"/>
                                            </p:txEl>
                                          </p:spTgt>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25603">
                                            <p:txEl>
                                              <p:pRg st="11" end="11"/>
                                            </p:txEl>
                                          </p:spTgt>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25603">
                                            <p:txEl>
                                              <p:pRg st="11" end="11"/>
                                            </p:txEl>
                                          </p:spTgt>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25603">
                                            <p:txEl>
                                              <p:pRg st="11" end="11"/>
                                            </p:txEl>
                                          </p:spTgt>
                                        </p:tgtEl>
                                        <p:attrNameLst>
                                          <p:attrName>ppt_y</p:attrName>
                                        </p:attrNameLst>
                                      </p:cBhvr>
                                      <p:tavLst>
                                        <p:tav tm="0" fmla="#ppt_y-sin(pi*$)/81">
                                          <p:val>
                                            <p:fltVal val="0"/>
                                          </p:val>
                                        </p:tav>
                                        <p:tav tm="100000">
                                          <p:val>
                                            <p:fltVal val="1"/>
                                          </p:val>
                                        </p:tav>
                                      </p:tavLst>
                                    </p:anim>
                                    <p:animScale>
                                      <p:cBhvr>
                                        <p:cTn id="41" dur="26">
                                          <p:stCondLst>
                                            <p:cond delay="650"/>
                                          </p:stCondLst>
                                        </p:cTn>
                                        <p:tgtEl>
                                          <p:spTgt spid="25603">
                                            <p:txEl>
                                              <p:pRg st="11" end="11"/>
                                            </p:txEl>
                                          </p:spTgt>
                                        </p:tgtEl>
                                      </p:cBhvr>
                                      <p:to x="100000" y="60000"/>
                                    </p:animScale>
                                    <p:animScale>
                                      <p:cBhvr>
                                        <p:cTn id="42" dur="166" decel="50000">
                                          <p:stCondLst>
                                            <p:cond delay="676"/>
                                          </p:stCondLst>
                                        </p:cTn>
                                        <p:tgtEl>
                                          <p:spTgt spid="25603">
                                            <p:txEl>
                                              <p:pRg st="11" end="11"/>
                                            </p:txEl>
                                          </p:spTgt>
                                        </p:tgtEl>
                                      </p:cBhvr>
                                      <p:to x="100000" y="100000"/>
                                    </p:animScale>
                                    <p:animScale>
                                      <p:cBhvr>
                                        <p:cTn id="43" dur="26">
                                          <p:stCondLst>
                                            <p:cond delay="1312"/>
                                          </p:stCondLst>
                                        </p:cTn>
                                        <p:tgtEl>
                                          <p:spTgt spid="25603">
                                            <p:txEl>
                                              <p:pRg st="11" end="11"/>
                                            </p:txEl>
                                          </p:spTgt>
                                        </p:tgtEl>
                                      </p:cBhvr>
                                      <p:to x="100000" y="80000"/>
                                    </p:animScale>
                                    <p:animScale>
                                      <p:cBhvr>
                                        <p:cTn id="44" dur="166" decel="50000">
                                          <p:stCondLst>
                                            <p:cond delay="1338"/>
                                          </p:stCondLst>
                                        </p:cTn>
                                        <p:tgtEl>
                                          <p:spTgt spid="25603">
                                            <p:txEl>
                                              <p:pRg st="11" end="11"/>
                                            </p:txEl>
                                          </p:spTgt>
                                        </p:tgtEl>
                                      </p:cBhvr>
                                      <p:to x="100000" y="100000"/>
                                    </p:animScale>
                                    <p:animScale>
                                      <p:cBhvr>
                                        <p:cTn id="45" dur="26">
                                          <p:stCondLst>
                                            <p:cond delay="1642"/>
                                          </p:stCondLst>
                                        </p:cTn>
                                        <p:tgtEl>
                                          <p:spTgt spid="25603">
                                            <p:txEl>
                                              <p:pRg st="11" end="11"/>
                                            </p:txEl>
                                          </p:spTgt>
                                        </p:tgtEl>
                                      </p:cBhvr>
                                      <p:to x="100000" y="90000"/>
                                    </p:animScale>
                                    <p:animScale>
                                      <p:cBhvr>
                                        <p:cTn id="46" dur="166" decel="50000">
                                          <p:stCondLst>
                                            <p:cond delay="1668"/>
                                          </p:stCondLst>
                                        </p:cTn>
                                        <p:tgtEl>
                                          <p:spTgt spid="25603">
                                            <p:txEl>
                                              <p:pRg st="11" end="11"/>
                                            </p:txEl>
                                          </p:spTgt>
                                        </p:tgtEl>
                                      </p:cBhvr>
                                      <p:to x="100000" y="100000"/>
                                    </p:animScale>
                                    <p:animScale>
                                      <p:cBhvr>
                                        <p:cTn id="47" dur="26">
                                          <p:stCondLst>
                                            <p:cond delay="1808"/>
                                          </p:stCondLst>
                                        </p:cTn>
                                        <p:tgtEl>
                                          <p:spTgt spid="25603">
                                            <p:txEl>
                                              <p:pRg st="11" end="11"/>
                                            </p:txEl>
                                          </p:spTgt>
                                        </p:tgtEl>
                                      </p:cBhvr>
                                      <p:to x="100000" y="95000"/>
                                    </p:animScale>
                                    <p:animScale>
                                      <p:cBhvr>
                                        <p:cTn id="48" dur="166" decel="50000">
                                          <p:stCondLst>
                                            <p:cond delay="1834"/>
                                          </p:stCondLst>
                                        </p:cTn>
                                        <p:tgtEl>
                                          <p:spTgt spid="25603">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A Conversation about Scheduling</a:t>
            </a:r>
          </a:p>
        </p:txBody>
      </p:sp>
      <p:sp>
        <p:nvSpPr>
          <p:cNvPr id="26627" name="Content Placeholder 2"/>
          <p:cNvSpPr>
            <a:spLocks noGrp="1"/>
          </p:cNvSpPr>
          <p:nvPr>
            <p:ph idx="1"/>
          </p:nvPr>
        </p:nvSpPr>
        <p:spPr>
          <a:xfrm>
            <a:off x="576205" y="1676400"/>
            <a:ext cx="8382000" cy="4876800"/>
          </a:xfrm>
        </p:spPr>
        <p:txBody>
          <a:bodyPr/>
          <a:lstStyle/>
          <a:p>
            <a:r>
              <a:rPr lang="en-US" sz="2800" dirty="0" smtClean="0"/>
              <a:t>How do these systems operate in real life –</a:t>
            </a:r>
          </a:p>
          <a:p>
            <a:pPr lvl="1"/>
            <a:r>
              <a:rPr lang="en-US" sz="2800" dirty="0" smtClean="0"/>
              <a:t>Order counter at a fast food restaurant</a:t>
            </a:r>
          </a:p>
          <a:p>
            <a:pPr lvl="1"/>
            <a:r>
              <a:rPr lang="en-US" sz="2800" dirty="0" smtClean="0"/>
              <a:t>Water server at a sit-down restaurant</a:t>
            </a:r>
          </a:p>
          <a:p>
            <a:pPr lvl="1"/>
            <a:r>
              <a:rPr lang="en-US" sz="2800" dirty="0" smtClean="0"/>
              <a:t>Checkout counter at a supermarket</a:t>
            </a:r>
          </a:p>
          <a:p>
            <a:endParaRPr lang="en-US" sz="2800" dirty="0" smtClean="0"/>
          </a:p>
          <a:p>
            <a:pPr lvl="1"/>
            <a:endParaRPr lang="en-US" sz="2800" dirty="0" smtClean="0"/>
          </a:p>
        </p:txBody>
      </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Tree>
    <p:extLst>
      <p:ext uri="{BB962C8B-B14F-4D97-AF65-F5344CB8AC3E}">
        <p14:creationId xmlns:p14="http://schemas.microsoft.com/office/powerpoint/2010/main" val="337232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 calcmode="lin" valueType="num">
                                      <p:cBhvr additive="base">
                                        <p:cTn id="7"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anim calcmode="lin" valueType="num">
                                      <p:cBhvr additive="base">
                                        <p:cTn id="13"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Terms and Definitions</a:t>
            </a:r>
          </a:p>
        </p:txBody>
      </p:sp>
      <p:sp>
        <p:nvSpPr>
          <p:cNvPr id="27651" name="Content Placeholder 2"/>
          <p:cNvSpPr>
            <a:spLocks noGrp="1"/>
          </p:cNvSpPr>
          <p:nvPr>
            <p:ph idx="1"/>
          </p:nvPr>
        </p:nvSpPr>
        <p:spPr>
          <a:xfrm>
            <a:off x="612648" y="1676400"/>
            <a:ext cx="8455152" cy="4724400"/>
          </a:xfrm>
        </p:spPr>
        <p:txBody>
          <a:bodyPr>
            <a:normAutofit fontScale="92500" lnSpcReduction="10000"/>
          </a:bodyPr>
          <a:lstStyle/>
          <a:p>
            <a:r>
              <a:rPr lang="en-US" sz="2400" dirty="0" smtClean="0"/>
              <a:t>Task/Job</a:t>
            </a:r>
          </a:p>
          <a:p>
            <a:pPr lvl="1"/>
            <a:r>
              <a:rPr lang="en-US" sz="2400" dirty="0" smtClean="0"/>
              <a:t>User request: e.g., mouse click, web request, shell command, …</a:t>
            </a:r>
          </a:p>
          <a:p>
            <a:r>
              <a:rPr lang="en-US" sz="2400" dirty="0" smtClean="0"/>
              <a:t>Latency/response time</a:t>
            </a:r>
          </a:p>
          <a:p>
            <a:pPr lvl="1"/>
            <a:r>
              <a:rPr lang="en-US" sz="2400" dirty="0" smtClean="0"/>
              <a:t>How long does a task take to complete?</a:t>
            </a:r>
          </a:p>
          <a:p>
            <a:r>
              <a:rPr lang="en-US" sz="2400" dirty="0" smtClean="0"/>
              <a:t>Throughput</a:t>
            </a:r>
          </a:p>
          <a:p>
            <a:pPr lvl="1"/>
            <a:r>
              <a:rPr lang="en-US" sz="2400" dirty="0" smtClean="0"/>
              <a:t>How many tasks can be done per unit of time?</a:t>
            </a:r>
          </a:p>
          <a:p>
            <a:r>
              <a:rPr lang="en-US" sz="2400" dirty="0" smtClean="0"/>
              <a:t>Overhead</a:t>
            </a:r>
          </a:p>
          <a:p>
            <a:pPr lvl="1"/>
            <a:r>
              <a:rPr lang="en-US" sz="2400" dirty="0" smtClean="0"/>
              <a:t>How much extra work is done by the scheduler?</a:t>
            </a:r>
          </a:p>
          <a:p>
            <a:r>
              <a:rPr lang="en-US" sz="2400" dirty="0" smtClean="0"/>
              <a:t>Fairness</a:t>
            </a:r>
          </a:p>
          <a:p>
            <a:pPr lvl="1"/>
            <a:r>
              <a:rPr lang="en-US" sz="2400" dirty="0" smtClean="0"/>
              <a:t>How equal is the performance received by different users?</a:t>
            </a:r>
          </a:p>
          <a:p>
            <a:r>
              <a:rPr lang="en-US" sz="2400" dirty="0" smtClean="0"/>
              <a:t>Predictability</a:t>
            </a:r>
          </a:p>
          <a:p>
            <a:pPr lvl="1"/>
            <a:r>
              <a:rPr lang="en-US" sz="2400" dirty="0" smtClean="0"/>
              <a:t>How consistent is the performance over time?</a:t>
            </a:r>
          </a:p>
        </p:txBody>
      </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Tree>
    <p:extLst>
      <p:ext uri="{BB962C8B-B14F-4D97-AF65-F5344CB8AC3E}">
        <p14:creationId xmlns:p14="http://schemas.microsoft.com/office/powerpoint/2010/main" val="65815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anim calcmode="lin" valueType="num">
                                      <p:cBhvr additive="base">
                                        <p:cTn id="11"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 calcmode="lin" valueType="num">
                                      <p:cBhvr additive="base">
                                        <p:cTn id="17"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6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651">
                                            <p:txEl>
                                              <p:pRg st="3" end="3"/>
                                            </p:txEl>
                                          </p:spTgt>
                                        </p:tgtEl>
                                        <p:attrNameLst>
                                          <p:attrName>style.visibility</p:attrName>
                                        </p:attrNameLst>
                                      </p:cBhvr>
                                      <p:to>
                                        <p:strVal val="visible"/>
                                      </p:to>
                                    </p:set>
                                    <p:anim calcmode="lin" valueType="num">
                                      <p:cBhvr additive="base">
                                        <p:cTn id="21"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 calcmode="lin" valueType="num">
                                      <p:cBhvr additive="base">
                                        <p:cTn id="27"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5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7651">
                                            <p:txEl>
                                              <p:pRg st="5" end="5"/>
                                            </p:txEl>
                                          </p:spTgt>
                                        </p:tgtEl>
                                        <p:attrNameLst>
                                          <p:attrName>style.visibility</p:attrName>
                                        </p:attrNameLst>
                                      </p:cBhvr>
                                      <p:to>
                                        <p:strVal val="visible"/>
                                      </p:to>
                                    </p:set>
                                    <p:anim calcmode="lin" valueType="num">
                                      <p:cBhvr additive="base">
                                        <p:cTn id="31"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651">
                                            <p:txEl>
                                              <p:pRg st="6" end="6"/>
                                            </p:txEl>
                                          </p:spTgt>
                                        </p:tgtEl>
                                        <p:attrNameLst>
                                          <p:attrName>style.visibility</p:attrName>
                                        </p:attrNameLst>
                                      </p:cBhvr>
                                      <p:to>
                                        <p:strVal val="visible"/>
                                      </p:to>
                                    </p:set>
                                    <p:anim calcmode="lin" valueType="num">
                                      <p:cBhvr additive="base">
                                        <p:cTn id="37"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7651">
                                            <p:txEl>
                                              <p:pRg st="7" end="7"/>
                                            </p:txEl>
                                          </p:spTgt>
                                        </p:tgtEl>
                                        <p:attrNameLst>
                                          <p:attrName>style.visibility</p:attrName>
                                        </p:attrNameLst>
                                      </p:cBhvr>
                                      <p:to>
                                        <p:strVal val="visible"/>
                                      </p:to>
                                    </p:set>
                                    <p:anim calcmode="lin" valueType="num">
                                      <p:cBhvr additive="base">
                                        <p:cTn id="41" dur="5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76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7651">
                                            <p:txEl>
                                              <p:pRg st="8" end="8"/>
                                            </p:txEl>
                                          </p:spTgt>
                                        </p:tgtEl>
                                        <p:attrNameLst>
                                          <p:attrName>style.visibility</p:attrName>
                                        </p:attrNameLst>
                                      </p:cBhvr>
                                      <p:to>
                                        <p:strVal val="visible"/>
                                      </p:to>
                                    </p:set>
                                    <p:anim calcmode="lin" valueType="num">
                                      <p:cBhvr additive="base">
                                        <p:cTn id="47" dur="500" fill="hold"/>
                                        <p:tgtEl>
                                          <p:spTgt spid="2765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7651">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7651">
                                            <p:txEl>
                                              <p:pRg st="9" end="9"/>
                                            </p:txEl>
                                          </p:spTgt>
                                        </p:tgtEl>
                                        <p:attrNameLst>
                                          <p:attrName>style.visibility</p:attrName>
                                        </p:attrNameLst>
                                      </p:cBhvr>
                                      <p:to>
                                        <p:strVal val="visible"/>
                                      </p:to>
                                    </p:set>
                                    <p:anim calcmode="lin" valueType="num">
                                      <p:cBhvr additive="base">
                                        <p:cTn id="51" dur="500" fill="hold"/>
                                        <p:tgtEl>
                                          <p:spTgt spid="27651">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765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7651">
                                            <p:txEl>
                                              <p:pRg st="10" end="10"/>
                                            </p:txEl>
                                          </p:spTgt>
                                        </p:tgtEl>
                                        <p:attrNameLst>
                                          <p:attrName>style.visibility</p:attrName>
                                        </p:attrNameLst>
                                      </p:cBhvr>
                                      <p:to>
                                        <p:strVal val="visible"/>
                                      </p:to>
                                    </p:set>
                                    <p:anim calcmode="lin" valueType="num">
                                      <p:cBhvr additive="base">
                                        <p:cTn id="57" dur="500" fill="hold"/>
                                        <p:tgtEl>
                                          <p:spTgt spid="27651">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7651">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7651">
                                            <p:txEl>
                                              <p:pRg st="11" end="11"/>
                                            </p:txEl>
                                          </p:spTgt>
                                        </p:tgtEl>
                                        <p:attrNameLst>
                                          <p:attrName>style.visibility</p:attrName>
                                        </p:attrNameLst>
                                      </p:cBhvr>
                                      <p:to>
                                        <p:strVal val="visible"/>
                                      </p:to>
                                    </p:set>
                                    <p:anim calcmode="lin" valueType="num">
                                      <p:cBhvr additive="base">
                                        <p:cTn id="61" dur="500" fill="hold"/>
                                        <p:tgtEl>
                                          <p:spTgt spid="27651">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765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More Terms and Definitions</a:t>
            </a:r>
          </a:p>
        </p:txBody>
      </p:sp>
      <p:sp>
        <p:nvSpPr>
          <p:cNvPr id="29699" name="Content Placeholder 2"/>
          <p:cNvSpPr>
            <a:spLocks noGrp="1"/>
          </p:cNvSpPr>
          <p:nvPr>
            <p:ph idx="1"/>
          </p:nvPr>
        </p:nvSpPr>
        <p:spPr/>
        <p:txBody>
          <a:bodyPr>
            <a:normAutofit fontScale="92500" lnSpcReduction="20000"/>
          </a:bodyPr>
          <a:lstStyle/>
          <a:p>
            <a:r>
              <a:rPr lang="en-US" dirty="0" smtClean="0"/>
              <a:t>Workload</a:t>
            </a:r>
          </a:p>
          <a:p>
            <a:pPr lvl="1"/>
            <a:r>
              <a:rPr lang="en-US" dirty="0" smtClean="0"/>
              <a:t>Set of tasks for system to perform</a:t>
            </a:r>
          </a:p>
          <a:p>
            <a:r>
              <a:rPr lang="en-US" dirty="0" smtClean="0"/>
              <a:t>Preemptive scheduler</a:t>
            </a:r>
          </a:p>
          <a:p>
            <a:pPr lvl="1"/>
            <a:r>
              <a:rPr lang="en-US" dirty="0" smtClean="0"/>
              <a:t>If we can take resources away from a running task</a:t>
            </a:r>
          </a:p>
          <a:p>
            <a:r>
              <a:rPr lang="en-US" dirty="0" smtClean="0"/>
              <a:t>Work-conserving</a:t>
            </a:r>
          </a:p>
          <a:p>
            <a:pPr lvl="1"/>
            <a:r>
              <a:rPr lang="en-US" dirty="0" smtClean="0"/>
              <a:t>Resource is used whenever there is a task to run</a:t>
            </a:r>
          </a:p>
          <a:p>
            <a:r>
              <a:rPr lang="en-US" dirty="0" smtClean="0"/>
              <a:t>Scheduling algorithm </a:t>
            </a:r>
          </a:p>
          <a:p>
            <a:pPr lvl="1"/>
            <a:r>
              <a:rPr lang="en-US" dirty="0" smtClean="0"/>
              <a:t>takes a workload as input</a:t>
            </a:r>
          </a:p>
          <a:p>
            <a:pPr lvl="1"/>
            <a:r>
              <a:rPr lang="en-US" dirty="0" smtClean="0"/>
              <a:t>decides which tasks to do first</a:t>
            </a:r>
          </a:p>
          <a:p>
            <a:pPr lvl="1"/>
            <a:r>
              <a:rPr lang="en-US" dirty="0" smtClean="0"/>
              <a:t>Performance metric (throughput, latency) as output</a:t>
            </a:r>
          </a:p>
          <a:p>
            <a:pPr lvl="1"/>
            <a:r>
              <a:rPr lang="en-US" dirty="0" smtClean="0"/>
              <a:t>Only preemptive, work-conserving schedulers to be considered</a:t>
            </a:r>
          </a:p>
          <a:p>
            <a:endParaRPr lang="en-US" dirty="0" smtClean="0"/>
          </a:p>
        </p:txBody>
      </p:sp>
      <p:sp>
        <p:nvSpPr>
          <p:cNvPr id="5" name="Date Placeholder 4"/>
          <p:cNvSpPr>
            <a:spLocks noGrp="1"/>
          </p:cNvSpPr>
          <p:nvPr>
            <p:ph type="dt" sz="half" idx="10"/>
          </p:nvPr>
        </p:nvSpPr>
        <p:spPr/>
        <p:txBody>
          <a:bodyPr/>
          <a:lstStyle/>
          <a:p>
            <a:r>
              <a:rPr lang="en-US" smtClean="0"/>
              <a:t>Feb-23, 2016</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
        <p:nvSpPr>
          <p:cNvPr id="7" name="Slide Number Placeholder 6"/>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Tree>
    <p:extLst>
      <p:ext uri="{BB962C8B-B14F-4D97-AF65-F5344CB8AC3E}">
        <p14:creationId xmlns:p14="http://schemas.microsoft.com/office/powerpoint/2010/main" val="289549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 calcmode="lin" valueType="num">
                                      <p:cBhvr additive="base">
                                        <p:cTn id="17"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699">
                                            <p:txEl>
                                              <p:pRg st="3" end="3"/>
                                            </p:txEl>
                                          </p:spTgt>
                                        </p:tgtEl>
                                        <p:attrNameLst>
                                          <p:attrName>style.visibility</p:attrName>
                                        </p:attrNameLst>
                                      </p:cBhvr>
                                      <p:to>
                                        <p:strVal val="visible"/>
                                      </p:to>
                                    </p:set>
                                    <p:anim calcmode="lin" valueType="num">
                                      <p:cBhvr additive="base">
                                        <p:cTn id="21"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9699">
                                            <p:txEl>
                                              <p:pRg st="4" end="4"/>
                                            </p:txEl>
                                          </p:spTgt>
                                        </p:tgtEl>
                                        <p:attrNameLst>
                                          <p:attrName>style.visibility</p:attrName>
                                        </p:attrNameLst>
                                      </p:cBhvr>
                                      <p:to>
                                        <p:strVal val="visible"/>
                                      </p:to>
                                    </p:set>
                                    <p:anim calcmode="lin" valueType="num">
                                      <p:cBhvr additive="base">
                                        <p:cTn id="27"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969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9699">
                                            <p:txEl>
                                              <p:pRg st="5" end="5"/>
                                            </p:txEl>
                                          </p:spTgt>
                                        </p:tgtEl>
                                        <p:attrNameLst>
                                          <p:attrName>style.visibility</p:attrName>
                                        </p:attrNameLst>
                                      </p:cBhvr>
                                      <p:to>
                                        <p:strVal val="visible"/>
                                      </p:to>
                                    </p:set>
                                    <p:anim calcmode="lin" valueType="num">
                                      <p:cBhvr additive="base">
                                        <p:cTn id="31" dur="5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6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9699">
                                            <p:txEl>
                                              <p:pRg st="6" end="6"/>
                                            </p:txEl>
                                          </p:spTgt>
                                        </p:tgtEl>
                                        <p:attrNameLst>
                                          <p:attrName>style.visibility</p:attrName>
                                        </p:attrNameLst>
                                      </p:cBhvr>
                                      <p:to>
                                        <p:strVal val="visible"/>
                                      </p:to>
                                    </p:set>
                                    <p:anim calcmode="lin" valueType="num">
                                      <p:cBhvr additive="base">
                                        <p:cTn id="37"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699">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9699">
                                            <p:txEl>
                                              <p:pRg st="7" end="7"/>
                                            </p:txEl>
                                          </p:spTgt>
                                        </p:tgtEl>
                                        <p:attrNameLst>
                                          <p:attrName>style.visibility</p:attrName>
                                        </p:attrNameLst>
                                      </p:cBhvr>
                                      <p:to>
                                        <p:strVal val="visible"/>
                                      </p:to>
                                    </p:set>
                                    <p:anim calcmode="lin" valueType="num">
                                      <p:cBhvr additive="base">
                                        <p:cTn id="41" dur="500" fill="hold"/>
                                        <p:tgtEl>
                                          <p:spTgt spid="29699">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9699">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9699">
                                            <p:txEl>
                                              <p:pRg st="8" end="8"/>
                                            </p:txEl>
                                          </p:spTgt>
                                        </p:tgtEl>
                                        <p:attrNameLst>
                                          <p:attrName>style.visibility</p:attrName>
                                        </p:attrNameLst>
                                      </p:cBhvr>
                                      <p:to>
                                        <p:strVal val="visible"/>
                                      </p:to>
                                    </p:set>
                                    <p:anim calcmode="lin" valueType="num">
                                      <p:cBhvr additive="base">
                                        <p:cTn id="45" dur="500" fill="hold"/>
                                        <p:tgtEl>
                                          <p:spTgt spid="29699">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9699">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9699">
                                            <p:txEl>
                                              <p:pRg st="9" end="9"/>
                                            </p:txEl>
                                          </p:spTgt>
                                        </p:tgtEl>
                                        <p:attrNameLst>
                                          <p:attrName>style.visibility</p:attrName>
                                        </p:attrNameLst>
                                      </p:cBhvr>
                                      <p:to>
                                        <p:strVal val="visible"/>
                                      </p:to>
                                    </p:set>
                                    <p:anim calcmode="lin" valueType="num">
                                      <p:cBhvr additive="base">
                                        <p:cTn id="49" dur="500" fill="hold"/>
                                        <p:tgtEl>
                                          <p:spTgt spid="2969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9699">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9699">
                                            <p:txEl>
                                              <p:pRg st="10" end="10"/>
                                            </p:txEl>
                                          </p:spTgt>
                                        </p:tgtEl>
                                        <p:attrNameLst>
                                          <p:attrName>style.visibility</p:attrName>
                                        </p:attrNameLst>
                                      </p:cBhvr>
                                      <p:to>
                                        <p:strVal val="visible"/>
                                      </p:to>
                                    </p:set>
                                    <p:anim calcmode="lin" valueType="num">
                                      <p:cBhvr additive="base">
                                        <p:cTn id="53" dur="500" fill="hold"/>
                                        <p:tgtEl>
                                          <p:spTgt spid="29699">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96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3412</Words>
  <Application>Microsoft Office PowerPoint</Application>
  <PresentationFormat>On-screen Show (4:3)</PresentationFormat>
  <Paragraphs>595</Paragraphs>
  <Slides>38</Slides>
  <Notes>31</Notes>
  <HiddenSlides>1</HiddenSlides>
  <MMClips>0</MMClips>
  <ScaleCrop>false</ScaleCrop>
  <HeadingPairs>
    <vt:vector size="6" baseType="variant">
      <vt:variant>
        <vt:lpstr>Fonts Used</vt:lpstr>
      </vt:variant>
      <vt:variant>
        <vt:i4>20</vt:i4>
      </vt:variant>
      <vt:variant>
        <vt:lpstr>Theme</vt:lpstr>
      </vt:variant>
      <vt:variant>
        <vt:i4>2</vt:i4>
      </vt:variant>
      <vt:variant>
        <vt:lpstr>Slide Titles</vt:lpstr>
      </vt:variant>
      <vt:variant>
        <vt:i4>38</vt:i4>
      </vt:variant>
    </vt:vector>
  </HeadingPairs>
  <TitlesOfParts>
    <vt:vector size="60" baseType="lpstr">
      <vt:lpstr>Arial</vt:lpstr>
      <vt:lpstr>Arial Narrow</vt:lpstr>
      <vt:lpstr>Calibri</vt:lpstr>
      <vt:lpstr>Calibri Light</vt:lpstr>
      <vt:lpstr>Chalkboard</vt:lpstr>
      <vt:lpstr>Comic Sans MS</vt:lpstr>
      <vt:lpstr>굴림</vt:lpstr>
      <vt:lpstr>굴림</vt:lpstr>
      <vt:lpstr>Helvetica</vt:lpstr>
      <vt:lpstr>HY얕은샘물M</vt:lpstr>
      <vt:lpstr>Impact</vt:lpstr>
      <vt:lpstr>MS PGothic</vt:lpstr>
      <vt:lpstr>MS PGothic</vt:lpstr>
      <vt:lpstr>Neo Sans Intel</vt:lpstr>
      <vt:lpstr>Neo Sans Intel Medium</vt:lpstr>
      <vt:lpstr>Symbol</vt:lpstr>
      <vt:lpstr>Times New Roman</vt:lpstr>
      <vt:lpstr>Tw Cen MT</vt:lpstr>
      <vt:lpstr>Wingdings</vt:lpstr>
      <vt:lpstr>Wingdings 2</vt:lpstr>
      <vt:lpstr>Student presentation</vt:lpstr>
      <vt:lpstr>Intel dark blue background</vt:lpstr>
      <vt:lpstr>CSCE 313 – Unix process scheduling</vt:lpstr>
      <vt:lpstr>Theme – What we have explored so far</vt:lpstr>
      <vt:lpstr>Theme – What we have explored so far</vt:lpstr>
      <vt:lpstr>Theme – What are we moving on to next?</vt:lpstr>
      <vt:lpstr>Outline of Today’s Lecture</vt:lpstr>
      <vt:lpstr>A Conversation about Scheduling</vt:lpstr>
      <vt:lpstr>A Conversation about Scheduling</vt:lpstr>
      <vt:lpstr>Terms and Definitions</vt:lpstr>
      <vt:lpstr>More Terms and Definitions</vt:lpstr>
      <vt:lpstr>Schedulers</vt:lpstr>
      <vt:lpstr>CPU Scheduling</vt:lpstr>
      <vt:lpstr>Scheduling Assumptions</vt:lpstr>
      <vt:lpstr>Focus: Short-Term Scheduling</vt:lpstr>
      <vt:lpstr>Scheduling Metrics</vt:lpstr>
      <vt:lpstr>Scheduling Policy Goals/Criteria</vt:lpstr>
      <vt:lpstr>P1: First In First Out (FIFO) or FCFS (First Come First Served)</vt:lpstr>
      <vt:lpstr>P2: Shortest Job First (SJF)</vt:lpstr>
      <vt:lpstr>FIFO vs. SJF – Example showing extremes</vt:lpstr>
      <vt:lpstr>Shortest Job First</vt:lpstr>
      <vt:lpstr>Predicting the Length of the Next CPU Burst</vt:lpstr>
      <vt:lpstr>P3: Round Robin</vt:lpstr>
      <vt:lpstr>Round Robin</vt:lpstr>
      <vt:lpstr>Round Robin vs. FIFO</vt:lpstr>
      <vt:lpstr>Round Robin vs. FIFO</vt:lpstr>
      <vt:lpstr>Round Robin vs. Fairness</vt:lpstr>
      <vt:lpstr>Mixed Workload</vt:lpstr>
      <vt:lpstr>Max-Min Fairness</vt:lpstr>
      <vt:lpstr>Discussion</vt:lpstr>
      <vt:lpstr>Example to illustrate benefits of SRTF</vt:lpstr>
      <vt:lpstr>RR vs. SRTF</vt:lpstr>
      <vt:lpstr>Multi-Level Feedback Scheduling</vt:lpstr>
      <vt:lpstr>Scheduling Details</vt:lpstr>
      <vt:lpstr>Countermeasure</vt:lpstr>
      <vt:lpstr>Scheduling Fairness</vt:lpstr>
      <vt:lpstr>How to Evaluate a Scheduling algorithm?</vt:lpstr>
      <vt:lpstr>A Final Word On Scheduling</vt:lpstr>
      <vt:lpstr>Summary</vt:lpstr>
      <vt:lpstr>Summary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2016-02-23T16:55:43Z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