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58" r:id="rId3"/>
    <p:sldId id="259" r:id="rId4"/>
    <p:sldId id="301" r:id="rId5"/>
    <p:sldId id="302" r:id="rId6"/>
    <p:sldId id="298" r:id="rId7"/>
    <p:sldId id="296" r:id="rId8"/>
    <p:sldId id="261" r:id="rId9"/>
    <p:sldId id="300" r:id="rId10"/>
    <p:sldId id="299" r:id="rId11"/>
  </p:sldIdLst>
  <p:sldSz cx="9144000" cy="5143500" type="screen16x9"/>
  <p:notesSz cx="6858000" cy="9144000"/>
  <p:embeddedFontLst>
    <p:embeddedFont>
      <p:font typeface="Arvo" panose="020B0604020202020204" charset="-93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oboto Condensed" panose="02000000000000000000" pitchFamily="2" charset="0"/>
      <p:regular r:id="rId21"/>
      <p:bold r:id="rId22"/>
      <p:italic r:id="rId23"/>
      <p:boldItalic r:id="rId24"/>
    </p:embeddedFont>
    <p:embeddedFont>
      <p:font typeface="Roboto Condensed Light" panose="02000000000000000000" pitchFamily="2" charset="0"/>
      <p:regular r:id="rId25"/>
      <p:bold r:id="rId26"/>
      <p:italic r:id="rId27"/>
      <p:boldItalic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06799F8-075E-4A3A-A7F6-7FBC6576F1A4}" styleName="Kiểu Có chủ đề 2 - Màu chủ đề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Kiểu Có chủ đề 1 - Màu chủ đề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272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512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476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960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6545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80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52875" y="414877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 sánh giữa windows và linux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56600" y="4658802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320816" y="613220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5" name="Bảng 5">
            <a:extLst>
              <a:ext uri="{FF2B5EF4-FFF2-40B4-BE49-F238E27FC236}">
                <a16:creationId xmlns:a16="http://schemas.microsoft.com/office/drawing/2014/main" id="{3128CE00-65FF-4C0C-983F-715550D61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531636"/>
              </p:ext>
            </p:extLst>
          </p:nvPr>
        </p:nvGraphicFramePr>
        <p:xfrm>
          <a:off x="495325" y="1739108"/>
          <a:ext cx="8266772" cy="231050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097763">
                  <a:extLst>
                    <a:ext uri="{9D8B030D-6E8A-4147-A177-3AD203B41FA5}">
                      <a16:colId xmlns:a16="http://schemas.microsoft.com/office/drawing/2014/main" val="1506373870"/>
                    </a:ext>
                  </a:extLst>
                </a:gridCol>
                <a:gridCol w="4169009">
                  <a:extLst>
                    <a:ext uri="{9D8B030D-6E8A-4147-A177-3AD203B41FA5}">
                      <a16:colId xmlns:a16="http://schemas.microsoft.com/office/drawing/2014/main" val="2237416337"/>
                    </a:ext>
                  </a:extLst>
                </a:gridCol>
              </a:tblGrid>
              <a:tr h="2919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Windows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Linux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444716"/>
                  </a:ext>
                </a:extLst>
              </a:tr>
              <a:tr h="2005704"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v"/>
                      </a:pP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Cài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Đặt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đơn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giản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xong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tính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an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toàn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không cao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để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nâng cao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tính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an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toàn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lên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phải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thiết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lập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các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khóa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an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toàn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hơn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rất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phức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tạp</a:t>
                      </a:r>
                      <a:endParaRPr lang="vi-VN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v"/>
                      </a:pP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Cần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đăng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nhập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user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và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pass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mỗi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khi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kết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nối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v"/>
                      </a:pP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Các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Dịch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vụ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chất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lượng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sẽ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tốn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tiền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v"/>
                      </a:pP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Song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việc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lạc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gói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tin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mất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gói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tin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vẫn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có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thể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xảy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ra do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việc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trễ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gói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tin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là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có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thể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vì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không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sử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dụng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dịch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vụ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QoS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Các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gói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tin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trước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khi đi ra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ngoài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mạng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internet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sẽ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dược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mã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hóa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và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bảo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mật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cao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tránh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việc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ăn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cắp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v"/>
                      </a:pP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Cài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đặt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dễ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dàng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việc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sử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dụng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dịch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vụ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openssh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rất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an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toàn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và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dễ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sử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dụng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v"/>
                      </a:pP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Có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thể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sử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dụng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tạo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key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để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xác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thực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không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cần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pass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giúp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bảo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mật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password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của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user</a:t>
                      </a:r>
                      <a:endParaRPr lang="vi-VN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v"/>
                      </a:pP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Giá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thành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rẻ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hơn , phiên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bản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openssh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miễn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phí</a:t>
                      </a:r>
                      <a:endParaRPr lang="vi-VN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v"/>
                      </a:pP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Sử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dụng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2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khóa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công khai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và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khóa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bảo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mật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để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xác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thực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tránh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việc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mật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khẩu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người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dùng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bị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chiếm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đoạt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và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sử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dụng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..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Dữ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liệu,gói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tin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được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mã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hóa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giúp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tăng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tính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bảo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mật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an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toàn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cho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gói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tin </a:t>
                      </a:r>
                      <a:r>
                        <a:rPr lang="vi-VN" sz="1200" b="1" dirty="0" err="1">
                          <a:solidFill>
                            <a:schemeClr val="bg1"/>
                          </a:solidFill>
                        </a:rPr>
                        <a:t>nhiều</a:t>
                      </a:r>
                      <a:r>
                        <a:rPr lang="vi-VN" sz="1200" b="1" dirty="0">
                          <a:solidFill>
                            <a:schemeClr val="bg1"/>
                          </a:solidFill>
                        </a:rPr>
                        <a:t> hơn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777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70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1">
            <a:extLst>
              <a:ext uri="{FF2B5EF4-FFF2-40B4-BE49-F238E27FC236}">
                <a16:creationId xmlns:a16="http://schemas.microsoft.com/office/drawing/2014/main" id="{9A8CF375-9150-457B-AC48-C45D713123C1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2221776" y="527931"/>
            <a:ext cx="4452125" cy="4779014"/>
          </a:xfrm>
          <a:custGeom>
            <a:avLst/>
            <a:gdLst>
              <a:gd name="T0" fmla="*/ 538772352 w 21600"/>
              <a:gd name="T1" fmla="*/ 0 h 21600"/>
              <a:gd name="T2" fmla="*/ 8081562 w 21600"/>
              <a:gd name="T3" fmla="*/ 518882529 h 21600"/>
              <a:gd name="T4" fmla="*/ 538772352 w 21600"/>
              <a:gd name="T5" fmla="*/ 15706005 h 21600"/>
              <a:gd name="T6" fmla="*/ 1069462919 w 21600"/>
              <a:gd name="T7" fmla="*/ 518882529 h 21600"/>
              <a:gd name="T8" fmla="*/ 0 60000 65536"/>
              <a:gd name="T9" fmla="*/ 0 60000 65536"/>
              <a:gd name="T10" fmla="*/ 0 60000 65536"/>
              <a:gd name="T11" fmla="*/ 0 60000 65536"/>
              <a:gd name="T12" fmla="*/ 401 w 21600"/>
              <a:gd name="T13" fmla="*/ 0 h 21600"/>
              <a:gd name="T14" fmla="*/ 21199 w 21600"/>
              <a:gd name="T15" fmla="*/ 1362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2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0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lnTo>
                  <a:pt x="323" y="10641"/>
                </a:lnTo>
                <a:close/>
              </a:path>
            </a:pathLst>
          </a:custGeom>
          <a:gradFill rotWithShape="1">
            <a:gsLst>
              <a:gs pos="0">
                <a:srgbClr val="EBEEF0"/>
              </a:gs>
              <a:gs pos="50000">
                <a:schemeClr val="bg2"/>
              </a:gs>
              <a:gs pos="100000">
                <a:srgbClr val="EBEEF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sp>
        <p:nvSpPr>
          <p:cNvPr id="7" name="AutoShape 42">
            <a:extLst>
              <a:ext uri="{FF2B5EF4-FFF2-40B4-BE49-F238E27FC236}">
                <a16:creationId xmlns:a16="http://schemas.microsoft.com/office/drawing/2014/main" id="{3884E779-06BF-4982-964E-933F7283212D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1847490" y="933891"/>
            <a:ext cx="3721091" cy="3936126"/>
          </a:xfrm>
          <a:custGeom>
            <a:avLst/>
            <a:gdLst>
              <a:gd name="T0" fmla="*/ 376366668 w 21600"/>
              <a:gd name="T1" fmla="*/ 0 h 21600"/>
              <a:gd name="T2" fmla="*/ 187207660 w 21600"/>
              <a:gd name="T3" fmla="*/ 357350463 h 21600"/>
              <a:gd name="T4" fmla="*/ 376366668 w 21600"/>
              <a:gd name="T5" fmla="*/ 355497437 h 21600"/>
              <a:gd name="T6" fmla="*/ 565525676 w 21600"/>
              <a:gd name="T7" fmla="*/ 35735046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4"/>
                  <a:pt x="10856" y="10769"/>
                  <a:pt x="10856" y="10800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799"/>
                </a:cubicBezTo>
                <a:lnTo>
                  <a:pt x="10744" y="10800"/>
                </a:lnTo>
                <a:close/>
              </a:path>
            </a:pathLst>
          </a:cu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sp>
        <p:nvSpPr>
          <p:cNvPr id="8" name="AutoShape 43">
            <a:extLst>
              <a:ext uri="{FF2B5EF4-FFF2-40B4-BE49-F238E27FC236}">
                <a16:creationId xmlns:a16="http://schemas.microsoft.com/office/drawing/2014/main" id="{2BA169BF-1E1B-455D-8774-14F3FD853E2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10461" y="4202820"/>
            <a:ext cx="4427545" cy="468799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b="1" dirty="0"/>
              <a:t>Sao </a:t>
            </a:r>
            <a:r>
              <a:rPr lang="en-US" altLang="en-US" sz="1800" b="1" dirty="0" err="1"/>
              <a:t>lưu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và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khôi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phục</a:t>
            </a:r>
            <a:endParaRPr lang="en-US" altLang="en-US" sz="1800" b="1" dirty="0"/>
          </a:p>
        </p:txBody>
      </p:sp>
      <p:sp>
        <p:nvSpPr>
          <p:cNvPr id="9" name="AutoShape 44">
            <a:extLst>
              <a:ext uri="{FF2B5EF4-FFF2-40B4-BE49-F238E27FC236}">
                <a16:creationId xmlns:a16="http://schemas.microsoft.com/office/drawing/2014/main" id="{6B21D316-139A-4ECB-A63C-1C0CF2CCC1D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28068" y="3390601"/>
            <a:ext cx="4427545" cy="468799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b="1" dirty="0" err="1"/>
              <a:t>Truy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nhập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từ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xa</a:t>
            </a:r>
            <a:endParaRPr lang="en-US" altLang="en-US" sz="1800" b="1" dirty="0"/>
          </a:p>
        </p:txBody>
      </p:sp>
      <p:sp>
        <p:nvSpPr>
          <p:cNvPr id="10" name="AutoShape 45">
            <a:extLst>
              <a:ext uri="{FF2B5EF4-FFF2-40B4-BE49-F238E27FC236}">
                <a16:creationId xmlns:a16="http://schemas.microsoft.com/office/drawing/2014/main" id="{B09BF3C0-0FB2-4163-980C-C665B1FE4C1A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48718" y="2600107"/>
            <a:ext cx="4427545" cy="468799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b="1" dirty="0" err="1"/>
              <a:t>Quản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lý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người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dùng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và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máy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tính</a:t>
            </a:r>
            <a:endParaRPr lang="en-US" altLang="en-US" sz="1800" b="1" dirty="0"/>
          </a:p>
        </p:txBody>
      </p:sp>
      <p:sp>
        <p:nvSpPr>
          <p:cNvPr id="11" name="AutoShape 46">
            <a:extLst>
              <a:ext uri="{FF2B5EF4-FFF2-40B4-BE49-F238E27FC236}">
                <a16:creationId xmlns:a16="http://schemas.microsoft.com/office/drawing/2014/main" id="{CF4F7B7D-18FB-49FA-A12D-183D42ECC07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96318" y="1798646"/>
            <a:ext cx="4427545" cy="468799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b="1" dirty="0"/>
              <a:t>Chia </a:t>
            </a:r>
            <a:r>
              <a:rPr lang="en-US" altLang="en-US" sz="1800" b="1" dirty="0" err="1"/>
              <a:t>sẻ</a:t>
            </a:r>
            <a:r>
              <a:rPr lang="en-US" altLang="en-US" sz="1800" b="1" dirty="0"/>
              <a:t> file </a:t>
            </a:r>
            <a:r>
              <a:rPr lang="en-US" altLang="en-US" sz="1800" b="1" dirty="0" err="1"/>
              <a:t>và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máy</a:t>
            </a:r>
            <a:r>
              <a:rPr lang="en-US" altLang="en-US" sz="1800" b="1" dirty="0"/>
              <a:t> in</a:t>
            </a:r>
          </a:p>
        </p:txBody>
      </p:sp>
      <p:sp>
        <p:nvSpPr>
          <p:cNvPr id="12" name="AutoShape 47">
            <a:extLst>
              <a:ext uri="{FF2B5EF4-FFF2-40B4-BE49-F238E27FC236}">
                <a16:creationId xmlns:a16="http://schemas.microsoft.com/office/drawing/2014/main" id="{4528D283-85A3-4DC8-8980-1181F0DD22D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20222" y="998973"/>
            <a:ext cx="4427545" cy="468799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b="1" dirty="0" err="1"/>
              <a:t>Dịch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vụ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và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cài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đặt</a:t>
            </a:r>
            <a:r>
              <a:rPr lang="en-US" altLang="en-US" sz="1800" b="1" dirty="0"/>
              <a:t> DNS </a:t>
            </a:r>
            <a:r>
              <a:rPr lang="en-US" altLang="en-US" sz="1800" b="1" dirty="0" err="1"/>
              <a:t>và</a:t>
            </a:r>
            <a:r>
              <a:rPr lang="en-US" altLang="en-US" sz="1800" b="1" dirty="0"/>
              <a:t> DHCP</a:t>
            </a:r>
          </a:p>
        </p:txBody>
      </p:sp>
      <p:grpSp>
        <p:nvGrpSpPr>
          <p:cNvPr id="13" name="Group 48">
            <a:extLst>
              <a:ext uri="{FF2B5EF4-FFF2-40B4-BE49-F238E27FC236}">
                <a16:creationId xmlns:a16="http://schemas.microsoft.com/office/drawing/2014/main" id="{91C2F409-2D43-4F0C-8F95-E4F9BF5209F7}"/>
              </a:ext>
            </a:extLst>
          </p:cNvPr>
          <p:cNvGrpSpPr>
            <a:grpSpLocks/>
          </p:cNvGrpSpPr>
          <p:nvPr/>
        </p:nvGrpSpPr>
        <p:grpSpPr bwMode="auto">
          <a:xfrm>
            <a:off x="1502722" y="1078073"/>
            <a:ext cx="381685" cy="351599"/>
            <a:chOff x="2078" y="1680"/>
            <a:chExt cx="1615" cy="1615"/>
          </a:xfrm>
        </p:grpSpPr>
        <p:sp>
          <p:nvSpPr>
            <p:cNvPr id="42" name="Oval 49">
              <a:extLst>
                <a:ext uri="{FF2B5EF4-FFF2-40B4-BE49-F238E27FC236}">
                  <a16:creationId xmlns:a16="http://schemas.microsoft.com/office/drawing/2014/main" id="{C23792DE-F141-4146-9F99-6913B35718E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en-US" sz="1800"/>
            </a:p>
          </p:txBody>
        </p:sp>
        <p:sp>
          <p:nvSpPr>
            <p:cNvPr id="43" name="Oval 50">
              <a:extLst>
                <a:ext uri="{FF2B5EF4-FFF2-40B4-BE49-F238E27FC236}">
                  <a16:creationId xmlns:a16="http://schemas.microsoft.com/office/drawing/2014/main" id="{1D7980FE-22D7-42FB-A837-0FE8C37C889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2" y="1774"/>
              <a:ext cx="1427" cy="1427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en-US" sz="1800"/>
            </a:p>
          </p:txBody>
        </p:sp>
        <p:sp>
          <p:nvSpPr>
            <p:cNvPr id="44" name="Oval 51">
              <a:extLst>
                <a:ext uri="{FF2B5EF4-FFF2-40B4-BE49-F238E27FC236}">
                  <a16:creationId xmlns:a16="http://schemas.microsoft.com/office/drawing/2014/main" id="{2019A493-DD51-4C43-A84B-AB41DBAE42C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vi-VN" altLang="vi-VN"/>
            </a:p>
          </p:txBody>
        </p:sp>
        <p:sp>
          <p:nvSpPr>
            <p:cNvPr id="45" name="Oval 52">
              <a:extLst>
                <a:ext uri="{FF2B5EF4-FFF2-40B4-BE49-F238E27FC236}">
                  <a16:creationId xmlns:a16="http://schemas.microsoft.com/office/drawing/2014/main" id="{1C74A3BA-C390-4D9F-843F-ACA0767B8AC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en-US" sz="1800"/>
            </a:p>
          </p:txBody>
        </p:sp>
        <p:sp>
          <p:nvSpPr>
            <p:cNvPr id="46" name="Oval 53">
              <a:extLst>
                <a:ext uri="{FF2B5EF4-FFF2-40B4-BE49-F238E27FC236}">
                  <a16:creationId xmlns:a16="http://schemas.microsoft.com/office/drawing/2014/main" id="{F92DB350-FE8D-4681-B465-EAF9B995DAC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rgbClr val="2F5D58"/>
                </a:gs>
                <a:gs pos="50000">
                  <a:schemeClr val="hlink"/>
                </a:gs>
                <a:gs pos="100000">
                  <a:srgbClr val="2F5D58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vi-VN" altLang="vi-VN"/>
            </a:p>
          </p:txBody>
        </p:sp>
        <p:sp>
          <p:nvSpPr>
            <p:cNvPr id="47" name="Oval 54">
              <a:extLst>
                <a:ext uri="{FF2B5EF4-FFF2-40B4-BE49-F238E27FC236}">
                  <a16:creationId xmlns:a16="http://schemas.microsoft.com/office/drawing/2014/main" id="{0395054E-9C50-4ABA-9354-EA22F83E89E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en-US" sz="1800"/>
            </a:p>
          </p:txBody>
        </p:sp>
      </p:grpSp>
      <p:grpSp>
        <p:nvGrpSpPr>
          <p:cNvPr id="14" name="Group 55">
            <a:extLst>
              <a:ext uri="{FF2B5EF4-FFF2-40B4-BE49-F238E27FC236}">
                <a16:creationId xmlns:a16="http://schemas.microsoft.com/office/drawing/2014/main" id="{13046B24-9BA6-436A-A5C7-BEFF0EBEFFF7}"/>
              </a:ext>
            </a:extLst>
          </p:cNvPr>
          <p:cNvGrpSpPr>
            <a:grpSpLocks/>
          </p:cNvGrpSpPr>
          <p:nvPr/>
        </p:nvGrpSpPr>
        <p:grpSpPr bwMode="auto">
          <a:xfrm>
            <a:off x="1991518" y="1895209"/>
            <a:ext cx="381685" cy="351599"/>
            <a:chOff x="2078" y="1680"/>
            <a:chExt cx="1615" cy="1615"/>
          </a:xfrm>
        </p:grpSpPr>
        <p:sp>
          <p:nvSpPr>
            <p:cNvPr id="36" name="Oval 56">
              <a:extLst>
                <a:ext uri="{FF2B5EF4-FFF2-40B4-BE49-F238E27FC236}">
                  <a16:creationId xmlns:a16="http://schemas.microsoft.com/office/drawing/2014/main" id="{1C4FFB00-51F0-47CD-AC7A-3FBC331320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en-US" sz="1800"/>
            </a:p>
          </p:txBody>
        </p:sp>
        <p:sp>
          <p:nvSpPr>
            <p:cNvPr id="37" name="Oval 57">
              <a:extLst>
                <a:ext uri="{FF2B5EF4-FFF2-40B4-BE49-F238E27FC236}">
                  <a16:creationId xmlns:a16="http://schemas.microsoft.com/office/drawing/2014/main" id="{A9B7B22B-376A-4206-B5B7-BABE8952287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2" y="1774"/>
              <a:ext cx="1427" cy="1427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en-US" sz="1800"/>
            </a:p>
          </p:txBody>
        </p:sp>
        <p:sp>
          <p:nvSpPr>
            <p:cNvPr id="38" name="Oval 58">
              <a:extLst>
                <a:ext uri="{FF2B5EF4-FFF2-40B4-BE49-F238E27FC236}">
                  <a16:creationId xmlns:a16="http://schemas.microsoft.com/office/drawing/2014/main" id="{7C327A12-F273-40EC-AF0D-1BD9EEC3373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vi-VN" altLang="vi-VN"/>
            </a:p>
          </p:txBody>
        </p:sp>
        <p:sp>
          <p:nvSpPr>
            <p:cNvPr id="39" name="Oval 59">
              <a:extLst>
                <a:ext uri="{FF2B5EF4-FFF2-40B4-BE49-F238E27FC236}">
                  <a16:creationId xmlns:a16="http://schemas.microsoft.com/office/drawing/2014/main" id="{D7D16241-EFD5-4564-8E17-3ACFABF7A00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en-US" sz="1800"/>
            </a:p>
          </p:txBody>
        </p:sp>
        <p:sp>
          <p:nvSpPr>
            <p:cNvPr id="40" name="Oval 60">
              <a:extLst>
                <a:ext uri="{FF2B5EF4-FFF2-40B4-BE49-F238E27FC236}">
                  <a16:creationId xmlns:a16="http://schemas.microsoft.com/office/drawing/2014/main" id="{FE6BED9B-2E15-4BBD-9D9B-4E8BFE1AA9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rgbClr val="2F5D58"/>
                </a:gs>
                <a:gs pos="50000">
                  <a:schemeClr val="hlink"/>
                </a:gs>
                <a:gs pos="100000">
                  <a:srgbClr val="2F5D58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vi-VN" altLang="vi-VN"/>
            </a:p>
          </p:txBody>
        </p:sp>
        <p:sp>
          <p:nvSpPr>
            <p:cNvPr id="41" name="Oval 61">
              <a:extLst>
                <a:ext uri="{FF2B5EF4-FFF2-40B4-BE49-F238E27FC236}">
                  <a16:creationId xmlns:a16="http://schemas.microsoft.com/office/drawing/2014/main" id="{B02CFFDF-4A5E-4492-8AF8-B9815FE38D4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en-US" sz="1800"/>
            </a:p>
          </p:txBody>
        </p:sp>
      </p:grpSp>
      <p:grpSp>
        <p:nvGrpSpPr>
          <p:cNvPr id="15" name="Group 62">
            <a:extLst>
              <a:ext uri="{FF2B5EF4-FFF2-40B4-BE49-F238E27FC236}">
                <a16:creationId xmlns:a16="http://schemas.microsoft.com/office/drawing/2014/main" id="{BCDEFE46-E6A6-4133-857D-6C774CA816CE}"/>
              </a:ext>
            </a:extLst>
          </p:cNvPr>
          <p:cNvGrpSpPr>
            <a:grpSpLocks/>
          </p:cNvGrpSpPr>
          <p:nvPr/>
        </p:nvGrpSpPr>
        <p:grpSpPr bwMode="auto">
          <a:xfrm>
            <a:off x="2143918" y="2666507"/>
            <a:ext cx="381685" cy="351599"/>
            <a:chOff x="2078" y="1680"/>
            <a:chExt cx="1615" cy="1615"/>
          </a:xfrm>
        </p:grpSpPr>
        <p:sp>
          <p:nvSpPr>
            <p:cNvPr id="30" name="Oval 63">
              <a:extLst>
                <a:ext uri="{FF2B5EF4-FFF2-40B4-BE49-F238E27FC236}">
                  <a16:creationId xmlns:a16="http://schemas.microsoft.com/office/drawing/2014/main" id="{C30C867B-1EFE-425E-A1BC-C2D47074B3D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en-US" sz="1800"/>
            </a:p>
          </p:txBody>
        </p:sp>
        <p:sp>
          <p:nvSpPr>
            <p:cNvPr id="31" name="Oval 64">
              <a:extLst>
                <a:ext uri="{FF2B5EF4-FFF2-40B4-BE49-F238E27FC236}">
                  <a16:creationId xmlns:a16="http://schemas.microsoft.com/office/drawing/2014/main" id="{269FC331-4233-47DF-85B1-F1B18803D8C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2" y="1774"/>
              <a:ext cx="1427" cy="1427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en-US" sz="1800"/>
            </a:p>
          </p:txBody>
        </p:sp>
        <p:sp>
          <p:nvSpPr>
            <p:cNvPr id="32" name="Oval 65">
              <a:extLst>
                <a:ext uri="{FF2B5EF4-FFF2-40B4-BE49-F238E27FC236}">
                  <a16:creationId xmlns:a16="http://schemas.microsoft.com/office/drawing/2014/main" id="{9F3037B8-E1A9-4187-8B25-C321291F3DC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vi-VN" altLang="vi-VN"/>
            </a:p>
          </p:txBody>
        </p:sp>
        <p:sp>
          <p:nvSpPr>
            <p:cNvPr id="33" name="Oval 66">
              <a:extLst>
                <a:ext uri="{FF2B5EF4-FFF2-40B4-BE49-F238E27FC236}">
                  <a16:creationId xmlns:a16="http://schemas.microsoft.com/office/drawing/2014/main" id="{18A3C846-5F28-457E-BEDE-9D17CFB20DB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en-US" sz="1800"/>
            </a:p>
          </p:txBody>
        </p:sp>
        <p:sp>
          <p:nvSpPr>
            <p:cNvPr id="34" name="Oval 67">
              <a:extLst>
                <a:ext uri="{FF2B5EF4-FFF2-40B4-BE49-F238E27FC236}">
                  <a16:creationId xmlns:a16="http://schemas.microsoft.com/office/drawing/2014/main" id="{62E0483F-1642-4C92-A62F-8601E32E748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rgbClr val="2F5D58"/>
                </a:gs>
                <a:gs pos="50000">
                  <a:schemeClr val="hlink"/>
                </a:gs>
                <a:gs pos="100000">
                  <a:srgbClr val="2F5D58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vi-VN" altLang="vi-VN"/>
            </a:p>
          </p:txBody>
        </p:sp>
        <p:sp>
          <p:nvSpPr>
            <p:cNvPr id="35" name="Oval 68">
              <a:extLst>
                <a:ext uri="{FF2B5EF4-FFF2-40B4-BE49-F238E27FC236}">
                  <a16:creationId xmlns:a16="http://schemas.microsoft.com/office/drawing/2014/main" id="{2F0D7060-8291-44C3-8AB6-CD2B94B1743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en-US" sz="1800"/>
            </a:p>
          </p:txBody>
        </p:sp>
      </p:grpSp>
      <p:grpSp>
        <p:nvGrpSpPr>
          <p:cNvPr id="16" name="Group 69">
            <a:extLst>
              <a:ext uri="{FF2B5EF4-FFF2-40B4-BE49-F238E27FC236}">
                <a16:creationId xmlns:a16="http://schemas.microsoft.com/office/drawing/2014/main" id="{1B0C84DA-185C-49CC-A417-52614A1CB03E}"/>
              </a:ext>
            </a:extLst>
          </p:cNvPr>
          <p:cNvGrpSpPr>
            <a:grpSpLocks/>
          </p:cNvGrpSpPr>
          <p:nvPr/>
        </p:nvGrpSpPr>
        <p:grpSpPr bwMode="auto">
          <a:xfrm>
            <a:off x="1991518" y="3482401"/>
            <a:ext cx="381685" cy="351599"/>
            <a:chOff x="2078" y="1680"/>
            <a:chExt cx="1615" cy="1615"/>
          </a:xfrm>
        </p:grpSpPr>
        <p:sp>
          <p:nvSpPr>
            <p:cNvPr id="24" name="Oval 70">
              <a:extLst>
                <a:ext uri="{FF2B5EF4-FFF2-40B4-BE49-F238E27FC236}">
                  <a16:creationId xmlns:a16="http://schemas.microsoft.com/office/drawing/2014/main" id="{14106CBF-F779-40E2-952E-0B318AE132F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en-US" sz="1800"/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id="{49CCEAF3-F552-46BC-8462-8B647F7BB54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2" y="1774"/>
              <a:ext cx="1427" cy="1427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en-US" sz="1800"/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id="{6EEA0962-7457-40C6-BB47-C2BD34FF7FC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vi-VN" altLang="vi-VN"/>
            </a:p>
          </p:txBody>
        </p:sp>
        <p:sp>
          <p:nvSpPr>
            <p:cNvPr id="27" name="Oval 73">
              <a:extLst>
                <a:ext uri="{FF2B5EF4-FFF2-40B4-BE49-F238E27FC236}">
                  <a16:creationId xmlns:a16="http://schemas.microsoft.com/office/drawing/2014/main" id="{F946AB16-257C-4C0F-9331-877342D350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en-US" sz="1800"/>
            </a:p>
          </p:txBody>
        </p:sp>
        <p:sp>
          <p:nvSpPr>
            <p:cNvPr id="28" name="Oval 74">
              <a:extLst>
                <a:ext uri="{FF2B5EF4-FFF2-40B4-BE49-F238E27FC236}">
                  <a16:creationId xmlns:a16="http://schemas.microsoft.com/office/drawing/2014/main" id="{185693B7-5416-44AA-90FE-B295CAB5E22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rgbClr val="2F5D58"/>
                </a:gs>
                <a:gs pos="50000">
                  <a:schemeClr val="hlink"/>
                </a:gs>
                <a:gs pos="100000">
                  <a:srgbClr val="2F5D58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vi-VN" altLang="vi-VN"/>
            </a:p>
          </p:txBody>
        </p:sp>
        <p:sp>
          <p:nvSpPr>
            <p:cNvPr id="29" name="Oval 75">
              <a:extLst>
                <a:ext uri="{FF2B5EF4-FFF2-40B4-BE49-F238E27FC236}">
                  <a16:creationId xmlns:a16="http://schemas.microsoft.com/office/drawing/2014/main" id="{5E588652-E2DA-45C1-8317-CC0BD1A2CEF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en-US" sz="1800"/>
            </a:p>
          </p:txBody>
        </p:sp>
      </p:grpSp>
      <p:grpSp>
        <p:nvGrpSpPr>
          <p:cNvPr id="17" name="Group 76">
            <a:extLst>
              <a:ext uri="{FF2B5EF4-FFF2-40B4-BE49-F238E27FC236}">
                <a16:creationId xmlns:a16="http://schemas.microsoft.com/office/drawing/2014/main" id="{1F5D5838-F562-472A-9F21-78034339543A}"/>
              </a:ext>
            </a:extLst>
          </p:cNvPr>
          <p:cNvGrpSpPr>
            <a:grpSpLocks/>
          </p:cNvGrpSpPr>
          <p:nvPr/>
        </p:nvGrpSpPr>
        <p:grpSpPr bwMode="auto">
          <a:xfrm>
            <a:off x="1508895" y="4271508"/>
            <a:ext cx="356239" cy="351599"/>
            <a:chOff x="2078" y="1680"/>
            <a:chExt cx="1615" cy="1615"/>
          </a:xfrm>
        </p:grpSpPr>
        <p:sp>
          <p:nvSpPr>
            <p:cNvPr id="18" name="Oval 77">
              <a:extLst>
                <a:ext uri="{FF2B5EF4-FFF2-40B4-BE49-F238E27FC236}">
                  <a16:creationId xmlns:a16="http://schemas.microsoft.com/office/drawing/2014/main" id="{011CB3F6-322E-46C4-9821-162DF311CCB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en-US" sz="1800"/>
            </a:p>
          </p:txBody>
        </p:sp>
        <p:sp>
          <p:nvSpPr>
            <p:cNvPr id="19" name="Oval 78">
              <a:extLst>
                <a:ext uri="{FF2B5EF4-FFF2-40B4-BE49-F238E27FC236}">
                  <a16:creationId xmlns:a16="http://schemas.microsoft.com/office/drawing/2014/main" id="{A39B6597-8326-433E-9A27-23642B048E9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2" y="1774"/>
              <a:ext cx="1428" cy="1427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en-US" sz="1800"/>
            </a:p>
          </p:txBody>
        </p:sp>
        <p:sp>
          <p:nvSpPr>
            <p:cNvPr id="20" name="Oval 79">
              <a:extLst>
                <a:ext uri="{FF2B5EF4-FFF2-40B4-BE49-F238E27FC236}">
                  <a16:creationId xmlns:a16="http://schemas.microsoft.com/office/drawing/2014/main" id="{69877F64-E322-40B8-8B59-D17D03D9517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vi-VN" altLang="vi-VN"/>
            </a:p>
          </p:txBody>
        </p:sp>
        <p:sp>
          <p:nvSpPr>
            <p:cNvPr id="21" name="Oval 80">
              <a:extLst>
                <a:ext uri="{FF2B5EF4-FFF2-40B4-BE49-F238E27FC236}">
                  <a16:creationId xmlns:a16="http://schemas.microsoft.com/office/drawing/2014/main" id="{F31E3FD3-BFE3-4022-AF2A-5DDB8585019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en-US" sz="1800"/>
            </a:p>
          </p:txBody>
        </p:sp>
        <p:sp>
          <p:nvSpPr>
            <p:cNvPr id="22" name="Oval 81">
              <a:extLst>
                <a:ext uri="{FF2B5EF4-FFF2-40B4-BE49-F238E27FC236}">
                  <a16:creationId xmlns:a16="http://schemas.microsoft.com/office/drawing/2014/main" id="{75E5B021-BCA2-498A-A890-8CAFD3C8BEE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rgbClr val="2F5D58"/>
                </a:gs>
                <a:gs pos="50000">
                  <a:schemeClr val="hlink"/>
                </a:gs>
                <a:gs pos="100000">
                  <a:srgbClr val="2F5D58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vi-VN" altLang="vi-VN"/>
            </a:p>
          </p:txBody>
        </p:sp>
        <p:sp>
          <p:nvSpPr>
            <p:cNvPr id="23" name="Oval 82">
              <a:extLst>
                <a:ext uri="{FF2B5EF4-FFF2-40B4-BE49-F238E27FC236}">
                  <a16:creationId xmlns:a16="http://schemas.microsoft.com/office/drawing/2014/main" id="{E892C88E-69BE-45F0-BD79-E3A031D513E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A609B82D-A3E5-4D9B-8656-41089FD69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028" y="3384105"/>
            <a:ext cx="4807286" cy="1159800"/>
          </a:xfrm>
        </p:spPr>
        <p:txBody>
          <a:bodyPr/>
          <a:lstStyle/>
          <a:p>
            <a:pPr algn="ctr"/>
            <a:r>
              <a:rPr lang="en-US" sz="4000" dirty="0" err="1"/>
              <a:t>Dịch</a:t>
            </a:r>
            <a:r>
              <a:rPr lang="en-US" sz="4000" dirty="0"/>
              <a:t> </a:t>
            </a:r>
            <a:r>
              <a:rPr lang="en-US" sz="4000" dirty="0" err="1"/>
              <a:t>vụ</a:t>
            </a:r>
            <a:r>
              <a:rPr lang="en-US" sz="4000" dirty="0"/>
              <a:t> </a:t>
            </a:r>
            <a:r>
              <a:rPr lang="en-US" sz="4000" dirty="0" err="1"/>
              <a:t>và</a:t>
            </a:r>
            <a:r>
              <a:rPr lang="en-US" sz="4000" dirty="0"/>
              <a:t> </a:t>
            </a:r>
            <a:r>
              <a:rPr lang="en-US" sz="4000" dirty="0" err="1"/>
              <a:t>cài</a:t>
            </a:r>
            <a:r>
              <a:rPr lang="en-US" sz="4000" dirty="0"/>
              <a:t> </a:t>
            </a:r>
            <a:r>
              <a:rPr lang="en-US" sz="4000" dirty="0" err="1"/>
              <a:t>đặt</a:t>
            </a:r>
            <a:r>
              <a:rPr lang="en-US" sz="4000" dirty="0"/>
              <a:t> DNS </a:t>
            </a:r>
            <a:r>
              <a:rPr lang="en-US" sz="4000" dirty="0" err="1"/>
              <a:t>và</a:t>
            </a:r>
            <a:r>
              <a:rPr lang="en-US" sz="4000" dirty="0"/>
              <a:t> DHCP</a:t>
            </a:r>
            <a:endParaRPr lang="vi-VN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7736EE04-90F8-49F6-A205-E6C9593C3119}"/>
              </a:ext>
            </a:extLst>
          </p:cNvPr>
          <p:cNvSpPr txBox="1"/>
          <p:nvPr/>
        </p:nvSpPr>
        <p:spPr>
          <a:xfrm>
            <a:off x="22300" y="396825"/>
            <a:ext cx="654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Giới</a:t>
            </a:r>
            <a:r>
              <a:rPr lang="en-US" sz="3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thiệu</a:t>
            </a:r>
            <a:r>
              <a:rPr lang="en-US" sz="3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về</a:t>
            </a:r>
            <a:r>
              <a:rPr lang="en-US" sz="3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DNS </a:t>
            </a:r>
            <a:r>
              <a:rPr lang="en-US" sz="3600" dirty="0" err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Và</a:t>
            </a:r>
            <a:r>
              <a:rPr lang="en-US" sz="3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DHCP</a:t>
            </a:r>
            <a:endParaRPr lang="vi-VN" sz="3600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E113CC3C-E8CE-44E5-BDB4-AB66BA144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31" y="1768478"/>
            <a:ext cx="2943923" cy="2797946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E3F1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endParaRPr lang="en-US" altLang="en-US" sz="1800">
              <a:latin typeface="Verdana" charset="0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A7BF020A-4C5B-48F8-B69E-CFA0849FAC0F}"/>
              </a:ext>
            </a:extLst>
          </p:cNvPr>
          <p:cNvSpPr txBox="1"/>
          <p:nvPr/>
        </p:nvSpPr>
        <p:spPr>
          <a:xfrm>
            <a:off x="2037034" y="1865545"/>
            <a:ext cx="1947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DNS</a:t>
            </a:r>
          </a:p>
          <a:p>
            <a:endParaRPr lang="vi-VN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73720AEB-FB7F-43AA-B6C8-A78933A21813}"/>
              </a:ext>
            </a:extLst>
          </p:cNvPr>
          <p:cNvSpPr txBox="1"/>
          <p:nvPr/>
        </p:nvSpPr>
        <p:spPr>
          <a:xfrm>
            <a:off x="999892" y="2419543"/>
            <a:ext cx="27432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vi-VN" sz="1200" dirty="0"/>
              <a:t>DNS </a:t>
            </a:r>
            <a:r>
              <a:rPr lang="vi-VN" sz="1200" dirty="0" err="1"/>
              <a:t>là</a:t>
            </a:r>
            <a:r>
              <a:rPr lang="vi-VN" sz="1200" dirty="0"/>
              <a:t> </a:t>
            </a:r>
            <a:r>
              <a:rPr lang="vi-VN" sz="1200" dirty="0" err="1"/>
              <a:t>hệ</a:t>
            </a:r>
            <a:r>
              <a:rPr lang="vi-VN" sz="1200" dirty="0"/>
              <a:t> </a:t>
            </a:r>
            <a:r>
              <a:rPr lang="vi-VN" sz="1200" dirty="0" err="1"/>
              <a:t>thống</a:t>
            </a:r>
            <a:r>
              <a:rPr lang="vi-VN" sz="1200" dirty="0"/>
              <a:t> </a:t>
            </a:r>
            <a:r>
              <a:rPr lang="vi-VN" sz="1200" dirty="0" err="1"/>
              <a:t>quản</a:t>
            </a:r>
            <a:r>
              <a:rPr lang="vi-VN" sz="1200" dirty="0"/>
              <a:t> </a:t>
            </a:r>
            <a:r>
              <a:rPr lang="vi-VN" sz="1200" dirty="0" err="1"/>
              <a:t>lý</a:t>
            </a:r>
            <a:r>
              <a:rPr lang="vi-VN" sz="1200" dirty="0"/>
              <a:t> cơ </a:t>
            </a:r>
            <a:r>
              <a:rPr lang="vi-VN" sz="1200" dirty="0" err="1"/>
              <a:t>sở</a:t>
            </a:r>
            <a:r>
              <a:rPr lang="vi-VN" sz="1200" dirty="0"/>
              <a:t> </a:t>
            </a:r>
            <a:r>
              <a:rPr lang="vi-VN" sz="1200" dirty="0" err="1"/>
              <a:t>dữ</a:t>
            </a:r>
            <a:r>
              <a:rPr lang="vi-VN" sz="1200" dirty="0"/>
              <a:t> </a:t>
            </a:r>
            <a:r>
              <a:rPr lang="vi-VN" sz="1200" dirty="0" err="1"/>
              <a:t>liệu</a:t>
            </a:r>
            <a:r>
              <a:rPr lang="vi-VN" sz="1200" dirty="0"/>
              <a:t> phân </a:t>
            </a:r>
            <a:r>
              <a:rPr lang="vi-VN" sz="1200" dirty="0" err="1"/>
              <a:t>tán</a:t>
            </a:r>
            <a:r>
              <a:rPr lang="vi-VN" sz="1200" dirty="0"/>
              <a:t> </a:t>
            </a:r>
            <a:r>
              <a:rPr lang="vi-VN" sz="1200" dirty="0" err="1"/>
              <a:t>dựa</a:t>
            </a:r>
            <a:r>
              <a:rPr lang="vi-VN" sz="1200" dirty="0"/>
              <a:t> trên mô </a:t>
            </a:r>
            <a:r>
              <a:rPr lang="vi-VN" sz="1200" dirty="0" err="1"/>
              <a:t>hình</a:t>
            </a:r>
            <a:r>
              <a:rPr lang="vi-VN" sz="1200" dirty="0"/>
              <a:t> phân </a:t>
            </a:r>
            <a:r>
              <a:rPr lang="vi-VN" sz="1200" dirty="0" err="1"/>
              <a:t>cấp</a:t>
            </a:r>
            <a:r>
              <a:rPr lang="vi-VN" sz="1200" dirty="0"/>
              <a:t> </a:t>
            </a:r>
            <a:r>
              <a:rPr lang="vi-VN" sz="1200" dirty="0" err="1"/>
              <a:t>chủ</a:t>
            </a:r>
            <a:r>
              <a:rPr lang="vi-VN" sz="1200" dirty="0"/>
              <a:t>/</a:t>
            </a:r>
            <a:r>
              <a:rPr lang="vi-VN" sz="1200" dirty="0" err="1"/>
              <a:t>khách</a:t>
            </a:r>
            <a:r>
              <a:rPr lang="vi-VN" sz="1200" dirty="0"/>
              <a:t> </a:t>
            </a:r>
            <a:r>
              <a:rPr lang="vi-VN" sz="1200" dirty="0" err="1"/>
              <a:t>để</a:t>
            </a:r>
            <a:r>
              <a:rPr lang="vi-VN" sz="1200" dirty="0"/>
              <a:t> </a:t>
            </a:r>
            <a:r>
              <a:rPr lang="vi-VN" sz="1200" dirty="0" err="1"/>
              <a:t>chuyển</a:t>
            </a:r>
            <a:r>
              <a:rPr lang="vi-VN" sz="1200" dirty="0"/>
              <a:t> </a:t>
            </a:r>
            <a:r>
              <a:rPr lang="vi-VN" sz="1200" dirty="0" err="1"/>
              <a:t>đổi</a:t>
            </a:r>
            <a:r>
              <a:rPr lang="vi-VN" sz="1200" dirty="0"/>
              <a:t> tên </a:t>
            </a:r>
            <a:r>
              <a:rPr lang="vi-VN" sz="1200" dirty="0" err="1"/>
              <a:t>máy</a:t>
            </a:r>
            <a:r>
              <a:rPr lang="vi-VN" sz="1200" dirty="0"/>
              <a:t> </a:t>
            </a:r>
            <a:r>
              <a:rPr lang="vi-VN" sz="1200" dirty="0" err="1"/>
              <a:t>chủ</a:t>
            </a:r>
            <a:r>
              <a:rPr lang="vi-VN" sz="1200" dirty="0"/>
              <a:t> hay tên </a:t>
            </a:r>
            <a:r>
              <a:rPr lang="vi-VN" sz="1200" dirty="0" err="1"/>
              <a:t>miền</a:t>
            </a:r>
            <a:r>
              <a:rPr lang="vi-VN" sz="1200" dirty="0"/>
              <a:t> </a:t>
            </a:r>
            <a:r>
              <a:rPr lang="vi-VN" sz="1200" dirty="0" err="1"/>
              <a:t>thành</a:t>
            </a:r>
            <a:r>
              <a:rPr lang="vi-VN" sz="1200" dirty="0"/>
              <a:t> </a:t>
            </a:r>
            <a:r>
              <a:rPr lang="vi-VN" sz="1200" dirty="0" err="1"/>
              <a:t>địa</a:t>
            </a:r>
            <a:r>
              <a:rPr lang="vi-VN" sz="1200" dirty="0"/>
              <a:t> </a:t>
            </a:r>
            <a:r>
              <a:rPr lang="vi-VN" sz="1200" dirty="0" err="1"/>
              <a:t>chỉ</a:t>
            </a:r>
            <a:r>
              <a:rPr lang="vi-VN" sz="1200" dirty="0"/>
              <a:t> </a:t>
            </a:r>
            <a:r>
              <a:rPr lang="vi-VN" sz="1200" dirty="0" err="1"/>
              <a:t>mạng</a:t>
            </a:r>
            <a:r>
              <a:rPr lang="vi-VN" sz="1200" dirty="0"/>
              <a:t> </a:t>
            </a:r>
            <a:r>
              <a:rPr lang="vi-VN" sz="1200" dirty="0" err="1"/>
              <a:t>Internet</a:t>
            </a:r>
            <a:r>
              <a:rPr lang="vi-VN" sz="1200" dirty="0"/>
              <a:t>. 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vi-VN" sz="1200" dirty="0"/>
              <a:t>Khi </a:t>
            </a:r>
            <a:r>
              <a:rPr lang="vi-VN" sz="1200" dirty="0" err="1"/>
              <a:t>người</a:t>
            </a:r>
            <a:r>
              <a:rPr lang="vi-VN" sz="1200" dirty="0"/>
              <a:t> </a:t>
            </a:r>
            <a:r>
              <a:rPr lang="vi-VN" sz="1200" dirty="0" err="1"/>
              <a:t>dùng</a:t>
            </a:r>
            <a:r>
              <a:rPr lang="vi-VN" sz="1200" dirty="0"/>
              <a:t> truy </a:t>
            </a:r>
            <a:r>
              <a:rPr lang="vi-VN" sz="1200" dirty="0" err="1"/>
              <a:t>cập</a:t>
            </a:r>
            <a:r>
              <a:rPr lang="vi-VN" sz="1200" dirty="0"/>
              <a:t> </a:t>
            </a:r>
            <a:r>
              <a:rPr lang="vi-VN" sz="1200" dirty="0" err="1"/>
              <a:t>tài</a:t>
            </a:r>
            <a:r>
              <a:rPr lang="vi-VN" sz="1200" dirty="0"/>
              <a:t> nguyên </a:t>
            </a:r>
            <a:r>
              <a:rPr lang="vi-VN" sz="1200" dirty="0" err="1"/>
              <a:t>mạng</a:t>
            </a:r>
            <a:r>
              <a:rPr lang="vi-VN" sz="1200" dirty="0"/>
              <a:t>, </a:t>
            </a:r>
            <a:r>
              <a:rPr lang="vi-VN" sz="1200" dirty="0" err="1"/>
              <a:t>dịch</a:t>
            </a:r>
            <a:r>
              <a:rPr lang="vi-VN" sz="1200" dirty="0"/>
              <a:t> </a:t>
            </a:r>
            <a:r>
              <a:rPr lang="vi-VN" sz="1200" dirty="0" err="1"/>
              <a:t>vụ</a:t>
            </a:r>
            <a:r>
              <a:rPr lang="vi-VN" sz="1200" dirty="0"/>
              <a:t> DNS trên </a:t>
            </a:r>
            <a:r>
              <a:rPr lang="vi-VN" sz="1200" dirty="0" err="1"/>
              <a:t>máy</a:t>
            </a:r>
            <a:r>
              <a:rPr lang="vi-VN" sz="1200" dirty="0"/>
              <a:t> </a:t>
            </a:r>
            <a:r>
              <a:rPr lang="vi-VN" sz="1200" dirty="0" err="1"/>
              <a:t>tính</a:t>
            </a:r>
            <a:r>
              <a:rPr lang="vi-VN" sz="1200" dirty="0"/>
              <a:t> </a:t>
            </a:r>
            <a:r>
              <a:rPr lang="vi-VN" sz="1200" dirty="0" err="1"/>
              <a:t>sẽ</a:t>
            </a:r>
            <a:r>
              <a:rPr lang="vi-VN" sz="1200" dirty="0"/>
              <a:t> </a:t>
            </a:r>
            <a:r>
              <a:rPr lang="vi-VN" sz="1200" dirty="0" err="1"/>
              <a:t>xác</a:t>
            </a:r>
            <a:r>
              <a:rPr lang="vi-VN" sz="1200" dirty="0"/>
              <a:t> </a:t>
            </a:r>
            <a:r>
              <a:rPr lang="vi-VN" sz="1200" dirty="0" err="1"/>
              <a:t>định</a:t>
            </a:r>
            <a:r>
              <a:rPr lang="vi-VN" sz="1200" dirty="0"/>
              <a:t> </a:t>
            </a:r>
            <a:r>
              <a:rPr lang="vi-VN" sz="1200" dirty="0" err="1"/>
              <a:t>vị</a:t>
            </a:r>
            <a:r>
              <a:rPr lang="vi-VN" sz="1200" dirty="0"/>
              <a:t> </a:t>
            </a:r>
            <a:r>
              <a:rPr lang="vi-VN" sz="1200" dirty="0" err="1"/>
              <a:t>trí</a:t>
            </a:r>
            <a:r>
              <a:rPr lang="vi-VN" sz="1200" dirty="0"/>
              <a:t> </a:t>
            </a:r>
            <a:r>
              <a:rPr lang="vi-VN" sz="1200" dirty="0" err="1"/>
              <a:t>vật</a:t>
            </a:r>
            <a:r>
              <a:rPr lang="vi-VN" sz="1200" dirty="0"/>
              <a:t> </a:t>
            </a:r>
            <a:r>
              <a:rPr lang="vi-VN" sz="1200" dirty="0" err="1"/>
              <a:t>lí</a:t>
            </a:r>
            <a:r>
              <a:rPr lang="vi-VN" sz="1200" dirty="0"/>
              <a:t> </a:t>
            </a:r>
            <a:r>
              <a:rPr lang="vi-VN" sz="1200" dirty="0" err="1"/>
              <a:t>của</a:t>
            </a:r>
            <a:r>
              <a:rPr lang="vi-VN" sz="1200" dirty="0"/>
              <a:t> </a:t>
            </a:r>
            <a:r>
              <a:rPr lang="vi-VN" sz="1200" dirty="0" err="1"/>
              <a:t>máy</a:t>
            </a:r>
            <a:r>
              <a:rPr lang="vi-VN" sz="1200" dirty="0"/>
              <a:t> </a:t>
            </a:r>
            <a:r>
              <a:rPr lang="vi-VN" sz="1200" dirty="0" err="1"/>
              <a:t>tính</a:t>
            </a:r>
            <a:r>
              <a:rPr lang="vi-VN" sz="1200" dirty="0"/>
              <a:t> </a:t>
            </a:r>
            <a:r>
              <a:rPr lang="vi-VN" sz="1200" dirty="0" err="1"/>
              <a:t>chứa</a:t>
            </a:r>
            <a:r>
              <a:rPr lang="vi-VN" sz="1200" dirty="0"/>
              <a:t> </a:t>
            </a:r>
            <a:r>
              <a:rPr lang="vi-VN" sz="1200" dirty="0" err="1"/>
              <a:t>nội</a:t>
            </a:r>
            <a:r>
              <a:rPr lang="vi-VN" sz="1200" dirty="0"/>
              <a:t> dung </a:t>
            </a:r>
            <a:r>
              <a:rPr lang="vi-VN" sz="1200" dirty="0" err="1"/>
              <a:t>muốn</a:t>
            </a:r>
            <a:r>
              <a:rPr lang="vi-VN" sz="1200" dirty="0"/>
              <a:t> truy </a:t>
            </a:r>
            <a:r>
              <a:rPr lang="vi-VN" sz="1200" dirty="0" err="1"/>
              <a:t>cập</a:t>
            </a:r>
            <a:endParaRPr lang="vi-VN" sz="1200" dirty="0"/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EAE521E1-3FF9-4507-B5CA-BC9467055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595" y="1768478"/>
            <a:ext cx="2943923" cy="2797946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E3F1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endParaRPr lang="en-US" altLang="en-US" sz="1800">
              <a:latin typeface="Verdana" charset="0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6FF7835D-71C3-4E51-9D80-DD35FADDE9AF}"/>
              </a:ext>
            </a:extLst>
          </p:cNvPr>
          <p:cNvSpPr txBox="1"/>
          <p:nvPr/>
        </p:nvSpPr>
        <p:spPr>
          <a:xfrm>
            <a:off x="6070059" y="1865545"/>
            <a:ext cx="1947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DHCP</a:t>
            </a:r>
          </a:p>
          <a:p>
            <a:endParaRPr lang="vi-VN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56BBB4C4-4401-4123-ACF5-767ED7C24CD7}"/>
              </a:ext>
            </a:extLst>
          </p:cNvPr>
          <p:cNvSpPr txBox="1"/>
          <p:nvPr/>
        </p:nvSpPr>
        <p:spPr>
          <a:xfrm>
            <a:off x="4992108" y="2419543"/>
            <a:ext cx="2743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vi-VN" sz="1200" dirty="0"/>
              <a:t>DHCP </a:t>
            </a:r>
            <a:r>
              <a:rPr lang="vi-VN" sz="1200" dirty="0" err="1"/>
              <a:t>là</a:t>
            </a:r>
            <a:r>
              <a:rPr lang="vi-VN" sz="1200" dirty="0"/>
              <a:t> </a:t>
            </a:r>
            <a:r>
              <a:rPr lang="vi-VN" sz="1200" dirty="0" err="1"/>
              <a:t>yếu</a:t>
            </a:r>
            <a:r>
              <a:rPr lang="vi-VN" sz="1200" dirty="0"/>
              <a:t> </a:t>
            </a:r>
            <a:r>
              <a:rPr lang="vi-VN" sz="1200" dirty="0" err="1"/>
              <a:t>tố</a:t>
            </a:r>
            <a:r>
              <a:rPr lang="vi-VN" sz="1200" dirty="0"/>
              <a:t> </a:t>
            </a:r>
            <a:r>
              <a:rPr lang="vi-VN" sz="1200" dirty="0" err="1"/>
              <a:t>cần</a:t>
            </a:r>
            <a:r>
              <a:rPr lang="vi-VN" sz="1200" dirty="0"/>
              <a:t> </a:t>
            </a:r>
            <a:r>
              <a:rPr lang="vi-VN" sz="1200" dirty="0" err="1"/>
              <a:t>thiết</a:t>
            </a:r>
            <a:r>
              <a:rPr lang="vi-VN" sz="1200" dirty="0"/>
              <a:t> </a:t>
            </a:r>
            <a:r>
              <a:rPr lang="vi-VN" sz="1200" dirty="0" err="1"/>
              <a:t>quyết</a:t>
            </a:r>
            <a:r>
              <a:rPr lang="vi-VN" sz="1200" dirty="0"/>
              <a:t> </a:t>
            </a:r>
            <a:r>
              <a:rPr lang="vi-VN" sz="1200" dirty="0" err="1"/>
              <a:t>định</a:t>
            </a:r>
            <a:r>
              <a:rPr lang="vi-VN" sz="1200" dirty="0"/>
              <a:t> </a:t>
            </a:r>
            <a:r>
              <a:rPr lang="vi-VN" sz="1200" dirty="0" err="1"/>
              <a:t>số</a:t>
            </a:r>
            <a:r>
              <a:rPr lang="vi-VN" sz="1200" dirty="0"/>
              <a:t> </a:t>
            </a:r>
            <a:r>
              <a:rPr lang="vi-VN" sz="1200" dirty="0" err="1"/>
              <a:t>lượng</a:t>
            </a:r>
            <a:r>
              <a:rPr lang="vi-VN" sz="1200" dirty="0"/>
              <a:t> </a:t>
            </a:r>
            <a:r>
              <a:rPr lang="vi-VN" sz="1200" dirty="0" err="1"/>
              <a:t>thiết</a:t>
            </a:r>
            <a:r>
              <a:rPr lang="vi-VN" sz="1200" dirty="0"/>
              <a:t> </a:t>
            </a:r>
            <a:r>
              <a:rPr lang="vi-VN" sz="1200" dirty="0" err="1"/>
              <a:t>bị</a:t>
            </a:r>
            <a:r>
              <a:rPr lang="vi-VN" sz="1200" dirty="0"/>
              <a:t> </a:t>
            </a:r>
            <a:r>
              <a:rPr lang="vi-VN" sz="1200" dirty="0" err="1"/>
              <a:t>có</a:t>
            </a:r>
            <a:r>
              <a:rPr lang="vi-VN" sz="1200" dirty="0"/>
              <a:t> </a:t>
            </a:r>
            <a:r>
              <a:rPr lang="vi-VN" sz="1200" dirty="0" err="1"/>
              <a:t>thể</a:t>
            </a:r>
            <a:r>
              <a:rPr lang="vi-VN" sz="1200" dirty="0"/>
              <a:t> </a:t>
            </a:r>
            <a:r>
              <a:rPr lang="vi-VN" sz="1200" dirty="0" err="1"/>
              <a:t>kết</a:t>
            </a:r>
            <a:r>
              <a:rPr lang="vi-VN" sz="1200" dirty="0"/>
              <a:t> </a:t>
            </a:r>
            <a:r>
              <a:rPr lang="vi-VN" sz="1200" dirty="0" err="1"/>
              <a:t>nối</a:t>
            </a:r>
            <a:r>
              <a:rPr lang="vi-VN" sz="1200" dirty="0"/>
              <a:t> </a:t>
            </a:r>
            <a:r>
              <a:rPr lang="vi-VN" sz="1200" dirty="0" err="1"/>
              <a:t>vào</a:t>
            </a:r>
            <a:r>
              <a:rPr lang="vi-VN" sz="1200" dirty="0"/>
              <a:t> </a:t>
            </a:r>
            <a:r>
              <a:rPr lang="vi-VN" sz="1200" dirty="0" err="1"/>
              <a:t>một</a:t>
            </a:r>
            <a:r>
              <a:rPr lang="vi-VN" sz="1200" dirty="0"/>
              <a:t> </a:t>
            </a:r>
            <a:r>
              <a:rPr lang="vi-VN" sz="1200" dirty="0" err="1"/>
              <a:t>mạng</a:t>
            </a:r>
            <a:r>
              <a:rPr lang="vi-VN" sz="1200" dirty="0"/>
              <a:t>. </a:t>
            </a:r>
            <a:r>
              <a:rPr lang="vi-VN" sz="1200" dirty="0" err="1"/>
              <a:t>Nó</a:t>
            </a:r>
            <a:r>
              <a:rPr lang="vi-VN" sz="1200" dirty="0"/>
              <a:t> </a:t>
            </a:r>
            <a:r>
              <a:rPr lang="vi-VN" sz="1200" dirty="0" err="1"/>
              <a:t>đảm</a:t>
            </a:r>
            <a:r>
              <a:rPr lang="vi-VN" sz="1200" dirty="0"/>
              <a:t> </a:t>
            </a:r>
            <a:r>
              <a:rPr lang="vi-VN" sz="1200" dirty="0" err="1"/>
              <a:t>bảo</a:t>
            </a:r>
            <a:r>
              <a:rPr lang="vi-VN" sz="1200" dirty="0"/>
              <a:t> </a:t>
            </a:r>
            <a:r>
              <a:rPr lang="vi-VN" sz="1200" dirty="0" err="1"/>
              <a:t>tất</a:t>
            </a:r>
            <a:r>
              <a:rPr lang="vi-VN" sz="1200" dirty="0"/>
              <a:t> </a:t>
            </a:r>
            <a:r>
              <a:rPr lang="vi-VN" sz="1200" dirty="0" err="1"/>
              <a:t>cả</a:t>
            </a:r>
            <a:r>
              <a:rPr lang="vi-VN" sz="1200" dirty="0"/>
              <a:t> </a:t>
            </a:r>
            <a:r>
              <a:rPr lang="vi-VN" sz="1200" dirty="0" err="1"/>
              <a:t>các</a:t>
            </a:r>
            <a:r>
              <a:rPr lang="vi-VN" sz="1200" dirty="0"/>
              <a:t> </a:t>
            </a:r>
            <a:r>
              <a:rPr lang="vi-VN" sz="1200" dirty="0" err="1"/>
              <a:t>thiết</a:t>
            </a:r>
            <a:r>
              <a:rPr lang="vi-VN" sz="1200" dirty="0"/>
              <a:t> </a:t>
            </a:r>
            <a:r>
              <a:rPr lang="vi-VN" sz="1200" dirty="0" err="1"/>
              <a:t>bị</a:t>
            </a:r>
            <a:r>
              <a:rPr lang="vi-VN" sz="1200" dirty="0"/>
              <a:t> </a:t>
            </a:r>
            <a:r>
              <a:rPr lang="vi-VN" sz="1200" dirty="0" err="1"/>
              <a:t>mạng</a:t>
            </a:r>
            <a:r>
              <a:rPr lang="vi-VN" sz="1200" dirty="0"/>
              <a:t> </a:t>
            </a:r>
            <a:r>
              <a:rPr lang="vi-VN" sz="1200" dirty="0" err="1"/>
              <a:t>đều</a:t>
            </a:r>
            <a:r>
              <a:rPr lang="vi-VN" sz="1200" dirty="0"/>
              <a:t> </a:t>
            </a:r>
            <a:r>
              <a:rPr lang="vi-VN" sz="1200" dirty="0" err="1"/>
              <a:t>sở</a:t>
            </a:r>
            <a:r>
              <a:rPr lang="vi-VN" sz="1200" dirty="0"/>
              <a:t> </a:t>
            </a:r>
            <a:r>
              <a:rPr lang="vi-VN" sz="1200" dirty="0" err="1"/>
              <a:t>hữu</a:t>
            </a:r>
            <a:r>
              <a:rPr lang="vi-VN" sz="1200" dirty="0"/>
              <a:t> </a:t>
            </a:r>
            <a:r>
              <a:rPr lang="vi-VN" sz="1200" dirty="0" err="1"/>
              <a:t>một</a:t>
            </a:r>
            <a:r>
              <a:rPr lang="vi-VN" sz="1200" dirty="0"/>
              <a:t> </a:t>
            </a:r>
            <a:r>
              <a:rPr lang="vi-VN" sz="1200" dirty="0" err="1"/>
              <a:t>địa</a:t>
            </a:r>
            <a:r>
              <a:rPr lang="vi-VN" sz="1200" dirty="0"/>
              <a:t> </a:t>
            </a:r>
            <a:r>
              <a:rPr lang="vi-VN" sz="1200" dirty="0" err="1"/>
              <a:t>chỉ</a:t>
            </a:r>
            <a:r>
              <a:rPr lang="vi-VN" sz="1200" dirty="0"/>
              <a:t> IP riêng </a:t>
            </a:r>
            <a:r>
              <a:rPr lang="vi-VN" sz="1200" dirty="0" err="1"/>
              <a:t>biệt</a:t>
            </a:r>
            <a:r>
              <a:rPr lang="vi-VN" sz="1200" dirty="0"/>
              <a:t>, không </a:t>
            </a:r>
            <a:r>
              <a:rPr lang="vi-VN" sz="1200" dirty="0" err="1"/>
              <a:t>trùng</a:t>
            </a:r>
            <a:r>
              <a:rPr lang="vi-VN" sz="1200" dirty="0"/>
              <a:t> nhau. 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vi-VN" sz="1200" dirty="0"/>
              <a:t>DHCP </a:t>
            </a:r>
            <a:r>
              <a:rPr lang="vi-VN" sz="1200" dirty="0" err="1"/>
              <a:t>là</a:t>
            </a:r>
            <a:r>
              <a:rPr lang="vi-VN" sz="1200" dirty="0"/>
              <a:t> </a:t>
            </a:r>
            <a:r>
              <a:rPr lang="vi-VN" sz="1200" dirty="0" err="1"/>
              <a:t>một</a:t>
            </a:r>
            <a:r>
              <a:rPr lang="vi-VN" sz="1200" dirty="0"/>
              <a:t> </a:t>
            </a:r>
            <a:r>
              <a:rPr lang="vi-VN" sz="1200" dirty="0" err="1"/>
              <a:t>thuận</a:t>
            </a:r>
            <a:r>
              <a:rPr lang="vi-VN" sz="1200" dirty="0"/>
              <a:t> </a:t>
            </a:r>
            <a:r>
              <a:rPr lang="vi-VN" sz="1200" dirty="0" err="1"/>
              <a:t>lới</a:t>
            </a:r>
            <a:r>
              <a:rPr lang="vi-VN" sz="1200" dirty="0"/>
              <a:t> </a:t>
            </a:r>
            <a:r>
              <a:rPr lang="vi-VN" sz="1200" dirty="0" err="1"/>
              <a:t>rất</a:t>
            </a:r>
            <a:r>
              <a:rPr lang="vi-VN" sz="1200" dirty="0"/>
              <a:t> </a:t>
            </a:r>
            <a:r>
              <a:rPr lang="vi-VN" sz="1200" dirty="0" err="1"/>
              <a:t>lớn</a:t>
            </a:r>
            <a:r>
              <a:rPr lang="vi-VN" sz="1200" dirty="0"/>
              <a:t> </a:t>
            </a:r>
            <a:r>
              <a:rPr lang="vi-VN" sz="1200" dirty="0" err="1"/>
              <a:t>đối</a:t>
            </a:r>
            <a:r>
              <a:rPr lang="vi-VN" sz="1200" dirty="0"/>
              <a:t> </a:t>
            </a:r>
            <a:r>
              <a:rPr lang="vi-VN" sz="1200" dirty="0" err="1"/>
              <a:t>với</a:t>
            </a:r>
            <a:r>
              <a:rPr lang="vi-VN" sz="1200" dirty="0"/>
              <a:t> </a:t>
            </a:r>
            <a:r>
              <a:rPr lang="vi-VN" sz="1200" dirty="0" err="1"/>
              <a:t>người</a:t>
            </a:r>
            <a:r>
              <a:rPr lang="vi-VN" sz="1200" dirty="0"/>
              <a:t> </a:t>
            </a:r>
            <a:r>
              <a:rPr lang="vi-VN" sz="1200" dirty="0" err="1"/>
              <a:t>điều</a:t>
            </a:r>
            <a:r>
              <a:rPr lang="vi-VN" sz="1200" dirty="0"/>
              <a:t> </a:t>
            </a:r>
            <a:r>
              <a:rPr lang="vi-VN" sz="1200" dirty="0" err="1"/>
              <a:t>hành</a:t>
            </a:r>
            <a:r>
              <a:rPr lang="vi-VN" sz="1200" dirty="0"/>
              <a:t> </a:t>
            </a:r>
            <a:r>
              <a:rPr lang="vi-VN" sz="1200" dirty="0" err="1"/>
              <a:t>mạng</a:t>
            </a:r>
            <a:r>
              <a:rPr lang="vi-VN" sz="1200" dirty="0"/>
              <a:t>. </a:t>
            </a:r>
            <a:r>
              <a:rPr lang="vi-VN" sz="1200" dirty="0" err="1"/>
              <a:t>Nó</a:t>
            </a:r>
            <a:r>
              <a:rPr lang="vi-VN" sz="1200" dirty="0"/>
              <a:t> </a:t>
            </a:r>
            <a:r>
              <a:rPr lang="vi-VN" sz="1200" dirty="0" err="1"/>
              <a:t>làm</a:t>
            </a:r>
            <a:r>
              <a:rPr lang="vi-VN" sz="1200" dirty="0"/>
              <a:t> yên tâm </a:t>
            </a:r>
            <a:r>
              <a:rPr lang="vi-VN" sz="1200" dirty="0" err="1"/>
              <a:t>về</a:t>
            </a:r>
            <a:r>
              <a:rPr lang="vi-VN" sz="1200" dirty="0"/>
              <a:t> </a:t>
            </a:r>
            <a:r>
              <a:rPr lang="vi-VN" sz="1200" dirty="0" err="1"/>
              <a:t>các</a:t>
            </a:r>
            <a:r>
              <a:rPr lang="vi-VN" sz="1200" dirty="0"/>
              <a:t> </a:t>
            </a:r>
            <a:r>
              <a:rPr lang="vi-VN" sz="1200" dirty="0" err="1"/>
              <a:t>vấn</a:t>
            </a:r>
            <a:r>
              <a:rPr lang="vi-VN" sz="1200" dirty="0"/>
              <a:t> </a:t>
            </a:r>
            <a:r>
              <a:rPr lang="vi-VN" sz="1200" dirty="0" err="1"/>
              <a:t>đề</a:t>
            </a:r>
            <a:r>
              <a:rPr lang="vi-VN" sz="1200" dirty="0"/>
              <a:t> </a:t>
            </a:r>
            <a:r>
              <a:rPr lang="vi-VN" sz="1200" dirty="0" err="1"/>
              <a:t>cố</a:t>
            </a:r>
            <a:r>
              <a:rPr lang="vi-VN" sz="1200" dirty="0"/>
              <a:t> </a:t>
            </a:r>
            <a:r>
              <a:rPr lang="vi-VN" sz="1200" dirty="0" err="1"/>
              <a:t>hữu</a:t>
            </a:r>
            <a:r>
              <a:rPr lang="vi-VN" sz="1200" dirty="0"/>
              <a:t> </a:t>
            </a:r>
            <a:r>
              <a:rPr lang="vi-VN" sz="1200" dirty="0" err="1"/>
              <a:t>phát</a:t>
            </a:r>
            <a:r>
              <a:rPr lang="vi-VN" sz="1200" dirty="0"/>
              <a:t> sinh khi </a:t>
            </a:r>
            <a:r>
              <a:rPr lang="vi-VN" sz="1200" dirty="0" err="1"/>
              <a:t>phải</a:t>
            </a:r>
            <a:r>
              <a:rPr lang="vi-VN" sz="1200" dirty="0"/>
              <a:t> khai </a:t>
            </a:r>
            <a:r>
              <a:rPr lang="vi-VN" sz="1200" dirty="0" err="1"/>
              <a:t>báo</a:t>
            </a:r>
            <a:r>
              <a:rPr lang="vi-VN" sz="1200" dirty="0"/>
              <a:t> </a:t>
            </a:r>
            <a:r>
              <a:rPr lang="vi-VN" sz="1200" dirty="0" err="1"/>
              <a:t>cấu</a:t>
            </a:r>
            <a:r>
              <a:rPr lang="vi-VN" sz="1200" dirty="0"/>
              <a:t> </a:t>
            </a:r>
            <a:r>
              <a:rPr lang="vi-VN" sz="1200" dirty="0" err="1"/>
              <a:t>hình</a:t>
            </a:r>
            <a:r>
              <a:rPr lang="vi-VN" sz="1200" dirty="0"/>
              <a:t> </a:t>
            </a:r>
            <a:r>
              <a:rPr lang="vi-VN" sz="1200" dirty="0" err="1"/>
              <a:t>thủ</a:t>
            </a:r>
            <a:r>
              <a:rPr lang="vi-VN" sz="1200" dirty="0"/>
              <a:t> công</a:t>
            </a:r>
          </a:p>
        </p:txBody>
      </p:sp>
    </p:spTree>
    <p:extLst>
      <p:ext uri="{BB962C8B-B14F-4D97-AF65-F5344CB8AC3E}">
        <p14:creationId xmlns:p14="http://schemas.microsoft.com/office/powerpoint/2010/main" val="119194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6" grpId="0"/>
      <p:bldP spid="8" grpId="0" animBg="1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5C40BE-F554-4B42-A72B-F3C166600C2F}"/>
              </a:ext>
            </a:extLst>
          </p:cNvPr>
          <p:cNvGrpSpPr>
            <a:grpSpLocks/>
          </p:cNvGrpSpPr>
          <p:nvPr/>
        </p:nvGrpSpPr>
        <p:grpSpPr bwMode="auto">
          <a:xfrm>
            <a:off x="223874" y="438615"/>
            <a:ext cx="3939952" cy="5189034"/>
            <a:chOff x="720" y="1296"/>
            <a:chExt cx="1367" cy="2542"/>
          </a:xfrm>
        </p:grpSpPr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id="{953B0082-6480-4B36-89C7-E0B2FE1F242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en-US" sz="1800"/>
            </a:p>
          </p:txBody>
        </p:sp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774E1D5-B74C-4791-A375-E89C94618F8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en-US" sz="1800"/>
            </a:p>
          </p:txBody>
        </p:sp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9991245A-EED7-4DE6-AC37-CAA793A2FBA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en-US" sz="1800"/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94A463F6-BE04-406F-AF39-E5EA43356DF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en-US" sz="1800"/>
            </a:p>
          </p:txBody>
        </p:sp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4C0A42C3-BDA3-46AE-A493-FCF5FBF9E38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en-US" sz="1800"/>
            </a:p>
          </p:txBody>
        </p:sp>
        <p:sp>
          <p:nvSpPr>
            <p:cNvPr id="10" name="AutoShape 9">
              <a:extLst>
                <a:ext uri="{FF2B5EF4-FFF2-40B4-BE49-F238E27FC236}">
                  <a16:creationId xmlns:a16="http://schemas.microsoft.com/office/drawing/2014/main" id="{716D4695-F488-46AC-83F9-9FDA232A828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en-US" sz="180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121C82D-8BD7-4983-B06D-80F95E361F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16" name="Oval 11">
                <a:extLst>
                  <a:ext uri="{FF2B5EF4-FFF2-40B4-BE49-F238E27FC236}">
                    <a16:creationId xmlns:a16="http://schemas.microsoft.com/office/drawing/2014/main" id="{16A7B27F-60CE-4C90-A4E3-D4E05119D92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09250" dir="3267739" algn="ctr" rotWithShape="0">
                        <a:srgbClr val="0000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charset="2"/>
                  <a:buChar char="§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en-US" sz="1800"/>
              </a:p>
            </p:txBody>
          </p:sp>
          <p:sp>
            <p:nvSpPr>
              <p:cNvPr id="17" name="Oval 12">
                <a:extLst>
                  <a:ext uri="{FF2B5EF4-FFF2-40B4-BE49-F238E27FC236}">
                    <a16:creationId xmlns:a16="http://schemas.microsoft.com/office/drawing/2014/main" id="{3128C023-EC38-40A2-93F5-BE4011F04F6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7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charset="2"/>
                  <a:buChar char="§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en-US" sz="1800"/>
              </a:p>
            </p:txBody>
          </p:sp>
          <p:sp>
            <p:nvSpPr>
              <p:cNvPr id="18" name="Oval 13">
                <a:extLst>
                  <a:ext uri="{FF2B5EF4-FFF2-40B4-BE49-F238E27FC236}">
                    <a16:creationId xmlns:a16="http://schemas.microsoft.com/office/drawing/2014/main" id="{11BB1B38-78BE-4940-B278-0F761F806E7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charset="2"/>
                  <a:buChar char="§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en-US" sz="1800"/>
              </a:p>
            </p:txBody>
          </p:sp>
          <p:sp>
            <p:nvSpPr>
              <p:cNvPr id="19" name="Oval 14">
                <a:extLst>
                  <a:ext uri="{FF2B5EF4-FFF2-40B4-BE49-F238E27FC236}">
                    <a16:creationId xmlns:a16="http://schemas.microsoft.com/office/drawing/2014/main" id="{BF72DF5B-A2D3-4C3B-B7E2-A20B59B232D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charset="2"/>
                  <a:buChar char="§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en-US" sz="1800"/>
              </a:p>
            </p:txBody>
          </p:sp>
          <p:sp>
            <p:nvSpPr>
              <p:cNvPr id="20" name="Oval 15">
                <a:extLst>
                  <a:ext uri="{FF2B5EF4-FFF2-40B4-BE49-F238E27FC236}">
                    <a16:creationId xmlns:a16="http://schemas.microsoft.com/office/drawing/2014/main" id="{0D1C39FE-571F-4287-BD4F-350E98D7660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charset="2"/>
                  <a:buChar char="§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n-US" altLang="en-US" sz="1800"/>
              </a:p>
            </p:txBody>
          </p:sp>
        </p:grpSp>
        <p:sp>
          <p:nvSpPr>
            <p:cNvPr id="12" name="Text Box 16">
              <a:extLst>
                <a:ext uri="{FF2B5EF4-FFF2-40B4-BE49-F238E27FC236}">
                  <a16:creationId xmlns:a16="http://schemas.microsoft.com/office/drawing/2014/main" id="{35019F1B-38A8-4D4B-A736-92D4296214D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177" y="1396"/>
              <a:ext cx="429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en-US" sz="1800" dirty="0">
                  <a:solidFill>
                    <a:srgbClr val="000000"/>
                  </a:solidFill>
                </a:rPr>
                <a:t>Windows</a:t>
              </a:r>
              <a:endParaRPr lang="en-US" altLang="en-US" sz="1800" dirty="0"/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ED3903AA-D047-4883-B550-20FAFAB962B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en-US" sz="1400" dirty="0">
                  <a:solidFill>
                    <a:srgbClr val="000000"/>
                  </a:solidFill>
                  <a:latin typeface="Verdana" charset="0"/>
                </a:rPr>
                <a:t>.</a:t>
              </a:r>
              <a:endParaRPr lang="en-US" altLang="en-US" sz="1800" dirty="0"/>
            </a:p>
          </p:txBody>
        </p:sp>
      </p:grpSp>
      <p:grpSp>
        <p:nvGrpSpPr>
          <p:cNvPr id="21" name="Group 18">
            <a:extLst>
              <a:ext uri="{FF2B5EF4-FFF2-40B4-BE49-F238E27FC236}">
                <a16:creationId xmlns:a16="http://schemas.microsoft.com/office/drawing/2014/main" id="{21EE4A92-82A1-4045-A312-5ED95F5D19FA}"/>
              </a:ext>
            </a:extLst>
          </p:cNvPr>
          <p:cNvGrpSpPr>
            <a:grpSpLocks/>
          </p:cNvGrpSpPr>
          <p:nvPr/>
        </p:nvGrpSpPr>
        <p:grpSpPr bwMode="auto">
          <a:xfrm>
            <a:off x="4809891" y="476981"/>
            <a:ext cx="4098705" cy="5076325"/>
            <a:chOff x="2208" y="1296"/>
            <a:chExt cx="1365" cy="2542"/>
          </a:xfrm>
        </p:grpSpPr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16EB043C-D458-4A4A-97FB-549AEEF7073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en-US" sz="1800"/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F60999DF-5BB7-406C-BBAE-943A25BC81D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en-US" sz="1800"/>
            </a:p>
          </p:txBody>
        </p:sp>
        <p:sp>
          <p:nvSpPr>
            <p:cNvPr id="24" name="AutoShape 21">
              <a:extLst>
                <a:ext uri="{FF2B5EF4-FFF2-40B4-BE49-F238E27FC236}">
                  <a16:creationId xmlns:a16="http://schemas.microsoft.com/office/drawing/2014/main" id="{C5488761-BF71-4534-AB2A-565C1F7E0C5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en-US" sz="1800"/>
            </a:p>
          </p:txBody>
        </p:sp>
        <p:sp>
          <p:nvSpPr>
            <p:cNvPr id="25" name="AutoShape 22">
              <a:extLst>
                <a:ext uri="{FF2B5EF4-FFF2-40B4-BE49-F238E27FC236}">
                  <a16:creationId xmlns:a16="http://schemas.microsoft.com/office/drawing/2014/main" id="{A74D18C1-9B54-42A4-9B8B-98352FDE211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en-US" sz="1800"/>
            </a:p>
          </p:txBody>
        </p: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3A124BD9-7059-4BC9-87ED-F3A8BF55470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en-US" sz="1800"/>
            </a:p>
          </p:txBody>
        </p:sp>
        <p:sp>
          <p:nvSpPr>
            <p:cNvPr id="27" name="Oval 24">
              <a:extLst>
                <a:ext uri="{FF2B5EF4-FFF2-40B4-BE49-F238E27FC236}">
                  <a16:creationId xmlns:a16="http://schemas.microsoft.com/office/drawing/2014/main" id="{261FAB0A-22B9-43A3-A989-54C7805CCB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en-US" sz="1800"/>
            </a:p>
          </p:txBody>
        </p:sp>
        <p:sp>
          <p:nvSpPr>
            <p:cNvPr id="28" name="Oval 25">
              <a:extLst>
                <a:ext uri="{FF2B5EF4-FFF2-40B4-BE49-F238E27FC236}">
                  <a16:creationId xmlns:a16="http://schemas.microsoft.com/office/drawing/2014/main" id="{9BA51133-B9A6-47AC-9838-9AB78C5B7C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en-US" sz="1800"/>
            </a:p>
          </p:txBody>
        </p:sp>
        <p:sp>
          <p:nvSpPr>
            <p:cNvPr id="29" name="Oval 26">
              <a:extLst>
                <a:ext uri="{FF2B5EF4-FFF2-40B4-BE49-F238E27FC236}">
                  <a16:creationId xmlns:a16="http://schemas.microsoft.com/office/drawing/2014/main" id="{886DCF59-90CF-4797-B8B9-7C864B351DA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en-US" sz="1800"/>
            </a:p>
          </p:txBody>
        </p:sp>
        <p:sp>
          <p:nvSpPr>
            <p:cNvPr id="30" name="Oval 27">
              <a:extLst>
                <a:ext uri="{FF2B5EF4-FFF2-40B4-BE49-F238E27FC236}">
                  <a16:creationId xmlns:a16="http://schemas.microsoft.com/office/drawing/2014/main" id="{F375CCEA-A566-4B5C-A838-EB8FBF66AA6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en-US" sz="1800"/>
            </a:p>
          </p:txBody>
        </p:sp>
        <p:sp>
          <p:nvSpPr>
            <p:cNvPr id="31" name="Text Box 28">
              <a:extLst>
                <a:ext uri="{FF2B5EF4-FFF2-40B4-BE49-F238E27FC236}">
                  <a16:creationId xmlns:a16="http://schemas.microsoft.com/office/drawing/2014/main" id="{CF9BB47C-BD2A-4E7F-BFD9-BBE5C956C2D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745" y="1380"/>
              <a:ext cx="269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en-US" sz="1800" dirty="0">
                  <a:solidFill>
                    <a:srgbClr val="000000"/>
                  </a:solidFill>
                </a:rPr>
                <a:t>Linux</a:t>
              </a:r>
              <a:endParaRPr lang="en-US" altLang="en-US" sz="1800" dirty="0"/>
            </a:p>
          </p:txBody>
        </p:sp>
        <p:sp>
          <p:nvSpPr>
            <p:cNvPr id="32" name="Text Box 29">
              <a:extLst>
                <a:ext uri="{FF2B5EF4-FFF2-40B4-BE49-F238E27FC236}">
                  <a16:creationId xmlns:a16="http://schemas.microsoft.com/office/drawing/2014/main" id="{6ECA15A2-76DC-4463-B880-E65505E3698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en-US" sz="1800" dirty="0"/>
            </a:p>
          </p:txBody>
        </p:sp>
        <p:sp>
          <p:nvSpPr>
            <p:cNvPr id="33" name="AutoShape 30">
              <a:extLst>
                <a:ext uri="{FF2B5EF4-FFF2-40B4-BE49-F238E27FC236}">
                  <a16:creationId xmlns:a16="http://schemas.microsoft.com/office/drawing/2014/main" id="{C4A1E1DC-D98B-4B2D-9BF9-6E5E1240C82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en-US" sz="1800"/>
            </a:p>
          </p:txBody>
        </p:sp>
        <p:sp>
          <p:nvSpPr>
            <p:cNvPr id="34" name="AutoShape 31">
              <a:extLst>
                <a:ext uri="{FF2B5EF4-FFF2-40B4-BE49-F238E27FC236}">
                  <a16:creationId xmlns:a16="http://schemas.microsoft.com/office/drawing/2014/main" id="{1A8A82EC-8C2E-4508-8B38-057D944E2F7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en-US" sz="1800"/>
            </a:p>
          </p:txBody>
        </p:sp>
      </p:grp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66980255-2C85-422D-8083-43D468EC0031}"/>
              </a:ext>
            </a:extLst>
          </p:cNvPr>
          <p:cNvSpPr txBox="1"/>
          <p:nvPr/>
        </p:nvSpPr>
        <p:spPr>
          <a:xfrm>
            <a:off x="5449" y="1317540"/>
            <a:ext cx="3939952" cy="542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cài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DNS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DHCP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tiện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ích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vi-VN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 </a:t>
            </a:r>
            <a:r>
              <a:rPr lang="vi-VN" sz="1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Manager</a:t>
            </a:r>
            <a:r>
              <a:rPr lang="vi-VN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vi-V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6" name="image44.png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0D42316-4F7B-4A2A-8410-CC67EA01BFC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0212" y="1970916"/>
            <a:ext cx="3256258" cy="2296468"/>
          </a:xfrm>
          <a:prstGeom prst="rect">
            <a:avLst/>
          </a:prstGeom>
        </p:spPr>
      </p:pic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B103002A-58E2-4B89-BB62-E062B36E6C46}"/>
              </a:ext>
            </a:extLst>
          </p:cNvPr>
          <p:cNvSpPr txBox="1"/>
          <p:nvPr/>
        </p:nvSpPr>
        <p:spPr>
          <a:xfrm>
            <a:off x="4468109" y="1403720"/>
            <a:ext cx="4251520" cy="192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DNS: </a:t>
            </a:r>
            <a:r>
              <a:rPr lang="vi-V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Ubuntu</a:t>
            </a:r>
            <a:r>
              <a:rPr lang="vi-V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cung </a:t>
            </a:r>
            <a:r>
              <a:rPr lang="vi-V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vi-V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vi-V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vi-V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DNS qua </a:t>
            </a:r>
            <a:r>
              <a:rPr lang="vi-V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gói</a:t>
            </a:r>
            <a:r>
              <a:rPr lang="vi-V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vi-V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lang="vi-V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 BIND (</a:t>
            </a:r>
            <a:r>
              <a:rPr lang="vi-V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Berkley</a:t>
            </a:r>
            <a:r>
              <a:rPr lang="vi-V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Internet</a:t>
            </a:r>
            <a:r>
              <a:rPr lang="vi-V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Naming</a:t>
            </a:r>
            <a:r>
              <a:rPr lang="vi-V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Daemon</a:t>
            </a:r>
            <a:r>
              <a:rPr lang="vi-V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r>
              <a:rPr lang="vi-V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vi-V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lang="vi-V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vi-V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vi-V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tải</a:t>
            </a:r>
            <a:r>
              <a:rPr lang="vi-V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vi-V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cài</a:t>
            </a:r>
            <a:r>
              <a:rPr lang="vi-V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vi-V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câu </a:t>
            </a:r>
            <a:r>
              <a:rPr lang="vi-V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lệnh</a:t>
            </a:r>
            <a:r>
              <a:rPr lang="vi-V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sau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vi-V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2"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vi-V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vi-V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apt-get</a:t>
            </a:r>
            <a:r>
              <a:rPr lang="vi-V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vi-V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bind9</a:t>
            </a:r>
            <a:endParaRPr lang="vi-V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DHCP: </a:t>
            </a:r>
            <a:r>
              <a:rPr lang="vi-V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Câu </a:t>
            </a:r>
            <a:r>
              <a:rPr lang="vi-V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lệnh</a:t>
            </a:r>
            <a:r>
              <a:rPr lang="vi-V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vi-V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vi-V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vi-V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quyền</a:t>
            </a:r>
            <a:r>
              <a:rPr lang="vi-V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vi-V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cài</a:t>
            </a:r>
            <a:r>
              <a:rPr lang="vi-V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vi-V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vi-V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lang="vi-V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vi-V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vi-V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như sau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vi-V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2"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vi-V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vi-V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apt-get</a:t>
            </a:r>
            <a:r>
              <a:rPr lang="vi-V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vi-VN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isc-dhcp-server</a:t>
            </a:r>
            <a:endParaRPr lang="vi-V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79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3">
            <a:extLst>
              <a:ext uri="{FF2B5EF4-FFF2-40B4-BE49-F238E27FC236}">
                <a16:creationId xmlns:a16="http://schemas.microsoft.com/office/drawing/2014/main" id="{1CB3CF8D-9E9D-4590-8ADA-472115D11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049365"/>
              </p:ext>
            </p:extLst>
          </p:nvPr>
        </p:nvGraphicFramePr>
        <p:xfrm>
          <a:off x="494370" y="1433320"/>
          <a:ext cx="8155260" cy="2900787"/>
        </p:xfrm>
        <a:graphic>
          <a:graphicData uri="http://schemas.openxmlformats.org/drawingml/2006/table">
            <a:tbl>
              <a:tblPr firstRow="1" firstCol="1" lastCol="1">
                <a:tableStyleId>{69C7853C-536D-4A76-A0AE-DD22124D55A5}</a:tableStyleId>
              </a:tblPr>
              <a:tblGrid>
                <a:gridCol w="834924">
                  <a:extLst>
                    <a:ext uri="{9D8B030D-6E8A-4147-A177-3AD203B41FA5}">
                      <a16:colId xmlns:a16="http://schemas.microsoft.com/office/drawing/2014/main" val="3475984263"/>
                    </a:ext>
                  </a:extLst>
                </a:gridCol>
                <a:gridCol w="3462013">
                  <a:extLst>
                    <a:ext uri="{9D8B030D-6E8A-4147-A177-3AD203B41FA5}">
                      <a16:colId xmlns:a16="http://schemas.microsoft.com/office/drawing/2014/main" val="3229255735"/>
                    </a:ext>
                  </a:extLst>
                </a:gridCol>
                <a:gridCol w="3858323">
                  <a:extLst>
                    <a:ext uri="{9D8B030D-6E8A-4147-A177-3AD203B41FA5}">
                      <a16:colId xmlns:a16="http://schemas.microsoft.com/office/drawing/2014/main" val="2619547193"/>
                    </a:ext>
                  </a:extLst>
                </a:gridCol>
              </a:tblGrid>
              <a:tr h="352350"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Windows</a:t>
                      </a:r>
                      <a:endParaRPr lang="vi-V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Linux</a:t>
                      </a:r>
                      <a:endParaRPr lang="vi-VN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0134810"/>
                  </a:ext>
                </a:extLst>
              </a:tr>
              <a:tr h="132923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200" dirty="0"/>
                        <a:t>DNS</a:t>
                      </a:r>
                      <a:endParaRPr lang="vi-VN" sz="1200" dirty="0"/>
                    </a:p>
                  </a:txBody>
                  <a:tcPr>
                    <a:lnT w="25400" cap="flat" cmpd="sng" algn="ctr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DNS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thuận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tiện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cài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đặt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tại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Server Manager,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có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sẵn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mục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chọn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để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cài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đặt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khá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là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thuật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lợi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vi-VN" sz="12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Giao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diện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đồ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họa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dễ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sử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dụng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vi-VN" sz="12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endParaRPr lang="vi-VN" dirty="0"/>
                    </a:p>
                  </a:txBody>
                  <a:tcPr>
                    <a:lnT w="25400" cap="flat" cmpd="sng" algn="ctr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dirty="0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DNS </a:t>
                      </a:r>
                      <a:r>
                        <a:rPr lang="en-US" sz="1200" b="0" dirty="0" err="1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200" b="0" dirty="0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cài</a:t>
                      </a:r>
                      <a:r>
                        <a:rPr lang="en-US" sz="1200" b="0" dirty="0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đặt</a:t>
                      </a:r>
                      <a:r>
                        <a:rPr lang="en-US" sz="1200" b="0" dirty="0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1200" b="0" dirty="0" err="1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gói</a:t>
                      </a:r>
                      <a:r>
                        <a:rPr lang="en-US" sz="1200" b="0" dirty="0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1200" b="0" dirty="0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mềm</a:t>
                      </a:r>
                      <a:r>
                        <a:rPr lang="en-US" sz="1200" b="0" dirty="0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BIND (Berkley Internet Naming Daemon) qua </a:t>
                      </a:r>
                      <a:r>
                        <a:rPr lang="en-US" sz="1200" b="0" dirty="0" err="1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câu</a:t>
                      </a:r>
                      <a:r>
                        <a:rPr lang="en-US" sz="1200" b="0" dirty="0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lệnh</a:t>
                      </a:r>
                      <a:r>
                        <a:rPr lang="en-US" sz="1200" b="0" dirty="0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“</a:t>
                      </a:r>
                      <a:r>
                        <a:rPr lang="en-US" sz="1200" b="0" i="1" dirty="0" err="1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sudo</a:t>
                      </a:r>
                      <a:r>
                        <a:rPr lang="en-US" sz="1200" b="0" i="1" dirty="0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apt-get install bind9”</a:t>
                      </a:r>
                      <a:r>
                        <a:rPr lang="en-US" sz="1200" b="0" dirty="0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và </a:t>
                      </a:r>
                      <a:r>
                        <a:rPr lang="en-US" sz="1200" b="0" dirty="0" err="1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200" b="0" dirty="0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lang="en-US" sz="1200" b="0" dirty="0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200" b="0" dirty="0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thư</a:t>
                      </a:r>
                      <a:r>
                        <a:rPr lang="en-US" sz="1200" b="0" dirty="0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1200" b="0" dirty="0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1" dirty="0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200" b="0" i="1" dirty="0" err="1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US" sz="1200" b="0" i="1" dirty="0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/bind</a:t>
                      </a:r>
                      <a:r>
                        <a:rPr lang="en-US" sz="1000" b="0" i="1" dirty="0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1200" b="0" dirty="0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cài</a:t>
                      </a:r>
                      <a:r>
                        <a:rPr lang="en-US" sz="1200" b="0" dirty="0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đặt</a:t>
                      </a:r>
                      <a:r>
                        <a:rPr lang="en-US" sz="1200" b="0" dirty="0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luôn</a:t>
                      </a:r>
                      <a:r>
                        <a:rPr lang="en-US" sz="1200" b="0" dirty="0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200" b="0" dirty="0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1200" b="0" dirty="0" err="1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200" b="0" dirty="0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câu</a:t>
                      </a:r>
                      <a:r>
                        <a:rPr lang="en-US" sz="1200" b="0" dirty="0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lệnh</a:t>
                      </a:r>
                      <a:r>
                        <a:rPr lang="en-US" sz="1200" b="0" dirty="0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v"/>
                      </a:pP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Việc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cài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đặt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luôn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thông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qua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các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câu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lệnh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vi-VN" sz="1200" b="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25400" cap="flat" cmpd="sng" algn="ctr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9495511"/>
                  </a:ext>
                </a:extLst>
              </a:tr>
              <a:tr h="83084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200" dirty="0"/>
                        <a:t>DHCP</a:t>
                      </a:r>
                      <a:endParaRPr lang="vi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Cài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đặt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dịch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vụ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DHCP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khá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dễ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dàng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thông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qua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giao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diện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của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tiện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ích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“Server Manager”.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Cấu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hình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cho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dịch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vụ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DCHP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khá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thuận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tiện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nhờ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giao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diện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đồ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họa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của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phần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quản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trị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DHCP</a:t>
                      </a:r>
                      <a:endParaRPr lang="vi-VN" sz="12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Cài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đặt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sử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dụng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gói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phần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mềm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của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Ubuntu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sử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dụng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công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cụ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quản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lý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phần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mềm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“</a:t>
                      </a:r>
                      <a:r>
                        <a:rPr lang="en-US" sz="12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apt-get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”.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thông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tin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cài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đặt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cho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máy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chủ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DHCP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được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lưu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tại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“/</a:t>
                      </a:r>
                      <a:r>
                        <a:rPr lang="en-US" sz="1200" b="0" i="1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etc</a:t>
                      </a:r>
                      <a:r>
                        <a:rPr lang="en-US" sz="12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/default/</a:t>
                      </a:r>
                      <a:r>
                        <a:rPr lang="en-US" sz="1200" b="0" i="1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isc</a:t>
                      </a:r>
                      <a:r>
                        <a:rPr lang="en-US" sz="12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</a:t>
                      </a:r>
                      <a:r>
                        <a:rPr lang="en-US" sz="1200" b="0" i="1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dhcp</a:t>
                      </a:r>
                      <a:r>
                        <a:rPr lang="en-US" sz="12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-server.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”</a:t>
                      </a:r>
                      <a:endParaRPr lang="vi-VN" sz="12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956441"/>
                  </a:ext>
                </a:extLst>
              </a:tr>
            </a:tbl>
          </a:graphicData>
        </a:graphic>
      </p:graphicFrame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23C32125-7C50-4298-B7C5-8AF142FDFA5F}"/>
              </a:ext>
            </a:extLst>
          </p:cNvPr>
          <p:cNvSpPr txBox="1"/>
          <p:nvPr/>
        </p:nvSpPr>
        <p:spPr>
          <a:xfrm>
            <a:off x="3917795" y="654204"/>
            <a:ext cx="2564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solidFill>
                  <a:schemeClr val="bg2">
                    <a:lumMod val="75000"/>
                  </a:schemeClr>
                </a:solidFill>
              </a:rPr>
              <a:t>So </a:t>
            </a:r>
            <a:r>
              <a:rPr lang="vi-VN" sz="2800" b="1" dirty="0" err="1">
                <a:solidFill>
                  <a:schemeClr val="bg2">
                    <a:lumMod val="75000"/>
                  </a:schemeClr>
                </a:solidFill>
              </a:rPr>
              <a:t>Sánh</a:t>
            </a:r>
            <a:endParaRPr lang="vi-V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67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A609B82D-A3E5-4D9B-8656-41089FD69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50" y="3049568"/>
            <a:ext cx="4807286" cy="1159800"/>
          </a:xfrm>
        </p:spPr>
        <p:txBody>
          <a:bodyPr/>
          <a:lstStyle/>
          <a:p>
            <a:pPr algn="ctr"/>
            <a:r>
              <a:rPr lang="en-US" sz="4000" dirty="0" err="1"/>
              <a:t>Truy</a:t>
            </a:r>
            <a:r>
              <a:rPr lang="en-US" sz="4000" dirty="0"/>
              <a:t> </a:t>
            </a:r>
            <a:r>
              <a:rPr lang="en-US" sz="4000" dirty="0" err="1"/>
              <a:t>nhập</a:t>
            </a:r>
            <a:r>
              <a:rPr lang="en-US" sz="4000" dirty="0"/>
              <a:t> </a:t>
            </a:r>
            <a:r>
              <a:rPr lang="en-US" sz="4000" dirty="0" err="1"/>
              <a:t>từ</a:t>
            </a:r>
            <a:r>
              <a:rPr lang="en-US" sz="4000" dirty="0"/>
              <a:t> </a:t>
            </a:r>
            <a:r>
              <a:rPr lang="en-US" sz="4000" dirty="0" err="1"/>
              <a:t>xa</a:t>
            </a:r>
            <a:endParaRPr lang="vi-VN" sz="4000" dirty="0"/>
          </a:p>
        </p:txBody>
      </p:sp>
    </p:spTree>
    <p:extLst>
      <p:ext uri="{BB962C8B-B14F-4D97-AF65-F5344CB8AC3E}">
        <p14:creationId xmlns:p14="http://schemas.microsoft.com/office/powerpoint/2010/main" val="184910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28310" y="1394258"/>
            <a:ext cx="8688587" cy="10590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Truy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cập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từ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xa cho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phép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người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dùng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từ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xa truy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cập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các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tệp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và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tài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nguyên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hệ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thống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khác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trên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bất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kỳ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thiết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bị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hoặc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máy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chủ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nào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được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kết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nối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với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mạng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bất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cứ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lúc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nào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,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giúp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tăng năng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suất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của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nhân viên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và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cho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phép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họ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cộng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tác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tốt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hơn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với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các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đồng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nghiệp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trên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khắp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thế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giới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.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Các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chuyên gia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hỗ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trợ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kỹ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thuật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cũng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sử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dụng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quyền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truy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cập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từ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xa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để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kết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nối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với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máy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tính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của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người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dùng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từ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các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địa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điểm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từ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xa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để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giúp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họ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giải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quyết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các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sự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cố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với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hệ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thống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hoặc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phần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mềm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của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vi-VN" sz="13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họ</a:t>
            </a:r>
            <a:r>
              <a:rPr lang="vi-VN" sz="13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C065763D-E8FB-4CD5-AE51-DE6F6118FB4A}"/>
              </a:ext>
            </a:extLst>
          </p:cNvPr>
          <p:cNvSpPr txBox="1"/>
          <p:nvPr/>
        </p:nvSpPr>
        <p:spPr>
          <a:xfrm>
            <a:off x="282216" y="2702691"/>
            <a:ext cx="874675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>
                <a:solidFill>
                  <a:schemeClr val="accent3">
                    <a:lumMod val="75000"/>
                  </a:schemeClr>
                </a:solidFill>
              </a:rPr>
              <a:t>Trên</a:t>
            </a:r>
            <a:r>
              <a:rPr lang="en-US" sz="1300" dirty="0">
                <a:solidFill>
                  <a:schemeClr val="accent3">
                    <a:lumMod val="75000"/>
                  </a:schemeClr>
                </a:solidFill>
              </a:rPr>
              <a:t> Windows :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Dịch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vụ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truy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nhập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từ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xa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thường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sử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dụng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mạng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riêng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ảo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VPN (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Virtual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Private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Networks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)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hỗ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trợ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các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giao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thức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: </a:t>
            </a:r>
          </a:p>
          <a:p>
            <a:pPr marL="285750" lvl="7" indent="-285750">
              <a:buFont typeface="Wingdings" panose="05000000000000000000" pitchFamily="2" charset="2"/>
              <a:buChar char="Ø"/>
            </a:pP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Point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-to-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Point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Tunneling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Protocol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(PPTP): Đơn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giản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khi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triển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khai song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tính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bảo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mật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yếu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 </a:t>
            </a:r>
          </a:p>
          <a:p>
            <a:pPr marL="285750" lvl="7" indent="-285750">
              <a:buFont typeface="Wingdings" panose="05000000000000000000" pitchFamily="2" charset="2"/>
              <a:buChar char="Ø"/>
            </a:pP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Layer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2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Tunneling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Protocol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(L2TP):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Dùng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chuẩn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IPSec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.  </a:t>
            </a:r>
          </a:p>
          <a:p>
            <a:pPr marL="285750" lvl="7" indent="-285750">
              <a:buFont typeface="Wingdings" panose="05000000000000000000" pitchFamily="2" charset="2"/>
              <a:buChar char="Ø"/>
            </a:pP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Secure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Socket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Tunneling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Protocol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(SSTP):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dùng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giao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thức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http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bảo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mật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24" name="Hình ảnh 23">
            <a:extLst>
              <a:ext uri="{FF2B5EF4-FFF2-40B4-BE49-F238E27FC236}">
                <a16:creationId xmlns:a16="http://schemas.microsoft.com/office/drawing/2014/main" id="{948BC530-F019-4803-A2CF-B859F4BA7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0" y="-3387879"/>
            <a:ext cx="4542545" cy="3406764"/>
          </a:xfrm>
          <a:prstGeom prst="rect">
            <a:avLst/>
          </a:prstGeom>
        </p:spPr>
      </p:pic>
      <p:pic>
        <p:nvPicPr>
          <p:cNvPr id="25" name="Hình ảnh 24">
            <a:extLst>
              <a:ext uri="{FF2B5EF4-FFF2-40B4-BE49-F238E27FC236}">
                <a16:creationId xmlns:a16="http://schemas.microsoft.com/office/drawing/2014/main" id="{3379CE59-8E19-4746-A82A-69070C3E6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006" y="-3314902"/>
            <a:ext cx="4213761" cy="3276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8.64198E-7 L 0.02204 0.9098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4" y="4549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07407E-6 L -0.00087 0.8981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76F194B4-B1A3-4FB6-8390-574ADC0E494A}"/>
              </a:ext>
            </a:extLst>
          </p:cNvPr>
          <p:cNvSpPr txBox="1"/>
          <p:nvPr/>
        </p:nvSpPr>
        <p:spPr>
          <a:xfrm>
            <a:off x="401443" y="681713"/>
            <a:ext cx="866078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Telnet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là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công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cụ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truyền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thống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cho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phép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thực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thi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các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câu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lệnh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trên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máy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chủ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từ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xa qua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mạng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trong môi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trường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Unix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. Tuy nhiên,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dữ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liệu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của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telnet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truyền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dưới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dạng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văn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bản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không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được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mã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hóa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nên không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đảm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bảo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an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toàn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cho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người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dùng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. </a:t>
            </a:r>
          </a:p>
          <a:p>
            <a:endParaRPr lang="vi-VN" sz="13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OpenSSH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là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phiên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bản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miễn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phí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của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dịch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vụ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truy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nhập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bảo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mật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SSH (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Secure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Shell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) cung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cấp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công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cụ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hữu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hiệu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cho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việc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truy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nhập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máy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chủ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Linux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Unix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qua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mạng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. SSH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dựa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trên cơ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chế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mã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hóa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khóa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công khai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để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đảm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bảo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việc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xác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thực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người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dùng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và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trao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đổi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khóa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bí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mật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giúp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chống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lại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việc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xâm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phạm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dữ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liệu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trao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đổi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trên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đường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truyền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Internet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. </a:t>
            </a:r>
          </a:p>
          <a:p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OpenSSH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bao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gồm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hai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phần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: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Ứng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dụng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hoạt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động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trên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máy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chủ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chờ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yêu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cầu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kết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nối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từ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người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dùng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Ứng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dụng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trên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máy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khách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gửi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yêu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cầu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kết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nối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tới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máy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chủ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endParaRPr lang="vi-VN" sz="13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Trong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Ubuntu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việc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cài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đặt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ứng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dụng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trên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máy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chủ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và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máy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khách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được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thực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hiện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qua câu </a:t>
            </a:r>
            <a:r>
              <a:rPr lang="vi-VN" sz="1300" dirty="0" err="1">
                <a:solidFill>
                  <a:schemeClr val="accent3">
                    <a:lumMod val="75000"/>
                  </a:schemeClr>
                </a:solidFill>
              </a:rPr>
              <a:t>lệnh</a:t>
            </a:r>
            <a:r>
              <a:rPr lang="vi-VN" sz="1300" dirty="0">
                <a:solidFill>
                  <a:schemeClr val="accent3">
                    <a:lumMod val="75000"/>
                  </a:schemeClr>
                </a:solidFill>
              </a:rPr>
              <a:t> sau </a:t>
            </a:r>
          </a:p>
          <a:p>
            <a:pPr lvl="8"/>
            <a:r>
              <a:rPr lang="vi-VN" sz="1300" b="1" dirty="0" err="1">
                <a:solidFill>
                  <a:schemeClr val="accent3">
                    <a:lumMod val="75000"/>
                  </a:schemeClr>
                </a:solidFill>
              </a:rPr>
              <a:t>sudo</a:t>
            </a:r>
            <a:r>
              <a:rPr lang="vi-VN" sz="13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b="1" dirty="0" err="1">
                <a:solidFill>
                  <a:schemeClr val="accent3">
                    <a:lumMod val="75000"/>
                  </a:schemeClr>
                </a:solidFill>
              </a:rPr>
              <a:t>apt-get</a:t>
            </a:r>
            <a:r>
              <a:rPr lang="vi-VN" sz="13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b="1" dirty="0" err="1">
                <a:solidFill>
                  <a:schemeClr val="accent3">
                    <a:lumMod val="75000"/>
                  </a:schemeClr>
                </a:solidFill>
              </a:rPr>
              <a:t>install</a:t>
            </a:r>
            <a:r>
              <a:rPr lang="vi-VN" sz="13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b="1" dirty="0" err="1">
                <a:solidFill>
                  <a:schemeClr val="accent3">
                    <a:lumMod val="75000"/>
                  </a:schemeClr>
                </a:solidFill>
              </a:rPr>
              <a:t>openssh-server</a:t>
            </a:r>
            <a:r>
              <a:rPr lang="vi-VN" sz="13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lvl="8"/>
            <a:r>
              <a:rPr lang="vi-VN" sz="1300" b="1" dirty="0" err="1">
                <a:solidFill>
                  <a:schemeClr val="accent3">
                    <a:lumMod val="75000"/>
                  </a:schemeClr>
                </a:solidFill>
              </a:rPr>
              <a:t>sudo</a:t>
            </a:r>
            <a:r>
              <a:rPr lang="vi-VN" sz="13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b="1" dirty="0" err="1">
                <a:solidFill>
                  <a:schemeClr val="accent3">
                    <a:lumMod val="75000"/>
                  </a:schemeClr>
                </a:solidFill>
              </a:rPr>
              <a:t>apt-get</a:t>
            </a:r>
            <a:r>
              <a:rPr lang="vi-VN" sz="13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b="1" dirty="0" err="1">
                <a:solidFill>
                  <a:schemeClr val="accent3">
                    <a:lumMod val="75000"/>
                  </a:schemeClr>
                </a:solidFill>
              </a:rPr>
              <a:t>install</a:t>
            </a:r>
            <a:r>
              <a:rPr lang="vi-VN" sz="13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vi-VN" sz="1300" b="1" dirty="0" err="1">
                <a:solidFill>
                  <a:schemeClr val="accent3">
                    <a:lumMod val="75000"/>
                  </a:schemeClr>
                </a:solidFill>
              </a:rPr>
              <a:t>openssh-client</a:t>
            </a:r>
            <a:r>
              <a:rPr lang="vi-VN" sz="13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21D7F6B7-B693-4F80-9E94-0DF4C5572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71" y="-4432918"/>
            <a:ext cx="8534400" cy="436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3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32099E-6 L -0.00017 0.9373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4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1012</Words>
  <Application>Microsoft Office PowerPoint</Application>
  <PresentationFormat>Trình chiếu Trên màn hình (16:9)</PresentationFormat>
  <Paragraphs>66</Paragraphs>
  <Slides>10</Slides>
  <Notes>10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9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20" baseType="lpstr">
      <vt:lpstr>Roboto Condensed</vt:lpstr>
      <vt:lpstr>Arvo</vt:lpstr>
      <vt:lpstr>Times New Roman</vt:lpstr>
      <vt:lpstr>Arial</vt:lpstr>
      <vt:lpstr>Verdana</vt:lpstr>
      <vt:lpstr>Wingdings</vt:lpstr>
      <vt:lpstr>Calibri</vt:lpstr>
      <vt:lpstr>Roboto Condensed Light</vt:lpstr>
      <vt:lpstr>Courier New</vt:lpstr>
      <vt:lpstr>Salerio template</vt:lpstr>
      <vt:lpstr>THIS IS YOUR PRESENTATION TITLE</vt:lpstr>
      <vt:lpstr>Bản trình bày PowerPoint</vt:lpstr>
      <vt:lpstr>Dịch vụ và cài đặt DNS và DHCP</vt:lpstr>
      <vt:lpstr>Bản trình bày PowerPoint</vt:lpstr>
      <vt:lpstr>Bản trình bày PowerPoint</vt:lpstr>
      <vt:lpstr>Bản trình bày PowerPoint</vt:lpstr>
      <vt:lpstr>Truy nhập từ xa</vt:lpstr>
      <vt:lpstr>Bản trình bày PowerPoint</vt:lpstr>
      <vt:lpstr>Bản trình bày PowerPoint</vt:lpstr>
      <vt:lpstr>So sánh giữa windows và 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Hiếu Quang</cp:lastModifiedBy>
  <cp:revision>10</cp:revision>
  <dcterms:modified xsi:type="dcterms:W3CDTF">2021-11-07T11:31:17Z</dcterms:modified>
</cp:coreProperties>
</file>