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75" r:id="rId6"/>
    <p:sldId id="276" r:id="rId7"/>
    <p:sldId id="273" r:id="rId8"/>
    <p:sldId id="288" r:id="rId9"/>
    <p:sldId id="274" r:id="rId10"/>
    <p:sldId id="277" r:id="rId11"/>
    <p:sldId id="278" r:id="rId12"/>
    <p:sldId id="287" r:id="rId13"/>
    <p:sldId id="279" r:id="rId14"/>
    <p:sldId id="280" r:id="rId15"/>
    <p:sldId id="281" r:id="rId16"/>
    <p:sldId id="283" r:id="rId17"/>
    <p:sldId id="282" r:id="rId18"/>
    <p:sldId id="285" r:id="rId19"/>
  </p:sldIdLst>
  <p:sldSz cx="9144000" cy="4572000"/>
  <p:notesSz cx="6858000" cy="9144000"/>
  <p:defaultTextStyle>
    <a:defPPr>
      <a:defRPr lang="en-US"/>
    </a:defPPr>
    <a:lvl1pPr marL="0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6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2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28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80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56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31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08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Srivastava (CS)" initials="MS(" lastIdx="1" clrIdx="0">
    <p:extLst>
      <p:ext uri="{19B8F6BF-5375-455C-9EA6-DF929625EA0E}">
        <p15:presenceInfo xmlns:p15="http://schemas.microsoft.com/office/powerpoint/2012/main" userId="S::Mohit_Srivastava@symantec.com::f478a297-7d7a-4028-b5fc-3ef5d93e5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900"/>
    <a:srgbClr val="C49500"/>
    <a:srgbClr val="D2A000"/>
    <a:srgbClr val="00529B"/>
    <a:srgbClr val="A7A7A7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3" autoAdjust="0"/>
    <p:restoredTop sz="95565" autoAdjust="0"/>
  </p:normalViewPr>
  <p:slideViewPr>
    <p:cSldViewPr>
      <p:cViewPr varScale="1">
        <p:scale>
          <a:sx n="101" d="100"/>
          <a:sy n="101" d="100"/>
        </p:scale>
        <p:origin x="592" y="68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80F47-42C4-4652-BFDB-5EB90A46E75B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292C5-63CD-44DE-9AB1-B99F75891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12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2A5F8-2115-49A6-B3E8-A26A0886D33D}" type="datetimeFigureOut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433F-D493-4110-9EF4-411864BA75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330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6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2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8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0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6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31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08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01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>
          <a:xfrm>
            <a:off x="457200" y="1219200"/>
            <a:ext cx="8229600" cy="2489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11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brief description as the introduction.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59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 the summary.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182036"/>
            <a:ext cx="3008313" cy="57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7"/>
            <a:ext cx="5111750" cy="39020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762001"/>
            <a:ext cx="3008313" cy="3322108"/>
          </a:xfrm>
        </p:spPr>
        <p:txBody>
          <a:bodyPr/>
          <a:lstStyle>
            <a:lvl1pPr marL="0" indent="0">
              <a:buNone/>
              <a:defRPr sz="1400"/>
            </a:lvl1pPr>
            <a:lvl2pPr marL="457076" indent="0">
              <a:buNone/>
              <a:defRPr sz="1200"/>
            </a:lvl2pPr>
            <a:lvl3pPr marL="914152" indent="0">
              <a:buNone/>
              <a:defRPr sz="1000"/>
            </a:lvl3pPr>
            <a:lvl4pPr marL="1371228" indent="0">
              <a:buNone/>
              <a:defRPr sz="900"/>
            </a:lvl4pPr>
            <a:lvl5pPr marL="1828304" indent="0">
              <a:buNone/>
              <a:defRPr sz="900"/>
            </a:lvl5pPr>
            <a:lvl6pPr marL="2285380" indent="0">
              <a:buNone/>
              <a:defRPr sz="900"/>
            </a:lvl6pPr>
            <a:lvl7pPr marL="2742456" indent="0">
              <a:buNone/>
              <a:defRPr sz="900"/>
            </a:lvl7pPr>
            <a:lvl8pPr marL="3199531" indent="0">
              <a:buNone/>
              <a:defRPr sz="900"/>
            </a:lvl8pPr>
            <a:lvl9pPr marL="3656608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1C8-5564-41A6-A173-012DA70D0966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2032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9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1"/>
            <a:ext cx="548640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6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076" indent="0">
              <a:buNone/>
              <a:defRPr sz="2800"/>
            </a:lvl2pPr>
            <a:lvl3pPr marL="914152" indent="0">
              <a:buNone/>
              <a:defRPr sz="2400"/>
            </a:lvl3pPr>
            <a:lvl4pPr marL="1371228" indent="0">
              <a:buNone/>
              <a:defRPr sz="2000"/>
            </a:lvl4pPr>
            <a:lvl5pPr marL="1828304" indent="0">
              <a:buNone/>
              <a:defRPr sz="2000"/>
            </a:lvl5pPr>
            <a:lvl6pPr marL="2285380" indent="0">
              <a:buNone/>
              <a:defRPr sz="2000"/>
            </a:lvl6pPr>
            <a:lvl7pPr marL="2742456" indent="0">
              <a:buNone/>
              <a:defRPr sz="2000"/>
            </a:lvl7pPr>
            <a:lvl8pPr marL="3199531" indent="0">
              <a:buNone/>
              <a:defRPr sz="2000"/>
            </a:lvl8pPr>
            <a:lvl9pPr marL="3656608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8"/>
            <a:ext cx="54864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076" indent="0">
              <a:buNone/>
              <a:defRPr sz="1200"/>
            </a:lvl2pPr>
            <a:lvl3pPr marL="914152" indent="0">
              <a:buNone/>
              <a:defRPr sz="1000"/>
            </a:lvl3pPr>
            <a:lvl4pPr marL="1371228" indent="0">
              <a:buNone/>
              <a:defRPr sz="900"/>
            </a:lvl4pPr>
            <a:lvl5pPr marL="1828304" indent="0">
              <a:buNone/>
              <a:defRPr sz="900"/>
            </a:lvl5pPr>
            <a:lvl6pPr marL="2285380" indent="0">
              <a:buNone/>
              <a:defRPr sz="900"/>
            </a:lvl6pPr>
            <a:lvl7pPr marL="2742456" indent="0">
              <a:buNone/>
              <a:defRPr sz="900"/>
            </a:lvl7pPr>
            <a:lvl8pPr marL="3199531" indent="0">
              <a:buNone/>
              <a:defRPr sz="900"/>
            </a:lvl8pPr>
            <a:lvl9pPr marL="3656608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3CF-3FCF-461D-8614-B40C0FE1F3F7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8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E77-214E-47AE-AE53-CB96E2D28A02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1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3093"/>
            <a:ext cx="2057400" cy="39010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3093"/>
            <a:ext cx="60198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7284-0B0F-490B-B086-6A2F3ADDFF0D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343400"/>
            <a:ext cx="91440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" y="50800"/>
            <a:ext cx="8961120" cy="33020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001000" y="4363297"/>
            <a:ext cx="11430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700" b="1" dirty="0">
                <a:solidFill>
                  <a:schemeClr val="accent1">
                    <a:lumMod val="50000"/>
                  </a:schemeClr>
                </a:solidFill>
              </a:rPr>
              <a:t>Nov, 2016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339293"/>
            <a:ext cx="2895600" cy="232708"/>
          </a:xfrm>
        </p:spPr>
        <p:txBody>
          <a:bodyPr/>
          <a:lstStyle>
            <a:lvl1pPr>
              <a:defRPr sz="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363297"/>
            <a:ext cx="24384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7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1440" y="381000"/>
            <a:ext cx="896112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http://i0.wp.com/stuffled.com/wp-content/uploads/2014/07/HCL-Logo-EPS-vector-image.png?resize=1020%2C680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1" b="35470"/>
          <a:stretch/>
        </p:blipFill>
        <p:spPr bwMode="auto">
          <a:xfrm>
            <a:off x="36762" y="4393874"/>
            <a:ext cx="668653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bluetrailsoft.com/images/clients-logos/symantec-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b="23419"/>
          <a:stretch/>
        </p:blipFill>
        <p:spPr bwMode="auto">
          <a:xfrm>
            <a:off x="8291813" y="83970"/>
            <a:ext cx="739775" cy="2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0" y="4343400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343400"/>
            <a:ext cx="9144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0800"/>
            <a:ext cx="8763000" cy="33020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848600" y="4354244"/>
            <a:ext cx="12954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Symantec, July 2015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339293"/>
            <a:ext cx="2895600" cy="232708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358030"/>
            <a:ext cx="8382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700" b="1" dirty="0">
                <a:solidFill>
                  <a:schemeClr val="bg1"/>
                </a:solidFill>
              </a:rPr>
              <a:t>POWER Review</a:t>
            </a:r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152400" y="381000"/>
            <a:ext cx="877824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/>
            <a:tailEnd type="oval" w="med" len="med"/>
          </a:ln>
        </p:spPr>
        <p:txBody>
          <a:bodyPr lIns="91416" tIns="45707" rIns="91416" bIns="45707"/>
          <a:lstStyle/>
          <a:p>
            <a:pPr lvl="0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543800" y="386134"/>
            <a:ext cx="1295400" cy="50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543800" y="386134"/>
            <a:ext cx="1295400" cy="137160"/>
          </a:xfrm>
          <a:prstGeom prst="roundRect">
            <a:avLst>
              <a:gd name="adj" fmla="val 3333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7543800" y="387082"/>
            <a:ext cx="1295400" cy="1314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" b="1">
                <a:solidFill>
                  <a:schemeClr val="bg1"/>
                </a:solidFill>
              </a:defRPr>
            </a:lvl1pPr>
            <a:lvl2pPr marL="457077" indent="0">
              <a:buNone/>
              <a:defRPr sz="800"/>
            </a:lvl2pPr>
            <a:lvl3pPr marL="914152" indent="0">
              <a:buNone/>
              <a:defRPr sz="800"/>
            </a:lvl3pPr>
            <a:lvl4pPr marL="1371228" indent="0">
              <a:buNone/>
              <a:defRPr sz="800"/>
            </a:lvl4pPr>
            <a:lvl5pPr marL="1828304" indent="0">
              <a:buNone/>
              <a:defRPr sz="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6" y="1930401"/>
            <a:ext cx="5638799" cy="908050"/>
          </a:xfrm>
        </p:spPr>
        <p:txBody>
          <a:bodyPr lIns="365661" rIns="365661" anchor="ctr" anchorCtr="0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17AB-FFD0-470D-A01F-8295A8718CCB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2000" y="1930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1"/>
            <a:ext cx="4038600" cy="332210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1"/>
            <a:ext cx="4038600" cy="332210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E3C-34F9-410F-BC04-2DBD9E19983A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762001"/>
            <a:ext cx="4040188" cy="3048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076" indent="0">
              <a:buNone/>
              <a:defRPr sz="2000" b="1"/>
            </a:lvl2pPr>
            <a:lvl3pPr marL="914152" indent="0">
              <a:buNone/>
              <a:defRPr sz="1800" b="1"/>
            </a:lvl3pPr>
            <a:lvl4pPr marL="1371228" indent="0">
              <a:buNone/>
              <a:defRPr sz="1600" b="1"/>
            </a:lvl4pPr>
            <a:lvl5pPr marL="1828304" indent="0">
              <a:buNone/>
              <a:defRPr sz="1600" b="1"/>
            </a:lvl5pPr>
            <a:lvl6pPr marL="2285380" indent="0">
              <a:buNone/>
              <a:defRPr sz="1600" b="1"/>
            </a:lvl6pPr>
            <a:lvl7pPr marL="2742456" indent="0">
              <a:buNone/>
              <a:defRPr sz="1600" b="1"/>
            </a:lvl7pPr>
            <a:lvl8pPr marL="3199531" indent="0">
              <a:buNone/>
              <a:defRPr sz="1600" b="1"/>
            </a:lvl8pPr>
            <a:lvl9pPr marL="36566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066801"/>
            <a:ext cx="4040188" cy="301730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762001"/>
            <a:ext cx="4041775" cy="3048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076" indent="0">
              <a:buNone/>
              <a:defRPr sz="2000" b="1"/>
            </a:lvl2pPr>
            <a:lvl3pPr marL="914152" indent="0">
              <a:buNone/>
              <a:defRPr sz="1800" b="1"/>
            </a:lvl3pPr>
            <a:lvl4pPr marL="1371228" indent="0">
              <a:buNone/>
              <a:defRPr sz="1600" b="1"/>
            </a:lvl4pPr>
            <a:lvl5pPr marL="1828304" indent="0">
              <a:buNone/>
              <a:defRPr sz="1600" b="1"/>
            </a:lvl5pPr>
            <a:lvl6pPr marL="2285380" indent="0">
              <a:buNone/>
              <a:defRPr sz="1600" b="1"/>
            </a:lvl6pPr>
            <a:lvl7pPr marL="2742456" indent="0">
              <a:buNone/>
              <a:defRPr sz="1600" b="1"/>
            </a:lvl7pPr>
            <a:lvl8pPr marL="3199531" indent="0">
              <a:buNone/>
              <a:defRPr sz="1600" b="1"/>
            </a:lvl8pPr>
            <a:lvl9pPr marL="365660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066801"/>
            <a:ext cx="4041775" cy="301730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6861-21D0-44B7-96DD-A10D1D6A67EF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57200" y="762000"/>
            <a:ext cx="8153400" cy="3403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>
          <a:xfrm>
            <a:off x="2286000" y="1219200"/>
            <a:ext cx="6400800" cy="2489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2379"/>
            <a:ext cx="1676400" cy="250209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note related to the </a:t>
            </a:r>
            <a:r>
              <a:rPr lang="en-US" dirty="0" err="1"/>
              <a:t>SmartArt</a:t>
            </a:r>
            <a:r>
              <a:rPr lang="en-US" dirty="0"/>
              <a:t> or a callout, or any information that needs to be highlighted.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11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brief description as the introduction.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59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 the summary.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477308"/>
          </a:xfrm>
          <a:prstGeom prst="rect">
            <a:avLst/>
          </a:prstGeom>
        </p:spPr>
        <p:txBody>
          <a:bodyPr vert="horz" lIns="91416" tIns="45707" rIns="91416" bIns="4570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3403600"/>
          </a:xfrm>
          <a:prstGeom prst="rect">
            <a:avLst/>
          </a:prstGeom>
        </p:spPr>
        <p:txBody>
          <a:bodyPr vert="horz" lIns="91416" tIns="45707" rIns="91416" bIns="457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8"/>
            <a:ext cx="2133600" cy="243417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3C20-CCA1-42AC-B489-4AB708C4F124}" type="datetime1">
              <a:rPr lang="en-US" smtClean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237568"/>
            <a:ext cx="2895600" cy="243417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62" r:id="rId9"/>
    <p:sldLayoutId id="2147483663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152" rtl="0" eaLnBrk="1" latinLnBrk="0" hangingPunct="1">
        <a:spcBef>
          <a:spcPct val="0"/>
        </a:spcBef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807" indent="-342807" algn="l" defTabSz="91415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749" indent="-285672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2690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99766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6842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3918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94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70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45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2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8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4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56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31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08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f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663778"/>
            <a:ext cx="4471750" cy="3493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DQI Automation</a:t>
            </a:r>
            <a:endParaRPr lang="en-US" sz="1600" spc="6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r>
              <a:rPr lang="en-US" sz="1050" b="1" spc="300" dirty="0">
                <a:solidFill>
                  <a:schemeClr val="tx1"/>
                </a:solidFill>
                <a:latin typeface="Calibri" pitchFamily="34" charset="0"/>
              </a:rPr>
              <a:t>Jan, 2020</a:t>
            </a:r>
            <a:endParaRPr lang="en-US" sz="1050" spc="3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57905-14FC-4E26-BD64-4886AE20D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87" y="1419904"/>
            <a:ext cx="1649455" cy="159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CF626-5241-4E1C-BB99-A818C899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762" y="1244346"/>
            <a:ext cx="199072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3631" y="701238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Sample MTWB snippet: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9BC7-C56D-4893-A09F-56DE5C5DB67E}"/>
              </a:ext>
            </a:extLst>
          </p:cNvPr>
          <p:cNvSpPr txBox="1"/>
          <p:nvPr/>
        </p:nvSpPr>
        <p:spPr>
          <a:xfrm>
            <a:off x="167632" y="2455692"/>
            <a:ext cx="47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DQI snippet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2E7F0-04E0-4F51-95A4-1E6840DA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53768"/>
            <a:ext cx="8948928" cy="1108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39657C-8C9B-4A1C-A345-A0963343F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2" y="2832586"/>
            <a:ext cx="8948928" cy="11755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Output Specifications: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Setup Parameters Tab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4D0E1B-A11D-4E0C-BB53-8C34551C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712173"/>
            <a:ext cx="3733800" cy="33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Base Measures Tab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57FDCE-578F-410D-B9EC-24929608F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677402"/>
            <a:ext cx="5334000" cy="34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239768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9573AE2-F954-4835-97B9-99B2F2A9DFBB}"/>
              </a:ext>
            </a:extLst>
          </p:cNvPr>
          <p:cNvSpPr txBox="1"/>
          <p:nvPr/>
        </p:nvSpPr>
        <p:spPr>
          <a:xfrm>
            <a:off x="304800" y="717352"/>
            <a:ext cx="77032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Setup Parameters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 Measures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Individual Efforts of QA Team and Dev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Productivity,TAE,StoryPoints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DataCollection</a:t>
            </a:r>
          </a:p>
          <a:p>
            <a:endParaRPr lang="en-IN" dirty="0"/>
          </a:p>
          <a:p>
            <a:r>
              <a:rPr lang="en-IN" sz="2400" b="1" dirty="0"/>
              <a:t>Note: </a:t>
            </a:r>
            <a:r>
              <a:rPr lang="en-IN" dirty="0"/>
              <a:t>The Output Sheet will comprise of the above tabs. Then the values from these may be copied and pasted into actual DQI Sheet.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622" y="87376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Resultant Output:</a:t>
            </a:r>
          </a:p>
        </p:txBody>
      </p:sp>
    </p:spTree>
    <p:extLst>
      <p:ext uri="{BB962C8B-B14F-4D97-AF65-F5344CB8AC3E}">
        <p14:creationId xmlns:p14="http://schemas.microsoft.com/office/powerpoint/2010/main" val="249028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9044" y="76200"/>
            <a:ext cx="9058756" cy="50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Burn Down Chart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" y="806661"/>
            <a:ext cx="8610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Input</a:t>
            </a:r>
            <a:r>
              <a:rPr lang="en-US" sz="2000" dirty="0"/>
              <a:t>:  </a:t>
            </a:r>
            <a:r>
              <a:rPr lang="en-US" dirty="0"/>
              <a:t>Following are the inputs to be provided,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Planned Efforts(in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 Wise Efforts Excel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2000" u="sng" dirty="0"/>
              <a:t>Output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dirty="0"/>
              <a:t>A jpeg image of Burn Down chart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9058756" cy="580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Snapshot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200" y="667098"/>
            <a:ext cx="5257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In DQI Parameters Section</a:t>
            </a:r>
            <a:r>
              <a:rPr lang="en-US" sz="1600" dirty="0">
                <a:latin typeface="+mj-l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User has to provide following inputs,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Sprint Number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Story Points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Month and Year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Then upload either Jira Generated Efforts Sheet or Manually Prepared Efforts Sheet and also upload QA Effort Sheet.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lvl="2"/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In Burn Down Chart Section: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User has to provide following inputs,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Sprint Number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Planned Efforts(in hours)</a:t>
            </a:r>
            <a:r>
              <a:rPr lang="en-US" sz="1200" dirty="0">
                <a:latin typeface="+mj-lt"/>
              </a:rPr>
              <a:t> 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Day Wise Efforts Excel Sheet.</a:t>
            </a:r>
            <a:endParaRPr lang="en-US" dirty="0">
              <a:latin typeface="+mj-lt"/>
            </a:endParaRPr>
          </a:p>
          <a:p>
            <a:r>
              <a:rPr lang="en-US" dirty="0"/>
              <a:t>      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BE8419-1D99-461F-96BC-D5DC530B8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" y="641235"/>
            <a:ext cx="3089516" cy="35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876216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Technology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Burn Down Chart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044" y="76199"/>
            <a:ext cx="9058756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Agenda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52400" y="876216"/>
            <a:ext cx="891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Problem Statement: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Currently populating the DQI sheet is a time consuming, complicated process. Also it involves many manual mathematical calculations. Composition of data from various inputs.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facility to generate Burn Down Chart.</a:t>
            </a:r>
          </a:p>
          <a:p>
            <a:endParaRPr lang="en-IN" dirty="0"/>
          </a:p>
          <a:p>
            <a:r>
              <a:rPr lang="en-IN" b="1" dirty="0"/>
              <a:t>Solution: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 tool is created to make the DQI population an automated process.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Generation of Burn Down Chart.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DQI Automation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1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90872-F033-4029-BB3B-76358A69850F}"/>
              </a:ext>
            </a:extLst>
          </p:cNvPr>
          <p:cNvSpPr txBox="1"/>
          <p:nvPr/>
        </p:nvSpPr>
        <p:spPr>
          <a:xfrm>
            <a:off x="0" y="1524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Technology</a:t>
            </a:r>
            <a:r>
              <a:rPr lang="en-IN" dirty="0"/>
              <a:t> </a:t>
            </a:r>
            <a:r>
              <a:rPr lang="en-IN" sz="2400" dirty="0"/>
              <a:t>Stack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60EBA-4C40-493B-8381-AEAA76E77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43" y="831828"/>
            <a:ext cx="1058017" cy="445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459C0-DB86-471C-89B6-A4595C675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47" y="1567196"/>
            <a:ext cx="1069728" cy="51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87928-CFFC-48E1-B134-74C5CBD1E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81" y="2556571"/>
            <a:ext cx="1092661" cy="492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8BB2A-C106-44D5-8028-45E96A79B799}"/>
              </a:ext>
            </a:extLst>
          </p:cNvPr>
          <p:cNvSpPr txBox="1"/>
          <p:nvPr/>
        </p:nvSpPr>
        <p:spPr>
          <a:xfrm>
            <a:off x="6388758" y="842497"/>
            <a:ext cx="252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JFreeChart</a:t>
            </a:r>
            <a:r>
              <a:rPr lang="en-IN" sz="1400" dirty="0"/>
              <a:t> is used to create and save Burn Down Chart. </a:t>
            </a:r>
          </a:p>
          <a:p>
            <a:endParaRPr lang="en-IN" sz="1400" dirty="0"/>
          </a:p>
          <a:p>
            <a:endParaRPr lang="en-US" sz="1400" dirty="0"/>
          </a:p>
          <a:p>
            <a:r>
              <a:rPr lang="en-US" sz="1400" dirty="0" err="1"/>
              <a:t>Sonarlint</a:t>
            </a:r>
            <a:r>
              <a:rPr lang="en-US" sz="1400" dirty="0"/>
              <a:t> for static code analysis.</a:t>
            </a:r>
          </a:p>
          <a:p>
            <a:endParaRPr lang="en-US" sz="1400" dirty="0"/>
          </a:p>
          <a:p>
            <a:r>
              <a:rPr lang="en-US" sz="1400" dirty="0"/>
              <a:t>Java Swing </a:t>
            </a:r>
            <a:r>
              <a:rPr lang="en-US" sz="1400"/>
              <a:t>used for UI.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JUnit is used for unit testing.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Apache Maven is used for dependency management.</a:t>
            </a:r>
          </a:p>
          <a:p>
            <a:endParaRPr lang="en-US" sz="1400" dirty="0"/>
          </a:p>
        </p:txBody>
      </p:sp>
      <p:sp>
        <p:nvSpPr>
          <p:cNvPr id="11" name="AutoShape 6" descr="Image result for log4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44" y="2776335"/>
            <a:ext cx="559890" cy="4240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35" y="837368"/>
            <a:ext cx="1295400" cy="4556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4" y="3435243"/>
            <a:ext cx="1313005" cy="5027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69" y="3210171"/>
            <a:ext cx="1383169" cy="7771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04869" y="747958"/>
            <a:ext cx="3212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 Boot Framework is used to build </a:t>
            </a:r>
          </a:p>
          <a:p>
            <a:r>
              <a:rPr lang="en-US" sz="1400" dirty="0"/>
              <a:t>DQI-Automation project.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Apache POI is used to read and write excel sheets.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Git</a:t>
            </a:r>
            <a:r>
              <a:rPr lang="en-US" sz="1400" dirty="0"/>
              <a:t> is used for source code repository.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Apache Log4j is used to generate logs.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0" y="1605235"/>
            <a:ext cx="1395392" cy="601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0AE82-E75F-4782-828A-27FC9BC3C4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4546" y="2206993"/>
            <a:ext cx="443977" cy="4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876216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044" y="28235"/>
            <a:ext cx="9058756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Demo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2052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7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91440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317740-B05A-4938-B2C6-33C83112A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6" y="928998"/>
            <a:ext cx="1176653" cy="5522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42519B-FC42-4AD3-A3C8-4219C36D8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134" y="765510"/>
            <a:ext cx="875675" cy="10621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81350D-F7FB-4715-ADD3-80725F33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46" y="2822284"/>
            <a:ext cx="1056055" cy="1096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4B176F-23C7-4E37-8087-15EA6A5A9452}"/>
              </a:ext>
            </a:extLst>
          </p:cNvPr>
          <p:cNvSpPr txBox="1"/>
          <p:nvPr/>
        </p:nvSpPr>
        <p:spPr>
          <a:xfrm>
            <a:off x="304800" y="1566015"/>
            <a:ext cx="192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Individual Team Members Data (Dev and QA Teams)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AE043-9346-43D0-8C79-EF766FC599B3}"/>
              </a:ext>
            </a:extLst>
          </p:cNvPr>
          <p:cNvSpPr txBox="1"/>
          <p:nvPr/>
        </p:nvSpPr>
        <p:spPr>
          <a:xfrm>
            <a:off x="7788979" y="1887616"/>
            <a:ext cx="9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MTWB</a:t>
            </a:r>
            <a:endParaRPr lang="en-US" dirty="0"/>
          </a:p>
        </p:txBody>
      </p:sp>
      <p:sp>
        <p:nvSpPr>
          <p:cNvPr id="32" name="Arrow: Right 12">
            <a:extLst>
              <a:ext uri="{FF2B5EF4-FFF2-40B4-BE49-F238E27FC236}">
                <a16:creationId xmlns:a16="http://schemas.microsoft.com/office/drawing/2014/main" id="{3D4CAB9B-9657-49C5-8715-896ED98700BD}"/>
              </a:ext>
            </a:extLst>
          </p:cNvPr>
          <p:cNvSpPr/>
          <p:nvPr/>
        </p:nvSpPr>
        <p:spPr>
          <a:xfrm>
            <a:off x="2097782" y="1152286"/>
            <a:ext cx="5294128" cy="16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14">
            <a:extLst>
              <a:ext uri="{FF2B5EF4-FFF2-40B4-BE49-F238E27FC236}">
                <a16:creationId xmlns:a16="http://schemas.microsoft.com/office/drawing/2014/main" id="{1C367734-58C5-4645-A45A-DFCF416C9637}"/>
              </a:ext>
            </a:extLst>
          </p:cNvPr>
          <p:cNvSpPr/>
          <p:nvPr/>
        </p:nvSpPr>
        <p:spPr>
          <a:xfrm rot="3083530">
            <a:off x="6410679" y="1241786"/>
            <a:ext cx="156368" cy="2844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15">
            <a:extLst>
              <a:ext uri="{FF2B5EF4-FFF2-40B4-BE49-F238E27FC236}">
                <a16:creationId xmlns:a16="http://schemas.microsoft.com/office/drawing/2014/main" id="{CEF74032-212E-4A15-9C71-BF0333546D22}"/>
              </a:ext>
            </a:extLst>
          </p:cNvPr>
          <p:cNvSpPr/>
          <p:nvPr/>
        </p:nvSpPr>
        <p:spPr>
          <a:xfrm rot="18683218" flipH="1">
            <a:off x="2978479" y="1286771"/>
            <a:ext cx="159251" cy="2700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20346" y="3795105"/>
            <a:ext cx="112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DQI Sheet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Current Process and Workflow: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6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DFCC0F-9A85-4DB5-993D-682740C9B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644" y="1900836"/>
            <a:ext cx="1725760" cy="1223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614F6-7E4E-4BC3-A30D-7BF16D18E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66" y="1920777"/>
            <a:ext cx="619358" cy="751258"/>
          </a:xfrm>
          <a:prstGeom prst="rect">
            <a:avLst/>
          </a:prstGeom>
        </p:spPr>
      </p:pic>
      <p:sp>
        <p:nvSpPr>
          <p:cNvPr id="16" name="Arrow: Right 5">
            <a:extLst>
              <a:ext uri="{FF2B5EF4-FFF2-40B4-BE49-F238E27FC236}">
                <a16:creationId xmlns:a16="http://schemas.microsoft.com/office/drawing/2014/main" id="{E213C3AA-4852-419E-AE48-5D9AE73296AD}"/>
              </a:ext>
            </a:extLst>
          </p:cNvPr>
          <p:cNvSpPr/>
          <p:nvPr/>
        </p:nvSpPr>
        <p:spPr>
          <a:xfrm>
            <a:off x="1124591" y="2281357"/>
            <a:ext cx="2092321" cy="121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8F1F3-EF14-4922-A64C-C709818E0AFE}"/>
              </a:ext>
            </a:extLst>
          </p:cNvPr>
          <p:cNvSpPr txBox="1"/>
          <p:nvPr/>
        </p:nvSpPr>
        <p:spPr>
          <a:xfrm>
            <a:off x="1605092" y="1983492"/>
            <a:ext cx="6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30A10-D704-43AD-912C-6974D1279626}"/>
              </a:ext>
            </a:extLst>
          </p:cNvPr>
          <p:cNvSpPr txBox="1"/>
          <p:nvPr/>
        </p:nvSpPr>
        <p:spPr>
          <a:xfrm>
            <a:off x="394794" y="2672035"/>
            <a:ext cx="133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of team members in a defined format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7F7BE-61E2-4DB9-B58D-7709740A0B67}"/>
              </a:ext>
            </a:extLst>
          </p:cNvPr>
          <p:cNvSpPr txBox="1"/>
          <p:nvPr/>
        </p:nvSpPr>
        <p:spPr>
          <a:xfrm>
            <a:off x="3710416" y="3089687"/>
            <a:ext cx="129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System will aggregate data and populates MTWB and DQI sheet</a:t>
            </a:r>
            <a:endParaRPr lang="en-US" sz="1000" dirty="0"/>
          </a:p>
        </p:txBody>
      </p:sp>
      <p:sp>
        <p:nvSpPr>
          <p:cNvPr id="20" name="Arrow: Right 11">
            <a:extLst>
              <a:ext uri="{FF2B5EF4-FFF2-40B4-BE49-F238E27FC236}">
                <a16:creationId xmlns:a16="http://schemas.microsoft.com/office/drawing/2014/main" id="{992C184E-9432-4FE5-B318-477081D71A1A}"/>
              </a:ext>
            </a:extLst>
          </p:cNvPr>
          <p:cNvSpPr/>
          <p:nvPr/>
        </p:nvSpPr>
        <p:spPr>
          <a:xfrm rot="20529144">
            <a:off x="5077857" y="1799439"/>
            <a:ext cx="2111894" cy="162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12">
            <a:extLst>
              <a:ext uri="{FF2B5EF4-FFF2-40B4-BE49-F238E27FC236}">
                <a16:creationId xmlns:a16="http://schemas.microsoft.com/office/drawing/2014/main" id="{A01BC43A-87B3-435D-B8B9-066F086561BD}"/>
              </a:ext>
            </a:extLst>
          </p:cNvPr>
          <p:cNvSpPr/>
          <p:nvPr/>
        </p:nvSpPr>
        <p:spPr>
          <a:xfrm rot="1124031">
            <a:off x="5063115" y="2980090"/>
            <a:ext cx="2175047" cy="13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9105D-D2D8-47F2-8C7B-346243460123}"/>
              </a:ext>
            </a:extLst>
          </p:cNvPr>
          <p:cNvSpPr txBox="1"/>
          <p:nvPr/>
        </p:nvSpPr>
        <p:spPr>
          <a:xfrm>
            <a:off x="5140934" y="2254373"/>
            <a:ext cx="104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684107-4565-4597-B260-122F811C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984" y="982039"/>
            <a:ext cx="625047" cy="7581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D98DDD-C749-4D20-9421-89FBC44B5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632" y="2927585"/>
            <a:ext cx="676806" cy="8209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F151EA-517C-45C2-B5E8-E10AB804C572}"/>
              </a:ext>
            </a:extLst>
          </p:cNvPr>
          <p:cNvSpPr txBox="1"/>
          <p:nvPr/>
        </p:nvSpPr>
        <p:spPr>
          <a:xfrm>
            <a:off x="7215520" y="1720787"/>
            <a:ext cx="100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MTWB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AB63D-8536-41E8-9757-C776317174B4}"/>
              </a:ext>
            </a:extLst>
          </p:cNvPr>
          <p:cNvSpPr txBox="1"/>
          <p:nvPr/>
        </p:nvSpPr>
        <p:spPr>
          <a:xfrm>
            <a:off x="7444922" y="3663028"/>
            <a:ext cx="9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DQI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Proposed Workflow (High Level Requirement):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61F072-68D2-43D7-91E0-4CEA3D9A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7" y="1043626"/>
            <a:ext cx="8609771" cy="844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FC9BC7-C56D-4893-A09F-56DE5C5DB67E}"/>
              </a:ext>
            </a:extLst>
          </p:cNvPr>
          <p:cNvSpPr txBox="1"/>
          <p:nvPr/>
        </p:nvSpPr>
        <p:spPr>
          <a:xfrm>
            <a:off x="91440" y="2199757"/>
            <a:ext cx="46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QA Team (Sample Input data):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2126B1-DB50-4D7D-A0A4-BDB6A1088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77" y="2569089"/>
            <a:ext cx="8609771" cy="13589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2748" y="691950"/>
            <a:ext cx="312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Dev Team (Sample Input data):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0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Input Specifications Parameters (To be given Sprint wise):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7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76200" y="815241"/>
            <a:ext cx="449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Dev Team (Sample Input data for JIRA sheet):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0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Input Specifications Parameters (To be given Sprint wise):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076F001B14246A5D36FF331875CF6" ma:contentTypeVersion="0" ma:contentTypeDescription="Create a new document." ma:contentTypeScope="" ma:versionID="453df6b1801b60ce3dbd0e17a50894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EAFD92-DF39-42D0-81A8-BFF11B241C6F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96547BA-7BF0-4693-9ABE-05694BA8C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6F3C27-6CDE-46F9-A529-CC64F2CAE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14517</TotalTime>
  <Words>471</Words>
  <Application>Microsoft Office PowerPoint</Application>
  <PresentationFormat>Custom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Berlin Sans FB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Yadav</dc:creator>
  <cp:lastModifiedBy>Mohit Srivastava (CS)</cp:lastModifiedBy>
  <cp:revision>1707</cp:revision>
  <dcterms:created xsi:type="dcterms:W3CDTF">2013-04-16T11:47:47Z</dcterms:created>
  <dcterms:modified xsi:type="dcterms:W3CDTF">2020-02-10T08:01:21Z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0x010100B74076F001B14246A5D36FF331875CF6</vt:lpwstr>
  </property>
  <property fmtid="{D5CDD505-2E9C-101B-9397-08002B2CF9AE}" pid="3" name="TitusGUID">
    <vt:lpwstr>f8382038-d664-4bce-b7fe-83184e222d94</vt:lpwstr>
  </property>
  <property fmtid="{D5CDD505-2E9C-101B-9397-08002B2CF9AE}" pid="4" name="HCLClassification">
    <vt:lpwstr>HCL_Cla5s_1nt3rnal</vt:lpwstr>
  </property>
  <property fmtid="{D5CDD505-2E9C-101B-9397-08002B2CF9AE}" pid="5" name="HCL_Cla5s_D6">
    <vt:lpwstr>False</vt:lpwstr>
  </property>
</Properties>
</file>