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4"/>
  </p:sldMasterIdLst>
  <p:notesMasterIdLst>
    <p:notesMasterId r:id="rId10"/>
  </p:notesMasterIdLst>
  <p:sldIdLst>
    <p:sldId id="306" r:id="rId5"/>
    <p:sldId id="309" r:id="rId6"/>
    <p:sldId id="310" r:id="rId7"/>
    <p:sldId id="311" r:id="rId8"/>
    <p:sldId id="31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2B4A6"/>
    <a:srgbClr val="734F29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414" autoAdjust="0"/>
  </p:normalViewPr>
  <p:slideViewPr>
    <p:cSldViewPr snapToGrid="0">
      <p:cViewPr varScale="1">
        <p:scale>
          <a:sx n="70" d="100"/>
          <a:sy n="70" d="100"/>
        </p:scale>
        <p:origin x="112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2019/4/1 Monday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04609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189" indent="0" algn="ctr" latinLnBrk="0">
              <a:buNone/>
              <a:defRPr lang="zh-CN" sz="2000"/>
            </a:lvl2pPr>
            <a:lvl3pPr marL="914377" indent="0" algn="ctr" latinLnBrk="0">
              <a:buNone/>
              <a:defRPr lang="zh-CN" sz="1800"/>
            </a:lvl3pPr>
            <a:lvl4pPr marL="1371566" indent="0" algn="ctr" latinLnBrk="0">
              <a:buNone/>
              <a:defRPr lang="zh-CN" sz="1600"/>
            </a:lvl4pPr>
            <a:lvl5pPr marL="1828754" indent="0" algn="ctr" latinLnBrk="0">
              <a:buNone/>
              <a:defRPr lang="zh-CN" sz="1600"/>
            </a:lvl5pPr>
            <a:lvl6pPr marL="2285943" indent="0" algn="ctr" latinLnBrk="0">
              <a:buNone/>
              <a:defRPr lang="zh-CN" sz="1600"/>
            </a:lvl6pPr>
            <a:lvl7pPr marL="2743131" indent="0" algn="ctr" latinLnBrk="0">
              <a:buNone/>
              <a:defRPr lang="zh-CN" sz="1600"/>
            </a:lvl7pPr>
            <a:lvl8pPr marL="3200320" indent="0" algn="ctr" latinLnBrk="0">
              <a:buNone/>
              <a:defRPr lang="zh-CN" sz="1600"/>
            </a:lvl8pPr>
            <a:lvl9pPr marL="3657509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960F-FF8B-473E-8338-A7F10EF31BC7}" type="datetime1">
              <a:rPr lang="en-US" smtClean="0"/>
              <a:t>4/1/2019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CFD88-5F0A-4A48-8011-3688536C8374}" type="datetime1">
              <a:rPr lang="en-US" smtClean="0"/>
              <a:t>4/1/2019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C09E-97D2-4A6B-96C0-16CFC1ABC3BC}" type="datetime1">
              <a:rPr lang="en-US" smtClean="0"/>
              <a:t>4/1/2019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219034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3327" y="6356355"/>
            <a:ext cx="2457450" cy="36512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</a:lstStyle>
          <a:p>
            <a:fld id="{19F330B6-8612-4830-8CDF-1E12876C1D8F}" type="datetime1">
              <a:rPr lang="en-US" smtClean="0"/>
              <a:pPr/>
              <a:t>4/1/2019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</a:lstStyle>
          <a:p>
            <a:endParaRPr lang="en-CA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214911" y="6356355"/>
            <a:ext cx="2457450" cy="365125"/>
          </a:xfrm>
        </p:spPr>
        <p:txBody>
          <a:bodyPr/>
          <a:lstStyle>
            <a:lvl1pPr>
              <a:defRPr sz="2400" b="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9860EDB8-5305-433F-BE41-D7A86D811DB3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453326" y="1556117"/>
            <a:ext cx="8219035" cy="456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>
              <a:defRPr baseline="0">
                <a:latin typeface="Times New Roman" panose="02020603050405020304" pitchFamily="18" charset="0"/>
              </a:defRPr>
            </a:lvl1pPr>
            <a:lvl2pPr marL="808038" indent="-350838"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189" indent="0" latinLnBrk="0">
              <a:buNone/>
              <a:defRPr lang="zh-CN" sz="2000"/>
            </a:lvl2pPr>
            <a:lvl3pPr marL="914377" indent="0" latinLnBrk="0">
              <a:buNone/>
              <a:defRPr lang="zh-CN" sz="1800"/>
            </a:lvl3pPr>
            <a:lvl4pPr marL="1371566" indent="0" latinLnBrk="0">
              <a:buNone/>
              <a:defRPr lang="zh-CN" sz="1600"/>
            </a:lvl4pPr>
            <a:lvl5pPr marL="1828754" indent="0" latinLnBrk="0">
              <a:buNone/>
              <a:defRPr lang="zh-CN" sz="1600"/>
            </a:lvl5pPr>
            <a:lvl6pPr marL="2285943" indent="0" latinLnBrk="0">
              <a:buNone/>
              <a:defRPr lang="zh-CN" sz="1600"/>
            </a:lvl6pPr>
            <a:lvl7pPr marL="2743131" indent="0" latinLnBrk="0">
              <a:buNone/>
              <a:defRPr lang="zh-CN" sz="1600"/>
            </a:lvl7pPr>
            <a:lvl8pPr marL="3200320" indent="0" latinLnBrk="0">
              <a:buNone/>
              <a:defRPr lang="zh-CN" sz="1600"/>
            </a:lvl8pPr>
            <a:lvl9pPr marL="3657509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F6FB-F13B-4035-8D47-EB40D3BB776D}" type="datetime1">
              <a:rPr lang="en-US" smtClean="0"/>
              <a:t>4/1/2019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BFAB-69FB-4397-B8D6-803531780E5B}" type="datetime1">
              <a:rPr lang="en-US" smtClean="0"/>
              <a:t>4/1/2019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189" indent="0" latinLnBrk="0">
              <a:buNone/>
              <a:defRPr lang="zh-CN" sz="2000" b="1"/>
            </a:lvl2pPr>
            <a:lvl3pPr marL="914377" indent="0" latinLnBrk="0">
              <a:buNone/>
              <a:defRPr lang="zh-CN" sz="1800" b="1"/>
            </a:lvl3pPr>
            <a:lvl4pPr marL="1371566" indent="0" latinLnBrk="0">
              <a:buNone/>
              <a:defRPr lang="zh-CN" sz="1600" b="1"/>
            </a:lvl4pPr>
            <a:lvl5pPr marL="1828754" indent="0" latinLnBrk="0">
              <a:buNone/>
              <a:defRPr lang="zh-CN" sz="1600" b="1"/>
            </a:lvl5pPr>
            <a:lvl6pPr marL="2285943" indent="0" latinLnBrk="0">
              <a:buNone/>
              <a:defRPr lang="zh-CN" sz="1600" b="1"/>
            </a:lvl6pPr>
            <a:lvl7pPr marL="2743131" indent="0" latinLnBrk="0">
              <a:buNone/>
              <a:defRPr lang="zh-CN" sz="1600" b="1"/>
            </a:lvl7pPr>
            <a:lvl8pPr marL="3200320" indent="0" latinLnBrk="0">
              <a:buNone/>
              <a:defRPr lang="zh-CN" sz="1600" b="1"/>
            </a:lvl8pPr>
            <a:lvl9pPr marL="3657509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189" indent="0" latinLnBrk="0">
              <a:buNone/>
              <a:defRPr lang="zh-CN" sz="2000" b="1"/>
            </a:lvl2pPr>
            <a:lvl3pPr marL="914377" indent="0" latinLnBrk="0">
              <a:buNone/>
              <a:defRPr lang="zh-CN" sz="1800" b="1"/>
            </a:lvl3pPr>
            <a:lvl4pPr marL="1371566" indent="0" latinLnBrk="0">
              <a:buNone/>
              <a:defRPr lang="zh-CN" sz="1600" b="1"/>
            </a:lvl4pPr>
            <a:lvl5pPr marL="1828754" indent="0" latinLnBrk="0">
              <a:buNone/>
              <a:defRPr lang="zh-CN" sz="1600" b="1"/>
            </a:lvl5pPr>
            <a:lvl6pPr marL="2285943" indent="0" latinLnBrk="0">
              <a:buNone/>
              <a:defRPr lang="zh-CN" sz="1600" b="1"/>
            </a:lvl6pPr>
            <a:lvl7pPr marL="2743131" indent="0" latinLnBrk="0">
              <a:buNone/>
              <a:defRPr lang="zh-CN" sz="1600" b="1"/>
            </a:lvl7pPr>
            <a:lvl8pPr marL="3200320" indent="0" latinLnBrk="0">
              <a:buNone/>
              <a:defRPr lang="zh-CN" sz="1600" b="1"/>
            </a:lvl8pPr>
            <a:lvl9pPr marL="3657509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A8B3-1980-44C7-AE95-CFDA6475EA70}" type="datetime1">
              <a:rPr lang="en-US" smtClean="0"/>
              <a:t>4/1/2019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DC1F-18F0-4460-A40A-0B7329F1485C}" type="datetime1">
              <a:rPr lang="en-US" smtClean="0"/>
              <a:t>4/1/2019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8288E-9B64-44FD-B3DD-01660B384D60}" type="datetime1">
              <a:rPr lang="en-US" smtClean="0"/>
              <a:t>4/1/2019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189" indent="0" latinLnBrk="0">
              <a:buNone/>
              <a:defRPr lang="zh-CN" sz="1400"/>
            </a:lvl2pPr>
            <a:lvl3pPr marL="914377" indent="0" latinLnBrk="0">
              <a:buNone/>
              <a:defRPr lang="zh-CN" sz="1200"/>
            </a:lvl3pPr>
            <a:lvl4pPr marL="1371566" indent="0" latinLnBrk="0">
              <a:buNone/>
              <a:defRPr lang="zh-CN" sz="1000"/>
            </a:lvl4pPr>
            <a:lvl5pPr marL="1828754" indent="0" latinLnBrk="0">
              <a:buNone/>
              <a:defRPr lang="zh-CN" sz="1000"/>
            </a:lvl5pPr>
            <a:lvl6pPr marL="2285943" indent="0" latinLnBrk="0">
              <a:buNone/>
              <a:defRPr lang="zh-CN" sz="1000"/>
            </a:lvl6pPr>
            <a:lvl7pPr marL="2743131" indent="0" latinLnBrk="0">
              <a:buNone/>
              <a:defRPr lang="zh-CN" sz="1000"/>
            </a:lvl7pPr>
            <a:lvl8pPr marL="3200320" indent="0" latinLnBrk="0">
              <a:buNone/>
              <a:defRPr lang="zh-CN" sz="1000"/>
            </a:lvl8pPr>
            <a:lvl9pPr marL="3657509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97F3-E215-4A97-8304-C39C40702D96}" type="datetime1">
              <a:rPr lang="en-US" smtClean="0"/>
              <a:t>4/1/2019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189" indent="0" latinLnBrk="0">
              <a:buNone/>
              <a:defRPr lang="zh-CN" sz="2800"/>
            </a:lvl2pPr>
            <a:lvl3pPr marL="914377" indent="0" latinLnBrk="0">
              <a:buNone/>
              <a:defRPr lang="zh-CN" sz="2400"/>
            </a:lvl3pPr>
            <a:lvl4pPr marL="1371566" indent="0" latinLnBrk="0">
              <a:buNone/>
              <a:defRPr lang="zh-CN" sz="2000"/>
            </a:lvl4pPr>
            <a:lvl5pPr marL="1828754" indent="0" latinLnBrk="0">
              <a:buNone/>
              <a:defRPr lang="zh-CN" sz="2000"/>
            </a:lvl5pPr>
            <a:lvl6pPr marL="2285943" indent="0" latinLnBrk="0">
              <a:buNone/>
              <a:defRPr lang="zh-CN" sz="2000"/>
            </a:lvl6pPr>
            <a:lvl7pPr marL="2743131" indent="0" latinLnBrk="0">
              <a:buNone/>
              <a:defRPr lang="zh-CN" sz="2000"/>
            </a:lvl7pPr>
            <a:lvl8pPr marL="3200320" indent="0" latinLnBrk="0">
              <a:buNone/>
              <a:defRPr lang="zh-CN" sz="2000"/>
            </a:lvl8pPr>
            <a:lvl9pPr marL="3657509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189" indent="0" latinLnBrk="0">
              <a:buNone/>
              <a:defRPr lang="zh-CN" sz="1400"/>
            </a:lvl2pPr>
            <a:lvl3pPr marL="914377" indent="0" latinLnBrk="0">
              <a:buNone/>
              <a:defRPr lang="zh-CN" sz="1200"/>
            </a:lvl3pPr>
            <a:lvl4pPr marL="1371566" indent="0" latinLnBrk="0">
              <a:buNone/>
              <a:defRPr lang="zh-CN" sz="1000"/>
            </a:lvl4pPr>
            <a:lvl5pPr marL="1828754" indent="0" latinLnBrk="0">
              <a:buNone/>
              <a:defRPr lang="zh-CN" sz="1000"/>
            </a:lvl5pPr>
            <a:lvl6pPr marL="2285943" indent="0" latinLnBrk="0">
              <a:buNone/>
              <a:defRPr lang="zh-CN" sz="1000"/>
            </a:lvl6pPr>
            <a:lvl7pPr marL="2743131" indent="0" latinLnBrk="0">
              <a:buNone/>
              <a:defRPr lang="zh-CN" sz="1000"/>
            </a:lvl7pPr>
            <a:lvl8pPr marL="3200320" indent="0" latinLnBrk="0">
              <a:buNone/>
              <a:defRPr lang="zh-CN" sz="1000"/>
            </a:lvl8pPr>
            <a:lvl9pPr marL="3657509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D48C1-9767-4E5F-A286-3F1F440C5CAE}" type="datetime1">
              <a:rPr lang="en-US" smtClean="0"/>
              <a:t>4/1/2019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Microsoft YaHei UI" panose="020B0503020204020204" pitchFamily="34" charset="-122"/>
              </a:defRPr>
            </a:lvl1pPr>
          </a:lstStyle>
          <a:p>
            <a:fld id="{7BB47287-6E63-4D40-960A-B7261A9EBC37}" type="datetime1">
              <a:rPr lang="en-US" altLang="zh-CN" smtClean="0"/>
              <a:pPr/>
              <a:t>4/1/2019</a:t>
            </a:fld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Microsoft YaHei UI" panose="020B0503020204020204" pitchFamily="34" charset="-122"/>
              </a:defRPr>
            </a:lvl1pPr>
          </a:lstStyle>
          <a:p>
            <a:endParaRPr lang="en-CA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377" rtl="0" eaLnBrk="1" latinLnBrk="0" hangingPunct="1">
        <a:spcBef>
          <a:spcPct val="0"/>
        </a:spcBef>
        <a:buNone/>
        <a:defRPr lang="zh-CN" sz="4400" kern="1200" baseline="0">
          <a:solidFill>
            <a:schemeClr val="tx1"/>
          </a:solidFill>
          <a:latin typeface="Segoe UI" panose="020B0502040204020203" pitchFamily="34" charset="0"/>
          <a:ea typeface="Microsoft YaHei UI" panose="020B0503020204020204" pitchFamily="34" charset="-122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ct val="30000"/>
        </a:spcBef>
        <a:buFont typeface="Arial" panose="020B0604020202020204" pitchFamily="34" charset="0"/>
        <a:buChar char="•"/>
        <a:defRPr lang="zh-CN" sz="2800" kern="1200" baseline="0">
          <a:solidFill>
            <a:schemeClr val="tx1"/>
          </a:solidFill>
          <a:latin typeface="Times New Roman" panose="02020603050405020304" pitchFamily="18" charset="0"/>
          <a:ea typeface="Microsoft YaHei UI" panose="020B0503020204020204" pitchFamily="34" charset="-122"/>
          <a:cs typeface="+mn-cs"/>
        </a:defRPr>
      </a:lvl1pPr>
      <a:lvl2pPr marL="685783" indent="-228594" algn="l" defTabSz="914377" rtl="0" eaLnBrk="1" latinLnBrk="0" hangingPunct="1">
        <a:lnSpc>
          <a:spcPct val="100000"/>
        </a:lnSpc>
        <a:spcBef>
          <a:spcPct val="30000"/>
        </a:spcBef>
        <a:buFont typeface="Arial" panose="020B0604020202020204" pitchFamily="34" charset="0"/>
        <a:buChar char="•"/>
        <a:defRPr lang="zh-CN" sz="2400" kern="1200" baseline="0">
          <a:solidFill>
            <a:schemeClr val="tx1"/>
          </a:solidFill>
          <a:latin typeface="Times New Roman" panose="02020603050405020304" pitchFamily="18" charset="0"/>
          <a:ea typeface="Microsoft YaHei UI" panose="020B0503020204020204" pitchFamily="34" charset="-122"/>
          <a:cs typeface="+mn-cs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ct val="30000"/>
        </a:spcBef>
        <a:buFont typeface="Arial" panose="020B0604020202020204" pitchFamily="34" charset="0"/>
        <a:buChar char="•"/>
        <a:defRPr lang="zh-CN" sz="2000" kern="1200" baseline="0">
          <a:solidFill>
            <a:schemeClr val="tx1"/>
          </a:solidFill>
          <a:latin typeface="Times New Roman" panose="02020603050405020304" pitchFamily="18" charset="0"/>
          <a:ea typeface="Microsoft YaHei UI" panose="020B0503020204020204" pitchFamily="34" charset="-122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 baseline="0">
          <a:solidFill>
            <a:schemeClr val="tx1"/>
          </a:solidFill>
          <a:latin typeface="Times New Roman" panose="02020603050405020304" pitchFamily="18" charset="0"/>
          <a:ea typeface="Microsoft YaHei UI" panose="020B0503020204020204" pitchFamily="34" charset="-122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 baseline="0">
          <a:solidFill>
            <a:schemeClr val="tx1"/>
          </a:solidFill>
          <a:latin typeface="Times New Roman" panose="02020603050405020304" pitchFamily="18" charset="0"/>
          <a:ea typeface="Microsoft YaHei UI" panose="020B0503020204020204" pitchFamily="34" charset="-122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460091"/>
            <a:ext cx="8633337" cy="1755057"/>
          </a:xfrm>
        </p:spPr>
        <p:txBody>
          <a:bodyPr>
            <a:normAutofit/>
          </a:bodyPr>
          <a:lstStyle/>
          <a:p>
            <a:pPr algn="r"/>
            <a:r>
              <a:rPr lang="zh-CN" altLang="zh-CN" sz="4800" dirty="0">
                <a:latin typeface="Microsoft YaHei" charset="-122"/>
                <a:ea typeface="Microsoft YaHei" charset="-122"/>
                <a:cs typeface="Microsoft YaHei" charset="-122"/>
              </a:rPr>
              <a:t>云计算概论</a:t>
            </a:r>
            <a:endParaRPr lang="zh-CN" sz="4800" b="1" dirty="0">
              <a:latin typeface="+mj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7561" y="5066367"/>
            <a:ext cx="5935776" cy="1137793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it-IT" altLang="zh-CN" dirty="0"/>
              <a:t>Dali Qin</a:t>
            </a:r>
          </a:p>
          <a:p>
            <a:pPr algn="r"/>
            <a:r>
              <a:rPr lang="it-IT" altLang="zh-CN" dirty="0" smtClean="0"/>
              <a:t>Spring, </a:t>
            </a:r>
            <a:r>
              <a:rPr lang="it-IT" altLang="zh-CN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59344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什么是云计算？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CA" smtClean="0"/>
              <a:pPr/>
              <a:t>2</a:t>
            </a:fld>
            <a:endParaRPr lang="en-CA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3326" y="1556116"/>
            <a:ext cx="8219035" cy="51653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云计算（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cloud computing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）是基于互联网的相关服务的增加、使用和交付模式，通常涉及通过互联网来提供动态易扩展且经常是虚拟化的资源。</a:t>
            </a:r>
          </a:p>
          <a:p>
            <a:pPr>
              <a:lnSpc>
                <a:spcPct val="170000"/>
              </a:lnSpc>
            </a:pP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美国国家标准与技术研究院（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NIST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）的</a:t>
            </a:r>
            <a:r>
              <a:rPr lang="zh-CN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定义</a:t>
            </a:r>
            <a:endParaRPr lang="en-US" altLang="zh-CN" dirty="0" smtClean="0"/>
          </a:p>
          <a:p>
            <a:pPr lvl="1">
              <a:lnSpc>
                <a:spcPct val="160000"/>
              </a:lnSpc>
            </a:pP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云计算是一种</a:t>
            </a:r>
            <a:r>
              <a:rPr lang="zh-CN" altLang="zh-CN" b="1" dirty="0">
                <a:latin typeface="Microsoft YaHei" charset="-122"/>
                <a:ea typeface="Microsoft YaHei" charset="-122"/>
                <a:cs typeface="Microsoft YaHei" charset="-122"/>
              </a:rPr>
              <a:t>按使用量付费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的</a:t>
            </a:r>
            <a:r>
              <a:rPr lang="zh-CN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模式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提供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可用的、便捷的、按需的网络访问， 进入</a:t>
            </a:r>
            <a:r>
              <a:rPr lang="zh-CN" altLang="zh-CN" b="1" dirty="0">
                <a:latin typeface="Microsoft YaHei" charset="-122"/>
                <a:ea typeface="Microsoft YaHei" charset="-122"/>
                <a:cs typeface="Microsoft YaHei" charset="-122"/>
              </a:rPr>
              <a:t>可配置的计算资源共享池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（资源包括网络、服务器、存储、应用软件、服务</a:t>
            </a:r>
            <a:r>
              <a:rPr lang="zh-CN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这些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资源能够被快速提供，只需投入</a:t>
            </a:r>
            <a:r>
              <a:rPr lang="zh-CN" altLang="zh-CN" b="1" dirty="0">
                <a:latin typeface="Microsoft YaHei" charset="-122"/>
                <a:ea typeface="Microsoft YaHei" charset="-122"/>
                <a:cs typeface="Microsoft YaHei" charset="-122"/>
              </a:rPr>
              <a:t>很少的管理工作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，或与服务供应商进行很少的交互。</a:t>
            </a:r>
            <a:endParaRPr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36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云计算的产生背景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CA" smtClean="0"/>
              <a:pPr/>
              <a:t>3</a:t>
            </a:fld>
            <a:endParaRPr lang="en-CA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3326" y="1556116"/>
            <a:ext cx="8219035" cy="51653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大型机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客户端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服务器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dirty="0">
                <a:latin typeface="Microsoft YaHei" charset="-122"/>
                <a:ea typeface="Microsoft YaHei" charset="-122"/>
              </a:rPr>
              <a:t>云</a:t>
            </a:r>
            <a:r>
              <a:rPr lang="zh-CN" altLang="en-US" dirty="0" smtClean="0">
                <a:latin typeface="Microsoft YaHei" charset="-122"/>
                <a:ea typeface="Microsoft YaHei" charset="-122"/>
              </a:rPr>
              <a:t>计算</a:t>
            </a:r>
            <a:endParaRPr lang="en-US" altLang="zh-CN" dirty="0" smtClean="0">
              <a:latin typeface="Microsoft YaHei" charset="-122"/>
              <a:ea typeface="Microsoft YaHei" charset="-122"/>
            </a:endParaRPr>
          </a:p>
          <a:p>
            <a:pPr lvl="1"/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分布式计算（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Distributed Computing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并行计算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（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Parallel Computing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效用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计算（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Utility Computing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网络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存储（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Network Storage Technologies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虚拟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化（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Virtualization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负载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均衡（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Load Balance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热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备份冗余（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High Available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2741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云计算的发展历史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CA" smtClean="0"/>
              <a:pPr/>
              <a:t>4</a:t>
            </a:fld>
            <a:endParaRPr lang="en-CA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551660"/>
              </p:ext>
            </p:extLst>
          </p:nvPr>
        </p:nvGraphicFramePr>
        <p:xfrm>
          <a:off x="453327" y="1380214"/>
          <a:ext cx="8242750" cy="536440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683379"/>
                <a:gridCol w="6559371"/>
              </a:tblGrid>
              <a:tr h="46126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2000" b="1" u="none" strike="noStrike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年份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76213" indent="0" algn="l" fontAlgn="b">
                        <a:lnSpc>
                          <a:spcPct val="150000"/>
                        </a:lnSpc>
                      </a:pPr>
                      <a:r>
                        <a:rPr lang="zh-CN" altLang="en-US" sz="2000" b="1" u="none" strike="noStrike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云计算的发展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9525" marR="9525" marT="9525" marB="0" anchor="ctr"/>
                </a:tc>
              </a:tr>
              <a:tr h="45155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1983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76213" indent="0" algn="l" fontAlgn="b">
                        <a:lnSpc>
                          <a:spcPct val="150000"/>
                        </a:lnSpc>
                      </a:pPr>
                      <a:r>
                        <a:rPr lang="zh-CN" altLang="en-US" sz="1600" u="none" strike="noStrike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网络是电脑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9525" marR="9525" marT="9525" marB="0" anchor="ctr"/>
                </a:tc>
              </a:tr>
              <a:tr h="8128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2006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76213" indent="0" algn="l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Amazon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：弹性计算云服务（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EC2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）</a:t>
                      </a:r>
                      <a:b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</a:b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Google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：云计算的概念</a:t>
                      </a:r>
                    </a:p>
                  </a:txBody>
                  <a:tcPr marL="9525" marR="9525" marT="9525" marB="0" anchor="ctr"/>
                </a:tc>
              </a:tr>
              <a:tr h="42897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2007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76213" indent="0" algn="l" fontAlgn="b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Google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与 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IBM：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高校推广，提供技术支持</a:t>
                      </a:r>
                    </a:p>
                  </a:txBody>
                  <a:tcPr marL="9525" marR="9525" marT="9525" marB="0" anchor="ctr"/>
                </a:tc>
              </a:tr>
              <a:tr h="8128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2008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76213" indent="0" algn="l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IBM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：第一个云计算中心</a:t>
                      </a:r>
                      <a:b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</a:b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戴尔：申请云计算商标</a:t>
                      </a:r>
                    </a:p>
                  </a:txBody>
                  <a:tcPr marL="9525" marR="9525" marT="9525" marB="0" anchor="ctr"/>
                </a:tc>
              </a:tr>
              <a:tr h="44026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2010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76213" indent="0" algn="l" fontAlgn="b">
                        <a:lnSpc>
                          <a:spcPct val="150000"/>
                        </a:lnSpc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Novell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与 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CSA：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可信任云计算计划</a:t>
                      </a:r>
                    </a:p>
                  </a:txBody>
                  <a:tcPr marL="9525" marR="9525" marT="9525" marB="0" anchor="ctr"/>
                </a:tc>
              </a:tr>
              <a:tr h="114017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2013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76213" indent="0" algn="l" fontAlgn="b">
                        <a:lnSpc>
                          <a:spcPct val="150000"/>
                        </a:lnSpc>
                      </a:pP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中国</a:t>
                      </a:r>
                      <a:r>
                        <a:rPr lang="en-US" altLang="zh-CN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IaaS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：市场规模约为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10.5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亿元</a:t>
                      </a:r>
                      <a:b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</a:b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中国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PaaS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：市场规模增长近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20%</a:t>
                      </a:r>
                      <a:b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</a:b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全球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SaaS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：云计算领域最为成熟的细分市场</a:t>
                      </a:r>
                    </a:p>
                  </a:txBody>
                  <a:tcPr marL="9525" marR="9525" marT="9525" marB="0" anchor="ctr"/>
                </a:tc>
              </a:tr>
              <a:tr h="42897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2015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76213" indent="0" algn="l" fontAlgn="b">
                        <a:lnSpc>
                          <a:spcPct val="150000"/>
                        </a:lnSpc>
                      </a:pP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云计算方面的相关政策不断</a:t>
                      </a:r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更新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9525" marR="9525" marT="9525" marB="0" anchor="ctr"/>
                </a:tc>
              </a:tr>
              <a:tr h="382123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…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76213" indent="0">
                        <a:lnSpc>
                          <a:spcPct val="150000"/>
                        </a:lnSpc>
                        <a:tabLst>
                          <a:tab pos="176213" algn="l"/>
                        </a:tabLst>
                      </a:pPr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…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318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如何学好云计算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CA" smtClean="0"/>
              <a:pPr/>
              <a:t>5</a:t>
            </a:fld>
            <a:endParaRPr lang="en-CA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实现云计算则需要一整套的技术架构去实施，包括网络、服务器、存储、虚拟化等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虚拟</a:t>
            </a:r>
            <a:r>
              <a:rPr lang="zh-CN" altLang="en-US" dirty="0" smtClean="0"/>
              <a:t>化</a:t>
            </a:r>
            <a:r>
              <a:rPr lang="zh-CN" altLang="en-US" dirty="0"/>
              <a:t>：</a:t>
            </a:r>
            <a:endParaRPr lang="zh-CN" altLang="en-US" dirty="0"/>
          </a:p>
          <a:p>
            <a:pPr lvl="1"/>
            <a:r>
              <a:rPr lang="zh-CN" altLang="en-US" dirty="0"/>
              <a:t> 操作系统，懂得</a:t>
            </a:r>
            <a:r>
              <a:rPr lang="en-US" altLang="zh-CN" dirty="0"/>
              <a:t>Windows</a:t>
            </a:r>
            <a:r>
              <a:rPr lang="zh-CN" altLang="en-US" dirty="0"/>
              <a:t>操作系统的安装和基本操作、懂得</a:t>
            </a:r>
            <a:r>
              <a:rPr lang="en-US" altLang="zh-CN" dirty="0"/>
              <a:t>AD</a:t>
            </a:r>
            <a:r>
              <a:rPr lang="zh-CN" altLang="en-US" dirty="0"/>
              <a:t>域角色的安装和管理、懂得组策略的配置和管理；</a:t>
            </a:r>
          </a:p>
          <a:p>
            <a:pPr lvl="1"/>
            <a:r>
              <a:rPr lang="zh-CN" altLang="en-US" dirty="0" smtClean="0"/>
              <a:t>数据库</a:t>
            </a:r>
            <a:r>
              <a:rPr lang="zh-CN" altLang="en-US" dirty="0"/>
              <a:t>的安装和使用（如</a:t>
            </a:r>
            <a:r>
              <a:rPr lang="en-US" altLang="zh-CN" dirty="0"/>
              <a:t>SQL Server</a:t>
            </a:r>
            <a:r>
              <a:rPr lang="zh-CN" altLang="en-US" dirty="0"/>
              <a:t>）；</a:t>
            </a:r>
          </a:p>
          <a:p>
            <a:pPr lvl="1"/>
            <a:r>
              <a:rPr lang="zh-CN" altLang="en-US" dirty="0" smtClean="0"/>
              <a:t>存储</a:t>
            </a:r>
            <a:r>
              <a:rPr lang="zh-CN" altLang="en-US" dirty="0"/>
              <a:t>的基础知识（如磁盘性能、</a:t>
            </a:r>
            <a:r>
              <a:rPr lang="en-US" altLang="zh-CN" dirty="0"/>
              <a:t>RAID</a:t>
            </a:r>
            <a:r>
              <a:rPr lang="zh-CN" altLang="en-US" dirty="0"/>
              <a:t>等）、光纤交换机的使用等；</a:t>
            </a:r>
          </a:p>
          <a:p>
            <a:pPr lvl="1"/>
            <a:r>
              <a:rPr lang="zh-CN" altLang="en-US" dirty="0" smtClean="0"/>
              <a:t>网络</a:t>
            </a:r>
            <a:r>
              <a:rPr lang="zh-CN" altLang="en-US" dirty="0"/>
              <a:t>的基础知识（如</a:t>
            </a:r>
            <a:r>
              <a:rPr lang="en-US" altLang="zh-CN" dirty="0"/>
              <a:t>IP</a:t>
            </a:r>
            <a:r>
              <a:rPr lang="zh-CN" altLang="en-US" dirty="0"/>
              <a:t>地址规划、</a:t>
            </a:r>
            <a:r>
              <a:rPr lang="en-US" altLang="zh-CN" dirty="0"/>
              <a:t>VLAN</a:t>
            </a:r>
            <a:r>
              <a:rPr lang="zh-CN" altLang="en-US" dirty="0"/>
              <a:t>等）。</a:t>
            </a:r>
          </a:p>
        </p:txBody>
      </p:sp>
    </p:spTree>
    <p:extLst>
      <p:ext uri="{BB962C8B-B14F-4D97-AF65-F5344CB8AC3E}">
        <p14:creationId xmlns:p14="http://schemas.microsoft.com/office/powerpoint/2010/main" val="1073385746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8D8B3457135D67479991424C624CBB4704002439B9162B2E88498A324BEFF3815221" ma:contentTypeVersion="55" ma:contentTypeDescription="Create a new document." ma:contentTypeScope="" ma:versionID="a7e4f43ee53fc86ae1dd6272262eb9fb">
  <xsd:schema xmlns:xsd="http://www.w3.org/2001/XMLSchema" xmlns:xs="http://www.w3.org/2001/XMLSchema" xmlns:p="http://schemas.microsoft.com/office/2006/metadata/properties" xmlns:ns2="905c3888-6285-45d0-bd76-60a9ac2d738c" xmlns:ns3="a0b64b53-fba7-43ca-b952-90e5e74773dd" targetNamespace="http://schemas.microsoft.com/office/2006/metadata/properties" ma:root="true" ma:fieldsID="12cd52f9b34cd953802493d919c383c5" ns2:_="" ns3:_="">
    <xsd:import namespace="905c3888-6285-45d0-bd76-60a9ac2d738c"/>
    <xsd:import namespace="a0b64b53-fba7-43ca-b952-90e5e74773dd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5c3888-6285-45d0-bd76-60a9ac2d738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2fd52ad2-63b0-4f05-b7aa-a17a1c48ca45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5FC5A58-2851-427E-95B4-AFAF1C73BA4D}" ma:internalName="CSXSubmissionMarket" ma:readOnly="false" ma:showField="MarketName" ma:web="905c3888-6285-45d0-bd76-60a9ac2d738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d402824c-da96-4981-b598-df734aacbc3e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F948D4D-A57E-4E3F-87E9-0ABE9F2D748E}" ma:internalName="InProjectListLookup" ma:readOnly="true" ma:showField="InProjectLis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b8eee2a3-2d4f-4b12-b229-9e667c371718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F948D4D-A57E-4E3F-87E9-0ABE9F2D748E}" ma:internalName="LastCompleteVersionLookup" ma:readOnly="true" ma:showField="LastComplete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F948D4D-A57E-4E3F-87E9-0ABE9F2D748E}" ma:internalName="LastPreviewErrorLookup" ma:readOnly="true" ma:showField="LastPreviewError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F948D4D-A57E-4E3F-87E9-0ABE9F2D748E}" ma:internalName="LastPreviewResultLookup" ma:readOnly="true" ma:showField="LastPreviewResul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F948D4D-A57E-4E3F-87E9-0ABE9F2D748E}" ma:internalName="LastPreviewAttemptDateLookup" ma:readOnly="true" ma:showField="LastPreviewAttemptDat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F948D4D-A57E-4E3F-87E9-0ABE9F2D748E}" ma:internalName="LastPreviewedByLookup" ma:readOnly="true" ma:showField="LastPreviewedBy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F948D4D-A57E-4E3F-87E9-0ABE9F2D748E}" ma:internalName="LastPreviewTimeLookup" ma:readOnly="true" ma:showField="LastPreviewTi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F948D4D-A57E-4E3F-87E9-0ABE9F2D748E}" ma:internalName="LastPreviewVersionLookup" ma:readOnly="true" ma:showField="LastPreview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F948D4D-A57E-4E3F-87E9-0ABE9F2D748E}" ma:internalName="LastPublishErrorLookup" ma:readOnly="true" ma:showField="LastPublishError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F948D4D-A57E-4E3F-87E9-0ABE9F2D748E}" ma:internalName="LastPublishResultLookup" ma:readOnly="true" ma:showField="LastPublishResul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F948D4D-A57E-4E3F-87E9-0ABE9F2D748E}" ma:internalName="LastPublishAttemptDateLookup" ma:readOnly="true" ma:showField="LastPublishAttemptDat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F948D4D-A57E-4E3F-87E9-0ABE9F2D748E}" ma:internalName="LastPublishedByLookup" ma:readOnly="true" ma:showField="LastPublishedBy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F948D4D-A57E-4E3F-87E9-0ABE9F2D748E}" ma:internalName="LastPublishTimeLookup" ma:readOnly="true" ma:showField="LastPublishTi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F948D4D-A57E-4E3F-87E9-0ABE9F2D748E}" ma:internalName="LastPublishVersionLookup" ma:readOnly="true" ma:showField="LastPublish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B1EFB310-8154-40EE-A736-2FF11D479763}" ma:internalName="LocLastLocAttemptVersionLookup" ma:readOnly="false" ma:showField="LastLocAttemptVersion" ma:web="905c3888-6285-45d0-bd76-60a9ac2d738c">
      <xsd:simpleType>
        <xsd:restriction base="dms:Lookup"/>
      </xsd:simpleType>
    </xsd:element>
    <xsd:element name="LocLastLocAttemptVersionTypeLookup" ma:index="72" nillable="true" ma:displayName="Loc Last Loc Attempt Version Type" ma:default="" ma:list="{B1EFB310-8154-40EE-A736-2FF11D479763}" ma:internalName="LocLastLocAttemptVersionTypeLookup" ma:readOnly="true" ma:showField="LastLocAttemptVersionType" ma:web="905c3888-6285-45d0-bd76-60a9ac2d738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B1EFB310-8154-40EE-A736-2FF11D479763}" ma:internalName="LocNewPublishedVersionLookup" ma:readOnly="true" ma:showField="NewPublishedVersion" ma:web="905c3888-6285-45d0-bd76-60a9ac2d738c">
      <xsd:simpleType>
        <xsd:restriction base="dms:Lookup"/>
      </xsd:simpleType>
    </xsd:element>
    <xsd:element name="LocOverallHandbackStatusLookup" ma:index="76" nillable="true" ma:displayName="Loc Overall Handback Status" ma:default="" ma:list="{B1EFB310-8154-40EE-A736-2FF11D479763}" ma:internalName="LocOverallHandbackStatusLookup" ma:readOnly="true" ma:showField="OverallHandbackStatus" ma:web="905c3888-6285-45d0-bd76-60a9ac2d738c">
      <xsd:simpleType>
        <xsd:restriction base="dms:Lookup"/>
      </xsd:simpleType>
    </xsd:element>
    <xsd:element name="LocOverallLocStatusLookup" ma:index="77" nillable="true" ma:displayName="Loc Overall Localize Status" ma:default="" ma:list="{B1EFB310-8154-40EE-A736-2FF11D479763}" ma:internalName="LocOverallLocStatusLookup" ma:readOnly="true" ma:showField="OverallLocStatus" ma:web="905c3888-6285-45d0-bd76-60a9ac2d738c">
      <xsd:simpleType>
        <xsd:restriction base="dms:Lookup"/>
      </xsd:simpleType>
    </xsd:element>
    <xsd:element name="LocOverallPreviewStatusLookup" ma:index="78" nillable="true" ma:displayName="Loc Overall Preview Status" ma:default="" ma:list="{B1EFB310-8154-40EE-A736-2FF11D479763}" ma:internalName="LocOverallPreviewStatusLookup" ma:readOnly="true" ma:showField="OverallPreviewStatus" ma:web="905c3888-6285-45d0-bd76-60a9ac2d738c">
      <xsd:simpleType>
        <xsd:restriction base="dms:Lookup"/>
      </xsd:simpleType>
    </xsd:element>
    <xsd:element name="LocOverallPublishStatusLookup" ma:index="79" nillable="true" ma:displayName="Loc Overall Publish Status" ma:default="" ma:list="{B1EFB310-8154-40EE-A736-2FF11D479763}" ma:internalName="LocOverallPublishStatusLookup" ma:readOnly="true" ma:showField="OverallPublishStatus" ma:web="905c3888-6285-45d0-bd76-60a9ac2d738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B1EFB310-8154-40EE-A736-2FF11D479763}" ma:internalName="LocProcessedForHandoffsLookup" ma:readOnly="true" ma:showField="ProcessedForHandoffs" ma:web="905c3888-6285-45d0-bd76-60a9ac2d738c">
      <xsd:simpleType>
        <xsd:restriction base="dms:Lookup"/>
      </xsd:simpleType>
    </xsd:element>
    <xsd:element name="LocProcessedForMarketsLookup" ma:index="82" nillable="true" ma:displayName="Loc Processed For Markets" ma:default="" ma:list="{B1EFB310-8154-40EE-A736-2FF11D479763}" ma:internalName="LocProcessedForMarketsLookup" ma:readOnly="true" ma:showField="ProcessedForMarkets" ma:web="905c3888-6285-45d0-bd76-60a9ac2d738c">
      <xsd:simpleType>
        <xsd:restriction base="dms:Lookup"/>
      </xsd:simpleType>
    </xsd:element>
    <xsd:element name="LocPublishedDependentAssetsLookup" ma:index="83" nillable="true" ma:displayName="Loc Published Dependent Assets" ma:default="" ma:list="{B1EFB310-8154-40EE-A736-2FF11D479763}" ma:internalName="LocPublishedDependentAssetsLookup" ma:readOnly="true" ma:showField="PublishedDependentAssets" ma:web="905c3888-6285-45d0-bd76-60a9ac2d738c">
      <xsd:simpleType>
        <xsd:restriction base="dms:Lookup"/>
      </xsd:simpleType>
    </xsd:element>
    <xsd:element name="LocPublishedLinkedAssetsLookup" ma:index="84" nillable="true" ma:displayName="Loc Published Linked Assets" ma:default="" ma:list="{B1EFB310-8154-40EE-A736-2FF11D479763}" ma:internalName="LocPublishedLinkedAssetsLookup" ma:readOnly="true" ma:showField="PublishedLinkedAssets" ma:web="905c3888-6285-45d0-bd76-60a9ac2d738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726a1ece-9747-4e7d-9113-bc8295fd2c1d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5FC5A58-2851-427E-95B4-AFAF1C73BA4D}" ma:internalName="Markets" ma:readOnly="false" ma:showField="MarketNa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F948D4D-A57E-4E3F-87E9-0ABE9F2D748E}" ma:internalName="NumOfRatingsLookup" ma:readOnly="true" ma:showField="NumOfRatings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F948D4D-A57E-4E3F-87E9-0ABE9F2D748E}" ma:internalName="PublishStatusLookup" ma:readOnly="false" ma:showField="PublishStatus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cba8db9d-85f8-47e4-85af-46018813972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72161567-9e55-4761-b65c-3c8149bfc4ca}" ma:internalName="TaxCatchAll" ma:showField="CatchAllData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72161567-9e55-4761-b65c-3c8149bfc4ca}" ma:internalName="TaxCatchAllLabel" ma:readOnly="true" ma:showField="CatchAllDataLabel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b64b53-fba7-43ca-b952-90e5e74773dd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0" ma:index="135" nillable="true" ma:displayName="Component" ma:internalName="Component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905c3888-6285-45d0-bd76-60a9ac2d738c">english</DirectSourceMarket>
    <ApprovalStatus xmlns="905c3888-6285-45d0-bd76-60a9ac2d738c">InProgress</ApprovalStatus>
    <MarketSpecific xmlns="905c3888-6285-45d0-bd76-60a9ac2d738c">false</MarketSpecific>
    <LocComments xmlns="905c3888-6285-45d0-bd76-60a9ac2d738c" xsi:nil="true"/>
    <ThumbnailAssetId xmlns="905c3888-6285-45d0-bd76-60a9ac2d738c" xsi:nil="true"/>
    <PrimaryImageGen xmlns="905c3888-6285-45d0-bd76-60a9ac2d738c">true</PrimaryImageGen>
    <LegacyData xmlns="905c3888-6285-45d0-bd76-60a9ac2d738c" xsi:nil="true"/>
    <LocRecommendedHandoff xmlns="905c3888-6285-45d0-bd76-60a9ac2d738c" xsi:nil="true"/>
    <BusinessGroup xmlns="905c3888-6285-45d0-bd76-60a9ac2d738c" xsi:nil="true"/>
    <BlockPublish xmlns="905c3888-6285-45d0-bd76-60a9ac2d738c">false</BlockPublish>
    <TPFriendlyName xmlns="905c3888-6285-45d0-bd76-60a9ac2d738c" xsi:nil="true"/>
    <NumericId xmlns="905c3888-6285-45d0-bd76-60a9ac2d738c" xsi:nil="true"/>
    <APEditor xmlns="905c3888-6285-45d0-bd76-60a9ac2d738c">
      <UserInfo>
        <DisplayName/>
        <AccountId xsi:nil="true"/>
        <AccountType/>
      </UserInfo>
    </APEditor>
    <SourceTitle xmlns="905c3888-6285-45d0-bd76-60a9ac2d738c" xsi:nil="true"/>
    <OpenTemplate xmlns="905c3888-6285-45d0-bd76-60a9ac2d738c">true</OpenTemplate>
    <UALocComments xmlns="905c3888-6285-45d0-bd76-60a9ac2d738c" xsi:nil="true"/>
    <ParentAssetId xmlns="905c3888-6285-45d0-bd76-60a9ac2d738c" xsi:nil="true"/>
    <IntlLangReviewDate xmlns="905c3888-6285-45d0-bd76-60a9ac2d738c" xsi:nil="true"/>
    <FeatureTagsTaxHTField0 xmlns="905c3888-6285-45d0-bd76-60a9ac2d738c">
      <Terms xmlns="http://schemas.microsoft.com/office/infopath/2007/PartnerControls"/>
    </FeatureTagsTaxHTField0>
    <PublishStatusLookup xmlns="905c3888-6285-45d0-bd76-60a9ac2d738c">
      <Value>479842</Value>
    </PublishStatusLookup>
    <Providers xmlns="905c3888-6285-45d0-bd76-60a9ac2d738c" xsi:nil="true"/>
    <MachineTranslated xmlns="905c3888-6285-45d0-bd76-60a9ac2d738c">false</MachineTranslated>
    <OriginalSourceMarket xmlns="905c3888-6285-45d0-bd76-60a9ac2d738c">english</OriginalSourceMarket>
    <APDescription xmlns="905c3888-6285-45d0-bd76-60a9ac2d738c" xsi:nil="true"/>
    <ClipArtFilename xmlns="905c3888-6285-45d0-bd76-60a9ac2d738c" xsi:nil="true"/>
    <ContentItem xmlns="905c3888-6285-45d0-bd76-60a9ac2d738c" xsi:nil="true"/>
    <TPInstallLocation xmlns="905c3888-6285-45d0-bd76-60a9ac2d738c" xsi:nil="true"/>
    <PublishTargets xmlns="905c3888-6285-45d0-bd76-60a9ac2d738c">OfficeOnlineVNext</PublishTargets>
    <TimesCloned xmlns="905c3888-6285-45d0-bd76-60a9ac2d738c" xsi:nil="true"/>
    <AssetStart xmlns="905c3888-6285-45d0-bd76-60a9ac2d738c">2012-06-20T23:39:00+00:00</AssetStart>
    <Provider xmlns="905c3888-6285-45d0-bd76-60a9ac2d738c" xsi:nil="true"/>
    <AcquiredFrom xmlns="905c3888-6285-45d0-bd76-60a9ac2d738c">Internal MS</AcquiredFrom>
    <FriendlyTitle xmlns="905c3888-6285-45d0-bd76-60a9ac2d738c" xsi:nil="true"/>
    <LastHandOff xmlns="905c3888-6285-45d0-bd76-60a9ac2d738c" xsi:nil="true"/>
    <TPClientViewer xmlns="905c3888-6285-45d0-bd76-60a9ac2d738c" xsi:nil="true"/>
    <UACurrentWords xmlns="905c3888-6285-45d0-bd76-60a9ac2d738c" xsi:nil="true"/>
    <ArtSampleDocs xmlns="905c3888-6285-45d0-bd76-60a9ac2d738c" xsi:nil="true"/>
    <UALocRecommendation xmlns="905c3888-6285-45d0-bd76-60a9ac2d738c">Localize</UALocRecommendation>
    <Manager xmlns="905c3888-6285-45d0-bd76-60a9ac2d738c" xsi:nil="true"/>
    <ShowIn xmlns="905c3888-6285-45d0-bd76-60a9ac2d738c">Show everywhere</ShowIn>
    <UANotes xmlns="905c3888-6285-45d0-bd76-60a9ac2d738c" xsi:nil="true"/>
    <TemplateStatus xmlns="905c3888-6285-45d0-bd76-60a9ac2d738c">Complete</TemplateStatus>
    <InternalTagsTaxHTField0 xmlns="905c3888-6285-45d0-bd76-60a9ac2d738c">
      <Terms xmlns="http://schemas.microsoft.com/office/infopath/2007/PartnerControls"/>
    </InternalTagsTaxHTField0>
    <CSXHash xmlns="905c3888-6285-45d0-bd76-60a9ac2d738c" xsi:nil="true"/>
    <Downloads xmlns="905c3888-6285-45d0-bd76-60a9ac2d738c">0</Downloads>
    <VoteCount xmlns="905c3888-6285-45d0-bd76-60a9ac2d738c" xsi:nil="true"/>
    <OOCacheId xmlns="905c3888-6285-45d0-bd76-60a9ac2d738c" xsi:nil="true"/>
    <IsDeleted xmlns="905c3888-6285-45d0-bd76-60a9ac2d738c">false</IsDeleted>
    <AssetExpire xmlns="905c3888-6285-45d0-bd76-60a9ac2d738c">2029-01-01T08:00:00+00:00</AssetExpire>
    <DSATActionTaken xmlns="905c3888-6285-45d0-bd76-60a9ac2d738c" xsi:nil="true"/>
    <CSXSubmissionMarket xmlns="905c3888-6285-45d0-bd76-60a9ac2d738c" xsi:nil="true"/>
    <TPExecutable xmlns="905c3888-6285-45d0-bd76-60a9ac2d738c" xsi:nil="true"/>
    <SubmitterId xmlns="905c3888-6285-45d0-bd76-60a9ac2d738c" xsi:nil="true"/>
    <EditorialTags xmlns="905c3888-6285-45d0-bd76-60a9ac2d738c" xsi:nil="true"/>
    <ApprovalLog xmlns="905c3888-6285-45d0-bd76-60a9ac2d738c" xsi:nil="true"/>
    <AssetType xmlns="905c3888-6285-45d0-bd76-60a9ac2d738c">TP</AssetType>
    <BugNumber xmlns="905c3888-6285-45d0-bd76-60a9ac2d738c" xsi:nil="true"/>
    <CSXSubmissionDate xmlns="905c3888-6285-45d0-bd76-60a9ac2d738c" xsi:nil="true"/>
    <CSXUpdate xmlns="905c3888-6285-45d0-bd76-60a9ac2d738c">false</CSXUpdate>
    <Milestone xmlns="905c3888-6285-45d0-bd76-60a9ac2d738c" xsi:nil="true"/>
    <RecommendationsModifier xmlns="905c3888-6285-45d0-bd76-60a9ac2d738c" xsi:nil="true"/>
    <OriginAsset xmlns="905c3888-6285-45d0-bd76-60a9ac2d738c" xsi:nil="true"/>
    <TPComponent xmlns="905c3888-6285-45d0-bd76-60a9ac2d738c" xsi:nil="true"/>
    <AssetId xmlns="905c3888-6285-45d0-bd76-60a9ac2d738c">TP102923943</AssetId>
    <IntlLocPriority xmlns="905c3888-6285-45d0-bd76-60a9ac2d738c" xsi:nil="true"/>
    <PolicheckWords xmlns="905c3888-6285-45d0-bd76-60a9ac2d738c" xsi:nil="true"/>
    <TPLaunchHelpLink xmlns="905c3888-6285-45d0-bd76-60a9ac2d738c" xsi:nil="true"/>
    <TPApplication xmlns="905c3888-6285-45d0-bd76-60a9ac2d738c" xsi:nil="true"/>
    <CrawlForDependencies xmlns="905c3888-6285-45d0-bd76-60a9ac2d738c">false</CrawlForDependencies>
    <HandoffToMSDN xmlns="905c3888-6285-45d0-bd76-60a9ac2d738c" xsi:nil="true"/>
    <PlannedPubDate xmlns="905c3888-6285-45d0-bd76-60a9ac2d738c" xsi:nil="true"/>
    <IntlLangReviewer xmlns="905c3888-6285-45d0-bd76-60a9ac2d738c" xsi:nil="true"/>
    <TrustLevel xmlns="905c3888-6285-45d0-bd76-60a9ac2d738c">1 Microsoft Managed Content</TrustLevel>
    <LocLastLocAttemptVersionLookup xmlns="905c3888-6285-45d0-bd76-60a9ac2d738c">843282</LocLastLocAttemptVersionLookup>
    <IsSearchable xmlns="905c3888-6285-45d0-bd76-60a9ac2d738c">true</IsSearchable>
    <TemplateTemplateType xmlns="905c3888-6285-45d0-bd76-60a9ac2d738c">PowerPoint Template - Slideshow Launch</TemplateTemplateType>
    <CampaignTagsTaxHTField0 xmlns="905c3888-6285-45d0-bd76-60a9ac2d738c">
      <Terms xmlns="http://schemas.microsoft.com/office/infopath/2007/PartnerControls"/>
    </CampaignTagsTaxHTField0>
    <TPNamespace xmlns="905c3888-6285-45d0-bd76-60a9ac2d738c" xsi:nil="true"/>
    <TaxCatchAll xmlns="905c3888-6285-45d0-bd76-60a9ac2d738c"/>
    <Markets xmlns="905c3888-6285-45d0-bd76-60a9ac2d738c"/>
    <UAProjectedTotalWords xmlns="905c3888-6285-45d0-bd76-60a9ac2d738c" xsi:nil="true"/>
    <IntlLangReview xmlns="905c3888-6285-45d0-bd76-60a9ac2d738c">false</IntlLangReview>
    <OutputCachingOn xmlns="905c3888-6285-45d0-bd76-60a9ac2d738c">false</OutputCachingOn>
    <AverageRating xmlns="905c3888-6285-45d0-bd76-60a9ac2d738c" xsi:nil="true"/>
    <LocMarketGroupTiers2 xmlns="905c3888-6285-45d0-bd76-60a9ac2d738c" xsi:nil="true"/>
    <APAuthor xmlns="905c3888-6285-45d0-bd76-60a9ac2d738c">
      <UserInfo>
        <DisplayName>REDMOND\v-sa</DisplayName>
        <AccountId>2467</AccountId>
        <AccountType/>
      </UserInfo>
    </APAuthor>
    <LocManualTestRequired xmlns="905c3888-6285-45d0-bd76-60a9ac2d738c">false</LocManualTestRequired>
    <TPCommandLine xmlns="905c3888-6285-45d0-bd76-60a9ac2d738c" xsi:nil="true"/>
    <TPAppVersion xmlns="905c3888-6285-45d0-bd76-60a9ac2d738c" xsi:nil="true"/>
    <EditorialStatus xmlns="905c3888-6285-45d0-bd76-60a9ac2d738c">Complete</EditorialStatus>
    <LastModifiedDateTime xmlns="905c3888-6285-45d0-bd76-60a9ac2d738c" xsi:nil="true"/>
    <ScenarioTagsTaxHTField0 xmlns="905c3888-6285-45d0-bd76-60a9ac2d738c">
      <Terms xmlns="http://schemas.microsoft.com/office/infopath/2007/PartnerControls"/>
    </ScenarioTagsTaxHTField0>
    <OriginalRelease xmlns="905c3888-6285-45d0-bd76-60a9ac2d738c">15</OriginalRelease>
    <TPLaunchHelpLinkType xmlns="905c3888-6285-45d0-bd76-60a9ac2d738c">Template</TPLaunchHelpLinkType>
    <LocalizationTagsTaxHTField0 xmlns="905c3888-6285-45d0-bd76-60a9ac2d738c">
      <Terms xmlns="http://schemas.microsoft.com/office/infopath/2007/PartnerControls"/>
    </LocalizationTagsTaxHTField0>
    <Description0 xmlns="a0b64b53-fba7-43ca-b952-90e5e74773dd" xsi:nil="true"/>
    <Component0 xmlns="a0b64b53-fba7-43ca-b952-90e5e74773dd" xsi:nil="true"/>
  </documentManagement>
</p:properti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9AED2A-7EC8-4DA0-9B6C-F22818BE65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5c3888-6285-45d0-bd76-60a9ac2d738c"/>
    <ds:schemaRef ds:uri="a0b64b53-fba7-43ca-b952-90e5e74773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A3ECAA-1471-46C2-A753-7478E8C0BE27}">
  <ds:schemaRefs>
    <ds:schemaRef ds:uri="http://purl.org/dc/terms/"/>
    <ds:schemaRef ds:uri="a0b64b53-fba7-43ca-b952-90e5e74773dd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905c3888-6285-45d0-bd76-60a9ac2d738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0</TotalTime>
  <Words>363</Words>
  <Application>Microsoft Office PowerPoint</Application>
  <PresentationFormat>全屏显示(4:3)</PresentationFormat>
  <Paragraphs>51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Microsoft YaHei UI</vt:lpstr>
      <vt:lpstr>宋体</vt:lpstr>
      <vt:lpstr>Microsoft YaHei</vt:lpstr>
      <vt:lpstr>Arial</vt:lpstr>
      <vt:lpstr>Calibri</vt:lpstr>
      <vt:lpstr>Segoe UI</vt:lpstr>
      <vt:lpstr>Segoe UI Light</vt:lpstr>
      <vt:lpstr>Times New Roman</vt:lpstr>
      <vt:lpstr>WelcomeDoc</vt:lpstr>
      <vt:lpstr>云计算概论</vt:lpstr>
      <vt:lpstr>什么是云计算？</vt:lpstr>
      <vt:lpstr>云计算的产生背景</vt:lpstr>
      <vt:lpstr>云计算的发展历史</vt:lpstr>
      <vt:lpstr>如何学好云计算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2019-01-07T23:22:40Z</dcterms:created>
  <dcterms:modified xsi:type="dcterms:W3CDTF">2019-04-01T13:44:38Z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0x0101008D8B3457135D67479991424C624CBB4704002439B9162B2E88498A324BEFF3815221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