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365" r:id="rId7"/>
    <p:sldId id="281" r:id="rId8"/>
    <p:sldId id="429" r:id="rId9"/>
    <p:sldId id="369" r:id="rId10"/>
    <p:sldId id="386" r:id="rId11"/>
    <p:sldId id="439" r:id="rId12"/>
    <p:sldId id="430" r:id="rId13"/>
    <p:sldId id="437" r:id="rId14"/>
    <p:sldId id="31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7BC0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CDB03-45EA-457A-9DEA-90AF8E29ACF7}" v="1" dt="2024-02-07T15:00:53.912"/>
    <p1510:client id="{F380EADF-6A4E-44F1-A377-2BAFE05ABDBB}" v="19308" dt="2024-02-08T12:06:5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87746"/>
  </p:normalViewPr>
  <p:slideViewPr>
    <p:cSldViewPr snapToGrid="0">
      <p:cViewPr varScale="1">
        <p:scale>
          <a:sx n="107" d="100"/>
          <a:sy n="107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7779-352D-4266-B34C-E3568CFA9023}" type="datetimeFigureOut">
              <a:rPr lang="es-ES" smtClean="0"/>
              <a:t>11/3/24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2475-3746-48F0-8777-1146C5DC1A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8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Librería se comporta como </a:t>
            </a:r>
            <a:r>
              <a:rPr lang="es-ES" dirty="0" err="1"/>
              <a:t>framework</a:t>
            </a:r>
            <a:endParaRPr lang="es-ES" dirty="0"/>
          </a:p>
          <a:p>
            <a:r>
              <a:rPr lang="es-ES" dirty="0"/>
              <a:t>De ella salen otros </a:t>
            </a:r>
            <a:r>
              <a:rPr lang="es-ES" dirty="0" err="1"/>
              <a:t>frameworks</a:t>
            </a:r>
            <a:endParaRPr lang="es-ES" dirty="0"/>
          </a:p>
          <a:p>
            <a:r>
              <a:rPr lang="es-ES" dirty="0"/>
              <a:t>Útil por el gran control que deja al programador</a:t>
            </a:r>
          </a:p>
          <a:p>
            <a:r>
              <a:rPr lang="es-ES" dirty="0"/>
              <a:t>Y por la gran cantidad de proyectos y librerías que tiene</a:t>
            </a:r>
          </a:p>
          <a:p>
            <a:r>
              <a:rPr lang="es-ES" dirty="0"/>
              <a:t>Virtual DOM</a:t>
            </a:r>
          </a:p>
          <a:p>
            <a:r>
              <a:rPr lang="es-ES" dirty="0"/>
              <a:t>JS por lo que puede usarse junto a otras arquitecturas (NO es compilado -&gt; en 2024 si)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8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estética nuestra labor, ni exclusivamente lógica, si no ambas: El usuario final no distingue.</a:t>
            </a:r>
          </a:p>
          <a:p>
            <a:r>
              <a:rPr lang="es-ES" dirty="0"/>
              <a:t>UX y UI abarcan más que la web</a:t>
            </a:r>
          </a:p>
          <a:p>
            <a:r>
              <a:rPr lang="es-ES" dirty="0"/>
              <a:t>Una web sin lógica de negocio no la hace un desarrollador web, la hace una persona de diseño o de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Procesado de datos: No siempre vamos a tener una manera de recuperar los datos tan limpia cómo con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!! Estamos en contacto con todos los puntos del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9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7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UI </a:t>
            </a:r>
            <a:r>
              <a:rPr lang="es-ES" dirty="0" err="1"/>
              <a:t>Hydration</a:t>
            </a:r>
            <a:endParaRPr lang="es-ES" dirty="0"/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2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Transición de una lógica en servidor a mucha responsabilidad en clientes</a:t>
            </a:r>
          </a:p>
          <a:p>
            <a:r>
              <a:rPr lang="es-ES" dirty="0"/>
              <a:t>Ahora de vuelta al servidor con Next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8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DD48-8C28-03EB-E3B2-B6E1050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458FA-A4D4-B9D9-D15F-65ADF805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A397F-A5C8-8792-24D2-F58EED5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B20BC-75F9-F77C-BDF0-F2E48BD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DAD6-5096-C479-A178-A1FFF88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1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5333-22A0-2A7A-B265-3ECC0E7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4DCEA-71CC-89D4-3D82-28F40FDC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CD26A-3968-0751-CF5C-978FBFA7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B91-F757-1308-FFBB-11737C43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4A4F4-111A-B851-D925-E15B538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216D2-5DB1-B427-E04B-4C7D6542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24020-41BB-DB5F-A1E9-A0B6F32D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0302B-F9BC-0551-9962-D45A9E5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4856-97C2-3591-5B92-7523891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6AA15-684F-8B0F-14B7-638977F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4EFE-F5A3-5A65-AD82-112398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78F40-FA83-FD9D-CD1A-9580BC1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CBA-615D-1B53-5D53-7F39616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6B887-7317-82C3-DEDE-C3DB423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4E2C-DCBF-BBA9-6F9F-6F4D4FC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646A-F63F-254F-9C68-0292B40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C502-08CF-E79D-36B5-A6797E2B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6FD4-033E-01FA-5F17-3CD89FE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8546-FC38-6C7F-1D33-BA6676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19274-17FD-8236-2A47-9994E28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42B-5064-3014-C82C-1EF3C46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34EC-8A78-503B-6B47-43CC9B3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83892-7E3B-F8CF-58D5-FA8AE04D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9D091-69FC-6DC7-359E-6ED9CA0D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0B8C-5E1F-DC7A-D4D1-907453E0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E6EAA-4215-EAD7-66D7-F56FC92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BB3D-F2BA-963F-4B5F-D581CFF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17DED-1B40-ECD1-E3AA-FC1DA394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EF887-C90F-9A69-1B1A-592F6A1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4C5C5-D11E-B1D4-27D1-20B7CF2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36A427-F98C-A294-EE2A-1EFDDD7A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C8CFA-6E7C-F1F8-30B0-2BB5EED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3DC4C-8293-B6D0-427B-851F01C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89E34-17AE-4F28-5792-C17E737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32F8-571F-5A6E-4E8E-0DCF48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8CC5B-E9E8-3784-9C76-C34E617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5C506-BA97-29BA-212F-8C1A271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1A11-9123-F5C4-FA71-1839D7C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DD0E6-7D53-8AD4-45DB-9D391D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D4F675-9D56-0558-FD31-73853C2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DCEB66-CC3B-5145-0521-62C17D8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33F-835C-0F63-492F-A175FD3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5937-7C7A-40C8-8753-97E91920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30ED9-52D7-963E-C6DE-07C68282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8E25E-6221-7CE6-B035-15DE379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ACB34-DE6D-F97D-0966-6BE82B72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C8628-8854-6517-C309-9AC00EF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B2A7-7D78-C02D-0B15-8895503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DF12D-F002-6BB1-5520-DDFBE7B1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31E3A-FAA5-9858-0EE4-9631DDA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95176-4FDE-678A-DDBE-5F899C2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CB80E-4380-333A-C2BE-1421607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E35C-38DA-C091-EA2D-E8ADCF1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AC933-68E3-DF11-FC99-E2C8DB5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9A286-8310-9DC6-2D05-471DC10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5C293-6C9D-320B-9097-90CE5451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85E9-3F29-6D4E-ACD6-665777B2053A}" type="datetimeFigureOut">
              <a:rPr lang="es-ES" smtClean="0"/>
              <a:t>11/3/24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738F5-C4FC-06C3-EA94-DEE5DDC5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FB153-E464-31B4-DB22-559F6BB2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1038193" y="1784310"/>
            <a:ext cx="7235445" cy="19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Desarrollo web</a:t>
            </a:r>
            <a:endParaRPr lang="es-ES" sz="4800" b="1" dirty="0">
              <a:solidFill>
                <a:schemeClr val="accent6"/>
              </a:solidFill>
              <a:latin typeface="Barlow" pitchFamily="2" charset="77"/>
              <a:ea typeface="Silom" pitchFamily="2" charset="-34"/>
              <a:cs typeface="Sama Devanagari" panose="020F06030405070603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1048447" y="3927416"/>
            <a:ext cx="548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Introducción al trabajo en frontales web mediante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React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 y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NextJS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5881408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436608" y="1438656"/>
            <a:ext cx="2294831" cy="197830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436607" y="3590116"/>
            <a:ext cx="2294831" cy="1978303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97EF5EB5-2D08-7790-E91D-C933A4231621}"/>
              </a:ext>
            </a:extLst>
          </p:cNvPr>
          <p:cNvSpPr/>
          <p:nvPr/>
        </p:nvSpPr>
        <p:spPr>
          <a:xfrm>
            <a:off x="7455407" y="2504579"/>
            <a:ext cx="2294831" cy="19783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750238" y="37632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183310" y="11906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4" y="5252694"/>
            <a:ext cx="1866080" cy="1141007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56728C3F-C85A-3E5B-42AE-00B8A5B7AF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2762" y="5252694"/>
            <a:ext cx="2294831" cy="9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EBEA6F-A61B-0FE5-26B2-87354319611C}"/>
              </a:ext>
            </a:extLst>
          </p:cNvPr>
          <p:cNvSpPr txBox="1"/>
          <p:nvPr/>
        </p:nvSpPr>
        <p:spPr>
          <a:xfrm>
            <a:off x="8018433" y="5820873"/>
            <a:ext cx="2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20 de febrero de 2024</a:t>
            </a:r>
          </a:p>
        </p:txBody>
      </p:sp>
    </p:spTree>
    <p:extLst>
      <p:ext uri="{BB962C8B-B14F-4D97-AF65-F5344CB8AC3E}">
        <p14:creationId xmlns:p14="http://schemas.microsoft.com/office/powerpoint/2010/main" val="14725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464986-E082-E4FA-8287-C7382C8C3489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React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4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0E3C09-8D1D-D98E-C2C2-CAE31AA7901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ABBF392B-51B9-7CD6-3D93-4B10BD2BF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94" y="3369249"/>
            <a:ext cx="2420112" cy="1479404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33D6BA40-83BF-8D45-2D8B-CFF023263EB7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89848" y="3607937"/>
            <a:ext cx="2420112" cy="1002028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43D161C-C4F5-0712-7391-E8F46973C609}"/>
              </a:ext>
            </a:extLst>
          </p:cNvPr>
          <p:cNvGrpSpPr/>
          <p:nvPr/>
        </p:nvGrpSpPr>
        <p:grpSpPr>
          <a:xfrm>
            <a:off x="3516630" y="2686693"/>
            <a:ext cx="4585716" cy="2566902"/>
            <a:chOff x="4885152" y="1912521"/>
            <a:chExt cx="7250481" cy="397327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22A20442-F7C3-77AD-2446-77C6D9C417B4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5CE3491C-D1DB-F433-A48A-114FE960AFB9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37CB1C1A-D395-A840-A465-C382886D00A4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DB0B38-1133-8ED0-545D-B7D3B05CCE54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3F0D1864-DE0F-E033-AB4A-909526E8CB6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48D099D-0913-34E7-2DFE-B7EC5AEEE0D3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C1E2C68A-D9E4-A92F-E74E-54A3013BDD62}"/>
                </a:ext>
              </a:extLst>
            </p:cNvPr>
            <p:cNvSpPr/>
            <p:nvPr/>
          </p:nvSpPr>
          <p:spPr>
            <a:xfrm>
              <a:off x="10974444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123EA361-09E8-133C-E2B6-EC7ED4464A61}"/>
              </a:ext>
            </a:extLst>
          </p:cNvPr>
          <p:cNvSpPr/>
          <p:nvPr/>
        </p:nvSpPr>
        <p:spPr>
          <a:xfrm>
            <a:off x="-2170582" y="805091"/>
            <a:ext cx="3093929" cy="26671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6AD6857D-EA97-FD1D-FA06-F12722489FC0}"/>
              </a:ext>
            </a:extLst>
          </p:cNvPr>
          <p:cNvSpPr/>
          <p:nvPr/>
        </p:nvSpPr>
        <p:spPr>
          <a:xfrm>
            <a:off x="-2170582" y="3600483"/>
            <a:ext cx="3093929" cy="26671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91E15AF-FF74-521E-8314-A4849AE5D99F}"/>
              </a:ext>
            </a:extLst>
          </p:cNvPr>
          <p:cNvSpPr/>
          <p:nvPr/>
        </p:nvSpPr>
        <p:spPr>
          <a:xfrm>
            <a:off x="411867" y="2240365"/>
            <a:ext cx="3093929" cy="2667180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E53D43C7-3801-3C60-8712-87B96FEB86EF}"/>
              </a:ext>
            </a:extLst>
          </p:cNvPr>
          <p:cNvSpPr/>
          <p:nvPr/>
        </p:nvSpPr>
        <p:spPr>
          <a:xfrm>
            <a:off x="2072650" y="1020301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0AD91DCB-41F1-D390-3558-53C35583478D}"/>
              </a:ext>
            </a:extLst>
          </p:cNvPr>
          <p:cNvSpPr/>
          <p:nvPr/>
        </p:nvSpPr>
        <p:spPr>
          <a:xfrm>
            <a:off x="2073693" y="5838125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1E6001-8AB1-4382-3BAA-A6AF9332B08C}"/>
              </a:ext>
            </a:extLst>
          </p:cNvPr>
          <p:cNvSpPr txBox="1"/>
          <p:nvPr/>
        </p:nvSpPr>
        <p:spPr>
          <a:xfrm>
            <a:off x="3334462" y="787063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ÍNDICE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81D92BD-3BAA-22FA-1A2F-BD4546556620}"/>
              </a:ext>
            </a:extLst>
          </p:cNvPr>
          <p:cNvGrpSpPr/>
          <p:nvPr/>
        </p:nvGrpSpPr>
        <p:grpSpPr>
          <a:xfrm>
            <a:off x="3547327" y="1795524"/>
            <a:ext cx="3596534" cy="909526"/>
            <a:chOff x="4774504" y="1710689"/>
            <a:chExt cx="3596534" cy="909526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A51953-9160-61FF-6BC1-EBA5996FA84D}"/>
                </a:ext>
              </a:extLst>
            </p:cNvPr>
            <p:cNvSpPr txBox="1"/>
            <p:nvPr/>
          </p:nvSpPr>
          <p:spPr>
            <a:xfrm>
              <a:off x="4774504" y="1710689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01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B7C3C6-5B06-A661-9E82-4AB3E8EAF669}"/>
                </a:ext>
              </a:extLst>
            </p:cNvPr>
            <p:cNvSpPr txBox="1"/>
            <p:nvPr/>
          </p:nvSpPr>
          <p:spPr>
            <a:xfrm>
              <a:off x="5651743" y="1796984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Introducción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42E8C0-B114-465F-010D-68B92DB98B68}"/>
                </a:ext>
              </a:extLst>
            </p:cNvPr>
            <p:cNvSpPr txBox="1"/>
            <p:nvPr/>
          </p:nvSpPr>
          <p:spPr>
            <a:xfrm>
              <a:off x="5626126" y="2096995"/>
              <a:ext cx="2744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Al desarrollo web y su papel en la transmisión de información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8D907D-280E-874F-5C35-D55E4CCEAFDF}"/>
              </a:ext>
            </a:extLst>
          </p:cNvPr>
          <p:cNvGrpSpPr/>
          <p:nvPr/>
        </p:nvGrpSpPr>
        <p:grpSpPr>
          <a:xfrm>
            <a:off x="3547327" y="3249088"/>
            <a:ext cx="3388718" cy="1131383"/>
            <a:chOff x="4774504" y="1689907"/>
            <a:chExt cx="3388718" cy="113138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ADBD5E-0075-5B16-734C-C72E92CA119B}"/>
                </a:ext>
              </a:extLst>
            </p:cNvPr>
            <p:cNvSpPr txBox="1"/>
            <p:nvPr/>
          </p:nvSpPr>
          <p:spPr>
            <a:xfrm>
              <a:off x="4774504" y="1689907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DF4981-2614-4E1C-8B1A-7515D386E06A}"/>
                </a:ext>
              </a:extLst>
            </p:cNvPr>
            <p:cNvSpPr txBox="1"/>
            <p:nvPr/>
          </p:nvSpPr>
          <p:spPr>
            <a:xfrm>
              <a:off x="5651743" y="1771932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Arquitecturas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F904BA8-F461-EB49-76CE-521D23842B4B}"/>
                </a:ext>
              </a:extLst>
            </p:cNvPr>
            <p:cNvSpPr txBox="1"/>
            <p:nvPr/>
          </p:nvSpPr>
          <p:spPr>
            <a:xfrm>
              <a:off x="5638654" y="2082626"/>
              <a:ext cx="252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Cómo se comunican los datos y cómo se estructura la aplicación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AEE7D0F-39DE-D15A-089D-E797759DF67A}"/>
              </a:ext>
            </a:extLst>
          </p:cNvPr>
          <p:cNvGrpSpPr/>
          <p:nvPr/>
        </p:nvGrpSpPr>
        <p:grpSpPr>
          <a:xfrm>
            <a:off x="3547327" y="4684405"/>
            <a:ext cx="3596534" cy="917365"/>
            <a:chOff x="4844560" y="1679516"/>
            <a:chExt cx="3464133" cy="91736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A6B8CF-89D7-158D-BDCC-2D3ECF929425}"/>
                </a:ext>
              </a:extLst>
            </p:cNvPr>
            <p:cNvSpPr txBox="1"/>
            <p:nvPr/>
          </p:nvSpPr>
          <p:spPr>
            <a:xfrm>
              <a:off x="4844560" y="1679516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3E3AE08-8F1C-8FCB-6191-85BB9432D84E}"/>
                </a:ext>
              </a:extLst>
            </p:cNvPr>
            <p:cNvSpPr txBox="1"/>
            <p:nvPr/>
          </p:nvSpPr>
          <p:spPr>
            <a:xfrm>
              <a:off x="5651743" y="1771932"/>
              <a:ext cx="1380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Protocolos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F58426-26CD-C3BF-8F5C-A9BDFEEAB975}"/>
                </a:ext>
              </a:extLst>
            </p:cNvPr>
            <p:cNvSpPr txBox="1"/>
            <p:nvPr/>
          </p:nvSpPr>
          <p:spPr>
            <a:xfrm>
              <a:off x="5638653" y="2073661"/>
              <a:ext cx="267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Que habilitan la arquitectura del sistema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A41D2C6-4491-1E1C-860A-E48524C9BA3E}"/>
              </a:ext>
            </a:extLst>
          </p:cNvPr>
          <p:cNvGrpSpPr/>
          <p:nvPr/>
        </p:nvGrpSpPr>
        <p:grpSpPr>
          <a:xfrm>
            <a:off x="7484534" y="1791981"/>
            <a:ext cx="4444223" cy="3661865"/>
            <a:chOff x="7510398" y="1791981"/>
            <a:chExt cx="4444223" cy="366186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44AA4C3-ADDE-1769-D233-25FC5E86E102}"/>
                </a:ext>
              </a:extLst>
            </p:cNvPr>
            <p:cNvGrpSpPr/>
            <p:nvPr/>
          </p:nvGrpSpPr>
          <p:grpSpPr>
            <a:xfrm>
              <a:off x="7510398" y="1791981"/>
              <a:ext cx="4444223" cy="2189126"/>
              <a:chOff x="4712052" y="1658734"/>
              <a:chExt cx="4444223" cy="218912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B2EB12-1633-1E46-BFCF-13513A9D77CF}"/>
                  </a:ext>
                </a:extLst>
              </p:cNvPr>
              <p:cNvSpPr txBox="1"/>
              <p:nvPr/>
            </p:nvSpPr>
            <p:spPr>
              <a:xfrm>
                <a:off x="4712052" y="1658734"/>
                <a:ext cx="888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04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090A77-3BAC-3B7F-E547-53126416ABBF}"/>
                  </a:ext>
                </a:extLst>
              </p:cNvPr>
              <p:cNvSpPr txBox="1"/>
              <p:nvPr/>
            </p:nvSpPr>
            <p:spPr>
              <a:xfrm>
                <a:off x="5600565" y="3229081"/>
                <a:ext cx="3555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React</a:t>
                </a:r>
                <a:endPara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5A883B8-441E-1B2F-C548-24CB89CCAB2A}"/>
                  </a:ext>
                </a:extLst>
              </p:cNvPr>
              <p:cNvSpPr txBox="1"/>
              <p:nvPr/>
            </p:nvSpPr>
            <p:spPr>
              <a:xfrm>
                <a:off x="5600565" y="3540083"/>
                <a:ext cx="2745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Y por qué está tan extendido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98CDEF5-A9D8-393F-A2F2-D72D718228C5}"/>
                </a:ext>
              </a:extLst>
            </p:cNvPr>
            <p:cNvGrpSpPr/>
            <p:nvPr/>
          </p:nvGrpSpPr>
          <p:grpSpPr>
            <a:xfrm>
              <a:off x="7562353" y="1939766"/>
              <a:ext cx="3790073" cy="2068372"/>
              <a:chOff x="4774504" y="380585"/>
              <a:chExt cx="3790073" cy="2068372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4ABADD3-BBE9-F288-539C-29F6460447E4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05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42F212D-A332-36EE-E961-1CA1E21AB628}"/>
                  </a:ext>
                </a:extLst>
              </p:cNvPr>
              <p:cNvSpPr txBox="1"/>
              <p:nvPr/>
            </p:nvSpPr>
            <p:spPr>
              <a:xfrm>
                <a:off x="5590682" y="380585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Seguridad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348E3E-C2B9-71B7-1C54-D1FD7794FDDC}"/>
                  </a:ext>
                </a:extLst>
              </p:cNvPr>
              <p:cNvSpPr txBox="1"/>
              <p:nvPr/>
            </p:nvSpPr>
            <p:spPr>
              <a:xfrm>
                <a:off x="5577592" y="691279"/>
                <a:ext cx="2986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Autenticación en aplicaciones web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70B7825-6C97-3700-D8AB-3C64F2A56FFF}"/>
                </a:ext>
              </a:extLst>
            </p:cNvPr>
            <p:cNvGrpSpPr/>
            <p:nvPr/>
          </p:nvGrpSpPr>
          <p:grpSpPr>
            <a:xfrm>
              <a:off x="7551961" y="4684405"/>
              <a:ext cx="4093923" cy="769441"/>
              <a:chOff x="4774504" y="1679516"/>
              <a:chExt cx="4093923" cy="7694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2440B75-715E-DFE8-D6A0-86E6D0DA19B9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06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C9D7324-5FC7-FF88-CB2C-678E58BC48BA}"/>
                  </a:ext>
                </a:extLst>
              </p:cNvPr>
              <p:cNvSpPr txBox="1"/>
              <p:nvPr/>
            </p:nvSpPr>
            <p:spPr>
              <a:xfrm>
                <a:off x="5651743" y="1771932"/>
                <a:ext cx="1757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Caso práctico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00A280B-1E36-53AC-F474-9689964DF484}"/>
                  </a:ext>
                </a:extLst>
              </p:cNvPr>
              <p:cNvSpPr txBox="1"/>
              <p:nvPr/>
            </p:nvSpPr>
            <p:spPr>
              <a:xfrm>
                <a:off x="5638653" y="2082626"/>
                <a:ext cx="3229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Con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NextJS</a:t>
                </a:r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 y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React</a:t>
                </a:r>
                <a:endParaRPr lang="es-ES" sz="1400" dirty="0">
                  <a:solidFill>
                    <a:srgbClr val="4D4D4D"/>
                  </a:solidFill>
                  <a:latin typeface="Barlow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165585" y="3521042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Al desarrollo web y su papel en la transmisión de información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54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Introducción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BA042E-5427-A562-5DD2-AA440D3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81" y="1661020"/>
            <a:ext cx="6848010" cy="45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FE5B1A5-F653-B5A8-3F0A-3D55C704CFB1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Contexto y </a:t>
            </a:r>
            <a:r>
              <a:rPr lang="es-ES" sz="44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estigmas</a:t>
            </a:r>
            <a:endParaRPr lang="es-ES" sz="4400" b="1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F4A7C-2863-2374-48BB-1E64E8F2641D}"/>
              </a:ext>
            </a:extLst>
          </p:cNvPr>
          <p:cNvSpPr txBox="1"/>
          <p:nvPr/>
        </p:nvSpPr>
        <p:spPr>
          <a:xfrm>
            <a:off x="516742" y="2057987"/>
            <a:ext cx="3741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las interacciones con el usuario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Diseña el flujo de interacción de la web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2BE55DA-E359-8BA0-0C42-3B9FB0B201E1}"/>
              </a:ext>
            </a:extLst>
          </p:cNvPr>
          <p:cNvSpPr txBox="1"/>
          <p:nvPr/>
        </p:nvSpPr>
        <p:spPr>
          <a:xfrm>
            <a:off x="516742" y="1102158"/>
            <a:ext cx="108493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desarrollo web consiste en crear aplicaciones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EFCE04-A430-66E3-1681-BCE62E48DB6A}"/>
              </a:ext>
            </a:extLst>
          </p:cNvPr>
          <p:cNvSpPr txBox="1"/>
          <p:nvPr/>
        </p:nvSpPr>
        <p:spPr>
          <a:xfrm>
            <a:off x="516742" y="4513893"/>
            <a:ext cx="374136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Desarrollador Web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Sama Devanagari" panose="020F06030405070603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Construye la interfaz especificada por el diseñador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Sigue las indicaciones establecidas en 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Conecta la lógica de negocio con el usuario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A3ABCD-DABD-B2E9-1157-8C51EAECCEAA}"/>
              </a:ext>
            </a:extLst>
          </p:cNvPr>
          <p:cNvSpPr txBox="1"/>
          <p:nvPr/>
        </p:nvSpPr>
        <p:spPr>
          <a:xfrm>
            <a:off x="516742" y="3285940"/>
            <a:ext cx="37413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 paleta de colores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Establece la disposición de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525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4B3A-9867-DBBD-C72D-0F9E237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62">
            <a:extLst>
              <a:ext uri="{FF2B5EF4-FFF2-40B4-BE49-F238E27FC236}">
                <a16:creationId xmlns:a16="http://schemas.microsoft.com/office/drawing/2014/main" id="{0C24DF01-1116-D031-C626-DB6B83661336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Flujo de datos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9D2F2B-5C6E-0B5F-61A5-007378157F8F}"/>
              </a:ext>
            </a:extLst>
          </p:cNvPr>
          <p:cNvSpPr txBox="1"/>
          <p:nvPr/>
        </p:nvSpPr>
        <p:spPr>
          <a:xfrm>
            <a:off x="516742" y="944844"/>
            <a:ext cx="107189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papel del </a:t>
            </a: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</a:t>
            </a: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 en el proceso de transmisión de los datos</a:t>
            </a:r>
          </a:p>
        </p:txBody>
      </p:sp>
      <p:pic>
        <p:nvPicPr>
          <p:cNvPr id="1026" name="Picture 2" descr="Backend - Iconos gratis de seo y web">
            <a:extLst>
              <a:ext uri="{FF2B5EF4-FFF2-40B4-BE49-F238E27FC236}">
                <a16:creationId xmlns:a16="http://schemas.microsoft.com/office/drawing/2014/main" id="{CD5594F4-CD98-40C9-2D97-C7925D18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29583"/>
            <a:ext cx="1680049" cy="16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nalysis Generic color lineal-color icon">
            <a:extLst>
              <a:ext uri="{FF2B5EF4-FFF2-40B4-BE49-F238E27FC236}">
                <a16:creationId xmlns:a16="http://schemas.microsoft.com/office/drawing/2014/main" id="{7DD77966-6E87-5680-368A-58B691E4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3" y="2609361"/>
            <a:ext cx="1600271" cy="16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- Iconos gratis de computadora">
            <a:extLst>
              <a:ext uri="{FF2B5EF4-FFF2-40B4-BE49-F238E27FC236}">
                <a16:creationId xmlns:a16="http://schemas.microsoft.com/office/drawing/2014/main" id="{E71DEC17-94FF-A0EE-3E44-8B755D34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1" y="2605007"/>
            <a:ext cx="1604625" cy="1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ont end Special Lineal color icon">
            <a:extLst>
              <a:ext uri="{FF2B5EF4-FFF2-40B4-BE49-F238E27FC236}">
                <a16:creationId xmlns:a16="http://schemas.microsoft.com/office/drawing/2014/main" id="{AEF818B5-3850-A2FB-FD18-8E5B0193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479" y="2529583"/>
            <a:ext cx="1896138" cy="18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EFFD118-0815-F01A-EA7F-58775E9FD392}"/>
              </a:ext>
            </a:extLst>
          </p:cNvPr>
          <p:cNvCxnSpPr>
            <a:endCxn id="1026" idx="1"/>
          </p:cNvCxnSpPr>
          <p:nvPr/>
        </p:nvCxnSpPr>
        <p:spPr>
          <a:xfrm>
            <a:off x="2387600" y="3369607"/>
            <a:ext cx="13970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2DB2EC3-9670-9381-E046-2F5B70F94133}"/>
              </a:ext>
            </a:extLst>
          </p:cNvPr>
          <p:cNvCxnSpPr>
            <a:cxnSpLocks/>
          </p:cNvCxnSpPr>
          <p:nvPr/>
        </p:nvCxnSpPr>
        <p:spPr>
          <a:xfrm flipV="1">
            <a:off x="5444461" y="3369607"/>
            <a:ext cx="1282892" cy="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4089BF-B16C-3E7C-165A-9E96E6AD82E6}"/>
              </a:ext>
            </a:extLst>
          </p:cNvPr>
          <p:cNvCxnSpPr>
            <a:cxnSpLocks/>
          </p:cNvCxnSpPr>
          <p:nvPr/>
        </p:nvCxnSpPr>
        <p:spPr>
          <a:xfrm>
            <a:off x="8502170" y="3364860"/>
            <a:ext cx="972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F258C-1400-D7EC-2A24-60361DD2D24B}"/>
              </a:ext>
            </a:extLst>
          </p:cNvPr>
          <p:cNvSpPr txBox="1"/>
          <p:nvPr/>
        </p:nvSpPr>
        <p:spPr>
          <a:xfrm>
            <a:off x="735903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Análisis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92B2A3-22CD-1377-60D0-45F448AB4653}"/>
              </a:ext>
            </a:extLst>
          </p:cNvPr>
          <p:cNvSpPr txBox="1"/>
          <p:nvPr/>
        </p:nvSpPr>
        <p:spPr>
          <a:xfrm>
            <a:off x="4155666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Backend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87C14D-9FD1-C4AF-1DD6-17DEC908F24A}"/>
              </a:ext>
            </a:extLst>
          </p:cNvPr>
          <p:cNvSpPr txBox="1"/>
          <p:nvPr/>
        </p:nvSpPr>
        <p:spPr>
          <a:xfrm>
            <a:off x="7442749" y="4425720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API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067E10-43D5-3933-2F52-3415CDFDE4A0}"/>
              </a:ext>
            </a:extLst>
          </p:cNvPr>
          <p:cNvSpPr txBox="1"/>
          <p:nvPr/>
        </p:nvSpPr>
        <p:spPr>
          <a:xfrm>
            <a:off x="10113945" y="4425719"/>
            <a:ext cx="200667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FrontEnd</a:t>
            </a:r>
            <a:endParaRPr lang="es-ES" sz="1600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223890" y="318461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Visión a alto nivel de las interacciones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34963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446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Visión a alto nivel de las responsabilidades de los nodos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Cliente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Servidor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3F0761-F399-9500-4A58-1123A84B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05" y="1250923"/>
            <a:ext cx="3568627" cy="299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C5CDBB5F-9EFD-4E91-0141-50143998B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668" y="5228860"/>
            <a:ext cx="4939699" cy="1139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089E92-D148-7E19-1316-C964C1BE1F7F}"/>
              </a:ext>
            </a:extLst>
          </p:cNvPr>
          <p:cNvSpPr txBox="1"/>
          <p:nvPr/>
        </p:nvSpPr>
        <p:spPr>
          <a:xfrm>
            <a:off x="778702" y="4577391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Autenticación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01803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Los pilares sobre los que se construye la web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Web </a:t>
            </a:r>
            <a:r>
              <a:rPr lang="es-ES" sz="2800" b="1" dirty="0" err="1">
                <a:solidFill>
                  <a:schemeClr val="accent6"/>
                </a:solidFill>
                <a:latin typeface="Barlow" pitchFamily="2" charset="77"/>
              </a:rPr>
              <a:t>Standards</a:t>
            </a:r>
            <a:endParaRPr lang="es-ES" sz="2800" b="1" dirty="0">
              <a:solidFill>
                <a:schemeClr val="accent6"/>
              </a:solidFill>
              <a:latin typeface="Barlow" pitchFamily="2" charset="77"/>
            </a:endParaRPr>
          </a:p>
        </p:txBody>
      </p:sp>
      <p:pic>
        <p:nvPicPr>
          <p:cNvPr id="4100" name="Picture 4" descr="Web Standards - Government Information Center">
            <a:extLst>
              <a:ext uri="{FF2B5EF4-FFF2-40B4-BE49-F238E27FC236}">
                <a16:creationId xmlns:a16="http://schemas.microsoft.com/office/drawing/2014/main" id="{C530D38B-243F-09AA-BAE0-239D39BB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59" y="1325195"/>
            <a:ext cx="5086110" cy="29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7CA9FB-EE71-E19F-4914-46F5CB0F2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68" y="2463794"/>
            <a:ext cx="3171851" cy="38094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DD5AFC-C69D-3C1C-0D22-A6A155787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142" y="2193185"/>
            <a:ext cx="2858517" cy="42042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B256FE-F41C-3F0A-2519-7C235A8D0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3039" y="4877085"/>
            <a:ext cx="5428483" cy="139615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024C79-8188-0E42-E139-02680603838F}"/>
              </a:ext>
            </a:extLst>
          </p:cNvPr>
          <p:cNvCxnSpPr>
            <a:cxnSpLocks/>
          </p:cNvCxnSpPr>
          <p:nvPr/>
        </p:nvCxnSpPr>
        <p:spPr>
          <a:xfrm flipH="1">
            <a:off x="3373419" y="3009792"/>
            <a:ext cx="301068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AF2699-ECB0-18CC-1327-0308CC899AB0}"/>
              </a:ext>
            </a:extLst>
          </p:cNvPr>
          <p:cNvCxnSpPr/>
          <p:nvPr/>
        </p:nvCxnSpPr>
        <p:spPr>
          <a:xfrm>
            <a:off x="6080614" y="3622978"/>
            <a:ext cx="0" cy="125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5B4BA0-22D1-4828-4457-F50EC505C507}"/>
              </a:ext>
            </a:extLst>
          </p:cNvPr>
          <p:cNvCxnSpPr/>
          <p:nvPr/>
        </p:nvCxnSpPr>
        <p:spPr>
          <a:xfrm>
            <a:off x="8536943" y="3009792"/>
            <a:ext cx="564199" cy="1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2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C7D6-48E3-7CD2-5C9E-540A0A18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FB0D076-BDE7-CA9D-7159-CA17A94454C3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0AEED3-2F26-F6F1-046D-7978F10A7406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2D40C21-8A49-1058-9158-3BACD3C974FD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86ACDC-BAE0-7322-4285-106FAA115F39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5640031-399E-7E42-3D45-A3A5CEC098A9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7EFF2E6-59C7-F5B8-5C7A-7408A0C566AA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7455C750-1128-AA37-0677-6ADF09F5B47B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27F64D6-C536-DF35-7A5F-8BA771579AEE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C5669-E0F5-7DE6-AB44-F54914B273D0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71E81-B0DF-CD3D-71AC-57B1A40D3F23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Cómo actúan librerías y frameworks en este proceso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99A54-3C09-BB94-D112-7A6105564A8F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Papel de </a:t>
            </a:r>
            <a:r>
              <a:rPr lang="es-ES" sz="6000" b="1" dirty="0" err="1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React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4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Xca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294B"/>
      </a:accent1>
      <a:accent2>
        <a:srgbClr val="C9E8F4"/>
      </a:accent2>
      <a:accent3>
        <a:srgbClr val="F6E15E"/>
      </a:accent3>
      <a:accent4>
        <a:srgbClr val="4B5C8F"/>
      </a:accent4>
      <a:accent5>
        <a:srgbClr val="B3D1DD"/>
      </a:accent5>
      <a:accent6>
        <a:srgbClr val="D7B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F2B2EC4460034EA30A7475ACFAF5E1" ma:contentTypeVersion="4" ma:contentTypeDescription="Crear nuevo documento." ma:contentTypeScope="" ma:versionID="224a0642492d5ffa263e10e76a615c9d">
  <xsd:schema xmlns:xsd="http://www.w3.org/2001/XMLSchema" xmlns:xs="http://www.w3.org/2001/XMLSchema" xmlns:p="http://schemas.microsoft.com/office/2006/metadata/properties" xmlns:ns2="782acb9c-d06e-4256-9a80-165c233ae9f9" targetNamespace="http://schemas.microsoft.com/office/2006/metadata/properties" ma:root="true" ma:fieldsID="fa559abf687111e69f96e7951fefcf17" ns2:_="">
    <xsd:import namespace="782acb9c-d06e-4256-9a80-165c233a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acb9c-d06e-4256-9a80-165c233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A4E1D-1B3C-4AD6-B6B2-8282C11F7A40}">
  <ds:schemaRefs>
    <ds:schemaRef ds:uri="782acb9c-d06e-4256-9a80-165c233ae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653FC8-9771-44C4-AAF5-F45371A51B7E}">
  <ds:schemaRefs>
    <ds:schemaRef ds:uri="http://purl.org/dc/elements/1.1/"/>
    <ds:schemaRef ds:uri="782acb9c-d06e-4256-9a80-165c233ae9f9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A4C341-6EBE-4782-B902-E8C7D71563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547</Words>
  <Application>Microsoft Macintosh PowerPoint</Application>
  <PresentationFormat>Panorámica</PresentationFormat>
  <Paragraphs>133</Paragraphs>
  <Slides>11</Slides>
  <Notes>11</Notes>
  <HiddenSlides>1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Aptos</vt:lpstr>
      <vt:lpstr>Arial</vt:lpstr>
      <vt:lpstr>Barlow</vt:lpstr>
      <vt:lpstr>Barlow Medium</vt:lpstr>
      <vt:lpstr>Calibri</vt:lpstr>
      <vt:lpstr>Calibri Light</vt:lpstr>
      <vt:lpstr>Lexend ExtraLight</vt:lpstr>
      <vt:lpstr>Lexend Medium</vt:lpstr>
      <vt:lpstr>Lexend SemiBold</vt:lpstr>
      <vt:lpstr>Sama Devanagari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Fresno Del Barrio</dc:creator>
  <cp:lastModifiedBy>Cliente36</cp:lastModifiedBy>
  <cp:revision>61</cp:revision>
  <dcterms:created xsi:type="dcterms:W3CDTF">2023-10-23T08:37:22Z</dcterms:created>
  <dcterms:modified xsi:type="dcterms:W3CDTF">2024-03-11T09:10:00Z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0x010100E7F2B2EC4460034EA30A7475ACFAF5E1</vt:lpwstr>
  </property>
</Properties>
</file>