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365" r:id="rId7"/>
    <p:sldId id="281" r:id="rId8"/>
    <p:sldId id="429" r:id="rId9"/>
    <p:sldId id="369" r:id="rId10"/>
    <p:sldId id="386" r:id="rId11"/>
    <p:sldId id="439" r:id="rId12"/>
    <p:sldId id="440" r:id="rId13"/>
    <p:sldId id="430" r:id="rId14"/>
    <p:sldId id="437" r:id="rId15"/>
    <p:sldId id="431" r:id="rId16"/>
    <p:sldId id="438" r:id="rId17"/>
    <p:sldId id="432" r:id="rId18"/>
    <p:sldId id="435" r:id="rId19"/>
    <p:sldId id="433" r:id="rId20"/>
    <p:sldId id="436" r:id="rId21"/>
    <p:sldId id="311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D7BC0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CDB03-45EA-457A-9DEA-90AF8E29ACF7}" v="1" dt="2024-02-07T15:00:53.912"/>
    <p1510:client id="{F380EADF-6A4E-44F1-A377-2BAFE05ABDBB}" v="19308" dt="2024-02-08T12:06:5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6197"/>
  </p:normalViewPr>
  <p:slideViewPr>
    <p:cSldViewPr snapToGrid="0">
      <p:cViewPr varScale="1">
        <p:scale>
          <a:sx n="119" d="100"/>
          <a:sy n="11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7779-352D-4266-B34C-E3568CFA9023}" type="datetimeFigureOut">
              <a:rPr lang="es-ES" smtClean="0"/>
              <a:t>6/3/24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2475-3746-48F0-8777-1146C5DC1A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2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8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33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253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59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49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79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0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88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8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 estética nuestra labor, ni exclusivamente lógica, si no ambas: El usuario final no distingue.</a:t>
            </a:r>
          </a:p>
          <a:p>
            <a:r>
              <a:rPr lang="es-ES" dirty="0"/>
              <a:t>UX y UI abarcan más que la web</a:t>
            </a:r>
          </a:p>
          <a:p>
            <a:r>
              <a:rPr lang="es-ES" dirty="0"/>
              <a:t>Una web sin lógica de negocio no la hace un desarrollador web, la hace una persona de diseño o de marketing.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4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Procesado de datos: No siempre vamos a tener una manera de recuperar los datos tan limpia cómo con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/>
              <a:t>!! Estamos en contacto con todos los puntos del proceso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9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17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UI </a:t>
            </a:r>
            <a:r>
              <a:rPr lang="es-ES" dirty="0" err="1"/>
              <a:t>Hydration</a:t>
            </a:r>
            <a:endParaRPr lang="es-ES" dirty="0"/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2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8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UI </a:t>
            </a:r>
            <a:r>
              <a:rPr lang="es-ES" dirty="0" err="1"/>
              <a:t>Hydration</a:t>
            </a:r>
            <a:endParaRPr lang="es-ES" dirty="0"/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28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DD48-8C28-03EB-E3B2-B6E10507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458FA-A4D4-B9D9-D15F-65ADF805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A397F-A5C8-8792-24D2-F58EED5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B20BC-75F9-F77C-BDF0-F2E48BD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2DAD6-5096-C479-A178-A1FFF88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1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B5333-22A0-2A7A-B265-3ECC0E7A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4DCEA-71CC-89D4-3D82-28F40FDC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CD26A-3968-0751-CF5C-978FBFA7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8B91-F757-1308-FFBB-11737C43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4A4F4-111A-B851-D925-E15B538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216D2-5DB1-B427-E04B-4C7D6542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24020-41BB-DB5F-A1E9-A0B6F32D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0302B-F9BC-0551-9962-D45A9E5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E4856-97C2-3591-5B92-7523891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6AA15-684F-8B0F-14B7-638977F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4EFE-F5A3-5A65-AD82-1123989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78F40-FA83-FD9D-CD1A-9580BC18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BDCBA-615D-1B53-5D53-7F39616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6B887-7317-82C3-DEDE-C3DB4238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4E2C-DCBF-BBA9-6F9F-6F4D4FC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646A-F63F-254F-9C68-0292B40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C502-08CF-E79D-36B5-A6797E2B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6FD4-033E-01FA-5F17-3CD89FE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C8546-FC38-6C7F-1D33-BA6676D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19274-17FD-8236-2A47-9994E28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1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342B-5064-3014-C82C-1EF3C46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34EC-8A78-503B-6B47-43CC9B3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83892-7E3B-F8CF-58D5-FA8AE04D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9D091-69FC-6DC7-359E-6ED9CA0D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00B8C-5E1F-DC7A-D4D1-907453E0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E6EAA-4215-EAD7-66D7-F56FC92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BB3D-F2BA-963F-4B5F-D581CFF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17DED-1B40-ECD1-E3AA-FC1DA394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EF887-C90F-9A69-1B1A-592F6A1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94C5C5-D11E-B1D4-27D1-20B7CF2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36A427-F98C-A294-EE2A-1EFDDD7A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C8CFA-6E7C-F1F8-30B0-2BB5EED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B3DC4C-8293-B6D0-427B-851F01CF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89E34-17AE-4F28-5792-C17E737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32F8-571F-5A6E-4E8E-0DCF48B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C8CC5B-E9E8-3784-9C76-C34E617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5C506-BA97-29BA-212F-8C1A271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01A11-9123-F5C4-FA71-1839D7C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DD0E6-7D53-8AD4-45DB-9D391D3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D4F675-9D56-0558-FD31-73853C2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DCEB66-CC3B-5145-0521-62C17D8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233F-835C-0F63-492F-A175FD3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5937-7C7A-40C8-8753-97E91920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30ED9-52D7-963E-C6DE-07C68282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8E25E-6221-7CE6-B035-15DE379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ACB34-DE6D-F97D-0966-6BE82B72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C8628-8854-6517-C309-9AC00EF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B2A7-7D78-C02D-0B15-88955032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5DF12D-F002-6BB1-5520-DDFBE7B1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31E3A-FAA5-9858-0EE4-9631DDA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95176-4FDE-678A-DDBE-5F899C2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CB80E-4380-333A-C2BE-1421607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BE35C-38DA-C091-EA2D-E8ADCF1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EAC933-68E3-DF11-FC99-E2C8DB5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9A286-8310-9DC6-2D05-471DC10A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5C293-6C9D-320B-9097-90CE5451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85E9-3F29-6D4E-ACD6-665777B2053A}" type="datetimeFigureOut">
              <a:rPr lang="es-ES" smtClean="0"/>
              <a:t>6/3/24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738F5-C4FC-06C3-EA94-DEE5DDC5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FB153-E464-31B4-DB22-559F6BB2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55E32-70CE-01CE-48D3-784146C3E88B}"/>
              </a:ext>
            </a:extLst>
          </p:cNvPr>
          <p:cNvSpPr txBox="1">
            <a:spLocks/>
          </p:cNvSpPr>
          <p:nvPr/>
        </p:nvSpPr>
        <p:spPr>
          <a:xfrm>
            <a:off x="1038193" y="1784310"/>
            <a:ext cx="7235445" cy="19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Desarrollo web</a:t>
            </a:r>
            <a:endParaRPr lang="es-ES" sz="4800" b="1" dirty="0">
              <a:solidFill>
                <a:schemeClr val="accent6"/>
              </a:solidFill>
              <a:latin typeface="Barlow" pitchFamily="2" charset="77"/>
              <a:ea typeface="Silom" pitchFamily="2" charset="-34"/>
              <a:cs typeface="Sama Devanagari" panose="020F06030405070603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53780-87AD-DBE6-D1B4-D65B5B0A9E5E}"/>
              </a:ext>
            </a:extLst>
          </p:cNvPr>
          <p:cNvSpPr txBox="1"/>
          <p:nvPr/>
        </p:nvSpPr>
        <p:spPr>
          <a:xfrm>
            <a:off x="1048447" y="3927416"/>
            <a:ext cx="548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Introducción al trabajo en frontales web mediante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React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 y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NextJS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.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4E12C18-8369-0A7B-007E-D385215C5B55}"/>
              </a:ext>
            </a:extLst>
          </p:cNvPr>
          <p:cNvSpPr/>
          <p:nvPr/>
        </p:nvSpPr>
        <p:spPr>
          <a:xfrm>
            <a:off x="6666327" y="5881408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745234" y="563799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4E0601C6-FAE7-F3AB-E6F4-DDAA29B52F30}"/>
              </a:ext>
            </a:extLst>
          </p:cNvPr>
          <p:cNvSpPr/>
          <p:nvPr/>
        </p:nvSpPr>
        <p:spPr>
          <a:xfrm>
            <a:off x="9436608" y="1438656"/>
            <a:ext cx="2294831" cy="197830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48939A1-6770-568D-96DE-BB8CB6F47D62}"/>
              </a:ext>
            </a:extLst>
          </p:cNvPr>
          <p:cNvSpPr/>
          <p:nvPr/>
        </p:nvSpPr>
        <p:spPr>
          <a:xfrm>
            <a:off x="9436607" y="3590116"/>
            <a:ext cx="2294831" cy="1978303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97EF5EB5-2D08-7790-E91D-C933A4231621}"/>
              </a:ext>
            </a:extLst>
          </p:cNvPr>
          <p:cNvSpPr/>
          <p:nvPr/>
        </p:nvSpPr>
        <p:spPr>
          <a:xfrm>
            <a:off x="7455407" y="2504579"/>
            <a:ext cx="2294831" cy="197830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D2DE118-0601-186A-5C39-2C527B77C448}"/>
              </a:ext>
            </a:extLst>
          </p:cNvPr>
          <p:cNvSpPr/>
          <p:nvPr/>
        </p:nvSpPr>
        <p:spPr>
          <a:xfrm>
            <a:off x="9750238" y="37632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BEE52FB-A105-F833-766E-A5A99FABD1B8}"/>
              </a:ext>
            </a:extLst>
          </p:cNvPr>
          <p:cNvSpPr/>
          <p:nvPr/>
        </p:nvSpPr>
        <p:spPr>
          <a:xfrm>
            <a:off x="9183310" y="11906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B986B2-1AFE-A4C4-13BB-30B7742866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4" y="5252694"/>
            <a:ext cx="1866080" cy="1141007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56728C3F-C85A-3E5B-42AE-00B8A5B7AF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2762" y="5252694"/>
            <a:ext cx="2294831" cy="9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EBEA6F-A61B-0FE5-26B2-87354319611C}"/>
              </a:ext>
            </a:extLst>
          </p:cNvPr>
          <p:cNvSpPr txBox="1"/>
          <p:nvPr/>
        </p:nvSpPr>
        <p:spPr>
          <a:xfrm>
            <a:off x="8018433" y="5820873"/>
            <a:ext cx="28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20 de febrero de 2024</a:t>
            </a:r>
          </a:p>
        </p:txBody>
      </p:sp>
    </p:spTree>
    <p:extLst>
      <p:ext uri="{BB962C8B-B14F-4D97-AF65-F5344CB8AC3E}">
        <p14:creationId xmlns:p14="http://schemas.microsoft.com/office/powerpoint/2010/main" val="14725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C7D6-48E3-7CD2-5C9E-540A0A18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FB0D076-BDE7-CA9D-7159-CA17A94454C3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1B0AEED3-2F26-F6F1-046D-7978F10A7406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2D40C21-8A49-1058-9158-3BACD3C974FD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886ACDC-BAE0-7322-4285-106FAA115F39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A5640031-399E-7E42-3D45-A3A5CEC098A9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77EFF2E6-59C7-F5B8-5C7A-7408A0C566AA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7455C750-1128-AA37-0677-6ADF09F5B47B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27F64D6-C536-DF35-7A5F-8BA771579AEE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C5669-E0F5-7DE6-AB44-F54914B273D0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71E81-B0DF-CD3D-71AC-57B1A40D3F23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Cómo actúan librerías y frameworks en este proceso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299A54-3C09-BB94-D112-7A6105564A8F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Papel de </a:t>
            </a:r>
            <a:r>
              <a:rPr lang="es-ES" sz="6000" b="1" dirty="0" err="1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React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4D818091-695C-2453-BDC8-5B233EDAD2F4}"/>
              </a:ext>
            </a:extLst>
          </p:cNvPr>
          <p:cNvSpPr/>
          <p:nvPr/>
        </p:nvSpPr>
        <p:spPr>
          <a:xfrm>
            <a:off x="573898" y="1020266"/>
            <a:ext cx="11308913" cy="571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464986-E082-E4FA-8287-C7382C8C3489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Conector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JMS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AF8FD2-4E67-EF2D-5D3E-8843455313AB}"/>
              </a:ext>
            </a:extLst>
          </p:cNvPr>
          <p:cNvSpPr txBox="1"/>
          <p:nvPr/>
        </p:nvSpPr>
        <p:spPr>
          <a:xfrm>
            <a:off x="665480" y="1034295"/>
            <a:ext cx="1108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Implica varios pasos clave, centrados en la orquestación de contenedores y la automatización de despliegues sin la necesidad de administrar la infraestructura subyacente directamente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3029D9-B06A-49CC-5943-8675B596A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110" y="1581425"/>
            <a:ext cx="6178915" cy="218748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51D8B5-D242-BDF3-BE76-C8C4F8FFF209}"/>
              </a:ext>
            </a:extLst>
          </p:cNvPr>
          <p:cNvSpPr txBox="1"/>
          <p:nvPr/>
        </p:nvSpPr>
        <p:spPr>
          <a:xfrm>
            <a:off x="558865" y="1778558"/>
            <a:ext cx="4649829" cy="265457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Entornos AWS</a:t>
            </a:r>
            <a:endParaRPr lang="es-ES" b="1" dirty="0">
              <a:solidFill>
                <a:schemeClr val="accent1"/>
              </a:solidFill>
              <a:latin typeface="Barlow"/>
              <a:cs typeface="Sama Devanagari" panose="020F0603040507060303" pitchFamily="34" charset="0"/>
            </a:endParaRP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Identificar las necesidades de cada entorno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Utilizar AWS Terraform para definir toda la infraestructura necesaria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Configurar las VPCs, subredes, y gateways de internet/NAT para asegurar el aislamiento de los entornos y el control de acceso adecuado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Configurar pipelines usando servicios como Jenkins para automatizar el despliegue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71821C-E318-4B24-596C-8EC74B749DDC}"/>
              </a:ext>
            </a:extLst>
          </p:cNvPr>
          <p:cNvSpPr txBox="1"/>
          <p:nvPr/>
        </p:nvSpPr>
        <p:spPr>
          <a:xfrm>
            <a:off x="569139" y="4627698"/>
            <a:ext cx="4649830" cy="1823576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Despliegue y configuración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Confirmar la funcionalidad del archivo JAR y su compatibilidad en un entorno contenerizado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sz="1200" dirty="0">
                <a:solidFill>
                  <a:schemeClr val="accent1"/>
                </a:solidFill>
                <a:latin typeface="Barlow"/>
              </a:rPr>
              <a:t>Integración con Bitbucket y ACR</a:t>
            </a:r>
            <a:endParaRPr lang="es-ES" sz="1200" dirty="0">
              <a:solidFill>
                <a:schemeClr val="accent1"/>
              </a:solidFill>
              <a:latin typeface="Barlow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Configurar el pipeline para que despliegue automáticamente la imagen desde ACR a Amazon ECS con Fargate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D99397-C63F-FF7F-2FDD-25DAA18A2408}"/>
              </a:ext>
            </a:extLst>
          </p:cNvPr>
          <p:cNvSpPr txBox="1"/>
          <p:nvPr/>
        </p:nvSpPr>
        <p:spPr>
          <a:xfrm>
            <a:off x="5756464" y="3951904"/>
            <a:ext cx="3875765" cy="1351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171450" indent="-171450">
              <a:lnSpc>
                <a:spcPct val="150000"/>
              </a:lnSpc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1400">
                <a:solidFill>
                  <a:srgbClr val="4D4D4D"/>
                </a:solidFill>
                <a:latin typeface="Lexend ExtraLight"/>
              </a:defRPr>
            </a:lvl1pPr>
          </a:lstStyle>
          <a:p>
            <a:pPr marL="0" indent="0">
              <a:buNone/>
            </a:pPr>
            <a:r>
              <a:rPr lang="es-ES" b="1" dirty="0"/>
              <a:t>Rendimiento y escalado</a:t>
            </a:r>
          </a:p>
          <a:p>
            <a:r>
              <a:rPr lang="es-ES" dirty="0"/>
              <a:t>Uso de las herramientas JMeter, Gatling, Taurus</a:t>
            </a:r>
          </a:p>
          <a:p>
            <a:r>
              <a:rPr lang="es-ES" dirty="0"/>
              <a:t>Generar las estrategias de pruebas</a:t>
            </a:r>
          </a:p>
          <a:p>
            <a:r>
              <a:rPr lang="es-ES" dirty="0"/>
              <a:t>Automatización y Análisis de resultados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8AEC67C-8833-3E5D-9532-E845B3FB651E}"/>
              </a:ext>
            </a:extLst>
          </p:cNvPr>
          <p:cNvSpPr txBox="1"/>
          <p:nvPr/>
        </p:nvSpPr>
        <p:spPr>
          <a:xfrm>
            <a:off x="8550305" y="5276575"/>
            <a:ext cx="3875765" cy="1351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171450" indent="-171450">
              <a:lnSpc>
                <a:spcPct val="150000"/>
              </a:lnSpc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1400">
                <a:solidFill>
                  <a:srgbClr val="4D4D4D"/>
                </a:solidFill>
                <a:latin typeface="Lexend ExtraLight"/>
              </a:defRPr>
            </a:lvl1pPr>
          </a:lstStyle>
          <a:p>
            <a:pPr marL="0" indent="0">
              <a:buNone/>
            </a:pPr>
            <a:r>
              <a:rPr lang="es-ES" b="1" dirty="0"/>
              <a:t>Monitorización y alertas</a:t>
            </a:r>
          </a:p>
          <a:p>
            <a:r>
              <a:rPr lang="es-ES" dirty="0"/>
              <a:t>Integración de CloudWatch con Splunk</a:t>
            </a:r>
          </a:p>
          <a:p>
            <a:r>
              <a:rPr lang="es-ES" dirty="0"/>
              <a:t>Definición de alertas</a:t>
            </a:r>
          </a:p>
          <a:p>
            <a:r>
              <a:rPr lang="es-ES" dirty="0"/>
              <a:t>Automatización de alertas y Optimización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ECFF54B-6576-B501-5E65-BB023ED9F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3570" y="4105436"/>
            <a:ext cx="2058765" cy="9585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FD00064-3381-63C9-1F4A-ECF769D9E3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4097" y="5605478"/>
            <a:ext cx="1912131" cy="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32A55-75FE-3601-1327-3803A323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5A56C77-5AEF-B1AF-8C42-DA3E5EF9FA88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7A234E02-2BD2-10FD-9FC4-5528DE9EE4CC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0D7AF261-8DC6-DD41-AFD2-D146C90FCF06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06CCD2A6-7A29-C4AD-CD7D-E2C8F0F6C827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7535EDEB-0767-0860-D973-EBD37825541A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46573059-D212-8A3C-2497-B201E422674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F0DE69BA-CCE1-26F7-800F-97087C4BC13D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F6F14133-611D-EB14-916F-37296727550D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7A55053-273F-5AA8-DF8D-40193161F7A1}"/>
              </a:ext>
            </a:extLst>
          </p:cNvPr>
          <p:cNvSpPr txBox="1"/>
          <p:nvPr/>
        </p:nvSpPr>
        <p:spPr>
          <a:xfrm>
            <a:off x="3223890" y="3184612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F54B59-7FFF-14B3-E76D-BCAB9186544E}"/>
              </a:ext>
            </a:extLst>
          </p:cNvPr>
          <p:cNvSpPr txBox="1"/>
          <p:nvPr/>
        </p:nvSpPr>
        <p:spPr>
          <a:xfrm>
            <a:off x="1656846" y="1995243"/>
            <a:ext cx="412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Detalle de la propuesta para la plataforma de eventos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4F5236-8F42-8843-50D2-3DC4A8764219}"/>
              </a:ext>
            </a:extLst>
          </p:cNvPr>
          <p:cNvSpPr txBox="1"/>
          <p:nvPr/>
        </p:nvSpPr>
        <p:spPr>
          <a:xfrm>
            <a:off x="1565405" y="945249"/>
            <a:ext cx="9684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Plataforma Eventos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Confluent</a:t>
            </a:r>
          </a:p>
        </p:txBody>
      </p:sp>
    </p:spTree>
    <p:extLst>
      <p:ext uri="{BB962C8B-B14F-4D97-AF65-F5344CB8AC3E}">
        <p14:creationId xmlns:p14="http://schemas.microsoft.com/office/powerpoint/2010/main" val="85489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94905-65EF-0F8E-3EDC-9D1B35B12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A03618B6-AA97-EB4C-D9D5-79CC2BE7C353}"/>
              </a:ext>
            </a:extLst>
          </p:cNvPr>
          <p:cNvSpPr/>
          <p:nvPr/>
        </p:nvSpPr>
        <p:spPr>
          <a:xfrm rot="10800000" flipH="1">
            <a:off x="2240228" y="2222994"/>
            <a:ext cx="1804538" cy="3502673"/>
          </a:xfrm>
          <a:prstGeom prst="bentArrow">
            <a:avLst>
              <a:gd name="adj1" fmla="val 6635"/>
              <a:gd name="adj2" fmla="val 10433"/>
              <a:gd name="adj3" fmla="val 38935"/>
              <a:gd name="adj4" fmla="val 610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B9C1CE-CCD0-3C61-B2B2-19CB65C95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81" y="1026553"/>
            <a:ext cx="6067512" cy="2636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3468B07-4896-453E-B137-D48EE40848EA}"/>
              </a:ext>
            </a:extLst>
          </p:cNvPr>
          <p:cNvSpPr/>
          <p:nvPr/>
        </p:nvSpPr>
        <p:spPr>
          <a:xfrm>
            <a:off x="752829" y="1186647"/>
            <a:ext cx="4983041" cy="1490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413A178-BE04-DFF2-4199-181F8E924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116" y="3882482"/>
            <a:ext cx="2949849" cy="26365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31E630-D5CE-034B-F222-469E2103B9CD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4B6A1-AE7B-AD48-0D5A-E236B783BE6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97449C-ECC1-29B7-22BF-5F26C70D1CAC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39497C-5A06-FF16-785A-5BD78852F4A2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1E66BF9-FAD4-4BE7-09AB-8208AF338E43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83F373E-2A60-B5C5-4207-BDDEBE48B534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E5AC716-5D20-6CFC-2752-DC62DEFA4BB3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75A3527B-AB05-3EA7-CA17-137C76337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7AE97F2-5C08-0689-26CF-7EEB1C83540C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EF8CCA7-6E95-0E84-84D0-6D9E51EDD9D3}"/>
              </a:ext>
            </a:extLst>
          </p:cNvPr>
          <p:cNvSpPr txBox="1"/>
          <p:nvPr/>
        </p:nvSpPr>
        <p:spPr>
          <a:xfrm>
            <a:off x="769177" y="460596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Plataforma Eventos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Confluent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6AF6E9-97A5-080B-5BD6-B8653268E68F}"/>
              </a:ext>
            </a:extLst>
          </p:cNvPr>
          <p:cNvSpPr txBox="1"/>
          <p:nvPr/>
        </p:nvSpPr>
        <p:spPr>
          <a:xfrm>
            <a:off x="755877" y="2765344"/>
            <a:ext cx="4798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Configuración y gestión de errores: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Clasificación de tipos de errores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 err="1"/>
              <a:t>Logging</a:t>
            </a:r>
            <a:r>
              <a:rPr lang="es-ES" b="0" dirty="0"/>
              <a:t> y monitorización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Definición de políticas de reintentos y </a:t>
            </a:r>
            <a:r>
              <a:rPr lang="es-ES" b="0" dirty="0" err="1"/>
              <a:t>Dead</a:t>
            </a:r>
            <a:r>
              <a:rPr lang="es-ES" b="0" dirty="0"/>
              <a:t> </a:t>
            </a:r>
            <a:r>
              <a:rPr lang="es-ES" b="0" dirty="0" err="1"/>
              <a:t>Letter</a:t>
            </a:r>
            <a:r>
              <a:rPr lang="es-ES" b="0" dirty="0"/>
              <a:t> </a:t>
            </a:r>
            <a:r>
              <a:rPr lang="es-ES" b="0" dirty="0" err="1"/>
              <a:t>Queues</a:t>
            </a:r>
            <a:endParaRPr lang="es-ES" b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85670-77FD-F733-7004-71F0476BA0FD}"/>
              </a:ext>
            </a:extLst>
          </p:cNvPr>
          <p:cNvSpPr txBox="1"/>
          <p:nvPr/>
        </p:nvSpPr>
        <p:spPr>
          <a:xfrm>
            <a:off x="771796" y="1231008"/>
            <a:ext cx="4983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Creación de dos </a:t>
            </a:r>
            <a:r>
              <a:rPr lang="es-ES" sz="1200" b="1" dirty="0" err="1">
                <a:solidFill>
                  <a:schemeClr val="accent1"/>
                </a:solidFill>
                <a:latin typeface="Barlow" pitchFamily="2" charset="77"/>
              </a:rPr>
              <a:t>Enviroment</a:t>
            </a:r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, uno productivo y otro NO productivo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Para ello, planteamos: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Definición de requisitos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Uso de scripts de Terraform, usando Confluent Terraform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Provider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Configuración de la seguridad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Automatización de despliegue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Realización de pruebas de integración y generación de documentación</a:t>
            </a:r>
          </a:p>
          <a:p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BDD186-BEFC-9EE3-A5E1-65801F8C564E}"/>
              </a:ext>
            </a:extLst>
          </p:cNvPr>
          <p:cNvSpPr txBox="1"/>
          <p:nvPr/>
        </p:nvSpPr>
        <p:spPr>
          <a:xfrm>
            <a:off x="752829" y="3725368"/>
            <a:ext cx="51816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Pruebas de rendimiento y escalado: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Definir los objetivos de rendimiento y escalabilidad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Preparación del entorno de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Monitoreo y recopilación de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Analizar los resultados y realizar ajustes en base a los resultados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384F6E-5932-A390-985D-3B03742F9592}"/>
              </a:ext>
            </a:extLst>
          </p:cNvPr>
          <p:cNvSpPr txBox="1"/>
          <p:nvPr/>
        </p:nvSpPr>
        <p:spPr>
          <a:xfrm>
            <a:off x="4146851" y="4871384"/>
            <a:ext cx="4007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Plan Disaster Recovery: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Análisis de requisitos y riesgos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Definir la estrategia a usar y diseñar el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Definición del plan de pruebas, documentación y simulacros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Nos basamos en:</a:t>
            </a: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AWS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Elastic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Disaster Recovery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Service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Confluent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Cluster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Linking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3F6805C-DB9A-23F4-6B89-31F4C62C0D01}"/>
              </a:ext>
            </a:extLst>
          </p:cNvPr>
          <p:cNvSpPr txBox="1"/>
          <p:nvPr/>
        </p:nvSpPr>
        <p:spPr>
          <a:xfrm>
            <a:off x="769177" y="4871384"/>
            <a:ext cx="3377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Monitorización y alertas: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Definimos la solución basándonos en dos posibles alternativas:</a:t>
            </a: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Splunk</a:t>
            </a: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Grafana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FF5BD77-0CD6-7777-A177-A81DF9E17CC3}"/>
              </a:ext>
            </a:extLst>
          </p:cNvPr>
          <p:cNvSpPr/>
          <p:nvPr/>
        </p:nvSpPr>
        <p:spPr>
          <a:xfrm>
            <a:off x="7628635" y="5279011"/>
            <a:ext cx="409011" cy="131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10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3CF03-1D81-C62B-A3F9-402156E66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26B6EDD-B796-8F1B-ECC3-CB603D780C7F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C0ABFA05-CF13-BFF1-D2CE-34598FA5061F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DDB535E-6D28-BDE4-B32B-973A8130852B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6837F6BB-EE9D-CC85-77D9-27413B0E144F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4014043A-471E-D095-C1E6-63785D0A2A41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B62FF6F4-8BF2-9F90-5EE2-68BF47EDAD0F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A06FB43A-B879-ABF2-904C-6F7E31B3CB41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FA346A7E-8ADD-C4B8-8B32-2EE0EC29D7B2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154B0C6-098B-D6D1-234B-4CBD486CCC5B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5D762B-6287-9D47-DEC4-57323A4BB131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Propuesta para la definición del modelo de gobierno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928588-FEFF-71BC-5C3C-E558D6BB2B46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Modelo de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103016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55BF0-FF6D-F813-6DF3-E3DBB3CC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9265485-A531-76C1-13A1-AC0B420403A6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6E943A-009D-1835-B00A-72ECCD445DE5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4139B0-3DF9-2339-B59E-D825DB7B6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2C3039-12D0-13D4-6236-939EAA05794A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B89CA29-D77D-A442-04C4-3202E0759B34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F532E0F-386C-6AC6-82C6-DA676517E722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7500E36-A812-C0C1-9EF8-7EBFB593B9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94917347-63CF-F2BC-0A93-83C1F65D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D4B1A4-C57B-F636-DC69-A904F970861A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D1F8296-7011-60C8-9356-D37743EDA9E6}"/>
              </a:ext>
            </a:extLst>
          </p:cNvPr>
          <p:cNvSpPr txBox="1"/>
          <p:nvPr/>
        </p:nvSpPr>
        <p:spPr>
          <a:xfrm>
            <a:off x="769177" y="460596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Modelo de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Gobierno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EA1C9D-D0B5-271D-7316-3E6DF43C0EEC}"/>
              </a:ext>
            </a:extLst>
          </p:cNvPr>
          <p:cNvSpPr txBox="1"/>
          <p:nvPr/>
        </p:nvSpPr>
        <p:spPr>
          <a:xfrm>
            <a:off x="771796" y="1265958"/>
            <a:ext cx="5722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En el ámbito de Modelo de Gobierno se definirá la </a:t>
            </a:r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normativa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que debe aplicar a las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asíncronas y eventos y la </a:t>
            </a:r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oficina de gobierno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será la encargada de evolucionar esta normativa y velar por su cumplimiento.</a:t>
            </a:r>
          </a:p>
          <a:p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En caso de existir una oficina de Gobierno API se ampliaría la definición de dicha oficina para que abarque también el área de eventos y se añadiría la normativa a la ya existente siguiendo las mismas líneas de definición.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244C07-AC2D-C573-27C8-6E163CB05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04" y="2845978"/>
            <a:ext cx="488315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869EF4DA-3327-AA10-0E82-157292B3E9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r="15710" b="1823"/>
          <a:stretch/>
        </p:blipFill>
        <p:spPr bwMode="auto">
          <a:xfrm>
            <a:off x="6868028" y="1027209"/>
            <a:ext cx="3656837" cy="36844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08033-9FEE-C331-8C07-B6A7C905576D}"/>
              </a:ext>
            </a:extLst>
          </p:cNvPr>
          <p:cNvSpPr txBox="1"/>
          <p:nvPr/>
        </p:nvSpPr>
        <p:spPr>
          <a:xfrm>
            <a:off x="769177" y="3624938"/>
            <a:ext cx="572254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Documentos: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Guía metodológica (hilo conductor que aglutine información relativa a la metodología y normativa de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y Eventos)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Definición de oficina de gobierno 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Equipos y roles en el ciclo de vida API/Evento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Estándares y patrones (guía de buenas prácticas)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Modelo de participación de la oficina de Gobierno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Metodología de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testing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Normativa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asíncronas (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AsyncAPI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)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Políticas de Monitorización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Gestión de errores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483D74-86AA-D498-DBA0-873E504F2714}"/>
              </a:ext>
            </a:extLst>
          </p:cNvPr>
          <p:cNvSpPr txBox="1"/>
          <p:nvPr/>
        </p:nvSpPr>
        <p:spPr>
          <a:xfrm>
            <a:off x="5894121" y="5406964"/>
            <a:ext cx="57225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Con esto conseguiremos que la oficina de Gobierno cubra los aspectos necesarios para lograr un método de trabajo coordinado, fomentando la comunicación entre los participantes y garantizando el apoyo a los demás equipos.</a:t>
            </a:r>
          </a:p>
        </p:txBody>
      </p:sp>
    </p:spTree>
    <p:extLst>
      <p:ext uri="{BB962C8B-B14F-4D97-AF65-F5344CB8AC3E}">
        <p14:creationId xmlns:p14="http://schemas.microsoft.com/office/powerpoint/2010/main" val="4036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2A86E-EFB4-023F-86BA-B02F1FC5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84714B8-3D98-9FBE-22DF-E3AECDA2B89E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BED914EB-78C7-690F-9B53-57DED1B4744F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B27EB5A8-B92F-E1D8-3D4E-32A268FB7AB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09A552B9-5282-6623-63F9-99BB1239BC8F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CF4BDC18-7D8A-78D6-5B43-80617B1AAB35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6EC0736D-36D0-30CC-FB6D-4B1882664B33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802B1F18-D15F-A4CB-DEE8-971C74869BF5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835ED70-A9C1-6EAE-8150-73A69A8F1A47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7FE19EE-0482-D866-A678-6CCC1160E203}"/>
              </a:ext>
            </a:extLst>
          </p:cNvPr>
          <p:cNvSpPr txBox="1"/>
          <p:nvPr/>
        </p:nvSpPr>
        <p:spPr>
          <a:xfrm>
            <a:off x="3223890" y="3184612"/>
            <a:ext cx="638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0D81-1964-6524-DBF0-CF8A86FDF43C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Planificación y equipo de trabajo para abordar la solución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E72E32-B4B1-E334-7F81-34714BAF0267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Planificación y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426306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86E2D-6946-7C4F-3689-2C305670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Escala de tiempo&#10;&#10;Descripción generada automáticamente">
            <a:extLst>
              <a:ext uri="{FF2B5EF4-FFF2-40B4-BE49-F238E27FC236}">
                <a16:creationId xmlns:a16="http://schemas.microsoft.com/office/drawing/2014/main" id="{93697898-C8AF-37F5-9191-3B259A2A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8" y="1185904"/>
            <a:ext cx="8119979" cy="4381256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E980ABA7-04F6-D958-B22D-ACDEC07641F9}"/>
              </a:ext>
            </a:extLst>
          </p:cNvPr>
          <p:cNvSpPr/>
          <p:nvPr/>
        </p:nvSpPr>
        <p:spPr>
          <a:xfrm>
            <a:off x="5625680" y="5883856"/>
            <a:ext cx="5543677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30F83A-63D6-3216-3694-02170715AE76}"/>
              </a:ext>
            </a:extLst>
          </p:cNvPr>
          <p:cNvSpPr txBox="1"/>
          <p:nvPr/>
        </p:nvSpPr>
        <p:spPr>
          <a:xfrm>
            <a:off x="5625681" y="5884757"/>
            <a:ext cx="554367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1100" dirty="0">
                <a:latin typeface="Lexend Medium"/>
              </a:rPr>
              <a:t>Se contará con la colaboración de expertos de </a:t>
            </a:r>
            <a:r>
              <a:rPr lang="es-ES" sz="1100" b="1" dirty="0">
                <a:latin typeface="Lexend Medium"/>
              </a:rPr>
              <a:t>Confluent</a:t>
            </a:r>
            <a:r>
              <a:rPr lang="es-ES" sz="1100" dirty="0">
                <a:latin typeface="Lexend Medium"/>
              </a:rPr>
              <a:t> en el diseño de arquitectura, así como en la implementación de la solución y </a:t>
            </a:r>
            <a:r>
              <a:rPr lang="es-ES" sz="1100" dirty="0" err="1">
                <a:latin typeface="Lexend Medium"/>
              </a:rPr>
              <a:t>healthcheck</a:t>
            </a:r>
            <a:r>
              <a:rPr lang="es-ES" sz="1100" dirty="0">
                <a:latin typeface="Lexend Medium"/>
              </a:rPr>
              <a:t> antes de la puesta en producción. Además, proporcionarán soporte y apoyo técnico al equipo de Axpe </a:t>
            </a:r>
            <a:r>
              <a:rPr lang="es-ES" sz="1100" dirty="0" err="1">
                <a:latin typeface="Lexend Medium"/>
              </a:rPr>
              <a:t>Consulting</a:t>
            </a:r>
            <a:r>
              <a:rPr lang="es-ES" sz="1100" dirty="0">
                <a:latin typeface="Lexend Medium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9665A1-9D88-A123-C53B-5206929DEC4A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7E78CC-E01C-7F60-C85A-0C069A88E423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8901C-D68D-6BC3-9D46-4DFB28565F60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15698A-7A81-F357-7EE8-48EB6183425E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73948D9-F408-F3B7-0846-3598315D2028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67B09-E8B3-A4DF-4D72-473AA156BAE4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590EB40-1176-A4FB-C6FB-2920946C753D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04AAB725-82B1-97D2-7DC6-4CD24083C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FA4261-5D3E-FC21-D2A9-1D4FC8ED233C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032AD2-4922-D37E-0638-A0A49A604D66}"/>
              </a:ext>
            </a:extLst>
          </p:cNvPr>
          <p:cNvSpPr txBox="1"/>
          <p:nvPr/>
        </p:nvSpPr>
        <p:spPr>
          <a:xfrm>
            <a:off x="769177" y="460596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Planificación y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Equipo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2FCC84-E433-6E83-C51E-4BD74372EAF8}"/>
              </a:ext>
            </a:extLst>
          </p:cNvPr>
          <p:cNvSpPr txBox="1"/>
          <p:nvPr/>
        </p:nvSpPr>
        <p:spPr>
          <a:xfrm>
            <a:off x="273035" y="998108"/>
            <a:ext cx="74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A continuación, se muestra el cronograma tentativo de las tareas a abordar, entregables y equipo de proyecto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DC7954E-A6DA-23AD-3BFF-3DD53188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6745"/>
              </p:ext>
            </p:extLst>
          </p:nvPr>
        </p:nvGraphicFramePr>
        <p:xfrm>
          <a:off x="517014" y="5440920"/>
          <a:ext cx="4041648" cy="10431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1013087707"/>
                    </a:ext>
                  </a:extLst>
                </a:gridCol>
                <a:gridCol w="2020824">
                  <a:extLst>
                    <a:ext uri="{9D8B030D-6E8A-4147-A177-3AD203B41FA5}">
                      <a16:colId xmlns:a16="http://schemas.microsoft.com/office/drawing/2014/main" val="73193037"/>
                    </a:ext>
                  </a:extLst>
                </a:gridCol>
              </a:tblGrid>
              <a:tr h="260775">
                <a:tc gridSpan="2">
                  <a:txBody>
                    <a:bodyPr/>
                    <a:lstStyle/>
                    <a:p>
                      <a:r>
                        <a:rPr lang="es-ES" sz="1000" dirty="0">
                          <a:latin typeface="Sama Devanagari" panose="020F0603040507060303"/>
                        </a:rPr>
                        <a:t>Equipo de proyecto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000" dirty="0">
                        <a:latin typeface="Sama Devanagari" panose="020F06030405070603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500144"/>
                  </a:ext>
                </a:extLst>
              </a:tr>
              <a:tr h="2607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Confluent 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Arquitecto API/Eventos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02785"/>
                  </a:ext>
                </a:extLst>
              </a:tr>
              <a:tr h="2607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Devops Cloud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Arquitecto Integración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80569"/>
                  </a:ext>
                </a:extLst>
              </a:tr>
              <a:tr h="2607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Sama Devanagari" panose="020F0603040507060303"/>
                        </a:rPr>
                        <a:t>** Responsable de proyecto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000" dirty="0">
                        <a:latin typeface="Sama Devanagari" panose="020F06030405070603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1690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A406A6B-BF8C-70B6-8211-DCE5A0365E2F}"/>
              </a:ext>
            </a:extLst>
          </p:cNvPr>
          <p:cNvSpPr txBox="1"/>
          <p:nvPr/>
        </p:nvSpPr>
        <p:spPr>
          <a:xfrm>
            <a:off x="8291291" y="801056"/>
            <a:ext cx="3414012" cy="50013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1"/>
                </a:solidFill>
                <a:latin typeface="Barlow" pitchFamily="2" charset="77"/>
              </a:rPr>
              <a:t>Entregables</a:t>
            </a: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: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CONECTOR JMS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Documento de diseño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Informe de pruebas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PLATAFORMA CONFLUENT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Documento de diseño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Informe de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Diseño caso de uso de Pólizas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SUSCRIPTOR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Escenario MAR 2.O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Aplicación consumidora de eventos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MODELO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Guía metodológica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Definición de oficina de gobierno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Equipos y roles en el ciclo de vida API/Evento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Estándares y patrones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Modelo de participación de la oficina de Gobierno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Metodología de </a:t>
            </a:r>
            <a:r>
              <a:rPr lang="es-ES" sz="1100" dirty="0" err="1">
                <a:solidFill>
                  <a:schemeClr val="accent1"/>
                </a:solidFill>
                <a:latin typeface="Barlow" pitchFamily="2" charset="77"/>
              </a:rPr>
              <a:t>testing</a:t>
            </a: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Normativa </a:t>
            </a:r>
            <a:r>
              <a:rPr lang="es-ES" sz="11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 asíncronas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Políticas de Monitorización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Gestión de errores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Modelo de seguridad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DIVULGACIÓN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Plan de comunicación y transferencia</a:t>
            </a:r>
          </a:p>
        </p:txBody>
      </p:sp>
    </p:spTree>
    <p:extLst>
      <p:ext uri="{BB962C8B-B14F-4D97-AF65-F5344CB8AC3E}">
        <p14:creationId xmlns:p14="http://schemas.microsoft.com/office/powerpoint/2010/main" val="284533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0E3C09-8D1D-D98E-C2C2-CAE31AA79018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ABBF392B-51B9-7CD6-3D93-4B10BD2BF5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94" y="3369249"/>
            <a:ext cx="2420112" cy="1479404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33D6BA40-83BF-8D45-2D8B-CFF023263EB7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89848" y="3607937"/>
            <a:ext cx="2420112" cy="1002028"/>
          </a:xfrm>
          <a:prstGeom prst="rect">
            <a:avLst/>
          </a:prstGeom>
          <a:noFill/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43D161C-C4F5-0712-7391-E8F46973C609}"/>
              </a:ext>
            </a:extLst>
          </p:cNvPr>
          <p:cNvGrpSpPr/>
          <p:nvPr/>
        </p:nvGrpSpPr>
        <p:grpSpPr>
          <a:xfrm>
            <a:off x="3516630" y="2686693"/>
            <a:ext cx="4585716" cy="2566902"/>
            <a:chOff x="4885152" y="1912521"/>
            <a:chExt cx="7250481" cy="397327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22A20442-F7C3-77AD-2446-77C6D9C417B4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5CE3491C-D1DB-F433-A48A-114FE960AFB9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37CB1C1A-D395-A840-A465-C382886D00A4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88DB0B38-1133-8ED0-545D-B7D3B05CCE54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3F0D1864-DE0F-E033-AB4A-909526E8CB6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C48D099D-0913-34E7-2DFE-B7EC5AEEE0D3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C1E2C68A-D9E4-A92F-E74E-54A3013BDD62}"/>
                </a:ext>
              </a:extLst>
            </p:cNvPr>
            <p:cNvSpPr/>
            <p:nvPr/>
          </p:nvSpPr>
          <p:spPr>
            <a:xfrm>
              <a:off x="10974444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6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123EA361-09E8-133C-E2B6-EC7ED4464A61}"/>
              </a:ext>
            </a:extLst>
          </p:cNvPr>
          <p:cNvSpPr/>
          <p:nvPr/>
        </p:nvSpPr>
        <p:spPr>
          <a:xfrm>
            <a:off x="-2170582" y="805091"/>
            <a:ext cx="3093929" cy="266718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6AD6857D-EA97-FD1D-FA06-F12722489FC0}"/>
              </a:ext>
            </a:extLst>
          </p:cNvPr>
          <p:cNvSpPr/>
          <p:nvPr/>
        </p:nvSpPr>
        <p:spPr>
          <a:xfrm>
            <a:off x="-2170582" y="3600483"/>
            <a:ext cx="3093929" cy="266718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91E15AF-FF74-521E-8314-A4849AE5D99F}"/>
              </a:ext>
            </a:extLst>
          </p:cNvPr>
          <p:cNvSpPr/>
          <p:nvPr/>
        </p:nvSpPr>
        <p:spPr>
          <a:xfrm>
            <a:off x="411867" y="2240365"/>
            <a:ext cx="3093929" cy="2667180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E53D43C7-3801-3C60-8712-87B96FEB86EF}"/>
              </a:ext>
            </a:extLst>
          </p:cNvPr>
          <p:cNvSpPr/>
          <p:nvPr/>
        </p:nvSpPr>
        <p:spPr>
          <a:xfrm>
            <a:off x="2072650" y="1020301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0AD91DCB-41F1-D390-3558-53C35583478D}"/>
              </a:ext>
            </a:extLst>
          </p:cNvPr>
          <p:cNvSpPr/>
          <p:nvPr/>
        </p:nvSpPr>
        <p:spPr>
          <a:xfrm>
            <a:off x="2073693" y="5838125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1E6001-8AB1-4382-3BAA-A6AF9332B08C}"/>
              </a:ext>
            </a:extLst>
          </p:cNvPr>
          <p:cNvSpPr txBox="1"/>
          <p:nvPr/>
        </p:nvSpPr>
        <p:spPr>
          <a:xfrm>
            <a:off x="3334462" y="787063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ÍNDICE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81D92BD-3BAA-22FA-1A2F-BD4546556620}"/>
              </a:ext>
            </a:extLst>
          </p:cNvPr>
          <p:cNvGrpSpPr/>
          <p:nvPr/>
        </p:nvGrpSpPr>
        <p:grpSpPr>
          <a:xfrm>
            <a:off x="3547327" y="1795524"/>
            <a:ext cx="3596534" cy="909526"/>
            <a:chOff x="4774504" y="1710689"/>
            <a:chExt cx="3596534" cy="909526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A51953-9160-61FF-6BC1-EBA5996FA84D}"/>
                </a:ext>
              </a:extLst>
            </p:cNvPr>
            <p:cNvSpPr txBox="1"/>
            <p:nvPr/>
          </p:nvSpPr>
          <p:spPr>
            <a:xfrm>
              <a:off x="4774504" y="1710689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01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1B7C3C6-5B06-A661-9E82-4AB3E8EAF669}"/>
                </a:ext>
              </a:extLst>
            </p:cNvPr>
            <p:cNvSpPr txBox="1"/>
            <p:nvPr/>
          </p:nvSpPr>
          <p:spPr>
            <a:xfrm>
              <a:off x="5651743" y="1796984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Introducción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642E8C0-B114-465F-010D-68B92DB98B68}"/>
                </a:ext>
              </a:extLst>
            </p:cNvPr>
            <p:cNvSpPr txBox="1"/>
            <p:nvPr/>
          </p:nvSpPr>
          <p:spPr>
            <a:xfrm>
              <a:off x="5626126" y="2096995"/>
              <a:ext cx="2744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Al desarrollo web y su papel en la transmisión de información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18D907D-280E-874F-5C35-D55E4CCEAFDF}"/>
              </a:ext>
            </a:extLst>
          </p:cNvPr>
          <p:cNvGrpSpPr/>
          <p:nvPr/>
        </p:nvGrpSpPr>
        <p:grpSpPr>
          <a:xfrm>
            <a:off x="3547327" y="3249088"/>
            <a:ext cx="3388718" cy="1131383"/>
            <a:chOff x="4774504" y="1689907"/>
            <a:chExt cx="3388718" cy="113138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ADBD5E-0075-5B16-734C-C72E92CA119B}"/>
                </a:ext>
              </a:extLst>
            </p:cNvPr>
            <p:cNvSpPr txBox="1"/>
            <p:nvPr/>
          </p:nvSpPr>
          <p:spPr>
            <a:xfrm>
              <a:off x="4774504" y="1689907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DF4981-2614-4E1C-8B1A-7515D386E06A}"/>
                </a:ext>
              </a:extLst>
            </p:cNvPr>
            <p:cNvSpPr txBox="1"/>
            <p:nvPr/>
          </p:nvSpPr>
          <p:spPr>
            <a:xfrm>
              <a:off x="5651743" y="1771932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Arquitecturas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F904BA8-F461-EB49-76CE-521D23842B4B}"/>
                </a:ext>
              </a:extLst>
            </p:cNvPr>
            <p:cNvSpPr txBox="1"/>
            <p:nvPr/>
          </p:nvSpPr>
          <p:spPr>
            <a:xfrm>
              <a:off x="5638654" y="2082626"/>
              <a:ext cx="2524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Cómo se comunican los datos y cómo se estructura la aplicación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AEE7D0F-39DE-D15A-089D-E797759DF67A}"/>
              </a:ext>
            </a:extLst>
          </p:cNvPr>
          <p:cNvGrpSpPr/>
          <p:nvPr/>
        </p:nvGrpSpPr>
        <p:grpSpPr>
          <a:xfrm>
            <a:off x="3547327" y="4684405"/>
            <a:ext cx="3596534" cy="917365"/>
            <a:chOff x="4844560" y="1679516"/>
            <a:chExt cx="3464133" cy="91736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A6B8CF-89D7-158D-BDCC-2D3ECF929425}"/>
                </a:ext>
              </a:extLst>
            </p:cNvPr>
            <p:cNvSpPr txBox="1"/>
            <p:nvPr/>
          </p:nvSpPr>
          <p:spPr>
            <a:xfrm>
              <a:off x="4844560" y="1679516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03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3E3AE08-8F1C-8FCB-6191-85BB9432D84E}"/>
                </a:ext>
              </a:extLst>
            </p:cNvPr>
            <p:cNvSpPr txBox="1"/>
            <p:nvPr/>
          </p:nvSpPr>
          <p:spPr>
            <a:xfrm>
              <a:off x="5651743" y="1771932"/>
              <a:ext cx="1380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Protocolos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F58426-26CD-C3BF-8F5C-A9BDFEEAB975}"/>
                </a:ext>
              </a:extLst>
            </p:cNvPr>
            <p:cNvSpPr txBox="1"/>
            <p:nvPr/>
          </p:nvSpPr>
          <p:spPr>
            <a:xfrm>
              <a:off x="5638653" y="2073661"/>
              <a:ext cx="267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Que habilitan la arquitectura del sistema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A41D2C6-4491-1E1C-860A-E48524C9BA3E}"/>
              </a:ext>
            </a:extLst>
          </p:cNvPr>
          <p:cNvGrpSpPr/>
          <p:nvPr/>
        </p:nvGrpSpPr>
        <p:grpSpPr>
          <a:xfrm>
            <a:off x="7484534" y="1791981"/>
            <a:ext cx="4444223" cy="3661865"/>
            <a:chOff x="7510398" y="1791981"/>
            <a:chExt cx="4444223" cy="3661865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44AA4C3-ADDE-1769-D233-25FC5E86E102}"/>
                </a:ext>
              </a:extLst>
            </p:cNvPr>
            <p:cNvGrpSpPr/>
            <p:nvPr/>
          </p:nvGrpSpPr>
          <p:grpSpPr>
            <a:xfrm>
              <a:off x="7510398" y="1791981"/>
              <a:ext cx="4444223" cy="2189126"/>
              <a:chOff x="4712052" y="1658734"/>
              <a:chExt cx="4444223" cy="2189126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BB2EB12-1633-1E46-BFCF-13513A9D77CF}"/>
                  </a:ext>
                </a:extLst>
              </p:cNvPr>
              <p:cNvSpPr txBox="1"/>
              <p:nvPr/>
            </p:nvSpPr>
            <p:spPr>
              <a:xfrm>
                <a:off x="4712052" y="1658734"/>
                <a:ext cx="8885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04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090A77-3BAC-3B7F-E547-53126416ABBF}"/>
                  </a:ext>
                </a:extLst>
              </p:cNvPr>
              <p:cNvSpPr txBox="1"/>
              <p:nvPr/>
            </p:nvSpPr>
            <p:spPr>
              <a:xfrm>
                <a:off x="5600565" y="3229081"/>
                <a:ext cx="3555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err="1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React</a:t>
                </a:r>
                <a:endPara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5A883B8-441E-1B2F-C548-24CB89CCAB2A}"/>
                  </a:ext>
                </a:extLst>
              </p:cNvPr>
              <p:cNvSpPr txBox="1"/>
              <p:nvPr/>
            </p:nvSpPr>
            <p:spPr>
              <a:xfrm>
                <a:off x="5600565" y="3540083"/>
                <a:ext cx="2745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Y por qué está tan extendido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98CDEF5-A9D8-393F-A2F2-D72D718228C5}"/>
                </a:ext>
              </a:extLst>
            </p:cNvPr>
            <p:cNvGrpSpPr/>
            <p:nvPr/>
          </p:nvGrpSpPr>
          <p:grpSpPr>
            <a:xfrm>
              <a:off x="7562353" y="1939766"/>
              <a:ext cx="3790073" cy="2068372"/>
              <a:chOff x="4774504" y="380585"/>
              <a:chExt cx="3790073" cy="2068372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4ABADD3-BBE9-F288-539C-29F6460447E4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05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42F212D-A332-36EE-E961-1CA1E21AB628}"/>
                  </a:ext>
                </a:extLst>
              </p:cNvPr>
              <p:cNvSpPr txBox="1"/>
              <p:nvPr/>
            </p:nvSpPr>
            <p:spPr>
              <a:xfrm>
                <a:off x="5590682" y="380585"/>
                <a:ext cx="1348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Seguridad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348E3E-C2B9-71B7-1C54-D1FD7794FDDC}"/>
                  </a:ext>
                </a:extLst>
              </p:cNvPr>
              <p:cNvSpPr txBox="1"/>
              <p:nvPr/>
            </p:nvSpPr>
            <p:spPr>
              <a:xfrm>
                <a:off x="5577592" y="691279"/>
                <a:ext cx="2986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Autenticación en aplicaciones web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C70B7825-6C97-3700-D8AB-3C64F2A56FFF}"/>
                </a:ext>
              </a:extLst>
            </p:cNvPr>
            <p:cNvGrpSpPr/>
            <p:nvPr/>
          </p:nvGrpSpPr>
          <p:grpSpPr>
            <a:xfrm>
              <a:off x="7551961" y="4684405"/>
              <a:ext cx="4093923" cy="769441"/>
              <a:chOff x="4774504" y="1679516"/>
              <a:chExt cx="4093923" cy="7694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2440B75-715E-DFE8-D6A0-86E6D0DA19B9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06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C9D7324-5FC7-FF88-CB2C-678E58BC48BA}"/>
                  </a:ext>
                </a:extLst>
              </p:cNvPr>
              <p:cNvSpPr txBox="1"/>
              <p:nvPr/>
            </p:nvSpPr>
            <p:spPr>
              <a:xfrm>
                <a:off x="5651743" y="1771932"/>
                <a:ext cx="1757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Caso práctico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00A280B-1E36-53AC-F474-9689964DF484}"/>
                  </a:ext>
                </a:extLst>
              </p:cNvPr>
              <p:cNvSpPr txBox="1"/>
              <p:nvPr/>
            </p:nvSpPr>
            <p:spPr>
              <a:xfrm>
                <a:off x="5638653" y="2082626"/>
                <a:ext cx="3229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Con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NextJS</a:t>
                </a:r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 y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React</a:t>
                </a:r>
                <a:endParaRPr lang="es-ES" sz="1400" dirty="0">
                  <a:solidFill>
                    <a:srgbClr val="4D4D4D"/>
                  </a:solidFill>
                  <a:latin typeface="Barlow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165585" y="3521042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Al desarrollo web y su papel en la transmisión de información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54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Introducción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6BA042E-5427-A562-5DD2-AA440D3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81" y="1661020"/>
            <a:ext cx="6848010" cy="45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4FE5B1A5-F653-B5A8-3F0A-3D55C704CFB1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Contexto y </a:t>
            </a:r>
            <a:r>
              <a:rPr lang="es-ES" sz="44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estigmas</a:t>
            </a:r>
            <a:endParaRPr lang="es-ES" sz="4400" b="1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2F4A7C-2863-2374-48BB-1E64E8F2641D}"/>
              </a:ext>
            </a:extLst>
          </p:cNvPr>
          <p:cNvSpPr txBox="1"/>
          <p:nvPr/>
        </p:nvSpPr>
        <p:spPr>
          <a:xfrm>
            <a:off x="516742" y="2057987"/>
            <a:ext cx="3741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las interacciones con el usuario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Diseña el flujo de interacción de la web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2BE55DA-E359-8BA0-0C42-3B9FB0B201E1}"/>
              </a:ext>
            </a:extLst>
          </p:cNvPr>
          <p:cNvSpPr txBox="1"/>
          <p:nvPr/>
        </p:nvSpPr>
        <p:spPr>
          <a:xfrm>
            <a:off x="516742" y="1102158"/>
            <a:ext cx="1084934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desarrollo web consiste en crear aplicaciones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EFCE04-A430-66E3-1681-BCE62E48DB6A}"/>
              </a:ext>
            </a:extLst>
          </p:cNvPr>
          <p:cNvSpPr txBox="1"/>
          <p:nvPr/>
        </p:nvSpPr>
        <p:spPr>
          <a:xfrm>
            <a:off x="516742" y="4513893"/>
            <a:ext cx="37413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Desarrollador Web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Sama Devanagari" panose="020F06030405070603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Construye la interfaz especificada por el diseñador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Sigue las indicaciones establecidas en 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Conecta la lógica de negocio con el usuario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A3ABCD-DABD-B2E9-1157-8C51EAECCEAA}"/>
              </a:ext>
            </a:extLst>
          </p:cNvPr>
          <p:cNvSpPr txBox="1"/>
          <p:nvPr/>
        </p:nvSpPr>
        <p:spPr>
          <a:xfrm>
            <a:off x="516742" y="3285940"/>
            <a:ext cx="37413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 paleta de colores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Establece la disposición de los elementos</a:t>
            </a:r>
          </a:p>
        </p:txBody>
      </p:sp>
    </p:spTree>
    <p:extLst>
      <p:ext uri="{BB962C8B-B14F-4D97-AF65-F5344CB8AC3E}">
        <p14:creationId xmlns:p14="http://schemas.microsoft.com/office/powerpoint/2010/main" val="525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4B3A-9867-DBBD-C72D-0F9E237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>
            <a:extLst>
              <a:ext uri="{FF2B5EF4-FFF2-40B4-BE49-F238E27FC236}">
                <a16:creationId xmlns:a16="http://schemas.microsoft.com/office/drawing/2014/main" id="{0C24DF01-1116-D031-C626-DB6B83661336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Flujo de datos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9D2F2B-5C6E-0B5F-61A5-007378157F8F}"/>
              </a:ext>
            </a:extLst>
          </p:cNvPr>
          <p:cNvSpPr txBox="1"/>
          <p:nvPr/>
        </p:nvSpPr>
        <p:spPr>
          <a:xfrm>
            <a:off x="516742" y="944844"/>
            <a:ext cx="107189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papel del </a:t>
            </a: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</a:t>
            </a: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 en el proceso de transmisión de los datos</a:t>
            </a:r>
          </a:p>
        </p:txBody>
      </p:sp>
      <p:pic>
        <p:nvPicPr>
          <p:cNvPr id="1026" name="Picture 2" descr="Backend - Iconos gratis de seo y web">
            <a:extLst>
              <a:ext uri="{FF2B5EF4-FFF2-40B4-BE49-F238E27FC236}">
                <a16:creationId xmlns:a16="http://schemas.microsoft.com/office/drawing/2014/main" id="{CD5594F4-CD98-40C9-2D97-C7925D18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529583"/>
            <a:ext cx="1680049" cy="16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nalysis Generic color lineal-color icon">
            <a:extLst>
              <a:ext uri="{FF2B5EF4-FFF2-40B4-BE49-F238E27FC236}">
                <a16:creationId xmlns:a16="http://schemas.microsoft.com/office/drawing/2014/main" id="{7DD77966-6E87-5680-368A-58B691E4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3" y="2609361"/>
            <a:ext cx="1600271" cy="16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- Iconos gratis de computadora">
            <a:extLst>
              <a:ext uri="{FF2B5EF4-FFF2-40B4-BE49-F238E27FC236}">
                <a16:creationId xmlns:a16="http://schemas.microsoft.com/office/drawing/2014/main" id="{E71DEC17-94FF-A0EE-3E44-8B755D34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1" y="2605007"/>
            <a:ext cx="1604625" cy="1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ont end Special Lineal color icon">
            <a:extLst>
              <a:ext uri="{FF2B5EF4-FFF2-40B4-BE49-F238E27FC236}">
                <a16:creationId xmlns:a16="http://schemas.microsoft.com/office/drawing/2014/main" id="{AEF818B5-3850-A2FB-FD18-8E5B0193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479" y="2529583"/>
            <a:ext cx="1896138" cy="18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FFD118-0815-F01A-EA7F-58775E9FD392}"/>
              </a:ext>
            </a:extLst>
          </p:cNvPr>
          <p:cNvCxnSpPr>
            <a:endCxn id="1026" idx="1"/>
          </p:cNvCxnSpPr>
          <p:nvPr/>
        </p:nvCxnSpPr>
        <p:spPr>
          <a:xfrm>
            <a:off x="2387600" y="3369607"/>
            <a:ext cx="13970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2DB2EC3-9670-9381-E046-2F5B70F94133}"/>
              </a:ext>
            </a:extLst>
          </p:cNvPr>
          <p:cNvCxnSpPr>
            <a:cxnSpLocks/>
          </p:cNvCxnSpPr>
          <p:nvPr/>
        </p:nvCxnSpPr>
        <p:spPr>
          <a:xfrm flipV="1">
            <a:off x="5444461" y="3369607"/>
            <a:ext cx="1282892" cy="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4089BF-B16C-3E7C-165A-9E96E6AD82E6}"/>
              </a:ext>
            </a:extLst>
          </p:cNvPr>
          <p:cNvCxnSpPr>
            <a:cxnSpLocks/>
          </p:cNvCxnSpPr>
          <p:nvPr/>
        </p:nvCxnSpPr>
        <p:spPr>
          <a:xfrm>
            <a:off x="8502170" y="3364860"/>
            <a:ext cx="972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9F258C-1400-D7EC-2A24-60361DD2D24B}"/>
              </a:ext>
            </a:extLst>
          </p:cNvPr>
          <p:cNvSpPr txBox="1"/>
          <p:nvPr/>
        </p:nvSpPr>
        <p:spPr>
          <a:xfrm>
            <a:off x="735903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Análisis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92B2A3-22CD-1377-60D0-45F448AB4653}"/>
              </a:ext>
            </a:extLst>
          </p:cNvPr>
          <p:cNvSpPr txBox="1"/>
          <p:nvPr/>
        </p:nvSpPr>
        <p:spPr>
          <a:xfrm>
            <a:off x="4155666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Backend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87C14D-9FD1-C4AF-1DD6-17DEC908F24A}"/>
              </a:ext>
            </a:extLst>
          </p:cNvPr>
          <p:cNvSpPr txBox="1"/>
          <p:nvPr/>
        </p:nvSpPr>
        <p:spPr>
          <a:xfrm>
            <a:off x="7442749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API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067E10-43D5-3933-2F52-3415CDFDE4A0}"/>
              </a:ext>
            </a:extLst>
          </p:cNvPr>
          <p:cNvSpPr txBox="1"/>
          <p:nvPr/>
        </p:nvSpPr>
        <p:spPr>
          <a:xfrm>
            <a:off x="10113945" y="4425719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223890" y="3184612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Visión a alto nivel de las interacciones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34963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446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Visión a alto nivel de las responsabilidades de los nodos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Cliente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Servidor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3F0761-F399-9500-4A58-1123A84B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15" y="1709339"/>
            <a:ext cx="5289021" cy="44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3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Los pilares sobre los que se construye la web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Web </a:t>
            </a:r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Standards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  <p:pic>
        <p:nvPicPr>
          <p:cNvPr id="4100" name="Picture 4" descr="Web Standards - Government Information Center">
            <a:extLst>
              <a:ext uri="{FF2B5EF4-FFF2-40B4-BE49-F238E27FC236}">
                <a16:creationId xmlns:a16="http://schemas.microsoft.com/office/drawing/2014/main" id="{C530D38B-243F-09AA-BAE0-239D39BB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59" y="1325195"/>
            <a:ext cx="5086110" cy="29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7CA9FB-EE71-E19F-4914-46F5CB0F2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68" y="2463794"/>
            <a:ext cx="3171851" cy="38094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DD5AFC-C69D-3C1C-0D22-A6A155787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142" y="2193185"/>
            <a:ext cx="2858517" cy="42042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B256FE-F41C-3F0A-2519-7C235A8D0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3039" y="4877085"/>
            <a:ext cx="5428483" cy="139615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024C79-8188-0E42-E139-02680603838F}"/>
              </a:ext>
            </a:extLst>
          </p:cNvPr>
          <p:cNvCxnSpPr>
            <a:cxnSpLocks/>
          </p:cNvCxnSpPr>
          <p:nvPr/>
        </p:nvCxnSpPr>
        <p:spPr>
          <a:xfrm flipH="1">
            <a:off x="3373419" y="3009792"/>
            <a:ext cx="301068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AF2699-ECB0-18CC-1327-0308CC899AB0}"/>
              </a:ext>
            </a:extLst>
          </p:cNvPr>
          <p:cNvCxnSpPr/>
          <p:nvPr/>
        </p:nvCxnSpPr>
        <p:spPr>
          <a:xfrm>
            <a:off x="6080614" y="3622978"/>
            <a:ext cx="0" cy="12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5B4BA0-22D1-4828-4457-F50EC505C507}"/>
              </a:ext>
            </a:extLst>
          </p:cNvPr>
          <p:cNvCxnSpPr/>
          <p:nvPr/>
        </p:nvCxnSpPr>
        <p:spPr>
          <a:xfrm>
            <a:off x="8536943" y="3009792"/>
            <a:ext cx="564199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2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4549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Cómo gestionar la seguridad en arquitecturas sin estado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Seguridad: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116782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Xca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294B"/>
      </a:accent1>
      <a:accent2>
        <a:srgbClr val="C9E8F4"/>
      </a:accent2>
      <a:accent3>
        <a:srgbClr val="F6E15E"/>
      </a:accent3>
      <a:accent4>
        <a:srgbClr val="4B5C8F"/>
      </a:accent4>
      <a:accent5>
        <a:srgbClr val="B3D1DD"/>
      </a:accent5>
      <a:accent6>
        <a:srgbClr val="D7B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F2B2EC4460034EA30A7475ACFAF5E1" ma:contentTypeVersion="4" ma:contentTypeDescription="Crear nuevo documento." ma:contentTypeScope="" ma:versionID="224a0642492d5ffa263e10e76a615c9d">
  <xsd:schema xmlns:xsd="http://www.w3.org/2001/XMLSchema" xmlns:xs="http://www.w3.org/2001/XMLSchema" xmlns:p="http://schemas.microsoft.com/office/2006/metadata/properties" xmlns:ns2="782acb9c-d06e-4256-9a80-165c233ae9f9" targetNamespace="http://schemas.microsoft.com/office/2006/metadata/properties" ma:root="true" ma:fieldsID="fa559abf687111e69f96e7951fefcf17" ns2:_="">
    <xsd:import namespace="782acb9c-d06e-4256-9a80-165c233a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acb9c-d06e-4256-9a80-165c233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3FC8-9771-44C4-AAF5-F45371A51B7E}">
  <ds:schemaRefs>
    <ds:schemaRef ds:uri="http://purl.org/dc/elements/1.1/"/>
    <ds:schemaRef ds:uri="782acb9c-d06e-4256-9a80-165c233ae9f9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DA4E1D-1B3C-4AD6-B6B2-8282C11F7A40}">
  <ds:schemaRefs>
    <ds:schemaRef ds:uri="782acb9c-d06e-4256-9a80-165c233ae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A4C341-6EBE-4782-B902-E8C7D71563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1442</Words>
  <Application>Microsoft Macintosh PowerPoint</Application>
  <PresentationFormat>Panorámica</PresentationFormat>
  <Paragraphs>318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Aptos</vt:lpstr>
      <vt:lpstr>Arial</vt:lpstr>
      <vt:lpstr>Barlow</vt:lpstr>
      <vt:lpstr>Barlow Medium</vt:lpstr>
      <vt:lpstr>Calibri</vt:lpstr>
      <vt:lpstr>Calibri Light</vt:lpstr>
      <vt:lpstr>Lexend ExtraLight</vt:lpstr>
      <vt:lpstr>Lexend Medium</vt:lpstr>
      <vt:lpstr>Lexend SemiBold</vt:lpstr>
      <vt:lpstr>Sama Devanagari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Fresno Del Barrio</dc:creator>
  <cp:lastModifiedBy>Cliente36</cp:lastModifiedBy>
  <cp:revision>58</cp:revision>
  <dcterms:created xsi:type="dcterms:W3CDTF">2023-10-23T08:37:22Z</dcterms:created>
  <dcterms:modified xsi:type="dcterms:W3CDTF">2024-03-06T11:13:04Z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0x010100E7F2B2EC4460034EA30A7475ACFAF5E1</vt:lpwstr>
  </property>
</Properties>
</file>