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5"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8"/>
    <p:restoredTop sz="94648"/>
  </p:normalViewPr>
  <p:slideViewPr>
    <p:cSldViewPr snapToGrid="0" snapToObjects="1">
      <p:cViewPr varScale="1">
        <p:scale>
          <a:sx n="96" d="100"/>
          <a:sy n="96" d="100"/>
        </p:scale>
        <p:origin x="3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5/24/19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5/24/19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4B9E-C22A-C943-BAF2-A18967E91360}"/>
              </a:ext>
            </a:extLst>
          </p:cNvPr>
          <p:cNvSpPr>
            <a:spLocks noGrp="1"/>
          </p:cNvSpPr>
          <p:nvPr>
            <p:ph type="ctrTitle"/>
          </p:nvPr>
        </p:nvSpPr>
        <p:spPr/>
        <p:txBody>
          <a:bodyPr>
            <a:normAutofit fontScale="90000"/>
          </a:bodyPr>
          <a:lstStyle/>
          <a:p>
            <a:r>
              <a:rPr lang="en-US" dirty="0"/>
              <a:t>Predicting the success of a mobile app</a:t>
            </a:r>
          </a:p>
        </p:txBody>
      </p:sp>
      <p:sp>
        <p:nvSpPr>
          <p:cNvPr id="3" name="Subtitle 2">
            <a:extLst>
              <a:ext uri="{FF2B5EF4-FFF2-40B4-BE49-F238E27FC236}">
                <a16:creationId xmlns:a16="http://schemas.microsoft.com/office/drawing/2014/main" id="{EA4FEEAE-4A4F-FB4F-9D54-1EB4026A96F9}"/>
              </a:ext>
            </a:extLst>
          </p:cNvPr>
          <p:cNvSpPr>
            <a:spLocks noGrp="1"/>
          </p:cNvSpPr>
          <p:nvPr>
            <p:ph type="subTitle" idx="1"/>
          </p:nvPr>
        </p:nvSpPr>
        <p:spPr/>
        <p:txBody>
          <a:bodyPr/>
          <a:lstStyle/>
          <a:p>
            <a:r>
              <a:rPr lang="en-US" dirty="0"/>
              <a:t>DATA 621: Group 3</a:t>
            </a:r>
          </a:p>
        </p:txBody>
      </p:sp>
    </p:spTree>
    <p:extLst>
      <p:ext uri="{BB962C8B-B14F-4D97-AF65-F5344CB8AC3E}">
        <p14:creationId xmlns:p14="http://schemas.microsoft.com/office/powerpoint/2010/main" val="73241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5A9F-4DDD-3447-A1ED-D474676172C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972A8C7-67E1-8F4D-956A-A5288811DF59}"/>
              </a:ext>
            </a:extLst>
          </p:cNvPr>
          <p:cNvSpPr>
            <a:spLocks noGrp="1"/>
          </p:cNvSpPr>
          <p:nvPr>
            <p:ph idx="1"/>
          </p:nvPr>
        </p:nvSpPr>
        <p:spPr>
          <a:xfrm>
            <a:off x="1451579" y="2015732"/>
            <a:ext cx="9603275" cy="3450613"/>
          </a:xfrm>
        </p:spPr>
        <p:txBody>
          <a:bodyPr>
            <a:normAutofit fontScale="85000" lnSpcReduction="20000"/>
          </a:bodyPr>
          <a:lstStyle/>
          <a:p>
            <a:pPr marL="0" indent="0">
              <a:buNone/>
            </a:pPr>
            <a:r>
              <a:rPr lang="en-US" dirty="0"/>
              <a:t>In 2014 Dong Nguyen revealed that his game Flappy Bird was earning an average of $50,000 a day from in-app ads. At that time, Flappy Bird, an addictive and tough game, had been number 1 on the Apple App Store and Google Play Store for almost a month and was gaining more downloads daily. In fact, by January 2014 the app had 50 million downloads, 68,000 reviews, and held the number 1 spot for most downloaded free game in 53 countries. </a:t>
            </a:r>
          </a:p>
          <a:p>
            <a:pPr marL="0" indent="0">
              <a:buNone/>
            </a:pPr>
            <a:r>
              <a:rPr lang="en-US" dirty="0"/>
              <a:t>With millions of apps available for download today, many app developers could only dream of the success that Flappy Bird saw. So, did Nguyen know how to make an app so successful, and is there any way for us use app statistics to predict the success of an app? Kaggle has a couple of datasets with mobile application statistics that can possibly help us answer these questions. The datasets contain information around Apple apps on the App Store and Google apps on the Play Store; information centered around ratings, app size, installs, and price. Our idea is to take these datasets to see if we can use several regression methods to predict the successfulness of an app. </a:t>
            </a:r>
          </a:p>
        </p:txBody>
      </p:sp>
    </p:spTree>
    <p:extLst>
      <p:ext uri="{BB962C8B-B14F-4D97-AF65-F5344CB8AC3E}">
        <p14:creationId xmlns:p14="http://schemas.microsoft.com/office/powerpoint/2010/main" val="1027364362"/>
      </p:ext>
    </p:extLst>
  </p:cSld>
  <p:clrMapOvr>
    <a:masterClrMapping/>
  </p:clrMapOvr>
  <mc:AlternateContent xmlns:mc="http://schemas.openxmlformats.org/markup-compatibility/2006" xmlns:p14="http://schemas.microsoft.com/office/powerpoint/2010/main">
    <mc:Choice Requires="p14">
      <p:transition spd="slow" p14:dur="2000" advTm="74887"/>
    </mc:Choice>
    <mc:Fallback xmlns="">
      <p:transition spd="slow" advTm="7488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414B-B836-4A49-9BD3-8A65E42DE86E}"/>
              </a:ext>
            </a:extLst>
          </p:cNvPr>
          <p:cNvSpPr>
            <a:spLocks noGrp="1"/>
          </p:cNvSpPr>
          <p:nvPr>
            <p:ph type="title"/>
          </p:nvPr>
        </p:nvSpPr>
        <p:spPr/>
        <p:txBody>
          <a:bodyPr/>
          <a:lstStyle/>
          <a:p>
            <a:r>
              <a:rPr lang="en-US" dirty="0"/>
              <a:t>Methodology </a:t>
            </a:r>
          </a:p>
        </p:txBody>
      </p:sp>
    </p:spTree>
    <p:extLst>
      <p:ext uri="{BB962C8B-B14F-4D97-AF65-F5344CB8AC3E}">
        <p14:creationId xmlns:p14="http://schemas.microsoft.com/office/powerpoint/2010/main" val="3973913087"/>
      </p:ext>
    </p:extLst>
  </p:cSld>
  <p:clrMapOvr>
    <a:masterClrMapping/>
  </p:clrMapOvr>
  <mc:AlternateContent xmlns:mc="http://schemas.openxmlformats.org/markup-compatibility/2006" xmlns:p14="http://schemas.microsoft.com/office/powerpoint/2010/main">
    <mc:Choice Requires="p14">
      <p:transition spd="slow" p14:dur="2000" advTm="2288"/>
    </mc:Choice>
    <mc:Fallback xmlns="">
      <p:transition spd="slow" advTm="228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FE22-B078-1E47-A92F-BCAE9BE38A2A}"/>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APPLE STORE Dataset Features</a:t>
            </a:r>
          </a:p>
        </p:txBody>
      </p:sp>
      <p:sp>
        <p:nvSpPr>
          <p:cNvPr id="4" name="TextBox 3">
            <a:extLst>
              <a:ext uri="{FF2B5EF4-FFF2-40B4-BE49-F238E27FC236}">
                <a16:creationId xmlns:a16="http://schemas.microsoft.com/office/drawing/2014/main" id="{B290D1B8-93C0-B348-9041-563C41B678DA}"/>
              </a:ext>
            </a:extLst>
          </p:cNvPr>
          <p:cNvSpPr txBox="1"/>
          <p:nvPr/>
        </p:nvSpPr>
        <p:spPr>
          <a:xfrm>
            <a:off x="678024" y="1841383"/>
            <a:ext cx="4176512" cy="4077148"/>
          </a:xfrm>
          <a:prstGeom prst="rect">
            <a:avLst/>
          </a:prstGeom>
        </p:spPr>
        <p:txBody>
          <a:bodyPr vert="horz" lIns="91440" tIns="45720" rIns="91440" bIns="45720" rtlCol="0" anchor="t">
            <a:noAutofit/>
          </a:bodyPr>
          <a:lstStyle/>
          <a:p>
            <a:pPr marL="171450" indent="-171450" defTabSz="914400">
              <a:lnSpc>
                <a:spcPct val="110000"/>
              </a:lnSpc>
              <a:spcAft>
                <a:spcPts val="600"/>
              </a:spcAft>
              <a:buClr>
                <a:schemeClr val="accent1"/>
              </a:buClr>
              <a:buSzPct val="100000"/>
              <a:buFont typeface="Arial" panose="020B0604020202020204" pitchFamily="34" charset="0"/>
              <a:buChar char="•"/>
            </a:pPr>
            <a:r>
              <a:rPr lang="en-US" sz="1200" dirty="0"/>
              <a:t>Track Name</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App Name</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Size Bytes</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Size (in Bytes)</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Currency</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Price </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Rating Count Tot</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User Rating counts (for all version)</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Rating Count Ver</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 User Rating counts (for current version)</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User Rating</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Average User Rating value (for all version)</a:t>
            </a:r>
          </a:p>
          <a:p>
            <a:pPr marL="285750" indent="-285750" defTabSz="914400">
              <a:lnSpc>
                <a:spcPct val="110000"/>
              </a:lnSpc>
              <a:spcAft>
                <a:spcPts val="600"/>
              </a:spcAft>
              <a:buClr>
                <a:schemeClr val="accent1"/>
              </a:buClr>
              <a:buSzPct val="100000"/>
              <a:buFont typeface="Arial" panose="020B0604020202020204" pitchFamily="34" charset="0"/>
              <a:buChar char="•"/>
            </a:pPr>
            <a:r>
              <a:rPr lang="en-US" sz="1200" dirty="0"/>
              <a:t>User Rating Ver</a:t>
            </a:r>
          </a:p>
          <a:p>
            <a:pPr marL="742950" lvl="1" indent="-285750" defTabSz="914400">
              <a:lnSpc>
                <a:spcPct val="110000"/>
              </a:lnSpc>
              <a:spcAft>
                <a:spcPts val="600"/>
              </a:spcAft>
              <a:buClr>
                <a:schemeClr val="accent1"/>
              </a:buClr>
              <a:buSzPct val="100000"/>
              <a:buFont typeface="Arial" panose="020B0604020202020204" pitchFamily="34" charset="0"/>
              <a:buChar char="•"/>
            </a:pPr>
            <a:r>
              <a:rPr lang="en-US" sz="1200" dirty="0"/>
              <a:t> Average User Rating value (for current version)</a:t>
            </a:r>
          </a:p>
          <a:p>
            <a:pPr marL="171450" indent="-171450" fontAlgn="base">
              <a:buFont typeface="Arial" panose="020B0604020202020204" pitchFamily="34" charset="0"/>
              <a:buChar char="•"/>
            </a:pPr>
            <a:endParaRPr lang="en-US" sz="1200" dirty="0"/>
          </a:p>
          <a:p>
            <a:pPr marL="285750" indent="-285750" defTabSz="914400">
              <a:lnSpc>
                <a:spcPct val="110000"/>
              </a:lnSpc>
              <a:spcAft>
                <a:spcPts val="600"/>
              </a:spcAft>
              <a:buClr>
                <a:schemeClr val="accent1"/>
              </a:buClr>
              <a:buSzPct val="100000"/>
              <a:buFont typeface="Arial" panose="020B0604020202020204" pitchFamily="34" charset="0"/>
              <a:buChar char="•"/>
            </a:pPr>
            <a:endParaRPr lang="en-US" sz="1200" dirty="0"/>
          </a:p>
          <a:p>
            <a:pPr indent="-228600" defTabSz="914400">
              <a:lnSpc>
                <a:spcPct val="110000"/>
              </a:lnSpc>
              <a:spcAft>
                <a:spcPts val="600"/>
              </a:spcAft>
              <a:buClr>
                <a:schemeClr val="accent1"/>
              </a:buClr>
              <a:buSzPct val="100000"/>
              <a:buFont typeface="Arial" panose="020B0604020202020204" pitchFamily="34" charset="0"/>
              <a:buChar char="•"/>
            </a:pPr>
            <a:endParaRPr lang="en-US" sz="1200" dirty="0"/>
          </a:p>
          <a:p>
            <a:pPr marL="285750" indent="-228600" defTabSz="914400">
              <a:lnSpc>
                <a:spcPct val="110000"/>
              </a:lnSpc>
              <a:spcAft>
                <a:spcPts val="600"/>
              </a:spcAft>
              <a:buClr>
                <a:schemeClr val="accent1"/>
              </a:buClr>
              <a:buSzPct val="100000"/>
              <a:buFont typeface="Arial" panose="020B0604020202020204" pitchFamily="34" charset="0"/>
              <a:buChar char="•"/>
            </a:pPr>
            <a:endParaRPr lang="en-US" sz="1200" dirty="0"/>
          </a:p>
        </p:txBody>
      </p:sp>
      <p:sp>
        <p:nvSpPr>
          <p:cNvPr id="19" name="Content Placeholder 5">
            <a:extLst>
              <a:ext uri="{FF2B5EF4-FFF2-40B4-BE49-F238E27FC236}">
                <a16:creationId xmlns:a16="http://schemas.microsoft.com/office/drawing/2014/main" id="{3633BFC3-7EBF-234D-B24C-1BEAC349428B}"/>
              </a:ext>
            </a:extLst>
          </p:cNvPr>
          <p:cNvSpPr txBox="1">
            <a:spLocks/>
          </p:cNvSpPr>
          <p:nvPr/>
        </p:nvSpPr>
        <p:spPr>
          <a:xfrm>
            <a:off x="4854536" y="1996751"/>
            <a:ext cx="3990884" cy="390940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lnSpc>
                <a:spcPct val="110000"/>
              </a:lnSpc>
              <a:spcAft>
                <a:spcPts val="600"/>
              </a:spcAft>
            </a:pPr>
            <a:r>
              <a:rPr lang="en-US" sz="1200" dirty="0"/>
              <a:t>Ver</a:t>
            </a:r>
          </a:p>
          <a:p>
            <a:pPr marL="742950" lvl="1" indent="-285750">
              <a:lnSpc>
                <a:spcPct val="110000"/>
              </a:lnSpc>
              <a:spcAft>
                <a:spcPts val="600"/>
              </a:spcAft>
            </a:pPr>
            <a:r>
              <a:rPr lang="en-US" sz="1200" dirty="0"/>
              <a:t>Latest version code</a:t>
            </a:r>
          </a:p>
          <a:p>
            <a:pPr marL="285750" indent="-285750">
              <a:lnSpc>
                <a:spcPct val="110000"/>
              </a:lnSpc>
              <a:spcAft>
                <a:spcPts val="600"/>
              </a:spcAft>
            </a:pPr>
            <a:r>
              <a:rPr lang="en-US" sz="1200" dirty="0" err="1"/>
              <a:t>Cont</a:t>
            </a:r>
            <a:r>
              <a:rPr lang="en-US" sz="1200" dirty="0"/>
              <a:t> Rating</a:t>
            </a:r>
          </a:p>
          <a:p>
            <a:pPr lvl="1" fontAlgn="base"/>
            <a:r>
              <a:rPr lang="en-US" sz="1200" dirty="0"/>
              <a:t> Content Rating</a:t>
            </a:r>
          </a:p>
          <a:p>
            <a:pPr fontAlgn="base"/>
            <a:r>
              <a:rPr lang="en-US" sz="1200" dirty="0"/>
              <a:t>Prime Genre</a:t>
            </a:r>
          </a:p>
          <a:p>
            <a:pPr lvl="1" fontAlgn="base"/>
            <a:r>
              <a:rPr lang="en-US" sz="1200" dirty="0"/>
              <a:t>Primary Genre</a:t>
            </a:r>
          </a:p>
          <a:p>
            <a:pPr fontAlgn="base"/>
            <a:r>
              <a:rPr lang="en-US" sz="1200" dirty="0"/>
              <a:t>Sup </a:t>
            </a:r>
            <a:r>
              <a:rPr lang="en-US" sz="1200" dirty="0" err="1"/>
              <a:t>Devices.num</a:t>
            </a:r>
            <a:r>
              <a:rPr lang="en-US" sz="1200" dirty="0"/>
              <a:t> </a:t>
            </a:r>
          </a:p>
          <a:p>
            <a:pPr lvl="1" fontAlgn="base"/>
            <a:r>
              <a:rPr lang="en-US" sz="1200" dirty="0"/>
              <a:t>Number of supporting devices</a:t>
            </a:r>
          </a:p>
          <a:p>
            <a:pPr fontAlgn="base"/>
            <a:r>
              <a:rPr lang="en-US" sz="1200" dirty="0" err="1"/>
              <a:t>ipadSc</a:t>
            </a:r>
            <a:r>
              <a:rPr lang="en-US" sz="1200" dirty="0"/>
              <a:t> </a:t>
            </a:r>
            <a:r>
              <a:rPr lang="en-US" sz="1200" dirty="0" err="1"/>
              <a:t>urls.num</a:t>
            </a:r>
            <a:endParaRPr lang="en-US" sz="1200" dirty="0"/>
          </a:p>
          <a:p>
            <a:pPr lvl="1" fontAlgn="base"/>
            <a:r>
              <a:rPr lang="en-US" sz="1200" dirty="0"/>
              <a:t>Number of screenshots showed for display</a:t>
            </a:r>
          </a:p>
          <a:p>
            <a:endParaRPr lang="en-US" dirty="0"/>
          </a:p>
        </p:txBody>
      </p:sp>
      <p:sp>
        <p:nvSpPr>
          <p:cNvPr id="20" name="Content Placeholder 5">
            <a:extLst>
              <a:ext uri="{FF2B5EF4-FFF2-40B4-BE49-F238E27FC236}">
                <a16:creationId xmlns:a16="http://schemas.microsoft.com/office/drawing/2014/main" id="{357BAA11-ADEE-384B-8DD6-558B5B6C9360}"/>
              </a:ext>
            </a:extLst>
          </p:cNvPr>
          <p:cNvSpPr txBox="1">
            <a:spLocks/>
          </p:cNvSpPr>
          <p:nvPr/>
        </p:nvSpPr>
        <p:spPr>
          <a:xfrm>
            <a:off x="8201116" y="1925252"/>
            <a:ext cx="3990884" cy="390940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fontAlgn="base"/>
            <a:r>
              <a:rPr lang="en-US" sz="1200" dirty="0" err="1"/>
              <a:t>Lang.num</a:t>
            </a:r>
            <a:r>
              <a:rPr lang="en-US" sz="1200" dirty="0"/>
              <a:t> </a:t>
            </a:r>
          </a:p>
          <a:p>
            <a:pPr lvl="1" fontAlgn="base"/>
            <a:r>
              <a:rPr lang="en-US" sz="1200" dirty="0"/>
              <a:t>Number of supported languages</a:t>
            </a:r>
          </a:p>
          <a:p>
            <a:pPr fontAlgn="base"/>
            <a:r>
              <a:rPr lang="en-US" sz="1200" dirty="0" err="1"/>
              <a:t>Vpp_lic</a:t>
            </a:r>
            <a:endParaRPr lang="en-US" sz="1200" dirty="0"/>
          </a:p>
          <a:p>
            <a:pPr lvl="1" fontAlgn="base"/>
            <a:r>
              <a:rPr lang="en-US" sz="1200" dirty="0" err="1"/>
              <a:t>Vpp</a:t>
            </a:r>
            <a:r>
              <a:rPr lang="en-US" sz="1200" dirty="0"/>
              <a:t> Device Based Licensing Enabled</a:t>
            </a:r>
          </a:p>
          <a:p>
            <a:endParaRPr lang="en-US" dirty="0"/>
          </a:p>
        </p:txBody>
      </p:sp>
    </p:spTree>
    <p:extLst>
      <p:ext uri="{BB962C8B-B14F-4D97-AF65-F5344CB8AC3E}">
        <p14:creationId xmlns:p14="http://schemas.microsoft.com/office/powerpoint/2010/main" val="850983048"/>
      </p:ext>
    </p:extLst>
  </p:cSld>
  <p:clrMapOvr>
    <a:masterClrMapping/>
  </p:clrMapOvr>
  <mc:AlternateContent xmlns:mc="http://schemas.openxmlformats.org/markup-compatibility/2006" xmlns:p14="http://schemas.microsoft.com/office/powerpoint/2010/main">
    <mc:Choice Requires="p14">
      <p:transition spd="slow" p14:dur="2000" advTm="187508"/>
    </mc:Choice>
    <mc:Fallback xmlns="">
      <p:transition spd="slow" advTm="18750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900AE7D-012F-8B48-99F8-CADC74A6CB54}"/>
              </a:ext>
            </a:extLst>
          </p:cNvPr>
          <p:cNvSpPr>
            <a:spLocks noGrp="1"/>
          </p:cNvSpPr>
          <p:nvPr>
            <p:ph type="title"/>
          </p:nvPr>
        </p:nvSpPr>
        <p:spPr>
          <a:xfrm>
            <a:off x="1452617" y="962913"/>
            <a:ext cx="4481653" cy="2466087"/>
          </a:xfrm>
        </p:spPr>
        <p:txBody>
          <a:bodyPr vert="horz" lIns="91440" tIns="45720" rIns="91440" bIns="0" rtlCol="0" anchor="b">
            <a:normAutofit/>
          </a:bodyPr>
          <a:lstStyle/>
          <a:p>
            <a:r>
              <a:rPr lang="en-US" sz="4800" dirty="0"/>
              <a:t>Apple data correlation </a:t>
            </a:r>
          </a:p>
        </p:txBody>
      </p:sp>
      <p:cxnSp>
        <p:nvCxnSpPr>
          <p:cNvPr id="25" name="Straight Connector 2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descr="A screenshot of a cell phone&#10;&#10;Description automatically generated">
            <a:extLst>
              <a:ext uri="{FF2B5EF4-FFF2-40B4-BE49-F238E27FC236}">
                <a16:creationId xmlns:a16="http://schemas.microsoft.com/office/drawing/2014/main" id="{26D3C615-DA21-AC4F-A1AB-80A02688B129}"/>
              </a:ext>
            </a:extLst>
          </p:cNvPr>
          <p:cNvPicPr>
            <a:picLocks noChangeAspect="1"/>
          </p:cNvPicPr>
          <p:nvPr/>
        </p:nvPicPr>
        <p:blipFill>
          <a:blip r:embed="rId3"/>
          <a:stretch>
            <a:fillRect/>
          </a:stretch>
        </p:blipFill>
        <p:spPr>
          <a:xfrm>
            <a:off x="5774903" y="729585"/>
            <a:ext cx="6101052" cy="4667305"/>
          </a:xfrm>
          <a:prstGeom prst="rect">
            <a:avLst/>
          </a:prstGeom>
        </p:spPr>
      </p:pic>
      <p:pic>
        <p:nvPicPr>
          <p:cNvPr id="27" name="Picture 2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95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07BB-BD20-D247-8FFE-8DE4F21C77B6}"/>
              </a:ext>
            </a:extLst>
          </p:cNvPr>
          <p:cNvSpPr>
            <a:spLocks noGrp="1"/>
          </p:cNvSpPr>
          <p:nvPr>
            <p:ph type="title"/>
          </p:nvPr>
        </p:nvSpPr>
        <p:spPr>
          <a:xfrm>
            <a:off x="1449217" y="804889"/>
            <a:ext cx="8158609" cy="878137"/>
          </a:xfrm>
        </p:spPr>
        <p:txBody>
          <a:bodyPr/>
          <a:lstStyle/>
          <a:p>
            <a:r>
              <a:rPr lang="en-US" dirty="0"/>
              <a:t>Total Ratings count summary</a:t>
            </a:r>
          </a:p>
        </p:txBody>
      </p:sp>
      <p:graphicFrame>
        <p:nvGraphicFramePr>
          <p:cNvPr id="5" name="Content Placeholder 4">
            <a:extLst>
              <a:ext uri="{FF2B5EF4-FFF2-40B4-BE49-F238E27FC236}">
                <a16:creationId xmlns:a16="http://schemas.microsoft.com/office/drawing/2014/main" id="{807D5F69-65C9-FC4D-A38D-06EC137AC8CA}"/>
              </a:ext>
            </a:extLst>
          </p:cNvPr>
          <p:cNvGraphicFramePr>
            <a:graphicFrameLocks noGrp="1"/>
          </p:cNvGraphicFramePr>
          <p:nvPr>
            <p:ph sz="half" idx="1"/>
            <p:extLst>
              <p:ext uri="{D42A27DB-BD31-4B8C-83A1-F6EECF244321}">
                <p14:modId xmlns:p14="http://schemas.microsoft.com/office/powerpoint/2010/main" val="2321779725"/>
              </p:ext>
            </p:extLst>
          </p:nvPr>
        </p:nvGraphicFramePr>
        <p:xfrm>
          <a:off x="715618" y="2060112"/>
          <a:ext cx="6016487" cy="924574"/>
        </p:xfrm>
        <a:graphic>
          <a:graphicData uri="http://schemas.openxmlformats.org/drawingml/2006/table">
            <a:tbl>
              <a:tblPr firstRow="1" bandRow="1">
                <a:tableStyleId>{93296810-A885-4BE3-A3E7-6D5BEEA58F35}</a:tableStyleId>
              </a:tblPr>
              <a:tblGrid>
                <a:gridCol w="913504">
                  <a:extLst>
                    <a:ext uri="{9D8B030D-6E8A-4147-A177-3AD203B41FA5}">
                      <a16:colId xmlns:a16="http://schemas.microsoft.com/office/drawing/2014/main" val="2251034385"/>
                    </a:ext>
                  </a:extLst>
                </a:gridCol>
                <a:gridCol w="807263">
                  <a:extLst>
                    <a:ext uri="{9D8B030D-6E8A-4147-A177-3AD203B41FA5}">
                      <a16:colId xmlns:a16="http://schemas.microsoft.com/office/drawing/2014/main" val="2922715774"/>
                    </a:ext>
                  </a:extLst>
                </a:gridCol>
                <a:gridCol w="1246403">
                  <a:extLst>
                    <a:ext uri="{9D8B030D-6E8A-4147-A177-3AD203B41FA5}">
                      <a16:colId xmlns:a16="http://schemas.microsoft.com/office/drawing/2014/main" val="1685585629"/>
                    </a:ext>
                  </a:extLst>
                </a:gridCol>
                <a:gridCol w="1140731">
                  <a:extLst>
                    <a:ext uri="{9D8B030D-6E8A-4147-A177-3AD203B41FA5}">
                      <a16:colId xmlns:a16="http://schemas.microsoft.com/office/drawing/2014/main" val="2698248143"/>
                    </a:ext>
                  </a:extLst>
                </a:gridCol>
                <a:gridCol w="919766">
                  <a:extLst>
                    <a:ext uri="{9D8B030D-6E8A-4147-A177-3AD203B41FA5}">
                      <a16:colId xmlns:a16="http://schemas.microsoft.com/office/drawing/2014/main" val="186175513"/>
                    </a:ext>
                  </a:extLst>
                </a:gridCol>
                <a:gridCol w="988820">
                  <a:extLst>
                    <a:ext uri="{9D8B030D-6E8A-4147-A177-3AD203B41FA5}">
                      <a16:colId xmlns:a16="http://schemas.microsoft.com/office/drawing/2014/main" val="1368935118"/>
                    </a:ext>
                  </a:extLst>
                </a:gridCol>
              </a:tblGrid>
              <a:tr h="319323">
                <a:tc>
                  <a:txBody>
                    <a:bodyPr/>
                    <a:lstStyle/>
                    <a:p>
                      <a:r>
                        <a:rPr lang="en-US" dirty="0"/>
                        <a:t>Min</a:t>
                      </a:r>
                    </a:p>
                  </a:txBody>
                  <a:tcPr/>
                </a:tc>
                <a:tc>
                  <a:txBody>
                    <a:bodyPr/>
                    <a:lstStyle/>
                    <a:p>
                      <a:r>
                        <a:rPr lang="en-US" dirty="0"/>
                        <a:t>1</a:t>
                      </a:r>
                      <a:r>
                        <a:rPr lang="en-US" baseline="30000" dirty="0"/>
                        <a:t>st</a:t>
                      </a:r>
                      <a:r>
                        <a:rPr lang="en-US" dirty="0"/>
                        <a:t> Q</a:t>
                      </a:r>
                    </a:p>
                  </a:txBody>
                  <a:tcPr/>
                </a:tc>
                <a:tc>
                  <a:txBody>
                    <a:bodyPr/>
                    <a:lstStyle/>
                    <a:p>
                      <a:r>
                        <a:rPr lang="en-US" dirty="0"/>
                        <a:t>Median </a:t>
                      </a:r>
                    </a:p>
                  </a:txBody>
                  <a:tcPr/>
                </a:tc>
                <a:tc>
                  <a:txBody>
                    <a:bodyPr/>
                    <a:lstStyle/>
                    <a:p>
                      <a:r>
                        <a:rPr lang="en-US" dirty="0"/>
                        <a:t>Mean </a:t>
                      </a:r>
                    </a:p>
                  </a:txBody>
                  <a:tcPr/>
                </a:tc>
                <a:tc>
                  <a:txBody>
                    <a:bodyPr/>
                    <a:lstStyle/>
                    <a:p>
                      <a:r>
                        <a:rPr lang="en-US" dirty="0"/>
                        <a:t>3</a:t>
                      </a:r>
                      <a:r>
                        <a:rPr lang="en-US" baseline="30000" dirty="0"/>
                        <a:t>rd</a:t>
                      </a:r>
                      <a:r>
                        <a:rPr lang="en-US" dirty="0"/>
                        <a:t> Q</a:t>
                      </a:r>
                    </a:p>
                  </a:txBody>
                  <a:tcPr/>
                </a:tc>
                <a:tc>
                  <a:txBody>
                    <a:bodyPr/>
                    <a:lstStyle/>
                    <a:p>
                      <a:r>
                        <a:rPr lang="en-US" dirty="0"/>
                        <a:t>Max</a:t>
                      </a:r>
                    </a:p>
                  </a:txBody>
                  <a:tcPr/>
                </a:tc>
                <a:extLst>
                  <a:ext uri="{0D108BD9-81ED-4DB2-BD59-A6C34878D82A}">
                    <a16:rowId xmlns:a16="http://schemas.microsoft.com/office/drawing/2014/main" val="503003112"/>
                  </a:ext>
                </a:extLst>
              </a:tr>
              <a:tr h="558814">
                <a:tc>
                  <a:txBody>
                    <a:bodyPr/>
                    <a:lstStyle/>
                    <a:p>
                      <a:r>
                        <a:rPr lang="en-US" dirty="0"/>
                        <a:t>0</a:t>
                      </a:r>
                    </a:p>
                  </a:txBody>
                  <a:tcPr/>
                </a:tc>
                <a:tc>
                  <a:txBody>
                    <a:bodyPr/>
                    <a:lstStyle/>
                    <a:p>
                      <a:r>
                        <a:rPr lang="en-US" dirty="0"/>
                        <a:t>23.5 </a:t>
                      </a:r>
                    </a:p>
                  </a:txBody>
                  <a:tcPr/>
                </a:tc>
                <a:tc>
                  <a:txBody>
                    <a:bodyPr/>
                    <a:lstStyle/>
                    <a:p>
                      <a:r>
                        <a:rPr lang="en-US" dirty="0"/>
                        <a:t>278</a:t>
                      </a:r>
                    </a:p>
                  </a:txBody>
                  <a:tcPr/>
                </a:tc>
                <a:tc>
                  <a:txBody>
                    <a:bodyPr/>
                    <a:lstStyle/>
                    <a:p>
                      <a:r>
                        <a:rPr lang="en-US" dirty="0"/>
                        <a:t>11970.5 </a:t>
                      </a:r>
                    </a:p>
                  </a:txBody>
                  <a:tcPr/>
                </a:tc>
                <a:tc>
                  <a:txBody>
                    <a:bodyPr/>
                    <a:lstStyle/>
                    <a:p>
                      <a:r>
                        <a:rPr lang="en-US" dirty="0"/>
                        <a:t>2550</a:t>
                      </a:r>
                    </a:p>
                  </a:txBody>
                  <a:tcPr/>
                </a:tc>
                <a:tc>
                  <a:txBody>
                    <a:bodyPr/>
                    <a:lstStyle/>
                    <a:p>
                      <a:r>
                        <a:rPr lang="en-US" dirty="0"/>
                        <a:t>2974676</a:t>
                      </a:r>
                    </a:p>
                  </a:txBody>
                  <a:tcPr/>
                </a:tc>
                <a:extLst>
                  <a:ext uri="{0D108BD9-81ED-4DB2-BD59-A6C34878D82A}">
                    <a16:rowId xmlns:a16="http://schemas.microsoft.com/office/drawing/2014/main" val="2238281903"/>
                  </a:ext>
                </a:extLst>
              </a:tr>
            </a:tbl>
          </a:graphicData>
        </a:graphic>
      </p:graphicFrame>
      <p:sp>
        <p:nvSpPr>
          <p:cNvPr id="4" name="Content Placeholder 3">
            <a:extLst>
              <a:ext uri="{FF2B5EF4-FFF2-40B4-BE49-F238E27FC236}">
                <a16:creationId xmlns:a16="http://schemas.microsoft.com/office/drawing/2014/main" id="{2B519F29-5BF0-E943-B0EB-7170E6FFC389}"/>
              </a:ext>
            </a:extLst>
          </p:cNvPr>
          <p:cNvSpPr>
            <a:spLocks noGrp="1"/>
          </p:cNvSpPr>
          <p:nvPr>
            <p:ph sz="half" idx="2"/>
          </p:nvPr>
        </p:nvSpPr>
        <p:spPr>
          <a:xfrm>
            <a:off x="7063409" y="2060112"/>
            <a:ext cx="3995514" cy="3398750"/>
          </a:xfrm>
        </p:spPr>
        <p:txBody>
          <a:bodyPr/>
          <a:lstStyle/>
          <a:p>
            <a:r>
              <a:rPr lang="en-US" dirty="0"/>
              <a:t>With no download count, the total number of ratings are considered to be the number of downloads</a:t>
            </a:r>
          </a:p>
          <a:p>
            <a:r>
              <a:rPr lang="en-US" dirty="0"/>
              <a:t>Ratings are heavily skewed right </a:t>
            </a:r>
          </a:p>
          <a:p>
            <a:endParaRPr lang="en-US" dirty="0"/>
          </a:p>
          <a:p>
            <a:endParaRPr lang="en-US" dirty="0"/>
          </a:p>
        </p:txBody>
      </p:sp>
      <p:pic>
        <p:nvPicPr>
          <p:cNvPr id="8" name="Picture 7" descr="A screenshot of a cell phone&#10;&#10;Description automatically generated">
            <a:extLst>
              <a:ext uri="{FF2B5EF4-FFF2-40B4-BE49-F238E27FC236}">
                <a16:creationId xmlns:a16="http://schemas.microsoft.com/office/drawing/2014/main" id="{C19700F2-B76C-2347-B23A-35C1D3674317}"/>
              </a:ext>
            </a:extLst>
          </p:cNvPr>
          <p:cNvPicPr>
            <a:picLocks noChangeAspect="1"/>
          </p:cNvPicPr>
          <p:nvPr/>
        </p:nvPicPr>
        <p:blipFill>
          <a:blip r:embed="rId2"/>
          <a:stretch>
            <a:fillRect/>
          </a:stretch>
        </p:blipFill>
        <p:spPr>
          <a:xfrm>
            <a:off x="1602013" y="2984686"/>
            <a:ext cx="3873500" cy="2844800"/>
          </a:xfrm>
          <a:prstGeom prst="rect">
            <a:avLst/>
          </a:prstGeom>
        </p:spPr>
      </p:pic>
    </p:spTree>
    <p:extLst>
      <p:ext uri="{BB962C8B-B14F-4D97-AF65-F5344CB8AC3E}">
        <p14:creationId xmlns:p14="http://schemas.microsoft.com/office/powerpoint/2010/main" val="2880794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07BB-BD20-D247-8FFE-8DE4F21C77B6}"/>
              </a:ext>
            </a:extLst>
          </p:cNvPr>
          <p:cNvSpPr>
            <a:spLocks noGrp="1"/>
          </p:cNvSpPr>
          <p:nvPr>
            <p:ph type="title"/>
          </p:nvPr>
        </p:nvSpPr>
        <p:spPr>
          <a:xfrm>
            <a:off x="1449217" y="804889"/>
            <a:ext cx="8158609" cy="878137"/>
          </a:xfrm>
        </p:spPr>
        <p:txBody>
          <a:bodyPr/>
          <a:lstStyle/>
          <a:p>
            <a:r>
              <a:rPr lang="en-US" dirty="0"/>
              <a:t>Poisson model summary</a:t>
            </a:r>
          </a:p>
        </p:txBody>
      </p:sp>
      <p:graphicFrame>
        <p:nvGraphicFramePr>
          <p:cNvPr id="5" name="Content Placeholder 4">
            <a:extLst>
              <a:ext uri="{FF2B5EF4-FFF2-40B4-BE49-F238E27FC236}">
                <a16:creationId xmlns:a16="http://schemas.microsoft.com/office/drawing/2014/main" id="{807D5F69-65C9-FC4D-A38D-06EC137AC8CA}"/>
              </a:ext>
            </a:extLst>
          </p:cNvPr>
          <p:cNvGraphicFramePr>
            <a:graphicFrameLocks noGrp="1"/>
          </p:cNvGraphicFramePr>
          <p:nvPr>
            <p:ph sz="half" idx="1"/>
            <p:extLst>
              <p:ext uri="{D42A27DB-BD31-4B8C-83A1-F6EECF244321}">
                <p14:modId xmlns:p14="http://schemas.microsoft.com/office/powerpoint/2010/main" val="2980283545"/>
              </p:ext>
            </p:extLst>
          </p:nvPr>
        </p:nvGraphicFramePr>
        <p:xfrm>
          <a:off x="715617" y="2060112"/>
          <a:ext cx="6347791" cy="924574"/>
        </p:xfrm>
        <a:graphic>
          <a:graphicData uri="http://schemas.openxmlformats.org/drawingml/2006/table">
            <a:tbl>
              <a:tblPr firstRow="1" bandRow="1">
                <a:tableStyleId>{93296810-A885-4BE3-A3E7-6D5BEEA58F35}</a:tableStyleId>
              </a:tblPr>
              <a:tblGrid>
                <a:gridCol w="963807">
                  <a:extLst>
                    <a:ext uri="{9D8B030D-6E8A-4147-A177-3AD203B41FA5}">
                      <a16:colId xmlns:a16="http://schemas.microsoft.com/office/drawing/2014/main" val="2251034385"/>
                    </a:ext>
                  </a:extLst>
                </a:gridCol>
                <a:gridCol w="851716">
                  <a:extLst>
                    <a:ext uri="{9D8B030D-6E8A-4147-A177-3AD203B41FA5}">
                      <a16:colId xmlns:a16="http://schemas.microsoft.com/office/drawing/2014/main" val="2922715774"/>
                    </a:ext>
                  </a:extLst>
                </a:gridCol>
                <a:gridCol w="1315037">
                  <a:extLst>
                    <a:ext uri="{9D8B030D-6E8A-4147-A177-3AD203B41FA5}">
                      <a16:colId xmlns:a16="http://schemas.microsoft.com/office/drawing/2014/main" val="1685585629"/>
                    </a:ext>
                  </a:extLst>
                </a:gridCol>
                <a:gridCol w="1043875">
                  <a:extLst>
                    <a:ext uri="{9D8B030D-6E8A-4147-A177-3AD203B41FA5}">
                      <a16:colId xmlns:a16="http://schemas.microsoft.com/office/drawing/2014/main" val="2698248143"/>
                    </a:ext>
                  </a:extLst>
                </a:gridCol>
                <a:gridCol w="993913">
                  <a:extLst>
                    <a:ext uri="{9D8B030D-6E8A-4147-A177-3AD203B41FA5}">
                      <a16:colId xmlns:a16="http://schemas.microsoft.com/office/drawing/2014/main" val="186175513"/>
                    </a:ext>
                  </a:extLst>
                </a:gridCol>
                <a:gridCol w="1179443">
                  <a:extLst>
                    <a:ext uri="{9D8B030D-6E8A-4147-A177-3AD203B41FA5}">
                      <a16:colId xmlns:a16="http://schemas.microsoft.com/office/drawing/2014/main" val="1368935118"/>
                    </a:ext>
                  </a:extLst>
                </a:gridCol>
              </a:tblGrid>
              <a:tr h="319323">
                <a:tc>
                  <a:txBody>
                    <a:bodyPr/>
                    <a:lstStyle/>
                    <a:p>
                      <a:r>
                        <a:rPr lang="en-US" dirty="0"/>
                        <a:t>Min</a:t>
                      </a:r>
                    </a:p>
                  </a:txBody>
                  <a:tcPr/>
                </a:tc>
                <a:tc>
                  <a:txBody>
                    <a:bodyPr/>
                    <a:lstStyle/>
                    <a:p>
                      <a:r>
                        <a:rPr lang="en-US" dirty="0"/>
                        <a:t>1</a:t>
                      </a:r>
                      <a:r>
                        <a:rPr lang="en-US" baseline="30000" dirty="0"/>
                        <a:t>st</a:t>
                      </a:r>
                      <a:r>
                        <a:rPr lang="en-US" dirty="0"/>
                        <a:t> Q</a:t>
                      </a:r>
                    </a:p>
                  </a:txBody>
                  <a:tcPr/>
                </a:tc>
                <a:tc>
                  <a:txBody>
                    <a:bodyPr/>
                    <a:lstStyle/>
                    <a:p>
                      <a:r>
                        <a:rPr lang="en-US" dirty="0"/>
                        <a:t>Median </a:t>
                      </a:r>
                    </a:p>
                  </a:txBody>
                  <a:tcPr/>
                </a:tc>
                <a:tc>
                  <a:txBody>
                    <a:bodyPr/>
                    <a:lstStyle/>
                    <a:p>
                      <a:r>
                        <a:rPr lang="en-US" dirty="0"/>
                        <a:t>Mean </a:t>
                      </a:r>
                    </a:p>
                  </a:txBody>
                  <a:tcPr/>
                </a:tc>
                <a:tc>
                  <a:txBody>
                    <a:bodyPr/>
                    <a:lstStyle/>
                    <a:p>
                      <a:r>
                        <a:rPr lang="en-US" dirty="0"/>
                        <a:t>3</a:t>
                      </a:r>
                      <a:r>
                        <a:rPr lang="en-US" baseline="30000" dirty="0"/>
                        <a:t>rd</a:t>
                      </a:r>
                      <a:r>
                        <a:rPr lang="en-US" dirty="0"/>
                        <a:t> Q</a:t>
                      </a:r>
                    </a:p>
                  </a:txBody>
                  <a:tcPr/>
                </a:tc>
                <a:tc>
                  <a:txBody>
                    <a:bodyPr/>
                    <a:lstStyle/>
                    <a:p>
                      <a:r>
                        <a:rPr lang="en-US" dirty="0"/>
                        <a:t>Max</a:t>
                      </a:r>
                    </a:p>
                  </a:txBody>
                  <a:tcPr/>
                </a:tc>
                <a:extLst>
                  <a:ext uri="{0D108BD9-81ED-4DB2-BD59-A6C34878D82A}">
                    <a16:rowId xmlns:a16="http://schemas.microsoft.com/office/drawing/2014/main" val="503003112"/>
                  </a:ext>
                </a:extLst>
              </a:tr>
              <a:tr h="558814">
                <a:tc>
                  <a:txBody>
                    <a:bodyPr/>
                    <a:lstStyle/>
                    <a:p>
                      <a:r>
                        <a:rPr lang="en-US" dirty="0"/>
                        <a:t>0</a:t>
                      </a:r>
                    </a:p>
                  </a:txBody>
                  <a:tcPr/>
                </a:tc>
                <a:tc>
                  <a:txBody>
                    <a:bodyPr/>
                    <a:lstStyle/>
                    <a:p>
                      <a:r>
                        <a:rPr lang="en-US" dirty="0"/>
                        <a:t>51.3 </a:t>
                      </a:r>
                    </a:p>
                  </a:txBody>
                  <a:tcPr/>
                </a:tc>
                <a:tc>
                  <a:txBody>
                    <a:bodyPr/>
                    <a:lstStyle/>
                    <a:p>
                      <a:r>
                        <a:rPr lang="en-US" dirty="0"/>
                        <a:t>1414.2</a:t>
                      </a:r>
                    </a:p>
                  </a:txBody>
                  <a:tcPr/>
                </a:tc>
                <a:tc>
                  <a:txBody>
                    <a:bodyPr/>
                    <a:lstStyle/>
                    <a:p>
                      <a:r>
                        <a:rPr lang="en-US" dirty="0"/>
                        <a:t>14288.4 </a:t>
                      </a:r>
                    </a:p>
                  </a:txBody>
                  <a:tcPr/>
                </a:tc>
                <a:tc>
                  <a:txBody>
                    <a:bodyPr/>
                    <a:lstStyle/>
                    <a:p>
                      <a:r>
                        <a:rPr lang="en-US" dirty="0"/>
                        <a:t>24033.1</a:t>
                      </a:r>
                    </a:p>
                  </a:txBody>
                  <a:tcPr/>
                </a:tc>
                <a:tc>
                  <a:txBody>
                    <a:bodyPr/>
                    <a:lstStyle/>
                    <a:p>
                      <a:r>
                        <a:rPr lang="en-US" dirty="0"/>
                        <a:t>2929384.5</a:t>
                      </a:r>
                    </a:p>
                  </a:txBody>
                  <a:tcPr/>
                </a:tc>
                <a:extLst>
                  <a:ext uri="{0D108BD9-81ED-4DB2-BD59-A6C34878D82A}">
                    <a16:rowId xmlns:a16="http://schemas.microsoft.com/office/drawing/2014/main" val="2238281903"/>
                  </a:ext>
                </a:extLst>
              </a:tr>
            </a:tbl>
          </a:graphicData>
        </a:graphic>
      </p:graphicFrame>
      <p:sp>
        <p:nvSpPr>
          <p:cNvPr id="4" name="Content Placeholder 3">
            <a:extLst>
              <a:ext uri="{FF2B5EF4-FFF2-40B4-BE49-F238E27FC236}">
                <a16:creationId xmlns:a16="http://schemas.microsoft.com/office/drawing/2014/main" id="{2B519F29-5BF0-E943-B0EB-7170E6FFC389}"/>
              </a:ext>
            </a:extLst>
          </p:cNvPr>
          <p:cNvSpPr>
            <a:spLocks noGrp="1"/>
          </p:cNvSpPr>
          <p:nvPr>
            <p:ph sz="half" idx="2"/>
          </p:nvPr>
        </p:nvSpPr>
        <p:spPr>
          <a:xfrm>
            <a:off x="7063409" y="2060112"/>
            <a:ext cx="3995514" cy="3398750"/>
          </a:xfrm>
        </p:spPr>
        <p:txBody>
          <a:bodyPr/>
          <a:lstStyle/>
          <a:p>
            <a:r>
              <a:rPr lang="en-US" dirty="0"/>
              <a:t>Poisson regression is often used for modeling count data</a:t>
            </a:r>
          </a:p>
          <a:p>
            <a:r>
              <a:rPr lang="en-US" dirty="0"/>
              <a:t>Poisson results are heavily skewed right </a:t>
            </a:r>
          </a:p>
          <a:p>
            <a:r>
              <a:rPr lang="en-US" dirty="0"/>
              <a:t>1</a:t>
            </a:r>
            <a:r>
              <a:rPr lang="en-US" baseline="30000" dirty="0"/>
              <a:t>st</a:t>
            </a:r>
            <a:r>
              <a:rPr lang="en-US" dirty="0"/>
              <a:t> Q and median are higher than the ratings summary but the rest of the </a:t>
            </a:r>
            <a:r>
              <a:rPr lang="en-US"/>
              <a:t>results mirror that of the ratings</a:t>
            </a:r>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1D31A4C0-D7F1-5C49-BFE3-CD37C3032CD3}"/>
              </a:ext>
            </a:extLst>
          </p:cNvPr>
          <p:cNvPicPr>
            <a:picLocks noChangeAspect="1"/>
          </p:cNvPicPr>
          <p:nvPr/>
        </p:nvPicPr>
        <p:blipFill>
          <a:blip r:embed="rId2"/>
          <a:stretch>
            <a:fillRect/>
          </a:stretch>
        </p:blipFill>
        <p:spPr>
          <a:xfrm>
            <a:off x="1748458" y="2984686"/>
            <a:ext cx="3737941" cy="2880492"/>
          </a:xfrm>
          <a:prstGeom prst="rect">
            <a:avLst/>
          </a:prstGeom>
        </p:spPr>
      </p:pic>
    </p:spTree>
    <p:extLst>
      <p:ext uri="{BB962C8B-B14F-4D97-AF65-F5344CB8AC3E}">
        <p14:creationId xmlns:p14="http://schemas.microsoft.com/office/powerpoint/2010/main" val="31412350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44</TotalTime>
  <Words>441</Words>
  <Application>Microsoft Macintosh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Predicting the success of a mobile app</vt:lpstr>
      <vt:lpstr>Introduction</vt:lpstr>
      <vt:lpstr>Methodology </vt:lpstr>
      <vt:lpstr>APPLE STORE Dataset Features</vt:lpstr>
      <vt:lpstr>Apple data correlation </vt:lpstr>
      <vt:lpstr>Total Ratings count summary</vt:lpstr>
      <vt:lpstr>Poisson model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success of a mobile app</dc:title>
  <dc:creator>David Quarshie</dc:creator>
  <cp:lastModifiedBy>David Quarshie</cp:lastModifiedBy>
  <cp:revision>6</cp:revision>
  <dcterms:created xsi:type="dcterms:W3CDTF">2019-05-24T22:05:57Z</dcterms:created>
  <dcterms:modified xsi:type="dcterms:W3CDTF">2019-05-24T22:50:34Z</dcterms:modified>
</cp:coreProperties>
</file>