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9" r:id="rId6"/>
    <p:sldId id="263" r:id="rId7"/>
    <p:sldId id="270" r:id="rId8"/>
    <p:sldId id="265" r:id="rId9"/>
    <p:sldId id="266" r:id="rId10"/>
    <p:sldId id="267" r:id="rId11"/>
    <p:sldId id="271" r:id="rId12"/>
    <p:sldId id="274" r:id="rId13"/>
    <p:sldId id="275"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8"/>
    <p:restoredTop sz="94648"/>
  </p:normalViewPr>
  <p:slideViewPr>
    <p:cSldViewPr snapToGrid="0" snapToObjects="1">
      <p:cViewPr varScale="1">
        <p:scale>
          <a:sx n="66" d="100"/>
          <a:sy n="66" d="100"/>
        </p:scale>
        <p:origin x="5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4B9E-C22A-C943-BAF2-A18967E91360}"/>
              </a:ext>
            </a:extLst>
          </p:cNvPr>
          <p:cNvSpPr>
            <a:spLocks noGrp="1"/>
          </p:cNvSpPr>
          <p:nvPr>
            <p:ph type="ctrTitle"/>
          </p:nvPr>
        </p:nvSpPr>
        <p:spPr/>
        <p:txBody>
          <a:bodyPr>
            <a:normAutofit fontScale="90000"/>
          </a:bodyPr>
          <a:lstStyle/>
          <a:p>
            <a:r>
              <a:rPr lang="en-US" dirty="0"/>
              <a:t>Predicting the success of a mobile app</a:t>
            </a:r>
          </a:p>
        </p:txBody>
      </p:sp>
      <p:sp>
        <p:nvSpPr>
          <p:cNvPr id="3" name="Subtitle 2">
            <a:extLst>
              <a:ext uri="{FF2B5EF4-FFF2-40B4-BE49-F238E27FC236}">
                <a16:creationId xmlns:a16="http://schemas.microsoft.com/office/drawing/2014/main" id="{EA4FEEAE-4A4F-FB4F-9D54-1EB4026A96F9}"/>
              </a:ext>
            </a:extLst>
          </p:cNvPr>
          <p:cNvSpPr>
            <a:spLocks noGrp="1"/>
          </p:cNvSpPr>
          <p:nvPr>
            <p:ph type="subTitle" idx="1"/>
          </p:nvPr>
        </p:nvSpPr>
        <p:spPr/>
        <p:txBody>
          <a:bodyPr/>
          <a:lstStyle/>
          <a:p>
            <a:r>
              <a:rPr lang="en-US" dirty="0"/>
              <a:t>DATA 621: Group 3</a:t>
            </a:r>
          </a:p>
        </p:txBody>
      </p:sp>
    </p:spTree>
    <p:extLst>
      <p:ext uri="{BB962C8B-B14F-4D97-AF65-F5344CB8AC3E}">
        <p14:creationId xmlns:p14="http://schemas.microsoft.com/office/powerpoint/2010/main" val="73241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lstStyle/>
          <a:p>
            <a:r>
              <a:rPr lang="en-US" dirty="0"/>
              <a:t>Zero inflated model summary</a:t>
            </a:r>
          </a:p>
        </p:txBody>
      </p:sp>
      <p:graphicFrame>
        <p:nvGraphicFramePr>
          <p:cNvPr id="5" name="Content Placeholder 4">
            <a:extLst>
              <a:ext uri="{FF2B5EF4-FFF2-40B4-BE49-F238E27FC236}">
                <a16:creationId xmlns:a16="http://schemas.microsoft.com/office/drawing/2014/main" id="{807D5F69-65C9-FC4D-A38D-06EC137AC8CA}"/>
              </a:ext>
            </a:extLst>
          </p:cNvPr>
          <p:cNvGraphicFramePr>
            <a:graphicFrameLocks noGrp="1"/>
          </p:cNvGraphicFramePr>
          <p:nvPr>
            <p:ph sz="half" idx="1"/>
            <p:extLst>
              <p:ext uri="{D42A27DB-BD31-4B8C-83A1-F6EECF244321}">
                <p14:modId xmlns:p14="http://schemas.microsoft.com/office/powerpoint/2010/main" val="1430445835"/>
              </p:ext>
            </p:extLst>
          </p:nvPr>
        </p:nvGraphicFramePr>
        <p:xfrm>
          <a:off x="715617" y="2060112"/>
          <a:ext cx="6347791" cy="924574"/>
        </p:xfrm>
        <a:graphic>
          <a:graphicData uri="http://schemas.openxmlformats.org/drawingml/2006/table">
            <a:tbl>
              <a:tblPr firstRow="1" bandRow="1">
                <a:tableStyleId>{93296810-A885-4BE3-A3E7-6D5BEEA58F35}</a:tableStyleId>
              </a:tblPr>
              <a:tblGrid>
                <a:gridCol w="963807">
                  <a:extLst>
                    <a:ext uri="{9D8B030D-6E8A-4147-A177-3AD203B41FA5}">
                      <a16:colId xmlns:a16="http://schemas.microsoft.com/office/drawing/2014/main" val="2251034385"/>
                    </a:ext>
                  </a:extLst>
                </a:gridCol>
                <a:gridCol w="851716">
                  <a:extLst>
                    <a:ext uri="{9D8B030D-6E8A-4147-A177-3AD203B41FA5}">
                      <a16:colId xmlns:a16="http://schemas.microsoft.com/office/drawing/2014/main" val="2922715774"/>
                    </a:ext>
                  </a:extLst>
                </a:gridCol>
                <a:gridCol w="1315037">
                  <a:extLst>
                    <a:ext uri="{9D8B030D-6E8A-4147-A177-3AD203B41FA5}">
                      <a16:colId xmlns:a16="http://schemas.microsoft.com/office/drawing/2014/main" val="1685585629"/>
                    </a:ext>
                  </a:extLst>
                </a:gridCol>
                <a:gridCol w="1043875">
                  <a:extLst>
                    <a:ext uri="{9D8B030D-6E8A-4147-A177-3AD203B41FA5}">
                      <a16:colId xmlns:a16="http://schemas.microsoft.com/office/drawing/2014/main" val="2698248143"/>
                    </a:ext>
                  </a:extLst>
                </a:gridCol>
                <a:gridCol w="993913">
                  <a:extLst>
                    <a:ext uri="{9D8B030D-6E8A-4147-A177-3AD203B41FA5}">
                      <a16:colId xmlns:a16="http://schemas.microsoft.com/office/drawing/2014/main" val="186175513"/>
                    </a:ext>
                  </a:extLst>
                </a:gridCol>
                <a:gridCol w="1179443">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a:t>
                      </a:r>
                    </a:p>
                  </a:txBody>
                  <a:tcPr/>
                </a:tc>
                <a:tc>
                  <a:txBody>
                    <a:bodyPr/>
                    <a:lstStyle/>
                    <a:p>
                      <a:r>
                        <a:rPr lang="en-US" dirty="0"/>
                        <a:t>48.4</a:t>
                      </a:r>
                    </a:p>
                  </a:txBody>
                  <a:tcPr/>
                </a:tc>
                <a:tc>
                  <a:txBody>
                    <a:bodyPr/>
                    <a:lstStyle/>
                    <a:p>
                      <a:r>
                        <a:rPr lang="en-US" dirty="0"/>
                        <a:t>1379.9</a:t>
                      </a:r>
                    </a:p>
                  </a:txBody>
                  <a:tcPr/>
                </a:tc>
                <a:tc>
                  <a:txBody>
                    <a:bodyPr/>
                    <a:lstStyle/>
                    <a:p>
                      <a:r>
                        <a:rPr lang="en-US" dirty="0"/>
                        <a:t>13470.6 </a:t>
                      </a:r>
                    </a:p>
                  </a:txBody>
                  <a:tcPr/>
                </a:tc>
                <a:tc>
                  <a:txBody>
                    <a:bodyPr/>
                    <a:lstStyle/>
                    <a:p>
                      <a:r>
                        <a:rPr lang="en-US" dirty="0"/>
                        <a:t>24029.8</a:t>
                      </a:r>
                    </a:p>
                  </a:txBody>
                  <a:tcPr/>
                </a:tc>
                <a:tc>
                  <a:txBody>
                    <a:bodyPr/>
                    <a:lstStyle/>
                    <a:p>
                      <a:r>
                        <a:rPr lang="en-US" dirty="0"/>
                        <a:t>577129.3</a:t>
                      </a:r>
                    </a:p>
                  </a:txBody>
                  <a:tcPr/>
                </a:tc>
                <a:extLst>
                  <a:ext uri="{0D108BD9-81ED-4DB2-BD59-A6C34878D82A}">
                    <a16:rowId xmlns:a16="http://schemas.microsoft.com/office/drawing/2014/main" val="2238281903"/>
                  </a:ext>
                </a:extLst>
              </a:tr>
            </a:tbl>
          </a:graphicData>
        </a:graphic>
      </p:graphicFrame>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normAutofit/>
          </a:bodyPr>
          <a:lstStyle/>
          <a:p>
            <a:r>
              <a:rPr lang="en-US" dirty="0"/>
              <a:t>Zero inflated Poisson regression is used to model count data that has an excess amount of zeroes</a:t>
            </a:r>
          </a:p>
          <a:p>
            <a:r>
              <a:rPr lang="en-US" dirty="0"/>
              <a:t>Zero inflated results are less skewed than Poisson’s and train’s </a:t>
            </a:r>
          </a:p>
          <a:p>
            <a:r>
              <a:rPr lang="en-US" dirty="0"/>
              <a:t>Max result is significantly lower than the max from the train’s dataset</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23DAF23F-6E6E-D048-ABDC-E3473C451DBB}"/>
              </a:ext>
            </a:extLst>
          </p:cNvPr>
          <p:cNvPicPr>
            <a:picLocks noChangeAspect="1"/>
          </p:cNvPicPr>
          <p:nvPr/>
        </p:nvPicPr>
        <p:blipFill>
          <a:blip r:embed="rId2"/>
          <a:stretch>
            <a:fillRect/>
          </a:stretch>
        </p:blipFill>
        <p:spPr>
          <a:xfrm>
            <a:off x="2117862" y="3190185"/>
            <a:ext cx="3543300" cy="2730500"/>
          </a:xfrm>
          <a:prstGeom prst="rect">
            <a:avLst/>
          </a:prstGeom>
        </p:spPr>
      </p:pic>
      <p:pic>
        <p:nvPicPr>
          <p:cNvPr id="6" name="Picture 2" descr="Image result for app store">
            <a:extLst>
              <a:ext uri="{FF2B5EF4-FFF2-40B4-BE49-F238E27FC236}">
                <a16:creationId xmlns:a16="http://schemas.microsoft.com/office/drawing/2014/main" id="{00F1CC41-E683-4A7F-8F71-F79346171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3718" y="283888"/>
            <a:ext cx="1400109" cy="139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89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normAutofit fontScale="90000"/>
          </a:bodyPr>
          <a:lstStyle/>
          <a:p>
            <a:r>
              <a:rPr lang="en-US" dirty="0"/>
              <a:t>Train Dataset: above or below average rating</a:t>
            </a:r>
          </a:p>
        </p:txBody>
      </p:sp>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In the Google app store analysis, success was considered if an app had above the average rating. </a:t>
            </a:r>
          </a:p>
          <a:p>
            <a:r>
              <a:rPr lang="en-US" dirty="0"/>
              <a:t>Total Install and reviews in data set was highly skewed</a:t>
            </a:r>
          </a:p>
          <a:p>
            <a:r>
              <a:rPr lang="en-US" dirty="0"/>
              <a:t>Goal is to predict if App had higher than average rating score.</a:t>
            </a:r>
          </a:p>
          <a:p>
            <a:endParaRPr lang="en-US" dirty="0"/>
          </a:p>
        </p:txBody>
      </p:sp>
      <p:pic>
        <p:nvPicPr>
          <p:cNvPr id="6" name="Picture 2" descr="Image result for google play store images">
            <a:extLst>
              <a:ext uri="{FF2B5EF4-FFF2-40B4-BE49-F238E27FC236}">
                <a16:creationId xmlns:a16="http://schemas.microsoft.com/office/drawing/2014/main" id="{8A36E70B-18C8-4B25-A9DD-37A9164F1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7826" y="299030"/>
            <a:ext cx="1451097" cy="1451097"/>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63C8B387-08F6-412C-B3C6-1E66ADE247C6}"/>
              </a:ext>
            </a:extLst>
          </p:cNvPr>
          <p:cNvPicPr>
            <a:picLocks noGrp="1" noChangeAspect="1"/>
          </p:cNvPicPr>
          <p:nvPr>
            <p:ph sz="half" idx="1"/>
          </p:nvPr>
        </p:nvPicPr>
        <p:blipFill>
          <a:blip r:embed="rId3"/>
          <a:stretch>
            <a:fillRect/>
          </a:stretch>
        </p:blipFill>
        <p:spPr>
          <a:xfrm>
            <a:off x="2029018" y="2011363"/>
            <a:ext cx="3902226" cy="3863526"/>
          </a:xfrm>
          <a:prstGeom prst="rect">
            <a:avLst/>
          </a:prstGeom>
        </p:spPr>
      </p:pic>
    </p:spTree>
    <p:extLst>
      <p:ext uri="{BB962C8B-B14F-4D97-AF65-F5344CB8AC3E}">
        <p14:creationId xmlns:p14="http://schemas.microsoft.com/office/powerpoint/2010/main" val="416065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normAutofit/>
          </a:bodyPr>
          <a:lstStyle/>
          <a:p>
            <a:r>
              <a:rPr lang="en-US" dirty="0"/>
              <a:t>Quasi model summary</a:t>
            </a:r>
          </a:p>
        </p:txBody>
      </p:sp>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Using the Quasi Model, we had an accuracy of 67%</a:t>
            </a:r>
          </a:p>
          <a:p>
            <a:r>
              <a:rPr lang="en-US" dirty="0"/>
              <a:t>The model was able to predict 53% of the apps that are above average</a:t>
            </a:r>
          </a:p>
          <a:p>
            <a:r>
              <a:rPr lang="en-US" dirty="0"/>
              <a:t>Model not sufficient enough for predicting bad apps (10%)</a:t>
            </a:r>
          </a:p>
          <a:p>
            <a:pPr marL="0" indent="0">
              <a:buNone/>
            </a:pPr>
            <a:endParaRPr lang="en-US" dirty="0"/>
          </a:p>
          <a:p>
            <a:endParaRPr lang="en-US" dirty="0"/>
          </a:p>
        </p:txBody>
      </p:sp>
      <p:pic>
        <p:nvPicPr>
          <p:cNvPr id="6" name="Picture 2" descr="Image result for google play store images">
            <a:extLst>
              <a:ext uri="{FF2B5EF4-FFF2-40B4-BE49-F238E27FC236}">
                <a16:creationId xmlns:a16="http://schemas.microsoft.com/office/drawing/2014/main" id="{8A36E70B-18C8-4B25-A9DD-37A9164F1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7826" y="299030"/>
            <a:ext cx="1451097" cy="14510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4">
            <a:extLst>
              <a:ext uri="{FF2B5EF4-FFF2-40B4-BE49-F238E27FC236}">
                <a16:creationId xmlns:a16="http://schemas.microsoft.com/office/drawing/2014/main" id="{EBA78639-F01E-4967-BCC5-07A5E83BF923}"/>
              </a:ext>
            </a:extLst>
          </p:cNvPr>
          <p:cNvGraphicFramePr>
            <a:graphicFrameLocks/>
          </p:cNvGraphicFramePr>
          <p:nvPr>
            <p:extLst>
              <p:ext uri="{D42A27DB-BD31-4B8C-83A1-F6EECF244321}">
                <p14:modId xmlns:p14="http://schemas.microsoft.com/office/powerpoint/2010/main" val="1048663220"/>
              </p:ext>
            </p:extLst>
          </p:nvPr>
        </p:nvGraphicFramePr>
        <p:xfrm>
          <a:off x="715618" y="2060112"/>
          <a:ext cx="6016487" cy="1005840"/>
        </p:xfrm>
        <a:graphic>
          <a:graphicData uri="http://schemas.openxmlformats.org/drawingml/2006/table">
            <a:tbl>
              <a:tblPr firstRow="1" bandRow="1">
                <a:tableStyleId>{93296810-A885-4BE3-A3E7-6D5BEEA58F35}</a:tableStyleId>
              </a:tblPr>
              <a:tblGrid>
                <a:gridCol w="913504">
                  <a:extLst>
                    <a:ext uri="{9D8B030D-6E8A-4147-A177-3AD203B41FA5}">
                      <a16:colId xmlns:a16="http://schemas.microsoft.com/office/drawing/2014/main" val="2251034385"/>
                    </a:ext>
                  </a:extLst>
                </a:gridCol>
                <a:gridCol w="807263">
                  <a:extLst>
                    <a:ext uri="{9D8B030D-6E8A-4147-A177-3AD203B41FA5}">
                      <a16:colId xmlns:a16="http://schemas.microsoft.com/office/drawing/2014/main" val="2922715774"/>
                    </a:ext>
                  </a:extLst>
                </a:gridCol>
                <a:gridCol w="1246403">
                  <a:extLst>
                    <a:ext uri="{9D8B030D-6E8A-4147-A177-3AD203B41FA5}">
                      <a16:colId xmlns:a16="http://schemas.microsoft.com/office/drawing/2014/main" val="1685585629"/>
                    </a:ext>
                  </a:extLst>
                </a:gridCol>
                <a:gridCol w="1140731">
                  <a:extLst>
                    <a:ext uri="{9D8B030D-6E8A-4147-A177-3AD203B41FA5}">
                      <a16:colId xmlns:a16="http://schemas.microsoft.com/office/drawing/2014/main" val="2698248143"/>
                    </a:ext>
                  </a:extLst>
                </a:gridCol>
                <a:gridCol w="919766">
                  <a:extLst>
                    <a:ext uri="{9D8B030D-6E8A-4147-A177-3AD203B41FA5}">
                      <a16:colId xmlns:a16="http://schemas.microsoft.com/office/drawing/2014/main" val="186175513"/>
                    </a:ext>
                  </a:extLst>
                </a:gridCol>
                <a:gridCol w="988820">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.1172</a:t>
                      </a:r>
                    </a:p>
                  </a:txBody>
                  <a:tcPr/>
                </a:tc>
                <a:tc>
                  <a:txBody>
                    <a:bodyPr/>
                    <a:lstStyle/>
                    <a:p>
                      <a:r>
                        <a:rPr lang="en-US" dirty="0"/>
                        <a:t>.49</a:t>
                      </a:r>
                    </a:p>
                  </a:txBody>
                  <a:tcPr/>
                </a:tc>
                <a:tc>
                  <a:txBody>
                    <a:bodyPr/>
                    <a:lstStyle/>
                    <a:p>
                      <a:r>
                        <a:rPr lang="en-US" dirty="0"/>
                        <a:t>.60</a:t>
                      </a:r>
                    </a:p>
                  </a:txBody>
                  <a:tcPr/>
                </a:tc>
                <a:tc>
                  <a:txBody>
                    <a:bodyPr/>
                    <a:lstStyle/>
                    <a:p>
                      <a:r>
                        <a:rPr lang="en-US" dirty="0"/>
                        <a:t>.63</a:t>
                      </a:r>
                    </a:p>
                  </a:txBody>
                  <a:tcPr/>
                </a:tc>
                <a:tc>
                  <a:txBody>
                    <a:bodyPr/>
                    <a:lstStyle/>
                    <a:p>
                      <a:r>
                        <a:rPr lang="en-US" dirty="0"/>
                        <a:t>.74</a:t>
                      </a:r>
                    </a:p>
                  </a:txBody>
                  <a:tcPr/>
                </a:tc>
                <a:tc>
                  <a:txBody>
                    <a:bodyPr/>
                    <a:lstStyle/>
                    <a:p>
                      <a:r>
                        <a:rPr lang="en-US" dirty="0"/>
                        <a:t>1.5</a:t>
                      </a:r>
                    </a:p>
                    <a:p>
                      <a:endParaRPr lang="en-US" dirty="0"/>
                    </a:p>
                  </a:txBody>
                  <a:tcPr/>
                </a:tc>
                <a:extLst>
                  <a:ext uri="{0D108BD9-81ED-4DB2-BD59-A6C34878D82A}">
                    <a16:rowId xmlns:a16="http://schemas.microsoft.com/office/drawing/2014/main" val="2238281903"/>
                  </a:ext>
                </a:extLst>
              </a:tr>
            </a:tbl>
          </a:graphicData>
        </a:graphic>
      </p:graphicFrame>
      <p:pic>
        <p:nvPicPr>
          <p:cNvPr id="7" name="Content Placeholder 6">
            <a:extLst>
              <a:ext uri="{FF2B5EF4-FFF2-40B4-BE49-F238E27FC236}">
                <a16:creationId xmlns:a16="http://schemas.microsoft.com/office/drawing/2014/main" id="{A601845E-F987-4A7F-83A9-FB845B5D3ED3}"/>
              </a:ext>
            </a:extLst>
          </p:cNvPr>
          <p:cNvPicPr>
            <a:picLocks noGrp="1" noChangeAspect="1"/>
          </p:cNvPicPr>
          <p:nvPr>
            <p:ph sz="half" idx="1"/>
          </p:nvPr>
        </p:nvPicPr>
        <p:blipFill>
          <a:blip r:embed="rId3"/>
          <a:stretch>
            <a:fillRect/>
          </a:stretch>
        </p:blipFill>
        <p:spPr>
          <a:xfrm>
            <a:off x="1960661" y="3285162"/>
            <a:ext cx="3262313" cy="2173699"/>
          </a:xfrm>
          <a:prstGeom prst="rect">
            <a:avLst/>
          </a:prstGeom>
        </p:spPr>
      </p:pic>
    </p:spTree>
    <p:extLst>
      <p:ext uri="{BB962C8B-B14F-4D97-AF65-F5344CB8AC3E}">
        <p14:creationId xmlns:p14="http://schemas.microsoft.com/office/powerpoint/2010/main" val="230287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normAutofit/>
          </a:bodyPr>
          <a:lstStyle/>
          <a:p>
            <a:r>
              <a:rPr lang="en-US" dirty="0"/>
              <a:t>Quasi model summary</a:t>
            </a:r>
          </a:p>
        </p:txBody>
      </p:sp>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Using the Quasi Model, we had an accuracy of 67%</a:t>
            </a:r>
          </a:p>
          <a:p>
            <a:r>
              <a:rPr lang="en-US" dirty="0"/>
              <a:t>The model was able to predict 52% of the apps that are above average</a:t>
            </a:r>
          </a:p>
          <a:p>
            <a:r>
              <a:rPr lang="en-US" dirty="0"/>
              <a:t>Model not sufficient enough for predicting bad apps (11%)</a:t>
            </a:r>
          </a:p>
          <a:p>
            <a:pPr marL="0" indent="0">
              <a:buNone/>
            </a:pPr>
            <a:endParaRPr lang="en-US" dirty="0"/>
          </a:p>
          <a:p>
            <a:endParaRPr lang="en-US" dirty="0"/>
          </a:p>
        </p:txBody>
      </p:sp>
      <p:pic>
        <p:nvPicPr>
          <p:cNvPr id="6" name="Picture 2" descr="Image result for google play store images">
            <a:extLst>
              <a:ext uri="{FF2B5EF4-FFF2-40B4-BE49-F238E27FC236}">
                <a16:creationId xmlns:a16="http://schemas.microsoft.com/office/drawing/2014/main" id="{8A36E70B-18C8-4B25-A9DD-37A9164F1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7826" y="299030"/>
            <a:ext cx="1451097" cy="14510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4">
            <a:extLst>
              <a:ext uri="{FF2B5EF4-FFF2-40B4-BE49-F238E27FC236}">
                <a16:creationId xmlns:a16="http://schemas.microsoft.com/office/drawing/2014/main" id="{EBA78639-F01E-4967-BCC5-07A5E83BF923}"/>
              </a:ext>
            </a:extLst>
          </p:cNvPr>
          <p:cNvGraphicFramePr>
            <a:graphicFrameLocks/>
          </p:cNvGraphicFramePr>
          <p:nvPr>
            <p:extLst/>
          </p:nvPr>
        </p:nvGraphicFramePr>
        <p:xfrm>
          <a:off x="715618" y="2060112"/>
          <a:ext cx="6016487" cy="1005840"/>
        </p:xfrm>
        <a:graphic>
          <a:graphicData uri="http://schemas.openxmlformats.org/drawingml/2006/table">
            <a:tbl>
              <a:tblPr firstRow="1" bandRow="1">
                <a:tableStyleId>{93296810-A885-4BE3-A3E7-6D5BEEA58F35}</a:tableStyleId>
              </a:tblPr>
              <a:tblGrid>
                <a:gridCol w="913504">
                  <a:extLst>
                    <a:ext uri="{9D8B030D-6E8A-4147-A177-3AD203B41FA5}">
                      <a16:colId xmlns:a16="http://schemas.microsoft.com/office/drawing/2014/main" val="2251034385"/>
                    </a:ext>
                  </a:extLst>
                </a:gridCol>
                <a:gridCol w="807263">
                  <a:extLst>
                    <a:ext uri="{9D8B030D-6E8A-4147-A177-3AD203B41FA5}">
                      <a16:colId xmlns:a16="http://schemas.microsoft.com/office/drawing/2014/main" val="2922715774"/>
                    </a:ext>
                  </a:extLst>
                </a:gridCol>
                <a:gridCol w="1246403">
                  <a:extLst>
                    <a:ext uri="{9D8B030D-6E8A-4147-A177-3AD203B41FA5}">
                      <a16:colId xmlns:a16="http://schemas.microsoft.com/office/drawing/2014/main" val="1685585629"/>
                    </a:ext>
                  </a:extLst>
                </a:gridCol>
                <a:gridCol w="1140731">
                  <a:extLst>
                    <a:ext uri="{9D8B030D-6E8A-4147-A177-3AD203B41FA5}">
                      <a16:colId xmlns:a16="http://schemas.microsoft.com/office/drawing/2014/main" val="2698248143"/>
                    </a:ext>
                  </a:extLst>
                </a:gridCol>
                <a:gridCol w="919766">
                  <a:extLst>
                    <a:ext uri="{9D8B030D-6E8A-4147-A177-3AD203B41FA5}">
                      <a16:colId xmlns:a16="http://schemas.microsoft.com/office/drawing/2014/main" val="186175513"/>
                    </a:ext>
                  </a:extLst>
                </a:gridCol>
                <a:gridCol w="988820">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-095</a:t>
                      </a:r>
                    </a:p>
                  </a:txBody>
                  <a:tcPr/>
                </a:tc>
                <a:tc>
                  <a:txBody>
                    <a:bodyPr/>
                    <a:lstStyle/>
                    <a:p>
                      <a:r>
                        <a:rPr lang="en-US" dirty="0"/>
                        <a:t>.503</a:t>
                      </a:r>
                    </a:p>
                  </a:txBody>
                  <a:tcPr/>
                </a:tc>
                <a:tc>
                  <a:txBody>
                    <a:bodyPr/>
                    <a:lstStyle/>
                    <a:p>
                      <a:r>
                        <a:rPr lang="en-US" dirty="0"/>
                        <a:t>.626</a:t>
                      </a:r>
                    </a:p>
                  </a:txBody>
                  <a:tcPr/>
                </a:tc>
                <a:tc>
                  <a:txBody>
                    <a:bodyPr/>
                    <a:lstStyle/>
                    <a:p>
                      <a:r>
                        <a:rPr lang="en-US" dirty="0"/>
                        <a:t>.629 </a:t>
                      </a:r>
                    </a:p>
                  </a:txBody>
                  <a:tcPr/>
                </a:tc>
                <a:tc>
                  <a:txBody>
                    <a:bodyPr/>
                    <a:lstStyle/>
                    <a:p>
                      <a:r>
                        <a:rPr lang="en-US" dirty="0"/>
                        <a:t>.756</a:t>
                      </a:r>
                    </a:p>
                  </a:txBody>
                  <a:tcPr/>
                </a:tc>
                <a:tc>
                  <a:txBody>
                    <a:bodyPr/>
                    <a:lstStyle/>
                    <a:p>
                      <a:r>
                        <a:rPr lang="en-US" dirty="0"/>
                        <a:t>1.22</a:t>
                      </a:r>
                    </a:p>
                    <a:p>
                      <a:endParaRPr lang="en-US" dirty="0"/>
                    </a:p>
                  </a:txBody>
                  <a:tcPr/>
                </a:tc>
                <a:extLst>
                  <a:ext uri="{0D108BD9-81ED-4DB2-BD59-A6C34878D82A}">
                    <a16:rowId xmlns:a16="http://schemas.microsoft.com/office/drawing/2014/main" val="2238281903"/>
                  </a:ext>
                </a:extLst>
              </a:tr>
            </a:tbl>
          </a:graphicData>
        </a:graphic>
      </p:graphicFrame>
      <p:pic>
        <p:nvPicPr>
          <p:cNvPr id="10" name="Content Placeholder 9">
            <a:extLst>
              <a:ext uri="{FF2B5EF4-FFF2-40B4-BE49-F238E27FC236}">
                <a16:creationId xmlns:a16="http://schemas.microsoft.com/office/drawing/2014/main" id="{42AECC21-BCEA-4896-9F0B-C75B1B9434BD}"/>
              </a:ext>
            </a:extLst>
          </p:cNvPr>
          <p:cNvPicPr>
            <a:picLocks noGrp="1" noChangeAspect="1"/>
          </p:cNvPicPr>
          <p:nvPr>
            <p:ph sz="half" idx="1"/>
          </p:nvPr>
        </p:nvPicPr>
        <p:blipFill>
          <a:blip r:embed="rId3"/>
          <a:stretch>
            <a:fillRect/>
          </a:stretch>
        </p:blipFill>
        <p:spPr>
          <a:xfrm>
            <a:off x="1958827" y="3188911"/>
            <a:ext cx="3286941" cy="2190109"/>
          </a:xfrm>
          <a:prstGeom prst="rect">
            <a:avLst/>
          </a:prstGeom>
        </p:spPr>
      </p:pic>
    </p:spTree>
    <p:extLst>
      <p:ext uri="{BB962C8B-B14F-4D97-AF65-F5344CB8AC3E}">
        <p14:creationId xmlns:p14="http://schemas.microsoft.com/office/powerpoint/2010/main" val="344604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normAutofit/>
          </a:bodyPr>
          <a:lstStyle/>
          <a:p>
            <a:r>
              <a:rPr lang="en-US" dirty="0"/>
              <a:t>Binomial model summary</a:t>
            </a:r>
          </a:p>
        </p:txBody>
      </p:sp>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Using the Binomial Model we had an accuracy of 67%</a:t>
            </a:r>
          </a:p>
          <a:p>
            <a:r>
              <a:rPr lang="en-US" dirty="0"/>
              <a:t>The model was able to predict 53% of the apps that are above average</a:t>
            </a:r>
          </a:p>
          <a:p>
            <a:r>
              <a:rPr lang="en-US" dirty="0"/>
              <a:t>Model not sufficient enough for predicting bad apps (15%)</a:t>
            </a:r>
          </a:p>
          <a:p>
            <a:endParaRPr lang="en-US" dirty="0"/>
          </a:p>
          <a:p>
            <a:endParaRPr lang="en-US" dirty="0"/>
          </a:p>
        </p:txBody>
      </p:sp>
      <p:pic>
        <p:nvPicPr>
          <p:cNvPr id="6" name="Picture 2" descr="Image result for google play store images">
            <a:extLst>
              <a:ext uri="{FF2B5EF4-FFF2-40B4-BE49-F238E27FC236}">
                <a16:creationId xmlns:a16="http://schemas.microsoft.com/office/drawing/2014/main" id="{8A36E70B-18C8-4B25-A9DD-37A9164F1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7826" y="299030"/>
            <a:ext cx="1451097" cy="14510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4">
            <a:extLst>
              <a:ext uri="{FF2B5EF4-FFF2-40B4-BE49-F238E27FC236}">
                <a16:creationId xmlns:a16="http://schemas.microsoft.com/office/drawing/2014/main" id="{EBA78639-F01E-4967-BCC5-07A5E83BF923}"/>
              </a:ext>
            </a:extLst>
          </p:cNvPr>
          <p:cNvGraphicFramePr>
            <a:graphicFrameLocks/>
          </p:cNvGraphicFramePr>
          <p:nvPr>
            <p:extLst>
              <p:ext uri="{D42A27DB-BD31-4B8C-83A1-F6EECF244321}">
                <p14:modId xmlns:p14="http://schemas.microsoft.com/office/powerpoint/2010/main" val="3732062681"/>
              </p:ext>
            </p:extLst>
          </p:nvPr>
        </p:nvGraphicFramePr>
        <p:xfrm>
          <a:off x="715618" y="2060112"/>
          <a:ext cx="6016487" cy="924574"/>
        </p:xfrm>
        <a:graphic>
          <a:graphicData uri="http://schemas.openxmlformats.org/drawingml/2006/table">
            <a:tbl>
              <a:tblPr firstRow="1" bandRow="1">
                <a:tableStyleId>{93296810-A885-4BE3-A3E7-6D5BEEA58F35}</a:tableStyleId>
              </a:tblPr>
              <a:tblGrid>
                <a:gridCol w="913504">
                  <a:extLst>
                    <a:ext uri="{9D8B030D-6E8A-4147-A177-3AD203B41FA5}">
                      <a16:colId xmlns:a16="http://schemas.microsoft.com/office/drawing/2014/main" val="2251034385"/>
                    </a:ext>
                  </a:extLst>
                </a:gridCol>
                <a:gridCol w="807263">
                  <a:extLst>
                    <a:ext uri="{9D8B030D-6E8A-4147-A177-3AD203B41FA5}">
                      <a16:colId xmlns:a16="http://schemas.microsoft.com/office/drawing/2014/main" val="2922715774"/>
                    </a:ext>
                  </a:extLst>
                </a:gridCol>
                <a:gridCol w="1246403">
                  <a:extLst>
                    <a:ext uri="{9D8B030D-6E8A-4147-A177-3AD203B41FA5}">
                      <a16:colId xmlns:a16="http://schemas.microsoft.com/office/drawing/2014/main" val="1685585629"/>
                    </a:ext>
                  </a:extLst>
                </a:gridCol>
                <a:gridCol w="1140731">
                  <a:extLst>
                    <a:ext uri="{9D8B030D-6E8A-4147-A177-3AD203B41FA5}">
                      <a16:colId xmlns:a16="http://schemas.microsoft.com/office/drawing/2014/main" val="2698248143"/>
                    </a:ext>
                  </a:extLst>
                </a:gridCol>
                <a:gridCol w="919766">
                  <a:extLst>
                    <a:ext uri="{9D8B030D-6E8A-4147-A177-3AD203B41FA5}">
                      <a16:colId xmlns:a16="http://schemas.microsoft.com/office/drawing/2014/main" val="186175513"/>
                    </a:ext>
                  </a:extLst>
                </a:gridCol>
                <a:gridCol w="988820">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a:t>
                      </a:r>
                    </a:p>
                  </a:txBody>
                  <a:tcPr/>
                </a:tc>
                <a:tc>
                  <a:txBody>
                    <a:bodyPr/>
                    <a:lstStyle/>
                    <a:p>
                      <a:r>
                        <a:rPr lang="en-US" dirty="0"/>
                        <a:t>.49</a:t>
                      </a:r>
                    </a:p>
                  </a:txBody>
                  <a:tcPr/>
                </a:tc>
                <a:tc>
                  <a:txBody>
                    <a:bodyPr/>
                    <a:lstStyle/>
                    <a:p>
                      <a:r>
                        <a:rPr lang="en-US" dirty="0"/>
                        <a:t>.64</a:t>
                      </a:r>
                    </a:p>
                  </a:txBody>
                  <a:tcPr/>
                </a:tc>
                <a:tc>
                  <a:txBody>
                    <a:bodyPr/>
                    <a:lstStyle/>
                    <a:p>
                      <a:r>
                        <a:rPr lang="en-US" dirty="0"/>
                        <a:t>.69 </a:t>
                      </a:r>
                    </a:p>
                  </a:txBody>
                  <a:tcPr/>
                </a:tc>
                <a:tc>
                  <a:txBody>
                    <a:bodyPr/>
                    <a:lstStyle/>
                    <a:p>
                      <a:r>
                        <a:rPr lang="en-US" dirty="0"/>
                        <a:t>.77</a:t>
                      </a:r>
                    </a:p>
                  </a:txBody>
                  <a:tcPr/>
                </a:tc>
                <a:tc>
                  <a:txBody>
                    <a:bodyPr/>
                    <a:lstStyle/>
                    <a:p>
                      <a:r>
                        <a:rPr lang="en-US" dirty="0"/>
                        <a:t>.97</a:t>
                      </a:r>
                    </a:p>
                  </a:txBody>
                  <a:tcPr/>
                </a:tc>
                <a:extLst>
                  <a:ext uri="{0D108BD9-81ED-4DB2-BD59-A6C34878D82A}">
                    <a16:rowId xmlns:a16="http://schemas.microsoft.com/office/drawing/2014/main" val="2238281903"/>
                  </a:ext>
                </a:extLst>
              </a:tr>
            </a:tbl>
          </a:graphicData>
        </a:graphic>
      </p:graphicFrame>
      <p:pic>
        <p:nvPicPr>
          <p:cNvPr id="18" name="Content Placeholder 17">
            <a:extLst>
              <a:ext uri="{FF2B5EF4-FFF2-40B4-BE49-F238E27FC236}">
                <a16:creationId xmlns:a16="http://schemas.microsoft.com/office/drawing/2014/main" id="{E7C28CCF-B4C5-4842-80E8-096B7B3E0B0C}"/>
              </a:ext>
            </a:extLst>
          </p:cNvPr>
          <p:cNvPicPr>
            <a:picLocks noGrp="1" noChangeAspect="1"/>
          </p:cNvPicPr>
          <p:nvPr>
            <p:ph sz="half" idx="1"/>
          </p:nvPr>
        </p:nvPicPr>
        <p:blipFill>
          <a:blip r:embed="rId3"/>
          <a:stretch>
            <a:fillRect/>
          </a:stretch>
        </p:blipFill>
        <p:spPr>
          <a:xfrm>
            <a:off x="2046960" y="3111908"/>
            <a:ext cx="3650339" cy="2432243"/>
          </a:xfrm>
          <a:prstGeom prst="rect">
            <a:avLst/>
          </a:prstGeom>
        </p:spPr>
      </p:pic>
    </p:spTree>
    <p:extLst>
      <p:ext uri="{BB962C8B-B14F-4D97-AF65-F5344CB8AC3E}">
        <p14:creationId xmlns:p14="http://schemas.microsoft.com/office/powerpoint/2010/main" val="197945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5A9F-4DDD-3447-A1ED-D474676172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72A8C7-67E1-8F4D-956A-A5288811DF59}"/>
              </a:ext>
            </a:extLst>
          </p:cNvPr>
          <p:cNvSpPr>
            <a:spLocks noGrp="1"/>
          </p:cNvSpPr>
          <p:nvPr>
            <p:ph idx="1"/>
          </p:nvPr>
        </p:nvSpPr>
        <p:spPr>
          <a:xfrm>
            <a:off x="1451579" y="2015732"/>
            <a:ext cx="9603275" cy="3450613"/>
          </a:xfrm>
        </p:spPr>
        <p:txBody>
          <a:bodyPr>
            <a:normAutofit fontScale="85000" lnSpcReduction="20000"/>
          </a:bodyPr>
          <a:lstStyle/>
          <a:p>
            <a:pPr marL="0" indent="0">
              <a:buNone/>
            </a:pPr>
            <a:r>
              <a:rPr lang="en-US" dirty="0"/>
              <a:t>In 2014 Dong Nguyen revealed that his game Flappy Bird was earning an average of $50,000 a day from in-app ads. At that time, Flappy Bird, an addictive and tough game, had been number 1 on the Apple App Store and Google Play Store for almost a month and was gaining more downloads daily. In fact, by January 2014 the app had 50 million downloads, 68,000 reviews, and held the number 1 spot for most downloaded free game in 53 countries. </a:t>
            </a:r>
          </a:p>
          <a:p>
            <a:pPr marL="0" indent="0">
              <a:buNone/>
            </a:pPr>
            <a:r>
              <a:rPr lang="en-US" dirty="0"/>
              <a:t>With millions of apps available for download today, many app developers could only dream of the success that Flappy Bird saw. So, did Nguyen know how to make an app so successful, and is there any way for us use app statistics to predict the success of an app? Kaggle has a couple of datasets with mobile application statistics that can possibly help us answer these questions. The datasets contain information around Apple apps on the App Store and Google apps on the Play Store; information centered around ratings, app size, installs, and price. Our idea is to take these datasets to see if we can use several regression methods to predict the successfulness of an app. </a:t>
            </a:r>
          </a:p>
        </p:txBody>
      </p:sp>
    </p:spTree>
    <p:extLst>
      <p:ext uri="{BB962C8B-B14F-4D97-AF65-F5344CB8AC3E}">
        <p14:creationId xmlns:p14="http://schemas.microsoft.com/office/powerpoint/2010/main" val="1027364362"/>
      </p:ext>
    </p:extLst>
  </p:cSld>
  <p:clrMapOvr>
    <a:masterClrMapping/>
  </p:clrMapOvr>
  <mc:AlternateContent xmlns:mc="http://schemas.openxmlformats.org/markup-compatibility/2006" xmlns:p14="http://schemas.microsoft.com/office/powerpoint/2010/main">
    <mc:Choice Requires="p14">
      <p:transition spd="slow" p14:dur="2000" advTm="74887"/>
    </mc:Choice>
    <mc:Fallback xmlns="">
      <p:transition spd="slow" advTm="748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414B-B836-4A49-9BD3-8A65E42DE86E}"/>
              </a:ext>
            </a:extLst>
          </p:cNvPr>
          <p:cNvSpPr>
            <a:spLocks noGrp="1"/>
          </p:cNvSpPr>
          <p:nvPr>
            <p:ph type="title"/>
          </p:nvPr>
        </p:nvSpPr>
        <p:spPr/>
        <p:txBody>
          <a:bodyPr/>
          <a:lstStyle/>
          <a:p>
            <a:r>
              <a:rPr lang="en-US" dirty="0"/>
              <a:t>Methodology </a:t>
            </a:r>
          </a:p>
        </p:txBody>
      </p:sp>
    </p:spTree>
    <p:extLst>
      <p:ext uri="{BB962C8B-B14F-4D97-AF65-F5344CB8AC3E}">
        <p14:creationId xmlns:p14="http://schemas.microsoft.com/office/powerpoint/2010/main" val="3973913087"/>
      </p:ext>
    </p:extLst>
  </p:cSld>
  <p:clrMapOvr>
    <a:masterClrMapping/>
  </p:clrMapOvr>
  <mc:AlternateContent xmlns:mc="http://schemas.openxmlformats.org/markup-compatibility/2006" xmlns:p14="http://schemas.microsoft.com/office/powerpoint/2010/main">
    <mc:Choice Requires="p14">
      <p:transition spd="slow" p14:dur="2000" advTm="2288"/>
    </mc:Choice>
    <mc:Fallback xmlns="">
      <p:transition spd="slow" advTm="22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FE22-B078-1E47-A92F-BCAE9BE38A2A}"/>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APPLE STORE Dataset Features</a:t>
            </a:r>
          </a:p>
        </p:txBody>
      </p:sp>
      <p:sp>
        <p:nvSpPr>
          <p:cNvPr id="4" name="TextBox 3">
            <a:extLst>
              <a:ext uri="{FF2B5EF4-FFF2-40B4-BE49-F238E27FC236}">
                <a16:creationId xmlns:a16="http://schemas.microsoft.com/office/drawing/2014/main" id="{B290D1B8-93C0-B348-9041-563C41B678DA}"/>
              </a:ext>
            </a:extLst>
          </p:cNvPr>
          <p:cNvSpPr txBox="1"/>
          <p:nvPr/>
        </p:nvSpPr>
        <p:spPr>
          <a:xfrm>
            <a:off x="678024" y="1841383"/>
            <a:ext cx="4176512" cy="4077148"/>
          </a:xfrm>
          <a:prstGeom prst="rect">
            <a:avLst/>
          </a:prstGeom>
        </p:spPr>
        <p:txBody>
          <a:bodyPr vert="horz" lIns="91440" tIns="45720" rIns="91440" bIns="45720" rtlCol="0" anchor="t">
            <a:noAutofit/>
          </a:bodyPr>
          <a:lstStyle/>
          <a:p>
            <a:pPr marL="171450" indent="-171450" defTabSz="914400">
              <a:lnSpc>
                <a:spcPct val="110000"/>
              </a:lnSpc>
              <a:spcAft>
                <a:spcPts val="600"/>
              </a:spcAft>
              <a:buClr>
                <a:schemeClr val="accent1"/>
              </a:buClr>
              <a:buSzPct val="100000"/>
              <a:buFont typeface="Arial" panose="020B0604020202020204" pitchFamily="34" charset="0"/>
              <a:buChar char="•"/>
            </a:pPr>
            <a:r>
              <a:rPr lang="en-US" sz="1200" dirty="0"/>
              <a:t>Track Name</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App Name</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Size Bytes</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Size (in Bytes)</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Currency</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Price </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Rating Count Tot</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User Rating counts (for all version)</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Rating Count Ver</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 User Rating counts (for current version)</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User Rating</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Average User Rating value (for all version)</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User Rating Ver</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 Average User Rating value (for current version)</a:t>
            </a:r>
          </a:p>
          <a:p>
            <a:pPr marL="171450" indent="-171450" fontAlgn="base">
              <a:buFont typeface="Arial" panose="020B0604020202020204" pitchFamily="34" charset="0"/>
              <a:buChar char="•"/>
            </a:pPr>
            <a:endParaRPr lang="en-US" sz="1200" dirty="0"/>
          </a:p>
          <a:p>
            <a:pPr marL="285750" indent="-285750" defTabSz="914400">
              <a:lnSpc>
                <a:spcPct val="110000"/>
              </a:lnSpc>
              <a:spcAft>
                <a:spcPts val="600"/>
              </a:spcAft>
              <a:buClr>
                <a:schemeClr val="accent1"/>
              </a:buClr>
              <a:buSzPct val="100000"/>
              <a:buFont typeface="Arial" panose="020B0604020202020204" pitchFamily="34" charset="0"/>
              <a:buChar char="•"/>
            </a:pPr>
            <a:endParaRPr lang="en-US" sz="12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200" dirty="0"/>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200" dirty="0"/>
          </a:p>
        </p:txBody>
      </p:sp>
      <p:sp>
        <p:nvSpPr>
          <p:cNvPr id="19" name="Content Placeholder 5">
            <a:extLst>
              <a:ext uri="{FF2B5EF4-FFF2-40B4-BE49-F238E27FC236}">
                <a16:creationId xmlns:a16="http://schemas.microsoft.com/office/drawing/2014/main" id="{3633BFC3-7EBF-234D-B24C-1BEAC349428B}"/>
              </a:ext>
            </a:extLst>
          </p:cNvPr>
          <p:cNvSpPr txBox="1">
            <a:spLocks/>
          </p:cNvSpPr>
          <p:nvPr/>
        </p:nvSpPr>
        <p:spPr>
          <a:xfrm>
            <a:off x="4854536" y="1996751"/>
            <a:ext cx="3990884" cy="390940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lnSpc>
                <a:spcPct val="110000"/>
              </a:lnSpc>
              <a:spcAft>
                <a:spcPts val="600"/>
              </a:spcAft>
            </a:pPr>
            <a:r>
              <a:rPr lang="en-US" sz="1200" dirty="0"/>
              <a:t>Ver</a:t>
            </a:r>
          </a:p>
          <a:p>
            <a:pPr marL="742950" lvl="1" indent="-285750">
              <a:lnSpc>
                <a:spcPct val="110000"/>
              </a:lnSpc>
              <a:spcAft>
                <a:spcPts val="600"/>
              </a:spcAft>
            </a:pPr>
            <a:r>
              <a:rPr lang="en-US" sz="1200" dirty="0"/>
              <a:t>Latest version code</a:t>
            </a:r>
          </a:p>
          <a:p>
            <a:pPr marL="285750" indent="-285750">
              <a:lnSpc>
                <a:spcPct val="110000"/>
              </a:lnSpc>
              <a:spcAft>
                <a:spcPts val="600"/>
              </a:spcAft>
            </a:pPr>
            <a:r>
              <a:rPr lang="en-US" sz="1200" dirty="0" err="1"/>
              <a:t>Cont</a:t>
            </a:r>
            <a:r>
              <a:rPr lang="en-US" sz="1200" dirty="0"/>
              <a:t> Rating</a:t>
            </a:r>
          </a:p>
          <a:p>
            <a:pPr lvl="1" fontAlgn="base"/>
            <a:r>
              <a:rPr lang="en-US" sz="1200" dirty="0"/>
              <a:t> Content Rating</a:t>
            </a:r>
          </a:p>
          <a:p>
            <a:pPr fontAlgn="base"/>
            <a:r>
              <a:rPr lang="en-US" sz="1200" dirty="0"/>
              <a:t>Prime Genre</a:t>
            </a:r>
          </a:p>
          <a:p>
            <a:pPr lvl="1" fontAlgn="base"/>
            <a:r>
              <a:rPr lang="en-US" sz="1200" dirty="0"/>
              <a:t>Primary Genre</a:t>
            </a:r>
          </a:p>
          <a:p>
            <a:pPr fontAlgn="base"/>
            <a:r>
              <a:rPr lang="en-US" sz="1200" dirty="0"/>
              <a:t>Sup </a:t>
            </a:r>
            <a:r>
              <a:rPr lang="en-US" sz="1200" dirty="0" err="1"/>
              <a:t>Devices.num</a:t>
            </a:r>
            <a:r>
              <a:rPr lang="en-US" sz="1200" dirty="0"/>
              <a:t> </a:t>
            </a:r>
          </a:p>
          <a:p>
            <a:pPr lvl="1" fontAlgn="base"/>
            <a:r>
              <a:rPr lang="en-US" sz="1200" dirty="0"/>
              <a:t>Number of supporting devices</a:t>
            </a:r>
          </a:p>
          <a:p>
            <a:pPr fontAlgn="base"/>
            <a:r>
              <a:rPr lang="en-US" sz="1200" dirty="0" err="1"/>
              <a:t>ipadSc</a:t>
            </a:r>
            <a:r>
              <a:rPr lang="en-US" sz="1200" dirty="0"/>
              <a:t> </a:t>
            </a:r>
            <a:r>
              <a:rPr lang="en-US" sz="1200" dirty="0" err="1"/>
              <a:t>urls.num</a:t>
            </a:r>
            <a:endParaRPr lang="en-US" sz="1200" dirty="0"/>
          </a:p>
          <a:p>
            <a:pPr lvl="1" fontAlgn="base"/>
            <a:r>
              <a:rPr lang="en-US" sz="1200" dirty="0"/>
              <a:t>Number of screenshots showed for display</a:t>
            </a:r>
          </a:p>
          <a:p>
            <a:endParaRPr lang="en-US" dirty="0"/>
          </a:p>
        </p:txBody>
      </p:sp>
      <p:sp>
        <p:nvSpPr>
          <p:cNvPr id="20" name="Content Placeholder 5">
            <a:extLst>
              <a:ext uri="{FF2B5EF4-FFF2-40B4-BE49-F238E27FC236}">
                <a16:creationId xmlns:a16="http://schemas.microsoft.com/office/drawing/2014/main" id="{357BAA11-ADEE-384B-8DD6-558B5B6C9360}"/>
              </a:ext>
            </a:extLst>
          </p:cNvPr>
          <p:cNvSpPr txBox="1">
            <a:spLocks/>
          </p:cNvSpPr>
          <p:nvPr/>
        </p:nvSpPr>
        <p:spPr>
          <a:xfrm>
            <a:off x="8201116" y="1925252"/>
            <a:ext cx="3990884" cy="390940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en-US" sz="1200" dirty="0" err="1"/>
              <a:t>Lang.num</a:t>
            </a:r>
            <a:r>
              <a:rPr lang="en-US" sz="1200" dirty="0"/>
              <a:t> </a:t>
            </a:r>
          </a:p>
          <a:p>
            <a:pPr lvl="1" fontAlgn="base"/>
            <a:r>
              <a:rPr lang="en-US" sz="1200" dirty="0"/>
              <a:t>Number of supported languages</a:t>
            </a:r>
          </a:p>
          <a:p>
            <a:pPr fontAlgn="base"/>
            <a:r>
              <a:rPr lang="en-US" sz="1200" dirty="0" err="1"/>
              <a:t>Vpp_lic</a:t>
            </a:r>
            <a:endParaRPr lang="en-US" sz="1200" dirty="0"/>
          </a:p>
          <a:p>
            <a:pPr lvl="1" fontAlgn="base"/>
            <a:r>
              <a:rPr lang="en-US" sz="1200" dirty="0" err="1"/>
              <a:t>Vpp</a:t>
            </a:r>
            <a:r>
              <a:rPr lang="en-US" sz="1200" dirty="0"/>
              <a:t> Device Based Licensing Enabled</a:t>
            </a:r>
          </a:p>
          <a:p>
            <a:endParaRPr lang="en-US" dirty="0"/>
          </a:p>
        </p:txBody>
      </p:sp>
    </p:spTree>
    <p:extLst>
      <p:ext uri="{BB962C8B-B14F-4D97-AF65-F5344CB8AC3E}">
        <p14:creationId xmlns:p14="http://schemas.microsoft.com/office/powerpoint/2010/main" val="850983048"/>
      </p:ext>
    </p:extLst>
  </p:cSld>
  <p:clrMapOvr>
    <a:masterClrMapping/>
  </p:clrMapOvr>
  <mc:AlternateContent xmlns:mc="http://schemas.openxmlformats.org/markup-compatibility/2006" xmlns:p14="http://schemas.microsoft.com/office/powerpoint/2010/main">
    <mc:Choice Requires="p14">
      <p:transition spd="slow" p14:dur="2000" advTm="187508"/>
    </mc:Choice>
    <mc:Fallback xmlns="">
      <p:transition spd="slow" advTm="18750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FE22-B078-1E47-A92F-BCAE9BE38A2A}"/>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Google play STORE Dataset Features</a:t>
            </a:r>
          </a:p>
        </p:txBody>
      </p:sp>
      <p:pic>
        <p:nvPicPr>
          <p:cNvPr id="5" name="Picture 4">
            <a:extLst>
              <a:ext uri="{FF2B5EF4-FFF2-40B4-BE49-F238E27FC236}">
                <a16:creationId xmlns:a16="http://schemas.microsoft.com/office/drawing/2014/main" id="{25827B90-9E1E-49B7-A96B-1B58B256DE99}"/>
              </a:ext>
            </a:extLst>
          </p:cNvPr>
          <p:cNvPicPr>
            <a:picLocks noChangeAspect="1"/>
          </p:cNvPicPr>
          <p:nvPr/>
        </p:nvPicPr>
        <p:blipFill>
          <a:blip r:embed="rId2"/>
          <a:stretch>
            <a:fillRect/>
          </a:stretch>
        </p:blipFill>
        <p:spPr>
          <a:xfrm>
            <a:off x="1040468" y="2002036"/>
            <a:ext cx="5055532" cy="3800952"/>
          </a:xfrm>
          <a:prstGeom prst="rect">
            <a:avLst/>
          </a:prstGeom>
        </p:spPr>
      </p:pic>
      <p:pic>
        <p:nvPicPr>
          <p:cNvPr id="1026" name="Picture 2" descr="Image result for google play store images">
            <a:extLst>
              <a:ext uri="{FF2B5EF4-FFF2-40B4-BE49-F238E27FC236}">
                <a16:creationId xmlns:a16="http://schemas.microsoft.com/office/drawing/2014/main" id="{4B04EAB9-4BE7-4757-BE8F-87E5EF44B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0" y="2075538"/>
            <a:ext cx="3727450" cy="372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725395"/>
      </p:ext>
    </p:extLst>
  </p:cSld>
  <p:clrMapOvr>
    <a:masterClrMapping/>
  </p:clrMapOvr>
  <mc:AlternateContent xmlns:mc="http://schemas.openxmlformats.org/markup-compatibility/2006" xmlns:p14="http://schemas.microsoft.com/office/powerpoint/2010/main">
    <mc:Choice Requires="p14">
      <p:transition spd="slow" p14:dur="2000" advTm="187508"/>
    </mc:Choice>
    <mc:Fallback xmlns="">
      <p:transition spd="slow" advTm="1875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900AE7D-012F-8B48-99F8-CADC74A6CB54}"/>
              </a:ext>
            </a:extLst>
          </p:cNvPr>
          <p:cNvSpPr>
            <a:spLocks noGrp="1"/>
          </p:cNvSpPr>
          <p:nvPr>
            <p:ph type="title"/>
          </p:nvPr>
        </p:nvSpPr>
        <p:spPr>
          <a:xfrm>
            <a:off x="1452617" y="962913"/>
            <a:ext cx="4481653" cy="2466087"/>
          </a:xfrm>
        </p:spPr>
        <p:txBody>
          <a:bodyPr vert="horz" lIns="91440" tIns="45720" rIns="91440" bIns="0" rtlCol="0" anchor="b">
            <a:normAutofit/>
          </a:bodyPr>
          <a:lstStyle/>
          <a:p>
            <a:r>
              <a:rPr lang="en-US" sz="4800" dirty="0"/>
              <a:t>Apple data correlation </a:t>
            </a:r>
          </a:p>
        </p:txBody>
      </p:sp>
      <p:cxnSp>
        <p:nvCxnSpPr>
          <p:cNvPr id="25" name="Straight Connector 2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26D3C615-DA21-AC4F-A1AB-80A02688B129}"/>
              </a:ext>
            </a:extLst>
          </p:cNvPr>
          <p:cNvPicPr>
            <a:picLocks noChangeAspect="1"/>
          </p:cNvPicPr>
          <p:nvPr/>
        </p:nvPicPr>
        <p:blipFill>
          <a:blip r:embed="rId3"/>
          <a:stretch>
            <a:fillRect/>
          </a:stretch>
        </p:blipFill>
        <p:spPr>
          <a:xfrm>
            <a:off x="5774903" y="729585"/>
            <a:ext cx="6101052" cy="4667305"/>
          </a:xfrm>
          <a:prstGeom prst="rect">
            <a:avLst/>
          </a:prstGeom>
        </p:spPr>
      </p:pic>
      <p:pic>
        <p:nvPicPr>
          <p:cNvPr id="27" name="Picture 2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9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900AE7D-012F-8B48-99F8-CADC74A6CB54}"/>
              </a:ext>
            </a:extLst>
          </p:cNvPr>
          <p:cNvSpPr>
            <a:spLocks noGrp="1"/>
          </p:cNvSpPr>
          <p:nvPr>
            <p:ph type="title"/>
          </p:nvPr>
        </p:nvSpPr>
        <p:spPr>
          <a:xfrm>
            <a:off x="1452617" y="962913"/>
            <a:ext cx="4481653" cy="2466087"/>
          </a:xfrm>
        </p:spPr>
        <p:txBody>
          <a:bodyPr vert="horz" lIns="91440" tIns="45720" rIns="91440" bIns="0" rtlCol="0" anchor="b">
            <a:normAutofit/>
          </a:bodyPr>
          <a:lstStyle/>
          <a:p>
            <a:r>
              <a:rPr lang="en-US" sz="4800" dirty="0"/>
              <a:t>google data correlation </a:t>
            </a:r>
          </a:p>
        </p:txBody>
      </p:sp>
      <p:cxnSp>
        <p:nvCxnSpPr>
          <p:cNvPr id="25" name="Straight Connector 2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117B78F-F1D8-4AAE-9650-0740188076FB}"/>
              </a:ext>
            </a:extLst>
          </p:cNvPr>
          <p:cNvPicPr>
            <a:picLocks noChangeAspect="1"/>
          </p:cNvPicPr>
          <p:nvPr/>
        </p:nvPicPr>
        <p:blipFill>
          <a:blip r:embed="rId3"/>
          <a:stretch>
            <a:fillRect/>
          </a:stretch>
        </p:blipFill>
        <p:spPr>
          <a:xfrm>
            <a:off x="6567906" y="713455"/>
            <a:ext cx="5086850" cy="5036402"/>
          </a:xfrm>
          <a:prstGeom prst="rect">
            <a:avLst/>
          </a:prstGeom>
        </p:spPr>
      </p:pic>
    </p:spTree>
    <p:extLst>
      <p:ext uri="{BB962C8B-B14F-4D97-AF65-F5344CB8AC3E}">
        <p14:creationId xmlns:p14="http://schemas.microsoft.com/office/powerpoint/2010/main" val="289522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normAutofit fontScale="90000"/>
          </a:bodyPr>
          <a:lstStyle/>
          <a:p>
            <a:r>
              <a:rPr lang="en-US" dirty="0"/>
              <a:t>Train Dataset: Total Ratings count summary</a:t>
            </a:r>
          </a:p>
        </p:txBody>
      </p:sp>
      <p:graphicFrame>
        <p:nvGraphicFramePr>
          <p:cNvPr id="5" name="Content Placeholder 4">
            <a:extLst>
              <a:ext uri="{FF2B5EF4-FFF2-40B4-BE49-F238E27FC236}">
                <a16:creationId xmlns:a16="http://schemas.microsoft.com/office/drawing/2014/main" id="{807D5F69-65C9-FC4D-A38D-06EC137AC8CA}"/>
              </a:ext>
            </a:extLst>
          </p:cNvPr>
          <p:cNvGraphicFramePr>
            <a:graphicFrameLocks noGrp="1"/>
          </p:cNvGraphicFramePr>
          <p:nvPr>
            <p:ph sz="half" idx="1"/>
            <p:extLst>
              <p:ext uri="{D42A27DB-BD31-4B8C-83A1-F6EECF244321}">
                <p14:modId xmlns:p14="http://schemas.microsoft.com/office/powerpoint/2010/main" val="2264240347"/>
              </p:ext>
            </p:extLst>
          </p:nvPr>
        </p:nvGraphicFramePr>
        <p:xfrm>
          <a:off x="715618" y="2060112"/>
          <a:ext cx="6016487" cy="924574"/>
        </p:xfrm>
        <a:graphic>
          <a:graphicData uri="http://schemas.openxmlformats.org/drawingml/2006/table">
            <a:tbl>
              <a:tblPr firstRow="1" bandRow="1">
                <a:tableStyleId>{93296810-A885-4BE3-A3E7-6D5BEEA58F35}</a:tableStyleId>
              </a:tblPr>
              <a:tblGrid>
                <a:gridCol w="913504">
                  <a:extLst>
                    <a:ext uri="{9D8B030D-6E8A-4147-A177-3AD203B41FA5}">
                      <a16:colId xmlns:a16="http://schemas.microsoft.com/office/drawing/2014/main" val="2251034385"/>
                    </a:ext>
                  </a:extLst>
                </a:gridCol>
                <a:gridCol w="807263">
                  <a:extLst>
                    <a:ext uri="{9D8B030D-6E8A-4147-A177-3AD203B41FA5}">
                      <a16:colId xmlns:a16="http://schemas.microsoft.com/office/drawing/2014/main" val="2922715774"/>
                    </a:ext>
                  </a:extLst>
                </a:gridCol>
                <a:gridCol w="1246403">
                  <a:extLst>
                    <a:ext uri="{9D8B030D-6E8A-4147-A177-3AD203B41FA5}">
                      <a16:colId xmlns:a16="http://schemas.microsoft.com/office/drawing/2014/main" val="1685585629"/>
                    </a:ext>
                  </a:extLst>
                </a:gridCol>
                <a:gridCol w="1140731">
                  <a:extLst>
                    <a:ext uri="{9D8B030D-6E8A-4147-A177-3AD203B41FA5}">
                      <a16:colId xmlns:a16="http://schemas.microsoft.com/office/drawing/2014/main" val="2698248143"/>
                    </a:ext>
                  </a:extLst>
                </a:gridCol>
                <a:gridCol w="919766">
                  <a:extLst>
                    <a:ext uri="{9D8B030D-6E8A-4147-A177-3AD203B41FA5}">
                      <a16:colId xmlns:a16="http://schemas.microsoft.com/office/drawing/2014/main" val="186175513"/>
                    </a:ext>
                  </a:extLst>
                </a:gridCol>
                <a:gridCol w="988820">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a:t>
                      </a:r>
                    </a:p>
                  </a:txBody>
                  <a:tcPr/>
                </a:tc>
                <a:tc>
                  <a:txBody>
                    <a:bodyPr/>
                    <a:lstStyle/>
                    <a:p>
                      <a:r>
                        <a:rPr lang="en-US" dirty="0"/>
                        <a:t>23.5 </a:t>
                      </a:r>
                    </a:p>
                  </a:txBody>
                  <a:tcPr/>
                </a:tc>
                <a:tc>
                  <a:txBody>
                    <a:bodyPr/>
                    <a:lstStyle/>
                    <a:p>
                      <a:r>
                        <a:rPr lang="en-US" dirty="0"/>
                        <a:t>278</a:t>
                      </a:r>
                    </a:p>
                  </a:txBody>
                  <a:tcPr/>
                </a:tc>
                <a:tc>
                  <a:txBody>
                    <a:bodyPr/>
                    <a:lstStyle/>
                    <a:p>
                      <a:r>
                        <a:rPr lang="en-US" dirty="0"/>
                        <a:t>11970.5 </a:t>
                      </a:r>
                    </a:p>
                  </a:txBody>
                  <a:tcPr/>
                </a:tc>
                <a:tc>
                  <a:txBody>
                    <a:bodyPr/>
                    <a:lstStyle/>
                    <a:p>
                      <a:r>
                        <a:rPr lang="en-US" dirty="0"/>
                        <a:t>2550</a:t>
                      </a:r>
                    </a:p>
                  </a:txBody>
                  <a:tcPr/>
                </a:tc>
                <a:tc>
                  <a:txBody>
                    <a:bodyPr/>
                    <a:lstStyle/>
                    <a:p>
                      <a:r>
                        <a:rPr lang="en-US" dirty="0"/>
                        <a:t>2974676</a:t>
                      </a:r>
                    </a:p>
                  </a:txBody>
                  <a:tcPr/>
                </a:tc>
                <a:extLst>
                  <a:ext uri="{0D108BD9-81ED-4DB2-BD59-A6C34878D82A}">
                    <a16:rowId xmlns:a16="http://schemas.microsoft.com/office/drawing/2014/main" val="2238281903"/>
                  </a:ext>
                </a:extLst>
              </a:tr>
            </a:tbl>
          </a:graphicData>
        </a:graphic>
      </p:graphicFrame>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With no download count, the total number of ratings are considered to be the number of downloads</a:t>
            </a:r>
          </a:p>
          <a:p>
            <a:r>
              <a:rPr lang="en-US" dirty="0"/>
              <a:t>Ratings are heavily skewed right </a:t>
            </a:r>
          </a:p>
          <a:p>
            <a:endParaRPr lang="en-US" dirty="0"/>
          </a:p>
          <a:p>
            <a:endParaRPr lang="en-US" dirty="0"/>
          </a:p>
        </p:txBody>
      </p:sp>
      <p:pic>
        <p:nvPicPr>
          <p:cNvPr id="8" name="Picture 7" descr="A screenshot of a cell phone&#10;&#10;Description automatically generated">
            <a:extLst>
              <a:ext uri="{FF2B5EF4-FFF2-40B4-BE49-F238E27FC236}">
                <a16:creationId xmlns:a16="http://schemas.microsoft.com/office/drawing/2014/main" id="{C19700F2-B76C-2347-B23A-35C1D3674317}"/>
              </a:ext>
            </a:extLst>
          </p:cNvPr>
          <p:cNvPicPr>
            <a:picLocks noChangeAspect="1"/>
          </p:cNvPicPr>
          <p:nvPr/>
        </p:nvPicPr>
        <p:blipFill>
          <a:blip r:embed="rId2"/>
          <a:stretch>
            <a:fillRect/>
          </a:stretch>
        </p:blipFill>
        <p:spPr>
          <a:xfrm>
            <a:off x="1602013" y="2984686"/>
            <a:ext cx="3873500" cy="2844800"/>
          </a:xfrm>
          <a:prstGeom prst="rect">
            <a:avLst/>
          </a:prstGeom>
        </p:spPr>
      </p:pic>
      <p:pic>
        <p:nvPicPr>
          <p:cNvPr id="2050" name="Picture 2" descr="Image result for app store">
            <a:extLst>
              <a:ext uri="{FF2B5EF4-FFF2-40B4-BE49-F238E27FC236}">
                <a16:creationId xmlns:a16="http://schemas.microsoft.com/office/drawing/2014/main" id="{2756E6F8-927E-4095-86E6-5D09FE6E0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3718" y="283888"/>
            <a:ext cx="1400109" cy="139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9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lstStyle/>
          <a:p>
            <a:r>
              <a:rPr lang="en-US" dirty="0"/>
              <a:t>Poisson model summary</a:t>
            </a:r>
          </a:p>
        </p:txBody>
      </p:sp>
      <p:graphicFrame>
        <p:nvGraphicFramePr>
          <p:cNvPr id="5" name="Content Placeholder 4">
            <a:extLst>
              <a:ext uri="{FF2B5EF4-FFF2-40B4-BE49-F238E27FC236}">
                <a16:creationId xmlns:a16="http://schemas.microsoft.com/office/drawing/2014/main" id="{807D5F69-65C9-FC4D-A38D-06EC137AC8CA}"/>
              </a:ext>
            </a:extLst>
          </p:cNvPr>
          <p:cNvGraphicFramePr>
            <a:graphicFrameLocks noGrp="1"/>
          </p:cNvGraphicFramePr>
          <p:nvPr>
            <p:ph sz="half" idx="1"/>
            <p:extLst>
              <p:ext uri="{D42A27DB-BD31-4B8C-83A1-F6EECF244321}">
                <p14:modId xmlns:p14="http://schemas.microsoft.com/office/powerpoint/2010/main" val="2980283545"/>
              </p:ext>
            </p:extLst>
          </p:nvPr>
        </p:nvGraphicFramePr>
        <p:xfrm>
          <a:off x="715617" y="2060112"/>
          <a:ext cx="6347791" cy="924574"/>
        </p:xfrm>
        <a:graphic>
          <a:graphicData uri="http://schemas.openxmlformats.org/drawingml/2006/table">
            <a:tbl>
              <a:tblPr firstRow="1" bandRow="1">
                <a:tableStyleId>{93296810-A885-4BE3-A3E7-6D5BEEA58F35}</a:tableStyleId>
              </a:tblPr>
              <a:tblGrid>
                <a:gridCol w="963807">
                  <a:extLst>
                    <a:ext uri="{9D8B030D-6E8A-4147-A177-3AD203B41FA5}">
                      <a16:colId xmlns:a16="http://schemas.microsoft.com/office/drawing/2014/main" val="2251034385"/>
                    </a:ext>
                  </a:extLst>
                </a:gridCol>
                <a:gridCol w="851716">
                  <a:extLst>
                    <a:ext uri="{9D8B030D-6E8A-4147-A177-3AD203B41FA5}">
                      <a16:colId xmlns:a16="http://schemas.microsoft.com/office/drawing/2014/main" val="2922715774"/>
                    </a:ext>
                  </a:extLst>
                </a:gridCol>
                <a:gridCol w="1315037">
                  <a:extLst>
                    <a:ext uri="{9D8B030D-6E8A-4147-A177-3AD203B41FA5}">
                      <a16:colId xmlns:a16="http://schemas.microsoft.com/office/drawing/2014/main" val="1685585629"/>
                    </a:ext>
                  </a:extLst>
                </a:gridCol>
                <a:gridCol w="1043875">
                  <a:extLst>
                    <a:ext uri="{9D8B030D-6E8A-4147-A177-3AD203B41FA5}">
                      <a16:colId xmlns:a16="http://schemas.microsoft.com/office/drawing/2014/main" val="2698248143"/>
                    </a:ext>
                  </a:extLst>
                </a:gridCol>
                <a:gridCol w="993913">
                  <a:extLst>
                    <a:ext uri="{9D8B030D-6E8A-4147-A177-3AD203B41FA5}">
                      <a16:colId xmlns:a16="http://schemas.microsoft.com/office/drawing/2014/main" val="186175513"/>
                    </a:ext>
                  </a:extLst>
                </a:gridCol>
                <a:gridCol w="1179443">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a:t>
                      </a:r>
                    </a:p>
                  </a:txBody>
                  <a:tcPr/>
                </a:tc>
                <a:tc>
                  <a:txBody>
                    <a:bodyPr/>
                    <a:lstStyle/>
                    <a:p>
                      <a:r>
                        <a:rPr lang="en-US" dirty="0"/>
                        <a:t>51.3 </a:t>
                      </a:r>
                    </a:p>
                  </a:txBody>
                  <a:tcPr/>
                </a:tc>
                <a:tc>
                  <a:txBody>
                    <a:bodyPr/>
                    <a:lstStyle/>
                    <a:p>
                      <a:r>
                        <a:rPr lang="en-US" dirty="0"/>
                        <a:t>1414.2</a:t>
                      </a:r>
                    </a:p>
                  </a:txBody>
                  <a:tcPr/>
                </a:tc>
                <a:tc>
                  <a:txBody>
                    <a:bodyPr/>
                    <a:lstStyle/>
                    <a:p>
                      <a:r>
                        <a:rPr lang="en-US" dirty="0"/>
                        <a:t>14288.4 </a:t>
                      </a:r>
                    </a:p>
                  </a:txBody>
                  <a:tcPr/>
                </a:tc>
                <a:tc>
                  <a:txBody>
                    <a:bodyPr/>
                    <a:lstStyle/>
                    <a:p>
                      <a:r>
                        <a:rPr lang="en-US" dirty="0"/>
                        <a:t>24033.1</a:t>
                      </a:r>
                    </a:p>
                  </a:txBody>
                  <a:tcPr/>
                </a:tc>
                <a:tc>
                  <a:txBody>
                    <a:bodyPr/>
                    <a:lstStyle/>
                    <a:p>
                      <a:r>
                        <a:rPr lang="en-US" dirty="0"/>
                        <a:t>2929384.5</a:t>
                      </a:r>
                    </a:p>
                  </a:txBody>
                  <a:tcPr/>
                </a:tc>
                <a:extLst>
                  <a:ext uri="{0D108BD9-81ED-4DB2-BD59-A6C34878D82A}">
                    <a16:rowId xmlns:a16="http://schemas.microsoft.com/office/drawing/2014/main" val="2238281903"/>
                  </a:ext>
                </a:extLst>
              </a:tr>
            </a:tbl>
          </a:graphicData>
        </a:graphic>
      </p:graphicFrame>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Poisson regression is often used for modeling count data</a:t>
            </a:r>
          </a:p>
          <a:p>
            <a:r>
              <a:rPr lang="en-US" dirty="0"/>
              <a:t>Poisson results are heavily skewed right </a:t>
            </a:r>
          </a:p>
          <a:p>
            <a:r>
              <a:rPr lang="en-US" dirty="0"/>
              <a:t>1</a:t>
            </a:r>
            <a:r>
              <a:rPr lang="en-US" baseline="30000" dirty="0"/>
              <a:t>st</a:t>
            </a:r>
            <a:r>
              <a:rPr lang="en-US" dirty="0"/>
              <a:t> Q and median are higher than the ratings summary but the rest of the results mirror that of the train’s dataset</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1D31A4C0-D7F1-5C49-BFE3-CD37C3032CD3}"/>
              </a:ext>
            </a:extLst>
          </p:cNvPr>
          <p:cNvPicPr>
            <a:picLocks noChangeAspect="1"/>
          </p:cNvPicPr>
          <p:nvPr/>
        </p:nvPicPr>
        <p:blipFill>
          <a:blip r:embed="rId2"/>
          <a:stretch>
            <a:fillRect/>
          </a:stretch>
        </p:blipFill>
        <p:spPr>
          <a:xfrm>
            <a:off x="1748458" y="2984686"/>
            <a:ext cx="3737941" cy="2880492"/>
          </a:xfrm>
          <a:prstGeom prst="rect">
            <a:avLst/>
          </a:prstGeom>
        </p:spPr>
      </p:pic>
      <p:pic>
        <p:nvPicPr>
          <p:cNvPr id="7" name="Picture 2" descr="Image result for app store">
            <a:extLst>
              <a:ext uri="{FF2B5EF4-FFF2-40B4-BE49-F238E27FC236}">
                <a16:creationId xmlns:a16="http://schemas.microsoft.com/office/drawing/2014/main" id="{594BA6F3-4ED4-40A9-AB9E-5E6B2E1BF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3718" y="283888"/>
            <a:ext cx="1400109" cy="139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2350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178</TotalTime>
  <Words>739</Words>
  <Application>Microsoft Office PowerPoint</Application>
  <PresentationFormat>Widescreen</PresentationFormat>
  <Paragraphs>139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Predicting the success of a mobile app</vt:lpstr>
      <vt:lpstr>Introduction</vt:lpstr>
      <vt:lpstr>Methodology </vt:lpstr>
      <vt:lpstr>APPLE STORE Dataset Features</vt:lpstr>
      <vt:lpstr>Google play STORE Dataset Features</vt:lpstr>
      <vt:lpstr>Apple data correlation </vt:lpstr>
      <vt:lpstr>google data correlation </vt:lpstr>
      <vt:lpstr>Train Dataset: Total Ratings count summary</vt:lpstr>
      <vt:lpstr>Poisson model summary</vt:lpstr>
      <vt:lpstr>Zero inflated model summary</vt:lpstr>
      <vt:lpstr>Train Dataset: above or below average rating</vt:lpstr>
      <vt:lpstr>Quasi model summary</vt:lpstr>
      <vt:lpstr>Quasi model summary</vt:lpstr>
      <vt:lpstr>Binomial model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success of a mobile app</dc:title>
  <dc:creator>David Quarshie</dc:creator>
  <cp:lastModifiedBy>michael Gankhuyag</cp:lastModifiedBy>
  <cp:revision>16</cp:revision>
  <dcterms:created xsi:type="dcterms:W3CDTF">2019-05-24T22:05:57Z</dcterms:created>
  <dcterms:modified xsi:type="dcterms:W3CDTF">2019-05-25T04:26:00Z</dcterms:modified>
</cp:coreProperties>
</file>