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64" r:id="rId4"/>
    <p:sldId id="263" r:id="rId5"/>
    <p:sldId id="260" r:id="rId6"/>
    <p:sldId id="261" r:id="rId7"/>
    <p:sldId id="262" r:id="rId8"/>
    <p:sldId id="257" r:id="rId9"/>
    <p:sldId id="259" r:id="rId10"/>
    <p:sldId id="258" r:id="rId11"/>
  </p:sldIdLst>
  <p:sldSz cx="12239625" cy="6659563"/>
  <p:notesSz cx="6858000" cy="9144000"/>
  <p:defaultTextStyle>
    <a:defPPr>
      <a:defRPr lang="en-US"/>
    </a:defPPr>
    <a:lvl1pPr marL="0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4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A53"/>
    <a:srgbClr val="FFFFFF"/>
    <a:srgbClr val="FEED01"/>
    <a:srgbClr val="FF1009"/>
    <a:srgbClr val="208AB0"/>
    <a:srgbClr val="F84A33"/>
    <a:srgbClr val="FAF63F"/>
    <a:srgbClr val="3EA31B"/>
    <a:srgbClr val="68DF81"/>
    <a:srgbClr val="FCA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394" autoAdjust="0"/>
  </p:normalViewPr>
  <p:slideViewPr>
    <p:cSldViewPr snapToGrid="0">
      <p:cViewPr>
        <p:scale>
          <a:sx n="66" d="100"/>
          <a:sy n="66" d="100"/>
        </p:scale>
        <p:origin x="1122" y="252"/>
      </p:cViewPr>
      <p:guideLst>
        <p:guide orient="horz" pos="212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089888"/>
            <a:ext cx="9179719" cy="2318515"/>
          </a:xfrm>
        </p:spPr>
        <p:txBody>
          <a:bodyPr anchor="b"/>
          <a:lstStyle>
            <a:lvl1pPr algn="ctr"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497814"/>
            <a:ext cx="9179719" cy="160785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984" indent="0" algn="ctr">
              <a:buNone/>
              <a:defRPr sz="1942"/>
            </a:lvl2pPr>
            <a:lvl3pPr marL="887968" indent="0" algn="ctr">
              <a:buNone/>
              <a:defRPr sz="1748"/>
            </a:lvl3pPr>
            <a:lvl4pPr marL="1331952" indent="0" algn="ctr">
              <a:buNone/>
              <a:defRPr sz="1554"/>
            </a:lvl4pPr>
            <a:lvl5pPr marL="1775937" indent="0" algn="ctr">
              <a:buNone/>
              <a:defRPr sz="1554"/>
            </a:lvl5pPr>
            <a:lvl6pPr marL="2219920" indent="0" algn="ctr">
              <a:buNone/>
              <a:defRPr sz="1554"/>
            </a:lvl6pPr>
            <a:lvl7pPr marL="2663904" indent="0" algn="ctr">
              <a:buNone/>
              <a:defRPr sz="1554"/>
            </a:lvl7pPr>
            <a:lvl8pPr marL="3107887" indent="0" algn="ctr">
              <a:buNone/>
              <a:defRPr sz="1554"/>
            </a:lvl8pPr>
            <a:lvl9pPr marL="3551872" indent="0" algn="ctr">
              <a:buNone/>
              <a:defRPr sz="15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31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061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4" y="354561"/>
            <a:ext cx="2639169" cy="56436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354561"/>
            <a:ext cx="7764512" cy="564367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4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1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1660268"/>
            <a:ext cx="10556677" cy="2770193"/>
          </a:xfrm>
        </p:spPr>
        <p:txBody>
          <a:bodyPr anchor="b"/>
          <a:lstStyle>
            <a:lvl1pPr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4456667"/>
            <a:ext cx="10556677" cy="1456779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>
                    <a:tint val="75000"/>
                  </a:schemeClr>
                </a:solidFill>
              </a:defRPr>
            </a:lvl1pPr>
            <a:lvl2pPr marL="443984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68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5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3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2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04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88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7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20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17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54561"/>
            <a:ext cx="10556677" cy="128720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1632518"/>
            <a:ext cx="5177936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2432591"/>
            <a:ext cx="5177936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1632518"/>
            <a:ext cx="5203435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2432591"/>
            <a:ext cx="5203435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457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7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58855"/>
            <a:ext cx="6196310" cy="4732606"/>
          </a:xfrm>
        </p:spPr>
        <p:txBody>
          <a:bodyPr/>
          <a:lstStyle>
            <a:lvl1pPr>
              <a:defRPr sz="3108"/>
            </a:lvl1pPr>
            <a:lvl2pPr>
              <a:defRPr sz="2718"/>
            </a:lvl2pPr>
            <a:lvl3pPr>
              <a:defRPr sz="2330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5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58855"/>
            <a:ext cx="6196310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4" indent="0">
              <a:buNone/>
              <a:defRPr sz="2718"/>
            </a:lvl2pPr>
            <a:lvl3pPr marL="887968" indent="0">
              <a:buNone/>
              <a:defRPr sz="2330"/>
            </a:lvl3pPr>
            <a:lvl4pPr marL="1331952" indent="0">
              <a:buNone/>
              <a:defRPr sz="1942"/>
            </a:lvl4pPr>
            <a:lvl5pPr marL="1775937" indent="0">
              <a:buNone/>
              <a:defRPr sz="1942"/>
            </a:lvl5pPr>
            <a:lvl6pPr marL="2219920" indent="0">
              <a:buNone/>
              <a:defRPr sz="1942"/>
            </a:lvl6pPr>
            <a:lvl7pPr marL="2663904" indent="0">
              <a:buNone/>
              <a:defRPr sz="1942"/>
            </a:lvl7pPr>
            <a:lvl8pPr marL="3107887" indent="0">
              <a:buNone/>
              <a:defRPr sz="1942"/>
            </a:lvl8pPr>
            <a:lvl9pPr marL="3551872" indent="0">
              <a:buNone/>
              <a:defRPr sz="1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3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54561"/>
            <a:ext cx="10556677" cy="128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772799"/>
            <a:ext cx="10556677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172429"/>
            <a:ext cx="4130873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24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87968" rtl="0" eaLnBrk="1" latinLnBrk="0" hangingPunct="1">
        <a:lnSpc>
          <a:spcPct val="90000"/>
        </a:lnSpc>
        <a:spcBef>
          <a:spcPct val="0"/>
        </a:spcBef>
        <a:buNone/>
        <a:defRPr sz="4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2" indent="-221992" algn="l" defTabSz="887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1pPr>
      <a:lvl2pPr marL="66597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59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44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28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11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89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880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63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68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5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3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2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0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88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7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2120C7-7AB3-43DC-9040-AB4FDD657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r="25810"/>
          <a:stretch/>
        </p:blipFill>
        <p:spPr>
          <a:xfrm>
            <a:off x="1295554" y="38100"/>
            <a:ext cx="6349845" cy="6579248"/>
          </a:xfrm>
          <a:prstGeom prst="rect">
            <a:avLst/>
          </a:prstGeom>
        </p:spPr>
      </p:pic>
      <p:sp>
        <p:nvSpPr>
          <p:cNvPr id="13" name="Rectángulo redondeado 4">
            <a:extLst>
              <a:ext uri="{FF2B5EF4-FFF2-40B4-BE49-F238E27FC236}">
                <a16:creationId xmlns:a16="http://schemas.microsoft.com/office/drawing/2014/main" id="{B87746AE-300D-4C36-A23F-F25C3D5C5148}"/>
              </a:ext>
            </a:extLst>
          </p:cNvPr>
          <p:cNvSpPr/>
          <p:nvPr/>
        </p:nvSpPr>
        <p:spPr>
          <a:xfrm>
            <a:off x="6506011" y="314259"/>
            <a:ext cx="4616164" cy="984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BOLIVIA: Cobertura de Vacunación</a:t>
            </a:r>
          </a:p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 la COVID-19</a:t>
            </a:r>
          </a:p>
          <a:p>
            <a:pPr algn="ctr"/>
            <a:r>
              <a:rPr lang="es-E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1ra Dosis al 20 de Noviembre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2E7753-8E5F-491B-809E-095F0082284C}"/>
              </a:ext>
            </a:extLst>
          </p:cNvPr>
          <p:cNvSpPr txBox="1"/>
          <p:nvPr/>
        </p:nvSpPr>
        <p:spPr>
          <a:xfrm>
            <a:off x="6585609" y="5968524"/>
            <a:ext cx="565401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Fuente: </a:t>
            </a:r>
            <a:r>
              <a:rPr lang="es-ES" sz="1400" dirty="0" err="1"/>
              <a:t>RNVe</a:t>
            </a:r>
            <a:r>
              <a:rPr lang="es-ES" sz="1400" dirty="0"/>
              <a:t>, Dirección de Epidemiologia (Ministerio de Salud y Deportes)</a:t>
            </a:r>
          </a:p>
          <a:p>
            <a:r>
              <a:rPr lang="es-ES" sz="1400" dirty="0"/>
              <a:t>*Información con cohorte 20 de Noviembre 2021</a:t>
            </a:r>
          </a:p>
          <a:p>
            <a:r>
              <a:rPr lang="es-ES" sz="1050" dirty="0"/>
              <a:t>Y.A.C.H.</a:t>
            </a:r>
            <a:endParaRPr lang="es-ES" sz="1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59A8B76-6D3D-40BC-A9E7-D944D4CD2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14444"/>
              </p:ext>
            </p:extLst>
          </p:nvPr>
        </p:nvGraphicFramePr>
        <p:xfrm>
          <a:off x="7483285" y="1957218"/>
          <a:ext cx="3779802" cy="1809624"/>
        </p:xfrm>
        <a:graphic>
          <a:graphicData uri="http://schemas.openxmlformats.org/drawingml/2006/table">
            <a:tbl>
              <a:tblPr firstRow="1" bandRow="1"/>
              <a:tblGrid>
                <a:gridCol w="345137">
                  <a:extLst>
                    <a:ext uri="{9D8B030D-6E8A-4147-A177-3AD203B41FA5}">
                      <a16:colId xmlns:a16="http://schemas.microsoft.com/office/drawing/2014/main" val="1562932618"/>
                    </a:ext>
                  </a:extLst>
                </a:gridCol>
                <a:gridCol w="1504264">
                  <a:extLst>
                    <a:ext uri="{9D8B030D-6E8A-4147-A177-3AD203B41FA5}">
                      <a16:colId xmlns:a16="http://schemas.microsoft.com/office/drawing/2014/main" val="1436418119"/>
                    </a:ext>
                  </a:extLst>
                </a:gridCol>
                <a:gridCol w="561859">
                  <a:extLst>
                    <a:ext uri="{9D8B030D-6E8A-4147-A177-3AD203B41FA5}">
                      <a16:colId xmlns:a16="http://schemas.microsoft.com/office/drawing/2014/main" val="3329742243"/>
                    </a:ext>
                  </a:extLst>
                </a:gridCol>
                <a:gridCol w="1368542">
                  <a:extLst>
                    <a:ext uri="{9D8B030D-6E8A-4147-A177-3AD203B41FA5}">
                      <a16:colId xmlns:a16="http://schemas.microsoft.com/office/drawing/2014/main" val="2600264345"/>
                    </a:ext>
                  </a:extLst>
                </a:gridCol>
              </a:tblGrid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100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Menor a 20 %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9878855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s-BO" sz="1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471034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D0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898102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a 80 %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15795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A02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a 100 %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s-BO" sz="1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72990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Lagos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8935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Salares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63429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CB1A5539-51EC-4760-B37A-3E5A16C45658}"/>
              </a:ext>
            </a:extLst>
          </p:cNvPr>
          <p:cNvSpPr/>
          <p:nvPr/>
        </p:nvSpPr>
        <p:spPr>
          <a:xfrm>
            <a:off x="7496603" y="3510758"/>
            <a:ext cx="320247" cy="252909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260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1F5F8D-1FDF-4B14-859F-5AAD8F543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3" t="7437" r="9410" b="8970"/>
          <a:stretch/>
        </p:blipFill>
        <p:spPr>
          <a:xfrm>
            <a:off x="4028073" y="495300"/>
            <a:ext cx="6583878" cy="55668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90AABB-A1AF-4FC3-A54B-369B28C79001}"/>
              </a:ext>
            </a:extLst>
          </p:cNvPr>
          <p:cNvSpPr txBox="1"/>
          <p:nvPr/>
        </p:nvSpPr>
        <p:spPr>
          <a:xfrm>
            <a:off x="9606478" y="0"/>
            <a:ext cx="2520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ORURO: COBERTURA DE VACUNACIÓN CON 1RA DOSIS 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A41981-C006-427E-9C57-5AAF8933CCE1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C91D540-1D66-4FD5-818F-19F3F0F2D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4867"/>
              </p:ext>
            </p:extLst>
          </p:nvPr>
        </p:nvGraphicFramePr>
        <p:xfrm>
          <a:off x="223494" y="141474"/>
          <a:ext cx="2520000" cy="5844471"/>
        </p:xfrm>
        <a:graphic>
          <a:graphicData uri="http://schemas.openxmlformats.org/drawingml/2006/table">
            <a:tbl>
              <a:tblPr/>
              <a:tblGrid>
                <a:gridCol w="1903383">
                  <a:extLst>
                    <a:ext uri="{9D8B030D-6E8A-4147-A177-3AD203B41FA5}">
                      <a16:colId xmlns:a16="http://schemas.microsoft.com/office/drawing/2014/main" val="3964873090"/>
                    </a:ext>
                  </a:extLst>
                </a:gridCol>
                <a:gridCol w="616617">
                  <a:extLst>
                    <a:ext uri="{9D8B030D-6E8A-4147-A177-3AD203B41FA5}">
                      <a16:colId xmlns:a16="http://schemas.microsoft.com/office/drawing/2014/main" val="3281905893"/>
                    </a:ext>
                  </a:extLst>
                </a:gridCol>
              </a:tblGrid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6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Cruz De </a:t>
                      </a:r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1220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7468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Todos Santos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563491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Choro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64736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90795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Esmeralda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297240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010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9747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954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Toledo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9343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Salinas De Garci Mendoza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15844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Rivera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4045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Santuario De Quillacas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358518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9581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889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7326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82325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88843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Coipasa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23640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Challapata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78263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581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Yunguyo De Litoral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8016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Poopo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8238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Choque Cota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08445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04686"/>
                  </a:ext>
                </a:extLst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Eucaliptus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7223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Aullagas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38337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Pazña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4235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Totora(Orr)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6634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09994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7005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Huayllamarca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42941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Huanuni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8334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62724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Curahuara De 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69580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030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Oruro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3134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Antequera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696311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Huachacalla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27353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8A5EE9A-0AAC-4A6E-A4B9-BD89D764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72945"/>
              </p:ext>
            </p:extLst>
          </p:nvPr>
        </p:nvGraphicFramePr>
        <p:xfrm>
          <a:off x="2793133" y="141474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1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8A6470-162C-4467-91C2-D942DB6C3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6"/>
          <a:stretch/>
        </p:blipFill>
        <p:spPr>
          <a:xfrm>
            <a:off x="4745879" y="203200"/>
            <a:ext cx="7398702" cy="61982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527A843-8CCC-4C38-96D6-BF71F1F06918}"/>
              </a:ext>
            </a:extLst>
          </p:cNvPr>
          <p:cNvSpPr txBox="1"/>
          <p:nvPr/>
        </p:nvSpPr>
        <p:spPr>
          <a:xfrm>
            <a:off x="9184509" y="23701"/>
            <a:ext cx="305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SANTA CRUZ: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 al 20 de Noviembre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8D0EFA-8441-46F5-A769-C16ABCE7214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880B0C9-BBB9-4429-A343-DD331F63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9173"/>
              </p:ext>
            </p:extLst>
          </p:nvPr>
        </p:nvGraphicFramePr>
        <p:xfrm>
          <a:off x="112669" y="307254"/>
          <a:ext cx="2160000" cy="3909696"/>
        </p:xfrm>
        <a:graphic>
          <a:graphicData uri="http://schemas.openxmlformats.org/drawingml/2006/table">
            <a:tbl>
              <a:tblPr/>
              <a:tblGrid>
                <a:gridCol w="1624924">
                  <a:extLst>
                    <a:ext uri="{9D8B030D-6E8A-4147-A177-3AD203B41FA5}">
                      <a16:colId xmlns:a16="http://schemas.microsoft.com/office/drawing/2014/main" val="3742405944"/>
                    </a:ext>
                  </a:extLst>
                </a:gridCol>
                <a:gridCol w="535076">
                  <a:extLst>
                    <a:ext uri="{9D8B030D-6E8A-4147-A177-3AD203B41FA5}">
                      <a16:colId xmlns:a16="http://schemas.microsoft.com/office/drawing/2014/main" val="365648215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7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Yapacani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8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Pailon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63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Julian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29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Jose De Chiquitos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0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Guardia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 Del Sara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77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6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Ascencion De Guarayos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Cuatro Cañadas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021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67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007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Fernandez Alonso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84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Saipina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82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Carlos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Urubicha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70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4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Juan De Yapacani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70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Cabezas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21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Lomerio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Mairana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11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Quirusillas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7016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6BFD397-DAA3-44B4-AAE6-ACA62F455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98946"/>
              </p:ext>
            </p:extLst>
          </p:nvPr>
        </p:nvGraphicFramePr>
        <p:xfrm>
          <a:off x="2326454" y="307254"/>
          <a:ext cx="2520000" cy="5850906"/>
        </p:xfrm>
        <a:graphic>
          <a:graphicData uri="http://schemas.openxmlformats.org/drawingml/2006/table">
            <a:tbl>
              <a:tblPr/>
              <a:tblGrid>
                <a:gridCol w="1970755">
                  <a:extLst>
                    <a:ext uri="{9D8B030D-6E8A-4147-A177-3AD203B41FA5}">
                      <a16:colId xmlns:a16="http://schemas.microsoft.com/office/drawing/2014/main" val="591533310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10659269"/>
                    </a:ext>
                  </a:extLst>
                </a:gridCol>
              </a:tblGrid>
              <a:tr h="933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13414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Mineros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1961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1483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Gutierrez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43145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Postrer Valle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06162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524497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Trigal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46958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Cuevo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3033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Torno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07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70567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Rafael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41889"/>
                  </a:ext>
                </a:extLst>
              </a:tr>
              <a:tr h="1387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1906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Carmen Rivero Torrez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7173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Boyuibe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3402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Suarez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7953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9847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Porongo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2231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93714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6353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5256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Okinawa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10406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Miguel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5422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Cruz de la Sierra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12556"/>
                  </a:ext>
                </a:extLst>
              </a:tr>
              <a:tr h="798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4578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Portachuelo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37363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00002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Quijarro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6536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Matias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22089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Lagunillas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959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 Saavedra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834689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 Moro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8800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2957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Vallegrande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17209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Colpa Belgica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6349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27840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446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3C1CEE-0D54-4FF2-83A0-864D753E7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61441"/>
              </p:ext>
            </p:extLst>
          </p:nvPr>
        </p:nvGraphicFramePr>
        <p:xfrm>
          <a:off x="112669" y="50964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3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A743463-7D45-43ED-8CDF-723D6D6CE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r="5035" b="3695"/>
          <a:stretch/>
        </p:blipFill>
        <p:spPr>
          <a:xfrm>
            <a:off x="4089400" y="158491"/>
            <a:ext cx="6997700" cy="64135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C086C9-544E-4E92-AB52-C92DD7A08B87}"/>
              </a:ext>
            </a:extLst>
          </p:cNvPr>
          <p:cNvSpPr txBox="1"/>
          <p:nvPr/>
        </p:nvSpPr>
        <p:spPr>
          <a:xfrm>
            <a:off x="9243753" y="44191"/>
            <a:ext cx="2563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BENI: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9D336-B505-4558-8F04-B80E3701E82F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3ECED30-5B31-4CEB-9FD7-2B813C74B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53922"/>
              </p:ext>
            </p:extLst>
          </p:nvPr>
        </p:nvGraphicFramePr>
        <p:xfrm>
          <a:off x="432068" y="465106"/>
          <a:ext cx="2666732" cy="3723975"/>
        </p:xfrm>
        <a:graphic>
          <a:graphicData uri="http://schemas.openxmlformats.org/drawingml/2006/table">
            <a:tbl>
              <a:tblPr/>
              <a:tblGrid>
                <a:gridCol w="2018587">
                  <a:extLst>
                    <a:ext uri="{9D8B030D-6E8A-4147-A177-3AD203B41FA5}">
                      <a16:colId xmlns:a16="http://schemas.microsoft.com/office/drawing/2014/main" val="1830071989"/>
                    </a:ext>
                  </a:extLst>
                </a:gridCol>
                <a:gridCol w="648145">
                  <a:extLst>
                    <a:ext uri="{9D8B030D-6E8A-4147-A177-3AD203B41FA5}">
                      <a16:colId xmlns:a16="http://schemas.microsoft.com/office/drawing/2014/main" val="1370435285"/>
                    </a:ext>
                  </a:extLst>
                </a:gridCol>
              </a:tblGrid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10992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B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Exaltacion</a:t>
                      </a:r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28967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B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Javier(Bni)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76801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B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81433"/>
                  </a:ext>
                </a:extLst>
              </a:tr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50640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Borja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97765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8117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Rurrenabaque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62170"/>
                  </a:ext>
                </a:extLst>
              </a:tr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10537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Andres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32473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Magdalena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981391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Huaracaje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71951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Joaquin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86574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Santa 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74699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Ignacio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2158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Trinidad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73704"/>
                  </a:ext>
                </a:extLst>
              </a:tr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68135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187546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Siles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0764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0168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Riberalta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6193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Guayaramerin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8275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Baures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1539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C1B52CC-BDC8-46E9-9245-BCB96B64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45460"/>
              </p:ext>
            </p:extLst>
          </p:nvPr>
        </p:nvGraphicFramePr>
        <p:xfrm>
          <a:off x="432068" y="46773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035DF7-F9D7-453E-BD3B-00E2789D7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2" b="14922"/>
          <a:stretch/>
        </p:blipFill>
        <p:spPr>
          <a:xfrm>
            <a:off x="3302209" y="1231900"/>
            <a:ext cx="8589871" cy="4648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DA0E93-F259-4650-AEDB-083739C9A7E5}"/>
              </a:ext>
            </a:extLst>
          </p:cNvPr>
          <p:cNvSpPr txBox="1"/>
          <p:nvPr/>
        </p:nvSpPr>
        <p:spPr>
          <a:xfrm>
            <a:off x="8937416" y="76344"/>
            <a:ext cx="3158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PANDO: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A4ED96-CDC2-43A8-AAB0-3ECC71D52DE5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A8E1409-B63A-491F-9ABC-73F8EF24E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44736"/>
              </p:ext>
            </p:extLst>
          </p:nvPr>
        </p:nvGraphicFramePr>
        <p:xfrm>
          <a:off x="458200" y="509463"/>
          <a:ext cx="2749820" cy="2955015"/>
        </p:xfrm>
        <a:graphic>
          <a:graphicData uri="http://schemas.openxmlformats.org/drawingml/2006/table">
            <a:tbl>
              <a:tblPr/>
              <a:tblGrid>
                <a:gridCol w="2160207">
                  <a:extLst>
                    <a:ext uri="{9D8B030D-6E8A-4147-A177-3AD203B41FA5}">
                      <a16:colId xmlns:a16="http://schemas.microsoft.com/office/drawing/2014/main" val="1225559793"/>
                    </a:ext>
                  </a:extLst>
                </a:gridCol>
                <a:gridCol w="589613">
                  <a:extLst>
                    <a:ext uri="{9D8B030D-6E8A-4147-A177-3AD203B41FA5}">
                      <a16:colId xmlns:a16="http://schemas.microsoft.com/office/drawing/2014/main" val="1914188333"/>
                    </a:ext>
                  </a:extLst>
                </a:gridCol>
              </a:tblGrid>
              <a:tr h="754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94431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Ingavi (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Humaita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33557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545920"/>
                  </a:ext>
                </a:extLst>
              </a:tr>
              <a:tr h="6926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73380"/>
                  </a:ext>
                </a:extLst>
              </a:tr>
              <a:tr h="6926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310820"/>
                  </a:ext>
                </a:extLst>
              </a:tr>
              <a:tr h="1029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49021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Nuevo Manoa (Nueva Esperanza)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962862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Bolpebra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0516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Eureka (Santos Mercado)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5795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Porvenir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202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Gonzalo Moreno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07094"/>
                  </a:ext>
                </a:extLst>
              </a:tr>
              <a:tr h="6926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Filadelfia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90807"/>
                  </a:ext>
                </a:extLst>
              </a:tr>
              <a:tr h="136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Nueva (Loma Alta)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31362"/>
                  </a:ext>
                </a:extLst>
              </a:tr>
              <a:tr h="363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38896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Nacebe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(Santa Rosa Del Abuna)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36093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Bella Flor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69193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Cobija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01067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Rico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527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86BBC38-3C30-40E1-ADA6-CAC6DFC4B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30451"/>
              </p:ext>
            </p:extLst>
          </p:nvPr>
        </p:nvGraphicFramePr>
        <p:xfrm>
          <a:off x="458200" y="40169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AC11676-C4EE-40F0-91B1-63AA7C50E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5" t="4160" r="17347"/>
          <a:stretch/>
        </p:blipFill>
        <p:spPr>
          <a:xfrm>
            <a:off x="5120855" y="315731"/>
            <a:ext cx="5750491" cy="59066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FAD182-3D31-4584-B135-3FD9F01DE2E1}"/>
              </a:ext>
            </a:extLst>
          </p:cNvPr>
          <p:cNvSpPr txBox="1"/>
          <p:nvPr/>
        </p:nvSpPr>
        <p:spPr>
          <a:xfrm>
            <a:off x="9892146" y="51980"/>
            <a:ext cx="2355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COCHABAMBA: COBERTURA DE VACUNACIÓN CON 1RA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BDAE02-C2BA-4DE6-8A8B-D95E8E7422EE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048C1BA-728F-4D7A-BA4E-1F8602D43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47134"/>
              </p:ext>
            </p:extLst>
          </p:nvPr>
        </p:nvGraphicFramePr>
        <p:xfrm>
          <a:off x="190888" y="277042"/>
          <a:ext cx="2520001" cy="5658621"/>
        </p:xfrm>
        <a:graphic>
          <a:graphicData uri="http://schemas.openxmlformats.org/drawingml/2006/table">
            <a:tbl>
              <a:tblPr/>
              <a:tblGrid>
                <a:gridCol w="1977686">
                  <a:extLst>
                    <a:ext uri="{9D8B030D-6E8A-4147-A177-3AD203B41FA5}">
                      <a16:colId xmlns:a16="http://schemas.microsoft.com/office/drawing/2014/main" val="3180659779"/>
                    </a:ext>
                  </a:extLst>
                </a:gridCol>
                <a:gridCol w="542315">
                  <a:extLst>
                    <a:ext uri="{9D8B030D-6E8A-4147-A177-3AD203B41FA5}">
                      <a16:colId xmlns:a16="http://schemas.microsoft.com/office/drawing/2014/main" val="1074157414"/>
                    </a:ext>
                  </a:extLst>
                </a:gridCol>
              </a:tblGrid>
              <a:tr h="131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19290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Bolivar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472622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27186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75851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Pojo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81661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12299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Pasorapa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49889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Tiraque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996496"/>
                  </a:ext>
                </a:extLst>
              </a:tr>
              <a:tr h="131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9929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Cocapata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10221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26317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5135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Mizque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2639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Morochata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30364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3678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Vila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70907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776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Ayopaya (V. De Independencia)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0862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Sipe Sipe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548472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05319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Colcapirhua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41888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Villarroel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4054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Tiquipaya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0913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Benito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6468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Tapacari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3377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7583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Rivero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59302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8861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Shinaota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183388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Tunari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96548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0672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3610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Capinota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176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58381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Quillacollo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88333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70EB6C-FD24-4F58-BEDC-278E81AC6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98224"/>
              </p:ext>
            </p:extLst>
          </p:nvPr>
        </p:nvGraphicFramePr>
        <p:xfrm>
          <a:off x="2765063" y="277042"/>
          <a:ext cx="2355792" cy="2895600"/>
        </p:xfrm>
        <a:graphic>
          <a:graphicData uri="http://schemas.openxmlformats.org/drawingml/2006/table">
            <a:tbl>
              <a:tblPr/>
              <a:tblGrid>
                <a:gridCol w="1749369">
                  <a:extLst>
                    <a:ext uri="{9D8B030D-6E8A-4147-A177-3AD203B41FA5}">
                      <a16:colId xmlns:a16="http://schemas.microsoft.com/office/drawing/2014/main" val="4128199791"/>
                    </a:ext>
                  </a:extLst>
                </a:gridCol>
                <a:gridCol w="606423">
                  <a:extLst>
                    <a:ext uri="{9D8B030D-6E8A-4147-A177-3AD203B41FA5}">
                      <a16:colId xmlns:a16="http://schemas.microsoft.com/office/drawing/2014/main" val="1471649058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59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618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Alalay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210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Aiquile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24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864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216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503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Arbieto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979780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134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Omereque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71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Anzaldo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9349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576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2928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Cochabamba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68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Cuchumuela (V. G. Villarroel)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659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Santivañes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4421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9C0ED7D-1E75-43D4-978F-605AD275C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51868"/>
              </p:ext>
            </p:extLst>
          </p:nvPr>
        </p:nvGraphicFramePr>
        <p:xfrm>
          <a:off x="2765063" y="3365500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 startAt="7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5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4F4CB7-8F69-4855-8C25-D234E4073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2670" r="5035" b="4267"/>
          <a:stretch/>
        </p:blipFill>
        <p:spPr>
          <a:xfrm>
            <a:off x="5205924" y="412767"/>
            <a:ext cx="6844583" cy="61063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2A36D4-412B-45DF-988F-F9C1C810FE3C}"/>
              </a:ext>
            </a:extLst>
          </p:cNvPr>
          <p:cNvSpPr txBox="1"/>
          <p:nvPr/>
        </p:nvSpPr>
        <p:spPr>
          <a:xfrm>
            <a:off x="9096746" y="23701"/>
            <a:ext cx="2991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CHUQUISACA: COBERTURA DE VACUNACIÓN CON </a:t>
            </a:r>
          </a:p>
          <a:p>
            <a:pPr algn="ctr"/>
            <a:r>
              <a:rPr lang="es-ES" sz="2000" dirty="0"/>
              <a:t>1RA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A679E5-7C5C-435E-BAE0-7F14839764A9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11E5081-F47F-4628-BB4A-2CBCE07D9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46758"/>
              </p:ext>
            </p:extLst>
          </p:nvPr>
        </p:nvGraphicFramePr>
        <p:xfrm>
          <a:off x="262879" y="412767"/>
          <a:ext cx="2880001" cy="5471060"/>
        </p:xfrm>
        <a:graphic>
          <a:graphicData uri="http://schemas.openxmlformats.org/drawingml/2006/table">
            <a:tbl>
              <a:tblPr/>
              <a:tblGrid>
                <a:gridCol w="2225317">
                  <a:extLst>
                    <a:ext uri="{9D8B030D-6E8A-4147-A177-3AD203B41FA5}">
                      <a16:colId xmlns:a16="http://schemas.microsoft.com/office/drawing/2014/main" val="379795526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1132847287"/>
                    </a:ext>
                  </a:extLst>
                </a:gridCol>
              </a:tblGrid>
              <a:tr h="1103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02191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3860"/>
                  </a:ext>
                </a:extLst>
              </a:tr>
              <a:tr h="1103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034382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Charcas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643689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Incahuasi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25618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52583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62451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Tarvita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70216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Zudañez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03339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Yamparaez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01823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Sopachuy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19832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Mojocoya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862"/>
                  </a:ext>
                </a:extLst>
              </a:tr>
              <a:tr h="110309">
                <a:tc gridSpan="2">
                  <a:txBody>
                    <a:bodyPr/>
                    <a:lstStyle/>
                    <a:p>
                      <a:pPr marL="0" marR="0" lvl="0" indent="0" algn="ctr" defTabSz="88796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90050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Lucas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5748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Culpina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85949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9151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Azurduy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484859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14801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Alcala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86323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 Carreras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53813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Camataqui (C. Villa Abecia)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373375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Yotala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22146"/>
                  </a:ext>
                </a:extLst>
              </a:tr>
              <a:tr h="1103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31269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Villar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8054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Camargo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9913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Huacaya (Villa De Huacaya)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200847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Machareti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84544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Serrano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78046"/>
                  </a:ext>
                </a:extLst>
              </a:tr>
              <a:tr h="1362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Vaca Guzman (Muyupampa)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46723"/>
                  </a:ext>
                </a:extLst>
              </a:tr>
              <a:tr h="1103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03618"/>
                  </a:ext>
                </a:extLst>
              </a:tr>
              <a:tr h="1116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93448"/>
                  </a:ext>
                </a:extLst>
              </a:tr>
              <a:tr h="1116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Huacareta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5823"/>
                  </a:ext>
                </a:extLst>
              </a:tr>
              <a:tr h="1116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Monteagudo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9423"/>
                  </a:ext>
                </a:extLst>
              </a:tr>
              <a:tr h="1116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4164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BB3168D-9906-49A7-9EE1-B38BCA5A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76924"/>
              </p:ext>
            </p:extLst>
          </p:nvPr>
        </p:nvGraphicFramePr>
        <p:xfrm>
          <a:off x="3193679" y="412767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Municipio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96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F9FE12-B7A1-4B52-B8E3-9EB0738B9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7" t="18758" r="8584" b="18310"/>
          <a:stretch/>
        </p:blipFill>
        <p:spPr>
          <a:xfrm>
            <a:off x="3556000" y="1346201"/>
            <a:ext cx="6908800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5A8CD3-65C5-4FCD-A25D-58B0AFE3B662}"/>
              </a:ext>
            </a:extLst>
          </p:cNvPr>
          <p:cNvSpPr txBox="1"/>
          <p:nvPr/>
        </p:nvSpPr>
        <p:spPr>
          <a:xfrm>
            <a:off x="9440407" y="96995"/>
            <a:ext cx="25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TARIJA: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138446-BF64-4936-9FCA-E93172504D9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A678A2-186A-4B80-AC51-DB6B6688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14382"/>
              </p:ext>
            </p:extLst>
          </p:nvPr>
        </p:nvGraphicFramePr>
        <p:xfrm>
          <a:off x="279218" y="336496"/>
          <a:ext cx="2311582" cy="2352675"/>
        </p:xfrm>
        <a:graphic>
          <a:graphicData uri="http://schemas.openxmlformats.org/drawingml/2006/table">
            <a:tbl>
              <a:tblPr/>
              <a:tblGrid>
                <a:gridCol w="1887060">
                  <a:extLst>
                    <a:ext uri="{9D8B030D-6E8A-4147-A177-3AD203B41FA5}">
                      <a16:colId xmlns:a16="http://schemas.microsoft.com/office/drawing/2014/main" val="2978664278"/>
                    </a:ext>
                  </a:extLst>
                </a:gridCol>
                <a:gridCol w="424522">
                  <a:extLst>
                    <a:ext uri="{9D8B030D-6E8A-4147-A177-3AD203B41FA5}">
                      <a16:colId xmlns:a16="http://schemas.microsoft.com/office/drawing/2014/main" val="613625982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435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B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Yunchara</a:t>
                      </a:r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91553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976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Tja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016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34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Yacuiba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891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Bermejo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913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46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Carapari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205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Lorenzo(Tja)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319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Uriondo (A. Concepcion)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869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15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Montes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43357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567B278-E00B-4630-AE59-65861C052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4002"/>
              </p:ext>
            </p:extLst>
          </p:nvPr>
        </p:nvGraphicFramePr>
        <p:xfrm>
          <a:off x="279218" y="2844931"/>
          <a:ext cx="2209982" cy="969700"/>
        </p:xfrm>
        <a:graphic>
          <a:graphicData uri="http://schemas.openxmlformats.org/drawingml/2006/table">
            <a:tbl>
              <a:tblPr firstRow="1" bandRow="1"/>
              <a:tblGrid>
                <a:gridCol w="224352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51361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70842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6342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5C2057-DECA-47F3-8127-9EA6C29E7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29357"/>
          <a:stretch/>
        </p:blipFill>
        <p:spPr>
          <a:xfrm>
            <a:off x="6196012" y="-147209"/>
            <a:ext cx="4031857" cy="66595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EB652DF-C0CF-4710-AEEF-230197CD9724}"/>
              </a:ext>
            </a:extLst>
          </p:cNvPr>
          <p:cNvSpPr txBox="1"/>
          <p:nvPr/>
        </p:nvSpPr>
        <p:spPr>
          <a:xfrm>
            <a:off x="9293628" y="-1"/>
            <a:ext cx="279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LA PAZ: COBERTURA DE VACUNACIÓN CON </a:t>
            </a:r>
          </a:p>
          <a:p>
            <a:pPr algn="ctr"/>
            <a:r>
              <a:rPr lang="es-ES" sz="2000" dirty="0"/>
              <a:t>1RA DOSIS 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04BFA5-B334-45D4-AE6B-8563D71098F8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EC49C62-F0E5-41BD-BF68-56C581A3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6243"/>
              </p:ext>
            </p:extLst>
          </p:nvPr>
        </p:nvGraphicFramePr>
        <p:xfrm>
          <a:off x="87843" y="147210"/>
          <a:ext cx="2249290" cy="6296841"/>
        </p:xfrm>
        <a:graphic>
          <a:graphicData uri="http://schemas.openxmlformats.org/drawingml/2006/table">
            <a:tbl>
              <a:tblPr/>
              <a:tblGrid>
                <a:gridCol w="1778978">
                  <a:extLst>
                    <a:ext uri="{9D8B030D-6E8A-4147-A177-3AD203B41FA5}">
                      <a16:colId xmlns:a16="http://schemas.microsoft.com/office/drawing/2014/main" val="2595231229"/>
                    </a:ext>
                  </a:extLst>
                </a:gridCol>
                <a:gridCol w="470312">
                  <a:extLst>
                    <a:ext uri="{9D8B030D-6E8A-4147-A177-3AD203B41FA5}">
                      <a16:colId xmlns:a16="http://schemas.microsoft.com/office/drawing/2014/main" val="1197110336"/>
                    </a:ext>
                  </a:extLst>
                </a:gridCol>
              </a:tblGrid>
              <a:tr h="1219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4685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Ancoraimes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1842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Tito Yupanqui (Parquipujio)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37695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Caquiaviri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7873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Calacoto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3397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7486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2754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Gral. J.J. Perez (Charazani)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15375"/>
                  </a:ext>
                </a:extLst>
              </a:tr>
              <a:tr h="1219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63729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Apolo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7654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2889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Catacora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798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6060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Callapa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7832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Sapahaqui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8514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Pelechuco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27735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 Sica (Villa Aroma)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354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Mecapaca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5865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4613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Chacarilla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3689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00889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Carabuco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1499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4453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1886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Asunta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2968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Mocomoco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471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Ichoca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920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 Beni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8194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81080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Comanche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01996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Licoma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6705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8278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Colquencha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45966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31640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4818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2019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Waldo Ballivian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8663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Chulumani (V. De La Libertad)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2891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Copacabana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367690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Guanay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6871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1103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Tiawanacu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4020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32540F8-B4B3-4D91-8E54-1F6A70104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80662"/>
              </p:ext>
            </p:extLst>
          </p:nvPr>
        </p:nvGraphicFramePr>
        <p:xfrm>
          <a:off x="2407925" y="147209"/>
          <a:ext cx="2037174" cy="3722883"/>
        </p:xfrm>
        <a:graphic>
          <a:graphicData uri="http://schemas.openxmlformats.org/drawingml/2006/table">
            <a:tbl>
              <a:tblPr/>
              <a:tblGrid>
                <a:gridCol w="1528149">
                  <a:extLst>
                    <a:ext uri="{9D8B030D-6E8A-4147-A177-3AD203B41FA5}">
                      <a16:colId xmlns:a16="http://schemas.microsoft.com/office/drawing/2014/main" val="3508852470"/>
                    </a:ext>
                  </a:extLst>
                </a:gridCol>
                <a:gridCol w="509025">
                  <a:extLst>
                    <a:ext uri="{9D8B030D-6E8A-4147-A177-3AD203B41FA5}">
                      <a16:colId xmlns:a16="http://schemas.microsoft.com/office/drawing/2014/main" val="2309482939"/>
                    </a:ext>
                  </a:extLst>
                </a:gridCol>
              </a:tblGrid>
              <a:tr h="1605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1393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Caranavi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9232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4128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Curahuara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2086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426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2960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Inquisivi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88211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Jesus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767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 Ayo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331654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769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Irupana (Villa De Lanza)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86289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Palos Blancos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59692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Perez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7374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0607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4577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 Coro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30194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Chua Cocani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7278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Huarina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51293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33333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7942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1938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Papel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1406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Patacamaya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9083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2B573E5-0B5C-47F1-B3C4-81138F7E1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8298"/>
              </p:ext>
            </p:extLst>
          </p:nvPr>
        </p:nvGraphicFramePr>
        <p:xfrm>
          <a:off x="4477519" y="147209"/>
          <a:ext cx="2037175" cy="3960495"/>
        </p:xfrm>
        <a:graphic>
          <a:graphicData uri="http://schemas.openxmlformats.org/drawingml/2006/table">
            <a:tbl>
              <a:tblPr/>
              <a:tblGrid>
                <a:gridCol w="1464367">
                  <a:extLst>
                    <a:ext uri="{9D8B030D-6E8A-4147-A177-3AD203B41FA5}">
                      <a16:colId xmlns:a16="http://schemas.microsoft.com/office/drawing/2014/main" val="3993016938"/>
                    </a:ext>
                  </a:extLst>
                </a:gridCol>
                <a:gridCol w="572808">
                  <a:extLst>
                    <a:ext uri="{9D8B030D-6E8A-4147-A177-3AD203B41FA5}">
                      <a16:colId xmlns:a16="http://schemas.microsoft.com/office/drawing/2014/main" val="3689955206"/>
                    </a:ext>
                  </a:extLst>
                </a:gridCol>
              </a:tblGrid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1673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Cajuata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6899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42888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Huatajata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8686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8845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Luribay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28020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Tipuani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9275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Teoponte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6207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8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Desaguadero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9151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68843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07399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95886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Acosta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3678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Tiquina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189642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55973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5857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Yanacachi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9820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Ixiamas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7199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Nazacara De Pacajes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80342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5526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Alto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905968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Buena Ventura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3352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2128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39771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1630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Paz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5619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D069024-1A38-4132-8086-2186537C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06296"/>
              </p:ext>
            </p:extLst>
          </p:nvPr>
        </p:nvGraphicFramePr>
        <p:xfrm>
          <a:off x="9962252" y="1468390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C026FD-50E6-4201-8AB6-16DF7EA28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5" r="19820"/>
          <a:stretch/>
        </p:blipFill>
        <p:spPr>
          <a:xfrm>
            <a:off x="4988086" y="63500"/>
            <a:ext cx="5466386" cy="64559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2DF4A7-65BA-4CAA-BE1A-23B19C9A1D3E}"/>
              </a:ext>
            </a:extLst>
          </p:cNvPr>
          <p:cNvSpPr txBox="1"/>
          <p:nvPr/>
        </p:nvSpPr>
        <p:spPr>
          <a:xfrm>
            <a:off x="9673904" y="23701"/>
            <a:ext cx="256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POTOSÍ: COBERTURA DE VACUNACIÓN CON 1RA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54CB79-84AA-4526-B1B9-201354DA8D20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57AC032-4641-4A3E-B332-ACD2A5D46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14565"/>
              </p:ext>
            </p:extLst>
          </p:nvPr>
        </p:nvGraphicFramePr>
        <p:xfrm>
          <a:off x="216401" y="259615"/>
          <a:ext cx="2520000" cy="4526546"/>
        </p:xfrm>
        <a:graphic>
          <a:graphicData uri="http://schemas.openxmlformats.org/drawingml/2006/table">
            <a:tbl>
              <a:tblPr/>
              <a:tblGrid>
                <a:gridCol w="1929899">
                  <a:extLst>
                    <a:ext uri="{9D8B030D-6E8A-4147-A177-3AD203B41FA5}">
                      <a16:colId xmlns:a16="http://schemas.microsoft.com/office/drawing/2014/main" val="3910103345"/>
                    </a:ext>
                  </a:extLst>
                </a:gridCol>
                <a:gridCol w="590101">
                  <a:extLst>
                    <a:ext uri="{9D8B030D-6E8A-4147-A177-3AD203B41FA5}">
                      <a16:colId xmlns:a16="http://schemas.microsoft.com/office/drawing/2014/main" val="3360070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6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53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Tinguipaya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1653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20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Chuquihuta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Ayllu 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Jucumani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52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21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0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83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Urmiri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Mojinete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7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Esmoruco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49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Toro Toro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1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Ravelo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7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Ckochas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08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Chayanta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8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6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Ocuri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2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71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793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83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Tomave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13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P.De Quemes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19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91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Betanzos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45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 De Lipez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0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Arampampa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3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9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34080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36E471D-A89D-4D78-8451-18D8C42AB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16125"/>
              </p:ext>
            </p:extLst>
          </p:nvPr>
        </p:nvGraphicFramePr>
        <p:xfrm>
          <a:off x="2806147" y="259616"/>
          <a:ext cx="2520000" cy="2765692"/>
        </p:xfrm>
        <a:graphic>
          <a:graphicData uri="http://schemas.openxmlformats.org/drawingml/2006/table">
            <a:tbl>
              <a:tblPr/>
              <a:tblGrid>
                <a:gridCol w="1819563">
                  <a:extLst>
                    <a:ext uri="{9D8B030D-6E8A-4147-A177-3AD203B41FA5}">
                      <a16:colId xmlns:a16="http://schemas.microsoft.com/office/drawing/2014/main" val="1645412698"/>
                    </a:ext>
                  </a:extLst>
                </a:gridCol>
                <a:gridCol w="700437">
                  <a:extLst>
                    <a:ext uri="{9D8B030D-6E8A-4147-A177-3AD203B41FA5}">
                      <a16:colId xmlns:a16="http://schemas.microsoft.com/office/drawing/2014/main" val="1488260289"/>
                    </a:ext>
                  </a:extLst>
                </a:gridCol>
              </a:tblGrid>
              <a:tr h="1043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11041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Cotagaita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46259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01925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Caiza "D"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80170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Vitichi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29245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Caripuyo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2538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Llallagua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34236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47431"/>
                  </a:ext>
                </a:extLst>
              </a:tr>
              <a:tr h="1043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3958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Villazon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71281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Colcha "K"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16998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Uyuni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54166"/>
                  </a:ext>
                </a:extLst>
              </a:tr>
              <a:tr h="1748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Agustin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25385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Potosí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66801"/>
                  </a:ext>
                </a:extLst>
              </a:tr>
              <a:tr h="1043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138431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Tupiza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782491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Atocha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5262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973E172-509E-48D5-83D8-9A89DD4D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81254"/>
              </p:ext>
            </p:extLst>
          </p:nvPr>
        </p:nvGraphicFramePr>
        <p:xfrm>
          <a:off x="2806147" y="3476045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6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</TotalTime>
  <Words>2171</Words>
  <Application>Microsoft Office PowerPoint</Application>
  <PresentationFormat>Personalizado</PresentationFormat>
  <Paragraphs>929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Yessid Alan Coya Huarita</dc:creator>
  <cp:lastModifiedBy>Yessid</cp:lastModifiedBy>
  <cp:revision>45</cp:revision>
  <dcterms:created xsi:type="dcterms:W3CDTF">2021-08-26T15:00:53Z</dcterms:created>
  <dcterms:modified xsi:type="dcterms:W3CDTF">2021-11-21T04:15:17Z</dcterms:modified>
</cp:coreProperties>
</file>