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65" r:id="rId3"/>
    <p:sldId id="264" r:id="rId4"/>
    <p:sldId id="263" r:id="rId5"/>
    <p:sldId id="260" r:id="rId6"/>
    <p:sldId id="261" r:id="rId7"/>
    <p:sldId id="262" r:id="rId8"/>
    <p:sldId id="257" r:id="rId9"/>
    <p:sldId id="266" r:id="rId10"/>
    <p:sldId id="259" r:id="rId11"/>
  </p:sldIdLst>
  <p:sldSz cx="12239625" cy="6659563"/>
  <p:notesSz cx="6858000" cy="9144000"/>
  <p:defaultTextStyle>
    <a:defPPr>
      <a:defRPr lang="en-US"/>
    </a:defPPr>
    <a:lvl1pPr marL="0" algn="l" defTabSz="45712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21" algn="l" defTabSz="45712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44" algn="l" defTabSz="45712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65" algn="l" defTabSz="45712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487" algn="l" defTabSz="45712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08" algn="l" defTabSz="45712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31" algn="l" defTabSz="45712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852" algn="l" defTabSz="45712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75" algn="l" defTabSz="45712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0" userDrawn="1">
          <p15:clr>
            <a:srgbClr val="A4A3A4"/>
          </p15:clr>
        </p15:guide>
        <p15:guide id="2" pos="38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DCA53"/>
    <a:srgbClr val="22861B"/>
    <a:srgbClr val="FAF53F"/>
    <a:srgbClr val="FCA73D"/>
    <a:srgbClr val="FF1009"/>
    <a:srgbClr val="FA4739"/>
    <a:srgbClr val="FFFFFF"/>
    <a:srgbClr val="FEED01"/>
    <a:srgbClr val="208AB0"/>
    <a:srgbClr val="F84A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48" autoAdjust="0"/>
    <p:restoredTop sz="94394" autoAdjust="0"/>
  </p:normalViewPr>
  <p:slideViewPr>
    <p:cSldViewPr snapToGrid="0">
      <p:cViewPr>
        <p:scale>
          <a:sx n="66" d="100"/>
          <a:sy n="66" d="100"/>
        </p:scale>
        <p:origin x="1122" y="252"/>
      </p:cViewPr>
      <p:guideLst>
        <p:guide orient="horz" pos="2120"/>
        <p:guide pos="38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9953" y="1089888"/>
            <a:ext cx="9179719" cy="2318515"/>
          </a:xfrm>
        </p:spPr>
        <p:txBody>
          <a:bodyPr anchor="b"/>
          <a:lstStyle>
            <a:lvl1pPr algn="ctr">
              <a:defRPr sz="5826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9953" y="3497814"/>
            <a:ext cx="9179719" cy="1607852"/>
          </a:xfrm>
        </p:spPr>
        <p:txBody>
          <a:bodyPr/>
          <a:lstStyle>
            <a:lvl1pPr marL="0" indent="0" algn="ctr">
              <a:buNone/>
              <a:defRPr sz="2330"/>
            </a:lvl1pPr>
            <a:lvl2pPr marL="443984" indent="0" algn="ctr">
              <a:buNone/>
              <a:defRPr sz="1942"/>
            </a:lvl2pPr>
            <a:lvl3pPr marL="887968" indent="0" algn="ctr">
              <a:buNone/>
              <a:defRPr sz="1748"/>
            </a:lvl3pPr>
            <a:lvl4pPr marL="1331952" indent="0" algn="ctr">
              <a:buNone/>
              <a:defRPr sz="1554"/>
            </a:lvl4pPr>
            <a:lvl5pPr marL="1775937" indent="0" algn="ctr">
              <a:buNone/>
              <a:defRPr sz="1554"/>
            </a:lvl5pPr>
            <a:lvl6pPr marL="2219920" indent="0" algn="ctr">
              <a:buNone/>
              <a:defRPr sz="1554"/>
            </a:lvl6pPr>
            <a:lvl7pPr marL="2663904" indent="0" algn="ctr">
              <a:buNone/>
              <a:defRPr sz="1554"/>
            </a:lvl7pPr>
            <a:lvl8pPr marL="3107887" indent="0" algn="ctr">
              <a:buNone/>
              <a:defRPr sz="1554"/>
            </a:lvl8pPr>
            <a:lvl9pPr marL="3551872" indent="0" algn="ctr">
              <a:buNone/>
              <a:defRPr sz="1554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7C956-5E0A-48D9-8FE2-349983D6AF7B}" type="datetimeFigureOut">
              <a:rPr lang="es-BO" smtClean="0"/>
              <a:t>21/11/2021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2F6CA-40EE-46BA-BDF5-3A3FB2E218D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423177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7C956-5E0A-48D9-8FE2-349983D6AF7B}" type="datetimeFigureOut">
              <a:rPr lang="es-BO" smtClean="0"/>
              <a:t>21/11/2021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2F6CA-40EE-46BA-BDF5-3A3FB2E218D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130615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58984" y="354561"/>
            <a:ext cx="2639169" cy="564367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1475" y="354561"/>
            <a:ext cx="7764512" cy="5643672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7C956-5E0A-48D9-8FE2-349983D6AF7B}" type="datetimeFigureOut">
              <a:rPr lang="es-BO" smtClean="0"/>
              <a:t>21/11/2021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2F6CA-40EE-46BA-BDF5-3A3FB2E218D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45457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7C956-5E0A-48D9-8FE2-349983D6AF7B}" type="datetimeFigureOut">
              <a:rPr lang="es-BO" smtClean="0"/>
              <a:t>21/11/2021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2F6CA-40EE-46BA-BDF5-3A3FB2E218D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45199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5100" y="1660268"/>
            <a:ext cx="10556677" cy="2770193"/>
          </a:xfrm>
        </p:spPr>
        <p:txBody>
          <a:bodyPr anchor="b"/>
          <a:lstStyle>
            <a:lvl1pPr>
              <a:defRPr sz="5826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100" y="4456667"/>
            <a:ext cx="10556677" cy="1456779"/>
          </a:xfrm>
        </p:spPr>
        <p:txBody>
          <a:bodyPr/>
          <a:lstStyle>
            <a:lvl1pPr marL="0" indent="0">
              <a:buNone/>
              <a:defRPr sz="2330">
                <a:solidFill>
                  <a:schemeClr val="tx1">
                    <a:tint val="75000"/>
                  </a:schemeClr>
                </a:solidFill>
              </a:defRPr>
            </a:lvl1pPr>
            <a:lvl2pPr marL="443984" indent="0">
              <a:buNone/>
              <a:defRPr sz="1942">
                <a:solidFill>
                  <a:schemeClr val="tx1">
                    <a:tint val="75000"/>
                  </a:schemeClr>
                </a:solidFill>
              </a:defRPr>
            </a:lvl2pPr>
            <a:lvl3pPr marL="887968" indent="0">
              <a:buNone/>
              <a:defRPr sz="1748">
                <a:solidFill>
                  <a:schemeClr val="tx1">
                    <a:tint val="75000"/>
                  </a:schemeClr>
                </a:solidFill>
              </a:defRPr>
            </a:lvl3pPr>
            <a:lvl4pPr marL="1331952" indent="0">
              <a:buNone/>
              <a:defRPr sz="1554">
                <a:solidFill>
                  <a:schemeClr val="tx1">
                    <a:tint val="75000"/>
                  </a:schemeClr>
                </a:solidFill>
              </a:defRPr>
            </a:lvl4pPr>
            <a:lvl5pPr marL="1775937" indent="0">
              <a:buNone/>
              <a:defRPr sz="1554">
                <a:solidFill>
                  <a:schemeClr val="tx1">
                    <a:tint val="75000"/>
                  </a:schemeClr>
                </a:solidFill>
              </a:defRPr>
            </a:lvl5pPr>
            <a:lvl6pPr marL="2219920" indent="0">
              <a:buNone/>
              <a:defRPr sz="1554">
                <a:solidFill>
                  <a:schemeClr val="tx1">
                    <a:tint val="75000"/>
                  </a:schemeClr>
                </a:solidFill>
              </a:defRPr>
            </a:lvl6pPr>
            <a:lvl7pPr marL="2663904" indent="0">
              <a:buNone/>
              <a:defRPr sz="1554">
                <a:solidFill>
                  <a:schemeClr val="tx1">
                    <a:tint val="75000"/>
                  </a:schemeClr>
                </a:solidFill>
              </a:defRPr>
            </a:lvl7pPr>
            <a:lvl8pPr marL="3107887" indent="0">
              <a:buNone/>
              <a:defRPr sz="1554">
                <a:solidFill>
                  <a:schemeClr val="tx1">
                    <a:tint val="75000"/>
                  </a:schemeClr>
                </a:solidFill>
              </a:defRPr>
            </a:lvl8pPr>
            <a:lvl9pPr marL="3551872" indent="0">
              <a:buNone/>
              <a:defRPr sz="155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7C956-5E0A-48D9-8FE2-349983D6AF7B}" type="datetimeFigureOut">
              <a:rPr lang="es-BO" smtClean="0"/>
              <a:t>21/11/2021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2F6CA-40EE-46BA-BDF5-3A3FB2E218D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662004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1474" y="1772799"/>
            <a:ext cx="5201841" cy="422543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6310" y="1772799"/>
            <a:ext cx="5201841" cy="422543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7C956-5E0A-48D9-8FE2-349983D6AF7B}" type="datetimeFigureOut">
              <a:rPr lang="es-BO" smtClean="0"/>
              <a:t>21/11/2021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2F6CA-40EE-46BA-BDF5-3A3FB2E218D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071795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068" y="354561"/>
            <a:ext cx="10556677" cy="128720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3070" y="1632518"/>
            <a:ext cx="5177936" cy="800072"/>
          </a:xfrm>
        </p:spPr>
        <p:txBody>
          <a:bodyPr anchor="b"/>
          <a:lstStyle>
            <a:lvl1pPr marL="0" indent="0">
              <a:buNone/>
              <a:defRPr sz="2330" b="1"/>
            </a:lvl1pPr>
            <a:lvl2pPr marL="443984" indent="0">
              <a:buNone/>
              <a:defRPr sz="1942" b="1"/>
            </a:lvl2pPr>
            <a:lvl3pPr marL="887968" indent="0">
              <a:buNone/>
              <a:defRPr sz="1748" b="1"/>
            </a:lvl3pPr>
            <a:lvl4pPr marL="1331952" indent="0">
              <a:buNone/>
              <a:defRPr sz="1554" b="1"/>
            </a:lvl4pPr>
            <a:lvl5pPr marL="1775937" indent="0">
              <a:buNone/>
              <a:defRPr sz="1554" b="1"/>
            </a:lvl5pPr>
            <a:lvl6pPr marL="2219920" indent="0">
              <a:buNone/>
              <a:defRPr sz="1554" b="1"/>
            </a:lvl6pPr>
            <a:lvl7pPr marL="2663904" indent="0">
              <a:buNone/>
              <a:defRPr sz="1554" b="1"/>
            </a:lvl7pPr>
            <a:lvl8pPr marL="3107887" indent="0">
              <a:buNone/>
              <a:defRPr sz="1554" b="1"/>
            </a:lvl8pPr>
            <a:lvl9pPr marL="3551872" indent="0">
              <a:buNone/>
              <a:defRPr sz="1554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3070" y="2432591"/>
            <a:ext cx="5177936" cy="357797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6311" y="1632518"/>
            <a:ext cx="5203435" cy="800072"/>
          </a:xfrm>
        </p:spPr>
        <p:txBody>
          <a:bodyPr anchor="b"/>
          <a:lstStyle>
            <a:lvl1pPr marL="0" indent="0">
              <a:buNone/>
              <a:defRPr sz="2330" b="1"/>
            </a:lvl1pPr>
            <a:lvl2pPr marL="443984" indent="0">
              <a:buNone/>
              <a:defRPr sz="1942" b="1"/>
            </a:lvl2pPr>
            <a:lvl3pPr marL="887968" indent="0">
              <a:buNone/>
              <a:defRPr sz="1748" b="1"/>
            </a:lvl3pPr>
            <a:lvl4pPr marL="1331952" indent="0">
              <a:buNone/>
              <a:defRPr sz="1554" b="1"/>
            </a:lvl4pPr>
            <a:lvl5pPr marL="1775937" indent="0">
              <a:buNone/>
              <a:defRPr sz="1554" b="1"/>
            </a:lvl5pPr>
            <a:lvl6pPr marL="2219920" indent="0">
              <a:buNone/>
              <a:defRPr sz="1554" b="1"/>
            </a:lvl6pPr>
            <a:lvl7pPr marL="2663904" indent="0">
              <a:buNone/>
              <a:defRPr sz="1554" b="1"/>
            </a:lvl7pPr>
            <a:lvl8pPr marL="3107887" indent="0">
              <a:buNone/>
              <a:defRPr sz="1554" b="1"/>
            </a:lvl8pPr>
            <a:lvl9pPr marL="3551872" indent="0">
              <a:buNone/>
              <a:defRPr sz="1554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6311" y="2432591"/>
            <a:ext cx="5203435" cy="357797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7C956-5E0A-48D9-8FE2-349983D6AF7B}" type="datetimeFigureOut">
              <a:rPr lang="es-BO" smtClean="0"/>
              <a:t>21/11/2021</a:t>
            </a:fld>
            <a:endParaRPr lang="es-B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2F6CA-40EE-46BA-BDF5-3A3FB2E218D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437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7C956-5E0A-48D9-8FE2-349983D6AF7B}" type="datetimeFigureOut">
              <a:rPr lang="es-BO" smtClean="0"/>
              <a:t>21/11/2021</a:t>
            </a:fld>
            <a:endParaRPr lang="es-B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2F6CA-40EE-46BA-BDF5-3A3FB2E218D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945783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7C956-5E0A-48D9-8FE2-349983D6AF7B}" type="datetimeFigureOut">
              <a:rPr lang="es-BO" smtClean="0"/>
              <a:t>21/11/2021</a:t>
            </a:fld>
            <a:endParaRPr lang="es-B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2F6CA-40EE-46BA-BDF5-3A3FB2E218D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88760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070" y="443971"/>
            <a:ext cx="3947598" cy="1553898"/>
          </a:xfrm>
        </p:spPr>
        <p:txBody>
          <a:bodyPr anchor="b"/>
          <a:lstStyle>
            <a:lvl1pPr>
              <a:defRPr sz="3108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3435" y="958855"/>
            <a:ext cx="6196310" cy="4732606"/>
          </a:xfrm>
        </p:spPr>
        <p:txBody>
          <a:bodyPr/>
          <a:lstStyle>
            <a:lvl1pPr>
              <a:defRPr sz="3108"/>
            </a:lvl1pPr>
            <a:lvl2pPr>
              <a:defRPr sz="2718"/>
            </a:lvl2pPr>
            <a:lvl3pPr>
              <a:defRPr sz="2330"/>
            </a:lvl3pPr>
            <a:lvl4pPr>
              <a:defRPr sz="1942"/>
            </a:lvl4pPr>
            <a:lvl5pPr>
              <a:defRPr sz="1942"/>
            </a:lvl5pPr>
            <a:lvl6pPr>
              <a:defRPr sz="1942"/>
            </a:lvl6pPr>
            <a:lvl7pPr>
              <a:defRPr sz="1942"/>
            </a:lvl7pPr>
            <a:lvl8pPr>
              <a:defRPr sz="1942"/>
            </a:lvl8pPr>
            <a:lvl9pPr>
              <a:defRPr sz="1942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3070" y="1997870"/>
            <a:ext cx="3947598" cy="3701299"/>
          </a:xfrm>
        </p:spPr>
        <p:txBody>
          <a:bodyPr/>
          <a:lstStyle>
            <a:lvl1pPr marL="0" indent="0">
              <a:buNone/>
              <a:defRPr sz="1554"/>
            </a:lvl1pPr>
            <a:lvl2pPr marL="443984" indent="0">
              <a:buNone/>
              <a:defRPr sz="1360"/>
            </a:lvl2pPr>
            <a:lvl3pPr marL="887968" indent="0">
              <a:buNone/>
              <a:defRPr sz="1164"/>
            </a:lvl3pPr>
            <a:lvl4pPr marL="1331952" indent="0">
              <a:buNone/>
              <a:defRPr sz="970"/>
            </a:lvl4pPr>
            <a:lvl5pPr marL="1775937" indent="0">
              <a:buNone/>
              <a:defRPr sz="970"/>
            </a:lvl5pPr>
            <a:lvl6pPr marL="2219920" indent="0">
              <a:buNone/>
              <a:defRPr sz="970"/>
            </a:lvl6pPr>
            <a:lvl7pPr marL="2663904" indent="0">
              <a:buNone/>
              <a:defRPr sz="970"/>
            </a:lvl7pPr>
            <a:lvl8pPr marL="3107887" indent="0">
              <a:buNone/>
              <a:defRPr sz="970"/>
            </a:lvl8pPr>
            <a:lvl9pPr marL="3551872" indent="0">
              <a:buNone/>
              <a:defRPr sz="97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7C956-5E0A-48D9-8FE2-349983D6AF7B}" type="datetimeFigureOut">
              <a:rPr lang="es-BO" smtClean="0"/>
              <a:t>21/11/2021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2F6CA-40EE-46BA-BDF5-3A3FB2E218D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071502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070" y="443971"/>
            <a:ext cx="3947598" cy="1553898"/>
          </a:xfrm>
        </p:spPr>
        <p:txBody>
          <a:bodyPr anchor="b"/>
          <a:lstStyle>
            <a:lvl1pPr>
              <a:defRPr sz="3108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03435" y="958855"/>
            <a:ext cx="6196310" cy="4732606"/>
          </a:xfrm>
        </p:spPr>
        <p:txBody>
          <a:bodyPr anchor="t"/>
          <a:lstStyle>
            <a:lvl1pPr marL="0" indent="0">
              <a:buNone/>
              <a:defRPr sz="3108"/>
            </a:lvl1pPr>
            <a:lvl2pPr marL="443984" indent="0">
              <a:buNone/>
              <a:defRPr sz="2718"/>
            </a:lvl2pPr>
            <a:lvl3pPr marL="887968" indent="0">
              <a:buNone/>
              <a:defRPr sz="2330"/>
            </a:lvl3pPr>
            <a:lvl4pPr marL="1331952" indent="0">
              <a:buNone/>
              <a:defRPr sz="1942"/>
            </a:lvl4pPr>
            <a:lvl5pPr marL="1775937" indent="0">
              <a:buNone/>
              <a:defRPr sz="1942"/>
            </a:lvl5pPr>
            <a:lvl6pPr marL="2219920" indent="0">
              <a:buNone/>
              <a:defRPr sz="1942"/>
            </a:lvl6pPr>
            <a:lvl7pPr marL="2663904" indent="0">
              <a:buNone/>
              <a:defRPr sz="1942"/>
            </a:lvl7pPr>
            <a:lvl8pPr marL="3107887" indent="0">
              <a:buNone/>
              <a:defRPr sz="1942"/>
            </a:lvl8pPr>
            <a:lvl9pPr marL="3551872" indent="0">
              <a:buNone/>
              <a:defRPr sz="1942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3070" y="1997870"/>
            <a:ext cx="3947598" cy="3701299"/>
          </a:xfrm>
        </p:spPr>
        <p:txBody>
          <a:bodyPr/>
          <a:lstStyle>
            <a:lvl1pPr marL="0" indent="0">
              <a:buNone/>
              <a:defRPr sz="1554"/>
            </a:lvl1pPr>
            <a:lvl2pPr marL="443984" indent="0">
              <a:buNone/>
              <a:defRPr sz="1360"/>
            </a:lvl2pPr>
            <a:lvl3pPr marL="887968" indent="0">
              <a:buNone/>
              <a:defRPr sz="1164"/>
            </a:lvl3pPr>
            <a:lvl4pPr marL="1331952" indent="0">
              <a:buNone/>
              <a:defRPr sz="970"/>
            </a:lvl4pPr>
            <a:lvl5pPr marL="1775937" indent="0">
              <a:buNone/>
              <a:defRPr sz="970"/>
            </a:lvl5pPr>
            <a:lvl6pPr marL="2219920" indent="0">
              <a:buNone/>
              <a:defRPr sz="970"/>
            </a:lvl6pPr>
            <a:lvl7pPr marL="2663904" indent="0">
              <a:buNone/>
              <a:defRPr sz="970"/>
            </a:lvl7pPr>
            <a:lvl8pPr marL="3107887" indent="0">
              <a:buNone/>
              <a:defRPr sz="970"/>
            </a:lvl8pPr>
            <a:lvl9pPr marL="3551872" indent="0">
              <a:buNone/>
              <a:defRPr sz="97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7C956-5E0A-48D9-8FE2-349983D6AF7B}" type="datetimeFigureOut">
              <a:rPr lang="es-BO" smtClean="0"/>
              <a:t>21/11/2021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2F6CA-40EE-46BA-BDF5-3A3FB2E218D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77395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1474" y="354561"/>
            <a:ext cx="10556677" cy="12872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474" y="1772799"/>
            <a:ext cx="10556677" cy="42254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1474" y="6172429"/>
            <a:ext cx="2753916" cy="3545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7C956-5E0A-48D9-8FE2-349983D6AF7B}" type="datetimeFigureOut">
              <a:rPr lang="es-BO" smtClean="0"/>
              <a:t>21/11/2021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54376" y="6172429"/>
            <a:ext cx="4130873" cy="3545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44235" y="6172429"/>
            <a:ext cx="2753916" cy="3545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2F6CA-40EE-46BA-BDF5-3A3FB2E218D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412468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887968" rtl="0" eaLnBrk="1" latinLnBrk="0" hangingPunct="1">
        <a:lnSpc>
          <a:spcPct val="90000"/>
        </a:lnSpc>
        <a:spcBef>
          <a:spcPct val="0"/>
        </a:spcBef>
        <a:buNone/>
        <a:defRPr sz="42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1992" indent="-221992" algn="l" defTabSz="887968" rtl="0" eaLnBrk="1" latinLnBrk="0" hangingPunct="1">
        <a:lnSpc>
          <a:spcPct val="90000"/>
        </a:lnSpc>
        <a:spcBef>
          <a:spcPts val="970"/>
        </a:spcBef>
        <a:buFont typeface="Arial" panose="020B0604020202020204" pitchFamily="34" charset="0"/>
        <a:buChar char="•"/>
        <a:defRPr sz="2718" kern="1200">
          <a:solidFill>
            <a:schemeClr val="tx1"/>
          </a:solidFill>
          <a:latin typeface="+mn-lt"/>
          <a:ea typeface="+mn-ea"/>
          <a:cs typeface="+mn-cs"/>
        </a:defRPr>
      </a:lvl1pPr>
      <a:lvl2pPr marL="665976" indent="-221992" algn="l" defTabSz="887968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2330" kern="1200">
          <a:solidFill>
            <a:schemeClr val="tx1"/>
          </a:solidFill>
          <a:latin typeface="+mn-lt"/>
          <a:ea typeface="+mn-ea"/>
          <a:cs typeface="+mn-cs"/>
        </a:defRPr>
      </a:lvl2pPr>
      <a:lvl3pPr marL="1109959" indent="-221992" algn="l" defTabSz="887968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1942" kern="1200">
          <a:solidFill>
            <a:schemeClr val="tx1"/>
          </a:solidFill>
          <a:latin typeface="+mn-lt"/>
          <a:ea typeface="+mn-ea"/>
          <a:cs typeface="+mn-cs"/>
        </a:defRPr>
      </a:lvl3pPr>
      <a:lvl4pPr marL="1553944" indent="-221992" algn="l" defTabSz="887968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1748" kern="1200">
          <a:solidFill>
            <a:schemeClr val="tx1"/>
          </a:solidFill>
          <a:latin typeface="+mn-lt"/>
          <a:ea typeface="+mn-ea"/>
          <a:cs typeface="+mn-cs"/>
        </a:defRPr>
      </a:lvl4pPr>
      <a:lvl5pPr marL="1997928" indent="-221992" algn="l" defTabSz="887968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1748" kern="1200">
          <a:solidFill>
            <a:schemeClr val="tx1"/>
          </a:solidFill>
          <a:latin typeface="+mn-lt"/>
          <a:ea typeface="+mn-ea"/>
          <a:cs typeface="+mn-cs"/>
        </a:defRPr>
      </a:lvl5pPr>
      <a:lvl6pPr marL="2441911" indent="-221992" algn="l" defTabSz="887968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1748" kern="1200">
          <a:solidFill>
            <a:schemeClr val="tx1"/>
          </a:solidFill>
          <a:latin typeface="+mn-lt"/>
          <a:ea typeface="+mn-ea"/>
          <a:cs typeface="+mn-cs"/>
        </a:defRPr>
      </a:lvl6pPr>
      <a:lvl7pPr marL="2885896" indent="-221992" algn="l" defTabSz="887968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1748" kern="1200">
          <a:solidFill>
            <a:schemeClr val="tx1"/>
          </a:solidFill>
          <a:latin typeface="+mn-lt"/>
          <a:ea typeface="+mn-ea"/>
          <a:cs typeface="+mn-cs"/>
        </a:defRPr>
      </a:lvl7pPr>
      <a:lvl8pPr marL="3329880" indent="-221992" algn="l" defTabSz="887968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1748" kern="1200">
          <a:solidFill>
            <a:schemeClr val="tx1"/>
          </a:solidFill>
          <a:latin typeface="+mn-lt"/>
          <a:ea typeface="+mn-ea"/>
          <a:cs typeface="+mn-cs"/>
        </a:defRPr>
      </a:lvl8pPr>
      <a:lvl9pPr marL="3773863" indent="-221992" algn="l" defTabSz="887968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174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87968" rtl="0" eaLnBrk="1" latinLnBrk="0" hangingPunct="1">
        <a:defRPr sz="1748" kern="1200">
          <a:solidFill>
            <a:schemeClr val="tx1"/>
          </a:solidFill>
          <a:latin typeface="+mn-lt"/>
          <a:ea typeface="+mn-ea"/>
          <a:cs typeface="+mn-cs"/>
        </a:defRPr>
      </a:lvl1pPr>
      <a:lvl2pPr marL="443984" algn="l" defTabSz="887968" rtl="0" eaLnBrk="1" latinLnBrk="0" hangingPunct="1">
        <a:defRPr sz="1748" kern="1200">
          <a:solidFill>
            <a:schemeClr val="tx1"/>
          </a:solidFill>
          <a:latin typeface="+mn-lt"/>
          <a:ea typeface="+mn-ea"/>
          <a:cs typeface="+mn-cs"/>
        </a:defRPr>
      </a:lvl2pPr>
      <a:lvl3pPr marL="887968" algn="l" defTabSz="887968" rtl="0" eaLnBrk="1" latinLnBrk="0" hangingPunct="1">
        <a:defRPr sz="1748" kern="1200">
          <a:solidFill>
            <a:schemeClr val="tx1"/>
          </a:solidFill>
          <a:latin typeface="+mn-lt"/>
          <a:ea typeface="+mn-ea"/>
          <a:cs typeface="+mn-cs"/>
        </a:defRPr>
      </a:lvl3pPr>
      <a:lvl4pPr marL="1331952" algn="l" defTabSz="887968" rtl="0" eaLnBrk="1" latinLnBrk="0" hangingPunct="1">
        <a:defRPr sz="1748" kern="1200">
          <a:solidFill>
            <a:schemeClr val="tx1"/>
          </a:solidFill>
          <a:latin typeface="+mn-lt"/>
          <a:ea typeface="+mn-ea"/>
          <a:cs typeface="+mn-cs"/>
        </a:defRPr>
      </a:lvl4pPr>
      <a:lvl5pPr marL="1775937" algn="l" defTabSz="887968" rtl="0" eaLnBrk="1" latinLnBrk="0" hangingPunct="1">
        <a:defRPr sz="1748" kern="1200">
          <a:solidFill>
            <a:schemeClr val="tx1"/>
          </a:solidFill>
          <a:latin typeface="+mn-lt"/>
          <a:ea typeface="+mn-ea"/>
          <a:cs typeface="+mn-cs"/>
        </a:defRPr>
      </a:lvl5pPr>
      <a:lvl6pPr marL="2219920" algn="l" defTabSz="887968" rtl="0" eaLnBrk="1" latinLnBrk="0" hangingPunct="1">
        <a:defRPr sz="1748" kern="1200">
          <a:solidFill>
            <a:schemeClr val="tx1"/>
          </a:solidFill>
          <a:latin typeface="+mn-lt"/>
          <a:ea typeface="+mn-ea"/>
          <a:cs typeface="+mn-cs"/>
        </a:defRPr>
      </a:lvl6pPr>
      <a:lvl7pPr marL="2663904" algn="l" defTabSz="887968" rtl="0" eaLnBrk="1" latinLnBrk="0" hangingPunct="1">
        <a:defRPr sz="1748" kern="1200">
          <a:solidFill>
            <a:schemeClr val="tx1"/>
          </a:solidFill>
          <a:latin typeface="+mn-lt"/>
          <a:ea typeface="+mn-ea"/>
          <a:cs typeface="+mn-cs"/>
        </a:defRPr>
      </a:lvl7pPr>
      <a:lvl8pPr marL="3107887" algn="l" defTabSz="887968" rtl="0" eaLnBrk="1" latinLnBrk="0" hangingPunct="1">
        <a:defRPr sz="1748" kern="1200">
          <a:solidFill>
            <a:schemeClr val="tx1"/>
          </a:solidFill>
          <a:latin typeface="+mn-lt"/>
          <a:ea typeface="+mn-ea"/>
          <a:cs typeface="+mn-cs"/>
        </a:defRPr>
      </a:lvl8pPr>
      <a:lvl9pPr marL="3551872" algn="l" defTabSz="887968" rtl="0" eaLnBrk="1" latinLnBrk="0" hangingPunct="1">
        <a:defRPr sz="174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FD18BD29-5141-444F-9CEF-8180D42E81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22" r="9016"/>
          <a:stretch/>
        </p:blipFill>
        <p:spPr>
          <a:xfrm>
            <a:off x="1568450" y="58057"/>
            <a:ext cx="6248400" cy="6502400"/>
          </a:xfrm>
          <a:prstGeom prst="rect">
            <a:avLst/>
          </a:prstGeom>
        </p:spPr>
      </p:pic>
      <p:sp>
        <p:nvSpPr>
          <p:cNvPr id="13" name="Rectángulo redondeado 4">
            <a:extLst>
              <a:ext uri="{FF2B5EF4-FFF2-40B4-BE49-F238E27FC236}">
                <a16:creationId xmlns:a16="http://schemas.microsoft.com/office/drawing/2014/main" id="{B87746AE-300D-4C36-A23F-F25C3D5C5148}"/>
              </a:ext>
            </a:extLst>
          </p:cNvPr>
          <p:cNvSpPr/>
          <p:nvPr/>
        </p:nvSpPr>
        <p:spPr>
          <a:xfrm>
            <a:off x="6506011" y="372315"/>
            <a:ext cx="4616164" cy="9844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BOLIVIA: Cobertura de Vacunación</a:t>
            </a:r>
          </a:p>
          <a:p>
            <a:pPr algn="ctr"/>
            <a:r>
              <a:rPr lang="es-E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Contra la COVID-19</a:t>
            </a:r>
          </a:p>
          <a:p>
            <a:pPr algn="ctr"/>
            <a:r>
              <a:rPr lang="es-ES" sz="2000" b="1" dirty="0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2da Dosis al 20 de Noviembre 2021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A02E7753-8E5F-491B-809E-095F0082284C}"/>
              </a:ext>
            </a:extLst>
          </p:cNvPr>
          <p:cNvSpPr txBox="1"/>
          <p:nvPr/>
        </p:nvSpPr>
        <p:spPr>
          <a:xfrm>
            <a:off x="6556581" y="5939496"/>
            <a:ext cx="5654016" cy="684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Fuente: </a:t>
            </a:r>
            <a:r>
              <a:rPr lang="es-ES" sz="1400" dirty="0" err="1"/>
              <a:t>RNVe</a:t>
            </a:r>
            <a:r>
              <a:rPr lang="es-ES" sz="1400" dirty="0"/>
              <a:t>, Dirección de Epidemiologia (Ministerio de Salud y Deportes)</a:t>
            </a:r>
          </a:p>
          <a:p>
            <a:r>
              <a:rPr lang="es-ES" sz="1400" dirty="0"/>
              <a:t>*Información con cohorte 20 de Noviembre 2021</a:t>
            </a:r>
          </a:p>
          <a:p>
            <a:r>
              <a:rPr lang="es-ES" sz="1050" dirty="0"/>
              <a:t>Y.A.C.H.</a:t>
            </a:r>
            <a:endParaRPr lang="es-ES" sz="1400" dirty="0"/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6176EC2B-C9B0-4BF3-B4E4-91C8F47CDB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28932"/>
              </p:ext>
            </p:extLst>
          </p:nvPr>
        </p:nvGraphicFramePr>
        <p:xfrm>
          <a:off x="7483285" y="2015274"/>
          <a:ext cx="3779802" cy="1809624"/>
        </p:xfrm>
        <a:graphic>
          <a:graphicData uri="http://schemas.openxmlformats.org/drawingml/2006/table">
            <a:tbl>
              <a:tblPr firstRow="1" bandRow="1"/>
              <a:tblGrid>
                <a:gridCol w="345137">
                  <a:extLst>
                    <a:ext uri="{9D8B030D-6E8A-4147-A177-3AD203B41FA5}">
                      <a16:colId xmlns:a16="http://schemas.microsoft.com/office/drawing/2014/main" val="1562932618"/>
                    </a:ext>
                  </a:extLst>
                </a:gridCol>
                <a:gridCol w="1504264">
                  <a:extLst>
                    <a:ext uri="{9D8B030D-6E8A-4147-A177-3AD203B41FA5}">
                      <a16:colId xmlns:a16="http://schemas.microsoft.com/office/drawing/2014/main" val="1436418119"/>
                    </a:ext>
                  </a:extLst>
                </a:gridCol>
                <a:gridCol w="561859">
                  <a:extLst>
                    <a:ext uri="{9D8B030D-6E8A-4147-A177-3AD203B41FA5}">
                      <a16:colId xmlns:a16="http://schemas.microsoft.com/office/drawing/2014/main" val="3329742243"/>
                    </a:ext>
                  </a:extLst>
                </a:gridCol>
                <a:gridCol w="1368542">
                  <a:extLst>
                    <a:ext uri="{9D8B030D-6E8A-4147-A177-3AD203B41FA5}">
                      <a16:colId xmlns:a16="http://schemas.microsoft.com/office/drawing/2014/main" val="2600264345"/>
                    </a:ext>
                  </a:extLst>
                </a:gridCol>
              </a:tblGrid>
              <a:tr h="248919">
                <a:tc>
                  <a:txBody>
                    <a:bodyPr/>
                    <a:lstStyle/>
                    <a:p>
                      <a:pPr algn="r"/>
                      <a:endParaRPr lang="es-BO" sz="17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100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BO" sz="17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Menor a 20 %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BO" sz="17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38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BO" sz="17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Municipios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89878855"/>
                  </a:ext>
                </a:extLst>
              </a:tr>
              <a:tr h="248919">
                <a:tc>
                  <a:txBody>
                    <a:bodyPr/>
                    <a:lstStyle/>
                    <a:p>
                      <a:pPr algn="r"/>
                      <a:endParaRPr lang="es-BO" sz="17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A73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BO" sz="17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20 a 40 %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7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138</a:t>
                      </a:r>
                      <a:endParaRPr lang="es-BO" sz="17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BO" sz="17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Municipios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61471034"/>
                  </a:ext>
                </a:extLst>
              </a:tr>
              <a:tr h="248919">
                <a:tc>
                  <a:txBody>
                    <a:bodyPr/>
                    <a:lstStyle/>
                    <a:p>
                      <a:pPr algn="r"/>
                      <a:endParaRPr lang="es-BO" sz="17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ED0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BO" sz="17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40 a 60 %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BO" sz="17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89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BO" sz="17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Municipios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4898102"/>
                  </a:ext>
                </a:extLst>
              </a:tr>
              <a:tr h="248919">
                <a:tc>
                  <a:txBody>
                    <a:bodyPr/>
                    <a:lstStyle/>
                    <a:p>
                      <a:pPr algn="r"/>
                      <a:endParaRPr lang="es-BO" sz="17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2DF8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7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6</a:t>
                      </a:r>
                      <a:r>
                        <a:rPr lang="es-BO" sz="17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 a 80 %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BO" sz="17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56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BO" sz="17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Municipios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0715795"/>
                  </a:ext>
                </a:extLst>
              </a:tr>
              <a:tr h="248919">
                <a:tc>
                  <a:txBody>
                    <a:bodyPr/>
                    <a:lstStyle/>
                    <a:p>
                      <a:pPr algn="r"/>
                      <a:endParaRPr lang="es-BO" sz="17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A02B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7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8</a:t>
                      </a:r>
                      <a:r>
                        <a:rPr lang="es-BO" sz="17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 a 100 %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7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18</a:t>
                      </a:r>
                      <a:endParaRPr lang="es-BO" sz="17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BO" sz="17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Municipios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16172990"/>
                  </a:ext>
                </a:extLst>
              </a:tr>
              <a:tr h="24694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BO" sz="17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CC2E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BO" sz="17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Lagos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7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s-B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748935"/>
                  </a:ext>
                </a:extLst>
              </a:tr>
              <a:tr h="24694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BO" sz="17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BO" sz="17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Salares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BO" sz="17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s-B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2463429"/>
                  </a:ext>
                </a:extLst>
              </a:tr>
            </a:tbl>
          </a:graphicData>
        </a:graphic>
      </p:graphicFrame>
      <p:sp>
        <p:nvSpPr>
          <p:cNvPr id="7" name="Rectángulo 6">
            <a:extLst>
              <a:ext uri="{FF2B5EF4-FFF2-40B4-BE49-F238E27FC236}">
                <a16:creationId xmlns:a16="http://schemas.microsoft.com/office/drawing/2014/main" id="{2C18D3CF-5D98-40B6-9788-26C1A0010FE3}"/>
              </a:ext>
            </a:extLst>
          </p:cNvPr>
          <p:cNvSpPr/>
          <p:nvPr/>
        </p:nvSpPr>
        <p:spPr>
          <a:xfrm>
            <a:off x="7496603" y="3568814"/>
            <a:ext cx="320247" cy="252909"/>
          </a:xfrm>
          <a:prstGeom prst="rect">
            <a:avLst/>
          </a:prstGeom>
          <a:pattFill prst="openDmnd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812605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537BF82-5E75-41BE-A413-937D4D4B0F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23" t="10870" r="14202" b="8099"/>
          <a:stretch/>
        </p:blipFill>
        <p:spPr>
          <a:xfrm>
            <a:off x="4153196" y="723900"/>
            <a:ext cx="6388654" cy="5396315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C82DF4A7-65BA-4CAA-BE1A-23B19C9A1D3E}"/>
              </a:ext>
            </a:extLst>
          </p:cNvPr>
          <p:cNvSpPr txBox="1"/>
          <p:nvPr/>
        </p:nvSpPr>
        <p:spPr>
          <a:xfrm>
            <a:off x="9673904" y="23701"/>
            <a:ext cx="256572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/>
              <a:t>ORURO: COBERTURA DE VACUNACIÓN CON 2DA DOSIS</a:t>
            </a:r>
          </a:p>
          <a:p>
            <a:pPr algn="ctr"/>
            <a:r>
              <a:rPr lang="es-ES" sz="2000" dirty="0"/>
              <a:t>al 20 de Noviembre 2021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754CB79-84AA-4526-B1B9-201354DA8D20}"/>
              </a:ext>
            </a:extLst>
          </p:cNvPr>
          <p:cNvSpPr txBox="1"/>
          <p:nvPr/>
        </p:nvSpPr>
        <p:spPr>
          <a:xfrm>
            <a:off x="8924637" y="6235752"/>
            <a:ext cx="33149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Fuente: </a:t>
            </a:r>
            <a:r>
              <a:rPr lang="es-ES" sz="800" dirty="0" err="1"/>
              <a:t>RNVe</a:t>
            </a:r>
            <a:r>
              <a:rPr lang="es-ES" sz="800" dirty="0"/>
              <a:t>, Dirección de Epidemiologia (Ministerio de Salud y Deportes)</a:t>
            </a:r>
          </a:p>
          <a:p>
            <a:r>
              <a:rPr lang="es-ES" sz="800" dirty="0"/>
              <a:t>*Información con cohorte 20 de Noviembre 2021</a:t>
            </a:r>
          </a:p>
          <a:p>
            <a:r>
              <a:rPr lang="es-ES" sz="400" dirty="0"/>
              <a:t>Y.A.C.H.</a:t>
            </a:r>
            <a:endParaRPr lang="es-ES" sz="800" dirty="0"/>
          </a:p>
        </p:txBody>
      </p:sp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ECC70555-CAAB-4DC3-9A65-4498B10D5E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09787"/>
              </p:ext>
            </p:extLst>
          </p:nvPr>
        </p:nvGraphicFramePr>
        <p:xfrm>
          <a:off x="2894660" y="180584"/>
          <a:ext cx="2126481" cy="969700"/>
        </p:xfrm>
        <a:graphic>
          <a:graphicData uri="http://schemas.openxmlformats.org/drawingml/2006/table">
            <a:tbl>
              <a:tblPr firstRow="1" bandRow="1"/>
              <a:tblGrid>
                <a:gridCol w="215875">
                  <a:extLst>
                    <a:ext uri="{9D8B030D-6E8A-4147-A177-3AD203B41FA5}">
                      <a16:colId xmlns:a16="http://schemas.microsoft.com/office/drawing/2014/main" val="3267364903"/>
                    </a:ext>
                  </a:extLst>
                </a:gridCol>
                <a:gridCol w="819194">
                  <a:extLst>
                    <a:ext uri="{9D8B030D-6E8A-4147-A177-3AD203B41FA5}">
                      <a16:colId xmlns:a16="http://schemas.microsoft.com/office/drawing/2014/main" val="1375016487"/>
                    </a:ext>
                  </a:extLst>
                </a:gridCol>
                <a:gridCol w="68165">
                  <a:extLst>
                    <a:ext uri="{9D8B030D-6E8A-4147-A177-3AD203B41FA5}">
                      <a16:colId xmlns:a16="http://schemas.microsoft.com/office/drawing/2014/main" val="3525204869"/>
                    </a:ext>
                  </a:extLst>
                </a:gridCol>
                <a:gridCol w="1023247">
                  <a:extLst>
                    <a:ext uri="{9D8B030D-6E8A-4147-A177-3AD203B41FA5}">
                      <a16:colId xmlns:a16="http://schemas.microsoft.com/office/drawing/2014/main" val="4018669883"/>
                    </a:ext>
                  </a:extLst>
                </a:gridCol>
              </a:tblGrid>
              <a:tr h="156364"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473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a 20 %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BO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60" marR="11060" marT="110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28600" indent="-228600" algn="l" fontAlgn="t">
                        <a:buAutoNum type="arabicPlain" startAt="6"/>
                      </a:pPr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Municipios</a:t>
                      </a:r>
                    </a:p>
                  </a:txBody>
                  <a:tcPr marL="11060" marR="11060" marT="1106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5441383"/>
                  </a:ext>
                </a:extLst>
              </a:tr>
              <a:tr h="156364"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A73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 a 40 %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BO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60" marR="11060" marT="110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l" fontAlgn="t">
                        <a:buNone/>
                      </a:pPr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   Municipios</a:t>
                      </a:r>
                    </a:p>
                  </a:txBody>
                  <a:tcPr marL="11060" marR="11060" marT="1106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98102901"/>
                  </a:ext>
                </a:extLst>
              </a:tr>
              <a:tr h="174694"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53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 a 60 %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BO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60" marR="11060" marT="110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 Municipios</a:t>
                      </a:r>
                    </a:p>
                  </a:txBody>
                  <a:tcPr marL="11060" marR="11060" marT="1106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33032096"/>
                  </a:ext>
                </a:extLst>
              </a:tr>
              <a:tr h="156364"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E0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 a 80 %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BO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60" marR="11060" marT="110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   Municipios</a:t>
                      </a:r>
                    </a:p>
                  </a:txBody>
                  <a:tcPr marL="11060" marR="11060" marT="1106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6110395"/>
                  </a:ext>
                </a:extLst>
              </a:tr>
              <a:tr h="156364"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861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 a 100 %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BO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60" marR="11060" marT="110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  Municipios</a:t>
                      </a:r>
                    </a:p>
                  </a:txBody>
                  <a:tcPr marL="11060" marR="11060" marT="1106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2559580"/>
                  </a:ext>
                </a:extLst>
              </a:tr>
            </a:tbl>
          </a:graphicData>
        </a:graphic>
      </p:graphicFrame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8DE5DEF2-01D7-480D-BBC4-3FCB7E7083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663223"/>
              </p:ext>
            </p:extLst>
          </p:nvPr>
        </p:nvGraphicFramePr>
        <p:xfrm>
          <a:off x="134787" y="180584"/>
          <a:ext cx="2671360" cy="2341112"/>
        </p:xfrm>
        <a:graphic>
          <a:graphicData uri="http://schemas.openxmlformats.org/drawingml/2006/table">
            <a:tbl>
              <a:tblPr/>
              <a:tblGrid>
                <a:gridCol w="1870952">
                  <a:extLst>
                    <a:ext uri="{9D8B030D-6E8A-4147-A177-3AD203B41FA5}">
                      <a16:colId xmlns:a16="http://schemas.microsoft.com/office/drawing/2014/main" val="2932702486"/>
                    </a:ext>
                  </a:extLst>
                </a:gridCol>
                <a:gridCol w="800408">
                  <a:extLst>
                    <a:ext uri="{9D8B030D-6E8A-4147-A177-3AD203B41FA5}">
                      <a16:colId xmlns:a16="http://schemas.microsoft.com/office/drawing/2014/main" val="2564751746"/>
                    </a:ext>
                  </a:extLst>
                </a:gridCol>
              </a:tblGrid>
              <a:tr h="105608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Cobertura Muy Baja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1" marR="6601" marT="6601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s-BO" sz="1000" b="0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1" marR="6601" marT="6601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100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3349040"/>
                  </a:ext>
                </a:extLst>
              </a:tr>
              <a:tr h="105608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Cruz De </a:t>
                      </a:r>
                      <a:r>
                        <a:rPr lang="es-BO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Machacamarca</a:t>
                      </a:r>
                      <a:endParaRPr lang="es-BO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100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426"/>
                  </a:ext>
                </a:extLst>
              </a:tr>
              <a:tr h="105608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Escara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100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7018188"/>
                  </a:ext>
                </a:extLst>
              </a:tr>
              <a:tr h="105608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Todos Santos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100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2612369"/>
                  </a:ext>
                </a:extLst>
              </a:tr>
              <a:tr h="105608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El Choro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100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2307722"/>
                  </a:ext>
                </a:extLst>
              </a:tr>
              <a:tr h="105608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Chipaya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100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8304982"/>
                  </a:ext>
                </a:extLst>
              </a:tr>
              <a:tr h="105608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Esmeralda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100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5131001"/>
                  </a:ext>
                </a:extLst>
              </a:tr>
              <a:tr h="105608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Coberturas Baja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1" marR="6601" marT="6601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s-BO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1" marR="6601" marT="6601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CA7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81079"/>
                  </a:ext>
                </a:extLst>
              </a:tr>
              <a:tr h="105608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Carangas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CA7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484311"/>
                  </a:ext>
                </a:extLst>
              </a:tr>
              <a:tr h="105608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Santiago De Huari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CA7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9191896"/>
                  </a:ext>
                </a:extLst>
              </a:tr>
              <a:tr h="105608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Toledo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CA7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3540839"/>
                  </a:ext>
                </a:extLst>
              </a:tr>
              <a:tr h="105608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Salinas De Garci Mendoza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CA7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597496"/>
                  </a:ext>
                </a:extLst>
              </a:tr>
              <a:tr h="105608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 Rivera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CA7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2287775"/>
                  </a:ext>
                </a:extLst>
              </a:tr>
              <a:tr h="105608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Corque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CA7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139657"/>
                  </a:ext>
                </a:extLst>
              </a:tr>
              <a:tr h="105608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Santuario De Quillacas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CA7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2296980"/>
                  </a:ext>
                </a:extLst>
              </a:tr>
              <a:tr h="105608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Sabaya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CA7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549839"/>
                  </a:ext>
                </a:extLst>
              </a:tr>
            </a:tbl>
          </a:graphicData>
        </a:graphic>
      </p:graphicFrame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DF9BE8B8-F90E-4A3D-A73F-7209CC61D3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4387057"/>
              </p:ext>
            </p:extLst>
          </p:nvPr>
        </p:nvGraphicFramePr>
        <p:xfrm>
          <a:off x="134787" y="2521696"/>
          <a:ext cx="2671359" cy="3511668"/>
        </p:xfrm>
        <a:graphic>
          <a:graphicData uri="http://schemas.openxmlformats.org/drawingml/2006/table">
            <a:tbl>
              <a:tblPr/>
              <a:tblGrid>
                <a:gridCol w="1870950">
                  <a:extLst>
                    <a:ext uri="{9D8B030D-6E8A-4147-A177-3AD203B41FA5}">
                      <a16:colId xmlns:a16="http://schemas.microsoft.com/office/drawing/2014/main" val="3539687313"/>
                    </a:ext>
                  </a:extLst>
                </a:gridCol>
                <a:gridCol w="800409">
                  <a:extLst>
                    <a:ext uri="{9D8B030D-6E8A-4147-A177-3AD203B41FA5}">
                      <a16:colId xmlns:a16="http://schemas.microsoft.com/office/drawing/2014/main" val="3578015413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Cobertura Buena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1" marR="6601" marT="6601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s-BO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1" marR="6601" marT="6601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5235892"/>
                  </a:ext>
                </a:extLst>
              </a:tr>
              <a:tr h="105608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Andamarca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AF5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3329245"/>
                  </a:ext>
                </a:extLst>
              </a:tr>
              <a:tr h="105608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Belen De Andamarca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AF5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6835807"/>
                  </a:ext>
                </a:extLst>
              </a:tr>
              <a:tr h="105608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Challapata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AF5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8025989"/>
                  </a:ext>
                </a:extLst>
              </a:tr>
              <a:tr h="105608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Coipasa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AF5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379904"/>
                  </a:ext>
                </a:extLst>
              </a:tr>
              <a:tr h="105608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Poopo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AF5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546787"/>
                  </a:ext>
                </a:extLst>
              </a:tr>
              <a:tr h="105608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Turco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AF5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7095628"/>
                  </a:ext>
                </a:extLst>
              </a:tr>
              <a:tr h="105608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Choque Cota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AF5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0735225"/>
                  </a:ext>
                </a:extLst>
              </a:tr>
              <a:tr h="105608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Yunguyo De Litoral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AF5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9377506"/>
                  </a:ext>
                </a:extLst>
              </a:tr>
              <a:tr h="105608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Caracollo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AF5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5071874"/>
                  </a:ext>
                </a:extLst>
              </a:tr>
              <a:tr h="105608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Eucaliptus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AF5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6649688"/>
                  </a:ext>
                </a:extLst>
              </a:tr>
              <a:tr h="105608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Pampa Aullagas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AF5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5588444"/>
                  </a:ext>
                </a:extLst>
              </a:tr>
              <a:tr h="105608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Pazña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AF5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7496497"/>
                  </a:ext>
                </a:extLst>
              </a:tr>
              <a:tr h="105608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Totora(Orr)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AF5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281343"/>
                  </a:ext>
                </a:extLst>
              </a:tr>
              <a:tr h="105608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Soracachi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AF5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502542"/>
                  </a:ext>
                </a:extLst>
              </a:tr>
              <a:tr h="105608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Huanuni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AF5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6408621"/>
                  </a:ext>
                </a:extLst>
              </a:tr>
              <a:tr h="105608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Huayllamarca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AF5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2660915"/>
                  </a:ext>
                </a:extLst>
              </a:tr>
              <a:tr h="105608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Cobertura Muy Buena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1" marR="6601" marT="6601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s-BO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1" marR="6601" marT="6601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8DCA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329630"/>
                  </a:ext>
                </a:extLst>
              </a:tr>
              <a:tr h="105608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Machacamarca</a:t>
                      </a:r>
                      <a:endParaRPr lang="es-BO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8DCA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5659138"/>
                  </a:ext>
                </a:extLst>
              </a:tr>
              <a:tr h="105608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Curahuara De Carangas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8DCA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2812623"/>
                  </a:ext>
                </a:extLst>
              </a:tr>
              <a:tr h="105608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Oruro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8DCA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706419"/>
                  </a:ext>
                </a:extLst>
              </a:tr>
              <a:tr h="105608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Cobertura Excelente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1" marR="6601" marT="6601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s-BO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1" marR="6601" marT="6601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9439072"/>
                  </a:ext>
                </a:extLst>
              </a:tr>
              <a:tr h="105608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Antequera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22861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1765882"/>
                  </a:ext>
                </a:extLst>
              </a:tr>
              <a:tr h="105608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Huachacalla</a:t>
                      </a:r>
                      <a:endParaRPr lang="es-BO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22861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14736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4316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F5902CD-D90A-4F9A-A1CD-13FD3F4B69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87" r="1634"/>
          <a:stretch/>
        </p:blipFill>
        <p:spPr>
          <a:xfrm>
            <a:off x="5399407" y="167466"/>
            <a:ext cx="6776718" cy="6306441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8527A843-8CCC-4C38-96D6-BF71F1F06918}"/>
              </a:ext>
            </a:extLst>
          </p:cNvPr>
          <p:cNvSpPr txBox="1"/>
          <p:nvPr/>
        </p:nvSpPr>
        <p:spPr>
          <a:xfrm>
            <a:off x="9184509" y="23701"/>
            <a:ext cx="30551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/>
              <a:t>SANTA CRUZ: COBERTURA DE VACUNACIÓN </a:t>
            </a:r>
          </a:p>
          <a:p>
            <a:pPr algn="ctr"/>
            <a:r>
              <a:rPr lang="es-ES" sz="2000" dirty="0"/>
              <a:t>CON 2DA DOSIS</a:t>
            </a:r>
          </a:p>
          <a:p>
            <a:pPr algn="ctr"/>
            <a:r>
              <a:rPr lang="es-ES" sz="2000" dirty="0"/>
              <a:t> al 20 de Noviembre 2021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E8D0EFA-8441-46F5-A769-C16ABCE7214B}"/>
              </a:ext>
            </a:extLst>
          </p:cNvPr>
          <p:cNvSpPr txBox="1"/>
          <p:nvPr/>
        </p:nvSpPr>
        <p:spPr>
          <a:xfrm>
            <a:off x="8924637" y="6235752"/>
            <a:ext cx="33149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Fuente: </a:t>
            </a:r>
            <a:r>
              <a:rPr lang="es-ES" sz="800" dirty="0" err="1"/>
              <a:t>RNVe</a:t>
            </a:r>
            <a:r>
              <a:rPr lang="es-ES" sz="800" dirty="0"/>
              <a:t>, Dirección de Epidemiologia (Ministerio de Salud y Deportes)</a:t>
            </a:r>
          </a:p>
          <a:p>
            <a:r>
              <a:rPr lang="es-ES" sz="800" dirty="0"/>
              <a:t>*Información con cohorte 20 de Noviembre 2021</a:t>
            </a:r>
          </a:p>
          <a:p>
            <a:r>
              <a:rPr lang="es-ES" sz="400" dirty="0"/>
              <a:t>Y.A.C.H.</a:t>
            </a:r>
            <a:endParaRPr lang="es-ES" sz="800" dirty="0"/>
          </a:p>
        </p:txBody>
      </p:sp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F110B3AE-E78D-484B-BBE7-F65421A632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603909"/>
              </p:ext>
            </p:extLst>
          </p:nvPr>
        </p:nvGraphicFramePr>
        <p:xfrm>
          <a:off x="2907440" y="5466107"/>
          <a:ext cx="2126481" cy="969700"/>
        </p:xfrm>
        <a:graphic>
          <a:graphicData uri="http://schemas.openxmlformats.org/drawingml/2006/table">
            <a:tbl>
              <a:tblPr firstRow="1" bandRow="1"/>
              <a:tblGrid>
                <a:gridCol w="215875">
                  <a:extLst>
                    <a:ext uri="{9D8B030D-6E8A-4147-A177-3AD203B41FA5}">
                      <a16:colId xmlns:a16="http://schemas.microsoft.com/office/drawing/2014/main" val="3267364903"/>
                    </a:ext>
                  </a:extLst>
                </a:gridCol>
                <a:gridCol w="819194">
                  <a:extLst>
                    <a:ext uri="{9D8B030D-6E8A-4147-A177-3AD203B41FA5}">
                      <a16:colId xmlns:a16="http://schemas.microsoft.com/office/drawing/2014/main" val="1375016487"/>
                    </a:ext>
                  </a:extLst>
                </a:gridCol>
                <a:gridCol w="68165">
                  <a:extLst>
                    <a:ext uri="{9D8B030D-6E8A-4147-A177-3AD203B41FA5}">
                      <a16:colId xmlns:a16="http://schemas.microsoft.com/office/drawing/2014/main" val="3525204869"/>
                    </a:ext>
                  </a:extLst>
                </a:gridCol>
                <a:gridCol w="1023247">
                  <a:extLst>
                    <a:ext uri="{9D8B030D-6E8A-4147-A177-3AD203B41FA5}">
                      <a16:colId xmlns:a16="http://schemas.microsoft.com/office/drawing/2014/main" val="4018669883"/>
                    </a:ext>
                  </a:extLst>
                </a:gridCol>
              </a:tblGrid>
              <a:tr h="156364"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473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a 20 %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BO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60" marR="11060" marT="110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  Municipios</a:t>
                      </a:r>
                    </a:p>
                  </a:txBody>
                  <a:tcPr marL="11060" marR="11060" marT="1106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5441383"/>
                  </a:ext>
                </a:extLst>
              </a:tr>
              <a:tr h="156364"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A73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 a 40 %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BO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60" marR="11060" marT="110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 Municipios</a:t>
                      </a:r>
                    </a:p>
                  </a:txBody>
                  <a:tcPr marL="11060" marR="11060" marT="1106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98102901"/>
                  </a:ext>
                </a:extLst>
              </a:tr>
              <a:tr h="174694"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53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 a 60 %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BO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60" marR="11060" marT="110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 Municipios</a:t>
                      </a:r>
                    </a:p>
                  </a:txBody>
                  <a:tcPr marL="11060" marR="11060" marT="1106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33032096"/>
                  </a:ext>
                </a:extLst>
              </a:tr>
              <a:tr h="156364"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E0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 a 80 %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BO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60" marR="11060" marT="110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 Municipios</a:t>
                      </a:r>
                    </a:p>
                  </a:txBody>
                  <a:tcPr marL="11060" marR="11060" marT="1106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6110395"/>
                  </a:ext>
                </a:extLst>
              </a:tr>
              <a:tr h="156364"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861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 a 100 %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BO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60" marR="11060" marT="110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   Municipios</a:t>
                      </a:r>
                    </a:p>
                  </a:txBody>
                  <a:tcPr marL="11060" marR="11060" marT="1106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2559580"/>
                  </a:ext>
                </a:extLst>
              </a:tr>
            </a:tbl>
          </a:graphicData>
        </a:graphic>
      </p:graphicFrame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993EDF0C-02F3-4EDE-8987-343F202737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602776"/>
              </p:ext>
            </p:extLst>
          </p:nvPr>
        </p:nvGraphicFramePr>
        <p:xfrm>
          <a:off x="112668" y="129366"/>
          <a:ext cx="2733273" cy="4882503"/>
        </p:xfrm>
        <a:graphic>
          <a:graphicData uri="http://schemas.openxmlformats.org/drawingml/2006/table">
            <a:tbl>
              <a:tblPr/>
              <a:tblGrid>
                <a:gridCol w="1914315">
                  <a:extLst>
                    <a:ext uri="{9D8B030D-6E8A-4147-A177-3AD203B41FA5}">
                      <a16:colId xmlns:a16="http://schemas.microsoft.com/office/drawing/2014/main" val="721689970"/>
                    </a:ext>
                  </a:extLst>
                </a:gridCol>
                <a:gridCol w="818958">
                  <a:extLst>
                    <a:ext uri="{9D8B030D-6E8A-4147-A177-3AD203B41FA5}">
                      <a16:colId xmlns:a16="http://schemas.microsoft.com/office/drawing/2014/main" val="1430944480"/>
                    </a:ext>
                  </a:extLst>
                </a:gridCol>
              </a:tblGrid>
              <a:tr h="124878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BO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Coberturas Muy Baja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1" marR="8251" marT="8251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s-BO" sz="800" b="0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1" marR="8251" marT="82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5440976"/>
                  </a:ext>
                </a:extLst>
              </a:tr>
              <a:tr h="124878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Pailon</a:t>
                      </a:r>
                      <a:endParaRPr lang="es-BO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0702398"/>
                  </a:ext>
                </a:extLst>
              </a:tr>
              <a:tr h="124878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BO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Coberturas Baja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1" marR="8251" marT="8251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s-BO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1" marR="8251" marT="82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2854762"/>
                  </a:ext>
                </a:extLst>
              </a:tr>
              <a:tr h="124878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Yapacani</a:t>
                      </a:r>
                      <a:endParaRPr lang="es-BO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5875182"/>
                  </a:ext>
                </a:extLst>
              </a:tr>
              <a:tr h="124878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San Jose De Chiquitos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584022"/>
                  </a:ext>
                </a:extLst>
              </a:tr>
              <a:tr h="124878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El Puente(Stc)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3592329"/>
                  </a:ext>
                </a:extLst>
              </a:tr>
              <a:tr h="124878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San Julian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502431"/>
                  </a:ext>
                </a:extLst>
              </a:tr>
              <a:tr h="124878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Ascencion De Guarayos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0035"/>
                  </a:ext>
                </a:extLst>
              </a:tr>
              <a:tr h="124878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 Guardia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0378974"/>
                  </a:ext>
                </a:extLst>
              </a:tr>
              <a:tr h="124878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Charagua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381488"/>
                  </a:ext>
                </a:extLst>
              </a:tr>
              <a:tr h="124878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Santa Rosa Del Sara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2920897"/>
                  </a:ext>
                </a:extLst>
              </a:tr>
              <a:tr h="124878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Cuatro Cañadas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373822"/>
                  </a:ext>
                </a:extLst>
              </a:tr>
              <a:tr h="124878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Urubicha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8812401"/>
                  </a:ext>
                </a:extLst>
              </a:tr>
              <a:tr h="124878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Fernandez Alonso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6957253"/>
                  </a:ext>
                </a:extLst>
              </a:tr>
              <a:tr h="124878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Warnes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0725102"/>
                  </a:ext>
                </a:extLst>
              </a:tr>
              <a:tr h="124878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BO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Coberturas Buena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1" marR="8251" marT="8251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s-BO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1" marR="8251" marT="82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0670209"/>
                  </a:ext>
                </a:extLst>
              </a:tr>
              <a:tr h="124878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Saipina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0366145"/>
                  </a:ext>
                </a:extLst>
              </a:tr>
              <a:tr h="124878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San Pedro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4003095"/>
                  </a:ext>
                </a:extLst>
              </a:tr>
              <a:tr h="124878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Pampa Grande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154623"/>
                  </a:ext>
                </a:extLst>
              </a:tr>
              <a:tr h="124878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San Carlos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3570208"/>
                  </a:ext>
                </a:extLst>
              </a:tr>
              <a:tr h="124878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Mineros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2669905"/>
                  </a:ext>
                </a:extLst>
              </a:tr>
              <a:tr h="124878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Cabezas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0176285"/>
                  </a:ext>
                </a:extLst>
              </a:tr>
              <a:tr h="124878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San Antonio De Lomerio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795042"/>
                  </a:ext>
                </a:extLst>
              </a:tr>
              <a:tr h="124878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San Juan De Yapacani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1158459"/>
                  </a:ext>
                </a:extLst>
              </a:tr>
              <a:tr h="124878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Mairana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642274"/>
                  </a:ext>
                </a:extLst>
              </a:tr>
              <a:tr h="124878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Montero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159785"/>
                  </a:ext>
                </a:extLst>
              </a:tr>
              <a:tr h="124878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Quirusillas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2400247"/>
                  </a:ext>
                </a:extLst>
              </a:tr>
              <a:tr h="124878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Gutierrez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1407374"/>
                  </a:ext>
                </a:extLst>
              </a:tr>
              <a:tr h="124878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Postrer Valle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2813506"/>
                  </a:ext>
                </a:extLst>
              </a:tr>
              <a:tr h="124878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Trigal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0074774"/>
                  </a:ext>
                </a:extLst>
              </a:tr>
              <a:tr h="124878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Comarapa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7249234"/>
                  </a:ext>
                </a:extLst>
              </a:tr>
              <a:tr h="124878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San Javier(Stc)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5198389"/>
                  </a:ext>
                </a:extLst>
              </a:tr>
              <a:tr h="124878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San Rafael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1809727"/>
                  </a:ext>
                </a:extLst>
              </a:tr>
            </a:tbl>
          </a:graphicData>
        </a:graphic>
      </p:graphicFrame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8D37DB03-7806-4EF6-A5B9-188A5C67AC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873781"/>
              </p:ext>
            </p:extLst>
          </p:nvPr>
        </p:nvGraphicFramePr>
        <p:xfrm>
          <a:off x="2907440" y="129366"/>
          <a:ext cx="2540000" cy="4267200"/>
        </p:xfrm>
        <a:graphic>
          <a:graphicData uri="http://schemas.openxmlformats.org/drawingml/2006/table">
            <a:tbl>
              <a:tblPr/>
              <a:tblGrid>
                <a:gridCol w="1778951">
                  <a:extLst>
                    <a:ext uri="{9D8B030D-6E8A-4147-A177-3AD203B41FA5}">
                      <a16:colId xmlns:a16="http://schemas.microsoft.com/office/drawing/2014/main" val="2532431980"/>
                    </a:ext>
                  </a:extLst>
                </a:gridCol>
                <a:gridCol w="761049">
                  <a:extLst>
                    <a:ext uri="{9D8B030D-6E8A-4147-A177-3AD203B41FA5}">
                      <a16:colId xmlns:a16="http://schemas.microsoft.com/office/drawing/2014/main" val="254603381"/>
                    </a:ext>
                  </a:extLst>
                </a:gridCol>
              </a:tblGrid>
              <a:tr h="1524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Cobertura Muy Buena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s-BO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7950693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El Torno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5526098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Buena Vista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2330198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Concepcion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0499008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Santa Cruz de la Sierra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146598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Cuevo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1947598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San Ignacio De Velasco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6458693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Carmen Rivero Torrez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6318804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Porongo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655563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Puerto Suarez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0895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San Ramon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432250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Boyuibe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139704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San Miguel De Velasco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7697778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Okinawa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3455074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Robore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48313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Cotoca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7268134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Samaipata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3933113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Moro Moro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1144976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Pucara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5679023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Puerto Quijarro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8137773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General Saavedra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396509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Portachuelo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1854159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Vallegrande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6949002"/>
                  </a:ext>
                </a:extLst>
              </a:tr>
              <a:tr h="1524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Cobertura Excelente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s-BO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606623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San </a:t>
                      </a:r>
                      <a:r>
                        <a:rPr lang="es-BO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Matias</a:t>
                      </a:r>
                      <a:endParaRPr lang="es-BO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430339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Lagunillas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673414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Colpa Belgica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443976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Camiri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32951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0534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A8289B45-42F6-4A9D-864A-F37B07B9BD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30" r="6514"/>
          <a:stretch/>
        </p:blipFill>
        <p:spPr>
          <a:xfrm>
            <a:off x="3873500" y="122289"/>
            <a:ext cx="6769100" cy="6303911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9CC086C9-544E-4E92-AB52-C92DD7A08B87}"/>
              </a:ext>
            </a:extLst>
          </p:cNvPr>
          <p:cNvSpPr txBox="1"/>
          <p:nvPr/>
        </p:nvSpPr>
        <p:spPr>
          <a:xfrm>
            <a:off x="9243753" y="44191"/>
            <a:ext cx="256380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/>
              <a:t>BENI: COBERTURA DE VACUNACIÓN </a:t>
            </a:r>
          </a:p>
          <a:p>
            <a:pPr algn="ctr"/>
            <a:r>
              <a:rPr lang="es-ES" sz="2000" dirty="0"/>
              <a:t>CON 2DA DOSIS</a:t>
            </a:r>
          </a:p>
          <a:p>
            <a:pPr algn="ctr"/>
            <a:r>
              <a:rPr lang="es-ES" sz="2000" dirty="0"/>
              <a:t>al 20 de Noviembre 2021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959D336-B505-4558-8F04-B80E3701E82F}"/>
              </a:ext>
            </a:extLst>
          </p:cNvPr>
          <p:cNvSpPr txBox="1"/>
          <p:nvPr/>
        </p:nvSpPr>
        <p:spPr>
          <a:xfrm>
            <a:off x="8924637" y="6235752"/>
            <a:ext cx="33149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Fuente: </a:t>
            </a:r>
            <a:r>
              <a:rPr lang="es-ES" sz="800" dirty="0" err="1"/>
              <a:t>RNVe</a:t>
            </a:r>
            <a:r>
              <a:rPr lang="es-ES" sz="800" dirty="0"/>
              <a:t>, Dirección de Epidemiologia (Ministerio de Salud y Deportes)</a:t>
            </a:r>
          </a:p>
          <a:p>
            <a:r>
              <a:rPr lang="es-ES" sz="800" dirty="0"/>
              <a:t>*Información con cohorte 20 de Noviembre 2021</a:t>
            </a:r>
          </a:p>
          <a:p>
            <a:r>
              <a:rPr lang="es-ES" sz="400" dirty="0"/>
              <a:t>Y.A.C.H.</a:t>
            </a:r>
            <a:endParaRPr lang="es-ES" sz="800" dirty="0"/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039F27B9-F0E6-46EE-B386-15E16BEE7C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0432299"/>
              </p:ext>
            </p:extLst>
          </p:nvPr>
        </p:nvGraphicFramePr>
        <p:xfrm>
          <a:off x="307501" y="4608476"/>
          <a:ext cx="2126481" cy="969700"/>
        </p:xfrm>
        <a:graphic>
          <a:graphicData uri="http://schemas.openxmlformats.org/drawingml/2006/table">
            <a:tbl>
              <a:tblPr firstRow="1" bandRow="1"/>
              <a:tblGrid>
                <a:gridCol w="215875">
                  <a:extLst>
                    <a:ext uri="{9D8B030D-6E8A-4147-A177-3AD203B41FA5}">
                      <a16:colId xmlns:a16="http://schemas.microsoft.com/office/drawing/2014/main" val="3267364903"/>
                    </a:ext>
                  </a:extLst>
                </a:gridCol>
                <a:gridCol w="819194">
                  <a:extLst>
                    <a:ext uri="{9D8B030D-6E8A-4147-A177-3AD203B41FA5}">
                      <a16:colId xmlns:a16="http://schemas.microsoft.com/office/drawing/2014/main" val="1375016487"/>
                    </a:ext>
                  </a:extLst>
                </a:gridCol>
                <a:gridCol w="68165">
                  <a:extLst>
                    <a:ext uri="{9D8B030D-6E8A-4147-A177-3AD203B41FA5}">
                      <a16:colId xmlns:a16="http://schemas.microsoft.com/office/drawing/2014/main" val="3525204869"/>
                    </a:ext>
                  </a:extLst>
                </a:gridCol>
                <a:gridCol w="1023247">
                  <a:extLst>
                    <a:ext uri="{9D8B030D-6E8A-4147-A177-3AD203B41FA5}">
                      <a16:colId xmlns:a16="http://schemas.microsoft.com/office/drawing/2014/main" val="4018669883"/>
                    </a:ext>
                  </a:extLst>
                </a:gridCol>
              </a:tblGrid>
              <a:tr h="156364"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473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a 20 %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BO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60" marR="11060" marT="110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   Municipios</a:t>
                      </a:r>
                    </a:p>
                  </a:txBody>
                  <a:tcPr marL="11060" marR="11060" marT="1106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5441383"/>
                  </a:ext>
                </a:extLst>
              </a:tr>
              <a:tr h="156364"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A73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 a 40 %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BO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60" marR="11060" marT="110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   Municipios</a:t>
                      </a:r>
                    </a:p>
                  </a:txBody>
                  <a:tcPr marL="11060" marR="11060" marT="1106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98102901"/>
                  </a:ext>
                </a:extLst>
              </a:tr>
              <a:tr h="174694"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53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 a 60 %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BO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60" marR="11060" marT="110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 Municipios</a:t>
                      </a:r>
                    </a:p>
                  </a:txBody>
                  <a:tcPr marL="11060" marR="11060" marT="1106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33032096"/>
                  </a:ext>
                </a:extLst>
              </a:tr>
              <a:tr h="156364"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E0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 a 80 %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BO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60" marR="11060" marT="110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  Municipios</a:t>
                      </a:r>
                    </a:p>
                  </a:txBody>
                  <a:tcPr marL="11060" marR="11060" marT="1106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6110395"/>
                  </a:ext>
                </a:extLst>
              </a:tr>
              <a:tr h="156364"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861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 a 100 %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BO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60" marR="11060" marT="110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  Municipios</a:t>
                      </a:r>
                    </a:p>
                  </a:txBody>
                  <a:tcPr marL="11060" marR="11060" marT="1106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2559580"/>
                  </a:ext>
                </a:extLst>
              </a:tr>
            </a:tbl>
          </a:graphicData>
        </a:graphic>
      </p:graphicFrame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9A0BD566-BC98-426D-9C50-D54B548CB3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139698"/>
              </p:ext>
            </p:extLst>
          </p:nvPr>
        </p:nvGraphicFramePr>
        <p:xfrm>
          <a:off x="307501" y="374130"/>
          <a:ext cx="2723376" cy="3817323"/>
        </p:xfrm>
        <a:graphic>
          <a:graphicData uri="http://schemas.openxmlformats.org/drawingml/2006/table">
            <a:tbl>
              <a:tblPr/>
              <a:tblGrid>
                <a:gridCol w="1907383">
                  <a:extLst>
                    <a:ext uri="{9D8B030D-6E8A-4147-A177-3AD203B41FA5}">
                      <a16:colId xmlns:a16="http://schemas.microsoft.com/office/drawing/2014/main" val="2407506788"/>
                    </a:ext>
                  </a:extLst>
                </a:gridCol>
                <a:gridCol w="815993">
                  <a:extLst>
                    <a:ext uri="{9D8B030D-6E8A-4147-A177-3AD203B41FA5}">
                      <a16:colId xmlns:a16="http://schemas.microsoft.com/office/drawing/2014/main" val="162378366"/>
                    </a:ext>
                  </a:extLst>
                </a:gridCol>
              </a:tblGrid>
              <a:tr h="162861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BO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Cobertura Muy Baja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s-BO" sz="900" b="0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9850872"/>
                  </a:ext>
                </a:extLst>
              </a:tr>
              <a:tr h="162861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Loreto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4538683"/>
                  </a:ext>
                </a:extLst>
              </a:tr>
              <a:tr h="162861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San Javier(Bni)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7444741"/>
                  </a:ext>
                </a:extLst>
              </a:tr>
              <a:tr h="162861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Exaltacion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4050189"/>
                  </a:ext>
                </a:extLst>
              </a:tr>
              <a:tr h="162861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BO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Coberturas Baja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s-BO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5935803"/>
                  </a:ext>
                </a:extLst>
              </a:tr>
              <a:tr h="162861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San Borja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615257"/>
                  </a:ext>
                </a:extLst>
              </a:tr>
              <a:tr h="162861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Reyes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9629731"/>
                  </a:ext>
                </a:extLst>
              </a:tr>
              <a:tr h="162861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Rurrenabaque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4498860"/>
                  </a:ext>
                </a:extLst>
              </a:tr>
              <a:tr h="162861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San Joaquin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8496609"/>
                  </a:ext>
                </a:extLst>
              </a:tr>
              <a:tr h="162861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San Andres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369791"/>
                  </a:ext>
                </a:extLst>
              </a:tr>
              <a:tr h="162861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BO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Cobertura Buena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s-BO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4454381"/>
                  </a:ext>
                </a:extLst>
              </a:tr>
              <a:tr h="162861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Magdalena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4962389"/>
                  </a:ext>
                </a:extLst>
              </a:tr>
              <a:tr h="162861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Trinidad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2072073"/>
                  </a:ext>
                </a:extLst>
              </a:tr>
              <a:tr h="162861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Santa Ana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747822"/>
                  </a:ext>
                </a:extLst>
              </a:tr>
              <a:tr h="162861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Huaracaje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996226"/>
                  </a:ext>
                </a:extLst>
              </a:tr>
              <a:tr h="162861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San Ignacio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9676355"/>
                  </a:ext>
                </a:extLst>
              </a:tr>
              <a:tr h="162861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Santa Rosa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2120042"/>
                  </a:ext>
                </a:extLst>
              </a:tr>
              <a:tr h="162861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Puerto Siles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987919"/>
                  </a:ext>
                </a:extLst>
              </a:tr>
              <a:tr h="162861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Riberalta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381635"/>
                  </a:ext>
                </a:extLst>
              </a:tr>
              <a:tr h="162861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San Ramon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9196931"/>
                  </a:ext>
                </a:extLst>
              </a:tr>
              <a:tr h="162861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Guayaramerin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9668681"/>
                  </a:ext>
                </a:extLst>
              </a:tr>
              <a:tr h="162861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BO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Cobertura Muy Buena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s-BO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109070"/>
                  </a:ext>
                </a:extLst>
              </a:tr>
              <a:tr h="162861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Baures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04378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2562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EFEE364-9B97-47B6-8947-DA6B290662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58" b="16663"/>
          <a:stretch/>
        </p:blipFill>
        <p:spPr>
          <a:xfrm>
            <a:off x="3187701" y="1255959"/>
            <a:ext cx="8407400" cy="4574321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F5DA0E93-F259-4650-AEDB-083739C9A7E5}"/>
              </a:ext>
            </a:extLst>
          </p:cNvPr>
          <p:cNvSpPr txBox="1"/>
          <p:nvPr/>
        </p:nvSpPr>
        <p:spPr>
          <a:xfrm>
            <a:off x="8937416" y="76344"/>
            <a:ext cx="31586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/>
              <a:t>PANDO: COBERTURA DE VACUNACIÓN </a:t>
            </a:r>
          </a:p>
          <a:p>
            <a:pPr algn="ctr"/>
            <a:r>
              <a:rPr lang="es-ES" sz="2000" dirty="0"/>
              <a:t>CON 2DA DOSIS</a:t>
            </a:r>
          </a:p>
          <a:p>
            <a:pPr algn="ctr"/>
            <a:r>
              <a:rPr lang="es-ES" sz="2000" dirty="0"/>
              <a:t>al 20 de Noviembre 2021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EA4ED96-CDC2-43A8-AAB0-3ECC71D52DE5}"/>
              </a:ext>
            </a:extLst>
          </p:cNvPr>
          <p:cNvSpPr txBox="1"/>
          <p:nvPr/>
        </p:nvSpPr>
        <p:spPr>
          <a:xfrm>
            <a:off x="8924637" y="6235752"/>
            <a:ext cx="33149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Fuente: </a:t>
            </a:r>
            <a:r>
              <a:rPr lang="es-ES" sz="800" dirty="0" err="1"/>
              <a:t>RNVe</a:t>
            </a:r>
            <a:r>
              <a:rPr lang="es-ES" sz="800" dirty="0"/>
              <a:t>, Dirección de Epidemiologia (Ministerio de Salud y Deportes)</a:t>
            </a:r>
          </a:p>
          <a:p>
            <a:r>
              <a:rPr lang="es-ES" sz="800" dirty="0"/>
              <a:t>*Información con cohorte 20 de Noviembre 2021</a:t>
            </a:r>
          </a:p>
          <a:p>
            <a:r>
              <a:rPr lang="es-ES" sz="400" dirty="0"/>
              <a:t>Y.A.C.H.</a:t>
            </a:r>
            <a:endParaRPr lang="es-ES" sz="800" dirty="0"/>
          </a:p>
        </p:txBody>
      </p:sp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53CA5AB1-C6CD-4E3C-AEC3-D8BBC17ABF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2545504"/>
              </p:ext>
            </p:extLst>
          </p:nvPr>
        </p:nvGraphicFramePr>
        <p:xfrm>
          <a:off x="230435" y="3979185"/>
          <a:ext cx="2126481" cy="969700"/>
        </p:xfrm>
        <a:graphic>
          <a:graphicData uri="http://schemas.openxmlformats.org/drawingml/2006/table">
            <a:tbl>
              <a:tblPr firstRow="1" bandRow="1"/>
              <a:tblGrid>
                <a:gridCol w="215875">
                  <a:extLst>
                    <a:ext uri="{9D8B030D-6E8A-4147-A177-3AD203B41FA5}">
                      <a16:colId xmlns:a16="http://schemas.microsoft.com/office/drawing/2014/main" val="3267364903"/>
                    </a:ext>
                  </a:extLst>
                </a:gridCol>
                <a:gridCol w="819194">
                  <a:extLst>
                    <a:ext uri="{9D8B030D-6E8A-4147-A177-3AD203B41FA5}">
                      <a16:colId xmlns:a16="http://schemas.microsoft.com/office/drawing/2014/main" val="1375016487"/>
                    </a:ext>
                  </a:extLst>
                </a:gridCol>
                <a:gridCol w="68165">
                  <a:extLst>
                    <a:ext uri="{9D8B030D-6E8A-4147-A177-3AD203B41FA5}">
                      <a16:colId xmlns:a16="http://schemas.microsoft.com/office/drawing/2014/main" val="3525204869"/>
                    </a:ext>
                  </a:extLst>
                </a:gridCol>
                <a:gridCol w="1023247">
                  <a:extLst>
                    <a:ext uri="{9D8B030D-6E8A-4147-A177-3AD203B41FA5}">
                      <a16:colId xmlns:a16="http://schemas.microsoft.com/office/drawing/2014/main" val="4018669883"/>
                    </a:ext>
                  </a:extLst>
                </a:gridCol>
              </a:tblGrid>
              <a:tr h="156364"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473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a 20 %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BO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60" marR="11060" marT="110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Municipios</a:t>
                      </a:r>
                    </a:p>
                  </a:txBody>
                  <a:tcPr marL="11060" marR="11060" marT="1106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5441383"/>
                  </a:ext>
                </a:extLst>
              </a:tr>
              <a:tr h="156364"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A73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 a 40 %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BO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60" marR="11060" marT="110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 Municipios</a:t>
                      </a:r>
                    </a:p>
                  </a:txBody>
                  <a:tcPr marL="11060" marR="11060" marT="1106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98102901"/>
                  </a:ext>
                </a:extLst>
              </a:tr>
              <a:tr h="174694"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53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 a 60 %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BO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60" marR="11060" marT="110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   Municipios</a:t>
                      </a:r>
                    </a:p>
                  </a:txBody>
                  <a:tcPr marL="11060" marR="11060" marT="1106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33032096"/>
                  </a:ext>
                </a:extLst>
              </a:tr>
              <a:tr h="156364"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E0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 a 80 %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BO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60" marR="11060" marT="110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  Municipios</a:t>
                      </a:r>
                    </a:p>
                  </a:txBody>
                  <a:tcPr marL="11060" marR="11060" marT="1106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6110395"/>
                  </a:ext>
                </a:extLst>
              </a:tr>
              <a:tr h="156364"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861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 a 100 %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BO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60" marR="11060" marT="110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  Municipios</a:t>
                      </a:r>
                    </a:p>
                  </a:txBody>
                  <a:tcPr marL="11060" marR="11060" marT="1106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2559580"/>
                  </a:ext>
                </a:extLst>
              </a:tr>
            </a:tbl>
          </a:graphicData>
        </a:graphic>
      </p:graphicFrame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51D7B599-1E3A-47E1-A1BD-3303AD0ADF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1785506"/>
              </p:ext>
            </p:extLst>
          </p:nvPr>
        </p:nvGraphicFramePr>
        <p:xfrm>
          <a:off x="230435" y="738063"/>
          <a:ext cx="3122366" cy="2962391"/>
        </p:xfrm>
        <a:graphic>
          <a:graphicData uri="http://schemas.openxmlformats.org/drawingml/2006/table">
            <a:tbl>
              <a:tblPr/>
              <a:tblGrid>
                <a:gridCol w="2186825">
                  <a:extLst>
                    <a:ext uri="{9D8B030D-6E8A-4147-A177-3AD203B41FA5}">
                      <a16:colId xmlns:a16="http://schemas.microsoft.com/office/drawing/2014/main" val="2050525387"/>
                    </a:ext>
                  </a:extLst>
                </a:gridCol>
                <a:gridCol w="935541">
                  <a:extLst>
                    <a:ext uri="{9D8B030D-6E8A-4147-A177-3AD203B41FA5}">
                      <a16:colId xmlns:a16="http://schemas.microsoft.com/office/drawing/2014/main" val="3009188956"/>
                    </a:ext>
                  </a:extLst>
                </a:gridCol>
              </a:tblGrid>
              <a:tr h="1524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BO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Cobertura Muy Baja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s-BO" sz="1000" b="0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5114878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Ingavi (</a:t>
                      </a:r>
                      <a:r>
                        <a:rPr lang="es-BO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Humaita</a:t>
                      </a:r>
                      <a:r>
                        <a:rPr lang="es-BO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7849684"/>
                  </a:ext>
                </a:extLst>
              </a:tr>
              <a:tr h="1524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BO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Coberturas Baja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s-BO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1559219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Sena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109847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San Lorenzo(Pnd)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252059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Nuevo Manoa (Nueva Esperanza)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9642034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San Pedro(Pnd)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6064756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Bolpebra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3545156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Eureka (Santos Mercado)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1171448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Porvenir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4229318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Villa Nueva (Loma Alta)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073778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Filadelfia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7242917"/>
                  </a:ext>
                </a:extLst>
              </a:tr>
              <a:tr h="173471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Puerto Gonzalo Moreno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1789627"/>
                  </a:ext>
                </a:extLst>
              </a:tr>
              <a:tr h="1524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BO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Cobertura Buena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s-BO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9667299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Cobija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0873395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Nacebe (Santa Rosa Del Abuna)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078355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Bella Flor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3573348"/>
                  </a:ext>
                </a:extLst>
              </a:tr>
              <a:tr h="91185">
                <a:tc gridSpan="2">
                  <a:txBody>
                    <a:bodyPr/>
                    <a:lstStyle/>
                    <a:p>
                      <a:pPr marL="0" marR="0" lvl="0" indent="0" algn="ctr" defTabSz="887968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BO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Cobertura Muy Buena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s-ES" sz="1000" b="0" i="0" u="none" strike="noStrike" kern="1200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4144217"/>
                  </a:ext>
                </a:extLst>
              </a:tr>
              <a:tr h="91185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Puerto Rico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8DCA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41237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7844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2AAD1735-C0DE-4174-B27F-8114A2E1B6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35" r="15976"/>
          <a:stretch/>
        </p:blipFill>
        <p:spPr>
          <a:xfrm>
            <a:off x="4644058" y="140967"/>
            <a:ext cx="6087441" cy="629484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D4FAD182-3D31-4584-B135-3FD9F01DE2E1}"/>
              </a:ext>
            </a:extLst>
          </p:cNvPr>
          <p:cNvSpPr txBox="1"/>
          <p:nvPr/>
        </p:nvSpPr>
        <p:spPr>
          <a:xfrm>
            <a:off x="9892146" y="51980"/>
            <a:ext cx="23557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/>
              <a:t>COCHABAMBA: COBERTURA DE VACUNACIÓN CON 2DA DOSIS</a:t>
            </a:r>
          </a:p>
          <a:p>
            <a:pPr algn="ctr"/>
            <a:r>
              <a:rPr lang="es-ES" sz="2000" dirty="0"/>
              <a:t>al 20 de Noviembre 2021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DBDAE02-C2BA-4DE6-8A8B-D95E8E7422EE}"/>
              </a:ext>
            </a:extLst>
          </p:cNvPr>
          <p:cNvSpPr txBox="1"/>
          <p:nvPr/>
        </p:nvSpPr>
        <p:spPr>
          <a:xfrm>
            <a:off x="8924637" y="6235752"/>
            <a:ext cx="33149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Fuente: </a:t>
            </a:r>
            <a:r>
              <a:rPr lang="es-ES" sz="800" dirty="0" err="1"/>
              <a:t>RNVe</a:t>
            </a:r>
            <a:r>
              <a:rPr lang="es-ES" sz="800" dirty="0"/>
              <a:t>, Dirección de Epidemiologia (Ministerio de Salud y Deportes)</a:t>
            </a:r>
          </a:p>
          <a:p>
            <a:r>
              <a:rPr lang="es-ES" sz="800" dirty="0"/>
              <a:t>*Información con cohorte 20 de Noviembre 2021</a:t>
            </a:r>
          </a:p>
          <a:p>
            <a:r>
              <a:rPr lang="es-ES" sz="400" dirty="0"/>
              <a:t>Y.A.C.H.</a:t>
            </a:r>
            <a:endParaRPr lang="es-ES" sz="800" dirty="0"/>
          </a:p>
        </p:txBody>
      </p:sp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E1CD4C7C-90C4-4991-9384-6702B822F1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7766656"/>
              </p:ext>
            </p:extLst>
          </p:nvPr>
        </p:nvGraphicFramePr>
        <p:xfrm>
          <a:off x="2680333" y="2722009"/>
          <a:ext cx="2126481" cy="969700"/>
        </p:xfrm>
        <a:graphic>
          <a:graphicData uri="http://schemas.openxmlformats.org/drawingml/2006/table">
            <a:tbl>
              <a:tblPr firstRow="1" bandRow="1"/>
              <a:tblGrid>
                <a:gridCol w="215875">
                  <a:extLst>
                    <a:ext uri="{9D8B030D-6E8A-4147-A177-3AD203B41FA5}">
                      <a16:colId xmlns:a16="http://schemas.microsoft.com/office/drawing/2014/main" val="3267364903"/>
                    </a:ext>
                  </a:extLst>
                </a:gridCol>
                <a:gridCol w="819194">
                  <a:extLst>
                    <a:ext uri="{9D8B030D-6E8A-4147-A177-3AD203B41FA5}">
                      <a16:colId xmlns:a16="http://schemas.microsoft.com/office/drawing/2014/main" val="1375016487"/>
                    </a:ext>
                  </a:extLst>
                </a:gridCol>
                <a:gridCol w="68165">
                  <a:extLst>
                    <a:ext uri="{9D8B030D-6E8A-4147-A177-3AD203B41FA5}">
                      <a16:colId xmlns:a16="http://schemas.microsoft.com/office/drawing/2014/main" val="3525204869"/>
                    </a:ext>
                  </a:extLst>
                </a:gridCol>
                <a:gridCol w="1023247">
                  <a:extLst>
                    <a:ext uri="{9D8B030D-6E8A-4147-A177-3AD203B41FA5}">
                      <a16:colId xmlns:a16="http://schemas.microsoft.com/office/drawing/2014/main" val="4018669883"/>
                    </a:ext>
                  </a:extLst>
                </a:gridCol>
              </a:tblGrid>
              <a:tr h="156364"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473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a 20 %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BO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60" marR="11060" marT="110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  Municipios</a:t>
                      </a:r>
                    </a:p>
                  </a:txBody>
                  <a:tcPr marL="11060" marR="11060" marT="1106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5441383"/>
                  </a:ext>
                </a:extLst>
              </a:tr>
              <a:tr h="156364"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A73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 a 40 %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BO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60" marR="11060" marT="110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 Municipios</a:t>
                      </a:r>
                    </a:p>
                  </a:txBody>
                  <a:tcPr marL="11060" marR="11060" marT="1106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98102901"/>
                  </a:ext>
                </a:extLst>
              </a:tr>
              <a:tr h="174694"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53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 a 60 %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BO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60" marR="11060" marT="110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 Municipios</a:t>
                      </a:r>
                    </a:p>
                  </a:txBody>
                  <a:tcPr marL="11060" marR="11060" marT="1106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33032096"/>
                  </a:ext>
                </a:extLst>
              </a:tr>
              <a:tr h="156364"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E0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 a 80 %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BO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60" marR="11060" marT="110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   Municipios</a:t>
                      </a:r>
                    </a:p>
                  </a:txBody>
                  <a:tcPr marL="11060" marR="11060" marT="1106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6110395"/>
                  </a:ext>
                </a:extLst>
              </a:tr>
              <a:tr h="156364"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861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 a 100 %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BO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60" marR="11060" marT="110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   Municipios</a:t>
                      </a:r>
                    </a:p>
                  </a:txBody>
                  <a:tcPr marL="11060" marR="11060" marT="1106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2559580"/>
                  </a:ext>
                </a:extLst>
              </a:tr>
            </a:tbl>
          </a:graphicData>
        </a:graphic>
      </p:graphicFrame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78F9E8B1-D628-4020-B245-02AAC12B50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5386655"/>
              </p:ext>
            </p:extLst>
          </p:nvPr>
        </p:nvGraphicFramePr>
        <p:xfrm>
          <a:off x="141325" y="154492"/>
          <a:ext cx="2447763" cy="5307176"/>
        </p:xfrm>
        <a:graphic>
          <a:graphicData uri="http://schemas.openxmlformats.org/drawingml/2006/table">
            <a:tbl>
              <a:tblPr/>
              <a:tblGrid>
                <a:gridCol w="1884052">
                  <a:extLst>
                    <a:ext uri="{9D8B030D-6E8A-4147-A177-3AD203B41FA5}">
                      <a16:colId xmlns:a16="http://schemas.microsoft.com/office/drawing/2014/main" val="2851474893"/>
                    </a:ext>
                  </a:extLst>
                </a:gridCol>
                <a:gridCol w="563711">
                  <a:extLst>
                    <a:ext uri="{9D8B030D-6E8A-4147-A177-3AD203B41FA5}">
                      <a16:colId xmlns:a16="http://schemas.microsoft.com/office/drawing/2014/main" val="4253960619"/>
                    </a:ext>
                  </a:extLst>
                </a:gridCol>
              </a:tblGrid>
              <a:tr h="12069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BO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Coberturas Baja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43" marR="7543" marT="7543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43" marR="7543" marT="75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4124361"/>
                  </a:ext>
                </a:extLst>
              </a:tr>
              <a:tr h="120695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Tacopaya</a:t>
                      </a:r>
                      <a:endParaRPr lang="es-BO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4229122"/>
                  </a:ext>
                </a:extLst>
              </a:tr>
              <a:tr h="120695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Vacas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6099917"/>
                  </a:ext>
                </a:extLst>
              </a:tr>
              <a:tr h="120695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Pojo (Cbba)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3897276"/>
                  </a:ext>
                </a:extLst>
              </a:tr>
              <a:tr h="120695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Bolivar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3680932"/>
                  </a:ext>
                </a:extLst>
              </a:tr>
              <a:tr h="120695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Vinto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6458158"/>
                  </a:ext>
                </a:extLst>
              </a:tr>
              <a:tr h="120695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Colomi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0104828"/>
                  </a:ext>
                </a:extLst>
              </a:tr>
              <a:tr h="120695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Sipe Sipe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4209253"/>
                  </a:ext>
                </a:extLst>
              </a:tr>
              <a:tr h="120695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Pasorapa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6852898"/>
                  </a:ext>
                </a:extLst>
              </a:tr>
              <a:tr h="120695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Sacaba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8109300"/>
                  </a:ext>
                </a:extLst>
              </a:tr>
              <a:tr h="120695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Tiraque (Cbba)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7463435"/>
                  </a:ext>
                </a:extLst>
              </a:tr>
              <a:tr h="120695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Tiquipaya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2888537"/>
                  </a:ext>
                </a:extLst>
              </a:tr>
              <a:tr h="120695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Cocapata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4461553"/>
                  </a:ext>
                </a:extLst>
              </a:tr>
              <a:tr h="120695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Colcapirhua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418728"/>
                  </a:ext>
                </a:extLst>
              </a:tr>
              <a:tr h="120695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Morochata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8770200"/>
                  </a:ext>
                </a:extLst>
              </a:tr>
              <a:tr h="120695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Sicaya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92309"/>
                  </a:ext>
                </a:extLst>
              </a:tr>
              <a:tr h="120695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Totora(Cbba)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8751264"/>
                  </a:ext>
                </a:extLst>
              </a:tr>
              <a:tr h="120695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Mizque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056239"/>
                  </a:ext>
                </a:extLst>
              </a:tr>
              <a:tr h="120695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Puerto Villarroel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5144876"/>
                  </a:ext>
                </a:extLst>
              </a:tr>
              <a:tr h="74664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BO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Cobertura Buena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43" marR="7543" marT="7543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43" marR="7543" marT="75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3280107"/>
                  </a:ext>
                </a:extLst>
              </a:tr>
              <a:tr h="120695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Ayopaya (V. De Independencia)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242811"/>
                  </a:ext>
                </a:extLst>
              </a:tr>
              <a:tr h="120695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Vila Vila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4831340"/>
                  </a:ext>
                </a:extLst>
              </a:tr>
              <a:tr h="120695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Tapacari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4597843"/>
                  </a:ext>
                </a:extLst>
              </a:tr>
              <a:tr h="120695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Entre Rios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9291241"/>
                  </a:ext>
                </a:extLst>
              </a:tr>
              <a:tr h="120695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Shinaota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378596"/>
                  </a:ext>
                </a:extLst>
              </a:tr>
              <a:tr h="120695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Villa Tunari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770021"/>
                  </a:ext>
                </a:extLst>
              </a:tr>
              <a:tr h="120695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Arani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6522674"/>
                  </a:ext>
                </a:extLst>
              </a:tr>
              <a:tr h="120695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Sacabamba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5928896"/>
                  </a:ext>
                </a:extLst>
              </a:tr>
              <a:tr h="120695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San Benito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816416"/>
                  </a:ext>
                </a:extLst>
              </a:tr>
              <a:tr h="120695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Villa Rivero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1524180"/>
                  </a:ext>
                </a:extLst>
              </a:tr>
              <a:tr h="120695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Chimore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899224"/>
                  </a:ext>
                </a:extLst>
              </a:tr>
              <a:tr h="120695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Toco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2500399"/>
                  </a:ext>
                </a:extLst>
              </a:tr>
              <a:tr h="120695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Capinota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1624755"/>
                  </a:ext>
                </a:extLst>
              </a:tr>
              <a:tr h="120695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Quillacollo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7775836"/>
                  </a:ext>
                </a:extLst>
              </a:tr>
              <a:tr h="120695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Pocona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687704"/>
                  </a:ext>
                </a:extLst>
              </a:tr>
              <a:tr h="120695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Arque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6623276"/>
                  </a:ext>
                </a:extLst>
              </a:tr>
            </a:tbl>
          </a:graphicData>
        </a:graphic>
      </p:graphicFrame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C1BAFC89-1273-4138-9878-0A93D670C5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4812516"/>
              </p:ext>
            </p:extLst>
          </p:nvPr>
        </p:nvGraphicFramePr>
        <p:xfrm>
          <a:off x="2680333" y="154492"/>
          <a:ext cx="2447763" cy="2305050"/>
        </p:xfrm>
        <a:graphic>
          <a:graphicData uri="http://schemas.openxmlformats.org/drawingml/2006/table">
            <a:tbl>
              <a:tblPr/>
              <a:tblGrid>
                <a:gridCol w="1714350">
                  <a:extLst>
                    <a:ext uri="{9D8B030D-6E8A-4147-A177-3AD203B41FA5}">
                      <a16:colId xmlns:a16="http://schemas.microsoft.com/office/drawing/2014/main" val="3800631057"/>
                    </a:ext>
                  </a:extLst>
                </a:gridCol>
                <a:gridCol w="733413">
                  <a:extLst>
                    <a:ext uri="{9D8B030D-6E8A-4147-A177-3AD203B41FA5}">
                      <a16:colId xmlns:a16="http://schemas.microsoft.com/office/drawing/2014/main" val="2061841035"/>
                    </a:ext>
                  </a:extLst>
                </a:gridCol>
              </a:tblGrid>
              <a:tr h="1524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BO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Cobertura Muy Buena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s-BO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51729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Alalay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4625125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Tacachi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078699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Aiquile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7077585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Arbieto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44223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Cliza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582500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Anzaldo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470703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Punata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8318508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Omereque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9355178"/>
                  </a:ext>
                </a:extLst>
              </a:tr>
              <a:tr h="1524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BO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Cobertura Excelente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s-BO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8006604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Tolata</a:t>
                      </a:r>
                      <a:endParaRPr lang="es-BO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393019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Cochabamba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121398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Tarata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54278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Cuchumuela (V. G. Villarroel)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664416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Santivañes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23736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0514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81AAB140-7107-4DF5-91D2-248A91D1AD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39" t="3615" r="7549" b="4702"/>
          <a:stretch/>
        </p:blipFill>
        <p:spPr>
          <a:xfrm>
            <a:off x="5337794" y="530192"/>
            <a:ext cx="6498172" cy="5905615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212A36D4-412B-45DF-988F-F9C1C810FE3C}"/>
              </a:ext>
            </a:extLst>
          </p:cNvPr>
          <p:cNvSpPr txBox="1"/>
          <p:nvPr/>
        </p:nvSpPr>
        <p:spPr>
          <a:xfrm>
            <a:off x="9096746" y="23701"/>
            <a:ext cx="29918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/>
              <a:t>CHUQUISACA: COBERTURA DE VACUNACIÓN CON </a:t>
            </a:r>
          </a:p>
          <a:p>
            <a:pPr algn="ctr"/>
            <a:r>
              <a:rPr lang="es-ES" sz="2000" dirty="0"/>
              <a:t>2DA DOSIS</a:t>
            </a:r>
          </a:p>
          <a:p>
            <a:pPr algn="ctr"/>
            <a:r>
              <a:rPr lang="es-ES" sz="2000" dirty="0"/>
              <a:t>al 20 de Noviembre 2021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CDA679E5-7C5C-435E-BAE0-7F14839764A9}"/>
              </a:ext>
            </a:extLst>
          </p:cNvPr>
          <p:cNvSpPr txBox="1"/>
          <p:nvPr/>
        </p:nvSpPr>
        <p:spPr>
          <a:xfrm>
            <a:off x="8924637" y="6235752"/>
            <a:ext cx="33149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Fuente: </a:t>
            </a:r>
            <a:r>
              <a:rPr lang="es-ES" sz="800" dirty="0" err="1"/>
              <a:t>RNVe</a:t>
            </a:r>
            <a:r>
              <a:rPr lang="es-ES" sz="800" dirty="0"/>
              <a:t>, Dirección de Epidemiologia (Ministerio de Salud y Deportes)</a:t>
            </a:r>
          </a:p>
          <a:p>
            <a:r>
              <a:rPr lang="es-ES" sz="800" dirty="0"/>
              <a:t>*Información con cohorte 20 de Noviembre 2021</a:t>
            </a:r>
          </a:p>
          <a:p>
            <a:r>
              <a:rPr lang="es-ES" sz="400" dirty="0"/>
              <a:t>Y.A.C.H.</a:t>
            </a:r>
            <a:endParaRPr lang="es-ES" sz="800" dirty="0"/>
          </a:p>
        </p:txBody>
      </p:sp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EE061F35-A407-452E-A74D-0FFA8F8A09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821425"/>
              </p:ext>
            </p:extLst>
          </p:nvPr>
        </p:nvGraphicFramePr>
        <p:xfrm>
          <a:off x="3360455" y="289470"/>
          <a:ext cx="2126481" cy="969700"/>
        </p:xfrm>
        <a:graphic>
          <a:graphicData uri="http://schemas.openxmlformats.org/drawingml/2006/table">
            <a:tbl>
              <a:tblPr firstRow="1" bandRow="1"/>
              <a:tblGrid>
                <a:gridCol w="215875">
                  <a:extLst>
                    <a:ext uri="{9D8B030D-6E8A-4147-A177-3AD203B41FA5}">
                      <a16:colId xmlns:a16="http://schemas.microsoft.com/office/drawing/2014/main" val="3267364903"/>
                    </a:ext>
                  </a:extLst>
                </a:gridCol>
                <a:gridCol w="819194">
                  <a:extLst>
                    <a:ext uri="{9D8B030D-6E8A-4147-A177-3AD203B41FA5}">
                      <a16:colId xmlns:a16="http://schemas.microsoft.com/office/drawing/2014/main" val="1375016487"/>
                    </a:ext>
                  </a:extLst>
                </a:gridCol>
                <a:gridCol w="68165">
                  <a:extLst>
                    <a:ext uri="{9D8B030D-6E8A-4147-A177-3AD203B41FA5}">
                      <a16:colId xmlns:a16="http://schemas.microsoft.com/office/drawing/2014/main" val="3525204869"/>
                    </a:ext>
                  </a:extLst>
                </a:gridCol>
                <a:gridCol w="1023247">
                  <a:extLst>
                    <a:ext uri="{9D8B030D-6E8A-4147-A177-3AD203B41FA5}">
                      <a16:colId xmlns:a16="http://schemas.microsoft.com/office/drawing/2014/main" val="4018669883"/>
                    </a:ext>
                  </a:extLst>
                </a:gridCol>
              </a:tblGrid>
              <a:tr h="156364"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473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a 20 %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BO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60" marR="11060" marT="110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  Municipios</a:t>
                      </a:r>
                    </a:p>
                  </a:txBody>
                  <a:tcPr marL="11060" marR="11060" marT="1106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5441383"/>
                  </a:ext>
                </a:extLst>
              </a:tr>
              <a:tr h="156364"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A73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 a 40 %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BO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60" marR="11060" marT="110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  Municipios</a:t>
                      </a:r>
                    </a:p>
                  </a:txBody>
                  <a:tcPr marL="11060" marR="11060" marT="1106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98102901"/>
                  </a:ext>
                </a:extLst>
              </a:tr>
              <a:tr h="174694"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53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 a 60 %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BO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60" marR="11060" marT="110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  Municipios</a:t>
                      </a:r>
                    </a:p>
                  </a:txBody>
                  <a:tcPr marL="11060" marR="11060" marT="1106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33032096"/>
                  </a:ext>
                </a:extLst>
              </a:tr>
              <a:tr h="156364"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E0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 a 80 %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BO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60" marR="11060" marT="110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  Municipios</a:t>
                      </a:r>
                    </a:p>
                  </a:txBody>
                  <a:tcPr marL="11060" marR="11060" marT="1106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6110395"/>
                  </a:ext>
                </a:extLst>
              </a:tr>
              <a:tr h="156364"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861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 a 100 %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BO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60" marR="11060" marT="110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  Municipios</a:t>
                      </a:r>
                    </a:p>
                  </a:txBody>
                  <a:tcPr marL="11060" marR="11060" marT="1106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2559580"/>
                  </a:ext>
                </a:extLst>
              </a:tr>
            </a:tbl>
          </a:graphicData>
        </a:graphic>
      </p:graphicFrame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B324E747-3FD1-46D1-BC46-F97F830C04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551389"/>
              </p:ext>
            </p:extLst>
          </p:nvPr>
        </p:nvGraphicFramePr>
        <p:xfrm>
          <a:off x="151017" y="264424"/>
          <a:ext cx="3163971" cy="5289985"/>
        </p:xfrm>
        <a:graphic>
          <a:graphicData uri="http://schemas.openxmlformats.org/drawingml/2006/table">
            <a:tbl>
              <a:tblPr/>
              <a:tblGrid>
                <a:gridCol w="2215964">
                  <a:extLst>
                    <a:ext uri="{9D8B030D-6E8A-4147-A177-3AD203B41FA5}">
                      <a16:colId xmlns:a16="http://schemas.microsoft.com/office/drawing/2014/main" val="4014290828"/>
                    </a:ext>
                  </a:extLst>
                </a:gridCol>
                <a:gridCol w="948007">
                  <a:extLst>
                    <a:ext uri="{9D8B030D-6E8A-4147-A177-3AD203B41FA5}">
                      <a16:colId xmlns:a16="http://schemas.microsoft.com/office/drawing/2014/main" val="2504821315"/>
                    </a:ext>
                  </a:extLst>
                </a:gridCol>
              </a:tblGrid>
              <a:tr h="145667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BO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Cobertura Muy Baja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04" marR="9104" marT="9104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s-BO" sz="1000" b="0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04" marR="9104" marT="9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696230"/>
                  </a:ext>
                </a:extLst>
              </a:tr>
              <a:tr h="145667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Presto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4666586"/>
                  </a:ext>
                </a:extLst>
              </a:tr>
              <a:tr h="145667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Incahuasi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5052972"/>
                  </a:ext>
                </a:extLst>
              </a:tr>
              <a:tr h="145667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Poroma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931366"/>
                  </a:ext>
                </a:extLst>
              </a:tr>
              <a:tr h="145667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Villa Charcas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7455555"/>
                  </a:ext>
                </a:extLst>
              </a:tr>
              <a:tr h="145667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Tarabuco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952956"/>
                  </a:ext>
                </a:extLst>
              </a:tr>
              <a:tr h="145667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BO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Coberturas Baja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04" marR="9104" marT="9104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s-BO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04" marR="9104" marT="9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1587672"/>
                  </a:ext>
                </a:extLst>
              </a:tr>
              <a:tr h="14566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Tarvita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1535863"/>
                  </a:ext>
                </a:extLst>
              </a:tr>
              <a:tr h="14566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Yamparaez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0578527"/>
                  </a:ext>
                </a:extLst>
              </a:tr>
              <a:tr h="14566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Zudañez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4895559"/>
                  </a:ext>
                </a:extLst>
              </a:tr>
              <a:tr h="14566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Sopachuy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7614440"/>
                  </a:ext>
                </a:extLst>
              </a:tr>
              <a:tr h="14566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Mojocoya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521634"/>
                  </a:ext>
                </a:extLst>
              </a:tr>
              <a:tr h="14566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Icla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8570506"/>
                  </a:ext>
                </a:extLst>
              </a:tr>
              <a:tr h="145667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BO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Coberturas Buena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04" marR="9104" marT="9104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s-BO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04" marR="9104" marT="9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00472"/>
                  </a:ext>
                </a:extLst>
              </a:tr>
              <a:tr h="14566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Culpina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3654777"/>
                  </a:ext>
                </a:extLst>
              </a:tr>
              <a:tr h="14566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San Lucas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045501"/>
                  </a:ext>
                </a:extLst>
              </a:tr>
              <a:tr h="14566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Azurduy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7856594"/>
                  </a:ext>
                </a:extLst>
              </a:tr>
              <a:tr h="14566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Tomina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276978"/>
                  </a:ext>
                </a:extLst>
              </a:tr>
              <a:tr h="14566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Las Carreras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464289"/>
                  </a:ext>
                </a:extLst>
              </a:tr>
              <a:tr h="14566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Yotala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6717744"/>
                  </a:ext>
                </a:extLst>
              </a:tr>
              <a:tr h="14566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Alcala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4992771"/>
                  </a:ext>
                </a:extLst>
              </a:tr>
              <a:tr h="14566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Camataqui (C. Villa Abecia)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6487673"/>
                  </a:ext>
                </a:extLst>
              </a:tr>
              <a:tr h="14566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El Villar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0166290"/>
                  </a:ext>
                </a:extLst>
              </a:tr>
              <a:tr h="145667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BO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Cobertura Muy Buena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04" marR="9104" marT="9104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s-BO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04" marR="9104" marT="9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0106163"/>
                  </a:ext>
                </a:extLst>
              </a:tr>
              <a:tr h="145667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Camargo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2232489"/>
                  </a:ext>
                </a:extLst>
              </a:tr>
              <a:tr h="145667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Huacaya (Villa De Huacaya)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3541644"/>
                  </a:ext>
                </a:extLst>
              </a:tr>
              <a:tr h="145667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Machareti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622903"/>
                  </a:ext>
                </a:extLst>
              </a:tr>
              <a:tr h="145667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Villa Vaca Guzman (Muyupampa)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6412549"/>
                  </a:ext>
                </a:extLst>
              </a:tr>
              <a:tr h="145667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Villa Serrano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387124"/>
                  </a:ext>
                </a:extLst>
              </a:tr>
              <a:tr h="145667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Sucre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4696071"/>
                  </a:ext>
                </a:extLst>
              </a:tr>
              <a:tr h="145667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BO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Cobertura Excelente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04" marR="9104" marT="9104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s-BO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04" marR="9104" marT="91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3026526"/>
                  </a:ext>
                </a:extLst>
              </a:tr>
              <a:tr h="145667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Huacareta</a:t>
                      </a:r>
                      <a:endParaRPr lang="es-BO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8592798"/>
                  </a:ext>
                </a:extLst>
              </a:tr>
              <a:tr h="145667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Padilla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3079311"/>
                  </a:ext>
                </a:extLst>
              </a:tr>
              <a:tr h="145667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Monteagudo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74804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1963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EDE4A605-3EB5-4A9D-9F20-62E0481AD9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517"/>
          <a:stretch/>
        </p:blipFill>
        <p:spPr>
          <a:xfrm>
            <a:off x="2222318" y="678095"/>
            <a:ext cx="8589871" cy="4360863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E95A8CD3-65C5-4FCD-A25D-58B0AFE3B662}"/>
              </a:ext>
            </a:extLst>
          </p:cNvPr>
          <p:cNvSpPr txBox="1"/>
          <p:nvPr/>
        </p:nvSpPr>
        <p:spPr>
          <a:xfrm>
            <a:off x="9440407" y="96995"/>
            <a:ext cx="2520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/>
              <a:t>TARIJA: COBERTURA DE VACUNACIÓN </a:t>
            </a:r>
          </a:p>
          <a:p>
            <a:pPr algn="ctr"/>
            <a:r>
              <a:rPr lang="es-ES" sz="2000" dirty="0"/>
              <a:t>CON 2DA DOSIS</a:t>
            </a:r>
          </a:p>
          <a:p>
            <a:pPr algn="ctr"/>
            <a:r>
              <a:rPr lang="es-ES" sz="2000" dirty="0"/>
              <a:t>al 20 de Noviembre 2021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6138446-BF64-4936-9FCA-E93172504D9B}"/>
              </a:ext>
            </a:extLst>
          </p:cNvPr>
          <p:cNvSpPr txBox="1"/>
          <p:nvPr/>
        </p:nvSpPr>
        <p:spPr>
          <a:xfrm>
            <a:off x="8924637" y="6235752"/>
            <a:ext cx="33149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Fuente: </a:t>
            </a:r>
            <a:r>
              <a:rPr lang="es-ES" sz="800" dirty="0" err="1"/>
              <a:t>RNVe</a:t>
            </a:r>
            <a:r>
              <a:rPr lang="es-ES" sz="800" dirty="0"/>
              <a:t>, Dirección de Epidemiologia (Ministerio de Salud y Deportes)</a:t>
            </a:r>
          </a:p>
          <a:p>
            <a:r>
              <a:rPr lang="es-ES" sz="800" dirty="0"/>
              <a:t>*Información con cohorte 20 de Noviembre 2021</a:t>
            </a:r>
          </a:p>
          <a:p>
            <a:r>
              <a:rPr lang="es-ES" sz="400" dirty="0"/>
              <a:t>Y.A.C.H.</a:t>
            </a:r>
            <a:endParaRPr lang="es-ES" sz="800" dirty="0"/>
          </a:p>
        </p:txBody>
      </p:sp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3798168A-DB6B-4D32-9DDF-29F85D65BF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2061029"/>
              </p:ext>
            </p:extLst>
          </p:nvPr>
        </p:nvGraphicFramePr>
        <p:xfrm>
          <a:off x="279218" y="3060831"/>
          <a:ext cx="2126481" cy="969700"/>
        </p:xfrm>
        <a:graphic>
          <a:graphicData uri="http://schemas.openxmlformats.org/drawingml/2006/table">
            <a:tbl>
              <a:tblPr firstRow="1" bandRow="1"/>
              <a:tblGrid>
                <a:gridCol w="215875">
                  <a:extLst>
                    <a:ext uri="{9D8B030D-6E8A-4147-A177-3AD203B41FA5}">
                      <a16:colId xmlns:a16="http://schemas.microsoft.com/office/drawing/2014/main" val="3267364903"/>
                    </a:ext>
                  </a:extLst>
                </a:gridCol>
                <a:gridCol w="819194">
                  <a:extLst>
                    <a:ext uri="{9D8B030D-6E8A-4147-A177-3AD203B41FA5}">
                      <a16:colId xmlns:a16="http://schemas.microsoft.com/office/drawing/2014/main" val="1375016487"/>
                    </a:ext>
                  </a:extLst>
                </a:gridCol>
                <a:gridCol w="68165">
                  <a:extLst>
                    <a:ext uri="{9D8B030D-6E8A-4147-A177-3AD203B41FA5}">
                      <a16:colId xmlns:a16="http://schemas.microsoft.com/office/drawing/2014/main" val="3525204869"/>
                    </a:ext>
                  </a:extLst>
                </a:gridCol>
                <a:gridCol w="1023247">
                  <a:extLst>
                    <a:ext uri="{9D8B030D-6E8A-4147-A177-3AD203B41FA5}">
                      <a16:colId xmlns:a16="http://schemas.microsoft.com/office/drawing/2014/main" val="4018669883"/>
                    </a:ext>
                  </a:extLst>
                </a:gridCol>
              </a:tblGrid>
              <a:tr h="156364"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473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a 20 %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BO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60" marR="11060" marT="110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  Municipios</a:t>
                      </a:r>
                    </a:p>
                  </a:txBody>
                  <a:tcPr marL="11060" marR="11060" marT="1106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5441383"/>
                  </a:ext>
                </a:extLst>
              </a:tr>
              <a:tr h="156364"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A73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 a 40 %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BO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60" marR="11060" marT="110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  Municipios</a:t>
                      </a:r>
                    </a:p>
                  </a:txBody>
                  <a:tcPr marL="11060" marR="11060" marT="1106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98102901"/>
                  </a:ext>
                </a:extLst>
              </a:tr>
              <a:tr h="174694"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53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 a 60 %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BO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60" marR="11060" marT="110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  Municipios</a:t>
                      </a:r>
                    </a:p>
                  </a:txBody>
                  <a:tcPr marL="11060" marR="11060" marT="1106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33032096"/>
                  </a:ext>
                </a:extLst>
              </a:tr>
              <a:tr h="156364"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E0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 a 80 %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BO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60" marR="11060" marT="110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   Municipios</a:t>
                      </a:r>
                    </a:p>
                  </a:txBody>
                  <a:tcPr marL="11060" marR="11060" marT="1106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6110395"/>
                  </a:ext>
                </a:extLst>
              </a:tr>
              <a:tr h="156364"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861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 a 100 %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BO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60" marR="11060" marT="110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  Municipios</a:t>
                      </a:r>
                    </a:p>
                  </a:txBody>
                  <a:tcPr marL="11060" marR="11060" marT="1106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2559580"/>
                  </a:ext>
                </a:extLst>
              </a:tr>
            </a:tbl>
          </a:graphicData>
        </a:graphic>
      </p:graphicFrame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B78DF2AD-3238-470E-AFA4-D547C644CB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599072"/>
              </p:ext>
            </p:extLst>
          </p:nvPr>
        </p:nvGraphicFramePr>
        <p:xfrm>
          <a:off x="279218" y="655972"/>
          <a:ext cx="2540000" cy="2000250"/>
        </p:xfrm>
        <a:graphic>
          <a:graphicData uri="http://schemas.openxmlformats.org/drawingml/2006/table">
            <a:tbl>
              <a:tblPr/>
              <a:tblGrid>
                <a:gridCol w="1778951">
                  <a:extLst>
                    <a:ext uri="{9D8B030D-6E8A-4147-A177-3AD203B41FA5}">
                      <a16:colId xmlns:a16="http://schemas.microsoft.com/office/drawing/2014/main" val="2641873503"/>
                    </a:ext>
                  </a:extLst>
                </a:gridCol>
                <a:gridCol w="761049">
                  <a:extLst>
                    <a:ext uri="{9D8B030D-6E8A-4147-A177-3AD203B41FA5}">
                      <a16:colId xmlns:a16="http://schemas.microsoft.com/office/drawing/2014/main" val="4007449526"/>
                    </a:ext>
                  </a:extLst>
                </a:gridCol>
              </a:tblGrid>
              <a:tr h="1524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BO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Cobertura Buena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s-BO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73800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Yunchara</a:t>
                      </a:r>
                      <a:endParaRPr lang="es-BO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2243745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El Puente(Tja)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9328276"/>
                  </a:ext>
                </a:extLst>
              </a:tr>
              <a:tr h="1524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BO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Cobertura Muy Buena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s-BO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90434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Entre </a:t>
                      </a:r>
                      <a:r>
                        <a:rPr lang="es-BO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Rios</a:t>
                      </a:r>
                      <a:endParaRPr lang="es-BO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2498425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Yacuiba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168553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Bermejo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73083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Carapari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143203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Padcaya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9156594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San Lorenzo(Tja)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1623149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Uriondo (A. Concepcion)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89343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Tarija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155492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Villa Montes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13775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9306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1C39B63A-2EF7-42EA-96D3-EBFA39BE18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84" r="32092"/>
          <a:stretch/>
        </p:blipFill>
        <p:spPr>
          <a:xfrm>
            <a:off x="6393063" y="93165"/>
            <a:ext cx="3695700" cy="6473231"/>
          </a:xfrm>
          <a:prstGeom prst="rect">
            <a:avLst/>
          </a:prstGeom>
        </p:spPr>
      </p:pic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6AC93003-AC91-4902-9DC8-9909D1A179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90908"/>
              </p:ext>
            </p:extLst>
          </p:nvPr>
        </p:nvGraphicFramePr>
        <p:xfrm>
          <a:off x="4477518" y="2989049"/>
          <a:ext cx="2126481" cy="969700"/>
        </p:xfrm>
        <a:graphic>
          <a:graphicData uri="http://schemas.openxmlformats.org/drawingml/2006/table">
            <a:tbl>
              <a:tblPr firstRow="1" bandRow="1"/>
              <a:tblGrid>
                <a:gridCol w="215875">
                  <a:extLst>
                    <a:ext uri="{9D8B030D-6E8A-4147-A177-3AD203B41FA5}">
                      <a16:colId xmlns:a16="http://schemas.microsoft.com/office/drawing/2014/main" val="3267364903"/>
                    </a:ext>
                  </a:extLst>
                </a:gridCol>
                <a:gridCol w="819194">
                  <a:extLst>
                    <a:ext uri="{9D8B030D-6E8A-4147-A177-3AD203B41FA5}">
                      <a16:colId xmlns:a16="http://schemas.microsoft.com/office/drawing/2014/main" val="1375016487"/>
                    </a:ext>
                  </a:extLst>
                </a:gridCol>
                <a:gridCol w="68165">
                  <a:extLst>
                    <a:ext uri="{9D8B030D-6E8A-4147-A177-3AD203B41FA5}">
                      <a16:colId xmlns:a16="http://schemas.microsoft.com/office/drawing/2014/main" val="3525204869"/>
                    </a:ext>
                  </a:extLst>
                </a:gridCol>
                <a:gridCol w="1023247">
                  <a:extLst>
                    <a:ext uri="{9D8B030D-6E8A-4147-A177-3AD203B41FA5}">
                      <a16:colId xmlns:a16="http://schemas.microsoft.com/office/drawing/2014/main" val="4018669883"/>
                    </a:ext>
                  </a:extLst>
                </a:gridCol>
              </a:tblGrid>
              <a:tr h="156364"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473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a 20 %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BO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60" marR="11060" marT="110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 Municipios</a:t>
                      </a:r>
                    </a:p>
                  </a:txBody>
                  <a:tcPr marL="11060" marR="11060" marT="1106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5441383"/>
                  </a:ext>
                </a:extLst>
              </a:tr>
              <a:tr h="156364"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A73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 a 40 %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BO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60" marR="11060" marT="110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59 Municipios</a:t>
                      </a:r>
                    </a:p>
                  </a:txBody>
                  <a:tcPr marL="11060" marR="11060" marT="1106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98102901"/>
                  </a:ext>
                </a:extLst>
              </a:tr>
              <a:tr h="174694"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53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 a 60 %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BO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60" marR="11060" marT="110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l" fontAlgn="t">
                        <a:buNone/>
                      </a:pPr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 Municipios</a:t>
                      </a:r>
                    </a:p>
                  </a:txBody>
                  <a:tcPr marL="11060" marR="11060" marT="1106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33032096"/>
                  </a:ext>
                </a:extLst>
              </a:tr>
              <a:tr h="156364"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E0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 a 80 %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BO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60" marR="11060" marT="110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28600" indent="-228600" algn="l" fontAlgn="t">
                        <a:buAutoNum type="arabicPlain"/>
                      </a:pPr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Municipios</a:t>
                      </a:r>
                    </a:p>
                  </a:txBody>
                  <a:tcPr marL="11060" marR="11060" marT="1106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6110395"/>
                  </a:ext>
                </a:extLst>
              </a:tr>
              <a:tr h="156364"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861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 a 100 %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BO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60" marR="11060" marT="110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  Municipios</a:t>
                      </a:r>
                    </a:p>
                  </a:txBody>
                  <a:tcPr marL="11060" marR="11060" marT="1106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2559580"/>
                  </a:ext>
                </a:extLst>
              </a:tr>
            </a:tbl>
          </a:graphicData>
        </a:graphic>
      </p:graphicFrame>
      <p:sp>
        <p:nvSpPr>
          <p:cNvPr id="14" name="CuadroTexto 13">
            <a:extLst>
              <a:ext uri="{FF2B5EF4-FFF2-40B4-BE49-F238E27FC236}">
                <a16:creationId xmlns:a16="http://schemas.microsoft.com/office/drawing/2014/main" id="{7EB652DF-C0CF-4710-AEEF-230197CD9724}"/>
              </a:ext>
            </a:extLst>
          </p:cNvPr>
          <p:cNvSpPr txBox="1"/>
          <p:nvPr/>
        </p:nvSpPr>
        <p:spPr>
          <a:xfrm>
            <a:off x="9293628" y="-1"/>
            <a:ext cx="27951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/>
              <a:t>LA PAZ: COBERTURA DE VACUNACIÓN CON </a:t>
            </a:r>
          </a:p>
          <a:p>
            <a:pPr algn="ctr"/>
            <a:r>
              <a:rPr lang="es-ES" sz="2000" dirty="0"/>
              <a:t>2DA DOSIS </a:t>
            </a:r>
          </a:p>
          <a:p>
            <a:pPr algn="ctr"/>
            <a:r>
              <a:rPr lang="es-ES" sz="2000" dirty="0"/>
              <a:t>al 20 de Noviembre 2021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4E04BFA5-B334-45D4-AE6B-8563D71098F8}"/>
              </a:ext>
            </a:extLst>
          </p:cNvPr>
          <p:cNvSpPr txBox="1"/>
          <p:nvPr/>
        </p:nvSpPr>
        <p:spPr>
          <a:xfrm>
            <a:off x="8924637" y="6235752"/>
            <a:ext cx="33149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Fuente: </a:t>
            </a:r>
            <a:r>
              <a:rPr lang="es-ES" sz="800" dirty="0" err="1"/>
              <a:t>RNVe</a:t>
            </a:r>
            <a:r>
              <a:rPr lang="es-ES" sz="800" dirty="0"/>
              <a:t>, Dirección de Epidemiologia (Ministerio de Salud y Deportes)</a:t>
            </a:r>
          </a:p>
          <a:p>
            <a:r>
              <a:rPr lang="es-ES" sz="800" dirty="0"/>
              <a:t>*Información con cohorte 20 de Noviembre 2021</a:t>
            </a:r>
          </a:p>
          <a:p>
            <a:r>
              <a:rPr lang="es-ES" sz="400" dirty="0"/>
              <a:t>Y.A.C.H.</a:t>
            </a:r>
            <a:endParaRPr lang="es-ES" sz="800" dirty="0"/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7EC49C62-F0E5-41BD-BF68-56C581A3C8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7826276"/>
              </p:ext>
            </p:extLst>
          </p:nvPr>
        </p:nvGraphicFramePr>
        <p:xfrm>
          <a:off x="126215" y="147210"/>
          <a:ext cx="2249290" cy="6443391"/>
        </p:xfrm>
        <a:graphic>
          <a:graphicData uri="http://schemas.openxmlformats.org/drawingml/2006/table">
            <a:tbl>
              <a:tblPr/>
              <a:tblGrid>
                <a:gridCol w="1778978">
                  <a:extLst>
                    <a:ext uri="{9D8B030D-6E8A-4147-A177-3AD203B41FA5}">
                      <a16:colId xmlns:a16="http://schemas.microsoft.com/office/drawing/2014/main" val="2595231229"/>
                    </a:ext>
                  </a:extLst>
                </a:gridCol>
                <a:gridCol w="470312">
                  <a:extLst>
                    <a:ext uri="{9D8B030D-6E8A-4147-A177-3AD203B41FA5}">
                      <a16:colId xmlns:a16="http://schemas.microsoft.com/office/drawing/2014/main" val="1197110336"/>
                    </a:ext>
                  </a:extLst>
                </a:gridCol>
              </a:tblGrid>
              <a:tr h="107682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Cobertura Muy Baja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18" marR="4218" marT="4218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18" marR="4218" marT="42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D0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6214685"/>
                  </a:ext>
                </a:extLst>
              </a:tr>
              <a:tr h="111724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Ancoraimes</a:t>
                      </a:r>
                      <a:endParaRPr lang="es-BO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A473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118428"/>
                  </a:ext>
                </a:extLst>
              </a:tr>
              <a:tr h="111724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Aucapata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A473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4358781"/>
                  </a:ext>
                </a:extLst>
              </a:tr>
              <a:tr h="111724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Caquiaviri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A473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4937695"/>
                  </a:ext>
                </a:extLst>
              </a:tr>
              <a:tr h="111724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Tito Yupanqui (Parquipujio)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A473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6078738"/>
                  </a:ext>
                </a:extLst>
              </a:tr>
              <a:tr h="111724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Humanata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A473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3333972"/>
                  </a:ext>
                </a:extLst>
              </a:tr>
              <a:tr h="111724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Apolo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A473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9274867"/>
                  </a:ext>
                </a:extLst>
              </a:tr>
              <a:tr h="111724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Calacoto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A473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6094087"/>
                  </a:ext>
                </a:extLst>
              </a:tr>
              <a:tr h="111724">
                <a:tc>
                  <a:txBody>
                    <a:bodyPr/>
                    <a:lstStyle/>
                    <a:p>
                      <a:pPr algn="l" fontAlgn="b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Gral. J.J. Perez (Charazani)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A473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5060523"/>
                  </a:ext>
                </a:extLst>
              </a:tr>
              <a:tr h="111724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Combaya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A473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1727544"/>
                  </a:ext>
                </a:extLst>
              </a:tr>
              <a:tr h="111724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Santiago De Callapa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A473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6247489"/>
                  </a:ext>
                </a:extLst>
              </a:tr>
              <a:tr h="111724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Sorata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A473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8306734"/>
                  </a:ext>
                </a:extLst>
              </a:tr>
              <a:tr h="111724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Curva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A473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6063659"/>
                  </a:ext>
                </a:extLst>
              </a:tr>
              <a:tr h="111724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Sapahaqui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A473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5957503"/>
                  </a:ext>
                </a:extLst>
              </a:tr>
              <a:tr h="107579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Coberturas Baja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83" marR="4083" marT="4083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83" marR="4083" marT="408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8618862"/>
                  </a:ext>
                </a:extLst>
              </a:tr>
              <a:tr h="111724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Catacora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111896"/>
                  </a:ext>
                </a:extLst>
              </a:tr>
              <a:tr h="111724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Pelechuco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0006556"/>
                  </a:ext>
                </a:extLst>
              </a:tr>
              <a:tr h="111724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Sica Sica (Villa Aroma)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902911"/>
                  </a:ext>
                </a:extLst>
              </a:tr>
              <a:tr h="111724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Mapiri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5138886"/>
                  </a:ext>
                </a:extLst>
              </a:tr>
              <a:tr h="111724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Ayata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7350294"/>
                  </a:ext>
                </a:extLst>
              </a:tr>
              <a:tr h="111724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Charaña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7583479"/>
                  </a:ext>
                </a:extLst>
              </a:tr>
              <a:tr h="111724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 Asunta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3875655"/>
                  </a:ext>
                </a:extLst>
              </a:tr>
              <a:tr h="111724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Mecapaca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2233977"/>
                  </a:ext>
                </a:extLst>
              </a:tr>
              <a:tr h="111724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Puerto Carabuco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528282"/>
                  </a:ext>
                </a:extLst>
              </a:tr>
              <a:tr h="111724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Batallas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013249"/>
                  </a:ext>
                </a:extLst>
              </a:tr>
              <a:tr h="111724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Mocomoco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0628318"/>
                  </a:ext>
                </a:extLst>
              </a:tr>
              <a:tr h="111724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Chacarilla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862265"/>
                  </a:ext>
                </a:extLst>
              </a:tr>
              <a:tr h="111724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Comanche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170308"/>
                  </a:ext>
                </a:extLst>
              </a:tr>
              <a:tr h="111724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Alto Beni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295254"/>
                  </a:ext>
                </a:extLst>
              </a:tr>
              <a:tr h="111724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Cairoma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2793575"/>
                  </a:ext>
                </a:extLst>
              </a:tr>
              <a:tr h="111724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Chuma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244424"/>
                  </a:ext>
                </a:extLst>
              </a:tr>
              <a:tr h="111724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Ichoca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1336724"/>
                  </a:ext>
                </a:extLst>
              </a:tr>
              <a:tr h="111724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Licoma Pampa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6693216"/>
                  </a:ext>
                </a:extLst>
              </a:tr>
              <a:tr h="111724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Santiago De Huata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0319169"/>
                  </a:ext>
                </a:extLst>
              </a:tr>
              <a:tr h="111724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Colquencha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5266013"/>
                  </a:ext>
                </a:extLst>
              </a:tr>
              <a:tr h="111724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Pucarani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3022701"/>
                  </a:ext>
                </a:extLst>
              </a:tr>
              <a:tr h="111724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Waldo Ballivian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829683"/>
                  </a:ext>
                </a:extLst>
              </a:tr>
              <a:tr h="111724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Caranavi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394717"/>
                  </a:ext>
                </a:extLst>
              </a:tr>
              <a:tr h="111724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Chulumani (V. De La Libertad)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116920"/>
                  </a:ext>
                </a:extLst>
              </a:tr>
              <a:tr h="111724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San Andres De Machaca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881943"/>
                  </a:ext>
                </a:extLst>
              </a:tr>
              <a:tr h="111724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Taraco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7810802"/>
                  </a:ext>
                </a:extLst>
              </a:tr>
              <a:tr h="111724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Copacabana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8001996"/>
                  </a:ext>
                </a:extLst>
              </a:tr>
              <a:tr h="111724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Malla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3467054"/>
                  </a:ext>
                </a:extLst>
              </a:tr>
              <a:tr h="111724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Tacacoma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82787"/>
                  </a:ext>
                </a:extLst>
              </a:tr>
            </a:tbl>
          </a:graphicData>
        </a:graphic>
      </p:graphicFrame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232540F8-B4B3-4D91-8E54-1F6A701049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320051"/>
              </p:ext>
            </p:extLst>
          </p:nvPr>
        </p:nvGraphicFramePr>
        <p:xfrm>
          <a:off x="2407925" y="147209"/>
          <a:ext cx="2037174" cy="4557033"/>
        </p:xfrm>
        <a:graphic>
          <a:graphicData uri="http://schemas.openxmlformats.org/drawingml/2006/table">
            <a:tbl>
              <a:tblPr/>
              <a:tblGrid>
                <a:gridCol w="1528149">
                  <a:extLst>
                    <a:ext uri="{9D8B030D-6E8A-4147-A177-3AD203B41FA5}">
                      <a16:colId xmlns:a16="http://schemas.microsoft.com/office/drawing/2014/main" val="3508852470"/>
                    </a:ext>
                  </a:extLst>
                </a:gridCol>
                <a:gridCol w="509025">
                  <a:extLst>
                    <a:ext uri="{9D8B030D-6E8A-4147-A177-3AD203B41FA5}">
                      <a16:colId xmlns:a16="http://schemas.microsoft.com/office/drawing/2014/main" val="2309482939"/>
                    </a:ext>
                  </a:extLst>
                </a:gridCol>
              </a:tblGrid>
              <a:tr h="11535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BO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Coberturas Baja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83" marR="4083" marT="4083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83" marR="4083" marT="40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4413938"/>
                  </a:ext>
                </a:extLst>
              </a:tr>
              <a:tr h="108128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Tiawanacu</a:t>
                      </a:r>
                      <a:endParaRPr lang="es-BO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469232"/>
                  </a:ext>
                </a:extLst>
              </a:tr>
              <a:tr h="108128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Guanay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3963698"/>
                  </a:ext>
                </a:extLst>
              </a:tr>
              <a:tr h="108128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Coripata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9541288"/>
                  </a:ext>
                </a:extLst>
              </a:tr>
              <a:tr h="108128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Inquisivi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420867"/>
                  </a:ext>
                </a:extLst>
              </a:tr>
              <a:tr h="108128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Puerto Perez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1414267"/>
                  </a:ext>
                </a:extLst>
              </a:tr>
              <a:tr h="108128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San Pedro De Curahuara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229607"/>
                  </a:ext>
                </a:extLst>
              </a:tr>
              <a:tr h="108128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Ayo Ayo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0888211"/>
                  </a:ext>
                </a:extLst>
              </a:tr>
              <a:tr h="108128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Coro Coro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2317675"/>
                  </a:ext>
                </a:extLst>
              </a:tr>
              <a:tr h="108128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Jesus De Machaca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7331654"/>
                  </a:ext>
                </a:extLst>
              </a:tr>
              <a:tr h="108128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Palos Blancos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9167698"/>
                  </a:ext>
                </a:extLst>
              </a:tr>
              <a:tr h="108128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Santiago De Machaca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886289"/>
                  </a:ext>
                </a:extLst>
              </a:tr>
              <a:tr h="108128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Coroico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259692"/>
                  </a:ext>
                </a:extLst>
              </a:tr>
              <a:tr h="108128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Irupana (Villa De Lanza)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47374"/>
                  </a:ext>
                </a:extLst>
              </a:tr>
              <a:tr h="108128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Quiabaya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106077"/>
                  </a:ext>
                </a:extLst>
              </a:tr>
              <a:tr h="108128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Papel Pampa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945778"/>
                  </a:ext>
                </a:extLst>
              </a:tr>
              <a:tr h="108128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Chua Cocani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330194"/>
                  </a:ext>
                </a:extLst>
              </a:tr>
              <a:tr h="108128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Huarina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6872787"/>
                  </a:ext>
                </a:extLst>
              </a:tr>
              <a:tr h="108128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Achacachi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7751293"/>
                  </a:ext>
                </a:extLst>
              </a:tr>
              <a:tr h="108128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Colquiri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0733333"/>
                  </a:ext>
                </a:extLst>
              </a:tr>
              <a:tr h="108128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Escoma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9077942"/>
                  </a:ext>
                </a:extLst>
              </a:tr>
              <a:tr h="108128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Cajuata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0319385"/>
                  </a:ext>
                </a:extLst>
              </a:tr>
              <a:tr h="108128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Calamarca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614068"/>
                  </a:ext>
                </a:extLst>
              </a:tr>
              <a:tr h="108128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Luribay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2090835"/>
                  </a:ext>
                </a:extLst>
              </a:tr>
              <a:tr h="108128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Palca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0982735"/>
                  </a:ext>
                </a:extLst>
              </a:tr>
              <a:tr h="108128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Patacamaya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5295"/>
                  </a:ext>
                </a:extLst>
              </a:tr>
              <a:tr h="108128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Teoponte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979449"/>
                  </a:ext>
                </a:extLst>
              </a:tr>
              <a:tr h="108128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Tipuani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4498625"/>
                  </a:ext>
                </a:extLst>
              </a:tr>
              <a:tr h="108128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Yaco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6608135"/>
                  </a:ext>
                </a:extLst>
              </a:tr>
              <a:tr h="108128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Huatajata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5712516"/>
                  </a:ext>
                </a:extLst>
              </a:tr>
              <a:tr h="108128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Laja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590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5990157"/>
                  </a:ext>
                </a:extLst>
              </a:tr>
            </a:tbl>
          </a:graphicData>
        </a:graphic>
      </p:graphicFrame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22B573E5-0B5C-47F1-B3C4-81138F7E1E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6161704"/>
              </p:ext>
            </p:extLst>
          </p:nvPr>
        </p:nvGraphicFramePr>
        <p:xfrm>
          <a:off x="4477519" y="147209"/>
          <a:ext cx="2126481" cy="2640330"/>
        </p:xfrm>
        <a:graphic>
          <a:graphicData uri="http://schemas.openxmlformats.org/drawingml/2006/table">
            <a:tbl>
              <a:tblPr/>
              <a:tblGrid>
                <a:gridCol w="1528562">
                  <a:extLst>
                    <a:ext uri="{9D8B030D-6E8A-4147-A177-3AD203B41FA5}">
                      <a16:colId xmlns:a16="http://schemas.microsoft.com/office/drawing/2014/main" val="3993016938"/>
                    </a:ext>
                  </a:extLst>
                </a:gridCol>
                <a:gridCol w="597919">
                  <a:extLst>
                    <a:ext uri="{9D8B030D-6E8A-4147-A177-3AD203B41FA5}">
                      <a16:colId xmlns:a16="http://schemas.microsoft.com/office/drawing/2014/main" val="3689955206"/>
                    </a:ext>
                  </a:extLst>
                </a:gridCol>
              </a:tblGrid>
              <a:tr h="88617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Cobertura Buena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5016739"/>
                  </a:ext>
                </a:extLst>
              </a:tr>
              <a:tr h="88617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Desaguadero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6897719"/>
                  </a:ext>
                </a:extLst>
              </a:tr>
              <a:tr h="88617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El Alto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7775994"/>
                  </a:ext>
                </a:extLst>
              </a:tr>
              <a:tr h="88617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Collana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1964298"/>
                  </a:ext>
                </a:extLst>
              </a:tr>
              <a:tr h="88617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Guaqui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1563125"/>
                  </a:ext>
                </a:extLst>
              </a:tr>
              <a:tr h="88617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Ixiamas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4569373"/>
                  </a:ext>
                </a:extLst>
              </a:tr>
              <a:tr h="88617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Puerto Acosta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5706766"/>
                  </a:ext>
                </a:extLst>
              </a:tr>
              <a:tr h="88617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San Pedro De Tiquina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5068995"/>
                  </a:ext>
                </a:extLst>
              </a:tr>
              <a:tr h="88617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Umala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6598356"/>
                  </a:ext>
                </a:extLst>
              </a:tr>
              <a:tr h="88617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Nazacara De Pacajes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9328639"/>
                  </a:ext>
                </a:extLst>
              </a:tr>
              <a:tr h="88617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Quime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3908585"/>
                  </a:ext>
                </a:extLst>
              </a:tr>
              <a:tr h="88617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Yanacachi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531913"/>
                  </a:ext>
                </a:extLst>
              </a:tr>
              <a:tr h="88617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San Buena Ventura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594937"/>
                  </a:ext>
                </a:extLst>
              </a:tr>
              <a:tr h="88617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Viacha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2142888"/>
                  </a:ext>
                </a:extLst>
              </a:tr>
              <a:tr h="88617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Cobertura Muy Buena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AC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621281"/>
                  </a:ext>
                </a:extLst>
              </a:tr>
              <a:tr h="88617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Achocalla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8AC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439771"/>
                  </a:ext>
                </a:extLst>
              </a:tr>
              <a:tr h="88617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Cobertura Excelente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CA0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3916304"/>
                  </a:ext>
                </a:extLst>
              </a:tr>
              <a:tr h="88617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 Paz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0CA0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87561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2280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1205AA70-7916-4E77-994F-BB5EBE2293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1" r="20560"/>
          <a:stretch/>
        </p:blipFill>
        <p:spPr>
          <a:xfrm>
            <a:off x="4856279" y="73438"/>
            <a:ext cx="5489595" cy="6512685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C82DF4A7-65BA-4CAA-BE1A-23B19C9A1D3E}"/>
              </a:ext>
            </a:extLst>
          </p:cNvPr>
          <p:cNvSpPr txBox="1"/>
          <p:nvPr/>
        </p:nvSpPr>
        <p:spPr>
          <a:xfrm>
            <a:off x="9673904" y="23701"/>
            <a:ext cx="256572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/>
              <a:t>POTOSÍ: COBERTURA DE VACUNACIÓN CON 2DA DOSIS</a:t>
            </a:r>
          </a:p>
          <a:p>
            <a:pPr algn="ctr"/>
            <a:r>
              <a:rPr lang="es-ES" sz="2000" dirty="0"/>
              <a:t>al 20 de Noviembre 2021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754CB79-84AA-4526-B1B9-201354DA8D20}"/>
              </a:ext>
            </a:extLst>
          </p:cNvPr>
          <p:cNvSpPr txBox="1"/>
          <p:nvPr/>
        </p:nvSpPr>
        <p:spPr>
          <a:xfrm>
            <a:off x="8924637" y="6235752"/>
            <a:ext cx="33149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Fuente: </a:t>
            </a:r>
            <a:r>
              <a:rPr lang="es-ES" sz="800" dirty="0" err="1"/>
              <a:t>RNVe</a:t>
            </a:r>
            <a:r>
              <a:rPr lang="es-ES" sz="800" dirty="0"/>
              <a:t>, Dirección de Epidemiologia (Ministerio de Salud y Deportes)</a:t>
            </a:r>
          </a:p>
          <a:p>
            <a:r>
              <a:rPr lang="es-ES" sz="800" dirty="0"/>
              <a:t>*Información con cohorte 20 de Noviembre 2021</a:t>
            </a:r>
          </a:p>
          <a:p>
            <a:r>
              <a:rPr lang="es-ES" sz="400" dirty="0"/>
              <a:t>Y.A.C.H.</a:t>
            </a:r>
            <a:endParaRPr lang="es-ES" sz="800" dirty="0"/>
          </a:p>
        </p:txBody>
      </p:sp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ECC70555-CAAB-4DC3-9A65-4498B10D5E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77750"/>
              </p:ext>
            </p:extLst>
          </p:nvPr>
        </p:nvGraphicFramePr>
        <p:xfrm>
          <a:off x="2856889" y="2360081"/>
          <a:ext cx="2126481" cy="969700"/>
        </p:xfrm>
        <a:graphic>
          <a:graphicData uri="http://schemas.openxmlformats.org/drawingml/2006/table">
            <a:tbl>
              <a:tblPr firstRow="1" bandRow="1"/>
              <a:tblGrid>
                <a:gridCol w="215875">
                  <a:extLst>
                    <a:ext uri="{9D8B030D-6E8A-4147-A177-3AD203B41FA5}">
                      <a16:colId xmlns:a16="http://schemas.microsoft.com/office/drawing/2014/main" val="3267364903"/>
                    </a:ext>
                  </a:extLst>
                </a:gridCol>
                <a:gridCol w="819194">
                  <a:extLst>
                    <a:ext uri="{9D8B030D-6E8A-4147-A177-3AD203B41FA5}">
                      <a16:colId xmlns:a16="http://schemas.microsoft.com/office/drawing/2014/main" val="1375016487"/>
                    </a:ext>
                  </a:extLst>
                </a:gridCol>
                <a:gridCol w="68165">
                  <a:extLst>
                    <a:ext uri="{9D8B030D-6E8A-4147-A177-3AD203B41FA5}">
                      <a16:colId xmlns:a16="http://schemas.microsoft.com/office/drawing/2014/main" val="3525204869"/>
                    </a:ext>
                  </a:extLst>
                </a:gridCol>
                <a:gridCol w="1023247">
                  <a:extLst>
                    <a:ext uri="{9D8B030D-6E8A-4147-A177-3AD203B41FA5}">
                      <a16:colId xmlns:a16="http://schemas.microsoft.com/office/drawing/2014/main" val="4018669883"/>
                    </a:ext>
                  </a:extLst>
                </a:gridCol>
              </a:tblGrid>
              <a:tr h="156364"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473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a 20 %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BO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60" marR="11060" marT="110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l" fontAlgn="t">
                        <a:buNone/>
                      </a:pPr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   Municipios</a:t>
                      </a:r>
                    </a:p>
                  </a:txBody>
                  <a:tcPr marL="11060" marR="11060" marT="1106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5441383"/>
                  </a:ext>
                </a:extLst>
              </a:tr>
              <a:tr h="156364"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A73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 a 40 %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BO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60" marR="11060" marT="110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l" fontAlgn="t">
                        <a:buNone/>
                      </a:pPr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 Municipios</a:t>
                      </a:r>
                    </a:p>
                  </a:txBody>
                  <a:tcPr marL="11060" marR="11060" marT="1106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98102901"/>
                  </a:ext>
                </a:extLst>
              </a:tr>
              <a:tr h="174694"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53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 a 60 %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BO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60" marR="11060" marT="110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   Municipios</a:t>
                      </a:r>
                    </a:p>
                  </a:txBody>
                  <a:tcPr marL="11060" marR="11060" marT="1106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33032096"/>
                  </a:ext>
                </a:extLst>
              </a:tr>
              <a:tr h="156364"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E0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 a 80 %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BO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60" marR="11060" marT="110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   Municipios</a:t>
                      </a:r>
                    </a:p>
                  </a:txBody>
                  <a:tcPr marL="11060" marR="11060" marT="1106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6110395"/>
                  </a:ext>
                </a:extLst>
              </a:tr>
              <a:tr h="156364"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861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 a 100 %</a:t>
                      </a:r>
                    </a:p>
                  </a:txBody>
                  <a:tcPr marL="11060" marR="11060" marT="11060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s-BO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60" marR="11060" marT="1106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B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  Municipios</a:t>
                      </a:r>
                    </a:p>
                  </a:txBody>
                  <a:tcPr marL="11060" marR="11060" marT="11060" marB="0" anchor="ctr">
                    <a:lnL w="317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2559580"/>
                  </a:ext>
                </a:extLst>
              </a:tr>
            </a:tbl>
          </a:graphicData>
        </a:graphic>
      </p:graphicFrame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8DE5DEF2-01D7-480D-BBC4-3FCB7E7083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2771776"/>
              </p:ext>
            </p:extLst>
          </p:nvPr>
        </p:nvGraphicFramePr>
        <p:xfrm>
          <a:off x="134787" y="180584"/>
          <a:ext cx="2671360" cy="4571867"/>
        </p:xfrm>
        <a:graphic>
          <a:graphicData uri="http://schemas.openxmlformats.org/drawingml/2006/table">
            <a:tbl>
              <a:tblPr/>
              <a:tblGrid>
                <a:gridCol w="1870952">
                  <a:extLst>
                    <a:ext uri="{9D8B030D-6E8A-4147-A177-3AD203B41FA5}">
                      <a16:colId xmlns:a16="http://schemas.microsoft.com/office/drawing/2014/main" val="2932702486"/>
                    </a:ext>
                  </a:extLst>
                </a:gridCol>
                <a:gridCol w="800408">
                  <a:extLst>
                    <a:ext uri="{9D8B030D-6E8A-4147-A177-3AD203B41FA5}">
                      <a16:colId xmlns:a16="http://schemas.microsoft.com/office/drawing/2014/main" val="2564751746"/>
                    </a:ext>
                  </a:extLst>
                </a:gridCol>
              </a:tblGrid>
              <a:tr h="105608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BO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Cobertura Muy Baja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1" marR="6601" marT="6601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s-BO" sz="1000" b="0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1" marR="6601" marT="6601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100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3349040"/>
                  </a:ext>
                </a:extLst>
              </a:tr>
              <a:tr h="105608"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San Pedro De Buena Vista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100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426"/>
                  </a:ext>
                </a:extLst>
              </a:tr>
              <a:tr h="105608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Tinguipaya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100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7018188"/>
                  </a:ext>
                </a:extLst>
              </a:tr>
              <a:tr h="105608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Acacio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100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08679"/>
                  </a:ext>
                </a:extLst>
              </a:tr>
              <a:tr h="105608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Chuquihuta Ayllu Jucumani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100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2279752"/>
                  </a:ext>
                </a:extLst>
              </a:tr>
              <a:tr h="105608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Colquechaca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100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813631"/>
                  </a:ext>
                </a:extLst>
              </a:tr>
              <a:tr h="105608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Toro Toro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100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2612369"/>
                  </a:ext>
                </a:extLst>
              </a:tr>
              <a:tr h="105608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Belen De Urmiri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100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2307722"/>
                  </a:ext>
                </a:extLst>
              </a:tr>
              <a:tr h="105608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Pocoata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100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8304982"/>
                  </a:ext>
                </a:extLst>
              </a:tr>
              <a:tr h="105608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San Antonio De Esmoruco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100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5131001"/>
                  </a:ext>
                </a:extLst>
              </a:tr>
              <a:tr h="105608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BO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Coberturas Baja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1" marR="6601" marT="6601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s-BO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1" marR="6601" marT="6601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CA7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81079"/>
                  </a:ext>
                </a:extLst>
              </a:tr>
              <a:tr h="105608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Ravelo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CA7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484311"/>
                  </a:ext>
                </a:extLst>
              </a:tr>
              <a:tr h="105608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Mojinete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CA7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826821"/>
                  </a:ext>
                </a:extLst>
              </a:tr>
              <a:tr h="105608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Ckochas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CA7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720006"/>
                  </a:ext>
                </a:extLst>
              </a:tr>
              <a:tr h="105608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Chayanta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CA7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2732294"/>
                  </a:ext>
                </a:extLst>
              </a:tr>
              <a:tr h="105608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Ocuri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CA7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9252736"/>
                  </a:ext>
                </a:extLst>
              </a:tr>
              <a:tr h="105608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Puna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CA7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6973055"/>
                  </a:ext>
                </a:extLst>
              </a:tr>
              <a:tr h="105608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Porco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CA7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4177381"/>
                  </a:ext>
                </a:extLst>
              </a:tr>
              <a:tr h="105608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Tacobamba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CA7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0994551"/>
                  </a:ext>
                </a:extLst>
              </a:tr>
              <a:tr h="105608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Chaqui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CA7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0903071"/>
                  </a:ext>
                </a:extLst>
              </a:tr>
              <a:tr h="105608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San P.De Quemes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CA7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8118503"/>
                  </a:ext>
                </a:extLst>
              </a:tr>
              <a:tr h="105608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Llica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CA7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0085377"/>
                  </a:ext>
                </a:extLst>
              </a:tr>
              <a:tr h="105608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Tomave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CA7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7629952"/>
                  </a:ext>
                </a:extLst>
              </a:tr>
              <a:tr h="105608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Uncia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CA7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9191896"/>
                  </a:ext>
                </a:extLst>
              </a:tr>
              <a:tr h="105608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Betanzos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CA7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3540839"/>
                  </a:ext>
                </a:extLst>
              </a:tr>
              <a:tr h="105608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Yocalla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CA7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597496"/>
                  </a:ext>
                </a:extLst>
              </a:tr>
              <a:tr h="105608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Arampampa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CA7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2287775"/>
                  </a:ext>
                </a:extLst>
              </a:tr>
              <a:tr h="105608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Sacaca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CA7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139657"/>
                  </a:ext>
                </a:extLst>
              </a:tr>
              <a:tr h="105608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San P. De Lipez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CA7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2296980"/>
                  </a:ext>
                </a:extLst>
              </a:tr>
              <a:tr h="105608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Cotagaita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CA7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549839"/>
                  </a:ext>
                </a:extLst>
              </a:tr>
              <a:tr h="105608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Caiza "D"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CA7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2075333"/>
                  </a:ext>
                </a:extLst>
              </a:tr>
            </a:tbl>
          </a:graphicData>
        </a:graphic>
      </p:graphicFrame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DF9BE8B8-F90E-4A3D-A73F-7209CC61D3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1571572"/>
              </p:ext>
            </p:extLst>
          </p:nvPr>
        </p:nvGraphicFramePr>
        <p:xfrm>
          <a:off x="2856889" y="180584"/>
          <a:ext cx="2671359" cy="2090538"/>
        </p:xfrm>
        <a:graphic>
          <a:graphicData uri="http://schemas.openxmlformats.org/drawingml/2006/table">
            <a:tbl>
              <a:tblPr/>
              <a:tblGrid>
                <a:gridCol w="1870950">
                  <a:extLst>
                    <a:ext uri="{9D8B030D-6E8A-4147-A177-3AD203B41FA5}">
                      <a16:colId xmlns:a16="http://schemas.microsoft.com/office/drawing/2014/main" val="3539687313"/>
                    </a:ext>
                  </a:extLst>
                </a:gridCol>
                <a:gridCol w="800409">
                  <a:extLst>
                    <a:ext uri="{9D8B030D-6E8A-4147-A177-3AD203B41FA5}">
                      <a16:colId xmlns:a16="http://schemas.microsoft.com/office/drawing/2014/main" val="3578015413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BO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Cobertura Buena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1" marR="6601" marT="6601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s-BO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1" marR="6601" marT="6601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5235892"/>
                  </a:ext>
                </a:extLst>
              </a:tr>
              <a:tr h="105608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Caripuyo</a:t>
                      </a:r>
                      <a:endParaRPr lang="es-BO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AF5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3329245"/>
                  </a:ext>
                </a:extLst>
              </a:tr>
              <a:tr h="105608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Vitichi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AF5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6835807"/>
                  </a:ext>
                </a:extLst>
              </a:tr>
              <a:tr h="105608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Llallagua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AF5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7095628"/>
                  </a:ext>
                </a:extLst>
              </a:tr>
              <a:tr h="105608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Tahua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AF5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0735225"/>
                  </a:ext>
                </a:extLst>
              </a:tr>
              <a:tr h="105608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Villazon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AF5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9377506"/>
                  </a:ext>
                </a:extLst>
              </a:tr>
              <a:tr h="105608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BO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Cobertura Muy Buena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1" marR="6601" marT="6601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s-BO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1" marR="6601" marT="6601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8DCA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329630"/>
                  </a:ext>
                </a:extLst>
              </a:tr>
              <a:tr h="105608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Uyuni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8DCA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801396"/>
                  </a:ext>
                </a:extLst>
              </a:tr>
              <a:tr h="105608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Potosí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8DCA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5659138"/>
                  </a:ext>
                </a:extLst>
              </a:tr>
              <a:tr h="105608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Colcha "K"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8DCA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2812623"/>
                  </a:ext>
                </a:extLst>
              </a:tr>
              <a:tr h="105608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San Agustin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8DCA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706419"/>
                  </a:ext>
                </a:extLst>
              </a:tr>
              <a:tr h="105608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BO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Cobertura Excelente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1" marR="6601" marT="6601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s-BO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1" marR="6601" marT="6601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9439072"/>
                  </a:ext>
                </a:extLst>
              </a:tr>
              <a:tr h="105608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Tupiza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22861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1765882"/>
                  </a:ext>
                </a:extLst>
              </a:tr>
              <a:tr h="105608">
                <a:tc>
                  <a:txBody>
                    <a:bodyPr/>
                    <a:lstStyle/>
                    <a:p>
                      <a:pPr algn="l" fontAlgn="b"/>
                      <a:r>
                        <a:rPr lang="es-B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Atocha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BO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22861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14736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10310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1686</TotalTime>
  <Words>2178</Words>
  <Application>Microsoft Office PowerPoint</Application>
  <PresentationFormat>Personalizado</PresentationFormat>
  <Paragraphs>931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Yessid Alan Coya Huarita</dc:creator>
  <cp:lastModifiedBy>Yessid</cp:lastModifiedBy>
  <cp:revision>40</cp:revision>
  <dcterms:created xsi:type="dcterms:W3CDTF">2021-08-26T15:00:53Z</dcterms:created>
  <dcterms:modified xsi:type="dcterms:W3CDTF">2021-11-21T04:35:14Z</dcterms:modified>
</cp:coreProperties>
</file>