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65" r:id="rId3"/>
    <p:sldId id="264" r:id="rId4"/>
    <p:sldId id="263" r:id="rId5"/>
    <p:sldId id="260" r:id="rId6"/>
    <p:sldId id="261" r:id="rId7"/>
    <p:sldId id="262" r:id="rId8"/>
    <p:sldId id="257" r:id="rId9"/>
    <p:sldId id="259" r:id="rId10"/>
    <p:sldId id="258" r:id="rId11"/>
  </p:sldIdLst>
  <p:sldSz cx="12239625" cy="6659563"/>
  <p:notesSz cx="6858000" cy="9144000"/>
  <p:defaultTextStyle>
    <a:defPPr>
      <a:defRPr lang="en-US"/>
    </a:defPPr>
    <a:lvl1pPr marL="0" algn="l" defTabSz="45712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21" algn="l" defTabSz="45712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44" algn="l" defTabSz="45712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365" algn="l" defTabSz="45712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487" algn="l" defTabSz="45712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608" algn="l" defTabSz="45712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731" algn="l" defTabSz="45712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852" algn="l" defTabSz="45712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975" algn="l" defTabSz="45712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20" userDrawn="1">
          <p15:clr>
            <a:srgbClr val="A4A3A4"/>
          </p15:clr>
        </p15:guide>
        <p15:guide id="2" pos="385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DCA53"/>
    <a:srgbClr val="FFFFFF"/>
    <a:srgbClr val="FEED01"/>
    <a:srgbClr val="FF1009"/>
    <a:srgbClr val="208AB0"/>
    <a:srgbClr val="F84A33"/>
    <a:srgbClr val="FAF63F"/>
    <a:srgbClr val="3EA31B"/>
    <a:srgbClr val="68DF81"/>
    <a:srgbClr val="FCA7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248" autoAdjust="0"/>
    <p:restoredTop sz="94394" autoAdjust="0"/>
  </p:normalViewPr>
  <p:slideViewPr>
    <p:cSldViewPr snapToGrid="0">
      <p:cViewPr varScale="1">
        <p:scale>
          <a:sx n="75" d="100"/>
          <a:sy n="75" d="100"/>
        </p:scale>
        <p:origin x="762" y="54"/>
      </p:cViewPr>
      <p:guideLst>
        <p:guide orient="horz" pos="2120"/>
        <p:guide pos="385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9953" y="1089888"/>
            <a:ext cx="9179719" cy="2318515"/>
          </a:xfrm>
        </p:spPr>
        <p:txBody>
          <a:bodyPr anchor="b"/>
          <a:lstStyle>
            <a:lvl1pPr algn="ctr">
              <a:defRPr sz="5826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9953" y="3497814"/>
            <a:ext cx="9179719" cy="1607852"/>
          </a:xfrm>
        </p:spPr>
        <p:txBody>
          <a:bodyPr/>
          <a:lstStyle>
            <a:lvl1pPr marL="0" indent="0" algn="ctr">
              <a:buNone/>
              <a:defRPr sz="2330"/>
            </a:lvl1pPr>
            <a:lvl2pPr marL="443984" indent="0" algn="ctr">
              <a:buNone/>
              <a:defRPr sz="1942"/>
            </a:lvl2pPr>
            <a:lvl3pPr marL="887968" indent="0" algn="ctr">
              <a:buNone/>
              <a:defRPr sz="1748"/>
            </a:lvl3pPr>
            <a:lvl4pPr marL="1331952" indent="0" algn="ctr">
              <a:buNone/>
              <a:defRPr sz="1554"/>
            </a:lvl4pPr>
            <a:lvl5pPr marL="1775937" indent="0" algn="ctr">
              <a:buNone/>
              <a:defRPr sz="1554"/>
            </a:lvl5pPr>
            <a:lvl6pPr marL="2219920" indent="0" algn="ctr">
              <a:buNone/>
              <a:defRPr sz="1554"/>
            </a:lvl6pPr>
            <a:lvl7pPr marL="2663904" indent="0" algn="ctr">
              <a:buNone/>
              <a:defRPr sz="1554"/>
            </a:lvl7pPr>
            <a:lvl8pPr marL="3107887" indent="0" algn="ctr">
              <a:buNone/>
              <a:defRPr sz="1554"/>
            </a:lvl8pPr>
            <a:lvl9pPr marL="3551872" indent="0" algn="ctr">
              <a:buNone/>
              <a:defRPr sz="1554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7C956-5E0A-48D9-8FE2-349983D6AF7B}" type="datetimeFigureOut">
              <a:rPr lang="es-BO" smtClean="0"/>
              <a:t>27/11/2021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2F6CA-40EE-46BA-BDF5-3A3FB2E218D2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423177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7C956-5E0A-48D9-8FE2-349983D6AF7B}" type="datetimeFigureOut">
              <a:rPr lang="es-BO" smtClean="0"/>
              <a:t>27/11/2021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2F6CA-40EE-46BA-BDF5-3A3FB2E218D2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130615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58984" y="354561"/>
            <a:ext cx="2639169" cy="5643672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41475" y="354561"/>
            <a:ext cx="7764512" cy="5643672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7C956-5E0A-48D9-8FE2-349983D6AF7B}" type="datetimeFigureOut">
              <a:rPr lang="es-BO" smtClean="0"/>
              <a:t>27/11/2021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2F6CA-40EE-46BA-BDF5-3A3FB2E218D2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45457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7C956-5E0A-48D9-8FE2-349983D6AF7B}" type="datetimeFigureOut">
              <a:rPr lang="es-BO" smtClean="0"/>
              <a:t>27/11/2021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2F6CA-40EE-46BA-BDF5-3A3FB2E218D2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445199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5100" y="1660268"/>
            <a:ext cx="10556677" cy="2770193"/>
          </a:xfrm>
        </p:spPr>
        <p:txBody>
          <a:bodyPr anchor="b"/>
          <a:lstStyle>
            <a:lvl1pPr>
              <a:defRPr sz="5826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5100" y="4456667"/>
            <a:ext cx="10556677" cy="1456779"/>
          </a:xfrm>
        </p:spPr>
        <p:txBody>
          <a:bodyPr/>
          <a:lstStyle>
            <a:lvl1pPr marL="0" indent="0">
              <a:buNone/>
              <a:defRPr sz="2330">
                <a:solidFill>
                  <a:schemeClr val="tx1">
                    <a:tint val="75000"/>
                  </a:schemeClr>
                </a:solidFill>
              </a:defRPr>
            </a:lvl1pPr>
            <a:lvl2pPr marL="443984" indent="0">
              <a:buNone/>
              <a:defRPr sz="1942">
                <a:solidFill>
                  <a:schemeClr val="tx1">
                    <a:tint val="75000"/>
                  </a:schemeClr>
                </a:solidFill>
              </a:defRPr>
            </a:lvl2pPr>
            <a:lvl3pPr marL="887968" indent="0">
              <a:buNone/>
              <a:defRPr sz="1748">
                <a:solidFill>
                  <a:schemeClr val="tx1">
                    <a:tint val="75000"/>
                  </a:schemeClr>
                </a:solidFill>
              </a:defRPr>
            </a:lvl3pPr>
            <a:lvl4pPr marL="1331952" indent="0">
              <a:buNone/>
              <a:defRPr sz="1554">
                <a:solidFill>
                  <a:schemeClr val="tx1">
                    <a:tint val="75000"/>
                  </a:schemeClr>
                </a:solidFill>
              </a:defRPr>
            </a:lvl4pPr>
            <a:lvl5pPr marL="1775937" indent="0">
              <a:buNone/>
              <a:defRPr sz="1554">
                <a:solidFill>
                  <a:schemeClr val="tx1">
                    <a:tint val="75000"/>
                  </a:schemeClr>
                </a:solidFill>
              </a:defRPr>
            </a:lvl5pPr>
            <a:lvl6pPr marL="2219920" indent="0">
              <a:buNone/>
              <a:defRPr sz="1554">
                <a:solidFill>
                  <a:schemeClr val="tx1">
                    <a:tint val="75000"/>
                  </a:schemeClr>
                </a:solidFill>
              </a:defRPr>
            </a:lvl6pPr>
            <a:lvl7pPr marL="2663904" indent="0">
              <a:buNone/>
              <a:defRPr sz="1554">
                <a:solidFill>
                  <a:schemeClr val="tx1">
                    <a:tint val="75000"/>
                  </a:schemeClr>
                </a:solidFill>
              </a:defRPr>
            </a:lvl7pPr>
            <a:lvl8pPr marL="3107887" indent="0">
              <a:buNone/>
              <a:defRPr sz="1554">
                <a:solidFill>
                  <a:schemeClr val="tx1">
                    <a:tint val="75000"/>
                  </a:schemeClr>
                </a:solidFill>
              </a:defRPr>
            </a:lvl8pPr>
            <a:lvl9pPr marL="3551872" indent="0">
              <a:buNone/>
              <a:defRPr sz="155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7C956-5E0A-48D9-8FE2-349983D6AF7B}" type="datetimeFigureOut">
              <a:rPr lang="es-BO" smtClean="0"/>
              <a:t>27/11/2021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2F6CA-40EE-46BA-BDF5-3A3FB2E218D2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662004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1474" y="1772799"/>
            <a:ext cx="5201841" cy="422543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6310" y="1772799"/>
            <a:ext cx="5201841" cy="422543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7C956-5E0A-48D9-8FE2-349983D6AF7B}" type="datetimeFigureOut">
              <a:rPr lang="es-BO" smtClean="0"/>
              <a:t>27/11/2021</a:t>
            </a:fld>
            <a:endParaRPr lang="es-B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2F6CA-40EE-46BA-BDF5-3A3FB2E218D2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071795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068" y="354561"/>
            <a:ext cx="10556677" cy="128720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3070" y="1632518"/>
            <a:ext cx="5177936" cy="800072"/>
          </a:xfrm>
        </p:spPr>
        <p:txBody>
          <a:bodyPr anchor="b"/>
          <a:lstStyle>
            <a:lvl1pPr marL="0" indent="0">
              <a:buNone/>
              <a:defRPr sz="2330" b="1"/>
            </a:lvl1pPr>
            <a:lvl2pPr marL="443984" indent="0">
              <a:buNone/>
              <a:defRPr sz="1942" b="1"/>
            </a:lvl2pPr>
            <a:lvl3pPr marL="887968" indent="0">
              <a:buNone/>
              <a:defRPr sz="1748" b="1"/>
            </a:lvl3pPr>
            <a:lvl4pPr marL="1331952" indent="0">
              <a:buNone/>
              <a:defRPr sz="1554" b="1"/>
            </a:lvl4pPr>
            <a:lvl5pPr marL="1775937" indent="0">
              <a:buNone/>
              <a:defRPr sz="1554" b="1"/>
            </a:lvl5pPr>
            <a:lvl6pPr marL="2219920" indent="0">
              <a:buNone/>
              <a:defRPr sz="1554" b="1"/>
            </a:lvl6pPr>
            <a:lvl7pPr marL="2663904" indent="0">
              <a:buNone/>
              <a:defRPr sz="1554" b="1"/>
            </a:lvl7pPr>
            <a:lvl8pPr marL="3107887" indent="0">
              <a:buNone/>
              <a:defRPr sz="1554" b="1"/>
            </a:lvl8pPr>
            <a:lvl9pPr marL="3551872" indent="0">
              <a:buNone/>
              <a:defRPr sz="1554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3070" y="2432591"/>
            <a:ext cx="5177936" cy="357797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6311" y="1632518"/>
            <a:ext cx="5203435" cy="800072"/>
          </a:xfrm>
        </p:spPr>
        <p:txBody>
          <a:bodyPr anchor="b"/>
          <a:lstStyle>
            <a:lvl1pPr marL="0" indent="0">
              <a:buNone/>
              <a:defRPr sz="2330" b="1"/>
            </a:lvl1pPr>
            <a:lvl2pPr marL="443984" indent="0">
              <a:buNone/>
              <a:defRPr sz="1942" b="1"/>
            </a:lvl2pPr>
            <a:lvl3pPr marL="887968" indent="0">
              <a:buNone/>
              <a:defRPr sz="1748" b="1"/>
            </a:lvl3pPr>
            <a:lvl4pPr marL="1331952" indent="0">
              <a:buNone/>
              <a:defRPr sz="1554" b="1"/>
            </a:lvl4pPr>
            <a:lvl5pPr marL="1775937" indent="0">
              <a:buNone/>
              <a:defRPr sz="1554" b="1"/>
            </a:lvl5pPr>
            <a:lvl6pPr marL="2219920" indent="0">
              <a:buNone/>
              <a:defRPr sz="1554" b="1"/>
            </a:lvl6pPr>
            <a:lvl7pPr marL="2663904" indent="0">
              <a:buNone/>
              <a:defRPr sz="1554" b="1"/>
            </a:lvl7pPr>
            <a:lvl8pPr marL="3107887" indent="0">
              <a:buNone/>
              <a:defRPr sz="1554" b="1"/>
            </a:lvl8pPr>
            <a:lvl9pPr marL="3551872" indent="0">
              <a:buNone/>
              <a:defRPr sz="1554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6311" y="2432591"/>
            <a:ext cx="5203435" cy="357797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7C956-5E0A-48D9-8FE2-349983D6AF7B}" type="datetimeFigureOut">
              <a:rPr lang="es-BO" smtClean="0"/>
              <a:t>27/11/2021</a:t>
            </a:fld>
            <a:endParaRPr lang="es-B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2F6CA-40EE-46BA-BDF5-3A3FB2E218D2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4437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7C956-5E0A-48D9-8FE2-349983D6AF7B}" type="datetimeFigureOut">
              <a:rPr lang="es-BO" smtClean="0"/>
              <a:t>27/11/2021</a:t>
            </a:fld>
            <a:endParaRPr lang="es-B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2F6CA-40EE-46BA-BDF5-3A3FB2E218D2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945783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7C956-5E0A-48D9-8FE2-349983D6AF7B}" type="datetimeFigureOut">
              <a:rPr lang="es-BO" smtClean="0"/>
              <a:t>27/11/2021</a:t>
            </a:fld>
            <a:endParaRPr lang="es-B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2F6CA-40EE-46BA-BDF5-3A3FB2E218D2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88760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070" y="443971"/>
            <a:ext cx="3947598" cy="1553898"/>
          </a:xfrm>
        </p:spPr>
        <p:txBody>
          <a:bodyPr anchor="b"/>
          <a:lstStyle>
            <a:lvl1pPr>
              <a:defRPr sz="3108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03435" y="958855"/>
            <a:ext cx="6196310" cy="4732606"/>
          </a:xfrm>
        </p:spPr>
        <p:txBody>
          <a:bodyPr/>
          <a:lstStyle>
            <a:lvl1pPr>
              <a:defRPr sz="3108"/>
            </a:lvl1pPr>
            <a:lvl2pPr>
              <a:defRPr sz="2718"/>
            </a:lvl2pPr>
            <a:lvl3pPr>
              <a:defRPr sz="2330"/>
            </a:lvl3pPr>
            <a:lvl4pPr>
              <a:defRPr sz="1942"/>
            </a:lvl4pPr>
            <a:lvl5pPr>
              <a:defRPr sz="1942"/>
            </a:lvl5pPr>
            <a:lvl6pPr>
              <a:defRPr sz="1942"/>
            </a:lvl6pPr>
            <a:lvl7pPr>
              <a:defRPr sz="1942"/>
            </a:lvl7pPr>
            <a:lvl8pPr>
              <a:defRPr sz="1942"/>
            </a:lvl8pPr>
            <a:lvl9pPr>
              <a:defRPr sz="1942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3070" y="1997870"/>
            <a:ext cx="3947598" cy="3701299"/>
          </a:xfrm>
        </p:spPr>
        <p:txBody>
          <a:bodyPr/>
          <a:lstStyle>
            <a:lvl1pPr marL="0" indent="0">
              <a:buNone/>
              <a:defRPr sz="1554"/>
            </a:lvl1pPr>
            <a:lvl2pPr marL="443984" indent="0">
              <a:buNone/>
              <a:defRPr sz="1360"/>
            </a:lvl2pPr>
            <a:lvl3pPr marL="887968" indent="0">
              <a:buNone/>
              <a:defRPr sz="1164"/>
            </a:lvl3pPr>
            <a:lvl4pPr marL="1331952" indent="0">
              <a:buNone/>
              <a:defRPr sz="970"/>
            </a:lvl4pPr>
            <a:lvl5pPr marL="1775937" indent="0">
              <a:buNone/>
              <a:defRPr sz="970"/>
            </a:lvl5pPr>
            <a:lvl6pPr marL="2219920" indent="0">
              <a:buNone/>
              <a:defRPr sz="970"/>
            </a:lvl6pPr>
            <a:lvl7pPr marL="2663904" indent="0">
              <a:buNone/>
              <a:defRPr sz="970"/>
            </a:lvl7pPr>
            <a:lvl8pPr marL="3107887" indent="0">
              <a:buNone/>
              <a:defRPr sz="970"/>
            </a:lvl8pPr>
            <a:lvl9pPr marL="3551872" indent="0">
              <a:buNone/>
              <a:defRPr sz="97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7C956-5E0A-48D9-8FE2-349983D6AF7B}" type="datetimeFigureOut">
              <a:rPr lang="es-BO" smtClean="0"/>
              <a:t>27/11/2021</a:t>
            </a:fld>
            <a:endParaRPr lang="es-B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2F6CA-40EE-46BA-BDF5-3A3FB2E218D2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071502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070" y="443971"/>
            <a:ext cx="3947598" cy="1553898"/>
          </a:xfrm>
        </p:spPr>
        <p:txBody>
          <a:bodyPr anchor="b"/>
          <a:lstStyle>
            <a:lvl1pPr>
              <a:defRPr sz="3108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03435" y="958855"/>
            <a:ext cx="6196310" cy="4732606"/>
          </a:xfrm>
        </p:spPr>
        <p:txBody>
          <a:bodyPr anchor="t"/>
          <a:lstStyle>
            <a:lvl1pPr marL="0" indent="0">
              <a:buNone/>
              <a:defRPr sz="3108"/>
            </a:lvl1pPr>
            <a:lvl2pPr marL="443984" indent="0">
              <a:buNone/>
              <a:defRPr sz="2718"/>
            </a:lvl2pPr>
            <a:lvl3pPr marL="887968" indent="0">
              <a:buNone/>
              <a:defRPr sz="2330"/>
            </a:lvl3pPr>
            <a:lvl4pPr marL="1331952" indent="0">
              <a:buNone/>
              <a:defRPr sz="1942"/>
            </a:lvl4pPr>
            <a:lvl5pPr marL="1775937" indent="0">
              <a:buNone/>
              <a:defRPr sz="1942"/>
            </a:lvl5pPr>
            <a:lvl6pPr marL="2219920" indent="0">
              <a:buNone/>
              <a:defRPr sz="1942"/>
            </a:lvl6pPr>
            <a:lvl7pPr marL="2663904" indent="0">
              <a:buNone/>
              <a:defRPr sz="1942"/>
            </a:lvl7pPr>
            <a:lvl8pPr marL="3107887" indent="0">
              <a:buNone/>
              <a:defRPr sz="1942"/>
            </a:lvl8pPr>
            <a:lvl9pPr marL="3551872" indent="0">
              <a:buNone/>
              <a:defRPr sz="1942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3070" y="1997870"/>
            <a:ext cx="3947598" cy="3701299"/>
          </a:xfrm>
        </p:spPr>
        <p:txBody>
          <a:bodyPr/>
          <a:lstStyle>
            <a:lvl1pPr marL="0" indent="0">
              <a:buNone/>
              <a:defRPr sz="1554"/>
            </a:lvl1pPr>
            <a:lvl2pPr marL="443984" indent="0">
              <a:buNone/>
              <a:defRPr sz="1360"/>
            </a:lvl2pPr>
            <a:lvl3pPr marL="887968" indent="0">
              <a:buNone/>
              <a:defRPr sz="1164"/>
            </a:lvl3pPr>
            <a:lvl4pPr marL="1331952" indent="0">
              <a:buNone/>
              <a:defRPr sz="970"/>
            </a:lvl4pPr>
            <a:lvl5pPr marL="1775937" indent="0">
              <a:buNone/>
              <a:defRPr sz="970"/>
            </a:lvl5pPr>
            <a:lvl6pPr marL="2219920" indent="0">
              <a:buNone/>
              <a:defRPr sz="970"/>
            </a:lvl6pPr>
            <a:lvl7pPr marL="2663904" indent="0">
              <a:buNone/>
              <a:defRPr sz="970"/>
            </a:lvl7pPr>
            <a:lvl8pPr marL="3107887" indent="0">
              <a:buNone/>
              <a:defRPr sz="970"/>
            </a:lvl8pPr>
            <a:lvl9pPr marL="3551872" indent="0">
              <a:buNone/>
              <a:defRPr sz="97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7C956-5E0A-48D9-8FE2-349983D6AF7B}" type="datetimeFigureOut">
              <a:rPr lang="es-BO" smtClean="0"/>
              <a:t>27/11/2021</a:t>
            </a:fld>
            <a:endParaRPr lang="es-B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2F6CA-40EE-46BA-BDF5-3A3FB2E218D2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77395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1474" y="354561"/>
            <a:ext cx="10556677" cy="12872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1474" y="1772799"/>
            <a:ext cx="10556677" cy="42254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41474" y="6172429"/>
            <a:ext cx="2753916" cy="3545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6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67C956-5E0A-48D9-8FE2-349983D6AF7B}" type="datetimeFigureOut">
              <a:rPr lang="es-BO" smtClean="0"/>
              <a:t>27/11/2021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54376" y="6172429"/>
            <a:ext cx="4130873" cy="3545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6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44235" y="6172429"/>
            <a:ext cx="2753916" cy="3545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6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32F6CA-40EE-46BA-BDF5-3A3FB2E218D2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412468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887968" rtl="0" eaLnBrk="1" latinLnBrk="0" hangingPunct="1">
        <a:lnSpc>
          <a:spcPct val="90000"/>
        </a:lnSpc>
        <a:spcBef>
          <a:spcPct val="0"/>
        </a:spcBef>
        <a:buNone/>
        <a:defRPr sz="427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1992" indent="-221992" algn="l" defTabSz="887968" rtl="0" eaLnBrk="1" latinLnBrk="0" hangingPunct="1">
        <a:lnSpc>
          <a:spcPct val="90000"/>
        </a:lnSpc>
        <a:spcBef>
          <a:spcPts val="970"/>
        </a:spcBef>
        <a:buFont typeface="Arial" panose="020B0604020202020204" pitchFamily="34" charset="0"/>
        <a:buChar char="•"/>
        <a:defRPr sz="2718" kern="1200">
          <a:solidFill>
            <a:schemeClr val="tx1"/>
          </a:solidFill>
          <a:latin typeface="+mn-lt"/>
          <a:ea typeface="+mn-ea"/>
          <a:cs typeface="+mn-cs"/>
        </a:defRPr>
      </a:lvl1pPr>
      <a:lvl2pPr marL="665976" indent="-221992" algn="l" defTabSz="887968" rtl="0" eaLnBrk="1" latinLnBrk="0" hangingPunct="1">
        <a:lnSpc>
          <a:spcPct val="90000"/>
        </a:lnSpc>
        <a:spcBef>
          <a:spcPts val="486"/>
        </a:spcBef>
        <a:buFont typeface="Arial" panose="020B0604020202020204" pitchFamily="34" charset="0"/>
        <a:buChar char="•"/>
        <a:defRPr sz="2330" kern="1200">
          <a:solidFill>
            <a:schemeClr val="tx1"/>
          </a:solidFill>
          <a:latin typeface="+mn-lt"/>
          <a:ea typeface="+mn-ea"/>
          <a:cs typeface="+mn-cs"/>
        </a:defRPr>
      </a:lvl2pPr>
      <a:lvl3pPr marL="1109959" indent="-221992" algn="l" defTabSz="887968" rtl="0" eaLnBrk="1" latinLnBrk="0" hangingPunct="1">
        <a:lnSpc>
          <a:spcPct val="90000"/>
        </a:lnSpc>
        <a:spcBef>
          <a:spcPts val="486"/>
        </a:spcBef>
        <a:buFont typeface="Arial" panose="020B0604020202020204" pitchFamily="34" charset="0"/>
        <a:buChar char="•"/>
        <a:defRPr sz="1942" kern="1200">
          <a:solidFill>
            <a:schemeClr val="tx1"/>
          </a:solidFill>
          <a:latin typeface="+mn-lt"/>
          <a:ea typeface="+mn-ea"/>
          <a:cs typeface="+mn-cs"/>
        </a:defRPr>
      </a:lvl3pPr>
      <a:lvl4pPr marL="1553944" indent="-221992" algn="l" defTabSz="887968" rtl="0" eaLnBrk="1" latinLnBrk="0" hangingPunct="1">
        <a:lnSpc>
          <a:spcPct val="90000"/>
        </a:lnSpc>
        <a:spcBef>
          <a:spcPts val="486"/>
        </a:spcBef>
        <a:buFont typeface="Arial" panose="020B0604020202020204" pitchFamily="34" charset="0"/>
        <a:buChar char="•"/>
        <a:defRPr sz="1748" kern="1200">
          <a:solidFill>
            <a:schemeClr val="tx1"/>
          </a:solidFill>
          <a:latin typeface="+mn-lt"/>
          <a:ea typeface="+mn-ea"/>
          <a:cs typeface="+mn-cs"/>
        </a:defRPr>
      </a:lvl4pPr>
      <a:lvl5pPr marL="1997928" indent="-221992" algn="l" defTabSz="887968" rtl="0" eaLnBrk="1" latinLnBrk="0" hangingPunct="1">
        <a:lnSpc>
          <a:spcPct val="90000"/>
        </a:lnSpc>
        <a:spcBef>
          <a:spcPts val="486"/>
        </a:spcBef>
        <a:buFont typeface="Arial" panose="020B0604020202020204" pitchFamily="34" charset="0"/>
        <a:buChar char="•"/>
        <a:defRPr sz="1748" kern="1200">
          <a:solidFill>
            <a:schemeClr val="tx1"/>
          </a:solidFill>
          <a:latin typeface="+mn-lt"/>
          <a:ea typeface="+mn-ea"/>
          <a:cs typeface="+mn-cs"/>
        </a:defRPr>
      </a:lvl5pPr>
      <a:lvl6pPr marL="2441911" indent="-221992" algn="l" defTabSz="887968" rtl="0" eaLnBrk="1" latinLnBrk="0" hangingPunct="1">
        <a:lnSpc>
          <a:spcPct val="90000"/>
        </a:lnSpc>
        <a:spcBef>
          <a:spcPts val="486"/>
        </a:spcBef>
        <a:buFont typeface="Arial" panose="020B0604020202020204" pitchFamily="34" charset="0"/>
        <a:buChar char="•"/>
        <a:defRPr sz="1748" kern="1200">
          <a:solidFill>
            <a:schemeClr val="tx1"/>
          </a:solidFill>
          <a:latin typeface="+mn-lt"/>
          <a:ea typeface="+mn-ea"/>
          <a:cs typeface="+mn-cs"/>
        </a:defRPr>
      </a:lvl6pPr>
      <a:lvl7pPr marL="2885896" indent="-221992" algn="l" defTabSz="887968" rtl="0" eaLnBrk="1" latinLnBrk="0" hangingPunct="1">
        <a:lnSpc>
          <a:spcPct val="90000"/>
        </a:lnSpc>
        <a:spcBef>
          <a:spcPts val="486"/>
        </a:spcBef>
        <a:buFont typeface="Arial" panose="020B0604020202020204" pitchFamily="34" charset="0"/>
        <a:buChar char="•"/>
        <a:defRPr sz="1748" kern="1200">
          <a:solidFill>
            <a:schemeClr val="tx1"/>
          </a:solidFill>
          <a:latin typeface="+mn-lt"/>
          <a:ea typeface="+mn-ea"/>
          <a:cs typeface="+mn-cs"/>
        </a:defRPr>
      </a:lvl7pPr>
      <a:lvl8pPr marL="3329880" indent="-221992" algn="l" defTabSz="887968" rtl="0" eaLnBrk="1" latinLnBrk="0" hangingPunct="1">
        <a:lnSpc>
          <a:spcPct val="90000"/>
        </a:lnSpc>
        <a:spcBef>
          <a:spcPts val="486"/>
        </a:spcBef>
        <a:buFont typeface="Arial" panose="020B0604020202020204" pitchFamily="34" charset="0"/>
        <a:buChar char="•"/>
        <a:defRPr sz="1748" kern="1200">
          <a:solidFill>
            <a:schemeClr val="tx1"/>
          </a:solidFill>
          <a:latin typeface="+mn-lt"/>
          <a:ea typeface="+mn-ea"/>
          <a:cs typeface="+mn-cs"/>
        </a:defRPr>
      </a:lvl8pPr>
      <a:lvl9pPr marL="3773863" indent="-221992" algn="l" defTabSz="887968" rtl="0" eaLnBrk="1" latinLnBrk="0" hangingPunct="1">
        <a:lnSpc>
          <a:spcPct val="90000"/>
        </a:lnSpc>
        <a:spcBef>
          <a:spcPts val="486"/>
        </a:spcBef>
        <a:buFont typeface="Arial" panose="020B0604020202020204" pitchFamily="34" charset="0"/>
        <a:buChar char="•"/>
        <a:defRPr sz="174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87968" rtl="0" eaLnBrk="1" latinLnBrk="0" hangingPunct="1">
        <a:defRPr sz="1748" kern="1200">
          <a:solidFill>
            <a:schemeClr val="tx1"/>
          </a:solidFill>
          <a:latin typeface="+mn-lt"/>
          <a:ea typeface="+mn-ea"/>
          <a:cs typeface="+mn-cs"/>
        </a:defRPr>
      </a:lvl1pPr>
      <a:lvl2pPr marL="443984" algn="l" defTabSz="887968" rtl="0" eaLnBrk="1" latinLnBrk="0" hangingPunct="1">
        <a:defRPr sz="1748" kern="1200">
          <a:solidFill>
            <a:schemeClr val="tx1"/>
          </a:solidFill>
          <a:latin typeface="+mn-lt"/>
          <a:ea typeface="+mn-ea"/>
          <a:cs typeface="+mn-cs"/>
        </a:defRPr>
      </a:lvl2pPr>
      <a:lvl3pPr marL="887968" algn="l" defTabSz="887968" rtl="0" eaLnBrk="1" latinLnBrk="0" hangingPunct="1">
        <a:defRPr sz="1748" kern="1200">
          <a:solidFill>
            <a:schemeClr val="tx1"/>
          </a:solidFill>
          <a:latin typeface="+mn-lt"/>
          <a:ea typeface="+mn-ea"/>
          <a:cs typeface="+mn-cs"/>
        </a:defRPr>
      </a:lvl3pPr>
      <a:lvl4pPr marL="1331952" algn="l" defTabSz="887968" rtl="0" eaLnBrk="1" latinLnBrk="0" hangingPunct="1">
        <a:defRPr sz="1748" kern="1200">
          <a:solidFill>
            <a:schemeClr val="tx1"/>
          </a:solidFill>
          <a:latin typeface="+mn-lt"/>
          <a:ea typeface="+mn-ea"/>
          <a:cs typeface="+mn-cs"/>
        </a:defRPr>
      </a:lvl4pPr>
      <a:lvl5pPr marL="1775937" algn="l" defTabSz="887968" rtl="0" eaLnBrk="1" latinLnBrk="0" hangingPunct="1">
        <a:defRPr sz="1748" kern="1200">
          <a:solidFill>
            <a:schemeClr val="tx1"/>
          </a:solidFill>
          <a:latin typeface="+mn-lt"/>
          <a:ea typeface="+mn-ea"/>
          <a:cs typeface="+mn-cs"/>
        </a:defRPr>
      </a:lvl5pPr>
      <a:lvl6pPr marL="2219920" algn="l" defTabSz="887968" rtl="0" eaLnBrk="1" latinLnBrk="0" hangingPunct="1">
        <a:defRPr sz="1748" kern="1200">
          <a:solidFill>
            <a:schemeClr val="tx1"/>
          </a:solidFill>
          <a:latin typeface="+mn-lt"/>
          <a:ea typeface="+mn-ea"/>
          <a:cs typeface="+mn-cs"/>
        </a:defRPr>
      </a:lvl6pPr>
      <a:lvl7pPr marL="2663904" algn="l" defTabSz="887968" rtl="0" eaLnBrk="1" latinLnBrk="0" hangingPunct="1">
        <a:defRPr sz="1748" kern="1200">
          <a:solidFill>
            <a:schemeClr val="tx1"/>
          </a:solidFill>
          <a:latin typeface="+mn-lt"/>
          <a:ea typeface="+mn-ea"/>
          <a:cs typeface="+mn-cs"/>
        </a:defRPr>
      </a:lvl7pPr>
      <a:lvl8pPr marL="3107887" algn="l" defTabSz="887968" rtl="0" eaLnBrk="1" latinLnBrk="0" hangingPunct="1">
        <a:defRPr sz="1748" kern="1200">
          <a:solidFill>
            <a:schemeClr val="tx1"/>
          </a:solidFill>
          <a:latin typeface="+mn-lt"/>
          <a:ea typeface="+mn-ea"/>
          <a:cs typeface="+mn-cs"/>
        </a:defRPr>
      </a:lvl8pPr>
      <a:lvl9pPr marL="3551872" algn="l" defTabSz="887968" rtl="0" eaLnBrk="1" latinLnBrk="0" hangingPunct="1">
        <a:defRPr sz="174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712120C7-7AB3-43DC-9040-AB4FDD657F2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49" r="25810"/>
          <a:stretch/>
        </p:blipFill>
        <p:spPr>
          <a:xfrm>
            <a:off x="1295554" y="38100"/>
            <a:ext cx="6349845" cy="6579248"/>
          </a:xfrm>
          <a:prstGeom prst="rect">
            <a:avLst/>
          </a:prstGeom>
        </p:spPr>
      </p:pic>
      <p:sp>
        <p:nvSpPr>
          <p:cNvPr id="13" name="Rectángulo redondeado 4">
            <a:extLst>
              <a:ext uri="{FF2B5EF4-FFF2-40B4-BE49-F238E27FC236}">
                <a16:creationId xmlns:a16="http://schemas.microsoft.com/office/drawing/2014/main" id="{B87746AE-300D-4C36-A23F-F25C3D5C5148}"/>
              </a:ext>
            </a:extLst>
          </p:cNvPr>
          <p:cNvSpPr/>
          <p:nvPr/>
        </p:nvSpPr>
        <p:spPr>
          <a:xfrm>
            <a:off x="6506011" y="314259"/>
            <a:ext cx="4616164" cy="98445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BOLIVIA: Cobertura de Vacunación</a:t>
            </a:r>
          </a:p>
          <a:p>
            <a:pPr algn="ctr"/>
            <a:r>
              <a:rPr lang="es-E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Contra la COVID-19</a:t>
            </a:r>
          </a:p>
          <a:p>
            <a:pPr algn="ctr"/>
            <a:r>
              <a:rPr lang="es-ES" sz="2000" b="1" dirty="0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1ra Dosis al 27 de Noviembre 2021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A02E7753-8E5F-491B-809E-095F0082284C}"/>
              </a:ext>
            </a:extLst>
          </p:cNvPr>
          <p:cNvSpPr txBox="1"/>
          <p:nvPr/>
        </p:nvSpPr>
        <p:spPr>
          <a:xfrm>
            <a:off x="5346700" y="5787938"/>
            <a:ext cx="68421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Fuente: </a:t>
            </a:r>
            <a:r>
              <a:rPr lang="es-ES" sz="1200" dirty="0" err="1">
                <a:latin typeface="Arial" panose="020B0604020202020204" pitchFamily="34" charset="0"/>
                <a:cs typeface="Arial" panose="020B0604020202020204" pitchFamily="34" charset="0"/>
              </a:rPr>
              <a:t>RNVe</a:t>
            </a:r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, Programa Nacional de Vigilancia de Enfermedades Endémicas y Epidémicas - DGE (Ministerio de Salud y Deportes)</a:t>
            </a:r>
          </a:p>
          <a:p>
            <a:r>
              <a:rPr lang="es-ES" sz="1200" dirty="0"/>
              <a:t>*Información con cohorte 27 de Noviembre 2021</a:t>
            </a:r>
          </a:p>
          <a:p>
            <a:r>
              <a:rPr lang="es-ES" sz="1200" dirty="0"/>
              <a:t>Y.A.C.H.</a:t>
            </a:r>
          </a:p>
        </p:txBody>
      </p:sp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859A8B76-6D3D-40BC-A9E7-D944D4CD22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6915559"/>
              </p:ext>
            </p:extLst>
          </p:nvPr>
        </p:nvGraphicFramePr>
        <p:xfrm>
          <a:off x="7483285" y="1957218"/>
          <a:ext cx="3779802" cy="1809624"/>
        </p:xfrm>
        <a:graphic>
          <a:graphicData uri="http://schemas.openxmlformats.org/drawingml/2006/table">
            <a:tbl>
              <a:tblPr firstRow="1" bandRow="1"/>
              <a:tblGrid>
                <a:gridCol w="345137">
                  <a:extLst>
                    <a:ext uri="{9D8B030D-6E8A-4147-A177-3AD203B41FA5}">
                      <a16:colId xmlns:a16="http://schemas.microsoft.com/office/drawing/2014/main" val="1562932618"/>
                    </a:ext>
                  </a:extLst>
                </a:gridCol>
                <a:gridCol w="1504264">
                  <a:extLst>
                    <a:ext uri="{9D8B030D-6E8A-4147-A177-3AD203B41FA5}">
                      <a16:colId xmlns:a16="http://schemas.microsoft.com/office/drawing/2014/main" val="1436418119"/>
                    </a:ext>
                  </a:extLst>
                </a:gridCol>
                <a:gridCol w="561859">
                  <a:extLst>
                    <a:ext uri="{9D8B030D-6E8A-4147-A177-3AD203B41FA5}">
                      <a16:colId xmlns:a16="http://schemas.microsoft.com/office/drawing/2014/main" val="3329742243"/>
                    </a:ext>
                  </a:extLst>
                </a:gridCol>
                <a:gridCol w="1368542">
                  <a:extLst>
                    <a:ext uri="{9D8B030D-6E8A-4147-A177-3AD203B41FA5}">
                      <a16:colId xmlns:a16="http://schemas.microsoft.com/office/drawing/2014/main" val="2600264345"/>
                    </a:ext>
                  </a:extLst>
                </a:gridCol>
              </a:tblGrid>
              <a:tr h="248919">
                <a:tc>
                  <a:txBody>
                    <a:bodyPr/>
                    <a:lstStyle/>
                    <a:p>
                      <a:pPr algn="r"/>
                      <a:endParaRPr lang="es-BO" sz="17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100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BO" sz="17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Menor a 20 %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BO" sz="17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18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BO" sz="17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Municipios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89878855"/>
                  </a:ext>
                </a:extLst>
              </a:tr>
              <a:tr h="248919">
                <a:tc>
                  <a:txBody>
                    <a:bodyPr/>
                    <a:lstStyle/>
                    <a:p>
                      <a:pPr algn="r"/>
                      <a:endParaRPr lang="es-BO" sz="17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A73D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BO" sz="17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20 a 40 %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7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116</a:t>
                      </a:r>
                      <a:endParaRPr lang="es-BO" sz="17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BO" sz="17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Municipios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61471034"/>
                  </a:ext>
                </a:extLst>
              </a:tr>
              <a:tr h="248919">
                <a:tc>
                  <a:txBody>
                    <a:bodyPr/>
                    <a:lstStyle/>
                    <a:p>
                      <a:pPr algn="r"/>
                      <a:endParaRPr lang="es-BO" sz="17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ED0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BO" sz="17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40 a 60 %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BO" sz="17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110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BO" sz="17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Municipios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4898102"/>
                  </a:ext>
                </a:extLst>
              </a:tr>
              <a:tr h="248919">
                <a:tc>
                  <a:txBody>
                    <a:bodyPr/>
                    <a:lstStyle/>
                    <a:p>
                      <a:pPr algn="r"/>
                      <a:endParaRPr lang="es-BO" sz="17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2DF8A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7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6</a:t>
                      </a:r>
                      <a:r>
                        <a:rPr lang="es-BO" sz="17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 a 80 %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BO" sz="17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66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BO" sz="17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Municipios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0715795"/>
                  </a:ext>
                </a:extLst>
              </a:tr>
              <a:tr h="248919">
                <a:tc>
                  <a:txBody>
                    <a:bodyPr/>
                    <a:lstStyle/>
                    <a:p>
                      <a:pPr algn="r"/>
                      <a:endParaRPr lang="es-BO" sz="17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A02B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7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8</a:t>
                      </a:r>
                      <a:r>
                        <a:rPr lang="es-BO" sz="17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 a 100 %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7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29</a:t>
                      </a:r>
                      <a:endParaRPr lang="es-BO" sz="17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BO" sz="17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Municipios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16172990"/>
                  </a:ext>
                </a:extLst>
              </a:tr>
              <a:tr h="24694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BO" sz="17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CC2E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BO" sz="17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Lagos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BO" sz="17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s-B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748935"/>
                  </a:ext>
                </a:extLst>
              </a:tr>
              <a:tr h="24694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BO" sz="17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BO" sz="17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Salares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BO" sz="17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s-B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2463429"/>
                  </a:ext>
                </a:extLst>
              </a:tr>
            </a:tbl>
          </a:graphicData>
        </a:graphic>
      </p:graphicFrame>
      <p:sp>
        <p:nvSpPr>
          <p:cNvPr id="7" name="Rectángulo 6">
            <a:extLst>
              <a:ext uri="{FF2B5EF4-FFF2-40B4-BE49-F238E27FC236}">
                <a16:creationId xmlns:a16="http://schemas.microsoft.com/office/drawing/2014/main" id="{CB1A5539-51EC-4760-B37A-3E5A16C45658}"/>
              </a:ext>
            </a:extLst>
          </p:cNvPr>
          <p:cNvSpPr/>
          <p:nvPr/>
        </p:nvSpPr>
        <p:spPr>
          <a:xfrm>
            <a:off x="7496603" y="3510758"/>
            <a:ext cx="320247" cy="252909"/>
          </a:xfrm>
          <a:prstGeom prst="rect">
            <a:avLst/>
          </a:prstGeom>
          <a:pattFill prst="openDmnd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8126054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871F5F8D-1FDF-4B14-859F-5AAD8F54304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43" t="7437" r="9410" b="8970"/>
          <a:stretch/>
        </p:blipFill>
        <p:spPr>
          <a:xfrm>
            <a:off x="4028073" y="495300"/>
            <a:ext cx="6583878" cy="5566845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4F90AABB-A1AF-4FC3-A54B-369B28C79001}"/>
              </a:ext>
            </a:extLst>
          </p:cNvPr>
          <p:cNvSpPr txBox="1"/>
          <p:nvPr/>
        </p:nvSpPr>
        <p:spPr>
          <a:xfrm>
            <a:off x="9606478" y="0"/>
            <a:ext cx="252000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/>
              <a:t>ORURO: COBERTURA DE VACUNACIÓN CON 1RA DOSIS </a:t>
            </a:r>
          </a:p>
          <a:p>
            <a:pPr algn="ctr"/>
            <a:r>
              <a:rPr lang="es-ES" sz="2000" dirty="0"/>
              <a:t>al 27 de Noviembre 2021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8CA41981-C006-427E-9C57-5AAF8933CCE1}"/>
              </a:ext>
            </a:extLst>
          </p:cNvPr>
          <p:cNvSpPr txBox="1"/>
          <p:nvPr/>
        </p:nvSpPr>
        <p:spPr>
          <a:xfrm>
            <a:off x="8924637" y="6235752"/>
            <a:ext cx="33149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/>
              <a:t>Fuente: </a:t>
            </a:r>
            <a:r>
              <a:rPr lang="es-ES" sz="800" dirty="0" err="1"/>
              <a:t>RNVe</a:t>
            </a:r>
            <a:r>
              <a:rPr lang="es-ES" sz="800" dirty="0"/>
              <a:t>, Dirección de Epidemiologia (Ministerio de Salud y Deportes)</a:t>
            </a:r>
          </a:p>
          <a:p>
            <a:r>
              <a:rPr lang="es-ES" sz="800" dirty="0"/>
              <a:t>*Información con cohorte 27 de Noviembre 2021</a:t>
            </a:r>
          </a:p>
          <a:p>
            <a:r>
              <a:rPr lang="es-ES" sz="400" dirty="0"/>
              <a:t>Y.A.C.H.</a:t>
            </a:r>
            <a:endParaRPr lang="es-ES" sz="800" dirty="0"/>
          </a:p>
        </p:txBody>
      </p: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AC91D540-1D66-4FD5-818F-19F3F0F2DB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3735903"/>
              </p:ext>
            </p:extLst>
          </p:nvPr>
        </p:nvGraphicFramePr>
        <p:xfrm>
          <a:off x="223494" y="141474"/>
          <a:ext cx="2520000" cy="5844471"/>
        </p:xfrm>
        <a:graphic>
          <a:graphicData uri="http://schemas.openxmlformats.org/drawingml/2006/table">
            <a:tbl>
              <a:tblPr/>
              <a:tblGrid>
                <a:gridCol w="1903383">
                  <a:extLst>
                    <a:ext uri="{9D8B030D-6E8A-4147-A177-3AD203B41FA5}">
                      <a16:colId xmlns:a16="http://schemas.microsoft.com/office/drawing/2014/main" val="3964873090"/>
                    </a:ext>
                  </a:extLst>
                </a:gridCol>
                <a:gridCol w="616617">
                  <a:extLst>
                    <a:ext uri="{9D8B030D-6E8A-4147-A177-3AD203B41FA5}">
                      <a16:colId xmlns:a16="http://schemas.microsoft.com/office/drawing/2014/main" val="3281905893"/>
                    </a:ext>
                  </a:extLst>
                </a:gridCol>
              </a:tblGrid>
              <a:tr h="8068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BO" sz="9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Cobertura Muy Baja</a:t>
                      </a:r>
                      <a:endParaRPr lang="es-E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05" marR="4405" marT="44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05" marR="4405" marT="44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D0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80631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Cruz De </a:t>
                      </a:r>
                      <a:r>
                        <a:rPr lang="es-E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Machacamarca</a:t>
                      </a:r>
                      <a:endParaRPr lang="es-E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0" i="0" u="none" strike="noStrike">
                          <a:solidFill>
                            <a:srgbClr val="F2F2F2"/>
                          </a:solidFill>
                          <a:effectLst/>
                          <a:latin typeface="Arial" panose="020B0604020202020204" pitchFamily="34" charset="0"/>
                        </a:rPr>
                        <a:t>6%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D0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9012208"/>
                  </a:ext>
                </a:extLst>
              </a:tr>
              <a:tr h="80680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Escara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0" i="0" u="none" strike="noStrike">
                          <a:solidFill>
                            <a:srgbClr val="F2F2F2"/>
                          </a:solidFill>
                          <a:effectLst/>
                          <a:latin typeface="Arial" panose="020B0604020202020204" pitchFamily="34" charset="0"/>
                        </a:rPr>
                        <a:t>9%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D0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5774688"/>
                  </a:ext>
                </a:extLst>
              </a:tr>
              <a:tr h="80680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Todos Santos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0" i="0" u="none" strike="noStrike">
                          <a:solidFill>
                            <a:srgbClr val="F2F2F2"/>
                          </a:solidFill>
                          <a:effectLst/>
                          <a:latin typeface="Arial" panose="020B0604020202020204" pitchFamily="34" charset="0"/>
                        </a:rPr>
                        <a:t>17%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D0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5563491"/>
                  </a:ext>
                </a:extLst>
              </a:tr>
              <a:tr h="80680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El Choro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0" i="0" u="none" strike="noStrike" dirty="0">
                          <a:solidFill>
                            <a:srgbClr val="F2F2F2"/>
                          </a:solidFill>
                          <a:effectLst/>
                          <a:latin typeface="Arial" panose="020B0604020202020204" pitchFamily="34" charset="0"/>
                        </a:rPr>
                        <a:t>18%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D0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2964736"/>
                  </a:ext>
                </a:extLst>
              </a:tr>
              <a:tr h="8068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BO" sz="9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Coberturas Baja</a:t>
                      </a:r>
                      <a:endParaRPr lang="es-E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05" marR="4405" marT="44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05" marR="4405" marT="44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4907952"/>
                  </a:ext>
                </a:extLst>
              </a:tr>
              <a:tr h="80680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Esmeralda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5297240"/>
                  </a:ext>
                </a:extLst>
              </a:tr>
              <a:tr h="80680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Chipaya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740109"/>
                  </a:ext>
                </a:extLst>
              </a:tr>
              <a:tr h="80680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Carangas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2897479"/>
                  </a:ext>
                </a:extLst>
              </a:tr>
              <a:tr h="80680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Santiago De Huari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0549549"/>
                  </a:ext>
                </a:extLst>
              </a:tr>
              <a:tr h="80680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Toledo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9793436"/>
                  </a:ext>
                </a:extLst>
              </a:tr>
              <a:tr h="80680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Salinas De Garci Mendoza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31%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5215844"/>
                  </a:ext>
                </a:extLst>
              </a:tr>
              <a:tr h="80680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La Rivera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33%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7740452"/>
                  </a:ext>
                </a:extLst>
              </a:tr>
              <a:tr h="80680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Santuario De Quillacas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9358518"/>
                  </a:ext>
                </a:extLst>
              </a:tr>
              <a:tr h="8068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BO" sz="9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Cobertura Buena</a:t>
                      </a:r>
                      <a:endParaRPr lang="es-E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05" marR="4405" marT="44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05" marR="4405" marT="44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6395812"/>
                  </a:ext>
                </a:extLst>
              </a:tr>
              <a:tr h="80680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Corque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41%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0938899"/>
                  </a:ext>
                </a:extLst>
              </a:tr>
              <a:tr h="80680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Sabaya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41%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973266"/>
                  </a:ext>
                </a:extLst>
              </a:tr>
              <a:tr h="80680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Andamarca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42%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8282325"/>
                  </a:ext>
                </a:extLst>
              </a:tr>
              <a:tr h="80680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Belen De Andamarca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43%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1088843"/>
                  </a:ext>
                </a:extLst>
              </a:tr>
              <a:tr h="80680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Coipasa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43%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23640"/>
                  </a:ext>
                </a:extLst>
              </a:tr>
              <a:tr h="80680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Challapata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45%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4678263"/>
                  </a:ext>
                </a:extLst>
              </a:tr>
              <a:tr h="80680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Turco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47%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5105818"/>
                  </a:ext>
                </a:extLst>
              </a:tr>
              <a:tr h="80680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Yunguyo De Litoral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47%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2680169"/>
                  </a:ext>
                </a:extLst>
              </a:tr>
              <a:tr h="80680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Poopo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48%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3682388"/>
                  </a:ext>
                </a:extLst>
              </a:tr>
              <a:tr h="80680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Choque Cota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49%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8008445"/>
                  </a:ext>
                </a:extLst>
              </a:tr>
              <a:tr h="80680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Caracollo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1604686"/>
                  </a:ext>
                </a:extLst>
              </a:tr>
              <a:tr h="149356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Eucaliptus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53%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7572236"/>
                  </a:ext>
                </a:extLst>
              </a:tr>
              <a:tr h="80680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Pampa Aullagas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53%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2338337"/>
                  </a:ext>
                </a:extLst>
              </a:tr>
              <a:tr h="80680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Pazña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53%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2642356"/>
                  </a:ext>
                </a:extLst>
              </a:tr>
              <a:tr h="80680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Totora(Orr)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54%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9966342"/>
                  </a:ext>
                </a:extLst>
              </a:tr>
              <a:tr h="80680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Soracachi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55%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9809994"/>
                  </a:ext>
                </a:extLst>
              </a:tr>
              <a:tr h="8068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BO" sz="9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Cobertura Muy Buena</a:t>
                      </a:r>
                      <a:endParaRPr lang="es-E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05" marR="4405" marT="44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05" marR="4405" marT="44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ACA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6870059"/>
                  </a:ext>
                </a:extLst>
              </a:tr>
              <a:tr h="80680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Huayllamarca</a:t>
                      </a:r>
                      <a:endParaRPr lang="es-E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62%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CA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4142941"/>
                  </a:ext>
                </a:extLst>
              </a:tr>
              <a:tr h="80680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Huanuni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63%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CA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5883346"/>
                  </a:ext>
                </a:extLst>
              </a:tr>
              <a:tr h="80680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Machacamarca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64%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CA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2262724"/>
                  </a:ext>
                </a:extLst>
              </a:tr>
              <a:tr h="80680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Curahuara De Carangas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67%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CA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1769580"/>
                  </a:ext>
                </a:extLst>
              </a:tr>
              <a:tr h="8068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BO" sz="9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Cobertura Excelente</a:t>
                      </a:r>
                      <a:endParaRPr lang="es-E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05" marR="4405" marT="44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05" marR="4405" marT="44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CA02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410306"/>
                  </a:ext>
                </a:extLst>
              </a:tr>
              <a:tr h="80680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Oruro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83%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CA02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3731346"/>
                  </a:ext>
                </a:extLst>
              </a:tr>
              <a:tr h="80680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Antequera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86%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CA02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8696311"/>
                  </a:ext>
                </a:extLst>
              </a:tr>
              <a:tr h="80680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Huachacalla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99%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CA02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0527353"/>
                  </a:ext>
                </a:extLst>
              </a:tr>
            </a:tbl>
          </a:graphicData>
        </a:graphic>
      </p:graphicFrame>
      <p:graphicFrame>
        <p:nvGraphicFramePr>
          <p:cNvPr id="10" name="Tabla 9">
            <a:extLst>
              <a:ext uri="{FF2B5EF4-FFF2-40B4-BE49-F238E27FC236}">
                <a16:creationId xmlns:a16="http://schemas.microsoft.com/office/drawing/2014/main" id="{48A5EE9A-0AAC-4A6E-A4B9-BD89D764A8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9457940"/>
              </p:ext>
            </p:extLst>
          </p:nvPr>
        </p:nvGraphicFramePr>
        <p:xfrm>
          <a:off x="2793133" y="141474"/>
          <a:ext cx="2126481" cy="969700"/>
        </p:xfrm>
        <a:graphic>
          <a:graphicData uri="http://schemas.openxmlformats.org/drawingml/2006/table">
            <a:tbl>
              <a:tblPr firstRow="1" bandRow="1"/>
              <a:tblGrid>
                <a:gridCol w="215875">
                  <a:extLst>
                    <a:ext uri="{9D8B030D-6E8A-4147-A177-3AD203B41FA5}">
                      <a16:colId xmlns:a16="http://schemas.microsoft.com/office/drawing/2014/main" val="3267364903"/>
                    </a:ext>
                  </a:extLst>
                </a:gridCol>
                <a:gridCol w="819194">
                  <a:extLst>
                    <a:ext uri="{9D8B030D-6E8A-4147-A177-3AD203B41FA5}">
                      <a16:colId xmlns:a16="http://schemas.microsoft.com/office/drawing/2014/main" val="1375016487"/>
                    </a:ext>
                  </a:extLst>
                </a:gridCol>
                <a:gridCol w="68165">
                  <a:extLst>
                    <a:ext uri="{9D8B030D-6E8A-4147-A177-3AD203B41FA5}">
                      <a16:colId xmlns:a16="http://schemas.microsoft.com/office/drawing/2014/main" val="3525204869"/>
                    </a:ext>
                  </a:extLst>
                </a:gridCol>
                <a:gridCol w="1023247">
                  <a:extLst>
                    <a:ext uri="{9D8B030D-6E8A-4147-A177-3AD203B41FA5}">
                      <a16:colId xmlns:a16="http://schemas.microsoft.com/office/drawing/2014/main" val="4018669883"/>
                    </a:ext>
                  </a:extLst>
                </a:gridCol>
              </a:tblGrid>
              <a:tr h="76379"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</a:p>
                  </a:txBody>
                  <a:tcPr marL="11060" marR="11060" marT="1106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473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 a 20 %</a:t>
                      </a:r>
                    </a:p>
                  </a:txBody>
                  <a:tcPr marL="11060" marR="11060" marT="1106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s-BO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060" marR="11060" marT="1106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   Municipios</a:t>
                      </a:r>
                    </a:p>
                  </a:txBody>
                  <a:tcPr marL="11060" marR="11060" marT="11060" marB="0" anchor="ctr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55441383"/>
                  </a:ext>
                </a:extLst>
              </a:tr>
              <a:tr h="156364"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11060" marR="11060" marT="1106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A73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 a 40 %</a:t>
                      </a:r>
                    </a:p>
                  </a:txBody>
                  <a:tcPr marL="11060" marR="11060" marT="1106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s-BO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060" marR="11060" marT="1106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   Municipios</a:t>
                      </a:r>
                    </a:p>
                  </a:txBody>
                  <a:tcPr marL="11060" marR="11060" marT="11060" marB="0" anchor="ctr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98102901"/>
                  </a:ext>
                </a:extLst>
              </a:tr>
              <a:tr h="174694"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11060" marR="11060" marT="1106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53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40 a 60 %</a:t>
                      </a:r>
                    </a:p>
                  </a:txBody>
                  <a:tcPr marL="11060" marR="11060" marT="1106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s-BO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060" marR="11060" marT="1106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 Municipios</a:t>
                      </a:r>
                    </a:p>
                  </a:txBody>
                  <a:tcPr marL="11060" marR="11060" marT="11060" marB="0" anchor="ctr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33032096"/>
                  </a:ext>
                </a:extLst>
              </a:tr>
              <a:tr h="156364"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11060" marR="11060" marT="1106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8E08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60 a 80 %</a:t>
                      </a:r>
                    </a:p>
                  </a:txBody>
                  <a:tcPr marL="11060" marR="11060" marT="1106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s-BO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060" marR="11060" marT="1106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   Municipios</a:t>
                      </a:r>
                    </a:p>
                  </a:txBody>
                  <a:tcPr marL="11060" marR="11060" marT="11060" marB="0" anchor="ctr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6110395"/>
                  </a:ext>
                </a:extLst>
              </a:tr>
              <a:tr h="156364"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11060" marR="11060" marT="1106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2861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80 a 100 %</a:t>
                      </a:r>
                    </a:p>
                  </a:txBody>
                  <a:tcPr marL="11060" marR="11060" marT="1106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s-BO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060" marR="11060" marT="1106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   Municipios</a:t>
                      </a:r>
                    </a:p>
                  </a:txBody>
                  <a:tcPr marL="11060" marR="11060" marT="11060" marB="0" anchor="ctr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25595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3124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FF8A6470-162C-4467-91C2-D942DB6C3F4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56"/>
          <a:stretch/>
        </p:blipFill>
        <p:spPr>
          <a:xfrm>
            <a:off x="4745879" y="203200"/>
            <a:ext cx="7398702" cy="6198210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8527A843-8CCC-4C38-96D6-BF71F1F06918}"/>
              </a:ext>
            </a:extLst>
          </p:cNvPr>
          <p:cNvSpPr txBox="1"/>
          <p:nvPr/>
        </p:nvSpPr>
        <p:spPr>
          <a:xfrm>
            <a:off x="9184509" y="23701"/>
            <a:ext cx="305511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/>
              <a:t>SANTA CRUZ: COBERTURA DE VACUNACIÓN </a:t>
            </a:r>
          </a:p>
          <a:p>
            <a:pPr algn="ctr"/>
            <a:r>
              <a:rPr lang="es-ES" sz="2000" dirty="0"/>
              <a:t>CON 1RA DOSIS</a:t>
            </a:r>
          </a:p>
          <a:p>
            <a:pPr algn="ctr"/>
            <a:r>
              <a:rPr lang="es-ES" sz="2000" dirty="0"/>
              <a:t> al 27 de Noviembre 2021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3E8D0EFA-8441-46F5-A769-C16ABCE7214B}"/>
              </a:ext>
            </a:extLst>
          </p:cNvPr>
          <p:cNvSpPr txBox="1"/>
          <p:nvPr/>
        </p:nvSpPr>
        <p:spPr>
          <a:xfrm>
            <a:off x="8924637" y="6235752"/>
            <a:ext cx="33149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/>
              <a:t>Fuente: </a:t>
            </a:r>
            <a:r>
              <a:rPr lang="es-ES" sz="800" dirty="0" err="1"/>
              <a:t>RNVe</a:t>
            </a:r>
            <a:r>
              <a:rPr lang="es-ES" sz="800" dirty="0"/>
              <a:t>, Dirección de Epidemiologia (Ministerio de Salud y Deportes)</a:t>
            </a:r>
          </a:p>
          <a:p>
            <a:r>
              <a:rPr lang="es-ES" sz="800" dirty="0"/>
              <a:t>*Información con cohorte 27 de Noviembre 2021</a:t>
            </a:r>
          </a:p>
          <a:p>
            <a:r>
              <a:rPr lang="es-ES" sz="400" dirty="0"/>
              <a:t>Y.A.C.H.</a:t>
            </a:r>
            <a:endParaRPr lang="es-ES" sz="800" dirty="0"/>
          </a:p>
        </p:txBody>
      </p: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D880B0C9-BBB9-4429-A343-DD331F6365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8733875"/>
              </p:ext>
            </p:extLst>
          </p:nvPr>
        </p:nvGraphicFramePr>
        <p:xfrm>
          <a:off x="112669" y="307254"/>
          <a:ext cx="2160000" cy="3772536"/>
        </p:xfrm>
        <a:graphic>
          <a:graphicData uri="http://schemas.openxmlformats.org/drawingml/2006/table">
            <a:tbl>
              <a:tblPr/>
              <a:tblGrid>
                <a:gridCol w="1624924">
                  <a:extLst>
                    <a:ext uri="{9D8B030D-6E8A-4147-A177-3AD203B41FA5}">
                      <a16:colId xmlns:a16="http://schemas.microsoft.com/office/drawing/2014/main" val="3742405944"/>
                    </a:ext>
                  </a:extLst>
                </a:gridCol>
                <a:gridCol w="535076">
                  <a:extLst>
                    <a:ext uri="{9D8B030D-6E8A-4147-A177-3AD203B41FA5}">
                      <a16:colId xmlns:a16="http://schemas.microsoft.com/office/drawing/2014/main" val="3656482154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BO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Coberturas Baja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33" marR="6033" marT="603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33" marR="6033" marT="6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77794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Yapacani</a:t>
                      </a:r>
                      <a:endParaRPr lang="es-E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13876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Pailon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57638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San Julian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4296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San Jose De Chiquitos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33%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12104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El Puente(Stc)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35%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6863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La Guardia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37%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2284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Santa Rosa Del Sara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37%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08771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Charagua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66621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Cuatro Cañadas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9298990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BO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Cobertura Buena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33" marR="6033" marT="603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33" marR="6033" marT="6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44676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Ascencion</a:t>
                      </a:r>
                      <a:r>
                        <a:rPr lang="es-E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De Guarayos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41%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40072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Warnes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41%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45848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Fernandez Alonso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47%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66821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Saipina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48%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8029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San Carlos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49%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14397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San Pedro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49%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93194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Urubicha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52%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28704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Pampa Grande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54%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68417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San Juan De Yapacani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55%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27059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Cabezas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57%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35216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San Antonio De Lomerio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58%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82482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Mairana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59%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39117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Quirusillas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8070169"/>
                  </a:ext>
                </a:extLst>
              </a:tr>
            </a:tbl>
          </a:graphicData>
        </a:graphic>
      </p:graphicFrame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F6BFD397-DAA3-44B4-AAE6-ACA62F455F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9800957"/>
              </p:ext>
            </p:extLst>
          </p:nvPr>
        </p:nvGraphicFramePr>
        <p:xfrm>
          <a:off x="2326454" y="307254"/>
          <a:ext cx="2520000" cy="5850906"/>
        </p:xfrm>
        <a:graphic>
          <a:graphicData uri="http://schemas.openxmlformats.org/drawingml/2006/table">
            <a:tbl>
              <a:tblPr/>
              <a:tblGrid>
                <a:gridCol w="1970755">
                  <a:extLst>
                    <a:ext uri="{9D8B030D-6E8A-4147-A177-3AD203B41FA5}">
                      <a16:colId xmlns:a16="http://schemas.microsoft.com/office/drawing/2014/main" val="591533310"/>
                    </a:ext>
                  </a:extLst>
                </a:gridCol>
                <a:gridCol w="549245">
                  <a:extLst>
                    <a:ext uri="{9D8B030D-6E8A-4147-A177-3AD203B41FA5}">
                      <a16:colId xmlns:a16="http://schemas.microsoft.com/office/drawing/2014/main" val="10659269"/>
                    </a:ext>
                  </a:extLst>
                </a:gridCol>
              </a:tblGrid>
              <a:tr h="93343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BO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Cobertura Muy Buena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88" marR="5088" marT="508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88" marR="5088" marT="508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ACA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1613414"/>
                  </a:ext>
                </a:extLst>
              </a:tr>
              <a:tr h="93343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Mineros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62%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CA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7119611"/>
                  </a:ext>
                </a:extLst>
              </a:tr>
              <a:tr h="93343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Comarapa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65%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CA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3414836"/>
                  </a:ext>
                </a:extLst>
              </a:tr>
              <a:tr h="79808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Gutierrez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65%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CA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8431454"/>
                  </a:ext>
                </a:extLst>
              </a:tr>
              <a:tr h="79808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Postrer Valle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66%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CA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6806162"/>
                  </a:ext>
                </a:extLst>
              </a:tr>
              <a:tr h="93343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San Javier(Stc)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67%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CA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8524497"/>
                  </a:ext>
                </a:extLst>
              </a:tr>
              <a:tr h="79808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Trigal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68%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CA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2546958"/>
                  </a:ext>
                </a:extLst>
              </a:tr>
              <a:tr h="79808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Cuevo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CA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903033"/>
                  </a:ext>
                </a:extLst>
              </a:tr>
              <a:tr h="79808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El Torno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CA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2873074"/>
                  </a:ext>
                </a:extLst>
              </a:tr>
              <a:tr h="79808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Montero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CA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2870567"/>
                  </a:ext>
                </a:extLst>
              </a:tr>
              <a:tr h="79808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San Rafael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CA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7441889"/>
                  </a:ext>
                </a:extLst>
              </a:tr>
              <a:tr h="138725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Buena Vista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71%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CA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7119061"/>
                  </a:ext>
                </a:extLst>
              </a:tr>
              <a:tr h="93343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Carmen Rivero Torrez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72%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CA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9771734"/>
                  </a:ext>
                </a:extLst>
              </a:tr>
              <a:tr h="79808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Boyuibe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73%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CA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4834024"/>
                  </a:ext>
                </a:extLst>
              </a:tr>
              <a:tr h="79808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Puerto Suarez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73%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CA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5579531"/>
                  </a:ext>
                </a:extLst>
              </a:tr>
              <a:tr h="93343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Concepcion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74%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CA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6198476"/>
                  </a:ext>
                </a:extLst>
              </a:tr>
              <a:tr h="79808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Porongo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76%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CA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4322311"/>
                  </a:ext>
                </a:extLst>
              </a:tr>
              <a:tr h="93343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Samaipata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76%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CA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4893714"/>
                  </a:ext>
                </a:extLst>
              </a:tr>
              <a:tr h="93343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San Ignacio De Velasco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76%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CA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6463534"/>
                  </a:ext>
                </a:extLst>
              </a:tr>
              <a:tr h="79808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San Ramon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77%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CA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1752564"/>
                  </a:ext>
                </a:extLst>
              </a:tr>
              <a:tr h="79808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Okinawa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79%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CA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2010406"/>
                  </a:ext>
                </a:extLst>
              </a:tr>
              <a:tr h="93343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San Miguel De Velasco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79%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CA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4154221"/>
                  </a:ext>
                </a:extLst>
              </a:tr>
              <a:tr h="93343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Santa Cruz de la Sierra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CA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2412556"/>
                  </a:ext>
                </a:extLst>
              </a:tr>
              <a:tr h="79808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BO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Cobertura Excelente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88" marR="5088" marT="508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88" marR="5088" marT="508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CA02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3145786"/>
                  </a:ext>
                </a:extLst>
              </a:tr>
              <a:tr h="79808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Portachuelo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82%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CA02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9937363"/>
                  </a:ext>
                </a:extLst>
              </a:tr>
              <a:tr h="79808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Pucara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83%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CA02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2800002"/>
                  </a:ext>
                </a:extLst>
              </a:tr>
              <a:tr h="79808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Puerto Quijarro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86%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CA02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1865364"/>
                  </a:ext>
                </a:extLst>
              </a:tr>
              <a:tr h="79808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San Matias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87%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CA02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4622089"/>
                  </a:ext>
                </a:extLst>
              </a:tr>
              <a:tr h="79808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General Saavedra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CA02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2785959"/>
                  </a:ext>
                </a:extLst>
              </a:tr>
              <a:tr h="93343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Lagunillas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CA02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4834689"/>
                  </a:ext>
                </a:extLst>
              </a:tr>
              <a:tr h="93343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Moro Moro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CA02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7788006"/>
                  </a:ext>
                </a:extLst>
              </a:tr>
              <a:tr h="79808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Vallegrande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91%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CA02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112957"/>
                  </a:ext>
                </a:extLst>
              </a:tr>
              <a:tr h="79808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Robore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92%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CA02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7317209"/>
                  </a:ext>
                </a:extLst>
              </a:tr>
              <a:tr h="79808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Colpa Belgica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96%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CA02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3763491"/>
                  </a:ext>
                </a:extLst>
              </a:tr>
              <a:tr h="93343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Cotoca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97%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CA02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7027840"/>
                  </a:ext>
                </a:extLst>
              </a:tr>
              <a:tr h="79808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Camiri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98%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CA02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884469"/>
                  </a:ext>
                </a:extLst>
              </a:tr>
            </a:tbl>
          </a:graphicData>
        </a:graphic>
      </p:graphicFrame>
      <p:graphicFrame>
        <p:nvGraphicFramePr>
          <p:cNvPr id="9" name="Tabla 8">
            <a:extLst>
              <a:ext uri="{FF2B5EF4-FFF2-40B4-BE49-F238E27FC236}">
                <a16:creationId xmlns:a16="http://schemas.microsoft.com/office/drawing/2014/main" id="{B33C1CEE-0D54-4FF2-83A0-864D753E71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0413986"/>
              </p:ext>
            </p:extLst>
          </p:nvPr>
        </p:nvGraphicFramePr>
        <p:xfrm>
          <a:off x="112669" y="5096403"/>
          <a:ext cx="2126481" cy="969700"/>
        </p:xfrm>
        <a:graphic>
          <a:graphicData uri="http://schemas.openxmlformats.org/drawingml/2006/table">
            <a:tbl>
              <a:tblPr firstRow="1" bandRow="1"/>
              <a:tblGrid>
                <a:gridCol w="215875">
                  <a:extLst>
                    <a:ext uri="{9D8B030D-6E8A-4147-A177-3AD203B41FA5}">
                      <a16:colId xmlns:a16="http://schemas.microsoft.com/office/drawing/2014/main" val="3267364903"/>
                    </a:ext>
                  </a:extLst>
                </a:gridCol>
                <a:gridCol w="819194">
                  <a:extLst>
                    <a:ext uri="{9D8B030D-6E8A-4147-A177-3AD203B41FA5}">
                      <a16:colId xmlns:a16="http://schemas.microsoft.com/office/drawing/2014/main" val="1375016487"/>
                    </a:ext>
                  </a:extLst>
                </a:gridCol>
                <a:gridCol w="68165">
                  <a:extLst>
                    <a:ext uri="{9D8B030D-6E8A-4147-A177-3AD203B41FA5}">
                      <a16:colId xmlns:a16="http://schemas.microsoft.com/office/drawing/2014/main" val="3525204869"/>
                    </a:ext>
                  </a:extLst>
                </a:gridCol>
                <a:gridCol w="1023247">
                  <a:extLst>
                    <a:ext uri="{9D8B030D-6E8A-4147-A177-3AD203B41FA5}">
                      <a16:colId xmlns:a16="http://schemas.microsoft.com/office/drawing/2014/main" val="4018669883"/>
                    </a:ext>
                  </a:extLst>
                </a:gridCol>
              </a:tblGrid>
              <a:tr h="76379"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</a:p>
                  </a:txBody>
                  <a:tcPr marL="11060" marR="11060" marT="1106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473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 a 20 %</a:t>
                      </a:r>
                    </a:p>
                  </a:txBody>
                  <a:tcPr marL="11060" marR="11060" marT="1106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s-BO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060" marR="11060" marT="1106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  Municipios</a:t>
                      </a:r>
                    </a:p>
                  </a:txBody>
                  <a:tcPr marL="11060" marR="11060" marT="11060" marB="0" anchor="ctr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55441383"/>
                  </a:ext>
                </a:extLst>
              </a:tr>
              <a:tr h="156364"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11060" marR="11060" marT="1106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A73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 a 40 %</a:t>
                      </a:r>
                    </a:p>
                  </a:txBody>
                  <a:tcPr marL="11060" marR="11060" marT="1106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s-BO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060" marR="11060" marT="1106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 Municipios</a:t>
                      </a:r>
                    </a:p>
                  </a:txBody>
                  <a:tcPr marL="11060" marR="11060" marT="11060" marB="0" anchor="ctr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98102901"/>
                  </a:ext>
                </a:extLst>
              </a:tr>
              <a:tr h="174694"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11060" marR="11060" marT="1106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53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40 a 60 %</a:t>
                      </a:r>
                    </a:p>
                  </a:txBody>
                  <a:tcPr marL="11060" marR="11060" marT="1106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s-BO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060" marR="11060" marT="1106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 Municipios</a:t>
                      </a:r>
                    </a:p>
                  </a:txBody>
                  <a:tcPr marL="11060" marR="11060" marT="11060" marB="0" anchor="ctr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33032096"/>
                  </a:ext>
                </a:extLst>
              </a:tr>
              <a:tr h="156364"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11060" marR="11060" marT="1106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8E08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60 a 80 %</a:t>
                      </a:r>
                    </a:p>
                  </a:txBody>
                  <a:tcPr marL="11060" marR="11060" marT="1106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s-BO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060" marR="11060" marT="1106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22 Municipios</a:t>
                      </a:r>
                    </a:p>
                  </a:txBody>
                  <a:tcPr marL="11060" marR="11060" marT="11060" marB="0" anchor="ctr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6110395"/>
                  </a:ext>
                </a:extLst>
              </a:tr>
              <a:tr h="156364"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11060" marR="11060" marT="1106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2861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80 a 100 %</a:t>
                      </a:r>
                    </a:p>
                  </a:txBody>
                  <a:tcPr marL="11060" marR="11060" marT="1106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s-BO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060" marR="11060" marT="1106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 Municipios</a:t>
                      </a:r>
                    </a:p>
                  </a:txBody>
                  <a:tcPr marL="11060" marR="11060" marT="11060" marB="0" anchor="ctr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25595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0534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8A743463-7D45-43ED-8CDF-723D6D6CECC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00" r="5035" b="3695"/>
          <a:stretch/>
        </p:blipFill>
        <p:spPr>
          <a:xfrm>
            <a:off x="4089400" y="158491"/>
            <a:ext cx="6997700" cy="6413500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9CC086C9-544E-4E92-AB52-C92DD7A08B87}"/>
              </a:ext>
            </a:extLst>
          </p:cNvPr>
          <p:cNvSpPr txBox="1"/>
          <p:nvPr/>
        </p:nvSpPr>
        <p:spPr>
          <a:xfrm>
            <a:off x="9243753" y="44191"/>
            <a:ext cx="256380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/>
              <a:t>BENI: COBERTURA DE VACUNACIÓN </a:t>
            </a:r>
          </a:p>
          <a:p>
            <a:pPr algn="ctr"/>
            <a:r>
              <a:rPr lang="es-ES" sz="2000" dirty="0"/>
              <a:t>CON 1RA DOSIS</a:t>
            </a:r>
          </a:p>
          <a:p>
            <a:pPr algn="ctr"/>
            <a:r>
              <a:rPr lang="es-ES" sz="2000" dirty="0"/>
              <a:t>al 27 de Noviembre 2021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6959D336-B505-4558-8F04-B80E3701E82F}"/>
              </a:ext>
            </a:extLst>
          </p:cNvPr>
          <p:cNvSpPr txBox="1"/>
          <p:nvPr/>
        </p:nvSpPr>
        <p:spPr>
          <a:xfrm>
            <a:off x="8924637" y="6235752"/>
            <a:ext cx="33149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/>
              <a:t>Fuente: </a:t>
            </a:r>
            <a:r>
              <a:rPr lang="es-ES" sz="800" dirty="0" err="1"/>
              <a:t>RNVe</a:t>
            </a:r>
            <a:r>
              <a:rPr lang="es-ES" sz="800" dirty="0"/>
              <a:t>, Dirección de Epidemiologia (Ministerio de Salud y Deportes)</a:t>
            </a:r>
          </a:p>
          <a:p>
            <a:r>
              <a:rPr lang="es-ES" sz="800" dirty="0"/>
              <a:t>*Información con cohorte 27 de Noviembre 2021</a:t>
            </a:r>
          </a:p>
          <a:p>
            <a:r>
              <a:rPr lang="es-ES" sz="400" dirty="0"/>
              <a:t>Y.A.C.H.</a:t>
            </a:r>
            <a:endParaRPr lang="es-ES" sz="800" dirty="0"/>
          </a:p>
        </p:txBody>
      </p: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F3ECED30-5B31-4CEB-9FD7-2B813C74B6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6953922"/>
              </p:ext>
            </p:extLst>
          </p:nvPr>
        </p:nvGraphicFramePr>
        <p:xfrm>
          <a:off x="432068" y="465106"/>
          <a:ext cx="2666732" cy="3723975"/>
        </p:xfrm>
        <a:graphic>
          <a:graphicData uri="http://schemas.openxmlformats.org/drawingml/2006/table">
            <a:tbl>
              <a:tblPr/>
              <a:tblGrid>
                <a:gridCol w="2018587">
                  <a:extLst>
                    <a:ext uri="{9D8B030D-6E8A-4147-A177-3AD203B41FA5}">
                      <a16:colId xmlns:a16="http://schemas.microsoft.com/office/drawing/2014/main" val="1830071989"/>
                    </a:ext>
                  </a:extLst>
                </a:gridCol>
                <a:gridCol w="648145">
                  <a:extLst>
                    <a:ext uri="{9D8B030D-6E8A-4147-A177-3AD203B41FA5}">
                      <a16:colId xmlns:a16="http://schemas.microsoft.com/office/drawing/2014/main" val="1370435285"/>
                    </a:ext>
                  </a:extLst>
                </a:gridCol>
              </a:tblGrid>
              <a:tr h="69336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BO" sz="10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Cobertura Muy Baja</a:t>
                      </a:r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450" marR="9450" marT="94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450" marR="9450" marT="94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D0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8510992"/>
                  </a:ext>
                </a:extLst>
              </a:tr>
              <a:tr h="69336">
                <a:tc>
                  <a:txBody>
                    <a:bodyPr/>
                    <a:lstStyle/>
                    <a:p>
                      <a:pPr algn="l" fontAlgn="b"/>
                      <a:r>
                        <a:rPr lang="es-BO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Exaltacion</a:t>
                      </a:r>
                      <a:endParaRPr lang="es-BO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BO" sz="10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D0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1428967"/>
                  </a:ext>
                </a:extLst>
              </a:tr>
              <a:tr h="132103">
                <a:tc>
                  <a:txBody>
                    <a:bodyPr/>
                    <a:lstStyle/>
                    <a:p>
                      <a:pPr algn="l" fontAlgn="b"/>
                      <a:r>
                        <a:rPr lang="es-BO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San Javier(Bni)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BO" sz="10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D0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1176801"/>
                  </a:ext>
                </a:extLst>
              </a:tr>
              <a:tr h="69336">
                <a:tc>
                  <a:txBody>
                    <a:bodyPr/>
                    <a:lstStyle/>
                    <a:p>
                      <a:pPr algn="l" fontAlgn="b"/>
                      <a:r>
                        <a:rPr lang="es-BO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Loreto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BO" sz="10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D0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3081433"/>
                  </a:ext>
                </a:extLst>
              </a:tr>
              <a:tr h="69336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BO" sz="10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Coberturas Baja</a:t>
                      </a:r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450" marR="9450" marT="94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450" marR="9450" marT="94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3050640"/>
                  </a:ext>
                </a:extLst>
              </a:tr>
              <a:tr h="69336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San Borja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26%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3697765"/>
                  </a:ext>
                </a:extLst>
              </a:tr>
              <a:tr h="132103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Reyes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35%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328117"/>
                  </a:ext>
                </a:extLst>
              </a:tr>
              <a:tr h="69336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Rurrenabaque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36%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5862170"/>
                  </a:ext>
                </a:extLst>
              </a:tr>
              <a:tr h="69336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BO" sz="10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Cobertura Buena</a:t>
                      </a:r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450" marR="9450" marT="94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450" marR="9450" marT="94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210537"/>
                  </a:ext>
                </a:extLst>
              </a:tr>
              <a:tr h="69336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San </a:t>
                      </a:r>
                      <a:r>
                        <a:rPr lang="es-E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Andres</a:t>
                      </a:r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45%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3032473"/>
                  </a:ext>
                </a:extLst>
              </a:tr>
              <a:tr h="69336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Magdalena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48%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0981391"/>
                  </a:ext>
                </a:extLst>
              </a:tr>
              <a:tr h="69336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Huaracaje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49%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2071951"/>
                  </a:ext>
                </a:extLst>
              </a:tr>
              <a:tr h="69336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San Joaquin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49%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4686574"/>
                  </a:ext>
                </a:extLst>
              </a:tr>
              <a:tr h="69336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Santa Ana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8974699"/>
                  </a:ext>
                </a:extLst>
              </a:tr>
              <a:tr h="69336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San Ignacio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56%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5522158"/>
                  </a:ext>
                </a:extLst>
              </a:tr>
              <a:tr h="69336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Trinidad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58%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1073704"/>
                  </a:ext>
                </a:extLst>
              </a:tr>
              <a:tr h="69336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BO" sz="10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Cobertura Muy Buena</a:t>
                      </a:r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450" marR="9450" marT="94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450" marR="9450" marT="94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ACA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0168135"/>
                  </a:ext>
                </a:extLst>
              </a:tr>
              <a:tr h="69336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Santa Rosa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62%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CA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9187546"/>
                  </a:ext>
                </a:extLst>
              </a:tr>
              <a:tr h="69336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Puerto Siles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65%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CA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350764"/>
                  </a:ext>
                </a:extLst>
              </a:tr>
              <a:tr h="69336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San Ramon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67%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CA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660168"/>
                  </a:ext>
                </a:extLst>
              </a:tr>
              <a:tr h="132103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Riberalta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74%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CA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146193"/>
                  </a:ext>
                </a:extLst>
              </a:tr>
              <a:tr h="132103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Guayaramerin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77%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CA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628275"/>
                  </a:ext>
                </a:extLst>
              </a:tr>
              <a:tr h="69336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Baures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CA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4415397"/>
                  </a:ext>
                </a:extLst>
              </a:tr>
            </a:tbl>
          </a:graphicData>
        </a:graphic>
      </p:graphicFrame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FC1B52CC-BDC8-46E9-9245-BCB96B64F4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2645460"/>
              </p:ext>
            </p:extLst>
          </p:nvPr>
        </p:nvGraphicFramePr>
        <p:xfrm>
          <a:off x="432068" y="4677303"/>
          <a:ext cx="2126481" cy="969700"/>
        </p:xfrm>
        <a:graphic>
          <a:graphicData uri="http://schemas.openxmlformats.org/drawingml/2006/table">
            <a:tbl>
              <a:tblPr firstRow="1" bandRow="1"/>
              <a:tblGrid>
                <a:gridCol w="215875">
                  <a:extLst>
                    <a:ext uri="{9D8B030D-6E8A-4147-A177-3AD203B41FA5}">
                      <a16:colId xmlns:a16="http://schemas.microsoft.com/office/drawing/2014/main" val="3267364903"/>
                    </a:ext>
                  </a:extLst>
                </a:gridCol>
                <a:gridCol w="819194">
                  <a:extLst>
                    <a:ext uri="{9D8B030D-6E8A-4147-A177-3AD203B41FA5}">
                      <a16:colId xmlns:a16="http://schemas.microsoft.com/office/drawing/2014/main" val="1375016487"/>
                    </a:ext>
                  </a:extLst>
                </a:gridCol>
                <a:gridCol w="68165">
                  <a:extLst>
                    <a:ext uri="{9D8B030D-6E8A-4147-A177-3AD203B41FA5}">
                      <a16:colId xmlns:a16="http://schemas.microsoft.com/office/drawing/2014/main" val="3525204869"/>
                    </a:ext>
                  </a:extLst>
                </a:gridCol>
                <a:gridCol w="1023247">
                  <a:extLst>
                    <a:ext uri="{9D8B030D-6E8A-4147-A177-3AD203B41FA5}">
                      <a16:colId xmlns:a16="http://schemas.microsoft.com/office/drawing/2014/main" val="4018669883"/>
                    </a:ext>
                  </a:extLst>
                </a:gridCol>
              </a:tblGrid>
              <a:tr h="76379"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</a:p>
                  </a:txBody>
                  <a:tcPr marL="11060" marR="11060" marT="1106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473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 a 20 %</a:t>
                      </a:r>
                    </a:p>
                  </a:txBody>
                  <a:tcPr marL="11060" marR="11060" marT="1106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s-BO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060" marR="11060" marT="1106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 Municipios</a:t>
                      </a:r>
                    </a:p>
                  </a:txBody>
                  <a:tcPr marL="11060" marR="11060" marT="11060" marB="0" anchor="ctr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55441383"/>
                  </a:ext>
                </a:extLst>
              </a:tr>
              <a:tr h="156364"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11060" marR="11060" marT="1106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A73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 a 40 %</a:t>
                      </a:r>
                    </a:p>
                  </a:txBody>
                  <a:tcPr marL="11060" marR="11060" marT="1106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s-BO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060" marR="11060" marT="1106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 Municipios</a:t>
                      </a:r>
                    </a:p>
                  </a:txBody>
                  <a:tcPr marL="11060" marR="11060" marT="11060" marB="0" anchor="ctr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98102901"/>
                  </a:ext>
                </a:extLst>
              </a:tr>
              <a:tr h="174694"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11060" marR="11060" marT="1106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53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40 a 60 %</a:t>
                      </a:r>
                    </a:p>
                  </a:txBody>
                  <a:tcPr marL="11060" marR="11060" marT="1106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s-BO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060" marR="11060" marT="1106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 Municipios</a:t>
                      </a:r>
                    </a:p>
                  </a:txBody>
                  <a:tcPr marL="11060" marR="11060" marT="11060" marB="0" anchor="ctr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33032096"/>
                  </a:ext>
                </a:extLst>
              </a:tr>
              <a:tr h="156364"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11060" marR="11060" marT="1106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8E08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60 a 80 %</a:t>
                      </a:r>
                    </a:p>
                  </a:txBody>
                  <a:tcPr marL="11060" marR="11060" marT="1106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s-BO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060" marR="11060" marT="1106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 Municipios</a:t>
                      </a:r>
                    </a:p>
                  </a:txBody>
                  <a:tcPr marL="11060" marR="11060" marT="11060" marB="0" anchor="ctr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6110395"/>
                  </a:ext>
                </a:extLst>
              </a:tr>
              <a:tr h="156364"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11060" marR="11060" marT="1106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2861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80 a 100 %</a:t>
                      </a:r>
                    </a:p>
                  </a:txBody>
                  <a:tcPr marL="11060" marR="11060" marT="1106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s-BO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060" marR="11060" marT="1106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 Municipios</a:t>
                      </a:r>
                    </a:p>
                  </a:txBody>
                  <a:tcPr marL="11060" marR="11060" marT="11060" marB="0" anchor="ctr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25595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2562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19035DF7-F9D7-453E-BD3B-00E2789D7E2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282" b="14922"/>
          <a:stretch/>
        </p:blipFill>
        <p:spPr>
          <a:xfrm>
            <a:off x="3302209" y="1231900"/>
            <a:ext cx="8589871" cy="4648200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F5DA0E93-F259-4650-AEDB-083739C9A7E5}"/>
              </a:ext>
            </a:extLst>
          </p:cNvPr>
          <p:cNvSpPr txBox="1"/>
          <p:nvPr/>
        </p:nvSpPr>
        <p:spPr>
          <a:xfrm>
            <a:off x="8937416" y="76344"/>
            <a:ext cx="315868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/>
              <a:t>PANDO: COBERTURA DE VACUNACIÓN </a:t>
            </a:r>
          </a:p>
          <a:p>
            <a:pPr algn="ctr"/>
            <a:r>
              <a:rPr lang="es-ES" sz="2000" dirty="0"/>
              <a:t>CON 1RA DOSIS</a:t>
            </a:r>
          </a:p>
          <a:p>
            <a:pPr algn="ctr"/>
            <a:r>
              <a:rPr lang="es-ES" sz="2000" dirty="0"/>
              <a:t>al 27 de Noviembre 2021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EEA4ED96-CDC2-43A8-AAB0-3ECC71D52DE5}"/>
              </a:ext>
            </a:extLst>
          </p:cNvPr>
          <p:cNvSpPr txBox="1"/>
          <p:nvPr/>
        </p:nvSpPr>
        <p:spPr>
          <a:xfrm>
            <a:off x="8924637" y="6235752"/>
            <a:ext cx="33149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/>
              <a:t>Fuente: </a:t>
            </a:r>
            <a:r>
              <a:rPr lang="es-ES" sz="800" dirty="0" err="1"/>
              <a:t>RNVe</a:t>
            </a:r>
            <a:r>
              <a:rPr lang="es-ES" sz="800" dirty="0"/>
              <a:t>, Dirección de Epidemiologia (Ministerio de Salud y Deportes)</a:t>
            </a:r>
          </a:p>
          <a:p>
            <a:r>
              <a:rPr lang="es-ES" sz="800" dirty="0"/>
              <a:t>*Información con cohorte 27 de Noviembre 2021</a:t>
            </a:r>
          </a:p>
          <a:p>
            <a:r>
              <a:rPr lang="es-ES" sz="400" dirty="0"/>
              <a:t>Y.A.C.H.</a:t>
            </a:r>
            <a:endParaRPr lang="es-ES" sz="800" dirty="0"/>
          </a:p>
        </p:txBody>
      </p: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4A8E1409-B63A-491F-9ABC-73F8EF24E7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0444736"/>
              </p:ext>
            </p:extLst>
          </p:nvPr>
        </p:nvGraphicFramePr>
        <p:xfrm>
          <a:off x="458200" y="509463"/>
          <a:ext cx="2749820" cy="2955015"/>
        </p:xfrm>
        <a:graphic>
          <a:graphicData uri="http://schemas.openxmlformats.org/drawingml/2006/table">
            <a:tbl>
              <a:tblPr/>
              <a:tblGrid>
                <a:gridCol w="2160207">
                  <a:extLst>
                    <a:ext uri="{9D8B030D-6E8A-4147-A177-3AD203B41FA5}">
                      <a16:colId xmlns:a16="http://schemas.microsoft.com/office/drawing/2014/main" val="1225559793"/>
                    </a:ext>
                  </a:extLst>
                </a:gridCol>
                <a:gridCol w="589613">
                  <a:extLst>
                    <a:ext uri="{9D8B030D-6E8A-4147-A177-3AD203B41FA5}">
                      <a16:colId xmlns:a16="http://schemas.microsoft.com/office/drawing/2014/main" val="1914188333"/>
                    </a:ext>
                  </a:extLst>
                </a:gridCol>
              </a:tblGrid>
              <a:tr h="7541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BO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Coberturas Baja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40" marR="7740" marT="77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40" marR="7740" marT="77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5094431"/>
                  </a:ext>
                </a:extLst>
              </a:tr>
              <a:tr h="36353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Ingavi (</a:t>
                      </a:r>
                      <a:r>
                        <a:rPr lang="es-E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Humaita</a:t>
                      </a:r>
                      <a:r>
                        <a:rPr lang="es-E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)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34%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0733557"/>
                  </a:ext>
                </a:extLst>
              </a:tr>
              <a:tr h="102936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San Lorenzo(Pnd)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36%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1545920"/>
                  </a:ext>
                </a:extLst>
              </a:tr>
              <a:tr h="69262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Sena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37%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1573380"/>
                  </a:ext>
                </a:extLst>
              </a:tr>
              <a:tr h="69262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San Pedro(Pnd)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38%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1310820"/>
                  </a:ext>
                </a:extLst>
              </a:tr>
              <a:tr h="102936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BO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Cobertura Buena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40" marR="7740" marT="77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40" marR="7740" marT="77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0490219"/>
                  </a:ext>
                </a:extLst>
              </a:tr>
              <a:tr h="102936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Nuevo Manoa (Nueva Esperanza)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41%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4962862"/>
                  </a:ext>
                </a:extLst>
              </a:tr>
              <a:tr h="36353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Bolpebra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45%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8005164"/>
                  </a:ext>
                </a:extLst>
              </a:tr>
              <a:tr h="102936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Eureka (Santos Mercado)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49%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4457953"/>
                  </a:ext>
                </a:extLst>
              </a:tr>
              <a:tr h="102936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Porvenir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11202"/>
                  </a:ext>
                </a:extLst>
              </a:tr>
              <a:tr h="36353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Puerto Gonzalo Moreno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4307094"/>
                  </a:ext>
                </a:extLst>
              </a:tr>
              <a:tr h="69262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Filadelfia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53%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6490807"/>
                  </a:ext>
                </a:extLst>
              </a:tr>
              <a:tr h="136610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Villa Nueva (Loma Alta)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54%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9531362"/>
                  </a:ext>
                </a:extLst>
              </a:tr>
              <a:tr h="36353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BO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Cobertura Muy Buena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40" marR="7740" marT="77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40" marR="7740" marT="77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ACA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2838896"/>
                  </a:ext>
                </a:extLst>
              </a:tr>
              <a:tr h="36353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Nacebe</a:t>
                      </a:r>
                      <a:r>
                        <a:rPr lang="es-E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(Santa Rosa Del Abuna)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65%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CA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9836093"/>
                  </a:ext>
                </a:extLst>
              </a:tr>
              <a:tr h="36353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Bella Flor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66%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CA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7969193"/>
                  </a:ext>
                </a:extLst>
              </a:tr>
              <a:tr h="36353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Cobija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67%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CA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8301067"/>
                  </a:ext>
                </a:extLst>
              </a:tr>
              <a:tr h="36353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Puerto Rico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77%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CA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1765276"/>
                  </a:ext>
                </a:extLst>
              </a:tr>
            </a:tbl>
          </a:graphicData>
        </a:graphic>
      </p:graphicFrame>
      <p:graphicFrame>
        <p:nvGraphicFramePr>
          <p:cNvPr id="9" name="Tabla 8">
            <a:extLst>
              <a:ext uri="{FF2B5EF4-FFF2-40B4-BE49-F238E27FC236}">
                <a16:creationId xmlns:a16="http://schemas.microsoft.com/office/drawing/2014/main" id="{A86BBC38-3C30-40E1-ADA6-CAC6DFC4B5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2330451"/>
              </p:ext>
            </p:extLst>
          </p:nvPr>
        </p:nvGraphicFramePr>
        <p:xfrm>
          <a:off x="458200" y="4016903"/>
          <a:ext cx="2126481" cy="969700"/>
        </p:xfrm>
        <a:graphic>
          <a:graphicData uri="http://schemas.openxmlformats.org/drawingml/2006/table">
            <a:tbl>
              <a:tblPr firstRow="1" bandRow="1"/>
              <a:tblGrid>
                <a:gridCol w="215875">
                  <a:extLst>
                    <a:ext uri="{9D8B030D-6E8A-4147-A177-3AD203B41FA5}">
                      <a16:colId xmlns:a16="http://schemas.microsoft.com/office/drawing/2014/main" val="3267364903"/>
                    </a:ext>
                  </a:extLst>
                </a:gridCol>
                <a:gridCol w="819194">
                  <a:extLst>
                    <a:ext uri="{9D8B030D-6E8A-4147-A177-3AD203B41FA5}">
                      <a16:colId xmlns:a16="http://schemas.microsoft.com/office/drawing/2014/main" val="1375016487"/>
                    </a:ext>
                  </a:extLst>
                </a:gridCol>
                <a:gridCol w="68165">
                  <a:extLst>
                    <a:ext uri="{9D8B030D-6E8A-4147-A177-3AD203B41FA5}">
                      <a16:colId xmlns:a16="http://schemas.microsoft.com/office/drawing/2014/main" val="3525204869"/>
                    </a:ext>
                  </a:extLst>
                </a:gridCol>
                <a:gridCol w="1023247">
                  <a:extLst>
                    <a:ext uri="{9D8B030D-6E8A-4147-A177-3AD203B41FA5}">
                      <a16:colId xmlns:a16="http://schemas.microsoft.com/office/drawing/2014/main" val="4018669883"/>
                    </a:ext>
                  </a:extLst>
                </a:gridCol>
              </a:tblGrid>
              <a:tr h="76379"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</a:p>
                  </a:txBody>
                  <a:tcPr marL="11060" marR="11060" marT="1106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473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 a 20 %</a:t>
                      </a:r>
                    </a:p>
                  </a:txBody>
                  <a:tcPr marL="11060" marR="11060" marT="1106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s-BO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060" marR="11060" marT="1106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 Municipios</a:t>
                      </a:r>
                    </a:p>
                  </a:txBody>
                  <a:tcPr marL="11060" marR="11060" marT="11060" marB="0" anchor="ctr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55441383"/>
                  </a:ext>
                </a:extLst>
              </a:tr>
              <a:tr h="156364"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11060" marR="11060" marT="1106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A73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 a 40 %</a:t>
                      </a:r>
                    </a:p>
                  </a:txBody>
                  <a:tcPr marL="11060" marR="11060" marT="1106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s-BO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060" marR="11060" marT="1106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 Municipios</a:t>
                      </a:r>
                    </a:p>
                  </a:txBody>
                  <a:tcPr marL="11060" marR="11060" marT="11060" marB="0" anchor="ctr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98102901"/>
                  </a:ext>
                </a:extLst>
              </a:tr>
              <a:tr h="174694"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11060" marR="11060" marT="1106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53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40 a 60 %</a:t>
                      </a:r>
                    </a:p>
                  </a:txBody>
                  <a:tcPr marL="11060" marR="11060" marT="1106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s-BO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060" marR="11060" marT="1106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 Municipios</a:t>
                      </a:r>
                    </a:p>
                  </a:txBody>
                  <a:tcPr marL="11060" marR="11060" marT="11060" marB="0" anchor="ctr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33032096"/>
                  </a:ext>
                </a:extLst>
              </a:tr>
              <a:tr h="156364"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11060" marR="11060" marT="1106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8E08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60 a 80 %</a:t>
                      </a:r>
                    </a:p>
                  </a:txBody>
                  <a:tcPr marL="11060" marR="11060" marT="1106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s-BO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060" marR="11060" marT="1106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 Municipios</a:t>
                      </a:r>
                    </a:p>
                  </a:txBody>
                  <a:tcPr marL="11060" marR="11060" marT="11060" marB="0" anchor="ctr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6110395"/>
                  </a:ext>
                </a:extLst>
              </a:tr>
              <a:tr h="156364"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11060" marR="11060" marT="1106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2861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80 a 100 %</a:t>
                      </a:r>
                    </a:p>
                  </a:txBody>
                  <a:tcPr marL="11060" marR="11060" marT="1106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s-BO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060" marR="11060" marT="1106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 Municipios</a:t>
                      </a:r>
                    </a:p>
                  </a:txBody>
                  <a:tcPr marL="11060" marR="11060" marT="11060" marB="0" anchor="ctr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25595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78449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7AC11676-C4EE-40F0-91B1-63AA7C50E2E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15" t="4160" r="17347"/>
          <a:stretch/>
        </p:blipFill>
        <p:spPr>
          <a:xfrm>
            <a:off x="5120855" y="315731"/>
            <a:ext cx="5750491" cy="5906680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D4FAD182-3D31-4584-B135-3FD9F01DE2E1}"/>
              </a:ext>
            </a:extLst>
          </p:cNvPr>
          <p:cNvSpPr txBox="1"/>
          <p:nvPr/>
        </p:nvSpPr>
        <p:spPr>
          <a:xfrm>
            <a:off x="9892146" y="51980"/>
            <a:ext cx="235579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/>
              <a:t>COCHABAMBA: COBERTURA DE VACUNACIÓN CON 1RA DOSIS</a:t>
            </a:r>
          </a:p>
          <a:p>
            <a:pPr algn="ctr"/>
            <a:r>
              <a:rPr lang="es-ES" sz="2000" dirty="0"/>
              <a:t>al 27 de Noviembre 2021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7DBDAE02-C2BA-4DE6-8A8B-D95E8E7422EE}"/>
              </a:ext>
            </a:extLst>
          </p:cNvPr>
          <p:cNvSpPr txBox="1"/>
          <p:nvPr/>
        </p:nvSpPr>
        <p:spPr>
          <a:xfrm>
            <a:off x="8924637" y="6235752"/>
            <a:ext cx="33149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/>
              <a:t>Fuente: </a:t>
            </a:r>
            <a:r>
              <a:rPr lang="es-ES" sz="800" dirty="0" err="1"/>
              <a:t>RNVe</a:t>
            </a:r>
            <a:r>
              <a:rPr lang="es-ES" sz="800" dirty="0"/>
              <a:t>, Dirección de Epidemiologia (Ministerio de Salud y Deportes)</a:t>
            </a:r>
          </a:p>
          <a:p>
            <a:r>
              <a:rPr lang="es-ES" sz="800" dirty="0"/>
              <a:t>*Información con cohorte 27 de Noviembre 2021</a:t>
            </a:r>
          </a:p>
          <a:p>
            <a:r>
              <a:rPr lang="es-ES" sz="400" dirty="0"/>
              <a:t>Y.A.C.H.</a:t>
            </a:r>
            <a:endParaRPr lang="es-ES" sz="800" dirty="0"/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7048C1BA-728F-4D7A-BA4E-1F8602D43B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6347134"/>
              </p:ext>
            </p:extLst>
          </p:nvPr>
        </p:nvGraphicFramePr>
        <p:xfrm>
          <a:off x="190888" y="277042"/>
          <a:ext cx="2520001" cy="5658621"/>
        </p:xfrm>
        <a:graphic>
          <a:graphicData uri="http://schemas.openxmlformats.org/drawingml/2006/table">
            <a:tbl>
              <a:tblPr/>
              <a:tblGrid>
                <a:gridCol w="1977686">
                  <a:extLst>
                    <a:ext uri="{9D8B030D-6E8A-4147-A177-3AD203B41FA5}">
                      <a16:colId xmlns:a16="http://schemas.microsoft.com/office/drawing/2014/main" val="3180659779"/>
                    </a:ext>
                  </a:extLst>
                </a:gridCol>
                <a:gridCol w="542315">
                  <a:extLst>
                    <a:ext uri="{9D8B030D-6E8A-4147-A177-3AD203B41FA5}">
                      <a16:colId xmlns:a16="http://schemas.microsoft.com/office/drawing/2014/main" val="1074157414"/>
                    </a:ext>
                  </a:extLst>
                </a:gridCol>
              </a:tblGrid>
              <a:tr h="131794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BO" sz="10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Coberturas Baja</a:t>
                      </a:r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148" marR="5148" marT="514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148" marR="5148" marT="51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4819290"/>
                  </a:ext>
                </a:extLst>
              </a:tr>
              <a:tr h="141830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Bolivar</a:t>
                      </a:r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8472622"/>
                  </a:ext>
                </a:extLst>
              </a:tr>
              <a:tr h="141830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Tacopaya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227186"/>
                  </a:ext>
                </a:extLst>
              </a:tr>
              <a:tr h="141830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Vacas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6875851"/>
                  </a:ext>
                </a:extLst>
              </a:tr>
              <a:tr h="141830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Pojo (Cbba)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33%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9381661"/>
                  </a:ext>
                </a:extLst>
              </a:tr>
              <a:tr h="141830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Colomi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38%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7312299"/>
                  </a:ext>
                </a:extLst>
              </a:tr>
              <a:tr h="141830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Pasorapa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38%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5849889"/>
                  </a:ext>
                </a:extLst>
              </a:tr>
              <a:tr h="141830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Tiraque (Cbba)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39%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7996496"/>
                  </a:ext>
                </a:extLst>
              </a:tr>
              <a:tr h="131794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BO" sz="10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Cobertura Buena</a:t>
                      </a:r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148" marR="5148" marT="514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148" marR="5148" marT="51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6199293"/>
                  </a:ext>
                </a:extLst>
              </a:tr>
              <a:tr h="135456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Cocapata</a:t>
                      </a:r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41%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4510221"/>
                  </a:ext>
                </a:extLst>
              </a:tr>
              <a:tr h="135456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Sicaya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41%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9926317"/>
                  </a:ext>
                </a:extLst>
              </a:tr>
              <a:tr h="135456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Sacaba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42%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2451353"/>
                  </a:ext>
                </a:extLst>
              </a:tr>
              <a:tr h="135456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Mizque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43%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7426393"/>
                  </a:ext>
                </a:extLst>
              </a:tr>
              <a:tr h="135456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Morochata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43%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6303644"/>
                  </a:ext>
                </a:extLst>
              </a:tr>
              <a:tr h="135456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Totora(Cbba)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43%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6836785"/>
                  </a:ext>
                </a:extLst>
              </a:tr>
              <a:tr h="135456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Vila Vila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43%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7970907"/>
                  </a:ext>
                </a:extLst>
              </a:tr>
              <a:tr h="135456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Vinto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43%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17765"/>
                  </a:ext>
                </a:extLst>
              </a:tr>
              <a:tr h="135456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Ayopaya (V. De Independencia)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44%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0508623"/>
                  </a:ext>
                </a:extLst>
              </a:tr>
              <a:tr h="135456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Sipe Sipe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44%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3548472"/>
                  </a:ext>
                </a:extLst>
              </a:tr>
              <a:tr h="135456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Entre Rios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45%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5605319"/>
                  </a:ext>
                </a:extLst>
              </a:tr>
              <a:tr h="135456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Colcapirhua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46%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9418885"/>
                  </a:ext>
                </a:extLst>
              </a:tr>
              <a:tr h="135456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Puerto Villarroel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47%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7440540"/>
                  </a:ext>
                </a:extLst>
              </a:tr>
              <a:tr h="135456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Tiquipaya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47%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0609134"/>
                  </a:ext>
                </a:extLst>
              </a:tr>
              <a:tr h="135456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San Benito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48%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1764680"/>
                  </a:ext>
                </a:extLst>
              </a:tr>
              <a:tr h="135456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Tapacari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48%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2433770"/>
                  </a:ext>
                </a:extLst>
              </a:tr>
              <a:tr h="135456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Arani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51%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8275834"/>
                  </a:ext>
                </a:extLst>
              </a:tr>
              <a:tr h="135456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Villa Rivero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51%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159302"/>
                  </a:ext>
                </a:extLst>
              </a:tr>
              <a:tr h="135456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Chimore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53%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588614"/>
                  </a:ext>
                </a:extLst>
              </a:tr>
              <a:tr h="135456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Shinaota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53%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8183388"/>
                  </a:ext>
                </a:extLst>
              </a:tr>
              <a:tr h="135456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Villa Tunari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54%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8396548"/>
                  </a:ext>
                </a:extLst>
              </a:tr>
              <a:tr h="135456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Toco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55%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1906723"/>
                  </a:ext>
                </a:extLst>
              </a:tr>
              <a:tr h="135456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Sacabamba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57%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5636100"/>
                  </a:ext>
                </a:extLst>
              </a:tr>
              <a:tr h="135456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Capinota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58%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751765"/>
                  </a:ext>
                </a:extLst>
              </a:tr>
              <a:tr h="135456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Arque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2358381"/>
                  </a:ext>
                </a:extLst>
              </a:tr>
              <a:tr h="135456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Quillacollo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1883333"/>
                  </a:ext>
                </a:extLst>
              </a:tr>
            </a:tbl>
          </a:graphicData>
        </a:graphic>
      </p:graphicFrame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8C70EB6C-FD24-4F58-BEDC-278E81AC68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8176219"/>
              </p:ext>
            </p:extLst>
          </p:nvPr>
        </p:nvGraphicFramePr>
        <p:xfrm>
          <a:off x="2765063" y="277042"/>
          <a:ext cx="2355792" cy="3076575"/>
        </p:xfrm>
        <a:graphic>
          <a:graphicData uri="http://schemas.openxmlformats.org/drawingml/2006/table">
            <a:tbl>
              <a:tblPr/>
              <a:tblGrid>
                <a:gridCol w="1749369">
                  <a:extLst>
                    <a:ext uri="{9D8B030D-6E8A-4147-A177-3AD203B41FA5}">
                      <a16:colId xmlns:a16="http://schemas.microsoft.com/office/drawing/2014/main" val="4128199791"/>
                    </a:ext>
                  </a:extLst>
                </a:gridCol>
                <a:gridCol w="606423">
                  <a:extLst>
                    <a:ext uri="{9D8B030D-6E8A-4147-A177-3AD203B41FA5}">
                      <a16:colId xmlns:a16="http://schemas.microsoft.com/office/drawing/2014/main" val="1471649058"/>
                    </a:ext>
                  </a:extLst>
                </a:gridCol>
              </a:tblGrid>
              <a:tr h="180975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BO" sz="10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Cobertura Muy Buena</a:t>
                      </a:r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ACA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65595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Quillacollo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61%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CA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746184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Pocona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63%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CA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7921055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Alalay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66%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CA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892249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Aiquile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68%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CA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792948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Tacachi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72%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CA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8186429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Cliza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76%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CA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642169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Arbieto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78%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CA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525035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Punata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78%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CA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1979780"/>
                  </a:ext>
                </a:extLst>
              </a:tr>
              <a:tr h="180975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BO" sz="10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Cobertura Excelente</a:t>
                      </a:r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CA02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9013414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Omereque</a:t>
                      </a:r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81%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CA02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1337125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Anzaldo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85%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CA02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3934969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Tolata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92%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CA02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4057696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Tarata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93%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CA02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9292817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Cochabamba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CA02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7268305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Cuchumuela (V. G. Villarroel)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103%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CA02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136598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Santivañes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134%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CA02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3144218"/>
                  </a:ext>
                </a:extLst>
              </a:tr>
            </a:tbl>
          </a:graphicData>
        </a:graphic>
      </p:graphicFrame>
      <p:graphicFrame>
        <p:nvGraphicFramePr>
          <p:cNvPr id="9" name="Tabla 8">
            <a:extLst>
              <a:ext uri="{FF2B5EF4-FFF2-40B4-BE49-F238E27FC236}">
                <a16:creationId xmlns:a16="http://schemas.microsoft.com/office/drawing/2014/main" id="{69C0ED7D-1E75-43D4-978F-605AD275C6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888968"/>
              </p:ext>
            </p:extLst>
          </p:nvPr>
        </p:nvGraphicFramePr>
        <p:xfrm>
          <a:off x="2765063" y="3467100"/>
          <a:ext cx="2126481" cy="969700"/>
        </p:xfrm>
        <a:graphic>
          <a:graphicData uri="http://schemas.openxmlformats.org/drawingml/2006/table">
            <a:tbl>
              <a:tblPr firstRow="1" bandRow="1"/>
              <a:tblGrid>
                <a:gridCol w="215875">
                  <a:extLst>
                    <a:ext uri="{9D8B030D-6E8A-4147-A177-3AD203B41FA5}">
                      <a16:colId xmlns:a16="http://schemas.microsoft.com/office/drawing/2014/main" val="3267364903"/>
                    </a:ext>
                  </a:extLst>
                </a:gridCol>
                <a:gridCol w="819194">
                  <a:extLst>
                    <a:ext uri="{9D8B030D-6E8A-4147-A177-3AD203B41FA5}">
                      <a16:colId xmlns:a16="http://schemas.microsoft.com/office/drawing/2014/main" val="1375016487"/>
                    </a:ext>
                  </a:extLst>
                </a:gridCol>
                <a:gridCol w="68165">
                  <a:extLst>
                    <a:ext uri="{9D8B030D-6E8A-4147-A177-3AD203B41FA5}">
                      <a16:colId xmlns:a16="http://schemas.microsoft.com/office/drawing/2014/main" val="3525204869"/>
                    </a:ext>
                  </a:extLst>
                </a:gridCol>
                <a:gridCol w="1023247">
                  <a:extLst>
                    <a:ext uri="{9D8B030D-6E8A-4147-A177-3AD203B41FA5}">
                      <a16:colId xmlns:a16="http://schemas.microsoft.com/office/drawing/2014/main" val="4018669883"/>
                    </a:ext>
                  </a:extLst>
                </a:gridCol>
              </a:tblGrid>
              <a:tr h="76379"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</a:p>
                  </a:txBody>
                  <a:tcPr marL="11060" marR="11060" marT="1106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473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 a 20 %</a:t>
                      </a:r>
                    </a:p>
                  </a:txBody>
                  <a:tcPr marL="11060" marR="11060" marT="1106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s-BO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060" marR="11060" marT="1106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   Municipios</a:t>
                      </a:r>
                    </a:p>
                  </a:txBody>
                  <a:tcPr marL="11060" marR="11060" marT="11060" marB="0" anchor="ctr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55441383"/>
                  </a:ext>
                </a:extLst>
              </a:tr>
              <a:tr h="156364"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11060" marR="11060" marT="1106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A73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 a 40 %</a:t>
                      </a:r>
                    </a:p>
                  </a:txBody>
                  <a:tcPr marL="11060" marR="11060" marT="1106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s-BO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060" marR="11060" marT="1106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   Municipios</a:t>
                      </a:r>
                    </a:p>
                  </a:txBody>
                  <a:tcPr marL="11060" marR="11060" marT="11060" marB="0" anchor="ctr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98102901"/>
                  </a:ext>
                </a:extLst>
              </a:tr>
              <a:tr h="174694"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11060" marR="11060" marT="1106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53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40 a 60 %</a:t>
                      </a:r>
                    </a:p>
                  </a:txBody>
                  <a:tcPr marL="11060" marR="11060" marT="1106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s-BO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060" marR="11060" marT="1106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 Municipios</a:t>
                      </a:r>
                    </a:p>
                  </a:txBody>
                  <a:tcPr marL="11060" marR="11060" marT="11060" marB="0" anchor="ctr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33032096"/>
                  </a:ext>
                </a:extLst>
              </a:tr>
              <a:tr h="156364"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11060" marR="11060" marT="1106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8E08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60 a 80 %</a:t>
                      </a:r>
                    </a:p>
                  </a:txBody>
                  <a:tcPr marL="11060" marR="11060" marT="1106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s-BO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060" marR="11060" marT="1106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l" fontAlgn="t">
                        <a:buNone/>
                      </a:pPr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   Municipios</a:t>
                      </a:r>
                    </a:p>
                  </a:txBody>
                  <a:tcPr marL="11060" marR="11060" marT="11060" marB="0" anchor="ctr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6110395"/>
                  </a:ext>
                </a:extLst>
              </a:tr>
              <a:tr h="156364"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11060" marR="11060" marT="1106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2861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80 a 100 %</a:t>
                      </a:r>
                    </a:p>
                  </a:txBody>
                  <a:tcPr marL="11060" marR="11060" marT="1106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s-BO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060" marR="11060" marT="1106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   Municipios</a:t>
                      </a:r>
                    </a:p>
                  </a:txBody>
                  <a:tcPr marL="11060" marR="11060" marT="11060" marB="0" anchor="ctr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25595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0514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5F4F4CB7-8F69-4855-8C25-D234E40738E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1" t="2670" r="5035" b="4267"/>
          <a:stretch/>
        </p:blipFill>
        <p:spPr>
          <a:xfrm>
            <a:off x="5205924" y="412767"/>
            <a:ext cx="6844583" cy="6106319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212A36D4-412B-45DF-988F-F9C1C810FE3C}"/>
              </a:ext>
            </a:extLst>
          </p:cNvPr>
          <p:cNvSpPr txBox="1"/>
          <p:nvPr/>
        </p:nvSpPr>
        <p:spPr>
          <a:xfrm>
            <a:off x="9096746" y="23701"/>
            <a:ext cx="299186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/>
              <a:t>CHUQUISACA: COBERTURA DE VACUNACIÓN CON </a:t>
            </a:r>
          </a:p>
          <a:p>
            <a:pPr algn="ctr"/>
            <a:r>
              <a:rPr lang="es-ES" sz="2000" dirty="0"/>
              <a:t>1RA DOSIS</a:t>
            </a:r>
          </a:p>
          <a:p>
            <a:pPr algn="ctr"/>
            <a:r>
              <a:rPr lang="es-ES" sz="2000" dirty="0"/>
              <a:t>al 27 de Noviembre 2021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CDA679E5-7C5C-435E-BAE0-7F14839764A9}"/>
              </a:ext>
            </a:extLst>
          </p:cNvPr>
          <p:cNvSpPr txBox="1"/>
          <p:nvPr/>
        </p:nvSpPr>
        <p:spPr>
          <a:xfrm>
            <a:off x="8924637" y="6235752"/>
            <a:ext cx="33149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/>
              <a:t>Fuente: </a:t>
            </a:r>
            <a:r>
              <a:rPr lang="es-ES" sz="800" dirty="0" err="1"/>
              <a:t>RNVe</a:t>
            </a:r>
            <a:r>
              <a:rPr lang="es-ES" sz="800" dirty="0"/>
              <a:t>, Dirección de Epidemiologia (Ministerio de Salud y Deportes)</a:t>
            </a:r>
          </a:p>
          <a:p>
            <a:r>
              <a:rPr lang="es-ES" sz="800" dirty="0"/>
              <a:t>*Información con cohorte 27 de Noviembre 2021</a:t>
            </a:r>
          </a:p>
          <a:p>
            <a:r>
              <a:rPr lang="es-ES" sz="400" dirty="0"/>
              <a:t>Y.A.C.H.</a:t>
            </a:r>
            <a:endParaRPr lang="es-ES" sz="800" dirty="0"/>
          </a:p>
        </p:txBody>
      </p: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E11E5081-F47F-4628-BB4A-2CBCE07D9C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8745935"/>
              </p:ext>
            </p:extLst>
          </p:nvPr>
        </p:nvGraphicFramePr>
        <p:xfrm>
          <a:off x="262879" y="412767"/>
          <a:ext cx="2880001" cy="5486300"/>
        </p:xfrm>
        <a:graphic>
          <a:graphicData uri="http://schemas.openxmlformats.org/drawingml/2006/table">
            <a:tbl>
              <a:tblPr/>
              <a:tblGrid>
                <a:gridCol w="2225317">
                  <a:extLst>
                    <a:ext uri="{9D8B030D-6E8A-4147-A177-3AD203B41FA5}">
                      <a16:colId xmlns:a16="http://schemas.microsoft.com/office/drawing/2014/main" val="379795526"/>
                    </a:ext>
                  </a:extLst>
                </a:gridCol>
                <a:gridCol w="654684">
                  <a:extLst>
                    <a:ext uri="{9D8B030D-6E8A-4147-A177-3AD203B41FA5}">
                      <a16:colId xmlns:a16="http://schemas.microsoft.com/office/drawing/2014/main" val="1132847287"/>
                    </a:ext>
                  </a:extLst>
                </a:gridCol>
              </a:tblGrid>
              <a:tr h="110309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BO" sz="10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Cobertura Muy Baja</a:t>
                      </a:r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95" marR="5695" marT="56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95" marR="5695" marT="569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D0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5802191"/>
                  </a:ext>
                </a:extLst>
              </a:tr>
              <a:tr h="102348">
                <a:tc>
                  <a:txBody>
                    <a:bodyPr/>
                    <a:lstStyle/>
                    <a:p>
                      <a:pPr algn="l" fontAlgn="b"/>
                      <a:r>
                        <a:rPr lang="es-B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Presto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BO" sz="10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18%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D0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2893860"/>
                  </a:ext>
                </a:extLst>
              </a:tr>
              <a:tr h="110309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BO" sz="10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Coberturas Baja</a:t>
                      </a:r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95" marR="5695" marT="569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95" marR="5695" marT="569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5034382"/>
                  </a:ext>
                </a:extLst>
              </a:tr>
              <a:tr h="102348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Villa Charcas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7643689"/>
                  </a:ext>
                </a:extLst>
              </a:tr>
              <a:tr h="102348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Incahuasi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4425618"/>
                  </a:ext>
                </a:extLst>
              </a:tr>
              <a:tr h="102348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Poroma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3052583"/>
                  </a:ext>
                </a:extLst>
              </a:tr>
              <a:tr h="102348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Tarabuco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8162451"/>
                  </a:ext>
                </a:extLst>
              </a:tr>
              <a:tr h="102348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Tarvita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3970216"/>
                  </a:ext>
                </a:extLst>
              </a:tr>
              <a:tr h="102348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Zudañez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31%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4803339"/>
                  </a:ext>
                </a:extLst>
              </a:tr>
              <a:tr h="102348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Yamparaez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0901823"/>
                  </a:ext>
                </a:extLst>
              </a:tr>
              <a:tr h="102348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Sopachuy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33%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6419832"/>
                  </a:ext>
                </a:extLst>
              </a:tr>
              <a:tr h="110309">
                <a:tc gridSpan="2">
                  <a:txBody>
                    <a:bodyPr/>
                    <a:lstStyle/>
                    <a:p>
                      <a:pPr marL="0" marR="0" lvl="0" indent="0" algn="ctr" defTabSz="887968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BO" sz="10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Cobertura Buena</a:t>
                      </a:r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95" marR="5695" marT="569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95" marR="5695" marT="569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3890050"/>
                  </a:ext>
                </a:extLst>
              </a:tr>
              <a:tr h="102348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Mojocoya</a:t>
                      </a:r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41%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2795748"/>
                  </a:ext>
                </a:extLst>
              </a:tr>
              <a:tr h="102348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San Lucas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43%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5185949"/>
                  </a:ext>
                </a:extLst>
              </a:tr>
              <a:tr h="102348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Icla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46%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0599151"/>
                  </a:ext>
                </a:extLst>
              </a:tr>
              <a:tr h="102684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Culpina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47%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3484859"/>
                  </a:ext>
                </a:extLst>
              </a:tr>
              <a:tr h="102684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Azurduy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49%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3634634"/>
                  </a:ext>
                </a:extLst>
              </a:tr>
              <a:tr h="102684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Tomina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51%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4314801"/>
                  </a:ext>
                </a:extLst>
              </a:tr>
              <a:tr h="102684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Alcala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52%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3086323"/>
                  </a:ext>
                </a:extLst>
              </a:tr>
              <a:tr h="102684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Las Carreras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52%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9253813"/>
                  </a:ext>
                </a:extLst>
              </a:tr>
              <a:tr h="102684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Camataqui (C. Villa Abecia)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53%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5373375"/>
                  </a:ext>
                </a:extLst>
              </a:tr>
              <a:tr h="102348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Yotala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53%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9922146"/>
                  </a:ext>
                </a:extLst>
              </a:tr>
              <a:tr h="110309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BO" sz="10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Cobertura Muy Buena</a:t>
                      </a:r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95" marR="5695" marT="569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95" marR="5695" marT="569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8ACA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5131269"/>
                  </a:ext>
                </a:extLst>
              </a:tr>
              <a:tr h="102348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El Villar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65%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CA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5568054"/>
                  </a:ext>
                </a:extLst>
              </a:tr>
              <a:tr h="102684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Camargo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CA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549913"/>
                  </a:ext>
                </a:extLst>
              </a:tr>
              <a:tr h="102348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Huacaya (Villa De Huacaya)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71%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CA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0200847"/>
                  </a:ext>
                </a:extLst>
              </a:tr>
              <a:tr h="102348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Machareti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73%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CA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4884544"/>
                  </a:ext>
                </a:extLst>
              </a:tr>
              <a:tr h="102348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Villa Serrano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75%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CA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9678046"/>
                  </a:ext>
                </a:extLst>
              </a:tr>
              <a:tr h="136275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Villa Vaca Guzman (Muyupampa)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78%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CA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3846723"/>
                  </a:ext>
                </a:extLst>
              </a:tr>
              <a:tr h="110309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BO" sz="10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Cobertura Excelente</a:t>
                      </a:r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95" marR="5695" marT="569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95" marR="5695" marT="569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CA02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3703618"/>
                  </a:ext>
                </a:extLst>
              </a:tr>
              <a:tr h="111652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Padilla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85%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CA02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793448"/>
                  </a:ext>
                </a:extLst>
              </a:tr>
              <a:tr h="111652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Huacareta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87%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CA02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525823"/>
                  </a:ext>
                </a:extLst>
              </a:tr>
              <a:tr h="111652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Monteagudo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89%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CA02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6879423"/>
                  </a:ext>
                </a:extLst>
              </a:tr>
              <a:tr h="111652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Sucre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89%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CA02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741645"/>
                  </a:ext>
                </a:extLst>
              </a:tr>
            </a:tbl>
          </a:graphicData>
        </a:graphic>
      </p:graphicFrame>
      <p:graphicFrame>
        <p:nvGraphicFramePr>
          <p:cNvPr id="8" name="Tabla 7">
            <a:extLst>
              <a:ext uri="{FF2B5EF4-FFF2-40B4-BE49-F238E27FC236}">
                <a16:creationId xmlns:a16="http://schemas.microsoft.com/office/drawing/2014/main" id="{4BB3168D-9906-49A7-9EE1-B38BCA5A54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1730680"/>
              </p:ext>
            </p:extLst>
          </p:nvPr>
        </p:nvGraphicFramePr>
        <p:xfrm>
          <a:off x="3193679" y="412767"/>
          <a:ext cx="2126481" cy="969700"/>
        </p:xfrm>
        <a:graphic>
          <a:graphicData uri="http://schemas.openxmlformats.org/drawingml/2006/table">
            <a:tbl>
              <a:tblPr firstRow="1" bandRow="1"/>
              <a:tblGrid>
                <a:gridCol w="215875">
                  <a:extLst>
                    <a:ext uri="{9D8B030D-6E8A-4147-A177-3AD203B41FA5}">
                      <a16:colId xmlns:a16="http://schemas.microsoft.com/office/drawing/2014/main" val="3267364903"/>
                    </a:ext>
                  </a:extLst>
                </a:gridCol>
                <a:gridCol w="819194">
                  <a:extLst>
                    <a:ext uri="{9D8B030D-6E8A-4147-A177-3AD203B41FA5}">
                      <a16:colId xmlns:a16="http://schemas.microsoft.com/office/drawing/2014/main" val="1375016487"/>
                    </a:ext>
                  </a:extLst>
                </a:gridCol>
                <a:gridCol w="68165">
                  <a:extLst>
                    <a:ext uri="{9D8B030D-6E8A-4147-A177-3AD203B41FA5}">
                      <a16:colId xmlns:a16="http://schemas.microsoft.com/office/drawing/2014/main" val="3525204869"/>
                    </a:ext>
                  </a:extLst>
                </a:gridCol>
                <a:gridCol w="1023247">
                  <a:extLst>
                    <a:ext uri="{9D8B030D-6E8A-4147-A177-3AD203B41FA5}">
                      <a16:colId xmlns:a16="http://schemas.microsoft.com/office/drawing/2014/main" val="4018669883"/>
                    </a:ext>
                  </a:extLst>
                </a:gridCol>
              </a:tblGrid>
              <a:tr h="76379"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</a:p>
                  </a:txBody>
                  <a:tcPr marL="11060" marR="11060" marT="1106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473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 a 20 %</a:t>
                      </a:r>
                    </a:p>
                  </a:txBody>
                  <a:tcPr marL="11060" marR="11060" marT="1106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s-BO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060" marR="11060" marT="1106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28600" indent="-228600" algn="l" fontAlgn="t">
                        <a:buAutoNum type="arabicPlain"/>
                      </a:pPr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Municipio</a:t>
                      </a:r>
                    </a:p>
                  </a:txBody>
                  <a:tcPr marL="11060" marR="11060" marT="11060" marB="0" anchor="ctr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55441383"/>
                  </a:ext>
                </a:extLst>
              </a:tr>
              <a:tr h="156364"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11060" marR="11060" marT="1106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A73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 a 40 %</a:t>
                      </a:r>
                    </a:p>
                  </a:txBody>
                  <a:tcPr marL="11060" marR="11060" marT="1106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s-BO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060" marR="11060" marT="1106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28600" indent="-228600" algn="l" fontAlgn="t">
                        <a:buAutoNum type="arabicPlain" startAt="8"/>
                      </a:pPr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Municipios</a:t>
                      </a:r>
                    </a:p>
                  </a:txBody>
                  <a:tcPr marL="11060" marR="11060" marT="11060" marB="0" anchor="ctr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98102901"/>
                  </a:ext>
                </a:extLst>
              </a:tr>
              <a:tr h="174694"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11060" marR="11060" marT="1106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53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40 a 60 %</a:t>
                      </a:r>
                    </a:p>
                  </a:txBody>
                  <a:tcPr marL="11060" marR="11060" marT="1106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s-BO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060" marR="11060" marT="1106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28600" indent="-228600" algn="l" fontAlgn="t">
                        <a:buAutoNum type="arabicPlain" startAt="10"/>
                      </a:pPr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Municipios</a:t>
                      </a:r>
                    </a:p>
                  </a:txBody>
                  <a:tcPr marL="11060" marR="11060" marT="11060" marB="0" anchor="ctr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33032096"/>
                  </a:ext>
                </a:extLst>
              </a:tr>
              <a:tr h="156364"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11060" marR="11060" marT="1106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8E08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60 a 80 %</a:t>
                      </a:r>
                    </a:p>
                  </a:txBody>
                  <a:tcPr marL="11060" marR="11060" marT="1106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s-BO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060" marR="11060" marT="1106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28600" indent="-228600" algn="l" fontAlgn="t">
                        <a:buAutoNum type="arabicPlain" startAt="6"/>
                      </a:pPr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Municipios</a:t>
                      </a:r>
                    </a:p>
                  </a:txBody>
                  <a:tcPr marL="11060" marR="11060" marT="11060" marB="0" anchor="ctr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6110395"/>
                  </a:ext>
                </a:extLst>
              </a:tr>
              <a:tr h="156364"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11060" marR="11060" marT="1106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2861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80 a 100 %</a:t>
                      </a:r>
                    </a:p>
                  </a:txBody>
                  <a:tcPr marL="11060" marR="11060" marT="1106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s-BO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060" marR="11060" marT="1106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l" fontAlgn="t">
                        <a:buNone/>
                      </a:pPr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   Municipios</a:t>
                      </a:r>
                    </a:p>
                  </a:txBody>
                  <a:tcPr marL="11060" marR="11060" marT="11060" marB="0" anchor="ctr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25595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19638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DEF9FE12-B7A1-4B52-B8E3-9EB0738B95C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87" t="18758" r="8584" b="18310"/>
          <a:stretch/>
        </p:blipFill>
        <p:spPr>
          <a:xfrm>
            <a:off x="3556000" y="1346201"/>
            <a:ext cx="6908800" cy="4191000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E95A8CD3-65C5-4FCD-A25D-58B0AFE3B662}"/>
              </a:ext>
            </a:extLst>
          </p:cNvPr>
          <p:cNvSpPr txBox="1"/>
          <p:nvPr/>
        </p:nvSpPr>
        <p:spPr>
          <a:xfrm>
            <a:off x="9440407" y="96995"/>
            <a:ext cx="25200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/>
              <a:t>TARIJA: COBERTURA DE VACUNACIÓN </a:t>
            </a:r>
          </a:p>
          <a:p>
            <a:pPr algn="ctr"/>
            <a:r>
              <a:rPr lang="es-ES" sz="2000" dirty="0"/>
              <a:t>CON 1RA DOSIS</a:t>
            </a:r>
          </a:p>
          <a:p>
            <a:pPr algn="ctr"/>
            <a:r>
              <a:rPr lang="es-ES" sz="2000" dirty="0"/>
              <a:t>al 27 de Noviembre 2021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96138446-BF64-4936-9FCA-E93172504D9B}"/>
              </a:ext>
            </a:extLst>
          </p:cNvPr>
          <p:cNvSpPr txBox="1"/>
          <p:nvPr/>
        </p:nvSpPr>
        <p:spPr>
          <a:xfrm>
            <a:off x="8924637" y="6235752"/>
            <a:ext cx="33149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/>
              <a:t>Fuente: </a:t>
            </a:r>
            <a:r>
              <a:rPr lang="es-ES" sz="800" dirty="0" err="1"/>
              <a:t>RNVe</a:t>
            </a:r>
            <a:r>
              <a:rPr lang="es-ES" sz="800" dirty="0"/>
              <a:t>, Dirección de Epidemiologia (Ministerio de Salud y Deportes)</a:t>
            </a:r>
          </a:p>
          <a:p>
            <a:r>
              <a:rPr lang="es-ES" sz="800" dirty="0"/>
              <a:t>*Información con cohorte 27 de Noviembre 2021</a:t>
            </a:r>
          </a:p>
          <a:p>
            <a:r>
              <a:rPr lang="es-ES" sz="400" dirty="0"/>
              <a:t>Y.A.C.H.</a:t>
            </a:r>
            <a:endParaRPr lang="es-ES" sz="800" dirty="0"/>
          </a:p>
        </p:txBody>
      </p: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20A678A2-186A-4B80-AC51-DB6B6688BD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4214382"/>
              </p:ext>
            </p:extLst>
          </p:nvPr>
        </p:nvGraphicFramePr>
        <p:xfrm>
          <a:off x="279218" y="336496"/>
          <a:ext cx="2311582" cy="2352675"/>
        </p:xfrm>
        <a:graphic>
          <a:graphicData uri="http://schemas.openxmlformats.org/drawingml/2006/table">
            <a:tbl>
              <a:tblPr/>
              <a:tblGrid>
                <a:gridCol w="1887060">
                  <a:extLst>
                    <a:ext uri="{9D8B030D-6E8A-4147-A177-3AD203B41FA5}">
                      <a16:colId xmlns:a16="http://schemas.microsoft.com/office/drawing/2014/main" val="2978664278"/>
                    </a:ext>
                  </a:extLst>
                </a:gridCol>
                <a:gridCol w="424522">
                  <a:extLst>
                    <a:ext uri="{9D8B030D-6E8A-4147-A177-3AD203B41FA5}">
                      <a16:colId xmlns:a16="http://schemas.microsoft.com/office/drawing/2014/main" val="613625982"/>
                    </a:ext>
                  </a:extLst>
                </a:gridCol>
              </a:tblGrid>
              <a:tr h="180975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BO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Cobertura Buena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4643568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s-BO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Yunchara</a:t>
                      </a:r>
                      <a:endParaRPr lang="es-BO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B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51%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0391553"/>
                  </a:ext>
                </a:extLst>
              </a:tr>
              <a:tr h="180975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BO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Cobertura Muy Buena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ACA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097635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El Puente(</a:t>
                      </a:r>
                      <a:r>
                        <a:rPr lang="es-E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Tja</a:t>
                      </a:r>
                      <a:r>
                        <a:rPr lang="es-E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)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67%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CA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7701637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Entre Rios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69%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CA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783400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Yacuiba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69%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CA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648913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Bermejo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CA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991384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Padcaya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71%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CA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9746005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Carapari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72%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CA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3720565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San Lorenzo(Tja)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74%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CA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2431986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Uriondo (A. Concepcion)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74%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CA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758691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Tarija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78%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CA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6715834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Villa Montes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78%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CA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7433576"/>
                  </a:ext>
                </a:extLst>
              </a:tr>
            </a:tbl>
          </a:graphicData>
        </a:graphic>
      </p:graphicFrame>
      <p:graphicFrame>
        <p:nvGraphicFramePr>
          <p:cNvPr id="8" name="Tabla 7">
            <a:extLst>
              <a:ext uri="{FF2B5EF4-FFF2-40B4-BE49-F238E27FC236}">
                <a16:creationId xmlns:a16="http://schemas.microsoft.com/office/drawing/2014/main" id="{A567B278-E00B-4630-AE59-65861C0523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444002"/>
              </p:ext>
            </p:extLst>
          </p:nvPr>
        </p:nvGraphicFramePr>
        <p:xfrm>
          <a:off x="279218" y="2844931"/>
          <a:ext cx="2209982" cy="969700"/>
        </p:xfrm>
        <a:graphic>
          <a:graphicData uri="http://schemas.openxmlformats.org/drawingml/2006/table">
            <a:tbl>
              <a:tblPr firstRow="1" bandRow="1"/>
              <a:tblGrid>
                <a:gridCol w="224352">
                  <a:extLst>
                    <a:ext uri="{9D8B030D-6E8A-4147-A177-3AD203B41FA5}">
                      <a16:colId xmlns:a16="http://schemas.microsoft.com/office/drawing/2014/main" val="3267364903"/>
                    </a:ext>
                  </a:extLst>
                </a:gridCol>
                <a:gridCol w="851361">
                  <a:extLst>
                    <a:ext uri="{9D8B030D-6E8A-4147-A177-3AD203B41FA5}">
                      <a16:colId xmlns:a16="http://schemas.microsoft.com/office/drawing/2014/main" val="1375016487"/>
                    </a:ext>
                  </a:extLst>
                </a:gridCol>
                <a:gridCol w="70842">
                  <a:extLst>
                    <a:ext uri="{9D8B030D-6E8A-4147-A177-3AD203B41FA5}">
                      <a16:colId xmlns:a16="http://schemas.microsoft.com/office/drawing/2014/main" val="3525204869"/>
                    </a:ext>
                  </a:extLst>
                </a:gridCol>
                <a:gridCol w="1063427">
                  <a:extLst>
                    <a:ext uri="{9D8B030D-6E8A-4147-A177-3AD203B41FA5}">
                      <a16:colId xmlns:a16="http://schemas.microsoft.com/office/drawing/2014/main" val="4018669883"/>
                    </a:ext>
                  </a:extLst>
                </a:gridCol>
              </a:tblGrid>
              <a:tr h="76379"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</a:p>
                  </a:txBody>
                  <a:tcPr marL="11060" marR="11060" marT="1106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473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 a 20 %</a:t>
                      </a:r>
                    </a:p>
                  </a:txBody>
                  <a:tcPr marL="11060" marR="11060" marT="1106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s-BO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060" marR="11060" marT="1106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   Municipios</a:t>
                      </a:r>
                    </a:p>
                  </a:txBody>
                  <a:tcPr marL="11060" marR="11060" marT="11060" marB="0" anchor="ctr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55441383"/>
                  </a:ext>
                </a:extLst>
              </a:tr>
              <a:tr h="156364"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11060" marR="11060" marT="1106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A73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 a 40 %</a:t>
                      </a:r>
                    </a:p>
                  </a:txBody>
                  <a:tcPr marL="11060" marR="11060" marT="1106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s-BO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060" marR="11060" marT="1106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   Municipios</a:t>
                      </a:r>
                    </a:p>
                  </a:txBody>
                  <a:tcPr marL="11060" marR="11060" marT="11060" marB="0" anchor="ctr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98102901"/>
                  </a:ext>
                </a:extLst>
              </a:tr>
              <a:tr h="174694"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11060" marR="11060" marT="1106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53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40 a 60 %</a:t>
                      </a:r>
                    </a:p>
                  </a:txBody>
                  <a:tcPr marL="11060" marR="11060" marT="1106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s-BO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060" marR="11060" marT="1106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28600" indent="-228600" algn="l" fontAlgn="t">
                        <a:buAutoNum type="arabicPlain"/>
                      </a:pPr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Municipios</a:t>
                      </a:r>
                    </a:p>
                  </a:txBody>
                  <a:tcPr marL="11060" marR="11060" marT="11060" marB="0" anchor="ctr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33032096"/>
                  </a:ext>
                </a:extLst>
              </a:tr>
              <a:tr h="156364"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11060" marR="11060" marT="1106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8E08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60 a 80 %</a:t>
                      </a:r>
                    </a:p>
                  </a:txBody>
                  <a:tcPr marL="11060" marR="11060" marT="1106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s-BO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060" marR="11060" marT="1106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 Municipios</a:t>
                      </a:r>
                    </a:p>
                  </a:txBody>
                  <a:tcPr marL="11060" marR="11060" marT="11060" marB="0" anchor="ctr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6110395"/>
                  </a:ext>
                </a:extLst>
              </a:tr>
              <a:tr h="156364"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11060" marR="11060" marT="1106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2861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80 a 100 %</a:t>
                      </a:r>
                    </a:p>
                  </a:txBody>
                  <a:tcPr marL="11060" marR="11060" marT="1106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s-BO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060" marR="11060" marT="1106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l" fontAlgn="t">
                        <a:buNone/>
                      </a:pPr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   Municipios</a:t>
                      </a:r>
                    </a:p>
                  </a:txBody>
                  <a:tcPr marL="11060" marR="11060" marT="11060" marB="0" anchor="ctr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25595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93065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D15C2057-DECA-47F3-8127-9EA6C29E7DE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97" r="29357"/>
          <a:stretch/>
        </p:blipFill>
        <p:spPr>
          <a:xfrm>
            <a:off x="6196012" y="-147209"/>
            <a:ext cx="4031857" cy="6659563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7EB652DF-C0CF-4710-AEEF-230197CD9724}"/>
              </a:ext>
            </a:extLst>
          </p:cNvPr>
          <p:cNvSpPr txBox="1"/>
          <p:nvPr/>
        </p:nvSpPr>
        <p:spPr>
          <a:xfrm>
            <a:off x="9293628" y="-1"/>
            <a:ext cx="279510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/>
              <a:t>LA PAZ: COBERTURA DE VACUNACIÓN CON </a:t>
            </a:r>
          </a:p>
          <a:p>
            <a:pPr algn="ctr"/>
            <a:r>
              <a:rPr lang="es-ES" sz="2000" dirty="0"/>
              <a:t>1RA DOSIS </a:t>
            </a:r>
          </a:p>
          <a:p>
            <a:pPr algn="ctr"/>
            <a:r>
              <a:rPr lang="es-ES" sz="2000" dirty="0"/>
              <a:t>al 27 de Noviembre 2021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4E04BFA5-B334-45D4-AE6B-8563D71098F8}"/>
              </a:ext>
            </a:extLst>
          </p:cNvPr>
          <p:cNvSpPr txBox="1"/>
          <p:nvPr/>
        </p:nvSpPr>
        <p:spPr>
          <a:xfrm>
            <a:off x="8924637" y="6235752"/>
            <a:ext cx="33149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/>
              <a:t>Fuente: </a:t>
            </a:r>
            <a:r>
              <a:rPr lang="es-ES" sz="800" dirty="0" err="1"/>
              <a:t>RNVe</a:t>
            </a:r>
            <a:r>
              <a:rPr lang="es-ES" sz="800" dirty="0"/>
              <a:t>, Dirección de Epidemiologia (Ministerio de Salud y Deportes)</a:t>
            </a:r>
          </a:p>
          <a:p>
            <a:r>
              <a:rPr lang="es-ES" sz="800" dirty="0"/>
              <a:t>*Información con cohorte 27 de Noviembre 2021</a:t>
            </a:r>
          </a:p>
          <a:p>
            <a:r>
              <a:rPr lang="es-ES" sz="400" dirty="0"/>
              <a:t>Y.A.C.H.</a:t>
            </a:r>
            <a:endParaRPr lang="es-ES" sz="800" dirty="0"/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7EC49C62-F0E5-41BD-BF68-56C581A3C8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3096243"/>
              </p:ext>
            </p:extLst>
          </p:nvPr>
        </p:nvGraphicFramePr>
        <p:xfrm>
          <a:off x="87843" y="147210"/>
          <a:ext cx="2249290" cy="6296841"/>
        </p:xfrm>
        <a:graphic>
          <a:graphicData uri="http://schemas.openxmlformats.org/drawingml/2006/table">
            <a:tbl>
              <a:tblPr/>
              <a:tblGrid>
                <a:gridCol w="1778978">
                  <a:extLst>
                    <a:ext uri="{9D8B030D-6E8A-4147-A177-3AD203B41FA5}">
                      <a16:colId xmlns:a16="http://schemas.microsoft.com/office/drawing/2014/main" val="2595231229"/>
                    </a:ext>
                  </a:extLst>
                </a:gridCol>
                <a:gridCol w="470312">
                  <a:extLst>
                    <a:ext uri="{9D8B030D-6E8A-4147-A177-3AD203B41FA5}">
                      <a16:colId xmlns:a16="http://schemas.microsoft.com/office/drawing/2014/main" val="1197110336"/>
                    </a:ext>
                  </a:extLst>
                </a:gridCol>
              </a:tblGrid>
              <a:tr h="121935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BO" sz="9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Cobertura Muy Baja</a:t>
                      </a:r>
                      <a:endParaRPr lang="es-E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18" marR="4218" marT="42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18" marR="4218" marT="42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D0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6214685"/>
                  </a:ext>
                </a:extLst>
              </a:tr>
              <a:tr h="126066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Ancoraimes</a:t>
                      </a:r>
                      <a:endParaRPr lang="es-E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0" i="0" u="none" strike="noStrike">
                          <a:solidFill>
                            <a:srgbClr val="F2F2F2"/>
                          </a:solidFill>
                          <a:effectLst/>
                          <a:latin typeface="Arial" panose="020B0604020202020204" pitchFamily="34" charset="0"/>
                        </a:rPr>
                        <a:t>13%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D0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6118428"/>
                  </a:ext>
                </a:extLst>
              </a:tr>
              <a:tr h="126066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Aucapata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0" i="0" u="none" strike="noStrike">
                          <a:solidFill>
                            <a:srgbClr val="F2F2F2"/>
                          </a:solidFill>
                          <a:effectLst/>
                          <a:latin typeface="Arial" panose="020B0604020202020204" pitchFamily="34" charset="0"/>
                        </a:rPr>
                        <a:t>13%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D0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4358781"/>
                  </a:ext>
                </a:extLst>
              </a:tr>
              <a:tr h="126066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Tito Yupanqui (Parquipujio)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0" i="0" u="none" strike="noStrike">
                          <a:solidFill>
                            <a:srgbClr val="F2F2F2"/>
                          </a:solidFill>
                          <a:effectLst/>
                          <a:latin typeface="Arial" panose="020B0604020202020204" pitchFamily="34" charset="0"/>
                        </a:rPr>
                        <a:t>13%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D0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4937695"/>
                  </a:ext>
                </a:extLst>
              </a:tr>
              <a:tr h="126066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Caquiaviri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0" i="0" u="none" strike="noStrike">
                          <a:solidFill>
                            <a:srgbClr val="F2F2F2"/>
                          </a:solidFill>
                          <a:effectLst/>
                          <a:latin typeface="Arial" panose="020B0604020202020204" pitchFamily="34" charset="0"/>
                        </a:rPr>
                        <a:t>14%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D0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6078738"/>
                  </a:ext>
                </a:extLst>
              </a:tr>
              <a:tr h="126066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Calacoto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0" i="0" u="none" strike="noStrike">
                          <a:solidFill>
                            <a:srgbClr val="F2F2F2"/>
                          </a:solidFill>
                          <a:effectLst/>
                          <a:latin typeface="Arial" panose="020B0604020202020204" pitchFamily="34" charset="0"/>
                        </a:rPr>
                        <a:t>17%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D0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3333972"/>
                  </a:ext>
                </a:extLst>
              </a:tr>
              <a:tr h="126066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Humanata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0" i="0" u="none" strike="noStrike">
                          <a:solidFill>
                            <a:srgbClr val="F2F2F2"/>
                          </a:solidFill>
                          <a:effectLst/>
                          <a:latin typeface="Arial" panose="020B0604020202020204" pitchFamily="34" charset="0"/>
                        </a:rPr>
                        <a:t>19%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D0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9274867"/>
                  </a:ext>
                </a:extLst>
              </a:tr>
              <a:tr h="126066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Combaya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0" i="0" u="none" strike="noStrike">
                          <a:solidFill>
                            <a:srgbClr val="F2F2F2"/>
                          </a:solidFill>
                          <a:effectLst/>
                          <a:latin typeface="Arial" panose="020B0604020202020204" pitchFamily="34" charset="0"/>
                        </a:rPr>
                        <a:t>20%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D0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1727544"/>
                  </a:ext>
                </a:extLst>
              </a:tr>
              <a:tr h="126066">
                <a:tc>
                  <a:txBody>
                    <a:bodyPr/>
                    <a:lstStyle/>
                    <a:p>
                      <a:pPr algn="l" fontAlgn="b"/>
                      <a:r>
                        <a:rPr lang="pl-PL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Gral. J.J. Perez (Charazani)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0" i="0" u="none" strike="noStrike" dirty="0">
                          <a:solidFill>
                            <a:srgbClr val="F2F2F2"/>
                          </a:solidFill>
                          <a:effectLst/>
                          <a:latin typeface="Arial" panose="020B0604020202020204" pitchFamily="34" charset="0"/>
                        </a:rPr>
                        <a:t>20%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D0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5315375"/>
                  </a:ext>
                </a:extLst>
              </a:tr>
              <a:tr h="121935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BO" sz="9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Coberturas Baja</a:t>
                      </a:r>
                      <a:endParaRPr lang="es-E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18" marR="4218" marT="42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18" marR="4218" marT="42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3763729"/>
                  </a:ext>
                </a:extLst>
              </a:tr>
              <a:tr h="126066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Apolo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8076547"/>
                  </a:ext>
                </a:extLst>
              </a:tr>
              <a:tr h="126066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Sorata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5328897"/>
                  </a:ext>
                </a:extLst>
              </a:tr>
              <a:tr h="126066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Catacora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2997988"/>
                  </a:ext>
                </a:extLst>
              </a:tr>
              <a:tr h="126066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Curva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0260601"/>
                  </a:ext>
                </a:extLst>
              </a:tr>
              <a:tr h="126066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Santiago De Callapa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1978324"/>
                  </a:ext>
                </a:extLst>
              </a:tr>
              <a:tr h="126066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Sapahaqui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4185142"/>
                  </a:ext>
                </a:extLst>
              </a:tr>
              <a:tr h="126066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Pelechuco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4327735"/>
                  </a:ext>
                </a:extLst>
              </a:tr>
              <a:tr h="126066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Sica Sica (Villa Aroma)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863547"/>
                  </a:ext>
                </a:extLst>
              </a:tr>
              <a:tr h="126066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Mecapaca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6058657"/>
                  </a:ext>
                </a:extLst>
              </a:tr>
              <a:tr h="126066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Ayata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3646133"/>
                  </a:ext>
                </a:extLst>
              </a:tr>
              <a:tr h="126066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Chacarilla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4336898"/>
                  </a:ext>
                </a:extLst>
              </a:tr>
              <a:tr h="126066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Mapiri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4008897"/>
                  </a:ext>
                </a:extLst>
              </a:tr>
              <a:tr h="126066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Puerto Carabuco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1414998"/>
                  </a:ext>
                </a:extLst>
              </a:tr>
              <a:tr h="126066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Batallas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5744538"/>
                  </a:ext>
                </a:extLst>
              </a:tr>
              <a:tr h="126066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Charaña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8618862"/>
                  </a:ext>
                </a:extLst>
              </a:tr>
              <a:tr h="126066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La Asunta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4829683"/>
                  </a:ext>
                </a:extLst>
              </a:tr>
              <a:tr h="126066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Mocomoco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394717"/>
                  </a:ext>
                </a:extLst>
              </a:tr>
              <a:tr h="126066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Ichoca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116920"/>
                  </a:ext>
                </a:extLst>
              </a:tr>
              <a:tr h="126066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Alto Beni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0881943"/>
                  </a:ext>
                </a:extLst>
              </a:tr>
              <a:tr h="126066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Cairoma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7810802"/>
                  </a:ext>
                </a:extLst>
              </a:tr>
              <a:tr h="126066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Comanche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8001996"/>
                  </a:ext>
                </a:extLst>
              </a:tr>
              <a:tr h="126066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Licoma Pampa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3467054"/>
                  </a:ext>
                </a:extLst>
              </a:tr>
              <a:tr h="126066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Chuma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31%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282787"/>
                  </a:ext>
                </a:extLst>
              </a:tr>
              <a:tr h="126066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Colquencha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31%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4645966"/>
                  </a:ext>
                </a:extLst>
              </a:tr>
              <a:tr h="126066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Pucarani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31%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2231640"/>
                  </a:ext>
                </a:extLst>
              </a:tr>
              <a:tr h="126066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Santiago De Huata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31%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7248184"/>
                  </a:ext>
                </a:extLst>
              </a:tr>
              <a:tr h="126066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Tacacoma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31%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5320194"/>
                  </a:ext>
                </a:extLst>
              </a:tr>
              <a:tr h="126066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Waldo Ballivian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31%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5986637"/>
                  </a:ext>
                </a:extLst>
              </a:tr>
              <a:tr h="126066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Chulumani (V. De La Libertad)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9428911"/>
                  </a:ext>
                </a:extLst>
              </a:tr>
              <a:tr h="126066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Copacabana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3367690"/>
                  </a:ext>
                </a:extLst>
              </a:tr>
              <a:tr h="126066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Guanay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7568714"/>
                  </a:ext>
                </a:extLst>
              </a:tr>
              <a:tr h="126066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Malla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2711031"/>
                  </a:ext>
                </a:extLst>
              </a:tr>
              <a:tr h="126066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Tiawanacu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0240203"/>
                  </a:ext>
                </a:extLst>
              </a:tr>
            </a:tbl>
          </a:graphicData>
        </a:graphic>
      </p:graphicFrame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232540F8-B4B3-4D91-8E54-1F6A701049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687490"/>
              </p:ext>
            </p:extLst>
          </p:nvPr>
        </p:nvGraphicFramePr>
        <p:xfrm>
          <a:off x="2407925" y="147209"/>
          <a:ext cx="2037174" cy="3560958"/>
        </p:xfrm>
        <a:graphic>
          <a:graphicData uri="http://schemas.openxmlformats.org/drawingml/2006/table">
            <a:tbl>
              <a:tblPr/>
              <a:tblGrid>
                <a:gridCol w="1528149">
                  <a:extLst>
                    <a:ext uri="{9D8B030D-6E8A-4147-A177-3AD203B41FA5}">
                      <a16:colId xmlns:a16="http://schemas.microsoft.com/office/drawing/2014/main" val="3508852470"/>
                    </a:ext>
                  </a:extLst>
                </a:gridCol>
                <a:gridCol w="509025">
                  <a:extLst>
                    <a:ext uri="{9D8B030D-6E8A-4147-A177-3AD203B41FA5}">
                      <a16:colId xmlns:a16="http://schemas.microsoft.com/office/drawing/2014/main" val="2309482939"/>
                    </a:ext>
                  </a:extLst>
                </a:gridCol>
              </a:tblGrid>
              <a:tr h="160533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BO" sz="10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Coberturas Baja</a:t>
                      </a:r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83" marR="4083" marT="408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83" marR="4083" marT="4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4413938"/>
                  </a:ext>
                </a:extLst>
              </a:tr>
              <a:tr h="160533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Caranavi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33%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0469232"/>
                  </a:ext>
                </a:extLst>
              </a:tr>
              <a:tr h="160533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San Andres De Machaca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33%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9541288"/>
                  </a:ext>
                </a:extLst>
              </a:tr>
              <a:tr h="160533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San Pedro De Curahuara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33%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4420867"/>
                  </a:ext>
                </a:extLst>
              </a:tr>
              <a:tr h="160533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Taraco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33%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1414267"/>
                  </a:ext>
                </a:extLst>
              </a:tr>
              <a:tr h="160533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Coripata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34%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8229607"/>
                  </a:ext>
                </a:extLst>
              </a:tr>
              <a:tr h="160533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Inquisivi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34%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0888211"/>
                  </a:ext>
                </a:extLst>
              </a:tr>
              <a:tr h="160533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Jesus De Machaca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34%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2317675"/>
                  </a:ext>
                </a:extLst>
              </a:tr>
              <a:tr h="160533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Ayo Ayo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36%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7331654"/>
                  </a:ext>
                </a:extLst>
              </a:tr>
              <a:tr h="160533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Coroico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36%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9167698"/>
                  </a:ext>
                </a:extLst>
              </a:tr>
              <a:tr h="160533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Irupana (Villa De Lanza)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36%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7886289"/>
                  </a:ext>
                </a:extLst>
              </a:tr>
              <a:tr h="160533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Palos Blancos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36%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6259692"/>
                  </a:ext>
                </a:extLst>
              </a:tr>
              <a:tr h="160533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Puerto Perez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36%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847374"/>
                  </a:ext>
                </a:extLst>
              </a:tr>
              <a:tr h="160533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Quiabaya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36%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7106077"/>
                  </a:ext>
                </a:extLst>
              </a:tr>
              <a:tr h="160533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Santiago De Machaca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36%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3945778"/>
                  </a:ext>
                </a:extLst>
              </a:tr>
              <a:tr h="160533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Coro Coro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37%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3330194"/>
                  </a:ext>
                </a:extLst>
              </a:tr>
              <a:tr h="160533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Chua Cocani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38%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6872787"/>
                  </a:ext>
                </a:extLst>
              </a:tr>
              <a:tr h="160533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Huarina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38%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7751293"/>
                  </a:ext>
                </a:extLst>
              </a:tr>
              <a:tr h="160533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Achacachi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0733333"/>
                  </a:ext>
                </a:extLst>
              </a:tr>
              <a:tr h="160533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Escoma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0319385"/>
                  </a:ext>
                </a:extLst>
              </a:tr>
              <a:tr h="160533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Papel Pampa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0614068"/>
                  </a:ext>
                </a:extLst>
              </a:tr>
              <a:tr h="160533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Patacamaya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2090835"/>
                  </a:ext>
                </a:extLst>
              </a:tr>
            </a:tbl>
          </a:graphicData>
        </a:graphic>
      </p:graphicFrame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22B573E5-0B5C-47F1-B3C4-81138F7E1E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1005041"/>
              </p:ext>
            </p:extLst>
          </p:nvPr>
        </p:nvGraphicFramePr>
        <p:xfrm>
          <a:off x="4477519" y="147209"/>
          <a:ext cx="2037175" cy="4107180"/>
        </p:xfrm>
        <a:graphic>
          <a:graphicData uri="http://schemas.openxmlformats.org/drawingml/2006/table">
            <a:tbl>
              <a:tblPr/>
              <a:tblGrid>
                <a:gridCol w="1464367">
                  <a:extLst>
                    <a:ext uri="{9D8B030D-6E8A-4147-A177-3AD203B41FA5}">
                      <a16:colId xmlns:a16="http://schemas.microsoft.com/office/drawing/2014/main" val="3993016938"/>
                    </a:ext>
                  </a:extLst>
                </a:gridCol>
                <a:gridCol w="572808">
                  <a:extLst>
                    <a:ext uri="{9D8B030D-6E8A-4147-A177-3AD203B41FA5}">
                      <a16:colId xmlns:a16="http://schemas.microsoft.com/office/drawing/2014/main" val="3689955206"/>
                    </a:ext>
                  </a:extLst>
                </a:gridCol>
              </a:tblGrid>
              <a:tr h="88617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BO" sz="9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Cobertura Buena</a:t>
                      </a:r>
                      <a:endParaRPr lang="es-E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5016739"/>
                  </a:ext>
                </a:extLst>
              </a:tr>
              <a:tr h="88617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Cajuata</a:t>
                      </a:r>
                      <a:endParaRPr lang="es-E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41%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5068995"/>
                  </a:ext>
                </a:extLst>
              </a:tr>
              <a:tr h="88617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Calamarca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41%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2142888"/>
                  </a:ext>
                </a:extLst>
              </a:tr>
              <a:tr h="88617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Luribay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41%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6086861"/>
                  </a:ext>
                </a:extLst>
              </a:tr>
              <a:tr h="88617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Tipuani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41%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4888459"/>
                  </a:ext>
                </a:extLst>
              </a:tr>
              <a:tr h="88617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Colquiri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42%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2728020"/>
                  </a:ext>
                </a:extLst>
              </a:tr>
              <a:tr h="88617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Huatajata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42%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0692755"/>
                  </a:ext>
                </a:extLst>
              </a:tr>
              <a:tr h="88617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Laja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42%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8162075"/>
                  </a:ext>
                </a:extLst>
              </a:tr>
              <a:tr h="88617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Teoponte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42%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758881"/>
                  </a:ext>
                </a:extLst>
              </a:tr>
              <a:tr h="88617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Yaco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42%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9791514"/>
                  </a:ext>
                </a:extLst>
              </a:tr>
              <a:tr h="88617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Desaguadero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43%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968843"/>
                  </a:ext>
                </a:extLst>
              </a:tr>
              <a:tr h="88617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Palca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43%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073999"/>
                  </a:ext>
                </a:extLst>
              </a:tr>
              <a:tr h="88617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Collana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45%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0495886"/>
                  </a:ext>
                </a:extLst>
              </a:tr>
              <a:tr h="88617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Guaqui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45%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6953678"/>
                  </a:ext>
                </a:extLst>
              </a:tr>
              <a:tr h="88617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Puerto Acosta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45%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189642"/>
                  </a:ext>
                </a:extLst>
              </a:tr>
              <a:tr h="88617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San Pedro De Tiquina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46%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1755973"/>
                  </a:ext>
                </a:extLst>
              </a:tr>
              <a:tr h="88617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Quime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47%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9258574"/>
                  </a:ext>
                </a:extLst>
              </a:tr>
              <a:tr h="88617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Umala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48%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069820"/>
                  </a:ext>
                </a:extLst>
              </a:tr>
              <a:tr h="88617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Yanacachi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48%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5704807"/>
                  </a:ext>
                </a:extLst>
              </a:tr>
              <a:tr h="88617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Ixiamas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49%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4571999"/>
                  </a:ext>
                </a:extLst>
              </a:tr>
              <a:tr h="88617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Nazacara De Pacajes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3880342"/>
                  </a:ext>
                </a:extLst>
              </a:tr>
              <a:tr h="88617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Viacha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53%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9155261"/>
                  </a:ext>
                </a:extLst>
              </a:tr>
              <a:tr h="88617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El Alto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55%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8905968"/>
                  </a:ext>
                </a:extLst>
              </a:tr>
              <a:tr h="88617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San Buena Ventura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57%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8803352"/>
                  </a:ext>
                </a:extLst>
              </a:tr>
              <a:tr h="88617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BO" sz="9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Cobertura Muy Buena</a:t>
                      </a:r>
                      <a:endParaRPr lang="es-E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ACA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5621281"/>
                  </a:ext>
                </a:extLst>
              </a:tr>
              <a:tr h="88617">
                <a:tc>
                  <a:txBody>
                    <a:bodyPr/>
                    <a:lstStyle/>
                    <a:p>
                      <a:pPr algn="l" fontAlgn="b"/>
                      <a:r>
                        <a:rPr lang="es-BO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Achocalla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BO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72%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CA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2439771"/>
                  </a:ext>
                </a:extLst>
              </a:tr>
              <a:tr h="88617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BO" sz="9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Cobertura Excelente</a:t>
                      </a:r>
                      <a:endParaRPr lang="es-E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CA02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3916304"/>
                  </a:ext>
                </a:extLst>
              </a:tr>
              <a:tr h="88617">
                <a:tc>
                  <a:txBody>
                    <a:bodyPr/>
                    <a:lstStyle/>
                    <a:p>
                      <a:pPr algn="l" fontAlgn="b"/>
                      <a:r>
                        <a:rPr lang="es-BO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La Paz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BO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105%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CA02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8756199"/>
                  </a:ext>
                </a:extLst>
              </a:tr>
            </a:tbl>
          </a:graphicData>
        </a:graphic>
      </p:graphicFrame>
      <p:graphicFrame>
        <p:nvGraphicFramePr>
          <p:cNvPr id="9" name="Tabla 8">
            <a:extLst>
              <a:ext uri="{FF2B5EF4-FFF2-40B4-BE49-F238E27FC236}">
                <a16:creationId xmlns:a16="http://schemas.microsoft.com/office/drawing/2014/main" id="{2D069024-1A38-4132-8086-2186537CFE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942189"/>
              </p:ext>
            </p:extLst>
          </p:nvPr>
        </p:nvGraphicFramePr>
        <p:xfrm>
          <a:off x="2407925" y="4402122"/>
          <a:ext cx="2126481" cy="969700"/>
        </p:xfrm>
        <a:graphic>
          <a:graphicData uri="http://schemas.openxmlformats.org/drawingml/2006/table">
            <a:tbl>
              <a:tblPr firstRow="1" bandRow="1"/>
              <a:tblGrid>
                <a:gridCol w="215875">
                  <a:extLst>
                    <a:ext uri="{9D8B030D-6E8A-4147-A177-3AD203B41FA5}">
                      <a16:colId xmlns:a16="http://schemas.microsoft.com/office/drawing/2014/main" val="3267364903"/>
                    </a:ext>
                  </a:extLst>
                </a:gridCol>
                <a:gridCol w="819194">
                  <a:extLst>
                    <a:ext uri="{9D8B030D-6E8A-4147-A177-3AD203B41FA5}">
                      <a16:colId xmlns:a16="http://schemas.microsoft.com/office/drawing/2014/main" val="1375016487"/>
                    </a:ext>
                  </a:extLst>
                </a:gridCol>
                <a:gridCol w="68165">
                  <a:extLst>
                    <a:ext uri="{9D8B030D-6E8A-4147-A177-3AD203B41FA5}">
                      <a16:colId xmlns:a16="http://schemas.microsoft.com/office/drawing/2014/main" val="3525204869"/>
                    </a:ext>
                  </a:extLst>
                </a:gridCol>
                <a:gridCol w="1023247">
                  <a:extLst>
                    <a:ext uri="{9D8B030D-6E8A-4147-A177-3AD203B41FA5}">
                      <a16:colId xmlns:a16="http://schemas.microsoft.com/office/drawing/2014/main" val="4018669883"/>
                    </a:ext>
                  </a:extLst>
                </a:gridCol>
              </a:tblGrid>
              <a:tr h="156364"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</a:p>
                  </a:txBody>
                  <a:tcPr marL="11060" marR="11060" marT="1106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473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 a 20 %</a:t>
                      </a:r>
                    </a:p>
                  </a:txBody>
                  <a:tcPr marL="11060" marR="11060" marT="1106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s-BO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060" marR="11060" marT="1106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 Municipios</a:t>
                      </a:r>
                    </a:p>
                  </a:txBody>
                  <a:tcPr marL="11060" marR="11060" marT="11060" marB="0" anchor="ctr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55441383"/>
                  </a:ext>
                </a:extLst>
              </a:tr>
              <a:tr h="156364"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11060" marR="11060" marT="1106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A73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 a 40 %</a:t>
                      </a:r>
                    </a:p>
                  </a:txBody>
                  <a:tcPr marL="11060" marR="11060" marT="1106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s-BO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060" marR="11060" marT="1106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54 Municipios</a:t>
                      </a:r>
                    </a:p>
                  </a:txBody>
                  <a:tcPr marL="11060" marR="11060" marT="11060" marB="0" anchor="ctr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98102901"/>
                  </a:ext>
                </a:extLst>
              </a:tr>
              <a:tr h="174694"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11060" marR="11060" marT="1106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53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40 a 60 %</a:t>
                      </a:r>
                    </a:p>
                  </a:txBody>
                  <a:tcPr marL="11060" marR="11060" marT="1106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s-BO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060" marR="11060" marT="1106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l" fontAlgn="t">
                        <a:buNone/>
                      </a:pPr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23 Municipios</a:t>
                      </a:r>
                    </a:p>
                  </a:txBody>
                  <a:tcPr marL="11060" marR="11060" marT="11060" marB="0" anchor="ctr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33032096"/>
                  </a:ext>
                </a:extLst>
              </a:tr>
              <a:tr h="156364"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11060" marR="11060" marT="1106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8E08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60 a 80 %</a:t>
                      </a:r>
                    </a:p>
                  </a:txBody>
                  <a:tcPr marL="11060" marR="11060" marT="1106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s-BO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060" marR="11060" marT="1106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28600" indent="-228600" algn="l" fontAlgn="t">
                        <a:buAutoNum type="arabicPlain"/>
                      </a:pPr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Municipios</a:t>
                      </a:r>
                    </a:p>
                  </a:txBody>
                  <a:tcPr marL="11060" marR="11060" marT="11060" marB="0" anchor="ctr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6110395"/>
                  </a:ext>
                </a:extLst>
              </a:tr>
              <a:tr h="156364"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11060" marR="11060" marT="1106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2861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80 a 100 %</a:t>
                      </a:r>
                    </a:p>
                  </a:txBody>
                  <a:tcPr marL="11060" marR="11060" marT="1106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s-BO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060" marR="11060" marT="1106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   Municipios</a:t>
                      </a:r>
                    </a:p>
                  </a:txBody>
                  <a:tcPr marL="11060" marR="11060" marT="11060" marB="0" anchor="ctr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25595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22808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4AC026FD-50E6-4201-8AB6-16DF7EA28D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35" r="19820"/>
          <a:stretch/>
        </p:blipFill>
        <p:spPr>
          <a:xfrm>
            <a:off x="4988086" y="63500"/>
            <a:ext cx="5466386" cy="6455938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C82DF4A7-65BA-4CAA-BE1A-23B19C9A1D3E}"/>
              </a:ext>
            </a:extLst>
          </p:cNvPr>
          <p:cNvSpPr txBox="1"/>
          <p:nvPr/>
        </p:nvSpPr>
        <p:spPr>
          <a:xfrm>
            <a:off x="9673904" y="23701"/>
            <a:ext cx="256572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/>
              <a:t>POTOSÍ: COBERTURA DE VACUNACIÓN CON 1RA DOSIS</a:t>
            </a:r>
          </a:p>
          <a:p>
            <a:pPr algn="ctr"/>
            <a:r>
              <a:rPr lang="es-ES" sz="2000" dirty="0"/>
              <a:t>al 27 de Noviembre 2021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8754CB79-84AA-4526-B1B9-201354DA8D20}"/>
              </a:ext>
            </a:extLst>
          </p:cNvPr>
          <p:cNvSpPr txBox="1"/>
          <p:nvPr/>
        </p:nvSpPr>
        <p:spPr>
          <a:xfrm>
            <a:off x="8924637" y="6235752"/>
            <a:ext cx="33149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/>
              <a:t>Fuente: </a:t>
            </a:r>
            <a:r>
              <a:rPr lang="es-ES" sz="800" dirty="0" err="1"/>
              <a:t>RNVe</a:t>
            </a:r>
            <a:r>
              <a:rPr lang="es-ES" sz="800" dirty="0"/>
              <a:t>, Dirección de Epidemiologia (Ministerio de Salud y Deportes)</a:t>
            </a:r>
          </a:p>
          <a:p>
            <a:r>
              <a:rPr lang="es-ES" sz="800" dirty="0"/>
              <a:t>*Información con cohorte 27 de Noviembre 2021</a:t>
            </a:r>
          </a:p>
          <a:p>
            <a:r>
              <a:rPr lang="es-ES" sz="400" dirty="0"/>
              <a:t>Y.A.C.H.</a:t>
            </a:r>
            <a:endParaRPr lang="es-ES" sz="800" dirty="0"/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257AC032-4641-4A3E-B332-ACD2A5D467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9088943"/>
              </p:ext>
            </p:extLst>
          </p:nvPr>
        </p:nvGraphicFramePr>
        <p:xfrm>
          <a:off x="216401" y="259615"/>
          <a:ext cx="2520000" cy="4364621"/>
        </p:xfrm>
        <a:graphic>
          <a:graphicData uri="http://schemas.openxmlformats.org/drawingml/2006/table">
            <a:tbl>
              <a:tblPr/>
              <a:tblGrid>
                <a:gridCol w="1929899">
                  <a:extLst>
                    <a:ext uri="{9D8B030D-6E8A-4147-A177-3AD203B41FA5}">
                      <a16:colId xmlns:a16="http://schemas.microsoft.com/office/drawing/2014/main" val="3910103345"/>
                    </a:ext>
                  </a:extLst>
                </a:gridCol>
                <a:gridCol w="590101">
                  <a:extLst>
                    <a:ext uri="{9D8B030D-6E8A-4147-A177-3AD203B41FA5}">
                      <a16:colId xmlns:a16="http://schemas.microsoft.com/office/drawing/2014/main" val="336007026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BO" sz="10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Cobertura Muy Baja</a:t>
                      </a:r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48" marR="5848" marT="584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48" marR="5848" marT="58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D0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75607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San Pedro De Buena Vista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F2F2F2"/>
                          </a:solidFill>
                          <a:effectLst/>
                          <a:latin typeface="Arial" panose="020B0604020202020204" pitchFamily="34" charset="0"/>
                        </a:rPr>
                        <a:t>14%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D0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43532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Tinguipaya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 dirty="0">
                          <a:solidFill>
                            <a:srgbClr val="F2F2F2"/>
                          </a:solidFill>
                          <a:effectLst/>
                          <a:latin typeface="Arial" panose="020B0604020202020204" pitchFamily="34" charset="0"/>
                        </a:rPr>
                        <a:t>16%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D0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0516530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BO" sz="10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Coberturas Baja</a:t>
                      </a:r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48" marR="5848" marT="584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48" marR="5848" marT="58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53202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Chuquihuta</a:t>
                      </a:r>
                      <a:r>
                        <a:rPr lang="es-E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Ayllu </a:t>
                      </a:r>
                      <a:r>
                        <a:rPr lang="es-E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Jucumani</a:t>
                      </a:r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60521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Acacio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20211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Colquechaca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44018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Pocoata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57833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Belen De Urmiri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087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Mojinete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61747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San Antonio De Esmoruco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46493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Toro Toro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14107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Ravelo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30708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Ckochas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20896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Chayanta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31%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7881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Puna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31%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11693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Ocuri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62226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Tacobamba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34%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6171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Llica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36%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97935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Porco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36%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42839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Tomave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36%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59134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San P.De Quemes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37%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07195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Uncia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37%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49916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Betanzos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39%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40452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San P. De Lipez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39%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78076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Arampampa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68345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Yocalla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2340800"/>
                  </a:ext>
                </a:extLst>
              </a:tr>
            </a:tbl>
          </a:graphicData>
        </a:graphic>
      </p:graphicFrame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B36E471D-A89D-4D78-8451-18D8C42AB9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8893427"/>
              </p:ext>
            </p:extLst>
          </p:nvPr>
        </p:nvGraphicFramePr>
        <p:xfrm>
          <a:off x="2806147" y="259616"/>
          <a:ext cx="2520000" cy="2927617"/>
        </p:xfrm>
        <a:graphic>
          <a:graphicData uri="http://schemas.openxmlformats.org/drawingml/2006/table">
            <a:tbl>
              <a:tblPr/>
              <a:tblGrid>
                <a:gridCol w="1819563">
                  <a:extLst>
                    <a:ext uri="{9D8B030D-6E8A-4147-A177-3AD203B41FA5}">
                      <a16:colId xmlns:a16="http://schemas.microsoft.com/office/drawing/2014/main" val="1645412698"/>
                    </a:ext>
                  </a:extLst>
                </a:gridCol>
                <a:gridCol w="700437">
                  <a:extLst>
                    <a:ext uri="{9D8B030D-6E8A-4147-A177-3AD203B41FA5}">
                      <a16:colId xmlns:a16="http://schemas.microsoft.com/office/drawing/2014/main" val="1488260289"/>
                    </a:ext>
                  </a:extLst>
                </a:gridCol>
              </a:tblGrid>
              <a:tr h="104325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BO" sz="10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Cobertura Buena</a:t>
                      </a:r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7911041"/>
                  </a:ext>
                </a:extLst>
              </a:tr>
              <a:tr h="103097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Sacaca</a:t>
                      </a:r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41%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1846259"/>
                  </a:ext>
                </a:extLst>
              </a:tr>
              <a:tr h="103097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Chaqui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42%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9501925"/>
                  </a:ext>
                </a:extLst>
              </a:tr>
              <a:tr h="103097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Cotagaita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42%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4680170"/>
                  </a:ext>
                </a:extLst>
              </a:tr>
              <a:tr h="103097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Caiza "D"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46%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3028269"/>
                  </a:ext>
                </a:extLst>
              </a:tr>
              <a:tr h="103097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Vitichi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51%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0429245"/>
                  </a:ext>
                </a:extLst>
              </a:tr>
              <a:tr h="103097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Caripuyo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53%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52538"/>
                  </a:ext>
                </a:extLst>
              </a:tr>
              <a:tr h="103097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Llallagua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58%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8334236"/>
                  </a:ext>
                </a:extLst>
              </a:tr>
              <a:tr h="103097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Tahua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58%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1447431"/>
                  </a:ext>
                </a:extLst>
              </a:tr>
              <a:tr h="104325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BO" sz="10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Cobertura Muy Buena</a:t>
                      </a:r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ACA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8693958"/>
                  </a:ext>
                </a:extLst>
              </a:tr>
              <a:tr h="103097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Villazon</a:t>
                      </a:r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68%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CA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8371281"/>
                  </a:ext>
                </a:extLst>
              </a:tr>
              <a:tr h="103097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Colcha "K"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CA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6616998"/>
                  </a:ext>
                </a:extLst>
              </a:tr>
              <a:tr h="103097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Uyuni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CA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1554166"/>
                  </a:ext>
                </a:extLst>
              </a:tr>
              <a:tr h="174892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San Agustin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78%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CA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4625385"/>
                  </a:ext>
                </a:extLst>
              </a:tr>
              <a:tr h="103097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Potosí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79%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CA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1866801"/>
                  </a:ext>
                </a:extLst>
              </a:tr>
              <a:tr h="104325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BO" sz="10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Cobertura Excelente</a:t>
                      </a:r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CA02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6138431"/>
                  </a:ext>
                </a:extLst>
              </a:tr>
              <a:tr h="103097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Tupiza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88%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CA02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7782491"/>
                  </a:ext>
                </a:extLst>
              </a:tr>
              <a:tr h="103097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Atocha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93%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CA02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1652621"/>
                  </a:ext>
                </a:extLst>
              </a:tr>
            </a:tbl>
          </a:graphicData>
        </a:graphic>
      </p:graphicFrame>
      <p:graphicFrame>
        <p:nvGraphicFramePr>
          <p:cNvPr id="9" name="Tabla 8">
            <a:extLst>
              <a:ext uri="{FF2B5EF4-FFF2-40B4-BE49-F238E27FC236}">
                <a16:creationId xmlns:a16="http://schemas.microsoft.com/office/drawing/2014/main" id="{D973E172-509E-48D5-83D8-9A89DD4D47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5870046"/>
              </p:ext>
            </p:extLst>
          </p:nvPr>
        </p:nvGraphicFramePr>
        <p:xfrm>
          <a:off x="2806147" y="3476045"/>
          <a:ext cx="2126481" cy="969700"/>
        </p:xfrm>
        <a:graphic>
          <a:graphicData uri="http://schemas.openxmlformats.org/drawingml/2006/table">
            <a:tbl>
              <a:tblPr firstRow="1" bandRow="1"/>
              <a:tblGrid>
                <a:gridCol w="215875">
                  <a:extLst>
                    <a:ext uri="{9D8B030D-6E8A-4147-A177-3AD203B41FA5}">
                      <a16:colId xmlns:a16="http://schemas.microsoft.com/office/drawing/2014/main" val="3267364903"/>
                    </a:ext>
                  </a:extLst>
                </a:gridCol>
                <a:gridCol w="819194">
                  <a:extLst>
                    <a:ext uri="{9D8B030D-6E8A-4147-A177-3AD203B41FA5}">
                      <a16:colId xmlns:a16="http://schemas.microsoft.com/office/drawing/2014/main" val="1375016487"/>
                    </a:ext>
                  </a:extLst>
                </a:gridCol>
                <a:gridCol w="68165">
                  <a:extLst>
                    <a:ext uri="{9D8B030D-6E8A-4147-A177-3AD203B41FA5}">
                      <a16:colId xmlns:a16="http://schemas.microsoft.com/office/drawing/2014/main" val="3525204869"/>
                    </a:ext>
                  </a:extLst>
                </a:gridCol>
                <a:gridCol w="1023247">
                  <a:extLst>
                    <a:ext uri="{9D8B030D-6E8A-4147-A177-3AD203B41FA5}">
                      <a16:colId xmlns:a16="http://schemas.microsoft.com/office/drawing/2014/main" val="4018669883"/>
                    </a:ext>
                  </a:extLst>
                </a:gridCol>
              </a:tblGrid>
              <a:tr h="76379"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</a:p>
                  </a:txBody>
                  <a:tcPr marL="11060" marR="11060" marT="1106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473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 a 20 %</a:t>
                      </a:r>
                    </a:p>
                  </a:txBody>
                  <a:tcPr marL="11060" marR="11060" marT="1106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s-BO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060" marR="11060" marT="1106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   Municipios</a:t>
                      </a:r>
                    </a:p>
                  </a:txBody>
                  <a:tcPr marL="11060" marR="11060" marT="11060" marB="0" anchor="ctr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55441383"/>
                  </a:ext>
                </a:extLst>
              </a:tr>
              <a:tr h="156364"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11060" marR="11060" marT="1106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A73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 a 40 %</a:t>
                      </a:r>
                    </a:p>
                  </a:txBody>
                  <a:tcPr marL="11060" marR="11060" marT="1106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s-BO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060" marR="11060" marT="1106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23 Municipios</a:t>
                      </a:r>
                    </a:p>
                  </a:txBody>
                  <a:tcPr marL="11060" marR="11060" marT="11060" marB="0" anchor="ctr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98102901"/>
                  </a:ext>
                </a:extLst>
              </a:tr>
              <a:tr h="174694"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11060" marR="11060" marT="1106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53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40 a 60 %</a:t>
                      </a:r>
                    </a:p>
                  </a:txBody>
                  <a:tcPr marL="11060" marR="11060" marT="1106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s-BO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060" marR="11060" marT="1106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   Municipios</a:t>
                      </a:r>
                    </a:p>
                  </a:txBody>
                  <a:tcPr marL="11060" marR="11060" marT="11060" marB="0" anchor="ctr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33032096"/>
                  </a:ext>
                </a:extLst>
              </a:tr>
              <a:tr h="156364"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11060" marR="11060" marT="1106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8E08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60 a 80 %</a:t>
                      </a:r>
                    </a:p>
                  </a:txBody>
                  <a:tcPr marL="11060" marR="11060" marT="1106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s-BO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060" marR="11060" marT="1106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   Municipios</a:t>
                      </a:r>
                    </a:p>
                  </a:txBody>
                  <a:tcPr marL="11060" marR="11060" marT="11060" marB="0" anchor="ctr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6110395"/>
                  </a:ext>
                </a:extLst>
              </a:tr>
              <a:tr h="156364"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11060" marR="11060" marT="1106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2861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80 a 100 %</a:t>
                      </a:r>
                    </a:p>
                  </a:txBody>
                  <a:tcPr marL="11060" marR="11060" marT="1106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s-BO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060" marR="11060" marT="1106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   Municipios</a:t>
                      </a:r>
                    </a:p>
                  </a:txBody>
                  <a:tcPr marL="11060" marR="11060" marT="11060" marB="0" anchor="ctr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25595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431608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1687</TotalTime>
  <Words>2179</Words>
  <Application>Microsoft Office PowerPoint</Application>
  <PresentationFormat>Personalizado</PresentationFormat>
  <Paragraphs>931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Yessid Alan Coya Huarita</dc:creator>
  <cp:lastModifiedBy>Yessid</cp:lastModifiedBy>
  <cp:revision>47</cp:revision>
  <dcterms:created xsi:type="dcterms:W3CDTF">2021-08-26T15:00:53Z</dcterms:created>
  <dcterms:modified xsi:type="dcterms:W3CDTF">2021-11-27T22:31:09Z</dcterms:modified>
</cp:coreProperties>
</file>