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64" r:id="rId4"/>
    <p:sldId id="263" r:id="rId5"/>
    <p:sldId id="260" r:id="rId6"/>
    <p:sldId id="261" r:id="rId7"/>
    <p:sldId id="262" r:id="rId8"/>
    <p:sldId id="257" r:id="rId9"/>
    <p:sldId id="266" r:id="rId10"/>
    <p:sldId id="259" r:id="rId11"/>
  </p:sldIdLst>
  <p:sldSz cx="12239625" cy="6659563"/>
  <p:notesSz cx="6858000" cy="9144000"/>
  <p:defaultTextStyle>
    <a:defPPr>
      <a:defRPr lang="en-US"/>
    </a:defPPr>
    <a:lvl1pPr marL="0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4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8DCA53"/>
    <a:srgbClr val="22861B"/>
    <a:srgbClr val="FAF53F"/>
    <a:srgbClr val="FCA73D"/>
    <a:srgbClr val="FF1009"/>
    <a:srgbClr val="FA4739"/>
    <a:srgbClr val="FFFFFF"/>
    <a:srgbClr val="FEED01"/>
    <a:srgbClr val="208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394" autoAdjust="0"/>
  </p:normalViewPr>
  <p:slideViewPr>
    <p:cSldViewPr snapToGrid="0">
      <p:cViewPr>
        <p:scale>
          <a:sx n="75" d="100"/>
          <a:sy n="75" d="100"/>
        </p:scale>
        <p:origin x="762" y="60"/>
      </p:cViewPr>
      <p:guideLst>
        <p:guide orient="horz" pos="212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089888"/>
            <a:ext cx="9179719" cy="2318515"/>
          </a:xfrm>
        </p:spPr>
        <p:txBody>
          <a:bodyPr anchor="b"/>
          <a:lstStyle>
            <a:lvl1pPr algn="ctr"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497814"/>
            <a:ext cx="9179719" cy="160785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984" indent="0" algn="ctr">
              <a:buNone/>
              <a:defRPr sz="1942"/>
            </a:lvl2pPr>
            <a:lvl3pPr marL="887968" indent="0" algn="ctr">
              <a:buNone/>
              <a:defRPr sz="1748"/>
            </a:lvl3pPr>
            <a:lvl4pPr marL="1331952" indent="0" algn="ctr">
              <a:buNone/>
              <a:defRPr sz="1554"/>
            </a:lvl4pPr>
            <a:lvl5pPr marL="1775937" indent="0" algn="ctr">
              <a:buNone/>
              <a:defRPr sz="1554"/>
            </a:lvl5pPr>
            <a:lvl6pPr marL="2219920" indent="0" algn="ctr">
              <a:buNone/>
              <a:defRPr sz="1554"/>
            </a:lvl6pPr>
            <a:lvl7pPr marL="2663904" indent="0" algn="ctr">
              <a:buNone/>
              <a:defRPr sz="1554"/>
            </a:lvl7pPr>
            <a:lvl8pPr marL="3107887" indent="0" algn="ctr">
              <a:buNone/>
              <a:defRPr sz="1554"/>
            </a:lvl8pPr>
            <a:lvl9pPr marL="3551872" indent="0" algn="ctr">
              <a:buNone/>
              <a:defRPr sz="15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31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061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4" y="354561"/>
            <a:ext cx="2639169" cy="56436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354561"/>
            <a:ext cx="7764512" cy="564367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4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1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1660268"/>
            <a:ext cx="10556677" cy="2770193"/>
          </a:xfrm>
        </p:spPr>
        <p:txBody>
          <a:bodyPr anchor="b"/>
          <a:lstStyle>
            <a:lvl1pPr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4456667"/>
            <a:ext cx="10556677" cy="1456779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>
                    <a:tint val="75000"/>
                  </a:schemeClr>
                </a:solidFill>
              </a:defRPr>
            </a:lvl1pPr>
            <a:lvl2pPr marL="443984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68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5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3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2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04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88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7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20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17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54561"/>
            <a:ext cx="10556677" cy="128720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1632518"/>
            <a:ext cx="5177936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2432591"/>
            <a:ext cx="5177936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1632518"/>
            <a:ext cx="5203435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2432591"/>
            <a:ext cx="5203435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457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7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58855"/>
            <a:ext cx="6196310" cy="4732606"/>
          </a:xfrm>
        </p:spPr>
        <p:txBody>
          <a:bodyPr/>
          <a:lstStyle>
            <a:lvl1pPr>
              <a:defRPr sz="3108"/>
            </a:lvl1pPr>
            <a:lvl2pPr>
              <a:defRPr sz="2718"/>
            </a:lvl2pPr>
            <a:lvl3pPr>
              <a:defRPr sz="2330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5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58855"/>
            <a:ext cx="6196310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4" indent="0">
              <a:buNone/>
              <a:defRPr sz="2718"/>
            </a:lvl2pPr>
            <a:lvl3pPr marL="887968" indent="0">
              <a:buNone/>
              <a:defRPr sz="2330"/>
            </a:lvl3pPr>
            <a:lvl4pPr marL="1331952" indent="0">
              <a:buNone/>
              <a:defRPr sz="1942"/>
            </a:lvl4pPr>
            <a:lvl5pPr marL="1775937" indent="0">
              <a:buNone/>
              <a:defRPr sz="1942"/>
            </a:lvl5pPr>
            <a:lvl6pPr marL="2219920" indent="0">
              <a:buNone/>
              <a:defRPr sz="1942"/>
            </a:lvl6pPr>
            <a:lvl7pPr marL="2663904" indent="0">
              <a:buNone/>
              <a:defRPr sz="1942"/>
            </a:lvl7pPr>
            <a:lvl8pPr marL="3107887" indent="0">
              <a:buNone/>
              <a:defRPr sz="1942"/>
            </a:lvl8pPr>
            <a:lvl9pPr marL="3551872" indent="0">
              <a:buNone/>
              <a:defRPr sz="1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3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54561"/>
            <a:ext cx="10556677" cy="128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772799"/>
            <a:ext cx="10556677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C956-5E0A-48D9-8FE2-349983D6AF7B}" type="datetimeFigureOut">
              <a:rPr lang="es-BO" smtClean="0"/>
              <a:t>27/11/2021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172429"/>
            <a:ext cx="4130873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24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87968" rtl="0" eaLnBrk="1" latinLnBrk="0" hangingPunct="1">
        <a:lnSpc>
          <a:spcPct val="90000"/>
        </a:lnSpc>
        <a:spcBef>
          <a:spcPct val="0"/>
        </a:spcBef>
        <a:buNone/>
        <a:defRPr sz="4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2" indent="-221992" algn="l" defTabSz="887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1pPr>
      <a:lvl2pPr marL="66597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59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44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28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11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89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880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63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68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5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3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2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0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88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7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D18BD29-5141-444F-9CEF-8180D42E8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r="9016"/>
          <a:stretch/>
        </p:blipFill>
        <p:spPr>
          <a:xfrm>
            <a:off x="1568450" y="58057"/>
            <a:ext cx="6248400" cy="6502400"/>
          </a:xfrm>
          <a:prstGeom prst="rect">
            <a:avLst/>
          </a:prstGeom>
        </p:spPr>
      </p:pic>
      <p:sp>
        <p:nvSpPr>
          <p:cNvPr id="13" name="Rectángulo redondeado 4">
            <a:extLst>
              <a:ext uri="{FF2B5EF4-FFF2-40B4-BE49-F238E27FC236}">
                <a16:creationId xmlns:a16="http://schemas.microsoft.com/office/drawing/2014/main" id="{B87746AE-300D-4C36-A23F-F25C3D5C5148}"/>
              </a:ext>
            </a:extLst>
          </p:cNvPr>
          <p:cNvSpPr/>
          <p:nvPr/>
        </p:nvSpPr>
        <p:spPr>
          <a:xfrm>
            <a:off x="6506011" y="372315"/>
            <a:ext cx="4616164" cy="984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BOLIVIA: Cobertura de Vacunación</a:t>
            </a:r>
          </a:p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 la COVID-19</a:t>
            </a:r>
          </a:p>
          <a:p>
            <a:pPr algn="ctr"/>
            <a:r>
              <a:rPr lang="es-E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2da Dosis al 27 de Noviembre 2021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176EC2B-C9B0-4BF3-B4E4-91C8F47C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51907"/>
              </p:ext>
            </p:extLst>
          </p:nvPr>
        </p:nvGraphicFramePr>
        <p:xfrm>
          <a:off x="7483285" y="2015274"/>
          <a:ext cx="3779802" cy="1809624"/>
        </p:xfrm>
        <a:graphic>
          <a:graphicData uri="http://schemas.openxmlformats.org/drawingml/2006/table">
            <a:tbl>
              <a:tblPr firstRow="1" bandRow="1"/>
              <a:tblGrid>
                <a:gridCol w="345137">
                  <a:extLst>
                    <a:ext uri="{9D8B030D-6E8A-4147-A177-3AD203B41FA5}">
                      <a16:colId xmlns:a16="http://schemas.microsoft.com/office/drawing/2014/main" val="1562932618"/>
                    </a:ext>
                  </a:extLst>
                </a:gridCol>
                <a:gridCol w="1504264">
                  <a:extLst>
                    <a:ext uri="{9D8B030D-6E8A-4147-A177-3AD203B41FA5}">
                      <a16:colId xmlns:a16="http://schemas.microsoft.com/office/drawing/2014/main" val="1436418119"/>
                    </a:ext>
                  </a:extLst>
                </a:gridCol>
                <a:gridCol w="561859">
                  <a:extLst>
                    <a:ext uri="{9D8B030D-6E8A-4147-A177-3AD203B41FA5}">
                      <a16:colId xmlns:a16="http://schemas.microsoft.com/office/drawing/2014/main" val="3329742243"/>
                    </a:ext>
                  </a:extLst>
                </a:gridCol>
                <a:gridCol w="1368542">
                  <a:extLst>
                    <a:ext uri="{9D8B030D-6E8A-4147-A177-3AD203B41FA5}">
                      <a16:colId xmlns:a16="http://schemas.microsoft.com/office/drawing/2014/main" val="2600264345"/>
                    </a:ext>
                  </a:extLst>
                </a:gridCol>
              </a:tblGrid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100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Menor a 20 %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9878855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s-BO" sz="1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471034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D0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898102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a 80 %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15795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A02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a 100 %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s-BO" sz="1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72990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Lagos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8935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Salares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63429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2C18D3CF-5D98-40B6-9788-26C1A0010FE3}"/>
              </a:ext>
            </a:extLst>
          </p:cNvPr>
          <p:cNvSpPr/>
          <p:nvPr/>
        </p:nvSpPr>
        <p:spPr>
          <a:xfrm>
            <a:off x="7496603" y="3568814"/>
            <a:ext cx="320247" cy="252909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B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A3A867-07F7-4FAA-ADF1-0AEA19A1FC6B}"/>
              </a:ext>
            </a:extLst>
          </p:cNvPr>
          <p:cNvSpPr txBox="1"/>
          <p:nvPr/>
        </p:nvSpPr>
        <p:spPr>
          <a:xfrm>
            <a:off x="5346700" y="5787938"/>
            <a:ext cx="684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Fuente: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RNVe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, Programa Nacional de Vigilancia de Enfermedades Endémicas y Epidémicas - DGE (Ministerio de Salud y Deportes)</a:t>
            </a:r>
          </a:p>
          <a:p>
            <a:r>
              <a:rPr lang="es-ES" sz="1200" dirty="0"/>
              <a:t>*Información con cohorte 27 de Noviembre 2021</a:t>
            </a:r>
          </a:p>
          <a:p>
            <a:r>
              <a:rPr lang="es-ES" sz="1200" dirty="0"/>
              <a:t>Y.A.C.H.</a:t>
            </a:r>
          </a:p>
        </p:txBody>
      </p:sp>
    </p:spTree>
    <p:extLst>
      <p:ext uri="{BB962C8B-B14F-4D97-AF65-F5344CB8AC3E}">
        <p14:creationId xmlns:p14="http://schemas.microsoft.com/office/powerpoint/2010/main" val="81260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37BF82-5E75-41BE-A413-937D4D4B0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3" t="10870" r="14202" b="8099"/>
          <a:stretch/>
        </p:blipFill>
        <p:spPr>
          <a:xfrm>
            <a:off x="4153196" y="723900"/>
            <a:ext cx="6388654" cy="539631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2DF4A7-65BA-4CAA-BE1A-23B19C9A1D3E}"/>
              </a:ext>
            </a:extLst>
          </p:cNvPr>
          <p:cNvSpPr txBox="1"/>
          <p:nvPr/>
        </p:nvSpPr>
        <p:spPr>
          <a:xfrm>
            <a:off x="9673904" y="23701"/>
            <a:ext cx="256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ORURO: COBERTURA DE VACUNACIÓN CON 2DA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54CB79-84AA-4526-B1B9-201354DA8D20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CC70555-CAAB-4DC3-9A65-4498B10D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787"/>
              </p:ext>
            </p:extLst>
          </p:nvPr>
        </p:nvGraphicFramePr>
        <p:xfrm>
          <a:off x="2894660" y="180584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 startAt="6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DE5DEF2-01D7-480D-BBC4-3FCB7E70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63223"/>
              </p:ext>
            </p:extLst>
          </p:nvPr>
        </p:nvGraphicFramePr>
        <p:xfrm>
          <a:off x="134787" y="180584"/>
          <a:ext cx="2671360" cy="2341112"/>
        </p:xfrm>
        <a:graphic>
          <a:graphicData uri="http://schemas.openxmlformats.org/drawingml/2006/table">
            <a:tbl>
              <a:tblPr/>
              <a:tblGrid>
                <a:gridCol w="1870952">
                  <a:extLst>
                    <a:ext uri="{9D8B030D-6E8A-4147-A177-3AD203B41FA5}">
                      <a16:colId xmlns:a16="http://schemas.microsoft.com/office/drawing/2014/main" val="2932702486"/>
                    </a:ext>
                  </a:extLst>
                </a:gridCol>
                <a:gridCol w="800408">
                  <a:extLst>
                    <a:ext uri="{9D8B030D-6E8A-4147-A177-3AD203B41FA5}">
                      <a16:colId xmlns:a16="http://schemas.microsoft.com/office/drawing/2014/main" val="2564751746"/>
                    </a:ext>
                  </a:extLst>
                </a:gridCol>
              </a:tblGrid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4904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Cruz De </a:t>
                      </a:r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42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1818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Todos Santos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1236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Choro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0772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0498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Esmeralda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31001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107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8431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18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Toledo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4083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Salinas De Garci Mendoza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74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Rivera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8777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3965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Santuario De Quillacas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9698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4983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F9BE8B8-F90E-4A3D-A73F-7209CC61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87057"/>
              </p:ext>
            </p:extLst>
          </p:nvPr>
        </p:nvGraphicFramePr>
        <p:xfrm>
          <a:off x="134787" y="2521696"/>
          <a:ext cx="2671359" cy="3511668"/>
        </p:xfrm>
        <a:graphic>
          <a:graphicData uri="http://schemas.openxmlformats.org/drawingml/2006/table">
            <a:tbl>
              <a:tblPr/>
              <a:tblGrid>
                <a:gridCol w="1870950">
                  <a:extLst>
                    <a:ext uri="{9D8B030D-6E8A-4147-A177-3AD203B41FA5}">
                      <a16:colId xmlns:a16="http://schemas.microsoft.com/office/drawing/2014/main" val="3539687313"/>
                    </a:ext>
                  </a:extLst>
                </a:gridCol>
                <a:gridCol w="800409">
                  <a:extLst>
                    <a:ext uri="{9D8B030D-6E8A-4147-A177-3AD203B41FA5}">
                      <a16:colId xmlns:a16="http://schemas.microsoft.com/office/drawing/2014/main" val="35780154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3589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Andamarca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2924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3580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Challapata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2598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Coipasa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7990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Poopo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4678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9562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Choque Cota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3522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Yunguyo De Litoral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750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7187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Eucaliptus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4968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Aullagas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8844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Pazña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9649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Totora(Orr)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8134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254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Huanuni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0862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Huayllamarca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60915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2963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5913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Curahuara De 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1262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Oruro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6419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3907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Antequera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6588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Huachacalla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5902CD-D90A-4F9A-A1CD-13FD3F4B6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r="1634"/>
          <a:stretch/>
        </p:blipFill>
        <p:spPr>
          <a:xfrm>
            <a:off x="5399407" y="167466"/>
            <a:ext cx="6776718" cy="630644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527A843-8CCC-4C38-96D6-BF71F1F06918}"/>
              </a:ext>
            </a:extLst>
          </p:cNvPr>
          <p:cNvSpPr txBox="1"/>
          <p:nvPr/>
        </p:nvSpPr>
        <p:spPr>
          <a:xfrm>
            <a:off x="9184509" y="23701"/>
            <a:ext cx="305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SANTA CRUZ: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 al 27 de Noviembre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8D0EFA-8441-46F5-A769-C16ABCE7214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110B3AE-E78D-484B-BBE7-F65421A63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49476"/>
              </p:ext>
            </p:extLst>
          </p:nvPr>
        </p:nvGraphicFramePr>
        <p:xfrm>
          <a:off x="2882040" y="4932707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3EDF0C-02F3-4EDE-8987-343F2027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7750"/>
              </p:ext>
            </p:extLst>
          </p:nvPr>
        </p:nvGraphicFramePr>
        <p:xfrm>
          <a:off x="112668" y="129366"/>
          <a:ext cx="2733273" cy="4442448"/>
        </p:xfrm>
        <a:graphic>
          <a:graphicData uri="http://schemas.openxmlformats.org/drawingml/2006/table">
            <a:tbl>
              <a:tblPr/>
              <a:tblGrid>
                <a:gridCol w="1914315">
                  <a:extLst>
                    <a:ext uri="{9D8B030D-6E8A-4147-A177-3AD203B41FA5}">
                      <a16:colId xmlns:a16="http://schemas.microsoft.com/office/drawing/2014/main" val="721689970"/>
                    </a:ext>
                  </a:extLst>
                </a:gridCol>
                <a:gridCol w="818958">
                  <a:extLst>
                    <a:ext uri="{9D8B030D-6E8A-4147-A177-3AD203B41FA5}">
                      <a16:colId xmlns:a16="http://schemas.microsoft.com/office/drawing/2014/main" val="1430944480"/>
                    </a:ext>
                  </a:extLst>
                </a:gridCol>
              </a:tblGrid>
              <a:tr h="124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8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40976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Pailon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02398"/>
                  </a:ext>
                </a:extLst>
              </a:tr>
              <a:tr h="124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85476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Yapacani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7518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Jose De Chiquitos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58402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9232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Julian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02431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Ascencion De Guarayos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03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Guardia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789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1488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 Del Sara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20897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Cuatro Cañadas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7382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Urubicha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12401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Fernandez Alonso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57253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25102"/>
                  </a:ext>
                </a:extLst>
              </a:tr>
              <a:tr h="124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7020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Saipina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6614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00309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4623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Carlos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70208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Juan De Yapacani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6990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Cabezas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7628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Mineros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9504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Lomerio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5845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Mairana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422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Quirusillas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5978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Gutierrez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400247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Postrer Valle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073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13506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Trigal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7477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D37DB03-7806-4EF6-A5B9-188A5C67A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4193"/>
              </p:ext>
            </p:extLst>
          </p:nvPr>
        </p:nvGraphicFramePr>
        <p:xfrm>
          <a:off x="2907440" y="129366"/>
          <a:ext cx="2540000" cy="4724400"/>
        </p:xfrm>
        <a:graphic>
          <a:graphicData uri="http://schemas.openxmlformats.org/drawingml/2006/table">
            <a:tbl>
              <a:tblPr/>
              <a:tblGrid>
                <a:gridCol w="1778951">
                  <a:extLst>
                    <a:ext uri="{9D8B030D-6E8A-4147-A177-3AD203B41FA5}">
                      <a16:colId xmlns:a16="http://schemas.microsoft.com/office/drawing/2014/main" val="2532431980"/>
                    </a:ext>
                  </a:extLst>
                </a:gridCol>
                <a:gridCol w="761049">
                  <a:extLst>
                    <a:ext uri="{9D8B030D-6E8A-4147-A177-3AD203B41FA5}">
                      <a16:colId xmlns:a16="http://schemas.microsoft.com/office/drawing/2014/main" val="25460338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5069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260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Rafael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301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99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Torno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659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475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5869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Cuevo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188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Carmen Rivero Torrez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556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895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Cruz de la Sierra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2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Porongo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9704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Suarez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977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550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Boyuibe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483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Okinawa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681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Miguel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9331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449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6790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752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Portachuelo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23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3777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Quijarro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9650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 Moro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541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 Saavedra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4900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66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Vallegrande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3033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Matias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90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Lagunillas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73414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439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Colpa Belgica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9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3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289B45-42F6-4A9D-864A-F37B07B9B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0" r="6514"/>
          <a:stretch/>
        </p:blipFill>
        <p:spPr>
          <a:xfrm>
            <a:off x="3873500" y="122289"/>
            <a:ext cx="6769100" cy="63039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C086C9-544E-4E92-AB52-C92DD7A08B87}"/>
              </a:ext>
            </a:extLst>
          </p:cNvPr>
          <p:cNvSpPr txBox="1"/>
          <p:nvPr/>
        </p:nvSpPr>
        <p:spPr>
          <a:xfrm>
            <a:off x="9243753" y="44191"/>
            <a:ext cx="2563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BENI: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9D336-B505-4558-8F04-B80E3701E82F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39F27B9-F0E6-46EE-B386-15E16BEE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32299"/>
              </p:ext>
            </p:extLst>
          </p:nvPr>
        </p:nvGraphicFramePr>
        <p:xfrm>
          <a:off x="307501" y="4608476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A0BD566-BC98-426D-9C50-D54B548C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39698"/>
              </p:ext>
            </p:extLst>
          </p:nvPr>
        </p:nvGraphicFramePr>
        <p:xfrm>
          <a:off x="307501" y="374130"/>
          <a:ext cx="2723376" cy="3817323"/>
        </p:xfrm>
        <a:graphic>
          <a:graphicData uri="http://schemas.openxmlformats.org/drawingml/2006/table">
            <a:tbl>
              <a:tblPr/>
              <a:tblGrid>
                <a:gridCol w="1907383">
                  <a:extLst>
                    <a:ext uri="{9D8B030D-6E8A-4147-A177-3AD203B41FA5}">
                      <a16:colId xmlns:a16="http://schemas.microsoft.com/office/drawing/2014/main" val="2407506788"/>
                    </a:ext>
                  </a:extLst>
                </a:gridCol>
                <a:gridCol w="815993">
                  <a:extLst>
                    <a:ext uri="{9D8B030D-6E8A-4147-A177-3AD203B41FA5}">
                      <a16:colId xmlns:a16="http://schemas.microsoft.com/office/drawing/2014/main" val="162378366"/>
                    </a:ext>
                  </a:extLst>
                </a:gridCol>
              </a:tblGrid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50872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Loreto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38683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Javier(Bni)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4474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Exaltacion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50189"/>
                  </a:ext>
                </a:extLst>
              </a:tr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35803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Borja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5257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62973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Rurrenabaque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498860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Joaquin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9660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69791"/>
                  </a:ext>
                </a:extLst>
              </a:tr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45438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Magdalena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6238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Trinidad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72073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747822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Huaracaje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96226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76355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20042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Siles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8791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Riberalta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81635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93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Guayaramerin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668681"/>
                  </a:ext>
                </a:extLst>
              </a:tr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9070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Baures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3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FEE364-9B97-47B6-8947-DA6B29066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8" b="16663"/>
          <a:stretch/>
        </p:blipFill>
        <p:spPr>
          <a:xfrm>
            <a:off x="3187701" y="1255959"/>
            <a:ext cx="8407400" cy="45743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DA0E93-F259-4650-AEDB-083739C9A7E5}"/>
              </a:ext>
            </a:extLst>
          </p:cNvPr>
          <p:cNvSpPr txBox="1"/>
          <p:nvPr/>
        </p:nvSpPr>
        <p:spPr>
          <a:xfrm>
            <a:off x="8937416" y="76344"/>
            <a:ext cx="3158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PANDO: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A4ED96-CDC2-43A8-AAB0-3ECC71D52DE5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3CA5AB1-C6CD-4E3C-AEC3-D8BBC17AB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45504"/>
              </p:ext>
            </p:extLst>
          </p:nvPr>
        </p:nvGraphicFramePr>
        <p:xfrm>
          <a:off x="230435" y="3979185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1D7B599-1E3A-47E1-A1BD-3303AD0A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85506"/>
              </p:ext>
            </p:extLst>
          </p:nvPr>
        </p:nvGraphicFramePr>
        <p:xfrm>
          <a:off x="230435" y="738063"/>
          <a:ext cx="3122366" cy="2962391"/>
        </p:xfrm>
        <a:graphic>
          <a:graphicData uri="http://schemas.openxmlformats.org/drawingml/2006/table">
            <a:tbl>
              <a:tblPr/>
              <a:tblGrid>
                <a:gridCol w="2186825">
                  <a:extLst>
                    <a:ext uri="{9D8B030D-6E8A-4147-A177-3AD203B41FA5}">
                      <a16:colId xmlns:a16="http://schemas.microsoft.com/office/drawing/2014/main" val="2050525387"/>
                    </a:ext>
                  </a:extLst>
                </a:gridCol>
                <a:gridCol w="935541">
                  <a:extLst>
                    <a:ext uri="{9D8B030D-6E8A-4147-A177-3AD203B41FA5}">
                      <a16:colId xmlns:a16="http://schemas.microsoft.com/office/drawing/2014/main" val="3009188956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148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Ingavi (</a:t>
                      </a:r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Humaita</a:t>
                      </a:r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49684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592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847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2059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Nuevo Manoa (Nueva Esperanza)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420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06475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Bolpebra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4515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Eureka (Santos Mercado)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7144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Porvenir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293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Nueva (Loma Alta)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737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Filadelfia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42917"/>
                  </a:ext>
                </a:extLst>
              </a:tr>
              <a:tr h="17347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Gonzalo Moreno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962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672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Cobija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733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Nacebe (Santa Rosa Del Abuna)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783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Bella Flor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573348"/>
                  </a:ext>
                </a:extLst>
              </a:tr>
              <a:tr h="91185">
                <a:tc gridSpan="2">
                  <a:txBody>
                    <a:bodyPr/>
                    <a:lstStyle/>
                    <a:p>
                      <a:pPr marL="0" marR="0" lvl="0" indent="0" algn="ctr" defTabSz="88796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44217"/>
                  </a:ext>
                </a:extLst>
              </a:tr>
              <a:tr h="9118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Rico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12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AAD1735-C0DE-4174-B27F-8114A2E1B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5" r="15976"/>
          <a:stretch/>
        </p:blipFill>
        <p:spPr>
          <a:xfrm>
            <a:off x="4644058" y="140967"/>
            <a:ext cx="6087441" cy="62948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FAD182-3D31-4584-B135-3FD9F01DE2E1}"/>
              </a:ext>
            </a:extLst>
          </p:cNvPr>
          <p:cNvSpPr txBox="1"/>
          <p:nvPr/>
        </p:nvSpPr>
        <p:spPr>
          <a:xfrm>
            <a:off x="9892146" y="51980"/>
            <a:ext cx="2355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COCHABAMBA: COBERTURA DE VACUNACIÓN CON 2DA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BDAE02-C2BA-4DE6-8A8B-D95E8E7422EE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1CD4C7C-90C4-4991-9384-6702B822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04447"/>
              </p:ext>
            </p:extLst>
          </p:nvPr>
        </p:nvGraphicFramePr>
        <p:xfrm>
          <a:off x="2680333" y="2722009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8F9E8B1-D628-4020-B245-02AAC12B5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63763"/>
              </p:ext>
            </p:extLst>
          </p:nvPr>
        </p:nvGraphicFramePr>
        <p:xfrm>
          <a:off x="141325" y="154492"/>
          <a:ext cx="2447763" cy="5307176"/>
        </p:xfrm>
        <a:graphic>
          <a:graphicData uri="http://schemas.openxmlformats.org/drawingml/2006/table">
            <a:tbl>
              <a:tblPr/>
              <a:tblGrid>
                <a:gridCol w="1884052">
                  <a:extLst>
                    <a:ext uri="{9D8B030D-6E8A-4147-A177-3AD203B41FA5}">
                      <a16:colId xmlns:a16="http://schemas.microsoft.com/office/drawing/2014/main" val="2851474893"/>
                    </a:ext>
                  </a:extLst>
                </a:gridCol>
                <a:gridCol w="563711">
                  <a:extLst>
                    <a:ext uri="{9D8B030D-6E8A-4147-A177-3AD203B41FA5}">
                      <a16:colId xmlns:a16="http://schemas.microsoft.com/office/drawing/2014/main" val="4253960619"/>
                    </a:ext>
                  </a:extLst>
                </a:gridCol>
              </a:tblGrid>
              <a:tr h="1206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2436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Tacopaya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29122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Pojo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9991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9727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Bolivar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80932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5815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0482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Pasorapa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0925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5289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Sipe Sipe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0930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Tiraque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6343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88853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Morochata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6155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72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77020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Colcapirhua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230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Mizque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5126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Tiquipaya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56239"/>
                  </a:ext>
                </a:extLst>
              </a:tr>
              <a:tr h="7466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8010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Villarroel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281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Vila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36018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Ayopaya (V. De Independencia)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3134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59784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Tapacari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9124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7859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Tunari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7002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2267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Benito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2889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Shinaota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81641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Rivero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2418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9922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0039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Capinota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2475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7583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8770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Quillacollo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23276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1BAFC89-1273-4138-9878-0A93D670C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12516"/>
              </p:ext>
            </p:extLst>
          </p:nvPr>
        </p:nvGraphicFramePr>
        <p:xfrm>
          <a:off x="2680333" y="154492"/>
          <a:ext cx="2447763" cy="2305050"/>
        </p:xfrm>
        <a:graphic>
          <a:graphicData uri="http://schemas.openxmlformats.org/drawingml/2006/table">
            <a:tbl>
              <a:tblPr/>
              <a:tblGrid>
                <a:gridCol w="1714350">
                  <a:extLst>
                    <a:ext uri="{9D8B030D-6E8A-4147-A177-3AD203B41FA5}">
                      <a16:colId xmlns:a16="http://schemas.microsoft.com/office/drawing/2014/main" val="3800631057"/>
                    </a:ext>
                  </a:extLst>
                </a:gridCol>
                <a:gridCol w="733413">
                  <a:extLst>
                    <a:ext uri="{9D8B030D-6E8A-4147-A177-3AD203B41FA5}">
                      <a16:colId xmlns:a16="http://schemas.microsoft.com/office/drawing/2014/main" val="206184103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17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Alalay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251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86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Aiquile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775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Arbieto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25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Anzaldo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070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185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Omereque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355178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066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Tolata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301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Cochabamba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39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4278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Cuchumuela (V. G. Villarroel)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4416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Santivañes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7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5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C127852-AAF9-4F28-80BE-19982F62A6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r="3853" b="3970"/>
          <a:stretch/>
        </p:blipFill>
        <p:spPr>
          <a:xfrm>
            <a:off x="5270500" y="418199"/>
            <a:ext cx="6680200" cy="60176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2A36D4-412B-45DF-988F-F9C1C810FE3C}"/>
              </a:ext>
            </a:extLst>
          </p:cNvPr>
          <p:cNvSpPr txBox="1"/>
          <p:nvPr/>
        </p:nvSpPr>
        <p:spPr>
          <a:xfrm>
            <a:off x="9096746" y="23701"/>
            <a:ext cx="2991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CHUQUISACA: COBERTURA DE VACUNACIÓN CON </a:t>
            </a:r>
          </a:p>
          <a:p>
            <a:pPr algn="ctr"/>
            <a:r>
              <a:rPr lang="es-ES" sz="2000" dirty="0"/>
              <a:t>2DA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A679E5-7C5C-435E-BAE0-7F14839764A9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E061F35-A407-452E-A74D-0FFA8F8A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95303"/>
              </p:ext>
            </p:extLst>
          </p:nvPr>
        </p:nvGraphicFramePr>
        <p:xfrm>
          <a:off x="3360455" y="289470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324E747-3FD1-46D1-BC46-F97F830C0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25868"/>
              </p:ext>
            </p:extLst>
          </p:nvPr>
        </p:nvGraphicFramePr>
        <p:xfrm>
          <a:off x="151017" y="264424"/>
          <a:ext cx="3163971" cy="5198545"/>
        </p:xfrm>
        <a:graphic>
          <a:graphicData uri="http://schemas.openxmlformats.org/drawingml/2006/table">
            <a:tbl>
              <a:tblPr/>
              <a:tblGrid>
                <a:gridCol w="2215964">
                  <a:extLst>
                    <a:ext uri="{9D8B030D-6E8A-4147-A177-3AD203B41FA5}">
                      <a16:colId xmlns:a16="http://schemas.microsoft.com/office/drawing/2014/main" val="4014290828"/>
                    </a:ext>
                  </a:extLst>
                </a:gridCol>
                <a:gridCol w="948007">
                  <a:extLst>
                    <a:ext uri="{9D8B030D-6E8A-4147-A177-3AD203B41FA5}">
                      <a16:colId xmlns:a16="http://schemas.microsoft.com/office/drawing/2014/main" val="2504821315"/>
                    </a:ext>
                  </a:extLst>
                </a:gridCol>
              </a:tblGrid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96230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6658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Incahuasi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52972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3136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Charcas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55555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87672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Poroma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3586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Tarvita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599951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Yamparaez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78527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Zudañez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9555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Sopachuy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14440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Mojocoya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163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70506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472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Culpina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54777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Lucas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5501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Azurduy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5659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6978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 Carreras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6428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Yotala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71774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Alcala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92771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Camataqui (C. Villa Abecia)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8767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Villar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166290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0616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Camargo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3248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Huacaya (Villa De Huacaya)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4164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Machareti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290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Vaca Guzman (Muyupampa)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1254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Serrano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8712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96071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2652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Huacareta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92798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79311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Monteagudo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8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96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DE4A605-3EB5-4A9D-9F20-62E0481AD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7"/>
          <a:stretch/>
        </p:blipFill>
        <p:spPr>
          <a:xfrm>
            <a:off x="2222318" y="678095"/>
            <a:ext cx="8589871" cy="43608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5A8CD3-65C5-4FCD-A25D-58B0AFE3B662}"/>
              </a:ext>
            </a:extLst>
          </p:cNvPr>
          <p:cNvSpPr txBox="1"/>
          <p:nvPr/>
        </p:nvSpPr>
        <p:spPr>
          <a:xfrm>
            <a:off x="9440407" y="96995"/>
            <a:ext cx="25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TARIJA: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138446-BF64-4936-9FCA-E93172504D9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798168A-DB6B-4D32-9DDF-29F85D65B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61029"/>
              </p:ext>
            </p:extLst>
          </p:nvPr>
        </p:nvGraphicFramePr>
        <p:xfrm>
          <a:off x="279218" y="3060831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78DF2AD-3238-470E-AFA4-D547C644C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66732"/>
              </p:ext>
            </p:extLst>
          </p:nvPr>
        </p:nvGraphicFramePr>
        <p:xfrm>
          <a:off x="279218" y="655972"/>
          <a:ext cx="2540000" cy="2000250"/>
        </p:xfrm>
        <a:graphic>
          <a:graphicData uri="http://schemas.openxmlformats.org/drawingml/2006/table">
            <a:tbl>
              <a:tblPr/>
              <a:tblGrid>
                <a:gridCol w="1778951">
                  <a:extLst>
                    <a:ext uri="{9D8B030D-6E8A-4147-A177-3AD203B41FA5}">
                      <a16:colId xmlns:a16="http://schemas.microsoft.com/office/drawing/2014/main" val="2641873503"/>
                    </a:ext>
                  </a:extLst>
                </a:gridCol>
                <a:gridCol w="761049">
                  <a:extLst>
                    <a:ext uri="{9D8B030D-6E8A-4147-A177-3AD203B41FA5}">
                      <a16:colId xmlns:a16="http://schemas.microsoft.com/office/drawing/2014/main" val="4007449526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38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Yunchara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437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Puente(Tja)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328276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434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Yacuiba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984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685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Bermejo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08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Carapari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320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5659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Lorenzo(Tja)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231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Uriondo (A. Concepcion)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93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Montes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549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37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39B63A-2EF7-42EA-96D3-EBFA39BE1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4" r="32092"/>
          <a:stretch/>
        </p:blipFill>
        <p:spPr>
          <a:xfrm>
            <a:off x="6393063" y="93165"/>
            <a:ext cx="3695700" cy="6473231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AC93003-AC91-4902-9DC8-9909D1A1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0908"/>
              </p:ext>
            </p:extLst>
          </p:nvPr>
        </p:nvGraphicFramePr>
        <p:xfrm>
          <a:off x="4477518" y="2989049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7EB652DF-C0CF-4710-AEEF-230197CD9724}"/>
              </a:ext>
            </a:extLst>
          </p:cNvPr>
          <p:cNvSpPr txBox="1"/>
          <p:nvPr/>
        </p:nvSpPr>
        <p:spPr>
          <a:xfrm>
            <a:off x="9293628" y="-1"/>
            <a:ext cx="279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LA PAZ: COBERTURA DE VACUNACIÓN CON </a:t>
            </a:r>
          </a:p>
          <a:p>
            <a:pPr algn="ctr"/>
            <a:r>
              <a:rPr lang="es-ES" sz="2000" dirty="0"/>
              <a:t>2DA DOSIS 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04BFA5-B334-45D4-AE6B-8563D71098F8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EC49C62-F0E5-41BD-BF68-56C581A3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26276"/>
              </p:ext>
            </p:extLst>
          </p:nvPr>
        </p:nvGraphicFramePr>
        <p:xfrm>
          <a:off x="126215" y="147210"/>
          <a:ext cx="2249290" cy="6443391"/>
        </p:xfrm>
        <a:graphic>
          <a:graphicData uri="http://schemas.openxmlformats.org/drawingml/2006/table">
            <a:tbl>
              <a:tblPr/>
              <a:tblGrid>
                <a:gridCol w="1778978">
                  <a:extLst>
                    <a:ext uri="{9D8B030D-6E8A-4147-A177-3AD203B41FA5}">
                      <a16:colId xmlns:a16="http://schemas.microsoft.com/office/drawing/2014/main" val="2595231229"/>
                    </a:ext>
                  </a:extLst>
                </a:gridCol>
                <a:gridCol w="470312">
                  <a:extLst>
                    <a:ext uri="{9D8B030D-6E8A-4147-A177-3AD203B41FA5}">
                      <a16:colId xmlns:a16="http://schemas.microsoft.com/office/drawing/2014/main" val="1197110336"/>
                    </a:ext>
                  </a:extLst>
                </a:gridCol>
              </a:tblGrid>
              <a:tr h="1076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468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Ancoraimes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1842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1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Caquiaviri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3769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Tito Yupanqui (Parquipujio)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7873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3397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Apolo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7486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Calacoto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9408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Gral. J.J. Perez (Charazani)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6052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2754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Callapa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4748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0673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06365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Sapahaqui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957503"/>
                  </a:ext>
                </a:extLst>
              </a:tr>
              <a:tr h="1075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1886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Catacora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1189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Pelechuco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00655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 Sica (Villa Aroma)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02911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3888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35029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8347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Asunta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7565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Mecapaca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3397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Carabuco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52828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324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Mocomoco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2831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Chacarilla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226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Comanche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7030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 Beni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9525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9357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4442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Ichoca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3672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Licoma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9321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916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Colquencha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26601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22701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Waldo Ballivian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2968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Caranavi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471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Chulumani (V. De La Libertad)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920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8194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81080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Copacabana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0199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6705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8278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32540F8-B4B3-4D91-8E54-1F6A70104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0051"/>
              </p:ext>
            </p:extLst>
          </p:nvPr>
        </p:nvGraphicFramePr>
        <p:xfrm>
          <a:off x="2407925" y="147209"/>
          <a:ext cx="2037174" cy="4557033"/>
        </p:xfrm>
        <a:graphic>
          <a:graphicData uri="http://schemas.openxmlformats.org/drawingml/2006/table">
            <a:tbl>
              <a:tblPr/>
              <a:tblGrid>
                <a:gridCol w="1528149">
                  <a:extLst>
                    <a:ext uri="{9D8B030D-6E8A-4147-A177-3AD203B41FA5}">
                      <a16:colId xmlns:a16="http://schemas.microsoft.com/office/drawing/2014/main" val="3508852470"/>
                    </a:ext>
                  </a:extLst>
                </a:gridCol>
                <a:gridCol w="509025">
                  <a:extLst>
                    <a:ext uri="{9D8B030D-6E8A-4147-A177-3AD203B41FA5}">
                      <a16:colId xmlns:a16="http://schemas.microsoft.com/office/drawing/2014/main" val="2309482939"/>
                    </a:ext>
                  </a:extLst>
                </a:gridCol>
              </a:tblGrid>
              <a:tr h="1153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1393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Tiawanacu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9232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Guanay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6369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4128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Inquisivi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2086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Perez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426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Curahuara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2960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 Ayo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88211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 Coro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767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Jesus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33165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Palos Blancos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769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86289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59692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Irupana (Villa De Lanza)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737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0607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Papel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4577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Chua Cocani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3019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Huarina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7278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51293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33333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7942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Cajuata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1938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1406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Luribay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908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827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Patacamaya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29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Teoponte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9449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Tipuani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9862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081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Huatajata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12516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9015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2B573E5-0B5C-47F1-B3C4-81138F7E1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1704"/>
              </p:ext>
            </p:extLst>
          </p:nvPr>
        </p:nvGraphicFramePr>
        <p:xfrm>
          <a:off x="4477519" y="147209"/>
          <a:ext cx="2126481" cy="2640330"/>
        </p:xfrm>
        <a:graphic>
          <a:graphicData uri="http://schemas.openxmlformats.org/drawingml/2006/table">
            <a:tbl>
              <a:tblPr/>
              <a:tblGrid>
                <a:gridCol w="1528562">
                  <a:extLst>
                    <a:ext uri="{9D8B030D-6E8A-4147-A177-3AD203B41FA5}">
                      <a16:colId xmlns:a16="http://schemas.microsoft.com/office/drawing/2014/main" val="3993016938"/>
                    </a:ext>
                  </a:extLst>
                </a:gridCol>
                <a:gridCol w="597919">
                  <a:extLst>
                    <a:ext uri="{9D8B030D-6E8A-4147-A177-3AD203B41FA5}">
                      <a16:colId xmlns:a16="http://schemas.microsoft.com/office/drawing/2014/main" val="3689955206"/>
                    </a:ext>
                  </a:extLst>
                </a:gridCol>
              </a:tblGrid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1673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Desaguadero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9771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Alto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7599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64298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6312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Ixiamas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69373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Acosta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06766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Tiquina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6899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98356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Nazacara De Pacajes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2863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0858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Yanacachi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31913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Buena Ventura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94937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42888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2128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39771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1630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Paz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5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205AA70-7916-4E77-994F-BB5EBE22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r="20560"/>
          <a:stretch/>
        </p:blipFill>
        <p:spPr>
          <a:xfrm>
            <a:off x="4856279" y="73438"/>
            <a:ext cx="5489595" cy="651268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2DF4A7-65BA-4CAA-BE1A-23B19C9A1D3E}"/>
              </a:ext>
            </a:extLst>
          </p:cNvPr>
          <p:cNvSpPr txBox="1"/>
          <p:nvPr/>
        </p:nvSpPr>
        <p:spPr>
          <a:xfrm>
            <a:off x="9673904" y="23701"/>
            <a:ext cx="256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POTOSÍ: COBERTURA DE VACUNACIÓN CON 2DA DOSIS</a:t>
            </a:r>
          </a:p>
          <a:p>
            <a:pPr algn="ctr"/>
            <a:r>
              <a:rPr lang="es-ES" sz="2000" dirty="0"/>
              <a:t>al 27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54CB79-84AA-4526-B1B9-201354DA8D20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27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CC70555-CAAB-4DC3-9A65-4498B10D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7750"/>
              </p:ext>
            </p:extLst>
          </p:nvPr>
        </p:nvGraphicFramePr>
        <p:xfrm>
          <a:off x="2856889" y="2360081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DE5DEF2-01D7-480D-BBC4-3FCB7E70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71776"/>
              </p:ext>
            </p:extLst>
          </p:nvPr>
        </p:nvGraphicFramePr>
        <p:xfrm>
          <a:off x="134787" y="180584"/>
          <a:ext cx="2671360" cy="4571867"/>
        </p:xfrm>
        <a:graphic>
          <a:graphicData uri="http://schemas.openxmlformats.org/drawingml/2006/table">
            <a:tbl>
              <a:tblPr/>
              <a:tblGrid>
                <a:gridCol w="1870952">
                  <a:extLst>
                    <a:ext uri="{9D8B030D-6E8A-4147-A177-3AD203B41FA5}">
                      <a16:colId xmlns:a16="http://schemas.microsoft.com/office/drawing/2014/main" val="2932702486"/>
                    </a:ext>
                  </a:extLst>
                </a:gridCol>
                <a:gridCol w="800408">
                  <a:extLst>
                    <a:ext uri="{9D8B030D-6E8A-4147-A177-3AD203B41FA5}">
                      <a16:colId xmlns:a16="http://schemas.microsoft.com/office/drawing/2014/main" val="2564751746"/>
                    </a:ext>
                  </a:extLst>
                </a:gridCol>
              </a:tblGrid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4904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42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Tinguipaya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1818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67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Chuquihuta Ayllu Jucumani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975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363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Toro Toro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1236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Urmiri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0772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0498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Esmoruco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31001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107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Ravelo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8431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Mojinete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2682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Ckochas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72000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Chayanta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73229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Ocuri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73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7305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17738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9455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0307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P.De Quemes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1850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8537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Tomave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62995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18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Betanzos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4083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74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Arampampa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8777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3965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 De Lipez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9698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Cotagaita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4983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Caiza "D"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75333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F9BE8B8-F90E-4A3D-A73F-7209CC61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71572"/>
              </p:ext>
            </p:extLst>
          </p:nvPr>
        </p:nvGraphicFramePr>
        <p:xfrm>
          <a:off x="2856889" y="180584"/>
          <a:ext cx="2671359" cy="2090538"/>
        </p:xfrm>
        <a:graphic>
          <a:graphicData uri="http://schemas.openxmlformats.org/drawingml/2006/table">
            <a:tbl>
              <a:tblPr/>
              <a:tblGrid>
                <a:gridCol w="1870950">
                  <a:extLst>
                    <a:ext uri="{9D8B030D-6E8A-4147-A177-3AD203B41FA5}">
                      <a16:colId xmlns:a16="http://schemas.microsoft.com/office/drawing/2014/main" val="3539687313"/>
                    </a:ext>
                  </a:extLst>
                </a:gridCol>
                <a:gridCol w="800409">
                  <a:extLst>
                    <a:ext uri="{9D8B030D-6E8A-4147-A177-3AD203B41FA5}">
                      <a16:colId xmlns:a16="http://schemas.microsoft.com/office/drawing/2014/main" val="35780154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3589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Caripuyo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2924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Vitichi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3580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Llallagua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9562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3522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Villazon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7506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2963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Uyuni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013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Potosí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5913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Colcha "K"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1262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Agustin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6419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3907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Tupiza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6588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Atocha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31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1706</TotalTime>
  <Words>2186</Words>
  <Application>Microsoft Office PowerPoint</Application>
  <PresentationFormat>Personalizado</PresentationFormat>
  <Paragraphs>931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Yessid Alan Coya Huarita</dc:creator>
  <cp:lastModifiedBy>Yessid</cp:lastModifiedBy>
  <cp:revision>41</cp:revision>
  <dcterms:created xsi:type="dcterms:W3CDTF">2021-08-26T15:00:53Z</dcterms:created>
  <dcterms:modified xsi:type="dcterms:W3CDTF">2021-11-27T22:31:07Z</dcterms:modified>
</cp:coreProperties>
</file>