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5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59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53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158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55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Default Extension="jpeg" ContentType="image/jpeg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8"/>
  </p:notesMasterIdLst>
  <p:sldIdLst>
    <p:sldId id="392" r:id="rId2"/>
    <p:sldId id="267" r:id="rId3"/>
    <p:sldId id="375" r:id="rId4"/>
    <p:sldId id="270" r:id="rId5"/>
    <p:sldId id="397" r:id="rId6"/>
    <p:sldId id="271" r:id="rId7"/>
    <p:sldId id="273" r:id="rId8"/>
    <p:sldId id="396" r:id="rId9"/>
    <p:sldId id="276" r:id="rId10"/>
    <p:sldId id="277" r:id="rId11"/>
    <p:sldId id="278" r:id="rId12"/>
    <p:sldId id="279" r:id="rId13"/>
    <p:sldId id="280" r:id="rId14"/>
    <p:sldId id="394" r:id="rId15"/>
    <p:sldId id="281" r:id="rId16"/>
    <p:sldId id="282" r:id="rId17"/>
    <p:sldId id="283" r:id="rId18"/>
    <p:sldId id="284" r:id="rId19"/>
    <p:sldId id="274" r:id="rId20"/>
    <p:sldId id="479" r:id="rId21"/>
    <p:sldId id="401" r:id="rId22"/>
    <p:sldId id="275" r:id="rId23"/>
    <p:sldId id="308" r:id="rId24"/>
    <p:sldId id="289" r:id="rId25"/>
    <p:sldId id="290" r:id="rId26"/>
    <p:sldId id="291" r:id="rId27"/>
    <p:sldId id="398" r:id="rId28"/>
    <p:sldId id="399" r:id="rId29"/>
    <p:sldId id="400" r:id="rId30"/>
    <p:sldId id="292" r:id="rId31"/>
    <p:sldId id="295" r:id="rId32"/>
    <p:sldId id="293" r:id="rId33"/>
    <p:sldId id="403" r:id="rId34"/>
    <p:sldId id="298" r:id="rId35"/>
    <p:sldId id="299" r:id="rId36"/>
    <p:sldId id="300" r:id="rId37"/>
    <p:sldId id="301" r:id="rId38"/>
    <p:sldId id="307" r:id="rId39"/>
    <p:sldId id="377" r:id="rId40"/>
    <p:sldId id="303" r:id="rId41"/>
    <p:sldId id="304" r:id="rId42"/>
    <p:sldId id="486" r:id="rId43"/>
    <p:sldId id="492" r:id="rId44"/>
    <p:sldId id="311" r:id="rId45"/>
    <p:sldId id="312" r:id="rId46"/>
    <p:sldId id="313" r:id="rId47"/>
    <p:sldId id="314" r:id="rId48"/>
    <p:sldId id="315" r:id="rId49"/>
    <p:sldId id="412" r:id="rId50"/>
    <p:sldId id="316" r:id="rId51"/>
    <p:sldId id="413" r:id="rId52"/>
    <p:sldId id="319" r:id="rId53"/>
    <p:sldId id="491" r:id="rId54"/>
    <p:sldId id="320" r:id="rId55"/>
    <p:sldId id="487" r:id="rId56"/>
    <p:sldId id="406" r:id="rId57"/>
    <p:sldId id="407" r:id="rId58"/>
    <p:sldId id="408" r:id="rId59"/>
    <p:sldId id="409" r:id="rId60"/>
    <p:sldId id="488" r:id="rId61"/>
    <p:sldId id="321" r:id="rId62"/>
    <p:sldId id="322" r:id="rId63"/>
    <p:sldId id="323" r:id="rId64"/>
    <p:sldId id="324" r:id="rId65"/>
    <p:sldId id="329" r:id="rId66"/>
    <p:sldId id="330" r:id="rId67"/>
    <p:sldId id="379" r:id="rId68"/>
    <p:sldId id="468" r:id="rId69"/>
    <p:sldId id="411" r:id="rId70"/>
    <p:sldId id="331" r:id="rId71"/>
    <p:sldId id="333" r:id="rId72"/>
    <p:sldId id="380" r:id="rId73"/>
    <p:sldId id="334" r:id="rId74"/>
    <p:sldId id="493" r:id="rId75"/>
    <p:sldId id="335" r:id="rId76"/>
    <p:sldId id="489" r:id="rId77"/>
    <p:sldId id="336" r:id="rId78"/>
    <p:sldId id="337" r:id="rId79"/>
    <p:sldId id="410" r:id="rId80"/>
    <p:sldId id="338" r:id="rId81"/>
    <p:sldId id="339" r:id="rId82"/>
    <p:sldId id="340" r:id="rId83"/>
    <p:sldId id="474" r:id="rId84"/>
    <p:sldId id="341" r:id="rId85"/>
    <p:sldId id="342" r:id="rId86"/>
    <p:sldId id="343" r:id="rId87"/>
    <p:sldId id="344" r:id="rId88"/>
    <p:sldId id="490" r:id="rId89"/>
    <p:sldId id="345" r:id="rId90"/>
    <p:sldId id="346" r:id="rId91"/>
    <p:sldId id="347" r:id="rId92"/>
    <p:sldId id="414" r:id="rId93"/>
    <p:sldId id="475" r:id="rId94"/>
    <p:sldId id="470" r:id="rId95"/>
    <p:sldId id="473" r:id="rId96"/>
    <p:sldId id="471" r:id="rId97"/>
    <p:sldId id="472" r:id="rId98"/>
    <p:sldId id="348" r:id="rId99"/>
    <p:sldId id="349" r:id="rId100"/>
    <p:sldId id="391" r:id="rId101"/>
    <p:sldId id="382" r:id="rId102"/>
    <p:sldId id="495" r:id="rId103"/>
    <p:sldId id="496" r:id="rId104"/>
    <p:sldId id="478" r:id="rId105"/>
    <p:sldId id="476" r:id="rId106"/>
    <p:sldId id="477" r:id="rId107"/>
    <p:sldId id="350" r:id="rId108"/>
    <p:sldId id="383" r:id="rId109"/>
    <p:sldId id="351" r:id="rId110"/>
    <p:sldId id="305" r:id="rId111"/>
    <p:sldId id="390" r:id="rId112"/>
    <p:sldId id="352" r:id="rId113"/>
    <p:sldId id="353" r:id="rId114"/>
    <p:sldId id="469" r:id="rId115"/>
    <p:sldId id="378" r:id="rId116"/>
    <p:sldId id="355" r:id="rId117"/>
    <p:sldId id="416" r:id="rId118"/>
    <p:sldId id="420" r:id="rId119"/>
    <p:sldId id="417" r:id="rId120"/>
    <p:sldId id="357" r:id="rId121"/>
    <p:sldId id="418" r:id="rId122"/>
    <p:sldId id="384" r:id="rId123"/>
    <p:sldId id="385" r:id="rId124"/>
    <p:sldId id="494" r:id="rId125"/>
    <p:sldId id="419" r:id="rId126"/>
    <p:sldId id="444" r:id="rId127"/>
    <p:sldId id="451" r:id="rId128"/>
    <p:sldId id="452" r:id="rId129"/>
    <p:sldId id="453" r:id="rId130"/>
    <p:sldId id="446" r:id="rId131"/>
    <p:sldId id="447" r:id="rId132"/>
    <p:sldId id="448" r:id="rId133"/>
    <p:sldId id="450" r:id="rId134"/>
    <p:sldId id="449" r:id="rId135"/>
    <p:sldId id="442" r:id="rId136"/>
    <p:sldId id="359" r:id="rId137"/>
    <p:sldId id="426" r:id="rId138"/>
    <p:sldId id="432" r:id="rId139"/>
    <p:sldId id="433" r:id="rId140"/>
    <p:sldId id="434" r:id="rId141"/>
    <p:sldId id="435" r:id="rId142"/>
    <p:sldId id="436" r:id="rId143"/>
    <p:sldId id="437" r:id="rId144"/>
    <p:sldId id="438" r:id="rId145"/>
    <p:sldId id="441" r:id="rId146"/>
    <p:sldId id="387" r:id="rId147"/>
    <p:sldId id="443" r:id="rId148"/>
    <p:sldId id="421" r:id="rId149"/>
    <p:sldId id="454" r:id="rId150"/>
    <p:sldId id="360" r:id="rId151"/>
    <p:sldId id="480" r:id="rId152"/>
    <p:sldId id="388" r:id="rId153"/>
    <p:sldId id="389" r:id="rId154"/>
    <p:sldId id="458" r:id="rId155"/>
    <p:sldId id="456" r:id="rId156"/>
    <p:sldId id="485" r:id="rId157"/>
    <p:sldId id="481" r:id="rId158"/>
    <p:sldId id="457" r:id="rId159"/>
    <p:sldId id="483" r:id="rId160"/>
    <p:sldId id="482" r:id="rId161"/>
    <p:sldId id="463" r:id="rId162"/>
    <p:sldId id="464" r:id="rId163"/>
    <p:sldId id="484" r:id="rId164"/>
    <p:sldId id="465" r:id="rId165"/>
    <p:sldId id="466" r:id="rId166"/>
    <p:sldId id="467" r:id="rId16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92C3CFD1-4C7B-44E4-BC91-5CE1634C7AF5}">
          <p14:sldIdLst>
            <p14:sldId id="392"/>
            <p14:sldId id="267"/>
            <p14:sldId id="375"/>
            <p14:sldId id="270"/>
            <p14:sldId id="397"/>
            <p14:sldId id="271"/>
            <p14:sldId id="273"/>
            <p14:sldId id="396"/>
            <p14:sldId id="276"/>
            <p14:sldId id="277"/>
            <p14:sldId id="278"/>
            <p14:sldId id="279"/>
            <p14:sldId id="280"/>
            <p14:sldId id="394"/>
            <p14:sldId id="281"/>
            <p14:sldId id="282"/>
            <p14:sldId id="283"/>
            <p14:sldId id="284"/>
            <p14:sldId id="274"/>
            <p14:sldId id="479"/>
            <p14:sldId id="401"/>
            <p14:sldId id="275"/>
            <p14:sldId id="308"/>
            <p14:sldId id="289"/>
            <p14:sldId id="290"/>
            <p14:sldId id="291"/>
            <p14:sldId id="398"/>
            <p14:sldId id="399"/>
            <p14:sldId id="400"/>
            <p14:sldId id="292"/>
            <p14:sldId id="295"/>
            <p14:sldId id="293"/>
            <p14:sldId id="403"/>
            <p14:sldId id="298"/>
            <p14:sldId id="299"/>
            <p14:sldId id="300"/>
            <p14:sldId id="301"/>
            <p14:sldId id="307"/>
            <p14:sldId id="377"/>
            <p14:sldId id="303"/>
            <p14:sldId id="304"/>
            <p14:sldId id="486"/>
            <p14:sldId id="492"/>
            <p14:sldId id="311"/>
            <p14:sldId id="312"/>
            <p14:sldId id="313"/>
            <p14:sldId id="314"/>
            <p14:sldId id="315"/>
            <p14:sldId id="412"/>
            <p14:sldId id="316"/>
            <p14:sldId id="413"/>
            <p14:sldId id="319"/>
            <p14:sldId id="491"/>
            <p14:sldId id="320"/>
            <p14:sldId id="487"/>
            <p14:sldId id="406"/>
            <p14:sldId id="407"/>
            <p14:sldId id="408"/>
            <p14:sldId id="409"/>
            <p14:sldId id="488"/>
            <p14:sldId id="321"/>
            <p14:sldId id="322"/>
            <p14:sldId id="323"/>
            <p14:sldId id="324"/>
            <p14:sldId id="329"/>
            <p14:sldId id="330"/>
            <p14:sldId id="379"/>
            <p14:sldId id="468"/>
            <p14:sldId id="411"/>
            <p14:sldId id="331"/>
            <p14:sldId id="333"/>
            <p14:sldId id="380"/>
            <p14:sldId id="334"/>
            <p14:sldId id="493"/>
            <p14:sldId id="335"/>
            <p14:sldId id="489"/>
            <p14:sldId id="336"/>
            <p14:sldId id="337"/>
            <p14:sldId id="410"/>
            <p14:sldId id="338"/>
            <p14:sldId id="339"/>
            <p14:sldId id="340"/>
            <p14:sldId id="474"/>
            <p14:sldId id="341"/>
            <p14:sldId id="342"/>
            <p14:sldId id="343"/>
            <p14:sldId id="344"/>
            <p14:sldId id="490"/>
            <p14:sldId id="345"/>
            <p14:sldId id="346"/>
            <p14:sldId id="347"/>
            <p14:sldId id="414"/>
            <p14:sldId id="475"/>
            <p14:sldId id="470"/>
            <p14:sldId id="473"/>
            <p14:sldId id="471"/>
            <p14:sldId id="472"/>
            <p14:sldId id="348"/>
            <p14:sldId id="349"/>
            <p14:sldId id="391"/>
            <p14:sldId id="382"/>
            <p14:sldId id="495"/>
            <p14:sldId id="496"/>
          </p14:sldIdLst>
        </p14:section>
        <p14:section name="无标题节" id="{2C2A366F-5FA1-4F99-A2FF-6A0AF92F6B7E}">
          <p14:sldIdLst>
            <p14:sldId id="478"/>
            <p14:sldId id="476"/>
            <p14:sldId id="477"/>
            <p14:sldId id="350"/>
            <p14:sldId id="383"/>
            <p14:sldId id="351"/>
            <p14:sldId id="305"/>
            <p14:sldId id="390"/>
            <p14:sldId id="352"/>
            <p14:sldId id="353"/>
            <p14:sldId id="469"/>
            <p14:sldId id="378"/>
            <p14:sldId id="355"/>
            <p14:sldId id="416"/>
            <p14:sldId id="420"/>
            <p14:sldId id="417"/>
            <p14:sldId id="357"/>
            <p14:sldId id="418"/>
            <p14:sldId id="384"/>
            <p14:sldId id="385"/>
            <p14:sldId id="494"/>
            <p14:sldId id="419"/>
            <p14:sldId id="444"/>
            <p14:sldId id="451"/>
            <p14:sldId id="452"/>
            <p14:sldId id="453"/>
            <p14:sldId id="446"/>
            <p14:sldId id="447"/>
            <p14:sldId id="448"/>
            <p14:sldId id="450"/>
            <p14:sldId id="449"/>
            <p14:sldId id="442"/>
            <p14:sldId id="359"/>
            <p14:sldId id="426"/>
            <p14:sldId id="432"/>
            <p14:sldId id="433"/>
            <p14:sldId id="434"/>
            <p14:sldId id="435"/>
            <p14:sldId id="436"/>
            <p14:sldId id="437"/>
            <p14:sldId id="438"/>
            <p14:sldId id="441"/>
            <p14:sldId id="387"/>
            <p14:sldId id="443"/>
            <p14:sldId id="421"/>
            <p14:sldId id="454"/>
            <p14:sldId id="360"/>
            <p14:sldId id="480"/>
            <p14:sldId id="388"/>
            <p14:sldId id="389"/>
            <p14:sldId id="458"/>
            <p14:sldId id="456"/>
            <p14:sldId id="485"/>
            <p14:sldId id="481"/>
            <p14:sldId id="457"/>
            <p14:sldId id="483"/>
            <p14:sldId id="482"/>
            <p14:sldId id="463"/>
            <p14:sldId id="464"/>
            <p14:sldId id="484"/>
            <p14:sldId id="465"/>
            <p14:sldId id="466"/>
            <p14:sldId id="4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4D1979"/>
    <a:srgbClr val="773630"/>
    <a:srgbClr val="D8995F"/>
    <a:srgbClr val="6C442D"/>
    <a:srgbClr val="F7F7F7"/>
    <a:srgbClr val="C9E576"/>
    <a:srgbClr val="97C523"/>
    <a:srgbClr val="C8E37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5" autoAdjust="0"/>
  </p:normalViewPr>
  <p:slideViewPr>
    <p:cSldViewPr>
      <p:cViewPr>
        <p:scale>
          <a:sx n="84" d="100"/>
          <a:sy n="84" d="100"/>
        </p:scale>
        <p:origin x="-2370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smtClean="0"/>
              <a:t>Click to edit Master text styles</a:t>
            </a:r>
          </a:p>
          <a:p>
            <a:pPr lvl="1"/>
            <a:r>
              <a:rPr lang="en-GB" altLang="zh-CN" noProof="0" smtClean="0"/>
              <a:t>Second level</a:t>
            </a:r>
          </a:p>
          <a:p>
            <a:pPr lvl="2"/>
            <a:r>
              <a:rPr lang="en-GB" altLang="zh-CN" noProof="0" smtClean="0"/>
              <a:t>Third level</a:t>
            </a:r>
          </a:p>
          <a:p>
            <a:pPr lvl="3"/>
            <a:r>
              <a:rPr lang="en-GB" altLang="zh-CN" noProof="0" smtClean="0"/>
              <a:t>Fourth level</a:t>
            </a:r>
          </a:p>
          <a:p>
            <a:pPr lvl="4"/>
            <a:r>
              <a:rPr lang="en-GB" altLang="zh-CN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FA338D-507A-428F-B63A-F939914B691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2231632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A64B50B-8D64-43AC-8FA8-A6646D673454}" type="slidenum">
              <a:rPr lang="en-GB" altLang="zh-CN" smtClean="0"/>
              <a:pPr eaLnBrk="1" hangingPunct="1"/>
              <a:t>1</a:t>
            </a:fld>
            <a:endParaRPr lang="en-GB" altLang="zh-CN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2A97BD-0DCD-4C11-A0BC-B9DF9E832E25}" type="slidenum">
              <a:rPr lang="en-GB" altLang="zh-CN" smtClean="0"/>
              <a:pPr eaLnBrk="1" hangingPunct="1"/>
              <a:t>11</a:t>
            </a:fld>
            <a:endParaRPr lang="en-GB" altLang="zh-CN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E3AA59F-BF21-44AD-9CEA-ED5B2C6A09B6}" type="slidenum">
              <a:rPr lang="en-GB" altLang="zh-CN" smtClean="0"/>
              <a:pPr eaLnBrk="1" hangingPunct="1"/>
              <a:t>104</a:t>
            </a:fld>
            <a:endParaRPr lang="en-GB" altLang="zh-CN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E3AA59F-BF21-44AD-9CEA-ED5B2C6A09B6}" type="slidenum">
              <a:rPr lang="en-GB" altLang="zh-CN" smtClean="0"/>
              <a:pPr eaLnBrk="1" hangingPunct="1"/>
              <a:t>105</a:t>
            </a:fld>
            <a:endParaRPr lang="en-GB" altLang="zh-CN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E3AA59F-BF21-44AD-9CEA-ED5B2C6A09B6}" type="slidenum">
              <a:rPr lang="en-GB" altLang="zh-CN" smtClean="0"/>
              <a:pPr eaLnBrk="1" hangingPunct="1"/>
              <a:t>106</a:t>
            </a:fld>
            <a:endParaRPr lang="en-GB" altLang="zh-CN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0F52282-B155-4B60-82D3-5DA8E0376A22}" type="slidenum">
              <a:rPr lang="en-GB" altLang="zh-CN" smtClean="0"/>
              <a:pPr eaLnBrk="1" hangingPunct="1"/>
              <a:t>107</a:t>
            </a:fld>
            <a:endParaRPr lang="en-GB" altLang="zh-CN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123D0EA-A358-474E-9003-8918774074CF}" type="slidenum">
              <a:rPr lang="en-GB" altLang="zh-CN" smtClean="0"/>
              <a:pPr eaLnBrk="1" hangingPunct="1"/>
              <a:t>108</a:t>
            </a:fld>
            <a:endParaRPr lang="en-GB" altLang="zh-CN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D793731-37AC-4CFA-B9EC-78AA4CC12F03}" type="slidenum">
              <a:rPr lang="en-GB" altLang="zh-CN" smtClean="0"/>
              <a:pPr eaLnBrk="1" hangingPunct="1"/>
              <a:t>109</a:t>
            </a:fld>
            <a:endParaRPr lang="en-GB" altLang="zh-CN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CF92A80-6A7C-45D7-BA06-7AFE22ED2D00}" type="slidenum">
              <a:rPr lang="en-GB" altLang="zh-CN" smtClean="0"/>
              <a:pPr eaLnBrk="1" hangingPunct="1"/>
              <a:t>110</a:t>
            </a:fld>
            <a:endParaRPr lang="en-GB" altLang="zh-CN" smtClean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986DC4-1F9D-490B-9144-3021DDEAE5D6}" type="slidenum">
              <a:rPr lang="en-GB" altLang="zh-CN" smtClean="0"/>
              <a:pPr eaLnBrk="1" hangingPunct="1"/>
              <a:t>111</a:t>
            </a:fld>
            <a:endParaRPr lang="en-GB" altLang="zh-CN" smtClean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D163996-279B-4A0F-80B0-D5BF3E905674}" type="slidenum">
              <a:rPr lang="en-GB" altLang="zh-CN" smtClean="0"/>
              <a:pPr eaLnBrk="1" hangingPunct="1"/>
              <a:t>112</a:t>
            </a:fld>
            <a:endParaRPr lang="en-GB" altLang="zh-CN" smtClean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40A9A3-593E-49D6-8CAA-66F8A8855672}" type="slidenum">
              <a:rPr lang="en-GB" altLang="zh-CN" smtClean="0"/>
              <a:pPr eaLnBrk="1" hangingPunct="1"/>
              <a:t>113</a:t>
            </a:fld>
            <a:endParaRPr lang="en-GB" altLang="zh-CN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941C12-FEFE-4DC0-B350-CEFB7643543E}" type="slidenum">
              <a:rPr lang="en-GB" altLang="zh-CN" smtClean="0"/>
              <a:pPr eaLnBrk="1" hangingPunct="1"/>
              <a:t>12</a:t>
            </a:fld>
            <a:endParaRPr lang="en-GB" altLang="zh-CN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40A9A3-593E-49D6-8CAA-66F8A8855672}" type="slidenum">
              <a:rPr lang="en-GB" altLang="zh-CN" smtClean="0"/>
              <a:pPr eaLnBrk="1" hangingPunct="1"/>
              <a:t>114</a:t>
            </a:fld>
            <a:endParaRPr lang="en-GB" altLang="zh-CN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ED94B8-6AA0-4B7F-97A5-C12169C693FB}" type="slidenum">
              <a:rPr lang="en-GB" altLang="zh-CN" smtClean="0"/>
              <a:pPr eaLnBrk="1" hangingPunct="1"/>
              <a:t>116</a:t>
            </a:fld>
            <a:endParaRPr lang="en-GB" altLang="zh-CN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ED94B8-6AA0-4B7F-97A5-C12169C693FB}" type="slidenum">
              <a:rPr lang="en-GB" altLang="zh-CN" smtClean="0"/>
              <a:pPr eaLnBrk="1" hangingPunct="1"/>
              <a:t>117</a:t>
            </a:fld>
            <a:endParaRPr lang="en-GB" altLang="zh-CN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ED94B8-6AA0-4B7F-97A5-C12169C693FB}" type="slidenum">
              <a:rPr lang="en-GB" altLang="zh-CN" smtClean="0"/>
              <a:pPr eaLnBrk="1" hangingPunct="1"/>
              <a:t>118</a:t>
            </a:fld>
            <a:endParaRPr lang="en-GB" altLang="zh-CN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ED94B8-6AA0-4B7F-97A5-C12169C693FB}" type="slidenum">
              <a:rPr lang="en-GB" altLang="zh-CN" smtClean="0"/>
              <a:pPr eaLnBrk="1" hangingPunct="1"/>
              <a:t>119</a:t>
            </a:fld>
            <a:endParaRPr lang="en-GB" altLang="zh-CN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AAC3B0-B105-474F-B96F-5D78C1DAC280}" type="slidenum">
              <a:rPr lang="en-GB" altLang="zh-CN" smtClean="0"/>
              <a:pPr eaLnBrk="1" hangingPunct="1"/>
              <a:t>120</a:t>
            </a:fld>
            <a:endParaRPr lang="en-GB" altLang="zh-CN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AAC3B0-B105-474F-B96F-5D78C1DAC280}" type="slidenum">
              <a:rPr lang="en-GB" altLang="zh-CN" smtClean="0"/>
              <a:pPr eaLnBrk="1" hangingPunct="1"/>
              <a:t>121</a:t>
            </a:fld>
            <a:endParaRPr lang="en-GB" altLang="zh-CN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614E82-C43D-4277-AC3B-78033399A8CA}" type="slidenum">
              <a:rPr lang="en-GB" altLang="zh-CN" smtClean="0"/>
              <a:pPr eaLnBrk="1" hangingPunct="1"/>
              <a:t>122</a:t>
            </a:fld>
            <a:endParaRPr lang="en-GB" altLang="zh-CN" smtClean="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123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124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CFF98D9-01B8-42A0-B79F-D03A705DFAC2}" type="slidenum">
              <a:rPr lang="en-GB" altLang="zh-CN" smtClean="0"/>
              <a:pPr eaLnBrk="1" hangingPunct="1"/>
              <a:t>13</a:t>
            </a:fld>
            <a:endParaRPr lang="en-GB" altLang="zh-CN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125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126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127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128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129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130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131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132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133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134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611F83-138E-45B7-BD16-33DA6E40F2EB}" type="slidenum">
              <a:rPr lang="en-GB" altLang="zh-CN" smtClean="0"/>
              <a:pPr eaLnBrk="1" hangingPunct="1"/>
              <a:t>15</a:t>
            </a:fld>
            <a:endParaRPr lang="en-GB" altLang="zh-CN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D1A74BD-1E8E-49B6-9283-71C34B8698EB}" type="slidenum">
              <a:rPr lang="en-GB" altLang="zh-CN" smtClean="0"/>
              <a:pPr eaLnBrk="1" hangingPunct="1"/>
              <a:t>135</a:t>
            </a:fld>
            <a:endParaRPr lang="en-GB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E01C7-82E8-480A-ABA4-ACE729760783}" type="slidenum">
              <a:rPr lang="en-GB" altLang="zh-CN" smtClean="0"/>
              <a:pPr eaLnBrk="1" hangingPunct="1"/>
              <a:t>136</a:t>
            </a:fld>
            <a:endParaRPr lang="en-GB" altLang="zh-CN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E01C7-82E8-480A-ABA4-ACE729760783}" type="slidenum">
              <a:rPr lang="en-GB" altLang="zh-CN" smtClean="0"/>
              <a:pPr eaLnBrk="1" hangingPunct="1"/>
              <a:t>137</a:t>
            </a:fld>
            <a:endParaRPr lang="en-GB" altLang="zh-CN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E01C7-82E8-480A-ABA4-ACE729760783}" type="slidenum">
              <a:rPr lang="en-GB" altLang="zh-CN" smtClean="0"/>
              <a:pPr eaLnBrk="1" hangingPunct="1"/>
              <a:t>138</a:t>
            </a:fld>
            <a:endParaRPr lang="en-GB" altLang="zh-CN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E01C7-82E8-480A-ABA4-ACE729760783}" type="slidenum">
              <a:rPr lang="en-GB" altLang="zh-CN" smtClean="0"/>
              <a:pPr eaLnBrk="1" hangingPunct="1"/>
              <a:t>139</a:t>
            </a:fld>
            <a:endParaRPr lang="en-GB" altLang="zh-CN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E01C7-82E8-480A-ABA4-ACE729760783}" type="slidenum">
              <a:rPr lang="en-GB" altLang="zh-CN" smtClean="0"/>
              <a:pPr eaLnBrk="1" hangingPunct="1"/>
              <a:t>140</a:t>
            </a:fld>
            <a:endParaRPr lang="en-GB" altLang="zh-CN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E01C7-82E8-480A-ABA4-ACE729760783}" type="slidenum">
              <a:rPr lang="en-GB" altLang="zh-CN" smtClean="0"/>
              <a:pPr eaLnBrk="1" hangingPunct="1"/>
              <a:t>141</a:t>
            </a:fld>
            <a:endParaRPr lang="en-GB" altLang="zh-CN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E01C7-82E8-480A-ABA4-ACE729760783}" type="slidenum">
              <a:rPr lang="en-GB" altLang="zh-CN" smtClean="0"/>
              <a:pPr eaLnBrk="1" hangingPunct="1"/>
              <a:t>142</a:t>
            </a:fld>
            <a:endParaRPr lang="en-GB" altLang="zh-CN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E01C7-82E8-480A-ABA4-ACE729760783}" type="slidenum">
              <a:rPr lang="en-GB" altLang="zh-CN" smtClean="0"/>
              <a:pPr eaLnBrk="1" hangingPunct="1"/>
              <a:t>143</a:t>
            </a:fld>
            <a:endParaRPr lang="en-GB" altLang="zh-CN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E01C7-82E8-480A-ABA4-ACE729760783}" type="slidenum">
              <a:rPr lang="en-GB" altLang="zh-CN" smtClean="0"/>
              <a:pPr eaLnBrk="1" hangingPunct="1"/>
              <a:t>144</a:t>
            </a:fld>
            <a:endParaRPr lang="en-GB" altLang="zh-CN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A4993C-C872-49C8-8F45-001959E48CAE}" type="slidenum">
              <a:rPr lang="en-GB" altLang="zh-CN" smtClean="0"/>
              <a:pPr eaLnBrk="1" hangingPunct="1"/>
              <a:t>16</a:t>
            </a:fld>
            <a:endParaRPr lang="en-GB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E01C7-82E8-480A-ABA4-ACE729760783}" type="slidenum">
              <a:rPr lang="en-GB" altLang="zh-CN" smtClean="0"/>
              <a:pPr eaLnBrk="1" hangingPunct="1"/>
              <a:t>145</a:t>
            </a:fld>
            <a:endParaRPr lang="en-GB" altLang="zh-CN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E0C49A-2582-4B7B-8940-B586DFF399C3}" type="slidenum">
              <a:rPr lang="en-GB" altLang="zh-CN" smtClean="0"/>
              <a:pPr eaLnBrk="1" hangingPunct="1"/>
              <a:t>146</a:t>
            </a:fld>
            <a:endParaRPr lang="en-GB" altLang="zh-CN" smtClean="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D1A74BD-1E8E-49B6-9283-71C34B8698EB}" type="slidenum">
              <a:rPr lang="en-GB" altLang="zh-CN" smtClean="0"/>
              <a:pPr eaLnBrk="1" hangingPunct="1"/>
              <a:t>147</a:t>
            </a:fld>
            <a:endParaRPr lang="en-GB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1C2C09-462C-4211-A6FA-B273D4A55F17}" type="slidenum">
              <a:rPr lang="en-GB" altLang="zh-CN" smtClean="0"/>
              <a:pPr eaLnBrk="1" hangingPunct="1"/>
              <a:t>148</a:t>
            </a:fld>
            <a:endParaRPr lang="en-GB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9FE861-9FE2-4840-A193-CE638A4ED695}" type="slidenum">
              <a:rPr lang="en-GB" altLang="zh-CN" smtClean="0"/>
              <a:pPr eaLnBrk="1" hangingPunct="1"/>
              <a:t>150</a:t>
            </a:fld>
            <a:endParaRPr lang="en-GB" altLang="zh-CN" smtClean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9FE861-9FE2-4840-A193-CE638A4ED695}" type="slidenum">
              <a:rPr lang="en-GB" altLang="zh-CN" smtClean="0"/>
              <a:pPr eaLnBrk="1" hangingPunct="1"/>
              <a:t>151</a:t>
            </a:fld>
            <a:endParaRPr lang="en-GB" altLang="zh-CN" smtClean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C992F1-5918-46E9-B47D-C603880BA055}" type="slidenum">
              <a:rPr lang="en-GB" altLang="zh-CN" smtClean="0"/>
              <a:pPr eaLnBrk="1" hangingPunct="1"/>
              <a:t>152</a:t>
            </a:fld>
            <a:endParaRPr lang="en-GB" altLang="zh-CN" smtClean="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8117B5-674A-4926-B823-5B4F4AB1D403}" type="slidenum">
              <a:rPr lang="en-GB" altLang="zh-CN" smtClean="0"/>
              <a:pPr eaLnBrk="1" hangingPunct="1"/>
              <a:t>153</a:t>
            </a:fld>
            <a:endParaRPr lang="en-GB" altLang="zh-CN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8117B5-674A-4926-B823-5B4F4AB1D403}" type="slidenum">
              <a:rPr lang="en-GB" altLang="zh-CN" smtClean="0"/>
              <a:pPr eaLnBrk="1" hangingPunct="1"/>
              <a:t>154</a:t>
            </a:fld>
            <a:endParaRPr lang="en-GB" altLang="zh-CN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8117B5-674A-4926-B823-5B4F4AB1D403}" type="slidenum">
              <a:rPr lang="en-GB" altLang="zh-CN" smtClean="0"/>
              <a:pPr eaLnBrk="1" hangingPunct="1"/>
              <a:t>155</a:t>
            </a:fld>
            <a:endParaRPr lang="en-GB" altLang="zh-CN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047B13-D8BD-4538-9C61-1BF3DB5B7678}" type="slidenum">
              <a:rPr lang="en-GB" altLang="zh-CN" smtClean="0"/>
              <a:pPr eaLnBrk="1" hangingPunct="1"/>
              <a:t>17</a:t>
            </a:fld>
            <a:endParaRPr lang="en-GB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8117B5-674A-4926-B823-5B4F4AB1D403}" type="slidenum">
              <a:rPr lang="en-GB" altLang="zh-CN" smtClean="0"/>
              <a:pPr eaLnBrk="1" hangingPunct="1"/>
              <a:t>156</a:t>
            </a:fld>
            <a:endParaRPr lang="en-GB" altLang="zh-CN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8117B5-674A-4926-B823-5B4F4AB1D403}" type="slidenum">
              <a:rPr lang="en-GB" altLang="zh-CN" smtClean="0"/>
              <a:pPr eaLnBrk="1" hangingPunct="1"/>
              <a:t>157</a:t>
            </a:fld>
            <a:endParaRPr lang="en-GB" altLang="zh-CN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8117B5-674A-4926-B823-5B4F4AB1D403}" type="slidenum">
              <a:rPr lang="en-GB" altLang="zh-CN" smtClean="0"/>
              <a:pPr eaLnBrk="1" hangingPunct="1"/>
              <a:t>158</a:t>
            </a:fld>
            <a:endParaRPr lang="en-GB" altLang="zh-CN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8117B5-674A-4926-B823-5B4F4AB1D403}" type="slidenum">
              <a:rPr lang="en-GB" altLang="zh-CN" smtClean="0"/>
              <a:pPr eaLnBrk="1" hangingPunct="1"/>
              <a:t>159</a:t>
            </a:fld>
            <a:endParaRPr lang="en-GB" altLang="zh-CN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8117B5-674A-4926-B823-5B4F4AB1D403}" type="slidenum">
              <a:rPr lang="en-GB" altLang="zh-CN" smtClean="0"/>
              <a:pPr eaLnBrk="1" hangingPunct="1"/>
              <a:t>160</a:t>
            </a:fld>
            <a:endParaRPr lang="en-GB" altLang="zh-CN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1C48F9-193F-4D73-A125-8162B7D6F561}" type="slidenum">
              <a:rPr lang="en-GB" altLang="zh-CN" smtClean="0"/>
              <a:pPr eaLnBrk="1" hangingPunct="1"/>
              <a:t>161</a:t>
            </a:fld>
            <a:endParaRPr lang="en-GB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1C48F9-193F-4D73-A125-8162B7D6F561}" type="slidenum">
              <a:rPr lang="en-GB" altLang="zh-CN" smtClean="0"/>
              <a:pPr eaLnBrk="1" hangingPunct="1"/>
              <a:t>162</a:t>
            </a:fld>
            <a:endParaRPr lang="en-GB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1C48F9-193F-4D73-A125-8162B7D6F561}" type="slidenum">
              <a:rPr lang="en-GB" altLang="zh-CN" smtClean="0"/>
              <a:pPr eaLnBrk="1" hangingPunct="1"/>
              <a:t>163</a:t>
            </a:fld>
            <a:endParaRPr lang="en-GB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1C48F9-193F-4D73-A125-8162B7D6F561}" type="slidenum">
              <a:rPr lang="en-GB" altLang="zh-CN" smtClean="0"/>
              <a:pPr eaLnBrk="1" hangingPunct="1"/>
              <a:t>164</a:t>
            </a:fld>
            <a:endParaRPr lang="en-GB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1C48F9-193F-4D73-A125-8162B7D6F561}" type="slidenum">
              <a:rPr lang="en-GB" altLang="zh-CN" smtClean="0"/>
              <a:pPr eaLnBrk="1" hangingPunct="1"/>
              <a:t>165</a:t>
            </a:fld>
            <a:endParaRPr lang="en-GB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5B5E184-7089-46C0-A95D-A81D9554DCCB}" type="slidenum">
              <a:rPr lang="en-GB" altLang="zh-CN" smtClean="0"/>
              <a:pPr eaLnBrk="1" hangingPunct="1"/>
              <a:t>18</a:t>
            </a:fld>
            <a:endParaRPr lang="en-GB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1C48F9-193F-4D73-A125-8162B7D6F561}" type="slidenum">
              <a:rPr lang="en-GB" altLang="zh-CN" smtClean="0"/>
              <a:pPr eaLnBrk="1" hangingPunct="1"/>
              <a:t>166</a:t>
            </a:fld>
            <a:endParaRPr lang="en-GB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1C48F9-193F-4D73-A125-8162B7D6F561}" type="slidenum">
              <a:rPr lang="en-GB" altLang="zh-CN" smtClean="0"/>
              <a:pPr eaLnBrk="1" hangingPunct="1"/>
              <a:t>19</a:t>
            </a:fld>
            <a:endParaRPr lang="en-GB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1C48F9-193F-4D73-A125-8162B7D6F561}" type="slidenum">
              <a:rPr lang="en-GB" altLang="zh-CN" smtClean="0"/>
              <a:pPr eaLnBrk="1" hangingPunct="1"/>
              <a:t>20</a:t>
            </a:fld>
            <a:endParaRPr lang="en-GB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BF839AB-D0F1-4715-8765-C5D8AD0F409F}" type="slidenum">
              <a:rPr lang="en-GB" altLang="zh-CN" smtClean="0"/>
              <a:pPr eaLnBrk="1" hangingPunct="1"/>
              <a:t>21</a:t>
            </a:fld>
            <a:endParaRPr lang="en-GB" altLang="zh-CN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5BF8BF-CBC2-400A-883A-8E87FF6E938A}" type="slidenum">
              <a:rPr lang="en-GB" altLang="zh-CN" smtClean="0"/>
              <a:pPr eaLnBrk="1" hangingPunct="1"/>
              <a:t>2</a:t>
            </a:fld>
            <a:endParaRPr lang="en-GB" altLang="zh-CN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CCAEF4-D846-4093-B6C4-87B12082C566}" type="slidenum">
              <a:rPr lang="en-GB" altLang="zh-CN" smtClean="0"/>
              <a:pPr eaLnBrk="1" hangingPunct="1"/>
              <a:t>22</a:t>
            </a:fld>
            <a:endParaRPr lang="en-GB" altLang="zh-CN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6FEEF3-E97A-44E3-8A9E-F3B596CDAF74}" type="slidenum">
              <a:rPr lang="en-GB" altLang="zh-CN" smtClean="0"/>
              <a:pPr eaLnBrk="1" hangingPunct="1"/>
              <a:t>23</a:t>
            </a:fld>
            <a:endParaRPr lang="en-GB" altLang="zh-CN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DDFC8E-EE69-4A06-AC94-C9CC7BA81B4E}" type="slidenum">
              <a:rPr lang="en-GB" altLang="zh-CN" smtClean="0"/>
              <a:pPr eaLnBrk="1" hangingPunct="1"/>
              <a:t>24</a:t>
            </a:fld>
            <a:endParaRPr lang="en-GB" altLang="zh-CN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67CDD82-14C9-4C0C-AE71-C4D1A2B38E17}" type="slidenum">
              <a:rPr lang="en-GB" altLang="zh-CN" smtClean="0"/>
              <a:pPr eaLnBrk="1" hangingPunct="1"/>
              <a:t>25</a:t>
            </a:fld>
            <a:endParaRPr lang="en-GB" altLang="zh-CN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071A77C-D969-4C02-BA93-065848003296}" type="slidenum">
              <a:rPr lang="en-GB" altLang="zh-CN" smtClean="0"/>
              <a:pPr eaLnBrk="1" hangingPunct="1"/>
              <a:t>26</a:t>
            </a:fld>
            <a:endParaRPr lang="en-GB" altLang="zh-CN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6241D6-33CB-4E2A-B3A9-02B7D62F9D09}" type="slidenum">
              <a:rPr lang="en-GB" altLang="zh-CN" smtClean="0"/>
              <a:pPr eaLnBrk="1" hangingPunct="1"/>
              <a:t>27</a:t>
            </a:fld>
            <a:endParaRPr lang="en-GB" altLang="zh-CN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CE44A85-7EE0-4A93-9026-5AB1BEA4BE66}" type="slidenum">
              <a:rPr lang="en-GB" altLang="zh-CN" smtClean="0"/>
              <a:pPr eaLnBrk="1" hangingPunct="1"/>
              <a:t>28</a:t>
            </a:fld>
            <a:endParaRPr lang="en-GB" altLang="zh-CN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D16470-6614-4108-AA94-F6175B5F3F48}" type="slidenum">
              <a:rPr lang="en-GB" altLang="zh-CN" smtClean="0"/>
              <a:pPr eaLnBrk="1" hangingPunct="1"/>
              <a:t>29</a:t>
            </a:fld>
            <a:endParaRPr lang="en-GB" altLang="zh-CN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BD95D1-F60A-4965-9EBD-44B63ADAF171}" type="slidenum">
              <a:rPr lang="en-GB" altLang="zh-CN" smtClean="0"/>
              <a:pPr eaLnBrk="1" hangingPunct="1"/>
              <a:t>30</a:t>
            </a:fld>
            <a:endParaRPr lang="en-GB" altLang="zh-CN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BF839AB-D0F1-4715-8765-C5D8AD0F409F}" type="slidenum">
              <a:rPr lang="en-GB" altLang="zh-CN" smtClean="0"/>
              <a:pPr eaLnBrk="1" hangingPunct="1"/>
              <a:t>31</a:t>
            </a:fld>
            <a:endParaRPr lang="en-GB" altLang="zh-CN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500D47-BB5E-4115-903B-F76AF0C70C24}" type="slidenum">
              <a:rPr lang="en-GB" altLang="zh-CN" smtClean="0"/>
              <a:pPr eaLnBrk="1" hangingPunct="1"/>
              <a:t>4</a:t>
            </a:fld>
            <a:endParaRPr lang="en-GB" altLang="zh-CN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0ED5B32-2101-4215-8753-EB9F10005080}" type="slidenum">
              <a:rPr lang="en-GB" altLang="zh-CN" smtClean="0"/>
              <a:pPr eaLnBrk="1" hangingPunct="1"/>
              <a:t>32</a:t>
            </a:fld>
            <a:endParaRPr lang="en-GB" altLang="zh-CN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E6F16C-4D76-463B-B868-2CB99817AA20}" type="slidenum">
              <a:rPr lang="en-GB" altLang="zh-CN" smtClean="0"/>
              <a:pPr eaLnBrk="1" hangingPunct="1"/>
              <a:t>33</a:t>
            </a:fld>
            <a:endParaRPr lang="en-GB" altLang="zh-CN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51E569-B814-47A2-8DCA-9E54ADF3F018}" type="slidenum">
              <a:rPr lang="en-GB" altLang="zh-CN" smtClean="0"/>
              <a:pPr eaLnBrk="1" hangingPunct="1"/>
              <a:t>34</a:t>
            </a:fld>
            <a:endParaRPr lang="en-GB" altLang="zh-CN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AB877C-0962-4435-B4F7-DD461BC8D298}" type="slidenum">
              <a:rPr lang="en-GB" altLang="zh-CN" smtClean="0"/>
              <a:pPr eaLnBrk="1" hangingPunct="1"/>
              <a:t>35</a:t>
            </a:fld>
            <a:endParaRPr lang="en-GB" altLang="zh-CN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F76B272-2557-42C1-8890-2178BDBCE859}" type="slidenum">
              <a:rPr lang="en-GB" altLang="zh-CN" smtClean="0"/>
              <a:pPr eaLnBrk="1" hangingPunct="1"/>
              <a:t>36</a:t>
            </a:fld>
            <a:endParaRPr lang="en-GB" altLang="zh-CN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50DFD7-99DE-4FBA-ADAE-EF298994668F}" type="slidenum">
              <a:rPr lang="en-GB" altLang="zh-CN" smtClean="0"/>
              <a:pPr eaLnBrk="1" hangingPunct="1"/>
              <a:t>37</a:t>
            </a:fld>
            <a:endParaRPr lang="en-GB" altLang="zh-CN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D16470-6614-4108-AA94-F6175B5F3F48}" type="slidenum">
              <a:rPr lang="en-GB" altLang="zh-CN" smtClean="0"/>
              <a:pPr eaLnBrk="1" hangingPunct="1"/>
              <a:t>38</a:t>
            </a:fld>
            <a:endParaRPr lang="en-GB" altLang="zh-CN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6A252E-53FF-4878-93C0-6922C63856F0}" type="slidenum">
              <a:rPr lang="en-GB" altLang="zh-CN" smtClean="0"/>
              <a:pPr eaLnBrk="1" hangingPunct="1"/>
              <a:t>40</a:t>
            </a:fld>
            <a:endParaRPr lang="en-GB" altLang="zh-CN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92F883-F9D1-4BA5-92E6-981890212DDC}" type="slidenum">
              <a:rPr lang="en-GB" altLang="zh-CN" smtClean="0"/>
              <a:pPr eaLnBrk="1" hangingPunct="1"/>
              <a:t>41</a:t>
            </a:fld>
            <a:endParaRPr lang="en-GB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92F883-F9D1-4BA5-92E6-981890212DDC}" type="slidenum">
              <a:rPr lang="en-GB" altLang="zh-CN" smtClean="0"/>
              <a:pPr eaLnBrk="1" hangingPunct="1"/>
              <a:t>42</a:t>
            </a:fld>
            <a:endParaRPr lang="en-GB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EBAA026-BECA-4848-B46A-F4D1B3217AEF}" type="slidenum">
              <a:rPr lang="en-GB" altLang="zh-CN" smtClean="0"/>
              <a:pPr eaLnBrk="1" hangingPunct="1"/>
              <a:t>5</a:t>
            </a:fld>
            <a:endParaRPr lang="en-GB" altLang="zh-CN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92F883-F9D1-4BA5-92E6-981890212DDC}" type="slidenum">
              <a:rPr lang="en-GB" altLang="zh-CN" smtClean="0"/>
              <a:pPr eaLnBrk="1" hangingPunct="1"/>
              <a:t>43</a:t>
            </a:fld>
            <a:endParaRPr lang="en-GB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C49B83-2BCD-4E66-B8F0-DCFAC53B4C38}" type="slidenum">
              <a:rPr lang="en-GB" altLang="zh-CN" smtClean="0"/>
              <a:pPr eaLnBrk="1" hangingPunct="1"/>
              <a:t>44</a:t>
            </a:fld>
            <a:endParaRPr lang="en-GB" altLang="zh-CN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9B3B91-FABE-4CAE-82FD-F05351EE9629}" type="slidenum">
              <a:rPr lang="en-GB" altLang="zh-CN" smtClean="0"/>
              <a:pPr eaLnBrk="1" hangingPunct="1"/>
              <a:t>45</a:t>
            </a:fld>
            <a:endParaRPr lang="en-GB" altLang="zh-CN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BE1760B-5C5A-4860-96DA-5C58A73E33AD}" type="slidenum">
              <a:rPr lang="en-GB" altLang="zh-CN" smtClean="0"/>
              <a:pPr eaLnBrk="1" hangingPunct="1"/>
              <a:t>46</a:t>
            </a:fld>
            <a:endParaRPr lang="en-GB" altLang="zh-CN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195BA29-AC65-4E76-94E5-5EAF2430D7E5}" type="slidenum">
              <a:rPr lang="en-GB" altLang="zh-CN" smtClean="0"/>
              <a:pPr eaLnBrk="1" hangingPunct="1"/>
              <a:t>47</a:t>
            </a:fld>
            <a:endParaRPr lang="en-GB" altLang="zh-CN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1DFC341-8983-4FD1-B0F5-3C7C8C12E679}" type="slidenum">
              <a:rPr lang="en-GB" altLang="zh-CN" smtClean="0"/>
              <a:pPr eaLnBrk="1" hangingPunct="1"/>
              <a:t>48</a:t>
            </a:fld>
            <a:endParaRPr lang="en-GB" altLang="zh-CN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E3A1E9-B641-4678-94A0-CAEBDEEA7AA9}" type="slidenum">
              <a:rPr lang="en-GB" altLang="zh-CN" smtClean="0"/>
              <a:pPr eaLnBrk="1" hangingPunct="1"/>
              <a:t>49</a:t>
            </a:fld>
            <a:endParaRPr lang="en-GB" altLang="zh-CN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E3A1E9-B641-4678-94A0-CAEBDEEA7AA9}" type="slidenum">
              <a:rPr lang="en-GB" altLang="zh-CN" smtClean="0"/>
              <a:pPr eaLnBrk="1" hangingPunct="1"/>
              <a:t>50</a:t>
            </a:fld>
            <a:endParaRPr lang="en-GB" altLang="zh-CN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D166E03-116A-4F8B-8F3C-2892B686DF4F}" type="slidenum">
              <a:rPr lang="en-GB" altLang="zh-CN" smtClean="0"/>
              <a:pPr eaLnBrk="1" hangingPunct="1"/>
              <a:t>51</a:t>
            </a:fld>
            <a:endParaRPr lang="en-GB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D54EF5-2D4F-41FE-9CFC-33FBB2185342}" type="slidenum">
              <a:rPr lang="en-GB" altLang="zh-CN" smtClean="0"/>
              <a:pPr eaLnBrk="1" hangingPunct="1"/>
              <a:t>52</a:t>
            </a:fld>
            <a:endParaRPr lang="en-GB" altLang="zh-CN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9D91C97-A25F-4927-8C2A-BA9DE0576795}" type="slidenum">
              <a:rPr lang="en-GB" altLang="zh-CN" smtClean="0"/>
              <a:pPr eaLnBrk="1" hangingPunct="1"/>
              <a:t>6</a:t>
            </a:fld>
            <a:endParaRPr lang="en-GB" altLang="zh-CN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D54EF5-2D4F-41FE-9CFC-33FBB2185342}" type="slidenum">
              <a:rPr lang="en-GB" altLang="zh-CN" smtClean="0"/>
              <a:pPr eaLnBrk="1" hangingPunct="1"/>
              <a:t>53</a:t>
            </a:fld>
            <a:endParaRPr lang="en-GB" altLang="zh-CN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D065F9-07BA-4572-9103-5547B174E50B}" type="slidenum">
              <a:rPr lang="en-GB" altLang="zh-CN" smtClean="0"/>
              <a:pPr eaLnBrk="1" hangingPunct="1"/>
              <a:t>54</a:t>
            </a:fld>
            <a:endParaRPr lang="en-GB" altLang="zh-CN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D065F9-07BA-4572-9103-5547B174E50B}" type="slidenum">
              <a:rPr lang="en-GB" altLang="zh-CN" smtClean="0"/>
              <a:pPr eaLnBrk="1" hangingPunct="1"/>
              <a:t>55</a:t>
            </a:fld>
            <a:endParaRPr lang="en-GB" altLang="zh-CN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FBFF17D-A624-476E-B60C-8BD183B48646}" type="slidenum">
              <a:rPr lang="en-GB" altLang="zh-CN" smtClean="0"/>
              <a:pPr eaLnBrk="1" hangingPunct="1"/>
              <a:t>56</a:t>
            </a:fld>
            <a:endParaRPr lang="en-GB" altLang="zh-CN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946A839-EEE9-4B0B-940C-E5EF3F71BB72}" type="slidenum">
              <a:rPr lang="en-GB" altLang="zh-CN" smtClean="0"/>
              <a:pPr eaLnBrk="1" hangingPunct="1"/>
              <a:t>57</a:t>
            </a:fld>
            <a:endParaRPr lang="en-GB" altLang="zh-CN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E86B23-C7BE-41B3-9F1A-1614E777AD98}" type="slidenum">
              <a:rPr lang="en-GB" altLang="zh-CN" smtClean="0"/>
              <a:pPr eaLnBrk="1" hangingPunct="1"/>
              <a:t>58</a:t>
            </a:fld>
            <a:endParaRPr lang="en-GB" altLang="zh-CN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E5730B8-FFB7-4BD2-869C-9FDB2E8F9734}" type="slidenum">
              <a:rPr lang="en-GB" altLang="zh-CN" smtClean="0"/>
              <a:pPr eaLnBrk="1" hangingPunct="1"/>
              <a:t>59</a:t>
            </a:fld>
            <a:endParaRPr lang="en-GB" altLang="zh-CN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E5730B8-FFB7-4BD2-869C-9FDB2E8F9734}" type="slidenum">
              <a:rPr lang="en-GB" altLang="zh-CN" smtClean="0"/>
              <a:pPr eaLnBrk="1" hangingPunct="1"/>
              <a:t>60</a:t>
            </a:fld>
            <a:endParaRPr lang="en-GB" altLang="zh-CN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66843EF-109B-487A-A725-08817A70E3AD}" type="slidenum">
              <a:rPr lang="en-GB" altLang="zh-CN" smtClean="0"/>
              <a:pPr eaLnBrk="1" hangingPunct="1"/>
              <a:t>61</a:t>
            </a:fld>
            <a:endParaRPr lang="en-GB" altLang="zh-CN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E914A2C-9EBE-4174-9A93-A45CC707588F}" type="slidenum">
              <a:rPr lang="en-GB" altLang="zh-CN" smtClean="0"/>
              <a:pPr eaLnBrk="1" hangingPunct="1"/>
              <a:t>62</a:t>
            </a:fld>
            <a:endParaRPr lang="en-GB" altLang="zh-CN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520E93-0636-4487-90C9-EEFB42F72355}" type="slidenum">
              <a:rPr lang="en-GB" altLang="zh-CN" smtClean="0"/>
              <a:pPr eaLnBrk="1" hangingPunct="1"/>
              <a:t>7</a:t>
            </a:fld>
            <a:endParaRPr lang="en-GB" altLang="zh-CN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A6D6BB-D105-4F09-A71C-20D3C5334B56}" type="slidenum">
              <a:rPr lang="en-GB" altLang="zh-CN" smtClean="0"/>
              <a:pPr eaLnBrk="1" hangingPunct="1"/>
              <a:t>63</a:t>
            </a:fld>
            <a:endParaRPr lang="en-GB" altLang="zh-CN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32FEC9F-19D5-4A97-9764-B48B2374B7DC}" type="slidenum">
              <a:rPr lang="en-GB" altLang="zh-CN" smtClean="0"/>
              <a:pPr eaLnBrk="1" hangingPunct="1"/>
              <a:t>64</a:t>
            </a:fld>
            <a:endParaRPr lang="en-GB" altLang="zh-CN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14CA155-5E45-4311-B9F0-D9355EA99B87}" type="slidenum">
              <a:rPr lang="en-GB" altLang="zh-CN" smtClean="0"/>
              <a:pPr eaLnBrk="1" hangingPunct="1"/>
              <a:t>65</a:t>
            </a:fld>
            <a:endParaRPr lang="en-GB" altLang="zh-CN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CB94BF-94F3-478F-B38C-FA236156E873}" type="slidenum">
              <a:rPr lang="en-GB" altLang="zh-CN" smtClean="0"/>
              <a:pPr eaLnBrk="1" hangingPunct="1"/>
              <a:t>66</a:t>
            </a:fld>
            <a:endParaRPr lang="en-GB" altLang="zh-CN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A95894E-E658-4E83-A118-4DFA7451B3B9}" type="slidenum">
              <a:rPr lang="en-GB" altLang="zh-CN" smtClean="0"/>
              <a:pPr eaLnBrk="1" hangingPunct="1"/>
              <a:t>67</a:t>
            </a:fld>
            <a:endParaRPr lang="en-GB" altLang="zh-CN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CB94BF-94F3-478F-B38C-FA236156E873}" type="slidenum">
              <a:rPr lang="en-GB" altLang="zh-CN" smtClean="0"/>
              <a:pPr eaLnBrk="1" hangingPunct="1"/>
              <a:t>68</a:t>
            </a:fld>
            <a:endParaRPr lang="en-GB" altLang="zh-CN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CB94BF-94F3-478F-B38C-FA236156E873}" type="slidenum">
              <a:rPr lang="en-GB" altLang="zh-CN" smtClean="0"/>
              <a:pPr eaLnBrk="1" hangingPunct="1"/>
              <a:t>69</a:t>
            </a:fld>
            <a:endParaRPr lang="en-GB" altLang="zh-CN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D4355BE-06A5-4A15-92C8-34A84D1DACFC}" type="slidenum">
              <a:rPr lang="en-GB" altLang="zh-CN" smtClean="0"/>
              <a:pPr eaLnBrk="1" hangingPunct="1"/>
              <a:t>70</a:t>
            </a:fld>
            <a:endParaRPr lang="en-GB" altLang="zh-CN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DFB1C-446E-49E5-93DC-7C9B20EA0440}" type="slidenum">
              <a:rPr lang="en-GB" altLang="zh-CN" smtClean="0"/>
              <a:pPr eaLnBrk="1" hangingPunct="1"/>
              <a:t>71</a:t>
            </a:fld>
            <a:endParaRPr lang="en-GB" altLang="zh-CN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C9ED71B-7BBA-490C-8ABD-D6D16E1DB5F2}" type="slidenum">
              <a:rPr lang="en-GB" altLang="zh-CN" smtClean="0"/>
              <a:pPr eaLnBrk="1" hangingPunct="1"/>
              <a:t>72</a:t>
            </a:fld>
            <a:endParaRPr lang="en-GB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924081-B6D9-41DB-900E-15A9B94C3CC2}" type="slidenum">
              <a:rPr lang="en-GB" altLang="zh-CN" smtClean="0"/>
              <a:pPr eaLnBrk="1" hangingPunct="1"/>
              <a:t>8</a:t>
            </a:fld>
            <a:endParaRPr lang="en-GB" altLang="zh-CN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880418-7E79-4EF5-91E8-58FE4DD9B29D}" type="slidenum">
              <a:rPr lang="en-GB" altLang="zh-CN" smtClean="0"/>
              <a:pPr eaLnBrk="1" hangingPunct="1"/>
              <a:t>73</a:t>
            </a:fld>
            <a:endParaRPr lang="en-GB" altLang="zh-CN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880418-7E79-4EF5-91E8-58FE4DD9B29D}" type="slidenum">
              <a:rPr lang="en-GB" altLang="zh-CN" smtClean="0"/>
              <a:pPr eaLnBrk="1" hangingPunct="1"/>
              <a:t>74</a:t>
            </a:fld>
            <a:endParaRPr lang="en-GB" altLang="zh-CN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EECBB7-D49E-4614-81DE-9D6830028EFB}" type="slidenum">
              <a:rPr lang="en-GB" altLang="zh-CN" smtClean="0"/>
              <a:pPr eaLnBrk="1" hangingPunct="1"/>
              <a:t>75</a:t>
            </a:fld>
            <a:endParaRPr lang="en-GB" altLang="zh-CN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E07489-D0BE-41FB-AD33-9879AFEC8216}" type="slidenum">
              <a:rPr lang="en-GB" altLang="zh-CN" smtClean="0"/>
              <a:pPr eaLnBrk="1" hangingPunct="1"/>
              <a:t>76</a:t>
            </a:fld>
            <a:endParaRPr lang="en-GB" altLang="zh-CN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E07489-D0BE-41FB-AD33-9879AFEC8216}" type="slidenum">
              <a:rPr lang="en-GB" altLang="zh-CN" smtClean="0"/>
              <a:pPr eaLnBrk="1" hangingPunct="1"/>
              <a:t>77</a:t>
            </a:fld>
            <a:endParaRPr lang="en-GB" altLang="zh-CN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3CC6A18-A339-4724-B8FE-A4BB8B8A56A0}" type="slidenum">
              <a:rPr lang="en-GB" altLang="zh-CN" smtClean="0"/>
              <a:pPr eaLnBrk="1" hangingPunct="1"/>
              <a:t>78</a:t>
            </a:fld>
            <a:endParaRPr lang="en-GB" altLang="zh-CN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3CC6A18-A339-4724-B8FE-A4BB8B8A56A0}" type="slidenum">
              <a:rPr lang="en-GB" altLang="zh-CN" smtClean="0"/>
              <a:pPr eaLnBrk="1" hangingPunct="1"/>
              <a:t>79</a:t>
            </a:fld>
            <a:endParaRPr lang="en-GB" altLang="zh-CN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1F8899-086B-4D08-A622-75D7A6A44B1B}" type="slidenum">
              <a:rPr lang="en-GB" altLang="zh-CN" smtClean="0"/>
              <a:pPr eaLnBrk="1" hangingPunct="1"/>
              <a:t>80</a:t>
            </a:fld>
            <a:endParaRPr lang="en-GB" altLang="zh-CN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4036F9E-24D8-4EFC-894E-37F3471473BC}" type="slidenum">
              <a:rPr lang="en-GB" altLang="zh-CN" smtClean="0"/>
              <a:pPr eaLnBrk="1" hangingPunct="1"/>
              <a:t>81</a:t>
            </a:fld>
            <a:endParaRPr lang="en-GB" altLang="zh-CN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CB30AF-E45F-446E-9889-94898BB8033C}" type="slidenum">
              <a:rPr lang="en-GB" altLang="zh-CN" smtClean="0"/>
              <a:pPr eaLnBrk="1" hangingPunct="1"/>
              <a:t>82</a:t>
            </a:fld>
            <a:endParaRPr lang="en-GB" altLang="zh-CN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B89844E-B5DE-48E5-9F23-AA517D511C18}" type="slidenum">
              <a:rPr lang="en-GB" altLang="zh-CN" smtClean="0"/>
              <a:pPr eaLnBrk="1" hangingPunct="1"/>
              <a:t>9</a:t>
            </a:fld>
            <a:endParaRPr lang="en-GB" altLang="zh-CN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C8BC347-CA4B-4197-BD95-F931DC30C0B1}" type="slidenum">
              <a:rPr lang="en-GB" altLang="zh-CN" smtClean="0"/>
              <a:pPr eaLnBrk="1" hangingPunct="1"/>
              <a:t>83</a:t>
            </a:fld>
            <a:endParaRPr lang="en-GB" altLang="zh-CN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C8BC347-CA4B-4197-BD95-F931DC30C0B1}" type="slidenum">
              <a:rPr lang="en-GB" altLang="zh-CN" smtClean="0"/>
              <a:pPr eaLnBrk="1" hangingPunct="1"/>
              <a:t>84</a:t>
            </a:fld>
            <a:endParaRPr lang="en-GB" altLang="zh-CN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C62E4D2-3AEC-4DAE-A401-63BC97813DBA}" type="slidenum">
              <a:rPr lang="en-GB" altLang="zh-CN" smtClean="0"/>
              <a:pPr eaLnBrk="1" hangingPunct="1"/>
              <a:t>85</a:t>
            </a:fld>
            <a:endParaRPr lang="en-GB" altLang="zh-CN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2126BAB-E0BF-46FC-A9EC-C2A415738F66}" type="slidenum">
              <a:rPr lang="en-GB" altLang="zh-CN" smtClean="0"/>
              <a:pPr eaLnBrk="1" hangingPunct="1"/>
              <a:t>86</a:t>
            </a:fld>
            <a:endParaRPr lang="en-GB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63A7537-CBF1-4C8A-B2A1-CF0592831A8F}" type="slidenum">
              <a:rPr lang="en-GB" altLang="zh-CN" smtClean="0"/>
              <a:pPr eaLnBrk="1" hangingPunct="1"/>
              <a:t>87</a:t>
            </a:fld>
            <a:endParaRPr lang="en-GB" altLang="zh-CN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63A7537-CBF1-4C8A-B2A1-CF0592831A8F}" type="slidenum">
              <a:rPr lang="en-GB" altLang="zh-CN" smtClean="0"/>
              <a:pPr eaLnBrk="1" hangingPunct="1"/>
              <a:t>88</a:t>
            </a:fld>
            <a:endParaRPr lang="en-GB" altLang="zh-CN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16A0CB4-D6A8-40AB-A016-A5FAECB1EC11}" type="slidenum">
              <a:rPr lang="en-GB" altLang="zh-CN" smtClean="0"/>
              <a:pPr eaLnBrk="1" hangingPunct="1"/>
              <a:t>89</a:t>
            </a:fld>
            <a:endParaRPr lang="en-GB" altLang="zh-CN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1026D9-7EA1-4066-A353-EA94AB1E5CA4}" type="slidenum">
              <a:rPr lang="en-GB" altLang="zh-CN" smtClean="0"/>
              <a:pPr eaLnBrk="1" hangingPunct="1"/>
              <a:t>90</a:t>
            </a:fld>
            <a:endParaRPr lang="en-GB" altLang="zh-CN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E4D270D-0E82-45BF-BD49-3B2B26E99595}" type="slidenum">
              <a:rPr lang="en-GB" altLang="zh-CN" smtClean="0"/>
              <a:pPr eaLnBrk="1" hangingPunct="1"/>
              <a:t>91</a:t>
            </a:fld>
            <a:endParaRPr lang="en-GB" altLang="zh-CN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A2C6CD-3478-4FDC-B76E-F96A21854174}" type="slidenum">
              <a:rPr lang="en-GB" altLang="zh-CN" smtClean="0"/>
              <a:pPr eaLnBrk="1" hangingPunct="1"/>
              <a:t>92</a:t>
            </a:fld>
            <a:endParaRPr lang="en-GB" altLang="zh-CN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074628-23F5-481A-B30D-69D2C8986F97}" type="slidenum">
              <a:rPr lang="en-GB" altLang="zh-CN" smtClean="0"/>
              <a:pPr eaLnBrk="1" hangingPunct="1"/>
              <a:t>10</a:t>
            </a:fld>
            <a:endParaRPr lang="en-GB" altLang="zh-CN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A2C6CD-3478-4FDC-B76E-F96A21854174}" type="slidenum">
              <a:rPr lang="en-GB" altLang="zh-CN" smtClean="0"/>
              <a:pPr eaLnBrk="1" hangingPunct="1"/>
              <a:t>93</a:t>
            </a:fld>
            <a:endParaRPr lang="en-GB" altLang="zh-CN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A2C6CD-3478-4FDC-B76E-F96A21854174}" type="slidenum">
              <a:rPr lang="en-GB" altLang="zh-CN" smtClean="0"/>
              <a:pPr eaLnBrk="1" hangingPunct="1"/>
              <a:t>94</a:t>
            </a:fld>
            <a:endParaRPr lang="en-GB" altLang="zh-CN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A2C6CD-3478-4FDC-B76E-F96A21854174}" type="slidenum">
              <a:rPr lang="en-GB" altLang="zh-CN" smtClean="0"/>
              <a:pPr eaLnBrk="1" hangingPunct="1"/>
              <a:t>95</a:t>
            </a:fld>
            <a:endParaRPr lang="en-GB" altLang="zh-CN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A2C6CD-3478-4FDC-B76E-F96A21854174}" type="slidenum">
              <a:rPr lang="en-GB" altLang="zh-CN" smtClean="0"/>
              <a:pPr eaLnBrk="1" hangingPunct="1"/>
              <a:t>96</a:t>
            </a:fld>
            <a:endParaRPr lang="en-GB" altLang="zh-CN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A2C6CD-3478-4FDC-B76E-F96A21854174}" type="slidenum">
              <a:rPr lang="en-GB" altLang="zh-CN" smtClean="0"/>
              <a:pPr eaLnBrk="1" hangingPunct="1"/>
              <a:t>97</a:t>
            </a:fld>
            <a:endParaRPr lang="en-GB" altLang="zh-CN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A6208D6-C95F-4854-88B7-4F109142B5CC}" type="slidenum">
              <a:rPr lang="en-GB" altLang="zh-CN" smtClean="0"/>
              <a:pPr eaLnBrk="1" hangingPunct="1"/>
              <a:t>98</a:t>
            </a:fld>
            <a:endParaRPr lang="en-GB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2A6B70-9D7A-4821-9429-310EBFA86472}" type="slidenum">
              <a:rPr lang="en-GB" altLang="zh-CN" smtClean="0"/>
              <a:pPr eaLnBrk="1" hangingPunct="1"/>
              <a:t>99</a:t>
            </a:fld>
            <a:endParaRPr lang="en-GB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99F274-1DD0-45B6-A20D-F074CCA0E5B0}" type="slidenum">
              <a:rPr lang="en-GB" altLang="zh-CN" smtClean="0"/>
              <a:pPr eaLnBrk="1" hangingPunct="1"/>
              <a:t>100</a:t>
            </a:fld>
            <a:endParaRPr lang="en-GB" altLang="zh-CN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E3AA59F-BF21-44AD-9CEA-ED5B2C6A09B6}" type="slidenum">
              <a:rPr lang="en-GB" altLang="zh-CN" smtClean="0"/>
              <a:pPr eaLnBrk="1" hangingPunct="1"/>
              <a:t>101</a:t>
            </a:fld>
            <a:endParaRPr lang="en-GB" altLang="zh-CN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FA338D-507A-428F-B63A-F939914B6918}" type="slidenum">
              <a:rPr lang="en-GB" altLang="zh-CN" smtClean="0"/>
              <a:pPr>
                <a:defRPr/>
              </a:pPr>
              <a:t>103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76519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763" y="-182563"/>
            <a:ext cx="9144000" cy="6858001"/>
            <a:chOff x="0" y="0"/>
            <a:chExt cx="5760" cy="4320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4D1979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" name="Picture 11"/>
            <p:cNvPicPr>
              <a:picLocks noChangeAspect="1" noChangeArrowheads="1"/>
            </p:cNvPicPr>
            <p:nvPr/>
          </p:nvPicPr>
          <p:blipFill>
            <a:blip r:embed="rId2" cstate="print">
              <a:lum bright="-2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49507"/>
            <a:stretch>
              <a:fillRect/>
            </a:stretch>
          </p:blipFill>
          <p:spPr bwMode="auto">
            <a:xfrm>
              <a:off x="4017" y="210"/>
              <a:ext cx="1743" cy="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4224" y="0"/>
              <a:ext cx="1536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3136" cy="432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0" y="4076700"/>
            <a:ext cx="9144000" cy="2781300"/>
            <a:chOff x="0" y="2568"/>
            <a:chExt cx="5760" cy="1752"/>
          </a:xfrm>
        </p:grpSpPr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502" y="980728"/>
            <a:ext cx="7772400" cy="14700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GB" altLang="zh-CN" noProof="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177" y="2780928"/>
            <a:ext cx="6400800" cy="2047875"/>
          </a:xfrm>
          <a:extLst/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GB" altLang="zh-CN" noProof="0" dirty="0" smtClean="0"/>
          </a:p>
        </p:txBody>
      </p:sp>
      <p:sp>
        <p:nvSpPr>
          <p:cNvPr id="7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969518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8797686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0225" y="0"/>
            <a:ext cx="2263775" cy="6381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313" y="0"/>
            <a:ext cx="6640512" cy="6381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9336553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40082079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985301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685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42795659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193157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128994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44736513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881427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5479289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-1857420" y="4076699"/>
            <a:ext cx="11001375" cy="2781301"/>
            <a:chOff x="0" y="2568"/>
            <a:chExt cx="6930" cy="1752"/>
          </a:xfrm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 userDrawn="1"/>
          </p:nvSpPr>
          <p:spPr bwMode="auto">
            <a:xfrm>
              <a:off x="108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28999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117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13" y="0"/>
            <a:ext cx="90566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87503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4438" y="6413500"/>
            <a:ext cx="981075" cy="30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0138" y="6413500"/>
            <a:ext cx="5340350" cy="30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13500"/>
            <a:ext cx="1185862" cy="30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475" y="-227026"/>
            <a:ext cx="6559550" cy="1470025"/>
          </a:xfrm>
        </p:spPr>
        <p:txBody>
          <a:bodyPr tIns="0" bIns="0"/>
          <a:lstStyle/>
          <a:p>
            <a:pPr eaLnBrk="1" hangingPunct="1"/>
            <a:r>
              <a:rPr lang="zh-CN" altLang="en-US" sz="6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6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6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章  线性表</a:t>
            </a:r>
            <a:endParaRPr lang="en-GB" altLang="zh-CN" sz="6000" b="1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338" y="1500174"/>
            <a:ext cx="5759450" cy="71438"/>
            <a:chOff x="0" y="1943"/>
            <a:chExt cx="2818" cy="78"/>
          </a:xfrm>
        </p:grpSpPr>
        <p:sp>
          <p:nvSpPr>
            <p:cNvPr id="4101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9124" y="1896882"/>
            <a:ext cx="6984776" cy="403244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  </a:t>
            </a:r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2.3  </a:t>
            </a:r>
            <a:r>
              <a:rPr lang="zh-CN" altLang="zh-CN" sz="2800" b="1" dirty="0">
                <a:latin typeface="幼圆" pitchFamily="49" charset="-122"/>
                <a:ea typeface="幼圆" pitchFamily="49" charset="-122"/>
              </a:rPr>
              <a:t>线性表的类型</a:t>
            </a:r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定义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（含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2.1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 2.4 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线性表的</a:t>
            </a:r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顺序表示</a:t>
            </a:r>
            <a:r>
              <a:rPr lang="zh-CN" altLang="zh-CN" sz="2800" b="1" dirty="0">
                <a:latin typeface="幼圆" pitchFamily="49" charset="-122"/>
                <a:ea typeface="幼圆" pitchFamily="49" charset="-122"/>
              </a:rPr>
              <a:t>和</a:t>
            </a:r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实现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 2.5 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线性表的</a:t>
            </a:r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链式表示</a:t>
            </a:r>
            <a:r>
              <a:rPr lang="zh-CN" altLang="zh-CN" sz="2800" b="1" dirty="0">
                <a:latin typeface="幼圆" pitchFamily="49" charset="-122"/>
                <a:ea typeface="幼圆" pitchFamily="49" charset="-122"/>
              </a:rPr>
              <a:t>和</a:t>
            </a:r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实现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 2.6  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顺序表和</a:t>
            </a:r>
            <a:r>
              <a:rPr lang="zh-CN" altLang="zh-CN" sz="2800" b="1" dirty="0">
                <a:latin typeface="幼圆" pitchFamily="49" charset="-122"/>
                <a:ea typeface="幼圆" pitchFamily="49" charset="-122"/>
              </a:rPr>
              <a:t>链表的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比较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 2.7  </a:t>
            </a:r>
            <a:r>
              <a:rPr lang="zh-CN" altLang="zh-CN" sz="2800" b="1" dirty="0">
                <a:latin typeface="幼圆" pitchFamily="49" charset="-122"/>
                <a:ea typeface="幼圆" pitchFamily="49" charset="-122"/>
              </a:rPr>
              <a:t>线性表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应用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 2.8 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案例分析与实现</a:t>
            </a:r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含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2.2)</a:t>
            </a:r>
            <a:endParaRPr lang="en-US" altLang="zh-CN" sz="28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zh-CN" sz="28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zh-CN" sz="28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zh-CN" sz="28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zh-CN" sz="28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zh-CN" sz="2800" b="1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434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434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ea typeface="宋体" pitchFamily="2" charset="-122"/>
              </a:rPr>
              <a:t>2.3   </a:t>
            </a:r>
            <a:r>
              <a:rPr lang="zh-CN" altLang="zh-CN" sz="3200" b="1" dirty="0" smtClean="0">
                <a:ea typeface="宋体" pitchFamily="2" charset="-122"/>
              </a:rPr>
              <a:t>线性表的类型定义</a:t>
            </a:r>
          </a:p>
        </p:txBody>
      </p:sp>
      <p:sp>
        <p:nvSpPr>
          <p:cNvPr id="1331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683568" y="1916832"/>
            <a:ext cx="7471494" cy="4464496"/>
          </a:xfrm>
        </p:spPr>
        <p:txBody>
          <a:bodyPr/>
          <a:lstStyle/>
          <a:p>
            <a:pPr marL="7200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zh-CN" b="1" dirty="0" smtClean="0">
                <a:ea typeface="宋体" pitchFamily="2" charset="-122"/>
              </a:rPr>
              <a:t>线性表的抽象数据类型：</a:t>
            </a:r>
            <a:endParaRPr lang="zh-CN" dirty="0" smtClean="0">
              <a:ea typeface="宋体" pitchFamily="2" charset="-122"/>
            </a:endParaRPr>
          </a:p>
          <a:p>
            <a:pPr marL="72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ADT  List</a:t>
            </a:r>
            <a:endParaRPr lang="zh-CN" altLang="zh-CN" sz="2000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72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{  </a:t>
            </a:r>
            <a:r>
              <a:rPr lang="zh-CN" sz="2000" b="1" dirty="0" smtClean="0">
                <a:solidFill>
                  <a:srgbClr val="0070C0"/>
                </a:solidFill>
                <a:ea typeface="宋体" pitchFamily="2" charset="-122"/>
              </a:rPr>
              <a:t>数学模型：线性表的逻辑结构描述</a:t>
            </a:r>
          </a:p>
          <a:p>
            <a:pPr marL="72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   </a:t>
            </a:r>
            <a:r>
              <a:rPr lang="zh-CN" sz="2000" b="1" dirty="0" smtClean="0">
                <a:solidFill>
                  <a:srgbClr val="0070C0"/>
                </a:solidFill>
                <a:ea typeface="宋体" pitchFamily="2" charset="-122"/>
              </a:rPr>
              <a:t>基本操作：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12</a:t>
            </a:r>
            <a:r>
              <a:rPr lang="zh-CN" sz="2000" b="1" dirty="0" smtClean="0">
                <a:solidFill>
                  <a:srgbClr val="0070C0"/>
                </a:solidFill>
                <a:ea typeface="宋体" pitchFamily="2" charset="-122"/>
              </a:rPr>
              <a:t>个基本操作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(</a:t>
            </a:r>
            <a:r>
              <a:rPr lang="zh-CN" sz="2000" b="1" dirty="0" smtClean="0">
                <a:solidFill>
                  <a:srgbClr val="0070C0"/>
                </a:solidFill>
                <a:ea typeface="宋体" pitchFamily="2" charset="-122"/>
              </a:rPr>
              <a:t>函数名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)</a:t>
            </a:r>
            <a:endParaRPr lang="zh-CN" sz="2000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72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}  ADT List</a:t>
            </a:r>
            <a:endParaRPr lang="zh-CN" altLang="zh-CN" sz="2000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72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72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ADT  List</a:t>
            </a:r>
            <a:endParaRPr lang="zh-CN" altLang="zh-CN" sz="2000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72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{  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数据对象：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D={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a</a:t>
            </a:r>
            <a:r>
              <a:rPr lang="en-US" altLang="zh-CN" sz="2000" b="1" baseline="-25000" dirty="0" err="1" smtClean="0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|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a</a:t>
            </a:r>
            <a:r>
              <a:rPr lang="en-US" altLang="zh-CN" sz="2000" b="1" baseline="-25000" dirty="0" err="1" smtClean="0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∈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ElemSet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i=1,2,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…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,n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n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≥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0}</a:t>
            </a:r>
            <a:endParaRPr lang="zh-CN" altLang="zh-CN" sz="2000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72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  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数据关系：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R={&lt;a</a:t>
            </a:r>
            <a:r>
              <a:rPr lang="en-US" altLang="zh-CN" sz="2000" b="1" baseline="-25000" dirty="0" smtClean="0">
                <a:solidFill>
                  <a:srgbClr val="C00000"/>
                </a:solidFill>
                <a:ea typeface="宋体" pitchFamily="2" charset="-122"/>
              </a:rPr>
              <a:t>i-1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,a</a:t>
            </a:r>
            <a:r>
              <a:rPr lang="en-US" altLang="zh-CN" sz="2000" b="1" baseline="-25000" dirty="0" smtClean="0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&gt; | a</a:t>
            </a:r>
            <a:r>
              <a:rPr lang="en-US" altLang="zh-CN" sz="2000" b="1" baseline="-25000" dirty="0" smtClean="0">
                <a:solidFill>
                  <a:srgbClr val="C00000"/>
                </a:solidFill>
                <a:ea typeface="宋体" pitchFamily="2" charset="-122"/>
              </a:rPr>
              <a:t>i-1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,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a</a:t>
            </a:r>
            <a:r>
              <a:rPr lang="en-US" altLang="zh-CN" sz="2000" b="1" baseline="-25000" dirty="0" err="1" smtClean="0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∈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D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i=1,2,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…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,n}</a:t>
            </a:r>
            <a:endParaRPr lang="zh-CN" altLang="zh-CN" sz="2000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72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  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基本操作：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12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个基本操作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讲解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10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个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)</a:t>
            </a:r>
            <a:endParaRPr lang="zh-CN" sz="2000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72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}  ADT List</a:t>
            </a:r>
            <a:endParaRPr lang="zh-CN" altLang="en-US" sz="2000" b="1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0" name="Rectangle 148"/>
          <p:cNvSpPr txBox="1">
            <a:spLocks noChangeArrowheads="1"/>
          </p:cNvSpPr>
          <p:nvPr/>
        </p:nvSpPr>
        <p:spPr bwMode="auto">
          <a:xfrm>
            <a:off x="178884" y="1064628"/>
            <a:ext cx="8750300" cy="4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线性表的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抽象数据类型</a:t>
            </a:r>
            <a:endParaRPr lang="zh-CN" sz="28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8072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8074" name="Picture 143"/>
            <p:cNvPicPr>
              <a:picLocks noChangeAspect="1" noChangeArrowheads="1"/>
            </p:cNvPicPr>
            <p:nvPr/>
          </p:nvPicPr>
          <p:blipFill>
            <a:blip r:embed="rId4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75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806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51420" y="1714078"/>
            <a:ext cx="2248372" cy="426368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zh-CN" altLang="zh-CN" sz="2000" dirty="0" smtClean="0">
                <a:ea typeface="宋体" pitchFamily="2" charset="-122"/>
              </a:rPr>
              <a:t>双向循环链表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  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8806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07" y="2144961"/>
            <a:ext cx="71913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51420" y="3784847"/>
            <a:ext cx="8241159" cy="2753023"/>
            <a:chOff x="451420" y="3632448"/>
            <a:chExt cx="8241159" cy="2753023"/>
          </a:xfrm>
        </p:grpSpPr>
        <p:graphicFrame>
          <p:nvGraphicFramePr>
            <p:cNvPr id="8807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803883525"/>
                </p:ext>
              </p:extLst>
            </p:nvPr>
          </p:nvGraphicFramePr>
          <p:xfrm>
            <a:off x="4427984" y="5489139"/>
            <a:ext cx="3038475" cy="842963"/>
          </p:xfrm>
          <a:graphic>
            <a:graphicData uri="http://schemas.openxmlformats.org/presentationml/2006/ole">
              <p:oleObj spid="_x0000_s88303" name="VISIO" r:id="rId6" imgW="2025396" imgH="562356" progId="">
                <p:embed/>
              </p:oleObj>
            </a:graphicData>
          </a:graphic>
        </p:graphicFrame>
        <p:pic>
          <p:nvPicPr>
            <p:cNvPr id="8807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5301208"/>
              <a:ext cx="2976563" cy="1084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8"/>
            <p:cNvSpPr txBox="1">
              <a:spLocks noChangeArrowheads="1"/>
            </p:cNvSpPr>
            <p:nvPr/>
          </p:nvSpPr>
          <p:spPr bwMode="auto">
            <a:xfrm>
              <a:off x="451420" y="3632448"/>
              <a:ext cx="8241159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ts val="3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ea typeface="宋体" pitchFamily="2" charset="-122"/>
                </a:rPr>
                <a:t>     </a:t>
              </a:r>
              <a:r>
                <a:rPr lang="zh-CN" altLang="zh-CN" sz="2000" dirty="0" smtClean="0">
                  <a:ea typeface="宋体" pitchFamily="2" charset="-122"/>
                </a:rPr>
                <a:t>删除所有元素结点，只</a:t>
              </a:r>
              <a:r>
                <a:rPr lang="zh-CN" altLang="en-US" sz="2000" dirty="0" smtClean="0">
                  <a:ea typeface="宋体" pitchFamily="2" charset="-122"/>
                </a:rPr>
                <a:t>保留</a:t>
              </a:r>
              <a:r>
                <a:rPr lang="zh-CN" altLang="zh-CN" sz="2000" dirty="0" smtClean="0">
                  <a:ea typeface="宋体" pitchFamily="2" charset="-122"/>
                </a:rPr>
                <a:t>一个头结点，</a:t>
              </a:r>
              <a:r>
                <a:rPr lang="zh-CN" altLang="en-US" sz="2000" dirty="0" smtClean="0">
                  <a:ea typeface="宋体" pitchFamily="2" charset="-122"/>
                </a:rPr>
                <a:t>得到</a:t>
              </a:r>
              <a:r>
                <a:rPr lang="zh-CN" altLang="zh-CN" sz="2000" dirty="0" smtClean="0">
                  <a:ea typeface="宋体" pitchFamily="2" charset="-122"/>
                </a:rPr>
                <a:t>双向循环空</a:t>
              </a:r>
              <a:r>
                <a:rPr lang="zh-CN" altLang="en-US" sz="2000" dirty="0" smtClean="0">
                  <a:ea typeface="宋体" pitchFamily="2" charset="-122"/>
                </a:rPr>
                <a:t>链表</a:t>
              </a:r>
              <a:r>
                <a:rPr lang="zh-CN" altLang="zh-CN" sz="2000" dirty="0" smtClean="0">
                  <a:ea typeface="宋体" pitchFamily="2" charset="-122"/>
                </a:rPr>
                <a:t>。</a:t>
              </a:r>
              <a:r>
                <a:rPr lang="zh-CN" altLang="zh-CN" sz="2000" b="1" dirty="0" smtClean="0">
                  <a:solidFill>
                    <a:srgbClr val="FF0000"/>
                  </a:solidFill>
                  <a:ea typeface="宋体" pitchFamily="2" charset="-122"/>
                </a:rPr>
                <a:t>箭头</a:t>
              </a:r>
              <a:r>
                <a:rPr lang="zh-CN" altLang="en-US" sz="2000" b="1" dirty="0" smtClean="0">
                  <a:solidFill>
                    <a:srgbClr val="FF0000"/>
                  </a:solidFill>
                  <a:ea typeface="宋体" pitchFamily="2" charset="-122"/>
                </a:rPr>
                <a:t>可以</a:t>
              </a:r>
              <a:r>
                <a:rPr lang="zh-CN" altLang="zh-CN" sz="2000" b="1" dirty="0" smtClean="0">
                  <a:solidFill>
                    <a:srgbClr val="FF0000"/>
                  </a:solidFill>
                  <a:ea typeface="宋体" pitchFamily="2" charset="-122"/>
                </a:rPr>
                <a:t>指向结点</a:t>
              </a:r>
              <a:r>
                <a:rPr lang="zh-CN" altLang="en-US" sz="2000" b="1" dirty="0" smtClean="0">
                  <a:solidFill>
                    <a:srgbClr val="FF0000"/>
                  </a:solidFill>
                  <a:ea typeface="宋体" pitchFamily="2" charset="-122"/>
                </a:rPr>
                <a:t>的</a:t>
              </a:r>
              <a:r>
                <a:rPr lang="zh-CN" altLang="zh-CN" sz="2000" b="1" dirty="0" smtClean="0">
                  <a:solidFill>
                    <a:srgbClr val="FF0000"/>
                  </a:solidFill>
                  <a:ea typeface="宋体" pitchFamily="2" charset="-122"/>
                </a:rPr>
                <a:t>任意部位。</a:t>
              </a:r>
              <a:r>
                <a:rPr lang="en-US" altLang="zh-CN" sz="2000" dirty="0" smtClean="0">
                  <a:ea typeface="宋体" pitchFamily="2" charset="-122"/>
                </a:rPr>
                <a:t> </a:t>
              </a:r>
            </a:p>
            <a:p>
              <a:pPr marL="0" indent="0">
                <a:lnSpc>
                  <a:spcPts val="3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ea typeface="宋体" pitchFamily="2" charset="-122"/>
                </a:rPr>
                <a:t> </a:t>
              </a:r>
              <a:r>
                <a:rPr lang="en-US" altLang="zh-CN" sz="2000" b="1" dirty="0" smtClean="0">
                  <a:ea typeface="宋体" pitchFamily="2" charset="-122"/>
                </a:rPr>
                <a:t>   </a:t>
              </a:r>
              <a:r>
                <a:rPr lang="zh-CN" altLang="en-US" sz="2000" b="1" dirty="0" smtClean="0">
                  <a:ea typeface="宋体" pitchFamily="2" charset="-122"/>
                </a:rPr>
                <a:t>空双向循环链表的两个指针指向：</a:t>
              </a:r>
              <a:r>
                <a:rPr lang="en-US" altLang="zh-CN" sz="2000" b="1" dirty="0" smtClean="0">
                  <a:solidFill>
                    <a:srgbClr val="FF0000"/>
                  </a:solidFill>
                  <a:ea typeface="宋体" pitchFamily="2" charset="-122"/>
                </a:rPr>
                <a:t>L-&gt;next=L;   L-&gt;prior=L;</a:t>
              </a:r>
              <a:endParaRPr lang="zh-CN" altLang="zh-CN" sz="2000" dirty="0" smtClea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9094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9096" name="Picture 143"/>
            <p:cNvPicPr>
              <a:picLocks noChangeAspect="1" noChangeArrowheads="1"/>
            </p:cNvPicPr>
            <p:nvPr/>
          </p:nvPicPr>
          <p:blipFill>
            <a:blip r:embed="rId4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7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499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484784"/>
            <a:ext cx="8750300" cy="5173116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b="1" dirty="0" smtClean="0">
                <a:ea typeface="宋体" pitchFamily="2" charset="-122"/>
              </a:rPr>
              <a:t>   </a:t>
            </a:r>
            <a:r>
              <a:rPr lang="zh-CN" altLang="en-US" sz="2800" b="1" dirty="0" smtClean="0">
                <a:ea typeface="宋体" pitchFamily="2" charset="-122"/>
              </a:rPr>
              <a:t>一</a:t>
            </a:r>
            <a:r>
              <a:rPr lang="zh-CN" altLang="zh-CN" b="1" dirty="0" smtClean="0">
                <a:ea typeface="宋体" pitchFamily="2" charset="-122"/>
              </a:rPr>
              <a:t>、</a:t>
            </a:r>
            <a:r>
              <a:rPr lang="zh-CN" altLang="en-US" b="1" dirty="0" smtClean="0">
                <a:ea typeface="宋体" pitchFamily="2" charset="-122"/>
              </a:rPr>
              <a:t>创建</a:t>
            </a:r>
            <a:r>
              <a:rPr lang="zh-CN" altLang="zh-CN" b="1" dirty="0" smtClean="0">
                <a:ea typeface="宋体" pitchFamily="2" charset="-122"/>
              </a:rPr>
              <a:t>双向链表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    </a:t>
            </a: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en-US" sz="2000" dirty="0" smtClean="0">
                <a:ea typeface="宋体" pitchFamily="2" charset="-122"/>
              </a:rPr>
              <a:t>开辟一个结点，</a:t>
            </a:r>
            <a:r>
              <a:rPr lang="zh-CN" altLang="en-US" sz="2000" dirty="0">
                <a:ea typeface="宋体" pitchFamily="2" charset="-122"/>
              </a:rPr>
              <a:t>两</a:t>
            </a:r>
            <a:r>
              <a:rPr lang="zh-CN" altLang="en-US" sz="2000" dirty="0" smtClean="0">
                <a:ea typeface="宋体" pitchFamily="2" charset="-122"/>
              </a:rPr>
              <a:t>个指针域均指向该结点，之后插入元素结点。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b="1" dirty="0" smtClean="0">
                <a:ea typeface="宋体" pitchFamily="2" charset="-122"/>
              </a:rPr>
              <a:t>    </a:t>
            </a: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en-US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</a:p>
          <a:p>
            <a:pPr marL="36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Status </a:t>
            </a:r>
            <a:r>
              <a:rPr lang="en-US" altLang="zh-CN" sz="2000" dirty="0" err="1">
                <a:ea typeface="宋体" pitchFamily="2" charset="-122"/>
              </a:rPr>
              <a:t>InitList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DLinkList</a:t>
            </a:r>
            <a:r>
              <a:rPr lang="en-US" altLang="zh-CN" sz="2000" dirty="0">
                <a:ea typeface="宋体" pitchFamily="2" charset="-122"/>
              </a:rPr>
              <a:t>  &amp;L) </a:t>
            </a:r>
          </a:p>
          <a:p>
            <a:pPr marL="36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{ //</a:t>
            </a:r>
            <a:r>
              <a:rPr lang="zh-CN" altLang="en-US" sz="2000" dirty="0">
                <a:ea typeface="宋体" pitchFamily="2" charset="-122"/>
              </a:rPr>
              <a:t>构造一个空双向链表，只有一个头结点</a:t>
            </a:r>
          </a:p>
          <a:p>
            <a:pPr marL="36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</a:t>
            </a:r>
            <a:r>
              <a:rPr lang="en-US" altLang="zh-CN" sz="2000" dirty="0">
                <a:ea typeface="宋体" pitchFamily="2" charset="-122"/>
              </a:rPr>
              <a:t>L=new  </a:t>
            </a:r>
            <a:r>
              <a:rPr lang="en-US" altLang="zh-CN" sz="2000" dirty="0" err="1">
                <a:ea typeface="宋体" pitchFamily="2" charset="-122"/>
              </a:rPr>
              <a:t>DLNode</a:t>
            </a:r>
            <a:r>
              <a:rPr lang="en-US" altLang="zh-CN" sz="2000" dirty="0">
                <a:ea typeface="宋体" pitchFamily="2" charset="-122"/>
              </a:rPr>
              <a:t>;</a:t>
            </a:r>
          </a:p>
          <a:p>
            <a:pPr marL="36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L-&gt;next=L; </a:t>
            </a:r>
          </a:p>
          <a:p>
            <a:pPr marL="36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L-&gt;prior=L;     </a:t>
            </a:r>
          </a:p>
          <a:p>
            <a:pPr marL="36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return  OK; </a:t>
            </a:r>
          </a:p>
          <a:p>
            <a:pPr marL="36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}</a:t>
            </a:r>
          </a:p>
          <a:p>
            <a:pPr marL="36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en-US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en-US" altLang="zh-CN" sz="2000" dirty="0" smtClean="0">
                <a:ea typeface="宋体" pitchFamily="2" charset="-122"/>
              </a:rPr>
              <a:t>O(1)          </a:t>
            </a:r>
            <a:endParaRPr lang="zh-CN" sz="2000" dirty="0" smtClean="0">
              <a:ea typeface="宋体" pitchFamily="2" charset="-122"/>
            </a:endParaRPr>
          </a:p>
        </p:txBody>
      </p:sp>
      <p:graphicFrame>
        <p:nvGraphicFramePr>
          <p:cNvPr id="8909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62444569"/>
              </p:ext>
            </p:extLst>
          </p:nvPr>
        </p:nvGraphicFramePr>
        <p:xfrm>
          <a:off x="4572000" y="4581128"/>
          <a:ext cx="3038475" cy="842963"/>
        </p:xfrm>
        <a:graphic>
          <a:graphicData uri="http://schemas.openxmlformats.org/presentationml/2006/ole">
            <p:oleObj spid="_x0000_s89325" name="VISIO" r:id="rId5" imgW="2025396" imgH="562356" progId="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504" y="839588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3" y="30185"/>
            <a:ext cx="9056687" cy="8191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ea typeface="宋体" pitchFamily="2" charset="-122"/>
              </a:rPr>
              <a:t>2.</a:t>
            </a:r>
            <a:r>
              <a:rPr lang="en-US" altLang="zh-CN" b="1" dirty="0">
                <a:ea typeface="宋体" pitchFamily="2" charset="-122"/>
              </a:rPr>
              <a:t>5</a:t>
            </a:r>
            <a:r>
              <a:rPr lang="zh-CN" altLang="zh-CN" b="1" dirty="0">
                <a:ea typeface="宋体" pitchFamily="2" charset="-122"/>
              </a:rPr>
              <a:t>  线性表的链式表示和实现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0626" y="836712"/>
            <a:ext cx="29738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a typeface="宋体" pitchFamily="2" charset="-122"/>
              </a:rPr>
              <a:t>前插结点建立</a:t>
            </a:r>
            <a:r>
              <a:rPr lang="zh-CN" altLang="zh-CN" b="1" dirty="0" smtClean="0">
                <a:ea typeface="宋体" pitchFamily="2" charset="-122"/>
              </a:rPr>
              <a:t>双向</a:t>
            </a:r>
            <a:r>
              <a:rPr lang="zh-CN" altLang="en-US" b="1" dirty="0">
                <a:ea typeface="宋体" pitchFamily="2" charset="-122"/>
              </a:rPr>
              <a:t>循环</a:t>
            </a:r>
            <a:r>
              <a:rPr lang="zh-CN" altLang="zh-CN" b="1" dirty="0"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0626" y="1482687"/>
            <a:ext cx="81498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CreateListH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DLinkList</a:t>
            </a:r>
            <a:r>
              <a:rPr lang="en-US" altLang="zh-CN" sz="2400" dirty="0"/>
              <a:t> &amp;</a:t>
            </a:r>
            <a:r>
              <a:rPr lang="en-US" altLang="zh-CN" sz="2400" dirty="0" err="1"/>
              <a:t>L,int</a:t>
            </a:r>
            <a:r>
              <a:rPr lang="en-US" altLang="zh-CN" sz="2400" dirty="0"/>
              <a:t> n)    //</a:t>
            </a:r>
            <a:r>
              <a:rPr lang="zh-CN" altLang="en-US" sz="2400" dirty="0"/>
              <a:t>双向传递</a:t>
            </a:r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{  </a:t>
            </a:r>
            <a:r>
              <a:rPr lang="en-US" altLang="zh-CN" sz="2400" dirty="0" err="1"/>
              <a:t>DLinkList</a:t>
            </a:r>
            <a:r>
              <a:rPr lang="en-US" altLang="zh-CN" sz="2400" dirty="0"/>
              <a:t> p;         //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 *p;</a:t>
            </a:r>
          </a:p>
          <a:p>
            <a:r>
              <a:rPr lang="en-US" altLang="zh-CN" sz="2400" dirty="0"/>
              <a:t>    L=new  </a:t>
            </a:r>
            <a:r>
              <a:rPr lang="en-US" altLang="zh-CN" sz="2400" dirty="0" err="1"/>
              <a:t>DLNode</a:t>
            </a:r>
            <a:r>
              <a:rPr lang="en-US" altLang="zh-CN" sz="2400" dirty="0"/>
              <a:t>;  </a:t>
            </a:r>
          </a:p>
          <a:p>
            <a:r>
              <a:rPr lang="en-US" altLang="zh-CN" sz="2400" dirty="0"/>
              <a:t>	L-&gt;next=L;  //</a:t>
            </a:r>
            <a:r>
              <a:rPr lang="zh-CN" altLang="en-US" sz="2400" dirty="0"/>
              <a:t>开辟结点，附加结点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L-&gt;</a:t>
            </a:r>
            <a:r>
              <a:rPr lang="en-US" altLang="zh-CN" sz="2400" dirty="0" smtClean="0"/>
              <a:t>prior=L</a:t>
            </a:r>
          </a:p>
          <a:p>
            <a:r>
              <a:rPr lang="zh-CN" altLang="en-US" sz="2400" dirty="0" smtClean="0"/>
              <a:t>    </a:t>
            </a:r>
            <a:r>
              <a:rPr lang="en-US" altLang="zh-CN" sz="2400" dirty="0"/>
              <a:t>for(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=0;i&lt;n;++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 //for</a:t>
            </a:r>
            <a:r>
              <a:rPr lang="zh-CN" altLang="en-US" sz="2400" dirty="0"/>
              <a:t>语句内部定义变量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{    p=new   </a:t>
            </a:r>
            <a:r>
              <a:rPr lang="en-US" altLang="zh-CN" sz="2400" dirty="0" err="1"/>
              <a:t>DLNode</a:t>
            </a:r>
            <a:r>
              <a:rPr lang="en-US" altLang="zh-CN" sz="2400" dirty="0"/>
              <a:t>;  </a:t>
            </a:r>
          </a:p>
          <a:p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&gt;&gt; p-&gt;data;   //</a:t>
            </a:r>
            <a:r>
              <a:rPr lang="zh-CN" altLang="en-US" sz="2400" dirty="0"/>
              <a:t>开辟结点，输入元素 </a:t>
            </a:r>
          </a:p>
          <a:p>
            <a:r>
              <a:rPr lang="zh-CN" altLang="en-US" sz="2400" dirty="0"/>
              <a:t>           </a:t>
            </a:r>
            <a:r>
              <a:rPr lang="en-US" altLang="zh-CN" sz="2400" dirty="0"/>
              <a:t>L-&gt;next-&gt;prior=p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 smtClean="0"/>
              <a:t>p-</a:t>
            </a:r>
            <a:r>
              <a:rPr lang="en-US" altLang="zh-CN" sz="2400" dirty="0"/>
              <a:t>&gt;prior=L;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p-</a:t>
            </a:r>
            <a:r>
              <a:rPr lang="en-US" altLang="zh-CN" sz="2400" dirty="0"/>
              <a:t>&gt;next = L-&gt;next;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L-</a:t>
            </a:r>
            <a:r>
              <a:rPr lang="en-US" altLang="zh-CN" sz="2400" dirty="0"/>
              <a:t>&gt;next=p;//</a:t>
            </a:r>
            <a:r>
              <a:rPr lang="zh-CN" altLang="en-US" sz="2400" dirty="0"/>
              <a:t>插入结点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}   </a:t>
            </a:r>
          </a:p>
          <a:p>
            <a:r>
              <a:rPr lang="en-US" altLang="zh-CN" sz="2400" dirty="0"/>
              <a:t> } 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861974557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89" y="116632"/>
            <a:ext cx="9056687" cy="47667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ea typeface="宋体" pitchFamily="2" charset="-122"/>
              </a:rPr>
              <a:t>2.</a:t>
            </a:r>
            <a:r>
              <a:rPr lang="en-US" altLang="zh-CN" b="1" dirty="0">
                <a:ea typeface="宋体" pitchFamily="2" charset="-122"/>
              </a:rPr>
              <a:t>5</a:t>
            </a:r>
            <a:r>
              <a:rPr lang="zh-CN" altLang="zh-CN" b="1" dirty="0">
                <a:ea typeface="宋体" pitchFamily="2" charset="-122"/>
              </a:rPr>
              <a:t>  线性表</a:t>
            </a:r>
            <a:r>
              <a:rPr lang="zh-CN" altLang="zh-CN" b="1" dirty="0" smtClean="0">
                <a:ea typeface="宋体" pitchFamily="2" charset="-122"/>
              </a:rPr>
              <a:t>的链式</a:t>
            </a:r>
            <a:r>
              <a:rPr lang="zh-CN" altLang="zh-CN" b="1" dirty="0">
                <a:ea typeface="宋体" pitchFamily="2" charset="-122"/>
              </a:rPr>
              <a:t>表示和</a:t>
            </a:r>
            <a:r>
              <a:rPr lang="zh-CN" altLang="zh-CN" b="1" dirty="0" smtClean="0">
                <a:ea typeface="宋体" pitchFamily="2" charset="-122"/>
              </a:rPr>
              <a:t>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582796"/>
            <a:ext cx="29738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a typeface="宋体" pitchFamily="2" charset="-122"/>
              </a:rPr>
              <a:t>后插结点建立</a:t>
            </a:r>
            <a:r>
              <a:rPr lang="zh-CN" altLang="zh-CN" b="1" dirty="0" smtClean="0">
                <a:ea typeface="宋体" pitchFamily="2" charset="-122"/>
              </a:rPr>
              <a:t>双向</a:t>
            </a:r>
            <a:r>
              <a:rPr lang="zh-CN" altLang="en-US" b="1" dirty="0">
                <a:ea typeface="宋体" pitchFamily="2" charset="-122"/>
              </a:rPr>
              <a:t>循环</a:t>
            </a:r>
            <a:r>
              <a:rPr lang="zh-CN" altLang="zh-CN" b="1" dirty="0"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980728"/>
            <a:ext cx="82089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CreateListR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DLinkList</a:t>
            </a:r>
            <a:r>
              <a:rPr lang="en-US" altLang="zh-CN" sz="2400" dirty="0"/>
              <a:t>  &amp;L,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n)</a:t>
            </a:r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DLinkList</a:t>
            </a:r>
            <a:r>
              <a:rPr lang="en-US" altLang="zh-CN" sz="2400" dirty="0"/>
              <a:t>  p, r;</a:t>
            </a:r>
          </a:p>
          <a:p>
            <a:r>
              <a:rPr lang="en-US" altLang="zh-CN" sz="2400" dirty="0"/>
              <a:t>    L=new  </a:t>
            </a:r>
            <a:r>
              <a:rPr lang="en-US" altLang="zh-CN" sz="2400" dirty="0" err="1"/>
              <a:t>DLNode</a:t>
            </a:r>
            <a:r>
              <a:rPr lang="en-US" altLang="zh-CN" sz="2400" dirty="0"/>
              <a:t>; </a:t>
            </a:r>
          </a:p>
          <a:p>
            <a:r>
              <a:rPr lang="en-US" altLang="zh-CN" sz="2400" dirty="0" smtClean="0"/>
              <a:t>    L-</a:t>
            </a:r>
            <a:r>
              <a:rPr lang="en-US" altLang="zh-CN" sz="2400" dirty="0"/>
              <a:t>&gt;next=L;</a:t>
            </a:r>
          </a:p>
          <a:p>
            <a:r>
              <a:rPr lang="en-US" altLang="zh-CN" sz="2400" dirty="0" smtClean="0"/>
              <a:t>    L-</a:t>
            </a:r>
            <a:r>
              <a:rPr lang="en-US" altLang="zh-CN" sz="2400" dirty="0"/>
              <a:t>&gt;prior=L;//</a:t>
            </a:r>
            <a:r>
              <a:rPr lang="zh-CN" altLang="en-US" sz="2400" dirty="0"/>
              <a:t>创建空链表，只有头结点 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r=L; </a:t>
            </a:r>
          </a:p>
          <a:p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&lt;n; 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{     p=new  </a:t>
            </a:r>
            <a:r>
              <a:rPr lang="en-US" altLang="zh-CN" sz="2400" dirty="0" err="1"/>
              <a:t>DLNode</a:t>
            </a:r>
            <a:r>
              <a:rPr lang="en-US" altLang="zh-CN" sz="2400" dirty="0"/>
              <a:t>; </a:t>
            </a:r>
          </a:p>
          <a:p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&gt;&gt; p-&gt;data;    //</a:t>
            </a:r>
            <a:r>
              <a:rPr lang="zh-CN" altLang="en-US" sz="2400" dirty="0"/>
              <a:t>生成结点，输入元素</a:t>
            </a:r>
          </a:p>
          <a:p>
            <a:r>
              <a:rPr lang="zh-CN" altLang="en-US" sz="2400" dirty="0"/>
              <a:t>           </a:t>
            </a:r>
            <a:r>
              <a:rPr lang="en-US" altLang="zh-CN" sz="2400" dirty="0"/>
              <a:t>p-&gt;next=L;</a:t>
            </a:r>
          </a:p>
          <a:p>
            <a:r>
              <a:rPr lang="en-US" altLang="zh-CN" sz="2400" dirty="0" smtClean="0"/>
              <a:t>          r-&gt;next=p;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p-</a:t>
            </a:r>
            <a:r>
              <a:rPr lang="en-US" altLang="zh-CN" sz="2400" dirty="0"/>
              <a:t>&gt;prior </a:t>
            </a:r>
            <a:r>
              <a:rPr lang="en-US" altLang="zh-CN" sz="2400" dirty="0" smtClean="0"/>
              <a:t>=r;   </a:t>
            </a:r>
            <a:r>
              <a:rPr lang="en-US" altLang="zh-CN" sz="2400" dirty="0"/>
              <a:t>//</a:t>
            </a:r>
            <a:r>
              <a:rPr lang="zh-CN" altLang="en-US" sz="2400" dirty="0"/>
              <a:t>插入到表尾</a:t>
            </a:r>
          </a:p>
          <a:p>
            <a:r>
              <a:rPr lang="zh-CN" altLang="en-US" sz="2400" dirty="0"/>
              <a:t>           </a:t>
            </a:r>
            <a:r>
              <a:rPr lang="en-US" altLang="zh-CN" sz="2400" dirty="0"/>
              <a:t>r=p; </a:t>
            </a:r>
            <a:r>
              <a:rPr lang="en-US" altLang="zh-CN" sz="2400" dirty="0" smtClean="0"/>
              <a:t>//</a:t>
            </a:r>
            <a:r>
              <a:rPr lang="zh-CN" altLang="en-US" sz="2400" dirty="0"/>
              <a:t>指针</a:t>
            </a:r>
            <a:r>
              <a:rPr lang="en-US" altLang="zh-CN" sz="2400" dirty="0"/>
              <a:t>r</a:t>
            </a:r>
            <a:r>
              <a:rPr lang="zh-CN" altLang="en-US" sz="2400" dirty="0"/>
              <a:t>后移，指向尾结点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} </a:t>
            </a:r>
            <a:endParaRPr lang="en-US" altLang="zh-CN" sz="2400" dirty="0" smtClean="0"/>
          </a:p>
          <a:p>
            <a:r>
              <a:rPr lang="en-US" altLang="zh-CN" sz="2400" dirty="0" smtClean="0"/>
              <a:t>L-&gt;prior=r;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93630872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9094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9096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7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499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72816"/>
            <a:ext cx="8750300" cy="4449069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b="1" dirty="0" smtClean="0">
                <a:ea typeface="宋体" pitchFamily="2" charset="-122"/>
              </a:rPr>
              <a:t>   </a:t>
            </a:r>
            <a:r>
              <a:rPr lang="zh-CN" altLang="en-US" sz="2800" b="1" dirty="0" smtClean="0">
                <a:ea typeface="宋体" pitchFamily="2" charset="-122"/>
              </a:rPr>
              <a:t>二</a:t>
            </a:r>
            <a:r>
              <a:rPr lang="zh-CN" altLang="zh-CN" b="1" dirty="0" smtClean="0">
                <a:ea typeface="宋体" pitchFamily="2" charset="-122"/>
              </a:rPr>
              <a:t>、</a:t>
            </a:r>
            <a:r>
              <a:rPr lang="zh-CN" altLang="en-US" b="1" dirty="0" smtClean="0">
                <a:ea typeface="宋体" pitchFamily="2" charset="-122"/>
              </a:rPr>
              <a:t>遍历</a:t>
            </a:r>
            <a:endParaRPr lang="en-US" altLang="zh-CN" b="1" dirty="0"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zh-CN" altLang="en-US" sz="2000" b="1" dirty="0" smtClean="0">
                <a:ea typeface="宋体" pitchFamily="2" charset="-122"/>
              </a:rPr>
              <a:t>从第一元素结点开始，逐个访问所有元素结点。</a:t>
            </a:r>
            <a:endParaRPr lang="en-US" altLang="zh-CN" sz="2000" b="1" dirty="0" smtClean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en-US" altLang="zh-CN" sz="2000" dirty="0">
                <a:ea typeface="宋体" pitchFamily="2" charset="-122"/>
              </a:rPr>
              <a:t>void </a:t>
            </a:r>
            <a:r>
              <a:rPr lang="en-US" altLang="zh-CN" sz="2000" dirty="0" err="1">
                <a:ea typeface="宋体" pitchFamily="2" charset="-122"/>
              </a:rPr>
              <a:t>TraverseList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DLinkList</a:t>
            </a:r>
            <a:r>
              <a:rPr lang="en-US" altLang="zh-CN" sz="2000" dirty="0">
                <a:ea typeface="宋体" pitchFamily="2" charset="-122"/>
              </a:rPr>
              <a:t> L ) //</a:t>
            </a:r>
            <a:r>
              <a:rPr lang="zh-CN" altLang="en-US" sz="2000" dirty="0">
                <a:ea typeface="宋体" pitchFamily="2" charset="-122"/>
              </a:rPr>
              <a:t>遍历双向循环链表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{  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 </a:t>
            </a:r>
            <a:r>
              <a:rPr lang="en-US" altLang="zh-CN" sz="2000" dirty="0" err="1" smtClean="0">
                <a:ea typeface="宋体" pitchFamily="2" charset="-122"/>
              </a:rPr>
              <a:t>DLinkList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p=L-&gt;next;  </a:t>
            </a:r>
            <a:r>
              <a:rPr lang="en-US" altLang="zh-CN" sz="2000" dirty="0" smtClean="0">
                <a:ea typeface="宋体" pitchFamily="2" charset="-122"/>
              </a:rPr>
              <a:t>  //</a:t>
            </a:r>
            <a:r>
              <a:rPr lang="en-US" altLang="zh-CN" sz="2000" dirty="0">
                <a:ea typeface="宋体" pitchFamily="2" charset="-122"/>
              </a:rPr>
              <a:t>p</a:t>
            </a:r>
            <a:r>
              <a:rPr lang="zh-CN" altLang="en-US" sz="2000" dirty="0" smtClean="0">
                <a:ea typeface="宋体" pitchFamily="2" charset="-122"/>
              </a:rPr>
              <a:t>指向首元结点</a:t>
            </a:r>
            <a:endParaRPr lang="zh-CN" altLang="en-US" sz="2000" dirty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</a:t>
            </a: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en-US" altLang="zh-CN" sz="2000" dirty="0" smtClean="0">
                <a:ea typeface="宋体" pitchFamily="2" charset="-122"/>
              </a:rPr>
              <a:t>while(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p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!=L</a:t>
            </a:r>
            <a:r>
              <a:rPr lang="en-US" altLang="zh-CN" sz="2000" dirty="0">
                <a:ea typeface="宋体" pitchFamily="2" charset="-122"/>
              </a:rPr>
              <a:t>)            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   {   </a:t>
            </a:r>
            <a:r>
              <a:rPr lang="en-US" altLang="zh-CN" sz="2000" dirty="0" err="1" smtClean="0">
                <a:ea typeface="宋体" pitchFamily="2" charset="-122"/>
              </a:rPr>
              <a:t>cout</a:t>
            </a:r>
            <a:r>
              <a:rPr lang="en-US" altLang="zh-CN" sz="2000" dirty="0">
                <a:ea typeface="宋体" pitchFamily="2" charset="-122"/>
              </a:rPr>
              <a:t>&lt;&lt;p-&gt;</a:t>
            </a:r>
            <a:r>
              <a:rPr lang="en-US" altLang="zh-CN" sz="2000" dirty="0" smtClean="0">
                <a:ea typeface="宋体" pitchFamily="2" charset="-122"/>
              </a:rPr>
              <a:t>data;   p=p-</a:t>
            </a:r>
            <a:r>
              <a:rPr lang="en-US" altLang="zh-CN" sz="2000" dirty="0">
                <a:ea typeface="宋体" pitchFamily="2" charset="-122"/>
              </a:rPr>
              <a:t>&gt;next; </a:t>
            </a:r>
            <a:r>
              <a:rPr lang="en-US" altLang="zh-CN" sz="2000" dirty="0" smtClean="0">
                <a:ea typeface="宋体" pitchFamily="2" charset="-122"/>
              </a:rPr>
              <a:t>  }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dirty="0" err="1" smtClean="0">
                <a:ea typeface="宋体" pitchFamily="2" charset="-122"/>
              </a:rPr>
              <a:t>cout</a:t>
            </a:r>
            <a:r>
              <a:rPr lang="en-US" altLang="zh-CN" sz="2000" dirty="0">
                <a:ea typeface="宋体" pitchFamily="2" charset="-122"/>
              </a:rPr>
              <a:t>&lt;&lt;</a:t>
            </a:r>
            <a:r>
              <a:rPr lang="en-US" altLang="zh-CN" sz="2000" dirty="0" err="1">
                <a:ea typeface="宋体" pitchFamily="2" charset="-122"/>
              </a:rPr>
              <a:t>endl</a:t>
            </a:r>
            <a:r>
              <a:rPr lang="en-US" altLang="zh-CN" sz="2000" dirty="0">
                <a:ea typeface="宋体" pitchFamily="2" charset="-122"/>
              </a:rPr>
              <a:t>;         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}</a:t>
            </a:r>
            <a:endParaRPr lang="zh-CN" sz="2000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839588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7082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9094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9096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7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499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597335"/>
            <a:ext cx="8750300" cy="50720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b="1" dirty="0" smtClean="0">
                <a:ea typeface="宋体" pitchFamily="2" charset="-122"/>
              </a:rPr>
              <a:t>   </a:t>
            </a:r>
            <a:r>
              <a:rPr lang="zh-CN" altLang="en-US" sz="2800" b="1" dirty="0" smtClean="0">
                <a:ea typeface="宋体" pitchFamily="2" charset="-122"/>
              </a:rPr>
              <a:t>三</a:t>
            </a:r>
            <a:r>
              <a:rPr lang="zh-CN" altLang="zh-CN" b="1" dirty="0" smtClean="0">
                <a:ea typeface="宋体" pitchFamily="2" charset="-122"/>
              </a:rPr>
              <a:t>、</a:t>
            </a:r>
            <a:r>
              <a:rPr lang="zh-CN" altLang="en-US" b="1" dirty="0" smtClean="0">
                <a:ea typeface="宋体" pitchFamily="2" charset="-122"/>
              </a:rPr>
              <a:t>取值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给定元素序号，得到元素取值。</a:t>
            </a:r>
            <a:endParaRPr lang="en-US" altLang="zh-CN" sz="2000" b="1" dirty="0" smtClean="0"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en-US" altLang="zh-CN" sz="2000" dirty="0">
                <a:ea typeface="宋体" pitchFamily="2" charset="-122"/>
              </a:rPr>
              <a:t>Status </a:t>
            </a:r>
            <a:r>
              <a:rPr lang="en-US" altLang="zh-CN" sz="2000" dirty="0" err="1">
                <a:ea typeface="宋体" pitchFamily="2" charset="-122"/>
              </a:rPr>
              <a:t>GetElem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DLinkList</a:t>
            </a:r>
            <a:r>
              <a:rPr lang="en-US" altLang="zh-CN" sz="2000" dirty="0">
                <a:ea typeface="宋体" pitchFamily="2" charset="-122"/>
              </a:rPr>
              <a:t> L,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i, </a:t>
            </a:r>
            <a:r>
              <a:rPr lang="en-US" altLang="zh-CN" sz="2000" dirty="0" err="1">
                <a:ea typeface="宋体" pitchFamily="2" charset="-122"/>
              </a:rPr>
              <a:t>ElemType</a:t>
            </a:r>
            <a:r>
              <a:rPr lang="en-US" altLang="zh-CN" sz="2000" dirty="0">
                <a:ea typeface="宋体" pitchFamily="2" charset="-122"/>
              </a:rPr>
              <a:t>  &amp;e)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{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 j=1;                   </a:t>
            </a:r>
            <a:r>
              <a:rPr lang="en-US" altLang="zh-CN" sz="2000" dirty="0" smtClean="0">
                <a:ea typeface="宋体" pitchFamily="2" charset="-122"/>
              </a:rPr>
              <a:t>       //</a:t>
            </a:r>
            <a:r>
              <a:rPr lang="zh-CN" altLang="en-US" sz="2000" dirty="0">
                <a:ea typeface="宋体" pitchFamily="2" charset="-122"/>
              </a:rPr>
              <a:t>设置计数器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 </a:t>
            </a:r>
            <a:r>
              <a:rPr lang="zh-CN" altLang="en-US" sz="2000" dirty="0" smtClean="0">
                <a:ea typeface="宋体" pitchFamily="2" charset="-122"/>
              </a:rPr>
              <a:t>   </a:t>
            </a:r>
            <a:r>
              <a:rPr lang="en-US" altLang="zh-CN" sz="2000" dirty="0" err="1" smtClean="0">
                <a:ea typeface="宋体" pitchFamily="2" charset="-122"/>
              </a:rPr>
              <a:t>DLinkList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p= L-&gt; next;     //</a:t>
            </a:r>
            <a:r>
              <a:rPr lang="zh-CN" altLang="en-US" sz="2000" dirty="0">
                <a:ea typeface="宋体" pitchFamily="2" charset="-122"/>
              </a:rPr>
              <a:t>指向第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个结点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</a:t>
            </a:r>
            <a:r>
              <a:rPr lang="zh-CN" altLang="en-US" sz="2000" dirty="0" smtClean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if(i</a:t>
            </a:r>
            <a:r>
              <a:rPr lang="en-US" altLang="zh-CN" sz="2000" dirty="0">
                <a:ea typeface="宋体" pitchFamily="2" charset="-122"/>
              </a:rPr>
              <a:t>&lt;=0)  return ERROR;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while</a:t>
            </a:r>
            <a:r>
              <a:rPr lang="en-US" altLang="zh-CN" sz="2000" dirty="0">
                <a:ea typeface="宋体" pitchFamily="2" charset="-122"/>
              </a:rPr>
              <a:t>( p!=L &amp;&amp; j&lt;i )          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	 { p=p-&gt;next;  ++j; }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  if(p</a:t>
            </a:r>
            <a:r>
              <a:rPr lang="en-US" altLang="zh-CN" sz="2000" dirty="0">
                <a:ea typeface="宋体" pitchFamily="2" charset="-122"/>
              </a:rPr>
              <a:t>==L)   return  ERROR;    </a:t>
            </a:r>
            <a:r>
              <a:rPr lang="en-US" altLang="zh-CN" sz="2000" dirty="0" smtClean="0">
                <a:ea typeface="宋体" pitchFamily="2" charset="-122"/>
              </a:rPr>
              <a:t>  //</a:t>
            </a:r>
            <a:r>
              <a:rPr lang="zh-CN" altLang="en-US" sz="2000" dirty="0">
                <a:ea typeface="宋体" pitchFamily="2" charset="-122"/>
              </a:rPr>
              <a:t>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个结点不存在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</a:t>
            </a:r>
            <a:r>
              <a:rPr lang="en-US" altLang="zh-CN" sz="2000" dirty="0">
                <a:ea typeface="宋体" pitchFamily="2" charset="-122"/>
              </a:rPr>
              <a:t>e = p-&gt;data;              //</a:t>
            </a:r>
            <a:r>
              <a:rPr lang="zh-CN" altLang="en-US" sz="2000" dirty="0">
                <a:ea typeface="宋体" pitchFamily="2" charset="-122"/>
              </a:rPr>
              <a:t>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个数据元素赋值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 </a:t>
            </a:r>
            <a:r>
              <a:rPr lang="zh-CN" altLang="en-US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return OK;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}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endParaRPr lang="zh-CN" sz="2000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839588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5974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9094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9096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7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499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00808"/>
            <a:ext cx="8750300" cy="4449069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b="1" dirty="0" smtClean="0">
                <a:ea typeface="宋体" pitchFamily="2" charset="-122"/>
              </a:rPr>
              <a:t>   </a:t>
            </a:r>
            <a:r>
              <a:rPr lang="zh-CN" altLang="en-US" b="1" dirty="0" smtClean="0">
                <a:ea typeface="宋体" pitchFamily="2" charset="-122"/>
              </a:rPr>
              <a:t>四</a:t>
            </a:r>
            <a:r>
              <a:rPr lang="zh-CN" altLang="zh-CN" b="1" dirty="0" smtClean="0">
                <a:ea typeface="宋体" pitchFamily="2" charset="-122"/>
              </a:rPr>
              <a:t>、</a:t>
            </a:r>
            <a:r>
              <a:rPr lang="zh-CN" altLang="en-US" b="1" dirty="0" smtClean="0">
                <a:ea typeface="宋体" pitchFamily="2" charset="-122"/>
              </a:rPr>
              <a:t>查找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zh-CN" altLang="en-US" sz="2000" b="1" dirty="0" smtClean="0">
                <a:ea typeface="宋体" pitchFamily="2" charset="-122"/>
              </a:rPr>
              <a:t>给定元素取值，得到指向结点的指针。</a:t>
            </a:r>
            <a:endParaRPr lang="en-US" altLang="zh-CN" sz="2000" b="1" dirty="0" smtClean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DLNode</a:t>
            </a:r>
            <a:r>
              <a:rPr lang="en-US" altLang="zh-CN" sz="2000" dirty="0">
                <a:ea typeface="宋体" pitchFamily="2" charset="-122"/>
              </a:rPr>
              <a:t> *</a:t>
            </a:r>
            <a:r>
              <a:rPr lang="en-US" altLang="zh-CN" sz="2000" dirty="0" err="1">
                <a:ea typeface="宋体" pitchFamily="2" charset="-122"/>
              </a:rPr>
              <a:t>LocateElem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DLinkList</a:t>
            </a:r>
            <a:r>
              <a:rPr lang="en-US" altLang="zh-CN" sz="2000" dirty="0">
                <a:ea typeface="宋体" pitchFamily="2" charset="-122"/>
              </a:rPr>
              <a:t> L,  </a:t>
            </a:r>
            <a:r>
              <a:rPr lang="en-US" altLang="zh-CN" sz="2000" dirty="0" err="1">
                <a:ea typeface="宋体" pitchFamily="2" charset="-122"/>
              </a:rPr>
              <a:t>ElemType</a:t>
            </a:r>
            <a:r>
              <a:rPr lang="en-US" altLang="zh-CN" sz="2000" dirty="0">
                <a:ea typeface="宋体" pitchFamily="2" charset="-122"/>
              </a:rPr>
              <a:t> e )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{   </a:t>
            </a:r>
            <a:r>
              <a:rPr lang="en-US" altLang="zh-CN" sz="2000" dirty="0" err="1">
                <a:ea typeface="宋体" pitchFamily="2" charset="-122"/>
              </a:rPr>
              <a:t>DLinkList</a:t>
            </a:r>
            <a:r>
              <a:rPr lang="en-US" altLang="zh-CN" sz="2000" dirty="0">
                <a:ea typeface="宋体" pitchFamily="2" charset="-122"/>
              </a:rPr>
              <a:t>    p=L-&gt;next;     //</a:t>
            </a:r>
            <a:r>
              <a:rPr lang="zh-CN" altLang="en-US" sz="2000" dirty="0">
                <a:ea typeface="宋体" pitchFamily="2" charset="-122"/>
              </a:rPr>
              <a:t>指向第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个数据元素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 </a:t>
            </a:r>
            <a:r>
              <a:rPr lang="zh-CN" altLang="en-US" sz="2000" dirty="0" smtClean="0">
                <a:ea typeface="宋体" pitchFamily="2" charset="-122"/>
              </a:rPr>
              <a:t>  </a:t>
            </a:r>
            <a:r>
              <a:rPr lang="en-US" altLang="zh-CN" sz="2000" dirty="0" smtClean="0">
                <a:ea typeface="宋体" pitchFamily="2" charset="-122"/>
              </a:rPr>
              <a:t>while(p</a:t>
            </a:r>
            <a:r>
              <a:rPr lang="en-US" altLang="zh-CN" sz="2000" dirty="0">
                <a:ea typeface="宋体" pitchFamily="2" charset="-122"/>
              </a:rPr>
              <a:t>!=L &amp;&amp; p-&gt;data!=e)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        p=p-&gt;next; 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  if(p</a:t>
            </a:r>
            <a:r>
              <a:rPr lang="en-US" altLang="zh-CN" sz="2000" dirty="0">
                <a:ea typeface="宋体" pitchFamily="2" charset="-122"/>
              </a:rPr>
              <a:t>==L)  return ERROR;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  return </a:t>
            </a:r>
            <a:r>
              <a:rPr lang="en-US" altLang="zh-CN" sz="2000" dirty="0">
                <a:ea typeface="宋体" pitchFamily="2" charset="-122"/>
              </a:rPr>
              <a:t>p;    </a:t>
            </a:r>
            <a:r>
              <a:rPr lang="en-US" altLang="zh-CN" sz="2000" dirty="0" smtClean="0">
                <a:ea typeface="宋体" pitchFamily="2" charset="-122"/>
              </a:rPr>
              <a:t>  //</a:t>
            </a:r>
            <a:r>
              <a:rPr lang="zh-CN" altLang="en-US" sz="2000" dirty="0">
                <a:ea typeface="宋体" pitchFamily="2" charset="-122"/>
              </a:rPr>
              <a:t>返回指针</a:t>
            </a:r>
            <a:r>
              <a:rPr lang="en-US" altLang="zh-CN" sz="2000" dirty="0">
                <a:ea typeface="宋体" pitchFamily="2" charset="-122"/>
              </a:rPr>
              <a:t>p</a:t>
            </a:r>
            <a:r>
              <a:rPr lang="zh-CN" altLang="en-US" sz="2000" dirty="0">
                <a:ea typeface="宋体" pitchFamily="2" charset="-122"/>
              </a:rPr>
              <a:t>，指向元素</a:t>
            </a:r>
            <a:r>
              <a:rPr lang="en-US" altLang="zh-CN" sz="2000" dirty="0">
                <a:ea typeface="宋体" pitchFamily="2" charset="-122"/>
              </a:rPr>
              <a:t>e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} </a:t>
            </a:r>
            <a:endParaRPr lang="zh-CN" sz="2000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839588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6151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0120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0122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9011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453829"/>
            <a:ext cx="8750300" cy="59362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b="1" dirty="0" smtClean="0">
                <a:ea typeface="宋体" pitchFamily="2" charset="-122"/>
              </a:rPr>
              <a:t>五</a:t>
            </a:r>
            <a:r>
              <a:rPr lang="zh-CN" altLang="zh-CN" b="1" dirty="0" smtClean="0">
                <a:ea typeface="宋体" pitchFamily="2" charset="-122"/>
              </a:rPr>
              <a:t>、删除结点（算法2.1</a:t>
            </a:r>
            <a:r>
              <a:rPr lang="en-US" altLang="zh-CN" b="1" dirty="0" smtClean="0">
                <a:ea typeface="宋体" pitchFamily="2" charset="-122"/>
              </a:rPr>
              <a:t>4</a:t>
            </a:r>
            <a:r>
              <a:rPr lang="zh-CN" altLang="zh-CN" b="1" dirty="0" smtClean="0">
                <a:ea typeface="宋体" pitchFamily="2" charset="-122"/>
              </a:rPr>
              <a:t>）</a:t>
            </a:r>
            <a:endParaRPr lang="zh-CN" altLang="zh-CN" dirty="0" smtClean="0">
              <a:ea typeface="宋体" pitchFamily="2" charset="-122"/>
            </a:endParaRPr>
          </a:p>
        </p:txBody>
      </p:sp>
      <p:pic>
        <p:nvPicPr>
          <p:cNvPr id="9011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755" b="15054"/>
          <a:stretch>
            <a:fillRect/>
          </a:stretch>
        </p:blipFill>
        <p:spPr bwMode="auto">
          <a:xfrm>
            <a:off x="1204081" y="2991909"/>
            <a:ext cx="5622858" cy="146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8491"/>
          <a:stretch>
            <a:fillRect/>
          </a:stretch>
        </p:blipFill>
        <p:spPr bwMode="auto">
          <a:xfrm>
            <a:off x="1221414" y="2000563"/>
            <a:ext cx="5611429" cy="90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428" b="5330"/>
          <a:stretch>
            <a:fillRect/>
          </a:stretch>
        </p:blipFill>
        <p:spPr bwMode="auto">
          <a:xfrm>
            <a:off x="1262972" y="4559352"/>
            <a:ext cx="5645714" cy="20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7504" y="936342"/>
            <a:ext cx="6321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48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07504" y="5007840"/>
            <a:ext cx="3962845" cy="411270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zh-CN" altLang="en-US" sz="2000" dirty="0" smtClean="0">
                <a:ea typeface="宋体" pitchFamily="2" charset="-122"/>
              </a:rPr>
              <a:t>两步操作的次序可以交换：</a:t>
            </a:r>
            <a:endParaRPr lang="en-US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 </a:t>
            </a:r>
            <a:endParaRPr lang="zh-CN" sz="2000" dirty="0" smtClean="0">
              <a:ea typeface="宋体" pitchFamily="2" charset="-122"/>
            </a:endParaRP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1144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1146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7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pic>
        <p:nvPicPr>
          <p:cNvPr id="9114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212" y="2623519"/>
            <a:ext cx="6772275" cy="206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2" name="TextBox 4"/>
          <p:cNvSpPr txBox="1">
            <a:spLocks noChangeArrowheads="1"/>
          </p:cNvSpPr>
          <p:nvPr/>
        </p:nvSpPr>
        <p:spPr bwMode="auto">
          <a:xfrm>
            <a:off x="341313" y="5428456"/>
            <a:ext cx="3870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zh-CN" sz="2400" dirty="0">
                <a:ea typeface="宋体" pitchFamily="2" charset="-122"/>
              </a:rPr>
              <a:t>① p-&gt;prior-&gt;</a:t>
            </a:r>
            <a:r>
              <a:rPr lang="zh-CN" altLang="zh-CN" sz="2400" dirty="0">
                <a:solidFill>
                  <a:srgbClr val="FF0000"/>
                </a:solidFill>
                <a:ea typeface="宋体" pitchFamily="2" charset="-122"/>
              </a:rPr>
              <a:t>next=p-&gt;next</a:t>
            </a:r>
            <a:r>
              <a:rPr lang="zh-CN" altLang="zh-CN" sz="2400" dirty="0">
                <a:ea typeface="宋体" pitchFamily="2" charset="-122"/>
              </a:rPr>
              <a:t>;</a:t>
            </a:r>
          </a:p>
          <a:p>
            <a:pPr eaLnBrk="1" hangingPunct="1"/>
            <a:r>
              <a:rPr lang="zh-CN" altLang="zh-CN" sz="2400" dirty="0">
                <a:ea typeface="宋体" pitchFamily="2" charset="-122"/>
              </a:rPr>
              <a:t>② p-&gt;next-&gt;</a:t>
            </a:r>
            <a:r>
              <a:rPr lang="zh-CN" altLang="zh-CN" sz="2400" dirty="0">
                <a:solidFill>
                  <a:srgbClr val="FF0000"/>
                </a:solidFill>
                <a:ea typeface="宋体" pitchFamily="2" charset="-122"/>
              </a:rPr>
              <a:t>prior=p-&gt;prior</a:t>
            </a:r>
            <a:r>
              <a:rPr lang="zh-CN" altLang="zh-CN" sz="2400" dirty="0">
                <a:ea typeface="宋体" pitchFamily="2" charset="-122"/>
              </a:rPr>
              <a:t>;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1143" name="TextBox 16"/>
          <p:cNvSpPr txBox="1">
            <a:spLocks noChangeArrowheads="1"/>
          </p:cNvSpPr>
          <p:nvPr/>
        </p:nvSpPr>
        <p:spPr bwMode="auto">
          <a:xfrm>
            <a:off x="4540134" y="5479134"/>
            <a:ext cx="3870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zh-CN" sz="2400" dirty="0">
                <a:ea typeface="宋体" pitchFamily="2" charset="-122"/>
              </a:rPr>
              <a:t>② p-&gt;next-&gt;</a:t>
            </a:r>
            <a:r>
              <a:rPr lang="zh-CN" altLang="zh-CN" sz="2400" dirty="0">
                <a:solidFill>
                  <a:srgbClr val="FF0000"/>
                </a:solidFill>
                <a:ea typeface="宋体" pitchFamily="2" charset="-122"/>
              </a:rPr>
              <a:t>prior=p-&gt;prior</a:t>
            </a:r>
            <a:r>
              <a:rPr lang="zh-CN" altLang="zh-CN" sz="2400" dirty="0">
                <a:ea typeface="宋体" pitchFamily="2" charset="-122"/>
              </a:rPr>
              <a:t>;</a:t>
            </a:r>
          </a:p>
          <a:p>
            <a:pPr eaLnBrk="1" hangingPunct="1"/>
            <a:r>
              <a:rPr lang="zh-CN" altLang="zh-CN" sz="2400" dirty="0">
                <a:ea typeface="宋体" pitchFamily="2" charset="-122"/>
              </a:rPr>
              <a:t>① p-&gt;prior-&gt;</a:t>
            </a:r>
            <a:r>
              <a:rPr lang="zh-CN" altLang="zh-CN" sz="2400" dirty="0">
                <a:solidFill>
                  <a:srgbClr val="FF0000"/>
                </a:solidFill>
                <a:ea typeface="宋体" pitchFamily="2" charset="-122"/>
              </a:rPr>
              <a:t>next=p-&gt;next</a:t>
            </a:r>
            <a:r>
              <a:rPr lang="zh-CN" altLang="zh-CN" sz="2400" dirty="0">
                <a:ea typeface="宋体" pitchFamily="2" charset="-122"/>
              </a:rPr>
              <a:t>;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838529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释放结点：</a:t>
            </a:r>
            <a:r>
              <a:rPr lang="en-US" altLang="zh-CN" sz="2400" b="1" dirty="0" smtClean="0"/>
              <a:t>delete  p;   </a:t>
            </a:r>
            <a:r>
              <a:rPr lang="zh-CN" altLang="en-US" sz="2400" b="1" dirty="0" smtClean="0"/>
              <a:t>或者 </a:t>
            </a:r>
            <a:r>
              <a:rPr lang="en-US" altLang="zh-CN" sz="2400" b="1" dirty="0" smtClean="0"/>
              <a:t>free(p);</a:t>
            </a:r>
            <a:endParaRPr lang="zh-CN" altLang="en-US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216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216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6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602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52400" y="1628800"/>
            <a:ext cx="8839200" cy="4962872"/>
          </a:xfrm>
        </p:spPr>
        <p:txBody>
          <a:bodyPr/>
          <a:lstStyle/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zh-CN" altLang="en-US" sz="2000" dirty="0" smtClean="0">
                <a:ea typeface="宋体" pitchFamily="2" charset="-122"/>
              </a:rPr>
              <a:t>删除</a:t>
            </a:r>
            <a:r>
              <a:rPr lang="zh-CN" altLang="en-US" sz="2000" dirty="0">
                <a:ea typeface="宋体" pitchFamily="2" charset="-122"/>
              </a:rPr>
              <a:t>双向链表中的第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个结点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Status </a:t>
            </a:r>
            <a:r>
              <a:rPr lang="en-US" altLang="zh-CN" sz="2000" dirty="0" err="1">
                <a:ea typeface="宋体" pitchFamily="2" charset="-122"/>
              </a:rPr>
              <a:t>ListDelete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DLinkList</a:t>
            </a:r>
            <a:r>
              <a:rPr lang="en-US" altLang="zh-CN" sz="2000" dirty="0">
                <a:ea typeface="宋体" pitchFamily="2" charset="-122"/>
              </a:rPr>
              <a:t> &amp;L,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i,ElemType</a:t>
            </a:r>
            <a:r>
              <a:rPr lang="en-US" altLang="zh-CN" sz="2000" dirty="0">
                <a:ea typeface="宋体" pitchFamily="2" charset="-122"/>
              </a:rPr>
              <a:t> &amp;e)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j=1; 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dirty="0" err="1" smtClean="0">
                <a:ea typeface="宋体" pitchFamily="2" charset="-122"/>
              </a:rPr>
              <a:t>DLinkList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p= L-&gt; next; </a:t>
            </a:r>
            <a:r>
              <a:rPr lang="en-US" altLang="zh-CN" sz="2000" dirty="0" smtClean="0">
                <a:ea typeface="宋体" pitchFamily="2" charset="-122"/>
              </a:rPr>
              <a:t>   //</a:t>
            </a:r>
            <a:r>
              <a:rPr lang="zh-CN" altLang="en-US" sz="2000" dirty="0">
                <a:ea typeface="宋体" pitchFamily="2" charset="-122"/>
              </a:rPr>
              <a:t>设置</a:t>
            </a:r>
            <a:r>
              <a:rPr lang="zh-CN" altLang="en-US" sz="2000" dirty="0" smtClean="0">
                <a:ea typeface="宋体" pitchFamily="2" charset="-122"/>
              </a:rPr>
              <a:t>计数器，</a:t>
            </a:r>
            <a:r>
              <a:rPr lang="en-US" altLang="zh-CN" sz="2000" dirty="0" smtClean="0">
                <a:ea typeface="宋体" pitchFamily="2" charset="-122"/>
              </a:rPr>
              <a:t>p</a:t>
            </a:r>
            <a:r>
              <a:rPr lang="zh-CN" altLang="en-US" sz="2000" dirty="0" smtClean="0">
                <a:ea typeface="宋体" pitchFamily="2" charset="-122"/>
              </a:rPr>
              <a:t>指向</a:t>
            </a:r>
            <a:r>
              <a:rPr lang="zh-CN" altLang="en-US" sz="2000" dirty="0">
                <a:ea typeface="宋体" pitchFamily="2" charset="-122"/>
              </a:rPr>
              <a:t>第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个结点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if(i</a:t>
            </a:r>
            <a:r>
              <a:rPr lang="en-US" altLang="zh-CN" sz="2000" dirty="0">
                <a:ea typeface="宋体" pitchFamily="2" charset="-122"/>
              </a:rPr>
              <a:t>&lt;=0)  return ERROR;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while</a:t>
            </a:r>
            <a:r>
              <a:rPr lang="en-US" altLang="zh-CN" sz="2000" dirty="0">
                <a:ea typeface="宋体" pitchFamily="2" charset="-122"/>
              </a:rPr>
              <a:t>(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p!=L &amp;&amp; j&lt;i </a:t>
            </a:r>
            <a:r>
              <a:rPr lang="en-US" altLang="zh-CN" sz="2000" dirty="0">
                <a:ea typeface="宋体" pitchFamily="2" charset="-122"/>
              </a:rPr>
              <a:t>)           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smtClean="0">
                <a:ea typeface="宋体" pitchFamily="2" charset="-122"/>
              </a:rPr>
              <a:t>    {  </a:t>
            </a:r>
            <a:r>
              <a:rPr lang="en-US" altLang="zh-CN" sz="2000" dirty="0">
                <a:ea typeface="宋体" pitchFamily="2" charset="-122"/>
              </a:rPr>
              <a:t>p=p-&gt;next;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++j;  } </a:t>
            </a:r>
            <a:r>
              <a:rPr lang="en-US" altLang="zh-CN" sz="2000" dirty="0" smtClean="0">
                <a:ea typeface="宋体" pitchFamily="2" charset="-122"/>
              </a:rPr>
              <a:t>         //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循环结束，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指向第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个结点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if(p==L)   return  ERROR;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个结点不存在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e=p-&gt;data;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p-&gt;prior-&gt;next=p-&gt;next;      //①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p-&gt;next-&gt;prior=p-&gt;prior;     //②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delete  p; 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return  OK;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}</a:t>
            </a:r>
          </a:p>
          <a:p>
            <a:pPr marL="36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zh-CN" altLang="zh-CN" sz="2000" dirty="0" smtClean="0">
                <a:ea typeface="宋体" pitchFamily="2" charset="-122"/>
              </a:rPr>
              <a:t>O(n)，最多查找n个结点。</a:t>
            </a:r>
            <a:r>
              <a:rPr lang="en-US" altLang="zh-CN" sz="2000" dirty="0" smtClean="0">
                <a:ea typeface="宋体" pitchFamily="2" charset="-122"/>
              </a:rPr>
              <a:t>          </a:t>
            </a:r>
            <a:endParaRPr lang="zh-CN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536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536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 dirty="0" smtClean="0">
                <a:ea typeface="宋体" pitchFamily="2" charset="-122"/>
              </a:rPr>
              <a:t>2.3   </a:t>
            </a:r>
            <a:r>
              <a:rPr lang="zh-CN" altLang="zh-CN" sz="3200" b="1" dirty="0" smtClean="0">
                <a:ea typeface="宋体" pitchFamily="2" charset="-122"/>
              </a:rPr>
              <a:t>线性表的类型定义</a:t>
            </a:r>
          </a:p>
        </p:txBody>
      </p:sp>
      <p:sp>
        <p:nvSpPr>
          <p:cNvPr id="1434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72816"/>
            <a:ext cx="8750300" cy="4737256"/>
          </a:xfrm>
        </p:spPr>
        <p:txBody>
          <a:bodyPr/>
          <a:lstStyle/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①</a:t>
            </a:r>
            <a:r>
              <a:rPr lang="zh-CN" sz="2000" dirty="0" smtClean="0">
                <a:ea typeface="宋体" pitchFamily="2" charset="-122"/>
              </a:rPr>
              <a:t>构建线性表：</a:t>
            </a:r>
            <a:r>
              <a:rPr lang="en-US" altLang="zh-CN" sz="2000" dirty="0" err="1" smtClean="0">
                <a:ea typeface="宋体" pitchFamily="2" charset="-122"/>
              </a:rPr>
              <a:t>InitList</a:t>
            </a:r>
            <a:r>
              <a:rPr lang="en-US" altLang="zh-CN" sz="2000" dirty="0" smtClean="0">
                <a:ea typeface="宋体" pitchFamily="2" charset="-122"/>
              </a:rPr>
              <a:t>(  &amp;L )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初始条件：无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操作结果：构建一个空的线性表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②</a:t>
            </a:r>
            <a:r>
              <a:rPr lang="zh-CN" altLang="zh-CN" sz="2000" dirty="0" smtClean="0">
                <a:ea typeface="宋体" pitchFamily="2" charset="-122"/>
              </a:rPr>
              <a:t>遍历元素：</a:t>
            </a:r>
            <a:r>
              <a:rPr lang="en-US" altLang="zh-CN" sz="2000" dirty="0" err="1">
                <a:ea typeface="宋体" pitchFamily="2" charset="-122"/>
              </a:rPr>
              <a:t>Traverse</a:t>
            </a:r>
            <a:r>
              <a:rPr lang="en-US" altLang="zh-CN" sz="2000" dirty="0" err="1" smtClean="0">
                <a:ea typeface="宋体" pitchFamily="2" charset="-122"/>
              </a:rPr>
              <a:t>List</a:t>
            </a:r>
            <a:r>
              <a:rPr lang="en-US" altLang="zh-CN" sz="2000" dirty="0" smtClean="0">
                <a:ea typeface="宋体" pitchFamily="2" charset="-122"/>
              </a:rPr>
              <a:t> ( L )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zh-CN" sz="2000" dirty="0" smtClean="0">
                <a:ea typeface="宋体" pitchFamily="2" charset="-122"/>
              </a:rPr>
              <a:t>初始条件：线性表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altLang="zh-CN" sz="2000" dirty="0" smtClean="0">
                <a:ea typeface="宋体" pitchFamily="2" charset="-122"/>
              </a:rPr>
              <a:t>已经存在。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zh-CN" sz="2000" dirty="0" smtClean="0">
                <a:ea typeface="宋体" pitchFamily="2" charset="-122"/>
              </a:rPr>
              <a:t>操作结果：逐个</a:t>
            </a:r>
            <a:r>
              <a:rPr lang="zh-CN" altLang="en-US" sz="2000" dirty="0" smtClean="0">
                <a:ea typeface="宋体" pitchFamily="2" charset="-122"/>
              </a:rPr>
              <a:t>访问</a:t>
            </a:r>
            <a:r>
              <a:rPr lang="zh-CN" altLang="zh-CN" sz="2000" dirty="0" smtClean="0">
                <a:ea typeface="宋体" pitchFamily="2" charset="-122"/>
              </a:rPr>
              <a:t>数据元素。</a:t>
            </a:r>
            <a:endParaRPr lang="zh-CN" altLang="en-US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③</a:t>
            </a:r>
            <a:r>
              <a:rPr lang="zh-CN" sz="2000" dirty="0" smtClean="0">
                <a:ea typeface="宋体" pitchFamily="2" charset="-122"/>
              </a:rPr>
              <a:t>销毁线性表：</a:t>
            </a:r>
            <a:r>
              <a:rPr lang="en-US" altLang="zh-CN" sz="2000" dirty="0" err="1" smtClean="0">
                <a:ea typeface="宋体" pitchFamily="2" charset="-122"/>
              </a:rPr>
              <a:t>DestroyList</a:t>
            </a:r>
            <a:r>
              <a:rPr lang="en-US" altLang="zh-CN" sz="2000" dirty="0" smtClean="0">
                <a:ea typeface="宋体" pitchFamily="2" charset="-122"/>
              </a:rPr>
              <a:t>( &amp;L )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初始条件：线性表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已经存在。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操作结果：销毁线性表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，释放线性表占用的内存空间。</a:t>
            </a:r>
            <a:endParaRPr lang="en-US" altLang="zh-CN" sz="2000" dirty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④</a:t>
            </a:r>
            <a:r>
              <a:rPr lang="zh-CN" altLang="zh-CN" sz="2000" dirty="0">
                <a:ea typeface="宋体" pitchFamily="2" charset="-122"/>
              </a:rPr>
              <a:t>清空线性表：</a:t>
            </a:r>
            <a:r>
              <a:rPr lang="en-US" altLang="zh-CN" sz="2000" dirty="0" err="1">
                <a:ea typeface="宋体" pitchFamily="2" charset="-122"/>
              </a:rPr>
              <a:t>ClearList</a:t>
            </a:r>
            <a:r>
              <a:rPr lang="en-US" altLang="zh-CN" sz="2000" dirty="0">
                <a:ea typeface="宋体" pitchFamily="2" charset="-122"/>
              </a:rPr>
              <a:t>( &amp;L )</a:t>
            </a:r>
            <a:endParaRPr lang="zh-CN" altLang="zh-CN" sz="2000" dirty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zh-CN" altLang="zh-CN" sz="2000" dirty="0">
                <a:ea typeface="宋体" pitchFamily="2" charset="-122"/>
              </a:rPr>
              <a:t>初始条件：线性表</a:t>
            </a:r>
            <a:r>
              <a:rPr lang="en-US" altLang="zh-CN" sz="2000" dirty="0">
                <a:ea typeface="宋体" pitchFamily="2" charset="-122"/>
              </a:rPr>
              <a:t>L</a:t>
            </a:r>
            <a:r>
              <a:rPr lang="zh-CN" altLang="zh-CN" sz="2000" dirty="0">
                <a:ea typeface="宋体" pitchFamily="2" charset="-122"/>
              </a:rPr>
              <a:t>已经存在。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zh-CN" altLang="zh-CN" sz="2000" dirty="0">
                <a:ea typeface="宋体" pitchFamily="2" charset="-122"/>
              </a:rPr>
              <a:t>操作结果：将线性表</a:t>
            </a:r>
            <a:r>
              <a:rPr lang="en-US" altLang="zh-CN" sz="2000" dirty="0">
                <a:ea typeface="宋体" pitchFamily="2" charset="-122"/>
              </a:rPr>
              <a:t>L</a:t>
            </a:r>
            <a:r>
              <a:rPr lang="zh-CN" altLang="zh-CN" sz="2000" dirty="0">
                <a:ea typeface="宋体" pitchFamily="2" charset="-122"/>
              </a:rPr>
              <a:t>置空，线性表</a:t>
            </a:r>
            <a:r>
              <a:rPr lang="zh-CN" altLang="en-US" sz="2000" dirty="0">
                <a:ea typeface="宋体" pitchFamily="2" charset="-122"/>
              </a:rPr>
              <a:t>的</a:t>
            </a:r>
            <a:r>
              <a:rPr lang="zh-CN" altLang="zh-CN" sz="2000" dirty="0">
                <a:ea typeface="宋体" pitchFamily="2" charset="-122"/>
              </a:rPr>
              <a:t>长度</a:t>
            </a:r>
            <a:r>
              <a:rPr lang="en-US" altLang="zh-CN" sz="2000" dirty="0">
                <a:ea typeface="宋体" pitchFamily="2" charset="-122"/>
              </a:rPr>
              <a:t>n=0</a:t>
            </a:r>
            <a:r>
              <a:rPr lang="zh-CN" altLang="zh-CN" sz="2000" dirty="0" smtClean="0">
                <a:ea typeface="宋体" pitchFamily="2" charset="-122"/>
              </a:rPr>
              <a:t>。</a:t>
            </a:r>
            <a:endParaRPr lang="zh-CN" sz="2000" dirty="0" smtClean="0">
              <a:ea typeface="宋体" pitchFamily="2" charset="-122"/>
            </a:endParaRPr>
          </a:p>
        </p:txBody>
      </p:sp>
      <p:sp>
        <p:nvSpPr>
          <p:cNvPr id="10" name="Rectangle 148"/>
          <p:cNvSpPr txBox="1">
            <a:spLocks noChangeArrowheads="1"/>
          </p:cNvSpPr>
          <p:nvPr/>
        </p:nvSpPr>
        <p:spPr bwMode="auto">
          <a:xfrm>
            <a:off x="178884" y="1064628"/>
            <a:ext cx="8750300" cy="4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线性表的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抽象数据类型</a:t>
            </a:r>
            <a:endParaRPr lang="zh-CN" sz="28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319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319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704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23528" y="1642359"/>
            <a:ext cx="7687518" cy="171673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六</a:t>
            </a:r>
            <a:r>
              <a:rPr lang="zh-CN" altLang="zh-CN" b="1" dirty="0" smtClean="0">
                <a:ea typeface="宋体" pitchFamily="2" charset="-122"/>
              </a:rPr>
              <a:t>、插入结点（算法2.1</a:t>
            </a:r>
            <a:r>
              <a:rPr lang="en-US" altLang="zh-CN" b="1" dirty="0" smtClean="0">
                <a:ea typeface="宋体" pitchFamily="2" charset="-122"/>
              </a:rPr>
              <a:t>3</a:t>
            </a:r>
            <a:r>
              <a:rPr lang="zh-CN" altLang="zh-CN" b="1" dirty="0" smtClean="0">
                <a:ea typeface="宋体" pitchFamily="2" charset="-122"/>
              </a:rPr>
              <a:t>）</a:t>
            </a:r>
            <a:endParaRPr lang="en-US" altLang="zh-CN" b="1" dirty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zh-CN" altLang="en-US" dirty="0" smtClean="0">
                <a:ea typeface="宋体" pitchFamily="2" charset="-122"/>
              </a:rPr>
              <a:t>在结点</a:t>
            </a:r>
            <a:r>
              <a:rPr lang="en-US" altLang="zh-CN" dirty="0" smtClean="0">
                <a:ea typeface="宋体" pitchFamily="2" charset="-122"/>
              </a:rPr>
              <a:t>*p</a:t>
            </a:r>
            <a:r>
              <a:rPr lang="zh-CN" altLang="en-US" dirty="0" smtClean="0">
                <a:ea typeface="宋体" pitchFamily="2" charset="-122"/>
              </a:rPr>
              <a:t>之前插入结点，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钩链次序，先远后近</a:t>
            </a:r>
            <a:r>
              <a:rPr lang="zh-CN" altLang="en-US" dirty="0" smtClean="0">
                <a:ea typeface="宋体" pitchFamily="2" charset="-122"/>
              </a:rPr>
              <a:t>：</a:t>
            </a:r>
            <a:endParaRPr lang="zh-CN" altLang="zh-CN" dirty="0" smtClean="0">
              <a:ea typeface="宋体" pitchFamily="2" charset="-122"/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     </a:t>
            </a:r>
            <a:r>
              <a:rPr lang="zh-CN" altLang="zh-CN" dirty="0" smtClean="0">
                <a:ea typeface="宋体" pitchFamily="2" charset="-122"/>
              </a:rPr>
              <a:t>① 先钩链左边，两个语句顺序任意</a:t>
            </a:r>
            <a:r>
              <a:rPr lang="zh-CN" altLang="en-US" dirty="0" smtClean="0">
                <a:ea typeface="宋体" pitchFamily="2" charset="-122"/>
              </a:rPr>
              <a:t>：</a:t>
            </a:r>
            <a:endParaRPr lang="zh-CN" altLang="zh-CN" dirty="0" smtClean="0">
              <a:ea typeface="宋体" pitchFamily="2" charset="-122"/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s-&gt;prior=p-&gt;prior;    p-&gt;prior-&gt;next=s;</a:t>
            </a:r>
            <a:endParaRPr lang="zh-CN" altLang="zh-CN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70" y="4463926"/>
            <a:ext cx="5940000" cy="22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23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7670" y="3435605"/>
            <a:ext cx="6120000" cy="102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4214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4216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17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9421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14789" y="1653916"/>
            <a:ext cx="8551614" cy="843989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lang="zh-CN" altLang="zh-CN" dirty="0" smtClean="0">
                <a:ea typeface="宋体" pitchFamily="2" charset="-122"/>
              </a:rPr>
              <a:t>② 再钩链右边，两个语句顺序任意</a:t>
            </a:r>
            <a:r>
              <a:rPr lang="zh-CN" altLang="en-US" dirty="0" smtClean="0">
                <a:ea typeface="宋体" pitchFamily="2" charset="-122"/>
              </a:rPr>
              <a:t>：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s-&gt;next=p;   p-&gt;prior=s;</a:t>
            </a:r>
            <a:endParaRPr lang="zh-CN" altLang="zh-CN" dirty="0" smtClean="0">
              <a:ea typeface="宋体" pitchFamily="2" charset="-122"/>
            </a:endParaRPr>
          </a:p>
        </p:txBody>
      </p:sp>
      <p:pic>
        <p:nvPicPr>
          <p:cNvPr id="942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44797"/>
            <a:ext cx="5903912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12" name="Rectangle 148"/>
          <p:cNvSpPr txBox="1">
            <a:spLocks noChangeArrowheads="1"/>
          </p:cNvSpPr>
          <p:nvPr/>
        </p:nvSpPr>
        <p:spPr bwMode="auto">
          <a:xfrm>
            <a:off x="437670" y="5904933"/>
            <a:ext cx="7522865" cy="5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讨论问题：在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*p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之后插入结点，如何钩链？</a:t>
            </a:r>
            <a:endParaRPr lang="zh-CN" altLang="zh-CN" b="1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3" name="Rectangle 148"/>
          <p:cNvSpPr txBox="1">
            <a:spLocks noChangeArrowheads="1"/>
          </p:cNvSpPr>
          <p:nvPr/>
        </p:nvSpPr>
        <p:spPr bwMode="auto">
          <a:xfrm>
            <a:off x="421973" y="5319206"/>
            <a:ext cx="8254483" cy="55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zh-CN" altLang="zh-CN" b="1" dirty="0" smtClean="0">
                <a:ea typeface="宋体" pitchFamily="2" charset="-122"/>
              </a:rPr>
              <a:t>关键</a:t>
            </a:r>
            <a:r>
              <a:rPr lang="zh-CN" altLang="en-US" b="1" dirty="0" smtClean="0">
                <a:ea typeface="宋体" pitchFamily="2" charset="-122"/>
              </a:rPr>
              <a:t>步骤</a:t>
            </a:r>
            <a:r>
              <a:rPr lang="zh-CN" altLang="zh-CN" b="1" dirty="0" smtClean="0">
                <a:ea typeface="宋体" pitchFamily="2" charset="-122"/>
              </a:rPr>
              <a:t>：</a:t>
            </a:r>
            <a:r>
              <a:rPr lang="zh-CN" altLang="zh-CN" dirty="0" smtClean="0">
                <a:ea typeface="宋体" pitchFamily="2" charset="-122"/>
              </a:rPr>
              <a:t>两个尾部带圆点的箭头，先左后右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先远后近</a:t>
            </a:r>
            <a:r>
              <a:rPr lang="zh-CN" altLang="zh-CN" dirty="0" smtClean="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523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523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4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9523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80920" cy="4680520"/>
          </a:xfrm>
        </p:spPr>
        <p:txBody>
          <a:bodyPr/>
          <a:lstStyle/>
          <a:p>
            <a:pPr marL="180000" indent="0">
              <a:spcBef>
                <a:spcPts val="0"/>
              </a:spcBef>
              <a:buNone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zh-CN" altLang="en-US" sz="2000" dirty="0" smtClean="0">
                <a:ea typeface="宋体" pitchFamily="2" charset="-122"/>
              </a:rPr>
              <a:t>在</a:t>
            </a:r>
            <a:r>
              <a:rPr lang="zh-CN" altLang="en-US" sz="2000" dirty="0">
                <a:ea typeface="宋体" pitchFamily="2" charset="-122"/>
              </a:rPr>
              <a:t>双向循环链表中第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个结点之前插入结点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Status </a:t>
            </a:r>
            <a:r>
              <a:rPr lang="en-US" altLang="zh-CN" sz="2000" dirty="0" err="1">
                <a:ea typeface="宋体" pitchFamily="2" charset="-122"/>
              </a:rPr>
              <a:t>ListInsert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DLinkList</a:t>
            </a:r>
            <a:r>
              <a:rPr lang="en-US" altLang="zh-CN" sz="2000" dirty="0">
                <a:ea typeface="宋体" pitchFamily="2" charset="-122"/>
              </a:rPr>
              <a:t> &amp;</a:t>
            </a:r>
            <a:r>
              <a:rPr lang="en-US" altLang="zh-CN" sz="2000" dirty="0" err="1">
                <a:ea typeface="宋体" pitchFamily="2" charset="-122"/>
              </a:rPr>
              <a:t>L,int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i,ElemType</a:t>
            </a:r>
            <a:r>
              <a:rPr lang="en-US" altLang="zh-CN" sz="2000" dirty="0">
                <a:ea typeface="宋体" pitchFamily="2" charset="-122"/>
              </a:rPr>
              <a:t> e)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j=1;    </a:t>
            </a:r>
            <a:r>
              <a:rPr lang="en-US" altLang="zh-CN" sz="2000" dirty="0" err="1" smtClean="0">
                <a:ea typeface="宋体" pitchFamily="2" charset="-122"/>
              </a:rPr>
              <a:t>DLinkList</a:t>
            </a:r>
            <a:r>
              <a:rPr lang="en-US" altLang="zh-CN" sz="2000" dirty="0" smtClean="0">
                <a:ea typeface="宋体" pitchFamily="2" charset="-122"/>
              </a:rPr>
              <a:t>  s, p=L-</a:t>
            </a:r>
            <a:r>
              <a:rPr lang="en-US" altLang="zh-CN" sz="2000" dirty="0">
                <a:ea typeface="宋体" pitchFamily="2" charset="-122"/>
              </a:rPr>
              <a:t>&gt;next; </a:t>
            </a:r>
            <a:r>
              <a:rPr lang="en-US" altLang="zh-CN" sz="2000" dirty="0" smtClean="0">
                <a:ea typeface="宋体" pitchFamily="2" charset="-122"/>
              </a:rPr>
              <a:t>  //</a:t>
            </a:r>
            <a:r>
              <a:rPr lang="zh-CN" altLang="en-US" sz="2000" dirty="0">
                <a:ea typeface="宋体" pitchFamily="2" charset="-122"/>
              </a:rPr>
              <a:t>设置</a:t>
            </a:r>
            <a:r>
              <a:rPr lang="zh-CN" altLang="en-US" sz="2000" dirty="0" smtClean="0">
                <a:ea typeface="宋体" pitchFamily="2" charset="-122"/>
              </a:rPr>
              <a:t>计数器，</a:t>
            </a:r>
            <a:r>
              <a:rPr lang="en-US" altLang="zh-CN" sz="2000" dirty="0" smtClean="0">
                <a:ea typeface="宋体" pitchFamily="2" charset="-122"/>
              </a:rPr>
              <a:t>p</a:t>
            </a:r>
            <a:r>
              <a:rPr lang="zh-CN" altLang="en-US" sz="2000" dirty="0">
                <a:ea typeface="宋体" pitchFamily="2" charset="-122"/>
              </a:rPr>
              <a:t>指向第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个结点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zh-CN" altLang="en-US" sz="2000" dirty="0">
                <a:ea typeface="宋体" pitchFamily="2" charset="-122"/>
              </a:rPr>
              <a:t>     </a:t>
            </a:r>
            <a:r>
              <a:rPr lang="en-US" altLang="zh-CN" sz="2000" dirty="0">
                <a:ea typeface="宋体" pitchFamily="2" charset="-122"/>
              </a:rPr>
              <a:t>if(i&lt;=0)  return ERROR;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en-US" altLang="zh-CN" sz="2000" dirty="0">
                <a:ea typeface="宋体" pitchFamily="2" charset="-122"/>
              </a:rPr>
              <a:t>while(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p!=L &amp;&amp;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j&lt;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sz="2000" dirty="0" smtClean="0">
                <a:ea typeface="宋体" pitchFamily="2" charset="-122"/>
              </a:rPr>
              <a:t>)           //</a:t>
            </a:r>
            <a:r>
              <a:rPr lang="zh-CN" altLang="en-US" sz="2000" dirty="0">
                <a:ea typeface="宋体" pitchFamily="2" charset="-122"/>
              </a:rPr>
              <a:t>查找第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个结点      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zh-CN" altLang="en-US" sz="2000" dirty="0">
                <a:ea typeface="宋体" pitchFamily="2" charset="-122"/>
              </a:rPr>
              <a:t>	 </a:t>
            </a:r>
            <a:r>
              <a:rPr lang="en-US" altLang="zh-CN" sz="2000" dirty="0">
                <a:ea typeface="宋体" pitchFamily="2" charset="-122"/>
              </a:rPr>
              <a:t>{ ++j;   p=p-&gt;next; </a:t>
            </a:r>
            <a:r>
              <a:rPr lang="en-US" altLang="zh-CN" sz="2000" dirty="0" smtClean="0">
                <a:ea typeface="宋体" pitchFamily="2" charset="-122"/>
              </a:rPr>
              <a:t> }   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循环结束，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指向第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个结点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zh-CN" altLang="en-US" sz="2000" dirty="0" smtClean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if(p==L &amp;&amp; </a:t>
            </a:r>
            <a:r>
              <a:rPr lang="en-US" altLang="zh-CN" sz="2000" dirty="0" err="1" smtClean="0">
                <a:ea typeface="宋体" pitchFamily="2" charset="-122"/>
              </a:rPr>
              <a:t>i</a:t>
            </a:r>
            <a:r>
              <a:rPr lang="en-US" altLang="zh-CN" sz="2000" smtClean="0">
                <a:ea typeface="宋体" pitchFamily="2" charset="-122"/>
              </a:rPr>
              <a:t>&gt;j 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 return  ERROR;           //</a:t>
            </a:r>
            <a:r>
              <a:rPr lang="zh-CN" altLang="en-US" sz="2000" dirty="0" smtClean="0">
                <a:ea typeface="宋体" pitchFamily="2" charset="-122"/>
              </a:rPr>
              <a:t>若</a:t>
            </a:r>
            <a:r>
              <a:rPr lang="en-US" altLang="zh-CN" sz="2000" dirty="0" smtClean="0">
                <a:ea typeface="宋体" pitchFamily="2" charset="-122"/>
              </a:rPr>
              <a:t>i&gt;n+1</a:t>
            </a:r>
            <a:r>
              <a:rPr lang="zh-CN" altLang="en-US" sz="2000" dirty="0" smtClean="0">
                <a:ea typeface="宋体" pitchFamily="2" charset="-122"/>
              </a:rPr>
              <a:t>，第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en-US" sz="2000" dirty="0" smtClean="0">
                <a:ea typeface="宋体" pitchFamily="2" charset="-122"/>
              </a:rPr>
              <a:t>个结点不存在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zh-CN" altLang="en-US" sz="2000" dirty="0" smtClean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s=new  </a:t>
            </a:r>
            <a:r>
              <a:rPr lang="en-US" altLang="zh-CN" sz="2000" dirty="0" err="1" smtClean="0">
                <a:ea typeface="宋体" pitchFamily="2" charset="-122"/>
              </a:rPr>
              <a:t>DLNode</a:t>
            </a:r>
            <a:r>
              <a:rPr lang="en-US" altLang="zh-CN" sz="2000" dirty="0" smtClean="0">
                <a:ea typeface="宋体" pitchFamily="2" charset="-122"/>
              </a:rPr>
              <a:t>; 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en-US" altLang="zh-CN" sz="2000" dirty="0">
                <a:ea typeface="宋体" pitchFamily="2" charset="-122"/>
              </a:rPr>
              <a:t>s-&gt;data=e;           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s-&gt;prior=p-&gt;prior;    p-&gt;prior-&gt;next=s; //①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s-&gt;next=p;           </a:t>
            </a: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en-US" altLang="zh-CN" sz="2000" dirty="0">
                <a:ea typeface="宋体" pitchFamily="2" charset="-122"/>
              </a:rPr>
              <a:t>p-&gt;prior=s;     </a:t>
            </a: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en-US" altLang="zh-CN" sz="2000" dirty="0">
                <a:ea typeface="宋体" pitchFamily="2" charset="-122"/>
              </a:rPr>
              <a:t>//②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return OK;</a:t>
            </a:r>
          </a:p>
          <a:p>
            <a:pPr marL="18000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}</a:t>
            </a:r>
          </a:p>
          <a:p>
            <a:pPr marL="180000" indent="0">
              <a:spcBef>
                <a:spcPts val="0"/>
              </a:spcBef>
              <a:buNone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zh-CN" altLang="zh-CN" sz="2000" dirty="0" smtClean="0">
                <a:ea typeface="宋体" pitchFamily="2" charset="-122"/>
              </a:rPr>
              <a:t>O(n)，最多查找n次。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【课堂演示-双向链表】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626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626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2.6  </a:t>
            </a:r>
            <a:r>
              <a:rPr lang="zh-CN" altLang="en-US" sz="3200" b="1" dirty="0" smtClean="0">
                <a:ea typeface="宋体" pitchFamily="2" charset="-122"/>
              </a:rPr>
              <a:t>顺序表和链表的比较</a:t>
            </a:r>
            <a:endParaRPr lang="zh-CN" altLang="zh-CN" sz="3200" dirty="0" smtClean="0">
              <a:ea typeface="宋体" pitchFamily="2" charset="-122"/>
            </a:endParaRPr>
          </a:p>
        </p:txBody>
      </p:sp>
      <p:sp>
        <p:nvSpPr>
          <p:cNvPr id="8909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524489" y="1136967"/>
            <a:ext cx="7632848" cy="1434480"/>
          </a:xfrm>
          <a:prstGeom prst="roundRect">
            <a:avLst>
              <a:gd name="adj" fmla="val 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顺序表：逻辑相邻，物理位置必然相邻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b="1" dirty="0" smtClean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优点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：可以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随机存取，节省存储空间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b="1" dirty="0" smtClean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缺点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插入或删除，需要移动数据元素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zh-CN" altLang="zh-CN" b="1" dirty="0" smtClean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148"/>
          <p:cNvSpPr txBox="1">
            <a:spLocks noChangeArrowheads="1"/>
          </p:cNvSpPr>
          <p:nvPr/>
        </p:nvSpPr>
        <p:spPr bwMode="auto">
          <a:xfrm>
            <a:off x="524489" y="2823560"/>
            <a:ext cx="7632848" cy="1512168"/>
          </a:xfrm>
          <a:prstGeom prst="roundRect">
            <a:avLst>
              <a:gd name="adj" fmla="val 4895"/>
            </a:avLst>
          </a:prstGeom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链式表：逻辑相邻，物理位置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相邻或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不相邻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b="1" dirty="0" smtClean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缺点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只能顺序存取，浪费存储空间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b="1" dirty="0" smtClean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优点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插入或删除，无需移动数据元素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zh-CN" altLang="zh-CN" b="1" dirty="0" smtClean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524489" y="4587841"/>
            <a:ext cx="7632848" cy="1944216"/>
          </a:xfrm>
          <a:prstGeom prst="roundRect">
            <a:avLst>
              <a:gd name="adj" fmla="val 4895"/>
            </a:avLst>
          </a:prstGeom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存储密度：</a:t>
            </a:r>
            <a:endParaRPr lang="en-US" altLang="zh-CN" b="1" dirty="0" smtClean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存储密度=结点数据所占字节/整个结点所占字节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顺序表的存储密度等于1，链表的存储密度小于1。</a:t>
            </a:r>
            <a:endParaRPr lang="en-US" altLang="zh-CN" b="1" dirty="0" smtClean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顺序表多用</a:t>
            </a:r>
            <a:r>
              <a:rPr lang="en-US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for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循环，链式表多用</a:t>
            </a:r>
            <a:r>
              <a:rPr lang="en-US" altLang="zh-CN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while</a:t>
            </a:r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循环。</a:t>
            </a:r>
            <a:endParaRPr lang="zh-CN" altLang="zh-CN" b="1" dirty="0" smtClean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626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626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2.6  </a:t>
            </a:r>
            <a:r>
              <a:rPr lang="zh-CN" altLang="en-US" sz="3200" b="1" dirty="0" smtClean="0">
                <a:ea typeface="宋体" pitchFamily="2" charset="-122"/>
              </a:rPr>
              <a:t>顺序表和链表的比较</a:t>
            </a:r>
            <a:endParaRPr lang="zh-CN" altLang="zh-CN" sz="3200" dirty="0" smtClean="0">
              <a:ea typeface="宋体" pitchFamily="2" charset="-122"/>
            </a:endParaRPr>
          </a:p>
        </p:txBody>
      </p:sp>
      <p:graphicFrame>
        <p:nvGraphicFramePr>
          <p:cNvPr id="11" name="Group 1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7071406"/>
              </p:ext>
            </p:extLst>
          </p:nvPr>
        </p:nvGraphicFramePr>
        <p:xfrm>
          <a:off x="179512" y="1412776"/>
          <a:ext cx="8496497" cy="5007658"/>
        </p:xfrm>
        <a:graphic>
          <a:graphicData uri="http://schemas.openxmlformats.org/drawingml/2006/table">
            <a:tbl>
              <a:tblPr/>
              <a:tblGrid>
                <a:gridCol w="571708"/>
                <a:gridCol w="1228492"/>
                <a:gridCol w="2931686"/>
                <a:gridCol w="3764611"/>
              </a:tblGrid>
              <a:tr h="50569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顺  序  表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链    表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294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空间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存储空间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预先分配，会导致空间闲置或溢出现象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动态分配，不会出现闲置或溢出现象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3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存储密度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等于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小于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294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时间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存取元素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随机存取，时间复杂度为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O(1)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顺序存取，时间复杂度为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O(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2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插入删除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平均移动约表中一半元素，时间复杂度为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O(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不需移动元素，时间复杂度为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O(1)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0460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适用情况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①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表长变化不大，且能事先确定变化的范围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② 很少执行插入或删除操作，经常按元素序号访问数据元素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①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长度变化较大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</a:rPr>
                        <a:t>② 频繁执行插入或删除操作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92916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ctrTitle"/>
          </p:nvPr>
        </p:nvSpPr>
        <p:spPr>
          <a:xfrm>
            <a:off x="179388" y="476250"/>
            <a:ext cx="7772400" cy="1254125"/>
          </a:xfrm>
        </p:spPr>
        <p:txBody>
          <a:bodyPr/>
          <a:lstStyle/>
          <a:p>
            <a:r>
              <a:rPr lang="zh-CN" altLang="zh-CN" sz="3600" b="1" dirty="0" smtClean="0">
                <a:ea typeface="宋体" pitchFamily="2" charset="-122"/>
              </a:rPr>
              <a:t>2.</a:t>
            </a:r>
            <a:r>
              <a:rPr lang="en-US" altLang="zh-CN" sz="3600" b="1" dirty="0" smtClean="0">
                <a:ea typeface="宋体" pitchFamily="2" charset="-122"/>
              </a:rPr>
              <a:t>7</a:t>
            </a:r>
            <a:r>
              <a:rPr lang="zh-CN" altLang="zh-CN" sz="3600" b="1" dirty="0" smtClean="0">
                <a:ea typeface="宋体" pitchFamily="2" charset="-122"/>
              </a:rPr>
              <a:t>  线性表的应用</a:t>
            </a:r>
            <a:endParaRPr lang="zh-CN" altLang="zh-CN" sz="3600" b="1" dirty="0" smtClean="0">
              <a:solidFill>
                <a:srgbClr val="FFC000"/>
              </a:solidFill>
              <a:ea typeface="宋体" pitchFamily="2" charset="-122"/>
            </a:endParaRPr>
          </a:p>
        </p:txBody>
      </p:sp>
      <p:sp>
        <p:nvSpPr>
          <p:cNvPr id="97283" name="副标题 2"/>
          <p:cNvSpPr>
            <a:spLocks noGrp="1"/>
          </p:cNvSpPr>
          <p:nvPr>
            <p:ph type="subTitle" idx="1"/>
          </p:nvPr>
        </p:nvSpPr>
        <p:spPr>
          <a:xfrm>
            <a:off x="1259632" y="2060849"/>
            <a:ext cx="6913563" cy="15841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.1  </a:t>
            </a:r>
            <a:r>
              <a:rPr lang="zh-CN" altLang="en-US" sz="2800" b="1" dirty="0" smtClean="0">
                <a:ea typeface="宋体" pitchFamily="2" charset="-122"/>
              </a:rPr>
              <a:t>集合运算（一般掌握）</a:t>
            </a:r>
            <a:endParaRPr lang="zh-CN" altLang="zh-CN" sz="2800" b="1" dirty="0" smtClean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.2  有序表的</a:t>
            </a:r>
            <a:r>
              <a:rPr lang="zh-CN" altLang="en-US" sz="2800" b="1" dirty="0" smtClean="0">
                <a:ea typeface="宋体" pitchFamily="2" charset="-122"/>
              </a:rPr>
              <a:t>合并（一般掌握）</a:t>
            </a:r>
            <a:endParaRPr lang="zh-CN" altLang="en-US" sz="2800" b="1" dirty="0" smtClean="0">
              <a:solidFill>
                <a:srgbClr val="FFFF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830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831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1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983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71626" y="1746031"/>
            <a:ext cx="8568952" cy="2664295"/>
          </a:xfrm>
        </p:spPr>
        <p:txBody>
          <a:bodyPr/>
          <a:lstStyle/>
          <a:p>
            <a:pPr marL="0" indent="0">
              <a:lnSpc>
                <a:spcPts val="33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一、集合求并</a:t>
            </a:r>
            <a:endParaRPr lang="en-US" altLang="zh-CN" b="1" dirty="0" smtClean="0">
              <a:ea typeface="宋体" pitchFamily="2" charset="-122"/>
            </a:endParaRPr>
          </a:p>
          <a:p>
            <a:pPr marL="0" indent="0">
              <a:lnSpc>
                <a:spcPts val="33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问题描述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3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ea typeface="宋体" pitchFamily="2" charset="-122"/>
              </a:rPr>
              <a:t>     </a:t>
            </a:r>
            <a:r>
              <a:rPr lang="zh-CN" altLang="en-US" sz="2000" dirty="0" smtClean="0">
                <a:ea typeface="宋体" pitchFamily="2" charset="-122"/>
              </a:rPr>
              <a:t>集合：</a:t>
            </a: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dirty="0" smtClean="0">
                <a:latin typeface="+mn-ea"/>
              </a:rPr>
              <a:t>A={ 1</a:t>
            </a:r>
            <a:r>
              <a:rPr lang="zh-CN" altLang="en-US" sz="2000" dirty="0" smtClean="0">
                <a:latin typeface="+mn-ea"/>
              </a:rPr>
              <a:t>， 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， 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，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，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9 </a:t>
            </a:r>
            <a:r>
              <a:rPr lang="en-US" altLang="zh-CN" sz="2000" dirty="0" smtClean="0">
                <a:latin typeface="+mn-ea"/>
              </a:rPr>
              <a:t>}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ts val="33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           </a:t>
            </a: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dirty="0" smtClean="0">
                <a:latin typeface="+mn-ea"/>
              </a:rPr>
              <a:t>B={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，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11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13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15 }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ea typeface="宋体" pitchFamily="2" charset="-122"/>
              </a:rPr>
              <a:t>     求</a:t>
            </a:r>
            <a:r>
              <a:rPr lang="zh-CN" altLang="en-US" sz="2000" dirty="0">
                <a:ea typeface="宋体" pitchFamily="2" charset="-122"/>
              </a:rPr>
              <a:t>并</a:t>
            </a:r>
            <a:r>
              <a:rPr lang="zh-CN" altLang="en-US" sz="2000" dirty="0" smtClean="0">
                <a:ea typeface="宋体" pitchFamily="2" charset="-122"/>
              </a:rPr>
              <a:t>：      </a:t>
            </a:r>
            <a:r>
              <a:rPr lang="en-US" altLang="zh-CN" sz="2000" dirty="0" smtClean="0">
                <a:ea typeface="宋体" pitchFamily="2" charset="-122"/>
              </a:rPr>
              <a:t>A=A</a:t>
            </a:r>
            <a:r>
              <a:rPr lang="zh-CN" altLang="zh-CN" sz="2000" dirty="0">
                <a:ea typeface="宋体" pitchFamily="2" charset="-122"/>
              </a:rPr>
              <a:t>∪</a:t>
            </a:r>
            <a:r>
              <a:rPr lang="en-US" altLang="zh-CN" sz="2000" dirty="0">
                <a:ea typeface="宋体" pitchFamily="2" charset="-122"/>
              </a:rPr>
              <a:t>B </a:t>
            </a:r>
            <a:r>
              <a:rPr lang="en-US" altLang="zh-CN" sz="2000" dirty="0" smtClean="0">
                <a:ea typeface="宋体" pitchFamily="2" charset="-122"/>
              </a:rPr>
              <a:t>={ 1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3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5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7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9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11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13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15 }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ea typeface="宋体" pitchFamily="2" charset="-122"/>
              </a:rPr>
              <a:t>     集合</a:t>
            </a:r>
            <a:r>
              <a:rPr lang="en-US" altLang="zh-CN" sz="2000" dirty="0" smtClean="0">
                <a:ea typeface="宋体" pitchFamily="2" charset="-122"/>
              </a:rPr>
              <a:t>B</a:t>
            </a:r>
            <a:r>
              <a:rPr lang="zh-CN" altLang="en-US" sz="2000" dirty="0" smtClean="0">
                <a:ea typeface="宋体" pitchFamily="2" charset="-122"/>
              </a:rPr>
              <a:t>并入集合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zh-CN" altLang="en-US" sz="2000" dirty="0" smtClean="0">
                <a:ea typeface="宋体" pitchFamily="2" charset="-122"/>
              </a:rPr>
              <a:t>，保留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相异</a:t>
            </a:r>
            <a:r>
              <a:rPr lang="zh-CN" altLang="en-US" sz="2000" dirty="0" smtClean="0">
                <a:ea typeface="宋体" pitchFamily="2" charset="-122"/>
              </a:rPr>
              <a:t>成员，</a:t>
            </a:r>
            <a:r>
              <a:rPr lang="zh-CN" altLang="en-US" sz="2000" dirty="0">
                <a:ea typeface="宋体" pitchFamily="2" charset="-122"/>
              </a:rPr>
              <a:t>合并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相同</a:t>
            </a:r>
            <a:r>
              <a:rPr lang="zh-CN" altLang="en-US" sz="2000" dirty="0" smtClean="0">
                <a:ea typeface="宋体" pitchFamily="2" charset="-122"/>
              </a:rPr>
              <a:t>成员。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</a:t>
            </a:r>
            <a:r>
              <a:rPr lang="zh-CN" altLang="en-US" sz="2800" b="1" dirty="0" smtClean="0">
                <a:ea typeface="宋体" pitchFamily="2" charset="-122"/>
              </a:rPr>
              <a:t>集合运算</a:t>
            </a:r>
            <a:endParaRPr lang="zh-CN" altLang="en-US" sz="2800" dirty="0"/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276470" y="4538211"/>
            <a:ext cx="8498780" cy="186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3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zh-CN" altLang="zh-CN" sz="2000" dirty="0" smtClean="0">
                <a:ea typeface="宋体" pitchFamily="2" charset="-122"/>
              </a:rPr>
              <a:t>线性表</a:t>
            </a:r>
            <a:r>
              <a:rPr lang="en-US" altLang="zh-CN" sz="2000" dirty="0" smtClean="0">
                <a:ea typeface="宋体" pitchFamily="2" charset="-122"/>
              </a:rPr>
              <a:t>LA</a:t>
            </a:r>
            <a:r>
              <a:rPr lang="zh-CN" altLang="zh-CN" sz="2000" dirty="0" smtClean="0">
                <a:ea typeface="宋体" pitchFamily="2" charset="-122"/>
              </a:rPr>
              <a:t>表示集合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zh-CN" altLang="zh-CN" sz="2000" dirty="0" smtClean="0">
                <a:ea typeface="宋体" pitchFamily="2" charset="-122"/>
              </a:rPr>
              <a:t>，线性表</a:t>
            </a:r>
            <a:r>
              <a:rPr lang="en-US" altLang="zh-CN" sz="2000" dirty="0" smtClean="0">
                <a:ea typeface="宋体" pitchFamily="2" charset="-122"/>
              </a:rPr>
              <a:t>LB</a:t>
            </a:r>
            <a:r>
              <a:rPr lang="zh-CN" altLang="zh-CN" sz="2000" dirty="0" smtClean="0">
                <a:ea typeface="宋体" pitchFamily="2" charset="-122"/>
              </a:rPr>
              <a:t>表示集合</a:t>
            </a:r>
            <a:r>
              <a:rPr lang="en-US" altLang="zh-CN" sz="2000" dirty="0" smtClean="0">
                <a:ea typeface="宋体" pitchFamily="2" charset="-122"/>
              </a:rPr>
              <a:t>B</a:t>
            </a:r>
            <a:r>
              <a:rPr lang="zh-CN" altLang="zh-CN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3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ea typeface="宋体" pitchFamily="2" charset="-122"/>
              </a:rPr>
              <a:t>     线性表：</a:t>
            </a:r>
            <a:r>
              <a:rPr lang="en-US" altLang="zh-CN" sz="2000" dirty="0" smtClean="0">
                <a:ea typeface="宋体" pitchFamily="2" charset="-122"/>
              </a:rPr>
              <a:t>       LA=</a:t>
            </a:r>
            <a:r>
              <a:rPr lang="en-US" altLang="zh-CN" sz="2000" dirty="0">
                <a:latin typeface="+mn-ea"/>
              </a:rPr>
              <a:t>(1</a:t>
            </a:r>
            <a:r>
              <a:rPr lang="zh-CN" altLang="en-US" sz="2000" dirty="0">
                <a:latin typeface="+mn-ea"/>
              </a:rPr>
              <a:t>， 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， 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，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9</a:t>
            </a:r>
            <a:r>
              <a:rPr lang="en-US" altLang="zh-CN" sz="2000" dirty="0">
                <a:latin typeface="+mn-ea"/>
              </a:rPr>
              <a:t>)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3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                 LB=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11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13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15)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3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ea typeface="宋体" pitchFamily="2" charset="-122"/>
              </a:rPr>
              <a:t>     运算结果：   </a:t>
            </a:r>
            <a:r>
              <a:rPr lang="en-US" altLang="zh-CN" sz="2000" dirty="0" smtClean="0">
                <a:ea typeface="宋体" pitchFamily="2" charset="-122"/>
              </a:rPr>
              <a:t>LA =</a:t>
            </a:r>
            <a:r>
              <a:rPr lang="en-US" altLang="zh-CN" sz="2000" dirty="0">
                <a:ea typeface="宋体" pitchFamily="2" charset="-122"/>
              </a:rPr>
              <a:t>(1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3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5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9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11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13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15)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830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831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1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983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3536" y="1595301"/>
            <a:ext cx="8588943" cy="2952328"/>
          </a:xfrm>
        </p:spPr>
        <p:txBody>
          <a:bodyPr/>
          <a:lstStyle/>
          <a:p>
            <a:pPr marL="0" indent="0"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</a:rPr>
              <a:t>算法思想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】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LB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中取出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元素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，在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LA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的查找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元素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。若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存在元素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，将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插入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LA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尾部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；若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中存在元素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，则不插入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ts val="38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重复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操作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，依次取出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中所有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元素。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LB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中有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个元素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中有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个元素。取出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个元素，执行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次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循环；在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中查找元素，最多执行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次循环。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78634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</a:t>
            </a:r>
            <a:r>
              <a:rPr lang="zh-CN" altLang="en-US" sz="2800" b="1" dirty="0" smtClean="0">
                <a:ea typeface="宋体" pitchFamily="2" charset="-122"/>
              </a:rPr>
              <a:t>集合运算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1233525"/>
              </p:ext>
            </p:extLst>
          </p:nvPr>
        </p:nvGraphicFramePr>
        <p:xfrm>
          <a:off x="1498447" y="4995355"/>
          <a:ext cx="6868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559"/>
                <a:gridCol w="858559"/>
                <a:gridCol w="858559"/>
                <a:gridCol w="858559"/>
                <a:gridCol w="858559"/>
                <a:gridCol w="858559"/>
                <a:gridCol w="858559"/>
                <a:gridCol w="858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6613" y="4991979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LA</a:t>
            </a:r>
            <a:endParaRPr lang="zh-CN" altLang="en-US" sz="24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6779637"/>
              </p:ext>
            </p:extLst>
          </p:nvPr>
        </p:nvGraphicFramePr>
        <p:xfrm>
          <a:off x="1511842" y="5765430"/>
          <a:ext cx="430941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882"/>
                <a:gridCol w="861882"/>
                <a:gridCol w="861882"/>
                <a:gridCol w="861882"/>
                <a:gridCol w="861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0059" y="573026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LB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19987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830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831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1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983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23528" y="1572673"/>
            <a:ext cx="8568952" cy="5024679"/>
          </a:xfrm>
        </p:spPr>
        <p:txBody>
          <a:bodyPr/>
          <a:lstStyle/>
          <a:p>
            <a:pPr marL="72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ea typeface="宋体" pitchFamily="2" charset="-122"/>
              </a:rPr>
              <a:t>【</a:t>
            </a:r>
            <a:r>
              <a:rPr lang="zh-CN" altLang="en-US" sz="2000" b="1" dirty="0">
                <a:ea typeface="宋体" pitchFamily="2" charset="-122"/>
              </a:rPr>
              <a:t>算法描述</a:t>
            </a:r>
            <a:r>
              <a:rPr lang="en-US" altLang="zh-CN" sz="2000" b="1" dirty="0">
                <a:ea typeface="宋体" pitchFamily="2" charset="-122"/>
              </a:rPr>
              <a:t>】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void Union(</a:t>
            </a:r>
            <a:r>
              <a:rPr lang="en-US" altLang="zh-CN" sz="2000" dirty="0" err="1">
                <a:ea typeface="宋体" pitchFamily="2" charset="-122"/>
              </a:rPr>
              <a:t>SqList</a:t>
            </a:r>
            <a:r>
              <a:rPr lang="en-US" altLang="zh-CN" sz="2000" dirty="0">
                <a:ea typeface="宋体" pitchFamily="2" charset="-122"/>
              </a:rPr>
              <a:t>  &amp;LA,  </a:t>
            </a:r>
            <a:r>
              <a:rPr lang="en-US" altLang="zh-CN" sz="2000" dirty="0" err="1">
                <a:ea typeface="宋体" pitchFamily="2" charset="-122"/>
              </a:rPr>
              <a:t>SqList</a:t>
            </a:r>
            <a:r>
              <a:rPr lang="en-US" altLang="zh-CN" sz="2000" dirty="0">
                <a:ea typeface="宋体" pitchFamily="2" charset="-122"/>
              </a:rPr>
              <a:t>   LB)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//LA</a:t>
            </a:r>
            <a:r>
              <a:rPr lang="zh-CN" altLang="en-US" sz="2000" dirty="0">
                <a:ea typeface="宋体" pitchFamily="2" charset="-122"/>
              </a:rPr>
              <a:t>双向传递，</a:t>
            </a:r>
            <a:r>
              <a:rPr lang="en-US" altLang="zh-CN" sz="2000" dirty="0">
                <a:ea typeface="宋体" pitchFamily="2" charset="-122"/>
              </a:rPr>
              <a:t>LB</a:t>
            </a:r>
            <a:r>
              <a:rPr lang="zh-CN" altLang="en-US" sz="2000" dirty="0">
                <a:ea typeface="宋体" pitchFamily="2" charset="-122"/>
              </a:rPr>
              <a:t>单向传递</a:t>
            </a:r>
            <a:endParaRPr lang="en-US" altLang="zh-CN" sz="2000" dirty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{  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e;     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 m=</a:t>
            </a:r>
            <a:r>
              <a:rPr lang="en-US" altLang="zh-CN" sz="2000" dirty="0" err="1">
                <a:ea typeface="宋体" pitchFamily="2" charset="-122"/>
              </a:rPr>
              <a:t>ListLength</a:t>
            </a:r>
            <a:r>
              <a:rPr lang="en-US" altLang="zh-CN" sz="2000" dirty="0">
                <a:ea typeface="宋体" pitchFamily="2" charset="-122"/>
              </a:rPr>
              <a:t>(LA);      // </a:t>
            </a:r>
            <a:r>
              <a:rPr lang="zh-CN" altLang="en-US" sz="2000" dirty="0">
                <a:ea typeface="宋体" pitchFamily="2" charset="-122"/>
              </a:rPr>
              <a:t>求线性表的长度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 n=</a:t>
            </a:r>
            <a:r>
              <a:rPr lang="en-US" altLang="zh-CN" sz="2000" dirty="0" err="1">
                <a:ea typeface="宋体" pitchFamily="2" charset="-122"/>
              </a:rPr>
              <a:t>ListLength</a:t>
            </a:r>
            <a:r>
              <a:rPr lang="en-US" altLang="zh-CN" sz="2000" dirty="0">
                <a:ea typeface="宋体" pitchFamily="2" charset="-122"/>
              </a:rPr>
              <a:t>(LB); 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 for(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i=1</a:t>
            </a:r>
            <a:r>
              <a:rPr lang="en-US" altLang="zh-CN" sz="2000" dirty="0">
                <a:ea typeface="宋体" pitchFamily="2" charset="-122"/>
              </a:rPr>
              <a:t>;  i&lt;=n;  i</a:t>
            </a:r>
            <a:r>
              <a:rPr lang="en-US" altLang="zh-CN" sz="2000" dirty="0" smtClean="0">
                <a:ea typeface="宋体" pitchFamily="2" charset="-122"/>
              </a:rPr>
              <a:t>++)     //for</a:t>
            </a:r>
            <a:r>
              <a:rPr lang="zh-CN" altLang="en-US" sz="2000" dirty="0" smtClean="0">
                <a:ea typeface="宋体" pitchFamily="2" charset="-122"/>
              </a:rPr>
              <a:t>语句内部定义变量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endParaRPr lang="en-US" altLang="zh-CN" sz="2000" dirty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  {  </a:t>
            </a:r>
            <a:r>
              <a:rPr lang="en-US" altLang="zh-CN" sz="2000" dirty="0" err="1">
                <a:ea typeface="宋体" pitchFamily="2" charset="-122"/>
              </a:rPr>
              <a:t>GetElem</a:t>
            </a:r>
            <a:r>
              <a:rPr lang="en-US" altLang="zh-CN" sz="2000" dirty="0">
                <a:ea typeface="宋体" pitchFamily="2" charset="-122"/>
              </a:rPr>
              <a:t>(LB, i, e);                            //</a:t>
            </a:r>
            <a:r>
              <a:rPr lang="zh-CN" altLang="en-US" sz="2000" dirty="0">
                <a:ea typeface="宋体" pitchFamily="2" charset="-122"/>
              </a:rPr>
              <a:t>从</a:t>
            </a:r>
            <a:r>
              <a:rPr lang="en-US" altLang="zh-CN" sz="2000" dirty="0">
                <a:ea typeface="宋体" pitchFamily="2" charset="-122"/>
              </a:rPr>
              <a:t>LB</a:t>
            </a:r>
            <a:r>
              <a:rPr lang="zh-CN" altLang="en-US" sz="2000" dirty="0">
                <a:ea typeface="宋体" pitchFamily="2" charset="-122"/>
              </a:rPr>
              <a:t>中取出第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个元素</a:t>
            </a:r>
            <a:r>
              <a:rPr lang="en-US" altLang="zh-CN" sz="2000" dirty="0">
                <a:ea typeface="宋体" pitchFamily="2" charset="-122"/>
              </a:rPr>
              <a:t>e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     if(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!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LocateElem</a:t>
            </a:r>
            <a:r>
              <a:rPr lang="en-US" altLang="zh-CN" sz="2000" dirty="0">
                <a:ea typeface="宋体" pitchFamily="2" charset="-122"/>
              </a:rPr>
              <a:t>(LA,  e) )                  //</a:t>
            </a:r>
            <a:r>
              <a:rPr lang="zh-CN" altLang="en-US" sz="2000" dirty="0">
                <a:ea typeface="宋体" pitchFamily="2" charset="-122"/>
              </a:rPr>
              <a:t>若</a:t>
            </a:r>
            <a:r>
              <a:rPr lang="en-US" altLang="zh-CN" sz="2000" dirty="0">
                <a:ea typeface="宋体" pitchFamily="2" charset="-122"/>
              </a:rPr>
              <a:t>LA</a:t>
            </a:r>
            <a:r>
              <a:rPr lang="zh-CN" altLang="en-US" sz="2000" dirty="0">
                <a:ea typeface="宋体" pitchFamily="2" charset="-122"/>
              </a:rPr>
              <a:t>中不存在元素</a:t>
            </a:r>
            <a:r>
              <a:rPr lang="en-US" altLang="zh-CN" sz="2000" dirty="0">
                <a:ea typeface="宋体" pitchFamily="2" charset="-122"/>
              </a:rPr>
              <a:t>e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	           </a:t>
            </a:r>
            <a:r>
              <a:rPr lang="en-US" altLang="zh-CN" sz="2000" dirty="0" err="1">
                <a:ea typeface="宋体" pitchFamily="2" charset="-122"/>
              </a:rPr>
              <a:t>ListInsert</a:t>
            </a:r>
            <a:r>
              <a:rPr lang="en-US" altLang="zh-CN" sz="2000" dirty="0">
                <a:ea typeface="宋体" pitchFamily="2" charset="-122"/>
              </a:rPr>
              <a:t>(LA,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++m</a:t>
            </a:r>
            <a:r>
              <a:rPr lang="en-US" altLang="zh-CN" sz="2000" dirty="0">
                <a:ea typeface="宋体" pitchFamily="2" charset="-122"/>
              </a:rPr>
              <a:t>,   e);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将</a:t>
            </a:r>
            <a:r>
              <a:rPr lang="en-US" altLang="zh-CN" sz="2000" dirty="0">
                <a:ea typeface="宋体" pitchFamily="2" charset="-122"/>
              </a:rPr>
              <a:t>e</a:t>
            </a:r>
            <a:r>
              <a:rPr lang="zh-CN" altLang="en-US" sz="2000" dirty="0">
                <a:ea typeface="宋体" pitchFamily="2" charset="-122"/>
              </a:rPr>
              <a:t>插入到</a:t>
            </a:r>
            <a:r>
              <a:rPr lang="en-US" altLang="zh-CN" sz="2000" dirty="0" smtClean="0">
                <a:ea typeface="宋体" pitchFamily="2" charset="-122"/>
              </a:rPr>
              <a:t>LA</a:t>
            </a:r>
            <a:r>
              <a:rPr lang="zh-CN" altLang="en-US" sz="2000" dirty="0" smtClean="0">
                <a:ea typeface="宋体" pitchFamily="2" charset="-122"/>
              </a:rPr>
              <a:t>尾部</a:t>
            </a:r>
            <a:endParaRPr lang="zh-CN" altLang="en-US" sz="2000" dirty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  }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978634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</a:t>
            </a:r>
            <a:r>
              <a:rPr lang="zh-CN" altLang="en-US" sz="2800" b="1" dirty="0" smtClean="0">
                <a:ea typeface="宋体" pitchFamily="2" charset="-122"/>
              </a:rPr>
              <a:t>集合运算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6093296"/>
            <a:ext cx="4870408" cy="542032"/>
          </a:xfrm>
          <a:prstGeom prst="roundRect">
            <a:avLst>
              <a:gd name="adj" fmla="val 25847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长度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m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先加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</a:rPr>
              <a:t>再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然后插入元素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e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。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084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830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831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1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983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514436" y="1700808"/>
            <a:ext cx="8378044" cy="2483441"/>
          </a:xfrm>
        </p:spPr>
        <p:txBody>
          <a:bodyPr/>
          <a:lstStyle/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 smtClean="0">
                <a:ea typeface="宋体" pitchFamily="2" charset="-122"/>
              </a:rPr>
              <a:t>两个函数回顾：</a:t>
            </a:r>
            <a:endParaRPr lang="en-US" altLang="zh-CN" sz="2000" b="1" dirty="0" smtClean="0">
              <a:ea typeface="宋体" pitchFamily="2" charset="-122"/>
            </a:endParaRP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Status </a:t>
            </a:r>
            <a:r>
              <a:rPr lang="en-US" altLang="zh-CN" sz="2000" dirty="0" err="1">
                <a:ea typeface="宋体" pitchFamily="2" charset="-122"/>
              </a:rPr>
              <a:t>GetElem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SqList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LB,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i,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&amp;</a:t>
            </a:r>
            <a:r>
              <a:rPr lang="en-US" altLang="zh-CN" sz="2000" dirty="0">
                <a:ea typeface="宋体" pitchFamily="2" charset="-122"/>
              </a:rPr>
              <a:t>e) </a:t>
            </a:r>
            <a:r>
              <a:rPr lang="en-US" altLang="zh-CN" sz="2000" dirty="0" smtClean="0">
                <a:ea typeface="宋体" pitchFamily="2" charset="-122"/>
              </a:rPr>
              <a:t> //</a:t>
            </a:r>
            <a:r>
              <a:rPr lang="zh-CN" altLang="en-US" sz="2000" dirty="0" smtClean="0">
                <a:ea typeface="宋体" pitchFamily="2" charset="-122"/>
              </a:rPr>
              <a:t>算法</a:t>
            </a:r>
            <a:r>
              <a:rPr lang="en-US" altLang="zh-CN" sz="2000" dirty="0" smtClean="0">
                <a:ea typeface="宋体" pitchFamily="2" charset="-122"/>
              </a:rPr>
              <a:t>2.2</a:t>
            </a:r>
            <a:r>
              <a:rPr lang="zh-CN" altLang="en-US" sz="2000" dirty="0">
                <a:ea typeface="宋体" pitchFamily="2" charset="-122"/>
              </a:rPr>
              <a:t>，取值</a:t>
            </a:r>
          </a:p>
          <a:p>
            <a:pPr marL="0" indent="0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{ </a:t>
            </a:r>
            <a:r>
              <a:rPr lang="en-US" altLang="zh-CN" sz="2000" dirty="0" smtClean="0">
                <a:ea typeface="宋体" pitchFamily="2" charset="-122"/>
              </a:rPr>
              <a:t>  if </a:t>
            </a:r>
            <a:r>
              <a:rPr lang="en-US" altLang="zh-CN" sz="2000" dirty="0">
                <a:ea typeface="宋体" pitchFamily="2" charset="-122"/>
              </a:rPr>
              <a:t>(i &lt; 1 || i &gt; </a:t>
            </a:r>
            <a:r>
              <a:rPr lang="en-US" altLang="zh-CN" sz="2000" dirty="0" err="1" smtClean="0">
                <a:ea typeface="宋体" pitchFamily="2" charset="-122"/>
              </a:rPr>
              <a:t>LB.length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return </a:t>
            </a:r>
            <a:r>
              <a:rPr lang="en-US" altLang="zh-CN" sz="2000" dirty="0">
                <a:ea typeface="宋体" pitchFamily="2" charset="-122"/>
              </a:rPr>
              <a:t>ERROR;  </a:t>
            </a:r>
            <a:r>
              <a:rPr lang="en-US" altLang="zh-CN" sz="2000" dirty="0" smtClean="0">
                <a:ea typeface="宋体" pitchFamily="2" charset="-122"/>
              </a:rPr>
              <a:t>      //</a:t>
            </a:r>
            <a:r>
              <a:rPr lang="zh-CN" altLang="en-US" sz="2000" dirty="0">
                <a:ea typeface="宋体" pitchFamily="2" charset="-122"/>
              </a:rPr>
              <a:t>判断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值是否合法</a:t>
            </a: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e </a:t>
            </a:r>
            <a:r>
              <a:rPr lang="en-US" altLang="zh-CN" sz="2000" dirty="0">
                <a:ea typeface="宋体" pitchFamily="2" charset="-122"/>
              </a:rPr>
              <a:t>= </a:t>
            </a:r>
            <a:r>
              <a:rPr lang="en-US" altLang="zh-CN" sz="2000" dirty="0" err="1" smtClean="0">
                <a:ea typeface="宋体" pitchFamily="2" charset="-122"/>
              </a:rPr>
              <a:t>LB.elem</a:t>
            </a:r>
            <a:r>
              <a:rPr lang="en-US" altLang="zh-CN" sz="2000" dirty="0" smtClean="0">
                <a:ea typeface="宋体" pitchFamily="2" charset="-122"/>
              </a:rPr>
              <a:t>[i </a:t>
            </a:r>
            <a:r>
              <a:rPr lang="en-US" altLang="zh-CN" sz="2000" dirty="0">
                <a:ea typeface="宋体" pitchFamily="2" charset="-122"/>
              </a:rPr>
              <a:t>- 1];   </a:t>
            </a:r>
            <a:r>
              <a:rPr lang="en-US" altLang="zh-CN" sz="2000" dirty="0" smtClean="0">
                <a:ea typeface="宋体" pitchFamily="2" charset="-122"/>
              </a:rPr>
              <a:t>                                         //</a:t>
            </a:r>
            <a:r>
              <a:rPr lang="zh-CN" altLang="en-US" sz="2000" dirty="0" smtClean="0">
                <a:ea typeface="宋体" pitchFamily="2" charset="-122"/>
              </a:rPr>
              <a:t>数组下标</a:t>
            </a:r>
            <a:r>
              <a:rPr lang="en-US" altLang="zh-CN" sz="2000" dirty="0" smtClean="0">
                <a:ea typeface="宋体" pitchFamily="2" charset="-122"/>
              </a:rPr>
              <a:t>=</a:t>
            </a:r>
            <a:r>
              <a:rPr lang="zh-CN" altLang="en-US" sz="2000" dirty="0" smtClean="0">
                <a:ea typeface="宋体" pitchFamily="2" charset="-122"/>
              </a:rPr>
              <a:t>元素序号</a:t>
            </a:r>
            <a:r>
              <a:rPr lang="en-US" altLang="zh-CN" sz="2000" dirty="0" smtClean="0">
                <a:ea typeface="宋体" pitchFamily="2" charset="-122"/>
              </a:rPr>
              <a:t>-1</a:t>
            </a:r>
            <a:endParaRPr lang="zh-CN" altLang="en-US" sz="2000" dirty="0">
              <a:ea typeface="宋体" pitchFamily="2" charset="-122"/>
            </a:endParaRP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return </a:t>
            </a:r>
            <a:r>
              <a:rPr lang="en-US" altLang="zh-CN" sz="2000" dirty="0">
                <a:ea typeface="宋体" pitchFamily="2" charset="-122"/>
              </a:rPr>
              <a:t>OK;</a:t>
            </a: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}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O(1)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025526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</a:t>
            </a:r>
            <a:r>
              <a:rPr lang="zh-CN" altLang="en-US" sz="2800" b="1" dirty="0" smtClean="0">
                <a:ea typeface="宋体" pitchFamily="2" charset="-122"/>
              </a:rPr>
              <a:t>集合运算</a:t>
            </a:r>
            <a:endParaRPr lang="zh-CN" altLang="en-US" sz="2800" dirty="0"/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444098" y="4460558"/>
            <a:ext cx="8520390" cy="213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LocateElem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 LA, 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e)   //</a:t>
            </a:r>
            <a:r>
              <a:rPr lang="zh-CN" altLang="en-US" sz="2000" dirty="0" smtClean="0">
                <a:ea typeface="宋体" pitchFamily="2" charset="-122"/>
              </a:rPr>
              <a:t>算法</a:t>
            </a:r>
            <a:r>
              <a:rPr lang="en-US" altLang="zh-CN" sz="2000" dirty="0" smtClean="0">
                <a:ea typeface="宋体" pitchFamily="2" charset="-122"/>
              </a:rPr>
              <a:t>2.3</a:t>
            </a:r>
            <a:r>
              <a:rPr lang="zh-CN" altLang="en-US" sz="2000" dirty="0" smtClean="0">
                <a:ea typeface="宋体" pitchFamily="2" charset="-122"/>
              </a:rPr>
              <a:t>，查找</a:t>
            </a: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{    for 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 = 0; i &lt; </a:t>
            </a:r>
            <a:r>
              <a:rPr lang="en-US" altLang="zh-CN" sz="2000" dirty="0" err="1" smtClean="0">
                <a:ea typeface="宋体" pitchFamily="2" charset="-122"/>
              </a:rPr>
              <a:t>LA.length</a:t>
            </a:r>
            <a:r>
              <a:rPr lang="en-US" altLang="zh-CN" sz="2000" dirty="0" smtClean="0">
                <a:ea typeface="宋体" pitchFamily="2" charset="-122"/>
              </a:rPr>
              <a:t>; i++)</a:t>
            </a: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if (</a:t>
            </a:r>
            <a:r>
              <a:rPr lang="en-US" altLang="zh-CN" sz="2000" dirty="0" err="1" smtClean="0">
                <a:ea typeface="宋体" pitchFamily="2" charset="-122"/>
              </a:rPr>
              <a:t>LA.elem</a:t>
            </a:r>
            <a:r>
              <a:rPr lang="en-US" altLang="zh-CN" sz="2000" dirty="0" smtClean="0">
                <a:ea typeface="宋体" pitchFamily="2" charset="-122"/>
              </a:rPr>
              <a:t>[i] == e)    return (i + 1);   //</a:t>
            </a:r>
            <a:r>
              <a:rPr lang="zh-CN" altLang="en-US" sz="2000" dirty="0" smtClean="0">
                <a:ea typeface="宋体" pitchFamily="2" charset="-122"/>
              </a:rPr>
              <a:t>查找成功，返回元素序号</a:t>
            </a:r>
            <a:r>
              <a:rPr lang="en-US" altLang="zh-CN" sz="2000" dirty="0" smtClean="0">
                <a:ea typeface="宋体" pitchFamily="2" charset="-122"/>
              </a:rPr>
              <a:t>(i+1)</a:t>
            </a:r>
            <a:endParaRPr lang="zh-CN" altLang="en-US" sz="2000" dirty="0" smtClean="0">
              <a:ea typeface="宋体" pitchFamily="2" charset="-122"/>
            </a:endParaRP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return 0;                                                //</a:t>
            </a:r>
            <a:r>
              <a:rPr lang="zh-CN" altLang="en-US" sz="2000" dirty="0" smtClean="0">
                <a:ea typeface="宋体" pitchFamily="2" charset="-122"/>
              </a:rPr>
              <a:t>查找失败，返回</a:t>
            </a:r>
            <a:r>
              <a:rPr lang="en-US" altLang="zh-CN" sz="2000" dirty="0" smtClean="0">
                <a:ea typeface="宋体" pitchFamily="2" charset="-122"/>
              </a:rPr>
              <a:t>0</a:t>
            </a: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}//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O(m)</a:t>
            </a:r>
            <a:r>
              <a:rPr lang="zh-CN" altLang="en-US" sz="2000" dirty="0" smtClean="0">
                <a:solidFill>
                  <a:srgbClr val="C00000"/>
                </a:solidFill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m</a:t>
            </a:r>
            <a:r>
              <a:rPr lang="zh-CN" altLang="en-US" sz="2000" dirty="0" smtClean="0">
                <a:solidFill>
                  <a:srgbClr val="C00000"/>
                </a:solidFill>
                <a:ea typeface="宋体" pitchFamily="2" charset="-122"/>
              </a:rPr>
              <a:t>为线性表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LA</a:t>
            </a:r>
            <a:r>
              <a:rPr lang="zh-CN" altLang="en-US" sz="2000" dirty="0" smtClean="0">
                <a:solidFill>
                  <a:srgbClr val="C00000"/>
                </a:solidFill>
                <a:ea typeface="宋体" pitchFamily="2" charset="-122"/>
              </a:rPr>
              <a:t>的长度</a:t>
            </a:r>
            <a:endParaRPr lang="zh-CN" altLang="zh-CN" sz="2000" dirty="0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2417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638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639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 dirty="0" smtClean="0">
                <a:ea typeface="宋体" pitchFamily="2" charset="-122"/>
              </a:rPr>
              <a:t>2.3   </a:t>
            </a:r>
            <a:r>
              <a:rPr lang="zh-CN" altLang="zh-CN" sz="3200" b="1" dirty="0" smtClean="0">
                <a:ea typeface="宋体" pitchFamily="2" charset="-122"/>
              </a:rPr>
              <a:t>线性表的类型定义</a:t>
            </a:r>
          </a:p>
        </p:txBody>
      </p:sp>
      <p:sp>
        <p:nvSpPr>
          <p:cNvPr id="1536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36960" y="1844824"/>
            <a:ext cx="8434148" cy="4320480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⑤</a:t>
            </a:r>
            <a:r>
              <a:rPr lang="zh-CN" sz="2000" dirty="0" smtClean="0">
                <a:ea typeface="宋体" pitchFamily="2" charset="-122"/>
              </a:rPr>
              <a:t>线性表判空：</a:t>
            </a:r>
            <a:r>
              <a:rPr lang="en-US" altLang="zh-CN" sz="2000" dirty="0" err="1" smtClean="0">
                <a:ea typeface="宋体" pitchFamily="2" charset="-122"/>
              </a:rPr>
              <a:t>ListEmpty</a:t>
            </a:r>
            <a:r>
              <a:rPr lang="en-US" altLang="zh-CN" sz="2000" dirty="0" smtClean="0">
                <a:ea typeface="宋体" pitchFamily="2" charset="-122"/>
              </a:rPr>
              <a:t>( L )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初始条件：线性表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已经存在。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操作结果：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为空</a:t>
            </a:r>
            <a:r>
              <a:rPr lang="en-US" altLang="zh-CN" sz="2000" dirty="0" smtClean="0">
                <a:ea typeface="宋体" pitchFamily="2" charset="-122"/>
              </a:rPr>
              <a:t>(n=0)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zh-CN" altLang="en-US" sz="2000" dirty="0">
                <a:ea typeface="宋体" pitchFamily="2" charset="-122"/>
              </a:rPr>
              <a:t>函数</a:t>
            </a:r>
            <a:r>
              <a:rPr lang="zh-CN" sz="2000" dirty="0" smtClean="0">
                <a:ea typeface="宋体" pitchFamily="2" charset="-122"/>
              </a:rPr>
              <a:t>返回</a:t>
            </a:r>
            <a:r>
              <a:rPr lang="en-US" altLang="zh-CN" sz="2000" dirty="0" smtClean="0">
                <a:ea typeface="宋体" pitchFamily="2" charset="-122"/>
              </a:rPr>
              <a:t>TRUE</a:t>
            </a:r>
            <a:r>
              <a:rPr lang="zh-CN" sz="2000" dirty="0" smtClean="0">
                <a:ea typeface="宋体" pitchFamily="2" charset="-122"/>
              </a:rPr>
              <a:t>，否则</a:t>
            </a:r>
            <a:r>
              <a:rPr lang="en-US" altLang="zh-CN" sz="2000" dirty="0" smtClean="0">
                <a:ea typeface="宋体" pitchFamily="2" charset="-122"/>
              </a:rPr>
              <a:t>FALSE</a:t>
            </a:r>
            <a:r>
              <a:rPr lang="zh-CN" sz="2000" dirty="0" smtClean="0">
                <a:ea typeface="宋体" pitchFamily="2" charset="-122"/>
              </a:rPr>
              <a:t>。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⑥</a:t>
            </a:r>
            <a:r>
              <a:rPr lang="zh-CN" sz="2000" dirty="0" smtClean="0">
                <a:ea typeface="宋体" pitchFamily="2" charset="-122"/>
              </a:rPr>
              <a:t>求取</a:t>
            </a:r>
            <a:r>
              <a:rPr lang="zh-CN" altLang="en-US" sz="2000" dirty="0" smtClean="0">
                <a:ea typeface="宋体" pitchFamily="2" charset="-122"/>
              </a:rPr>
              <a:t>表</a:t>
            </a:r>
            <a:r>
              <a:rPr lang="zh-CN" sz="2000" dirty="0" smtClean="0">
                <a:ea typeface="宋体" pitchFamily="2" charset="-122"/>
              </a:rPr>
              <a:t>长：</a:t>
            </a:r>
            <a:r>
              <a:rPr lang="en-US" altLang="zh-CN" sz="2000" dirty="0" err="1" smtClean="0">
                <a:ea typeface="宋体" pitchFamily="2" charset="-122"/>
              </a:rPr>
              <a:t>ListLength</a:t>
            </a:r>
            <a:r>
              <a:rPr lang="en-US" altLang="zh-CN" sz="2000" dirty="0" smtClean="0">
                <a:ea typeface="宋体" pitchFamily="2" charset="-122"/>
              </a:rPr>
              <a:t>( L )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初始条件：线性表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已经存在。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操作结果：函数返回线性表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中的数据元素个数。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⑦</a:t>
            </a:r>
            <a:r>
              <a:rPr lang="zh-CN" altLang="zh-CN" sz="2000" dirty="0">
                <a:ea typeface="宋体" pitchFamily="2" charset="-122"/>
              </a:rPr>
              <a:t>获取元素：</a:t>
            </a:r>
            <a:r>
              <a:rPr lang="en-US" altLang="zh-CN" sz="2000" spc="-100" dirty="0" err="1">
                <a:ea typeface="宋体" pitchFamily="2" charset="-122"/>
              </a:rPr>
              <a:t>GetElem</a:t>
            </a:r>
            <a:r>
              <a:rPr lang="en-US" altLang="zh-CN" sz="2000" spc="-100" dirty="0">
                <a:ea typeface="宋体" pitchFamily="2" charset="-122"/>
              </a:rPr>
              <a:t>(L,  i,  &amp;e )</a:t>
            </a:r>
            <a:endParaRPr lang="zh-CN" altLang="zh-CN" sz="2000" spc="-100" dirty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zh-CN" altLang="zh-CN" sz="2000" dirty="0">
                <a:ea typeface="宋体" pitchFamily="2" charset="-122"/>
              </a:rPr>
              <a:t>初始条件：线性表</a:t>
            </a:r>
            <a:r>
              <a:rPr lang="en-US" altLang="zh-CN" sz="2000" dirty="0">
                <a:ea typeface="宋体" pitchFamily="2" charset="-122"/>
              </a:rPr>
              <a:t>L</a:t>
            </a:r>
            <a:r>
              <a:rPr lang="zh-CN" altLang="zh-CN" sz="2000" dirty="0">
                <a:ea typeface="宋体" pitchFamily="2" charset="-122"/>
              </a:rPr>
              <a:t>已经存在，且非空。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zh-CN" altLang="zh-CN" sz="2000" dirty="0">
                <a:ea typeface="宋体" pitchFamily="2" charset="-122"/>
              </a:rPr>
              <a:t>操作结果：</a:t>
            </a:r>
            <a:r>
              <a:rPr lang="zh-CN" altLang="en-US" sz="2000" dirty="0">
                <a:ea typeface="宋体" pitchFamily="2" charset="-122"/>
              </a:rPr>
              <a:t>给定元素位置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，得到</a:t>
            </a:r>
            <a:r>
              <a:rPr lang="zh-CN" altLang="zh-CN" sz="2000" dirty="0">
                <a:ea typeface="宋体" pitchFamily="2" charset="-122"/>
              </a:rPr>
              <a:t>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zh-CN" sz="2000" dirty="0">
                <a:ea typeface="宋体" pitchFamily="2" charset="-122"/>
              </a:rPr>
              <a:t>个数据元素的值。</a:t>
            </a:r>
            <a:endParaRPr lang="en-US" altLang="zh-CN" sz="2000" dirty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zh-CN" sz="2000" dirty="0" smtClean="0">
              <a:ea typeface="宋体" pitchFamily="2" charset="-122"/>
            </a:endParaRPr>
          </a:p>
        </p:txBody>
      </p:sp>
      <p:sp>
        <p:nvSpPr>
          <p:cNvPr id="10" name="Rectangle 148"/>
          <p:cNvSpPr txBox="1">
            <a:spLocks noChangeArrowheads="1"/>
          </p:cNvSpPr>
          <p:nvPr/>
        </p:nvSpPr>
        <p:spPr bwMode="auto">
          <a:xfrm>
            <a:off x="178884" y="1064628"/>
            <a:ext cx="8750300" cy="4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线性表的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抽象数据类型</a:t>
            </a:r>
            <a:endParaRPr lang="zh-CN" sz="28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035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035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9626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67188" y="1628800"/>
            <a:ext cx="8557080" cy="2952328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二、集合求交</a:t>
            </a:r>
            <a:endParaRPr lang="en-US" altLang="zh-CN" b="1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【</a:t>
            </a:r>
            <a:r>
              <a:rPr lang="zh-CN" altLang="en-US" sz="2000" dirty="0" smtClean="0">
                <a:ea typeface="宋体" pitchFamily="2" charset="-122"/>
              </a:rPr>
              <a:t>问题描述</a:t>
            </a:r>
            <a:r>
              <a:rPr lang="en-US" altLang="zh-CN" sz="2000" dirty="0" smtClean="0">
                <a:ea typeface="宋体" pitchFamily="2" charset="-122"/>
              </a:rPr>
              <a:t>】</a:t>
            </a:r>
          </a:p>
          <a:p>
            <a:pPr marL="0" indent="0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zh-CN" sz="2000" dirty="0" smtClean="0">
                <a:ea typeface="宋体" pitchFamily="2" charset="-122"/>
              </a:rPr>
              <a:t>线性表</a:t>
            </a:r>
            <a:r>
              <a:rPr lang="en-US" altLang="zh-CN" sz="2000" dirty="0">
                <a:ea typeface="宋体" pitchFamily="2" charset="-122"/>
              </a:rPr>
              <a:t>LA</a:t>
            </a:r>
            <a:r>
              <a:rPr lang="zh-CN" altLang="zh-CN" sz="2000" dirty="0">
                <a:ea typeface="宋体" pitchFamily="2" charset="-122"/>
              </a:rPr>
              <a:t>表示集合</a:t>
            </a:r>
            <a:r>
              <a:rPr lang="en-US" altLang="zh-CN" sz="2000" dirty="0">
                <a:ea typeface="宋体" pitchFamily="2" charset="-122"/>
              </a:rPr>
              <a:t>A</a:t>
            </a:r>
            <a:r>
              <a:rPr lang="zh-CN" altLang="zh-CN" sz="2000" dirty="0">
                <a:ea typeface="宋体" pitchFamily="2" charset="-122"/>
              </a:rPr>
              <a:t>，线性表</a:t>
            </a:r>
            <a:r>
              <a:rPr lang="en-US" altLang="zh-CN" sz="2000" dirty="0">
                <a:ea typeface="宋体" pitchFamily="2" charset="-122"/>
              </a:rPr>
              <a:t>LB</a:t>
            </a:r>
            <a:r>
              <a:rPr lang="zh-CN" altLang="zh-CN" sz="2000" dirty="0">
                <a:ea typeface="宋体" pitchFamily="2" charset="-122"/>
              </a:rPr>
              <a:t>表示集合</a:t>
            </a:r>
            <a:r>
              <a:rPr lang="en-US" altLang="zh-CN" sz="2000" dirty="0">
                <a:ea typeface="宋体" pitchFamily="2" charset="-122"/>
              </a:rPr>
              <a:t>B</a:t>
            </a:r>
            <a:r>
              <a:rPr lang="zh-CN" altLang="zh-CN" sz="2000" dirty="0">
                <a:ea typeface="宋体" pitchFamily="2" charset="-122"/>
              </a:rPr>
              <a:t>。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线性表：</a:t>
            </a:r>
            <a:r>
              <a:rPr lang="en-US" altLang="zh-CN" sz="2000" dirty="0">
                <a:ea typeface="宋体" pitchFamily="2" charset="-122"/>
              </a:rPr>
              <a:t>       LA=(1,    3,    5,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7,    9</a:t>
            </a:r>
            <a:r>
              <a:rPr lang="en-US" altLang="zh-CN" sz="2000" dirty="0">
                <a:ea typeface="宋体" pitchFamily="2" charset="-122"/>
              </a:rPr>
              <a:t>)</a:t>
            </a:r>
          </a:p>
          <a:p>
            <a:pPr marL="0" indent="0">
              <a:lnSpc>
                <a:spcPts val="35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                     </a:t>
            </a:r>
            <a:r>
              <a:rPr lang="en-US" altLang="zh-CN" sz="2000" dirty="0">
                <a:ea typeface="宋体" pitchFamily="2" charset="-122"/>
              </a:rPr>
              <a:t>LB=(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7,    9,   </a:t>
            </a:r>
            <a:r>
              <a:rPr lang="en-US" altLang="zh-CN" sz="2000" dirty="0">
                <a:ea typeface="宋体" pitchFamily="2" charset="-122"/>
              </a:rPr>
              <a:t>11,   13,  15)</a:t>
            </a:r>
          </a:p>
          <a:p>
            <a:pPr marL="0" indent="0">
              <a:lnSpc>
                <a:spcPts val="3500"/>
              </a:lnSpc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</a:t>
            </a:r>
            <a:r>
              <a:rPr lang="zh-CN" altLang="en-US" sz="2000" dirty="0" smtClean="0">
                <a:ea typeface="宋体" pitchFamily="2" charset="-122"/>
              </a:rPr>
              <a:t>运算</a:t>
            </a:r>
            <a:r>
              <a:rPr lang="zh-CN" altLang="en-US" sz="2000" dirty="0">
                <a:ea typeface="宋体" pitchFamily="2" charset="-122"/>
              </a:rPr>
              <a:t>结果：    </a:t>
            </a:r>
            <a:r>
              <a:rPr lang="en-US" altLang="zh-CN" sz="2000" dirty="0" smtClean="0">
                <a:ea typeface="宋体" pitchFamily="2" charset="-122"/>
              </a:rPr>
              <a:t>LD </a:t>
            </a:r>
            <a:r>
              <a:rPr lang="en-US" altLang="zh-CN" sz="2000" dirty="0">
                <a:ea typeface="宋体" pitchFamily="2" charset="-122"/>
              </a:rPr>
              <a:t>=(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7,  9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r>
              <a:rPr lang="zh-CN" altLang="en-US" sz="2000" dirty="0" smtClean="0">
                <a:ea typeface="宋体" pitchFamily="2" charset="-122"/>
              </a:rPr>
              <a:t>    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978634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</a:t>
            </a:r>
            <a:r>
              <a:rPr lang="zh-CN" altLang="en-US" sz="2800" b="1" dirty="0" smtClean="0">
                <a:ea typeface="宋体" pitchFamily="2" charset="-122"/>
              </a:rPr>
              <a:t>集合运算</a:t>
            </a:r>
            <a:endParaRPr lang="zh-CN" altLang="en-US" sz="2800" dirty="0"/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406642" y="4725144"/>
            <a:ext cx="835096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  </a:t>
            </a:r>
            <a:r>
              <a:rPr lang="en-US" altLang="zh-CN" sz="2000" b="1" dirty="0">
                <a:ea typeface="宋体" pitchFamily="2" charset="-122"/>
              </a:rPr>
              <a:t>【</a:t>
            </a:r>
            <a:r>
              <a:rPr lang="zh-CN" altLang="zh-CN" sz="2000" b="1" dirty="0">
                <a:ea typeface="宋体" pitchFamily="2" charset="-122"/>
              </a:rPr>
              <a:t>算法思想</a:t>
            </a:r>
            <a:r>
              <a:rPr lang="en-US" altLang="zh-CN" sz="2000" b="1" dirty="0">
                <a:ea typeface="宋体" pitchFamily="2" charset="-122"/>
              </a:rPr>
              <a:t>】</a:t>
            </a:r>
            <a:endParaRPr lang="zh-CN" altLang="zh-CN" sz="2000" dirty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zh-CN" altLang="zh-CN" sz="2000" dirty="0">
                <a:ea typeface="宋体" pitchFamily="2" charset="-122"/>
              </a:rPr>
              <a:t>从</a:t>
            </a:r>
            <a:r>
              <a:rPr lang="en-US" altLang="zh-CN" sz="2000" dirty="0">
                <a:ea typeface="宋体" pitchFamily="2" charset="-122"/>
              </a:rPr>
              <a:t>LB</a:t>
            </a:r>
            <a:r>
              <a:rPr lang="zh-CN" altLang="zh-CN" sz="2000" dirty="0">
                <a:ea typeface="宋体" pitchFamily="2" charset="-122"/>
              </a:rPr>
              <a:t>中取</a:t>
            </a:r>
            <a:r>
              <a:rPr lang="zh-CN" altLang="en-US" sz="2000" dirty="0">
                <a:ea typeface="宋体" pitchFamily="2" charset="-122"/>
              </a:rPr>
              <a:t>出第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zh-CN" sz="2000" dirty="0">
                <a:ea typeface="宋体" pitchFamily="2" charset="-122"/>
              </a:rPr>
              <a:t>个元素</a:t>
            </a:r>
            <a:r>
              <a:rPr lang="en-US" altLang="zh-CN" sz="2000" dirty="0">
                <a:ea typeface="宋体" pitchFamily="2" charset="-122"/>
              </a:rPr>
              <a:t>e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zh-CN" altLang="zh-CN" sz="2000" dirty="0">
                <a:ea typeface="宋体" pitchFamily="2" charset="-122"/>
              </a:rPr>
              <a:t>与</a:t>
            </a:r>
            <a:r>
              <a:rPr lang="en-US" altLang="zh-CN" sz="2000" dirty="0">
                <a:ea typeface="宋体" pitchFamily="2" charset="-122"/>
              </a:rPr>
              <a:t>LA</a:t>
            </a:r>
            <a:r>
              <a:rPr lang="zh-CN" altLang="zh-CN" sz="2000" dirty="0">
                <a:ea typeface="宋体" pitchFamily="2" charset="-122"/>
              </a:rPr>
              <a:t>中</a:t>
            </a:r>
            <a:r>
              <a:rPr lang="zh-CN" altLang="en-US" sz="2000" dirty="0">
                <a:ea typeface="宋体" pitchFamily="2" charset="-122"/>
              </a:rPr>
              <a:t>的</a:t>
            </a:r>
            <a:r>
              <a:rPr lang="zh-CN" altLang="zh-CN" sz="2000" dirty="0">
                <a:ea typeface="宋体" pitchFamily="2" charset="-122"/>
              </a:rPr>
              <a:t>元素</a:t>
            </a:r>
            <a:r>
              <a:rPr lang="zh-CN" altLang="en-US" sz="2000" dirty="0">
                <a:ea typeface="宋体" pitchFamily="2" charset="-122"/>
              </a:rPr>
              <a:t>逐个</a:t>
            </a:r>
            <a:r>
              <a:rPr lang="zh-CN" altLang="zh-CN" sz="2000" dirty="0">
                <a:ea typeface="宋体" pitchFamily="2" charset="-122"/>
              </a:rPr>
              <a:t>比较</a:t>
            </a:r>
            <a:r>
              <a:rPr lang="zh-CN" altLang="en-US" sz="2000" dirty="0">
                <a:ea typeface="宋体" pitchFamily="2" charset="-122"/>
              </a:rPr>
              <a:t>；</a:t>
            </a:r>
            <a:r>
              <a:rPr lang="zh-CN" altLang="en-US" sz="2000" b="1" dirty="0">
                <a:ea typeface="宋体" pitchFamily="2" charset="-122"/>
              </a:rPr>
              <a:t>如果</a:t>
            </a:r>
            <a:r>
              <a:rPr lang="zh-CN" altLang="zh-CN" sz="2000" b="1" dirty="0">
                <a:ea typeface="宋体" pitchFamily="2" charset="-122"/>
              </a:rPr>
              <a:t>相同</a:t>
            </a:r>
            <a:r>
              <a:rPr lang="zh-CN" altLang="zh-CN" sz="2000" b="1" dirty="0" smtClean="0">
                <a:ea typeface="宋体" pitchFamily="2" charset="-122"/>
              </a:rPr>
              <a:t>，将</a:t>
            </a:r>
            <a:r>
              <a:rPr lang="en-US" altLang="zh-CN" sz="2000" b="1" dirty="0">
                <a:ea typeface="宋体" pitchFamily="2" charset="-122"/>
              </a:rPr>
              <a:t>e</a:t>
            </a:r>
            <a:r>
              <a:rPr lang="zh-CN" altLang="zh-CN" sz="2000" b="1" dirty="0">
                <a:ea typeface="宋体" pitchFamily="2" charset="-122"/>
              </a:rPr>
              <a:t>插入</a:t>
            </a:r>
            <a:r>
              <a:rPr lang="zh-CN" altLang="en-US" sz="2000" b="1" dirty="0">
                <a:ea typeface="宋体" pitchFamily="2" charset="-122"/>
              </a:rPr>
              <a:t>到</a:t>
            </a:r>
            <a:r>
              <a:rPr lang="en-US" altLang="zh-CN" sz="2000" b="1" dirty="0">
                <a:ea typeface="宋体" pitchFamily="2" charset="-122"/>
              </a:rPr>
              <a:t>LD</a:t>
            </a:r>
            <a:r>
              <a:rPr lang="zh-CN" altLang="en-US" sz="2000" b="1" dirty="0">
                <a:ea typeface="宋体" pitchFamily="2" charset="-122"/>
              </a:rPr>
              <a:t>的</a:t>
            </a:r>
            <a:r>
              <a:rPr lang="zh-CN" altLang="zh-CN" sz="2000" b="1" dirty="0" smtClean="0">
                <a:ea typeface="宋体" pitchFamily="2" charset="-122"/>
              </a:rPr>
              <a:t>尾部</a:t>
            </a:r>
            <a:r>
              <a:rPr lang="zh-CN" altLang="en-US" sz="2000" b="1" dirty="0" smtClean="0">
                <a:ea typeface="宋体" pitchFamily="2" charset="-122"/>
              </a:rPr>
              <a:t>；如果不同，则不插入</a:t>
            </a:r>
            <a:r>
              <a:rPr lang="zh-CN" altLang="zh-CN" sz="2000" b="1" dirty="0" smtClean="0">
                <a:ea typeface="宋体" pitchFamily="2" charset="-122"/>
              </a:rPr>
              <a:t>。</a:t>
            </a:r>
            <a:r>
              <a:rPr lang="zh-CN" altLang="en-US" sz="2000" dirty="0">
                <a:ea typeface="宋体" pitchFamily="2" charset="-122"/>
              </a:rPr>
              <a:t>重复</a:t>
            </a:r>
            <a:r>
              <a:rPr lang="zh-CN" altLang="zh-CN" sz="2000" dirty="0">
                <a:ea typeface="宋体" pitchFamily="2" charset="-122"/>
              </a:rPr>
              <a:t>执行</a:t>
            </a:r>
            <a:r>
              <a:rPr lang="zh-CN" altLang="en-US" sz="2000" dirty="0">
                <a:ea typeface="宋体" pitchFamily="2" charset="-122"/>
              </a:rPr>
              <a:t>操作</a:t>
            </a:r>
            <a:r>
              <a:rPr lang="zh-CN" altLang="zh-CN" sz="2000" dirty="0">
                <a:ea typeface="宋体" pitchFamily="2" charset="-122"/>
              </a:rPr>
              <a:t>，直到</a:t>
            </a:r>
            <a:r>
              <a:rPr lang="en-US" altLang="zh-CN" sz="2000" dirty="0">
                <a:ea typeface="宋体" pitchFamily="2" charset="-122"/>
              </a:rPr>
              <a:t>LB</a:t>
            </a:r>
            <a:r>
              <a:rPr lang="zh-CN" altLang="en-US" sz="2000" dirty="0">
                <a:ea typeface="宋体" pitchFamily="2" charset="-122"/>
              </a:rPr>
              <a:t>中的</a:t>
            </a:r>
            <a:r>
              <a:rPr lang="zh-CN" altLang="zh-CN" sz="2000" dirty="0">
                <a:ea typeface="宋体" pitchFamily="2" charset="-122"/>
              </a:rPr>
              <a:t>最后一个元素</a:t>
            </a:r>
            <a:r>
              <a:rPr lang="zh-CN" altLang="en-US" sz="2000" dirty="0">
                <a:ea typeface="宋体" pitchFamily="2" charset="-122"/>
              </a:rPr>
              <a:t>为止</a:t>
            </a:r>
            <a:r>
              <a:rPr lang="zh-CN" altLang="zh-CN" sz="2000" dirty="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035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035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9626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78911" y="1628800"/>
            <a:ext cx="8551614" cy="5040560"/>
          </a:xfrm>
        </p:spPr>
        <p:txBody>
          <a:bodyPr/>
          <a:lstStyle/>
          <a:p>
            <a:pPr marL="0" indent="0">
              <a:lnSpc>
                <a:spcPts val="33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二、集合求交</a:t>
            </a:r>
            <a:endParaRPr lang="en-US" altLang="zh-CN" b="1" dirty="0" smtClean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【</a:t>
            </a:r>
            <a:r>
              <a:rPr lang="zh-CN" altLang="en-US" sz="2000" dirty="0" smtClean="0">
                <a:ea typeface="宋体" pitchFamily="2" charset="-122"/>
              </a:rPr>
              <a:t>算法描述</a:t>
            </a:r>
            <a:r>
              <a:rPr lang="en-US" altLang="zh-CN" sz="2000" dirty="0" smtClean="0">
                <a:ea typeface="宋体" pitchFamily="2" charset="-122"/>
              </a:rPr>
              <a:t>】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LD=LA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∩LB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，增加辅助存储空间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LD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void Intersection(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LA,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LB, </a:t>
            </a:r>
            <a:r>
              <a:rPr lang="en-US" altLang="zh-CN" sz="2000" dirty="0" err="1">
                <a:ea typeface="宋体" pitchFamily="2" charset="-122"/>
              </a:rPr>
              <a:t>SqList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&amp;</a:t>
            </a:r>
            <a:r>
              <a:rPr lang="en-US" altLang="zh-CN" sz="2000" dirty="0">
                <a:ea typeface="宋体" pitchFamily="2" charset="-122"/>
              </a:rPr>
              <a:t>LD) 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e;int</a:t>
            </a:r>
            <a:r>
              <a:rPr lang="en-US" altLang="zh-CN" sz="2000" dirty="0" smtClean="0">
                <a:ea typeface="宋体" pitchFamily="2" charset="-122"/>
              </a:rPr>
              <a:t> j=0;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m=</a:t>
            </a:r>
            <a:r>
              <a:rPr lang="en-US" altLang="zh-CN" sz="2000" dirty="0" err="1" smtClean="0">
                <a:ea typeface="宋体" pitchFamily="2" charset="-122"/>
              </a:rPr>
              <a:t>ListLength</a:t>
            </a:r>
            <a:r>
              <a:rPr lang="en-US" altLang="zh-CN" sz="2000" dirty="0" smtClean="0">
                <a:ea typeface="宋体" pitchFamily="2" charset="-122"/>
              </a:rPr>
              <a:t>(LA);            </a:t>
            </a:r>
            <a:r>
              <a:rPr lang="en-US" altLang="zh-CN" sz="2000" dirty="0">
                <a:ea typeface="宋体" pitchFamily="2" charset="-122"/>
              </a:rPr>
              <a:t>// </a:t>
            </a:r>
            <a:r>
              <a:rPr lang="zh-CN" altLang="en-US" sz="2000" dirty="0">
                <a:ea typeface="宋体" pitchFamily="2" charset="-122"/>
              </a:rPr>
              <a:t>求线性表的长度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</a:t>
            </a:r>
            <a:r>
              <a:rPr lang="zh-CN" altLang="en-US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n=</a:t>
            </a:r>
            <a:r>
              <a:rPr lang="en-US" altLang="zh-CN" sz="2000" dirty="0" err="1">
                <a:ea typeface="宋体" pitchFamily="2" charset="-122"/>
              </a:rPr>
              <a:t>ListLength</a:t>
            </a:r>
            <a:r>
              <a:rPr lang="en-US" altLang="zh-CN" sz="2000" dirty="0">
                <a:ea typeface="宋体" pitchFamily="2" charset="-122"/>
              </a:rPr>
              <a:t>(LB);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en-US" altLang="zh-CN" sz="2000" dirty="0" smtClean="0">
                <a:ea typeface="宋体" pitchFamily="2" charset="-122"/>
              </a:rPr>
              <a:t>   for(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i=1</a:t>
            </a:r>
            <a:r>
              <a:rPr lang="en-US" altLang="zh-CN" sz="2000" dirty="0">
                <a:ea typeface="宋体" pitchFamily="2" charset="-122"/>
              </a:rPr>
              <a:t>; </a:t>
            </a:r>
            <a:r>
              <a:rPr lang="en-US" altLang="zh-CN" sz="2000" dirty="0" smtClean="0">
                <a:ea typeface="宋体" pitchFamily="2" charset="-122"/>
              </a:rPr>
              <a:t> i</a:t>
            </a:r>
            <a:r>
              <a:rPr lang="en-US" altLang="zh-CN" sz="2000" dirty="0">
                <a:ea typeface="宋体" pitchFamily="2" charset="-122"/>
              </a:rPr>
              <a:t>&lt;=n; </a:t>
            </a:r>
            <a:r>
              <a:rPr lang="en-US" altLang="zh-CN" sz="2000" dirty="0" smtClean="0">
                <a:ea typeface="宋体" pitchFamily="2" charset="-122"/>
              </a:rPr>
              <a:t> i</a:t>
            </a:r>
            <a:r>
              <a:rPr lang="en-US" altLang="zh-CN" sz="2000" dirty="0">
                <a:ea typeface="宋体" pitchFamily="2" charset="-122"/>
              </a:rPr>
              <a:t>++) </a:t>
            </a:r>
            <a:r>
              <a:rPr lang="en-US" altLang="zh-CN" sz="2000" dirty="0" smtClean="0">
                <a:ea typeface="宋体" pitchFamily="2" charset="-122"/>
              </a:rPr>
              <a:t>           //</a:t>
            </a:r>
            <a:r>
              <a:rPr lang="en-US" altLang="zh-CN" sz="2000" dirty="0">
                <a:ea typeface="宋体" pitchFamily="2" charset="-122"/>
              </a:rPr>
              <a:t>for</a:t>
            </a:r>
            <a:r>
              <a:rPr lang="zh-CN" altLang="en-US" sz="2000" dirty="0">
                <a:ea typeface="宋体" pitchFamily="2" charset="-122"/>
              </a:rPr>
              <a:t>语句内部定义变量</a:t>
            </a:r>
            <a:r>
              <a:rPr lang="en-US" altLang="zh-CN" sz="2000" dirty="0">
                <a:ea typeface="宋体" pitchFamily="2" charset="-122"/>
              </a:rPr>
              <a:t>i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 {   </a:t>
            </a:r>
            <a:r>
              <a:rPr lang="en-US" altLang="zh-CN" sz="2000" dirty="0" err="1" smtClean="0">
                <a:ea typeface="宋体" pitchFamily="2" charset="-122"/>
              </a:rPr>
              <a:t>GetElem</a:t>
            </a:r>
            <a:r>
              <a:rPr lang="en-US" altLang="zh-CN" sz="2000" dirty="0" smtClean="0">
                <a:ea typeface="宋体" pitchFamily="2" charset="-122"/>
              </a:rPr>
              <a:t>(LB, i, e</a:t>
            </a:r>
            <a:r>
              <a:rPr lang="en-US" altLang="zh-CN" sz="2000" dirty="0">
                <a:ea typeface="宋体" pitchFamily="2" charset="-122"/>
              </a:rPr>
              <a:t>);          </a:t>
            </a:r>
            <a:r>
              <a:rPr lang="en-US" altLang="zh-CN" sz="2000" dirty="0" smtClean="0">
                <a:ea typeface="宋体" pitchFamily="2" charset="-122"/>
              </a:rPr>
              <a:t>   // </a:t>
            </a:r>
            <a:r>
              <a:rPr lang="zh-CN" altLang="en-US" sz="2000" dirty="0" smtClean="0">
                <a:ea typeface="宋体" pitchFamily="2" charset="-122"/>
              </a:rPr>
              <a:t>从</a:t>
            </a:r>
            <a:r>
              <a:rPr lang="en-US" altLang="zh-CN" sz="2000" dirty="0">
                <a:ea typeface="宋体" pitchFamily="2" charset="-122"/>
              </a:rPr>
              <a:t>LB</a:t>
            </a:r>
            <a:r>
              <a:rPr lang="zh-CN" altLang="en-US" sz="2000" dirty="0">
                <a:ea typeface="宋体" pitchFamily="2" charset="-122"/>
              </a:rPr>
              <a:t>中取出第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</a:t>
            </a:r>
            <a:r>
              <a:rPr lang="zh-CN" altLang="en-US" sz="2000" dirty="0" smtClean="0">
                <a:ea typeface="宋体" pitchFamily="2" charset="-122"/>
              </a:rPr>
              <a:t>元素</a:t>
            </a:r>
            <a:r>
              <a:rPr lang="en-US" altLang="zh-CN" sz="2000" dirty="0" smtClean="0">
                <a:ea typeface="宋体" pitchFamily="2" charset="-122"/>
              </a:rPr>
              <a:t>e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en-US" altLang="zh-CN" sz="2000" dirty="0">
                <a:ea typeface="宋体" pitchFamily="2" charset="-122"/>
              </a:rPr>
              <a:t>if( </a:t>
            </a:r>
            <a:r>
              <a:rPr lang="en-US" altLang="zh-CN" sz="2000" dirty="0" err="1">
                <a:ea typeface="宋体" pitchFamily="2" charset="-122"/>
              </a:rPr>
              <a:t>LocateElem</a:t>
            </a:r>
            <a:r>
              <a:rPr lang="en-US" altLang="zh-CN" sz="2000" dirty="0">
                <a:ea typeface="宋体" pitchFamily="2" charset="-122"/>
              </a:rPr>
              <a:t>(LA</a:t>
            </a:r>
            <a:r>
              <a:rPr lang="en-US" altLang="zh-CN" sz="2000" dirty="0" smtClean="0">
                <a:ea typeface="宋体" pitchFamily="2" charset="-122"/>
              </a:rPr>
              <a:t>, e</a:t>
            </a:r>
            <a:r>
              <a:rPr lang="en-US" altLang="zh-CN" sz="2000" dirty="0">
                <a:ea typeface="宋体" pitchFamily="2" charset="-122"/>
              </a:rPr>
              <a:t>) )     </a:t>
            </a:r>
            <a:r>
              <a:rPr lang="en-US" altLang="zh-CN" sz="2000" dirty="0" smtClean="0">
                <a:ea typeface="宋体" pitchFamily="2" charset="-122"/>
              </a:rPr>
              <a:t> // LA</a:t>
            </a:r>
            <a:r>
              <a:rPr lang="zh-CN" altLang="en-US" sz="2000" dirty="0">
                <a:ea typeface="宋体" pitchFamily="2" charset="-122"/>
              </a:rPr>
              <a:t>中存在元素</a:t>
            </a:r>
            <a:r>
              <a:rPr lang="en-US" altLang="zh-CN" sz="2000" dirty="0" smtClean="0">
                <a:ea typeface="宋体" pitchFamily="2" charset="-122"/>
              </a:rPr>
              <a:t>e</a:t>
            </a:r>
            <a:r>
              <a:rPr lang="zh-CN" altLang="en-US" sz="2000" dirty="0" smtClean="0">
                <a:ea typeface="宋体" pitchFamily="2" charset="-122"/>
              </a:rPr>
              <a:t>，则插入</a:t>
            </a:r>
            <a:r>
              <a:rPr lang="en-US" altLang="zh-CN" sz="2000" dirty="0" smtClean="0">
                <a:ea typeface="宋体" pitchFamily="2" charset="-122"/>
              </a:rPr>
              <a:t>LD</a:t>
            </a:r>
            <a:r>
              <a:rPr lang="zh-CN" altLang="en-US" sz="2000" dirty="0" smtClean="0">
                <a:ea typeface="宋体" pitchFamily="2" charset="-122"/>
              </a:rPr>
              <a:t>尾部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	    </a:t>
            </a:r>
            <a:r>
              <a:rPr lang="en-US" altLang="zh-CN" sz="2000" dirty="0" err="1">
                <a:ea typeface="宋体" pitchFamily="2" charset="-122"/>
              </a:rPr>
              <a:t>ListInsert</a:t>
            </a:r>
            <a:r>
              <a:rPr lang="en-US" altLang="zh-CN" sz="2000" dirty="0">
                <a:ea typeface="宋体" pitchFamily="2" charset="-122"/>
              </a:rPr>
              <a:t>(LD,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++j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>
                <a:ea typeface="宋体" pitchFamily="2" charset="-122"/>
              </a:rPr>
              <a:t>e);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 }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}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978634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</a:t>
            </a:r>
            <a:r>
              <a:rPr lang="zh-CN" altLang="en-US" sz="2800" b="1" dirty="0" smtClean="0">
                <a:ea typeface="宋体" pitchFamily="2" charset="-122"/>
              </a:rPr>
              <a:t>集合运算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09566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933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933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33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9523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96193" y="1700808"/>
            <a:ext cx="8551614" cy="460851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en-US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 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算法用基本操作描述，适用于顺序存储和链式存储。  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假定</a:t>
            </a:r>
            <a:r>
              <a:rPr lang="en-US" altLang="zh-CN" sz="2000" dirty="0" smtClean="0">
                <a:ea typeface="宋体" pitchFamily="2" charset="-122"/>
              </a:rPr>
              <a:t>LB</a:t>
            </a:r>
            <a:r>
              <a:rPr lang="zh-CN" altLang="en-US" sz="2000" dirty="0" smtClean="0">
                <a:ea typeface="宋体" pitchFamily="2" charset="-122"/>
              </a:rPr>
              <a:t>中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en-US" sz="2000" dirty="0" smtClean="0">
                <a:ea typeface="宋体" pitchFamily="2" charset="-122"/>
              </a:rPr>
              <a:t>个元素数，</a:t>
            </a:r>
            <a:r>
              <a:rPr lang="en-US" altLang="zh-CN" sz="2000" dirty="0">
                <a:ea typeface="宋体" pitchFamily="2" charset="-122"/>
              </a:rPr>
              <a:t>LA</a:t>
            </a:r>
            <a:r>
              <a:rPr lang="zh-CN" altLang="en-US" sz="2000" dirty="0" smtClean="0">
                <a:ea typeface="宋体" pitchFamily="2" charset="-122"/>
              </a:rPr>
              <a:t>中</a:t>
            </a:r>
            <a:r>
              <a:rPr lang="en-US" altLang="zh-CN" sz="2000" dirty="0" smtClean="0">
                <a:ea typeface="宋体" pitchFamily="2" charset="-122"/>
              </a:rPr>
              <a:t>m</a:t>
            </a:r>
            <a:r>
              <a:rPr lang="zh-CN" altLang="en-US" sz="2000" dirty="0" smtClean="0">
                <a:ea typeface="宋体" pitchFamily="2" charset="-122"/>
              </a:rPr>
              <a:t>个元素，从</a:t>
            </a:r>
            <a:r>
              <a:rPr lang="en-US" altLang="zh-CN" sz="2000" dirty="0" smtClean="0">
                <a:ea typeface="宋体" pitchFamily="2" charset="-122"/>
              </a:rPr>
              <a:t>LB</a:t>
            </a:r>
            <a:r>
              <a:rPr lang="zh-CN" altLang="en-US" sz="2000" dirty="0" smtClean="0">
                <a:ea typeface="宋体" pitchFamily="2" charset="-122"/>
              </a:rPr>
              <a:t>取出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en-US" sz="2000" dirty="0" smtClean="0">
                <a:ea typeface="宋体" pitchFamily="2" charset="-122"/>
              </a:rPr>
              <a:t>个</a:t>
            </a:r>
            <a:r>
              <a:rPr lang="zh-CN" altLang="en-US" sz="2000" dirty="0">
                <a:ea typeface="宋体" pitchFamily="2" charset="-122"/>
              </a:rPr>
              <a:t>元素，</a:t>
            </a:r>
            <a:r>
              <a:rPr lang="zh-CN" altLang="en-US" sz="2000" dirty="0" smtClean="0">
                <a:ea typeface="宋体" pitchFamily="2" charset="-122"/>
              </a:rPr>
              <a:t>执行</a:t>
            </a:r>
            <a:r>
              <a:rPr lang="en-US" altLang="zh-CN" sz="2000" dirty="0">
                <a:ea typeface="宋体" pitchFamily="2" charset="-122"/>
              </a:rPr>
              <a:t>n</a:t>
            </a:r>
            <a:r>
              <a:rPr lang="zh-CN" altLang="en-US" sz="2000" dirty="0">
                <a:ea typeface="宋体" pitchFamily="2" charset="-122"/>
              </a:rPr>
              <a:t>次</a:t>
            </a:r>
            <a:r>
              <a:rPr lang="zh-CN" altLang="en-US" sz="2000" dirty="0" smtClean="0">
                <a:ea typeface="宋体" pitchFamily="2" charset="-122"/>
              </a:rPr>
              <a:t>循环。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 smtClean="0">
                <a:ea typeface="宋体" pitchFamily="2" charset="-122"/>
              </a:rPr>
              <a:t> 顺序存储：</a:t>
            </a:r>
            <a:r>
              <a:rPr lang="zh-CN" altLang="en-US" sz="2000" dirty="0" smtClean="0">
                <a:ea typeface="宋体" pitchFamily="2" charset="-122"/>
              </a:rPr>
              <a:t>  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</a:rPr>
              <a:t>函数</a:t>
            </a:r>
            <a:r>
              <a:rPr lang="en-US" altLang="zh-CN" sz="2000" dirty="0" err="1" smtClean="0">
                <a:ea typeface="宋体" pitchFamily="2" charset="-122"/>
              </a:rPr>
              <a:t>LocateElem</a:t>
            </a:r>
            <a:r>
              <a:rPr lang="zh-CN" altLang="en-US" sz="2000" dirty="0" smtClean="0">
                <a:ea typeface="宋体" pitchFamily="2" charset="-122"/>
              </a:rPr>
              <a:t>最多查找</a:t>
            </a:r>
            <a:r>
              <a:rPr lang="en-US" altLang="zh-CN" sz="2000" dirty="0" smtClean="0">
                <a:ea typeface="宋体" pitchFamily="2" charset="-122"/>
              </a:rPr>
              <a:t>m</a:t>
            </a:r>
            <a:r>
              <a:rPr lang="zh-CN" altLang="en-US" sz="2000" dirty="0" smtClean="0">
                <a:ea typeface="宋体" pitchFamily="2" charset="-122"/>
              </a:rPr>
              <a:t>次，</a:t>
            </a:r>
            <a:r>
              <a:rPr lang="en-US" altLang="zh-CN" sz="2000" dirty="0" err="1" smtClean="0">
                <a:ea typeface="宋体" pitchFamily="2" charset="-122"/>
              </a:rPr>
              <a:t>GetElem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err="1" smtClean="0">
                <a:ea typeface="宋体" pitchFamily="2" charset="-122"/>
              </a:rPr>
              <a:t>ListInsert</a:t>
            </a:r>
            <a:r>
              <a:rPr lang="zh-CN" altLang="en-US" sz="2000" dirty="0" smtClean="0">
                <a:ea typeface="宋体" pitchFamily="2" charset="-122"/>
              </a:rPr>
              <a:t>操作与表长无关，基本</a:t>
            </a:r>
            <a:r>
              <a:rPr lang="zh-CN" altLang="en-US" sz="2000" dirty="0">
                <a:ea typeface="宋体" pitchFamily="2" charset="-122"/>
              </a:rPr>
              <a:t>操作次数</a:t>
            </a:r>
            <a:r>
              <a:rPr lang="en-US" altLang="zh-CN" sz="2000" dirty="0">
                <a:ea typeface="宋体" pitchFamily="2" charset="-122"/>
              </a:rPr>
              <a:t>m</a:t>
            </a:r>
            <a:r>
              <a:rPr lang="zh-CN" altLang="zh-CN" sz="2000" dirty="0">
                <a:ea typeface="宋体" pitchFamily="2" charset="-122"/>
              </a:rPr>
              <a:t>×</a:t>
            </a:r>
            <a:r>
              <a:rPr lang="en-US" altLang="zh-CN" sz="2000" dirty="0">
                <a:ea typeface="宋体" pitchFamily="2" charset="-122"/>
              </a:rPr>
              <a:t>n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zh-CN" altLang="en-US" sz="2000" dirty="0" smtClean="0">
                <a:solidFill>
                  <a:srgbClr val="C00000"/>
                </a:solidFill>
                <a:ea typeface="宋体" pitchFamily="2" charset="-122"/>
              </a:rPr>
              <a:t>时间复杂度：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O(m</a:t>
            </a:r>
            <a:r>
              <a:rPr lang="zh-CN" altLang="zh-CN" sz="2000" dirty="0">
                <a:solidFill>
                  <a:srgbClr val="C00000"/>
                </a:solidFill>
                <a:ea typeface="宋体" pitchFamily="2" charset="-122"/>
              </a:rPr>
              <a:t>×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 smtClean="0">
                <a:ea typeface="宋体" pitchFamily="2" charset="-122"/>
              </a:rPr>
              <a:t>  链式存储：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en-US" altLang="zh-CN" sz="2000" b="1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ListInsert</a:t>
            </a:r>
            <a:r>
              <a:rPr lang="zh-CN" altLang="en-US" sz="2000" dirty="0">
                <a:ea typeface="宋体" pitchFamily="2" charset="-122"/>
              </a:rPr>
              <a:t>操作与表长无关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en-US" altLang="zh-CN" sz="2000" dirty="0" err="1" smtClean="0">
                <a:ea typeface="宋体" pitchFamily="2" charset="-122"/>
              </a:rPr>
              <a:t>GetElem</a:t>
            </a:r>
            <a:r>
              <a:rPr lang="zh-CN" altLang="en-US" sz="2000" dirty="0" smtClean="0">
                <a:ea typeface="宋体" pitchFamily="2" charset="-122"/>
              </a:rPr>
              <a:t>的执行时间与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en-US" sz="2000" dirty="0" smtClean="0">
                <a:ea typeface="宋体" pitchFamily="2" charset="-122"/>
              </a:rPr>
              <a:t>成正比，</a:t>
            </a:r>
            <a:r>
              <a:rPr lang="en-US" altLang="zh-CN" sz="2000" dirty="0" err="1" smtClean="0">
                <a:ea typeface="宋体" pitchFamily="2" charset="-122"/>
              </a:rPr>
              <a:t>LocateElem</a:t>
            </a:r>
            <a:r>
              <a:rPr lang="zh-CN" altLang="en-US" sz="2000" dirty="0" smtClean="0">
                <a:ea typeface="宋体" pitchFamily="2" charset="-122"/>
              </a:rPr>
              <a:t>的执行时间与</a:t>
            </a:r>
            <a:r>
              <a:rPr lang="en-US" altLang="zh-CN" sz="2000" dirty="0" smtClean="0">
                <a:ea typeface="宋体" pitchFamily="2" charset="-122"/>
              </a:rPr>
              <a:t>m</a:t>
            </a:r>
            <a:r>
              <a:rPr lang="zh-CN" altLang="en-US" sz="2000" dirty="0" smtClean="0">
                <a:ea typeface="宋体" pitchFamily="2" charset="-122"/>
              </a:rPr>
              <a:t>成正比，基本</a:t>
            </a:r>
            <a:r>
              <a:rPr lang="zh-CN" altLang="en-US" sz="2000" dirty="0">
                <a:ea typeface="宋体" pitchFamily="2" charset="-122"/>
              </a:rPr>
              <a:t>操作</a:t>
            </a:r>
            <a:r>
              <a:rPr lang="zh-CN" altLang="en-US" sz="2000" dirty="0" smtClean="0">
                <a:ea typeface="宋体" pitchFamily="2" charset="-122"/>
              </a:rPr>
              <a:t>次数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zh-CN" sz="2000" dirty="0" smtClean="0">
                <a:ea typeface="宋体" pitchFamily="2" charset="-122"/>
              </a:rPr>
              <a:t>×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n+m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r>
              <a:rPr lang="zh-CN" altLang="en-US" sz="2000" dirty="0" smtClean="0">
                <a:ea typeface="宋体" pitchFamily="2" charset="-122"/>
              </a:rPr>
              <a:t>，假定</a:t>
            </a:r>
            <a:r>
              <a:rPr lang="en-US" altLang="zh-CN" sz="2000" dirty="0" smtClean="0">
                <a:ea typeface="宋体" pitchFamily="2" charset="-122"/>
              </a:rPr>
              <a:t>m&gt;n</a:t>
            </a:r>
            <a:r>
              <a:rPr lang="zh-CN" altLang="en-US" sz="2000" dirty="0" smtClean="0">
                <a:ea typeface="宋体" pitchFamily="2" charset="-122"/>
              </a:rPr>
              <a:t>，则有：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rgbClr val="C00000"/>
                </a:solidFill>
                <a:ea typeface="宋体" pitchFamily="2" charset="-122"/>
              </a:rPr>
              <a:t>时间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复杂度：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O(m</a:t>
            </a:r>
            <a:r>
              <a:rPr lang="zh-CN" altLang="zh-CN" sz="2000" dirty="0">
                <a:solidFill>
                  <a:srgbClr val="C00000"/>
                </a:solidFill>
                <a:ea typeface="宋体" pitchFamily="2" charset="-122"/>
              </a:rPr>
              <a:t>×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n)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2000" b="1" dirty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</a:t>
            </a:r>
            <a:r>
              <a:rPr lang="zh-CN" altLang="en-US" sz="2800" b="1" dirty="0" smtClean="0">
                <a:ea typeface="宋体" pitchFamily="2" charset="-122"/>
              </a:rPr>
              <a:t>集合运算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2" name="Rectangle 148"/>
          <p:cNvSpPr txBox="1">
            <a:spLocks noChangeArrowheads="1"/>
          </p:cNvSpPr>
          <p:nvPr/>
        </p:nvSpPr>
        <p:spPr bwMode="auto">
          <a:xfrm>
            <a:off x="1956032" y="1864902"/>
            <a:ext cx="6333197" cy="21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存储结构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动态数组：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#define   MAXSIZE  100      //</a:t>
            </a:r>
            <a:r>
              <a:rPr lang="zh-CN" altLang="en-US" sz="2000" dirty="0" smtClean="0"/>
              <a:t>最大元素个数</a:t>
            </a:r>
            <a:endParaRPr lang="en-US" altLang="zh-CN" sz="2000" dirty="0" smtClean="0"/>
          </a:p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err="1" smtClean="0">
                <a:ea typeface="宋体" pitchFamily="2" charset="-122"/>
              </a:rPr>
              <a:t>typedef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struct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*</a:t>
            </a:r>
            <a:r>
              <a:rPr lang="en-US" altLang="zh-CN" sz="2000" dirty="0" err="1" smtClean="0">
                <a:ea typeface="宋体" pitchFamily="2" charset="-122"/>
              </a:rPr>
              <a:t>elem</a:t>
            </a:r>
            <a:r>
              <a:rPr lang="en-US" altLang="zh-CN" sz="2000" dirty="0" smtClean="0">
                <a:ea typeface="宋体" pitchFamily="2" charset="-122"/>
              </a:rPr>
              <a:t>;         //</a:t>
            </a:r>
            <a:r>
              <a:rPr lang="zh-CN" sz="2000" dirty="0" smtClean="0">
                <a:ea typeface="宋体" pitchFamily="2" charset="-122"/>
              </a:rPr>
              <a:t>指针变量，</a:t>
            </a:r>
            <a:r>
              <a:rPr lang="zh-CN" altLang="en-US" sz="2000" dirty="0" smtClean="0">
                <a:ea typeface="宋体" pitchFamily="2" charset="-122"/>
              </a:rPr>
              <a:t>动态数组；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  length;                   //</a:t>
            </a:r>
            <a:r>
              <a:rPr lang="zh-CN" sz="2000" dirty="0" smtClean="0">
                <a:ea typeface="宋体" pitchFamily="2" charset="-122"/>
              </a:rPr>
              <a:t>当前元素个数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} 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;                              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14" name="Rectangle 148"/>
          <p:cNvSpPr txBox="1">
            <a:spLocks noChangeArrowheads="1"/>
          </p:cNvSpPr>
          <p:nvPr/>
        </p:nvSpPr>
        <p:spPr bwMode="auto">
          <a:xfrm>
            <a:off x="2021460" y="4221088"/>
            <a:ext cx="6871020" cy="211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存储结构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静态数组：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#define   MAXSIZE  100      //</a:t>
            </a:r>
            <a:r>
              <a:rPr lang="zh-CN" altLang="en-US" sz="2000" dirty="0" smtClean="0"/>
              <a:t>最大元素个数</a:t>
            </a:r>
            <a:endParaRPr lang="en-US" altLang="zh-CN" sz="2000" dirty="0" smtClean="0"/>
          </a:p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err="1" smtClean="0">
                <a:ea typeface="宋体" pitchFamily="2" charset="-122"/>
              </a:rPr>
              <a:t>typedef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struct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elem</a:t>
            </a:r>
            <a:r>
              <a:rPr lang="en-US" altLang="zh-CN" sz="2000" dirty="0" smtClean="0">
                <a:ea typeface="宋体" pitchFamily="2" charset="-122"/>
              </a:rPr>
              <a:t>[</a:t>
            </a:r>
            <a:r>
              <a:rPr lang="en-US" altLang="zh-CN" sz="2000" dirty="0"/>
              <a:t>MAXSIZE</a:t>
            </a:r>
            <a:r>
              <a:rPr lang="en-US" altLang="zh-CN" sz="2000" dirty="0" smtClean="0">
                <a:ea typeface="宋体" pitchFamily="2" charset="-122"/>
              </a:rPr>
              <a:t>];     //</a:t>
            </a:r>
            <a:r>
              <a:rPr lang="zh-CN" altLang="en-US" sz="2000" dirty="0" smtClean="0">
                <a:ea typeface="宋体" pitchFamily="2" charset="-122"/>
              </a:rPr>
              <a:t>静态数组；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  length;                               //</a:t>
            </a:r>
            <a:r>
              <a:rPr lang="zh-CN" sz="2000" dirty="0" smtClean="0">
                <a:ea typeface="宋体" pitchFamily="2" charset="-122"/>
              </a:rPr>
              <a:t>当前元素个数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} 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;                        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83" y="18303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内容回顾：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138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41112" y="2348880"/>
            <a:ext cx="8461775" cy="4032448"/>
          </a:xfrm>
        </p:spPr>
        <p:txBody>
          <a:bodyPr/>
          <a:lstStyle/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【</a:t>
            </a:r>
            <a:r>
              <a:rPr lang="zh-CN" altLang="zh-CN" b="1" dirty="0" smtClean="0">
                <a:ea typeface="宋体" pitchFamily="2" charset="-122"/>
              </a:rPr>
              <a:t>问题描述</a:t>
            </a:r>
            <a:r>
              <a:rPr lang="en-US" altLang="zh-CN" b="1" dirty="0" smtClean="0">
                <a:ea typeface="宋体" pitchFamily="2" charset="-122"/>
              </a:rPr>
              <a:t>】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en-US" dirty="0" smtClean="0">
                <a:ea typeface="宋体" pitchFamily="2" charset="-122"/>
              </a:rPr>
              <a:t>有序表：</a:t>
            </a:r>
            <a:r>
              <a:rPr lang="zh-CN" altLang="zh-CN" dirty="0" smtClean="0">
                <a:ea typeface="宋体" pitchFamily="2" charset="-122"/>
              </a:rPr>
              <a:t>数据元素按取值非递减或非递增有序排列。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zh-CN" altLang="en-US" dirty="0" smtClean="0">
                <a:ea typeface="宋体" pitchFamily="2" charset="-122"/>
              </a:rPr>
              <a:t>假定</a:t>
            </a:r>
            <a:r>
              <a:rPr lang="zh-CN" altLang="zh-CN" dirty="0" smtClean="0">
                <a:ea typeface="宋体" pitchFamily="2" charset="-122"/>
              </a:rPr>
              <a:t>非递减有序表</a:t>
            </a:r>
            <a:r>
              <a:rPr lang="en-US" altLang="zh-CN" dirty="0" smtClean="0">
                <a:ea typeface="宋体" pitchFamily="2" charset="-122"/>
              </a:rPr>
              <a:t>LA</a:t>
            </a:r>
            <a:r>
              <a:rPr lang="zh-CN" altLang="zh-CN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LB</a:t>
            </a:r>
            <a:r>
              <a:rPr lang="zh-CN" altLang="zh-CN" dirty="0" smtClean="0">
                <a:ea typeface="宋体" pitchFamily="2" charset="-122"/>
              </a:rPr>
              <a:t>，将</a:t>
            </a:r>
            <a:r>
              <a:rPr lang="en-US" altLang="zh-CN" dirty="0" smtClean="0">
                <a:ea typeface="宋体" pitchFamily="2" charset="-122"/>
              </a:rPr>
              <a:t>LA</a:t>
            </a:r>
            <a:r>
              <a:rPr lang="zh-CN" altLang="zh-CN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LB</a:t>
            </a:r>
            <a:r>
              <a:rPr lang="zh-CN" altLang="zh-CN" dirty="0" smtClean="0">
                <a:ea typeface="宋体" pitchFamily="2" charset="-122"/>
              </a:rPr>
              <a:t>归并</a:t>
            </a:r>
            <a:r>
              <a:rPr lang="zh-CN" altLang="en-US" dirty="0" smtClean="0">
                <a:ea typeface="宋体" pitchFamily="2" charset="-122"/>
              </a:rPr>
              <a:t>到</a:t>
            </a:r>
            <a:r>
              <a:rPr lang="zh-CN" altLang="zh-CN" dirty="0" smtClean="0">
                <a:ea typeface="宋体" pitchFamily="2" charset="-122"/>
              </a:rPr>
              <a:t>线性表</a:t>
            </a:r>
            <a:r>
              <a:rPr lang="en-US" altLang="zh-CN" dirty="0" smtClean="0">
                <a:ea typeface="宋体" pitchFamily="2" charset="-122"/>
              </a:rPr>
              <a:t>LC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要求</a:t>
            </a:r>
            <a:r>
              <a:rPr lang="en-US" altLang="zh-CN" dirty="0" smtClean="0">
                <a:ea typeface="宋体" pitchFamily="2" charset="-122"/>
              </a:rPr>
              <a:t>LC</a:t>
            </a:r>
            <a:r>
              <a:rPr lang="zh-CN" altLang="zh-CN" dirty="0" smtClean="0">
                <a:ea typeface="宋体" pitchFamily="2" charset="-122"/>
              </a:rPr>
              <a:t>中的数据元素仍按取值非递减有序排列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solidFill>
                  <a:srgbClr val="C00000"/>
                </a:solidFill>
                <a:ea typeface="宋体" pitchFamily="2" charset="-122"/>
              </a:rPr>
              <a:t>允许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LC</a:t>
            </a:r>
            <a:r>
              <a:rPr lang="zh-CN" altLang="zh-CN" dirty="0" smtClean="0">
                <a:solidFill>
                  <a:srgbClr val="C00000"/>
                </a:solidFill>
                <a:ea typeface="宋体" pitchFamily="2" charset="-122"/>
              </a:rPr>
              <a:t>中出现相同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</a:rPr>
              <a:t>的</a:t>
            </a:r>
            <a:r>
              <a:rPr lang="zh-CN" altLang="zh-CN" dirty="0" smtClean="0">
                <a:solidFill>
                  <a:srgbClr val="C00000"/>
                </a:solidFill>
                <a:ea typeface="宋体" pitchFamily="2" charset="-122"/>
              </a:rPr>
              <a:t>数据元素</a:t>
            </a:r>
            <a:r>
              <a:rPr lang="zh-CN" altLang="zh-CN" dirty="0" smtClean="0">
                <a:ea typeface="宋体" pitchFamily="2" charset="-122"/>
              </a:rPr>
              <a:t>。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LA=(</a:t>
            </a:r>
            <a:r>
              <a:rPr lang="en-US" altLang="zh-CN" dirty="0">
                <a:ea typeface="宋体" pitchFamily="2" charset="-122"/>
              </a:rPr>
              <a:t>1,    3,    5, 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7,    9</a:t>
            </a:r>
            <a:r>
              <a:rPr lang="en-US" altLang="zh-CN" dirty="0">
                <a:ea typeface="宋体" pitchFamily="2" charset="-122"/>
              </a:rPr>
              <a:t>)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LB=(</a:t>
            </a:r>
            <a:r>
              <a:rPr lang="en-US" altLang="zh-CN" dirty="0">
                <a:solidFill>
                  <a:srgbClr val="FF00FF"/>
                </a:solidFill>
                <a:ea typeface="宋体" pitchFamily="2" charset="-122"/>
              </a:rPr>
              <a:t>7,    9,   </a:t>
            </a:r>
            <a:r>
              <a:rPr lang="en-US" altLang="zh-CN" dirty="0">
                <a:ea typeface="宋体" pitchFamily="2" charset="-122"/>
              </a:rPr>
              <a:t>11,   13,  15)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LC=(1,    3,    5,   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7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,   </a:t>
            </a:r>
            <a:r>
              <a:rPr lang="en-US" altLang="zh-CN" dirty="0" smtClean="0">
                <a:solidFill>
                  <a:srgbClr val="FF00FF"/>
                </a:solidFill>
                <a:ea typeface="宋体" pitchFamily="2" charset="-122"/>
              </a:rPr>
              <a:t>7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ea typeface="宋体" pitchFamily="2" charset="-122"/>
              </a:rPr>
              <a:t>9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,  </a:t>
            </a:r>
            <a:r>
              <a:rPr lang="en-US" altLang="zh-CN" dirty="0" smtClean="0">
                <a:solidFill>
                  <a:srgbClr val="FF00FF"/>
                </a:solidFill>
                <a:ea typeface="宋体" pitchFamily="2" charset="-122"/>
              </a:rPr>
              <a:t>9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,   </a:t>
            </a:r>
            <a:r>
              <a:rPr lang="en-US" altLang="zh-CN" dirty="0">
                <a:ea typeface="宋体" pitchFamily="2" charset="-122"/>
              </a:rPr>
              <a:t>11,   13,  15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61995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28754" y="1700808"/>
            <a:ext cx="225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一、顺序存储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4199022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138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13207" y="2204864"/>
            <a:ext cx="8552184" cy="4176464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】——</a:t>
            </a:r>
            <a:r>
              <a:rPr lang="zh-CN" altLang="en-US" sz="2000" b="1" dirty="0">
                <a:ea typeface="宋体" pitchFamily="2" charset="-122"/>
              </a:rPr>
              <a:t>创建</a:t>
            </a:r>
            <a:r>
              <a:rPr lang="en-US" altLang="zh-CN" sz="2000" b="1" dirty="0">
                <a:ea typeface="宋体" pitchFamily="2" charset="-122"/>
              </a:rPr>
              <a:t>LA</a:t>
            </a:r>
            <a:r>
              <a:rPr lang="zh-CN" altLang="en-US" sz="2000" b="1" dirty="0">
                <a:ea typeface="宋体" pitchFamily="2" charset="-122"/>
              </a:rPr>
              <a:t>和</a:t>
            </a:r>
            <a:r>
              <a:rPr lang="en-US" altLang="zh-CN" sz="2000" b="1" dirty="0">
                <a:ea typeface="宋体" pitchFamily="2" charset="-122"/>
              </a:rPr>
              <a:t>LB</a:t>
            </a:r>
            <a:r>
              <a:rPr lang="zh-CN" altLang="en-US" sz="2000" b="1" dirty="0">
                <a:ea typeface="宋体" pitchFamily="2" charset="-122"/>
              </a:rPr>
              <a:t>，</a:t>
            </a:r>
            <a:r>
              <a:rPr lang="zh-CN" altLang="en-US" sz="2000" b="1" dirty="0" smtClean="0">
                <a:ea typeface="宋体" pitchFamily="2" charset="-122"/>
              </a:rPr>
              <a:t>指针赋值</a:t>
            </a:r>
            <a:endParaRPr lang="zh-CN" altLang="zh-CN" sz="2000" b="1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*pa, *</a:t>
            </a:r>
            <a:r>
              <a:rPr lang="en-US" altLang="zh-CN" sz="2000" dirty="0" err="1">
                <a:ea typeface="宋体" pitchFamily="2" charset="-122"/>
              </a:rPr>
              <a:t>pb</a:t>
            </a:r>
            <a:r>
              <a:rPr lang="en-US" altLang="zh-CN" sz="2000" dirty="0">
                <a:ea typeface="宋体" pitchFamily="2" charset="-122"/>
              </a:rPr>
              <a:t>, *pc, *</a:t>
            </a:r>
            <a:r>
              <a:rPr lang="en-US" altLang="zh-CN" sz="2000" dirty="0" err="1">
                <a:ea typeface="宋体" pitchFamily="2" charset="-122"/>
              </a:rPr>
              <a:t>pa_last</a:t>
            </a:r>
            <a:r>
              <a:rPr lang="en-US" altLang="zh-CN" sz="2000" dirty="0">
                <a:ea typeface="宋体" pitchFamily="2" charset="-122"/>
              </a:rPr>
              <a:t>, *</a:t>
            </a:r>
            <a:r>
              <a:rPr lang="en-US" altLang="zh-CN" sz="2000" dirty="0" err="1">
                <a:ea typeface="宋体" pitchFamily="2" charset="-122"/>
              </a:rPr>
              <a:t>pb_last</a:t>
            </a:r>
            <a:r>
              <a:rPr lang="en-US" altLang="zh-CN" sz="2000" dirty="0">
                <a:ea typeface="宋体" pitchFamily="2" charset="-122"/>
              </a:rPr>
              <a:t>;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pa </a:t>
            </a:r>
            <a:r>
              <a:rPr lang="en-US" altLang="zh-CN" sz="2000" dirty="0">
                <a:ea typeface="宋体" pitchFamily="2" charset="-122"/>
              </a:rPr>
              <a:t>= </a:t>
            </a:r>
            <a:r>
              <a:rPr lang="en-US" altLang="zh-CN" sz="2000" dirty="0" err="1">
                <a:ea typeface="宋体" pitchFamily="2" charset="-122"/>
              </a:rPr>
              <a:t>LA.elem</a:t>
            </a:r>
            <a:r>
              <a:rPr lang="en-US" altLang="zh-CN" sz="2000" dirty="0">
                <a:ea typeface="宋体" pitchFamily="2" charset="-122"/>
              </a:rPr>
              <a:t>; </a:t>
            </a:r>
            <a:r>
              <a:rPr lang="en-US" altLang="zh-CN" sz="2000" dirty="0" smtClean="0">
                <a:ea typeface="宋体" pitchFamily="2" charset="-122"/>
              </a:rPr>
              <a:t>      //</a:t>
            </a:r>
            <a:r>
              <a:rPr lang="en-US" altLang="zh-CN" sz="2000" dirty="0">
                <a:ea typeface="宋体" pitchFamily="2" charset="-122"/>
              </a:rPr>
              <a:t>pa</a:t>
            </a:r>
            <a:r>
              <a:rPr lang="zh-CN" altLang="en-US" sz="2000" dirty="0">
                <a:ea typeface="宋体" pitchFamily="2" charset="-122"/>
              </a:rPr>
              <a:t>和</a:t>
            </a:r>
            <a:r>
              <a:rPr lang="en-US" altLang="zh-CN" sz="2000" dirty="0" err="1">
                <a:ea typeface="宋体" pitchFamily="2" charset="-122"/>
              </a:rPr>
              <a:t>pb</a:t>
            </a:r>
            <a:r>
              <a:rPr lang="zh-CN" altLang="en-US" sz="2000" dirty="0">
                <a:ea typeface="宋体" pitchFamily="2" charset="-122"/>
              </a:rPr>
              <a:t>初值均指向第一个元素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en-US" altLang="zh-CN" sz="2000" dirty="0" err="1" smtClean="0">
                <a:ea typeface="宋体" pitchFamily="2" charset="-122"/>
              </a:rPr>
              <a:t>pb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= </a:t>
            </a:r>
            <a:r>
              <a:rPr lang="en-US" altLang="zh-CN" sz="2000" dirty="0" err="1">
                <a:ea typeface="宋体" pitchFamily="2" charset="-122"/>
              </a:rPr>
              <a:t>LB.elem</a:t>
            </a:r>
            <a:r>
              <a:rPr lang="en-US" altLang="zh-CN" sz="2000" dirty="0">
                <a:ea typeface="宋体" pitchFamily="2" charset="-122"/>
              </a:rPr>
              <a:t>; 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dirty="0" err="1" smtClean="0">
                <a:ea typeface="宋体" pitchFamily="2" charset="-122"/>
              </a:rPr>
              <a:t>LC.length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= </a:t>
            </a:r>
            <a:r>
              <a:rPr lang="en-US" altLang="zh-CN" sz="2000" dirty="0" err="1">
                <a:ea typeface="宋体" pitchFamily="2" charset="-122"/>
              </a:rPr>
              <a:t>LA.length</a:t>
            </a:r>
            <a:r>
              <a:rPr lang="en-US" altLang="zh-CN" sz="2000" dirty="0">
                <a:ea typeface="宋体" pitchFamily="2" charset="-122"/>
              </a:rPr>
              <a:t> + </a:t>
            </a:r>
            <a:r>
              <a:rPr lang="en-US" altLang="zh-CN" sz="2000" dirty="0" err="1">
                <a:ea typeface="宋体" pitchFamily="2" charset="-122"/>
              </a:rPr>
              <a:t>LB.length</a:t>
            </a:r>
            <a:r>
              <a:rPr lang="en-US" altLang="zh-CN" sz="2000" dirty="0">
                <a:ea typeface="宋体" pitchFamily="2" charset="-122"/>
              </a:rPr>
              <a:t>;     </a:t>
            </a:r>
            <a:r>
              <a:rPr lang="en-US" altLang="zh-CN" sz="2000" dirty="0" smtClean="0">
                <a:ea typeface="宋体" pitchFamily="2" charset="-122"/>
              </a:rPr>
              <a:t>//LC</a:t>
            </a:r>
            <a:r>
              <a:rPr lang="zh-CN" altLang="en-US" sz="2000" dirty="0" smtClean="0">
                <a:ea typeface="宋体" pitchFamily="2" charset="-122"/>
              </a:rPr>
              <a:t>为</a:t>
            </a:r>
            <a:r>
              <a:rPr lang="en-US" altLang="zh-CN" sz="2000" dirty="0" smtClean="0">
                <a:ea typeface="宋体" pitchFamily="2" charset="-122"/>
              </a:rPr>
              <a:t>LA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smtClean="0">
                <a:ea typeface="宋体" pitchFamily="2" charset="-122"/>
              </a:rPr>
              <a:t>LB</a:t>
            </a:r>
            <a:r>
              <a:rPr lang="zh-CN" altLang="en-US" sz="2000" dirty="0" smtClean="0">
                <a:ea typeface="宋体" pitchFamily="2" charset="-122"/>
              </a:rPr>
              <a:t>的</a:t>
            </a:r>
            <a:r>
              <a:rPr lang="zh-CN" altLang="en-US" sz="2000" dirty="0">
                <a:ea typeface="宋体" pitchFamily="2" charset="-122"/>
              </a:rPr>
              <a:t>长度之和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err="1">
                <a:ea typeface="宋体" pitchFamily="2" charset="-122"/>
              </a:rPr>
              <a:t>LC.elem</a:t>
            </a:r>
            <a:r>
              <a:rPr lang="en-US" altLang="zh-CN" sz="2000" dirty="0">
                <a:ea typeface="宋体" pitchFamily="2" charset="-122"/>
              </a:rPr>
              <a:t> = new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[</a:t>
            </a:r>
            <a:r>
              <a:rPr lang="en-US" altLang="zh-CN" sz="2000" dirty="0" err="1">
                <a:ea typeface="宋体" pitchFamily="2" charset="-122"/>
              </a:rPr>
              <a:t>LC.length</a:t>
            </a:r>
            <a:r>
              <a:rPr lang="en-US" altLang="zh-CN" sz="2000" dirty="0">
                <a:ea typeface="宋体" pitchFamily="2" charset="-122"/>
              </a:rPr>
              <a:t>];            //</a:t>
            </a:r>
            <a:r>
              <a:rPr lang="zh-CN" altLang="en-US" sz="2000" dirty="0">
                <a:ea typeface="宋体" pitchFamily="2" charset="-122"/>
              </a:rPr>
              <a:t>为新表分配一个数组空间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pc = </a:t>
            </a:r>
            <a:r>
              <a:rPr lang="en-US" altLang="zh-CN" sz="2000" dirty="0" err="1">
                <a:ea typeface="宋体" pitchFamily="2" charset="-122"/>
              </a:rPr>
              <a:t>LC.elem</a:t>
            </a:r>
            <a:r>
              <a:rPr lang="en-US" altLang="zh-CN" sz="2000" dirty="0">
                <a:ea typeface="宋体" pitchFamily="2" charset="-122"/>
              </a:rPr>
              <a:t>;                                      //pc</a:t>
            </a:r>
            <a:r>
              <a:rPr lang="zh-CN" altLang="en-US" sz="2000" dirty="0">
                <a:ea typeface="宋体" pitchFamily="2" charset="-122"/>
              </a:rPr>
              <a:t>指向新表的第一个元素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err="1">
                <a:ea typeface="宋体" pitchFamily="2" charset="-122"/>
              </a:rPr>
              <a:t>pa_last</a:t>
            </a:r>
            <a:r>
              <a:rPr lang="en-US" altLang="zh-CN" sz="2000" dirty="0">
                <a:ea typeface="宋体" pitchFamily="2" charset="-122"/>
              </a:rPr>
              <a:t> = </a:t>
            </a:r>
            <a:r>
              <a:rPr lang="en-US" altLang="zh-CN" sz="2000" dirty="0" err="1">
                <a:ea typeface="宋体" pitchFamily="2" charset="-122"/>
              </a:rPr>
              <a:t>LA.elem</a:t>
            </a:r>
            <a:r>
              <a:rPr lang="en-US" altLang="zh-CN" sz="2000" dirty="0">
                <a:ea typeface="宋体" pitchFamily="2" charset="-122"/>
              </a:rPr>
              <a:t> + </a:t>
            </a:r>
            <a:r>
              <a:rPr lang="en-US" altLang="zh-CN" sz="2000" dirty="0" err="1">
                <a:ea typeface="宋体" pitchFamily="2" charset="-122"/>
              </a:rPr>
              <a:t>LA.length</a:t>
            </a:r>
            <a:r>
              <a:rPr lang="en-US" altLang="zh-CN" sz="2000" dirty="0">
                <a:ea typeface="宋体" pitchFamily="2" charset="-122"/>
              </a:rPr>
              <a:t> - 1; 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en-US" altLang="zh-CN" sz="2000" dirty="0" err="1">
                <a:ea typeface="宋体" pitchFamily="2" charset="-122"/>
              </a:rPr>
              <a:t>pa_last</a:t>
            </a:r>
            <a:r>
              <a:rPr lang="zh-CN" altLang="en-US" sz="2000" dirty="0">
                <a:ea typeface="宋体" pitchFamily="2" charset="-122"/>
              </a:rPr>
              <a:t>指向</a:t>
            </a:r>
            <a:r>
              <a:rPr lang="en-US" altLang="zh-CN" sz="2000" dirty="0">
                <a:ea typeface="宋体" pitchFamily="2" charset="-122"/>
              </a:rPr>
              <a:t>LA</a:t>
            </a:r>
            <a:r>
              <a:rPr lang="zh-CN" altLang="en-US" sz="2000" dirty="0">
                <a:ea typeface="宋体" pitchFamily="2" charset="-122"/>
              </a:rPr>
              <a:t>的最后一个元素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err="1">
                <a:ea typeface="宋体" pitchFamily="2" charset="-122"/>
              </a:rPr>
              <a:t>pb_last</a:t>
            </a:r>
            <a:r>
              <a:rPr lang="en-US" altLang="zh-CN" sz="2000" dirty="0">
                <a:ea typeface="宋体" pitchFamily="2" charset="-122"/>
              </a:rPr>
              <a:t> = </a:t>
            </a:r>
            <a:r>
              <a:rPr lang="en-US" altLang="zh-CN" sz="2000" dirty="0" err="1">
                <a:ea typeface="宋体" pitchFamily="2" charset="-122"/>
              </a:rPr>
              <a:t>LB.elem</a:t>
            </a:r>
            <a:r>
              <a:rPr lang="en-US" altLang="zh-CN" sz="2000" dirty="0">
                <a:ea typeface="宋体" pitchFamily="2" charset="-122"/>
              </a:rPr>
              <a:t> + </a:t>
            </a:r>
            <a:r>
              <a:rPr lang="en-US" altLang="zh-CN" sz="2000" dirty="0" err="1">
                <a:ea typeface="宋体" pitchFamily="2" charset="-122"/>
              </a:rPr>
              <a:t>LB.length</a:t>
            </a:r>
            <a:r>
              <a:rPr lang="en-US" altLang="zh-CN" sz="2000" dirty="0">
                <a:ea typeface="宋体" pitchFamily="2" charset="-122"/>
              </a:rPr>
              <a:t> - 1;     </a:t>
            </a:r>
            <a:r>
              <a:rPr lang="en-US" altLang="zh-CN" sz="2000" dirty="0" smtClean="0">
                <a:ea typeface="宋体" pitchFamily="2" charset="-122"/>
              </a:rPr>
              <a:t> //</a:t>
            </a:r>
            <a:r>
              <a:rPr lang="en-US" altLang="zh-CN" sz="2000" dirty="0" err="1">
                <a:ea typeface="宋体" pitchFamily="2" charset="-122"/>
              </a:rPr>
              <a:t>pb_last</a:t>
            </a:r>
            <a:r>
              <a:rPr lang="zh-CN" altLang="en-US" sz="2000" dirty="0">
                <a:ea typeface="宋体" pitchFamily="2" charset="-122"/>
              </a:rPr>
              <a:t>指向</a:t>
            </a:r>
            <a:r>
              <a:rPr lang="en-US" altLang="zh-CN" sz="2000" dirty="0">
                <a:ea typeface="宋体" pitchFamily="2" charset="-122"/>
              </a:rPr>
              <a:t>LB</a:t>
            </a:r>
            <a:r>
              <a:rPr lang="zh-CN" altLang="en-US" sz="2000" dirty="0">
                <a:ea typeface="宋体" pitchFamily="2" charset="-122"/>
              </a:rPr>
              <a:t>的最后一个</a:t>
            </a:r>
            <a:r>
              <a:rPr lang="zh-CN" altLang="en-US" sz="2000" dirty="0" smtClean="0">
                <a:ea typeface="宋体" pitchFamily="2" charset="-122"/>
              </a:rPr>
              <a:t>元素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207" y="167769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一、顺序存储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52993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138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76635" y="2203504"/>
            <a:ext cx="6048673" cy="466907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【</a:t>
            </a:r>
            <a:r>
              <a:rPr lang="zh-CN" altLang="zh-CN" b="1" dirty="0" smtClean="0">
                <a:ea typeface="宋体" pitchFamily="2" charset="-122"/>
              </a:rPr>
              <a:t>算法思想</a:t>
            </a:r>
            <a:r>
              <a:rPr lang="en-US" altLang="zh-CN" b="1" dirty="0" smtClean="0">
                <a:ea typeface="宋体" pitchFamily="2" charset="-122"/>
              </a:rPr>
              <a:t>】——</a:t>
            </a:r>
            <a:r>
              <a:rPr lang="zh-CN" altLang="en-US" b="1" dirty="0" smtClean="0">
                <a:ea typeface="宋体" pitchFamily="2" charset="-122"/>
              </a:rPr>
              <a:t>指针初始状态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958" y="1013803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099" y="1619084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一、顺序存储</a:t>
            </a:r>
            <a:endParaRPr lang="zh-CN" altLang="en-US" sz="2400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5915930"/>
              </p:ext>
            </p:extLst>
          </p:nvPr>
        </p:nvGraphicFramePr>
        <p:xfrm>
          <a:off x="1568787" y="3072336"/>
          <a:ext cx="357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856"/>
                <a:gridCol w="715856"/>
                <a:gridCol w="715856"/>
                <a:gridCol w="715856"/>
                <a:gridCol w="715856"/>
              </a:tblGrid>
              <a:tr h="28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6951" y="306896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3301236"/>
              </p:ext>
            </p:extLst>
          </p:nvPr>
        </p:nvGraphicFramePr>
        <p:xfrm>
          <a:off x="1582178" y="4131350"/>
          <a:ext cx="35658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77"/>
                <a:gridCol w="713177"/>
                <a:gridCol w="713177"/>
                <a:gridCol w="713177"/>
                <a:gridCol w="713177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0397" y="4178242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LB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0397" y="524319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LC</a:t>
            </a:r>
            <a:endParaRPr lang="zh-CN" altLang="en-US" sz="20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78090780"/>
              </p:ext>
            </p:extLst>
          </p:nvPr>
        </p:nvGraphicFramePr>
        <p:xfrm>
          <a:off x="1581161" y="5243191"/>
          <a:ext cx="6951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</a:tblGrid>
              <a:tr h="40011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36106" y="3522584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3174" y="4590437"/>
            <a:ext cx="4424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4527" y="5725234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2612" y="3534072"/>
            <a:ext cx="10114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98206" y="4590437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6375" y="6037603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初始状态</a:t>
            </a:r>
            <a:r>
              <a:rPr lang="en-US" altLang="zh-CN" sz="2400" b="1" dirty="0" smtClean="0"/>
              <a:t>LC</a:t>
            </a:r>
            <a:r>
              <a:rPr lang="zh-CN" altLang="en-US" sz="2400" b="1" dirty="0" smtClean="0"/>
              <a:t>为空表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4034515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207" y="156046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一、顺序存储</a:t>
            </a:r>
            <a:endParaRPr lang="zh-CN" altLang="en-US" sz="2400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9249996"/>
              </p:ext>
            </p:extLst>
          </p:nvPr>
        </p:nvGraphicFramePr>
        <p:xfrm>
          <a:off x="1568787" y="3811615"/>
          <a:ext cx="357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856"/>
                <a:gridCol w="715856"/>
                <a:gridCol w="715856"/>
                <a:gridCol w="715856"/>
                <a:gridCol w="715856"/>
              </a:tblGrid>
              <a:tr h="28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6951" y="380823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0531223"/>
              </p:ext>
            </p:extLst>
          </p:nvPr>
        </p:nvGraphicFramePr>
        <p:xfrm>
          <a:off x="1582178" y="4750368"/>
          <a:ext cx="35658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77"/>
                <a:gridCol w="713177"/>
                <a:gridCol w="713177"/>
                <a:gridCol w="713177"/>
                <a:gridCol w="713177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0397" y="479726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LB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0397" y="567523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LC</a:t>
            </a:r>
            <a:endParaRPr lang="zh-CN" altLang="en-US" sz="20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7325983"/>
              </p:ext>
            </p:extLst>
          </p:nvPr>
        </p:nvGraphicFramePr>
        <p:xfrm>
          <a:off x="1581161" y="5675239"/>
          <a:ext cx="6951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913850" y="5209455"/>
            <a:ext cx="4424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0518" y="4256257"/>
            <a:ext cx="10114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281" y="5209455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208" y="2019684"/>
            <a:ext cx="78792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b="1" dirty="0"/>
              <a:t>【</a:t>
            </a:r>
            <a:r>
              <a:rPr lang="zh-CN" altLang="en-US" sz="2000" b="1" dirty="0"/>
              <a:t>算法思想</a:t>
            </a:r>
            <a:r>
              <a:rPr lang="en-US" altLang="zh-CN" sz="2000" b="1" dirty="0" smtClean="0"/>
              <a:t>】——</a:t>
            </a:r>
            <a:r>
              <a:rPr lang="zh-CN" altLang="en-US" sz="2000" b="1" dirty="0" smtClean="0"/>
              <a:t>执行循环，比较</a:t>
            </a:r>
            <a:r>
              <a:rPr lang="zh-CN" altLang="en-US" sz="2000" b="1" dirty="0"/>
              <a:t>插入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  “摘取”两个表中取值</a:t>
            </a:r>
            <a:r>
              <a:rPr lang="zh-CN" altLang="en-US" sz="2000" dirty="0"/>
              <a:t>较小</a:t>
            </a:r>
            <a:r>
              <a:rPr lang="zh-CN" altLang="en-US" sz="2000" dirty="0" smtClean="0"/>
              <a:t>的元素，插入</a:t>
            </a:r>
            <a:r>
              <a:rPr lang="en-US" altLang="zh-CN" sz="2000" dirty="0" smtClean="0"/>
              <a:t>LC</a:t>
            </a:r>
            <a:r>
              <a:rPr lang="zh-CN" altLang="en-US" sz="2000" dirty="0" smtClean="0"/>
              <a:t>尾部。</a:t>
            </a:r>
            <a:endParaRPr lang="zh-CN" altLang="en-US" sz="2000" dirty="0"/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  if </a:t>
            </a:r>
            <a:r>
              <a:rPr lang="en-US" altLang="zh-CN" sz="2000" dirty="0">
                <a:solidFill>
                  <a:srgbClr val="FF0000"/>
                </a:solidFill>
              </a:rPr>
              <a:t>(*pa &lt;= *</a:t>
            </a:r>
            <a:r>
              <a:rPr lang="en-US" altLang="zh-CN" sz="2000" dirty="0" err="1">
                <a:solidFill>
                  <a:srgbClr val="FF0000"/>
                </a:solidFill>
              </a:rPr>
              <a:t>pb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>
                <a:solidFill>
                  <a:srgbClr val="FF0000"/>
                </a:solidFill>
              </a:rPr>
              <a:t>pc++ = *pa</a:t>
            </a:r>
            <a:r>
              <a:rPr lang="en-US" altLang="zh-CN" sz="2000" dirty="0" smtClean="0">
                <a:solidFill>
                  <a:srgbClr val="FF0000"/>
                </a:solidFill>
              </a:rPr>
              <a:t>++;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else    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                 *</a:t>
            </a:r>
            <a:r>
              <a:rPr lang="en-US" altLang="zh-CN" sz="2000" dirty="0"/>
              <a:t>pc++ = *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++;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483768" y="6162926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83768" y="4259503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8337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207" y="156046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一、顺序存储</a:t>
            </a:r>
            <a:endParaRPr lang="zh-CN" altLang="en-US" sz="2400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171664"/>
              </p:ext>
            </p:extLst>
          </p:nvPr>
        </p:nvGraphicFramePr>
        <p:xfrm>
          <a:off x="1568787" y="3811615"/>
          <a:ext cx="357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856"/>
                <a:gridCol w="715856"/>
                <a:gridCol w="715856"/>
                <a:gridCol w="715856"/>
                <a:gridCol w="715856"/>
              </a:tblGrid>
              <a:tr h="28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6951" y="380823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0152613"/>
              </p:ext>
            </p:extLst>
          </p:nvPr>
        </p:nvGraphicFramePr>
        <p:xfrm>
          <a:off x="1582178" y="4750368"/>
          <a:ext cx="35658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77"/>
                <a:gridCol w="713177"/>
                <a:gridCol w="713177"/>
                <a:gridCol w="713177"/>
                <a:gridCol w="713177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0397" y="479726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LB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0397" y="567523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LC</a:t>
            </a:r>
            <a:endParaRPr lang="zh-CN" altLang="en-US" sz="20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0488662"/>
              </p:ext>
            </p:extLst>
          </p:nvPr>
        </p:nvGraphicFramePr>
        <p:xfrm>
          <a:off x="1581161" y="5675239"/>
          <a:ext cx="6951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913850" y="5209455"/>
            <a:ext cx="4424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0518" y="4256257"/>
            <a:ext cx="10114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281" y="5209455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208" y="2019684"/>
            <a:ext cx="8167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/>
              <a:t> </a:t>
            </a:r>
            <a:r>
              <a:rPr lang="en-US" altLang="zh-CN" sz="2000" b="1" dirty="0"/>
              <a:t>【</a:t>
            </a:r>
            <a:r>
              <a:rPr lang="zh-CN" altLang="en-US" sz="2000" b="1" dirty="0"/>
              <a:t>算法思想</a:t>
            </a:r>
            <a:r>
              <a:rPr lang="en-US" altLang="zh-CN" sz="2000" b="1" dirty="0" smtClean="0"/>
              <a:t>】——</a:t>
            </a:r>
            <a:r>
              <a:rPr lang="zh-CN" altLang="en-US" sz="2000" b="1" dirty="0" smtClean="0"/>
              <a:t>执行循环，比较</a:t>
            </a:r>
            <a:r>
              <a:rPr lang="zh-CN" altLang="en-US" sz="2000" b="1" dirty="0"/>
              <a:t>插入</a:t>
            </a:r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  “摘取”两个表中取值</a:t>
            </a:r>
            <a:r>
              <a:rPr lang="zh-CN" altLang="en-US" sz="2000" dirty="0"/>
              <a:t>较小</a:t>
            </a:r>
            <a:r>
              <a:rPr lang="zh-CN" altLang="en-US" sz="2000" dirty="0" smtClean="0"/>
              <a:t>的元素，插入</a:t>
            </a:r>
            <a:r>
              <a:rPr lang="en-US" altLang="zh-CN" sz="2000" dirty="0" smtClean="0"/>
              <a:t>LC</a:t>
            </a:r>
            <a:r>
              <a:rPr lang="zh-CN" altLang="en-US" sz="2000" dirty="0" smtClean="0"/>
              <a:t>尾部。</a:t>
            </a:r>
            <a:endParaRPr lang="zh-CN" altLang="en-US" sz="2000" dirty="0"/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  if </a:t>
            </a:r>
            <a:r>
              <a:rPr lang="en-US" altLang="zh-CN" sz="2000" dirty="0">
                <a:solidFill>
                  <a:srgbClr val="FF0000"/>
                </a:solidFill>
              </a:rPr>
              <a:t>(*pa &lt;= *</a:t>
            </a:r>
            <a:r>
              <a:rPr lang="en-US" altLang="zh-CN" sz="2000" dirty="0" err="1">
                <a:solidFill>
                  <a:srgbClr val="FF0000"/>
                </a:solidFill>
              </a:rPr>
              <a:t>pb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>
                <a:solidFill>
                  <a:srgbClr val="FF0000"/>
                </a:solidFill>
              </a:rPr>
              <a:t>pc++ = *pa++;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/>
              <a:t>  else    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        *</a:t>
            </a:r>
            <a:r>
              <a:rPr lang="en-US" altLang="zh-CN" sz="2000" dirty="0"/>
              <a:t>pc++ = *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++;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187148" y="6162926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45763" y="4259503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489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207" y="156046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一、顺序存储</a:t>
            </a:r>
            <a:endParaRPr lang="zh-CN" altLang="en-US" sz="2400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3380013"/>
              </p:ext>
            </p:extLst>
          </p:nvPr>
        </p:nvGraphicFramePr>
        <p:xfrm>
          <a:off x="1568787" y="3811615"/>
          <a:ext cx="357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856"/>
                <a:gridCol w="715856"/>
                <a:gridCol w="715856"/>
                <a:gridCol w="715856"/>
                <a:gridCol w="715856"/>
              </a:tblGrid>
              <a:tr h="28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6951" y="380823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3999631"/>
              </p:ext>
            </p:extLst>
          </p:nvPr>
        </p:nvGraphicFramePr>
        <p:xfrm>
          <a:off x="1582178" y="4750368"/>
          <a:ext cx="35658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77"/>
                <a:gridCol w="713177"/>
                <a:gridCol w="713177"/>
                <a:gridCol w="713177"/>
                <a:gridCol w="713177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0397" y="479726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LB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0397" y="567523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LC</a:t>
            </a:r>
            <a:endParaRPr lang="zh-CN" altLang="en-US" sz="20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8480945"/>
              </p:ext>
            </p:extLst>
          </p:nvPr>
        </p:nvGraphicFramePr>
        <p:xfrm>
          <a:off x="1581161" y="5675239"/>
          <a:ext cx="6951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913850" y="5209455"/>
            <a:ext cx="4424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0518" y="4256257"/>
            <a:ext cx="10114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281" y="5209455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208" y="2019684"/>
            <a:ext cx="8023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/>
              <a:t> </a:t>
            </a:r>
            <a:r>
              <a:rPr lang="en-US" altLang="zh-CN" sz="2000" b="1" dirty="0"/>
              <a:t>【</a:t>
            </a:r>
            <a:r>
              <a:rPr lang="zh-CN" altLang="en-US" sz="2000" b="1" dirty="0"/>
              <a:t>算法思想</a:t>
            </a:r>
            <a:r>
              <a:rPr lang="en-US" altLang="zh-CN" sz="2000" b="1" dirty="0" smtClean="0"/>
              <a:t>】——</a:t>
            </a:r>
            <a:r>
              <a:rPr lang="zh-CN" altLang="en-US" sz="2000" b="1" dirty="0" smtClean="0"/>
              <a:t>执行循环，比较</a:t>
            </a:r>
            <a:r>
              <a:rPr lang="zh-CN" altLang="en-US" sz="2000" b="1" dirty="0"/>
              <a:t>插入</a:t>
            </a:r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  “摘取”两个表中取值</a:t>
            </a:r>
            <a:r>
              <a:rPr lang="zh-CN" altLang="en-US" sz="2000" dirty="0"/>
              <a:t>较小</a:t>
            </a:r>
            <a:r>
              <a:rPr lang="zh-CN" altLang="en-US" sz="2000" dirty="0" smtClean="0"/>
              <a:t>的元素，插入</a:t>
            </a:r>
            <a:r>
              <a:rPr lang="en-US" altLang="zh-CN" sz="2000" dirty="0" smtClean="0"/>
              <a:t>LC</a:t>
            </a:r>
            <a:r>
              <a:rPr lang="zh-CN" altLang="en-US" sz="2000" dirty="0" smtClean="0"/>
              <a:t>尾部。</a:t>
            </a:r>
            <a:endParaRPr lang="zh-CN" altLang="en-US" sz="2000" dirty="0"/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  if </a:t>
            </a:r>
            <a:r>
              <a:rPr lang="en-US" altLang="zh-CN" sz="2000" dirty="0">
                <a:solidFill>
                  <a:srgbClr val="FF0000"/>
                </a:solidFill>
              </a:rPr>
              <a:t>(*pa &lt;= *</a:t>
            </a:r>
            <a:r>
              <a:rPr lang="en-US" altLang="zh-CN" sz="2000" dirty="0" err="1">
                <a:solidFill>
                  <a:srgbClr val="FF0000"/>
                </a:solidFill>
              </a:rPr>
              <a:t>pb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>
                <a:solidFill>
                  <a:srgbClr val="FF0000"/>
                </a:solidFill>
              </a:rPr>
              <a:t>pc++ = *pa++;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/>
              <a:t>  else    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                 *</a:t>
            </a:r>
            <a:r>
              <a:rPr lang="en-US" altLang="zh-CN" sz="2000" dirty="0"/>
              <a:t>pc++ = *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++;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13974" y="6162926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528" y="4259503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8150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741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741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 dirty="0" smtClean="0">
                <a:ea typeface="宋体" pitchFamily="2" charset="-122"/>
              </a:rPr>
              <a:t>2.3   </a:t>
            </a:r>
            <a:r>
              <a:rPr lang="zh-CN" altLang="zh-CN" sz="3200" b="1" dirty="0" smtClean="0">
                <a:ea typeface="宋体" pitchFamily="2" charset="-122"/>
              </a:rPr>
              <a:t>线性表的类型定义</a:t>
            </a:r>
          </a:p>
        </p:txBody>
      </p:sp>
      <p:sp>
        <p:nvSpPr>
          <p:cNvPr id="1638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72816"/>
            <a:ext cx="8479606" cy="4453036"/>
          </a:xfrm>
        </p:spPr>
        <p:txBody>
          <a:bodyPr/>
          <a:lstStyle/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⑧</a:t>
            </a:r>
            <a:r>
              <a:rPr lang="zh-CN" sz="2000" dirty="0" smtClean="0">
                <a:ea typeface="宋体" pitchFamily="2" charset="-122"/>
              </a:rPr>
              <a:t>定位元素：</a:t>
            </a:r>
            <a:r>
              <a:rPr lang="en-US" altLang="zh-CN" sz="2000" dirty="0" err="1" smtClean="0">
                <a:ea typeface="宋体" pitchFamily="2" charset="-122"/>
              </a:rPr>
              <a:t>LocateElem</a:t>
            </a:r>
            <a:r>
              <a:rPr lang="en-US" altLang="zh-CN" sz="2000" dirty="0" smtClean="0">
                <a:ea typeface="宋体" pitchFamily="2" charset="-122"/>
              </a:rPr>
              <a:t>( L, e)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初始条件：线性表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已经存在，且非空。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操作结果：给定数据元素的值，返回元素的位序。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⑨</a:t>
            </a:r>
            <a:r>
              <a:rPr lang="zh-CN" sz="2000" dirty="0" smtClean="0">
                <a:ea typeface="宋体" pitchFamily="2" charset="-122"/>
              </a:rPr>
              <a:t>插入元素：</a:t>
            </a:r>
            <a:r>
              <a:rPr lang="en-US" altLang="zh-CN" sz="2000" spc="-100" dirty="0" err="1" smtClean="0">
                <a:ea typeface="宋体" pitchFamily="2" charset="-122"/>
              </a:rPr>
              <a:t>ListInsert</a:t>
            </a:r>
            <a:r>
              <a:rPr lang="en-US" altLang="zh-CN" sz="2000" spc="-100" dirty="0" smtClean="0">
                <a:ea typeface="宋体" pitchFamily="2" charset="-122"/>
              </a:rPr>
              <a:t>( &amp;L,  i,  e)</a:t>
            </a:r>
            <a:endParaRPr lang="zh-CN" altLang="zh-CN" sz="2000" spc="-100" dirty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初始条件：线性表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已经存在。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操作结果：在第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个位置，插入数据元素</a:t>
            </a:r>
            <a:r>
              <a:rPr lang="en-US" altLang="zh-CN" sz="2000" dirty="0" smtClean="0">
                <a:ea typeface="宋体" pitchFamily="2" charset="-122"/>
              </a:rPr>
              <a:t>e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zh-CN" altLang="en-US" sz="2000" dirty="0" smtClean="0">
                <a:ea typeface="宋体" pitchFamily="2" charset="-122"/>
              </a:rPr>
              <a:t>表</a:t>
            </a:r>
            <a:r>
              <a:rPr lang="zh-CN" sz="2000" dirty="0" smtClean="0">
                <a:ea typeface="宋体" pitchFamily="2" charset="-122"/>
              </a:rPr>
              <a:t>长加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。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⑩</a:t>
            </a:r>
            <a:r>
              <a:rPr lang="zh-CN" sz="2000" dirty="0" smtClean="0">
                <a:ea typeface="宋体" pitchFamily="2" charset="-122"/>
              </a:rPr>
              <a:t>删除元素：</a:t>
            </a:r>
            <a:r>
              <a:rPr lang="en-US" altLang="zh-CN" sz="2000" spc="-100" dirty="0" err="1" smtClean="0">
                <a:ea typeface="宋体" pitchFamily="2" charset="-122"/>
              </a:rPr>
              <a:t>ListDelete</a:t>
            </a:r>
            <a:r>
              <a:rPr lang="en-US" altLang="zh-CN" sz="2000" spc="-100" dirty="0" smtClean="0">
                <a:ea typeface="宋体" pitchFamily="2" charset="-122"/>
              </a:rPr>
              <a:t>(  &amp;L,  i,  &amp;e)</a:t>
            </a:r>
            <a:endParaRPr lang="zh-CN" altLang="zh-CN" sz="2000" spc="-100" dirty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初始条件：线性表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已经存在，且非空。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操作结果：删除第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个位置的数据元素，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长度减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。</a:t>
            </a:r>
          </a:p>
        </p:txBody>
      </p:sp>
      <p:sp>
        <p:nvSpPr>
          <p:cNvPr id="10" name="Rectangle 148"/>
          <p:cNvSpPr txBox="1">
            <a:spLocks noChangeArrowheads="1"/>
          </p:cNvSpPr>
          <p:nvPr/>
        </p:nvSpPr>
        <p:spPr bwMode="auto">
          <a:xfrm>
            <a:off x="178884" y="1064628"/>
            <a:ext cx="8750300" cy="4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线性表的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抽象数据类型</a:t>
            </a:r>
            <a:endParaRPr lang="zh-CN" sz="28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207" y="156046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一、顺序存储</a:t>
            </a:r>
            <a:endParaRPr lang="zh-CN" altLang="en-US" sz="2400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4665960"/>
              </p:ext>
            </p:extLst>
          </p:nvPr>
        </p:nvGraphicFramePr>
        <p:xfrm>
          <a:off x="1568787" y="3811615"/>
          <a:ext cx="357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856"/>
                <a:gridCol w="715856"/>
                <a:gridCol w="715856"/>
                <a:gridCol w="715856"/>
                <a:gridCol w="715856"/>
              </a:tblGrid>
              <a:tr h="28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6951" y="380823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84006306"/>
              </p:ext>
            </p:extLst>
          </p:nvPr>
        </p:nvGraphicFramePr>
        <p:xfrm>
          <a:off x="1582178" y="4750368"/>
          <a:ext cx="35658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77"/>
                <a:gridCol w="713177"/>
                <a:gridCol w="713177"/>
                <a:gridCol w="713177"/>
                <a:gridCol w="713177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0397" y="479726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LB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0397" y="567523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LC</a:t>
            </a:r>
            <a:endParaRPr lang="zh-CN" altLang="en-US" sz="20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691040"/>
              </p:ext>
            </p:extLst>
          </p:nvPr>
        </p:nvGraphicFramePr>
        <p:xfrm>
          <a:off x="1581161" y="5675239"/>
          <a:ext cx="6951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913850" y="5209455"/>
            <a:ext cx="4424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0518" y="4256257"/>
            <a:ext cx="10114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281" y="5209455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209" y="2019684"/>
            <a:ext cx="675577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b="1" dirty="0"/>
              <a:t>【</a:t>
            </a:r>
            <a:r>
              <a:rPr lang="zh-CN" altLang="en-US" sz="2000" b="1" dirty="0"/>
              <a:t>算法思想</a:t>
            </a:r>
            <a:r>
              <a:rPr lang="en-US" altLang="zh-CN" sz="2000" b="1" dirty="0" smtClean="0"/>
              <a:t>】——</a:t>
            </a:r>
            <a:r>
              <a:rPr lang="zh-CN" altLang="en-US" sz="2000" b="1" dirty="0" smtClean="0"/>
              <a:t>执行循环，比较</a:t>
            </a:r>
            <a:r>
              <a:rPr lang="zh-CN" altLang="en-US" sz="2000" b="1" dirty="0"/>
              <a:t>插入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  “摘取”两个表中取值</a:t>
            </a:r>
            <a:r>
              <a:rPr lang="zh-CN" altLang="en-US" sz="2000" dirty="0"/>
              <a:t>较小</a:t>
            </a:r>
            <a:r>
              <a:rPr lang="zh-CN" altLang="en-US" sz="2000" dirty="0" smtClean="0"/>
              <a:t>的元素，插入</a:t>
            </a:r>
            <a:r>
              <a:rPr lang="en-US" altLang="zh-CN" sz="2000" dirty="0" smtClean="0"/>
              <a:t>LC</a:t>
            </a:r>
            <a:r>
              <a:rPr lang="zh-CN" altLang="en-US" sz="2000" dirty="0" smtClean="0"/>
              <a:t>尾部。</a:t>
            </a:r>
            <a:endParaRPr lang="zh-CN" altLang="en-US" sz="2000" dirty="0"/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  if </a:t>
            </a:r>
            <a:r>
              <a:rPr lang="en-US" altLang="zh-CN" sz="2000" dirty="0">
                <a:solidFill>
                  <a:srgbClr val="FF0000"/>
                </a:solidFill>
              </a:rPr>
              <a:t>(*pa &lt;= *</a:t>
            </a:r>
            <a:r>
              <a:rPr lang="en-US" altLang="zh-CN" sz="2000" dirty="0" err="1">
                <a:solidFill>
                  <a:srgbClr val="FF0000"/>
                </a:solidFill>
              </a:rPr>
              <a:t>pb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>
                <a:solidFill>
                  <a:srgbClr val="FF0000"/>
                </a:solidFill>
              </a:rPr>
              <a:t>pc++ = *pa++;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else    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    *</a:t>
            </a:r>
            <a:r>
              <a:rPr lang="en-US" altLang="zh-CN" sz="2000" dirty="0"/>
              <a:t>pc++ = *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++;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27984" y="6145559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4876" y="4259503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8749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207" y="156046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一、顺序存储</a:t>
            </a:r>
            <a:endParaRPr lang="zh-CN" altLang="en-US" sz="2400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9347046"/>
              </p:ext>
            </p:extLst>
          </p:nvPr>
        </p:nvGraphicFramePr>
        <p:xfrm>
          <a:off x="1568787" y="3811615"/>
          <a:ext cx="357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856"/>
                <a:gridCol w="715856"/>
                <a:gridCol w="715856"/>
                <a:gridCol w="715856"/>
                <a:gridCol w="715856"/>
              </a:tblGrid>
              <a:tr h="28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6951" y="380823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57912798"/>
              </p:ext>
            </p:extLst>
          </p:nvPr>
        </p:nvGraphicFramePr>
        <p:xfrm>
          <a:off x="1582178" y="4750368"/>
          <a:ext cx="35658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77"/>
                <a:gridCol w="713177"/>
                <a:gridCol w="713177"/>
                <a:gridCol w="713177"/>
                <a:gridCol w="713177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0397" y="479726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LB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0397" y="567523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LC</a:t>
            </a:r>
            <a:endParaRPr lang="zh-CN" altLang="en-US" sz="20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9582632"/>
              </p:ext>
            </p:extLst>
          </p:nvPr>
        </p:nvGraphicFramePr>
        <p:xfrm>
          <a:off x="1581161" y="5675239"/>
          <a:ext cx="6951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46892" y="5209455"/>
            <a:ext cx="4424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0518" y="4221088"/>
            <a:ext cx="10114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281" y="5209455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209" y="2019684"/>
            <a:ext cx="675577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b="1" dirty="0"/>
              <a:t>【</a:t>
            </a:r>
            <a:r>
              <a:rPr lang="zh-CN" altLang="en-US" sz="2000" b="1" dirty="0"/>
              <a:t>算法思想</a:t>
            </a:r>
            <a:r>
              <a:rPr lang="en-US" altLang="zh-CN" sz="2000" b="1" dirty="0"/>
              <a:t>】——</a:t>
            </a:r>
            <a:r>
              <a:rPr lang="zh-CN" altLang="en-US" sz="2000" b="1" dirty="0"/>
              <a:t>比较插入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  依次</a:t>
            </a:r>
            <a:r>
              <a:rPr lang="zh-CN" altLang="en-US" sz="2000" dirty="0"/>
              <a:t>“摘取”</a:t>
            </a:r>
            <a:r>
              <a:rPr lang="zh-CN" altLang="en-US" sz="2000" dirty="0" smtClean="0"/>
              <a:t>两个表中取值</a:t>
            </a:r>
            <a:r>
              <a:rPr lang="zh-CN" altLang="en-US" sz="2000" dirty="0"/>
              <a:t>较小</a:t>
            </a:r>
            <a:r>
              <a:rPr lang="zh-CN" altLang="en-US" sz="2000" dirty="0" smtClean="0"/>
              <a:t>的元素，插入</a:t>
            </a:r>
            <a:r>
              <a:rPr lang="zh-CN" altLang="en-US" sz="2000" dirty="0"/>
              <a:t>到</a:t>
            </a:r>
            <a:r>
              <a:rPr lang="en-US" altLang="zh-CN" sz="2000" dirty="0" smtClean="0"/>
              <a:t>LC</a:t>
            </a:r>
            <a:r>
              <a:rPr lang="zh-CN" altLang="en-US" sz="2000" dirty="0" smtClean="0"/>
              <a:t>尾部。</a:t>
            </a:r>
            <a:endParaRPr lang="zh-CN" altLang="en-US" sz="2000" dirty="0"/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(*pa &lt;= *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*</a:t>
            </a:r>
            <a:r>
              <a:rPr lang="en-US" altLang="zh-CN" sz="2000" dirty="0"/>
              <a:t>pc++ = *pa++;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  else    </a:t>
            </a:r>
            <a:r>
              <a:rPr lang="en-US" altLang="zh-CN" sz="2000" dirty="0">
                <a:solidFill>
                  <a:srgbClr val="FF0000"/>
                </a:solidFill>
              </a:rPr>
              <a:t>		</a:t>
            </a:r>
            <a:r>
              <a:rPr lang="en-US" altLang="zh-CN" sz="2000" dirty="0" smtClean="0">
                <a:solidFill>
                  <a:srgbClr val="FF0000"/>
                </a:solidFill>
              </a:rPr>
              <a:t>    *</a:t>
            </a:r>
            <a:r>
              <a:rPr lang="en-US" altLang="zh-CN" sz="2000" dirty="0">
                <a:solidFill>
                  <a:srgbClr val="FF0000"/>
                </a:solidFill>
              </a:rPr>
              <a:t>pc++ = *</a:t>
            </a:r>
            <a:r>
              <a:rPr lang="en-US" altLang="zh-CN" sz="2000" dirty="0" err="1">
                <a:solidFill>
                  <a:srgbClr val="FF0000"/>
                </a:solidFill>
              </a:rPr>
              <a:t>pb</a:t>
            </a:r>
            <a:r>
              <a:rPr lang="en-US" altLang="zh-CN" sz="2000" dirty="0">
                <a:solidFill>
                  <a:srgbClr val="FF0000"/>
                </a:solidFill>
              </a:rPr>
              <a:t>++;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78256" y="6145559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63153" y="4271226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3656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207" y="156046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一、顺序存储</a:t>
            </a:r>
            <a:endParaRPr lang="zh-CN" altLang="en-US" sz="2400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8965250"/>
              </p:ext>
            </p:extLst>
          </p:nvPr>
        </p:nvGraphicFramePr>
        <p:xfrm>
          <a:off x="1568787" y="3811615"/>
          <a:ext cx="357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856"/>
                <a:gridCol w="715856"/>
                <a:gridCol w="715856"/>
                <a:gridCol w="715856"/>
                <a:gridCol w="715856"/>
              </a:tblGrid>
              <a:tr h="28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6951" y="380823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78411903"/>
              </p:ext>
            </p:extLst>
          </p:nvPr>
        </p:nvGraphicFramePr>
        <p:xfrm>
          <a:off x="1582178" y="4750368"/>
          <a:ext cx="35658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77"/>
                <a:gridCol w="713177"/>
                <a:gridCol w="713177"/>
                <a:gridCol w="713177"/>
                <a:gridCol w="713177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0397" y="479726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LB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0397" y="567523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LC</a:t>
            </a:r>
            <a:endParaRPr lang="zh-CN" altLang="en-US" sz="20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7345152"/>
              </p:ext>
            </p:extLst>
          </p:nvPr>
        </p:nvGraphicFramePr>
        <p:xfrm>
          <a:off x="1581161" y="5675239"/>
          <a:ext cx="6951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  <a:gridCol w="695128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46892" y="5209455"/>
            <a:ext cx="4424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0518" y="4221088"/>
            <a:ext cx="10114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281" y="5209455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209" y="2019684"/>
            <a:ext cx="675577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b="1" dirty="0"/>
              <a:t>【</a:t>
            </a:r>
            <a:r>
              <a:rPr lang="zh-CN" altLang="en-US" sz="2000" b="1" dirty="0"/>
              <a:t>算法思想</a:t>
            </a:r>
            <a:r>
              <a:rPr lang="en-US" altLang="zh-CN" sz="2000" b="1" dirty="0"/>
              <a:t>】——</a:t>
            </a:r>
            <a:r>
              <a:rPr lang="zh-CN" altLang="en-US" sz="2000" b="1" dirty="0"/>
              <a:t>比较插入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  依次</a:t>
            </a:r>
            <a:r>
              <a:rPr lang="zh-CN" altLang="en-US" sz="2000" dirty="0"/>
              <a:t>“摘取”</a:t>
            </a:r>
            <a:r>
              <a:rPr lang="zh-CN" altLang="en-US" sz="2000" dirty="0" smtClean="0"/>
              <a:t>两个表中取值</a:t>
            </a:r>
            <a:r>
              <a:rPr lang="zh-CN" altLang="en-US" sz="2000" dirty="0"/>
              <a:t>较小</a:t>
            </a:r>
            <a:r>
              <a:rPr lang="zh-CN" altLang="en-US" sz="2000" dirty="0" smtClean="0"/>
              <a:t>的元素，插入</a:t>
            </a:r>
            <a:r>
              <a:rPr lang="zh-CN" altLang="en-US" sz="2000" dirty="0"/>
              <a:t>到</a:t>
            </a:r>
            <a:r>
              <a:rPr lang="en-US" altLang="zh-CN" sz="2000" dirty="0" smtClean="0"/>
              <a:t>LC</a:t>
            </a:r>
            <a:r>
              <a:rPr lang="zh-CN" altLang="en-US" sz="2000" dirty="0" smtClean="0"/>
              <a:t>尾部。</a:t>
            </a:r>
            <a:endParaRPr lang="zh-CN" altLang="en-US" sz="2000" dirty="0"/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(*pa &lt;= *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*</a:t>
            </a:r>
            <a:r>
              <a:rPr lang="en-US" altLang="zh-CN" sz="2000" dirty="0"/>
              <a:t>pc++ = *pa++;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  else    </a:t>
            </a:r>
            <a:r>
              <a:rPr lang="en-US" altLang="zh-CN" sz="2000" dirty="0">
                <a:solidFill>
                  <a:srgbClr val="FF0000"/>
                </a:solidFill>
              </a:rPr>
              <a:t>		</a:t>
            </a:r>
            <a:r>
              <a:rPr lang="en-US" altLang="zh-CN" sz="2000" dirty="0" smtClean="0">
                <a:solidFill>
                  <a:srgbClr val="FF0000"/>
                </a:solidFill>
              </a:rPr>
              <a:t>    *</a:t>
            </a:r>
            <a:r>
              <a:rPr lang="en-US" altLang="zh-CN" sz="2000" dirty="0">
                <a:solidFill>
                  <a:srgbClr val="FF0000"/>
                </a:solidFill>
              </a:rPr>
              <a:t>pc++ = *</a:t>
            </a:r>
            <a:r>
              <a:rPr lang="en-US" altLang="zh-CN" sz="2000" dirty="0" err="1">
                <a:solidFill>
                  <a:srgbClr val="FF0000"/>
                </a:solidFill>
              </a:rPr>
              <a:t>pb</a:t>
            </a:r>
            <a:r>
              <a:rPr lang="en-US" altLang="zh-CN" sz="2000" dirty="0">
                <a:solidFill>
                  <a:srgbClr val="FF0000"/>
                </a:solidFill>
              </a:rPr>
              <a:t>++;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72013" y="6145559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6121" y="4228091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1549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1403665"/>
              </p:ext>
            </p:extLst>
          </p:nvPr>
        </p:nvGraphicFramePr>
        <p:xfrm>
          <a:off x="1568787" y="3811615"/>
          <a:ext cx="357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856"/>
                <a:gridCol w="715856"/>
                <a:gridCol w="715856"/>
                <a:gridCol w="715856"/>
                <a:gridCol w="715856"/>
              </a:tblGrid>
              <a:tr h="28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6951" y="380823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119445"/>
              </p:ext>
            </p:extLst>
          </p:nvPr>
        </p:nvGraphicFramePr>
        <p:xfrm>
          <a:off x="1582178" y="4750368"/>
          <a:ext cx="35658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77"/>
                <a:gridCol w="713177"/>
                <a:gridCol w="713177"/>
                <a:gridCol w="713177"/>
                <a:gridCol w="713177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0397" y="479726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LB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0397" y="567523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LC</a:t>
            </a:r>
            <a:endParaRPr lang="zh-CN" altLang="en-US" sz="20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0967137"/>
              </p:ext>
            </p:extLst>
          </p:nvPr>
        </p:nvGraphicFramePr>
        <p:xfrm>
          <a:off x="1581161" y="5675239"/>
          <a:ext cx="678576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576"/>
                <a:gridCol w="678576"/>
                <a:gridCol w="678576"/>
                <a:gridCol w="678576"/>
                <a:gridCol w="678576"/>
                <a:gridCol w="678576"/>
                <a:gridCol w="678576"/>
                <a:gridCol w="678576"/>
                <a:gridCol w="678576"/>
                <a:gridCol w="678576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03848" y="5209455"/>
            <a:ext cx="4424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0518" y="4221088"/>
            <a:ext cx="10114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281" y="5209455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208" y="1700808"/>
            <a:ext cx="8167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算法思想</a:t>
            </a:r>
            <a:r>
              <a:rPr lang="en-US" altLang="zh-CN" sz="2000" dirty="0" smtClean="0"/>
              <a:t>】—— </a:t>
            </a:r>
            <a:r>
              <a:rPr lang="zh-CN" altLang="en-US" sz="2000" dirty="0" smtClean="0"/>
              <a:t>处理剩余元素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en-US" altLang="zh-CN" sz="2000" b="1" dirty="0" smtClean="0"/>
              <a:t>while </a:t>
            </a:r>
            <a:r>
              <a:rPr lang="en-US" altLang="zh-CN" sz="2000" b="1" dirty="0"/>
              <a:t>(pa &lt;= </a:t>
            </a:r>
            <a:r>
              <a:rPr lang="en-US" altLang="zh-CN" sz="2000" b="1" dirty="0" err="1"/>
              <a:t>pa_last</a:t>
            </a:r>
            <a:r>
              <a:rPr lang="en-US" altLang="zh-CN" sz="2000" b="1" dirty="0"/>
              <a:t>)  </a:t>
            </a:r>
            <a:r>
              <a:rPr lang="en-US" altLang="zh-CN" sz="2000" b="1" dirty="0" smtClean="0"/>
              <a:t> //</a:t>
            </a:r>
            <a:r>
              <a:rPr lang="en-US" altLang="zh-CN" sz="2000" b="1" dirty="0"/>
              <a:t>LB</a:t>
            </a:r>
            <a:r>
              <a:rPr lang="zh-CN" altLang="en-US" sz="2000" b="1" dirty="0"/>
              <a:t>已</a:t>
            </a:r>
            <a:r>
              <a:rPr lang="zh-CN" altLang="en-US" sz="2000" b="1" dirty="0" smtClean="0"/>
              <a:t>到表</a:t>
            </a:r>
            <a:r>
              <a:rPr lang="zh-CN" altLang="en-US" sz="2000" b="1" dirty="0"/>
              <a:t>尾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LA</a:t>
            </a:r>
            <a:r>
              <a:rPr lang="zh-CN" altLang="en-US" sz="2000" b="1" dirty="0"/>
              <a:t>的剩余元素插入</a:t>
            </a:r>
            <a:r>
              <a:rPr lang="en-US" altLang="zh-CN" sz="2000" b="1" dirty="0"/>
              <a:t>LC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/>
              <a:t>          </a:t>
            </a:r>
            <a:r>
              <a:rPr lang="en-US" altLang="zh-CN" sz="2000" b="1" dirty="0"/>
              <a:t>*pc++ = *pa++;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while 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pb</a:t>
            </a:r>
            <a:r>
              <a:rPr lang="en-US" altLang="zh-CN" sz="2000" b="1" dirty="0">
                <a:solidFill>
                  <a:srgbClr val="FF0000"/>
                </a:solidFill>
              </a:rPr>
              <a:t> &lt;= </a:t>
            </a:r>
            <a:r>
              <a:rPr lang="en-US" altLang="zh-CN" sz="2000" b="1" dirty="0" err="1">
                <a:solidFill>
                  <a:srgbClr val="FF0000"/>
                </a:solidFill>
              </a:rPr>
              <a:t>pb_last</a:t>
            </a:r>
            <a:r>
              <a:rPr lang="en-US" altLang="zh-CN" sz="2000" b="1" dirty="0">
                <a:solidFill>
                  <a:srgbClr val="FF0000"/>
                </a:solidFill>
              </a:rPr>
              <a:t>)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/>
              <a:t>//</a:t>
            </a:r>
            <a:r>
              <a:rPr lang="en-US" altLang="zh-CN" sz="2000" b="1" dirty="0"/>
              <a:t>LA</a:t>
            </a:r>
            <a:r>
              <a:rPr lang="zh-CN" altLang="en-US" sz="2000" b="1" dirty="0"/>
              <a:t>已</a:t>
            </a:r>
            <a:r>
              <a:rPr lang="zh-CN" altLang="en-US" sz="2000" b="1" dirty="0" smtClean="0"/>
              <a:t>到表</a:t>
            </a:r>
            <a:r>
              <a:rPr lang="zh-CN" altLang="en-US" sz="2000" b="1" dirty="0"/>
              <a:t>尾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LB</a:t>
            </a:r>
            <a:r>
              <a:rPr lang="zh-CN" altLang="en-US" sz="2000" b="1" dirty="0"/>
              <a:t>的剩余元素插入</a:t>
            </a:r>
            <a:r>
              <a:rPr lang="en-US" altLang="zh-CN" sz="2000" b="1" dirty="0"/>
              <a:t>LC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 *</a:t>
            </a:r>
            <a:r>
              <a:rPr lang="en-US" altLang="zh-CN" sz="2000" b="1" dirty="0">
                <a:solidFill>
                  <a:srgbClr val="FF0000"/>
                </a:solidFill>
              </a:rPr>
              <a:t>pc++ = *</a:t>
            </a:r>
            <a:r>
              <a:rPr lang="en-US" altLang="zh-CN" sz="2000" b="1" dirty="0" err="1">
                <a:solidFill>
                  <a:srgbClr val="FF0000"/>
                </a:solidFill>
              </a:rPr>
              <a:t>pb</a:t>
            </a:r>
            <a:r>
              <a:rPr lang="en-US" altLang="zh-CN" sz="2000" b="1" dirty="0">
                <a:solidFill>
                  <a:srgbClr val="FF0000"/>
                </a:solidFill>
              </a:rPr>
              <a:t>++;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1836" y="6151203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6121" y="4228091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513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14516673"/>
              </p:ext>
            </p:extLst>
          </p:nvPr>
        </p:nvGraphicFramePr>
        <p:xfrm>
          <a:off x="1568787" y="3811615"/>
          <a:ext cx="357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856"/>
                <a:gridCol w="715856"/>
                <a:gridCol w="715856"/>
                <a:gridCol w="715856"/>
                <a:gridCol w="715856"/>
              </a:tblGrid>
              <a:tr h="28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6951" y="380823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1398917"/>
              </p:ext>
            </p:extLst>
          </p:nvPr>
        </p:nvGraphicFramePr>
        <p:xfrm>
          <a:off x="1582178" y="4750368"/>
          <a:ext cx="35658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77"/>
                <a:gridCol w="713177"/>
                <a:gridCol w="713177"/>
                <a:gridCol w="713177"/>
                <a:gridCol w="713177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0397" y="479726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LB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0397" y="567523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LC</a:t>
            </a:r>
            <a:endParaRPr lang="zh-CN" altLang="en-US" sz="20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13187617"/>
              </p:ext>
            </p:extLst>
          </p:nvPr>
        </p:nvGraphicFramePr>
        <p:xfrm>
          <a:off x="1581161" y="5675239"/>
          <a:ext cx="678576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576"/>
                <a:gridCol w="678576"/>
                <a:gridCol w="678576"/>
                <a:gridCol w="678576"/>
                <a:gridCol w="678576"/>
                <a:gridCol w="678576"/>
                <a:gridCol w="678576"/>
                <a:gridCol w="678576"/>
                <a:gridCol w="678576"/>
                <a:gridCol w="678576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26337" y="5209455"/>
            <a:ext cx="4424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0518" y="4221088"/>
            <a:ext cx="10114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281" y="5209455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pb_last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208" y="1700808"/>
            <a:ext cx="8167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算法思想</a:t>
            </a:r>
            <a:r>
              <a:rPr lang="en-US" altLang="zh-CN" sz="2000" dirty="0" smtClean="0"/>
              <a:t>】—— </a:t>
            </a:r>
            <a:r>
              <a:rPr lang="zh-CN" altLang="en-US" sz="2000" dirty="0" smtClean="0"/>
              <a:t>处理剩余元素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en-US" altLang="zh-CN" sz="2000" b="1" dirty="0" smtClean="0"/>
              <a:t>while </a:t>
            </a:r>
            <a:r>
              <a:rPr lang="en-US" altLang="zh-CN" sz="2000" b="1" dirty="0"/>
              <a:t>(pa &lt;= </a:t>
            </a:r>
            <a:r>
              <a:rPr lang="en-US" altLang="zh-CN" sz="2000" b="1" dirty="0" err="1"/>
              <a:t>pa_last</a:t>
            </a:r>
            <a:r>
              <a:rPr lang="en-US" altLang="zh-CN" sz="2000" b="1" dirty="0"/>
              <a:t>)  </a:t>
            </a:r>
            <a:r>
              <a:rPr lang="en-US" altLang="zh-CN" sz="2000" b="1" dirty="0" smtClean="0"/>
              <a:t> //</a:t>
            </a:r>
            <a:r>
              <a:rPr lang="en-US" altLang="zh-CN" sz="2000" b="1" dirty="0"/>
              <a:t>LB</a:t>
            </a:r>
            <a:r>
              <a:rPr lang="zh-CN" altLang="en-US" sz="2000" b="1" dirty="0"/>
              <a:t>已</a:t>
            </a:r>
            <a:r>
              <a:rPr lang="zh-CN" altLang="en-US" sz="2000" b="1" dirty="0" smtClean="0"/>
              <a:t>到表</a:t>
            </a:r>
            <a:r>
              <a:rPr lang="zh-CN" altLang="en-US" sz="2000" b="1" dirty="0"/>
              <a:t>尾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LA</a:t>
            </a:r>
            <a:r>
              <a:rPr lang="zh-CN" altLang="en-US" sz="2000" b="1" dirty="0"/>
              <a:t>的剩余元素插入</a:t>
            </a:r>
            <a:r>
              <a:rPr lang="en-US" altLang="zh-CN" sz="2000" b="1" dirty="0"/>
              <a:t>LC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/>
              <a:t>          </a:t>
            </a:r>
            <a:r>
              <a:rPr lang="en-US" altLang="zh-CN" sz="2000" b="1" dirty="0"/>
              <a:t>*pc++ = *pa++;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while 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pb</a:t>
            </a:r>
            <a:r>
              <a:rPr lang="en-US" altLang="zh-CN" sz="2000" b="1" dirty="0">
                <a:solidFill>
                  <a:srgbClr val="FF0000"/>
                </a:solidFill>
              </a:rPr>
              <a:t> &lt;= </a:t>
            </a:r>
            <a:r>
              <a:rPr lang="en-US" altLang="zh-CN" sz="2000" b="1" dirty="0" err="1">
                <a:solidFill>
                  <a:srgbClr val="FF0000"/>
                </a:solidFill>
              </a:rPr>
              <a:t>pb_last</a:t>
            </a:r>
            <a:r>
              <a:rPr lang="en-US" altLang="zh-CN" sz="2000" b="1" dirty="0">
                <a:solidFill>
                  <a:srgbClr val="FF0000"/>
                </a:solidFill>
              </a:rPr>
              <a:t>)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/>
              <a:t>//</a:t>
            </a:r>
            <a:r>
              <a:rPr lang="en-US" altLang="zh-CN" sz="2000" b="1" dirty="0"/>
              <a:t>LA</a:t>
            </a:r>
            <a:r>
              <a:rPr lang="zh-CN" altLang="en-US" sz="2000" b="1" dirty="0"/>
              <a:t>已</a:t>
            </a:r>
            <a:r>
              <a:rPr lang="zh-CN" altLang="en-US" sz="2000" b="1" dirty="0" smtClean="0"/>
              <a:t>到表</a:t>
            </a:r>
            <a:r>
              <a:rPr lang="zh-CN" altLang="en-US" sz="2000" b="1" dirty="0"/>
              <a:t>尾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LB</a:t>
            </a:r>
            <a:r>
              <a:rPr lang="zh-CN" altLang="en-US" sz="2000" b="1" dirty="0"/>
              <a:t>的剩余元素插入</a:t>
            </a:r>
            <a:r>
              <a:rPr lang="en-US" altLang="zh-CN" sz="2000" b="1" dirty="0"/>
              <a:t>LC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 *</a:t>
            </a:r>
            <a:r>
              <a:rPr lang="en-US" altLang="zh-CN" sz="2000" b="1" dirty="0">
                <a:solidFill>
                  <a:srgbClr val="FF0000"/>
                </a:solidFill>
              </a:rPr>
              <a:t>pc++ = *</a:t>
            </a:r>
            <a:r>
              <a:rPr lang="en-US" altLang="zh-CN" sz="2000" b="1" dirty="0" err="1">
                <a:solidFill>
                  <a:srgbClr val="FF0000"/>
                </a:solidFill>
              </a:rPr>
              <a:t>pb</a:t>
            </a:r>
            <a:r>
              <a:rPr lang="en-US" altLang="zh-CN" sz="2000" b="1" dirty="0">
                <a:solidFill>
                  <a:srgbClr val="FF0000"/>
                </a:solidFill>
              </a:rPr>
              <a:t>++;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4462" y="6151203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6121" y="4228091"/>
            <a:ext cx="428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5868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240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240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0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24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992188"/>
            <a:ext cx="8750300" cy="5749179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【</a:t>
            </a:r>
            <a:r>
              <a:rPr lang="zh-CN" altLang="en-US" sz="2000" dirty="0" smtClean="0">
                <a:ea typeface="宋体" pitchFamily="2" charset="-122"/>
              </a:rPr>
              <a:t>算法描述</a:t>
            </a:r>
            <a:r>
              <a:rPr lang="en-US" altLang="zh-CN" sz="2000" dirty="0" smtClean="0">
                <a:ea typeface="宋体" pitchFamily="2" charset="-122"/>
              </a:rPr>
              <a:t>】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zh-CN" altLang="zh-CN" sz="2000" dirty="0">
                <a:solidFill>
                  <a:srgbClr val="FF0000"/>
                </a:solidFill>
                <a:ea typeface="宋体" pitchFamily="2" charset="-122"/>
              </a:rPr>
              <a:t>例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2-2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，算法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2.16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）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void </a:t>
            </a:r>
            <a:r>
              <a:rPr lang="en-US" altLang="zh-CN" sz="2000" dirty="0" err="1">
                <a:ea typeface="宋体" pitchFamily="2" charset="-122"/>
              </a:rPr>
              <a:t>MergeListP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SqList</a:t>
            </a:r>
            <a:r>
              <a:rPr lang="en-US" altLang="zh-CN" sz="2000" dirty="0">
                <a:ea typeface="宋体" pitchFamily="2" charset="-122"/>
              </a:rPr>
              <a:t> LA, </a:t>
            </a:r>
            <a:r>
              <a:rPr lang="en-US" altLang="zh-CN" sz="2000" dirty="0" err="1">
                <a:ea typeface="宋体" pitchFamily="2" charset="-122"/>
              </a:rPr>
              <a:t>SqList</a:t>
            </a:r>
            <a:r>
              <a:rPr lang="en-US" altLang="zh-CN" sz="2000" dirty="0">
                <a:ea typeface="宋体" pitchFamily="2" charset="-122"/>
              </a:rPr>
              <a:t> LB, </a:t>
            </a:r>
            <a:r>
              <a:rPr lang="en-US" altLang="zh-CN" sz="2000" dirty="0" err="1">
                <a:ea typeface="宋体" pitchFamily="2" charset="-122"/>
              </a:rPr>
              <a:t>SqList</a:t>
            </a:r>
            <a:r>
              <a:rPr lang="en-US" altLang="zh-CN" sz="2000" dirty="0">
                <a:ea typeface="宋体" pitchFamily="2" charset="-122"/>
              </a:rPr>
              <a:t> &amp;LC) </a:t>
            </a:r>
            <a:endParaRPr lang="zh-CN" altLang="en-US" sz="2000" dirty="0"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1800" dirty="0" err="1" smtClean="0">
                <a:ea typeface="宋体" pitchFamily="2" charset="-122"/>
              </a:rPr>
              <a:t>int</a:t>
            </a:r>
            <a:r>
              <a:rPr lang="en-US" altLang="zh-CN" sz="1800" dirty="0" smtClean="0">
                <a:ea typeface="宋体" pitchFamily="2" charset="-122"/>
              </a:rPr>
              <a:t>  *</a:t>
            </a:r>
            <a:r>
              <a:rPr lang="en-US" altLang="zh-CN" sz="1800" dirty="0">
                <a:ea typeface="宋体" pitchFamily="2" charset="-122"/>
              </a:rPr>
              <a:t>pa, *</a:t>
            </a:r>
            <a:r>
              <a:rPr lang="en-US" altLang="zh-CN" sz="1800" dirty="0" err="1">
                <a:ea typeface="宋体" pitchFamily="2" charset="-122"/>
              </a:rPr>
              <a:t>pb</a:t>
            </a:r>
            <a:r>
              <a:rPr lang="en-US" altLang="zh-CN" sz="1800" dirty="0">
                <a:ea typeface="宋体" pitchFamily="2" charset="-122"/>
              </a:rPr>
              <a:t>, *pc, *</a:t>
            </a:r>
            <a:r>
              <a:rPr lang="en-US" altLang="zh-CN" sz="1800" dirty="0" err="1">
                <a:ea typeface="宋体" pitchFamily="2" charset="-122"/>
              </a:rPr>
              <a:t>pa_last</a:t>
            </a:r>
            <a:r>
              <a:rPr lang="en-US" altLang="zh-CN" sz="1800" dirty="0">
                <a:ea typeface="宋体" pitchFamily="2" charset="-122"/>
              </a:rPr>
              <a:t>, *</a:t>
            </a:r>
            <a:r>
              <a:rPr lang="en-US" altLang="zh-CN" sz="1800" dirty="0" err="1">
                <a:ea typeface="宋体" pitchFamily="2" charset="-122"/>
              </a:rPr>
              <a:t>pb_last</a:t>
            </a:r>
            <a:r>
              <a:rPr lang="en-US" altLang="zh-CN" sz="1800" dirty="0">
                <a:ea typeface="宋体" pitchFamily="2" charset="-122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ea typeface="宋体" pitchFamily="2" charset="-122"/>
              </a:rPr>
              <a:t>     pa </a:t>
            </a:r>
            <a:r>
              <a:rPr lang="en-US" altLang="zh-CN" sz="1800" dirty="0">
                <a:ea typeface="宋体" pitchFamily="2" charset="-122"/>
              </a:rPr>
              <a:t>= </a:t>
            </a:r>
            <a:r>
              <a:rPr lang="en-US" altLang="zh-CN" sz="1800" dirty="0" err="1">
                <a:ea typeface="宋体" pitchFamily="2" charset="-122"/>
              </a:rPr>
              <a:t>LA.elem</a:t>
            </a:r>
            <a:r>
              <a:rPr lang="en-US" altLang="zh-CN" sz="1800" dirty="0" smtClean="0">
                <a:ea typeface="宋体" pitchFamily="2" charset="-122"/>
              </a:rPr>
              <a:t>;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 err="1" smtClean="0">
                <a:ea typeface="宋体" pitchFamily="2" charset="-122"/>
              </a:rPr>
              <a:t>pb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= </a:t>
            </a:r>
            <a:r>
              <a:rPr lang="en-US" altLang="zh-CN" sz="1800" dirty="0" err="1">
                <a:ea typeface="宋体" pitchFamily="2" charset="-122"/>
              </a:rPr>
              <a:t>LB.elem</a:t>
            </a:r>
            <a:r>
              <a:rPr lang="en-US" altLang="zh-CN" sz="1800" dirty="0">
                <a:ea typeface="宋体" pitchFamily="2" charset="-122"/>
              </a:rPr>
              <a:t>; </a:t>
            </a:r>
            <a:r>
              <a:rPr lang="en-US" altLang="zh-CN" sz="1800" dirty="0" smtClean="0">
                <a:ea typeface="宋体" pitchFamily="2" charset="-122"/>
              </a:rPr>
              <a:t>            //</a:t>
            </a:r>
            <a:r>
              <a:rPr lang="en-US" altLang="zh-CN" sz="1800" dirty="0">
                <a:ea typeface="宋体" pitchFamily="2" charset="-122"/>
              </a:rPr>
              <a:t>pa</a:t>
            </a:r>
            <a:r>
              <a:rPr lang="zh-CN" altLang="en-US" sz="1800" dirty="0">
                <a:ea typeface="宋体" pitchFamily="2" charset="-122"/>
              </a:rPr>
              <a:t>和</a:t>
            </a:r>
            <a:r>
              <a:rPr lang="en-US" altLang="zh-CN" sz="1800" dirty="0" err="1">
                <a:ea typeface="宋体" pitchFamily="2" charset="-122"/>
              </a:rPr>
              <a:t>pb</a:t>
            </a:r>
            <a:r>
              <a:rPr lang="zh-CN" altLang="en-US" sz="1800" dirty="0">
                <a:ea typeface="宋体" pitchFamily="2" charset="-122"/>
              </a:rPr>
              <a:t>初值均指向第一个元素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ea typeface="宋体" pitchFamily="2" charset="-122"/>
              </a:rPr>
              <a:t>     </a:t>
            </a:r>
            <a:r>
              <a:rPr lang="en-US" altLang="zh-CN" sz="1800" dirty="0" err="1" smtClean="0">
                <a:ea typeface="宋体" pitchFamily="2" charset="-122"/>
              </a:rPr>
              <a:t>LC.length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= </a:t>
            </a:r>
            <a:r>
              <a:rPr lang="en-US" altLang="zh-CN" sz="1800" dirty="0" err="1">
                <a:ea typeface="宋体" pitchFamily="2" charset="-122"/>
              </a:rPr>
              <a:t>LA.length</a:t>
            </a:r>
            <a:r>
              <a:rPr lang="en-US" altLang="zh-CN" sz="1800" dirty="0">
                <a:ea typeface="宋体" pitchFamily="2" charset="-122"/>
              </a:rPr>
              <a:t> + </a:t>
            </a:r>
            <a:r>
              <a:rPr lang="en-US" altLang="zh-CN" sz="1800" dirty="0" err="1">
                <a:ea typeface="宋体" pitchFamily="2" charset="-122"/>
              </a:rPr>
              <a:t>LB.length</a:t>
            </a:r>
            <a:r>
              <a:rPr lang="en-US" altLang="zh-CN" sz="1800" dirty="0">
                <a:ea typeface="宋体" pitchFamily="2" charset="-122"/>
              </a:rPr>
              <a:t>;  </a:t>
            </a:r>
            <a:r>
              <a:rPr lang="en-US" altLang="zh-CN" sz="1800" dirty="0" smtClean="0">
                <a:ea typeface="宋体" pitchFamily="2" charset="-122"/>
              </a:rPr>
              <a:t>   //</a:t>
            </a:r>
            <a:r>
              <a:rPr lang="zh-CN" altLang="en-US" sz="1800" dirty="0">
                <a:ea typeface="宋体" pitchFamily="2" charset="-122"/>
              </a:rPr>
              <a:t>新表长度</a:t>
            </a:r>
            <a:r>
              <a:rPr lang="zh-CN" altLang="en-US" sz="1800" dirty="0" smtClean="0">
                <a:ea typeface="宋体" pitchFamily="2" charset="-122"/>
              </a:rPr>
              <a:t>为两</a:t>
            </a:r>
            <a:r>
              <a:rPr lang="zh-CN" altLang="en-US" sz="1800" dirty="0">
                <a:ea typeface="宋体" pitchFamily="2" charset="-122"/>
              </a:rPr>
              <a:t>表的长度之和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ea typeface="宋体" pitchFamily="2" charset="-122"/>
              </a:rPr>
              <a:t>     </a:t>
            </a:r>
            <a:r>
              <a:rPr lang="en-US" altLang="zh-CN" sz="1800" dirty="0" err="1" smtClean="0">
                <a:ea typeface="宋体" pitchFamily="2" charset="-122"/>
              </a:rPr>
              <a:t>LC.elem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= new 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 err="1" smtClean="0">
                <a:ea typeface="宋体" pitchFamily="2" charset="-122"/>
              </a:rPr>
              <a:t>int</a:t>
            </a:r>
            <a:r>
              <a:rPr lang="en-US" altLang="zh-CN" sz="1800" dirty="0" smtClean="0">
                <a:ea typeface="宋体" pitchFamily="2" charset="-122"/>
              </a:rPr>
              <a:t>[</a:t>
            </a:r>
            <a:r>
              <a:rPr lang="en-US" altLang="zh-CN" sz="1800" dirty="0" err="1" smtClean="0">
                <a:ea typeface="宋体" pitchFamily="2" charset="-122"/>
              </a:rPr>
              <a:t>LC.length</a:t>
            </a:r>
            <a:r>
              <a:rPr lang="en-US" altLang="zh-CN" sz="1800" dirty="0">
                <a:ea typeface="宋体" pitchFamily="2" charset="-122"/>
              </a:rPr>
              <a:t>];         </a:t>
            </a:r>
            <a:r>
              <a:rPr lang="en-US" altLang="zh-CN" sz="1800" dirty="0" smtClean="0">
                <a:ea typeface="宋体" pitchFamily="2" charset="-122"/>
              </a:rPr>
              <a:t>   </a:t>
            </a:r>
            <a:r>
              <a:rPr lang="en-US" altLang="zh-CN" sz="1800" dirty="0">
                <a:ea typeface="宋体" pitchFamily="2" charset="-122"/>
              </a:rPr>
              <a:t>//</a:t>
            </a:r>
            <a:r>
              <a:rPr lang="zh-CN" altLang="en-US" sz="1800" dirty="0" smtClean="0">
                <a:ea typeface="宋体" pitchFamily="2" charset="-122"/>
              </a:rPr>
              <a:t>为新</a:t>
            </a:r>
            <a:r>
              <a:rPr lang="zh-CN" altLang="en-US" sz="1800" dirty="0">
                <a:ea typeface="宋体" pitchFamily="2" charset="-122"/>
              </a:rPr>
              <a:t>表分配一个数组空间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ea typeface="宋体" pitchFamily="2" charset="-122"/>
              </a:rPr>
              <a:t>     pc </a:t>
            </a:r>
            <a:r>
              <a:rPr lang="en-US" altLang="zh-CN" sz="1800" dirty="0">
                <a:ea typeface="宋体" pitchFamily="2" charset="-122"/>
              </a:rPr>
              <a:t>= </a:t>
            </a:r>
            <a:r>
              <a:rPr lang="en-US" altLang="zh-CN" sz="1800" dirty="0" err="1">
                <a:ea typeface="宋体" pitchFamily="2" charset="-122"/>
              </a:rPr>
              <a:t>LC.elem</a:t>
            </a:r>
            <a:r>
              <a:rPr lang="en-US" altLang="zh-CN" sz="1800" dirty="0">
                <a:ea typeface="宋体" pitchFamily="2" charset="-122"/>
              </a:rPr>
              <a:t>;                          </a:t>
            </a:r>
            <a:r>
              <a:rPr lang="en-US" altLang="zh-CN" sz="1800" dirty="0" smtClean="0">
                <a:ea typeface="宋体" pitchFamily="2" charset="-122"/>
              </a:rPr>
              <a:t>            //pc</a:t>
            </a:r>
            <a:r>
              <a:rPr lang="zh-CN" altLang="en-US" sz="1800" dirty="0">
                <a:ea typeface="宋体" pitchFamily="2" charset="-122"/>
              </a:rPr>
              <a:t>指向新表的第一个元素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ea typeface="宋体" pitchFamily="2" charset="-122"/>
              </a:rPr>
              <a:t>     </a:t>
            </a:r>
            <a:r>
              <a:rPr lang="en-US" altLang="zh-CN" sz="1800" dirty="0" err="1" smtClean="0">
                <a:ea typeface="宋体" pitchFamily="2" charset="-122"/>
              </a:rPr>
              <a:t>pa_last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= </a:t>
            </a:r>
            <a:r>
              <a:rPr lang="en-US" altLang="zh-CN" sz="1800" dirty="0" err="1">
                <a:ea typeface="宋体" pitchFamily="2" charset="-122"/>
              </a:rPr>
              <a:t>LA.elem</a:t>
            </a:r>
            <a:r>
              <a:rPr lang="en-US" altLang="zh-CN" sz="1800" dirty="0">
                <a:ea typeface="宋体" pitchFamily="2" charset="-122"/>
              </a:rPr>
              <a:t> + </a:t>
            </a:r>
            <a:r>
              <a:rPr lang="en-US" altLang="zh-CN" sz="1800" dirty="0" err="1">
                <a:ea typeface="宋体" pitchFamily="2" charset="-122"/>
              </a:rPr>
              <a:t>LA.length</a:t>
            </a:r>
            <a:r>
              <a:rPr lang="en-US" altLang="zh-CN" sz="1800" dirty="0">
                <a:ea typeface="宋体" pitchFamily="2" charset="-122"/>
              </a:rPr>
              <a:t> - 1;  </a:t>
            </a:r>
            <a:r>
              <a:rPr lang="en-US" altLang="zh-CN" sz="1800" dirty="0" smtClean="0">
                <a:ea typeface="宋体" pitchFamily="2" charset="-122"/>
              </a:rPr>
              <a:t>   //</a:t>
            </a:r>
            <a:r>
              <a:rPr lang="en-US" altLang="zh-CN" sz="1800" dirty="0" err="1" smtClean="0">
                <a:ea typeface="宋体" pitchFamily="2" charset="-122"/>
              </a:rPr>
              <a:t>pa_last</a:t>
            </a:r>
            <a:r>
              <a:rPr lang="zh-CN" altLang="en-US" sz="1800" dirty="0">
                <a:ea typeface="宋体" pitchFamily="2" charset="-122"/>
              </a:rPr>
              <a:t>指向</a:t>
            </a:r>
            <a:r>
              <a:rPr lang="en-US" altLang="zh-CN" sz="1800" dirty="0" smtClean="0">
                <a:ea typeface="宋体" pitchFamily="2" charset="-122"/>
              </a:rPr>
              <a:t>LA</a:t>
            </a:r>
            <a:r>
              <a:rPr lang="zh-CN" altLang="en-US" sz="1800" dirty="0" smtClean="0">
                <a:ea typeface="宋体" pitchFamily="2" charset="-122"/>
              </a:rPr>
              <a:t>的</a:t>
            </a:r>
            <a:r>
              <a:rPr lang="zh-CN" altLang="en-US" sz="1800" dirty="0">
                <a:ea typeface="宋体" pitchFamily="2" charset="-122"/>
              </a:rPr>
              <a:t>最后一个元素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ea typeface="宋体" pitchFamily="2" charset="-122"/>
              </a:rPr>
              <a:t>     </a:t>
            </a:r>
            <a:r>
              <a:rPr lang="en-US" altLang="zh-CN" sz="1800" dirty="0" err="1" smtClean="0">
                <a:ea typeface="宋体" pitchFamily="2" charset="-122"/>
              </a:rPr>
              <a:t>pb_last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= </a:t>
            </a:r>
            <a:r>
              <a:rPr lang="en-US" altLang="zh-CN" sz="1800" dirty="0" err="1">
                <a:ea typeface="宋体" pitchFamily="2" charset="-122"/>
              </a:rPr>
              <a:t>LB.elem</a:t>
            </a:r>
            <a:r>
              <a:rPr lang="en-US" altLang="zh-CN" sz="1800" dirty="0">
                <a:ea typeface="宋体" pitchFamily="2" charset="-122"/>
              </a:rPr>
              <a:t> + </a:t>
            </a:r>
            <a:r>
              <a:rPr lang="en-US" altLang="zh-CN" sz="1800" dirty="0" err="1">
                <a:ea typeface="宋体" pitchFamily="2" charset="-122"/>
              </a:rPr>
              <a:t>LB.length</a:t>
            </a:r>
            <a:r>
              <a:rPr lang="en-US" altLang="zh-CN" sz="1800" dirty="0">
                <a:ea typeface="宋体" pitchFamily="2" charset="-122"/>
              </a:rPr>
              <a:t> - 1;  </a:t>
            </a:r>
            <a:r>
              <a:rPr lang="en-US" altLang="zh-CN" sz="1800" dirty="0" smtClean="0">
                <a:ea typeface="宋体" pitchFamily="2" charset="-122"/>
              </a:rPr>
              <a:t>   //</a:t>
            </a:r>
            <a:r>
              <a:rPr lang="en-US" altLang="zh-CN" sz="1800" dirty="0" err="1" smtClean="0">
                <a:ea typeface="宋体" pitchFamily="2" charset="-122"/>
              </a:rPr>
              <a:t>pb_last</a:t>
            </a:r>
            <a:r>
              <a:rPr lang="zh-CN" altLang="en-US" sz="1800" dirty="0">
                <a:ea typeface="宋体" pitchFamily="2" charset="-122"/>
              </a:rPr>
              <a:t>指向</a:t>
            </a:r>
            <a:r>
              <a:rPr lang="en-US" altLang="zh-CN" sz="1800" dirty="0" smtClean="0">
                <a:ea typeface="宋体" pitchFamily="2" charset="-122"/>
              </a:rPr>
              <a:t>LB</a:t>
            </a:r>
            <a:r>
              <a:rPr lang="zh-CN" altLang="en-US" sz="1800" dirty="0" smtClean="0">
                <a:ea typeface="宋体" pitchFamily="2" charset="-122"/>
              </a:rPr>
              <a:t>的</a:t>
            </a:r>
            <a:r>
              <a:rPr lang="zh-CN" altLang="en-US" sz="1800" dirty="0">
                <a:ea typeface="宋体" pitchFamily="2" charset="-122"/>
              </a:rPr>
              <a:t>最后一个元素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while </a:t>
            </a:r>
            <a:r>
              <a:rPr lang="en-US" altLang="zh-CN" sz="2000" dirty="0">
                <a:ea typeface="宋体" pitchFamily="2" charset="-122"/>
              </a:rPr>
              <a:t>(pa &lt;= </a:t>
            </a:r>
            <a:r>
              <a:rPr lang="en-US" altLang="zh-CN" sz="2000" dirty="0" err="1">
                <a:ea typeface="宋体" pitchFamily="2" charset="-122"/>
              </a:rPr>
              <a:t>pa_last</a:t>
            </a:r>
            <a:r>
              <a:rPr lang="en-US" altLang="zh-CN" sz="2000" dirty="0">
                <a:ea typeface="宋体" pitchFamily="2" charset="-122"/>
              </a:rPr>
              <a:t> &amp;&amp; </a:t>
            </a:r>
            <a:r>
              <a:rPr lang="en-US" altLang="zh-CN" sz="2000" dirty="0" err="1">
                <a:ea typeface="宋体" pitchFamily="2" charset="-122"/>
              </a:rPr>
              <a:t>pb</a:t>
            </a:r>
            <a:r>
              <a:rPr lang="en-US" altLang="zh-CN" sz="2000" dirty="0">
                <a:ea typeface="宋体" pitchFamily="2" charset="-122"/>
              </a:rPr>
              <a:t> &lt;= </a:t>
            </a:r>
            <a:r>
              <a:rPr lang="en-US" altLang="zh-CN" sz="2000" dirty="0" err="1">
                <a:ea typeface="宋体" pitchFamily="2" charset="-122"/>
              </a:rPr>
              <a:t>pb_last</a:t>
            </a:r>
            <a:r>
              <a:rPr lang="en-US" altLang="zh-CN" sz="2000" dirty="0">
                <a:ea typeface="宋体" pitchFamily="2" charset="-122"/>
              </a:rPr>
              <a:t>) </a:t>
            </a:r>
            <a:r>
              <a:rPr lang="en-US" altLang="zh-CN" sz="2000" dirty="0" smtClean="0">
                <a:ea typeface="宋体" pitchFamily="2" charset="-122"/>
              </a:rPr>
              <a:t>  //</a:t>
            </a:r>
            <a:r>
              <a:rPr lang="zh-CN" altLang="en-US" sz="2000" dirty="0">
                <a:ea typeface="宋体" pitchFamily="2" charset="-122"/>
              </a:rPr>
              <a:t>两个表都非空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ea typeface="宋体" pitchFamily="2" charset="-122"/>
              </a:rPr>
              <a:t>     {    if ( *</a:t>
            </a:r>
            <a:r>
              <a:rPr lang="en-US" altLang="zh-CN" sz="2000" dirty="0">
                <a:ea typeface="宋体" pitchFamily="2" charset="-122"/>
              </a:rPr>
              <a:t>pa &lt;= *</a:t>
            </a:r>
            <a:r>
              <a:rPr lang="en-US" altLang="zh-CN" sz="2000" dirty="0" err="1" smtClean="0">
                <a:ea typeface="宋体" pitchFamily="2" charset="-122"/>
              </a:rPr>
              <a:t>pb</a:t>
            </a:r>
            <a:r>
              <a:rPr lang="en-US" altLang="zh-CN" sz="2000" dirty="0" smtClean="0">
                <a:ea typeface="宋体" pitchFamily="2" charset="-122"/>
              </a:rPr>
              <a:t> )     </a:t>
            </a:r>
            <a:r>
              <a:rPr lang="zh-CN" altLang="en-US" sz="2000" dirty="0" smtClean="0">
                <a:ea typeface="宋体" pitchFamily="2" charset="-122"/>
              </a:rPr>
              <a:t>*</a:t>
            </a:r>
            <a:r>
              <a:rPr lang="en-US" altLang="zh-CN" sz="2000" dirty="0">
                <a:ea typeface="宋体" pitchFamily="2" charset="-122"/>
              </a:rPr>
              <a:t>pc++ = *pa</a:t>
            </a:r>
            <a:r>
              <a:rPr lang="en-US" altLang="zh-CN" sz="2000" dirty="0" smtClean="0">
                <a:ea typeface="宋体" pitchFamily="2" charset="-122"/>
              </a:rPr>
              <a:t>++;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摘取较小元素插入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LC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尾部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ea typeface="宋体" pitchFamily="2" charset="-122"/>
              </a:rPr>
              <a:t>          else                       *</a:t>
            </a:r>
            <a:r>
              <a:rPr lang="en-US" altLang="zh-CN" sz="2000" dirty="0">
                <a:ea typeface="宋体" pitchFamily="2" charset="-122"/>
              </a:rPr>
              <a:t>pc++ = *</a:t>
            </a:r>
            <a:r>
              <a:rPr lang="en-US" altLang="zh-CN" sz="2000" dirty="0" err="1">
                <a:ea typeface="宋体" pitchFamily="2" charset="-122"/>
              </a:rPr>
              <a:t>pb</a:t>
            </a:r>
            <a:r>
              <a:rPr lang="en-US" altLang="zh-CN" sz="2000" dirty="0">
                <a:ea typeface="宋体" pitchFamily="2" charset="-122"/>
              </a:rPr>
              <a:t>++;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}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while </a:t>
            </a:r>
            <a:r>
              <a:rPr lang="en-US" altLang="zh-CN" sz="2000" dirty="0">
                <a:ea typeface="宋体" pitchFamily="2" charset="-122"/>
              </a:rPr>
              <a:t>(pa &lt;= </a:t>
            </a:r>
            <a:r>
              <a:rPr lang="en-US" altLang="zh-CN" sz="2000" dirty="0" err="1">
                <a:ea typeface="宋体" pitchFamily="2" charset="-122"/>
              </a:rPr>
              <a:t>pa_last</a:t>
            </a:r>
            <a:r>
              <a:rPr lang="en-US" altLang="zh-CN" sz="2000" dirty="0">
                <a:ea typeface="宋体" pitchFamily="2" charset="-122"/>
              </a:rPr>
              <a:t>)  </a:t>
            </a:r>
            <a:r>
              <a:rPr lang="en-US" altLang="zh-CN" sz="2000" dirty="0" smtClean="0">
                <a:ea typeface="宋体" pitchFamily="2" charset="-122"/>
              </a:rPr>
              <a:t>   //</a:t>
            </a:r>
            <a:r>
              <a:rPr lang="en-US" altLang="zh-CN" sz="2000" dirty="0">
                <a:ea typeface="宋体" pitchFamily="2" charset="-122"/>
              </a:rPr>
              <a:t>LB</a:t>
            </a:r>
            <a:r>
              <a:rPr lang="zh-CN" altLang="en-US" sz="2000" dirty="0">
                <a:ea typeface="宋体" pitchFamily="2" charset="-122"/>
              </a:rPr>
              <a:t>已</a:t>
            </a:r>
            <a:r>
              <a:rPr lang="zh-CN" altLang="en-US" sz="2000" dirty="0" smtClean="0">
                <a:ea typeface="宋体" pitchFamily="2" charset="-122"/>
              </a:rPr>
              <a:t>到表</a:t>
            </a:r>
            <a:r>
              <a:rPr lang="zh-CN" altLang="en-US" sz="2000" dirty="0">
                <a:ea typeface="宋体" pitchFamily="2" charset="-122"/>
              </a:rPr>
              <a:t>尾，将</a:t>
            </a:r>
            <a:r>
              <a:rPr lang="en-US" altLang="zh-CN" sz="2000" dirty="0" smtClean="0">
                <a:ea typeface="宋体" pitchFamily="2" charset="-122"/>
              </a:rPr>
              <a:t>LA</a:t>
            </a:r>
            <a:r>
              <a:rPr lang="zh-CN" altLang="en-US" sz="2000" dirty="0" smtClean="0">
                <a:ea typeface="宋体" pitchFamily="2" charset="-122"/>
              </a:rPr>
              <a:t>剩余</a:t>
            </a:r>
            <a:r>
              <a:rPr lang="zh-CN" altLang="en-US" sz="2000" dirty="0">
                <a:ea typeface="宋体" pitchFamily="2" charset="-122"/>
              </a:rPr>
              <a:t>元素插入</a:t>
            </a:r>
            <a:r>
              <a:rPr lang="en-US" altLang="zh-CN" sz="2000" dirty="0">
                <a:ea typeface="宋体" pitchFamily="2" charset="-122"/>
              </a:rPr>
              <a:t>LC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  *pc++ = *pa++;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while 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pb</a:t>
            </a:r>
            <a:r>
              <a:rPr lang="en-US" altLang="zh-CN" sz="2000" dirty="0">
                <a:ea typeface="宋体" pitchFamily="2" charset="-122"/>
              </a:rPr>
              <a:t> &lt;= </a:t>
            </a:r>
            <a:r>
              <a:rPr lang="en-US" altLang="zh-CN" sz="2000" dirty="0" err="1">
                <a:ea typeface="宋体" pitchFamily="2" charset="-122"/>
              </a:rPr>
              <a:t>pb_last</a:t>
            </a:r>
            <a:r>
              <a:rPr lang="en-US" altLang="zh-CN" sz="2000" dirty="0">
                <a:ea typeface="宋体" pitchFamily="2" charset="-122"/>
              </a:rPr>
              <a:t>)  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LA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已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到表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尾，将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LB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剩余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元素插入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LC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  *pc++ = *</a:t>
            </a:r>
            <a:r>
              <a:rPr lang="en-US" altLang="zh-CN" sz="2000" dirty="0" err="1">
                <a:ea typeface="宋体" pitchFamily="2" charset="-122"/>
              </a:rPr>
              <a:t>pb</a:t>
            </a:r>
            <a:r>
              <a:rPr lang="en-US" altLang="zh-CN" sz="2000" dirty="0">
                <a:ea typeface="宋体" pitchFamily="2" charset="-122"/>
              </a:rPr>
              <a:t>++;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} 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3491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3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3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34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79030" y="2204864"/>
            <a:ext cx="8757466" cy="4176464"/>
          </a:xfrm>
        </p:spPr>
        <p:txBody>
          <a:bodyPr/>
          <a:lstStyle/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【</a:t>
            </a:r>
            <a:r>
              <a:rPr lang="zh-CN" altLang="zh-CN" b="1" dirty="0" smtClean="0">
                <a:ea typeface="宋体" pitchFamily="2" charset="-122"/>
              </a:rPr>
              <a:t>问题描述</a:t>
            </a:r>
            <a:r>
              <a:rPr lang="en-US" altLang="zh-CN" b="1" dirty="0">
                <a:ea typeface="宋体" pitchFamily="2" charset="-122"/>
              </a:rPr>
              <a:t>】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zh-CN" altLang="zh-CN" dirty="0" smtClean="0">
                <a:ea typeface="宋体" pitchFamily="2" charset="-122"/>
              </a:rPr>
              <a:t>将</a:t>
            </a:r>
            <a:r>
              <a:rPr lang="zh-CN" altLang="zh-CN" dirty="0">
                <a:ea typeface="宋体" pitchFamily="2" charset="-122"/>
              </a:rPr>
              <a:t>两个有序链表</a:t>
            </a:r>
            <a:r>
              <a:rPr lang="en-US" altLang="zh-CN" dirty="0" smtClean="0">
                <a:ea typeface="宋体" pitchFamily="2" charset="-122"/>
              </a:rPr>
              <a:t>LA</a:t>
            </a:r>
            <a:r>
              <a:rPr lang="zh-CN" altLang="zh-CN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LB</a:t>
            </a:r>
            <a:r>
              <a:rPr lang="zh-CN" altLang="zh-CN" dirty="0" smtClean="0">
                <a:ea typeface="宋体" pitchFamily="2" charset="-122"/>
              </a:rPr>
              <a:t>合并</a:t>
            </a:r>
            <a:r>
              <a:rPr lang="zh-CN" altLang="en-US" dirty="0" smtClean="0">
                <a:ea typeface="宋体" pitchFamily="2" charset="-122"/>
              </a:rPr>
              <a:t>为</a:t>
            </a:r>
            <a:r>
              <a:rPr lang="zh-CN" altLang="zh-CN" dirty="0" smtClean="0">
                <a:ea typeface="宋体" pitchFamily="2" charset="-122"/>
              </a:rPr>
              <a:t>一个有序链表</a:t>
            </a:r>
            <a:r>
              <a:rPr lang="en-US" altLang="zh-CN" dirty="0" smtClean="0">
                <a:ea typeface="宋体" pitchFamily="2" charset="-122"/>
              </a:rPr>
              <a:t>LC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允许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LC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中出现重复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元素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。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【</a:t>
            </a:r>
            <a:r>
              <a:rPr lang="zh-CN" altLang="zh-CN" b="1" dirty="0" smtClean="0">
                <a:ea typeface="宋体" pitchFamily="2" charset="-122"/>
              </a:rPr>
              <a:t>算法思想</a:t>
            </a:r>
            <a:r>
              <a:rPr lang="en-US" altLang="zh-CN" b="1" dirty="0" smtClean="0">
                <a:ea typeface="宋体" pitchFamily="2" charset="-122"/>
              </a:rPr>
              <a:t>】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(1)</a:t>
            </a:r>
            <a:r>
              <a:rPr lang="zh-CN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初始设置：设置指针初值，准备执行循环；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(2) </a:t>
            </a:r>
            <a:r>
              <a:rPr lang="zh-CN" altLang="en-US" dirty="0" smtClean="0">
                <a:ea typeface="宋体" pitchFamily="2" charset="-122"/>
              </a:rPr>
              <a:t>执行循环：</a:t>
            </a:r>
            <a:r>
              <a:rPr lang="zh-CN" altLang="zh-CN" dirty="0" smtClean="0">
                <a:ea typeface="宋体" pitchFamily="2" charset="-122"/>
              </a:rPr>
              <a:t>从 </a:t>
            </a:r>
            <a:r>
              <a:rPr lang="en-US" altLang="zh-CN" dirty="0" smtClean="0">
                <a:ea typeface="宋体" pitchFamily="2" charset="-122"/>
              </a:rPr>
              <a:t>LA </a:t>
            </a:r>
            <a:r>
              <a:rPr lang="zh-CN" altLang="zh-CN" dirty="0" smtClean="0">
                <a:ea typeface="宋体" pitchFamily="2" charset="-122"/>
              </a:rPr>
              <a:t>和 </a:t>
            </a:r>
            <a:r>
              <a:rPr lang="en-US" altLang="zh-CN" dirty="0" smtClean="0">
                <a:ea typeface="宋体" pitchFamily="2" charset="-122"/>
              </a:rPr>
              <a:t>LB </a:t>
            </a:r>
            <a:r>
              <a:rPr lang="zh-CN" altLang="zh-CN" dirty="0" smtClean="0">
                <a:ea typeface="宋体" pitchFamily="2" charset="-122"/>
              </a:rPr>
              <a:t>中</a:t>
            </a:r>
            <a:r>
              <a:rPr lang="zh-CN" altLang="en-US" dirty="0" smtClean="0">
                <a:ea typeface="宋体" pitchFamily="2" charset="-122"/>
              </a:rPr>
              <a:t>取出第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个</a:t>
            </a:r>
            <a:r>
              <a:rPr lang="zh-CN" altLang="zh-CN" dirty="0" smtClean="0">
                <a:ea typeface="宋体" pitchFamily="2" charset="-122"/>
              </a:rPr>
              <a:t>元素</a:t>
            </a:r>
            <a:r>
              <a:rPr lang="zh-CN" altLang="en-US" dirty="0" smtClean="0">
                <a:ea typeface="宋体" pitchFamily="2" charset="-122"/>
              </a:rPr>
              <a:t>，将</a:t>
            </a:r>
            <a:r>
              <a:rPr lang="zh-CN" altLang="zh-CN" dirty="0" smtClean="0">
                <a:ea typeface="宋体" pitchFamily="2" charset="-122"/>
              </a:rPr>
              <a:t>较小</a:t>
            </a:r>
            <a:r>
              <a:rPr lang="zh-CN" altLang="en-US" dirty="0" smtClean="0">
                <a:ea typeface="宋体" pitchFamily="2" charset="-122"/>
              </a:rPr>
              <a:t>元素</a:t>
            </a:r>
            <a:r>
              <a:rPr lang="zh-CN" altLang="zh-CN" dirty="0" smtClean="0">
                <a:ea typeface="宋体" pitchFamily="2" charset="-122"/>
              </a:rPr>
              <a:t>插入 </a:t>
            </a:r>
            <a:r>
              <a:rPr lang="en-US" altLang="zh-CN" dirty="0" smtClean="0">
                <a:ea typeface="宋体" pitchFamily="2" charset="-122"/>
              </a:rPr>
              <a:t>LC</a:t>
            </a:r>
            <a:r>
              <a:rPr lang="zh-CN" altLang="en-US" dirty="0" smtClean="0">
                <a:ea typeface="宋体" pitchFamily="2" charset="-122"/>
              </a:rPr>
              <a:t>尾部；重复操作，直到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LA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LB</a:t>
            </a:r>
            <a:r>
              <a:rPr lang="zh-CN" altLang="en-US" dirty="0" smtClean="0">
                <a:ea typeface="宋体" pitchFamily="2" charset="-122"/>
              </a:rPr>
              <a:t>到达表尾；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(3) </a:t>
            </a:r>
            <a:r>
              <a:rPr lang="zh-CN" altLang="en-US" dirty="0" smtClean="0">
                <a:ea typeface="宋体" pitchFamily="2" charset="-122"/>
              </a:rPr>
              <a:t>插入剩余元素：将</a:t>
            </a:r>
            <a:r>
              <a:rPr lang="en-US" altLang="zh-CN" dirty="0" smtClean="0">
                <a:ea typeface="宋体" pitchFamily="2" charset="-122"/>
              </a:rPr>
              <a:t>LA </a:t>
            </a:r>
            <a:r>
              <a:rPr lang="zh-CN" altLang="zh-CN" dirty="0" smtClean="0">
                <a:ea typeface="宋体" pitchFamily="2" charset="-122"/>
              </a:rPr>
              <a:t>或 </a:t>
            </a:r>
            <a:r>
              <a:rPr lang="en-US" altLang="zh-CN" dirty="0" smtClean="0">
                <a:ea typeface="宋体" pitchFamily="2" charset="-122"/>
              </a:rPr>
              <a:t>LB </a:t>
            </a:r>
            <a:r>
              <a:rPr lang="zh-CN" altLang="zh-CN" dirty="0" smtClean="0">
                <a:ea typeface="宋体" pitchFamily="2" charset="-122"/>
              </a:rPr>
              <a:t>中的剩余</a:t>
            </a:r>
            <a:r>
              <a:rPr lang="zh-CN" altLang="en-US" dirty="0" smtClean="0">
                <a:ea typeface="宋体" pitchFamily="2" charset="-122"/>
              </a:rPr>
              <a:t>元素</a:t>
            </a:r>
            <a:r>
              <a:rPr lang="zh-CN" altLang="zh-CN" dirty="0" smtClean="0">
                <a:ea typeface="宋体" pitchFamily="2" charset="-122"/>
              </a:rPr>
              <a:t>插入</a:t>
            </a:r>
            <a:r>
              <a:rPr lang="zh-CN" altLang="en-US" dirty="0" smtClean="0">
                <a:ea typeface="宋体" pitchFamily="2" charset="-122"/>
              </a:rPr>
              <a:t>到</a:t>
            </a:r>
            <a:r>
              <a:rPr lang="zh-CN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LC</a:t>
            </a:r>
            <a:r>
              <a:rPr lang="zh-CN" altLang="en-US" dirty="0" smtClean="0">
                <a:ea typeface="宋体" pitchFamily="2" charset="-122"/>
              </a:rPr>
              <a:t>尾部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907" y="170080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二、链式存储</a:t>
            </a:r>
            <a:endParaRPr lang="zh-CN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3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3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565935" y="1700808"/>
            <a:ext cx="7251351" cy="95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indent="0">
              <a:spcBef>
                <a:spcPts val="500"/>
              </a:spcBef>
              <a:buFontTx/>
              <a:buNone/>
            </a:pPr>
            <a:r>
              <a:rPr lang="zh-CN" altLang="en-US" sz="20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初始设置：</a:t>
            </a:r>
            <a:endParaRPr lang="en-US" altLang="zh-CN" sz="2000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              pa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= LA-&gt;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next;   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= LB-&gt;next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;   LC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= pc =LA; 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7300" y="3080683"/>
            <a:ext cx="7611342" cy="846403"/>
            <a:chOff x="767300" y="3080683"/>
            <a:chExt cx="7611342" cy="846403"/>
          </a:xfrm>
        </p:grpSpPr>
        <p:grpSp>
          <p:nvGrpSpPr>
            <p:cNvPr id="6" name="组合 5"/>
            <p:cNvGrpSpPr/>
            <p:nvPr/>
          </p:nvGrpSpPr>
          <p:grpSpPr>
            <a:xfrm>
              <a:off x="767300" y="3080683"/>
              <a:ext cx="7611342" cy="432000"/>
              <a:chOff x="755577" y="2928437"/>
              <a:chExt cx="7611342" cy="43200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801221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84" name="TextBox 83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/>
                    <a:t>    </a:t>
                  </a:r>
                  <a:endParaRPr lang="zh-CN" altLang="en-US" sz="2000" dirty="0"/>
                </a:p>
              </p:txBody>
            </p:sp>
            <p:sp>
              <p:nvSpPr>
                <p:cNvPr id="85" name="TextBox 84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cxnSp>
            <p:nvCxnSpPr>
              <p:cNvPr id="83" name="直接箭头连接符 82"/>
              <p:cNvCxnSpPr/>
              <p:nvPr/>
            </p:nvCxnSpPr>
            <p:spPr>
              <a:xfrm>
                <a:off x="1380250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755577" y="2946720"/>
                <a:ext cx="5518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+mn-ea"/>
                    <a:cs typeface="Times New Roman" pitchFamily="18" charset="0"/>
                  </a:rPr>
                  <a:t>LA</a:t>
                </a:r>
                <a:endParaRPr lang="zh-CN" altLang="en-US" sz="2000" dirty="0">
                  <a:latin typeface="+mn-ea"/>
                  <a:cs typeface="Times New Roman" pitchFamily="18" charset="0"/>
                </a:endParaRPr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>
                <a:off x="2943960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88" name="TextBox 87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 1 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TextBox 88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086699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91" name="TextBox 90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 3   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TextBox 91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5229438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94" name="TextBox 93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 5  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TextBox 94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6372176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97" name="TextBox 96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 7  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TextBox 97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cxnSp>
            <p:nvCxnSpPr>
              <p:cNvPr id="99" name="直接箭头连接符 98"/>
              <p:cNvCxnSpPr/>
              <p:nvPr/>
            </p:nvCxnSpPr>
            <p:spPr>
              <a:xfrm>
                <a:off x="2520232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3660214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/>
              <p:nvPr/>
            </p:nvCxnSpPr>
            <p:spPr>
              <a:xfrm>
                <a:off x="4800196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/>
              <p:nvPr/>
            </p:nvCxnSpPr>
            <p:spPr>
              <a:xfrm>
                <a:off x="5940176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7506995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105" name="TextBox 104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 9   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TextBox 105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cxnSp>
            <p:nvCxnSpPr>
              <p:cNvPr id="107" name="直接箭头连接符 106"/>
              <p:cNvCxnSpPr/>
              <p:nvPr/>
            </p:nvCxnSpPr>
            <p:spPr>
              <a:xfrm>
                <a:off x="7074995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2053997" y="3515253"/>
              <a:ext cx="35099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pc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 rot="16200000">
              <a:off x="3120636" y="3669015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rot="16200000">
              <a:off x="2265145" y="3687751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2814439" y="3495086"/>
              <a:ext cx="468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pa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rot="16200000">
              <a:off x="1698783" y="3695253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264068" y="3487696"/>
              <a:ext cx="5106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LC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5577" y="4293096"/>
            <a:ext cx="7611342" cy="832110"/>
            <a:chOff x="755577" y="4293096"/>
            <a:chExt cx="7611342" cy="832110"/>
          </a:xfrm>
        </p:grpSpPr>
        <p:grpSp>
          <p:nvGrpSpPr>
            <p:cNvPr id="114" name="组合 113"/>
            <p:cNvGrpSpPr/>
            <p:nvPr/>
          </p:nvGrpSpPr>
          <p:grpSpPr>
            <a:xfrm>
              <a:off x="755577" y="4293096"/>
              <a:ext cx="7611342" cy="432000"/>
              <a:chOff x="755577" y="2928437"/>
              <a:chExt cx="7611342" cy="432000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1801221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138" name="TextBox 137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/>
                    <a:t>    </a:t>
                  </a:r>
                  <a:endParaRPr lang="zh-CN" altLang="en-US" sz="2000" dirty="0"/>
                </a:p>
              </p:txBody>
            </p:sp>
            <p:sp>
              <p:nvSpPr>
                <p:cNvPr id="139" name="TextBox 138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cxnSp>
            <p:nvCxnSpPr>
              <p:cNvPr id="116" name="直接箭头连接符 115"/>
              <p:cNvCxnSpPr/>
              <p:nvPr/>
            </p:nvCxnSpPr>
            <p:spPr>
              <a:xfrm>
                <a:off x="1380250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755577" y="2946720"/>
                <a:ext cx="5518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+mn-ea"/>
                    <a:cs typeface="Times New Roman" pitchFamily="18" charset="0"/>
                  </a:rPr>
                  <a:t>LB</a:t>
                </a:r>
                <a:endParaRPr lang="zh-CN" altLang="en-US" sz="2000" dirty="0">
                  <a:latin typeface="+mn-ea"/>
                  <a:cs typeface="Times New Roman" pitchFamily="18" charset="0"/>
                </a:endParaRPr>
              </a:p>
            </p:txBody>
          </p:sp>
          <p:grpSp>
            <p:nvGrpSpPr>
              <p:cNvPr id="118" name="组合 117"/>
              <p:cNvGrpSpPr/>
              <p:nvPr/>
            </p:nvGrpSpPr>
            <p:grpSpPr>
              <a:xfrm>
                <a:off x="2943960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136" name="TextBox 135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 7 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7" name="TextBox 136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086699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134" name="TextBox 133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 9   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5" name="TextBox 134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229438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132" name="TextBox 131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11  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3" name="TextBox 132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6372176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130" name="TextBox 129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13  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TextBox 130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cxnSp>
            <p:nvCxnSpPr>
              <p:cNvPr id="122" name="直接箭头连接符 121"/>
              <p:cNvCxnSpPr/>
              <p:nvPr/>
            </p:nvCxnSpPr>
            <p:spPr>
              <a:xfrm>
                <a:off x="2520232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/>
              <p:nvPr/>
            </p:nvCxnSpPr>
            <p:spPr>
              <a:xfrm>
                <a:off x="3660214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/>
              <p:nvPr/>
            </p:nvCxnSpPr>
            <p:spPr>
              <a:xfrm>
                <a:off x="4800196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/>
            </p:nvCxnSpPr>
            <p:spPr>
              <a:xfrm>
                <a:off x="5940176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/>
              <p:cNvGrpSpPr/>
              <p:nvPr/>
            </p:nvGrpSpPr>
            <p:grpSpPr>
              <a:xfrm>
                <a:off x="7506995" y="2928437"/>
                <a:ext cx="859924" cy="432000"/>
                <a:chOff x="1801221" y="2913605"/>
                <a:chExt cx="859924" cy="432000"/>
              </a:xfrm>
            </p:grpSpPr>
            <p:sp>
              <p:nvSpPr>
                <p:cNvPr id="128" name="TextBox 127"/>
                <p:cNvSpPr txBox="1">
                  <a:spLocks/>
                </p:cNvSpPr>
                <p:nvPr/>
              </p:nvSpPr>
              <p:spPr>
                <a:xfrm>
                  <a:off x="1801221" y="2913605"/>
                  <a:ext cx="432000" cy="43200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15   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TextBox 128"/>
                <p:cNvSpPr txBox="1">
                  <a:spLocks/>
                </p:cNvSpPr>
                <p:nvPr/>
              </p:nvSpPr>
              <p:spPr>
                <a:xfrm>
                  <a:off x="2229145" y="2913605"/>
                  <a:ext cx="432000" cy="432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r>
                    <a:rPr lang="zh-CN" altLang="en-US" sz="2000" b="1" dirty="0" smtClean="0"/>
                    <a:t>      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  <p:cxnSp>
            <p:nvCxnSpPr>
              <p:cNvPr id="127" name="直接箭头连接符 126"/>
              <p:cNvCxnSpPr/>
              <p:nvPr/>
            </p:nvCxnSpPr>
            <p:spPr>
              <a:xfrm>
                <a:off x="7074995" y="3146775"/>
                <a:ext cx="43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直接箭头连接符 141"/>
            <p:cNvCxnSpPr/>
            <p:nvPr/>
          </p:nvCxnSpPr>
          <p:spPr>
            <a:xfrm rot="16200000">
              <a:off x="2979960" y="4895035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2661145" y="4725096"/>
              <a:ext cx="46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latin typeface="+mn-ea"/>
                  <a:cs typeface="Times New Roman" pitchFamily="18" charset="0"/>
                </a:rPr>
                <a:t>pb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</p:grpSp>
      <p:sp>
        <p:nvSpPr>
          <p:cNvPr id="146" name="Rectangle 112"/>
          <p:cNvSpPr>
            <a:spLocks noChangeArrowheads="1"/>
          </p:cNvSpPr>
          <p:nvPr/>
        </p:nvSpPr>
        <p:spPr bwMode="auto">
          <a:xfrm>
            <a:off x="615073" y="5295028"/>
            <a:ext cx="8254545" cy="102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indent="0">
              <a:spcBef>
                <a:spcPts val="500"/>
              </a:spcBef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执行循环：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if( pa-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&gt;data &lt;=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-&gt;data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) 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{  pc-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&gt;next = pa;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 pc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=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pa;   pa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= pa-&gt;next;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/>
              <a:t> else                                     {  pc-</a:t>
            </a:r>
            <a:r>
              <a:rPr lang="en-US" altLang="zh-CN" sz="2000" dirty="0"/>
              <a:t>&gt;next 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pc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 smtClean="0"/>
              <a:t>;  </a:t>
            </a:r>
            <a:r>
              <a:rPr lang="en-US" altLang="zh-CN" sz="2000" dirty="0" err="1" smtClean="0"/>
              <a:t>pb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-&gt;next</a:t>
            </a:r>
            <a:r>
              <a:rPr lang="en-US" altLang="zh-CN" sz="2000" dirty="0" smtClean="0"/>
              <a:t>;  }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690610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3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3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436474" y="1916832"/>
            <a:ext cx="827105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indent="0">
              <a:spcBef>
                <a:spcPts val="500"/>
              </a:spcBef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执行循环：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if( pa-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&gt;data &lt;=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-&gt;data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) 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{  pc-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&gt;next = pa;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pc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=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pa;   pa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= pa-&gt;next;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/>
              <a:t> else                                    {  pc-</a:t>
            </a:r>
            <a:r>
              <a:rPr lang="en-US" altLang="zh-CN" sz="2000" dirty="0"/>
              <a:t>&gt;next 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pc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 smtClean="0"/>
              <a:t>;  </a:t>
            </a:r>
            <a:r>
              <a:rPr lang="en-US" altLang="zh-CN" sz="2000" dirty="0" err="1" smtClean="0"/>
              <a:t>pb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-&gt;next</a:t>
            </a:r>
            <a:r>
              <a:rPr lang="en-US" altLang="zh-CN" sz="2000" dirty="0" smtClean="0"/>
              <a:t>;  }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83568" y="3878268"/>
            <a:ext cx="7611342" cy="432000"/>
            <a:chOff x="755577" y="2928437"/>
            <a:chExt cx="7611342" cy="432000"/>
          </a:xfrm>
        </p:grpSpPr>
        <p:grpSp>
          <p:nvGrpSpPr>
            <p:cNvPr id="4" name="组合 3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84" name="TextBox 8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85" name="TextBox 8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83" name="直接箭头连接符 82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LA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88" name="TextBox 8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1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91" name="TextBox 90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3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5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97" name="TextBox 96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TextBox 97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99" name="直接箭头连接符 98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05" name="TextBox 104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07" name="直接箭头连接符 106"/>
            <p:cNvCxnSpPr/>
            <p:nvPr/>
          </p:nvCxnSpPr>
          <p:spPr>
            <a:xfrm>
              <a:off x="7074995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1235370" y="4310965"/>
            <a:ext cx="56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LC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83568" y="5229296"/>
            <a:ext cx="7611342" cy="432000"/>
            <a:chOff x="755577" y="2928437"/>
            <a:chExt cx="7611342" cy="432000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138" name="TextBox 13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139" name="TextBox 13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16" name="直接箭头连接符 115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LB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136" name="TextBox 135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134" name="TextBox 13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TextBox 13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132" name="TextBox 131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11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TextBox 132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130" name="TextBox 129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13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28" name="TextBox 12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15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7" name="直接箭头连接符 126"/>
            <p:cNvCxnSpPr/>
            <p:nvPr/>
          </p:nvCxnSpPr>
          <p:spPr>
            <a:xfrm>
              <a:off x="7074995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39"/>
          <p:cNvCxnSpPr/>
          <p:nvPr/>
        </p:nvCxnSpPr>
        <p:spPr>
          <a:xfrm rot="16200000">
            <a:off x="7465848" y="4532543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rot="16200000">
            <a:off x="6322658" y="4535619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16200000">
            <a:off x="2871951" y="5877296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114942" y="4359445"/>
            <a:ext cx="468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pa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736232" y="6060799"/>
            <a:ext cx="468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pa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589136" y="5661296"/>
            <a:ext cx="4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+mn-ea"/>
                <a:cs typeface="Times New Roman" pitchFamily="18" charset="0"/>
              </a:rPr>
              <a:t>pb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rot="16200000">
            <a:off x="1729212" y="452626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44312" y="4340918"/>
            <a:ext cx="4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pc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0684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3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3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508482" y="1916832"/>
            <a:ext cx="812703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indent="0">
              <a:spcBef>
                <a:spcPts val="500"/>
              </a:spcBef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执行循环：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if( pa-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&gt;data &lt;=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-&gt;data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)  {  pc-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&gt;next = pa;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pc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pa;   pa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pa-&gt;next;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/>
              <a:t>else                      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{  pc-</a:t>
            </a:r>
            <a:r>
              <a:rPr lang="en-US" altLang="zh-CN" sz="2000" dirty="0">
                <a:solidFill>
                  <a:srgbClr val="FF0000"/>
                </a:solidFill>
              </a:rPr>
              <a:t>&gt;next = </a:t>
            </a:r>
            <a:r>
              <a:rPr lang="en-US" altLang="zh-CN" sz="2000" dirty="0" err="1">
                <a:solidFill>
                  <a:srgbClr val="FF0000"/>
                </a:solidFill>
              </a:rPr>
              <a:t>pb</a:t>
            </a:r>
            <a:r>
              <a:rPr lang="en-US" altLang="zh-CN" sz="2000" dirty="0">
                <a:solidFill>
                  <a:srgbClr val="FF0000"/>
                </a:solidFill>
              </a:rPr>
              <a:t>;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pc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 smtClean="0"/>
              <a:t>;  </a:t>
            </a:r>
            <a:r>
              <a:rPr lang="en-US" altLang="zh-CN" sz="2000" dirty="0" err="1" smtClean="0"/>
              <a:t>pb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-&gt;next</a:t>
            </a:r>
            <a:r>
              <a:rPr lang="en-US" altLang="zh-CN" sz="2000" dirty="0" smtClean="0"/>
              <a:t>;  }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83568" y="3878268"/>
            <a:ext cx="7611342" cy="432000"/>
            <a:chOff x="755577" y="2928437"/>
            <a:chExt cx="7611342" cy="432000"/>
          </a:xfrm>
        </p:grpSpPr>
        <p:grpSp>
          <p:nvGrpSpPr>
            <p:cNvPr id="4" name="组合 3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84" name="TextBox 8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85" name="TextBox 8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83" name="直接箭头连接符 82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LA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88" name="TextBox 8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1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91" name="TextBox 90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3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5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97" name="TextBox 96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TextBox 97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99" name="直接箭头连接符 98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05" name="TextBox 104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1235370" y="4310965"/>
            <a:ext cx="56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LC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83568" y="5229296"/>
            <a:ext cx="7611342" cy="432000"/>
            <a:chOff x="755577" y="2928437"/>
            <a:chExt cx="7611342" cy="432000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138" name="TextBox 13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139" name="TextBox 13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16" name="直接箭头连接符 115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LB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136" name="TextBox 135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134" name="TextBox 13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TextBox 13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132" name="TextBox 131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11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TextBox 132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130" name="TextBox 129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13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28" name="TextBox 12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15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7" name="直接箭头连接符 126"/>
            <p:cNvCxnSpPr/>
            <p:nvPr/>
          </p:nvCxnSpPr>
          <p:spPr>
            <a:xfrm>
              <a:off x="7074995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39"/>
          <p:cNvCxnSpPr/>
          <p:nvPr/>
        </p:nvCxnSpPr>
        <p:spPr>
          <a:xfrm rot="16200000">
            <a:off x="7465848" y="4532543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rot="16200000">
            <a:off x="6322658" y="4535619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16200000">
            <a:off x="2871951" y="5877296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114942" y="4359445"/>
            <a:ext cx="468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pa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589136" y="5661296"/>
            <a:ext cx="4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+mn-ea"/>
                <a:cs typeface="Times New Roman" pitchFamily="18" charset="0"/>
              </a:rPr>
              <a:t>pb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rot="16200000">
            <a:off x="1729212" y="452626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44312" y="4340918"/>
            <a:ext cx="4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pc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grpSp>
        <p:nvGrpSpPr>
          <p:cNvPr id="78" name="Group 144"/>
          <p:cNvGrpSpPr>
            <a:grpSpLocks/>
          </p:cNvGrpSpPr>
          <p:nvPr/>
        </p:nvGrpSpPr>
        <p:grpSpPr bwMode="auto">
          <a:xfrm>
            <a:off x="3290009" y="4230871"/>
            <a:ext cx="3694700" cy="984258"/>
            <a:chOff x="1689" y="762"/>
            <a:chExt cx="1060" cy="620"/>
          </a:xfrm>
        </p:grpSpPr>
        <p:sp>
          <p:nvSpPr>
            <p:cNvPr id="79" name="Line 141"/>
            <p:cNvSpPr>
              <a:spLocks noChangeShapeType="1"/>
            </p:cNvSpPr>
            <p:nvPr/>
          </p:nvSpPr>
          <p:spPr bwMode="auto">
            <a:xfrm>
              <a:off x="2746" y="762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42"/>
            <p:cNvSpPr>
              <a:spLocks noChangeShapeType="1"/>
            </p:cNvSpPr>
            <p:nvPr/>
          </p:nvSpPr>
          <p:spPr bwMode="auto">
            <a:xfrm flipH="1">
              <a:off x="1690" y="1162"/>
              <a:ext cx="10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43"/>
            <p:cNvSpPr>
              <a:spLocks noChangeShapeType="1"/>
            </p:cNvSpPr>
            <p:nvPr/>
          </p:nvSpPr>
          <p:spPr bwMode="auto">
            <a:xfrm>
              <a:off x="1689" y="1155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65712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215946" y="332656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2.4  </a:t>
            </a:r>
            <a:r>
              <a:rPr lang="zh-CN" altLang="zh-CN" b="1" dirty="0">
                <a:ea typeface="宋体" pitchFamily="2" charset="-122"/>
              </a:rPr>
              <a:t>线性表的顺序表示和实现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1" name="副标题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2088753"/>
          </a:xfrm>
        </p:spPr>
        <p:txBody>
          <a:bodyPr/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4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线性表的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en-US" sz="2800" b="1" dirty="0" smtClean="0">
                <a:ea typeface="宋体" pitchFamily="2" charset="-122"/>
              </a:rPr>
              <a:t>存储表示</a:t>
            </a:r>
            <a:endParaRPr lang="en-US" altLang="zh-CN" sz="2800" b="1" dirty="0">
              <a:ea typeface="宋体" pitchFamily="2" charset="-122"/>
            </a:endParaRPr>
          </a:p>
          <a:p>
            <a:endParaRPr lang="en-US" altLang="zh-CN" sz="2800" b="1" dirty="0">
              <a:ea typeface="宋体" pitchFamily="2" charset="-122"/>
            </a:endParaRPr>
          </a:p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4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</a:t>
            </a:r>
            <a:r>
              <a:rPr lang="zh-CN" altLang="en-US" sz="2800" b="1" dirty="0" smtClean="0">
                <a:ea typeface="宋体" pitchFamily="2" charset="-122"/>
              </a:rPr>
              <a:t>顺序</a:t>
            </a:r>
            <a:r>
              <a:rPr lang="zh-CN" altLang="zh-CN" sz="2800" b="1" dirty="0" smtClean="0">
                <a:ea typeface="宋体" pitchFamily="2" charset="-122"/>
              </a:rPr>
              <a:t>表</a:t>
            </a:r>
            <a:r>
              <a:rPr lang="zh-CN" altLang="en-US" sz="2800" b="1" dirty="0" smtClean="0">
                <a:ea typeface="宋体" pitchFamily="2" charset="-122"/>
              </a:rPr>
              <a:t>中基本</a:t>
            </a:r>
            <a:r>
              <a:rPr lang="zh-CN" altLang="zh-CN" sz="2800" b="1" dirty="0" smtClean="0">
                <a:ea typeface="宋体" pitchFamily="2" charset="-122"/>
              </a:rPr>
              <a:t>操作</a:t>
            </a:r>
            <a:r>
              <a:rPr lang="zh-CN" altLang="en-US" sz="2800" b="1" dirty="0" smtClean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250825" y="2060575"/>
            <a:ext cx="5761038" cy="71438"/>
            <a:chOff x="0" y="1943"/>
            <a:chExt cx="2818" cy="78"/>
          </a:xfrm>
        </p:grpSpPr>
        <p:sp>
          <p:nvSpPr>
            <p:cNvPr id="7173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54527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3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3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508482" y="1906779"/>
            <a:ext cx="812703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indent="0">
              <a:spcBef>
                <a:spcPts val="500"/>
              </a:spcBef>
              <a:buFontTx/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执行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循环：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if( pa-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&gt;data &lt;=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-&gt;data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)  {  pc-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&gt;next = pa;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pc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pa;   pa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pa-&gt;next;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/>
              <a:t>else                                     {  pc-</a:t>
            </a:r>
            <a:r>
              <a:rPr lang="en-US" altLang="zh-CN" sz="2000" dirty="0"/>
              <a:t>&gt;next 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pc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pb</a:t>
            </a:r>
            <a:r>
              <a:rPr lang="en-US" altLang="zh-CN" sz="2000" dirty="0" smtClean="0">
                <a:solidFill>
                  <a:srgbClr val="FF0000"/>
                </a:solidFill>
              </a:rPr>
              <a:t>;  </a:t>
            </a:r>
            <a:r>
              <a:rPr lang="en-US" altLang="zh-CN" sz="2000" dirty="0" err="1" smtClean="0"/>
              <a:t>pb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-&gt;next</a:t>
            </a:r>
            <a:r>
              <a:rPr lang="en-US" altLang="zh-CN" sz="2000" dirty="0" smtClean="0"/>
              <a:t>;  }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83568" y="3878268"/>
            <a:ext cx="7611342" cy="432000"/>
            <a:chOff x="755577" y="2928437"/>
            <a:chExt cx="7611342" cy="432000"/>
          </a:xfrm>
        </p:grpSpPr>
        <p:grpSp>
          <p:nvGrpSpPr>
            <p:cNvPr id="4" name="组合 3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84" name="TextBox 8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85" name="TextBox 8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83" name="直接箭头连接符 82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LA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88" name="TextBox 8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1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91" name="TextBox 90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3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5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97" name="TextBox 96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TextBox 97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99" name="直接箭头连接符 98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05" name="TextBox 104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1235370" y="4310965"/>
            <a:ext cx="56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LC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83568" y="5229296"/>
            <a:ext cx="7611342" cy="432000"/>
            <a:chOff x="755577" y="2928437"/>
            <a:chExt cx="7611342" cy="432000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138" name="TextBox 13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139" name="TextBox 13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16" name="直接箭头连接符 115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LB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136" name="TextBox 135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134" name="TextBox 13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TextBox 13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132" name="TextBox 131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11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TextBox 132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130" name="TextBox 129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13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28" name="TextBox 12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15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7" name="直接箭头连接符 126"/>
            <p:cNvCxnSpPr/>
            <p:nvPr/>
          </p:nvCxnSpPr>
          <p:spPr>
            <a:xfrm>
              <a:off x="7074995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39"/>
          <p:cNvCxnSpPr/>
          <p:nvPr/>
        </p:nvCxnSpPr>
        <p:spPr>
          <a:xfrm rot="16200000">
            <a:off x="7465848" y="4532543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16200000">
            <a:off x="2871951" y="5877296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114942" y="4359445"/>
            <a:ext cx="468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pa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589136" y="5661296"/>
            <a:ext cx="4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+mn-ea"/>
                <a:cs typeface="Times New Roman" pitchFamily="18" charset="0"/>
              </a:rPr>
              <a:t>pb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rot="16200000">
            <a:off x="1729212" y="452626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144"/>
          <p:cNvGrpSpPr>
            <a:grpSpLocks/>
          </p:cNvGrpSpPr>
          <p:nvPr/>
        </p:nvGrpSpPr>
        <p:grpSpPr bwMode="auto">
          <a:xfrm>
            <a:off x="3290009" y="4230871"/>
            <a:ext cx="3694700" cy="984258"/>
            <a:chOff x="1689" y="762"/>
            <a:chExt cx="1060" cy="620"/>
          </a:xfrm>
        </p:grpSpPr>
        <p:sp>
          <p:nvSpPr>
            <p:cNvPr id="79" name="Line 141"/>
            <p:cNvSpPr>
              <a:spLocks noChangeShapeType="1"/>
            </p:cNvSpPr>
            <p:nvPr/>
          </p:nvSpPr>
          <p:spPr bwMode="auto">
            <a:xfrm>
              <a:off x="2746" y="762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42"/>
            <p:cNvSpPr>
              <a:spLocks noChangeShapeType="1"/>
            </p:cNvSpPr>
            <p:nvPr/>
          </p:nvSpPr>
          <p:spPr bwMode="auto">
            <a:xfrm flipH="1">
              <a:off x="1690" y="1162"/>
              <a:ext cx="10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43"/>
            <p:cNvSpPr>
              <a:spLocks noChangeShapeType="1"/>
            </p:cNvSpPr>
            <p:nvPr/>
          </p:nvSpPr>
          <p:spPr bwMode="auto">
            <a:xfrm>
              <a:off x="1689" y="1155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171972" y="5698091"/>
            <a:ext cx="4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pc</a:t>
            </a:r>
            <a:endParaRPr lang="zh-CN" altLang="en-US" sz="2000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935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3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3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508482" y="1916832"/>
            <a:ext cx="812703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indent="0">
              <a:spcBef>
                <a:spcPts val="500"/>
              </a:spcBef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执行循环：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if( pa-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&gt;data &lt;=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-&gt;data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)  {  pc-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&gt;next = pa;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pc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pa;   pa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pa-&gt;next;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/>
              <a:t>else                                     {  pc-</a:t>
            </a:r>
            <a:r>
              <a:rPr lang="en-US" altLang="zh-CN" sz="2000" dirty="0"/>
              <a:t>&gt;next 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pc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 smtClean="0"/>
              <a:t>;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pb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pb</a:t>
            </a:r>
            <a:r>
              <a:rPr lang="en-US" altLang="zh-CN" sz="2000" dirty="0">
                <a:solidFill>
                  <a:srgbClr val="FF0000"/>
                </a:solidFill>
              </a:rPr>
              <a:t>-&gt;next</a:t>
            </a:r>
            <a:r>
              <a:rPr lang="en-US" altLang="zh-CN" sz="2000" dirty="0" smtClean="0">
                <a:solidFill>
                  <a:srgbClr val="FF0000"/>
                </a:solidFill>
              </a:rPr>
              <a:t>;  </a:t>
            </a:r>
            <a:r>
              <a:rPr lang="en-US" altLang="zh-CN" sz="2000" dirty="0" smtClean="0">
                <a:solidFill>
                  <a:srgbClr val="C00000"/>
                </a:solidFill>
              </a:rPr>
              <a:t>}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3568" y="3878268"/>
            <a:ext cx="7611342" cy="432000"/>
            <a:chOff x="755577" y="2928437"/>
            <a:chExt cx="7611342" cy="432000"/>
          </a:xfrm>
        </p:grpSpPr>
        <p:grpSp>
          <p:nvGrpSpPr>
            <p:cNvPr id="4" name="组合 3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84" name="TextBox 8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85" name="TextBox 8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83" name="直接箭头连接符 82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LA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88" name="TextBox 8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1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91" name="TextBox 90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3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5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97" name="TextBox 96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TextBox 97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99" name="直接箭头连接符 98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05" name="TextBox 104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1235370" y="4310965"/>
            <a:ext cx="56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LC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83568" y="5229296"/>
            <a:ext cx="7611342" cy="432000"/>
            <a:chOff x="755577" y="2928437"/>
            <a:chExt cx="7611342" cy="432000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138" name="TextBox 13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139" name="TextBox 13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16" name="直接箭头连接符 115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LB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136" name="TextBox 135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134" name="TextBox 13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TextBox 13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132" name="TextBox 131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11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TextBox 132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130" name="TextBox 129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13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28" name="TextBox 12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15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7" name="直接箭头连接符 126"/>
            <p:cNvCxnSpPr/>
            <p:nvPr/>
          </p:nvCxnSpPr>
          <p:spPr>
            <a:xfrm>
              <a:off x="7074995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39"/>
          <p:cNvCxnSpPr/>
          <p:nvPr/>
        </p:nvCxnSpPr>
        <p:spPr>
          <a:xfrm rot="16200000">
            <a:off x="7465848" y="4532543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16200000">
            <a:off x="2871951" y="5877296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114942" y="4359445"/>
            <a:ext cx="468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pa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rot="16200000">
            <a:off x="1729212" y="452626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144"/>
          <p:cNvGrpSpPr>
            <a:grpSpLocks/>
          </p:cNvGrpSpPr>
          <p:nvPr/>
        </p:nvGrpSpPr>
        <p:grpSpPr bwMode="auto">
          <a:xfrm>
            <a:off x="3290009" y="4230871"/>
            <a:ext cx="3694700" cy="984258"/>
            <a:chOff x="1689" y="762"/>
            <a:chExt cx="1060" cy="620"/>
          </a:xfrm>
        </p:grpSpPr>
        <p:sp>
          <p:nvSpPr>
            <p:cNvPr id="79" name="Line 141"/>
            <p:cNvSpPr>
              <a:spLocks noChangeShapeType="1"/>
            </p:cNvSpPr>
            <p:nvPr/>
          </p:nvSpPr>
          <p:spPr bwMode="auto">
            <a:xfrm>
              <a:off x="2746" y="762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42"/>
            <p:cNvSpPr>
              <a:spLocks noChangeShapeType="1"/>
            </p:cNvSpPr>
            <p:nvPr/>
          </p:nvSpPr>
          <p:spPr bwMode="auto">
            <a:xfrm flipH="1">
              <a:off x="1690" y="1162"/>
              <a:ext cx="10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43"/>
            <p:cNvSpPr>
              <a:spLocks noChangeShapeType="1"/>
            </p:cNvSpPr>
            <p:nvPr/>
          </p:nvSpPr>
          <p:spPr bwMode="auto">
            <a:xfrm>
              <a:off x="1689" y="1155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171972" y="5698091"/>
            <a:ext cx="4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pc</a:t>
            </a:r>
            <a:endParaRPr lang="zh-CN" altLang="en-US" sz="2000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83968" y="5682146"/>
            <a:ext cx="630722" cy="432000"/>
            <a:chOff x="4283968" y="5682146"/>
            <a:chExt cx="630722" cy="432000"/>
          </a:xfrm>
        </p:grpSpPr>
        <p:sp>
          <p:nvSpPr>
            <p:cNvPr id="76" name="TextBox 75"/>
            <p:cNvSpPr txBox="1"/>
            <p:nvPr/>
          </p:nvSpPr>
          <p:spPr>
            <a:xfrm>
              <a:off x="4446690" y="5698091"/>
              <a:ext cx="46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rgbClr val="FF0000"/>
                  </a:solidFill>
                  <a:latin typeface="+mn-ea"/>
                  <a:cs typeface="Times New Roman" pitchFamily="18" charset="0"/>
                </a:rPr>
                <a:t>pb</a:t>
              </a:r>
              <a:endParaRPr lang="zh-CN" altLang="en-US" sz="2000" dirty="0">
                <a:solidFill>
                  <a:srgbClr val="FF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 rot="16200000">
              <a:off x="4067968" y="5898146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5887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3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3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617172" y="1939462"/>
            <a:ext cx="812703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indent="0">
              <a:spcBef>
                <a:spcPts val="500"/>
              </a:spcBef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执行循环：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if( pa-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&gt;data &lt;=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-&gt;data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)  {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pc-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&gt;next = pa;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pc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pa;   pa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pa-&gt;next;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}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/>
              <a:t>else                                     {  pc-</a:t>
            </a:r>
            <a:r>
              <a:rPr lang="en-US" altLang="zh-CN" sz="2000" dirty="0"/>
              <a:t>&gt;next 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pc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 smtClean="0"/>
              <a:t>;  </a:t>
            </a:r>
            <a:r>
              <a:rPr lang="en-US" altLang="zh-CN" sz="2000" dirty="0" err="1" smtClean="0"/>
              <a:t>pb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-&gt;next</a:t>
            </a:r>
            <a:r>
              <a:rPr lang="en-US" altLang="zh-CN" sz="2000" dirty="0" smtClean="0"/>
              <a:t>;  }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83568" y="3878268"/>
            <a:ext cx="7611342" cy="432000"/>
            <a:chOff x="755577" y="2928437"/>
            <a:chExt cx="7611342" cy="432000"/>
          </a:xfrm>
        </p:grpSpPr>
        <p:grpSp>
          <p:nvGrpSpPr>
            <p:cNvPr id="4" name="组合 3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84" name="TextBox 8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85" name="TextBox 8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83" name="直接箭头连接符 82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LA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88" name="TextBox 8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1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91" name="TextBox 90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3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5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97" name="TextBox 96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TextBox 97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99" name="直接箭头连接符 98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05" name="TextBox 104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1235370" y="4310965"/>
            <a:ext cx="56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LC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83568" y="5229296"/>
            <a:ext cx="7611342" cy="432000"/>
            <a:chOff x="755577" y="2928437"/>
            <a:chExt cx="7611342" cy="432000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138" name="TextBox 13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139" name="TextBox 13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16" name="直接箭头连接符 115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LB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136" name="TextBox 135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134" name="TextBox 13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TextBox 13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132" name="TextBox 131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11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TextBox 132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130" name="TextBox 129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13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28" name="TextBox 12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15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7" name="直接箭头连接符 126"/>
            <p:cNvCxnSpPr/>
            <p:nvPr/>
          </p:nvCxnSpPr>
          <p:spPr>
            <a:xfrm>
              <a:off x="7074995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39"/>
          <p:cNvCxnSpPr/>
          <p:nvPr/>
        </p:nvCxnSpPr>
        <p:spPr>
          <a:xfrm rot="16200000">
            <a:off x="7465848" y="4532543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16200000">
            <a:off x="2871951" y="5877296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765865" y="4359445"/>
            <a:ext cx="468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pa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rot="16200000">
            <a:off x="1729212" y="452626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144"/>
          <p:cNvGrpSpPr>
            <a:grpSpLocks/>
          </p:cNvGrpSpPr>
          <p:nvPr/>
        </p:nvGrpSpPr>
        <p:grpSpPr bwMode="auto">
          <a:xfrm>
            <a:off x="3290009" y="4113641"/>
            <a:ext cx="3694700" cy="1092209"/>
            <a:chOff x="1689" y="762"/>
            <a:chExt cx="1060" cy="688"/>
          </a:xfrm>
        </p:grpSpPr>
        <p:sp>
          <p:nvSpPr>
            <p:cNvPr id="79" name="Line 141"/>
            <p:cNvSpPr>
              <a:spLocks noChangeShapeType="1"/>
            </p:cNvSpPr>
            <p:nvPr/>
          </p:nvSpPr>
          <p:spPr bwMode="auto">
            <a:xfrm>
              <a:off x="2746" y="762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42"/>
            <p:cNvSpPr>
              <a:spLocks noChangeShapeType="1"/>
            </p:cNvSpPr>
            <p:nvPr/>
          </p:nvSpPr>
          <p:spPr bwMode="auto">
            <a:xfrm flipH="1">
              <a:off x="1690" y="1162"/>
              <a:ext cx="10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43"/>
            <p:cNvSpPr>
              <a:spLocks noChangeShapeType="1"/>
            </p:cNvSpPr>
            <p:nvPr/>
          </p:nvSpPr>
          <p:spPr bwMode="auto">
            <a:xfrm>
              <a:off x="1689" y="1155"/>
              <a:ext cx="0" cy="2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171972" y="5698091"/>
            <a:ext cx="4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pc</a:t>
            </a:r>
            <a:endParaRPr lang="zh-CN" altLang="en-US" sz="2000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83968" y="5682146"/>
            <a:ext cx="630722" cy="432000"/>
            <a:chOff x="4283968" y="5682146"/>
            <a:chExt cx="630722" cy="432000"/>
          </a:xfrm>
        </p:grpSpPr>
        <p:sp>
          <p:nvSpPr>
            <p:cNvPr id="76" name="TextBox 75"/>
            <p:cNvSpPr txBox="1"/>
            <p:nvPr/>
          </p:nvSpPr>
          <p:spPr>
            <a:xfrm>
              <a:off x="4446690" y="5698091"/>
              <a:ext cx="46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rgbClr val="FF0000"/>
                  </a:solidFill>
                  <a:latin typeface="+mn-ea"/>
                  <a:cs typeface="Times New Roman" pitchFamily="18" charset="0"/>
                </a:rPr>
                <a:t>pb</a:t>
              </a:r>
              <a:endParaRPr lang="zh-CN" altLang="en-US" sz="2000" dirty="0">
                <a:solidFill>
                  <a:srgbClr val="FF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 rot="16200000">
              <a:off x="4067968" y="5898146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44"/>
          <p:cNvGrpSpPr>
            <a:grpSpLocks/>
          </p:cNvGrpSpPr>
          <p:nvPr/>
        </p:nvGrpSpPr>
        <p:grpSpPr bwMode="auto">
          <a:xfrm flipH="1" flipV="1">
            <a:off x="3526079" y="4323133"/>
            <a:ext cx="4033090" cy="1052532"/>
            <a:chOff x="1697" y="943"/>
            <a:chExt cx="1052" cy="663"/>
          </a:xfrm>
        </p:grpSpPr>
        <p:sp>
          <p:nvSpPr>
            <p:cNvPr id="108" name="Line 141"/>
            <p:cNvSpPr>
              <a:spLocks noChangeShapeType="1"/>
            </p:cNvSpPr>
            <p:nvPr/>
          </p:nvSpPr>
          <p:spPr bwMode="auto">
            <a:xfrm>
              <a:off x="2746" y="943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142"/>
            <p:cNvSpPr>
              <a:spLocks noChangeShapeType="1"/>
            </p:cNvSpPr>
            <p:nvPr/>
          </p:nvSpPr>
          <p:spPr bwMode="auto">
            <a:xfrm flipH="1">
              <a:off x="1697" y="1162"/>
              <a:ext cx="105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Line 143"/>
            <p:cNvSpPr>
              <a:spLocks noChangeShapeType="1"/>
            </p:cNvSpPr>
            <p:nvPr/>
          </p:nvSpPr>
          <p:spPr bwMode="auto">
            <a:xfrm>
              <a:off x="1698" y="1152"/>
              <a:ext cx="0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19317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3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3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509160" y="1916832"/>
            <a:ext cx="834305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indent="0">
              <a:spcBef>
                <a:spcPts val="500"/>
              </a:spcBef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执行循环：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if( pa-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&gt;data &lt;=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-&gt;data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)  {  pc-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&gt;next = pa;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pc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=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pa;  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pa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pa-&gt;next;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}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/>
              <a:t>else                                     {  pc-</a:t>
            </a:r>
            <a:r>
              <a:rPr lang="en-US" altLang="zh-CN" sz="2000" dirty="0"/>
              <a:t>&gt;next 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pc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 smtClean="0"/>
              <a:t>;   </a:t>
            </a:r>
            <a:r>
              <a:rPr lang="en-US" altLang="zh-CN" sz="2000" dirty="0" err="1" smtClean="0"/>
              <a:t>pb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-&gt;next</a:t>
            </a:r>
            <a:r>
              <a:rPr lang="en-US" altLang="zh-CN" sz="2000" dirty="0" smtClean="0"/>
              <a:t>;  }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83568" y="3878268"/>
            <a:ext cx="7611342" cy="432000"/>
            <a:chOff x="755577" y="2928437"/>
            <a:chExt cx="7611342" cy="432000"/>
          </a:xfrm>
        </p:grpSpPr>
        <p:grpSp>
          <p:nvGrpSpPr>
            <p:cNvPr id="4" name="组合 3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84" name="TextBox 8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85" name="TextBox 8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83" name="直接箭头连接符 82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LA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88" name="TextBox 8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1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91" name="TextBox 90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3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5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97" name="TextBox 96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TextBox 97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99" name="直接箭头连接符 98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05" name="TextBox 104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1235370" y="4310965"/>
            <a:ext cx="56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LC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83568" y="5229296"/>
            <a:ext cx="7611342" cy="432000"/>
            <a:chOff x="755577" y="2928437"/>
            <a:chExt cx="7611342" cy="432000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138" name="TextBox 13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139" name="TextBox 13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16" name="直接箭头连接符 115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LB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136" name="TextBox 135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134" name="TextBox 13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TextBox 13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132" name="TextBox 131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11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TextBox 132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130" name="TextBox 129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13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28" name="TextBox 12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15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7" name="直接箭头连接符 126"/>
            <p:cNvCxnSpPr/>
            <p:nvPr/>
          </p:nvCxnSpPr>
          <p:spPr>
            <a:xfrm>
              <a:off x="7074995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39"/>
          <p:cNvCxnSpPr/>
          <p:nvPr/>
        </p:nvCxnSpPr>
        <p:spPr>
          <a:xfrm rot="16200000">
            <a:off x="7465848" y="4532543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765864" y="4359445"/>
            <a:ext cx="91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pc=pa</a:t>
            </a:r>
            <a:endParaRPr lang="zh-CN" altLang="en-US" sz="2000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rot="16200000">
            <a:off x="1729212" y="452626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144"/>
          <p:cNvGrpSpPr>
            <a:grpSpLocks/>
          </p:cNvGrpSpPr>
          <p:nvPr/>
        </p:nvGrpSpPr>
        <p:grpSpPr bwMode="auto">
          <a:xfrm>
            <a:off x="3290009" y="4078472"/>
            <a:ext cx="3694700" cy="1127134"/>
            <a:chOff x="1689" y="762"/>
            <a:chExt cx="1060" cy="710"/>
          </a:xfrm>
        </p:grpSpPr>
        <p:sp>
          <p:nvSpPr>
            <p:cNvPr id="79" name="Line 141"/>
            <p:cNvSpPr>
              <a:spLocks noChangeShapeType="1"/>
            </p:cNvSpPr>
            <p:nvPr/>
          </p:nvSpPr>
          <p:spPr bwMode="auto">
            <a:xfrm>
              <a:off x="2746" y="762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42"/>
            <p:cNvSpPr>
              <a:spLocks noChangeShapeType="1"/>
            </p:cNvSpPr>
            <p:nvPr/>
          </p:nvSpPr>
          <p:spPr bwMode="auto">
            <a:xfrm flipH="1">
              <a:off x="1690" y="1162"/>
              <a:ext cx="10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43"/>
            <p:cNvSpPr>
              <a:spLocks noChangeShapeType="1"/>
            </p:cNvSpPr>
            <p:nvPr/>
          </p:nvSpPr>
          <p:spPr bwMode="auto">
            <a:xfrm>
              <a:off x="1689" y="1155"/>
              <a:ext cx="0" cy="31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83968" y="5682146"/>
            <a:ext cx="630722" cy="432000"/>
            <a:chOff x="4283968" y="5682146"/>
            <a:chExt cx="630722" cy="432000"/>
          </a:xfrm>
        </p:grpSpPr>
        <p:sp>
          <p:nvSpPr>
            <p:cNvPr id="76" name="TextBox 75"/>
            <p:cNvSpPr txBox="1"/>
            <p:nvPr/>
          </p:nvSpPr>
          <p:spPr>
            <a:xfrm>
              <a:off x="4446690" y="5698091"/>
              <a:ext cx="46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rgbClr val="FF0000"/>
                  </a:solidFill>
                  <a:latin typeface="+mn-ea"/>
                  <a:cs typeface="Times New Roman" pitchFamily="18" charset="0"/>
                </a:rPr>
                <a:t>pb</a:t>
              </a:r>
              <a:endParaRPr lang="zh-CN" altLang="en-US" sz="2000" dirty="0">
                <a:solidFill>
                  <a:srgbClr val="FF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 rot="16200000">
              <a:off x="4067968" y="5898146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44"/>
          <p:cNvGrpSpPr>
            <a:grpSpLocks/>
          </p:cNvGrpSpPr>
          <p:nvPr/>
        </p:nvGrpSpPr>
        <p:grpSpPr bwMode="auto">
          <a:xfrm flipH="1" flipV="1">
            <a:off x="3526079" y="4323133"/>
            <a:ext cx="4033090" cy="1052532"/>
            <a:chOff x="1697" y="943"/>
            <a:chExt cx="1052" cy="663"/>
          </a:xfrm>
        </p:grpSpPr>
        <p:sp>
          <p:nvSpPr>
            <p:cNvPr id="108" name="Line 141"/>
            <p:cNvSpPr>
              <a:spLocks noChangeShapeType="1"/>
            </p:cNvSpPr>
            <p:nvPr/>
          </p:nvSpPr>
          <p:spPr bwMode="auto">
            <a:xfrm>
              <a:off x="2746" y="943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142"/>
            <p:cNvSpPr>
              <a:spLocks noChangeShapeType="1"/>
            </p:cNvSpPr>
            <p:nvPr/>
          </p:nvSpPr>
          <p:spPr bwMode="auto">
            <a:xfrm flipH="1">
              <a:off x="1697" y="1162"/>
              <a:ext cx="105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Line 143"/>
            <p:cNvSpPr>
              <a:spLocks noChangeShapeType="1"/>
            </p:cNvSpPr>
            <p:nvPr/>
          </p:nvSpPr>
          <p:spPr bwMode="auto">
            <a:xfrm>
              <a:off x="1698" y="1152"/>
              <a:ext cx="0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563702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3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3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395537" y="1988840"/>
            <a:ext cx="828092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indent="0">
              <a:spcBef>
                <a:spcPts val="500"/>
              </a:spcBef>
              <a:buFontTx/>
              <a:buNone/>
            </a:pPr>
            <a:r>
              <a:rPr lang="zh-CN" altLang="en-US" sz="2000" dirty="0" smtClean="0">
                <a:latin typeface="+mn-ea"/>
              </a:rPr>
              <a:t>执行循环：</a:t>
            </a:r>
            <a:endParaRPr lang="en-US" altLang="zh-CN" sz="2000" dirty="0" smtClean="0">
              <a:latin typeface="+mn-ea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if( pa-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&gt;data &lt;=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-&gt;data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)  {  pc-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&gt;next = pa;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pc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pa; 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pa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= pa-&gt;next;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</a:rPr>
              <a:t>else                                     {  pc-</a:t>
            </a:r>
            <a:r>
              <a:rPr lang="en-US" altLang="zh-CN" sz="2000" dirty="0">
                <a:latin typeface="+mn-ea"/>
              </a:rPr>
              <a:t>&gt;next = </a:t>
            </a:r>
            <a:r>
              <a:rPr lang="en-US" altLang="zh-CN" sz="2000" dirty="0" err="1">
                <a:latin typeface="+mn-ea"/>
              </a:rPr>
              <a:t>pb</a:t>
            </a:r>
            <a:r>
              <a:rPr lang="en-US" altLang="zh-CN" sz="2000" dirty="0">
                <a:latin typeface="+mn-ea"/>
              </a:rPr>
              <a:t>; </a:t>
            </a:r>
            <a:r>
              <a:rPr lang="en-US" altLang="zh-CN" sz="2000" dirty="0" smtClean="0">
                <a:latin typeface="+mn-ea"/>
              </a:rPr>
              <a:t> pc </a:t>
            </a:r>
            <a:r>
              <a:rPr lang="en-US" altLang="zh-CN" sz="2000" dirty="0">
                <a:latin typeface="+mn-ea"/>
              </a:rPr>
              <a:t>= </a:t>
            </a:r>
            <a:r>
              <a:rPr lang="en-US" altLang="zh-CN" sz="2000" dirty="0" err="1">
                <a:latin typeface="+mn-ea"/>
              </a:rPr>
              <a:t>pb</a:t>
            </a:r>
            <a:r>
              <a:rPr lang="en-US" altLang="zh-CN" sz="2000" dirty="0" smtClean="0">
                <a:latin typeface="+mn-ea"/>
              </a:rPr>
              <a:t>;  </a:t>
            </a:r>
            <a:r>
              <a:rPr lang="en-US" altLang="zh-CN" sz="2000" dirty="0" err="1" smtClean="0">
                <a:latin typeface="+mn-ea"/>
              </a:rPr>
              <a:t>pb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= </a:t>
            </a:r>
            <a:r>
              <a:rPr lang="en-US" altLang="zh-CN" sz="2000" dirty="0" err="1">
                <a:latin typeface="+mn-ea"/>
              </a:rPr>
              <a:t>pb</a:t>
            </a:r>
            <a:r>
              <a:rPr lang="en-US" altLang="zh-CN" sz="2000" dirty="0">
                <a:latin typeface="+mn-ea"/>
              </a:rPr>
              <a:t>-&gt;next</a:t>
            </a:r>
            <a:r>
              <a:rPr lang="en-US" altLang="zh-CN" sz="2000" dirty="0" smtClean="0">
                <a:latin typeface="+mn-ea"/>
              </a:rPr>
              <a:t>;  }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3568" y="3878268"/>
            <a:ext cx="7611342" cy="432000"/>
            <a:chOff x="755577" y="2928437"/>
            <a:chExt cx="7611342" cy="432000"/>
          </a:xfrm>
        </p:grpSpPr>
        <p:grpSp>
          <p:nvGrpSpPr>
            <p:cNvPr id="4" name="组合 3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84" name="TextBox 8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85" name="TextBox 8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83" name="直接箭头连接符 82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LA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88" name="TextBox 8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1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91" name="TextBox 90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3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5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97" name="TextBox 96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TextBox 97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99" name="直接箭头连接符 98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05" name="TextBox 104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1235370" y="4310965"/>
            <a:ext cx="56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LC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83568" y="5229296"/>
            <a:ext cx="7611342" cy="432000"/>
            <a:chOff x="755577" y="2928437"/>
            <a:chExt cx="7611342" cy="432000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138" name="TextBox 13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139" name="TextBox 13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16" name="直接箭头连接符 115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LB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136" name="TextBox 135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134" name="TextBox 13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TextBox 13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132" name="TextBox 131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11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TextBox 132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130" name="TextBox 129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13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28" name="TextBox 12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15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7" name="直接箭头连接符 126"/>
            <p:cNvCxnSpPr/>
            <p:nvPr/>
          </p:nvCxnSpPr>
          <p:spPr>
            <a:xfrm>
              <a:off x="7074995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39"/>
          <p:cNvCxnSpPr/>
          <p:nvPr/>
        </p:nvCxnSpPr>
        <p:spPr>
          <a:xfrm rot="16200000">
            <a:off x="7536186" y="4532543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16200000">
            <a:off x="1729212" y="452626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144"/>
          <p:cNvGrpSpPr>
            <a:grpSpLocks/>
          </p:cNvGrpSpPr>
          <p:nvPr/>
        </p:nvGrpSpPr>
        <p:grpSpPr bwMode="auto">
          <a:xfrm>
            <a:off x="3290009" y="4053626"/>
            <a:ext cx="3694700" cy="1163647"/>
            <a:chOff x="1689" y="762"/>
            <a:chExt cx="1060" cy="733"/>
          </a:xfrm>
        </p:grpSpPr>
        <p:sp>
          <p:nvSpPr>
            <p:cNvPr id="79" name="Line 141"/>
            <p:cNvSpPr>
              <a:spLocks noChangeShapeType="1"/>
            </p:cNvSpPr>
            <p:nvPr/>
          </p:nvSpPr>
          <p:spPr bwMode="auto">
            <a:xfrm>
              <a:off x="2746" y="762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42"/>
            <p:cNvSpPr>
              <a:spLocks noChangeShapeType="1"/>
            </p:cNvSpPr>
            <p:nvPr/>
          </p:nvSpPr>
          <p:spPr bwMode="auto">
            <a:xfrm flipH="1">
              <a:off x="1690" y="1162"/>
              <a:ext cx="10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43"/>
            <p:cNvSpPr>
              <a:spLocks noChangeShapeType="1"/>
            </p:cNvSpPr>
            <p:nvPr/>
          </p:nvSpPr>
          <p:spPr bwMode="auto">
            <a:xfrm>
              <a:off x="1689" y="1155"/>
              <a:ext cx="0" cy="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83968" y="5682146"/>
            <a:ext cx="630722" cy="432000"/>
            <a:chOff x="4283968" y="5682146"/>
            <a:chExt cx="630722" cy="432000"/>
          </a:xfrm>
        </p:grpSpPr>
        <p:sp>
          <p:nvSpPr>
            <p:cNvPr id="76" name="TextBox 75"/>
            <p:cNvSpPr txBox="1"/>
            <p:nvPr/>
          </p:nvSpPr>
          <p:spPr>
            <a:xfrm>
              <a:off x="4446690" y="5698091"/>
              <a:ext cx="46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rgbClr val="FF0000"/>
                  </a:solidFill>
                  <a:latin typeface="+mn-ea"/>
                  <a:cs typeface="Times New Roman" pitchFamily="18" charset="0"/>
                </a:rPr>
                <a:t>pb</a:t>
              </a:r>
              <a:endParaRPr lang="zh-CN" altLang="en-US" sz="2000" dirty="0">
                <a:solidFill>
                  <a:srgbClr val="FF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 rot="16200000">
              <a:off x="4067968" y="5898146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44"/>
          <p:cNvGrpSpPr>
            <a:grpSpLocks/>
          </p:cNvGrpSpPr>
          <p:nvPr/>
        </p:nvGrpSpPr>
        <p:grpSpPr bwMode="auto">
          <a:xfrm flipH="1" flipV="1">
            <a:off x="3526079" y="4323133"/>
            <a:ext cx="4033090" cy="1052532"/>
            <a:chOff x="1697" y="943"/>
            <a:chExt cx="1052" cy="663"/>
          </a:xfrm>
        </p:grpSpPr>
        <p:sp>
          <p:nvSpPr>
            <p:cNvPr id="108" name="Line 141"/>
            <p:cNvSpPr>
              <a:spLocks noChangeShapeType="1"/>
            </p:cNvSpPr>
            <p:nvPr/>
          </p:nvSpPr>
          <p:spPr bwMode="auto">
            <a:xfrm>
              <a:off x="2746" y="943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142"/>
            <p:cNvSpPr>
              <a:spLocks noChangeShapeType="1"/>
            </p:cNvSpPr>
            <p:nvPr/>
          </p:nvSpPr>
          <p:spPr bwMode="auto">
            <a:xfrm flipH="1">
              <a:off x="1697" y="1162"/>
              <a:ext cx="105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Line 143"/>
            <p:cNvSpPr>
              <a:spLocks noChangeShapeType="1"/>
            </p:cNvSpPr>
            <p:nvPr/>
          </p:nvSpPr>
          <p:spPr bwMode="auto">
            <a:xfrm>
              <a:off x="1698" y="1152"/>
              <a:ext cx="0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77" name="直接箭头连接符 76"/>
          <p:cNvCxnSpPr/>
          <p:nvPr/>
        </p:nvCxnSpPr>
        <p:spPr>
          <a:xfrm rot="16200000">
            <a:off x="8320105" y="449094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606424" y="4424673"/>
            <a:ext cx="3932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pa</a:t>
            </a:r>
            <a:endParaRPr lang="zh-CN" altLang="en-US" sz="2000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830723" y="4401924"/>
            <a:ext cx="2950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pc</a:t>
            </a:r>
            <a:endParaRPr lang="zh-CN" altLang="en-US" sz="2000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996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3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3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492307" y="1628800"/>
            <a:ext cx="718873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vl="0">
              <a:spcBef>
                <a:spcPts val="500"/>
              </a:spcBef>
            </a:pPr>
            <a:r>
              <a:rPr lang="zh-CN" altLang="en-US" sz="2400" b="1" dirty="0" smtClean="0">
                <a:latin typeface="+mn-ea"/>
              </a:rPr>
              <a:t>插入剩余元素：</a:t>
            </a:r>
            <a:endParaRPr lang="zh-CN" altLang="en-US" sz="2400" b="1" dirty="0">
              <a:latin typeface="+mn-ea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pc-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&gt;next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= (pa  ?  pa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pb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);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      pa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NULL,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pc-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next=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pb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39552" y="3356992"/>
            <a:ext cx="7611342" cy="432000"/>
            <a:chOff x="755577" y="2928437"/>
            <a:chExt cx="7611342" cy="432000"/>
          </a:xfrm>
        </p:grpSpPr>
        <p:grpSp>
          <p:nvGrpSpPr>
            <p:cNvPr id="4" name="组合 3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84" name="TextBox 8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85" name="TextBox 8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83" name="直接箭头连接符 82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LA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88" name="TextBox 8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1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91" name="TextBox 90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3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5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97" name="TextBox 96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TextBox 97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99" name="直接箭头连接符 98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660214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05" name="TextBox 104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1091354" y="3789689"/>
            <a:ext cx="56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cs typeface="Times New Roman" pitchFamily="18" charset="0"/>
              </a:rPr>
              <a:t>LC</a:t>
            </a:r>
            <a:endParaRPr lang="zh-CN" altLang="en-US" sz="2000" dirty="0">
              <a:latin typeface="+mn-ea"/>
              <a:cs typeface="Times New Roman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539552" y="4708020"/>
            <a:ext cx="7611342" cy="432000"/>
            <a:chOff x="755577" y="2928437"/>
            <a:chExt cx="7611342" cy="432000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801221" y="2928437"/>
              <a:ext cx="859924" cy="432000"/>
              <a:chOff x="1801221" y="2913605"/>
              <a:chExt cx="859924" cy="432000"/>
            </a:xfrm>
          </p:grpSpPr>
          <p:sp>
            <p:nvSpPr>
              <p:cNvPr id="138" name="TextBox 13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139" name="TextBox 13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16" name="直接箭头连接符 115"/>
            <p:cNvCxnSpPr/>
            <p:nvPr/>
          </p:nvCxnSpPr>
          <p:spPr>
            <a:xfrm>
              <a:off x="1380250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55577" y="2946720"/>
              <a:ext cx="55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+mn-ea"/>
                  <a:cs typeface="Times New Roman" pitchFamily="18" charset="0"/>
                </a:rPr>
                <a:t>LB</a:t>
              </a:r>
              <a:endParaRPr lang="zh-CN" altLang="en-US" sz="2000" dirty="0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2943960" y="2928437"/>
              <a:ext cx="859924" cy="432000"/>
              <a:chOff x="1801221" y="2913605"/>
              <a:chExt cx="859924" cy="432000"/>
            </a:xfrm>
          </p:grpSpPr>
          <p:sp>
            <p:nvSpPr>
              <p:cNvPr id="136" name="TextBox 135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7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086699" y="2928437"/>
              <a:ext cx="859924" cy="432000"/>
              <a:chOff x="1801221" y="2913605"/>
              <a:chExt cx="859924" cy="432000"/>
            </a:xfrm>
          </p:grpSpPr>
          <p:sp>
            <p:nvSpPr>
              <p:cNvPr id="134" name="TextBox 133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 9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TextBox 134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229438" y="2928437"/>
              <a:ext cx="859924" cy="432000"/>
              <a:chOff x="1801221" y="2913605"/>
              <a:chExt cx="859924" cy="432000"/>
            </a:xfrm>
          </p:grpSpPr>
          <p:sp>
            <p:nvSpPr>
              <p:cNvPr id="132" name="TextBox 131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11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TextBox 132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6372176" y="2928437"/>
              <a:ext cx="859924" cy="432000"/>
              <a:chOff x="1801221" y="2913605"/>
              <a:chExt cx="859924" cy="432000"/>
            </a:xfrm>
          </p:grpSpPr>
          <p:sp>
            <p:nvSpPr>
              <p:cNvPr id="130" name="TextBox 129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13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>
              <a:off x="2520232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480019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5940176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/>
            <p:cNvGrpSpPr/>
            <p:nvPr/>
          </p:nvGrpSpPr>
          <p:grpSpPr>
            <a:xfrm>
              <a:off x="7506995" y="2928437"/>
              <a:ext cx="859924" cy="432000"/>
              <a:chOff x="1801221" y="2913605"/>
              <a:chExt cx="859924" cy="432000"/>
            </a:xfrm>
          </p:grpSpPr>
          <p:sp>
            <p:nvSpPr>
              <p:cNvPr id="128" name="TextBox 127"/>
              <p:cNvSpPr txBox="1">
                <a:spLocks/>
              </p:cNvSpPr>
              <p:nvPr/>
            </p:nvSpPr>
            <p:spPr>
              <a:xfrm>
                <a:off x="1801221" y="2913605"/>
                <a:ext cx="432000" cy="432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15   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>
                <a:spLocks/>
              </p:cNvSpPr>
              <p:nvPr/>
            </p:nvSpPr>
            <p:spPr>
              <a:xfrm>
                <a:off x="2229145" y="2913605"/>
                <a:ext cx="432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zh-CN" altLang="en-US" sz="2000" b="1" dirty="0" smtClean="0"/>
                  <a:t>      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cxnSp>
          <p:nvCxnSpPr>
            <p:cNvPr id="127" name="直接箭头连接符 126"/>
            <p:cNvCxnSpPr/>
            <p:nvPr/>
          </p:nvCxnSpPr>
          <p:spPr>
            <a:xfrm>
              <a:off x="7074995" y="3146775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39"/>
          <p:cNvCxnSpPr/>
          <p:nvPr/>
        </p:nvCxnSpPr>
        <p:spPr>
          <a:xfrm rot="16200000">
            <a:off x="7321832" y="4011267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16200000">
            <a:off x="1585196" y="4004992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144"/>
          <p:cNvGrpSpPr>
            <a:grpSpLocks/>
          </p:cNvGrpSpPr>
          <p:nvPr/>
        </p:nvGrpSpPr>
        <p:grpSpPr bwMode="auto">
          <a:xfrm>
            <a:off x="3145993" y="3522027"/>
            <a:ext cx="3694700" cy="1163647"/>
            <a:chOff x="1689" y="762"/>
            <a:chExt cx="1060" cy="733"/>
          </a:xfrm>
        </p:grpSpPr>
        <p:sp>
          <p:nvSpPr>
            <p:cNvPr id="79" name="Line 141"/>
            <p:cNvSpPr>
              <a:spLocks noChangeShapeType="1"/>
            </p:cNvSpPr>
            <p:nvPr/>
          </p:nvSpPr>
          <p:spPr bwMode="auto">
            <a:xfrm>
              <a:off x="2746" y="762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42"/>
            <p:cNvSpPr>
              <a:spLocks noChangeShapeType="1"/>
            </p:cNvSpPr>
            <p:nvPr/>
          </p:nvSpPr>
          <p:spPr bwMode="auto">
            <a:xfrm flipH="1">
              <a:off x="1690" y="1162"/>
              <a:ext cx="10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43"/>
            <p:cNvSpPr>
              <a:spLocks noChangeShapeType="1"/>
            </p:cNvSpPr>
            <p:nvPr/>
          </p:nvSpPr>
          <p:spPr bwMode="auto">
            <a:xfrm>
              <a:off x="1689" y="1155"/>
              <a:ext cx="0" cy="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39952" y="5160870"/>
            <a:ext cx="630722" cy="432000"/>
            <a:chOff x="4283968" y="5682146"/>
            <a:chExt cx="630722" cy="432000"/>
          </a:xfrm>
        </p:grpSpPr>
        <p:sp>
          <p:nvSpPr>
            <p:cNvPr id="76" name="TextBox 75"/>
            <p:cNvSpPr txBox="1"/>
            <p:nvPr/>
          </p:nvSpPr>
          <p:spPr>
            <a:xfrm>
              <a:off x="4446690" y="5698091"/>
              <a:ext cx="46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rgbClr val="FF0000"/>
                  </a:solidFill>
                  <a:latin typeface="+mn-ea"/>
                  <a:cs typeface="Times New Roman" pitchFamily="18" charset="0"/>
                </a:rPr>
                <a:t>pb</a:t>
              </a:r>
              <a:endParaRPr lang="zh-CN" altLang="en-US" sz="2000" dirty="0">
                <a:solidFill>
                  <a:srgbClr val="FF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 rot="16200000">
              <a:off x="4067968" y="5898146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44"/>
          <p:cNvGrpSpPr>
            <a:grpSpLocks/>
          </p:cNvGrpSpPr>
          <p:nvPr/>
        </p:nvGrpSpPr>
        <p:grpSpPr bwMode="auto">
          <a:xfrm flipH="1" flipV="1">
            <a:off x="3382063" y="3790127"/>
            <a:ext cx="4033090" cy="1057185"/>
            <a:chOff x="1697" y="756"/>
            <a:chExt cx="1052" cy="850"/>
          </a:xfrm>
        </p:grpSpPr>
        <p:sp>
          <p:nvSpPr>
            <p:cNvPr id="108" name="Line 141"/>
            <p:cNvSpPr>
              <a:spLocks noChangeShapeType="1"/>
            </p:cNvSpPr>
            <p:nvPr/>
          </p:nvSpPr>
          <p:spPr bwMode="auto">
            <a:xfrm>
              <a:off x="2746" y="756"/>
              <a:ext cx="0" cy="40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142"/>
            <p:cNvSpPr>
              <a:spLocks noChangeShapeType="1"/>
            </p:cNvSpPr>
            <p:nvPr/>
          </p:nvSpPr>
          <p:spPr bwMode="auto">
            <a:xfrm flipH="1">
              <a:off x="1697" y="1162"/>
              <a:ext cx="105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Line 143"/>
            <p:cNvSpPr>
              <a:spLocks noChangeShapeType="1"/>
            </p:cNvSpPr>
            <p:nvPr/>
          </p:nvSpPr>
          <p:spPr bwMode="auto">
            <a:xfrm>
              <a:off x="1698" y="1152"/>
              <a:ext cx="0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77" name="直接箭头连接符 76"/>
          <p:cNvCxnSpPr/>
          <p:nvPr/>
        </p:nvCxnSpPr>
        <p:spPr>
          <a:xfrm rot="16200000">
            <a:off x="8211258" y="3946226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450685" y="3915120"/>
            <a:ext cx="54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pa</a:t>
            </a:r>
            <a:endParaRPr lang="zh-CN" altLang="en-US" sz="2000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39814" y="3880648"/>
            <a:ext cx="54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pc</a:t>
            </a:r>
            <a:endParaRPr lang="zh-CN" altLang="en-US" sz="2000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3" name="Group 144"/>
          <p:cNvGrpSpPr>
            <a:grpSpLocks/>
          </p:cNvGrpSpPr>
          <p:nvPr/>
        </p:nvGrpSpPr>
        <p:grpSpPr bwMode="auto">
          <a:xfrm>
            <a:off x="4463153" y="3612085"/>
            <a:ext cx="3600400" cy="1077466"/>
            <a:chOff x="1689" y="757"/>
            <a:chExt cx="1060" cy="478"/>
          </a:xfrm>
        </p:grpSpPr>
        <p:sp>
          <p:nvSpPr>
            <p:cNvPr id="123" name="Line 141"/>
            <p:cNvSpPr>
              <a:spLocks noChangeShapeType="1"/>
            </p:cNvSpPr>
            <p:nvPr/>
          </p:nvSpPr>
          <p:spPr bwMode="auto">
            <a:xfrm>
              <a:off x="2746" y="757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" name="Line 142"/>
            <p:cNvSpPr>
              <a:spLocks noChangeShapeType="1"/>
            </p:cNvSpPr>
            <p:nvPr/>
          </p:nvSpPr>
          <p:spPr bwMode="auto">
            <a:xfrm flipH="1">
              <a:off x="1690" y="1162"/>
              <a:ext cx="10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" name="Line 143"/>
            <p:cNvSpPr>
              <a:spLocks noChangeShapeType="1"/>
            </p:cNvSpPr>
            <p:nvPr/>
          </p:nvSpPr>
          <p:spPr bwMode="auto">
            <a:xfrm>
              <a:off x="1689" y="1155"/>
              <a:ext cx="0" cy="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3" name="Rectangle 112"/>
          <p:cNvSpPr>
            <a:spLocks noChangeArrowheads="1"/>
          </p:cNvSpPr>
          <p:nvPr/>
        </p:nvSpPr>
        <p:spPr bwMode="auto">
          <a:xfrm>
            <a:off x="552370" y="5733256"/>
            <a:ext cx="363559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vl="0">
              <a:spcBef>
                <a:spcPts val="500"/>
              </a:spcBef>
            </a:pPr>
            <a:r>
              <a:rPr lang="zh-CN" altLang="en-US" sz="2000" b="1" dirty="0" smtClean="0">
                <a:latin typeface="+mn-ea"/>
              </a:rPr>
              <a:t>释放</a:t>
            </a:r>
            <a:r>
              <a:rPr lang="en-US" altLang="zh-CN" sz="2000" b="1" dirty="0" smtClean="0">
                <a:latin typeface="+mn-ea"/>
              </a:rPr>
              <a:t>LB</a:t>
            </a:r>
            <a:r>
              <a:rPr lang="zh-CN" altLang="en-US" sz="2000" b="1" dirty="0" smtClean="0">
                <a:latin typeface="+mn-ea"/>
              </a:rPr>
              <a:t>头结点： </a:t>
            </a:r>
            <a:r>
              <a:rPr lang="en-US" altLang="zh-CN" sz="2000" b="1" dirty="0" smtClean="0">
                <a:latin typeface="+mn-ea"/>
              </a:rPr>
              <a:t>delete  LB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9581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445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445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5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445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628800"/>
            <a:ext cx="8750300" cy="48965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1" dirty="0" smtClean="0">
                <a:latin typeface="+mn-ea"/>
              </a:rPr>
              <a:t>【</a:t>
            </a:r>
            <a:r>
              <a:rPr lang="zh-CN" altLang="en-US" sz="2000" b="1" dirty="0" smtClean="0">
                <a:latin typeface="+mn-ea"/>
              </a:rPr>
              <a:t>算法描述</a:t>
            </a:r>
            <a:r>
              <a:rPr lang="en-US" altLang="zh-CN" sz="2000" b="1" dirty="0" smtClean="0">
                <a:latin typeface="+mn-ea"/>
              </a:rPr>
              <a:t>】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sym typeface="Wingdings" pitchFamily="2" charset="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算法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2.17)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+mn-ea"/>
                <a:cs typeface="Times New Roman" pitchFamily="18" charset="0"/>
              </a:rPr>
              <a:t> void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MergeListL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LinkList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&amp;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LA,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+mn-ea"/>
                <a:cs typeface="Times New Roman" pitchFamily="18" charset="0"/>
              </a:rPr>
              <a:t>LinkList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 &amp;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LB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, 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LinkList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&amp;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LC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)</a:t>
            </a:r>
            <a:endParaRPr lang="zh-CN" altLang="en-US" sz="2000" dirty="0">
              <a:latin typeface="+mn-ea"/>
              <a:cs typeface="Times New Roman" pitchFamily="18" charset="0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zh-CN" altLang="en-US" sz="2000" dirty="0"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{    </a:t>
            </a:r>
            <a:r>
              <a:rPr lang="en-US" altLang="zh-CN" sz="2000" dirty="0" err="1" smtClean="0">
                <a:latin typeface="+mn-ea"/>
                <a:cs typeface="Times New Roman" pitchFamily="18" charset="0"/>
              </a:rPr>
              <a:t>LinkList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  pc,  pa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LA-&gt;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next,  </a:t>
            </a:r>
            <a:r>
              <a:rPr lang="en-US" altLang="zh-CN" sz="2000" dirty="0" err="1" smtClean="0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LB-&gt;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next;  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    LC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= pc =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LA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 //LA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头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结点作为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LC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头结点，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初值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指向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LC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头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结点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     while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(pa &amp;&amp;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) //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两个表都非空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     {  if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(pa-&gt;data &lt;=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-&gt;data)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   //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摘取较小元素插入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LC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尾部</a:t>
            </a:r>
            <a:endParaRPr lang="zh-CN" altLang="en-US" sz="2000" dirty="0">
              <a:latin typeface="+mn-ea"/>
              <a:cs typeface="Times New Roman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             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 //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将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pa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所指结点链接到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pc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所指结点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之后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dirty="0"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      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   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{  pc-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&gt;next = pa; pc = pa;     pa = pa-&gt;next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;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}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        else    //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将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所指结点链接到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pc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所指结点之后</a:t>
            </a: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             {   pc-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&gt;next 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; pc 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;  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 = </a:t>
            </a:r>
            <a:r>
              <a:rPr lang="en-US" altLang="zh-CN" sz="2000" dirty="0" err="1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-&gt;next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; } }</a:t>
            </a:r>
            <a:endParaRPr lang="en-US" altLang="zh-CN" sz="2000" dirty="0">
              <a:latin typeface="+mn-ea"/>
              <a:cs typeface="Times New Roman" pitchFamily="18" charset="0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       pc-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&gt;next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= (pa  ?  pa 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: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+mn-ea"/>
                <a:cs typeface="Times New Roman" pitchFamily="18" charset="0"/>
              </a:rPr>
              <a:t>pb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);      //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插入非空表的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剩余部分</a:t>
            </a:r>
            <a:endParaRPr lang="zh-CN" altLang="en-US" sz="2000" dirty="0">
              <a:latin typeface="+mn-ea"/>
              <a:cs typeface="Times New Roman" pitchFamily="18" charset="0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       delete  LB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;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   //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释放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LB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的头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结点，其余结点全部连接到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LA</a:t>
            </a:r>
            <a:endParaRPr lang="zh-CN" altLang="en-US" sz="2000" dirty="0">
              <a:latin typeface="+mn-ea"/>
              <a:cs typeface="Times New Roman" pitchFamily="18" charset="0"/>
            </a:endParaRPr>
          </a:p>
          <a:p>
            <a:pPr marL="0" indent="0"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+mn-ea"/>
                <a:cs typeface="Times New Roman" pitchFamily="18" charset="0"/>
              </a:rPr>
              <a:t>}</a:t>
            </a:r>
            <a:endParaRPr lang="zh-CN" altLang="zh-CN" sz="20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240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240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0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24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002860"/>
            <a:ext cx="8750300" cy="5749925"/>
          </a:xfrm>
        </p:spPr>
        <p:txBody>
          <a:bodyPr/>
          <a:lstStyle/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ea typeface="宋体" pitchFamily="2" charset="-122"/>
              </a:rPr>
              <a:t>【</a:t>
            </a:r>
            <a:r>
              <a:rPr lang="zh-CN" altLang="en-US" sz="2000" dirty="0" smtClean="0">
                <a:ea typeface="宋体" pitchFamily="2" charset="-122"/>
              </a:rPr>
              <a:t>算法描述</a:t>
            </a:r>
            <a:r>
              <a:rPr lang="en-US" altLang="zh-CN" sz="2000" dirty="0" smtClean="0">
                <a:ea typeface="宋体" pitchFamily="2" charset="-122"/>
              </a:rPr>
              <a:t>】</a:t>
            </a:r>
            <a:r>
              <a:rPr lang="en-US" altLang="zh-CN" sz="2000" b="1" dirty="0" smtClean="0">
                <a:ea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算法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2.16—2.17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，基本操作实现，顺序存储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或链式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存储）</a:t>
            </a:r>
            <a:endParaRPr lang="en-US" altLang="zh-CN" sz="20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ea typeface="宋体" pitchFamily="2" charset="-122"/>
              </a:rPr>
              <a:t>void </a:t>
            </a:r>
            <a:r>
              <a:rPr lang="en-US" altLang="zh-CN" sz="2000" dirty="0" err="1">
                <a:ea typeface="宋体" pitchFamily="2" charset="-122"/>
              </a:rPr>
              <a:t>MergeList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SqList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LA, 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LB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 &amp;</a:t>
            </a:r>
            <a:r>
              <a:rPr lang="en-US" altLang="zh-CN" sz="2000" dirty="0">
                <a:ea typeface="宋体" pitchFamily="2" charset="-122"/>
              </a:rPr>
              <a:t>LC)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endParaRPr lang="zh-CN" altLang="en-US" sz="2000" dirty="0">
              <a:ea typeface="宋体" pitchFamily="2" charset="-122"/>
            </a:endParaRPr>
          </a:p>
          <a:p>
            <a:pPr marL="0" inden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i=1, j=1, k=0</a:t>
            </a:r>
            <a:r>
              <a:rPr lang="en-US" altLang="zh-CN" sz="2000" dirty="0">
                <a:ea typeface="宋体" pitchFamily="2" charset="-122"/>
              </a:rPr>
              <a:t>; </a:t>
            </a: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ai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bj</a:t>
            </a:r>
            <a:r>
              <a:rPr lang="en-US" altLang="zh-CN" sz="2000" dirty="0">
                <a:ea typeface="宋体" pitchFamily="2" charset="-122"/>
              </a:rPr>
              <a:t>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m=</a:t>
            </a:r>
            <a:r>
              <a:rPr lang="en-US" altLang="zh-CN" sz="2000" dirty="0" err="1" smtClean="0">
                <a:ea typeface="宋体" pitchFamily="2" charset="-122"/>
              </a:rPr>
              <a:t>ListLength</a:t>
            </a:r>
            <a:r>
              <a:rPr lang="en-US" altLang="zh-CN" sz="2000" dirty="0" smtClean="0">
                <a:ea typeface="宋体" pitchFamily="2" charset="-122"/>
              </a:rPr>
              <a:t>(LA);</a:t>
            </a:r>
            <a:r>
              <a:rPr lang="en-US" altLang="zh-CN" sz="2000" dirty="0">
                <a:ea typeface="宋体" pitchFamily="2" charset="-122"/>
              </a:rPr>
              <a:t> 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n=</a:t>
            </a:r>
            <a:r>
              <a:rPr lang="en-US" altLang="zh-CN" sz="2000" dirty="0" err="1">
                <a:ea typeface="宋体" pitchFamily="2" charset="-122"/>
              </a:rPr>
              <a:t>ListLength</a:t>
            </a:r>
            <a:r>
              <a:rPr lang="en-US" altLang="zh-CN" sz="2000" dirty="0">
                <a:ea typeface="宋体" pitchFamily="2" charset="-122"/>
              </a:rPr>
              <a:t>(LB);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while(i</a:t>
            </a:r>
            <a:r>
              <a:rPr lang="en-US" altLang="zh-CN" sz="2000" dirty="0">
                <a:ea typeface="宋体" pitchFamily="2" charset="-122"/>
              </a:rPr>
              <a:t>&lt;=m </a:t>
            </a:r>
            <a:r>
              <a:rPr lang="en-US" altLang="zh-CN" sz="2000" dirty="0" smtClean="0">
                <a:ea typeface="宋体" pitchFamily="2" charset="-122"/>
              </a:rPr>
              <a:t> &amp;&amp;  </a:t>
            </a:r>
            <a:r>
              <a:rPr lang="en-US" altLang="zh-CN" sz="2000" dirty="0">
                <a:ea typeface="宋体" pitchFamily="2" charset="-122"/>
              </a:rPr>
              <a:t>j&lt;=n )          // </a:t>
            </a:r>
            <a:r>
              <a:rPr lang="zh-CN" altLang="en-US" sz="2000" dirty="0">
                <a:ea typeface="宋体" pitchFamily="2" charset="-122"/>
              </a:rPr>
              <a:t>表</a:t>
            </a:r>
            <a:r>
              <a:rPr lang="en-US" altLang="zh-CN" sz="2000" dirty="0">
                <a:ea typeface="宋体" pitchFamily="2" charset="-122"/>
              </a:rPr>
              <a:t>LA</a:t>
            </a:r>
            <a:r>
              <a:rPr lang="zh-CN" altLang="en-US" sz="2000" dirty="0">
                <a:ea typeface="宋体" pitchFamily="2" charset="-122"/>
              </a:rPr>
              <a:t>和表</a:t>
            </a:r>
            <a:r>
              <a:rPr lang="en-US" altLang="zh-CN" sz="2000" dirty="0">
                <a:ea typeface="宋体" pitchFamily="2" charset="-122"/>
              </a:rPr>
              <a:t>LB</a:t>
            </a:r>
            <a:r>
              <a:rPr lang="zh-CN" altLang="en-US" sz="2000" dirty="0">
                <a:ea typeface="宋体" pitchFamily="2" charset="-122"/>
              </a:rPr>
              <a:t>均非空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宋体" pitchFamily="2" charset="-122"/>
              </a:rPr>
              <a:t>   </a:t>
            </a:r>
            <a:r>
              <a:rPr lang="zh-CN" altLang="en-US" sz="2000" dirty="0" smtClean="0">
                <a:ea typeface="宋体" pitchFamily="2" charset="-122"/>
              </a:rPr>
              <a:t>  </a:t>
            </a: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GetElem</a:t>
            </a:r>
            <a:r>
              <a:rPr lang="en-US" altLang="zh-CN" sz="2000" dirty="0" smtClean="0">
                <a:ea typeface="宋体" pitchFamily="2" charset="-122"/>
              </a:rPr>
              <a:t>(LA, i, </a:t>
            </a:r>
            <a:r>
              <a:rPr lang="en-US" altLang="zh-CN" sz="2000" dirty="0" err="1" smtClean="0">
                <a:ea typeface="宋体" pitchFamily="2" charset="-122"/>
              </a:rPr>
              <a:t>ai</a:t>
            </a:r>
            <a:r>
              <a:rPr lang="en-US" altLang="zh-CN" sz="2000" dirty="0" smtClean="0">
                <a:ea typeface="宋体" pitchFamily="2" charset="-122"/>
              </a:rPr>
              <a:t>);            //</a:t>
            </a:r>
            <a:r>
              <a:rPr lang="zh-CN" altLang="en-US" sz="2000" dirty="0" smtClean="0">
                <a:ea typeface="宋体" pitchFamily="2" charset="-122"/>
              </a:rPr>
              <a:t>从</a:t>
            </a:r>
            <a:r>
              <a:rPr lang="en-US" altLang="zh-CN" sz="2000" dirty="0" smtClean="0">
                <a:ea typeface="宋体" pitchFamily="2" charset="-122"/>
              </a:rPr>
              <a:t>LA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smtClean="0">
                <a:ea typeface="宋体" pitchFamily="2" charset="-122"/>
              </a:rPr>
              <a:t>LB</a:t>
            </a:r>
            <a:r>
              <a:rPr lang="zh-CN" altLang="en-US" sz="2000" dirty="0" smtClean="0">
                <a:ea typeface="宋体" pitchFamily="2" charset="-122"/>
              </a:rPr>
              <a:t>取出元素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dirty="0" err="1" smtClean="0">
                <a:ea typeface="宋体" pitchFamily="2" charset="-122"/>
              </a:rPr>
              <a:t>GetElem</a:t>
            </a:r>
            <a:r>
              <a:rPr lang="en-US" altLang="zh-CN" sz="2000" dirty="0" smtClean="0">
                <a:ea typeface="宋体" pitchFamily="2" charset="-122"/>
              </a:rPr>
              <a:t>(LB, j, </a:t>
            </a:r>
            <a:r>
              <a:rPr lang="en-US" altLang="zh-CN" sz="2000" dirty="0" err="1" smtClean="0">
                <a:ea typeface="宋体" pitchFamily="2" charset="-122"/>
              </a:rPr>
              <a:t>bj</a:t>
            </a:r>
            <a:r>
              <a:rPr lang="en-US" altLang="zh-CN" sz="2000" dirty="0">
                <a:ea typeface="宋体" pitchFamily="2" charset="-122"/>
              </a:rPr>
              <a:t>);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    if(</a:t>
            </a:r>
            <a:r>
              <a:rPr lang="en-US" altLang="zh-CN" sz="2000" dirty="0" err="1" smtClean="0">
                <a:ea typeface="宋体" pitchFamily="2" charset="-122"/>
              </a:rPr>
              <a:t>ai</a:t>
            </a:r>
            <a:r>
              <a:rPr lang="en-US" altLang="zh-CN" sz="2000" dirty="0">
                <a:ea typeface="宋体" pitchFamily="2" charset="-122"/>
              </a:rPr>
              <a:t>&lt;=</a:t>
            </a:r>
            <a:r>
              <a:rPr lang="en-US" altLang="zh-CN" sz="2000" dirty="0" err="1">
                <a:ea typeface="宋体" pitchFamily="2" charset="-122"/>
              </a:rPr>
              <a:t>bj</a:t>
            </a:r>
            <a:r>
              <a:rPr lang="en-US" altLang="zh-CN" sz="2000" dirty="0">
                <a:ea typeface="宋体" pitchFamily="2" charset="-122"/>
              </a:rPr>
              <a:t>)  </a:t>
            </a:r>
            <a:r>
              <a:rPr lang="en-US" altLang="zh-CN" sz="2000" dirty="0" smtClean="0">
                <a:ea typeface="宋体" pitchFamily="2" charset="-122"/>
              </a:rPr>
              <a:t> {  </a:t>
            </a:r>
            <a:r>
              <a:rPr lang="en-US" altLang="zh-CN" sz="2000" dirty="0" err="1" smtClean="0">
                <a:ea typeface="宋体" pitchFamily="2" charset="-122"/>
              </a:rPr>
              <a:t>ListInsert</a:t>
            </a:r>
            <a:r>
              <a:rPr lang="en-US" altLang="zh-CN" sz="2000" dirty="0" smtClean="0">
                <a:ea typeface="宋体" pitchFamily="2" charset="-122"/>
              </a:rPr>
              <a:t>(LC</a:t>
            </a:r>
            <a:r>
              <a:rPr lang="en-US" altLang="zh-CN" sz="2000" dirty="0">
                <a:ea typeface="宋体" pitchFamily="2" charset="-122"/>
              </a:rPr>
              <a:t>, ++k,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ai</a:t>
            </a:r>
            <a:r>
              <a:rPr lang="en-US" altLang="zh-CN" sz="2000" dirty="0">
                <a:ea typeface="宋体" pitchFamily="2" charset="-122"/>
              </a:rPr>
              <a:t>);  ++i</a:t>
            </a:r>
            <a:r>
              <a:rPr lang="en-US" altLang="zh-CN" sz="2000" dirty="0" smtClean="0">
                <a:ea typeface="宋体" pitchFamily="2" charset="-122"/>
              </a:rPr>
              <a:t>;  }   //</a:t>
            </a:r>
            <a:r>
              <a:rPr lang="zh-CN" altLang="en-US" sz="2000" dirty="0" smtClean="0">
                <a:ea typeface="宋体" pitchFamily="2" charset="-122"/>
              </a:rPr>
              <a:t>插入后，移动指针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    else           {  </a:t>
            </a:r>
            <a:r>
              <a:rPr lang="en-US" altLang="zh-CN" sz="2000" dirty="0" err="1" smtClean="0">
                <a:ea typeface="宋体" pitchFamily="2" charset="-122"/>
              </a:rPr>
              <a:t>ListInsert</a:t>
            </a:r>
            <a:r>
              <a:rPr lang="en-US" altLang="zh-CN" sz="2000" dirty="0" smtClean="0">
                <a:ea typeface="宋体" pitchFamily="2" charset="-122"/>
              </a:rPr>
              <a:t>(LC</a:t>
            </a:r>
            <a:r>
              <a:rPr lang="en-US" altLang="zh-CN" sz="2000" dirty="0">
                <a:ea typeface="宋体" pitchFamily="2" charset="-122"/>
              </a:rPr>
              <a:t>, ++k,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bj</a:t>
            </a:r>
            <a:r>
              <a:rPr lang="en-US" altLang="zh-CN" sz="2000" dirty="0">
                <a:ea typeface="宋体" pitchFamily="2" charset="-122"/>
              </a:rPr>
              <a:t>);  ++j; </a:t>
            </a:r>
            <a:r>
              <a:rPr lang="en-US" altLang="zh-CN" sz="2000" dirty="0" smtClean="0">
                <a:ea typeface="宋体" pitchFamily="2" charset="-122"/>
              </a:rPr>
              <a:t> }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 }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 while(i</a:t>
            </a:r>
            <a:r>
              <a:rPr lang="en-US" altLang="zh-CN" sz="2000" dirty="0">
                <a:ea typeface="宋体" pitchFamily="2" charset="-122"/>
              </a:rPr>
              <a:t>&lt;=m) </a:t>
            </a:r>
            <a:r>
              <a:rPr lang="en-US" altLang="zh-CN" sz="2000" dirty="0" smtClean="0">
                <a:ea typeface="宋体" pitchFamily="2" charset="-122"/>
              </a:rPr>
              <a:t>    // </a:t>
            </a:r>
            <a:r>
              <a:rPr lang="en-US" altLang="zh-CN" sz="2000" dirty="0">
                <a:ea typeface="宋体" pitchFamily="2" charset="-122"/>
              </a:rPr>
              <a:t>LA</a:t>
            </a:r>
            <a:r>
              <a:rPr lang="zh-CN" altLang="en-US" sz="2000" dirty="0">
                <a:ea typeface="宋体" pitchFamily="2" charset="-122"/>
              </a:rPr>
              <a:t>非</a:t>
            </a:r>
            <a:r>
              <a:rPr lang="zh-CN" altLang="en-US" sz="2000" dirty="0" smtClean="0">
                <a:ea typeface="宋体" pitchFamily="2" charset="-122"/>
              </a:rPr>
              <a:t>空，</a:t>
            </a:r>
            <a:r>
              <a:rPr lang="en-US" altLang="zh-CN" sz="2000" dirty="0" smtClean="0">
                <a:ea typeface="宋体" pitchFamily="2" charset="-122"/>
              </a:rPr>
              <a:t>LB</a:t>
            </a:r>
            <a:r>
              <a:rPr lang="zh-CN" altLang="en-US" sz="2000" dirty="0" smtClean="0">
                <a:ea typeface="宋体" pitchFamily="2" charset="-122"/>
              </a:rPr>
              <a:t>空，将</a:t>
            </a:r>
            <a:r>
              <a:rPr lang="en-US" altLang="zh-CN" sz="2000" dirty="0" smtClean="0">
                <a:ea typeface="宋体" pitchFamily="2" charset="-122"/>
              </a:rPr>
              <a:t>LA</a:t>
            </a:r>
            <a:r>
              <a:rPr lang="zh-CN" altLang="en-US" sz="2000" dirty="0" smtClean="0">
                <a:ea typeface="宋体" pitchFamily="2" charset="-122"/>
              </a:rPr>
              <a:t>剩余部分插入</a:t>
            </a:r>
            <a:endParaRPr lang="zh-CN" altLang="en-US" sz="2000" dirty="0">
              <a:ea typeface="宋体" pitchFamily="2" charset="-122"/>
            </a:endParaRPr>
          </a:p>
          <a:p>
            <a:pPr marL="0" inden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宋体" pitchFamily="2" charset="-122"/>
              </a:rPr>
              <a:t>	</a:t>
            </a:r>
            <a:r>
              <a:rPr lang="en-US" altLang="zh-CN" sz="2000" dirty="0">
                <a:ea typeface="宋体" pitchFamily="2" charset="-122"/>
              </a:rPr>
              <a:t>{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GetElem</a:t>
            </a:r>
            <a:r>
              <a:rPr lang="en-US" altLang="zh-CN" sz="2000" dirty="0" smtClean="0">
                <a:ea typeface="宋体" pitchFamily="2" charset="-122"/>
              </a:rPr>
              <a:t>(LA, i++, </a:t>
            </a:r>
            <a:r>
              <a:rPr lang="en-US" altLang="zh-CN" sz="2000" dirty="0" err="1" smtClean="0">
                <a:ea typeface="宋体" pitchFamily="2" charset="-122"/>
              </a:rPr>
              <a:t>ai</a:t>
            </a:r>
            <a:r>
              <a:rPr lang="en-US" altLang="zh-CN" sz="2000" dirty="0">
                <a:ea typeface="宋体" pitchFamily="2" charset="-122"/>
              </a:rPr>
              <a:t>);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ListInsert</a:t>
            </a:r>
            <a:r>
              <a:rPr lang="en-US" altLang="zh-CN" sz="2000" dirty="0" smtClean="0">
                <a:ea typeface="宋体" pitchFamily="2" charset="-122"/>
              </a:rPr>
              <a:t>(LC</a:t>
            </a:r>
            <a:r>
              <a:rPr lang="en-US" altLang="zh-CN" sz="2000" dirty="0">
                <a:ea typeface="宋体" pitchFamily="2" charset="-122"/>
              </a:rPr>
              <a:t>,++k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ai</a:t>
            </a:r>
            <a:r>
              <a:rPr lang="en-US" altLang="zh-CN" sz="2000" dirty="0">
                <a:ea typeface="宋体" pitchFamily="2" charset="-122"/>
              </a:rPr>
              <a:t>); </a:t>
            </a:r>
            <a:r>
              <a:rPr lang="en-US" altLang="zh-CN" sz="2000" dirty="0" smtClean="0">
                <a:ea typeface="宋体" pitchFamily="2" charset="-122"/>
              </a:rPr>
              <a:t> }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 while(j</a:t>
            </a:r>
            <a:r>
              <a:rPr lang="en-US" altLang="zh-CN" sz="2000" dirty="0">
                <a:ea typeface="宋体" pitchFamily="2" charset="-122"/>
              </a:rPr>
              <a:t>&lt;=n)  </a:t>
            </a:r>
            <a:r>
              <a:rPr lang="en-US" altLang="zh-CN" sz="2000" dirty="0" smtClean="0">
                <a:ea typeface="宋体" pitchFamily="2" charset="-122"/>
              </a:rPr>
              <a:t> // LB</a:t>
            </a:r>
            <a:r>
              <a:rPr lang="zh-CN" altLang="en-US" sz="2000" dirty="0">
                <a:ea typeface="宋体" pitchFamily="2" charset="-122"/>
              </a:rPr>
              <a:t>非空，</a:t>
            </a:r>
            <a:r>
              <a:rPr lang="en-US" altLang="zh-CN" sz="2000" dirty="0">
                <a:ea typeface="宋体" pitchFamily="2" charset="-122"/>
              </a:rPr>
              <a:t>LA</a:t>
            </a:r>
            <a:r>
              <a:rPr lang="zh-CN" altLang="en-US" sz="2000" dirty="0" smtClean="0">
                <a:ea typeface="宋体" pitchFamily="2" charset="-122"/>
              </a:rPr>
              <a:t>空</a:t>
            </a:r>
            <a:r>
              <a:rPr lang="zh-CN" altLang="en-US" sz="2000" dirty="0">
                <a:ea typeface="宋体" pitchFamily="2" charset="-122"/>
              </a:rPr>
              <a:t>，将</a:t>
            </a:r>
            <a:r>
              <a:rPr lang="en-US" altLang="zh-CN" sz="2000" dirty="0" smtClean="0">
                <a:ea typeface="宋体" pitchFamily="2" charset="-122"/>
              </a:rPr>
              <a:t>LB</a:t>
            </a:r>
            <a:r>
              <a:rPr lang="zh-CN" altLang="en-US" sz="2000" dirty="0" smtClean="0">
                <a:ea typeface="宋体" pitchFamily="2" charset="-122"/>
              </a:rPr>
              <a:t>剩余</a:t>
            </a:r>
            <a:r>
              <a:rPr lang="zh-CN" altLang="en-US" sz="2000" dirty="0">
                <a:ea typeface="宋体" pitchFamily="2" charset="-122"/>
              </a:rPr>
              <a:t>部分插入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宋体" pitchFamily="2" charset="-122"/>
              </a:rPr>
              <a:t>	</a:t>
            </a:r>
            <a:r>
              <a:rPr lang="en-US" altLang="zh-CN" sz="2000" dirty="0">
                <a:ea typeface="宋体" pitchFamily="2" charset="-122"/>
              </a:rPr>
              <a:t>{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GetElem</a:t>
            </a:r>
            <a:r>
              <a:rPr lang="en-US" altLang="zh-CN" sz="2000" dirty="0" smtClean="0">
                <a:ea typeface="宋体" pitchFamily="2" charset="-122"/>
              </a:rPr>
              <a:t>(LB, j++, </a:t>
            </a:r>
            <a:r>
              <a:rPr lang="en-US" altLang="zh-CN" sz="2000" dirty="0" err="1" smtClean="0">
                <a:ea typeface="宋体" pitchFamily="2" charset="-122"/>
              </a:rPr>
              <a:t>bj</a:t>
            </a:r>
            <a:r>
              <a:rPr lang="en-US" altLang="zh-CN" sz="2000" dirty="0">
                <a:ea typeface="宋体" pitchFamily="2" charset="-122"/>
              </a:rPr>
              <a:t>);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ListInsert</a:t>
            </a:r>
            <a:r>
              <a:rPr lang="en-US" altLang="zh-CN" sz="2000" dirty="0" smtClean="0">
                <a:ea typeface="宋体" pitchFamily="2" charset="-122"/>
              </a:rPr>
              <a:t>(LC</a:t>
            </a:r>
            <a:r>
              <a:rPr lang="en-US" altLang="zh-CN" sz="2000" dirty="0">
                <a:ea typeface="宋体" pitchFamily="2" charset="-122"/>
              </a:rPr>
              <a:t>,++k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bj</a:t>
            </a:r>
            <a:r>
              <a:rPr lang="en-US" altLang="zh-CN" sz="2000" dirty="0">
                <a:ea typeface="宋体" pitchFamily="2" charset="-122"/>
              </a:rPr>
              <a:t>); </a:t>
            </a:r>
            <a:r>
              <a:rPr lang="en-US" altLang="zh-CN" sz="2000" dirty="0" smtClean="0">
                <a:ea typeface="宋体" pitchFamily="2" charset="-122"/>
              </a:rPr>
              <a:t> }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285426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13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13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7</a:t>
            </a:r>
            <a:r>
              <a:rPr lang="zh-CN" altLang="zh-CN" sz="3200" b="1" dirty="0">
                <a:ea typeface="宋体" pitchFamily="2" charset="-122"/>
              </a:rPr>
              <a:t>  线性表的应用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138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755576" y="3461610"/>
            <a:ext cx="3313203" cy="1750894"/>
          </a:xfrm>
          <a:solidFill>
            <a:srgbClr val="7030A0"/>
          </a:solidFill>
          <a:ln w="12700"/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顺序存储</a:t>
            </a:r>
            <a:endParaRPr lang="zh-CN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    T(n) = O(</a:t>
            </a:r>
            <a:r>
              <a:rPr lang="en-US" altLang="zh-CN" dirty="0" err="1" smtClean="0">
                <a:solidFill>
                  <a:schemeClr val="bg1"/>
                </a:solidFill>
                <a:ea typeface="宋体" pitchFamily="2" charset="-122"/>
              </a:rPr>
              <a:t>m+n</a:t>
            </a: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)</a:t>
            </a:r>
            <a:endParaRPr lang="zh-CN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    S(n) = O(</a:t>
            </a:r>
            <a:r>
              <a:rPr lang="en-US" altLang="zh-CN" dirty="0" err="1" smtClean="0">
                <a:solidFill>
                  <a:schemeClr val="bg1"/>
                </a:solidFill>
                <a:ea typeface="宋体" pitchFamily="2" charset="-122"/>
              </a:rPr>
              <a:t>m+n</a:t>
            </a: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)</a:t>
            </a:r>
            <a:endParaRPr lang="zh-CN" altLang="zh-CN" dirty="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37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7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有序表的归并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772815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ea typeface="宋体" pitchFamily="2" charset="-122"/>
              </a:rPr>
              <a:t>【</a:t>
            </a:r>
            <a:r>
              <a:rPr lang="zh-CN" altLang="zh-CN" sz="2400" b="1" dirty="0">
                <a:ea typeface="宋体" pitchFamily="2" charset="-122"/>
              </a:rPr>
              <a:t>算法分析</a:t>
            </a:r>
            <a:r>
              <a:rPr lang="en-US" altLang="zh-CN" sz="2400" b="1" dirty="0" smtClean="0">
                <a:ea typeface="宋体" pitchFamily="2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假定</a:t>
            </a:r>
            <a:r>
              <a:rPr lang="en-US" altLang="zh-CN" sz="2400" dirty="0">
                <a:ea typeface="宋体" pitchFamily="2" charset="-122"/>
              </a:rPr>
              <a:t>La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dirty="0" err="1">
                <a:ea typeface="宋体" pitchFamily="2" charset="-122"/>
              </a:rPr>
              <a:t>Lb</a:t>
            </a:r>
            <a:r>
              <a:rPr lang="zh-CN" altLang="zh-CN" sz="2400" dirty="0">
                <a:ea typeface="宋体" pitchFamily="2" charset="-122"/>
              </a:rPr>
              <a:t>长度分别</a:t>
            </a:r>
            <a:r>
              <a:rPr lang="zh-CN" altLang="en-US" sz="2400" dirty="0">
                <a:ea typeface="宋体" pitchFamily="2" charset="-122"/>
              </a:rPr>
              <a:t>为</a:t>
            </a:r>
            <a:r>
              <a:rPr lang="en-US" altLang="zh-CN" sz="2400" dirty="0">
                <a:ea typeface="宋体" pitchFamily="2" charset="-122"/>
              </a:rPr>
              <a:t>m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dirty="0">
                <a:ea typeface="宋体" pitchFamily="2" charset="-122"/>
              </a:rPr>
              <a:t>n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48"/>
          <p:cNvSpPr txBox="1">
            <a:spLocks noChangeArrowheads="1"/>
          </p:cNvSpPr>
          <p:nvPr/>
        </p:nvSpPr>
        <p:spPr bwMode="auto">
          <a:xfrm>
            <a:off x="4788024" y="3429000"/>
            <a:ext cx="3240360" cy="1728192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链式存储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    T(n)=O(</a:t>
            </a:r>
            <a:r>
              <a:rPr lang="en-US" altLang="zh-CN" dirty="0" err="1" smtClean="0">
                <a:solidFill>
                  <a:schemeClr val="bg1"/>
                </a:solidFill>
                <a:ea typeface="宋体" pitchFamily="2" charset="-122"/>
              </a:rPr>
              <a:t>m+n</a:t>
            </a: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    S(n)=O(1)</a:t>
            </a:r>
            <a:endParaRPr lang="zh-CN" altLang="zh-CN" dirty="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78"/>
          <p:cNvSpPr>
            <a:spLocks noChangeArrowheads="1"/>
          </p:cNvSpPr>
          <p:nvPr/>
        </p:nvSpPr>
        <p:spPr bwMode="auto">
          <a:xfrm>
            <a:off x="809164" y="5805264"/>
            <a:ext cx="7093623" cy="6477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400" b="1" dirty="0" smtClean="0">
                <a:solidFill>
                  <a:srgbClr val="C00000"/>
                </a:solidFill>
              </a:rPr>
              <a:t>讨论问题：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合并</a:t>
            </a:r>
            <a:r>
              <a:rPr lang="zh-CN" altLang="en-US" sz="2400" b="1" dirty="0">
                <a:solidFill>
                  <a:srgbClr val="C00000"/>
                </a:solidFill>
              </a:rPr>
              <a:t>后的表无重复数据，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如何修改程序代码？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3978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ctrTitle"/>
          </p:nvPr>
        </p:nvSpPr>
        <p:spPr>
          <a:xfrm>
            <a:off x="179388" y="476250"/>
            <a:ext cx="7772400" cy="1254125"/>
          </a:xfrm>
        </p:spPr>
        <p:txBody>
          <a:bodyPr/>
          <a:lstStyle/>
          <a:p>
            <a:r>
              <a:rPr lang="zh-CN" altLang="zh-CN" sz="3600" b="1" dirty="0" smtClean="0">
                <a:ea typeface="宋体" pitchFamily="2" charset="-122"/>
              </a:rPr>
              <a:t>2.</a:t>
            </a:r>
            <a:r>
              <a:rPr lang="en-US" altLang="zh-CN" sz="3600" b="1" dirty="0" smtClean="0">
                <a:ea typeface="宋体" pitchFamily="2" charset="-122"/>
              </a:rPr>
              <a:t>8</a:t>
            </a:r>
            <a:r>
              <a:rPr lang="zh-CN" altLang="zh-CN" sz="3600" b="1" dirty="0" smtClean="0">
                <a:ea typeface="宋体" pitchFamily="2" charset="-122"/>
              </a:rPr>
              <a:t>  </a:t>
            </a:r>
            <a:r>
              <a:rPr lang="zh-CN" altLang="en-US" sz="3600" b="1" dirty="0" smtClean="0">
                <a:ea typeface="宋体" pitchFamily="2" charset="-122"/>
              </a:rPr>
              <a:t>案例分析与实现</a:t>
            </a:r>
            <a:endParaRPr lang="zh-CN" altLang="zh-CN" sz="3600" b="1" dirty="0" smtClean="0">
              <a:solidFill>
                <a:srgbClr val="FFC000"/>
              </a:solidFill>
              <a:ea typeface="宋体" pitchFamily="2" charset="-122"/>
            </a:endParaRPr>
          </a:p>
        </p:txBody>
      </p:sp>
      <p:sp>
        <p:nvSpPr>
          <p:cNvPr id="97283" name="副标题 2"/>
          <p:cNvSpPr>
            <a:spLocks noGrp="1"/>
          </p:cNvSpPr>
          <p:nvPr>
            <p:ph type="subTitle" idx="1"/>
          </p:nvPr>
        </p:nvSpPr>
        <p:spPr>
          <a:xfrm>
            <a:off x="1259632" y="2060849"/>
            <a:ext cx="6913563" cy="15841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8</a:t>
            </a:r>
            <a:r>
              <a:rPr lang="zh-CN" altLang="zh-CN" sz="2800" b="1" dirty="0" smtClean="0">
                <a:ea typeface="宋体" pitchFamily="2" charset="-122"/>
              </a:rPr>
              <a:t>.1  </a:t>
            </a:r>
            <a:r>
              <a:rPr lang="zh-CN" altLang="en-US" sz="2800" b="1" dirty="0" smtClean="0">
                <a:ea typeface="宋体" pitchFamily="2" charset="-122"/>
              </a:rPr>
              <a:t>一元多项式的运算</a:t>
            </a:r>
            <a:r>
              <a:rPr lang="zh-CN" altLang="en-US" sz="2800" b="1" dirty="0" smtClean="0">
                <a:solidFill>
                  <a:srgbClr val="FFFF00"/>
                </a:solidFill>
                <a:ea typeface="宋体" pitchFamily="2" charset="-122"/>
              </a:rPr>
              <a:t>（一般</a:t>
            </a:r>
            <a:r>
              <a:rPr lang="zh-CN" altLang="en-US" sz="2800" b="1" dirty="0">
                <a:solidFill>
                  <a:srgbClr val="FFFF00"/>
                </a:solidFill>
                <a:ea typeface="宋体" pitchFamily="2" charset="-122"/>
              </a:rPr>
              <a:t>了解</a:t>
            </a:r>
            <a:r>
              <a:rPr lang="zh-CN" altLang="en-US" sz="2800" b="1" dirty="0" smtClean="0">
                <a:solidFill>
                  <a:srgbClr val="FFFF00"/>
                </a:solidFill>
                <a:ea typeface="宋体" pitchFamily="2" charset="-122"/>
              </a:rPr>
              <a:t>）</a:t>
            </a:r>
            <a:endParaRPr lang="zh-CN" altLang="zh-CN" sz="2800" b="1" dirty="0" smtClean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8</a:t>
            </a:r>
            <a:r>
              <a:rPr lang="zh-CN" altLang="zh-CN" sz="2800" b="1" dirty="0" smtClean="0">
                <a:ea typeface="宋体" pitchFamily="2" charset="-122"/>
              </a:rPr>
              <a:t>.2  </a:t>
            </a:r>
            <a:r>
              <a:rPr lang="zh-CN" altLang="en-US" sz="2800" b="1" dirty="0" smtClean="0">
                <a:ea typeface="宋体" pitchFamily="2" charset="-122"/>
              </a:rPr>
              <a:t>学生信息管理系统</a:t>
            </a:r>
            <a:r>
              <a:rPr lang="zh-CN" altLang="en-US" sz="2800" b="1" dirty="0" smtClean="0">
                <a:solidFill>
                  <a:srgbClr val="FFFF00"/>
                </a:solidFill>
                <a:ea typeface="宋体" pitchFamily="2" charset="-122"/>
              </a:rPr>
              <a:t>（一般了解）</a:t>
            </a:r>
          </a:p>
        </p:txBody>
      </p:sp>
    </p:spTree>
    <p:extLst>
      <p:ext uri="{BB962C8B-B14F-4D97-AF65-F5344CB8AC3E}">
        <p14:creationId xmlns="" xmlns:p14="http://schemas.microsoft.com/office/powerpoint/2010/main" val="4179201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9462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9464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1946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88118" y="1684884"/>
            <a:ext cx="8767763" cy="131206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zh-CN" b="1" dirty="0" smtClean="0">
                <a:ea typeface="宋体" pitchFamily="2" charset="-122"/>
              </a:rPr>
              <a:t>逻辑结构：</a:t>
            </a:r>
            <a:r>
              <a:rPr lang="zh-CN" dirty="0" smtClean="0">
                <a:ea typeface="宋体" pitchFamily="2" charset="-122"/>
              </a:rPr>
              <a:t>元素取值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zh-CN" dirty="0" smtClean="0">
                <a:ea typeface="宋体" pitchFamily="2" charset="-122"/>
              </a:rPr>
              <a:t>集合，元素之间的逻辑关系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dirty="0" smtClean="0">
                <a:ea typeface="宋体" pitchFamily="2" charset="-122"/>
              </a:rPr>
              <a:t>相邻关系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dirty="0" smtClean="0">
                <a:ea typeface="宋体" pitchFamily="2" charset="-122"/>
              </a:rPr>
              <a:t>。</a:t>
            </a:r>
          </a:p>
          <a:p>
            <a:pPr marL="287338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b="1" dirty="0" smtClean="0">
                <a:ea typeface="宋体" pitchFamily="2" charset="-122"/>
              </a:rPr>
              <a:t>物理结构：</a:t>
            </a:r>
            <a:r>
              <a:rPr lang="zh-CN" altLang="en-US" dirty="0" smtClean="0">
                <a:ea typeface="宋体" pitchFamily="2" charset="-122"/>
              </a:rPr>
              <a:t>逻辑</a:t>
            </a:r>
            <a:r>
              <a:rPr lang="zh-CN" dirty="0" smtClean="0">
                <a:ea typeface="宋体" pitchFamily="2" charset="-122"/>
              </a:rPr>
              <a:t>结构的机内表示</a:t>
            </a:r>
            <a:r>
              <a:rPr lang="zh-CN" altLang="en-US" dirty="0">
                <a:ea typeface="宋体" pitchFamily="2" charset="-122"/>
              </a:rPr>
              <a:t>，或</a:t>
            </a:r>
            <a:r>
              <a:rPr lang="zh-CN" altLang="zh-CN" dirty="0">
                <a:ea typeface="宋体" pitchFamily="2" charset="-122"/>
              </a:rPr>
              <a:t>机内</a:t>
            </a:r>
            <a:r>
              <a:rPr lang="zh-CN" altLang="zh-CN" dirty="0" smtClean="0">
                <a:ea typeface="宋体" pitchFamily="2" charset="-122"/>
              </a:rPr>
              <a:t>映像</a:t>
            </a:r>
            <a:r>
              <a:rPr lang="zh-CN" altLang="en-US" dirty="0" smtClean="0">
                <a:ea typeface="宋体" pitchFamily="2" charset="-122"/>
              </a:rPr>
              <a:t>，或存储结构</a:t>
            </a:r>
            <a:r>
              <a:rPr lang="zh-CN" dirty="0" smtClean="0">
                <a:ea typeface="宋体" pitchFamily="2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765" y="1057375"/>
            <a:ext cx="479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.1  线性表的</a:t>
            </a:r>
            <a:r>
              <a:rPr lang="zh-CN" altLang="en-US" sz="2800" b="1" dirty="0">
                <a:ea typeface="宋体" pitchFamily="2" charset="-122"/>
              </a:rPr>
              <a:t>顺序存储</a:t>
            </a:r>
            <a:r>
              <a:rPr lang="zh-CN" altLang="en-US" sz="2800" b="1" dirty="0" smtClean="0">
                <a:ea typeface="宋体" pitchFamily="2" charset="-122"/>
              </a:rPr>
              <a:t>表示</a:t>
            </a:r>
            <a:endParaRPr lang="zh-CN" altLang="en-US" sz="2800" dirty="0"/>
          </a:p>
        </p:txBody>
      </p:sp>
      <p:sp>
        <p:nvSpPr>
          <p:cNvPr id="13" name="Rectangle 148"/>
          <p:cNvSpPr txBox="1">
            <a:spLocks noChangeArrowheads="1"/>
          </p:cNvSpPr>
          <p:nvPr/>
        </p:nvSpPr>
        <p:spPr bwMode="auto">
          <a:xfrm>
            <a:off x="1097142" y="4767737"/>
            <a:ext cx="519368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zh-CN" b="1" dirty="0" smtClean="0">
                <a:solidFill>
                  <a:srgbClr val="0070C0"/>
                </a:solidFill>
                <a:ea typeface="宋体" pitchFamily="2" charset="-122"/>
              </a:rPr>
              <a:t>物理结构需要表达两层含义：</a:t>
            </a: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287338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    (1) </a:t>
            </a:r>
            <a:r>
              <a:rPr lang="zh-CN" b="1" dirty="0" smtClean="0">
                <a:solidFill>
                  <a:srgbClr val="0070C0"/>
                </a:solidFill>
                <a:ea typeface="宋体" pitchFamily="2" charset="-122"/>
              </a:rPr>
              <a:t>数据元素取值的机内</a:t>
            </a:r>
            <a:r>
              <a:rPr lang="zh-CN" altLang="en-US" b="1" dirty="0" smtClean="0">
                <a:solidFill>
                  <a:srgbClr val="0070C0"/>
                </a:solidFill>
                <a:ea typeface="宋体" pitchFamily="2" charset="-122"/>
              </a:rPr>
              <a:t>存储</a:t>
            </a:r>
            <a:r>
              <a:rPr lang="zh-CN" b="1" dirty="0" smtClean="0">
                <a:solidFill>
                  <a:srgbClr val="0070C0"/>
                </a:solidFill>
                <a:ea typeface="宋体" pitchFamily="2" charset="-122"/>
              </a:rPr>
              <a:t>；</a:t>
            </a: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287338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    (2) </a:t>
            </a:r>
            <a:r>
              <a:rPr lang="zh-CN" b="1" dirty="0" smtClean="0">
                <a:solidFill>
                  <a:srgbClr val="0070C0"/>
                </a:solidFill>
                <a:ea typeface="宋体" pitchFamily="2" charset="-122"/>
              </a:rPr>
              <a:t>元素</a:t>
            </a:r>
            <a:r>
              <a:rPr lang="zh-CN" altLang="en-US" b="1" dirty="0" smtClean="0">
                <a:solidFill>
                  <a:srgbClr val="0070C0"/>
                </a:solidFill>
                <a:ea typeface="宋体" pitchFamily="2" charset="-122"/>
              </a:rPr>
              <a:t>逻辑</a:t>
            </a:r>
            <a:r>
              <a:rPr lang="zh-CN" b="1" dirty="0" smtClean="0">
                <a:solidFill>
                  <a:srgbClr val="0070C0"/>
                </a:solidFill>
                <a:ea typeface="宋体" pitchFamily="2" charset="-122"/>
              </a:rPr>
              <a:t>关系的机内表示。</a:t>
            </a:r>
            <a:endParaRPr lang="zh-CN" altLang="zh-CN" b="1" dirty="0" smtClean="0">
              <a:solidFill>
                <a:srgbClr val="0070C0"/>
              </a:solidFill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59632" y="3140968"/>
            <a:ext cx="6624736" cy="1440160"/>
            <a:chOff x="1259632" y="3212976"/>
            <a:chExt cx="6624736" cy="1440160"/>
          </a:xfrm>
        </p:grpSpPr>
        <p:sp>
          <p:nvSpPr>
            <p:cNvPr id="12" name="Rectangle 148"/>
            <p:cNvSpPr txBox="1">
              <a:spLocks noChangeArrowheads="1"/>
            </p:cNvSpPr>
            <p:nvPr/>
          </p:nvSpPr>
          <p:spPr bwMode="auto">
            <a:xfrm>
              <a:off x="1259632" y="3212976"/>
              <a:ext cx="6624736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ts val="0"/>
                </a:spcBef>
                <a:buFontTx/>
                <a:buNone/>
              </a:pPr>
              <a:r>
                <a:rPr lang="zh-CN" b="1" dirty="0" smtClean="0">
                  <a:solidFill>
                    <a:srgbClr val="FF0000"/>
                  </a:solidFill>
                  <a:ea typeface="宋体" pitchFamily="2" charset="-122"/>
                </a:rPr>
                <a:t>逻辑结构 </a:t>
              </a:r>
              <a:r>
                <a:rPr lang="zh-CN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—— </a:t>
              </a:r>
              <a:r>
                <a:rPr lang="zh-CN" b="1" dirty="0" smtClean="0">
                  <a:solidFill>
                    <a:srgbClr val="FF0000"/>
                  </a:solidFill>
                  <a:ea typeface="宋体" pitchFamily="2" charset="-122"/>
                </a:rPr>
                <a:t>数据元素</a:t>
              </a:r>
              <a:r>
                <a:rPr lang="en-US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(</a:t>
              </a:r>
              <a:r>
                <a:rPr lang="zh-CN" b="1" dirty="0" smtClean="0">
                  <a:solidFill>
                    <a:srgbClr val="FF0000"/>
                  </a:solidFill>
                  <a:ea typeface="宋体" pitchFamily="2" charset="-122"/>
                </a:rPr>
                <a:t>元素取值，</a:t>
              </a:r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逻辑关系</a:t>
              </a:r>
              <a:r>
                <a:rPr lang="en-US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)     </a:t>
              </a:r>
              <a:endParaRPr lang="zh-CN" altLang="zh-CN" dirty="0" smtClean="0">
                <a:solidFill>
                  <a:srgbClr val="FF0000"/>
                </a:solidFill>
                <a:ea typeface="宋体" pitchFamily="2" charset="-122"/>
              </a:endParaRPr>
            </a:p>
            <a:p>
              <a:pPr marL="287338">
                <a:lnSpc>
                  <a:spcPct val="150000"/>
                </a:lnSpc>
                <a:spcBef>
                  <a:spcPts val="0"/>
                </a:spcBef>
                <a:buFontTx/>
                <a:buNone/>
              </a:pPr>
              <a:r>
                <a:rPr lang="en-US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                                   </a:t>
              </a:r>
              <a:endParaRPr lang="zh-CN" altLang="zh-CN" dirty="0" smtClean="0">
                <a:solidFill>
                  <a:srgbClr val="FF0000"/>
                </a:solidFill>
                <a:ea typeface="宋体" pitchFamily="2" charset="-122"/>
              </a:endParaRPr>
            </a:p>
            <a:p>
              <a:pPr marL="287338">
                <a:spcBef>
                  <a:spcPts val="0"/>
                </a:spcBef>
                <a:buFontTx/>
                <a:buNone/>
              </a:pPr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机内映像</a:t>
              </a:r>
              <a:r>
                <a:rPr lang="zh-CN" b="1" dirty="0" smtClean="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zh-CN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—— </a:t>
              </a:r>
              <a:r>
                <a:rPr lang="zh-CN" b="1" dirty="0" smtClean="0">
                  <a:solidFill>
                    <a:srgbClr val="FF0000"/>
                  </a:solidFill>
                  <a:ea typeface="宋体" pitchFamily="2" charset="-122"/>
                </a:rPr>
                <a:t>结</a:t>
              </a:r>
              <a:r>
                <a:rPr lang="en-US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      </a:t>
              </a:r>
              <a:r>
                <a:rPr lang="zh-CN" b="1" dirty="0" smtClean="0">
                  <a:solidFill>
                    <a:srgbClr val="FF0000"/>
                  </a:solidFill>
                  <a:ea typeface="宋体" pitchFamily="2" charset="-122"/>
                </a:rPr>
                <a:t>点</a:t>
              </a:r>
              <a:r>
                <a:rPr lang="en-US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 (</a:t>
              </a:r>
              <a:r>
                <a:rPr lang="zh-CN" b="1" dirty="0" smtClean="0">
                  <a:solidFill>
                    <a:srgbClr val="FF0000"/>
                  </a:solidFill>
                  <a:ea typeface="宋体" pitchFamily="2" charset="-122"/>
                </a:rPr>
                <a:t>存储内容，地址</a:t>
              </a:r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相邻</a:t>
              </a:r>
              <a:r>
                <a:rPr lang="en-US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) </a:t>
              </a:r>
              <a:endParaRPr lang="zh-CN" altLang="zh-CN" dirty="0" smtClean="0">
                <a:ea typeface="宋体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2051720" y="3663056"/>
              <a:ext cx="0" cy="54000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995936" y="3663056"/>
              <a:ext cx="0" cy="54000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547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547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48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547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86965" y="1628800"/>
            <a:ext cx="7879954" cy="1042127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zh-CN" altLang="zh-CN" sz="2000" b="1" dirty="0" smtClean="0">
                <a:ea typeface="宋体" pitchFamily="2" charset="-122"/>
              </a:rPr>
              <a:t>假定一元多项式</a:t>
            </a:r>
            <a:r>
              <a:rPr lang="zh-CN" altLang="en-US" sz="2000" b="1" dirty="0" smtClean="0">
                <a:ea typeface="宋体" pitchFamily="2" charset="-122"/>
              </a:rPr>
              <a:t>的一般形式</a:t>
            </a:r>
            <a:r>
              <a:rPr lang="zh-CN" altLang="zh-CN" sz="2000" b="1" dirty="0" smtClean="0">
                <a:ea typeface="宋体" pitchFamily="2" charset="-122"/>
              </a:rPr>
              <a:t>：</a:t>
            </a:r>
            <a:r>
              <a:rPr lang="en-US" altLang="zh-CN" sz="2000" b="1" dirty="0" smtClean="0">
                <a:ea typeface="宋体" pitchFamily="2" charset="-122"/>
              </a:rPr>
              <a:t> p(x) = p</a:t>
            </a:r>
            <a:r>
              <a:rPr lang="en-US" altLang="zh-CN" sz="2000" b="1" baseline="-25000" dirty="0" smtClean="0">
                <a:ea typeface="宋体" pitchFamily="2" charset="-122"/>
              </a:rPr>
              <a:t>0 </a:t>
            </a:r>
            <a:r>
              <a:rPr lang="en-US" altLang="zh-CN" sz="2000" b="1" dirty="0" smtClean="0">
                <a:ea typeface="宋体" pitchFamily="2" charset="-122"/>
              </a:rPr>
              <a:t>+ p</a:t>
            </a:r>
            <a:r>
              <a:rPr lang="en-US" altLang="zh-CN" sz="2000" b="1" baseline="-25000" dirty="0" smtClean="0">
                <a:ea typeface="宋体" pitchFamily="2" charset="-122"/>
              </a:rPr>
              <a:t>1</a:t>
            </a:r>
            <a:r>
              <a:rPr lang="en-US" altLang="zh-CN" sz="2000" b="1" dirty="0" smtClean="0">
                <a:ea typeface="宋体" pitchFamily="2" charset="-122"/>
              </a:rPr>
              <a:t>x + p</a:t>
            </a:r>
            <a:r>
              <a:rPr lang="en-US" altLang="zh-CN" sz="2000" b="1" baseline="-25000" dirty="0" smtClean="0">
                <a:ea typeface="宋体" pitchFamily="2" charset="-122"/>
              </a:rPr>
              <a:t>2</a:t>
            </a:r>
            <a:r>
              <a:rPr lang="en-US" altLang="zh-CN" sz="2000" b="1" dirty="0" smtClean="0">
                <a:ea typeface="宋体" pitchFamily="2" charset="-122"/>
              </a:rPr>
              <a:t>x</a:t>
            </a:r>
            <a:r>
              <a:rPr lang="en-US" altLang="zh-CN" sz="2000" b="1" baseline="30000" dirty="0" smtClean="0">
                <a:ea typeface="宋体" pitchFamily="2" charset="-122"/>
              </a:rPr>
              <a:t>2 </a:t>
            </a:r>
            <a:r>
              <a:rPr lang="en-US" altLang="zh-CN" sz="2000" b="1" dirty="0" smtClean="0">
                <a:ea typeface="宋体" pitchFamily="2" charset="-122"/>
              </a:rPr>
              <a:t>+  …  + </a:t>
            </a:r>
            <a:r>
              <a:rPr lang="en-US" altLang="zh-CN" sz="2000" b="1" dirty="0" err="1" smtClean="0">
                <a:ea typeface="宋体" pitchFamily="2" charset="-122"/>
              </a:rPr>
              <a:t>p</a:t>
            </a:r>
            <a:r>
              <a:rPr lang="en-US" altLang="zh-CN" sz="2000" b="1" baseline="-25000" dirty="0" err="1" smtClean="0">
                <a:ea typeface="宋体" pitchFamily="2" charset="-122"/>
              </a:rPr>
              <a:t>n</a:t>
            </a:r>
            <a:r>
              <a:rPr lang="en-US" altLang="zh-CN" sz="2000" b="1" dirty="0" err="1" smtClean="0">
                <a:ea typeface="宋体" pitchFamily="2" charset="-122"/>
              </a:rPr>
              <a:t>x</a:t>
            </a:r>
            <a:r>
              <a:rPr lang="en-US" altLang="zh-CN" sz="2000" b="1" baseline="30000" dirty="0" err="1" smtClean="0">
                <a:ea typeface="宋体" pitchFamily="2" charset="-122"/>
              </a:rPr>
              <a:t>n</a:t>
            </a:r>
            <a:r>
              <a:rPr lang="en-US" altLang="zh-CN" sz="2000" b="1" baseline="30000" dirty="0" smtClean="0">
                <a:ea typeface="宋体" pitchFamily="2" charset="-122"/>
              </a:rPr>
              <a:t> </a:t>
            </a:r>
            <a:endParaRPr lang="zh-CN" altLang="zh-CN" sz="2000" b="1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 smtClean="0">
                <a:ea typeface="宋体" pitchFamily="2" charset="-122"/>
              </a:rPr>
              <a:t>由</a:t>
            </a:r>
            <a:r>
              <a:rPr lang="en-US" altLang="zh-CN" sz="2000" b="1" dirty="0" smtClean="0">
                <a:ea typeface="宋体" pitchFamily="2" charset="-122"/>
              </a:rPr>
              <a:t>n+1</a:t>
            </a:r>
            <a:r>
              <a:rPr lang="zh-CN" altLang="zh-CN" sz="2000" b="1" dirty="0" smtClean="0">
                <a:ea typeface="宋体" pitchFamily="2" charset="-122"/>
              </a:rPr>
              <a:t>个系数</a:t>
            </a:r>
            <a:r>
              <a:rPr lang="zh-CN" altLang="en-US" sz="2000" b="1" dirty="0" smtClean="0">
                <a:ea typeface="宋体" pitchFamily="2" charset="-122"/>
              </a:rPr>
              <a:t>构成的</a:t>
            </a:r>
            <a:r>
              <a:rPr lang="zh-CN" altLang="zh-CN" sz="2000" b="1" dirty="0" smtClean="0">
                <a:ea typeface="宋体" pitchFamily="2" charset="-122"/>
              </a:rPr>
              <a:t>线性表：</a:t>
            </a:r>
            <a:r>
              <a:rPr lang="en-US" altLang="zh-CN" sz="2000" b="1" dirty="0" smtClean="0">
                <a:ea typeface="宋体" pitchFamily="2" charset="-122"/>
              </a:rPr>
              <a:t>   P  = (p</a:t>
            </a:r>
            <a:r>
              <a:rPr lang="en-US" altLang="zh-CN" sz="2000" b="1" baseline="-25000" dirty="0" smtClean="0">
                <a:ea typeface="宋体" pitchFamily="2" charset="-122"/>
              </a:rPr>
              <a:t>0</a:t>
            </a:r>
            <a:r>
              <a:rPr lang="en-US" altLang="zh-CN" sz="2000" b="1" baseline="30000" dirty="0" smtClean="0">
                <a:ea typeface="宋体" pitchFamily="2" charset="-122"/>
              </a:rPr>
              <a:t> </a:t>
            </a:r>
            <a:r>
              <a:rPr lang="zh-CN" altLang="zh-CN" sz="2000" b="1" dirty="0" smtClean="0">
                <a:ea typeface="宋体" pitchFamily="2" charset="-122"/>
              </a:rPr>
              <a:t>，</a:t>
            </a:r>
            <a:r>
              <a:rPr lang="en-US" altLang="zh-CN" sz="2000" b="1" dirty="0" smtClean="0">
                <a:ea typeface="宋体" pitchFamily="2" charset="-122"/>
              </a:rPr>
              <a:t>p</a:t>
            </a:r>
            <a:r>
              <a:rPr lang="en-US" altLang="zh-CN" sz="2000" b="1" baseline="-25000" dirty="0" smtClean="0">
                <a:ea typeface="宋体" pitchFamily="2" charset="-122"/>
              </a:rPr>
              <a:t>1</a:t>
            </a:r>
            <a:r>
              <a:rPr lang="en-US" altLang="zh-CN" sz="2000" b="1" baseline="30000" dirty="0" smtClean="0">
                <a:ea typeface="宋体" pitchFamily="2" charset="-122"/>
              </a:rPr>
              <a:t> </a:t>
            </a:r>
            <a:r>
              <a:rPr lang="zh-CN" altLang="zh-CN" sz="2000" b="1" dirty="0" smtClean="0">
                <a:ea typeface="宋体" pitchFamily="2" charset="-122"/>
              </a:rPr>
              <a:t>，</a:t>
            </a:r>
            <a:r>
              <a:rPr lang="en-US" altLang="zh-CN" sz="2000" b="1" dirty="0" smtClean="0">
                <a:ea typeface="宋体" pitchFamily="2" charset="-122"/>
              </a:rPr>
              <a:t> p</a:t>
            </a:r>
            <a:r>
              <a:rPr lang="en-US" altLang="zh-CN" sz="2000" b="1" baseline="-25000" dirty="0" smtClean="0">
                <a:ea typeface="宋体" pitchFamily="2" charset="-122"/>
              </a:rPr>
              <a:t>2</a:t>
            </a:r>
            <a:r>
              <a:rPr lang="en-US" altLang="zh-CN" sz="2000" b="1" baseline="30000" dirty="0" smtClean="0">
                <a:ea typeface="宋体" pitchFamily="2" charset="-122"/>
              </a:rPr>
              <a:t> </a:t>
            </a:r>
            <a:r>
              <a:rPr lang="zh-CN" altLang="zh-CN" sz="2000" b="1" dirty="0" smtClean="0">
                <a:ea typeface="宋体" pitchFamily="2" charset="-122"/>
              </a:rPr>
              <a:t>，</a:t>
            </a:r>
            <a:r>
              <a:rPr lang="en-US" altLang="zh-CN" sz="2000" b="1" dirty="0" smtClean="0">
                <a:ea typeface="宋体" pitchFamily="2" charset="-122"/>
              </a:rPr>
              <a:t>…</a:t>
            </a:r>
            <a:r>
              <a:rPr lang="en-US" altLang="zh-CN" sz="2000" b="1" baseline="30000" dirty="0" smtClean="0">
                <a:ea typeface="宋体" pitchFamily="2" charset="-122"/>
              </a:rPr>
              <a:t> </a:t>
            </a:r>
            <a:r>
              <a:rPr lang="zh-CN" altLang="zh-CN" sz="2000" b="1" dirty="0" smtClean="0">
                <a:ea typeface="宋体" pitchFamily="2" charset="-122"/>
              </a:rPr>
              <a:t>，</a:t>
            </a:r>
            <a:r>
              <a:rPr lang="en-US" altLang="zh-CN" sz="2000" b="1" dirty="0" smtClean="0"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ea typeface="宋体" pitchFamily="2" charset="-122"/>
              </a:rPr>
              <a:t>p</a:t>
            </a:r>
            <a:r>
              <a:rPr lang="en-US" altLang="zh-CN" sz="2000" b="1" baseline="-25000" dirty="0" err="1" smtClean="0">
                <a:ea typeface="宋体" pitchFamily="2" charset="-122"/>
              </a:rPr>
              <a:t>n</a:t>
            </a:r>
            <a:r>
              <a:rPr lang="en-US" altLang="zh-CN" sz="2000" b="1" baseline="30000" dirty="0" smtClean="0">
                <a:ea typeface="宋体" pitchFamily="2" charset="-122"/>
              </a:rPr>
              <a:t> </a:t>
            </a:r>
            <a:r>
              <a:rPr lang="en-US" altLang="zh-CN" sz="2000" b="1" dirty="0" smtClean="0">
                <a:ea typeface="宋体" pitchFamily="2" charset="-122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687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8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1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一元多项式的运算</a:t>
            </a:r>
            <a:r>
              <a:rPr lang="en-US" altLang="zh-CN" sz="2800" b="1" dirty="0" smtClean="0">
                <a:ea typeface="宋体" pitchFamily="2" charset="-122"/>
              </a:rPr>
              <a:t>——</a:t>
            </a:r>
            <a:r>
              <a:rPr lang="zh-CN" altLang="en-US" sz="2800" b="1" dirty="0" smtClean="0">
                <a:ea typeface="宋体" pitchFamily="2" charset="-122"/>
              </a:rPr>
              <a:t>顺序存储</a:t>
            </a:r>
            <a:endParaRPr lang="zh-CN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7298668"/>
              </p:ext>
            </p:extLst>
          </p:nvPr>
        </p:nvGraphicFramePr>
        <p:xfrm>
          <a:off x="611560" y="3429000"/>
          <a:ext cx="684076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491"/>
                <a:gridCol w="936099"/>
                <a:gridCol w="1004164"/>
                <a:gridCol w="977252"/>
                <a:gridCol w="977252"/>
                <a:gridCol w="977252"/>
                <a:gridCol w="97725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指数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…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系数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r>
                        <a:rPr lang="en-US" altLang="zh-CN" sz="2000" b="1" baseline="-25000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r>
                        <a:rPr lang="en-US" altLang="zh-CN" sz="2000" b="1" baseline="-25000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r>
                        <a:rPr lang="en-US" altLang="zh-CN" sz="2000" b="1" baseline="-25000" dirty="0" smtClean="0"/>
                        <a:t>2</a:t>
                      </a:r>
                      <a:r>
                        <a:rPr lang="en-US" altLang="zh-CN" sz="2000" b="1" baseline="30000" dirty="0" smtClean="0"/>
                        <a:t> 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r>
                        <a:rPr lang="en-US" altLang="zh-CN" sz="2000" b="1" baseline="-25000" dirty="0" smtClean="0"/>
                        <a:t>3</a:t>
                      </a:r>
                      <a:r>
                        <a:rPr lang="en-US" altLang="zh-CN" sz="2000" b="1" baseline="30000" dirty="0" smtClean="0"/>
                        <a:t> 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…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p</a:t>
                      </a:r>
                      <a:r>
                        <a:rPr lang="en-US" altLang="zh-CN" sz="2000" b="1" baseline="-25000" dirty="0" err="1" smtClean="0"/>
                        <a:t>n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2882693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采用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顺序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存储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结构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，只存储系数，数组下标隐含指数。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矩形 74"/>
          <p:cNvSpPr>
            <a:spLocks noChangeArrowheads="1"/>
          </p:cNvSpPr>
          <p:nvPr/>
        </p:nvSpPr>
        <p:spPr bwMode="auto">
          <a:xfrm>
            <a:off x="506306" y="4724943"/>
            <a:ext cx="489654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 b="1" dirty="0" smtClean="0">
                <a:latin typeface="+mn-ea"/>
              </a:rPr>
              <a:t>举例：</a:t>
            </a:r>
            <a:r>
              <a:rPr lang="en-US" altLang="zh-CN" sz="2000" b="1" dirty="0" smtClean="0">
                <a:latin typeface="+mn-ea"/>
              </a:rPr>
              <a:t>P(x</a:t>
            </a:r>
            <a:r>
              <a:rPr lang="en-US" altLang="zh-CN" sz="2000" b="1" dirty="0">
                <a:latin typeface="+mn-ea"/>
              </a:rPr>
              <a:t>) = 10 + 5x - 4x</a:t>
            </a:r>
            <a:r>
              <a:rPr lang="en-US" altLang="zh-CN" sz="2000" b="1" baseline="30000" dirty="0">
                <a:latin typeface="+mn-ea"/>
              </a:rPr>
              <a:t>2</a:t>
            </a:r>
            <a:r>
              <a:rPr lang="en-US" altLang="zh-CN" sz="2000" b="1" dirty="0">
                <a:latin typeface="+mn-ea"/>
              </a:rPr>
              <a:t> + 3x</a:t>
            </a:r>
            <a:r>
              <a:rPr lang="en-US" altLang="zh-CN" sz="2000" b="1" baseline="30000" dirty="0">
                <a:latin typeface="+mn-ea"/>
              </a:rPr>
              <a:t>3</a:t>
            </a:r>
            <a:r>
              <a:rPr lang="en-US" altLang="zh-CN" sz="2000" b="1" dirty="0">
                <a:latin typeface="+mn-ea"/>
              </a:rPr>
              <a:t> + 2x</a:t>
            </a:r>
            <a:r>
              <a:rPr lang="en-US" altLang="zh-CN" sz="2000" b="1" baseline="30000" dirty="0">
                <a:latin typeface="+mn-ea"/>
              </a:rPr>
              <a:t>4</a:t>
            </a:r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482382"/>
              </p:ext>
            </p:extLst>
          </p:nvPr>
        </p:nvGraphicFramePr>
        <p:xfrm>
          <a:off x="611560" y="5373216"/>
          <a:ext cx="5712953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33"/>
                <a:gridCol w="912063"/>
                <a:gridCol w="978380"/>
                <a:gridCol w="952159"/>
                <a:gridCol w="952159"/>
                <a:gridCol w="952159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指数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4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系数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a typeface="宋体" pitchFamily="2" charset="-122"/>
                        </a:rPr>
                        <a:t>10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a typeface="宋体" pitchFamily="2" charset="-122"/>
                        </a:rPr>
                        <a:t>5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a typeface="宋体" pitchFamily="2" charset="-122"/>
                        </a:rPr>
                        <a:t>-4</a:t>
                      </a:r>
                      <a:r>
                        <a:rPr lang="en-US" altLang="zh-CN" sz="2000" b="1" baseline="30000" dirty="0" smtClean="0">
                          <a:ea typeface="宋体" pitchFamily="2" charset="-122"/>
                        </a:rPr>
                        <a:t> 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a typeface="宋体" pitchFamily="2" charset="-122"/>
                        </a:rPr>
                        <a:t>3</a:t>
                      </a:r>
                      <a:r>
                        <a:rPr lang="en-US" altLang="zh-CN" sz="2000" b="1" baseline="30000" dirty="0" smtClean="0">
                          <a:ea typeface="宋体" pitchFamily="2" charset="-122"/>
                        </a:rPr>
                        <a:t> 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547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547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48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547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535384" y="1772816"/>
            <a:ext cx="8141071" cy="230425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两</a:t>
            </a:r>
            <a:r>
              <a:rPr lang="zh-CN" altLang="zh-CN" sz="2000" b="1" dirty="0">
                <a:latin typeface="华文细黑" pitchFamily="2" charset="-122"/>
                <a:ea typeface="华文细黑" pitchFamily="2" charset="-122"/>
              </a:rPr>
              <a:t>个</a:t>
            </a: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一元多项式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加减运算</a:t>
            </a: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zh-CN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P(x)=p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+p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x+p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x</a:t>
            </a:r>
            <a:r>
              <a:rPr lang="en-US" altLang="zh-CN" sz="2000" b="1" baseline="300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+ … +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p</a:t>
            </a:r>
            <a:r>
              <a:rPr lang="en-US" altLang="zh-CN" sz="2000" b="1" baseline="-25000" dirty="0" err="1" smtClean="0">
                <a:latin typeface="华文细黑" pitchFamily="2" charset="-122"/>
                <a:ea typeface="华文细黑" pitchFamily="2" charset="-122"/>
              </a:rPr>
              <a:t>n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x</a:t>
            </a:r>
            <a:r>
              <a:rPr lang="en-US" altLang="zh-CN" sz="2000" b="1" baseline="30000" dirty="0" err="1" smtClean="0"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，</a:t>
            </a:r>
            <a:endParaRPr lang="en-US" altLang="zh-CN" sz="2000" b="1" dirty="0" smtClean="0">
              <a:latin typeface="华文细黑" pitchFamily="2" charset="-122"/>
              <a:ea typeface="华文细黑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Q(x)=q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+q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x+q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x</a:t>
            </a:r>
            <a:r>
              <a:rPr lang="en-US" altLang="zh-CN" sz="2000" b="1" baseline="300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+ … +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q</a:t>
            </a:r>
            <a:r>
              <a:rPr lang="en-US" altLang="zh-CN" sz="2000" b="1" baseline="-25000" dirty="0" err="1" smtClean="0">
                <a:latin typeface="华文细黑" pitchFamily="2" charset="-122"/>
                <a:ea typeface="华文细黑" pitchFamily="2" charset="-122"/>
              </a:rPr>
              <a:t>m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x</a:t>
            </a:r>
            <a:r>
              <a:rPr lang="en-US" altLang="zh-CN" sz="2000" b="1" baseline="30000" dirty="0" err="1" smtClean="0">
                <a:latin typeface="华文细黑" pitchFamily="2" charset="-122"/>
                <a:ea typeface="华文细黑" pitchFamily="2" charset="-122"/>
              </a:rPr>
              <a:t>m</a:t>
            </a:r>
            <a:r>
              <a:rPr lang="en-US" altLang="zh-CN" sz="2000" b="1" baseline="30000" dirty="0" smtClean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(m&lt;n)</a:t>
            </a:r>
            <a:endParaRPr lang="zh-CN" altLang="zh-CN" sz="2000" b="1" dirty="0" smtClean="0">
              <a:latin typeface="华文细黑" pitchFamily="2" charset="-122"/>
              <a:ea typeface="华文细黑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R(x)=P(x)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±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 Q(x)</a:t>
            </a:r>
            <a:endParaRPr lang="zh-CN" altLang="zh-CN" sz="2000" b="1" dirty="0" smtClean="0">
              <a:latin typeface="华文细黑" pitchFamily="2" charset="-122"/>
              <a:ea typeface="华文细黑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R( (p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0 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± q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) </a:t>
            </a: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(p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1 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± q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) </a:t>
            </a: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(p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±q</a:t>
            </a:r>
            <a:r>
              <a:rPr lang="en-US" altLang="zh-CN" sz="2000" b="1" baseline="-250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) </a:t>
            </a: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， 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… </a:t>
            </a: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p</a:t>
            </a:r>
            <a:r>
              <a:rPr lang="en-US" altLang="zh-CN" sz="2000" b="1" baseline="-25000" dirty="0" err="1" smtClean="0">
                <a:latin typeface="华文细黑" pitchFamily="2" charset="-122"/>
                <a:ea typeface="华文细黑" pitchFamily="2" charset="-122"/>
              </a:rPr>
              <a:t>m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±q</a:t>
            </a:r>
            <a:r>
              <a:rPr lang="en-US" altLang="zh-CN" sz="2000" b="1" baseline="-25000" dirty="0" err="1" smtClean="0">
                <a:latin typeface="华文细黑" pitchFamily="2" charset="-122"/>
                <a:ea typeface="华文细黑" pitchFamily="2" charset="-122"/>
              </a:rPr>
              <a:t>m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) </a:t>
            </a: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… </a:t>
            </a: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， 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p</a:t>
            </a:r>
            <a:r>
              <a:rPr lang="en-US" altLang="zh-CN" sz="2000" b="1" baseline="-25000" dirty="0" err="1" smtClean="0">
                <a:latin typeface="华文细黑" pitchFamily="2" charset="-122"/>
                <a:ea typeface="华文细黑" pitchFamily="2" charset="-122"/>
              </a:rPr>
              <a:t>n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) </a:t>
            </a:r>
            <a:endParaRPr lang="zh-CN" altLang="zh-CN" sz="2000" b="1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1" y="1037249"/>
            <a:ext cx="687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8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1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一元多项式的运算</a:t>
            </a:r>
            <a:r>
              <a:rPr lang="en-US" altLang="zh-CN" sz="2800" b="1" dirty="0" smtClean="0">
                <a:ea typeface="宋体" pitchFamily="2" charset="-122"/>
              </a:rPr>
              <a:t>——</a:t>
            </a:r>
            <a:r>
              <a:rPr lang="zh-CN" altLang="en-US" sz="2800" b="1" dirty="0" smtClean="0">
                <a:ea typeface="宋体" pitchFamily="2" charset="-122"/>
              </a:rPr>
              <a:t>顺序存储</a:t>
            </a:r>
            <a:endParaRPr lang="zh-CN" altLang="en-US" sz="2800" dirty="0"/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539552" y="4370784"/>
            <a:ext cx="721511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顺序存储，按照数组下标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，对应项的系数</a:t>
            </a: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相加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或相减</a:t>
            </a:r>
            <a:r>
              <a:rPr lang="zh-CN" altLang="zh-CN" sz="2000" b="1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存在问题：</a:t>
            </a:r>
            <a:endParaRPr lang="en-US" altLang="en-US" sz="2000" b="1" dirty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存储分配不灵活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空间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复杂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度较高</a:t>
            </a:r>
            <a:endParaRPr lang="zh-CN" altLang="en-US" sz="20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400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650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650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0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650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58642" y="1844824"/>
            <a:ext cx="8426716" cy="122413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zh-CN" altLang="zh-CN" b="1" dirty="0" smtClean="0">
                <a:ea typeface="宋体" pitchFamily="2" charset="-122"/>
              </a:rPr>
              <a:t>假如</a:t>
            </a:r>
            <a:r>
              <a:rPr lang="zh-CN" altLang="en-US" b="1" dirty="0" smtClean="0">
                <a:ea typeface="宋体" pitchFamily="2" charset="-122"/>
              </a:rPr>
              <a:t>：</a:t>
            </a:r>
            <a:r>
              <a:rPr lang="en-US" altLang="zh-CN" b="1" dirty="0" smtClean="0">
                <a:ea typeface="宋体" pitchFamily="2" charset="-122"/>
              </a:rPr>
              <a:t> S(x)= 1+3x</a:t>
            </a:r>
            <a:r>
              <a:rPr lang="en-US" altLang="zh-CN" b="1" baseline="30000" dirty="0" smtClean="0">
                <a:ea typeface="宋体" pitchFamily="2" charset="-122"/>
              </a:rPr>
              <a:t>10000</a:t>
            </a:r>
            <a:r>
              <a:rPr lang="en-US" altLang="zh-CN" b="1" dirty="0" smtClean="0">
                <a:ea typeface="宋体" pitchFamily="2" charset="-122"/>
              </a:rPr>
              <a:t>+2x</a:t>
            </a:r>
            <a:r>
              <a:rPr lang="en-US" altLang="zh-CN" b="1" baseline="30000" dirty="0" smtClean="0">
                <a:ea typeface="宋体" pitchFamily="2" charset="-122"/>
              </a:rPr>
              <a:t>20000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zh-CN" altLang="en-US" b="1" dirty="0" smtClean="0">
                <a:ea typeface="宋体" pitchFamily="2" charset="-122"/>
              </a:rPr>
              <a:t>顺序存储结构浪费存储空间，这时需要</a:t>
            </a:r>
            <a:r>
              <a:rPr lang="zh-CN" altLang="zh-CN" b="1" dirty="0" smtClean="0">
                <a:ea typeface="宋体" pitchFamily="2" charset="-122"/>
              </a:rPr>
              <a:t>采用链式存储结构。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681" y="1037249"/>
            <a:ext cx="658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8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稀疏多项式的运算</a:t>
            </a:r>
            <a:r>
              <a:rPr lang="en-US" altLang="zh-CN" sz="2800" b="1" dirty="0" smtClean="0">
                <a:ea typeface="宋体" pitchFamily="2" charset="-122"/>
              </a:rPr>
              <a:t>——</a:t>
            </a:r>
            <a:r>
              <a:rPr lang="zh-CN" altLang="en-US" sz="2800" b="1" dirty="0" smtClean="0">
                <a:ea typeface="宋体" pitchFamily="2" charset="-122"/>
              </a:rPr>
              <a:t>链式存储</a:t>
            </a:r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398228" y="4368171"/>
            <a:ext cx="2448224" cy="516718"/>
            <a:chOff x="5652168" y="2924944"/>
            <a:chExt cx="2448224" cy="432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372200" y="2924944"/>
              <a:ext cx="936104" cy="432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txBody>
            <a:bodyPr wrap="none" lIns="72000" tIns="72000" rIns="72000" bIns="72000" rtlCol="0">
              <a:no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expn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7308304" y="2924944"/>
              <a:ext cx="792088" cy="43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lIns="72000" tIns="72000" rIns="72000" bIns="72000" rtlCol="0">
              <a:noAutofit/>
            </a:bodyPr>
            <a:lstStyle/>
            <a:p>
              <a:r>
                <a:rPr lang="en-US" altLang="zh-CN" sz="2000" b="1" dirty="0" smtClean="0"/>
                <a:t> next</a:t>
              </a:r>
              <a:r>
                <a:rPr lang="zh-CN" altLang="en-US" sz="2000" b="1" dirty="0" smtClean="0"/>
                <a:t>    </a:t>
              </a:r>
              <a:r>
                <a:rPr lang="en-US" altLang="zh-CN" sz="2000" dirty="0" smtClean="0"/>
                <a:t> 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5652168" y="2924944"/>
              <a:ext cx="720032" cy="432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txBody>
            <a:bodyPr wrap="none" lIns="72000" tIns="72000" rIns="72000" bIns="72000" rtlCol="0">
              <a:no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coef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  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48"/>
          <p:cNvSpPr txBox="1">
            <a:spLocks noChangeArrowheads="1"/>
          </p:cNvSpPr>
          <p:nvPr/>
        </p:nvSpPr>
        <p:spPr bwMode="auto">
          <a:xfrm>
            <a:off x="683568" y="3501008"/>
            <a:ext cx="4392488" cy="24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typedef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struct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PNode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 float    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coef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//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系数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//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指数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struct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Pnode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*next;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PNode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*Polynomial;</a:t>
            </a:r>
            <a:r>
              <a:rPr lang="en-US" altLang="zh-CN" dirty="0" smtClean="0">
                <a:ea typeface="宋体" pitchFamily="2" charset="-122"/>
              </a:rPr>
              <a:t>   </a:t>
            </a:r>
            <a:endParaRPr lang="zh-CN" altLang="zh-CN" b="1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752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752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752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564170" y="2636912"/>
            <a:ext cx="5885119" cy="129614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     A</a:t>
            </a:r>
            <a:r>
              <a:rPr lang="en-US" altLang="zh-CN" baseline="-25000" dirty="0" smtClean="0">
                <a:ea typeface="宋体" pitchFamily="2" charset="-122"/>
              </a:rPr>
              <a:t>17</a:t>
            </a:r>
            <a:r>
              <a:rPr lang="en-US" altLang="zh-CN" dirty="0" smtClean="0">
                <a:ea typeface="宋体" pitchFamily="2" charset="-122"/>
              </a:rPr>
              <a:t>(x) = 7 + 3x + 9x</a:t>
            </a:r>
            <a:r>
              <a:rPr lang="en-US" altLang="zh-CN" baseline="30000" dirty="0" smtClean="0">
                <a:ea typeface="宋体" pitchFamily="2" charset="-122"/>
              </a:rPr>
              <a:t>8</a:t>
            </a:r>
            <a:r>
              <a:rPr lang="en-US" altLang="zh-CN" dirty="0" smtClean="0">
                <a:ea typeface="宋体" pitchFamily="2" charset="-122"/>
              </a:rPr>
              <a:t> + 5x</a:t>
            </a:r>
            <a:r>
              <a:rPr lang="en-US" altLang="zh-CN" baseline="30000" dirty="0" smtClean="0">
                <a:ea typeface="宋体" pitchFamily="2" charset="-122"/>
              </a:rPr>
              <a:t>17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     B</a:t>
            </a:r>
            <a:r>
              <a:rPr lang="en-US" altLang="zh-CN" baseline="-25000" dirty="0" smtClean="0">
                <a:ea typeface="宋体" pitchFamily="2" charset="-122"/>
              </a:rPr>
              <a:t>8</a:t>
            </a:r>
            <a:r>
              <a:rPr lang="en-US" altLang="zh-CN" dirty="0" smtClean="0">
                <a:ea typeface="宋体" pitchFamily="2" charset="-122"/>
              </a:rPr>
              <a:t>(x) = 8x + 22x</a:t>
            </a:r>
            <a:r>
              <a:rPr lang="en-US" altLang="zh-CN" baseline="30000" dirty="0" smtClean="0">
                <a:ea typeface="宋体" pitchFamily="2" charset="-122"/>
              </a:rPr>
              <a:t>7</a:t>
            </a:r>
            <a:r>
              <a:rPr lang="en-US" altLang="zh-CN" dirty="0" smtClean="0">
                <a:ea typeface="宋体" pitchFamily="2" charset="-122"/>
              </a:rPr>
              <a:t> − 9x</a:t>
            </a:r>
            <a:r>
              <a:rPr lang="en-US" altLang="zh-CN" baseline="30000" dirty="0" smtClean="0">
                <a:ea typeface="宋体" pitchFamily="2" charset="-122"/>
              </a:rPr>
              <a:t>8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zh-CN" sz="2800" dirty="0" smtClean="0">
              <a:ea typeface="宋体" pitchFamily="2" charset="-122"/>
            </a:endParaRPr>
          </a:p>
        </p:txBody>
      </p:sp>
      <p:pic>
        <p:nvPicPr>
          <p:cNvPr id="1075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5" y="4005064"/>
            <a:ext cx="7920000" cy="134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1543" y="1025526"/>
            <a:ext cx="624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>
                <a:ea typeface="宋体" pitchFamily="2" charset="-122"/>
              </a:rPr>
              <a:t>.</a:t>
            </a:r>
            <a:r>
              <a:rPr lang="en-US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>
                <a:ea typeface="宋体" pitchFamily="2" charset="-122"/>
              </a:rPr>
              <a:t>  </a:t>
            </a:r>
            <a:r>
              <a:rPr lang="zh-CN" altLang="en-US" sz="2800" b="1" dirty="0">
                <a:ea typeface="宋体" pitchFamily="2" charset="-122"/>
              </a:rPr>
              <a:t>稀疏多项式的运算</a:t>
            </a:r>
            <a:r>
              <a:rPr lang="en-US" altLang="zh-CN" sz="2800" b="1" dirty="0">
                <a:ea typeface="宋体" pitchFamily="2" charset="-122"/>
              </a:rPr>
              <a:t>——</a:t>
            </a:r>
            <a:r>
              <a:rPr lang="zh-CN" altLang="en-US" sz="2800" b="1" dirty="0">
                <a:ea typeface="宋体" pitchFamily="2" charset="-122"/>
              </a:rPr>
              <a:t>链式存储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3126" y="1922223"/>
            <a:ext cx="299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创建一元多项式：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1739" y="568961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算法思想：有序链表的合并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752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752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752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174184" y="1931511"/>
            <a:ext cx="4132241" cy="86409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17</a:t>
            </a:r>
            <a:r>
              <a:rPr lang="en-US" altLang="zh-CN" dirty="0" smtClean="0">
                <a:ea typeface="宋体" pitchFamily="2" charset="-122"/>
              </a:rPr>
              <a:t>(x) = 7 + 3x + 9x</a:t>
            </a:r>
            <a:r>
              <a:rPr lang="en-US" altLang="zh-CN" baseline="30000" dirty="0" smtClean="0">
                <a:ea typeface="宋体" pitchFamily="2" charset="-122"/>
              </a:rPr>
              <a:t>8</a:t>
            </a:r>
            <a:r>
              <a:rPr lang="en-US" altLang="zh-CN" dirty="0" smtClean="0">
                <a:ea typeface="宋体" pitchFamily="2" charset="-122"/>
              </a:rPr>
              <a:t> + 5x</a:t>
            </a:r>
            <a:r>
              <a:rPr lang="en-US" altLang="zh-CN" baseline="30000" dirty="0" smtClean="0">
                <a:ea typeface="宋体" pitchFamily="2" charset="-122"/>
              </a:rPr>
              <a:t>17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en-US" altLang="zh-CN" baseline="-25000" dirty="0" smtClean="0">
                <a:ea typeface="宋体" pitchFamily="2" charset="-122"/>
              </a:rPr>
              <a:t>8</a:t>
            </a:r>
            <a:r>
              <a:rPr lang="en-US" altLang="zh-CN" dirty="0" smtClean="0">
                <a:ea typeface="宋体" pitchFamily="2" charset="-122"/>
              </a:rPr>
              <a:t>(x) = 8x + 22x</a:t>
            </a:r>
            <a:r>
              <a:rPr lang="en-US" altLang="zh-CN" baseline="30000" dirty="0" smtClean="0">
                <a:ea typeface="宋体" pitchFamily="2" charset="-122"/>
              </a:rPr>
              <a:t>7</a:t>
            </a:r>
            <a:r>
              <a:rPr lang="en-US" altLang="zh-CN" dirty="0" smtClean="0">
                <a:ea typeface="宋体" pitchFamily="2" charset="-122"/>
              </a:rPr>
              <a:t> − 9x</a:t>
            </a:r>
            <a:r>
              <a:rPr lang="en-US" altLang="zh-CN" baseline="30000" dirty="0" smtClean="0">
                <a:ea typeface="宋体" pitchFamily="2" charset="-122"/>
              </a:rPr>
              <a:t>8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zh-CN" sz="2800" dirty="0" smtClean="0">
              <a:ea typeface="宋体" pitchFamily="2" charset="-122"/>
            </a:endParaRPr>
          </a:p>
        </p:txBody>
      </p:sp>
      <p:pic>
        <p:nvPicPr>
          <p:cNvPr id="1075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1" y="3356992"/>
            <a:ext cx="720000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5" y="4581128"/>
            <a:ext cx="72000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1543" y="1025526"/>
            <a:ext cx="624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>
                <a:ea typeface="宋体" pitchFamily="2" charset="-122"/>
              </a:rPr>
              <a:t>.</a:t>
            </a:r>
            <a:r>
              <a:rPr lang="en-US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>
                <a:ea typeface="宋体" pitchFamily="2" charset="-122"/>
              </a:rPr>
              <a:t>  </a:t>
            </a:r>
            <a:r>
              <a:rPr lang="zh-CN" altLang="en-US" sz="2800" b="1" dirty="0">
                <a:ea typeface="宋体" pitchFamily="2" charset="-122"/>
              </a:rPr>
              <a:t>稀疏多项式的运算</a:t>
            </a:r>
            <a:r>
              <a:rPr lang="en-US" altLang="zh-CN" sz="2800" b="1" dirty="0">
                <a:ea typeface="宋体" pitchFamily="2" charset="-122"/>
              </a:rPr>
              <a:t>——</a:t>
            </a:r>
            <a:r>
              <a:rPr lang="zh-CN" altLang="en-US" sz="2800" b="1" dirty="0">
                <a:ea typeface="宋体" pitchFamily="2" charset="-122"/>
              </a:rPr>
              <a:t>链式存储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3519" y="190189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加法举例：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953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752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752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543" y="1025526"/>
            <a:ext cx="624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>
                <a:ea typeface="宋体" pitchFamily="2" charset="-122"/>
              </a:rPr>
              <a:t>.</a:t>
            </a:r>
            <a:r>
              <a:rPr lang="en-US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>
                <a:ea typeface="宋体" pitchFamily="2" charset="-122"/>
              </a:rPr>
              <a:t>  </a:t>
            </a:r>
            <a:r>
              <a:rPr lang="zh-CN" altLang="en-US" sz="2800" b="1" dirty="0">
                <a:ea typeface="宋体" pitchFamily="2" charset="-122"/>
              </a:rPr>
              <a:t>稀疏多项式的运算</a:t>
            </a:r>
            <a:r>
              <a:rPr lang="en-US" altLang="zh-CN" sz="2800" b="1" dirty="0">
                <a:ea typeface="宋体" pitchFamily="2" charset="-122"/>
              </a:rPr>
              <a:t>——</a:t>
            </a:r>
            <a:r>
              <a:rPr lang="zh-CN" altLang="en-US" sz="2800" b="1" dirty="0">
                <a:ea typeface="宋体" pitchFamily="2" charset="-122"/>
              </a:rPr>
              <a:t>链式存储</a:t>
            </a:r>
            <a:endParaRPr lang="zh-CN" altLang="en-US" sz="2800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8974" y="1772816"/>
            <a:ext cx="8511498" cy="490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void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CreatPolyn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(Polynomial &amp;P,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int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n)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//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算法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2.18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，创建多项式 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{    Polynomial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q, pre, s;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P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= new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PNode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P-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&gt;next = NULL;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//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先建立一个带头结点的单链表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for(</a:t>
            </a:r>
            <a:r>
              <a:rPr lang="en-US" altLang="zh-CN" sz="2000" dirty="0" err="1" smtClean="0">
                <a:latin typeface="+mn-ea"/>
                <a:ea typeface="+mn-ea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i=1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;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i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&lt;=n;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i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++)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{   s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= new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PNode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;                   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//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生成新结点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    </a:t>
            </a:r>
            <a:r>
              <a:rPr lang="en-US" altLang="zh-CN" sz="2000" dirty="0" err="1" smtClean="0">
                <a:latin typeface="+mn-ea"/>
                <a:ea typeface="+mn-ea"/>
                <a:cs typeface="Times New Roman" pitchFamily="18" charset="0"/>
              </a:rPr>
              <a:t>cin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&gt;&gt; s-&gt;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coef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&gt;&gt; s-&gt;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expn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;        //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输入系数和指数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    pre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= P;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q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= P-&gt;next;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       //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pre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保存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q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的前驱，初值为头结点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    while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(q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&amp;&amp;  q-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&gt;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expn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&lt; s-&gt;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expn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  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//</a:t>
            </a: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寻找插入位置</a:t>
            </a:r>
            <a:endParaRPr lang="en-US" altLang="zh-CN" sz="2000" dirty="0" smtClean="0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    {    pre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=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q;   q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= q-&gt;next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;   } 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    s-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&gt;next = q;        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//</a:t>
            </a: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插入结点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*s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    pre-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&gt;next = s;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       }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} 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679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752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752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543" y="1025526"/>
            <a:ext cx="624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>
                <a:ea typeface="宋体" pitchFamily="2" charset="-122"/>
              </a:rPr>
              <a:t>.</a:t>
            </a:r>
            <a:r>
              <a:rPr lang="en-US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>
                <a:ea typeface="宋体" pitchFamily="2" charset="-122"/>
              </a:rPr>
              <a:t>  </a:t>
            </a:r>
            <a:r>
              <a:rPr lang="zh-CN" altLang="en-US" sz="2800" b="1" dirty="0">
                <a:ea typeface="宋体" pitchFamily="2" charset="-122"/>
              </a:rPr>
              <a:t>稀疏多项式的运算</a:t>
            </a:r>
            <a:r>
              <a:rPr lang="en-US" altLang="zh-CN" sz="2800" b="1" dirty="0">
                <a:ea typeface="宋体" pitchFamily="2" charset="-122"/>
              </a:rPr>
              <a:t>——</a:t>
            </a:r>
            <a:r>
              <a:rPr lang="zh-CN" altLang="en-US" sz="2800" b="1" dirty="0">
                <a:ea typeface="宋体" pitchFamily="2" charset="-122"/>
              </a:rPr>
              <a:t>链式存储</a:t>
            </a:r>
            <a:endParaRPr lang="zh-CN" altLang="en-US" sz="2800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44143" y="1725923"/>
            <a:ext cx="858350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算法分析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执行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次循环，开辟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个结点；每次循环需要从前向后比较，寻找插入位置。最坏情况，插入第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个结点，需要比较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n-1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次。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创建多项式的时间复杂度：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T(n)=O(n</a:t>
            </a:r>
            <a:r>
              <a:rPr lang="en-US" altLang="zh-CN" sz="2400" baseline="50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一般结论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】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创建单链表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      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时间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复杂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度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T(n)=O(n)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创建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有序单链表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  时间复杂度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T(n)=O(n</a:t>
            </a:r>
            <a:r>
              <a:rPr lang="en-US" altLang="zh-CN" sz="2400" baseline="50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因为，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每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生成一个新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需要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同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已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有的结点进行比较，确定合适的插入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位置。</a:t>
            </a:r>
            <a:endParaRPr lang="zh-CN" altLang="en-US" sz="2400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78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752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752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543" y="1025526"/>
            <a:ext cx="624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>
                <a:ea typeface="宋体" pitchFamily="2" charset="-122"/>
              </a:rPr>
              <a:t>.</a:t>
            </a:r>
            <a:r>
              <a:rPr lang="en-US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>
                <a:ea typeface="宋体" pitchFamily="2" charset="-122"/>
              </a:rPr>
              <a:t>  </a:t>
            </a:r>
            <a:r>
              <a:rPr lang="zh-CN" altLang="en-US" sz="2800" b="1" dirty="0">
                <a:ea typeface="宋体" pitchFamily="2" charset="-122"/>
              </a:rPr>
              <a:t>稀疏多项式的运算</a:t>
            </a:r>
            <a:r>
              <a:rPr lang="en-US" altLang="zh-CN" sz="2800" b="1" dirty="0">
                <a:ea typeface="宋体" pitchFamily="2" charset="-122"/>
              </a:rPr>
              <a:t>——</a:t>
            </a:r>
            <a:r>
              <a:rPr lang="zh-CN" altLang="en-US" sz="2800" b="1" dirty="0">
                <a:ea typeface="宋体" pitchFamily="2" charset="-122"/>
              </a:rPr>
              <a:t>链式存储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5093" y="1968115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稀疏多项式相加：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Rectangle 148"/>
          <p:cNvSpPr txBox="1">
            <a:spLocks noChangeArrowheads="1"/>
          </p:cNvSpPr>
          <p:nvPr/>
        </p:nvSpPr>
        <p:spPr bwMode="auto">
          <a:xfrm>
            <a:off x="418593" y="2636912"/>
            <a:ext cx="7704856" cy="295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【</a:t>
            </a:r>
            <a:r>
              <a:rPr lang="zh-CN" altLang="en-US" dirty="0" smtClean="0">
                <a:ea typeface="宋体" pitchFamily="2" charset="-122"/>
              </a:rPr>
              <a:t>基本思想</a:t>
            </a:r>
            <a:r>
              <a:rPr lang="en-US" altLang="zh-CN" dirty="0" smtClean="0">
                <a:ea typeface="宋体" pitchFamily="2" charset="-122"/>
              </a:rPr>
              <a:t>】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zh-CN" dirty="0" smtClean="0">
                <a:ea typeface="宋体" pitchFamily="2" charset="-122"/>
              </a:rPr>
              <a:t>一元多项式相加</a:t>
            </a:r>
            <a:r>
              <a:rPr lang="zh-CN" altLang="en-US" dirty="0" smtClean="0">
                <a:ea typeface="宋体" pitchFamily="2" charset="-122"/>
              </a:rPr>
              <a:t>规则</a:t>
            </a:r>
            <a:r>
              <a:rPr lang="zh-CN" altLang="zh-CN" dirty="0" smtClean="0">
                <a:ea typeface="宋体" pitchFamily="2" charset="-122"/>
              </a:rPr>
              <a:t>：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zh-CN" dirty="0" smtClean="0">
                <a:ea typeface="宋体" pitchFamily="2" charset="-122"/>
              </a:rPr>
              <a:t>指数</a:t>
            </a:r>
            <a:r>
              <a:rPr lang="zh-CN" altLang="zh-CN" dirty="0">
                <a:ea typeface="宋体" pitchFamily="2" charset="-122"/>
              </a:rPr>
              <a:t>相同： 系数相加</a:t>
            </a:r>
            <a:r>
              <a:rPr lang="zh-CN" altLang="en-US" dirty="0" smtClean="0">
                <a:ea typeface="宋体" pitchFamily="2" charset="-122"/>
              </a:rPr>
              <a:t>。</a:t>
            </a:r>
            <a:r>
              <a:rPr lang="zh-CN" altLang="en-US" dirty="0">
                <a:ea typeface="宋体" pitchFamily="2" charset="-122"/>
              </a:rPr>
              <a:t>若</a:t>
            </a:r>
            <a:r>
              <a:rPr lang="zh-CN" altLang="zh-CN" dirty="0">
                <a:ea typeface="宋体" pitchFamily="2" charset="-122"/>
              </a:rPr>
              <a:t>两项求和不为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zh-CN" dirty="0">
                <a:ea typeface="宋体" pitchFamily="2" charset="-122"/>
              </a:rPr>
              <a:t>，修改结点的系数</a:t>
            </a:r>
            <a:r>
              <a:rPr lang="zh-CN" altLang="zh-CN" dirty="0" smtClean="0">
                <a:ea typeface="宋体" pitchFamily="2" charset="-122"/>
              </a:rPr>
              <a:t>域</a:t>
            </a:r>
            <a:r>
              <a:rPr lang="zh-CN" altLang="en-US" dirty="0" smtClean="0">
                <a:ea typeface="宋体" pitchFamily="2" charset="-122"/>
              </a:rPr>
              <a:t>；若</a:t>
            </a:r>
            <a:r>
              <a:rPr lang="zh-CN" altLang="en-US" dirty="0">
                <a:ea typeface="宋体" pitchFamily="2" charset="-122"/>
              </a:rPr>
              <a:t>两项求和</a:t>
            </a:r>
            <a:r>
              <a:rPr lang="zh-CN" altLang="zh-CN" dirty="0">
                <a:ea typeface="宋体" pitchFamily="2" charset="-122"/>
              </a:rPr>
              <a:t>为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zh-CN" dirty="0">
                <a:ea typeface="宋体" pitchFamily="2" charset="-122"/>
              </a:rPr>
              <a:t>，去掉</a:t>
            </a:r>
            <a:r>
              <a:rPr lang="zh-CN" altLang="zh-CN" dirty="0" smtClean="0">
                <a:ea typeface="宋体" pitchFamily="2" charset="-122"/>
              </a:rPr>
              <a:t>结点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zh-CN" altLang="zh-CN" dirty="0" smtClean="0">
                <a:ea typeface="宋体" pitchFamily="2" charset="-122"/>
              </a:rPr>
              <a:t>指数不同： </a:t>
            </a:r>
            <a:r>
              <a:rPr lang="zh-CN" altLang="en-US" dirty="0" smtClean="0">
                <a:ea typeface="宋体" pitchFamily="2" charset="-122"/>
              </a:rPr>
              <a:t>插入结点，</a:t>
            </a:r>
            <a:r>
              <a:rPr lang="zh-CN" altLang="zh-CN" dirty="0" smtClean="0">
                <a:ea typeface="宋体" pitchFamily="2" charset="-122"/>
              </a:rPr>
              <a:t>链表合并。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</a:t>
            </a:r>
            <a:endParaRPr lang="zh-CN" altLang="zh-CN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5805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752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752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543" y="1025526"/>
            <a:ext cx="624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>
                <a:ea typeface="宋体" pitchFamily="2" charset="-122"/>
              </a:rPr>
              <a:t>.</a:t>
            </a:r>
            <a:r>
              <a:rPr lang="en-US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>
                <a:ea typeface="宋体" pitchFamily="2" charset="-122"/>
              </a:rPr>
              <a:t>  </a:t>
            </a:r>
            <a:r>
              <a:rPr lang="zh-CN" altLang="en-US" sz="2800" b="1" dirty="0">
                <a:ea typeface="宋体" pitchFamily="2" charset="-122"/>
              </a:rPr>
              <a:t>稀疏多项式的运算</a:t>
            </a:r>
            <a:r>
              <a:rPr lang="en-US" altLang="zh-CN" sz="2800" b="1" dirty="0">
                <a:ea typeface="宋体" pitchFamily="2" charset="-122"/>
              </a:rPr>
              <a:t>——</a:t>
            </a:r>
            <a:r>
              <a:rPr lang="zh-CN" altLang="en-US" sz="2800" b="1" dirty="0">
                <a:ea typeface="宋体" pitchFamily="2" charset="-122"/>
              </a:rPr>
              <a:t>链式存储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1543" y="1988840"/>
            <a:ext cx="86772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）设置指针初值</a:t>
            </a:r>
            <a:r>
              <a:rPr lang="en-US" altLang="zh-CN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void </a:t>
            </a:r>
            <a:r>
              <a:rPr lang="en-US" altLang="zh-CN" sz="2000" dirty="0" err="1"/>
              <a:t>AddPolyn</a:t>
            </a:r>
            <a:r>
              <a:rPr lang="en-US" altLang="zh-CN" sz="2000" dirty="0"/>
              <a:t>(Polynomial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Pa, Polynomial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//</a:t>
            </a:r>
            <a:r>
              <a:rPr lang="zh-CN" altLang="en-US" sz="2000" dirty="0"/>
              <a:t>算法</a:t>
            </a:r>
            <a:r>
              <a:rPr lang="en-US" altLang="zh-CN" sz="2000" dirty="0"/>
              <a:t>2.19 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 smtClean="0"/>
              <a:t>{   Polynomial    r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 p1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 p2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 p3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  float  sum</a:t>
            </a:r>
            <a:r>
              <a:rPr lang="en-US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p1 </a:t>
            </a:r>
            <a:r>
              <a:rPr lang="en-US" altLang="zh-CN" sz="2000" dirty="0"/>
              <a:t>= Pa-&gt;next; </a:t>
            </a:r>
            <a:r>
              <a:rPr lang="en-US" altLang="zh-CN" sz="2000" dirty="0" smtClean="0"/>
              <a:t>   //</a:t>
            </a:r>
            <a:r>
              <a:rPr lang="en-US" altLang="zh-CN" sz="2000" dirty="0"/>
              <a:t>p1</a:t>
            </a:r>
            <a:r>
              <a:rPr lang="zh-CN" altLang="en-US" sz="2000" dirty="0"/>
              <a:t>和</a:t>
            </a:r>
            <a:r>
              <a:rPr lang="en-US" altLang="zh-CN" sz="2000" dirty="0"/>
              <a:t>p2</a:t>
            </a:r>
            <a:r>
              <a:rPr lang="zh-CN" altLang="en-US" sz="2000" dirty="0"/>
              <a:t>分别指向</a:t>
            </a:r>
            <a:r>
              <a:rPr lang="en-US" altLang="zh-CN" sz="2000" dirty="0"/>
              <a:t>Pa</a:t>
            </a:r>
            <a:r>
              <a:rPr lang="zh-CN" altLang="en-US" sz="2000" dirty="0"/>
              <a:t>和</a:t>
            </a:r>
            <a:r>
              <a:rPr lang="en-US" altLang="zh-CN" sz="2000" dirty="0" err="1" smtClean="0"/>
              <a:t>Pb</a:t>
            </a:r>
            <a:r>
              <a:rPr lang="zh-CN" altLang="en-US" sz="2000" dirty="0" smtClean="0"/>
              <a:t>的首</a:t>
            </a:r>
            <a:r>
              <a:rPr lang="zh-CN" altLang="en-US" sz="2000" dirty="0"/>
              <a:t>元结点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p2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-&gt;next;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p3 </a:t>
            </a:r>
            <a:r>
              <a:rPr lang="en-US" altLang="zh-CN" sz="2000" dirty="0"/>
              <a:t>= Pa;         </a:t>
            </a:r>
            <a:r>
              <a:rPr lang="en-US" altLang="zh-CN" sz="2000" dirty="0" smtClean="0"/>
              <a:t>     //</a:t>
            </a:r>
            <a:r>
              <a:rPr lang="en-US" altLang="zh-CN" sz="2000" dirty="0"/>
              <a:t>p3</a:t>
            </a:r>
            <a:r>
              <a:rPr lang="zh-CN" altLang="en-US" sz="2000" dirty="0" smtClean="0"/>
              <a:t>指向求和多项式的</a:t>
            </a:r>
            <a:r>
              <a:rPr lang="zh-CN" altLang="en-US" sz="2000" dirty="0"/>
              <a:t>当前结点，初值为</a:t>
            </a:r>
            <a:r>
              <a:rPr lang="en-US" altLang="zh-CN" sz="2000" dirty="0"/>
              <a:t>Pa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while </a:t>
            </a:r>
            <a:r>
              <a:rPr lang="en-US" altLang="zh-CN" sz="2000" dirty="0"/>
              <a:t>(p1 </a:t>
            </a:r>
            <a:r>
              <a:rPr lang="en-US" altLang="zh-CN" sz="2000" dirty="0" smtClean="0"/>
              <a:t>&amp;&amp;  </a:t>
            </a:r>
            <a:r>
              <a:rPr lang="en-US" altLang="zh-CN" sz="2000" dirty="0"/>
              <a:t>p2) </a:t>
            </a:r>
            <a:r>
              <a:rPr lang="en-US" altLang="zh-CN" sz="2000" dirty="0" smtClean="0"/>
              <a:t>            //</a:t>
            </a:r>
            <a:r>
              <a:rPr lang="en-US" altLang="zh-CN" sz="2000" dirty="0"/>
              <a:t>p1</a:t>
            </a:r>
            <a:r>
              <a:rPr lang="zh-CN" altLang="en-US" sz="2000" dirty="0"/>
              <a:t>和</a:t>
            </a:r>
            <a:r>
              <a:rPr lang="en-US" altLang="zh-CN" sz="2000" dirty="0"/>
              <a:t>p2</a:t>
            </a:r>
            <a:r>
              <a:rPr lang="zh-CN" altLang="en-US" sz="2000" dirty="0"/>
              <a:t>均非空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{   ……         }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……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47679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752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752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543" y="1025526"/>
            <a:ext cx="624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>
                <a:ea typeface="宋体" pitchFamily="2" charset="-122"/>
              </a:rPr>
              <a:t>.</a:t>
            </a:r>
            <a:r>
              <a:rPr lang="en-US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>
                <a:ea typeface="宋体" pitchFamily="2" charset="-122"/>
              </a:rPr>
              <a:t>  </a:t>
            </a:r>
            <a:r>
              <a:rPr lang="zh-CN" altLang="en-US" sz="2800" b="1" dirty="0">
                <a:ea typeface="宋体" pitchFamily="2" charset="-122"/>
              </a:rPr>
              <a:t>稀疏多项式的运算</a:t>
            </a:r>
            <a:r>
              <a:rPr lang="en-US" altLang="zh-CN" sz="2800" b="1" dirty="0">
                <a:ea typeface="宋体" pitchFamily="2" charset="-122"/>
              </a:rPr>
              <a:t>——</a:t>
            </a:r>
            <a:r>
              <a:rPr lang="zh-CN" altLang="en-US" sz="2800" b="1" dirty="0">
                <a:ea typeface="宋体" pitchFamily="2" charset="-122"/>
              </a:rPr>
              <a:t>链式存储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1543" y="1772816"/>
            <a:ext cx="8677290" cy="473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循环处理结点</a:t>
            </a:r>
            <a:endParaRPr lang="en-US" altLang="zh-CN" sz="2000" dirty="0" smtClean="0"/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void </a:t>
            </a:r>
            <a:r>
              <a:rPr lang="en-US" altLang="zh-CN" sz="2000" dirty="0" err="1"/>
              <a:t>AddPolyn</a:t>
            </a:r>
            <a:r>
              <a:rPr lang="en-US" altLang="zh-CN" sz="2000" dirty="0"/>
              <a:t>(Polynomial &amp;Pa, Polynomial &amp;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) //</a:t>
            </a:r>
            <a:r>
              <a:rPr lang="zh-CN" altLang="en-US" sz="2000" dirty="0"/>
              <a:t>算法</a:t>
            </a:r>
            <a:r>
              <a:rPr lang="en-US" altLang="zh-CN" sz="2000" dirty="0"/>
              <a:t>2.19 </a:t>
            </a:r>
            <a:endParaRPr lang="zh-CN" altLang="en-US" sz="2000" dirty="0"/>
          </a:p>
          <a:p>
            <a:pPr>
              <a:lnSpc>
                <a:spcPts val="2600"/>
              </a:lnSpc>
            </a:pPr>
            <a:r>
              <a:rPr lang="zh-CN" altLang="en-US" sz="2000" dirty="0"/>
              <a:t> </a:t>
            </a:r>
            <a:r>
              <a:rPr lang="en-US" altLang="zh-CN" sz="2000" dirty="0" smtClean="0"/>
              <a:t>{  ……</a:t>
            </a:r>
          </a:p>
          <a:p>
            <a:pPr>
              <a:lnSpc>
                <a:spcPts val="26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while </a:t>
            </a:r>
            <a:r>
              <a:rPr lang="en-US" altLang="zh-CN" sz="2000" dirty="0"/>
              <a:t>(p1 </a:t>
            </a:r>
            <a:r>
              <a:rPr lang="en-US" altLang="zh-CN" sz="2000" dirty="0" smtClean="0"/>
              <a:t>&amp;&amp;  </a:t>
            </a:r>
            <a:r>
              <a:rPr lang="en-US" altLang="zh-CN" sz="2000" dirty="0"/>
              <a:t>p2) </a:t>
            </a:r>
            <a:r>
              <a:rPr lang="en-US" altLang="zh-CN" sz="2000" dirty="0" smtClean="0"/>
              <a:t>      //</a:t>
            </a:r>
            <a:r>
              <a:rPr lang="en-US" altLang="zh-CN" sz="2000" dirty="0"/>
              <a:t>p1</a:t>
            </a:r>
            <a:r>
              <a:rPr lang="zh-CN" altLang="en-US" sz="2000" dirty="0"/>
              <a:t>和</a:t>
            </a:r>
            <a:r>
              <a:rPr lang="en-US" altLang="zh-CN" sz="2000" dirty="0"/>
              <a:t>p2</a:t>
            </a:r>
            <a:r>
              <a:rPr lang="zh-CN" altLang="en-US" sz="2000" dirty="0"/>
              <a:t>均非空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    {   if </a:t>
            </a:r>
            <a:r>
              <a:rPr lang="en-US" altLang="zh-CN" sz="2000" dirty="0"/>
              <a:t>(p1-&gt;</a:t>
            </a:r>
            <a:r>
              <a:rPr lang="en-US" altLang="zh-CN" sz="2000" dirty="0" err="1"/>
              <a:t>expn</a:t>
            </a:r>
            <a:r>
              <a:rPr lang="en-US" altLang="zh-CN" sz="2000" dirty="0"/>
              <a:t> == p2-&gt;</a:t>
            </a:r>
            <a:r>
              <a:rPr lang="en-US" altLang="zh-CN" sz="2000" dirty="0" err="1"/>
              <a:t>expn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   //</a:t>
            </a:r>
            <a:r>
              <a:rPr lang="zh-CN" altLang="en-US" sz="2000" dirty="0"/>
              <a:t>指数相等</a:t>
            </a:r>
          </a:p>
          <a:p>
            <a:pPr>
              <a:lnSpc>
                <a:spcPts val="2600"/>
              </a:lnSpc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{   sum </a:t>
            </a:r>
            <a:r>
              <a:rPr lang="en-US" altLang="zh-CN" sz="2000" dirty="0"/>
              <a:t>= p1-&gt;</a:t>
            </a:r>
            <a:r>
              <a:rPr lang="en-US" altLang="zh-CN" sz="2000" dirty="0" err="1"/>
              <a:t>coef</a:t>
            </a:r>
            <a:r>
              <a:rPr lang="en-US" altLang="zh-CN" sz="2000" dirty="0"/>
              <a:t> + p2-&gt;</a:t>
            </a:r>
            <a:r>
              <a:rPr lang="en-US" altLang="zh-CN" sz="2000" dirty="0" err="1"/>
              <a:t>coef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       //</a:t>
            </a:r>
            <a:r>
              <a:rPr lang="zh-CN" altLang="en-US" sz="2000" dirty="0" smtClean="0"/>
              <a:t>求两</a:t>
            </a:r>
            <a:r>
              <a:rPr lang="zh-CN" altLang="en-US" sz="2000" dirty="0"/>
              <a:t>项的</a:t>
            </a:r>
            <a:r>
              <a:rPr lang="zh-CN" altLang="en-US" sz="2000" dirty="0" smtClean="0"/>
              <a:t>系数求和</a:t>
            </a:r>
            <a:endParaRPr lang="zh-CN" altLang="en-US" sz="2000" dirty="0"/>
          </a:p>
          <a:p>
            <a:pPr>
              <a:lnSpc>
                <a:spcPts val="2600"/>
              </a:lnSpc>
            </a:pPr>
            <a:r>
              <a:rPr lang="zh-CN" altLang="en-US" sz="2000" dirty="0"/>
              <a:t>	</a:t>
            </a:r>
            <a:r>
              <a:rPr lang="zh-CN" altLang="en-US" sz="2000" dirty="0" smtClean="0"/>
              <a:t>    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(sum != 0) </a:t>
            </a:r>
            <a:r>
              <a:rPr lang="en-US" altLang="zh-CN" sz="2000" dirty="0" smtClean="0"/>
              <a:t>      {  </a:t>
            </a:r>
            <a:r>
              <a:rPr lang="zh-CN" altLang="en-US" sz="2000" dirty="0" smtClean="0"/>
              <a:t>修改</a:t>
            </a:r>
            <a:r>
              <a:rPr lang="zh-CN" altLang="en-US" sz="2000" dirty="0"/>
              <a:t>系数 </a:t>
            </a:r>
            <a:r>
              <a:rPr lang="en-US" altLang="zh-CN" sz="2000" dirty="0"/>
              <a:t> }   </a:t>
            </a:r>
            <a:r>
              <a:rPr lang="en-US" altLang="zh-CN" sz="2000" dirty="0" smtClean="0"/>
              <a:t>    //</a:t>
            </a:r>
            <a:r>
              <a:rPr lang="zh-CN" altLang="en-US" sz="2000" dirty="0"/>
              <a:t>系数和不为</a:t>
            </a:r>
            <a:r>
              <a:rPr lang="en-US" altLang="zh-CN" sz="2000" dirty="0"/>
              <a:t>0</a:t>
            </a:r>
          </a:p>
          <a:p>
            <a:pPr>
              <a:lnSpc>
                <a:spcPts val="26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  else                    { </a:t>
            </a:r>
            <a:r>
              <a:rPr lang="zh-CN" altLang="en-US" sz="2000" dirty="0" smtClean="0"/>
              <a:t>去掉结点  </a:t>
            </a:r>
            <a:r>
              <a:rPr lang="en-US" altLang="zh-CN" sz="2000" dirty="0" smtClean="0"/>
              <a:t>}        //</a:t>
            </a:r>
            <a:r>
              <a:rPr lang="zh-CN" altLang="en-US" sz="2000" dirty="0"/>
              <a:t>系数和为</a:t>
            </a:r>
            <a:r>
              <a:rPr lang="en-US" altLang="zh-CN" sz="2000" dirty="0" smtClean="0"/>
              <a:t>0</a:t>
            </a:r>
          </a:p>
          <a:p>
            <a:pPr>
              <a:lnSpc>
                <a:spcPts val="26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}</a:t>
            </a:r>
            <a:endParaRPr lang="en-US" altLang="zh-CN" sz="2000" dirty="0"/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        </a:t>
            </a:r>
            <a:r>
              <a:rPr lang="en-US" altLang="zh-CN" sz="2000" dirty="0"/>
              <a:t>else     //</a:t>
            </a:r>
            <a:r>
              <a:rPr lang="zh-CN" altLang="en-US" sz="2000" dirty="0" smtClean="0"/>
              <a:t>指数不相等</a:t>
            </a:r>
            <a:endParaRPr lang="zh-CN" altLang="en-US" sz="2000" dirty="0"/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         {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结点插入适当位置   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     } </a:t>
            </a:r>
            <a:r>
              <a:rPr lang="en-US" altLang="zh-CN" sz="2000" dirty="0"/>
              <a:t>//while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   ……</a:t>
            </a:r>
          </a:p>
          <a:p>
            <a:pPr>
              <a:lnSpc>
                <a:spcPts val="2600"/>
              </a:lnSpc>
            </a:pPr>
            <a:r>
              <a:rPr lang="zh-CN" altLang="en-US" sz="2000" dirty="0" smtClean="0"/>
              <a:t> </a:t>
            </a:r>
            <a:r>
              <a:rPr lang="en-US" altLang="zh-CN" sz="2000" dirty="0"/>
              <a:t>} 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39168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0486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0488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2048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25070" y="4588350"/>
            <a:ext cx="8395402" cy="2016224"/>
          </a:xfrm>
        </p:spPr>
        <p:txBody>
          <a:bodyPr/>
          <a:lstStyle/>
          <a:p>
            <a:pPr marL="7200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ea typeface="宋体" pitchFamily="2" charset="-122"/>
              </a:rPr>
              <a:t>    存储</a:t>
            </a:r>
            <a:r>
              <a:rPr lang="zh-CN" sz="2000" dirty="0" smtClean="0">
                <a:ea typeface="宋体" pitchFamily="2" charset="-122"/>
              </a:rPr>
              <a:t>地址连续，逻辑相邻的数据元素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sz="2000" dirty="0" smtClean="0">
                <a:ea typeface="宋体" pitchFamily="2" charset="-122"/>
              </a:rPr>
              <a:t>在存储器中的物理位置也相邻，用存储单元的物理位置来表示数据元素之间的相邻关系。</a:t>
            </a:r>
            <a:endParaRPr lang="en-US" altLang="zh-CN" sz="2000" dirty="0" smtClean="0">
              <a:ea typeface="宋体" pitchFamily="2" charset="-122"/>
            </a:endParaRPr>
          </a:p>
          <a:p>
            <a:pPr marL="7200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线性表的这种机内表示称为线性表的</a:t>
            </a:r>
            <a:r>
              <a:rPr lang="zh-CN" sz="2000" b="1" dirty="0" smtClean="0">
                <a:ea typeface="宋体" pitchFamily="2" charset="-122"/>
              </a:rPr>
              <a:t>顺序存储结构或顺序映像</a:t>
            </a:r>
            <a:r>
              <a:rPr lang="zh-CN" altLang="en-US" sz="2000" b="1" dirty="0" smtClean="0">
                <a:ea typeface="宋体" pitchFamily="2" charset="-122"/>
              </a:rPr>
              <a:t>，</a:t>
            </a:r>
            <a:r>
              <a:rPr lang="zh-CN" sz="2000" dirty="0" smtClean="0">
                <a:ea typeface="宋体" pitchFamily="2" charset="-122"/>
              </a:rPr>
              <a:t>通常称为线性表的</a:t>
            </a:r>
            <a:r>
              <a:rPr lang="zh-CN" sz="2000" b="1" dirty="0" smtClean="0">
                <a:ea typeface="宋体" pitchFamily="2" charset="-122"/>
              </a:rPr>
              <a:t>顺序表。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095" y="1133220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4</a:t>
            </a:r>
            <a:r>
              <a:rPr lang="zh-CN" altLang="zh-CN" sz="2800" b="1" dirty="0" smtClean="0">
                <a:ea typeface="宋体" pitchFamily="2" charset="-122"/>
              </a:rPr>
              <a:t>.1  线性表的</a:t>
            </a:r>
            <a:r>
              <a:rPr lang="zh-CN" altLang="en-US" sz="2800" b="1" dirty="0" smtClean="0">
                <a:ea typeface="宋体" pitchFamily="2" charset="-122"/>
              </a:rPr>
              <a:t>顺序存储表示</a:t>
            </a:r>
            <a:endParaRPr lang="zh-CN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012718"/>
              </p:ext>
            </p:extLst>
          </p:nvPr>
        </p:nvGraphicFramePr>
        <p:xfrm>
          <a:off x="611560" y="2060848"/>
          <a:ext cx="7920880" cy="12961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96051"/>
                <a:gridCol w="795438"/>
                <a:gridCol w="795438"/>
                <a:gridCol w="791717"/>
                <a:gridCol w="795438"/>
                <a:gridCol w="795438"/>
                <a:gridCol w="795438"/>
                <a:gridCol w="795438"/>
                <a:gridCol w="960484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逻辑结构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( a</a:t>
                      </a:r>
                      <a:r>
                        <a:rPr lang="en-US" sz="2000" kern="100" baseline="-250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， 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en-US" sz="2000" kern="100" dirty="0" smtClean="0">
                          <a:effectLst/>
                        </a:rPr>
                        <a:t>  a</a:t>
                      </a:r>
                      <a:r>
                        <a:rPr lang="en-US" sz="2000" kern="100" baseline="-25000" dirty="0" smtClean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  </a:t>
                      </a:r>
                      <a:r>
                        <a:rPr lang="en-US" sz="2000" kern="100" dirty="0" smtClean="0">
                          <a:effectLst/>
                        </a:rPr>
                        <a:t>  </a:t>
                      </a:r>
                      <a:r>
                        <a:rPr lang="en-US" altLang="zh-CN" sz="2000" kern="100" dirty="0" smtClean="0">
                          <a:effectLst/>
                        </a:rPr>
                        <a:t>a</a:t>
                      </a:r>
                      <a:r>
                        <a:rPr lang="en-US" altLang="zh-CN" sz="2000" kern="100" baseline="-250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，</a:t>
                      </a:r>
                      <a:r>
                        <a:rPr lang="en-US" altLang="zh-CN" sz="2000" kern="100" dirty="0" smtClean="0">
                          <a:effectLst/>
                        </a:rPr>
                        <a:t> </a:t>
                      </a:r>
                      <a:r>
                        <a:rPr lang="en-US" sz="2000" kern="100" dirty="0" smtClean="0">
                          <a:effectLst/>
                        </a:rPr>
                        <a:t>   a</a:t>
                      </a:r>
                      <a:r>
                        <a:rPr lang="en-US" sz="2000" kern="100" baseline="-25000" dirty="0" smtClean="0">
                          <a:effectLst/>
                        </a:rPr>
                        <a:t>4</a:t>
                      </a:r>
                      <a:r>
                        <a:rPr lang="zh-CN" sz="2000" kern="100" dirty="0" smtClean="0">
                          <a:effectLst/>
                        </a:rPr>
                        <a:t>，</a:t>
                      </a:r>
                      <a:r>
                        <a:rPr lang="en-US" sz="2000" kern="100" dirty="0" smtClean="0">
                          <a:effectLst/>
                        </a:rPr>
                        <a:t>    a</a:t>
                      </a:r>
                      <a:r>
                        <a:rPr lang="en-US" sz="2000" kern="100" baseline="-25000" dirty="0" smtClean="0">
                          <a:effectLst/>
                        </a:rPr>
                        <a:t>5</a:t>
                      </a:r>
                      <a:r>
                        <a:rPr lang="zh-CN" sz="2000" kern="100" dirty="0" smtClean="0">
                          <a:effectLst/>
                        </a:rPr>
                        <a:t>，</a:t>
                      </a:r>
                      <a:r>
                        <a:rPr lang="en-US" sz="2000" kern="100" dirty="0" smtClean="0">
                          <a:effectLst/>
                        </a:rPr>
                        <a:t>     a</a:t>
                      </a:r>
                      <a:r>
                        <a:rPr lang="en-US" sz="2000" kern="100" baseline="-25000" dirty="0" smtClean="0">
                          <a:effectLst/>
                        </a:rPr>
                        <a:t>6</a:t>
                      </a:r>
                      <a:r>
                        <a:rPr lang="zh-CN" sz="2000" kern="100" dirty="0" smtClean="0">
                          <a:effectLst/>
                        </a:rPr>
                        <a:t>，</a:t>
                      </a:r>
                      <a:r>
                        <a:rPr lang="en-US" sz="2000" kern="100" dirty="0" smtClean="0">
                          <a:effectLst/>
                        </a:rPr>
                        <a:t>    </a:t>
                      </a:r>
                      <a:r>
                        <a:rPr lang="en-US" altLang="zh-CN" sz="2000" kern="100" dirty="0" smtClean="0">
                          <a:effectLst/>
                        </a:rPr>
                        <a:t>a</a:t>
                      </a:r>
                      <a:r>
                        <a:rPr lang="en-US" altLang="zh-CN" sz="2000" kern="100" baseline="-25000" dirty="0" smtClean="0">
                          <a:effectLst/>
                        </a:rPr>
                        <a:t>7</a:t>
                      </a:r>
                      <a:r>
                        <a:rPr lang="en-US" sz="2000" kern="100" dirty="0" smtClean="0">
                          <a:effectLst/>
                        </a:rPr>
                        <a:t> </a:t>
                      </a:r>
                      <a:r>
                        <a:rPr lang="zh-CN" altLang="en-US" sz="2000" kern="100" dirty="0" smtClean="0">
                          <a:effectLst/>
                        </a:rPr>
                        <a:t>，    </a:t>
                      </a:r>
                      <a:r>
                        <a:rPr lang="en-US" sz="2000" kern="100" dirty="0" smtClean="0">
                          <a:effectLst/>
                        </a:rPr>
                        <a:t> a</a:t>
                      </a:r>
                      <a:r>
                        <a:rPr lang="en-US" sz="2000" kern="100" baseline="-25000" dirty="0" smtClean="0">
                          <a:effectLst/>
                        </a:rPr>
                        <a:t>8</a:t>
                      </a:r>
                      <a:r>
                        <a:rPr lang="en-US" sz="2000" kern="100" dirty="0" smtClean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物理结构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5405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131445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131445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65405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64135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65405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65405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altLang="zh-CN" sz="2000" kern="100" baseline="-250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65405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altLang="zh-CN" sz="2000" kern="100" baseline="-25000" dirty="0" smtClean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存储地址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2000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2010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2020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2030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2040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2050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2060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2070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1846" y="3501008"/>
            <a:ext cx="7880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假定：每个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数据</a:t>
            </a:r>
            <a:r>
              <a:rPr lang="zh-CN" altLang="zh-CN" sz="2000" b="1" dirty="0">
                <a:solidFill>
                  <a:srgbClr val="FF0000"/>
                </a:solidFill>
              </a:rPr>
              <a:t>元素占用</a:t>
            </a:r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r>
              <a:rPr lang="zh-CN" altLang="zh-CN" sz="2000" b="1" dirty="0">
                <a:solidFill>
                  <a:srgbClr val="FF0000"/>
                </a:solidFill>
              </a:rPr>
              <a:t>个字节的内存单元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数据元素的存储地址连续：逻辑相邻，物理相邻。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752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752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543" y="1025526"/>
            <a:ext cx="624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>
                <a:ea typeface="宋体" pitchFamily="2" charset="-122"/>
              </a:rPr>
              <a:t>.</a:t>
            </a:r>
            <a:r>
              <a:rPr lang="en-US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>
                <a:ea typeface="宋体" pitchFamily="2" charset="-122"/>
              </a:rPr>
              <a:t>  </a:t>
            </a:r>
            <a:r>
              <a:rPr lang="zh-CN" altLang="en-US" sz="2800" b="1" dirty="0">
                <a:ea typeface="宋体" pitchFamily="2" charset="-122"/>
              </a:rPr>
              <a:t>稀疏多项式的运算</a:t>
            </a:r>
            <a:r>
              <a:rPr lang="en-US" altLang="zh-CN" sz="2800" b="1" dirty="0">
                <a:ea typeface="宋体" pitchFamily="2" charset="-122"/>
              </a:rPr>
              <a:t>——</a:t>
            </a:r>
            <a:r>
              <a:rPr lang="zh-CN" altLang="en-US" sz="2800" b="1" dirty="0">
                <a:ea typeface="宋体" pitchFamily="2" charset="-122"/>
              </a:rPr>
              <a:t>链式存储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1636" y="1856244"/>
            <a:ext cx="83842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）插入剩余结点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AddPolyn</a:t>
            </a:r>
            <a:r>
              <a:rPr lang="en-US" altLang="zh-CN" sz="2000" dirty="0"/>
              <a:t>(Polynomial &amp;Pa, Polynomial &amp;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//</a:t>
            </a:r>
            <a:r>
              <a:rPr lang="zh-CN" altLang="en-US" sz="2000" dirty="0"/>
              <a:t>算法</a:t>
            </a:r>
            <a:r>
              <a:rPr lang="en-US" altLang="zh-CN" sz="2000" dirty="0"/>
              <a:t>2.19 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 smtClean="0"/>
              <a:t>{   ……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while </a:t>
            </a:r>
            <a:r>
              <a:rPr lang="en-US" altLang="zh-CN" sz="2000" dirty="0"/>
              <a:t>(p1 &amp;&amp; p2) </a:t>
            </a:r>
            <a:r>
              <a:rPr lang="en-US" altLang="zh-CN" sz="2000" dirty="0" smtClean="0"/>
              <a:t>  //</a:t>
            </a:r>
            <a:r>
              <a:rPr lang="en-US" altLang="zh-CN" sz="2000" dirty="0"/>
              <a:t>p1</a:t>
            </a:r>
            <a:r>
              <a:rPr lang="zh-CN" altLang="en-US" sz="2000" dirty="0"/>
              <a:t>和</a:t>
            </a:r>
            <a:r>
              <a:rPr lang="en-US" altLang="zh-CN" sz="2000" dirty="0"/>
              <a:t>p2</a:t>
            </a:r>
            <a:r>
              <a:rPr lang="zh-CN" altLang="en-US" sz="2000" dirty="0"/>
              <a:t>均非空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{      ……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} </a:t>
            </a:r>
            <a:r>
              <a:rPr lang="en-US" altLang="zh-CN" sz="2000" dirty="0"/>
              <a:t>//while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p3-</a:t>
            </a:r>
            <a:r>
              <a:rPr lang="en-US" altLang="zh-CN" sz="2000" dirty="0"/>
              <a:t>&gt;next </a:t>
            </a:r>
            <a:r>
              <a:rPr lang="en-US" altLang="zh-CN" sz="2000" dirty="0" smtClean="0"/>
              <a:t> = ( p1  ?  p1  :  p2 );    //</a:t>
            </a:r>
            <a:r>
              <a:rPr lang="zh-CN" altLang="en-US" sz="2000" dirty="0"/>
              <a:t>插入非空多项式的</a:t>
            </a:r>
            <a:r>
              <a:rPr lang="zh-CN" altLang="en-US" sz="2000" dirty="0" smtClean="0"/>
              <a:t>剩余</a:t>
            </a:r>
            <a:r>
              <a:rPr lang="zh-CN" altLang="en-US" sz="2000" dirty="0"/>
              <a:t>结点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delete </a:t>
            </a:r>
            <a:r>
              <a:rPr lang="en-US" altLang="zh-CN" sz="2000" dirty="0" err="1"/>
              <a:t>Pb</a:t>
            </a:r>
            <a:r>
              <a:rPr lang="en-US" altLang="zh-CN" sz="2000" dirty="0"/>
              <a:t>;                //</a:t>
            </a:r>
            <a:r>
              <a:rPr lang="zh-CN" altLang="en-US" sz="2000" dirty="0"/>
              <a:t>释放</a:t>
            </a:r>
            <a:r>
              <a:rPr lang="en-US" altLang="zh-CN" sz="2000" dirty="0" err="1"/>
              <a:t>Pb</a:t>
            </a:r>
            <a:r>
              <a:rPr lang="zh-CN" altLang="en-US" sz="2000" dirty="0"/>
              <a:t>的头结点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} //</a:t>
            </a:r>
            <a:r>
              <a:rPr lang="en-US" altLang="zh-CN" sz="2000" dirty="0" err="1" smtClean="0"/>
              <a:t>AddPolyn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课堂演示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47024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355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355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215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496944" cy="47808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zh-CN" altLang="en-US" b="1" dirty="0" smtClean="0">
                <a:latin typeface="+mn-ea"/>
              </a:rPr>
              <a:t> 一、顺序存储结构</a:t>
            </a:r>
            <a:endParaRPr lang="en-US" altLang="zh-CN" b="1" dirty="0" smtClean="0">
              <a:latin typeface="+mn-ea"/>
            </a:endParaRPr>
          </a:p>
          <a:p>
            <a:pPr marL="1800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#define  MAXSIZE   </a:t>
            </a:r>
            <a:r>
              <a:rPr lang="en-US" altLang="zh-CN" sz="2000" dirty="0" smtClean="0">
                <a:latin typeface="+mn-ea"/>
              </a:rPr>
              <a:t>100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latin typeface="+mn-ea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typedef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struct</a:t>
            </a:r>
            <a:r>
              <a:rPr lang="en-US" altLang="zh-CN" sz="2000" dirty="0">
                <a:latin typeface="+mn-ea"/>
              </a:rPr>
              <a:t> Student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{  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       </a:t>
            </a:r>
            <a:r>
              <a:rPr lang="en-US" altLang="zh-CN" sz="2000" dirty="0" err="1" smtClean="0">
                <a:latin typeface="+mn-ea"/>
              </a:rPr>
              <a:t>num</a:t>
            </a:r>
            <a:r>
              <a:rPr lang="en-US" altLang="zh-CN" sz="2000" dirty="0">
                <a:latin typeface="+mn-ea"/>
              </a:rPr>
              <a:t>;        </a:t>
            </a:r>
            <a:r>
              <a:rPr lang="en-US" altLang="zh-CN" sz="2000" dirty="0" smtClean="0">
                <a:latin typeface="+mn-ea"/>
              </a:rPr>
              <a:t>      //</a:t>
            </a:r>
            <a:r>
              <a:rPr lang="zh-CN" altLang="en-US" sz="2000" dirty="0">
                <a:latin typeface="+mn-ea"/>
              </a:rPr>
              <a:t>学号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dirty="0" smtClean="0">
                <a:latin typeface="+mn-ea"/>
              </a:rPr>
              <a:t>       </a:t>
            </a:r>
            <a:r>
              <a:rPr lang="en-US" altLang="zh-CN" sz="2000" dirty="0" smtClean="0">
                <a:latin typeface="+mn-ea"/>
              </a:rPr>
              <a:t>char      name[10</a:t>
            </a:r>
            <a:r>
              <a:rPr lang="en-US" altLang="zh-CN" sz="2000" dirty="0">
                <a:latin typeface="+mn-ea"/>
              </a:rPr>
              <a:t>];   </a:t>
            </a:r>
            <a:r>
              <a:rPr lang="en-US" altLang="zh-CN" sz="2000" dirty="0" smtClean="0">
                <a:latin typeface="+mn-ea"/>
              </a:rPr>
              <a:t>   //</a:t>
            </a:r>
            <a:r>
              <a:rPr lang="zh-CN" altLang="en-US" sz="2000" dirty="0">
                <a:latin typeface="+mn-ea"/>
              </a:rPr>
              <a:t>姓名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dirty="0" smtClean="0">
                <a:latin typeface="+mn-ea"/>
              </a:rPr>
              <a:t>       </a:t>
            </a:r>
            <a:r>
              <a:rPr lang="en-US" altLang="zh-CN" sz="2000" dirty="0" smtClean="0">
                <a:latin typeface="+mn-ea"/>
              </a:rPr>
              <a:t>short     score</a:t>
            </a:r>
            <a:r>
              <a:rPr lang="en-US" altLang="zh-CN" sz="2000" dirty="0">
                <a:latin typeface="+mn-ea"/>
              </a:rPr>
              <a:t>;      </a:t>
            </a:r>
            <a:r>
              <a:rPr lang="en-US" altLang="zh-CN" sz="2000" dirty="0" smtClean="0">
                <a:latin typeface="+mn-ea"/>
              </a:rPr>
              <a:t>      //</a:t>
            </a:r>
            <a:r>
              <a:rPr lang="zh-CN" altLang="en-US" sz="2000" dirty="0">
                <a:latin typeface="+mn-ea"/>
              </a:rPr>
              <a:t>成绩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dirty="0" smtClean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}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ElemType</a:t>
            </a:r>
            <a:r>
              <a:rPr lang="en-US" altLang="zh-CN" sz="2000" dirty="0">
                <a:latin typeface="+mn-ea"/>
              </a:rPr>
              <a:t>; </a:t>
            </a:r>
            <a:r>
              <a:rPr lang="en-US" altLang="zh-CN" sz="2000" dirty="0" smtClean="0">
                <a:latin typeface="+mn-ea"/>
              </a:rPr>
              <a:t>                   //</a:t>
            </a:r>
            <a:r>
              <a:rPr lang="en-US" altLang="zh-CN" sz="2000" dirty="0" err="1">
                <a:latin typeface="+mn-ea"/>
              </a:rPr>
              <a:t>ElemType</a:t>
            </a:r>
            <a:r>
              <a:rPr lang="zh-CN" altLang="en-US" sz="2000" dirty="0" smtClean="0">
                <a:latin typeface="+mn-ea"/>
              </a:rPr>
              <a:t>为类型，多值数据元素</a:t>
            </a:r>
            <a:endParaRPr lang="en-US" altLang="zh-CN" sz="2000" dirty="0" smtClean="0">
              <a:latin typeface="+mn-ea"/>
            </a:endParaRP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+mn-ea"/>
              </a:rPr>
              <a:t> 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typedef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en-US" altLang="zh-CN" sz="2000" dirty="0" err="1" smtClean="0">
                <a:latin typeface="+mn-ea"/>
              </a:rPr>
              <a:t>struct</a:t>
            </a:r>
            <a:endParaRPr lang="zh-CN" altLang="zh-CN" sz="2000" dirty="0" smtClean="0">
              <a:latin typeface="+mn-ea"/>
            </a:endParaRP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{  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ElemType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2000" dirty="0" err="1" smtClean="0">
                <a:latin typeface="+mn-ea"/>
              </a:rPr>
              <a:t>elem</a:t>
            </a:r>
            <a:r>
              <a:rPr lang="en-US" altLang="zh-CN" sz="2000" dirty="0" smtClean="0">
                <a:latin typeface="+mn-ea"/>
              </a:rPr>
              <a:t>[MAXSIZE];      //</a:t>
            </a:r>
            <a:r>
              <a:rPr lang="zh-CN" altLang="en-US" sz="2000" dirty="0" smtClean="0">
                <a:latin typeface="+mn-ea"/>
              </a:rPr>
              <a:t>定义静态数组</a:t>
            </a:r>
            <a:endParaRPr lang="zh-CN" sz="2000" dirty="0" smtClean="0">
              <a:latin typeface="+mn-ea"/>
            </a:endParaRP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</a:rPr>
              <a:t>    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              length;                      //</a:t>
            </a:r>
            <a:r>
              <a:rPr lang="zh-CN" sz="2000" dirty="0" smtClean="0">
                <a:latin typeface="+mn-ea"/>
              </a:rPr>
              <a:t>当前元素个数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</a:rPr>
              <a:t> } </a:t>
            </a:r>
            <a:r>
              <a:rPr lang="en-US" altLang="zh-CN" sz="2000" dirty="0" err="1" smtClean="0">
                <a:latin typeface="+mn-ea"/>
              </a:rPr>
              <a:t>SqList</a:t>
            </a:r>
            <a:r>
              <a:rPr lang="en-US" altLang="zh-CN" sz="2000" dirty="0" smtClean="0">
                <a:latin typeface="+mn-ea"/>
              </a:rPr>
              <a:t> ;                                        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+mn-ea"/>
              </a:rPr>
              <a:t>   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静态数组：编译时分配内存空间。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动态数组：运行时分配内存空间。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     </a:t>
            </a:r>
            <a:endParaRPr lang="zh-CN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543" y="1025526"/>
            <a:ext cx="710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3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学生信息管理系统</a:t>
            </a:r>
            <a:r>
              <a:rPr lang="en-US" altLang="zh-CN" sz="2800" b="1" dirty="0" smtClean="0">
                <a:ea typeface="宋体" pitchFamily="2" charset="-122"/>
              </a:rPr>
              <a:t>——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</a:rPr>
              <a:t>多值数据元素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6468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355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355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215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7372151" cy="4536504"/>
          </a:xfrm>
        </p:spPr>
        <p:txBody>
          <a:bodyPr/>
          <a:lstStyle/>
          <a:p>
            <a:pPr marL="72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 smtClean="0">
                <a:latin typeface="+mn-ea"/>
              </a:rPr>
              <a:t>顺序存储结构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遍历</a:t>
            </a:r>
            <a:r>
              <a:rPr lang="zh-CN" altLang="en-US" dirty="0">
                <a:latin typeface="+mn-ea"/>
              </a:rPr>
              <a:t>顺序</a:t>
            </a:r>
            <a:r>
              <a:rPr lang="zh-CN" altLang="en-US" dirty="0" smtClean="0">
                <a:latin typeface="+mn-ea"/>
              </a:rPr>
              <a:t>表</a:t>
            </a:r>
            <a:endParaRPr lang="zh-CN" altLang="en-US" dirty="0">
              <a:latin typeface="+mn-ea"/>
            </a:endParaRPr>
          </a:p>
          <a:p>
            <a:pPr marL="72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latin typeface="+mn-ea"/>
              </a:rPr>
              <a:t>void </a:t>
            </a:r>
            <a:r>
              <a:rPr lang="en-US" altLang="zh-CN" dirty="0" err="1">
                <a:latin typeface="+mn-ea"/>
              </a:rPr>
              <a:t>TraverseList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SqList</a:t>
            </a:r>
            <a:r>
              <a:rPr lang="en-US" altLang="zh-CN" dirty="0">
                <a:latin typeface="+mn-ea"/>
              </a:rPr>
              <a:t> L 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marL="72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latin typeface="+mn-ea"/>
              </a:rPr>
              <a:t> {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i=0; </a:t>
            </a:r>
            <a:r>
              <a:rPr lang="en-US" altLang="zh-CN" dirty="0" smtClean="0">
                <a:latin typeface="+mn-ea"/>
              </a:rPr>
              <a:t> i&lt;</a:t>
            </a:r>
            <a:r>
              <a:rPr lang="en-US" altLang="zh-CN" dirty="0" err="1" smtClean="0">
                <a:latin typeface="+mn-ea"/>
              </a:rPr>
              <a:t>L.length</a:t>
            </a:r>
            <a:r>
              <a:rPr lang="en-US" altLang="zh-CN" dirty="0" smtClean="0">
                <a:latin typeface="+mn-ea"/>
              </a:rPr>
              <a:t>;  </a:t>
            </a:r>
            <a:r>
              <a:rPr lang="en-US" altLang="zh-CN" dirty="0">
                <a:latin typeface="+mn-ea"/>
              </a:rPr>
              <a:t>i++)   </a:t>
            </a:r>
            <a:r>
              <a:rPr lang="en-US" altLang="zh-CN" dirty="0" smtClean="0">
                <a:latin typeface="+mn-ea"/>
              </a:rPr>
              <a:t>     </a:t>
            </a:r>
            <a:r>
              <a:rPr lang="en-US" altLang="zh-CN" dirty="0">
                <a:latin typeface="+mn-ea"/>
              </a:rPr>
              <a:t>//i</a:t>
            </a:r>
            <a:r>
              <a:rPr lang="zh-CN" altLang="en-US" dirty="0">
                <a:latin typeface="+mn-ea"/>
              </a:rPr>
              <a:t>为数组下标</a:t>
            </a:r>
          </a:p>
          <a:p>
            <a:pPr marL="72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latin typeface="+mn-ea"/>
              </a:rPr>
              <a:t>    </a:t>
            </a:r>
            <a:r>
              <a:rPr lang="zh-CN" altLang="en-US" dirty="0" smtClean="0">
                <a:latin typeface="+mn-ea"/>
              </a:rPr>
              <a:t>     </a:t>
            </a:r>
            <a:r>
              <a:rPr lang="en-US" altLang="zh-CN" dirty="0" smtClean="0">
                <a:latin typeface="+mn-ea"/>
              </a:rPr>
              <a:t>{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 </a:t>
            </a:r>
            <a:r>
              <a:rPr lang="en-US" altLang="zh-CN" dirty="0" err="1" smtClean="0">
                <a:latin typeface="+mn-ea"/>
              </a:rPr>
              <a:t>L.elem</a:t>
            </a:r>
            <a:r>
              <a:rPr lang="en-US" altLang="zh-CN" dirty="0" smtClean="0">
                <a:latin typeface="+mn-ea"/>
              </a:rPr>
              <a:t>[i</a:t>
            </a:r>
            <a:r>
              <a:rPr lang="en-US" altLang="zh-CN" dirty="0">
                <a:latin typeface="+mn-ea"/>
              </a:rPr>
              <a:t>].</a:t>
            </a:r>
            <a:r>
              <a:rPr lang="en-US" altLang="zh-CN" dirty="0" err="1" smtClean="0">
                <a:latin typeface="+mn-ea"/>
              </a:rPr>
              <a:t>num</a:t>
            </a:r>
            <a:r>
              <a:rPr lang="en-US" altLang="zh-CN" dirty="0" smtClean="0">
                <a:latin typeface="+mn-ea"/>
              </a:rPr>
              <a:t>  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72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  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 </a:t>
            </a:r>
            <a:r>
              <a:rPr lang="en-US" altLang="zh-CN" dirty="0" err="1" smtClean="0">
                <a:latin typeface="+mn-ea"/>
              </a:rPr>
              <a:t>L.elem</a:t>
            </a:r>
            <a:r>
              <a:rPr lang="en-US" altLang="zh-CN" dirty="0" smtClean="0">
                <a:latin typeface="+mn-ea"/>
              </a:rPr>
              <a:t>[i</a:t>
            </a:r>
            <a:r>
              <a:rPr lang="en-US" altLang="zh-CN" dirty="0">
                <a:latin typeface="+mn-ea"/>
              </a:rPr>
              <a:t>].</a:t>
            </a:r>
            <a:r>
              <a:rPr lang="en-US" altLang="zh-CN" dirty="0" smtClean="0">
                <a:latin typeface="+mn-ea"/>
              </a:rPr>
              <a:t>name 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72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  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 </a:t>
            </a:r>
            <a:r>
              <a:rPr lang="en-US" altLang="zh-CN" dirty="0" err="1" smtClean="0">
                <a:latin typeface="+mn-ea"/>
              </a:rPr>
              <a:t>L.elem</a:t>
            </a:r>
            <a:r>
              <a:rPr lang="en-US" altLang="zh-CN" dirty="0" smtClean="0">
                <a:latin typeface="+mn-ea"/>
              </a:rPr>
              <a:t>[i</a:t>
            </a:r>
            <a:r>
              <a:rPr lang="en-US" altLang="zh-CN" dirty="0">
                <a:latin typeface="+mn-ea"/>
              </a:rPr>
              <a:t>].</a:t>
            </a:r>
            <a:r>
              <a:rPr lang="en-US" altLang="zh-CN" dirty="0" smtClean="0">
                <a:latin typeface="+mn-ea"/>
              </a:rPr>
              <a:t>score 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 </a:t>
            </a:r>
            <a:endParaRPr lang="en-US" altLang="zh-CN" dirty="0" smtClean="0">
              <a:latin typeface="+mn-ea"/>
            </a:endParaRPr>
          </a:p>
          <a:p>
            <a:pPr marL="72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 }     </a:t>
            </a:r>
            <a:endParaRPr lang="en-US" altLang="zh-CN" dirty="0">
              <a:latin typeface="+mn-ea"/>
            </a:endParaRPr>
          </a:p>
          <a:p>
            <a:pPr marL="72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latin typeface="+mn-ea"/>
              </a:rPr>
              <a:t> }</a:t>
            </a:r>
            <a:r>
              <a:rPr lang="en-US" altLang="zh-CN" dirty="0" smtClean="0">
                <a:latin typeface="+mn-ea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543" y="1025526"/>
            <a:ext cx="710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3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学生信息管理系统</a:t>
            </a:r>
            <a:r>
              <a:rPr lang="en-US" altLang="zh-CN" sz="2800" b="1" dirty="0" smtClean="0">
                <a:ea typeface="宋体" pitchFamily="2" charset="-122"/>
              </a:rPr>
              <a:t>——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</a:rPr>
              <a:t>多值数据元素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6680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355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355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0" name="Rectangle 148"/>
          <p:cNvSpPr txBox="1">
            <a:spLocks noChangeArrowheads="1"/>
          </p:cNvSpPr>
          <p:nvPr/>
        </p:nvSpPr>
        <p:spPr bwMode="auto">
          <a:xfrm>
            <a:off x="300639" y="1628800"/>
            <a:ext cx="854272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latin typeface="+mn-ea"/>
              </a:rPr>
              <a:t>顺序存储结构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查找顺序表</a:t>
            </a:r>
            <a:endParaRPr lang="zh-CN" altLang="en-US" dirty="0">
              <a:latin typeface="+mn-ea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给定</a:t>
            </a:r>
            <a:r>
              <a:rPr lang="zh-CN" altLang="en-US" dirty="0">
                <a:latin typeface="+mn-ea"/>
              </a:rPr>
              <a:t>学号，查找元素序号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LocateElem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SqList</a:t>
            </a:r>
            <a:r>
              <a:rPr lang="en-US" altLang="zh-CN" dirty="0" smtClean="0">
                <a:latin typeface="+mn-ea"/>
              </a:rPr>
              <a:t> L, </a:t>
            </a:r>
            <a:r>
              <a:rPr lang="en-US" altLang="zh-CN" dirty="0" err="1" smtClean="0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dirty="0" err="1" smtClean="0">
                <a:solidFill>
                  <a:srgbClr val="C00000"/>
                </a:solidFill>
                <a:latin typeface="+mn-ea"/>
              </a:rPr>
              <a:t>num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latin typeface="+mn-ea"/>
              </a:rPr>
              <a:t> {   for 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i = 0; i &lt; </a:t>
            </a:r>
            <a:r>
              <a:rPr lang="en-US" altLang="zh-CN" dirty="0" err="1" smtClean="0">
                <a:latin typeface="+mn-ea"/>
              </a:rPr>
              <a:t>L.length</a:t>
            </a:r>
            <a:r>
              <a:rPr lang="en-US" altLang="zh-CN" dirty="0" smtClean="0">
                <a:latin typeface="+mn-ea"/>
              </a:rPr>
              <a:t>; i++)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latin typeface="+mn-ea"/>
              </a:rPr>
              <a:t>   if (</a:t>
            </a:r>
            <a:r>
              <a:rPr lang="en-US" altLang="zh-CN" dirty="0" err="1" smtClean="0">
                <a:latin typeface="+mn-ea"/>
              </a:rPr>
              <a:t>L.elem</a:t>
            </a:r>
            <a:r>
              <a:rPr lang="en-US" altLang="zh-CN" dirty="0" smtClean="0">
                <a:latin typeface="+mn-ea"/>
              </a:rPr>
              <a:t>[i].</a:t>
            </a:r>
            <a:r>
              <a:rPr lang="en-US" altLang="zh-CN" dirty="0" err="1" smtClean="0">
                <a:latin typeface="+mn-ea"/>
              </a:rPr>
              <a:t>num</a:t>
            </a:r>
            <a:r>
              <a:rPr lang="en-US" altLang="zh-CN" dirty="0" smtClean="0">
                <a:latin typeface="+mn-ea"/>
              </a:rPr>
              <a:t> == </a:t>
            </a:r>
            <a:r>
              <a:rPr lang="en-US" altLang="zh-CN" dirty="0" err="1" smtClean="0">
                <a:latin typeface="+mn-ea"/>
              </a:rPr>
              <a:t>num</a:t>
            </a:r>
            <a:r>
              <a:rPr lang="en-US" altLang="zh-CN" dirty="0" smtClean="0">
                <a:latin typeface="+mn-ea"/>
              </a:rPr>
              <a:t>)    //</a:t>
            </a:r>
            <a:r>
              <a:rPr lang="zh-CN" altLang="en-US" dirty="0" smtClean="0">
                <a:latin typeface="+mn-ea"/>
              </a:rPr>
              <a:t>与给定的学号比较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latin typeface="+mn-ea"/>
              </a:rPr>
              <a:t>	     </a:t>
            </a:r>
            <a:r>
              <a:rPr lang="en-US" altLang="zh-CN" dirty="0" smtClean="0">
                <a:latin typeface="+mn-ea"/>
              </a:rPr>
              <a:t>return i + 1;             //</a:t>
            </a:r>
            <a:r>
              <a:rPr lang="zh-CN" altLang="en-US" dirty="0" smtClean="0">
                <a:latin typeface="+mn-ea"/>
              </a:rPr>
              <a:t>查找成功，返回元素序号</a:t>
            </a:r>
            <a:endParaRPr lang="en-US" altLang="zh-CN" dirty="0" smtClean="0">
              <a:latin typeface="+mn-ea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latin typeface="+mn-ea"/>
              </a:rPr>
              <a:t>      return 0;                         //</a:t>
            </a:r>
            <a:r>
              <a:rPr lang="zh-CN" altLang="en-US" dirty="0" smtClean="0">
                <a:latin typeface="+mn-ea"/>
              </a:rPr>
              <a:t>查找失败，返回</a:t>
            </a:r>
            <a:r>
              <a:rPr lang="en-US" altLang="zh-CN" dirty="0" smtClean="0">
                <a:latin typeface="+mn-ea"/>
              </a:rPr>
              <a:t>0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latin typeface="+mn-ea"/>
              </a:rPr>
              <a:t>}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课堂演示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543" y="1025526"/>
            <a:ext cx="710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3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学生信息管理系统</a:t>
            </a:r>
            <a:r>
              <a:rPr lang="en-US" altLang="zh-CN" sz="2800" b="1" dirty="0" smtClean="0">
                <a:ea typeface="宋体" pitchFamily="2" charset="-122"/>
              </a:rPr>
              <a:t>——</a:t>
            </a:r>
            <a:r>
              <a:rPr lang="zh-CN" altLang="en-US" sz="2800" b="1" dirty="0" smtClean="0">
                <a:ea typeface="宋体" pitchFamily="2" charset="-122"/>
              </a:rPr>
              <a:t>多值数据元素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19924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355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355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215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01543" y="1808686"/>
            <a:ext cx="8750300" cy="4644650"/>
          </a:xfrm>
        </p:spPr>
        <p:txBody>
          <a:bodyPr/>
          <a:lstStyle/>
          <a:p>
            <a:pPr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latin typeface="+mn-ea"/>
              </a:rPr>
              <a:t> 二、链式存储结构</a:t>
            </a:r>
            <a:endParaRPr lang="en-US" altLang="zh-CN" b="1" dirty="0" smtClean="0">
              <a:latin typeface="+mn-ea"/>
            </a:endParaRPr>
          </a:p>
          <a:p>
            <a:pPr marL="180000" inden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typedef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struct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Student</a:t>
            </a:r>
          </a:p>
          <a:p>
            <a:pPr marL="180000" inden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{ 	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latin typeface="+mn-ea"/>
              </a:rPr>
              <a:t>num</a:t>
            </a:r>
            <a:r>
              <a:rPr lang="en-US" altLang="zh-CN" sz="2000" dirty="0">
                <a:latin typeface="+mn-ea"/>
              </a:rPr>
              <a:t>;          </a:t>
            </a:r>
            <a:r>
              <a:rPr lang="en-US" altLang="zh-CN" sz="2000" dirty="0" smtClean="0">
                <a:latin typeface="+mn-ea"/>
              </a:rPr>
              <a:t>     // </a:t>
            </a:r>
            <a:r>
              <a:rPr lang="zh-CN" altLang="en-US" sz="2000" dirty="0">
                <a:latin typeface="+mn-ea"/>
              </a:rPr>
              <a:t>学号</a:t>
            </a:r>
          </a:p>
          <a:p>
            <a:pPr marL="180000" inden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latin typeface="+mn-ea"/>
              </a:rPr>
              <a:t>	</a:t>
            </a:r>
            <a:r>
              <a:rPr lang="en-US" altLang="zh-CN" sz="2000" dirty="0">
                <a:latin typeface="+mn-ea"/>
              </a:rPr>
              <a:t>char   name[10];     // </a:t>
            </a:r>
            <a:r>
              <a:rPr lang="zh-CN" altLang="en-US" sz="2000" dirty="0">
                <a:latin typeface="+mn-ea"/>
              </a:rPr>
              <a:t>姓名</a:t>
            </a:r>
          </a:p>
          <a:p>
            <a:pPr marL="180000" inden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latin typeface="+mn-ea"/>
              </a:rPr>
              <a:t>	</a:t>
            </a:r>
            <a:r>
              <a:rPr lang="en-US" altLang="zh-CN" sz="2000" dirty="0">
                <a:latin typeface="+mn-ea"/>
              </a:rPr>
              <a:t>short  score;       </a:t>
            </a:r>
            <a:r>
              <a:rPr lang="en-US" altLang="zh-CN" sz="2000" dirty="0" smtClean="0">
                <a:latin typeface="+mn-ea"/>
              </a:rPr>
              <a:t>    </a:t>
            </a:r>
            <a:r>
              <a:rPr lang="en-US" altLang="zh-CN" sz="2000" dirty="0">
                <a:latin typeface="+mn-ea"/>
              </a:rPr>
              <a:t>// </a:t>
            </a:r>
            <a:r>
              <a:rPr lang="zh-CN" altLang="en-US" sz="2000" dirty="0">
                <a:latin typeface="+mn-ea"/>
              </a:rPr>
              <a:t>成绩</a:t>
            </a:r>
          </a:p>
          <a:p>
            <a:pPr marL="180000" inden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}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ElemType</a:t>
            </a:r>
            <a:r>
              <a:rPr lang="en-US" altLang="zh-CN" sz="2000" dirty="0">
                <a:latin typeface="+mn-ea"/>
              </a:rPr>
              <a:t>;              </a:t>
            </a:r>
            <a:r>
              <a:rPr lang="en-US" altLang="zh-CN" sz="2000" dirty="0" smtClean="0">
                <a:latin typeface="+mn-ea"/>
              </a:rPr>
              <a:t>       // </a:t>
            </a:r>
            <a:r>
              <a:rPr lang="en-US" altLang="zh-CN" sz="2000" dirty="0" err="1">
                <a:latin typeface="+mn-ea"/>
              </a:rPr>
              <a:t>ElemType</a:t>
            </a:r>
            <a:r>
              <a:rPr lang="zh-CN" altLang="en-US" sz="2000" dirty="0">
                <a:latin typeface="+mn-ea"/>
              </a:rPr>
              <a:t>为类型名</a:t>
            </a:r>
          </a:p>
          <a:p>
            <a:pPr marL="180000" inden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dirty="0">
              <a:latin typeface="+mn-ea"/>
            </a:endParaRPr>
          </a:p>
          <a:p>
            <a:pPr marL="180000" inden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typedef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struct</a:t>
            </a:r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dirty="0" err="1">
                <a:latin typeface="+mn-ea"/>
              </a:rPr>
              <a:t>LNode</a:t>
            </a:r>
            <a:endParaRPr lang="en-US" altLang="zh-CN" sz="2000" dirty="0">
              <a:latin typeface="+mn-ea"/>
            </a:endParaRPr>
          </a:p>
          <a:p>
            <a:pPr marL="180000" inden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latin typeface="+mn-ea"/>
              </a:rPr>
              <a:t> { 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ElemType</a:t>
            </a: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 data</a:t>
            </a:r>
            <a:r>
              <a:rPr lang="en-US" altLang="zh-CN" sz="2000" dirty="0">
                <a:latin typeface="+mn-ea"/>
              </a:rPr>
              <a:t>;      //</a:t>
            </a:r>
            <a:r>
              <a:rPr lang="zh-CN" altLang="en-US" sz="2000" dirty="0">
                <a:latin typeface="+mn-ea"/>
              </a:rPr>
              <a:t>数据域</a:t>
            </a:r>
          </a:p>
          <a:p>
            <a:pPr marL="180000" inden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latin typeface="+mn-ea"/>
              </a:rPr>
              <a:t>    </a:t>
            </a:r>
            <a:r>
              <a:rPr lang="en-US" altLang="zh-CN" sz="2000" dirty="0" err="1">
                <a:latin typeface="+mn-ea"/>
              </a:rPr>
              <a:t>struct</a:t>
            </a:r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dirty="0" err="1">
                <a:latin typeface="+mn-ea"/>
              </a:rPr>
              <a:t>LNode</a:t>
            </a:r>
            <a:r>
              <a:rPr lang="en-US" altLang="zh-CN" sz="2000" dirty="0">
                <a:latin typeface="+mn-ea"/>
              </a:rPr>
              <a:t>   *next;     </a:t>
            </a:r>
            <a:r>
              <a:rPr lang="en-US" altLang="zh-CN" sz="2000" dirty="0" smtClean="0">
                <a:latin typeface="+mn-ea"/>
              </a:rPr>
              <a:t> //</a:t>
            </a:r>
            <a:r>
              <a:rPr lang="zh-CN" altLang="en-US" sz="2000" dirty="0">
                <a:latin typeface="+mn-ea"/>
              </a:rPr>
              <a:t>指针</a:t>
            </a:r>
            <a:r>
              <a:rPr lang="zh-CN" altLang="en-US" sz="2000" dirty="0" smtClean="0">
                <a:latin typeface="+mn-ea"/>
              </a:rPr>
              <a:t>域</a:t>
            </a:r>
            <a:endParaRPr lang="zh-CN" altLang="en-US" sz="2000" dirty="0">
              <a:latin typeface="+mn-ea"/>
            </a:endParaRPr>
          </a:p>
          <a:p>
            <a:pPr marL="180000" inden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} </a:t>
            </a:r>
            <a:r>
              <a:rPr lang="en-US" altLang="zh-CN" sz="2000" dirty="0" err="1">
                <a:latin typeface="+mn-ea"/>
              </a:rPr>
              <a:t>LNode</a:t>
            </a:r>
            <a:r>
              <a:rPr lang="en-US" altLang="zh-CN" sz="2000" dirty="0">
                <a:latin typeface="+mn-ea"/>
              </a:rPr>
              <a:t>,  *</a:t>
            </a:r>
            <a:r>
              <a:rPr lang="en-US" altLang="zh-CN" sz="2000" dirty="0" err="1">
                <a:latin typeface="+mn-ea"/>
              </a:rPr>
              <a:t>LinkList</a:t>
            </a:r>
            <a:r>
              <a:rPr lang="en-US" altLang="zh-CN" sz="2000" dirty="0">
                <a:latin typeface="+mn-ea"/>
              </a:rPr>
              <a:t>;          </a:t>
            </a:r>
            <a:r>
              <a:rPr lang="en-US" altLang="zh-CN" sz="2000" dirty="0" smtClean="0">
                <a:latin typeface="+mn-ea"/>
              </a:rPr>
              <a:t>  //</a:t>
            </a:r>
            <a:r>
              <a:rPr lang="zh-CN" altLang="en-US" sz="2000" dirty="0">
                <a:latin typeface="+mn-ea"/>
              </a:rPr>
              <a:t>类型名</a:t>
            </a:r>
            <a:endParaRPr lang="zh-CN" altLang="en-US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543" y="1025526"/>
            <a:ext cx="710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3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学生信息管理系统</a:t>
            </a:r>
            <a:r>
              <a:rPr lang="en-US" altLang="zh-CN" sz="2800" b="1" dirty="0" smtClean="0">
                <a:ea typeface="宋体" pitchFamily="2" charset="-122"/>
              </a:rPr>
              <a:t>——</a:t>
            </a:r>
            <a:r>
              <a:rPr lang="zh-CN" altLang="en-US" sz="2800" b="1" dirty="0" smtClean="0">
                <a:ea typeface="宋体" pitchFamily="2" charset="-122"/>
              </a:rPr>
              <a:t>多值数据元素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84052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355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355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215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01543" y="1738348"/>
            <a:ext cx="8750300" cy="478866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链式存储结构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遍历链表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+mn-ea"/>
              </a:rPr>
              <a:t>void </a:t>
            </a:r>
            <a:r>
              <a:rPr lang="en-US" altLang="zh-CN" sz="2000" dirty="0" err="1" smtClean="0">
                <a:latin typeface="+mn-ea"/>
              </a:rPr>
              <a:t>TraverseList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LinkList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L )      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//</a:t>
            </a:r>
            <a:r>
              <a:rPr lang="zh-CN" altLang="en-US" sz="2000" dirty="0">
                <a:latin typeface="+mn-ea"/>
              </a:rPr>
              <a:t>单向传递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{   </a:t>
            </a:r>
            <a:r>
              <a:rPr lang="en-US" altLang="zh-CN" sz="2000" dirty="0" err="1">
                <a:latin typeface="+mn-ea"/>
              </a:rPr>
              <a:t>LinkList</a:t>
            </a:r>
            <a:r>
              <a:rPr lang="en-US" altLang="zh-CN" sz="2000" dirty="0">
                <a:latin typeface="+mn-ea"/>
              </a:rPr>
              <a:t>  p=L-&gt;next;                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//p</a:t>
            </a:r>
            <a:r>
              <a:rPr lang="zh-CN" altLang="en-US" sz="2000" dirty="0">
                <a:latin typeface="+mn-ea"/>
              </a:rPr>
              <a:t>指向首元结点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latin typeface="+mn-ea"/>
              </a:rPr>
              <a:t>     </a:t>
            </a:r>
            <a:r>
              <a:rPr lang="en-US" altLang="zh-CN" sz="2000" dirty="0">
                <a:latin typeface="+mn-ea"/>
              </a:rPr>
              <a:t>while( p )                         </a:t>
            </a:r>
            <a:r>
              <a:rPr lang="en-US" altLang="zh-CN" sz="2000" dirty="0" smtClean="0">
                <a:latin typeface="+mn-ea"/>
              </a:rPr>
              <a:t>          </a:t>
            </a:r>
            <a:r>
              <a:rPr lang="en-US" altLang="zh-CN" sz="2000" dirty="0">
                <a:latin typeface="+mn-ea"/>
              </a:rPr>
              <a:t>//while( p!=NULL )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latin typeface="+mn-ea"/>
              </a:rPr>
              <a:t>     { 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cout</a:t>
            </a:r>
            <a:r>
              <a:rPr lang="en-US" altLang="zh-CN" sz="2000" dirty="0">
                <a:latin typeface="+mn-ea"/>
              </a:rPr>
              <a:t>&lt;&lt;p-&gt;</a:t>
            </a:r>
            <a:r>
              <a:rPr lang="en-US" altLang="zh-CN" sz="2000" dirty="0" err="1">
                <a:latin typeface="+mn-ea"/>
              </a:rPr>
              <a:t>data.num</a:t>
            </a:r>
            <a:r>
              <a:rPr lang="en-US" altLang="zh-CN" sz="2000" dirty="0" smtClean="0">
                <a:latin typeface="+mn-ea"/>
              </a:rPr>
              <a:t>&lt;&lt;</a:t>
            </a:r>
            <a:r>
              <a:rPr lang="en-US" altLang="zh-CN" sz="2000" dirty="0" err="1" smtClean="0">
                <a:latin typeface="+mn-ea"/>
              </a:rPr>
              <a:t>endl</a:t>
            </a:r>
            <a:r>
              <a:rPr lang="en-US" altLang="zh-CN" sz="2000" dirty="0" smtClean="0">
                <a:latin typeface="+mn-ea"/>
              </a:rPr>
              <a:t>;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  </a:t>
            </a:r>
            <a:r>
              <a:rPr lang="en-US" altLang="zh-CN" sz="2000" dirty="0" err="1" smtClean="0">
                <a:latin typeface="+mn-ea"/>
              </a:rPr>
              <a:t>cout</a:t>
            </a:r>
            <a:r>
              <a:rPr lang="en-US" altLang="zh-CN" sz="2000" dirty="0" smtClean="0">
                <a:latin typeface="+mn-ea"/>
              </a:rPr>
              <a:t>&lt;&lt;</a:t>
            </a:r>
            <a:r>
              <a:rPr lang="en-US" altLang="zh-CN" sz="2000" dirty="0">
                <a:latin typeface="+mn-ea"/>
              </a:rPr>
              <a:t>p-&gt;data.name</a:t>
            </a:r>
            <a:r>
              <a:rPr lang="en-US" altLang="zh-CN" sz="2000" dirty="0" smtClean="0">
                <a:latin typeface="+mn-ea"/>
              </a:rPr>
              <a:t>&lt;&lt;</a:t>
            </a:r>
            <a:r>
              <a:rPr lang="en-US" altLang="zh-CN" sz="2000" dirty="0" err="1" smtClean="0">
                <a:latin typeface="+mn-ea"/>
              </a:rPr>
              <a:t>endl</a:t>
            </a:r>
            <a:r>
              <a:rPr lang="en-US" altLang="zh-CN" sz="2000" dirty="0" smtClean="0">
                <a:latin typeface="+mn-ea"/>
              </a:rPr>
              <a:t>;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  </a:t>
            </a:r>
            <a:r>
              <a:rPr lang="en-US" altLang="zh-CN" sz="2000" dirty="0" err="1" smtClean="0">
                <a:latin typeface="+mn-ea"/>
              </a:rPr>
              <a:t>cout</a:t>
            </a:r>
            <a:r>
              <a:rPr lang="en-US" altLang="zh-CN" sz="2000" dirty="0" smtClean="0">
                <a:latin typeface="+mn-ea"/>
              </a:rPr>
              <a:t>&lt;&lt;</a:t>
            </a:r>
            <a:r>
              <a:rPr lang="en-US" altLang="zh-CN" sz="2000" dirty="0">
                <a:latin typeface="+mn-ea"/>
              </a:rPr>
              <a:t>p-&gt;</a:t>
            </a:r>
            <a:r>
              <a:rPr lang="en-US" altLang="zh-CN" sz="2000" dirty="0" err="1">
                <a:latin typeface="+mn-ea"/>
              </a:rPr>
              <a:t>data.score</a:t>
            </a:r>
            <a:r>
              <a:rPr lang="en-US" altLang="zh-CN" sz="2000" dirty="0">
                <a:latin typeface="+mn-ea"/>
              </a:rPr>
              <a:t>&lt;&lt;</a:t>
            </a:r>
            <a:r>
              <a:rPr lang="en-US" altLang="zh-CN" sz="2000" dirty="0" err="1">
                <a:latin typeface="+mn-ea"/>
              </a:rPr>
              <a:t>endl</a:t>
            </a:r>
            <a:r>
              <a:rPr lang="en-US" altLang="zh-CN" sz="2000" dirty="0" smtClean="0">
                <a:latin typeface="+mn-ea"/>
              </a:rPr>
              <a:t>;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  </a:t>
            </a:r>
            <a:r>
              <a:rPr lang="en-US" altLang="zh-CN" sz="2000" dirty="0">
                <a:latin typeface="+mn-ea"/>
              </a:rPr>
              <a:t>p=p-&gt;next</a:t>
            </a:r>
            <a:r>
              <a:rPr lang="en-US" altLang="zh-CN" sz="2000" dirty="0" smtClean="0">
                <a:latin typeface="+mn-ea"/>
              </a:rPr>
              <a:t>;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</a:t>
            </a:r>
            <a:r>
              <a:rPr lang="en-US" altLang="zh-CN" sz="2000" dirty="0">
                <a:latin typeface="+mn-ea"/>
              </a:rPr>
              <a:t>}   // </a:t>
            </a:r>
            <a:r>
              <a:rPr lang="zh-CN" altLang="en-US" sz="2000" dirty="0">
                <a:latin typeface="+mn-ea"/>
              </a:rPr>
              <a:t>先输出，后</a:t>
            </a:r>
            <a:r>
              <a:rPr lang="zh-CN" altLang="en-US" sz="2000" dirty="0" smtClean="0">
                <a:latin typeface="+mn-ea"/>
              </a:rPr>
              <a:t>移动指针</a:t>
            </a:r>
            <a:endParaRPr lang="zh-CN" altLang="en-US" sz="2000" dirty="0">
              <a:latin typeface="+mn-ea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}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+mn-ea"/>
              </a:rPr>
              <a:t> 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</a:rPr>
              <a:t> </a:t>
            </a:r>
            <a:endParaRPr lang="zh-CN" altLang="en-US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543" y="1025526"/>
            <a:ext cx="710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3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学生信息管理系统</a:t>
            </a:r>
            <a:r>
              <a:rPr lang="en-US" altLang="zh-CN" sz="2800" b="1" dirty="0" smtClean="0">
                <a:ea typeface="宋体" pitchFamily="2" charset="-122"/>
              </a:rPr>
              <a:t>——</a:t>
            </a:r>
            <a:r>
              <a:rPr lang="zh-CN" altLang="en-US" sz="2800" b="1" dirty="0" smtClean="0">
                <a:ea typeface="宋体" pitchFamily="2" charset="-122"/>
              </a:rPr>
              <a:t>多值数据元素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84052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355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355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8</a:t>
            </a:r>
            <a:r>
              <a:rPr lang="zh-CN" altLang="zh-CN" sz="3200" b="1" dirty="0">
                <a:ea typeface="宋体" pitchFamily="2" charset="-122"/>
              </a:rPr>
              <a:t>  </a:t>
            </a:r>
            <a:r>
              <a:rPr lang="zh-CN" altLang="en-US" sz="3200" b="1" dirty="0">
                <a:ea typeface="宋体" pitchFamily="2" charset="-122"/>
              </a:rPr>
              <a:t>案例分析与实现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215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latin typeface="+mn-ea"/>
              </a:rPr>
              <a:t> 链式存储结构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查找链表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latin typeface="+mn-ea"/>
              </a:rPr>
              <a:t> 给定学号，查找元素位置。</a:t>
            </a:r>
            <a:endParaRPr lang="en-US" altLang="zh-CN" b="1" dirty="0" smtClean="0">
              <a:latin typeface="+mn-ea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err="1">
                <a:latin typeface="+mn-ea"/>
              </a:rPr>
              <a:t>LNode</a:t>
            </a:r>
            <a:r>
              <a:rPr lang="en-US" altLang="zh-CN" dirty="0">
                <a:latin typeface="+mn-ea"/>
              </a:rPr>
              <a:t> *</a:t>
            </a:r>
            <a:r>
              <a:rPr lang="en-US" altLang="zh-CN" dirty="0" err="1">
                <a:latin typeface="+mn-ea"/>
              </a:rPr>
              <a:t>LocateELem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LinkList</a:t>
            </a:r>
            <a:r>
              <a:rPr lang="en-US" altLang="zh-CN" dirty="0">
                <a:latin typeface="+mn-ea"/>
              </a:rPr>
              <a:t> L,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num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)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latin typeface="+mn-ea"/>
              </a:rPr>
              <a:t>{      </a:t>
            </a:r>
            <a:r>
              <a:rPr lang="en-US" altLang="zh-CN" dirty="0" err="1" smtClean="0">
                <a:latin typeface="+mn-ea"/>
              </a:rPr>
              <a:t>LinkList</a:t>
            </a: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>
                <a:latin typeface="+mn-ea"/>
              </a:rPr>
              <a:t>p=L-&gt;next;            //</a:t>
            </a:r>
            <a:r>
              <a:rPr lang="zh-CN" altLang="en-US" dirty="0">
                <a:latin typeface="+mn-ea"/>
              </a:rPr>
              <a:t>指向第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个数据元素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latin typeface="+mn-ea"/>
              </a:rPr>
              <a:t>        </a:t>
            </a:r>
            <a:r>
              <a:rPr lang="en-US" altLang="zh-CN" dirty="0">
                <a:latin typeface="+mn-ea"/>
              </a:rPr>
              <a:t>while(p &amp;&amp; p-&gt;</a:t>
            </a:r>
            <a:r>
              <a:rPr lang="en-US" altLang="zh-CN" dirty="0" err="1">
                <a:latin typeface="+mn-ea"/>
              </a:rPr>
              <a:t>data.num</a:t>
            </a:r>
            <a:r>
              <a:rPr lang="en-US" altLang="zh-CN" dirty="0">
                <a:latin typeface="+mn-ea"/>
              </a:rPr>
              <a:t> !=</a:t>
            </a:r>
            <a:r>
              <a:rPr lang="en-US" altLang="zh-CN" dirty="0" err="1">
                <a:latin typeface="+mn-ea"/>
              </a:rPr>
              <a:t>num</a:t>
            </a:r>
            <a:r>
              <a:rPr lang="en-US" altLang="zh-CN" dirty="0">
                <a:latin typeface="+mn-ea"/>
              </a:rPr>
              <a:t>) </a:t>
            </a:r>
            <a:endParaRPr lang="en-US" altLang="zh-CN" dirty="0" smtClean="0">
              <a:latin typeface="+mn-ea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     p=p-</a:t>
            </a:r>
            <a:r>
              <a:rPr lang="en-US" altLang="zh-CN" dirty="0">
                <a:latin typeface="+mn-ea"/>
              </a:rPr>
              <a:t>&gt;next; </a:t>
            </a:r>
            <a:r>
              <a:rPr lang="en-US" altLang="zh-CN" dirty="0" smtClean="0">
                <a:latin typeface="+mn-ea"/>
              </a:rPr>
              <a:t>   //</a:t>
            </a:r>
            <a:r>
              <a:rPr lang="zh-CN" altLang="en-US" dirty="0">
                <a:latin typeface="+mn-ea"/>
              </a:rPr>
              <a:t>如果给定学号不等于链表中的学号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>
                <a:latin typeface="+mn-ea"/>
              </a:rPr>
              <a:t>return p;   //</a:t>
            </a:r>
            <a:r>
              <a:rPr lang="zh-CN" altLang="en-US" dirty="0">
                <a:latin typeface="+mn-ea"/>
              </a:rPr>
              <a:t>返回指针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或指向</a:t>
            </a:r>
            <a:r>
              <a:rPr lang="zh-CN" altLang="en-US" dirty="0">
                <a:latin typeface="+mn-ea"/>
              </a:rPr>
              <a:t>结点，</a:t>
            </a:r>
            <a:r>
              <a:rPr lang="zh-CN" altLang="en-US" dirty="0" smtClean="0">
                <a:latin typeface="+mn-ea"/>
              </a:rPr>
              <a:t>或为</a:t>
            </a:r>
            <a:r>
              <a:rPr lang="en-US" altLang="zh-CN" dirty="0">
                <a:latin typeface="+mn-ea"/>
              </a:rPr>
              <a:t>NULL 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latin typeface="+mn-ea"/>
              </a:rPr>
              <a:t>} </a:t>
            </a:r>
            <a:r>
              <a:rPr 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</a:t>
            </a:r>
            <a:endParaRPr lang="zh-CN" altLang="en-US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543" y="1025526"/>
            <a:ext cx="710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8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3</a:t>
            </a:r>
            <a:r>
              <a:rPr lang="zh-CN" altLang="zh-CN" sz="2800" b="1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ea typeface="宋体" pitchFamily="2" charset="-122"/>
              </a:rPr>
              <a:t>学生信息管理系统</a:t>
            </a:r>
            <a:r>
              <a:rPr lang="en-US" altLang="zh-CN" sz="2800" b="1" dirty="0" smtClean="0">
                <a:ea typeface="宋体" pitchFamily="2" charset="-122"/>
              </a:rPr>
              <a:t>——</a:t>
            </a:r>
            <a:r>
              <a:rPr lang="zh-CN" altLang="en-US" sz="2800" b="1" dirty="0" smtClean="0">
                <a:ea typeface="宋体" pitchFamily="2" charset="-122"/>
              </a:rPr>
              <a:t>多值数据元素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7134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1510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1512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3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215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76241" y="1628800"/>
            <a:ext cx="8479606" cy="2880320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假设一个数据元素占用</a:t>
            </a:r>
            <a:r>
              <a:rPr lang="zh-CN" altLang="zh-CN" sz="2000" b="1" dirty="0" smtClean="0">
                <a:latin typeface="Bradley Hand ITC" pitchFamily="66" charset="0"/>
                <a:ea typeface="宋体" pitchFamily="2" charset="-122"/>
              </a:rPr>
              <a:t>l</a:t>
            </a:r>
            <a:r>
              <a:rPr lang="zh-CN" sz="2000" dirty="0" smtClean="0">
                <a:ea typeface="宋体" pitchFamily="2" charset="-122"/>
              </a:rPr>
              <a:t>个存储单元，第</a:t>
            </a:r>
            <a:r>
              <a:rPr lang="zh-CN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个存储单元作为数据元素的存储</a:t>
            </a:r>
            <a:r>
              <a:rPr lang="zh-CN" altLang="en-US" sz="2000" dirty="0" smtClean="0">
                <a:ea typeface="宋体" pitchFamily="2" charset="-122"/>
              </a:rPr>
              <a:t>地址</a:t>
            </a:r>
            <a:r>
              <a:rPr lang="zh-CN" sz="2000" dirty="0" smtClean="0">
                <a:ea typeface="宋体" pitchFamily="2" charset="-122"/>
              </a:rPr>
              <a:t>。</a:t>
            </a: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第</a:t>
            </a:r>
            <a:r>
              <a:rPr lang="zh-CN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个数据元素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的存储地址</a:t>
            </a:r>
            <a:r>
              <a:rPr lang="zh-CN" altLang="zh-CN" sz="2000" dirty="0" smtClean="0">
                <a:ea typeface="宋体" pitchFamily="2" charset="-122"/>
              </a:rPr>
              <a:t>——</a:t>
            </a:r>
            <a:r>
              <a:rPr lang="en-US" altLang="zh-CN" sz="2000" dirty="0" smtClean="0">
                <a:ea typeface="宋体" pitchFamily="2" charset="-122"/>
              </a:rPr>
              <a:t>LOC(a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r>
              <a:rPr lang="zh-CN" altLang="zh-CN" sz="2000" dirty="0" smtClean="0">
                <a:ea typeface="宋体" pitchFamily="2" charset="-122"/>
              </a:rPr>
              <a:t> </a:t>
            </a:r>
            <a:r>
              <a:rPr lang="zh-CN" sz="2000" dirty="0" smtClean="0">
                <a:ea typeface="宋体" pitchFamily="2" charset="-122"/>
              </a:rPr>
              <a:t>（基地址</a:t>
            </a:r>
            <a:r>
              <a:rPr lang="zh-CN" altLang="en-US" sz="2000" dirty="0" smtClean="0">
                <a:ea typeface="宋体" pitchFamily="2" charset="-122"/>
              </a:rPr>
              <a:t>，起始地址</a:t>
            </a:r>
            <a:r>
              <a:rPr lang="zh-CN" sz="2000" dirty="0" smtClean="0">
                <a:ea typeface="宋体" pitchFamily="2" charset="-122"/>
              </a:rPr>
              <a:t>）</a:t>
            </a: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第</a:t>
            </a:r>
            <a:r>
              <a:rPr lang="en-US" altLang="zh-CN" sz="2000" dirty="0" smtClean="0">
                <a:ea typeface="宋体" pitchFamily="2" charset="-122"/>
              </a:rPr>
              <a:t>2</a:t>
            </a:r>
            <a:r>
              <a:rPr lang="zh-CN" sz="2000" dirty="0" smtClean="0">
                <a:ea typeface="宋体" pitchFamily="2" charset="-122"/>
              </a:rPr>
              <a:t>个数据元素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zh-CN" sz="2000" dirty="0" smtClean="0">
                <a:ea typeface="宋体" pitchFamily="2" charset="-122"/>
              </a:rPr>
              <a:t>的存储地址</a:t>
            </a:r>
            <a:r>
              <a:rPr lang="zh-CN" altLang="zh-CN" sz="2000" dirty="0" smtClean="0">
                <a:ea typeface="宋体" pitchFamily="2" charset="-122"/>
              </a:rPr>
              <a:t>——</a:t>
            </a:r>
            <a:r>
              <a:rPr lang="en-US" altLang="zh-CN" sz="2000" dirty="0" smtClean="0">
                <a:ea typeface="宋体" pitchFamily="2" charset="-122"/>
              </a:rPr>
              <a:t>LOC(a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) +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zh-CN" altLang="zh-CN" sz="2000" b="1" dirty="0" smtClean="0">
                <a:latin typeface="Bradley Hand ITC" pitchFamily="66" charset="0"/>
                <a:ea typeface="宋体" pitchFamily="2" charset="-122"/>
              </a:rPr>
              <a:t>l</a:t>
            </a: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第</a:t>
            </a:r>
            <a:r>
              <a:rPr lang="en-US" altLang="zh-CN" sz="2000" dirty="0" smtClean="0">
                <a:ea typeface="宋体" pitchFamily="2" charset="-122"/>
              </a:rPr>
              <a:t> i </a:t>
            </a:r>
            <a:r>
              <a:rPr lang="zh-CN" sz="2000" dirty="0" smtClean="0">
                <a:ea typeface="宋体" pitchFamily="2" charset="-122"/>
              </a:rPr>
              <a:t>个数据元素</a:t>
            </a:r>
            <a:r>
              <a:rPr lang="en-US" altLang="zh-CN" sz="2000" dirty="0" err="1" smtClean="0">
                <a:ea typeface="宋体" pitchFamily="2" charset="-122"/>
              </a:rPr>
              <a:t>a</a:t>
            </a:r>
            <a:r>
              <a:rPr lang="en-US" altLang="zh-CN" sz="2000" baseline="-25000" dirty="0" err="1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的存储地址</a:t>
            </a:r>
            <a:r>
              <a:rPr lang="zh-CN" altLang="zh-CN" sz="2000" dirty="0" smtClean="0">
                <a:ea typeface="宋体" pitchFamily="2" charset="-122"/>
              </a:rPr>
              <a:t>——</a:t>
            </a:r>
            <a:r>
              <a:rPr lang="en-US" altLang="zh-CN" sz="2000" dirty="0" smtClean="0">
                <a:ea typeface="宋体" pitchFamily="2" charset="-122"/>
              </a:rPr>
              <a:t>LOC(a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)+(i-1)</a:t>
            </a:r>
            <a:r>
              <a:rPr lang="zh-CN" altLang="zh-CN" sz="2000" b="1" dirty="0" smtClean="0">
                <a:ea typeface="宋体" pitchFamily="2" charset="-122"/>
              </a:rPr>
              <a:t>×</a:t>
            </a:r>
            <a:r>
              <a:rPr lang="zh-CN" altLang="zh-CN" sz="2000" b="1" dirty="0" smtClean="0">
                <a:latin typeface="Bradley Hand ITC" pitchFamily="66" charset="0"/>
                <a:ea typeface="宋体" pitchFamily="2" charset="-122"/>
              </a:rPr>
              <a:t>l</a:t>
            </a: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sz="2000" dirty="0" smtClean="0">
                <a:ea typeface="宋体" pitchFamily="2" charset="-122"/>
              </a:rPr>
              <a:t>第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sz="2000" dirty="0" smtClean="0">
                <a:ea typeface="宋体" pitchFamily="2" charset="-122"/>
              </a:rPr>
              <a:t>个数据元素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n</a:t>
            </a:r>
            <a:r>
              <a:rPr lang="zh-CN" sz="2000" dirty="0" smtClean="0">
                <a:ea typeface="宋体" pitchFamily="2" charset="-122"/>
              </a:rPr>
              <a:t>的存储地址</a:t>
            </a:r>
            <a:r>
              <a:rPr lang="zh-CN" altLang="zh-CN" sz="2000" dirty="0" smtClean="0">
                <a:ea typeface="宋体" pitchFamily="2" charset="-122"/>
              </a:rPr>
              <a:t>——</a:t>
            </a:r>
            <a:r>
              <a:rPr lang="en-US" altLang="zh-CN" sz="2000" dirty="0" smtClean="0">
                <a:ea typeface="宋体" pitchFamily="2" charset="-122"/>
              </a:rPr>
              <a:t>LOC(a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)+(n-1)</a:t>
            </a:r>
            <a:r>
              <a:rPr lang="zh-CN" altLang="zh-CN" sz="2000" b="1" dirty="0" smtClean="0">
                <a:ea typeface="宋体" pitchFamily="2" charset="-122"/>
              </a:rPr>
              <a:t>×</a:t>
            </a:r>
            <a:r>
              <a:rPr lang="zh-CN" altLang="zh-CN" sz="2000" b="1" dirty="0" smtClean="0">
                <a:latin typeface="Bradley Hand ITC" pitchFamily="66" charset="0"/>
                <a:ea typeface="宋体" pitchFamily="2" charset="-122"/>
              </a:rPr>
              <a:t>l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114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4</a:t>
            </a:r>
            <a:r>
              <a:rPr lang="zh-CN" altLang="zh-CN" sz="2800" b="1" dirty="0" smtClean="0">
                <a:ea typeface="宋体" pitchFamily="2" charset="-122"/>
              </a:rPr>
              <a:t>.1  线性表的</a:t>
            </a:r>
            <a:r>
              <a:rPr lang="zh-CN" altLang="en-US" sz="2800" b="1" dirty="0" smtClean="0">
                <a:ea typeface="宋体" pitchFamily="2" charset="-122"/>
              </a:rPr>
              <a:t>顺序存储表示</a:t>
            </a:r>
            <a:endParaRPr lang="zh-CN" altLang="en-US" sz="2800" dirty="0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4" y="4725144"/>
            <a:ext cx="825900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253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253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2253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88114" y="1772816"/>
            <a:ext cx="8272318" cy="1584176"/>
          </a:xfrm>
        </p:spPr>
        <p:txBody>
          <a:bodyPr/>
          <a:lstStyle/>
          <a:p>
            <a:pPr marL="358775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ea typeface="宋体" pitchFamily="2" charset="-122"/>
              </a:rPr>
              <a:t>要点小结</a:t>
            </a:r>
            <a:r>
              <a:rPr lang="zh-CN" sz="2000" b="1" dirty="0" smtClean="0">
                <a:ea typeface="宋体" pitchFamily="2" charset="-122"/>
              </a:rPr>
              <a:t>：</a:t>
            </a:r>
          </a:p>
          <a:p>
            <a:pPr marL="358775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</a:t>
            </a:r>
            <a:r>
              <a:rPr 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）用一维数组存储线性表的数据元素，数组下标从</a:t>
            </a:r>
            <a:r>
              <a:rPr lang="en-US" altLang="zh-CN" sz="2000" dirty="0" smtClean="0">
                <a:ea typeface="宋体" pitchFamily="2" charset="-122"/>
              </a:rPr>
              <a:t>0</a:t>
            </a:r>
            <a:r>
              <a:rPr lang="zh-CN" sz="2000" dirty="0" smtClean="0">
                <a:ea typeface="宋体" pitchFamily="2" charset="-122"/>
              </a:rPr>
              <a:t>开始，数据元素的编号从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开始。第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个数据元素的数组下标</a:t>
            </a:r>
            <a:r>
              <a:rPr lang="zh-CN" altLang="en-US" sz="2000" dirty="0" smtClean="0">
                <a:ea typeface="宋体" pitchFamily="2" charset="-122"/>
              </a:rPr>
              <a:t>为</a:t>
            </a:r>
            <a:r>
              <a:rPr lang="en-US" altLang="zh-CN" sz="2000" dirty="0" smtClean="0">
                <a:ea typeface="宋体" pitchFamily="2" charset="-122"/>
              </a:rPr>
              <a:t>(i-1)</a:t>
            </a:r>
            <a:r>
              <a:rPr lang="zh-CN" altLang="zh-CN" sz="2000" dirty="0" smtClean="0">
                <a:ea typeface="宋体" pitchFamily="2" charset="-122"/>
              </a:rPr>
              <a:t> </a:t>
            </a:r>
            <a:r>
              <a:rPr lang="zh-CN" sz="2000" dirty="0" smtClean="0">
                <a:ea typeface="宋体" pitchFamily="2" charset="-122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114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4</a:t>
            </a:r>
            <a:r>
              <a:rPr lang="zh-CN" altLang="zh-CN" sz="2800" b="1" dirty="0" smtClean="0">
                <a:ea typeface="宋体" pitchFamily="2" charset="-122"/>
              </a:rPr>
              <a:t>.1  线性表的</a:t>
            </a:r>
            <a:r>
              <a:rPr lang="zh-CN" altLang="en-US" sz="2800" b="1" dirty="0" smtClean="0">
                <a:ea typeface="宋体" pitchFamily="2" charset="-122"/>
              </a:rPr>
              <a:t>顺序存储表示</a:t>
            </a:r>
            <a:endParaRPr lang="zh-CN" altLang="en-US" sz="2800" dirty="0"/>
          </a:p>
        </p:txBody>
      </p:sp>
      <p:sp>
        <p:nvSpPr>
          <p:cNvPr id="12" name="Rectangle 148"/>
          <p:cNvSpPr txBox="1">
            <a:spLocks noChangeArrowheads="1"/>
          </p:cNvSpPr>
          <p:nvPr/>
        </p:nvSpPr>
        <p:spPr bwMode="auto">
          <a:xfrm>
            <a:off x="323528" y="3501008"/>
            <a:ext cx="827231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2</a:t>
            </a:r>
            <a:r>
              <a:rPr lang="zh-CN" sz="2000" dirty="0" smtClean="0">
                <a:ea typeface="宋体" pitchFamily="2" charset="-122"/>
              </a:rPr>
              <a:t>）</a:t>
            </a:r>
            <a:r>
              <a:rPr lang="zh-CN" sz="2000" b="1" dirty="0" smtClean="0">
                <a:ea typeface="宋体" pitchFamily="2" charset="-122"/>
              </a:rPr>
              <a:t>基址</a:t>
            </a:r>
            <a:r>
              <a:rPr lang="en-US" altLang="zh-CN" sz="2000" dirty="0" err="1" smtClean="0">
                <a:ea typeface="宋体" pitchFamily="2" charset="-122"/>
              </a:rPr>
              <a:t>Loc</a:t>
            </a:r>
            <a:r>
              <a:rPr lang="en-US" altLang="zh-CN" sz="2000" dirty="0" smtClean="0">
                <a:ea typeface="宋体" pitchFamily="2" charset="-122"/>
              </a:rPr>
              <a:t>(a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r>
              <a:rPr lang="zh-CN" altLang="en-US" sz="2000" dirty="0" smtClean="0">
                <a:ea typeface="宋体" pitchFamily="2" charset="-122"/>
              </a:rPr>
              <a:t>加上一个常数，得到其它数据元素的存储地址，因此可以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直接存取（</a:t>
            </a:r>
            <a:r>
              <a:rPr lang="zh-CN" sz="2000" b="1" dirty="0" smtClean="0">
                <a:solidFill>
                  <a:srgbClr val="FF0000"/>
                </a:solidFill>
                <a:ea typeface="宋体" pitchFamily="2" charset="-122"/>
              </a:rPr>
              <a:t>随机存取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）</a:t>
            </a:r>
            <a:r>
              <a:rPr lang="zh-CN" sz="2000" dirty="0" smtClean="0">
                <a:ea typeface="宋体" pitchFamily="2" charset="-122"/>
              </a:rPr>
              <a:t>线性表中的数据元素。</a:t>
            </a:r>
            <a:endParaRPr lang="en-US" altLang="zh-CN" sz="2000" dirty="0" smtClean="0">
              <a:ea typeface="宋体" pitchFamily="2" charset="-122"/>
            </a:endParaRPr>
          </a:p>
          <a:p>
            <a:pPr marL="358775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3" name="Rectangle 148"/>
          <p:cNvSpPr txBox="1">
            <a:spLocks noChangeArrowheads="1"/>
          </p:cNvSpPr>
          <p:nvPr/>
        </p:nvSpPr>
        <p:spPr bwMode="auto">
          <a:xfrm>
            <a:off x="435841" y="4869160"/>
            <a:ext cx="827231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 smtClean="0">
                <a:ea typeface="宋体" pitchFamily="2" charset="-122"/>
              </a:rPr>
              <a:t>    （</a:t>
            </a:r>
            <a:r>
              <a:rPr lang="en-US" altLang="zh-CN" sz="2000" dirty="0" smtClean="0">
                <a:ea typeface="宋体" pitchFamily="2" charset="-122"/>
              </a:rPr>
              <a:t>3</a:t>
            </a:r>
            <a:r>
              <a:rPr lang="zh-CN" altLang="en-US" sz="2000" dirty="0" smtClean="0">
                <a:ea typeface="宋体" pitchFamily="2" charset="-122"/>
              </a:rPr>
              <a:t>）</a:t>
            </a:r>
            <a:r>
              <a:rPr lang="zh-CN" sz="2000" dirty="0" smtClean="0">
                <a:ea typeface="宋体" pitchFamily="2" charset="-122"/>
              </a:rPr>
              <a:t>问题</a:t>
            </a:r>
            <a:r>
              <a:rPr lang="zh-CN" altLang="en-US" sz="2000" dirty="0" smtClean="0">
                <a:ea typeface="宋体" pitchFamily="2" charset="-122"/>
              </a:rPr>
              <a:t>规模</a:t>
            </a:r>
            <a:r>
              <a:rPr lang="zh-CN" sz="2000" dirty="0" smtClean="0">
                <a:ea typeface="宋体" pitchFamily="2" charset="-122"/>
              </a:rPr>
              <a:t>不同，所需存储空间也不同，要求线性表的长度可变。</a:t>
            </a:r>
            <a:r>
              <a:rPr lang="zh-CN" altLang="en-US" sz="2000" dirty="0" smtClean="0">
                <a:ea typeface="宋体" pitchFamily="2" charset="-122"/>
              </a:rPr>
              <a:t>在</a:t>
            </a:r>
            <a:r>
              <a:rPr lang="en-US" altLang="zh-CN" sz="2000" dirty="0" smtClean="0">
                <a:ea typeface="宋体" pitchFamily="2" charset="-122"/>
              </a:rPr>
              <a:t>C</a:t>
            </a:r>
            <a:r>
              <a:rPr lang="zh-CN" sz="2000" dirty="0" smtClean="0">
                <a:ea typeface="宋体" pitchFamily="2" charset="-122"/>
              </a:rPr>
              <a:t>语言中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sz="2000" dirty="0" smtClean="0">
                <a:ea typeface="宋体" pitchFamily="2" charset="-122"/>
              </a:rPr>
              <a:t>用动态数组来实现。</a:t>
            </a:r>
            <a:endParaRPr lang="zh-CN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355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355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215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7756503" cy="3024336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itchFamily="2" charset="-122"/>
              </a:rPr>
              <a:t>    存储结构定义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——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itchFamily="2" charset="-122"/>
              </a:rPr>
              <a:t>动态数组：</a:t>
            </a:r>
            <a:r>
              <a:rPr lang="en-US" sz="2000" b="1" dirty="0" smtClean="0">
                <a:solidFill>
                  <a:srgbClr val="0070C0"/>
                </a:solidFill>
              </a:rPr>
              <a:t>  </a:t>
            </a: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#define   MAXSIZE  100      //</a:t>
            </a:r>
            <a:r>
              <a:rPr lang="zh-CN" altLang="en-US" sz="2000" dirty="0" smtClean="0">
                <a:solidFill>
                  <a:srgbClr val="C00000"/>
                </a:solidFill>
              </a:rPr>
              <a:t>最大元素个数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err="1">
                <a:solidFill>
                  <a:srgbClr val="00B050"/>
                </a:solidFill>
              </a:rPr>
              <a:t>typedef</a:t>
            </a:r>
            <a:r>
              <a:rPr lang="en-US" altLang="zh-CN" sz="2000" dirty="0">
                <a:solidFill>
                  <a:srgbClr val="00B050"/>
                </a:solidFill>
              </a:rPr>
              <a:t>  char   </a:t>
            </a:r>
            <a:r>
              <a:rPr lang="en-US" altLang="zh-CN" sz="2000" dirty="0" err="1">
                <a:solidFill>
                  <a:srgbClr val="00B050"/>
                </a:solidFill>
              </a:rPr>
              <a:t>ElemType</a:t>
            </a:r>
            <a:r>
              <a:rPr lang="en-US" altLang="zh-CN" sz="2000" dirty="0">
                <a:solidFill>
                  <a:srgbClr val="00B050"/>
                </a:solidFill>
              </a:rPr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 //</a:t>
            </a:r>
            <a:r>
              <a:rPr lang="zh-CN" altLang="en-US" sz="2000" dirty="0" smtClean="0">
                <a:solidFill>
                  <a:srgbClr val="00B050"/>
                </a:solidFill>
              </a:rPr>
              <a:t>数据元素可为字符型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typedef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struct</a:t>
            </a:r>
            <a:endParaRPr lang="zh-CN" altLang="zh-CN" sz="2000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{   </a:t>
            </a: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  </a:t>
            </a:r>
            <a:r>
              <a:rPr lang="en-US" altLang="zh-CN" sz="2000" dirty="0" err="1" smtClean="0">
                <a:solidFill>
                  <a:srgbClr val="00B050"/>
                </a:solidFill>
                <a:ea typeface="宋体" pitchFamily="2" charset="-122"/>
              </a:rPr>
              <a:t>ElemType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*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elem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;        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sz="2000" dirty="0" smtClean="0">
                <a:ea typeface="宋体" pitchFamily="2" charset="-122"/>
              </a:rPr>
              <a:t>指针变量，</a:t>
            </a:r>
            <a:r>
              <a:rPr lang="zh-CN" altLang="en-US" sz="2000" dirty="0" smtClean="0">
                <a:ea typeface="宋体" pitchFamily="2" charset="-122"/>
              </a:rPr>
              <a:t>动态数组；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</a:t>
            </a:r>
            <a:endParaRPr lang="en-US" altLang="zh-CN" sz="2000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  length;                  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sz="2000" dirty="0" smtClean="0">
                <a:ea typeface="宋体" pitchFamily="2" charset="-122"/>
              </a:rPr>
              <a:t>当前元素个数</a:t>
            </a: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}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SqList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;                           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zh-CN" altLang="en-US" sz="2000" dirty="0" smtClean="0">
                <a:ea typeface="宋体" pitchFamily="2" charset="-122"/>
              </a:rPr>
              <a:t>是</a:t>
            </a:r>
            <a:r>
              <a:rPr lang="zh-CN" sz="2000" dirty="0" smtClean="0">
                <a:ea typeface="宋体" pitchFamily="2" charset="-122"/>
              </a:rPr>
              <a:t>类型名，不是变量名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114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4</a:t>
            </a:r>
            <a:r>
              <a:rPr lang="zh-CN" altLang="zh-CN" sz="2800" b="1" dirty="0" smtClean="0">
                <a:ea typeface="宋体" pitchFamily="2" charset="-122"/>
              </a:rPr>
              <a:t>.1  线性表的</a:t>
            </a:r>
            <a:r>
              <a:rPr lang="zh-CN" altLang="en-US" sz="2800" b="1" dirty="0" smtClean="0">
                <a:ea typeface="宋体" pitchFamily="2" charset="-122"/>
              </a:rPr>
              <a:t>顺序存储表示</a:t>
            </a:r>
            <a:endParaRPr lang="zh-CN" altLang="en-US" sz="2800" dirty="0"/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357158" y="5143512"/>
            <a:ext cx="833181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 </a:t>
            </a:r>
            <a:r>
              <a:rPr lang="en-US" altLang="zh-CN" sz="2000" b="1" dirty="0" err="1" smtClean="0">
                <a:ea typeface="宋体" pitchFamily="2" charset="-122"/>
              </a:rPr>
              <a:t>ElemType</a:t>
            </a:r>
            <a:r>
              <a:rPr lang="zh-CN" sz="2000" b="1" dirty="0" smtClean="0">
                <a:ea typeface="宋体" pitchFamily="2" charset="-122"/>
              </a:rPr>
              <a:t>泛指一般数据类型，</a:t>
            </a:r>
            <a:r>
              <a:rPr lang="zh-CN" altLang="en-US" sz="2000" b="1" dirty="0" smtClean="0">
                <a:ea typeface="宋体" pitchFamily="2" charset="-122"/>
              </a:rPr>
              <a:t>在</a:t>
            </a:r>
            <a:r>
              <a:rPr lang="zh-CN" sz="2000" b="1" dirty="0" smtClean="0">
                <a:ea typeface="宋体" pitchFamily="2" charset="-122"/>
              </a:rPr>
              <a:t>程序中</a:t>
            </a:r>
            <a:r>
              <a:rPr lang="zh-CN" altLang="en-US" sz="2000" b="1" dirty="0" smtClean="0">
                <a:ea typeface="宋体" pitchFamily="2" charset="-122"/>
              </a:rPr>
              <a:t>，指定</a:t>
            </a:r>
            <a:r>
              <a:rPr lang="zh-CN" sz="2000" b="1" dirty="0" smtClean="0">
                <a:ea typeface="宋体" pitchFamily="2" charset="-122"/>
              </a:rPr>
              <a:t>具体</a:t>
            </a:r>
            <a:r>
              <a:rPr lang="zh-CN" altLang="en-US" sz="2000" b="1" dirty="0" smtClean="0">
                <a:ea typeface="宋体" pitchFamily="2" charset="-122"/>
              </a:rPr>
              <a:t>的</a:t>
            </a:r>
            <a:r>
              <a:rPr lang="zh-CN" sz="2000" b="1" dirty="0" smtClean="0">
                <a:ea typeface="宋体" pitchFamily="2" charset="-122"/>
              </a:rPr>
              <a:t>数据类型，</a:t>
            </a:r>
            <a:r>
              <a:rPr lang="zh-CN" altLang="en-US" sz="2000" b="1" dirty="0" smtClean="0">
                <a:ea typeface="宋体" pitchFamily="2" charset="-122"/>
              </a:rPr>
              <a:t>可以是基本类型（</a:t>
            </a:r>
            <a:r>
              <a:rPr lang="en-US" altLang="zh-CN" sz="2000" b="1" dirty="0" err="1" smtClean="0">
                <a:ea typeface="宋体" pitchFamily="2" charset="-122"/>
              </a:rPr>
              <a:t>int</a:t>
            </a:r>
            <a:r>
              <a:rPr lang="zh-CN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char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float</a:t>
            </a:r>
            <a:r>
              <a:rPr lang="zh-CN" altLang="en-US" sz="2000" b="1" dirty="0" smtClean="0">
                <a:ea typeface="宋体" pitchFamily="2" charset="-122"/>
              </a:rPr>
              <a:t>等），或者是用户定义的类型（结构体）</a:t>
            </a:r>
            <a:r>
              <a:rPr lang="zh-CN" sz="2000" b="1" dirty="0" smtClean="0">
                <a:ea typeface="宋体" pitchFamily="2" charset="-122"/>
              </a:rPr>
              <a:t>。</a:t>
            </a:r>
            <a:r>
              <a:rPr lang="zh-CN" altLang="zh-CN" sz="2000" b="1" dirty="0">
                <a:ea typeface="宋体" pitchFamily="2" charset="-122"/>
              </a:rPr>
              <a:t>指针</a:t>
            </a:r>
            <a:r>
              <a:rPr lang="en-US" altLang="zh-CN" sz="2000" b="1" dirty="0" err="1" smtClean="0"/>
              <a:t>e</a:t>
            </a:r>
            <a:r>
              <a:rPr lang="en-US" altLang="zh-CN" sz="2000" b="1" dirty="0" err="1" smtClean="0">
                <a:ea typeface="宋体" pitchFamily="2" charset="-122"/>
              </a:rPr>
              <a:t>lem</a:t>
            </a:r>
            <a:r>
              <a:rPr lang="zh-CN" sz="2000" b="1" dirty="0" smtClean="0">
                <a:ea typeface="宋体" pitchFamily="2" charset="-122"/>
              </a:rPr>
              <a:t>指向线性表的基址，通过基址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随机存取</a:t>
            </a:r>
            <a:r>
              <a:rPr lang="zh-CN" sz="2000" b="1" dirty="0" smtClean="0">
                <a:ea typeface="宋体" pitchFamily="2" charset="-122"/>
              </a:rPr>
              <a:t>数据元素。</a:t>
            </a:r>
            <a:r>
              <a:rPr lang="zh-CN" altLang="en-US" sz="2000" b="1" dirty="0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907" y="548679"/>
            <a:ext cx="3711021" cy="925683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教学安排：</a:t>
            </a:r>
            <a:endParaRPr lang="en-GB" altLang="zh-CN" sz="36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132856"/>
            <a:ext cx="7992888" cy="2808138"/>
          </a:xfrm>
        </p:spPr>
        <p:txBody>
          <a:bodyPr/>
          <a:lstStyle/>
          <a:p>
            <a:pPr marL="36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【教学重点】</a:t>
            </a:r>
            <a:r>
              <a:rPr lang="zh-CN" altLang="zh-CN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顺序结构</a:t>
            </a:r>
            <a:r>
              <a:rPr lang="zh-CN" altLang="zh-CN" sz="2800" kern="100" dirty="0">
                <a:latin typeface="幼圆" pitchFamily="49" charset="-122"/>
                <a:ea typeface="幼圆" pitchFamily="49" charset="-122"/>
                <a:cs typeface="Times New Roman"/>
              </a:rPr>
              <a:t>，</a:t>
            </a:r>
            <a:r>
              <a:rPr lang="zh-CN" altLang="zh-CN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链式结构</a:t>
            </a:r>
            <a:r>
              <a:rPr lang="zh-CN" altLang="zh-CN" sz="2800" kern="100" dirty="0">
                <a:latin typeface="幼圆" pitchFamily="49" charset="-122"/>
                <a:ea typeface="幼圆" pitchFamily="49" charset="-122"/>
                <a:cs typeface="Times New Roman"/>
              </a:rPr>
              <a:t>，基本</a:t>
            </a:r>
            <a:r>
              <a:rPr lang="zh-CN" altLang="zh-CN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操作</a:t>
            </a:r>
            <a:endParaRPr lang="zh-CN" altLang="zh-CN" sz="2800" kern="100" dirty="0">
              <a:latin typeface="幼圆" pitchFamily="49" charset="-122"/>
              <a:ea typeface="幼圆" pitchFamily="49" charset="-122"/>
              <a:cs typeface="Times New Roman"/>
            </a:endParaRPr>
          </a:p>
          <a:p>
            <a:pPr marL="36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【教学难点】</a:t>
            </a:r>
            <a:r>
              <a:rPr lang="zh-CN" altLang="zh-CN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链式结构</a:t>
            </a:r>
            <a:r>
              <a:rPr lang="zh-CN" altLang="zh-CN" sz="2800" kern="100" dirty="0">
                <a:latin typeface="幼圆" pitchFamily="49" charset="-122"/>
                <a:ea typeface="幼圆" pitchFamily="49" charset="-122"/>
                <a:cs typeface="Times New Roman"/>
              </a:rPr>
              <a:t>，双向链表</a:t>
            </a:r>
            <a:r>
              <a:rPr lang="zh-CN" altLang="zh-CN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，应用</a:t>
            </a:r>
            <a:r>
              <a:rPr lang="zh-CN" altLang="en-US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举例</a:t>
            </a:r>
            <a:endParaRPr lang="zh-CN" altLang="zh-CN" sz="2800" kern="100" dirty="0">
              <a:latin typeface="幼圆" pitchFamily="49" charset="-122"/>
              <a:ea typeface="幼圆" pitchFamily="49" charset="-122"/>
              <a:cs typeface="Times New Roman"/>
            </a:endParaRPr>
          </a:p>
          <a:p>
            <a:pPr marL="36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【课外作业】</a:t>
            </a:r>
            <a:r>
              <a:rPr lang="zh-CN" altLang="en-US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概念</a:t>
            </a:r>
            <a:r>
              <a:rPr lang="zh-CN" altLang="zh-CN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选择，</a:t>
            </a:r>
            <a:r>
              <a:rPr lang="zh-CN" altLang="en-US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算法</a:t>
            </a:r>
            <a:r>
              <a:rPr lang="zh-CN" altLang="zh-CN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设计</a:t>
            </a:r>
            <a:endParaRPr lang="en-US" altLang="zh-CN" sz="2800" kern="100" dirty="0" smtClean="0">
              <a:latin typeface="幼圆" pitchFamily="49" charset="-122"/>
              <a:ea typeface="幼圆" pitchFamily="49" charset="-122"/>
              <a:cs typeface="Times New Roman"/>
            </a:endParaRPr>
          </a:p>
          <a:p>
            <a:pPr marL="36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【上机实践】</a:t>
            </a:r>
            <a:r>
              <a:rPr lang="zh-CN" altLang="en-US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算法</a:t>
            </a:r>
            <a:r>
              <a:rPr lang="zh-CN" altLang="zh-CN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验证，</a:t>
            </a:r>
            <a:r>
              <a:rPr lang="zh-CN" altLang="en-US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算法</a:t>
            </a:r>
            <a:r>
              <a:rPr lang="zh-CN" altLang="zh-CN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设计，</a:t>
            </a:r>
            <a:r>
              <a:rPr lang="zh-CN" altLang="en-US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编程实现</a:t>
            </a:r>
            <a:r>
              <a:rPr lang="en-US" altLang="zh-CN" sz="2800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   </a:t>
            </a:r>
            <a:endParaRPr lang="zh-CN" altLang="zh-CN" sz="2800" b="1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338" y="1700213"/>
            <a:ext cx="5364162" cy="71437"/>
            <a:chOff x="0" y="1943"/>
            <a:chExt cx="2818" cy="78"/>
          </a:xfrm>
        </p:grpSpPr>
        <p:sp>
          <p:nvSpPr>
            <p:cNvPr id="614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355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355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7338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215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7756503" cy="4032448"/>
          </a:xfrm>
        </p:spPr>
        <p:txBody>
          <a:bodyPr/>
          <a:lstStyle/>
          <a:p>
            <a:pPr marL="18000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rgbClr val="00B0F0"/>
                </a:solidFill>
                <a:ea typeface="宋体" pitchFamily="2" charset="-122"/>
              </a:rPr>
              <a:t>存储结构定义</a:t>
            </a:r>
            <a:r>
              <a:rPr lang="en-US" altLang="zh-CN" sz="2000" b="1" dirty="0" smtClean="0">
                <a:solidFill>
                  <a:srgbClr val="00B0F0"/>
                </a:solidFill>
                <a:ea typeface="宋体" pitchFamily="2" charset="-122"/>
              </a:rPr>
              <a:t>——</a:t>
            </a:r>
            <a:r>
              <a:rPr lang="zh-CN" altLang="en-US" sz="2000" b="1" dirty="0" smtClean="0">
                <a:solidFill>
                  <a:srgbClr val="00B0F0"/>
                </a:solidFill>
                <a:ea typeface="宋体" pitchFamily="2" charset="-122"/>
              </a:rPr>
              <a:t>静态数组：</a:t>
            </a:r>
            <a:r>
              <a:rPr lang="en-US" sz="2000" b="1" dirty="0" smtClean="0">
                <a:solidFill>
                  <a:srgbClr val="00B0F0"/>
                </a:solidFill>
              </a:rPr>
              <a:t>  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#define   MAXSIZE  100   //</a:t>
            </a:r>
            <a:r>
              <a:rPr lang="zh-CN" altLang="en-US" sz="2000" dirty="0">
                <a:solidFill>
                  <a:srgbClr val="C00000"/>
                </a:solidFill>
              </a:rPr>
              <a:t>最大元素个数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18000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err="1" smtClean="0">
                <a:solidFill>
                  <a:srgbClr val="00B050"/>
                </a:solidFill>
              </a:rPr>
              <a:t>typedef</a:t>
            </a:r>
            <a:r>
              <a:rPr lang="en-US" sz="2000" dirty="0" smtClean="0">
                <a:solidFill>
                  <a:srgbClr val="00B050"/>
                </a:solidFill>
              </a:rPr>
              <a:t>  </a:t>
            </a:r>
            <a:r>
              <a:rPr lang="en-US" sz="2000" dirty="0" err="1" smtClean="0">
                <a:solidFill>
                  <a:srgbClr val="00B050"/>
                </a:solidFill>
              </a:rPr>
              <a:t>struct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  <a:p>
            <a:pPr marL="18000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00B050"/>
                </a:solidFill>
              </a:rPr>
              <a:t> { </a:t>
            </a:r>
            <a:r>
              <a:rPr lang="en-US" sz="2000" dirty="0" smtClean="0">
                <a:solidFill>
                  <a:srgbClr val="00B050"/>
                </a:solidFill>
              </a:rPr>
              <a:t>  </a:t>
            </a:r>
            <a:r>
              <a:rPr lang="en-US" sz="2000" dirty="0" err="1" smtClean="0">
                <a:solidFill>
                  <a:srgbClr val="00B050"/>
                </a:solidFill>
              </a:rPr>
              <a:t>int</a:t>
            </a:r>
            <a:r>
              <a:rPr lang="en-US" sz="2000" dirty="0" smtClean="0">
                <a:solidFill>
                  <a:srgbClr val="00B050"/>
                </a:solidFill>
              </a:rPr>
              <a:t>    </a:t>
            </a:r>
            <a:r>
              <a:rPr lang="en-US" sz="2000" dirty="0" err="1">
                <a:solidFill>
                  <a:srgbClr val="00B050"/>
                </a:solidFill>
              </a:rPr>
              <a:t>num</a:t>
            </a:r>
            <a:r>
              <a:rPr lang="en-US" sz="2000" dirty="0">
                <a:solidFill>
                  <a:srgbClr val="00B050"/>
                </a:solidFill>
              </a:rPr>
              <a:t>;          </a:t>
            </a:r>
            <a:r>
              <a:rPr lang="en-US" sz="2000" dirty="0" smtClean="0">
                <a:solidFill>
                  <a:srgbClr val="00B050"/>
                </a:solidFill>
              </a:rPr>
              <a:t>     // </a:t>
            </a:r>
            <a:r>
              <a:rPr lang="zh-CN" altLang="en-US" sz="2000" dirty="0">
                <a:solidFill>
                  <a:srgbClr val="00B050"/>
                </a:solidFill>
              </a:rPr>
              <a:t>学号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     char   </a:t>
            </a:r>
            <a:r>
              <a:rPr lang="en-US" sz="2000" dirty="0">
                <a:solidFill>
                  <a:srgbClr val="00B050"/>
                </a:solidFill>
              </a:rPr>
              <a:t>name[10];     // </a:t>
            </a:r>
            <a:r>
              <a:rPr lang="zh-CN" altLang="en-US" sz="2000" dirty="0">
                <a:solidFill>
                  <a:srgbClr val="00B050"/>
                </a:solidFill>
              </a:rPr>
              <a:t>姓名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     short  </a:t>
            </a:r>
            <a:r>
              <a:rPr lang="en-US" sz="2000" dirty="0">
                <a:solidFill>
                  <a:srgbClr val="00B050"/>
                </a:solidFill>
              </a:rPr>
              <a:t>score;        </a:t>
            </a:r>
            <a:r>
              <a:rPr lang="en-US" sz="2000" dirty="0" smtClean="0">
                <a:solidFill>
                  <a:srgbClr val="00B050"/>
                </a:solidFill>
              </a:rPr>
              <a:t>   // </a:t>
            </a:r>
            <a:r>
              <a:rPr lang="zh-CN" altLang="en-US" sz="2000" dirty="0">
                <a:solidFill>
                  <a:srgbClr val="00B050"/>
                </a:solidFill>
              </a:rPr>
              <a:t>成绩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} </a:t>
            </a:r>
            <a:r>
              <a:rPr lang="en-US" sz="2000" dirty="0" err="1" smtClean="0">
                <a:solidFill>
                  <a:srgbClr val="00B050"/>
                </a:solidFill>
              </a:rPr>
              <a:t>ElemType</a:t>
            </a:r>
            <a:r>
              <a:rPr lang="en-US" sz="2000" dirty="0">
                <a:solidFill>
                  <a:srgbClr val="00B050"/>
                </a:solidFill>
              </a:rPr>
              <a:t>;              </a:t>
            </a:r>
            <a:r>
              <a:rPr lang="en-US" sz="2000" dirty="0" smtClean="0">
                <a:solidFill>
                  <a:srgbClr val="00B050"/>
                </a:solidFill>
              </a:rPr>
              <a:t> // </a:t>
            </a:r>
            <a:r>
              <a:rPr lang="en-US" sz="2000" dirty="0" err="1">
                <a:solidFill>
                  <a:srgbClr val="00B050"/>
                </a:solidFill>
              </a:rPr>
              <a:t>ElemType</a:t>
            </a:r>
            <a:r>
              <a:rPr lang="zh-CN" altLang="en-US" sz="2000" dirty="0">
                <a:solidFill>
                  <a:srgbClr val="00B050"/>
                </a:solidFill>
              </a:rPr>
              <a:t>为类型</a:t>
            </a:r>
            <a:r>
              <a:rPr lang="zh-CN" altLang="en-US" sz="2000" dirty="0" smtClean="0">
                <a:solidFill>
                  <a:srgbClr val="00B050"/>
                </a:solidFill>
              </a:rPr>
              <a:t>名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18000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typedef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struct</a:t>
            </a:r>
            <a:endParaRPr lang="zh-CN" altLang="zh-CN" sz="2000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18000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{   </a:t>
            </a:r>
            <a:r>
              <a:rPr lang="en-US" altLang="zh-CN" sz="2000" dirty="0" err="1" smtClean="0">
                <a:solidFill>
                  <a:srgbClr val="00B050"/>
                </a:solidFill>
                <a:ea typeface="宋体" pitchFamily="2" charset="-122"/>
              </a:rPr>
              <a:t>ElemType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elem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[</a:t>
            </a:r>
            <a:r>
              <a:rPr lang="en-US" altLang="zh-CN" sz="2000" dirty="0">
                <a:solidFill>
                  <a:srgbClr val="C00000"/>
                </a:solidFill>
              </a:rPr>
              <a:t>MAXSIZE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];   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 smtClean="0">
                <a:ea typeface="宋体" pitchFamily="2" charset="-122"/>
              </a:rPr>
              <a:t>静态数组；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</a:t>
            </a:r>
            <a:endParaRPr lang="en-US" altLang="zh-CN" sz="2000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18000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  length;                              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sz="2000" dirty="0" smtClean="0">
                <a:ea typeface="宋体" pitchFamily="2" charset="-122"/>
              </a:rPr>
              <a:t>当前元素个数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}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SqList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;                                      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zh-CN" altLang="en-US" sz="2000" dirty="0" smtClean="0">
                <a:ea typeface="宋体" pitchFamily="2" charset="-122"/>
              </a:rPr>
              <a:t>是</a:t>
            </a:r>
            <a:r>
              <a:rPr lang="zh-CN" sz="2000" dirty="0" smtClean="0">
                <a:ea typeface="宋体" pitchFamily="2" charset="-122"/>
              </a:rPr>
              <a:t>类型名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114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4</a:t>
            </a:r>
            <a:r>
              <a:rPr lang="zh-CN" altLang="zh-CN" sz="2800" b="1" dirty="0" smtClean="0">
                <a:ea typeface="宋体" pitchFamily="2" charset="-122"/>
              </a:rPr>
              <a:t>.1  线性表的</a:t>
            </a:r>
            <a:r>
              <a:rPr lang="zh-CN" altLang="en-US" sz="2800" b="1" dirty="0" smtClean="0">
                <a:ea typeface="宋体" pitchFamily="2" charset="-122"/>
              </a:rPr>
              <a:t>顺序存储表示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607031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数据元素的类型为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ElemType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——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结构体类型。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6494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31750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1752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18" name="Rectangle 148"/>
          <p:cNvSpPr txBox="1">
            <a:spLocks noChangeArrowheads="1"/>
          </p:cNvSpPr>
          <p:nvPr/>
        </p:nvSpPr>
        <p:spPr bwMode="auto">
          <a:xfrm>
            <a:off x="376917" y="1124744"/>
            <a:ext cx="6673459" cy="58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用数组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下标访问</a:t>
            </a:r>
            <a:r>
              <a:rPr lang="zh-CN" altLang="zh-CN" b="1" dirty="0" smtClean="0">
                <a:solidFill>
                  <a:srgbClr val="C00000"/>
                </a:solidFill>
              </a:rPr>
              <a:t>数据元素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              </a:t>
            </a:r>
            <a:endParaRPr lang="zh-CN" altLang="en-US" b="1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0648866"/>
              </p:ext>
            </p:extLst>
          </p:nvPr>
        </p:nvGraphicFramePr>
        <p:xfrm>
          <a:off x="501044" y="1844824"/>
          <a:ext cx="8141912" cy="13681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0825"/>
                <a:gridCol w="1305307"/>
                <a:gridCol w="1342029"/>
                <a:gridCol w="634328"/>
                <a:gridCol w="1496183"/>
                <a:gridCol w="504056"/>
                <a:gridCol w="1589184"/>
              </a:tblGrid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元素</a:t>
                      </a:r>
                      <a:r>
                        <a:rPr lang="zh-CN" sz="2000" kern="100" dirty="0" smtClean="0">
                          <a:effectLst/>
                        </a:rPr>
                        <a:t>编号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数组下标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i-1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指针下标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solidFill>
                            <a:srgbClr val="C00000"/>
                          </a:solidFill>
                          <a:effectLst/>
                        </a:rPr>
                        <a:t>L.elem[0]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solidFill>
                            <a:srgbClr val="C00000"/>
                          </a:solidFill>
                          <a:effectLst/>
                        </a:rPr>
                        <a:t>L.elem[1]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solidFill>
                            <a:srgbClr val="C00000"/>
                          </a:solidFill>
                          <a:effectLst/>
                        </a:rPr>
                        <a:t>L.elem[i-1]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solidFill>
                            <a:srgbClr val="C00000"/>
                          </a:solidFill>
                          <a:effectLst/>
                        </a:rPr>
                        <a:t>L.elem[n-1]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Rectangle 148"/>
          <p:cNvSpPr txBox="1">
            <a:spLocks noChangeArrowheads="1"/>
          </p:cNvSpPr>
          <p:nvPr/>
        </p:nvSpPr>
        <p:spPr bwMode="auto">
          <a:xfrm>
            <a:off x="467544" y="3531028"/>
            <a:ext cx="6673459" cy="58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指针变量访问</a:t>
            </a:r>
            <a:r>
              <a:rPr lang="zh-CN" altLang="zh-CN" b="1" dirty="0" smtClean="0">
                <a:solidFill>
                  <a:srgbClr val="C00000"/>
                </a:solidFill>
              </a:rPr>
              <a:t>数据元素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              </a:t>
            </a:r>
            <a:endParaRPr lang="zh-CN" altLang="en-US" b="1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4175555"/>
              </p:ext>
            </p:extLst>
          </p:nvPr>
        </p:nvGraphicFramePr>
        <p:xfrm>
          <a:off x="501044" y="4183417"/>
          <a:ext cx="8141912" cy="19098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0825"/>
                <a:gridCol w="1305307"/>
                <a:gridCol w="1342029"/>
                <a:gridCol w="634328"/>
                <a:gridCol w="1496183"/>
                <a:gridCol w="504056"/>
                <a:gridCol w="1589184"/>
              </a:tblGrid>
              <a:tr h="610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元素</a:t>
                      </a:r>
                      <a:r>
                        <a:rPr lang="zh-CN" sz="2000" kern="100" dirty="0" smtClean="0">
                          <a:effectLst/>
                        </a:rPr>
                        <a:t>编号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0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数组下标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i-1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9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指针变量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rgbClr val="C00000"/>
                          </a:solidFill>
                          <a:effectLst/>
                        </a:rPr>
                        <a:t>↑</a:t>
                      </a:r>
                      <a:endParaRPr lang="en-US" altLang="zh-CN" sz="2000" kern="100" dirty="0" smtClean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solidFill>
                            <a:srgbClr val="C00000"/>
                          </a:solidFill>
                          <a:effectLst/>
                        </a:rPr>
                        <a:t>L.elem</a:t>
                      </a:r>
                      <a:r>
                        <a:rPr lang="x-none" sz="2000" kern="1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rgbClr val="C00000"/>
                          </a:solidFill>
                          <a:effectLst/>
                        </a:rPr>
                        <a:t>↑</a:t>
                      </a:r>
                      <a:endParaRPr lang="en-US" altLang="zh-CN" sz="2000" kern="100" dirty="0" smtClean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C00000"/>
                          </a:solidFill>
                          <a:effectLst/>
                        </a:rPr>
                        <a:t>L.elem+1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rgbClr val="C00000"/>
                          </a:solidFill>
                          <a:effectLst/>
                        </a:rPr>
                        <a:t>↑</a:t>
                      </a:r>
                      <a:endParaRPr lang="en-US" altLang="zh-CN" sz="2000" kern="100" dirty="0" smtClean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C00000"/>
                          </a:solidFill>
                          <a:effectLst/>
                        </a:rPr>
                        <a:t>L.elem+i-1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rgbClr val="C00000"/>
                          </a:solidFill>
                          <a:effectLst/>
                        </a:rPr>
                        <a:t>↑</a:t>
                      </a:r>
                      <a:endParaRPr lang="en-US" altLang="zh-CN" sz="2000" kern="100" dirty="0" smtClean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 smtClean="0">
                          <a:solidFill>
                            <a:srgbClr val="C00000"/>
                          </a:solidFill>
                          <a:effectLst/>
                        </a:rPr>
                        <a:t>L</a:t>
                      </a:r>
                      <a:r>
                        <a:rPr lang="en-US" sz="2000" kern="100" dirty="0" smtClean="0">
                          <a:solidFill>
                            <a:srgbClr val="C00000"/>
                          </a:solidFill>
                          <a:effectLst/>
                        </a:rPr>
                        <a:t>.elem+n-1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49495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45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45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2253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51520" y="1547701"/>
            <a:ext cx="8344564" cy="1954977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zh-CN" b="1" dirty="0" smtClean="0">
                <a:ea typeface="宋体" pitchFamily="2" charset="-122"/>
              </a:rPr>
              <a:t>一、</a:t>
            </a:r>
            <a:r>
              <a:rPr lang="zh-CN" altLang="en-US" b="1" dirty="0" smtClean="0">
                <a:ea typeface="宋体" pitchFamily="2" charset="-122"/>
              </a:rPr>
              <a:t>初始化顺序表</a:t>
            </a:r>
            <a:r>
              <a:rPr lang="zh-CN" b="1" dirty="0" smtClean="0">
                <a:ea typeface="宋体" pitchFamily="2" charset="-122"/>
              </a:rPr>
              <a:t>（算法</a:t>
            </a:r>
            <a:r>
              <a:rPr lang="en-US" altLang="zh-CN" b="1" dirty="0" smtClean="0">
                <a:ea typeface="宋体" pitchFamily="2" charset="-122"/>
              </a:rPr>
              <a:t>2.1</a:t>
            </a:r>
            <a:r>
              <a:rPr lang="zh-CN" b="1" dirty="0" smtClean="0">
                <a:ea typeface="宋体" pitchFamily="2" charset="-122"/>
              </a:rPr>
              <a:t>）</a:t>
            </a:r>
            <a:endParaRPr lang="zh-CN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zh-CN" sz="2000" b="1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sz="2000" dirty="0" smtClean="0">
                <a:ea typeface="宋体" pitchFamily="2" charset="-122"/>
              </a:rPr>
              <a:t>① 动态分配一个数组，数组大小预先定义。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sz="2000" dirty="0" smtClean="0">
                <a:ea typeface="宋体" pitchFamily="2" charset="-122"/>
              </a:rPr>
              <a:t>② 内存分配成功，</a:t>
            </a:r>
            <a:r>
              <a:rPr lang="en-US" altLang="zh-CN" sz="2000" dirty="0" err="1" smtClean="0">
                <a:ea typeface="宋体" pitchFamily="2" charset="-122"/>
              </a:rPr>
              <a:t>elem</a:t>
            </a:r>
            <a:r>
              <a:rPr lang="zh-CN" sz="2000" dirty="0" smtClean="0">
                <a:ea typeface="宋体" pitchFamily="2" charset="-122"/>
              </a:rPr>
              <a:t>指向基址</a:t>
            </a:r>
            <a:r>
              <a:rPr lang="zh-CN" altLang="en-US" sz="2000" dirty="0" smtClean="0">
                <a:ea typeface="宋体" pitchFamily="2" charset="-122"/>
              </a:rPr>
              <a:t>，否则</a:t>
            </a:r>
            <a:r>
              <a:rPr lang="en-US" altLang="zh-CN" sz="2000" dirty="0" err="1" smtClean="0">
                <a:ea typeface="宋体" pitchFamily="2" charset="-122"/>
              </a:rPr>
              <a:t>elem</a:t>
            </a:r>
            <a:r>
              <a:rPr lang="zh-CN" sz="2000" dirty="0" smtClean="0">
                <a:ea typeface="宋体" pitchFamily="2" charset="-122"/>
              </a:rPr>
              <a:t>为</a:t>
            </a:r>
            <a:r>
              <a:rPr lang="en-US" altLang="zh-CN" sz="2000" dirty="0" smtClean="0">
                <a:ea typeface="宋体" pitchFamily="2" charset="-122"/>
              </a:rPr>
              <a:t>NULL</a:t>
            </a:r>
            <a:r>
              <a:rPr lang="zh-CN" sz="2000" dirty="0" smtClean="0">
                <a:ea typeface="宋体" pitchFamily="2" charset="-122"/>
              </a:rPr>
              <a:t>，结束</a:t>
            </a:r>
            <a:r>
              <a:rPr lang="zh-CN" altLang="en-US" sz="2000" dirty="0" smtClean="0">
                <a:ea typeface="宋体" pitchFamily="2" charset="-122"/>
              </a:rPr>
              <a:t>程序</a:t>
            </a:r>
            <a:r>
              <a:rPr lang="zh-CN" sz="2000" dirty="0" smtClean="0">
                <a:ea typeface="宋体" pitchFamily="2" charset="-122"/>
              </a:rPr>
              <a:t>。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zh-CN" sz="2000" dirty="0" smtClean="0">
                <a:ea typeface="宋体" pitchFamily="2" charset="-122"/>
              </a:rPr>
              <a:t>③ </a:t>
            </a:r>
            <a:r>
              <a:rPr lang="zh-CN" sz="2000" spc="-100" dirty="0" smtClean="0">
                <a:ea typeface="宋体" pitchFamily="2" charset="-122"/>
              </a:rPr>
              <a:t>当前</a:t>
            </a:r>
            <a:r>
              <a:rPr lang="zh-CN" altLang="en-US" sz="2000" spc="-100" dirty="0" smtClean="0">
                <a:ea typeface="宋体" pitchFamily="2" charset="-122"/>
              </a:rPr>
              <a:t>表长设置</a:t>
            </a:r>
            <a:r>
              <a:rPr lang="zh-CN" sz="2000" spc="-100" dirty="0" smtClean="0">
                <a:ea typeface="宋体" pitchFamily="2" charset="-122"/>
              </a:rPr>
              <a:t>为</a:t>
            </a:r>
            <a:r>
              <a:rPr lang="en-US" altLang="zh-CN" sz="2000" spc="-100" dirty="0" smtClean="0">
                <a:ea typeface="宋体" pitchFamily="2" charset="-122"/>
              </a:rPr>
              <a:t>0</a:t>
            </a:r>
            <a:r>
              <a:rPr lang="zh-CN" sz="2000" spc="-100" dirty="0" smtClean="0">
                <a:ea typeface="宋体" pitchFamily="2" charset="-122"/>
              </a:rPr>
              <a:t>。</a:t>
            </a:r>
            <a:endParaRPr lang="zh-CN" altLang="en-US" sz="2000" b="1" spc="-1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41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247319" y="3897887"/>
            <a:ext cx="834456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 smtClean="0">
                <a:latin typeface="+mn-ea"/>
                <a:cs typeface="Times New Roman" pitchFamily="18" charset="0"/>
              </a:rPr>
              <a:t>【</a:t>
            </a:r>
            <a:r>
              <a:rPr lang="zh-CN" altLang="en-GB" sz="2000" b="1" dirty="0" smtClean="0">
                <a:latin typeface="+mn-ea"/>
                <a:cs typeface="Times New Roman" pitchFamily="18" charset="0"/>
              </a:rPr>
              <a:t>算法描述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】</a:t>
            </a:r>
            <a:endParaRPr lang="zh-CN" altLang="en-GB" sz="2000" b="1" dirty="0" smtClean="0">
              <a:latin typeface="+mn-ea"/>
              <a:cs typeface="Times New Roman" pitchFamily="18" charset="0"/>
            </a:endParaRPr>
          </a:p>
          <a:p>
            <a:pPr marL="36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Status  </a:t>
            </a:r>
            <a:r>
              <a:rPr lang="en-US" altLang="zh-CN" sz="2000" dirty="0" err="1" smtClean="0">
                <a:latin typeface="+mn-ea"/>
                <a:cs typeface="Times New Roman" pitchFamily="18" charset="0"/>
              </a:rPr>
              <a:t>InitList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( </a:t>
            </a:r>
            <a:r>
              <a:rPr lang="en-US" altLang="zh-CN" sz="2000" dirty="0" err="1" smtClean="0">
                <a:latin typeface="+mn-ea"/>
                <a:cs typeface="Times New Roman" pitchFamily="18" charset="0"/>
              </a:rPr>
              <a:t>SqList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&amp;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L )                       //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引用类型，</a:t>
            </a:r>
            <a:r>
              <a:rPr lang="zh-CN" altLang="en-GB" sz="2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双向传递</a:t>
            </a:r>
            <a:endParaRPr lang="zh-CN" altLang="en-GB" sz="2000" dirty="0" smtClean="0">
              <a:latin typeface="+mn-ea"/>
              <a:cs typeface="Times New Roman" pitchFamily="18" charset="0"/>
            </a:endParaRPr>
          </a:p>
          <a:p>
            <a:pPr marL="36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{   </a:t>
            </a:r>
            <a:r>
              <a:rPr lang="en-US" altLang="zh-CN" sz="2000" dirty="0" err="1" smtClean="0">
                <a:latin typeface="+mn-ea"/>
                <a:cs typeface="Times New Roman" pitchFamily="18" charset="0"/>
              </a:rPr>
              <a:t>L.elem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= new  </a:t>
            </a:r>
            <a:r>
              <a:rPr lang="en-US" altLang="zh-CN" sz="2000" dirty="0" err="1" smtClean="0">
                <a:latin typeface="+mn-ea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[MAXSIZE];</a:t>
            </a:r>
            <a:endParaRPr lang="en-GB" altLang="zh-CN" sz="2000" dirty="0" smtClean="0">
              <a:latin typeface="+mn-ea"/>
              <a:cs typeface="Times New Roman" pitchFamily="18" charset="0"/>
            </a:endParaRPr>
          </a:p>
          <a:p>
            <a:pPr marL="36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   if( !</a:t>
            </a:r>
            <a:r>
              <a:rPr lang="en-US" altLang="zh-CN" sz="2000" dirty="0" err="1" smtClean="0">
                <a:latin typeface="+mn-ea"/>
                <a:cs typeface="Times New Roman" pitchFamily="18" charset="0"/>
              </a:rPr>
              <a:t>L.elem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 )     exit(OVERFLOW);         //</a:t>
            </a:r>
            <a:r>
              <a:rPr lang="zh-CN" altLang="en-GB" sz="2000" dirty="0" smtClean="0">
                <a:latin typeface="+mn-ea"/>
                <a:cs typeface="Times New Roman" pitchFamily="18" charset="0"/>
              </a:rPr>
              <a:t>分配失败，结束程序</a:t>
            </a:r>
          </a:p>
          <a:p>
            <a:pPr marL="36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latin typeface="+mn-ea"/>
                <a:cs typeface="Times New Roman" pitchFamily="18" charset="0"/>
              </a:rPr>
              <a:t>L.length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=0;                                            //</a:t>
            </a:r>
            <a:r>
              <a:rPr lang="zh-CN" altLang="en-GB" sz="2000" dirty="0" smtClean="0">
                <a:latin typeface="+mn-ea"/>
                <a:cs typeface="Times New Roman" pitchFamily="18" charset="0"/>
              </a:rPr>
              <a:t>空表，表长为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0</a:t>
            </a:r>
            <a:endParaRPr lang="en-GB" altLang="zh-CN" sz="2000" dirty="0" smtClean="0">
              <a:latin typeface="+mn-ea"/>
              <a:cs typeface="Times New Roman" pitchFamily="18" charset="0"/>
            </a:endParaRPr>
          </a:p>
          <a:p>
            <a:pPr marL="36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    return OK;</a:t>
            </a:r>
            <a:endParaRPr lang="en-GB" altLang="zh-CN" sz="2000" dirty="0" smtClean="0">
              <a:latin typeface="+mn-ea"/>
              <a:cs typeface="Times New Roman" pitchFamily="18" charset="0"/>
            </a:endParaRPr>
          </a:p>
          <a:p>
            <a:pPr marL="36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} 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算法分析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】  O(1)</a:t>
            </a:r>
            <a:r>
              <a:rPr lang="en-GB" altLang="zh-CN" sz="20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，没有循环。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GB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endParaRPr lang="zh-CN" altLang="en-US" sz="2000" b="1" spc="-1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6630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6632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9575" y="1051604"/>
            <a:ext cx="8524850" cy="5243692"/>
            <a:chOff x="309575" y="1209667"/>
            <a:chExt cx="8524850" cy="5243692"/>
          </a:xfrm>
        </p:grpSpPr>
        <p:sp>
          <p:nvSpPr>
            <p:cNvPr id="11" name="Rectangle 1"/>
            <p:cNvSpPr txBox="1">
              <a:spLocks noChangeArrowheads="1"/>
            </p:cNvSpPr>
            <p:nvPr/>
          </p:nvSpPr>
          <p:spPr bwMode="auto">
            <a:xfrm>
              <a:off x="309575" y="1209667"/>
              <a:ext cx="8524850" cy="524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79388" indent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rgbClr val="C00000"/>
                  </a:solidFill>
                  <a:ea typeface="宋体" pitchFamily="2" charset="-122"/>
                  <a:cs typeface="Times New Roman" pitchFamily="18" charset="0"/>
                </a:rPr>
                <a:t>语法回顾</a:t>
              </a:r>
              <a:r>
                <a:rPr lang="zh-CN" altLang="zh-CN" b="1" dirty="0" smtClean="0">
                  <a:solidFill>
                    <a:srgbClr val="C00000"/>
                  </a:solidFill>
                  <a:ea typeface="宋体" pitchFamily="2" charset="-122"/>
                  <a:cs typeface="Times New Roman" pitchFamily="18" charset="0"/>
                </a:rPr>
                <a:t>：</a:t>
              </a:r>
              <a:endPara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endParaRPr>
            </a:p>
            <a:p>
              <a:pPr marL="179388" indent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 smtClean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zh-CN" dirty="0" smtClean="0">
                  <a:ea typeface="宋体" pitchFamily="2" charset="-122"/>
                  <a:cs typeface="Times New Roman" pitchFamily="18" charset="0"/>
                </a:rPr>
                <a:t>引用类型参数双向传递</a:t>
              </a:r>
              <a:r>
                <a:rPr lang="zh-CN" altLang="en-US" dirty="0" smtClean="0">
                  <a:ea typeface="宋体" pitchFamily="2" charset="-122"/>
                  <a:cs typeface="Times New Roman" pitchFamily="18" charset="0"/>
                </a:rPr>
                <a:t>数据</a:t>
              </a:r>
              <a:r>
                <a:rPr lang="zh-CN" altLang="zh-CN" dirty="0" smtClean="0"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exit</a:t>
              </a:r>
              <a:r>
                <a:rPr lang="zh-CN" altLang="zh-CN" dirty="0" smtClean="0">
                  <a:ea typeface="宋体" pitchFamily="2" charset="-122"/>
                  <a:cs typeface="Times New Roman" pitchFamily="18" charset="0"/>
                </a:rPr>
                <a:t>函数</a:t>
              </a:r>
              <a:r>
                <a:rPr lang="zh-CN" altLang="en-US" dirty="0" smtClean="0">
                  <a:ea typeface="宋体" pitchFamily="2" charset="-122"/>
                  <a:cs typeface="Times New Roman" pitchFamily="18" charset="0"/>
                </a:rPr>
                <a:t>用来</a:t>
              </a:r>
              <a:r>
                <a:rPr lang="zh-CN" altLang="zh-CN" dirty="0" smtClean="0">
                  <a:ea typeface="宋体" pitchFamily="2" charset="-122"/>
                  <a:cs typeface="Times New Roman" pitchFamily="18" charset="0"/>
                </a:rPr>
                <a:t>结束程序运行</a:t>
              </a:r>
              <a:r>
                <a:rPr lang="zh-CN" altLang="en-US" dirty="0" smtClean="0">
                  <a:ea typeface="宋体" pitchFamily="2" charset="-122"/>
                  <a:cs typeface="Times New Roman" pitchFamily="18" charset="0"/>
                </a:rPr>
                <a:t>。</a:t>
              </a:r>
              <a:endParaRPr lang="en-GB" altLang="zh-CN" dirty="0" smtClean="0">
                <a:ea typeface="宋体" pitchFamily="2" charset="-122"/>
                <a:cs typeface="Times New Roman" pitchFamily="18" charset="0"/>
              </a:endParaRPr>
            </a:p>
            <a:p>
              <a:pPr marL="179388" indent="0">
                <a:buFontTx/>
                <a:buNone/>
              </a:pP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 void main()</a:t>
              </a:r>
              <a:endParaRPr lang="zh-CN" altLang="zh-CN" dirty="0" smtClean="0">
                <a:ea typeface="宋体" pitchFamily="2" charset="-122"/>
                <a:cs typeface="Times New Roman" pitchFamily="18" charset="0"/>
              </a:endParaRPr>
            </a:p>
            <a:p>
              <a:pPr marL="179388" indent="0">
                <a:buFontTx/>
                <a:buNone/>
              </a:pP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 {      </a:t>
              </a:r>
              <a:r>
                <a:rPr lang="en-US" altLang="zh-CN" dirty="0" err="1" smtClean="0">
                  <a:ea typeface="宋体" pitchFamily="2" charset="-122"/>
                  <a:cs typeface="Times New Roman" pitchFamily="18" charset="0"/>
                </a:rPr>
                <a:t>SqList</a:t>
              </a: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   L;         </a:t>
              </a:r>
              <a:r>
                <a:rPr lang="en-US" altLang="zh-CN" dirty="0" err="1" smtClean="0">
                  <a:ea typeface="宋体" pitchFamily="2" charset="-122"/>
                  <a:cs typeface="Times New Roman" pitchFamily="18" charset="0"/>
                </a:rPr>
                <a:t>InitList</a:t>
              </a: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( L );   } </a:t>
              </a:r>
              <a:endParaRPr lang="zh-CN" altLang="zh-CN" dirty="0" smtClean="0">
                <a:ea typeface="宋体" pitchFamily="2" charset="-122"/>
                <a:cs typeface="Times New Roman" pitchFamily="18" charset="0"/>
              </a:endParaRPr>
            </a:p>
            <a:p>
              <a:pPr marL="179388" indent="0">
                <a:buFontTx/>
                <a:buNone/>
              </a:pP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                                        </a:t>
              </a:r>
            </a:p>
            <a:p>
              <a:pPr marL="179388" indent="0">
                <a:buFontTx/>
                <a:buNone/>
              </a:pP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                    </a:t>
              </a:r>
            </a:p>
            <a:p>
              <a:pPr marL="179388" indent="0">
                <a:buFontTx/>
                <a:buNone/>
              </a:pP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                    </a:t>
              </a:r>
              <a:r>
                <a:rPr lang="en-US" altLang="zh-CN" dirty="0" err="1" smtClean="0">
                  <a:ea typeface="宋体" pitchFamily="2" charset="-122"/>
                  <a:cs typeface="Times New Roman" pitchFamily="18" charset="0"/>
                </a:rPr>
                <a:t>InitList</a:t>
              </a: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( </a:t>
              </a:r>
              <a:r>
                <a:rPr lang="en-US" altLang="zh-CN" dirty="0" err="1" smtClean="0">
                  <a:ea typeface="宋体" pitchFamily="2" charset="-122"/>
                  <a:cs typeface="Times New Roman" pitchFamily="18" charset="0"/>
                </a:rPr>
                <a:t>SqList</a:t>
              </a: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  &amp;L )</a:t>
              </a:r>
            </a:p>
            <a:p>
              <a:pPr marL="179388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     </a:t>
              </a:r>
              <a:r>
                <a:rPr lang="zh-CN" altLang="zh-CN" dirty="0" smtClean="0">
                  <a:ea typeface="宋体" pitchFamily="2" charset="-122"/>
                  <a:cs typeface="Times New Roman" pitchFamily="18" charset="0"/>
                </a:rPr>
                <a:t>虚实结合，</a:t>
              </a:r>
              <a:r>
                <a:rPr lang="en-US" altLang="zh-CN" dirty="0" err="1" smtClean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SqList</a:t>
              </a:r>
              <a:r>
                <a:rPr lang="en-US" altLang="zh-CN" dirty="0" smtClean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 &amp;L=L</a:t>
              </a: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; </a:t>
              </a:r>
              <a:r>
                <a:rPr lang="zh-CN" altLang="en-US" dirty="0" smtClean="0">
                  <a:ea typeface="宋体" pitchFamily="2" charset="-122"/>
                  <a:cs typeface="Times New Roman" pitchFamily="18" charset="0"/>
                </a:rPr>
                <a:t>无论变量名是否相同，实参和形参占用相同的内存单元，具有相同的取值。</a:t>
              </a:r>
              <a:endParaRPr lang="en-US" altLang="zh-CN" b="1" dirty="0" smtClean="0">
                <a:ea typeface="宋体" pitchFamily="2" charset="-122"/>
                <a:cs typeface="Times New Roman" pitchFamily="18" charset="0"/>
              </a:endParaRPr>
            </a:p>
            <a:p>
              <a:pPr marL="179388" indent="0">
                <a:lnSpc>
                  <a:spcPct val="150000"/>
                </a:lnSpc>
                <a:spcBef>
                  <a:spcPts val="0"/>
                </a:spcBef>
                <a:buFontTx/>
                <a:buNone/>
              </a:pP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     </a:t>
              </a:r>
              <a:r>
                <a:rPr lang="zh-CN" altLang="en-US" dirty="0" smtClean="0">
                  <a:ea typeface="宋体" pitchFamily="2" charset="-122"/>
                  <a:cs typeface="Times New Roman" pitchFamily="18" charset="0"/>
                </a:rPr>
                <a:t>变量</a:t>
              </a: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L</a:t>
              </a:r>
              <a:r>
                <a:rPr lang="zh-CN" altLang="zh-CN" dirty="0" smtClean="0">
                  <a:ea typeface="宋体" pitchFamily="2" charset="-122"/>
                  <a:cs typeface="Times New Roman" pitchFamily="18" charset="0"/>
                </a:rPr>
                <a:t>双向传递，</a:t>
              </a:r>
              <a:r>
                <a:rPr lang="zh-CN" altLang="en-US" dirty="0" smtClean="0">
                  <a:ea typeface="宋体" pitchFamily="2" charset="-122"/>
                  <a:cs typeface="Times New Roman" pitchFamily="18" charset="0"/>
                </a:rPr>
                <a:t>初始化结果带回主函数。</a:t>
              </a:r>
              <a:endParaRPr lang="en-GB" altLang="zh-CN" dirty="0" smtClean="0"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4499992" y="3366800"/>
              <a:ext cx="0" cy="92942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765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765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2458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93700" y="1628800"/>
            <a:ext cx="8138740" cy="481307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b="1" dirty="0" smtClean="0">
                <a:ea typeface="宋体" pitchFamily="2" charset="-122"/>
              </a:rPr>
              <a:t>二、遍历</a:t>
            </a:r>
            <a:r>
              <a:rPr lang="zh-CN" altLang="en-US" b="1" dirty="0" smtClean="0">
                <a:ea typeface="宋体" pitchFamily="2" charset="-122"/>
              </a:rPr>
              <a:t>线性表</a:t>
            </a:r>
            <a:endParaRPr 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en-US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zh-CN" sz="2000" dirty="0" smtClean="0">
                <a:ea typeface="宋体" pitchFamily="2" charset="-122"/>
              </a:rPr>
              <a:t>从第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个元素开始，</a:t>
            </a:r>
            <a:r>
              <a:rPr lang="zh-CN" altLang="en-US" sz="2000" dirty="0" smtClean="0">
                <a:ea typeface="宋体" pitchFamily="2" charset="-122"/>
              </a:rPr>
              <a:t>依次访问每个</a:t>
            </a:r>
            <a:r>
              <a:rPr lang="zh-CN" sz="2000" dirty="0" smtClean="0">
                <a:ea typeface="宋体" pitchFamily="2" charset="-122"/>
              </a:rPr>
              <a:t>数据元素。</a:t>
            </a: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en-US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   </a:t>
            </a: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void  </a:t>
            </a:r>
            <a:r>
              <a:rPr lang="en-US" altLang="zh-CN" sz="2000" dirty="0" err="1">
                <a:ea typeface="宋体" pitchFamily="2" charset="-122"/>
              </a:rPr>
              <a:t>Traverse</a:t>
            </a:r>
            <a:r>
              <a:rPr lang="en-US" altLang="zh-CN" sz="2000" dirty="0" err="1" smtClean="0">
                <a:ea typeface="宋体" pitchFamily="2" charset="-122"/>
              </a:rPr>
              <a:t>List</a:t>
            </a:r>
            <a:r>
              <a:rPr lang="en-US" altLang="zh-CN" sz="2000" dirty="0" smtClean="0">
                <a:ea typeface="宋体" pitchFamily="2" charset="-122"/>
              </a:rPr>
              <a:t> ( 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 L )   // </a:t>
            </a:r>
            <a:r>
              <a:rPr lang="zh-CN" sz="2000" dirty="0" smtClean="0">
                <a:ea typeface="宋体" pitchFamily="2" charset="-122"/>
              </a:rPr>
              <a:t>单向传递</a:t>
            </a:r>
            <a:r>
              <a:rPr lang="zh-CN" altLang="en-US" sz="2000" dirty="0" smtClean="0">
                <a:ea typeface="宋体" pitchFamily="2" charset="-122"/>
              </a:rPr>
              <a:t>，不改变线性表</a:t>
            </a:r>
            <a:endParaRPr lang="zh-CN" sz="2000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{     for(i=0;   i&lt;</a:t>
            </a:r>
            <a:r>
              <a:rPr lang="en-US" altLang="zh-CN" sz="2000" dirty="0" err="1" smtClean="0">
                <a:ea typeface="宋体" pitchFamily="2" charset="-122"/>
              </a:rPr>
              <a:t>L.length</a:t>
            </a:r>
            <a:r>
              <a:rPr lang="en-US" altLang="zh-CN" sz="2000" dirty="0" smtClean="0">
                <a:ea typeface="宋体" pitchFamily="2" charset="-122"/>
              </a:rPr>
              <a:t>;  i++)     //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为数组下标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       </a:t>
            </a:r>
            <a:r>
              <a:rPr lang="en-US" altLang="zh-CN" sz="2000" dirty="0" err="1" smtClean="0">
                <a:ea typeface="宋体" pitchFamily="2" charset="-122"/>
              </a:rPr>
              <a:t>cout</a:t>
            </a:r>
            <a:r>
              <a:rPr lang="en-US" altLang="zh-CN" sz="2000" dirty="0" smtClean="0">
                <a:ea typeface="宋体" pitchFamily="2" charset="-122"/>
              </a:rPr>
              <a:t>&lt;&lt; </a:t>
            </a:r>
            <a:r>
              <a:rPr lang="en-US" altLang="zh-CN" sz="2000" dirty="0" err="1" smtClean="0">
                <a:ea typeface="宋体" pitchFamily="2" charset="-122"/>
              </a:rPr>
              <a:t>L.elem</a:t>
            </a:r>
            <a:r>
              <a:rPr lang="en-US" altLang="zh-CN" sz="2000" dirty="0" smtClean="0">
                <a:ea typeface="宋体" pitchFamily="2" charset="-122"/>
              </a:rPr>
              <a:t>[i];     //</a:t>
            </a:r>
            <a:r>
              <a:rPr lang="zh-CN" altLang="en-US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cout</a:t>
            </a:r>
            <a:r>
              <a:rPr lang="en-US" altLang="zh-CN" sz="2000" dirty="0" smtClean="0">
                <a:ea typeface="宋体" pitchFamily="2" charset="-122"/>
              </a:rPr>
              <a:t>&lt;&lt;  *(</a:t>
            </a:r>
            <a:r>
              <a:rPr lang="en-US" altLang="zh-CN" sz="2000" dirty="0" err="1" smtClean="0">
                <a:ea typeface="宋体" pitchFamily="2" charset="-122"/>
              </a:rPr>
              <a:t>L.elem</a:t>
            </a:r>
            <a:r>
              <a:rPr lang="en-US" altLang="zh-CN" sz="2000" dirty="0" smtClean="0">
                <a:ea typeface="宋体" pitchFamily="2" charset="-122"/>
              </a:rPr>
              <a:t> +i); 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} </a:t>
            </a:r>
          </a:p>
          <a:p>
            <a:pPr marL="18000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】O(n)</a:t>
            </a: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zh-CN" sz="2000" dirty="0" smtClean="0">
                <a:ea typeface="宋体" pitchFamily="2" charset="-122"/>
              </a:rPr>
              <a:t>问题规模</a:t>
            </a:r>
            <a:r>
              <a:rPr lang="zh-CN" altLang="en-US" sz="2000" dirty="0" smtClean="0">
                <a:ea typeface="宋体" pitchFamily="2" charset="-122"/>
              </a:rPr>
              <a:t>为</a:t>
            </a:r>
            <a:r>
              <a:rPr lang="zh-CN" sz="2000" dirty="0" smtClean="0">
                <a:ea typeface="宋体" pitchFamily="2" charset="-122"/>
              </a:rPr>
              <a:t>当前表长</a:t>
            </a:r>
            <a:r>
              <a:rPr lang="en-US" altLang="zh-CN" sz="2000" dirty="0" err="1" smtClean="0">
                <a:ea typeface="宋体" pitchFamily="2" charset="-122"/>
              </a:rPr>
              <a:t>L.length</a:t>
            </a:r>
            <a:r>
              <a:rPr lang="zh-CN" altLang="en-US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en-US" sz="2000" dirty="0" smtClean="0">
                <a:ea typeface="宋体" pitchFamily="2" charset="-122"/>
              </a:rPr>
              <a:t>；</a:t>
            </a:r>
            <a:r>
              <a:rPr lang="zh-CN" sz="2000" dirty="0" smtClean="0">
                <a:ea typeface="宋体" pitchFamily="2" charset="-122"/>
              </a:rPr>
              <a:t>一层循环，执行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sz="2000" dirty="0" smtClean="0">
                <a:ea typeface="宋体" pitchFamily="2" charset="-122"/>
              </a:rPr>
              <a:t>次。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41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867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867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2867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49" y="1601590"/>
            <a:ext cx="8335591" cy="1395362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b="1" dirty="0" smtClean="0">
                <a:ea typeface="宋体" pitchFamily="2" charset="-122"/>
              </a:rPr>
              <a:t>三、求取表长</a:t>
            </a:r>
            <a:endParaRPr lang="zh-CN" dirty="0" smtClean="0">
              <a:ea typeface="宋体" pitchFamily="2" charset="-122"/>
            </a:endParaRPr>
          </a:p>
          <a:p>
            <a:pPr marL="580050" lvl="1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ListLength</a:t>
            </a:r>
            <a:r>
              <a:rPr lang="en-US" altLang="zh-CN" sz="2000" dirty="0" smtClean="0">
                <a:ea typeface="宋体" pitchFamily="2" charset="-122"/>
              </a:rPr>
              <a:t>( 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 L )      //</a:t>
            </a:r>
            <a:r>
              <a:rPr lang="zh-CN" sz="2000" dirty="0" smtClean="0">
                <a:ea typeface="宋体" pitchFamily="2" charset="-122"/>
              </a:rPr>
              <a:t>单向传递，</a:t>
            </a:r>
            <a:r>
              <a:rPr lang="zh-CN" altLang="en-US" sz="2000" dirty="0" smtClean="0">
                <a:ea typeface="宋体" pitchFamily="2" charset="-122"/>
              </a:rPr>
              <a:t>只</a:t>
            </a:r>
            <a:r>
              <a:rPr lang="zh-CN" sz="2000" dirty="0" smtClean="0">
                <a:ea typeface="宋体" pitchFamily="2" charset="-122"/>
              </a:rPr>
              <a:t>访问，</a:t>
            </a:r>
            <a:r>
              <a:rPr lang="zh-CN" altLang="en-US" sz="2000" dirty="0" smtClean="0">
                <a:ea typeface="宋体" pitchFamily="2" charset="-122"/>
              </a:rPr>
              <a:t>不</a:t>
            </a:r>
            <a:r>
              <a:rPr lang="zh-CN" sz="2000" dirty="0" smtClean="0">
                <a:ea typeface="宋体" pitchFamily="2" charset="-122"/>
              </a:rPr>
              <a:t>修改</a:t>
            </a:r>
          </a:p>
          <a:p>
            <a:pPr marL="580050" lvl="1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{   return  </a:t>
            </a:r>
            <a:r>
              <a:rPr lang="en-US" altLang="zh-CN" sz="2000" dirty="0" err="1" smtClean="0">
                <a:ea typeface="宋体" pitchFamily="2" charset="-122"/>
              </a:rPr>
              <a:t>L.length</a:t>
            </a:r>
            <a:r>
              <a:rPr lang="en-US" altLang="zh-CN" sz="2000" dirty="0" smtClean="0">
                <a:ea typeface="宋体" pitchFamily="2" charset="-122"/>
              </a:rPr>
              <a:t>;  }              //</a:t>
            </a:r>
            <a:r>
              <a:rPr lang="zh-CN" altLang="en-US" sz="2000" dirty="0" smtClean="0">
                <a:ea typeface="宋体" pitchFamily="2" charset="-122"/>
              </a:rPr>
              <a:t>时间复杂度</a:t>
            </a:r>
            <a:r>
              <a:rPr lang="zh-CN" altLang="zh-CN" sz="2000" dirty="0" smtClean="0">
                <a:ea typeface="宋体" pitchFamily="2" charset="-122"/>
              </a:rPr>
              <a:t>：</a:t>
            </a:r>
            <a:r>
              <a:rPr lang="en-US" altLang="zh-CN" sz="2000" dirty="0" smtClean="0">
                <a:ea typeface="宋体" pitchFamily="2" charset="-122"/>
              </a:rPr>
              <a:t>O(1)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0" name="Rectangle 148"/>
          <p:cNvSpPr txBox="1">
            <a:spLocks noChangeArrowheads="1"/>
          </p:cNvSpPr>
          <p:nvPr/>
        </p:nvSpPr>
        <p:spPr bwMode="auto">
          <a:xfrm>
            <a:off x="196850" y="2996952"/>
            <a:ext cx="747149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b="1" dirty="0" smtClean="0">
                <a:ea typeface="宋体" pitchFamily="2" charset="-122"/>
              </a:rPr>
              <a:t>四、清空顺序表</a:t>
            </a:r>
            <a:endParaRPr lang="zh-CN" dirty="0" smtClean="0">
              <a:ea typeface="宋体" pitchFamily="2" charset="-122"/>
            </a:endParaRPr>
          </a:p>
          <a:p>
            <a:pPr marL="580050" lvl="1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void  </a:t>
            </a:r>
            <a:r>
              <a:rPr lang="en-US" altLang="zh-CN" sz="2000" dirty="0" err="1" smtClean="0">
                <a:ea typeface="宋体" pitchFamily="2" charset="-122"/>
              </a:rPr>
              <a:t>ClearList</a:t>
            </a:r>
            <a:r>
              <a:rPr lang="en-US" altLang="zh-CN" sz="2000" dirty="0" smtClean="0">
                <a:ea typeface="宋体" pitchFamily="2" charset="-122"/>
              </a:rPr>
              <a:t>( 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sz="2000" dirty="0" smtClean="0">
                <a:ea typeface="宋体" pitchFamily="2" charset="-122"/>
              </a:rPr>
              <a:t>L )   //</a:t>
            </a:r>
            <a:r>
              <a:rPr lang="zh-CN" sz="2000" dirty="0" smtClean="0">
                <a:ea typeface="宋体" pitchFamily="2" charset="-122"/>
              </a:rPr>
              <a:t>双向传递，</a:t>
            </a:r>
            <a:r>
              <a:rPr lang="zh-CN" altLang="en-US" sz="2000" dirty="0" smtClean="0">
                <a:ea typeface="宋体" pitchFamily="2" charset="-122"/>
              </a:rPr>
              <a:t>改变</a:t>
            </a:r>
            <a:r>
              <a:rPr lang="zh-CN" sz="2000" dirty="0" smtClean="0">
                <a:ea typeface="宋体" pitchFamily="2" charset="-122"/>
              </a:rPr>
              <a:t>线性表</a:t>
            </a:r>
            <a:endParaRPr lang="en-US" altLang="zh-CN" sz="2000" dirty="0" smtClean="0">
              <a:ea typeface="宋体" pitchFamily="2" charset="-122"/>
            </a:endParaRPr>
          </a:p>
          <a:p>
            <a:pPr marL="580050" lvl="1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{    </a:t>
            </a:r>
            <a:r>
              <a:rPr lang="en-US" altLang="zh-CN" sz="2000" dirty="0" err="1" smtClean="0">
                <a:ea typeface="宋体" pitchFamily="2" charset="-122"/>
              </a:rPr>
              <a:t>L.length</a:t>
            </a:r>
            <a:r>
              <a:rPr lang="en-US" altLang="zh-CN" sz="2000" dirty="0" smtClean="0">
                <a:ea typeface="宋体" pitchFamily="2" charset="-122"/>
              </a:rPr>
              <a:t>=0;     }                  //</a:t>
            </a:r>
            <a:r>
              <a:rPr lang="zh-CN" altLang="en-US" sz="2000" dirty="0" smtClean="0">
                <a:ea typeface="宋体" pitchFamily="2" charset="-122"/>
              </a:rPr>
              <a:t>时间复杂度</a:t>
            </a:r>
            <a:r>
              <a:rPr lang="zh-CN" altLang="zh-CN" sz="2000" dirty="0" smtClean="0">
                <a:ea typeface="宋体" pitchFamily="2" charset="-122"/>
              </a:rPr>
              <a:t>：</a:t>
            </a:r>
            <a:r>
              <a:rPr lang="en-US" altLang="zh-CN" sz="2000" dirty="0" smtClean="0">
                <a:ea typeface="宋体" pitchFamily="2" charset="-122"/>
              </a:rPr>
              <a:t>O(1)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196850" y="4509120"/>
            <a:ext cx="790354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b="1" dirty="0" smtClean="0">
                <a:ea typeface="宋体" pitchFamily="2" charset="-122"/>
              </a:rPr>
              <a:t>五、顺序表判空</a:t>
            </a:r>
            <a:endParaRPr lang="zh-CN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     </a:t>
            </a:r>
            <a:r>
              <a:rPr lang="en-US" altLang="zh-CN" sz="2000" dirty="0" smtClean="0">
                <a:ea typeface="宋体" pitchFamily="2" charset="-122"/>
              </a:rPr>
              <a:t>Status  </a:t>
            </a:r>
            <a:r>
              <a:rPr lang="en-US" altLang="zh-CN" sz="2000" dirty="0" err="1" smtClean="0">
                <a:ea typeface="宋体" pitchFamily="2" charset="-122"/>
              </a:rPr>
              <a:t>ListEmpty</a:t>
            </a:r>
            <a:r>
              <a:rPr lang="en-US" altLang="zh-CN" sz="2000" dirty="0" smtClean="0">
                <a:ea typeface="宋体" pitchFamily="2" charset="-122"/>
              </a:rPr>
              <a:t>( 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 L )     //</a:t>
            </a:r>
            <a:r>
              <a:rPr lang="zh-CN" sz="2000" dirty="0" smtClean="0">
                <a:ea typeface="宋体" pitchFamily="2" charset="-122"/>
              </a:rPr>
              <a:t>单向传递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{    if( </a:t>
            </a:r>
            <a:r>
              <a:rPr lang="en-US" altLang="zh-CN" sz="2000" dirty="0" err="1" smtClean="0">
                <a:ea typeface="宋体" pitchFamily="2" charset="-122"/>
              </a:rPr>
              <a:t>L.length</a:t>
            </a:r>
            <a:r>
              <a:rPr lang="en-US" altLang="zh-CN" sz="2000" dirty="0" smtClean="0">
                <a:ea typeface="宋体" pitchFamily="2" charset="-122"/>
              </a:rPr>
              <a:t> ==0 )    return   TRUE;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  else                        return    FALSE;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}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 smtClean="0">
                <a:ea typeface="宋体" pitchFamily="2" charset="-122"/>
              </a:rPr>
              <a:t>时间复杂度</a:t>
            </a:r>
            <a:r>
              <a:rPr lang="zh-CN" altLang="zh-CN" sz="2000" dirty="0" smtClean="0">
                <a:ea typeface="宋体" pitchFamily="2" charset="-122"/>
              </a:rPr>
              <a:t>：</a:t>
            </a:r>
            <a:r>
              <a:rPr lang="en-US" altLang="zh-CN" sz="2000" dirty="0" smtClean="0">
                <a:ea typeface="宋体" pitchFamily="2" charset="-122"/>
              </a:rPr>
              <a:t>O(1)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41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2970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2970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2970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72816"/>
            <a:ext cx="8750300" cy="4968552"/>
          </a:xfrm>
        </p:spPr>
        <p:txBody>
          <a:bodyPr/>
          <a:lstStyle/>
          <a:p>
            <a:pPr marL="180000"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  </a:t>
            </a:r>
            <a:r>
              <a:rPr lang="zh-CN" b="1" dirty="0" smtClean="0">
                <a:ea typeface="宋体" pitchFamily="2" charset="-122"/>
              </a:rPr>
              <a:t>六、销毁顺序表</a:t>
            </a:r>
            <a:endParaRPr lang="zh-CN" dirty="0" smtClean="0">
              <a:ea typeface="宋体" pitchFamily="2" charset="-122"/>
            </a:endParaRPr>
          </a:p>
          <a:p>
            <a:pPr marL="18000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ea typeface="宋体" pitchFamily="2" charset="-122"/>
              </a:rPr>
              <a:t>    </a:t>
            </a:r>
            <a:r>
              <a:rPr lang="zh-CN" sz="2000" b="1" dirty="0" smtClean="0">
                <a:ea typeface="宋体" pitchFamily="2" charset="-122"/>
              </a:rPr>
              <a:t>清空线性表</a:t>
            </a:r>
            <a:r>
              <a:rPr lang="zh-CN" altLang="en-US" sz="2000" b="1" dirty="0" smtClean="0">
                <a:ea typeface="宋体" pitchFamily="2" charset="-122"/>
              </a:rPr>
              <a:t>：</a:t>
            </a:r>
            <a:r>
              <a:rPr lang="zh-CN" altLang="en-US" sz="2000" dirty="0" smtClean="0">
                <a:ea typeface="宋体" pitchFamily="2" charset="-122"/>
              </a:rPr>
              <a:t>线性表</a:t>
            </a:r>
            <a:r>
              <a:rPr lang="zh-CN" altLang="zh-CN" sz="2000" dirty="0" smtClean="0">
                <a:ea typeface="宋体" pitchFamily="2" charset="-122"/>
              </a:rPr>
              <a:t>长度</a:t>
            </a:r>
            <a:r>
              <a:rPr lang="zh-CN" altLang="en-US" sz="2000" dirty="0">
                <a:ea typeface="宋体" pitchFamily="2" charset="-122"/>
              </a:rPr>
              <a:t>设置</a:t>
            </a:r>
            <a:r>
              <a:rPr lang="zh-CN" altLang="zh-CN" sz="2000" dirty="0" smtClean="0">
                <a:ea typeface="宋体" pitchFamily="2" charset="-122"/>
              </a:rPr>
              <a:t>为</a:t>
            </a:r>
            <a:r>
              <a:rPr lang="en-US" altLang="zh-CN" sz="2000" dirty="0">
                <a:ea typeface="宋体" pitchFamily="2" charset="-122"/>
              </a:rPr>
              <a:t>0</a:t>
            </a:r>
            <a:r>
              <a:rPr lang="zh-CN" altLang="zh-CN" sz="2000" dirty="0" smtClean="0">
                <a:ea typeface="宋体" pitchFamily="2" charset="-122"/>
              </a:rPr>
              <a:t>，</a:t>
            </a:r>
            <a:r>
              <a:rPr lang="zh-CN" sz="2000" dirty="0" smtClean="0">
                <a:ea typeface="宋体" pitchFamily="2" charset="-122"/>
              </a:rPr>
              <a:t>线性表</a:t>
            </a:r>
            <a:r>
              <a:rPr lang="zh-CN" altLang="en-US" sz="2000" dirty="0" smtClean="0">
                <a:ea typeface="宋体" pitchFamily="2" charset="-122"/>
              </a:rPr>
              <a:t>存在，</a:t>
            </a:r>
            <a:r>
              <a:rPr lang="zh-CN" sz="2000" dirty="0" smtClean="0">
                <a:ea typeface="宋体" pitchFamily="2" charset="-122"/>
              </a:rPr>
              <a:t>可以插入数据元素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18000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zh-CN" sz="2000" b="1" dirty="0" smtClean="0">
                <a:ea typeface="宋体" pitchFamily="2" charset="-122"/>
              </a:rPr>
              <a:t>销毁线性表</a:t>
            </a:r>
            <a:r>
              <a:rPr lang="zh-CN" altLang="en-US" sz="2000" b="1" dirty="0" smtClean="0">
                <a:ea typeface="宋体" pitchFamily="2" charset="-122"/>
              </a:rPr>
              <a:t>：</a:t>
            </a:r>
            <a:r>
              <a:rPr lang="zh-CN" altLang="en-US" sz="2000" dirty="0" smtClean="0">
                <a:ea typeface="宋体" pitchFamily="2" charset="-122"/>
              </a:rPr>
              <a:t>释放内存空间，</a:t>
            </a:r>
            <a:r>
              <a:rPr lang="zh-CN" sz="2000" dirty="0" smtClean="0">
                <a:ea typeface="宋体" pitchFamily="2" charset="-122"/>
              </a:rPr>
              <a:t>线性表</a:t>
            </a:r>
            <a:r>
              <a:rPr lang="zh-CN" altLang="en-US" sz="2000" dirty="0" smtClean="0">
                <a:ea typeface="宋体" pitchFamily="2" charset="-122"/>
              </a:rPr>
              <a:t>消失</a:t>
            </a:r>
            <a:r>
              <a:rPr lang="zh-CN" sz="2000" dirty="0" smtClean="0">
                <a:ea typeface="宋体" pitchFamily="2" charset="-122"/>
              </a:rPr>
              <a:t>，无法访问线性表。</a:t>
            </a:r>
            <a:endParaRPr lang="en-US" altLang="zh-CN" sz="2000" dirty="0" smtClean="0">
              <a:ea typeface="宋体" pitchFamily="2" charset="-122"/>
            </a:endParaRPr>
          </a:p>
          <a:p>
            <a:pPr marL="18000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</a:t>
            </a:r>
            <a:r>
              <a:rPr lang="zh-CN" altLang="en-US" sz="2000" b="1" dirty="0" smtClean="0">
                <a:ea typeface="宋体" pitchFamily="2" charset="-122"/>
              </a:rPr>
              <a:t>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en-US" sz="2000" dirty="0" smtClean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Status  </a:t>
            </a:r>
            <a:r>
              <a:rPr lang="en-US" altLang="zh-CN" sz="2000" dirty="0" err="1" smtClean="0">
                <a:latin typeface="+mn-ea"/>
              </a:rPr>
              <a:t>DestroyList</a:t>
            </a:r>
            <a:r>
              <a:rPr lang="en-US" altLang="zh-CN" sz="2000" dirty="0" smtClean="0">
                <a:latin typeface="+mn-ea"/>
              </a:rPr>
              <a:t>( </a:t>
            </a:r>
            <a:r>
              <a:rPr lang="en-US" altLang="zh-CN" sz="2000" dirty="0" err="1" smtClean="0">
                <a:latin typeface="+mn-ea"/>
              </a:rPr>
              <a:t>SqList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&amp;</a:t>
            </a:r>
            <a:r>
              <a:rPr lang="en-US" altLang="zh-CN" sz="2000" dirty="0" smtClean="0">
                <a:latin typeface="+mn-ea"/>
              </a:rPr>
              <a:t>L )     //</a:t>
            </a:r>
            <a:r>
              <a:rPr lang="zh-CN" altLang="zh-CN" sz="2000" dirty="0" smtClean="0">
                <a:latin typeface="+mn-ea"/>
              </a:rPr>
              <a:t>双向传，</a:t>
            </a:r>
            <a:r>
              <a:rPr lang="zh-CN" altLang="en-US" sz="2000" dirty="0" smtClean="0">
                <a:latin typeface="+mn-ea"/>
              </a:rPr>
              <a:t>改变</a:t>
            </a:r>
            <a:r>
              <a:rPr lang="zh-CN" altLang="zh-CN" sz="2000" dirty="0" smtClean="0">
                <a:latin typeface="+mn-ea"/>
              </a:rPr>
              <a:t>线性表</a:t>
            </a:r>
            <a:endParaRPr lang="en-US" altLang="zh-CN" sz="2000" dirty="0" smtClean="0">
              <a:latin typeface="+mn-ea"/>
            </a:endParaRPr>
          </a:p>
          <a:p>
            <a:pPr marL="18000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+mn-ea"/>
              </a:rPr>
              <a:t>  {    </a:t>
            </a:r>
          </a:p>
          <a:p>
            <a:pPr marL="180000" indent="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if 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L.elem</a:t>
            </a:r>
            <a:r>
              <a:rPr lang="en-US" altLang="zh-CN" sz="2000" dirty="0">
                <a:latin typeface="+mn-ea"/>
              </a:rPr>
              <a:t>) </a:t>
            </a:r>
            <a:r>
              <a:rPr lang="en-US" altLang="zh-CN" sz="2000" dirty="0" smtClean="0">
                <a:latin typeface="+mn-ea"/>
              </a:rPr>
              <a:t>  delete  []</a:t>
            </a:r>
            <a:r>
              <a:rPr lang="en-US" altLang="zh-CN" sz="2000" dirty="0" err="1">
                <a:latin typeface="+mn-ea"/>
              </a:rPr>
              <a:t>L.elem</a:t>
            </a:r>
            <a:r>
              <a:rPr lang="en-US" altLang="zh-CN" sz="2000" dirty="0">
                <a:latin typeface="+mn-ea"/>
              </a:rPr>
              <a:t>; </a:t>
            </a:r>
            <a:r>
              <a:rPr lang="en-US" altLang="zh-CN" sz="2000" dirty="0" smtClean="0">
                <a:latin typeface="+mn-ea"/>
              </a:rPr>
              <a:t>     //</a:t>
            </a:r>
            <a:r>
              <a:rPr lang="zh-CN" altLang="en-US" sz="2000" dirty="0" smtClean="0">
                <a:latin typeface="+mn-ea"/>
              </a:rPr>
              <a:t>释放动态数组占用的内存空间</a:t>
            </a:r>
            <a:endParaRPr lang="en-US" altLang="zh-CN" sz="2000" dirty="0" smtClean="0">
              <a:latin typeface="+mn-ea"/>
            </a:endParaRPr>
          </a:p>
          <a:p>
            <a:pPr marL="180000" indent="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</a:t>
            </a:r>
            <a:r>
              <a:rPr lang="en-US" altLang="zh-CN" sz="2000" dirty="0" err="1" smtClean="0">
                <a:latin typeface="+mn-ea"/>
              </a:rPr>
              <a:t>L.elem</a:t>
            </a:r>
            <a:r>
              <a:rPr lang="en-US" altLang="zh-CN" sz="2000" dirty="0" smtClean="0">
                <a:latin typeface="+mn-ea"/>
              </a:rPr>
              <a:t>=NULL</a:t>
            </a:r>
            <a:r>
              <a:rPr lang="en-US" altLang="zh-CN" sz="2000" dirty="0">
                <a:latin typeface="+mn-ea"/>
              </a:rPr>
              <a:t>; </a:t>
            </a:r>
            <a:r>
              <a:rPr lang="en-US" altLang="zh-CN" sz="2000" dirty="0" smtClean="0">
                <a:latin typeface="+mn-ea"/>
              </a:rPr>
              <a:t>                         </a:t>
            </a:r>
          </a:p>
          <a:p>
            <a:pPr marL="180000" indent="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return  OK; </a:t>
            </a:r>
          </a:p>
          <a:p>
            <a:pPr marL="180000" indent="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}</a:t>
            </a:r>
          </a:p>
          <a:p>
            <a:pPr marL="180000" indent="0">
              <a:lnSpc>
                <a:spcPts val="31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】O(1)        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41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4198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199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3789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627130"/>
            <a:ext cx="8623622" cy="194588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   七</a:t>
            </a:r>
            <a:r>
              <a:rPr lang="zh-CN" b="1" dirty="0" smtClean="0">
                <a:ea typeface="宋体" pitchFamily="2" charset="-122"/>
              </a:rPr>
              <a:t>、</a:t>
            </a:r>
            <a:r>
              <a:rPr lang="zh-CN" altLang="en-US" b="1" dirty="0" smtClean="0">
                <a:ea typeface="宋体" pitchFamily="2" charset="-122"/>
              </a:rPr>
              <a:t>取值（算法</a:t>
            </a:r>
            <a:r>
              <a:rPr lang="en-US" altLang="zh-CN" b="1" dirty="0" smtClean="0">
                <a:ea typeface="宋体" pitchFamily="2" charset="-122"/>
              </a:rPr>
              <a:t>2.2</a:t>
            </a:r>
            <a:r>
              <a:rPr lang="zh-CN" altLang="en-US" b="1" dirty="0" smtClean="0">
                <a:ea typeface="宋体" pitchFamily="2" charset="-122"/>
              </a:rPr>
              <a:t>）</a:t>
            </a:r>
            <a:endParaRPr lang="zh-CN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zh-CN" sz="2000" dirty="0" smtClean="0">
                <a:ea typeface="宋体" pitchFamily="2" charset="-122"/>
              </a:rPr>
              <a:t>给定</a:t>
            </a:r>
            <a:r>
              <a:rPr lang="zh-CN" altLang="en-US" sz="2000" dirty="0" smtClean="0">
                <a:ea typeface="宋体" pitchFamily="2" charset="-122"/>
              </a:rPr>
              <a:t>数据元素的</a:t>
            </a:r>
            <a:r>
              <a:rPr lang="zh-CN" sz="2000" dirty="0" smtClean="0">
                <a:ea typeface="宋体" pitchFamily="2" charset="-122"/>
              </a:rPr>
              <a:t>位置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zh-CN" altLang="en-US" sz="2000" dirty="0" smtClean="0">
                <a:ea typeface="宋体" pitchFamily="2" charset="-122"/>
              </a:rPr>
              <a:t>获取第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en-US" sz="2000" dirty="0" smtClean="0">
                <a:ea typeface="宋体" pitchFamily="2" charset="-122"/>
              </a:rPr>
              <a:t>个位置的</a:t>
            </a:r>
            <a:r>
              <a:rPr lang="zh-CN" sz="2000" dirty="0" smtClean="0">
                <a:ea typeface="宋体" pitchFamily="2" charset="-122"/>
              </a:rPr>
              <a:t>数据元素</a:t>
            </a:r>
            <a:r>
              <a:rPr lang="en-US" altLang="zh-CN" sz="2000" dirty="0" smtClean="0">
                <a:ea typeface="宋体" pitchFamily="2" charset="-122"/>
              </a:rPr>
              <a:t>e</a:t>
            </a:r>
            <a:r>
              <a:rPr lang="zh-CN" sz="2000" dirty="0" smtClean="0">
                <a:ea typeface="宋体" pitchFamily="2" charset="-122"/>
              </a:rPr>
              <a:t>。函数参数</a:t>
            </a:r>
            <a:r>
              <a:rPr lang="en-US" altLang="zh-CN" sz="2000" dirty="0" smtClean="0">
                <a:ea typeface="宋体" pitchFamily="2" charset="-122"/>
              </a:rPr>
              <a:t>e</a:t>
            </a:r>
            <a:r>
              <a:rPr lang="zh-CN" sz="2000" dirty="0" smtClean="0">
                <a:ea typeface="宋体" pitchFamily="2" charset="-122"/>
              </a:rPr>
              <a:t>采用引用类型，双向传递。</a:t>
            </a:r>
            <a:r>
              <a:rPr lang="zh-CN" altLang="zh-CN" sz="2000" dirty="0" smtClean="0">
                <a:ea typeface="宋体" pitchFamily="2" charset="-122"/>
              </a:rPr>
              <a:t>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zh-CN" sz="2000" dirty="0" smtClean="0">
                <a:ea typeface="宋体" pitchFamily="2" charset="-122"/>
              </a:rPr>
              <a:t>个</a:t>
            </a:r>
            <a:r>
              <a:rPr lang="zh-CN" altLang="en-US" sz="2000" dirty="0" smtClean="0">
                <a:ea typeface="宋体" pitchFamily="2" charset="-122"/>
              </a:rPr>
              <a:t>数据</a:t>
            </a:r>
            <a:r>
              <a:rPr lang="zh-CN" altLang="zh-CN" sz="2000" dirty="0" smtClean="0">
                <a:ea typeface="宋体" pitchFamily="2" charset="-122"/>
              </a:rPr>
              <a:t>元素</a:t>
            </a:r>
            <a:r>
              <a:rPr lang="zh-CN" altLang="zh-CN" sz="2000" dirty="0">
                <a:ea typeface="宋体" pitchFamily="2" charset="-122"/>
              </a:rPr>
              <a:t>的数组下标为</a:t>
            </a:r>
            <a:r>
              <a:rPr lang="en-US" altLang="zh-CN" sz="2000" dirty="0">
                <a:ea typeface="宋体" pitchFamily="2" charset="-122"/>
              </a:rPr>
              <a:t>(i-1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】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</a:rPr>
              <a:t>判断元素的编号是否合法，不合法，返回</a:t>
            </a:r>
            <a:r>
              <a:rPr lang="en-US" altLang="zh-CN" sz="2000" dirty="0" smtClean="0">
                <a:ea typeface="宋体" pitchFamily="2" charset="-122"/>
              </a:rPr>
              <a:t>ERROR</a:t>
            </a:r>
            <a:r>
              <a:rPr lang="zh-CN" altLang="en-US" sz="2000" dirty="0" smtClean="0">
                <a:ea typeface="宋体" pitchFamily="2" charset="-122"/>
              </a:rPr>
              <a:t>；合法，取出元素。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endParaRPr lang="zh-CN" altLang="zh-CN" sz="2000" dirty="0">
              <a:ea typeface="宋体" pitchFamily="2" charset="-122"/>
            </a:endParaRPr>
          </a:p>
          <a:p>
            <a:pPr marL="18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 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41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398984" y="3841758"/>
            <a:ext cx="862362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】</a:t>
            </a:r>
            <a:endParaRPr lang="zh-CN" sz="2000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Status  </a:t>
            </a:r>
            <a:r>
              <a:rPr lang="en-US" altLang="zh-CN" sz="2000" dirty="0" err="1" smtClean="0">
                <a:ea typeface="宋体" pitchFamily="2" charset="-122"/>
              </a:rPr>
              <a:t>GetElem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 L,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i, 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&amp;</a:t>
            </a:r>
            <a:r>
              <a:rPr lang="en-US" altLang="zh-CN" sz="2000" dirty="0" smtClean="0">
                <a:ea typeface="宋体" pitchFamily="2" charset="-122"/>
              </a:rPr>
              <a:t>e)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{     if( i&lt;1 || i&gt;</a:t>
            </a:r>
            <a:r>
              <a:rPr lang="en-US" altLang="zh-CN" sz="2000" dirty="0" err="1" smtClean="0">
                <a:ea typeface="宋体" pitchFamily="2" charset="-122"/>
              </a:rPr>
              <a:t>L.length</a:t>
            </a:r>
            <a:r>
              <a:rPr lang="en-US" altLang="zh-CN" sz="2000" dirty="0" smtClean="0">
                <a:ea typeface="宋体" pitchFamily="2" charset="-122"/>
              </a:rPr>
              <a:t> )    </a:t>
            </a:r>
            <a:r>
              <a:rPr lang="en-US" altLang="zh-CN" sz="2000" dirty="0" smtClean="0"/>
              <a:t>return  </a:t>
            </a:r>
            <a:r>
              <a:rPr lang="en-US" altLang="zh-CN" sz="2000" dirty="0" smtClean="0">
                <a:ea typeface="宋体" pitchFamily="2" charset="-122"/>
              </a:rPr>
              <a:t>ERROR;         //i</a:t>
            </a:r>
            <a:r>
              <a:rPr lang="zh-CN" altLang="en-US" sz="2000" dirty="0" smtClean="0">
                <a:ea typeface="宋体" pitchFamily="2" charset="-122"/>
              </a:rPr>
              <a:t>为元素编号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  e=*(L.elem+i-1);        // </a:t>
            </a:r>
            <a:r>
              <a:rPr lang="zh-CN" altLang="en-US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 e=</a:t>
            </a:r>
            <a:r>
              <a:rPr lang="en-US" altLang="zh-CN" sz="2000" dirty="0" err="1" smtClean="0">
                <a:ea typeface="宋体" pitchFamily="2" charset="-122"/>
              </a:rPr>
              <a:t>L.elem</a:t>
            </a:r>
            <a:r>
              <a:rPr lang="en-US" altLang="zh-CN" sz="2000" dirty="0" smtClean="0">
                <a:ea typeface="宋体" pitchFamily="2" charset="-122"/>
              </a:rPr>
              <a:t>[i-1];      //</a:t>
            </a:r>
            <a:r>
              <a:rPr lang="zh-CN" altLang="en-US" sz="2000" dirty="0" smtClean="0">
                <a:ea typeface="宋体" pitchFamily="2" charset="-122"/>
              </a:rPr>
              <a:t>计算数组下标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  return  OK;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}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【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】 </a:t>
            </a:r>
            <a:r>
              <a:rPr lang="en-US" altLang="zh-CN" sz="2000" dirty="0" smtClean="0">
                <a:ea typeface="宋体" pitchFamily="2" charset="-122"/>
              </a:rPr>
              <a:t>O(1)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直接存储或随机存取</a:t>
            </a:r>
            <a:r>
              <a:rPr lang="zh-CN" altLang="en-US" sz="2000" dirty="0" smtClean="0">
                <a:ea typeface="宋体" pitchFamily="2" charset="-122"/>
              </a:rPr>
              <a:t>，无需查找，没有循环。</a:t>
            </a:r>
            <a:endParaRPr lang="zh-CN" sz="2000" dirty="0" smtClean="0">
              <a:ea typeface="宋体" pitchFamily="2" charset="-122"/>
            </a:endParaRPr>
          </a:p>
          <a:p>
            <a:pPr marL="1800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zh-CN" altLang="en-US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6595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4301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301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4301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628800"/>
            <a:ext cx="8750300" cy="18722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ea typeface="宋体" pitchFamily="2" charset="-122"/>
              </a:rPr>
              <a:t>    八</a:t>
            </a:r>
            <a:r>
              <a:rPr lang="zh-CN" b="1" dirty="0" smtClean="0">
                <a:ea typeface="宋体" pitchFamily="2" charset="-122"/>
              </a:rPr>
              <a:t>、</a:t>
            </a:r>
            <a:r>
              <a:rPr lang="zh-CN" altLang="en-US" b="1" dirty="0" smtClean="0">
                <a:ea typeface="宋体" pitchFamily="2" charset="-122"/>
              </a:rPr>
              <a:t>查找（</a:t>
            </a:r>
            <a:r>
              <a:rPr lang="zh-CN" b="1" dirty="0" smtClean="0">
                <a:solidFill>
                  <a:srgbClr val="FF0000"/>
                </a:solidFill>
                <a:ea typeface="宋体" pitchFamily="2" charset="-122"/>
              </a:rPr>
              <a:t>算法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2.3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zh-CN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zh-CN" sz="2000" dirty="0" smtClean="0">
                <a:ea typeface="宋体" pitchFamily="2" charset="-122"/>
              </a:rPr>
              <a:t>给定数据元素</a:t>
            </a:r>
            <a:r>
              <a:rPr lang="zh-CN" altLang="en-US" sz="2000" dirty="0" smtClean="0">
                <a:ea typeface="宋体" pitchFamily="2" charset="-122"/>
              </a:rPr>
              <a:t>取值</a:t>
            </a:r>
            <a:r>
              <a:rPr lang="en-US" altLang="zh-CN" sz="2000" dirty="0" smtClean="0">
                <a:ea typeface="宋体" pitchFamily="2" charset="-122"/>
              </a:rPr>
              <a:t>e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zh-CN" altLang="en-US" sz="2000" dirty="0" smtClean="0">
                <a:ea typeface="宋体" pitchFamily="2" charset="-122"/>
              </a:rPr>
              <a:t>得到</a:t>
            </a:r>
            <a:r>
              <a:rPr lang="zh-CN" sz="2000" dirty="0" smtClean="0">
                <a:ea typeface="宋体" pitchFamily="2" charset="-122"/>
              </a:rPr>
              <a:t>元素</a:t>
            </a:r>
            <a:r>
              <a:rPr lang="zh-CN" altLang="en-US" sz="2000" dirty="0" smtClean="0">
                <a:ea typeface="宋体" pitchFamily="2" charset="-122"/>
              </a:rPr>
              <a:t>序号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【</a:t>
            </a:r>
            <a:r>
              <a:rPr lang="zh-CN" altLang="en-US" sz="2000" b="1" dirty="0">
                <a:ea typeface="宋体" pitchFamily="2" charset="-122"/>
              </a:rPr>
              <a:t>算法思想</a:t>
            </a:r>
            <a:r>
              <a:rPr lang="en-US" altLang="zh-CN" sz="2000" b="1" dirty="0">
                <a:ea typeface="宋体" pitchFamily="2" charset="-122"/>
              </a:rPr>
              <a:t>】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zh-CN" altLang="en-US" sz="2000" dirty="0">
                <a:ea typeface="宋体" pitchFamily="2" charset="-122"/>
              </a:rPr>
              <a:t>从第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个元素开始，依次与</a:t>
            </a:r>
            <a:r>
              <a:rPr lang="en-US" altLang="zh-CN" sz="2000" dirty="0">
                <a:ea typeface="宋体" pitchFamily="2" charset="-122"/>
              </a:rPr>
              <a:t>e</a:t>
            </a:r>
            <a:r>
              <a:rPr lang="zh-CN" altLang="en-US" sz="2000" dirty="0">
                <a:ea typeface="宋体" pitchFamily="2" charset="-122"/>
              </a:rPr>
              <a:t>比较</a:t>
            </a:r>
            <a:r>
              <a:rPr lang="zh-CN" altLang="en-US" sz="2000" dirty="0" smtClean="0">
                <a:ea typeface="宋体" pitchFamily="2" charset="-122"/>
              </a:rPr>
              <a:t>；若</a:t>
            </a:r>
            <a:r>
              <a:rPr lang="en-US" altLang="zh-CN" sz="2000" dirty="0">
                <a:ea typeface="宋体" pitchFamily="2" charset="-122"/>
              </a:rPr>
              <a:t>e== </a:t>
            </a:r>
            <a:r>
              <a:rPr lang="en-US" altLang="zh-CN" sz="2000" dirty="0" err="1">
                <a:ea typeface="宋体" pitchFamily="2" charset="-122"/>
              </a:rPr>
              <a:t>L.elem</a:t>
            </a:r>
            <a:r>
              <a:rPr lang="en-US" altLang="zh-CN" sz="2000" dirty="0">
                <a:ea typeface="宋体" pitchFamily="2" charset="-122"/>
              </a:rPr>
              <a:t>[i] </a:t>
            </a:r>
            <a:r>
              <a:rPr lang="zh-CN" altLang="en-US" sz="2000" dirty="0" smtClean="0">
                <a:ea typeface="宋体" pitchFamily="2" charset="-122"/>
              </a:rPr>
              <a:t>，查找成功，返回元素序号</a:t>
            </a:r>
            <a:r>
              <a:rPr lang="en-US" altLang="zh-CN" sz="2000" dirty="0" smtClean="0">
                <a:ea typeface="宋体" pitchFamily="2" charset="-122"/>
              </a:rPr>
              <a:t>(i+1)</a:t>
            </a:r>
            <a:r>
              <a:rPr lang="zh-CN" altLang="en-US" sz="2000" dirty="0" smtClean="0">
                <a:ea typeface="宋体" pitchFamily="2" charset="-122"/>
              </a:rPr>
              <a:t>，否则查找失败，返回</a:t>
            </a:r>
            <a:r>
              <a:rPr lang="en-US" altLang="zh-CN" sz="2000" dirty="0" smtClean="0">
                <a:ea typeface="宋体" pitchFamily="2" charset="-122"/>
              </a:rPr>
              <a:t>0</a:t>
            </a:r>
            <a:r>
              <a:rPr lang="zh-CN" altLang="en-US" sz="2000" dirty="0">
                <a:ea typeface="宋体" pitchFamily="2" charset="-122"/>
              </a:rPr>
              <a:t>。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endParaRPr lang="zh-CN" altLang="zh-CN" sz="2000" dirty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 smtClean="0">
                <a:ea typeface="宋体" pitchFamily="2" charset="-122"/>
              </a:rPr>
              <a:t>  </a:t>
            </a:r>
            <a:endParaRPr lang="zh-CN" altLang="zh-CN" sz="2000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41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393701" y="3645024"/>
            <a:ext cx="842677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【</a:t>
            </a:r>
            <a:r>
              <a:rPr lang="zh-CN" altLang="en-US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LocateElem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 L, 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e)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{     for( i=0;  i&lt;</a:t>
            </a:r>
            <a:r>
              <a:rPr lang="en-US" altLang="zh-CN" sz="2000" dirty="0" err="1" smtClean="0">
                <a:ea typeface="宋体" pitchFamily="2" charset="-122"/>
              </a:rPr>
              <a:t>L.length</a:t>
            </a:r>
            <a:r>
              <a:rPr lang="en-US" altLang="zh-CN" sz="2000" dirty="0" smtClean="0">
                <a:ea typeface="宋体" pitchFamily="2" charset="-122"/>
              </a:rPr>
              <a:t>;  i++)           //i</a:t>
            </a:r>
            <a:r>
              <a:rPr lang="zh-CN" sz="2000" dirty="0" smtClean="0">
                <a:ea typeface="宋体" pitchFamily="2" charset="-122"/>
              </a:rPr>
              <a:t>为数组下标，从</a:t>
            </a:r>
            <a:r>
              <a:rPr lang="en-US" altLang="zh-CN" sz="2000" dirty="0" smtClean="0">
                <a:ea typeface="宋体" pitchFamily="2" charset="-122"/>
              </a:rPr>
              <a:t>0</a:t>
            </a:r>
            <a:r>
              <a:rPr lang="zh-CN" sz="2000" dirty="0" smtClean="0">
                <a:ea typeface="宋体" pitchFamily="2" charset="-122"/>
              </a:rPr>
              <a:t>开始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      if(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e==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L.elem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[i] 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                  return i+1;                 //</a:t>
            </a:r>
            <a:r>
              <a:rPr lang="zh-CN" altLang="en-US" sz="2000" dirty="0" smtClean="0">
                <a:ea typeface="宋体" pitchFamily="2" charset="-122"/>
              </a:rPr>
              <a:t>元素编号</a:t>
            </a:r>
            <a:r>
              <a:rPr lang="en-US" altLang="zh-CN" sz="2000" dirty="0" smtClean="0">
                <a:ea typeface="宋体" pitchFamily="2" charset="-122"/>
              </a:rPr>
              <a:t>=</a:t>
            </a:r>
            <a:r>
              <a:rPr lang="zh-CN" altLang="zh-CN" sz="2000" dirty="0" smtClean="0">
                <a:ea typeface="宋体" pitchFamily="2" charset="-122"/>
              </a:rPr>
              <a:t>数组下标</a:t>
            </a:r>
            <a:r>
              <a:rPr lang="en-US" altLang="zh-CN" sz="2000" dirty="0" smtClean="0">
                <a:ea typeface="宋体" pitchFamily="2" charset="-122"/>
              </a:rPr>
              <a:t>+1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  return  0;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}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ea typeface="宋体" pitchFamily="2" charset="-122"/>
              </a:rPr>
              <a:t>   </a:t>
            </a:r>
            <a:r>
              <a:rPr lang="zh-CN" altLang="en-US" sz="2000" b="1" dirty="0" smtClean="0">
                <a:ea typeface="宋体" pitchFamily="2" charset="-122"/>
              </a:rPr>
              <a:t>注意：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此处为单值元素比较，若为字符串比较，需用函数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strcmp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。</a:t>
            </a:r>
            <a:endParaRPr lang="zh-CN" altLang="zh-CN" sz="2000" b="1" dirty="0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0283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4096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0967" name="Picture 143"/>
            <p:cNvPicPr>
              <a:picLocks noChangeAspect="1" noChangeArrowheads="1"/>
            </p:cNvPicPr>
            <p:nvPr/>
          </p:nvPicPr>
          <p:blipFill>
            <a:blip r:embed="rId4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4096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52176" y="1196752"/>
            <a:ext cx="8812311" cy="2016224"/>
          </a:xfrm>
        </p:spPr>
        <p:txBody>
          <a:bodyPr/>
          <a:lstStyle/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【</a:t>
            </a:r>
            <a:r>
              <a:rPr lang="zh-CN" altLang="en-US" b="1" dirty="0" smtClean="0">
                <a:ea typeface="宋体" pitchFamily="2" charset="-122"/>
              </a:rPr>
              <a:t>算法分析</a:t>
            </a:r>
            <a:r>
              <a:rPr lang="en-US" altLang="zh-CN" b="1" dirty="0" smtClean="0">
                <a:ea typeface="宋体" pitchFamily="2" charset="-122"/>
              </a:rPr>
              <a:t>】 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求平均查找长度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ASL(Average Search Length)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p</a:t>
            </a:r>
            <a:r>
              <a:rPr lang="en-US" altLang="zh-CN" baseline="-25000" dirty="0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为查找第</a:t>
            </a:r>
            <a:r>
              <a:rPr lang="en-US" altLang="zh-CN" dirty="0" smtClean="0">
                <a:ea typeface="宋体" pitchFamily="2" charset="-122"/>
              </a:rPr>
              <a:t>i</a:t>
            </a:r>
            <a:r>
              <a:rPr lang="zh-CN" altLang="en-US" dirty="0" smtClean="0">
                <a:ea typeface="宋体" pitchFamily="2" charset="-122"/>
              </a:rPr>
              <a:t>个元素的概率，每个元素的查找</a:t>
            </a:r>
            <a:r>
              <a:rPr lang="zh-CN" altLang="zh-CN" dirty="0" smtClean="0">
                <a:ea typeface="宋体" pitchFamily="2" charset="-122"/>
              </a:rPr>
              <a:t>概率</a:t>
            </a:r>
            <a:r>
              <a:rPr lang="zh-CN" altLang="en-US" dirty="0" smtClean="0">
                <a:ea typeface="宋体" pitchFamily="2" charset="-122"/>
              </a:rPr>
              <a:t>相等：</a:t>
            </a:r>
            <a:r>
              <a:rPr lang="en-US" altLang="zh-CN" dirty="0" smtClean="0">
                <a:ea typeface="宋体" pitchFamily="2" charset="-122"/>
              </a:rPr>
              <a:t>p</a:t>
            </a:r>
            <a:r>
              <a:rPr lang="en-US" altLang="zh-CN" baseline="-25000" dirty="0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=1/n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dirty="0" err="1" smtClean="0">
                <a:ea typeface="宋体" pitchFamily="2" charset="-122"/>
              </a:rPr>
              <a:t>C</a:t>
            </a:r>
            <a:r>
              <a:rPr lang="en-US" altLang="zh-CN" baseline="-25000" dirty="0" err="1" smtClean="0">
                <a:ea typeface="宋体" pitchFamily="2" charset="-122"/>
              </a:rPr>
              <a:t>i</a:t>
            </a:r>
            <a:r>
              <a:rPr lang="zh-CN" altLang="en-US" dirty="0" smtClean="0">
                <a:ea typeface="宋体" pitchFamily="2" charset="-122"/>
              </a:rPr>
              <a:t>为查找第</a:t>
            </a:r>
            <a:r>
              <a:rPr lang="en-US" altLang="zh-CN" dirty="0" smtClean="0">
                <a:ea typeface="宋体" pitchFamily="2" charset="-122"/>
              </a:rPr>
              <a:t>i</a:t>
            </a:r>
            <a:r>
              <a:rPr lang="zh-CN" altLang="en-US" dirty="0" smtClean="0">
                <a:ea typeface="宋体" pitchFamily="2" charset="-122"/>
              </a:rPr>
              <a:t>个元素的比较次数，与元素的位置有关：</a:t>
            </a:r>
            <a:r>
              <a:rPr lang="en-US" altLang="zh-CN" dirty="0" err="1" smtClean="0">
                <a:ea typeface="宋体" pitchFamily="2" charset="-122"/>
              </a:rPr>
              <a:t>C</a:t>
            </a:r>
            <a:r>
              <a:rPr lang="en-US" altLang="zh-CN" baseline="-25000" dirty="0" err="1" smtClean="0">
                <a:ea typeface="宋体" pitchFamily="2" charset="-122"/>
              </a:rPr>
              <a:t>i</a:t>
            </a:r>
            <a:r>
              <a:rPr lang="en-US" altLang="zh-CN" baseline="-25000" dirty="0" smtClean="0">
                <a:ea typeface="宋体" pitchFamily="2" charset="-122"/>
              </a:rPr>
              <a:t>  </a:t>
            </a:r>
            <a:r>
              <a:rPr lang="en-US" altLang="zh-CN" dirty="0" smtClean="0">
                <a:ea typeface="宋体" pitchFamily="2" charset="-122"/>
              </a:rPr>
              <a:t>= i</a:t>
            </a:r>
            <a:r>
              <a:rPr lang="zh-CN" altLang="en-US" dirty="0" smtClean="0">
                <a:ea typeface="宋体" pitchFamily="2" charset="-122"/>
              </a:rPr>
              <a:t>。    </a:t>
            </a:r>
            <a:endParaRPr lang="zh-CN" altLang="en-US" b="1" dirty="0" smtClean="0">
              <a:ea typeface="宋体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26722330"/>
              </p:ext>
            </p:extLst>
          </p:nvPr>
        </p:nvGraphicFramePr>
        <p:xfrm>
          <a:off x="899592" y="4365104"/>
          <a:ext cx="6251447" cy="1079500"/>
        </p:xfrm>
        <a:graphic>
          <a:graphicData uri="http://schemas.openxmlformats.org/presentationml/2006/ole">
            <p:oleObj spid="_x0000_s222433" name="公式" r:id="rId5" imgW="2209800" imgH="444500" progId="">
              <p:embed/>
            </p:oleObj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8757004"/>
              </p:ext>
            </p:extLst>
          </p:nvPr>
        </p:nvGraphicFramePr>
        <p:xfrm>
          <a:off x="1181128" y="3573016"/>
          <a:ext cx="640871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871"/>
                <a:gridCol w="640871"/>
                <a:gridCol w="640871"/>
                <a:gridCol w="640871"/>
                <a:gridCol w="640871"/>
                <a:gridCol w="640871"/>
                <a:gridCol w="640871"/>
                <a:gridCol w="640871"/>
                <a:gridCol w="640871"/>
                <a:gridCol w="6408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Rectangle 148"/>
              <p:cNvSpPr txBox="1">
                <a:spLocks noChangeArrowheads="1"/>
              </p:cNvSpPr>
              <p:nvPr/>
            </p:nvSpPr>
            <p:spPr bwMode="auto">
              <a:xfrm>
                <a:off x="971600" y="5805263"/>
                <a:ext cx="4176464" cy="57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zh-CN" b="1" dirty="0" smtClean="0">
                    <a:ea typeface="宋体" pitchFamily="2" charset="-122"/>
                  </a:rPr>
                  <a:t>时间复杂度</a:t>
                </a:r>
                <a:r>
                  <a:rPr lang="zh-CN" altLang="en-US" b="1" dirty="0" smtClean="0">
                    <a:ea typeface="宋体" pitchFamily="2" charset="-122"/>
                  </a:rPr>
                  <a:t>：</a:t>
                </a:r>
                <a:r>
                  <a:rPr lang="en-US" altLang="zh-CN" b="1" dirty="0" smtClean="0">
                    <a:ea typeface="宋体" pitchFamily="2" charset="-122"/>
                  </a:rPr>
                  <a:t>T(n)=O(n)</a:t>
                </a:r>
                <a:endParaRPr lang="zh-CN" altLang="zh-CN" b="1" dirty="0" smtClean="0">
                  <a:ea typeface="宋体" pitchFamily="2" charset="-122"/>
                </a:endParaRPr>
              </a:p>
              <a:p>
                <a:pPr marL="0" indent="0">
                  <a:spcBef>
                    <a:spcPts val="600"/>
                  </a:spcBef>
                  <a:buFontTx/>
                  <a:buNone/>
                </a:pPr>
                <a:endParaRPr lang="zh-CN" altLang="zh-CN" b="1" dirty="0" smtClean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3" name="Rectangl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5805263"/>
                <a:ext cx="4176464" cy="576063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584" t="-11579" b="-4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99349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179388" y="404813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2.3   </a:t>
            </a:r>
            <a:r>
              <a:rPr lang="zh-CN" altLang="zh-CN" b="1" dirty="0" smtClean="0">
                <a:ea typeface="宋体" pitchFamily="2" charset="-122"/>
              </a:rPr>
              <a:t>线性表的类型定义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1" name="副标题 2"/>
          <p:cNvSpPr>
            <a:spLocks noGrp="1"/>
          </p:cNvSpPr>
          <p:nvPr>
            <p:ph type="subTitle" idx="1"/>
          </p:nvPr>
        </p:nvSpPr>
        <p:spPr>
          <a:xfrm>
            <a:off x="1115616" y="2420888"/>
            <a:ext cx="5904656" cy="259238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.1  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线性表的基本概念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ea typeface="宋体" pitchFamily="2" charset="-122"/>
                <a:cs typeface="Times New Roman" pitchFamily="18" charset="0"/>
              </a:rPr>
              <a:t>.2  线性表的逻辑结构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ea typeface="宋体" pitchFamily="2" charset="-122"/>
                <a:cs typeface="Times New Roman" pitchFamily="18" charset="0"/>
              </a:rPr>
              <a:t>.3  线性表的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抽象数据类型</a:t>
            </a:r>
            <a:endParaRPr lang="zh-CN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250825" y="2060575"/>
            <a:ext cx="5761038" cy="71438"/>
            <a:chOff x="0" y="1943"/>
            <a:chExt cx="2818" cy="78"/>
          </a:xfrm>
        </p:grpSpPr>
        <p:sp>
          <p:nvSpPr>
            <p:cNvPr id="7173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3072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072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2765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712968" cy="2364804"/>
          </a:xfrm>
        </p:spPr>
        <p:txBody>
          <a:bodyPr/>
          <a:lstStyle/>
          <a:p>
            <a:pPr marL="180000" indent="0">
              <a:spcBef>
                <a:spcPts val="0"/>
              </a:spcBef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  九</a:t>
            </a:r>
            <a:r>
              <a:rPr lang="zh-CN" b="1" dirty="0" smtClean="0">
                <a:ea typeface="宋体" pitchFamily="2" charset="-122"/>
              </a:rPr>
              <a:t>、插入数据元素（算法</a:t>
            </a:r>
            <a:r>
              <a:rPr lang="en-US" altLang="zh-CN" b="1" dirty="0" smtClean="0">
                <a:ea typeface="宋体" pitchFamily="2" charset="-122"/>
              </a:rPr>
              <a:t>2.4</a:t>
            </a:r>
            <a:r>
              <a:rPr lang="zh-CN" b="1" dirty="0" smtClean="0">
                <a:ea typeface="宋体" pitchFamily="2" charset="-122"/>
              </a:rPr>
              <a:t>）</a:t>
            </a:r>
            <a:endParaRPr 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en-US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  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sz="2000" dirty="0" smtClean="0">
                <a:ea typeface="宋体" pitchFamily="2" charset="-122"/>
              </a:rPr>
              <a:t>为了保证逻辑结构和物理结构一致，</a:t>
            </a:r>
            <a:r>
              <a:rPr lang="zh-CN" altLang="en-US" sz="2000" dirty="0" smtClean="0">
                <a:ea typeface="宋体" pitchFamily="2" charset="-122"/>
              </a:rPr>
              <a:t>在线性表中</a:t>
            </a:r>
            <a:r>
              <a:rPr lang="zh-CN" altLang="zh-CN" sz="2000" dirty="0" smtClean="0">
                <a:ea typeface="宋体" pitchFamily="2" charset="-122"/>
              </a:rPr>
              <a:t>插入</a:t>
            </a:r>
            <a:r>
              <a:rPr lang="zh-CN" altLang="zh-CN" sz="2000" dirty="0">
                <a:ea typeface="宋体" pitchFamily="2" charset="-122"/>
              </a:rPr>
              <a:t>一个数据元素</a:t>
            </a:r>
            <a:r>
              <a:rPr lang="en-US" altLang="zh-CN" sz="2000" dirty="0" smtClean="0">
                <a:ea typeface="宋体" pitchFamily="2" charset="-122"/>
              </a:rPr>
              <a:t>e</a:t>
            </a:r>
            <a:r>
              <a:rPr lang="zh-CN" altLang="en-US" sz="2000" dirty="0" smtClean="0">
                <a:ea typeface="宋体" pitchFamily="2" charset="-122"/>
              </a:rPr>
              <a:t>之前</a:t>
            </a:r>
            <a:r>
              <a:rPr lang="zh-CN" altLang="zh-CN" sz="2000" dirty="0" smtClean="0">
                <a:ea typeface="宋体" pitchFamily="2" charset="-122"/>
              </a:rPr>
              <a:t>，</a:t>
            </a:r>
            <a:r>
              <a:rPr lang="zh-CN" altLang="en-US" sz="2000" dirty="0" smtClean="0">
                <a:ea typeface="宋体" pitchFamily="2" charset="-122"/>
              </a:rPr>
              <a:t>需要移动后面的数据元素，腾出插入位置。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顺序表插入的确切说法：</a:t>
            </a:r>
            <a:r>
              <a:rPr lang="zh-CN" b="1" dirty="0" smtClean="0">
                <a:solidFill>
                  <a:srgbClr val="FF0000"/>
                </a:solidFill>
                <a:ea typeface="宋体" pitchFamily="2" charset="-122"/>
              </a:rPr>
              <a:t>在第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b="1" dirty="0" smtClean="0">
                <a:solidFill>
                  <a:srgbClr val="FF0000"/>
                </a:solidFill>
                <a:ea typeface="宋体" pitchFamily="2" charset="-122"/>
              </a:rPr>
              <a:t>个位置插入，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≤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≤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n+1</a:t>
            </a:r>
            <a:r>
              <a:rPr lang="zh-CN" dirty="0" smtClean="0">
                <a:solidFill>
                  <a:srgbClr val="FF0000"/>
                </a:solidFill>
                <a:ea typeface="宋体" pitchFamily="2" charset="-122"/>
              </a:rPr>
              <a:t>。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589" y="4358734"/>
            <a:ext cx="460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rgbClr val="C00000"/>
                </a:solidFill>
              </a:rPr>
              <a:t>在第</a:t>
            </a:r>
            <a:r>
              <a:rPr lang="en-US" altLang="zh-CN" sz="2400" b="1" dirty="0">
                <a:solidFill>
                  <a:srgbClr val="C00000"/>
                </a:solidFill>
              </a:rPr>
              <a:t>n+1</a:t>
            </a:r>
            <a:r>
              <a:rPr lang="zh-CN" altLang="zh-CN" sz="2400" b="1" dirty="0">
                <a:solidFill>
                  <a:srgbClr val="C00000"/>
                </a:solidFill>
              </a:rPr>
              <a:t>个位置插入，移动</a:t>
            </a:r>
            <a:r>
              <a:rPr lang="en-US" altLang="zh-CN" sz="2400" b="1" dirty="0">
                <a:solidFill>
                  <a:srgbClr val="C00000"/>
                </a:solidFill>
              </a:rPr>
              <a:t>0</a:t>
            </a:r>
            <a:r>
              <a:rPr lang="zh-CN" altLang="zh-CN" sz="2400" b="1" dirty="0">
                <a:solidFill>
                  <a:srgbClr val="C00000"/>
                </a:solidFill>
              </a:rPr>
              <a:t>次：</a:t>
            </a:r>
            <a:endParaRPr lang="zh-CN" altLang="zh-CN" sz="2400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6062225"/>
              </p:ext>
            </p:extLst>
          </p:nvPr>
        </p:nvGraphicFramePr>
        <p:xfrm>
          <a:off x="827584" y="4996443"/>
          <a:ext cx="7199998" cy="10081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6666"/>
                <a:gridCol w="605026"/>
                <a:gridCol w="603350"/>
                <a:gridCol w="723313"/>
                <a:gridCol w="723313"/>
                <a:gridCol w="724177"/>
                <a:gridCol w="603350"/>
                <a:gridCol w="723313"/>
                <a:gridCol w="724177"/>
                <a:gridCol w="723313"/>
              </a:tblGrid>
              <a:tr h="320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插入前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i-1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移动后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插入后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41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31750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1752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751" y="3875856"/>
            <a:ext cx="4836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rgbClr val="C00000"/>
                </a:solidFill>
              </a:rPr>
              <a:t>在第</a:t>
            </a:r>
            <a:r>
              <a:rPr lang="en-US" altLang="zh-CN" sz="2400" b="1" dirty="0">
                <a:solidFill>
                  <a:srgbClr val="C00000"/>
                </a:solidFill>
              </a:rPr>
              <a:t>i</a:t>
            </a:r>
            <a:r>
              <a:rPr lang="zh-CN" altLang="zh-CN" sz="2400" b="1" dirty="0">
                <a:solidFill>
                  <a:srgbClr val="C00000"/>
                </a:solidFill>
              </a:rPr>
              <a:t>个位置插入，移动</a:t>
            </a:r>
            <a:r>
              <a:rPr lang="en-US" altLang="zh-CN" sz="2400" b="1" dirty="0">
                <a:solidFill>
                  <a:srgbClr val="C00000"/>
                </a:solidFill>
              </a:rPr>
              <a:t>n-(i-1)</a:t>
            </a:r>
            <a:r>
              <a:rPr lang="zh-CN" altLang="zh-CN" sz="2400" b="1" dirty="0">
                <a:solidFill>
                  <a:srgbClr val="C00000"/>
                </a:solidFill>
              </a:rPr>
              <a:t>次：</a:t>
            </a:r>
            <a:endParaRPr lang="zh-CN" altLang="zh-CN" sz="2400" dirty="0">
              <a:solidFill>
                <a:srgbClr val="C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2438232"/>
              </p:ext>
            </p:extLst>
          </p:nvPr>
        </p:nvGraphicFramePr>
        <p:xfrm>
          <a:off x="683568" y="4437112"/>
          <a:ext cx="7200000" cy="126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6664"/>
                <a:gridCol w="605026"/>
                <a:gridCol w="603350"/>
                <a:gridCol w="723314"/>
                <a:gridCol w="723314"/>
                <a:gridCol w="724177"/>
                <a:gridCol w="603350"/>
                <a:gridCol w="723314"/>
                <a:gridCol w="724177"/>
                <a:gridCol w="723314"/>
              </a:tblGrid>
              <a:tr h="400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插入前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0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移动后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81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插入后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b="1" kern="100" dirty="0">
                          <a:solidFill>
                            <a:srgbClr val="C00000"/>
                          </a:solidFill>
                          <a:effectLst/>
                        </a:rPr>
                        <a:t>e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n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6877567"/>
              </p:ext>
            </p:extLst>
          </p:nvPr>
        </p:nvGraphicFramePr>
        <p:xfrm>
          <a:off x="549751" y="1850584"/>
          <a:ext cx="7200000" cy="126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6664"/>
                <a:gridCol w="605026"/>
                <a:gridCol w="603350"/>
                <a:gridCol w="723314"/>
                <a:gridCol w="723314"/>
                <a:gridCol w="724177"/>
                <a:gridCol w="603350"/>
                <a:gridCol w="723314"/>
                <a:gridCol w="724177"/>
                <a:gridCol w="723314"/>
              </a:tblGrid>
              <a:tr h="400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插入前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0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移动后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i-1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n-1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n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81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插入后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solidFill>
                            <a:srgbClr val="C000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n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92659" y="1367886"/>
            <a:ext cx="425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rgbClr val="C00000"/>
                </a:solidFill>
              </a:rPr>
              <a:t>在第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zh-CN" sz="2400" b="1" dirty="0">
                <a:solidFill>
                  <a:srgbClr val="C00000"/>
                </a:solidFill>
              </a:rPr>
              <a:t>个位置插入，移动</a:t>
            </a:r>
            <a:r>
              <a:rPr lang="en-US" altLang="zh-CN" sz="2400" b="1" dirty="0">
                <a:solidFill>
                  <a:srgbClr val="C00000"/>
                </a:solidFill>
              </a:rPr>
              <a:t>n</a:t>
            </a:r>
            <a:r>
              <a:rPr lang="zh-CN" altLang="zh-CN" sz="2400" b="1" dirty="0">
                <a:solidFill>
                  <a:srgbClr val="C00000"/>
                </a:solidFill>
              </a:rPr>
              <a:t>次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：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3277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277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2867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30015" y="1772816"/>
            <a:ext cx="8136904" cy="4608512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算法步骤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】</a:t>
            </a:r>
            <a:endParaRPr lang="zh-CN" sz="2000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）检查插入位置：在第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个位置插入，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≤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≤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n+1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zh-CN" altLang="en-US" sz="2000" dirty="0" smtClean="0">
                <a:ea typeface="宋体" pitchFamily="2" charset="-122"/>
              </a:rPr>
              <a:t>若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值不合法，返回</a:t>
            </a:r>
            <a:r>
              <a:rPr lang="en-US" altLang="zh-CN" sz="2000" dirty="0" smtClean="0">
                <a:ea typeface="宋体" pitchFamily="2" charset="-122"/>
              </a:rPr>
              <a:t>ERROR</a:t>
            </a:r>
            <a:r>
              <a:rPr lang="zh-CN" sz="2000" dirty="0" smtClean="0">
                <a:ea typeface="宋体" pitchFamily="2" charset="-122"/>
              </a:rPr>
              <a:t>。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2</a:t>
            </a:r>
            <a:r>
              <a:rPr lang="zh-CN" sz="2000" dirty="0" smtClean="0">
                <a:ea typeface="宋体" pitchFamily="2" charset="-122"/>
              </a:rPr>
              <a:t>）检查存储空间：存储空间够用，执行</a:t>
            </a:r>
            <a:r>
              <a:rPr lang="zh-CN" altLang="en-US" sz="2000" dirty="0" smtClean="0">
                <a:ea typeface="宋体" pitchFamily="2" charset="-122"/>
              </a:rPr>
              <a:t>插入</a:t>
            </a:r>
            <a:r>
              <a:rPr lang="zh-CN" sz="2000" dirty="0" smtClean="0">
                <a:ea typeface="宋体" pitchFamily="2" charset="-122"/>
              </a:rPr>
              <a:t>操作，</a:t>
            </a:r>
            <a:r>
              <a:rPr lang="zh-CN" altLang="en-US" sz="2000" dirty="0" smtClean="0">
                <a:ea typeface="宋体" pitchFamily="2" charset="-122"/>
              </a:rPr>
              <a:t>否则</a:t>
            </a:r>
            <a:r>
              <a:rPr lang="zh-CN" altLang="zh-CN" sz="2000" dirty="0" smtClean="0">
                <a:ea typeface="宋体" pitchFamily="2" charset="-122"/>
              </a:rPr>
              <a:t>返回</a:t>
            </a:r>
            <a:r>
              <a:rPr lang="en-US" altLang="zh-CN" sz="2000" dirty="0">
                <a:ea typeface="宋体" pitchFamily="2" charset="-122"/>
              </a:rPr>
              <a:t>ERROR</a:t>
            </a:r>
            <a:r>
              <a:rPr lang="zh-CN" altLang="zh-CN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3</a:t>
            </a:r>
            <a:r>
              <a:rPr lang="zh-CN" sz="2000" dirty="0" smtClean="0">
                <a:ea typeface="宋体" pitchFamily="2" charset="-122"/>
              </a:rPr>
              <a:t>）移动数据元素：</a:t>
            </a:r>
            <a:r>
              <a:rPr lang="zh-CN" altLang="en-US" sz="2000" dirty="0" smtClean="0">
                <a:ea typeface="宋体" pitchFamily="2" charset="-122"/>
              </a:rPr>
              <a:t>从最后一个元素开始，</a:t>
            </a:r>
            <a:r>
              <a:rPr lang="zh-CN" sz="2000" dirty="0" smtClean="0">
                <a:ea typeface="宋体" pitchFamily="2" charset="-122"/>
              </a:rPr>
              <a:t>依次后移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n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n-1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zh-CN" altLang="zh-CN" sz="2000" dirty="0" smtClean="0">
                <a:ea typeface="宋体" pitchFamily="2" charset="-122"/>
              </a:rPr>
              <a:t>…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en-US" altLang="zh-CN" sz="2000" dirty="0" err="1" smtClean="0">
                <a:ea typeface="宋体" pitchFamily="2" charset="-122"/>
              </a:rPr>
              <a:t>a</a:t>
            </a:r>
            <a:r>
              <a:rPr lang="en-US" altLang="zh-CN" sz="2000" baseline="-25000" dirty="0" err="1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，在第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个位置插入，移动元素个数</a:t>
            </a:r>
            <a:r>
              <a:rPr lang="zh-CN" altLang="en-US" sz="2000" dirty="0" smtClean="0">
                <a:ea typeface="宋体" pitchFamily="2" charset="-122"/>
              </a:rPr>
              <a:t>为</a:t>
            </a:r>
            <a:r>
              <a:rPr lang="en-US" altLang="zh-CN" sz="2000" dirty="0" smtClean="0">
                <a:ea typeface="宋体" pitchFamily="2" charset="-122"/>
              </a:rPr>
              <a:t>(n-i+1) </a:t>
            </a:r>
            <a:r>
              <a:rPr lang="zh-CN" sz="2000" dirty="0" smtClean="0">
                <a:ea typeface="宋体" pitchFamily="2" charset="-122"/>
              </a:rPr>
              <a:t>。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4</a:t>
            </a:r>
            <a:r>
              <a:rPr lang="zh-CN" sz="2000" dirty="0" smtClean="0">
                <a:ea typeface="宋体" pitchFamily="2" charset="-122"/>
              </a:rPr>
              <a:t>）插入数据元素：执行赋值操作，将插入的数据元素放在第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个位置。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5</a:t>
            </a:r>
            <a:r>
              <a:rPr lang="zh-CN" sz="2000" dirty="0" smtClean="0">
                <a:ea typeface="宋体" pitchFamily="2" charset="-122"/>
              </a:rPr>
              <a:t>）增加表的长度：插入成功，表长加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，返回</a:t>
            </a:r>
            <a:r>
              <a:rPr lang="en-US" altLang="zh-CN" sz="2000" dirty="0" smtClean="0">
                <a:ea typeface="宋体" pitchFamily="2" charset="-122"/>
              </a:rPr>
              <a:t>OK</a:t>
            </a:r>
            <a:r>
              <a:rPr lang="zh-CN" sz="2000" dirty="0" smtClean="0">
                <a:ea typeface="宋体" pitchFamily="2" charset="-122"/>
              </a:rPr>
              <a:t>。</a:t>
            </a:r>
            <a:endParaRPr lang="zh-CN" altLang="en-US" sz="2000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6640" y="112474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3482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482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3174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992188"/>
            <a:ext cx="8750300" cy="5651500"/>
          </a:xfrm>
        </p:spPr>
        <p:txBody>
          <a:bodyPr/>
          <a:lstStyle/>
          <a:p>
            <a:pPr marL="720000">
              <a:lnSpc>
                <a:spcPts val="28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【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算法描述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】</a:t>
            </a:r>
          </a:p>
          <a:p>
            <a:pPr marL="72000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Status  </a:t>
            </a:r>
            <a:r>
              <a:rPr lang="en-US" altLang="zh-CN" sz="2000" dirty="0" err="1" smtClean="0">
                <a:ea typeface="宋体" pitchFamily="2" charset="-122"/>
              </a:rPr>
              <a:t>ListInsert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SqList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sz="2000" dirty="0" smtClean="0">
                <a:ea typeface="宋体" pitchFamily="2" charset="-122"/>
              </a:rPr>
              <a:t>L,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i,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e) //</a:t>
            </a:r>
            <a:r>
              <a:rPr lang="zh-CN" altLang="en-US" sz="2000" dirty="0" smtClean="0">
                <a:ea typeface="宋体" pitchFamily="2" charset="-122"/>
              </a:rPr>
              <a:t>双向传递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endParaRPr lang="zh-CN" sz="2000" dirty="0" smtClean="0">
              <a:ea typeface="宋体" pitchFamily="2" charset="-122"/>
            </a:endParaRPr>
          </a:p>
          <a:p>
            <a:pPr marL="72000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{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j;     //</a:t>
            </a:r>
            <a:r>
              <a:rPr lang="zh-CN" altLang="en-US" sz="2000" dirty="0" smtClean="0">
                <a:ea typeface="宋体" pitchFamily="2" charset="-122"/>
              </a:rPr>
              <a:t>辅助变量</a:t>
            </a:r>
            <a:r>
              <a:rPr lang="zh-CN" sz="2000" dirty="0" smtClean="0">
                <a:ea typeface="宋体" pitchFamily="2" charset="-122"/>
              </a:rPr>
              <a:t>，算法描述省略</a:t>
            </a:r>
          </a:p>
          <a:p>
            <a:pPr marL="720000">
              <a:spcBef>
                <a:spcPts val="1000"/>
              </a:spcBef>
              <a:buFontTx/>
              <a:buNone/>
              <a:defRPr/>
            </a:pPr>
            <a:r>
              <a:rPr lang="en-US" sz="2000" dirty="0" smtClean="0"/>
              <a:t>      </a:t>
            </a:r>
            <a:r>
              <a:rPr lang="en-US" altLang="zh-CN" sz="2000" dirty="0" smtClean="0">
                <a:ea typeface="宋体" pitchFamily="2" charset="-122"/>
              </a:rPr>
              <a:t>if(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i&lt;1 || i&gt;L.length+1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</a:p>
          <a:p>
            <a:pPr marL="72000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           return   ERROR;         // i</a:t>
            </a:r>
            <a:r>
              <a:rPr lang="zh-CN" sz="2000" dirty="0" smtClean="0">
                <a:ea typeface="宋体" pitchFamily="2" charset="-122"/>
              </a:rPr>
              <a:t>值</a:t>
            </a:r>
            <a:r>
              <a:rPr lang="zh-CN" altLang="en-US" sz="2000" dirty="0">
                <a:ea typeface="宋体" pitchFamily="2" charset="-122"/>
              </a:rPr>
              <a:t>不</a:t>
            </a:r>
            <a:r>
              <a:rPr lang="zh-CN" sz="2000" dirty="0" smtClean="0">
                <a:ea typeface="宋体" pitchFamily="2" charset="-122"/>
              </a:rPr>
              <a:t>合法</a:t>
            </a:r>
            <a:endParaRPr lang="en-US" altLang="zh-CN" sz="2000" dirty="0" smtClean="0">
              <a:ea typeface="宋体" pitchFamily="2" charset="-122"/>
            </a:endParaRPr>
          </a:p>
          <a:p>
            <a:pPr marL="72000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if</a:t>
            </a:r>
            <a:r>
              <a:rPr lang="en-US" altLang="zh-CN" sz="2000" dirty="0">
                <a:ea typeface="宋体" pitchFamily="2" charset="-122"/>
              </a:rPr>
              <a:t>( </a:t>
            </a:r>
            <a:r>
              <a:rPr lang="en-US" altLang="zh-CN" sz="2000" dirty="0" err="1" smtClean="0">
                <a:ea typeface="宋体" pitchFamily="2" charset="-122"/>
              </a:rPr>
              <a:t>L.length</a:t>
            </a:r>
            <a:r>
              <a:rPr lang="en-US" altLang="zh-CN" sz="2000" dirty="0" smtClean="0">
                <a:ea typeface="宋体" pitchFamily="2" charset="-122"/>
              </a:rPr>
              <a:t> == MAXSIZE </a:t>
            </a:r>
            <a:r>
              <a:rPr lang="en-US" altLang="zh-CN" sz="2000" dirty="0">
                <a:ea typeface="宋体" pitchFamily="2" charset="-122"/>
              </a:rPr>
              <a:t>) </a:t>
            </a:r>
            <a:r>
              <a:rPr lang="en-US" altLang="zh-CN" sz="2000" dirty="0" smtClean="0">
                <a:ea typeface="宋体" pitchFamily="2" charset="-122"/>
              </a:rPr>
              <a:t>   //</a:t>
            </a:r>
            <a:r>
              <a:rPr lang="zh-CN" altLang="en-US" sz="2000" dirty="0" smtClean="0">
                <a:ea typeface="宋体" pitchFamily="2" charset="-122"/>
              </a:rPr>
              <a:t>检查存储空间</a:t>
            </a:r>
            <a:endParaRPr lang="en-US" altLang="zh-CN" sz="2000" dirty="0">
              <a:ea typeface="宋体" pitchFamily="2" charset="-122"/>
            </a:endParaRPr>
          </a:p>
          <a:p>
            <a:pPr marL="72000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           return </a:t>
            </a:r>
            <a:r>
              <a:rPr lang="en-US" altLang="zh-CN" sz="2000" dirty="0" smtClean="0">
                <a:ea typeface="宋体" pitchFamily="2" charset="-122"/>
              </a:rPr>
              <a:t>  ERROR</a:t>
            </a:r>
            <a:r>
              <a:rPr lang="en-US" altLang="zh-CN" sz="2000" dirty="0">
                <a:ea typeface="宋体" pitchFamily="2" charset="-122"/>
              </a:rPr>
              <a:t>;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</a:p>
          <a:p>
            <a:pPr marL="720000">
              <a:spcBef>
                <a:spcPts val="1000"/>
              </a:spcBef>
              <a:buNone/>
              <a:defRPr/>
            </a:pPr>
            <a:r>
              <a:rPr lang="en-US" altLang="zh-CN" sz="2000" spc="-100" dirty="0" smtClean="0">
                <a:ea typeface="宋体" pitchFamily="2" charset="-122"/>
              </a:rPr>
              <a:t>       for( j=L.length-1;    j&gt;i-1;    j - - )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  // j</a:t>
            </a:r>
            <a:r>
              <a:rPr lang="zh-CN" altLang="en-US" sz="2000" dirty="0" smtClean="0">
                <a:ea typeface="宋体" pitchFamily="2" charset="-122"/>
              </a:rPr>
              <a:t>为数组下标</a:t>
            </a:r>
            <a:endParaRPr lang="zh-CN" altLang="zh-CN" sz="2000" dirty="0">
              <a:ea typeface="宋体" pitchFamily="2" charset="-122"/>
            </a:endParaRPr>
          </a:p>
          <a:p>
            <a:pPr marL="720000">
              <a:spcBef>
                <a:spcPts val="1000"/>
              </a:spcBef>
              <a:buFontTx/>
              <a:buNone/>
              <a:defRPr/>
            </a:pPr>
            <a:r>
              <a:rPr lang="en-US" altLang="zh-CN" sz="2000" spc="-100" dirty="0" smtClean="0">
                <a:ea typeface="宋体" pitchFamily="2" charset="-122"/>
              </a:rPr>
              <a:t>                    </a:t>
            </a:r>
            <a:r>
              <a:rPr lang="en-US" altLang="zh-CN" sz="2000" spc="-100" dirty="0" err="1" smtClean="0">
                <a:ea typeface="宋体" pitchFamily="2" charset="-122"/>
              </a:rPr>
              <a:t>L.elem</a:t>
            </a:r>
            <a:r>
              <a:rPr lang="en-US" altLang="zh-CN" sz="2000" spc="-100" dirty="0" smtClean="0">
                <a:ea typeface="宋体" pitchFamily="2" charset="-122"/>
              </a:rPr>
              <a:t>[j+1] = </a:t>
            </a:r>
            <a:r>
              <a:rPr lang="en-US" altLang="zh-CN" sz="2000" spc="-100" dirty="0" err="1" smtClean="0">
                <a:ea typeface="宋体" pitchFamily="2" charset="-122"/>
              </a:rPr>
              <a:t>L.elem</a:t>
            </a:r>
            <a:r>
              <a:rPr lang="en-US" altLang="zh-CN" sz="2000" spc="-100" dirty="0" smtClean="0">
                <a:ea typeface="宋体" pitchFamily="2" charset="-122"/>
              </a:rPr>
              <a:t>[j]</a:t>
            </a:r>
            <a:r>
              <a:rPr lang="en-US" altLang="zh-CN" sz="2000" dirty="0" smtClean="0">
                <a:ea typeface="宋体" pitchFamily="2" charset="-122"/>
              </a:rPr>
              <a:t>;      // </a:t>
            </a:r>
            <a:r>
              <a:rPr lang="zh-CN" sz="2000" dirty="0" smtClean="0">
                <a:ea typeface="宋体" pitchFamily="2" charset="-122"/>
              </a:rPr>
              <a:t>右移</a:t>
            </a:r>
            <a:r>
              <a:rPr lang="zh-CN" altLang="en-US" sz="2000" dirty="0" smtClean="0">
                <a:ea typeface="宋体" pitchFamily="2" charset="-122"/>
              </a:rPr>
              <a:t>或后移数据元素</a:t>
            </a:r>
            <a:endParaRPr lang="zh-CN" sz="2000" dirty="0" smtClean="0">
              <a:ea typeface="宋体" pitchFamily="2" charset="-122"/>
            </a:endParaRPr>
          </a:p>
          <a:p>
            <a:pPr marL="72000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dirty="0" err="1" smtClean="0">
                <a:ea typeface="宋体" pitchFamily="2" charset="-122"/>
              </a:rPr>
              <a:t>L.elem</a:t>
            </a:r>
            <a:r>
              <a:rPr lang="en-US" altLang="zh-CN" sz="2000" dirty="0" smtClean="0">
                <a:ea typeface="宋体" pitchFamily="2" charset="-122"/>
              </a:rPr>
              <a:t>[i-1]=e;                          //</a:t>
            </a:r>
            <a:r>
              <a:rPr lang="zh-CN" altLang="en-US" sz="2000" dirty="0">
                <a:ea typeface="宋体" pitchFamily="2" charset="-122"/>
              </a:rPr>
              <a:t>插入</a:t>
            </a:r>
            <a:r>
              <a:rPr lang="en-US" altLang="zh-CN" sz="2000" dirty="0" smtClean="0">
                <a:ea typeface="宋体" pitchFamily="2" charset="-122"/>
              </a:rPr>
              <a:t>e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en-US" sz="2000" dirty="0" smtClean="0">
                <a:ea typeface="宋体" pitchFamily="2" charset="-122"/>
              </a:rPr>
              <a:t>为元素序号</a:t>
            </a:r>
            <a:endParaRPr lang="en-US" altLang="zh-CN" sz="2000" dirty="0" smtClean="0">
              <a:ea typeface="宋体" pitchFamily="2" charset="-122"/>
            </a:endParaRPr>
          </a:p>
          <a:p>
            <a:pPr marL="72000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++</a:t>
            </a:r>
            <a:r>
              <a:rPr lang="en-US" altLang="zh-CN" sz="2000" dirty="0" err="1">
                <a:ea typeface="宋体" pitchFamily="2" charset="-122"/>
              </a:rPr>
              <a:t>L.length</a:t>
            </a:r>
            <a:r>
              <a:rPr lang="en-US" altLang="zh-CN" sz="2000" dirty="0">
                <a:ea typeface="宋体" pitchFamily="2" charset="-122"/>
              </a:rPr>
              <a:t>;     </a:t>
            </a:r>
            <a:r>
              <a:rPr lang="en-US" altLang="zh-CN" sz="2000" dirty="0" smtClean="0">
                <a:ea typeface="宋体" pitchFamily="2" charset="-122"/>
              </a:rPr>
              <a:t>                          // </a:t>
            </a:r>
            <a:r>
              <a:rPr lang="zh-CN" altLang="zh-CN" sz="2000" dirty="0" smtClean="0">
                <a:ea typeface="宋体" pitchFamily="2" charset="-122"/>
              </a:rPr>
              <a:t>表</a:t>
            </a:r>
            <a:r>
              <a:rPr lang="zh-CN" altLang="zh-CN" sz="2000" dirty="0">
                <a:ea typeface="宋体" pitchFamily="2" charset="-122"/>
              </a:rPr>
              <a:t>长增</a:t>
            </a:r>
            <a:r>
              <a:rPr lang="en-US" altLang="zh-CN" sz="2000" dirty="0">
                <a:ea typeface="宋体" pitchFamily="2" charset="-122"/>
              </a:rPr>
              <a:t>1</a:t>
            </a:r>
            <a:endParaRPr lang="en-US" altLang="zh-CN" sz="2000" dirty="0" smtClean="0">
              <a:ea typeface="宋体" pitchFamily="2" charset="-122"/>
            </a:endParaRPr>
          </a:p>
          <a:p>
            <a:pPr marL="72000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return </a:t>
            </a:r>
            <a:r>
              <a:rPr lang="en-US" altLang="zh-CN" sz="2000" dirty="0">
                <a:ea typeface="宋体" pitchFamily="2" charset="-122"/>
              </a:rPr>
              <a:t>OK; </a:t>
            </a:r>
            <a:endParaRPr lang="en-US" altLang="zh-CN" sz="2000" dirty="0" smtClean="0">
              <a:ea typeface="宋体" pitchFamily="2" charset="-122"/>
            </a:endParaRPr>
          </a:p>
          <a:p>
            <a:pPr marL="72000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} </a:t>
            </a:r>
            <a:endParaRPr lang="zh-CN" altLang="en-US" sz="2000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1367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3686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687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3686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24185" y="1628800"/>
            <a:ext cx="8695630" cy="1690499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【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算法分析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】 </a:t>
            </a: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b="1" dirty="0" smtClean="0">
                <a:ea typeface="宋体" pitchFamily="2" charset="-122"/>
              </a:rPr>
              <a:t>算法量级估算</a:t>
            </a:r>
            <a:r>
              <a:rPr lang="zh-CN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dirty="0" smtClean="0">
                <a:ea typeface="宋体" pitchFamily="2" charset="-122"/>
              </a:rPr>
              <a:t>算法执行时间主要是移动数据元素，时间复杂度</a:t>
            </a:r>
            <a:r>
              <a:rPr lang="en-US" altLang="zh-CN" dirty="0" smtClean="0">
                <a:ea typeface="宋体" pitchFamily="2" charset="-122"/>
              </a:rPr>
              <a:t>T(n)=O(n)</a:t>
            </a:r>
            <a:r>
              <a:rPr lang="zh-CN" dirty="0" smtClean="0">
                <a:ea typeface="宋体" pitchFamily="2" charset="-122"/>
              </a:rPr>
              <a:t>。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370509" y="3501008"/>
            <a:ext cx="825923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b="1" dirty="0" smtClean="0">
                <a:ea typeface="宋体" pitchFamily="2" charset="-122"/>
              </a:rPr>
              <a:t>最好情况</a:t>
            </a:r>
            <a:r>
              <a:rPr lang="en-US" altLang="zh-CN" dirty="0" smtClean="0">
                <a:ea typeface="宋体" pitchFamily="2" charset="-122"/>
              </a:rPr>
              <a:t>——</a:t>
            </a:r>
            <a:r>
              <a:rPr lang="zh-CN" dirty="0" smtClean="0">
                <a:ea typeface="宋体" pitchFamily="2" charset="-122"/>
              </a:rPr>
              <a:t>在第</a:t>
            </a:r>
            <a:r>
              <a:rPr lang="en-US" altLang="zh-CN" dirty="0" smtClean="0">
                <a:ea typeface="宋体" pitchFamily="2" charset="-122"/>
              </a:rPr>
              <a:t>n+1</a:t>
            </a:r>
            <a:r>
              <a:rPr lang="zh-CN" dirty="0" smtClean="0">
                <a:ea typeface="宋体" pitchFamily="2" charset="-122"/>
              </a:rPr>
              <a:t>个位置插入，移动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dirty="0" smtClean="0">
                <a:ea typeface="宋体" pitchFamily="2" charset="-122"/>
              </a:rPr>
              <a:t>个数据元素，执行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dirty="0" smtClean="0">
                <a:ea typeface="宋体" pitchFamily="2" charset="-122"/>
              </a:rPr>
              <a:t>次基本操作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b="1" dirty="0" smtClean="0">
                <a:ea typeface="宋体" pitchFamily="2" charset="-122"/>
              </a:rPr>
              <a:t>最坏情况</a:t>
            </a:r>
            <a:r>
              <a:rPr lang="en-US" altLang="zh-CN" dirty="0" smtClean="0">
                <a:ea typeface="宋体" pitchFamily="2" charset="-122"/>
              </a:rPr>
              <a:t>——</a:t>
            </a:r>
            <a:r>
              <a:rPr lang="zh-CN" dirty="0" smtClean="0">
                <a:ea typeface="宋体" pitchFamily="2" charset="-122"/>
              </a:rPr>
              <a:t>在第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dirty="0" smtClean="0">
                <a:ea typeface="宋体" pitchFamily="2" charset="-122"/>
              </a:rPr>
              <a:t>个位置插入，移动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dirty="0" smtClean="0">
                <a:ea typeface="宋体" pitchFamily="2" charset="-122"/>
              </a:rPr>
              <a:t>个数据元素，执行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dirty="0" smtClean="0">
                <a:ea typeface="宋体" pitchFamily="2" charset="-122"/>
              </a:rPr>
              <a:t>次基本操作。</a:t>
            </a:r>
            <a:endParaRPr lang="en-US" alt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zh-CN" b="1" dirty="0" smtClean="0">
                <a:solidFill>
                  <a:srgbClr val="FF0000"/>
                </a:solidFill>
                <a:ea typeface="宋体" pitchFamily="2" charset="-122"/>
              </a:rPr>
              <a:t>时间复杂度均按最坏情况考虑</a:t>
            </a:r>
            <a:r>
              <a:rPr lang="zh-CN" dirty="0" smtClean="0">
                <a:ea typeface="宋体" pitchFamily="2" charset="-122"/>
              </a:rPr>
              <a:t>。</a:t>
            </a:r>
            <a:endParaRPr lang="zh-CN" altLang="en-US" b="1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37894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7896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7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3789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96805" y="3140968"/>
            <a:ext cx="8070114" cy="2952328"/>
          </a:xfrm>
        </p:spPr>
        <p:txBody>
          <a:bodyPr/>
          <a:lstStyle/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sz="2000" b="1" dirty="0" smtClean="0">
                <a:ea typeface="宋体" pitchFamily="2" charset="-122"/>
              </a:rPr>
              <a:t>平均移动次数：</a:t>
            </a:r>
            <a:endParaRPr lang="en-US" altLang="zh-CN" sz="2000" b="1" dirty="0" smtClean="0">
              <a:ea typeface="宋体" pitchFamily="2" charset="-122"/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zh-CN" sz="2000" dirty="0" smtClean="0">
                <a:ea typeface="宋体" pitchFamily="2" charset="-122"/>
              </a:rPr>
              <a:t>移动次数之和：</a:t>
            </a:r>
            <a:r>
              <a:rPr lang="en-US" altLang="zh-CN" sz="2000" dirty="0" smtClean="0">
                <a:ea typeface="宋体" pitchFamily="2" charset="-122"/>
              </a:rPr>
              <a:t>     0+1+2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zh-CN" altLang="zh-CN" sz="2000" dirty="0" smtClean="0">
                <a:ea typeface="宋体" pitchFamily="2" charset="-122"/>
              </a:rPr>
              <a:t>…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+n-1+n = n(n+1)/2</a:t>
            </a:r>
            <a:endParaRPr lang="zh-CN" altLang="zh-CN" sz="2000" dirty="0" smtClean="0">
              <a:ea typeface="宋体" pitchFamily="2" charset="-122"/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zh-CN" sz="2000" dirty="0" smtClean="0">
                <a:ea typeface="宋体" pitchFamily="2" charset="-122"/>
              </a:rPr>
              <a:t>每个位置的插入概率相等，</a:t>
            </a:r>
            <a:r>
              <a:rPr lang="zh-CN" altLang="en-US" sz="2000" dirty="0" smtClean="0">
                <a:ea typeface="宋体" pitchFamily="2" charset="-122"/>
              </a:rPr>
              <a:t>共</a:t>
            </a:r>
            <a:r>
              <a:rPr lang="en-US" altLang="zh-CN" sz="2000" dirty="0" smtClean="0">
                <a:ea typeface="宋体" pitchFamily="2" charset="-122"/>
              </a:rPr>
              <a:t>n+1</a:t>
            </a:r>
            <a:r>
              <a:rPr lang="zh-CN" altLang="en-US" sz="2000" dirty="0" smtClean="0">
                <a:ea typeface="宋体" pitchFamily="2" charset="-122"/>
              </a:rPr>
              <a:t>个插入位置：</a:t>
            </a:r>
            <a:r>
              <a:rPr lang="en-US" altLang="zh-CN" sz="2000" dirty="0" smtClean="0">
                <a:ea typeface="宋体" pitchFamily="2" charset="-122"/>
              </a:rPr>
              <a:t>p</a:t>
            </a:r>
            <a:r>
              <a:rPr lang="en-US" altLang="zh-CN" sz="2000" baseline="-25000" dirty="0" smtClean="0">
                <a:ea typeface="宋体" pitchFamily="2" charset="-122"/>
              </a:rPr>
              <a:t>i</a:t>
            </a:r>
            <a:r>
              <a:rPr lang="en-US" altLang="zh-CN" sz="2000" dirty="0" smtClean="0">
                <a:ea typeface="宋体" pitchFamily="2" charset="-122"/>
              </a:rPr>
              <a:t>=1/(n+1)</a:t>
            </a:r>
            <a:endParaRPr lang="zh-CN" altLang="zh-CN" sz="2000" dirty="0" smtClean="0">
              <a:ea typeface="宋体" pitchFamily="2" charset="-122"/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zh-CN" sz="2000" dirty="0" smtClean="0">
                <a:ea typeface="宋体" pitchFamily="2" charset="-122"/>
              </a:rPr>
              <a:t>每个位置平均移动次数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zh-CN" sz="2000" dirty="0" smtClean="0">
                <a:ea typeface="宋体" pitchFamily="2" charset="-122"/>
              </a:rPr>
              <a:t>数学期望值</a:t>
            </a:r>
            <a:r>
              <a:rPr lang="en-US" altLang="zh-CN" sz="2000" dirty="0" smtClean="0">
                <a:ea typeface="宋体" pitchFamily="2" charset="-122"/>
              </a:rPr>
              <a:t>expected value)</a:t>
            </a:r>
            <a:r>
              <a:rPr lang="zh-CN" sz="2000" dirty="0" smtClean="0">
                <a:ea typeface="宋体" pitchFamily="2" charset="-122"/>
              </a:rPr>
              <a:t>：</a:t>
            </a:r>
            <a:endParaRPr lang="en-US" altLang="zh-CN" sz="2000" dirty="0" smtClean="0">
              <a:ea typeface="宋体" pitchFamily="2" charset="-122"/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i="1" dirty="0" smtClean="0"/>
              <a:t>            </a:t>
            </a:r>
            <a:r>
              <a:rPr lang="en-US" altLang="zh-CN" sz="2000" dirty="0" err="1" smtClean="0">
                <a:ea typeface="宋体" pitchFamily="2" charset="-122"/>
              </a:rPr>
              <a:t>E</a:t>
            </a:r>
            <a:r>
              <a:rPr lang="en-US" altLang="zh-CN" sz="2000" baseline="-25000" dirty="0" err="1" smtClean="0">
                <a:ea typeface="宋体" pitchFamily="2" charset="-122"/>
              </a:rPr>
              <a:t>ins</a:t>
            </a:r>
            <a:r>
              <a:rPr lang="en-US" altLang="zh-CN" sz="2000" dirty="0" smtClean="0">
                <a:ea typeface="宋体" pitchFamily="2" charset="-122"/>
              </a:rPr>
              <a:t>=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baseline="-25000" dirty="0" smtClean="0">
                <a:ea typeface="宋体" pitchFamily="2" charset="-122"/>
              </a:rPr>
              <a:t>i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zh-CN" sz="2000" dirty="0" smtClean="0">
                <a:ea typeface="宋体" pitchFamily="2" charset="-122"/>
              </a:rPr>
              <a:t>× </a:t>
            </a:r>
            <a:r>
              <a:rPr lang="en-US" altLang="zh-CN" sz="2000" dirty="0" smtClean="0">
                <a:ea typeface="宋体" pitchFamily="2" charset="-122"/>
              </a:rPr>
              <a:t>n(n+1)/2=n/2</a:t>
            </a: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zh-CN" altLang="en-US" sz="2000" dirty="0" smtClean="0">
                <a:ea typeface="宋体" pitchFamily="2" charset="-122"/>
              </a:rPr>
              <a:t>算法的</a:t>
            </a:r>
            <a:r>
              <a:rPr lang="zh-CN" sz="2000" dirty="0" smtClean="0">
                <a:ea typeface="宋体" pitchFamily="2" charset="-122"/>
              </a:rPr>
              <a:t>时间复杂度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r>
              <a:rPr lang="en-US" altLang="zh-CN" sz="2000" dirty="0" smtClean="0">
                <a:ea typeface="宋体" pitchFamily="2" charset="-122"/>
              </a:rPr>
              <a:t>T(n)=O(n)          </a:t>
            </a:r>
            <a:endParaRPr lang="zh-CN" altLang="zh-CN" sz="2000" dirty="0" smtClean="0">
              <a:ea typeface="宋体" pitchFamily="2" charset="-122"/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zh-CN" sz="2000" dirty="0" smtClean="0">
              <a:ea typeface="宋体" pitchFamily="2" charset="-122"/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2000" b="1" dirty="0" smtClean="0"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70543869"/>
              </p:ext>
            </p:extLst>
          </p:nvPr>
        </p:nvGraphicFramePr>
        <p:xfrm>
          <a:off x="302024" y="1844824"/>
          <a:ext cx="8064895" cy="108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66345"/>
                <a:gridCol w="651709"/>
                <a:gridCol w="733173"/>
                <a:gridCol w="905957"/>
                <a:gridCol w="923336"/>
                <a:gridCol w="696077"/>
                <a:gridCol w="896100"/>
                <a:gridCol w="977563"/>
                <a:gridCol w="814635"/>
              </a:tblGrid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插入位置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n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移动次数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n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n-1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n-i+1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1025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3891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891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3277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20296" y="1683133"/>
            <a:ext cx="8750300" cy="181359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十</a:t>
            </a:r>
            <a:r>
              <a:rPr lang="zh-CN" b="1" dirty="0" smtClean="0">
                <a:ea typeface="宋体" pitchFamily="2" charset="-122"/>
              </a:rPr>
              <a:t>、删除数据元素（算法</a:t>
            </a:r>
            <a:r>
              <a:rPr lang="en-US" altLang="zh-CN" b="1" dirty="0" smtClean="0">
                <a:ea typeface="宋体" pitchFamily="2" charset="-122"/>
              </a:rPr>
              <a:t>2.5</a:t>
            </a:r>
            <a:r>
              <a:rPr lang="zh-CN" b="1" dirty="0" smtClean="0">
                <a:ea typeface="宋体" pitchFamily="2" charset="-122"/>
              </a:rPr>
              <a:t>）</a:t>
            </a:r>
            <a:endParaRPr lang="zh-CN" dirty="0" smtClean="0">
              <a:ea typeface="宋体" pitchFamily="2" charset="-122"/>
            </a:endParaRPr>
          </a:p>
          <a:p>
            <a:pPr marL="36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】   </a:t>
            </a:r>
          </a:p>
          <a:p>
            <a:pPr marL="36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zh-CN" sz="2000" dirty="0" smtClean="0">
                <a:ea typeface="宋体" pitchFamily="2" charset="-122"/>
              </a:rPr>
              <a:t>为了保证逻辑结构和物理结构一致，删除第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个位置的数据元素</a:t>
            </a:r>
            <a:r>
              <a:rPr lang="en-US" altLang="zh-CN" sz="2000" dirty="0" err="1" smtClean="0">
                <a:ea typeface="宋体" pitchFamily="2" charset="-122"/>
              </a:rPr>
              <a:t>a</a:t>
            </a:r>
            <a:r>
              <a:rPr lang="en-US" altLang="zh-CN" sz="2000" baseline="-25000" dirty="0" err="1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，需要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依次移动第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个位置后面的数据元素</a:t>
            </a:r>
            <a:r>
              <a:rPr lang="zh-CN" sz="2000" dirty="0" smtClean="0">
                <a:ea typeface="宋体" pitchFamily="2" charset="-122"/>
              </a:rPr>
              <a:t>。</a:t>
            </a:r>
            <a:r>
              <a:rPr lang="en-US" altLang="zh-CN" dirty="0" smtClean="0">
                <a:ea typeface="宋体" pitchFamily="2" charset="-122"/>
              </a:rPr>
              <a:t>    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endParaRPr lang="en-US" altLang="zh-CN" b="1" dirty="0">
              <a:ea typeface="宋体" pitchFamily="2" charset="-122"/>
            </a:endParaRP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    </a:t>
            </a:r>
            <a:endParaRPr lang="en-US" altLang="zh-CN" b="1" dirty="0" smtClean="0">
              <a:ea typeface="宋体" pitchFamily="2" charset="-122"/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 </a:t>
            </a:r>
            <a:endParaRPr lang="zh-CN" altLang="en-US" b="1" dirty="0" smtClean="0"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92428997"/>
              </p:ext>
            </p:extLst>
          </p:nvPr>
        </p:nvGraphicFramePr>
        <p:xfrm>
          <a:off x="671397" y="3717032"/>
          <a:ext cx="7489353" cy="108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73724"/>
                <a:gridCol w="599215"/>
                <a:gridCol w="607471"/>
                <a:gridCol w="776421"/>
                <a:gridCol w="777350"/>
                <a:gridCol w="647630"/>
                <a:gridCol w="776421"/>
                <a:gridCol w="777350"/>
                <a:gridCol w="777350"/>
                <a:gridCol w="776421"/>
              </a:tblGrid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删除前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solidFill>
                            <a:srgbClr val="C00000"/>
                          </a:solidFill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solidFill>
                            <a:srgbClr val="C00000"/>
                          </a:solidFill>
                          <a:effectLst/>
                        </a:rPr>
                        <a:t>i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i+1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删除后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i-1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i+1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i+2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n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393701" y="5013176"/>
            <a:ext cx="7778699" cy="15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算法步骤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】</a:t>
            </a: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）检查删除位置：第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个位置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≤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≤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zh-CN" altLang="en-US" sz="2000" dirty="0" smtClean="0">
                <a:ea typeface="宋体" pitchFamily="2" charset="-122"/>
              </a:rPr>
              <a:t>；</a:t>
            </a:r>
            <a:endParaRPr lang="zh-CN" sz="2000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2</a:t>
            </a:r>
            <a:r>
              <a:rPr lang="zh-CN" sz="2000" dirty="0" smtClean="0">
                <a:ea typeface="宋体" pitchFamily="2" charset="-122"/>
              </a:rPr>
              <a:t>）移动数据元素：第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个位置，移动次数</a:t>
            </a:r>
            <a:r>
              <a:rPr lang="en-US" altLang="zh-CN" sz="2000" dirty="0" smtClean="0">
                <a:ea typeface="宋体" pitchFamily="2" charset="-122"/>
              </a:rPr>
              <a:t>(n-i)</a:t>
            </a:r>
            <a:r>
              <a:rPr lang="zh-CN" altLang="en-US" sz="2000" dirty="0" smtClean="0">
                <a:ea typeface="宋体" pitchFamily="2" charset="-122"/>
              </a:rPr>
              <a:t>；</a:t>
            </a:r>
            <a:endParaRPr lang="zh-CN" sz="2000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3</a:t>
            </a:r>
            <a:r>
              <a:rPr lang="zh-CN" sz="2000" dirty="0" smtClean="0">
                <a:ea typeface="宋体" pitchFamily="2" charset="-122"/>
              </a:rPr>
              <a:t>）</a:t>
            </a:r>
            <a:r>
              <a:rPr lang="zh-CN" altLang="en-US" sz="2000" dirty="0" smtClean="0">
                <a:ea typeface="宋体" pitchFamily="2" charset="-122"/>
              </a:rPr>
              <a:t>减小</a:t>
            </a:r>
            <a:r>
              <a:rPr lang="zh-CN" sz="2000" dirty="0" smtClean="0">
                <a:ea typeface="宋体" pitchFamily="2" charset="-122"/>
              </a:rPr>
              <a:t>表的长度：删除成功，表长减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。</a:t>
            </a: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endParaRPr lang="zh-CN" altLang="en-US" sz="2000" b="1" dirty="0" smtClean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50086" y="1042683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3994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994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3686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60189" y="1700808"/>
            <a:ext cx="8623622" cy="4968552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】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Status </a:t>
            </a:r>
            <a:r>
              <a:rPr lang="en-US" altLang="zh-CN" sz="2000" dirty="0" err="1">
                <a:ea typeface="宋体" pitchFamily="2" charset="-122"/>
              </a:rPr>
              <a:t>ListDelete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SqList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sz="2000" dirty="0">
                <a:ea typeface="宋体" pitchFamily="2" charset="-122"/>
              </a:rPr>
              <a:t>L,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i,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&amp;</a:t>
            </a:r>
            <a:r>
              <a:rPr lang="en-US" altLang="zh-CN" sz="2000" dirty="0">
                <a:ea typeface="宋体" pitchFamily="2" charset="-122"/>
              </a:rPr>
              <a:t>e) //</a:t>
            </a:r>
            <a:r>
              <a:rPr lang="zh-CN" altLang="en-US" sz="2000" dirty="0">
                <a:ea typeface="宋体" pitchFamily="2" charset="-122"/>
              </a:rPr>
              <a:t>算法</a:t>
            </a:r>
            <a:r>
              <a:rPr lang="en-US" altLang="zh-CN" sz="2000" dirty="0" smtClean="0">
                <a:ea typeface="宋体" pitchFamily="2" charset="-122"/>
              </a:rPr>
              <a:t>2.5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endParaRPr lang="zh-CN" altLang="en-US" sz="2000" dirty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{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删除第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个元素，用</a:t>
            </a:r>
            <a:r>
              <a:rPr lang="en-US" altLang="zh-CN" sz="2000" dirty="0">
                <a:ea typeface="宋体" pitchFamily="2" charset="-122"/>
              </a:rPr>
              <a:t>e</a:t>
            </a:r>
            <a:r>
              <a:rPr lang="zh-CN" altLang="en-US" sz="2000" dirty="0" smtClean="0">
                <a:ea typeface="宋体" pitchFamily="2" charset="-122"/>
              </a:rPr>
              <a:t>返回被删除元素的值</a:t>
            </a:r>
            <a:endParaRPr lang="en-US" altLang="zh-CN" sz="2000" dirty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	if </a:t>
            </a:r>
            <a:r>
              <a:rPr lang="en-US" altLang="zh-CN" sz="2000" dirty="0" smtClean="0">
                <a:ea typeface="宋体" pitchFamily="2" charset="-122"/>
              </a:rPr>
              <a:t>(i </a:t>
            </a:r>
            <a:r>
              <a:rPr lang="en-US" altLang="zh-CN" sz="2000" dirty="0">
                <a:ea typeface="宋体" pitchFamily="2" charset="-122"/>
              </a:rPr>
              <a:t>&lt; </a:t>
            </a:r>
            <a:r>
              <a:rPr lang="en-US" altLang="zh-CN" sz="2000" dirty="0" smtClean="0">
                <a:ea typeface="宋体" pitchFamily="2" charset="-122"/>
              </a:rPr>
              <a:t>1 </a:t>
            </a:r>
            <a:r>
              <a:rPr lang="en-US" altLang="zh-CN" sz="2000" dirty="0">
                <a:ea typeface="宋体" pitchFamily="2" charset="-122"/>
              </a:rPr>
              <a:t>|| </a:t>
            </a:r>
            <a:r>
              <a:rPr lang="en-US" altLang="zh-CN" sz="2000" dirty="0" smtClean="0">
                <a:ea typeface="宋体" pitchFamily="2" charset="-122"/>
              </a:rPr>
              <a:t>i </a:t>
            </a:r>
            <a:r>
              <a:rPr lang="en-US" altLang="zh-CN" sz="2000" dirty="0">
                <a:ea typeface="宋体" pitchFamily="2" charset="-122"/>
              </a:rPr>
              <a:t>&gt; </a:t>
            </a:r>
            <a:r>
              <a:rPr lang="en-US" altLang="zh-CN" sz="2000" dirty="0" err="1" smtClean="0">
                <a:ea typeface="宋体" pitchFamily="2" charset="-122"/>
              </a:rPr>
              <a:t>L.length</a:t>
            </a:r>
            <a:r>
              <a:rPr lang="en-US" altLang="zh-CN" sz="2000" dirty="0" smtClean="0">
                <a:ea typeface="宋体" pitchFamily="2" charset="-122"/>
              </a:rPr>
              <a:t>)     //</a:t>
            </a:r>
            <a:r>
              <a:rPr lang="zh-CN" altLang="en-US" sz="2000" dirty="0">
                <a:ea typeface="宋体" pitchFamily="2" charset="-122"/>
              </a:rPr>
              <a:t>判断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值是否合法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		</a:t>
            </a:r>
            <a:r>
              <a:rPr lang="en-US" altLang="zh-CN" sz="2000" dirty="0">
                <a:ea typeface="宋体" pitchFamily="2" charset="-122"/>
              </a:rPr>
              <a:t>return ERROR;      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	e=</a:t>
            </a:r>
            <a:r>
              <a:rPr lang="en-US" altLang="zh-CN" sz="2000" dirty="0" err="1">
                <a:ea typeface="宋体" pitchFamily="2" charset="-122"/>
              </a:rPr>
              <a:t>L.elem</a:t>
            </a:r>
            <a:r>
              <a:rPr lang="en-US" altLang="zh-CN" sz="2000" dirty="0">
                <a:ea typeface="宋体" pitchFamily="2" charset="-122"/>
              </a:rPr>
              <a:t>[i-1</a:t>
            </a:r>
            <a:r>
              <a:rPr lang="en-US" altLang="zh-CN" sz="2000" dirty="0" smtClean="0">
                <a:ea typeface="宋体" pitchFamily="2" charset="-122"/>
              </a:rPr>
              <a:t>];                //</a:t>
            </a:r>
            <a:r>
              <a:rPr lang="zh-CN" altLang="en-US" sz="2000" dirty="0" smtClean="0">
                <a:ea typeface="宋体" pitchFamily="2" charset="-122"/>
              </a:rPr>
              <a:t>取出第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en-US" sz="2000" dirty="0" smtClean="0">
                <a:ea typeface="宋体" pitchFamily="2" charset="-122"/>
              </a:rPr>
              <a:t>个元素，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en-US" sz="2000" dirty="0" smtClean="0">
                <a:ea typeface="宋体" pitchFamily="2" charset="-122"/>
              </a:rPr>
              <a:t>是元素序号</a:t>
            </a:r>
            <a:endParaRPr lang="en-US" altLang="zh-CN" sz="2000" dirty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	for (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j = i</a:t>
            </a:r>
            <a:r>
              <a:rPr lang="en-US" altLang="zh-CN" sz="2000" dirty="0" smtClean="0">
                <a:ea typeface="宋体" pitchFamily="2" charset="-122"/>
              </a:rPr>
              <a:t>;  </a:t>
            </a:r>
            <a:r>
              <a:rPr lang="en-US" altLang="zh-CN" sz="2000" dirty="0">
                <a:ea typeface="宋体" pitchFamily="2" charset="-122"/>
              </a:rPr>
              <a:t>j &lt;= </a:t>
            </a:r>
            <a:r>
              <a:rPr lang="en-US" altLang="zh-CN" sz="2000" dirty="0" err="1">
                <a:ea typeface="宋体" pitchFamily="2" charset="-122"/>
              </a:rPr>
              <a:t>L.length</a:t>
            </a:r>
            <a:r>
              <a:rPr lang="en-US" altLang="zh-CN" sz="2000" dirty="0">
                <a:ea typeface="宋体" pitchFamily="2" charset="-122"/>
              </a:rPr>
              <a:t>; </a:t>
            </a:r>
            <a:r>
              <a:rPr lang="en-US" altLang="zh-CN" sz="2000" dirty="0" smtClean="0">
                <a:ea typeface="宋体" pitchFamily="2" charset="-122"/>
              </a:rPr>
              <a:t> j++)    //for</a:t>
            </a:r>
            <a:r>
              <a:rPr lang="zh-CN" altLang="en-US" sz="2000" dirty="0" smtClean="0">
                <a:ea typeface="宋体" pitchFamily="2" charset="-122"/>
              </a:rPr>
              <a:t>语句内定义变量</a:t>
            </a:r>
            <a:r>
              <a:rPr lang="en-US" altLang="zh-CN" sz="2000" dirty="0" smtClean="0">
                <a:ea typeface="宋体" pitchFamily="2" charset="-122"/>
              </a:rPr>
              <a:t>j</a:t>
            </a:r>
            <a:r>
              <a:rPr lang="zh-CN" altLang="en-US" sz="2000" dirty="0" smtClean="0">
                <a:ea typeface="宋体" pitchFamily="2" charset="-122"/>
              </a:rPr>
              <a:t>，数组下标</a:t>
            </a:r>
            <a:endParaRPr lang="en-US" altLang="zh-CN" sz="2000" dirty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		</a:t>
            </a:r>
            <a:r>
              <a:rPr lang="en-US" altLang="zh-CN" sz="2000" dirty="0" err="1">
                <a:ea typeface="宋体" pitchFamily="2" charset="-122"/>
              </a:rPr>
              <a:t>L.elem</a:t>
            </a:r>
            <a:r>
              <a:rPr lang="en-US" altLang="zh-CN" sz="2000" dirty="0">
                <a:ea typeface="宋体" pitchFamily="2" charset="-122"/>
              </a:rPr>
              <a:t>[j - 1] = </a:t>
            </a:r>
            <a:r>
              <a:rPr lang="en-US" altLang="zh-CN" sz="2000" dirty="0" err="1">
                <a:ea typeface="宋体" pitchFamily="2" charset="-122"/>
              </a:rPr>
              <a:t>L.elem</a:t>
            </a:r>
            <a:r>
              <a:rPr lang="en-US" altLang="zh-CN" sz="2000" dirty="0">
                <a:ea typeface="宋体" pitchFamily="2" charset="-122"/>
              </a:rPr>
              <a:t>[j];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被</a:t>
            </a:r>
            <a:r>
              <a:rPr lang="zh-CN" altLang="en-US" sz="2000" dirty="0" smtClean="0">
                <a:ea typeface="宋体" pitchFamily="2" charset="-122"/>
              </a:rPr>
              <a:t>删元素后面的</a:t>
            </a:r>
            <a:r>
              <a:rPr lang="zh-CN" altLang="en-US" sz="2000" dirty="0">
                <a:ea typeface="宋体" pitchFamily="2" charset="-122"/>
              </a:rPr>
              <a:t>元素前移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	</a:t>
            </a:r>
            <a:r>
              <a:rPr lang="en-US" altLang="zh-CN" sz="2000" dirty="0">
                <a:ea typeface="宋体" pitchFamily="2" charset="-122"/>
              </a:rPr>
              <a:t>--</a:t>
            </a:r>
            <a:r>
              <a:rPr lang="en-US" altLang="zh-CN" sz="2000" dirty="0" err="1">
                <a:ea typeface="宋体" pitchFamily="2" charset="-122"/>
              </a:rPr>
              <a:t>L.length</a:t>
            </a:r>
            <a:r>
              <a:rPr lang="en-US" altLang="zh-CN" sz="2000" dirty="0">
                <a:ea typeface="宋体" pitchFamily="2" charset="-122"/>
              </a:rPr>
              <a:t>;                     //</a:t>
            </a:r>
            <a:r>
              <a:rPr lang="zh-CN" altLang="en-US" sz="2000" dirty="0">
                <a:ea typeface="宋体" pitchFamily="2" charset="-122"/>
              </a:rPr>
              <a:t>表长减</a:t>
            </a:r>
            <a:r>
              <a:rPr lang="en-US" altLang="zh-CN" sz="2000" dirty="0">
                <a:ea typeface="宋体" pitchFamily="2" charset="-122"/>
              </a:rPr>
              <a:t>1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	return OK;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}</a:t>
            </a:r>
            <a:endParaRPr lang="zh-CN" altLang="en-US" sz="2000" b="1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6640" y="112474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4096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096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2.4  </a:t>
            </a:r>
            <a:r>
              <a:rPr lang="zh-CN" altLang="zh-CN" sz="3200" b="1" dirty="0" smtClean="0">
                <a:ea typeface="宋体" pitchFamily="2" charset="-122"/>
              </a:rPr>
              <a:t>线性表的顺序表示和实现</a:t>
            </a:r>
          </a:p>
        </p:txBody>
      </p:sp>
      <p:sp>
        <p:nvSpPr>
          <p:cNvPr id="4096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539552" y="3284984"/>
            <a:ext cx="7668852" cy="2808312"/>
          </a:xfrm>
        </p:spPr>
        <p:txBody>
          <a:bodyPr/>
          <a:lstStyle/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】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zh-CN" altLang="zh-CN" sz="2000" dirty="0" smtClean="0">
                <a:ea typeface="宋体" pitchFamily="2" charset="-122"/>
              </a:rPr>
              <a:t>移动次数</a:t>
            </a:r>
            <a:r>
              <a:rPr lang="zh-CN" altLang="en-US" sz="2000" dirty="0" smtClean="0">
                <a:ea typeface="宋体" pitchFamily="2" charset="-122"/>
              </a:rPr>
              <a:t>求</a:t>
            </a:r>
            <a:r>
              <a:rPr lang="zh-CN" altLang="zh-CN" sz="2000" dirty="0" smtClean="0">
                <a:ea typeface="宋体" pitchFamily="2" charset="-122"/>
              </a:rPr>
              <a:t>和：</a:t>
            </a:r>
            <a:r>
              <a:rPr lang="en-US" altLang="zh-CN" sz="2000" dirty="0" smtClean="0">
                <a:ea typeface="宋体" pitchFamily="2" charset="-122"/>
              </a:rPr>
              <a:t> 0+1+2</a:t>
            </a:r>
            <a:r>
              <a:rPr lang="zh-CN" altLang="zh-CN" sz="2000" dirty="0" smtClean="0">
                <a:ea typeface="宋体" pitchFamily="2" charset="-122"/>
              </a:rPr>
              <a:t>，…，</a:t>
            </a:r>
            <a:r>
              <a:rPr lang="en-US" altLang="zh-CN" sz="2000" dirty="0" smtClean="0">
                <a:ea typeface="宋体" pitchFamily="2" charset="-122"/>
              </a:rPr>
              <a:t>+n-i</a:t>
            </a:r>
            <a:r>
              <a:rPr lang="zh-CN" altLang="zh-CN" sz="2000" dirty="0" smtClean="0">
                <a:ea typeface="宋体" pitchFamily="2" charset="-122"/>
              </a:rPr>
              <a:t>，…，</a:t>
            </a:r>
            <a:r>
              <a:rPr lang="en-US" altLang="zh-CN" sz="2000" dirty="0" smtClean="0">
                <a:ea typeface="宋体" pitchFamily="2" charset="-122"/>
              </a:rPr>
              <a:t>+n-1=n(n-1)/2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zh-CN" altLang="en-US" sz="2000" dirty="0" smtClean="0">
                <a:ea typeface="宋体" pitchFamily="2" charset="-122"/>
              </a:rPr>
              <a:t>假定线性表有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en-US" sz="2000" dirty="0" smtClean="0">
                <a:ea typeface="宋体" pitchFamily="2" charset="-122"/>
              </a:rPr>
              <a:t>个数据元素，每个元素平均移动</a:t>
            </a:r>
            <a:r>
              <a:rPr lang="zh-CN" altLang="zh-CN" sz="2000" dirty="0" smtClean="0">
                <a:ea typeface="宋体" pitchFamily="2" charset="-122"/>
              </a:rPr>
              <a:t>概率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r>
              <a:rPr lang="en-US" altLang="zh-CN" sz="2000" i="1" dirty="0">
                <a:ea typeface="宋体" pitchFamily="2" charset="-122"/>
              </a:rPr>
              <a:t>p</a:t>
            </a:r>
            <a:r>
              <a:rPr lang="en-US" altLang="zh-CN" sz="2000" baseline="-25000" dirty="0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=1/n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000" dirty="0" smtClean="0">
                <a:ea typeface="宋体" pitchFamily="2" charset="-122"/>
              </a:rPr>
              <a:t>  每个元素平均移动次数：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dirty="0" err="1" smtClean="0">
                <a:ea typeface="宋体" pitchFamily="2" charset="-122"/>
              </a:rPr>
              <a:t>E</a:t>
            </a:r>
            <a:r>
              <a:rPr lang="en-US" altLang="zh-CN" sz="2000" baseline="-25000" dirty="0" err="1" smtClean="0">
                <a:ea typeface="宋体" pitchFamily="2" charset="-122"/>
              </a:rPr>
              <a:t>del</a:t>
            </a:r>
            <a:r>
              <a:rPr lang="en-US" altLang="zh-CN" sz="2000" dirty="0" smtClean="0">
                <a:ea typeface="宋体" pitchFamily="2" charset="-122"/>
              </a:rPr>
              <a:t>=</a:t>
            </a:r>
            <a:r>
              <a:rPr lang="en-US" altLang="zh-CN" sz="2000" i="1" dirty="0" smtClean="0">
                <a:ea typeface="宋体" pitchFamily="2" charset="-122"/>
              </a:rPr>
              <a:t> p</a:t>
            </a:r>
            <a:r>
              <a:rPr lang="en-US" altLang="zh-CN" sz="2000" baseline="-25000" dirty="0" smtClean="0">
                <a:ea typeface="宋体" pitchFamily="2" charset="-122"/>
              </a:rPr>
              <a:t>i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zh-CN" sz="2000" dirty="0" smtClean="0">
                <a:ea typeface="宋体" pitchFamily="2" charset="-122"/>
              </a:rPr>
              <a:t>×</a:t>
            </a:r>
            <a:r>
              <a:rPr lang="en-US" altLang="zh-CN" sz="2000" dirty="0" smtClean="0">
                <a:ea typeface="宋体" pitchFamily="2" charset="-122"/>
              </a:rPr>
              <a:t> n(n-1)/2=(n-1)/2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zh-CN" altLang="en-US" sz="2000" dirty="0" smtClean="0">
                <a:ea typeface="宋体" pitchFamily="2" charset="-122"/>
              </a:rPr>
              <a:t>算法的</a:t>
            </a:r>
            <a:r>
              <a:rPr lang="zh-CN" altLang="zh-CN" sz="2000" dirty="0" smtClean="0">
                <a:ea typeface="宋体" pitchFamily="2" charset="-122"/>
              </a:rPr>
              <a:t>时间复杂度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r>
              <a:rPr lang="en-US" altLang="zh-CN" sz="2000" dirty="0" smtClean="0">
                <a:ea typeface="宋体" pitchFamily="2" charset="-122"/>
              </a:rPr>
              <a:t>T(n)=O(n)</a:t>
            </a:r>
            <a:endParaRPr lang="zh-CN" altLang="en-US" sz="2000" b="1" dirty="0" smtClean="0">
              <a:ea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79853283"/>
              </p:ext>
            </p:extLst>
          </p:nvPr>
        </p:nvGraphicFramePr>
        <p:xfrm>
          <a:off x="611560" y="1916832"/>
          <a:ext cx="7344816" cy="11073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5469"/>
                <a:gridCol w="660208"/>
                <a:gridCol w="742734"/>
                <a:gridCol w="917771"/>
                <a:gridCol w="815274"/>
                <a:gridCol w="825260"/>
                <a:gridCol w="907787"/>
                <a:gridCol w="990313"/>
              </a:tblGrid>
              <a:tr h="553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删除</a:t>
                      </a:r>
                      <a:r>
                        <a:rPr lang="zh-CN" sz="2000" kern="100" dirty="0" smtClean="0">
                          <a:effectLst/>
                        </a:rPr>
                        <a:t>位置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a</a:t>
                      </a:r>
                      <a:r>
                        <a:rPr lang="x-none" sz="2000" kern="100" baseline="-250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 smtClean="0">
                          <a:effectLst/>
                        </a:rPr>
                        <a:t>a</a:t>
                      </a:r>
                      <a:r>
                        <a:rPr lang="x-none" sz="2000" kern="100" baseline="-25000" dirty="0" smtClean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a</a:t>
                      </a:r>
                      <a:r>
                        <a:rPr lang="x-none" sz="2000" kern="100" baseline="-25000">
                          <a:effectLst/>
                        </a:rPr>
                        <a:t>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3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移动次数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zh-CN" sz="2000" kern="100" dirty="0" smtClean="0">
                          <a:effectLst/>
                        </a:rPr>
                        <a:t>n-1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n-2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000" kern="100" dirty="0" smtClean="0">
                          <a:effectLst/>
                        </a:rPr>
                        <a:t>n-i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-108520" y="101313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zh-CN" sz="2800" b="1" dirty="0">
                <a:ea typeface="宋体" pitchFamily="2" charset="-122"/>
              </a:rPr>
              <a:t>2.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zh-CN" sz="2800" b="1" dirty="0">
                <a:ea typeface="宋体" pitchFamily="2" charset="-122"/>
              </a:rPr>
              <a:t>.2  </a:t>
            </a:r>
            <a:r>
              <a:rPr lang="zh-CN" altLang="en-US" sz="2800" b="1" dirty="0">
                <a:ea typeface="宋体" pitchFamily="2" charset="-122"/>
              </a:rPr>
              <a:t>顺序</a:t>
            </a:r>
            <a:r>
              <a:rPr lang="zh-CN" altLang="zh-CN" sz="2800" b="1" dirty="0">
                <a:ea typeface="宋体" pitchFamily="2" charset="-122"/>
              </a:rPr>
              <a:t>表</a:t>
            </a:r>
            <a:r>
              <a:rPr lang="zh-CN" altLang="en-US" sz="2800" b="1" dirty="0">
                <a:ea typeface="宋体" pitchFamily="2" charset="-122"/>
              </a:rPr>
              <a:t>中基本</a:t>
            </a:r>
            <a:r>
              <a:rPr lang="zh-CN" altLang="zh-CN" sz="2800" b="1" dirty="0">
                <a:ea typeface="宋体" pitchFamily="2" charset="-122"/>
              </a:rPr>
              <a:t>操作</a:t>
            </a:r>
            <a:r>
              <a:rPr lang="zh-CN" altLang="en-US" sz="2800" b="1" dirty="0">
                <a:ea typeface="宋体" pitchFamily="2" charset="-122"/>
              </a:rPr>
              <a:t>的实现</a:t>
            </a:r>
            <a:endParaRPr lang="zh-CN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ctrTitle"/>
          </p:nvPr>
        </p:nvSpPr>
        <p:spPr>
          <a:xfrm>
            <a:off x="179388" y="476250"/>
            <a:ext cx="7772400" cy="1254125"/>
          </a:xfrm>
        </p:spPr>
        <p:txBody>
          <a:bodyPr/>
          <a:lstStyle/>
          <a:p>
            <a:r>
              <a:rPr lang="zh-CN" altLang="zh-CN" sz="3600" b="1" dirty="0" smtClean="0">
                <a:ea typeface="宋体" pitchFamily="2" charset="-122"/>
              </a:rPr>
              <a:t>2.</a:t>
            </a:r>
            <a:r>
              <a:rPr lang="en-US" altLang="zh-CN" sz="3600" b="1" dirty="0" smtClean="0">
                <a:ea typeface="宋体" pitchFamily="2" charset="-122"/>
              </a:rPr>
              <a:t>5</a:t>
            </a:r>
            <a:r>
              <a:rPr lang="zh-CN" altLang="zh-CN" sz="3600" b="1" dirty="0" smtClean="0">
                <a:ea typeface="宋体" pitchFamily="2" charset="-122"/>
              </a:rPr>
              <a:t>  线性表的链式表示和实现</a:t>
            </a:r>
          </a:p>
        </p:txBody>
      </p:sp>
      <p:sp>
        <p:nvSpPr>
          <p:cNvPr id="44035" name="副标题 2"/>
          <p:cNvSpPr>
            <a:spLocks noGrp="1"/>
          </p:cNvSpPr>
          <p:nvPr>
            <p:ph type="subTitle" idx="1"/>
          </p:nvPr>
        </p:nvSpPr>
        <p:spPr>
          <a:xfrm>
            <a:off x="2051050" y="2060575"/>
            <a:ext cx="6400800" cy="3671888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2800" b="1" dirty="0" smtClean="0">
                <a:ea typeface="宋体" pitchFamily="2" charset="-122"/>
              </a:rPr>
              <a:t>2.5.1  </a:t>
            </a:r>
            <a:r>
              <a:rPr lang="zh-CN" altLang="zh-CN" sz="2800" b="1" dirty="0" smtClean="0">
                <a:ea typeface="宋体" pitchFamily="2" charset="-122"/>
              </a:rPr>
              <a:t>单向链表的定义</a:t>
            </a:r>
            <a:endParaRPr lang="en-US" altLang="zh-CN" sz="2800" b="1" dirty="0" smtClean="0">
              <a:ea typeface="宋体" pitchFamily="2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.2  单向链表的实现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.3  </a:t>
            </a:r>
            <a:r>
              <a:rPr lang="zh-CN" altLang="en-US" sz="2800" b="1" dirty="0" smtClean="0">
                <a:ea typeface="宋体" pitchFamily="2" charset="-122"/>
              </a:rPr>
              <a:t>单向</a:t>
            </a:r>
            <a:r>
              <a:rPr lang="zh-CN" altLang="zh-CN" sz="2800" b="1" dirty="0" smtClean="0">
                <a:ea typeface="宋体" pitchFamily="2" charset="-122"/>
              </a:rPr>
              <a:t>循环链表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.4  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sz="28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024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024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ea typeface="宋体" pitchFamily="2" charset="-122"/>
              </a:rPr>
              <a:t>2.3   </a:t>
            </a:r>
            <a:r>
              <a:rPr lang="zh-CN" altLang="zh-CN" sz="3200" b="1" dirty="0" smtClean="0">
                <a:ea typeface="宋体" pitchFamily="2" charset="-122"/>
              </a:rPr>
              <a:t>线性表的类型定义</a:t>
            </a:r>
          </a:p>
        </p:txBody>
      </p:sp>
      <p:sp>
        <p:nvSpPr>
          <p:cNvPr id="1024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058318"/>
            <a:ext cx="8750300" cy="481617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.1  线性表的基本概念</a:t>
            </a:r>
            <a:r>
              <a:rPr lang="en-US" altLang="zh-CN" dirty="0" smtClean="0">
                <a:ea typeface="宋体" pitchFamily="2" charset="-122"/>
              </a:rPr>
              <a:t>  </a:t>
            </a:r>
            <a:endParaRPr lang="zh-CN" sz="20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" name="Rectangle 148"/>
          <p:cNvSpPr txBox="1">
            <a:spLocks noChangeArrowheads="1"/>
          </p:cNvSpPr>
          <p:nvPr/>
        </p:nvSpPr>
        <p:spPr bwMode="auto">
          <a:xfrm>
            <a:off x="179512" y="1988840"/>
            <a:ext cx="885698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600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zh-CN" dirty="0" smtClean="0">
                <a:ea typeface="宋体" pitchFamily="2" charset="-122"/>
              </a:rPr>
              <a:t>线性表</a:t>
            </a:r>
            <a:r>
              <a:rPr lang="zh-CN" altLang="zh-CN" dirty="0">
                <a:ea typeface="宋体" pitchFamily="2" charset="-122"/>
              </a:rPr>
              <a:t>举例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线性表为圆括号，集合为花括号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zh-CN" altLang="zh-CN" dirty="0">
                <a:ea typeface="宋体" pitchFamily="2" charset="-122"/>
              </a:rPr>
              <a:t>：</a:t>
            </a:r>
            <a:endParaRPr lang="zh-CN" altLang="zh-CN" dirty="0">
              <a:solidFill>
                <a:srgbClr val="FF0000"/>
              </a:solidFill>
              <a:ea typeface="宋体" pitchFamily="2" charset="-122"/>
            </a:endParaRPr>
          </a:p>
          <a:p>
            <a:pPr marL="36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dirty="0" smtClean="0">
                <a:ea typeface="宋体" pitchFamily="2" charset="-122"/>
              </a:rPr>
              <a:t>【</a:t>
            </a:r>
            <a:r>
              <a:rPr lang="zh-CN" dirty="0" smtClean="0">
                <a:ea typeface="宋体" pitchFamily="2" charset="-122"/>
              </a:rPr>
              <a:t>实例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zh-CN" dirty="0" smtClean="0">
                <a:ea typeface="宋体" pitchFamily="2" charset="-122"/>
              </a:rPr>
              <a:t>】</a:t>
            </a:r>
            <a:r>
              <a:rPr lang="zh-CN" dirty="0" smtClean="0">
                <a:ea typeface="宋体" pitchFamily="2" charset="-122"/>
              </a:rPr>
              <a:t>大写英文字母：</a:t>
            </a:r>
            <a:r>
              <a:rPr lang="en-US" altLang="zh-CN" dirty="0" smtClean="0">
                <a:ea typeface="宋体" pitchFamily="2" charset="-122"/>
              </a:rPr>
              <a:t>(A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…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X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Y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Z)</a:t>
            </a:r>
            <a:endParaRPr lang="zh-CN" altLang="zh-CN" dirty="0" smtClean="0">
              <a:ea typeface="宋体" pitchFamily="2" charset="-122"/>
            </a:endParaRPr>
          </a:p>
          <a:p>
            <a:pPr marL="36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dirty="0" smtClean="0">
                <a:ea typeface="宋体" pitchFamily="2" charset="-122"/>
              </a:rPr>
              <a:t>【</a:t>
            </a:r>
            <a:r>
              <a:rPr lang="zh-CN" dirty="0" smtClean="0">
                <a:ea typeface="宋体" pitchFamily="2" charset="-122"/>
              </a:rPr>
              <a:t>实例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zh-CN" dirty="0" smtClean="0">
                <a:ea typeface="宋体" pitchFamily="2" charset="-122"/>
              </a:rPr>
              <a:t>】</a:t>
            </a:r>
            <a:r>
              <a:rPr lang="zh-CN" dirty="0" smtClean="0">
                <a:ea typeface="宋体" pitchFamily="2" charset="-122"/>
              </a:rPr>
              <a:t>扑克牌的点数：</a:t>
            </a:r>
            <a:r>
              <a:rPr lang="en-US" altLang="zh-CN" dirty="0" smtClean="0">
                <a:ea typeface="宋体" pitchFamily="2" charset="-122"/>
              </a:rPr>
              <a:t>(2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…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J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Q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K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A)</a:t>
            </a:r>
            <a:endParaRPr lang="zh-CN" altLang="zh-CN" dirty="0" smtClean="0">
              <a:ea typeface="宋体" pitchFamily="2" charset="-122"/>
            </a:endParaRPr>
          </a:p>
          <a:p>
            <a:pPr marL="36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dirty="0" smtClean="0">
                <a:ea typeface="宋体" pitchFamily="2" charset="-122"/>
              </a:rPr>
              <a:t>【</a:t>
            </a:r>
            <a:r>
              <a:rPr lang="zh-CN" dirty="0" smtClean="0">
                <a:ea typeface="宋体" pitchFamily="2" charset="-122"/>
              </a:rPr>
              <a:t>实例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zh-CN" dirty="0" smtClean="0">
                <a:ea typeface="宋体" pitchFamily="2" charset="-122"/>
              </a:rPr>
              <a:t>】</a:t>
            </a:r>
            <a:r>
              <a:rPr lang="zh-CN" dirty="0" smtClean="0">
                <a:ea typeface="宋体" pitchFamily="2" charset="-122"/>
              </a:rPr>
              <a:t>每年中的月份：</a:t>
            </a:r>
            <a:r>
              <a:rPr lang="en-US" altLang="zh-CN" dirty="0" smtClean="0">
                <a:ea typeface="宋体" pitchFamily="2" charset="-122"/>
              </a:rPr>
              <a:t>(1, 2, 3, 4, 5, 6, 7, 8, 9, 10, 11, 12)</a:t>
            </a:r>
            <a:endParaRPr lang="zh-CN" altLang="zh-CN" dirty="0" smtClean="0">
              <a:ea typeface="宋体" pitchFamily="2" charset="-122"/>
            </a:endParaRPr>
          </a:p>
          <a:p>
            <a:pPr marL="3600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dirty="0">
                <a:ea typeface="宋体" pitchFamily="2" charset="-122"/>
              </a:rPr>
              <a:t>【</a:t>
            </a:r>
            <a:r>
              <a:rPr lang="zh-CN" altLang="zh-CN" dirty="0" smtClean="0">
                <a:ea typeface="宋体" pitchFamily="2" charset="-122"/>
              </a:rPr>
              <a:t>实例</a:t>
            </a: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zh-CN" dirty="0" smtClean="0">
                <a:ea typeface="宋体" pitchFamily="2" charset="-122"/>
              </a:rPr>
              <a:t>】</a:t>
            </a:r>
            <a:r>
              <a:rPr lang="zh-CN" altLang="zh-CN" dirty="0">
                <a:ea typeface="宋体" pitchFamily="2" charset="-122"/>
              </a:rPr>
              <a:t>十六进制数码：</a:t>
            </a:r>
            <a:r>
              <a:rPr lang="en-US" altLang="zh-CN" dirty="0">
                <a:ea typeface="宋体" pitchFamily="2" charset="-122"/>
              </a:rPr>
              <a:t>(0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1,  </a:t>
            </a:r>
            <a:r>
              <a:rPr lang="zh-CN" altLang="zh-CN" dirty="0">
                <a:ea typeface="宋体" pitchFamily="2" charset="-122"/>
              </a:rPr>
              <a:t>…</a:t>
            </a:r>
            <a:r>
              <a:rPr lang="en-US" altLang="zh-CN" dirty="0">
                <a:ea typeface="宋体" pitchFamily="2" charset="-122"/>
              </a:rPr>
              <a:t>,  9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B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E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F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marL="3600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dirty="0">
                <a:ea typeface="宋体" pitchFamily="2" charset="-122"/>
              </a:rPr>
              <a:t>【实例</a:t>
            </a:r>
            <a:r>
              <a:rPr lang="en-US" altLang="zh-CN" dirty="0">
                <a:ea typeface="宋体" pitchFamily="2" charset="-122"/>
              </a:rPr>
              <a:t>5</a:t>
            </a:r>
            <a:r>
              <a:rPr lang="zh-CN" altLang="zh-CN" dirty="0">
                <a:ea typeface="宋体" pitchFamily="2" charset="-122"/>
              </a:rPr>
              <a:t>】学生基本信息：</a:t>
            </a:r>
            <a:r>
              <a:rPr lang="en-US" altLang="zh-CN" dirty="0">
                <a:ea typeface="宋体" pitchFamily="2" charset="-122"/>
              </a:rPr>
              <a:t>(s1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s2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s3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s4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s5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s6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s7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s8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4509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  <p:pic>
          <p:nvPicPr>
            <p:cNvPr id="4509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9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 smtClean="0">
                <a:ea typeface="宋体" pitchFamily="2" charset="-122"/>
              </a:rPr>
              <a:t>2</a:t>
            </a:r>
            <a:r>
              <a:rPr lang="zh-CN" altLang="zh-CN" sz="3200" b="1" dirty="0">
                <a:ea typeface="宋体" pitchFamily="2" charset="-122"/>
              </a:rPr>
              <a:t>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9778602"/>
              </p:ext>
            </p:extLst>
          </p:nvPr>
        </p:nvGraphicFramePr>
        <p:xfrm>
          <a:off x="360361" y="4221088"/>
          <a:ext cx="8423277" cy="1871661"/>
        </p:xfrm>
        <a:graphic>
          <a:graphicData uri="http://schemas.openxmlformats.org/drawingml/2006/table">
            <a:tbl>
              <a:tblPr firstRow="1" firstCol="1" bandRow="1"/>
              <a:tblGrid>
                <a:gridCol w="1484596"/>
                <a:gridCol w="845891"/>
                <a:gridCol w="845891"/>
                <a:gridCol w="841931"/>
                <a:gridCol w="845891"/>
                <a:gridCol w="845891"/>
                <a:gridCol w="845891"/>
                <a:gridCol w="845891"/>
                <a:gridCol w="1021404"/>
              </a:tblGrid>
              <a:tr h="6238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逻辑结构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( a</a:t>
                      </a:r>
                      <a:r>
                        <a:rPr lang="en-US" sz="2400" b="1" kern="100" baseline="-25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2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2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  a</a:t>
                      </a:r>
                      <a:r>
                        <a:rPr lang="en-US" sz="2400" b="1" kern="100" baseline="-25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alt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  a</a:t>
                      </a:r>
                      <a:r>
                        <a:rPr lang="en-US" altLang="zh-CN" sz="2400" b="1" kern="100" baseline="-25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alt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alt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a</a:t>
                      </a:r>
                      <a:r>
                        <a:rPr lang="en-US" altLang="zh-CN" sz="2400" b="1" kern="100" baseline="-25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alt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alt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 a</a:t>
                      </a:r>
                      <a:r>
                        <a:rPr lang="en-US" altLang="zh-CN" sz="2400" b="1" kern="100" baseline="-25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en-US" alt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alt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  a</a:t>
                      </a:r>
                      <a:r>
                        <a:rPr lang="en-US" altLang="zh-CN" sz="2400" b="1" kern="100" baseline="-25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zh-CN" altLang="en-US" sz="2400" b="1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altLang="zh-CN" sz="2400" b="1" kern="100" baseline="-25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altLang="zh-CN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a</a:t>
                      </a:r>
                      <a:r>
                        <a:rPr lang="en-US" sz="2400" b="1" kern="100" baseline="-25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2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38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物理结构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5405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131445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131445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65405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64135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65405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65405"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altLang="zh-CN" sz="2400" b="1" kern="100" baseline="-25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65405"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altLang="zh-CN" sz="2400" b="1" kern="100" baseline="-25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altLang="zh-CN" sz="2400" b="1" kern="1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  <a:tr h="6238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存储地址</a:t>
                      </a:r>
                      <a:endParaRPr lang="zh-CN" sz="2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2000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2010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2020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2030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2040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2050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6675"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2060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6675"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2070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Rectangle 148"/>
          <p:cNvSpPr txBox="1">
            <a:spLocks noChangeArrowheads="1"/>
          </p:cNvSpPr>
          <p:nvPr/>
        </p:nvSpPr>
        <p:spPr bwMode="auto">
          <a:xfrm>
            <a:off x="721224" y="3429000"/>
            <a:ext cx="6885455" cy="57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数据元素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存储地址相邻：逻辑相邻，物理相邻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39416" y="1242076"/>
            <a:ext cx="7700607" cy="1908215"/>
            <a:chOff x="755575" y="1340768"/>
            <a:chExt cx="7700607" cy="1908215"/>
          </a:xfrm>
        </p:grpSpPr>
        <p:sp>
          <p:nvSpPr>
            <p:cNvPr id="6" name="TextBox 5"/>
            <p:cNvSpPr txBox="1"/>
            <p:nvPr/>
          </p:nvSpPr>
          <p:spPr>
            <a:xfrm>
              <a:off x="755575" y="1340768"/>
              <a:ext cx="7700607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1200"/>
                </a:spcAft>
                <a:buFontTx/>
                <a:buNone/>
              </a:pPr>
              <a:r>
                <a:rPr lang="zh-CN" altLang="zh-CN" sz="2400" b="1" dirty="0" smtClean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顺序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存储结构顾</a:t>
              </a:r>
              <a:r>
                <a:rPr lang="zh-CN" altLang="zh-CN" sz="2400" b="1" dirty="0" smtClean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： </a:t>
              </a:r>
              <a:endParaRPr lang="zh-CN" altLang="zh-CN" sz="2400" b="1" dirty="0">
                <a:solidFill>
                  <a:srgbClr val="0070C0"/>
                </a:solidFill>
                <a:latin typeface="华文宋体" pitchFamily="2" charset="-122"/>
                <a:ea typeface="华文宋体" pitchFamily="2" charset="-122"/>
              </a:endParaRPr>
            </a:p>
            <a:p>
              <a:pPr>
                <a:buFontTx/>
                <a:buNone/>
              </a:pPr>
              <a:r>
                <a:rPr lang="en-US" altLang="zh-CN" sz="2400" b="1" dirty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         </a:t>
              </a:r>
              <a:r>
                <a:rPr lang="zh-CN" altLang="zh-CN" sz="2400" b="1" dirty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逻辑结构 —— 数据元素</a:t>
              </a:r>
              <a:r>
                <a:rPr lang="en-US" altLang="zh-CN" sz="2400" b="1" dirty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(</a:t>
              </a:r>
              <a:r>
                <a:rPr lang="zh-CN" altLang="zh-CN" sz="2400" b="1" dirty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元素取值，逻辑相邻</a:t>
              </a:r>
              <a:r>
                <a:rPr lang="en-US" altLang="zh-CN" sz="2400" b="1" dirty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)     </a:t>
              </a:r>
              <a:endParaRPr lang="zh-CN" altLang="zh-CN" sz="2400" b="1" dirty="0">
                <a:solidFill>
                  <a:srgbClr val="0070C0"/>
                </a:solidFill>
                <a:latin typeface="华文宋体" pitchFamily="2" charset="-122"/>
                <a:ea typeface="华文宋体" pitchFamily="2" charset="-122"/>
              </a:endParaRPr>
            </a:p>
            <a:p>
              <a:pPr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                                   </a:t>
              </a:r>
              <a:endParaRPr lang="zh-CN" altLang="zh-CN" sz="2400" b="1" dirty="0">
                <a:solidFill>
                  <a:srgbClr val="0070C0"/>
                </a:solidFill>
                <a:latin typeface="华文宋体" pitchFamily="2" charset="-122"/>
                <a:ea typeface="华文宋体" pitchFamily="2" charset="-122"/>
              </a:endParaRPr>
            </a:p>
            <a:p>
              <a:pPr>
                <a:buFontTx/>
                <a:buNone/>
              </a:pPr>
              <a:r>
                <a:rPr lang="en-US" altLang="zh-CN" sz="2400" b="1" dirty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         </a:t>
              </a:r>
              <a:r>
                <a:rPr lang="zh-CN" altLang="zh-CN" sz="2400" b="1" dirty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物理结构 —— 机内结点</a:t>
              </a:r>
              <a:r>
                <a:rPr lang="en-US" altLang="zh-CN" sz="2400" b="1" dirty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(</a:t>
              </a:r>
              <a:r>
                <a:rPr lang="zh-CN" altLang="zh-CN" sz="2400" b="1" dirty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存储内容，地址相邻</a:t>
              </a:r>
              <a:r>
                <a:rPr lang="en-US" altLang="zh-CN" sz="2400" b="1" dirty="0">
                  <a:solidFill>
                    <a:srgbClr val="0070C0"/>
                  </a:solidFill>
                  <a:latin typeface="华文宋体" pitchFamily="2" charset="-122"/>
                  <a:ea typeface="华文宋体" pitchFamily="2" charset="-122"/>
                </a:rPr>
                <a:t>) </a:t>
              </a:r>
              <a:endParaRPr lang="zh-CN" altLang="en-US" sz="2400" b="1" dirty="0">
                <a:solidFill>
                  <a:srgbClr val="0070C0"/>
                </a:solidFill>
                <a:latin typeface="华文宋体" pitchFamily="2" charset="-122"/>
                <a:ea typeface="华文宋体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123728" y="2171144"/>
              <a:ext cx="1944216" cy="465768"/>
              <a:chOff x="1835696" y="2196184"/>
              <a:chExt cx="1944216" cy="465768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1835696" y="2196184"/>
                <a:ext cx="0" cy="4407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3779912" y="2221224"/>
                <a:ext cx="0" cy="4407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75" y="870251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1343" y="0"/>
            <a:ext cx="9144000" cy="1025525"/>
            <a:chOff x="0" y="0"/>
            <a:chExt cx="5760" cy="646"/>
          </a:xfrm>
        </p:grpSpPr>
        <p:sp>
          <p:nvSpPr>
            <p:cNvPr id="4608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609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122238" y="0"/>
            <a:ext cx="9056687" cy="819150"/>
          </a:xfrm>
        </p:spPr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4506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23528" y="1576268"/>
            <a:ext cx="8280920" cy="556588"/>
          </a:xfrm>
        </p:spPr>
        <p:txBody>
          <a:bodyPr/>
          <a:lstStyle/>
          <a:p>
            <a:pPr marL="180000" inden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b="1" dirty="0">
                <a:ea typeface="宋体" pitchFamily="2" charset="-122"/>
              </a:rPr>
              <a:t>一、链表</a:t>
            </a:r>
            <a:r>
              <a:rPr lang="zh-CN" altLang="zh-CN" b="1" dirty="0" smtClean="0">
                <a:ea typeface="宋体" pitchFamily="2" charset="-122"/>
              </a:rPr>
              <a:t>的概念</a:t>
            </a:r>
            <a:endParaRPr lang="zh-CN" altLang="zh-CN" dirty="0">
              <a:ea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405" y="4103639"/>
            <a:ext cx="8332649" cy="1995397"/>
            <a:chOff x="372407" y="3861047"/>
            <a:chExt cx="8332649" cy="1995397"/>
          </a:xfrm>
        </p:grpSpPr>
        <p:sp>
          <p:nvSpPr>
            <p:cNvPr id="20" name="Rectangle 148"/>
            <p:cNvSpPr txBox="1">
              <a:spLocks noChangeArrowheads="1"/>
            </p:cNvSpPr>
            <p:nvPr/>
          </p:nvSpPr>
          <p:spPr bwMode="auto">
            <a:xfrm>
              <a:off x="372407" y="4842362"/>
              <a:ext cx="8332649" cy="1014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80000" indent="0">
                <a:lnSpc>
                  <a:spcPts val="33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zh-CN" b="1" dirty="0" smtClean="0">
                  <a:solidFill>
                    <a:srgbClr val="C00000"/>
                  </a:solidFill>
                  <a:ea typeface="宋体" pitchFamily="2" charset="-122"/>
                </a:rPr>
                <a:t>数据域</a:t>
              </a:r>
              <a:r>
                <a:rPr lang="zh-CN" altLang="en-US" b="1" dirty="0" smtClean="0">
                  <a:solidFill>
                    <a:srgbClr val="C00000"/>
                  </a:solidFill>
                  <a:ea typeface="宋体" pitchFamily="2" charset="-122"/>
                </a:rPr>
                <a:t>：</a:t>
              </a:r>
              <a:r>
                <a:rPr lang="zh-CN" altLang="zh-CN" dirty="0" smtClean="0">
                  <a:solidFill>
                    <a:srgbClr val="C00000"/>
                  </a:solidFill>
                  <a:ea typeface="宋体" pitchFamily="2" charset="-122"/>
                </a:rPr>
                <a:t>存放元素</a:t>
              </a:r>
              <a:r>
                <a:rPr lang="zh-CN" altLang="en-US" dirty="0" smtClean="0">
                  <a:solidFill>
                    <a:srgbClr val="C00000"/>
                  </a:solidFill>
                  <a:ea typeface="宋体" pitchFamily="2" charset="-122"/>
                </a:rPr>
                <a:t>取值（单值元素或多值元素）。</a:t>
              </a:r>
              <a:endParaRPr lang="en-US" altLang="zh-CN" dirty="0" smtClean="0">
                <a:solidFill>
                  <a:srgbClr val="C00000"/>
                </a:solidFill>
                <a:ea typeface="宋体" pitchFamily="2" charset="-122"/>
              </a:endParaRPr>
            </a:p>
            <a:p>
              <a:pPr marL="180000" indent="0">
                <a:lnSpc>
                  <a:spcPts val="33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zh-CN" b="1" dirty="0" smtClean="0">
                  <a:solidFill>
                    <a:srgbClr val="C00000"/>
                  </a:solidFill>
                  <a:ea typeface="宋体" pitchFamily="2" charset="-122"/>
                </a:rPr>
                <a:t>指针域</a:t>
              </a:r>
              <a:r>
                <a:rPr lang="zh-CN" altLang="en-US" b="1" dirty="0" smtClean="0">
                  <a:solidFill>
                    <a:srgbClr val="C00000"/>
                  </a:solidFill>
                  <a:ea typeface="宋体" pitchFamily="2" charset="-122"/>
                </a:rPr>
                <a:t>：</a:t>
              </a:r>
              <a:r>
                <a:rPr lang="zh-CN" altLang="zh-CN" dirty="0" smtClean="0">
                  <a:solidFill>
                    <a:srgbClr val="C00000"/>
                  </a:solidFill>
                  <a:ea typeface="宋体" pitchFamily="2" charset="-122"/>
                </a:rPr>
                <a:t>存放后继结点的</a:t>
              </a:r>
              <a:r>
                <a:rPr lang="zh-CN" altLang="en-US" dirty="0" smtClean="0">
                  <a:solidFill>
                    <a:srgbClr val="C00000"/>
                  </a:solidFill>
                  <a:ea typeface="宋体" pitchFamily="2" charset="-122"/>
                </a:rPr>
                <a:t>内存</a:t>
              </a:r>
              <a:r>
                <a:rPr lang="zh-CN" altLang="zh-CN" dirty="0" smtClean="0">
                  <a:solidFill>
                    <a:srgbClr val="C00000"/>
                  </a:solidFill>
                  <a:ea typeface="宋体" pitchFamily="2" charset="-122"/>
                </a:rPr>
                <a:t>地址，</a:t>
              </a:r>
              <a:r>
                <a:rPr lang="zh-CN" altLang="en-US" dirty="0" smtClean="0">
                  <a:solidFill>
                    <a:srgbClr val="C00000"/>
                  </a:solidFill>
                  <a:ea typeface="宋体" pitchFamily="2" charset="-122"/>
                </a:rPr>
                <a:t>表示元素的逻辑</a:t>
              </a:r>
              <a:r>
                <a:rPr lang="zh-CN" altLang="zh-CN" dirty="0" smtClean="0">
                  <a:solidFill>
                    <a:srgbClr val="C00000"/>
                  </a:solidFill>
                  <a:ea typeface="宋体" pitchFamily="2" charset="-122"/>
                </a:rPr>
                <a:t>关系</a:t>
              </a:r>
              <a:r>
                <a:rPr lang="zh-CN" altLang="en-US" dirty="0" smtClean="0">
                  <a:solidFill>
                    <a:srgbClr val="C00000"/>
                  </a:solidFill>
                  <a:ea typeface="宋体" pitchFamily="2" charset="-122"/>
                </a:rPr>
                <a:t>。</a:t>
              </a:r>
              <a:endParaRPr lang="zh-CN" dirty="0" smtClean="0">
                <a:solidFill>
                  <a:srgbClr val="C00000"/>
                </a:solidFill>
                <a:ea typeface="宋体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176052" y="3903448"/>
              <a:ext cx="2178904" cy="885036"/>
              <a:chOff x="2975144" y="5566555"/>
              <a:chExt cx="2178904" cy="88503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975144" y="6033889"/>
                <a:ext cx="9589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数据域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3095594" y="5566555"/>
                <a:ext cx="2058454" cy="461665"/>
                <a:chOff x="4995459" y="2204864"/>
                <a:chExt cx="1508185" cy="32891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995459" y="2204864"/>
                  <a:ext cx="699055" cy="32891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0070C0"/>
                      </a:solidFill>
                    </a:rPr>
                    <a:t> data </a:t>
                  </a:r>
                  <a:endParaRPr lang="zh-CN" altLang="en-US" sz="24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693012" y="2204864"/>
                  <a:ext cx="810632" cy="32891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0070C0"/>
                      </a:solidFill>
                    </a:rPr>
                    <a:t> next   </a:t>
                  </a:r>
                  <a:endParaRPr lang="zh-CN" altLang="en-US" sz="24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047664" y="6051481"/>
                <a:ext cx="9589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指针域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69822" y="3861047"/>
              <a:ext cx="3278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链式存储结构的结点：</a:t>
              </a:r>
              <a:endParaRPr lang="zh-CN" altLang="en-US" sz="24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9552" y="2436079"/>
            <a:ext cx="7255379" cy="1108367"/>
            <a:chOff x="539552" y="2436079"/>
            <a:chExt cx="7255379" cy="1108367"/>
          </a:xfrm>
        </p:grpSpPr>
        <p:grpSp>
          <p:nvGrpSpPr>
            <p:cNvPr id="10" name="组合 9"/>
            <p:cNvGrpSpPr/>
            <p:nvPr/>
          </p:nvGrpSpPr>
          <p:grpSpPr>
            <a:xfrm>
              <a:off x="4194897" y="2465744"/>
              <a:ext cx="3600034" cy="432000"/>
              <a:chOff x="3256234" y="2534297"/>
              <a:chExt cx="3600034" cy="43200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256234" y="2534297"/>
                <a:ext cx="720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a1 </a:t>
                </a:r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76264" y="2534297"/>
                <a:ext cx="720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a2  </a:t>
                </a:r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96293" y="2534297"/>
                <a:ext cx="720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a3   </a:t>
                </a:r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416319" y="2534297"/>
                <a:ext cx="720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 …   </a:t>
                </a:r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136268" y="2534297"/>
                <a:ext cx="720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an   </a:t>
                </a:r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39552" y="2436079"/>
              <a:ext cx="3278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顺序存储结构的结点：</a:t>
              </a:r>
              <a:endParaRPr lang="zh-CN" alt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915" y="3082781"/>
              <a:ext cx="6991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</a:rPr>
                <a:t>结点存放元素取值，地址相邻表示元素的逻辑关系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75" y="870251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1343" y="0"/>
            <a:ext cx="9144000" cy="1025525"/>
            <a:chOff x="0" y="0"/>
            <a:chExt cx="5760" cy="646"/>
          </a:xfrm>
        </p:grpSpPr>
        <p:sp>
          <p:nvSpPr>
            <p:cNvPr id="4608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609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122238" y="0"/>
            <a:ext cx="9056687" cy="819150"/>
          </a:xfrm>
        </p:spPr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4506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23528" y="1576268"/>
            <a:ext cx="8280920" cy="556588"/>
          </a:xfrm>
        </p:spPr>
        <p:txBody>
          <a:bodyPr/>
          <a:lstStyle/>
          <a:p>
            <a:pPr marL="180000" inden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b="1" dirty="0">
                <a:ea typeface="宋体" pitchFamily="2" charset="-122"/>
              </a:rPr>
              <a:t>一、链表</a:t>
            </a:r>
            <a:r>
              <a:rPr lang="zh-CN" altLang="zh-CN" b="1" dirty="0" smtClean="0">
                <a:ea typeface="宋体" pitchFamily="2" charset="-122"/>
              </a:rPr>
              <a:t>的概念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24" name="Rectangle 148"/>
          <p:cNvSpPr txBox="1">
            <a:spLocks noChangeArrowheads="1"/>
          </p:cNvSpPr>
          <p:nvPr/>
        </p:nvSpPr>
        <p:spPr bwMode="auto">
          <a:xfrm>
            <a:off x="632168" y="2725140"/>
            <a:ext cx="780323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800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err="1" smtClean="0">
                <a:latin typeface="+mn-ea"/>
              </a:rPr>
              <a:t>typedef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 err="1" smtClean="0">
                <a:solidFill>
                  <a:srgbClr val="C00000"/>
                </a:solidFill>
                <a:latin typeface="+mn-ea"/>
              </a:rPr>
              <a:t>struct</a:t>
            </a: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LNode</a:t>
            </a:r>
            <a:endParaRPr lang="zh-CN" altLang="zh-CN" dirty="0">
              <a:solidFill>
                <a:srgbClr val="C00000"/>
              </a:solidFill>
              <a:latin typeface="+mn-ea"/>
            </a:endParaRPr>
          </a:p>
          <a:p>
            <a:pPr marL="10800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latin typeface="+mn-ea"/>
              </a:rPr>
              <a:t>{  </a:t>
            </a:r>
            <a:r>
              <a:rPr lang="en-US" altLang="zh-CN" dirty="0" err="1">
                <a:latin typeface="+mn-ea"/>
              </a:rPr>
              <a:t>ElemType</a:t>
            </a:r>
            <a:r>
              <a:rPr lang="en-US" altLang="zh-CN" dirty="0">
                <a:latin typeface="+mn-ea"/>
              </a:rPr>
              <a:t>       </a:t>
            </a:r>
            <a:r>
              <a:rPr lang="en-US" altLang="zh-CN" dirty="0" smtClean="0">
                <a:latin typeface="+mn-ea"/>
              </a:rPr>
              <a:t> data</a:t>
            </a:r>
            <a:r>
              <a:rPr lang="en-US" altLang="zh-CN" dirty="0">
                <a:latin typeface="+mn-ea"/>
              </a:rPr>
              <a:t>;  </a:t>
            </a:r>
            <a:r>
              <a:rPr lang="en-US" altLang="zh-CN" dirty="0" smtClean="0">
                <a:latin typeface="+mn-ea"/>
              </a:rPr>
              <a:t>   //</a:t>
            </a:r>
            <a:r>
              <a:rPr lang="zh-CN" altLang="zh-CN" dirty="0">
                <a:latin typeface="+mn-ea"/>
              </a:rPr>
              <a:t>数据域</a:t>
            </a:r>
          </a:p>
          <a:p>
            <a:pPr marL="10800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struct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LNode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next; </a:t>
            </a:r>
            <a:r>
              <a:rPr lang="en-US" altLang="zh-CN" dirty="0" smtClean="0">
                <a:latin typeface="+mn-ea"/>
              </a:rPr>
              <a:t>  //</a:t>
            </a:r>
            <a:r>
              <a:rPr lang="zh-CN" altLang="zh-CN" dirty="0">
                <a:latin typeface="+mn-ea"/>
              </a:rPr>
              <a:t>指针</a:t>
            </a:r>
            <a:r>
              <a:rPr lang="zh-CN" altLang="zh-CN" dirty="0" smtClean="0">
                <a:latin typeface="+mn-ea"/>
              </a:rPr>
              <a:t>域</a:t>
            </a:r>
            <a:r>
              <a:rPr lang="zh-CN" altLang="en-US" dirty="0" smtClean="0">
                <a:latin typeface="+mn-ea"/>
              </a:rPr>
              <a:t>，递归定义</a:t>
            </a:r>
            <a:endParaRPr lang="zh-CN" altLang="zh-CN" dirty="0">
              <a:solidFill>
                <a:srgbClr val="C00000"/>
              </a:solidFill>
              <a:latin typeface="+mn-ea"/>
            </a:endParaRPr>
          </a:p>
          <a:p>
            <a:pPr marL="10800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latin typeface="+mn-ea"/>
              </a:rPr>
              <a:t>} </a:t>
            </a:r>
            <a:r>
              <a:rPr lang="en-US" altLang="zh-CN" dirty="0" err="1">
                <a:latin typeface="+mn-ea"/>
              </a:rPr>
              <a:t>LNode</a:t>
            </a:r>
            <a:r>
              <a:rPr lang="en-US" altLang="zh-CN" dirty="0">
                <a:latin typeface="+mn-ea"/>
              </a:rPr>
              <a:t>, *</a:t>
            </a:r>
            <a:r>
              <a:rPr lang="en-US" altLang="zh-CN" dirty="0" err="1">
                <a:latin typeface="+mn-ea"/>
              </a:rPr>
              <a:t>LinkList</a:t>
            </a:r>
            <a:r>
              <a:rPr lang="en-US" altLang="zh-CN" dirty="0">
                <a:latin typeface="+mn-ea"/>
              </a:rPr>
              <a:t>;         </a:t>
            </a:r>
            <a:r>
              <a:rPr lang="en-US" altLang="zh-CN" dirty="0" smtClean="0">
                <a:latin typeface="+mn-ea"/>
              </a:rPr>
              <a:t>//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Lnode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err="1" smtClean="0">
                <a:latin typeface="+mn-ea"/>
              </a:rPr>
              <a:t>LinkList</a:t>
            </a:r>
            <a:r>
              <a:rPr lang="zh-CN" altLang="en-US" dirty="0" smtClean="0">
                <a:latin typeface="+mn-ea"/>
              </a:rPr>
              <a:t>均为类型名</a:t>
            </a:r>
            <a:endParaRPr lang="zh-CN" altLang="zh-CN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168" y="221921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ea typeface="宋体" pitchFamily="2" charset="-122"/>
              </a:rPr>
              <a:t>存储</a:t>
            </a:r>
            <a:r>
              <a:rPr lang="zh-CN" altLang="zh-CN" sz="2400" b="1" dirty="0" smtClean="0">
                <a:ea typeface="宋体" pitchFamily="2" charset="-122"/>
              </a:rPr>
              <a:t>结构</a:t>
            </a:r>
            <a:r>
              <a:rPr lang="zh-CN" altLang="en-US" sz="2400" b="1" dirty="0" smtClean="0">
                <a:ea typeface="宋体" pitchFamily="2" charset="-122"/>
              </a:rPr>
              <a:t>定义：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07586" y="5157192"/>
            <a:ext cx="7128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err="1" smtClean="0">
                <a:latin typeface="+mn-ea"/>
              </a:rPr>
              <a:t>ElemType</a:t>
            </a:r>
            <a:r>
              <a:rPr lang="zh-CN" altLang="en-US" sz="2400" dirty="0" smtClean="0">
                <a:latin typeface="+mn-ea"/>
              </a:rPr>
              <a:t>可以是基本类型，或者是结构体类型。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+mn-ea"/>
              </a:rPr>
              <a:t>指针类型为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struct</a:t>
            </a:r>
            <a:r>
              <a:rPr lang="en-US" altLang="zh-CN" sz="2400" dirty="0">
                <a:latin typeface="+mn-ea"/>
              </a:rPr>
              <a:t>  </a:t>
            </a:r>
            <a:r>
              <a:rPr lang="en-US" altLang="zh-CN" sz="2400" dirty="0" err="1" smtClean="0">
                <a:latin typeface="+mn-ea"/>
              </a:rPr>
              <a:t>LNode</a:t>
            </a:r>
            <a:r>
              <a:rPr lang="zh-CN" altLang="en-US" sz="2400" dirty="0" smtClean="0">
                <a:latin typeface="+mn-ea"/>
              </a:rPr>
              <a:t>，指向自身类型的结点。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11565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75" y="870251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1343" y="0"/>
            <a:ext cx="9144000" cy="1025525"/>
            <a:chOff x="0" y="0"/>
            <a:chExt cx="5760" cy="646"/>
          </a:xfrm>
        </p:grpSpPr>
        <p:sp>
          <p:nvSpPr>
            <p:cNvPr id="4608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609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122238" y="0"/>
            <a:ext cx="9056687" cy="819150"/>
          </a:xfrm>
        </p:spPr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4506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23528" y="1576268"/>
            <a:ext cx="8280920" cy="556588"/>
          </a:xfrm>
        </p:spPr>
        <p:txBody>
          <a:bodyPr/>
          <a:lstStyle/>
          <a:p>
            <a:pPr marL="180000" inden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b="1" dirty="0">
                <a:ea typeface="宋体" pitchFamily="2" charset="-122"/>
              </a:rPr>
              <a:t>一、链表</a:t>
            </a:r>
            <a:r>
              <a:rPr lang="zh-CN" altLang="zh-CN" b="1" dirty="0" smtClean="0">
                <a:ea typeface="宋体" pitchFamily="2" charset="-122"/>
              </a:rPr>
              <a:t>的概念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755" y="242766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ea typeface="宋体" pitchFamily="2" charset="-122"/>
              </a:rPr>
              <a:t>生成结点：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32830" y="4171749"/>
            <a:ext cx="2269872" cy="522334"/>
            <a:chOff x="2537096" y="5445224"/>
            <a:chExt cx="2269872" cy="522334"/>
          </a:xfrm>
        </p:grpSpPr>
        <p:grpSp>
          <p:nvGrpSpPr>
            <p:cNvPr id="17" name="组合 16"/>
            <p:cNvGrpSpPr/>
            <p:nvPr/>
          </p:nvGrpSpPr>
          <p:grpSpPr>
            <a:xfrm>
              <a:off x="2893284" y="5505893"/>
              <a:ext cx="1913684" cy="461665"/>
              <a:chOff x="4482339" y="2204864"/>
              <a:chExt cx="1913684" cy="46166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5004048" y="2204864"/>
                <a:ext cx="1391975" cy="461665"/>
                <a:chOff x="5004048" y="2204864"/>
                <a:chExt cx="1391975" cy="46166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004048" y="2204864"/>
                  <a:ext cx="694421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     </a:t>
                  </a:r>
                  <a:endParaRPr lang="zh-CN" altLang="en-US" sz="24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701602" y="2204864"/>
                  <a:ext cx="69442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   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20" name="直接箭头连接符 19"/>
              <p:cNvCxnSpPr/>
              <p:nvPr/>
            </p:nvCxnSpPr>
            <p:spPr>
              <a:xfrm>
                <a:off x="4482339" y="243569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537096" y="544522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</a:t>
              </a:r>
              <a:endParaRPr lang="zh-CN" altLang="en-US" sz="2400" dirty="0"/>
            </a:p>
          </p:txBody>
        </p:sp>
      </p:grpSp>
      <p:sp>
        <p:nvSpPr>
          <p:cNvPr id="16" name="Rectangle 148"/>
          <p:cNvSpPr txBox="1">
            <a:spLocks noChangeArrowheads="1"/>
          </p:cNvSpPr>
          <p:nvPr/>
        </p:nvSpPr>
        <p:spPr bwMode="auto">
          <a:xfrm>
            <a:off x="2214319" y="2348878"/>
            <a:ext cx="6287079" cy="18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LinkList</a:t>
            </a:r>
            <a:r>
              <a:rPr lang="en-US" altLang="zh-CN" dirty="0" smtClean="0">
                <a:ea typeface="宋体" pitchFamily="2" charset="-122"/>
              </a:rPr>
              <a:t>   p, q, s;        //</a:t>
            </a:r>
            <a:r>
              <a:rPr lang="zh-CN" altLang="en-US" dirty="0" smtClean="0">
                <a:ea typeface="宋体" pitchFamily="2" charset="-122"/>
              </a:rPr>
              <a:t>定义指针变量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FF"/>
                </a:solidFill>
                <a:ea typeface="宋体" pitchFamily="2" charset="-122"/>
              </a:rPr>
              <a:t> </a:t>
            </a:r>
            <a:r>
              <a:rPr lang="en-US" altLang="zh-CN" dirty="0" err="1" smtClean="0">
                <a:solidFill>
                  <a:srgbClr val="FF00FF"/>
                </a:solidFill>
                <a:ea typeface="宋体" pitchFamily="2" charset="-122"/>
              </a:rPr>
              <a:t>LNode</a:t>
            </a:r>
            <a:r>
              <a:rPr lang="en-US" altLang="zh-CN" dirty="0" smtClean="0">
                <a:solidFill>
                  <a:srgbClr val="FF00FF"/>
                </a:solidFill>
                <a:ea typeface="宋体" pitchFamily="2" charset="-122"/>
              </a:rPr>
              <a:t>  *p,*q *s;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p=new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</a:rPr>
              <a:t>LNode</a:t>
            </a:r>
            <a:r>
              <a:rPr lang="en-US" altLang="zh-CN" dirty="0" smtClean="0">
                <a:ea typeface="宋体" pitchFamily="2" charset="-122"/>
              </a:rPr>
              <a:t>;          //</a:t>
            </a:r>
            <a:r>
              <a:rPr lang="zh-CN" altLang="en-US" dirty="0" smtClean="0">
                <a:ea typeface="宋体" pitchFamily="2" charset="-122"/>
              </a:rPr>
              <a:t>分配内存空间</a:t>
            </a:r>
            <a:endParaRPr lang="zh-CN" altLang="zh-CN" dirty="0" smtClean="0"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48286" y="5083298"/>
            <a:ext cx="7249362" cy="1251519"/>
            <a:chOff x="548286" y="5083298"/>
            <a:chExt cx="7249362" cy="1251519"/>
          </a:xfrm>
        </p:grpSpPr>
        <p:sp>
          <p:nvSpPr>
            <p:cNvPr id="23" name="Rectangle 148"/>
            <p:cNvSpPr txBox="1">
              <a:spLocks noChangeArrowheads="1"/>
            </p:cNvSpPr>
            <p:nvPr/>
          </p:nvSpPr>
          <p:spPr bwMode="auto">
            <a:xfrm>
              <a:off x="2510924" y="5083298"/>
              <a:ext cx="2605971" cy="1251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dirty="0" smtClean="0">
                  <a:ea typeface="宋体" pitchFamily="2" charset="-122"/>
                </a:rPr>
                <a:t>  p-&gt;data=100</a:t>
              </a: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dirty="0" smtClean="0">
                  <a:solidFill>
                    <a:srgbClr val="FF0000"/>
                  </a:solidFill>
                  <a:ea typeface="宋体" pitchFamily="2" charset="-122"/>
                </a:rPr>
                <a:t>  </a:t>
              </a:r>
              <a:r>
                <a:rPr lang="en-US" altLang="zh-CN" dirty="0" smtClean="0">
                  <a:ea typeface="宋体" pitchFamily="2" charset="-122"/>
                </a:rPr>
                <a:t>q=p</a:t>
              </a:r>
              <a:endParaRPr lang="zh-CN" altLang="zh-CN" dirty="0" smtClean="0">
                <a:ea typeface="宋体" pitchFamily="2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8286" y="5247393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70C0"/>
                  </a:solidFill>
                  <a:ea typeface="宋体" pitchFamily="2" charset="-122"/>
                </a:rPr>
                <a:t>访问结点：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266733" y="5165332"/>
              <a:ext cx="2530915" cy="778586"/>
              <a:chOff x="2445971" y="5302494"/>
              <a:chExt cx="2530915" cy="778586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2874993" y="5505893"/>
                <a:ext cx="2101893" cy="461665"/>
                <a:chOff x="4464048" y="2204864"/>
                <a:chExt cx="2101893" cy="461665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004048" y="2204864"/>
                  <a:ext cx="1561893" cy="461665"/>
                  <a:chOff x="5004048" y="2204864"/>
                  <a:chExt cx="1561893" cy="461665"/>
                </a:xfrm>
              </p:grpSpPr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004048" y="2204864"/>
                    <a:ext cx="699230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100</a:t>
                    </a:r>
                    <a:endParaRPr lang="zh-CN" altLang="en-US" sz="2400" dirty="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701602" y="2204864"/>
                    <a:ext cx="864339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4482339" y="2314358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4464048" y="2564264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2457694" y="530249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45971" y="561941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q</a:t>
                </a:r>
                <a:endParaRPr lang="zh-CN" altLang="en-US" sz="24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398988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47146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7148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49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 smtClean="0">
                <a:ea typeface="宋体" pitchFamily="2" charset="-122"/>
              </a:rPr>
              <a:t>2</a:t>
            </a:r>
            <a:r>
              <a:rPr lang="zh-CN" altLang="zh-CN" sz="3200" b="1" dirty="0">
                <a:ea typeface="宋体" pitchFamily="2" charset="-122"/>
              </a:rPr>
              <a:t>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471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70814" y="1675006"/>
            <a:ext cx="6072343" cy="46951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b="1" dirty="0" smtClean="0">
                <a:latin typeface="幼圆" pitchFamily="49" charset="-122"/>
                <a:ea typeface="幼圆" pitchFamily="49" charset="-122"/>
              </a:rPr>
              <a:t>线性表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：    </a:t>
            </a:r>
            <a:r>
              <a:rPr lang="en-US" altLang="zh-CN" b="1" dirty="0" smtClean="0">
                <a:latin typeface="+mn-ea"/>
              </a:rPr>
              <a:t>(bat</a:t>
            </a:r>
            <a:r>
              <a:rPr lang="zh-CN" altLang="zh-CN" b="1" dirty="0" smtClean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 cat</a:t>
            </a:r>
            <a:r>
              <a:rPr lang="zh-CN" altLang="zh-CN" b="1" dirty="0" smtClean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eat</a:t>
            </a:r>
            <a:r>
              <a:rPr lang="zh-CN" altLang="zh-CN" b="1" dirty="0" smtClean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fat</a:t>
            </a:r>
            <a:r>
              <a:rPr lang="zh-CN" altLang="zh-CN" b="1" dirty="0" smtClean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hat)</a:t>
            </a:r>
            <a:endParaRPr lang="zh-CN" b="1" dirty="0" smtClean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07866449"/>
              </p:ext>
            </p:extLst>
          </p:nvPr>
        </p:nvGraphicFramePr>
        <p:xfrm>
          <a:off x="1331640" y="3861048"/>
          <a:ext cx="5616576" cy="2736304"/>
        </p:xfrm>
        <a:graphic>
          <a:graphicData uri="http://schemas.openxmlformats.org/drawingml/2006/table">
            <a:tbl>
              <a:tblPr firstRow="1" firstCol="1" bandRow="1"/>
              <a:tblGrid>
                <a:gridCol w="1403942"/>
                <a:gridCol w="1609070"/>
                <a:gridCol w="1301782"/>
                <a:gridCol w="1301782"/>
              </a:tblGrid>
              <a:tr h="4547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结点</a:t>
                      </a:r>
                      <a:r>
                        <a:rPr lang="zh-CN" altLang="en-US" sz="2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首</a:t>
                      </a:r>
                      <a:r>
                        <a:rPr lang="zh-CN" sz="2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址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数据域</a:t>
                      </a: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指针域</a:t>
                      </a: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47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eat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547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80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mat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NULL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623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首元地址</a:t>
                      </a: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→</a:t>
                      </a:r>
                      <a:r>
                        <a:rPr lang="zh-CN" altLang="en-US" sz="2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2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bat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4547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cat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547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fat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363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363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ea typeface="宋体" pitchFamily="2" charset="-122"/>
              </a:rPr>
              <a:t>2.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104257" y="2955719"/>
            <a:ext cx="6677570" cy="400110"/>
            <a:chOff x="1278806" y="5557520"/>
            <a:chExt cx="6677570" cy="400110"/>
          </a:xfrm>
        </p:grpSpPr>
        <p:grpSp>
          <p:nvGrpSpPr>
            <p:cNvPr id="13" name="组合 12"/>
            <p:cNvGrpSpPr/>
            <p:nvPr/>
          </p:nvGrpSpPr>
          <p:grpSpPr>
            <a:xfrm>
              <a:off x="1509853" y="5557520"/>
              <a:ext cx="6446523" cy="400110"/>
              <a:chOff x="1115616" y="5301208"/>
              <a:chExt cx="6446523" cy="40011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115616" y="5301208"/>
                <a:ext cx="1073027" cy="400110"/>
                <a:chOff x="1115616" y="5445224"/>
                <a:chExt cx="1073027" cy="400110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115616" y="5445224"/>
                  <a:ext cx="540533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bat</a:t>
                  </a:r>
                  <a:endParaRPr lang="zh-CN" altLang="en-US" sz="2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648110" y="5445224"/>
                  <a:ext cx="540533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20 </a:t>
                  </a:r>
                  <a:endParaRPr lang="zh-CN" altLang="en-US" sz="2000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2462838" y="5301208"/>
                <a:ext cx="1061304" cy="400110"/>
                <a:chOff x="1115616" y="5445224"/>
                <a:chExt cx="1061304" cy="400110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115616" y="5445224"/>
                  <a:ext cx="526106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cat</a:t>
                  </a:r>
                  <a:endParaRPr lang="zh-CN" altLang="en-US" sz="2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636387" y="5445224"/>
                  <a:ext cx="540533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30 </a:t>
                  </a:r>
                  <a:endParaRPr lang="zh-CN" altLang="en-US" sz="2000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798337" y="5301208"/>
                <a:ext cx="1084750" cy="400110"/>
                <a:chOff x="1115616" y="5445224"/>
                <a:chExt cx="1084750" cy="400110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115616" y="5445224"/>
                  <a:ext cx="540533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eat</a:t>
                  </a:r>
                  <a:endParaRPr lang="zh-CN" altLang="en-US" sz="20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659833" y="5445224"/>
                  <a:ext cx="540533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50 </a:t>
                  </a:r>
                  <a:endParaRPr lang="zh-CN" altLang="en-US" sz="2000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157282" y="5301208"/>
                <a:ext cx="1009420" cy="400110"/>
                <a:chOff x="1115616" y="5445224"/>
                <a:chExt cx="1009420" cy="400110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115616" y="5445224"/>
                  <a:ext cx="468398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fat</a:t>
                  </a:r>
                  <a:endParaRPr lang="zh-CN" altLang="en-US" sz="2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584503" y="5445224"/>
                  <a:ext cx="540533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80 </a:t>
                  </a:r>
                  <a:endParaRPr lang="zh-CN" altLang="en-US" sz="2000" dirty="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6440897" y="5301208"/>
                <a:ext cx="1121242" cy="400110"/>
                <a:chOff x="1115616" y="5445224"/>
                <a:chExt cx="1121242" cy="400110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1115616" y="5445224"/>
                  <a:ext cx="611065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mat</a:t>
                  </a:r>
                  <a:endParaRPr lang="zh-CN" altLang="en-US" sz="2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725179" y="5445224"/>
                  <a:ext cx="511679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1" dirty="0" smtClean="0">
                      <a:solidFill>
                        <a:srgbClr val="FF0000"/>
                      </a:solidFill>
                    </a:rPr>
                    <a:t>∧</a:t>
                  </a:r>
                  <a:r>
                    <a:rPr lang="en-US" altLang="zh-CN" sz="2000" dirty="0" smtClean="0"/>
                    <a:t> </a:t>
                  </a:r>
                  <a:endParaRPr lang="zh-CN" altLang="en-US" sz="2000" dirty="0"/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1278806" y="5744454"/>
              <a:ext cx="5544053" cy="32194"/>
              <a:chOff x="884569" y="5488142"/>
              <a:chExt cx="5544053" cy="32194"/>
            </a:xfrm>
          </p:grpSpPr>
          <p:cxnSp>
            <p:nvCxnSpPr>
              <p:cNvPr id="47" name="直接箭头连接符 46"/>
              <p:cNvCxnSpPr/>
              <p:nvPr/>
            </p:nvCxnSpPr>
            <p:spPr>
              <a:xfrm>
                <a:off x="884569" y="5501263"/>
                <a:ext cx="2160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2102838" y="5520336"/>
                <a:ext cx="3600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3438337" y="5520336"/>
                <a:ext cx="3600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4797282" y="5504239"/>
                <a:ext cx="3600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6068622" y="5488142"/>
                <a:ext cx="3600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/>
          <p:cNvSpPr txBox="1"/>
          <p:nvPr/>
        </p:nvSpPr>
        <p:spPr>
          <a:xfrm>
            <a:off x="243740" y="291182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链式存储：</a:t>
            </a:r>
            <a:endParaRPr lang="zh-CN" altLang="en-US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65440169"/>
              </p:ext>
            </p:extLst>
          </p:nvPr>
        </p:nvGraphicFramePr>
        <p:xfrm>
          <a:off x="2267644" y="2270288"/>
          <a:ext cx="3696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280"/>
                <a:gridCol w="739280"/>
                <a:gridCol w="739280"/>
                <a:gridCol w="739280"/>
                <a:gridCol w="739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bat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cat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eat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fat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hat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20129" y="220486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顺序存储：</a:t>
            </a:r>
            <a:endParaRPr lang="zh-CN" altLang="en-US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4818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818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8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 smtClean="0">
                <a:ea typeface="宋体" pitchFamily="2" charset="-122"/>
              </a:rPr>
              <a:t>2</a:t>
            </a:r>
            <a:r>
              <a:rPr lang="zh-CN" altLang="zh-CN" sz="3200" b="1" dirty="0">
                <a:ea typeface="宋体" pitchFamily="2" charset="-122"/>
              </a:rPr>
              <a:t>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4813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40209" y="1700808"/>
            <a:ext cx="8263582" cy="6366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用</a:t>
            </a:r>
            <a:r>
              <a:rPr lang="zh-CN" altLang="zh-CN" dirty="0" smtClean="0">
                <a:ea typeface="宋体" pitchFamily="2" charset="-122"/>
              </a:rPr>
              <a:t>链表</a:t>
            </a:r>
            <a:r>
              <a:rPr lang="zh-CN" altLang="en-US" dirty="0" smtClean="0">
                <a:ea typeface="宋体" pitchFamily="2" charset="-122"/>
              </a:rPr>
              <a:t>存储</a:t>
            </a:r>
            <a:r>
              <a:rPr lang="zh-CN" altLang="zh-CN" b="1" dirty="0" smtClean="0">
                <a:ea typeface="宋体" pitchFamily="2" charset="-122"/>
              </a:rPr>
              <a:t>线性表</a:t>
            </a:r>
            <a:r>
              <a:rPr lang="zh-CN" altLang="en-US" b="1" dirty="0" smtClean="0">
                <a:ea typeface="宋体" pitchFamily="2" charset="-122"/>
              </a:rPr>
              <a:t>：</a:t>
            </a:r>
            <a:r>
              <a:rPr lang="en-US" altLang="zh-CN" b="1" dirty="0" smtClean="0">
                <a:ea typeface="宋体" pitchFamily="2" charset="-122"/>
              </a:rPr>
              <a:t>(</a:t>
            </a:r>
            <a:r>
              <a:rPr lang="zh-CN" altLang="zh-CN" b="1" dirty="0" smtClean="0">
                <a:ea typeface="宋体" pitchFamily="2" charset="-122"/>
              </a:rPr>
              <a:t>赵，钱，孙，李，周，吴，郑，王</a:t>
            </a:r>
            <a:r>
              <a:rPr lang="en-US" altLang="zh-CN" b="1" dirty="0" smtClean="0">
                <a:ea typeface="宋体" pitchFamily="2" charset="-122"/>
              </a:rPr>
              <a:t>)</a:t>
            </a:r>
            <a:endParaRPr lang="zh-CN" dirty="0" smtClean="0"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9554724"/>
              </p:ext>
            </p:extLst>
          </p:nvPr>
        </p:nvGraphicFramePr>
        <p:xfrm>
          <a:off x="971600" y="2492895"/>
          <a:ext cx="5975252" cy="3888432"/>
        </p:xfrm>
        <a:graphic>
          <a:graphicData uri="http://schemas.openxmlformats.org/drawingml/2006/table">
            <a:tbl>
              <a:tblPr firstRow="1" firstCol="1" bandRow="1"/>
              <a:tblGrid>
                <a:gridCol w="1584176"/>
                <a:gridCol w="1696780"/>
                <a:gridCol w="1347148"/>
                <a:gridCol w="1347148"/>
              </a:tblGrid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 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结点</a:t>
                      </a:r>
                      <a:r>
                        <a:rPr lang="zh-CN" alt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首</a:t>
                      </a:r>
                      <a:r>
                        <a:rPr lang="zh-CN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址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数据域</a:t>
                      </a: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指针域</a:t>
                      </a: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 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李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85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 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13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钱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25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 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25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孙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1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 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37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王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NULL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 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49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吴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73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首元地址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→</a:t>
                      </a:r>
                      <a:r>
                        <a:rPr 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61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赵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13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 </a:t>
                      </a:r>
                      <a:endParaRPr lang="zh-CN" sz="24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73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郑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37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 </a:t>
                      </a:r>
                      <a:endParaRPr lang="zh-CN" sz="2400" kern="10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85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周</a:t>
                      </a:r>
                      <a:endParaRPr lang="zh-CN" sz="24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49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979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4916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916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 smtClean="0">
                <a:ea typeface="宋体" pitchFamily="2" charset="-122"/>
              </a:rPr>
              <a:t>2</a:t>
            </a:r>
            <a:r>
              <a:rPr lang="zh-CN" altLang="zh-CN" sz="3200" b="1" dirty="0">
                <a:ea typeface="宋体" pitchFamily="2" charset="-122"/>
              </a:rPr>
              <a:t>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4915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844824"/>
            <a:ext cx="8750300" cy="2736304"/>
          </a:xfrm>
        </p:spPr>
        <p:txBody>
          <a:bodyPr/>
          <a:lstStyle/>
          <a:p>
            <a:pPr marL="0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链表的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</a:rPr>
              <a:t>概念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小结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indent="0">
              <a:lnSpc>
                <a:spcPts val="39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zh-CN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结构：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结点是数组元素的机内映像，每个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占用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若干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存储单元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一个结点包括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</a:rPr>
              <a:t>数据域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</a:rPr>
              <a:t>指针域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数据域存放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元素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的取值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，指针域存放后继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元素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的地址，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用来表示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数据元素之间的逻辑关系。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11664439"/>
              </p:ext>
            </p:extLst>
          </p:nvPr>
        </p:nvGraphicFramePr>
        <p:xfrm>
          <a:off x="2771800" y="5013176"/>
          <a:ext cx="3048000" cy="803275"/>
        </p:xfrm>
        <a:graphic>
          <a:graphicData uri="http://schemas.openxmlformats.org/drawingml/2006/table">
            <a:tbl>
              <a:tblPr/>
              <a:tblGrid>
                <a:gridCol w="2039937"/>
                <a:gridCol w="1008063"/>
              </a:tblGrid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next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0182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0184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5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018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35995" y="1675006"/>
            <a:ext cx="8750300" cy="3050138"/>
          </a:xfrm>
        </p:spPr>
        <p:txBody>
          <a:bodyPr/>
          <a:lstStyle/>
          <a:p>
            <a:pPr marL="179388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ea typeface="宋体" pitchFamily="2" charset="-122"/>
              </a:rPr>
              <a:t>  </a:t>
            </a:r>
            <a:r>
              <a:rPr lang="zh-CN" altLang="zh-CN" dirty="0" smtClean="0">
                <a:ea typeface="宋体" pitchFamily="2" charset="-122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2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）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链表组成：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altLang="zh-CN" dirty="0" smtClean="0">
                <a:ea typeface="宋体" pitchFamily="2" charset="-122"/>
              </a:rPr>
              <a:t>个结点组成一个链表，链表</a:t>
            </a:r>
            <a:r>
              <a:rPr lang="zh-CN" altLang="en-US" dirty="0" smtClean="0">
                <a:ea typeface="宋体" pitchFamily="2" charset="-122"/>
              </a:rPr>
              <a:t>是</a:t>
            </a:r>
            <a:r>
              <a:rPr lang="zh-CN" altLang="zh-CN" dirty="0" smtClean="0">
                <a:ea typeface="宋体" pitchFamily="2" charset="-122"/>
              </a:rPr>
              <a:t>线性表的存储映像</a:t>
            </a:r>
            <a:r>
              <a:rPr lang="zh-CN" altLang="en-US" dirty="0">
                <a:ea typeface="宋体" pitchFamily="2" charset="-122"/>
              </a:rPr>
              <a:t>，链表中各个</a:t>
            </a:r>
            <a:r>
              <a:rPr lang="zh-CN" altLang="zh-CN" dirty="0">
                <a:ea typeface="宋体" pitchFamily="2" charset="-122"/>
              </a:rPr>
              <a:t>结点</a:t>
            </a:r>
            <a:r>
              <a:rPr lang="zh-CN" altLang="en-US" dirty="0">
                <a:ea typeface="宋体" pitchFamily="2" charset="-122"/>
              </a:rPr>
              <a:t>之间</a:t>
            </a:r>
            <a:r>
              <a:rPr lang="zh-CN" altLang="zh-CN" dirty="0">
                <a:ea typeface="宋体" pitchFamily="2" charset="-122"/>
              </a:rPr>
              <a:t>的物理地址可以相邻，也可以不相邻</a:t>
            </a:r>
            <a:r>
              <a:rPr lang="zh-CN" altLang="zh-CN" dirty="0" smtClean="0">
                <a:ea typeface="宋体" pitchFamily="2" charset="-122"/>
              </a:rPr>
              <a:t>。在使用链表时，人们</a:t>
            </a:r>
            <a:r>
              <a:rPr lang="zh-CN" altLang="zh-CN" b="1" dirty="0" smtClean="0">
                <a:solidFill>
                  <a:srgbClr val="0070C0"/>
                </a:solidFill>
                <a:ea typeface="宋体" pitchFamily="2" charset="-122"/>
              </a:rPr>
              <a:t>只关心数据元素的逻辑关系，而不</a:t>
            </a:r>
            <a:r>
              <a:rPr lang="zh-CN" altLang="en-US" b="1" dirty="0" smtClean="0">
                <a:solidFill>
                  <a:srgbClr val="0070C0"/>
                </a:solidFill>
                <a:ea typeface="宋体" pitchFamily="2" charset="-122"/>
              </a:rPr>
              <a:t>关心</a:t>
            </a:r>
            <a:r>
              <a:rPr lang="zh-CN" altLang="zh-CN" b="1" dirty="0" smtClean="0">
                <a:solidFill>
                  <a:srgbClr val="0070C0"/>
                </a:solidFill>
                <a:ea typeface="宋体" pitchFamily="2" charset="-122"/>
              </a:rPr>
              <a:t>数据元素的实际存储位置</a:t>
            </a:r>
            <a:r>
              <a:rPr lang="zh-CN" altLang="zh-CN" dirty="0" smtClean="0">
                <a:ea typeface="宋体" pitchFamily="2" charset="-122"/>
              </a:rPr>
              <a:t>。</a:t>
            </a:r>
            <a:r>
              <a:rPr lang="zh-CN" altLang="en-US" dirty="0" smtClean="0">
                <a:ea typeface="宋体" pitchFamily="2" charset="-122"/>
              </a:rPr>
              <a:t>不同的运行环境，实际存储位置可能不同，但逻辑关系相同。</a:t>
            </a:r>
            <a:endParaRPr lang="zh-CN" dirty="0" smtClean="0">
              <a:ea typeface="宋体" pitchFamily="2" charset="-122"/>
            </a:endParaRPr>
          </a:p>
        </p:txBody>
      </p:sp>
      <p:pic>
        <p:nvPicPr>
          <p:cNvPr id="50181" name="Picture 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1" y="4941168"/>
            <a:ext cx="79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1206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1208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9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1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52400" y="1628800"/>
            <a:ext cx="8839200" cy="187220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ea typeface="宋体" pitchFamily="2" charset="-122"/>
              </a:rPr>
              <a:t>   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3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）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访问方式：</a:t>
            </a:r>
            <a:r>
              <a:rPr lang="zh-CN" altLang="zh-CN" dirty="0">
                <a:ea typeface="宋体" pitchFamily="2" charset="-122"/>
              </a:rPr>
              <a:t>只能从头至尾逐个访问后继结点，</a:t>
            </a:r>
            <a:r>
              <a:rPr lang="zh-CN" altLang="en-US" dirty="0">
                <a:ea typeface="宋体" pitchFamily="2" charset="-122"/>
              </a:rPr>
              <a:t>而不能</a:t>
            </a:r>
            <a:r>
              <a:rPr lang="zh-CN" altLang="zh-CN" dirty="0">
                <a:ea typeface="宋体" pitchFamily="2" charset="-122"/>
              </a:rPr>
              <a:t>访问前驱结点</a:t>
            </a:r>
            <a:r>
              <a:rPr lang="zh-CN" altLang="zh-CN" b="1" dirty="0">
                <a:ea typeface="宋体" pitchFamily="2" charset="-122"/>
              </a:rPr>
              <a:t>（顺藤摸瓜）</a:t>
            </a:r>
            <a:r>
              <a:rPr lang="zh-CN" altLang="zh-CN" dirty="0" smtClean="0">
                <a:ea typeface="宋体" pitchFamily="2" charset="-122"/>
              </a:rPr>
              <a:t>。</a:t>
            </a:r>
            <a:r>
              <a:rPr lang="zh-CN" altLang="en-US" dirty="0" smtClean="0">
                <a:ea typeface="宋体" pitchFamily="2" charset="-122"/>
              </a:rPr>
              <a:t>或者说，</a:t>
            </a:r>
            <a:r>
              <a:rPr lang="zh-CN" altLang="zh-CN" dirty="0" smtClean="0">
                <a:ea typeface="宋体" pitchFamily="2" charset="-122"/>
              </a:rPr>
              <a:t>只能</a:t>
            </a:r>
            <a:r>
              <a:rPr lang="zh-CN" altLang="zh-CN" b="1" dirty="0" smtClean="0">
                <a:ea typeface="宋体" pitchFamily="2" charset="-122"/>
              </a:rPr>
              <a:t>顺序</a:t>
            </a:r>
            <a:r>
              <a:rPr lang="zh-CN" altLang="en-US" b="1" dirty="0" smtClean="0">
                <a:ea typeface="宋体" pitchFamily="2" charset="-122"/>
              </a:rPr>
              <a:t>访问</a:t>
            </a:r>
            <a:r>
              <a:rPr lang="zh-CN" altLang="zh-CN" dirty="0" smtClean="0">
                <a:ea typeface="宋体" pitchFamily="2" charset="-122"/>
              </a:rPr>
              <a:t>单向链表</a:t>
            </a:r>
            <a:r>
              <a:rPr lang="zh-CN" altLang="en-US" dirty="0" smtClean="0">
                <a:ea typeface="宋体" pitchFamily="2" charset="-122"/>
              </a:rPr>
              <a:t>的结点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而</a:t>
            </a:r>
            <a:r>
              <a:rPr lang="zh-CN" altLang="zh-CN" dirty="0" smtClean="0">
                <a:ea typeface="宋体" pitchFamily="2" charset="-122"/>
              </a:rPr>
              <a:t>不能</a:t>
            </a:r>
            <a:r>
              <a:rPr lang="zh-CN" altLang="zh-CN" b="1" dirty="0" smtClean="0">
                <a:ea typeface="宋体" pitchFamily="2" charset="-122"/>
              </a:rPr>
              <a:t>随机存取</a:t>
            </a:r>
            <a:r>
              <a:rPr lang="zh-CN" altLang="zh-CN" dirty="0" smtClean="0">
                <a:ea typeface="宋体" pitchFamily="2" charset="-122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4" y="3645031"/>
            <a:ext cx="8028000" cy="8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48"/>
          <p:cNvSpPr txBox="1">
            <a:spLocks noChangeArrowheads="1"/>
          </p:cNvSpPr>
          <p:nvPr/>
        </p:nvSpPr>
        <p:spPr bwMode="auto">
          <a:xfrm>
            <a:off x="413334" y="4653136"/>
            <a:ext cx="8317332" cy="192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ea typeface="宋体" pitchFamily="2" charset="-122"/>
              </a:rPr>
              <a:t>   </a:t>
            </a:r>
            <a:r>
              <a:rPr lang="zh-CN" altLang="en-US" dirty="0" smtClean="0">
                <a:ea typeface="宋体" pitchFamily="2" charset="-122"/>
              </a:rPr>
              <a:t>根据线性表的逻辑关系，</a:t>
            </a:r>
            <a:r>
              <a:rPr lang="zh-CN" altLang="zh-CN" dirty="0" smtClean="0">
                <a:ea typeface="宋体" pitchFamily="2" charset="-122"/>
              </a:rPr>
              <a:t>可将链表画成由箭头链接</a:t>
            </a:r>
            <a:r>
              <a:rPr lang="zh-CN" altLang="en-US" dirty="0" smtClean="0">
                <a:ea typeface="宋体" pitchFamily="2" charset="-122"/>
              </a:rPr>
              <a:t>而成</a:t>
            </a:r>
            <a:r>
              <a:rPr lang="zh-CN" altLang="zh-CN" dirty="0" smtClean="0">
                <a:ea typeface="宋体" pitchFamily="2" charset="-122"/>
              </a:rPr>
              <a:t>的结点序列，箭头代表</a:t>
            </a:r>
            <a:r>
              <a:rPr lang="zh-CN" altLang="en-US" dirty="0" smtClean="0">
                <a:ea typeface="宋体" pitchFamily="2" charset="-122"/>
              </a:rPr>
              <a:t>指向</a:t>
            </a:r>
            <a:r>
              <a:rPr lang="zh-CN" altLang="zh-CN" dirty="0" smtClean="0">
                <a:ea typeface="宋体" pitchFamily="2" charset="-122"/>
              </a:rPr>
              <a:t>结点的指针。</a:t>
            </a: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符号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“∧” 表示</a:t>
            </a: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链表结束，取值为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NULL</a:t>
            </a: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或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值。</a:t>
            </a:r>
            <a:r>
              <a:rPr lang="en-US" altLang="zh-CN" dirty="0" smtClean="0">
                <a:ea typeface="宋体" pitchFamily="2" charset="-122"/>
              </a:rPr>
              <a:t>   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2230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2232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3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2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72817"/>
            <a:ext cx="8695630" cy="3312367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zh-CN" b="1" dirty="0" smtClean="0">
                <a:ea typeface="宋体" pitchFamily="2" charset="-122"/>
              </a:rPr>
              <a:t>二、</a:t>
            </a:r>
            <a:r>
              <a:rPr lang="zh-CN" altLang="en-US" b="1" dirty="0" smtClean="0">
                <a:ea typeface="宋体" pitchFamily="2" charset="-122"/>
              </a:rPr>
              <a:t>链表的</a:t>
            </a:r>
            <a:r>
              <a:rPr lang="zh-CN" altLang="zh-CN" b="1" dirty="0" smtClean="0">
                <a:ea typeface="宋体" pitchFamily="2" charset="-122"/>
              </a:rPr>
              <a:t>结点类型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  </a:t>
            </a:r>
            <a:r>
              <a:rPr lang="zh-CN" altLang="en-US" b="1" dirty="0" smtClean="0">
                <a:ea typeface="宋体" pitchFamily="2" charset="-122"/>
              </a:rPr>
              <a:t>（</a:t>
            </a:r>
            <a:r>
              <a:rPr lang="en-US" altLang="zh-CN" b="1" dirty="0" smtClean="0">
                <a:ea typeface="宋体" pitchFamily="2" charset="-122"/>
              </a:rPr>
              <a:t>1</a:t>
            </a:r>
            <a:r>
              <a:rPr lang="zh-CN" altLang="en-US" b="1" dirty="0" smtClean="0">
                <a:ea typeface="宋体" pitchFamily="2" charset="-122"/>
              </a:rPr>
              <a:t>）</a:t>
            </a:r>
            <a:r>
              <a:rPr lang="zh-CN" altLang="zh-CN" b="1" dirty="0" smtClean="0">
                <a:ea typeface="宋体" pitchFamily="2" charset="-122"/>
              </a:rPr>
              <a:t>首元结点</a:t>
            </a:r>
            <a:r>
              <a:rPr lang="zh-CN" altLang="zh-CN" dirty="0" smtClean="0">
                <a:ea typeface="宋体" pitchFamily="2" charset="-122"/>
              </a:rPr>
              <a:t>：链表中存储第一个数据元素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zh-CN" altLang="zh-CN" dirty="0" smtClean="0">
                <a:ea typeface="宋体" pitchFamily="2" charset="-122"/>
              </a:rPr>
              <a:t>的结点。</a:t>
            </a: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  </a:t>
            </a:r>
            <a:r>
              <a:rPr lang="zh-CN" altLang="en-US" b="1" dirty="0" smtClean="0">
                <a:ea typeface="宋体" pitchFamily="2" charset="-122"/>
              </a:rPr>
              <a:t>（</a:t>
            </a:r>
            <a:r>
              <a:rPr lang="en-US" altLang="zh-CN" b="1" dirty="0" smtClean="0">
                <a:ea typeface="宋体" pitchFamily="2" charset="-122"/>
              </a:rPr>
              <a:t>2</a:t>
            </a:r>
            <a:r>
              <a:rPr lang="zh-CN" altLang="en-US" b="1" dirty="0" smtClean="0">
                <a:ea typeface="宋体" pitchFamily="2" charset="-122"/>
              </a:rPr>
              <a:t>）</a:t>
            </a:r>
            <a:r>
              <a:rPr lang="zh-CN" altLang="zh-CN" b="1" dirty="0" smtClean="0">
                <a:ea typeface="宋体" pitchFamily="2" charset="-122"/>
              </a:rPr>
              <a:t>尾元结点：</a:t>
            </a:r>
            <a:r>
              <a:rPr lang="zh-CN" altLang="zh-CN" dirty="0" smtClean="0">
                <a:ea typeface="宋体" pitchFamily="2" charset="-122"/>
              </a:rPr>
              <a:t>链表中存储</a:t>
            </a:r>
            <a:r>
              <a:rPr lang="zh-CN" altLang="en-US" dirty="0" smtClean="0">
                <a:ea typeface="宋体" pitchFamily="2" charset="-122"/>
              </a:rPr>
              <a:t>最后一个</a:t>
            </a:r>
            <a:r>
              <a:rPr lang="zh-CN" altLang="zh-CN" dirty="0" smtClean="0">
                <a:ea typeface="宋体" pitchFamily="2" charset="-122"/>
              </a:rPr>
              <a:t>数据元素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n</a:t>
            </a:r>
            <a:r>
              <a:rPr lang="zh-CN" altLang="zh-CN" dirty="0" smtClean="0">
                <a:ea typeface="宋体" pitchFamily="2" charset="-122"/>
              </a:rPr>
              <a:t>的结点。</a:t>
            </a:r>
          </a:p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ea typeface="宋体" pitchFamily="2" charset="-122"/>
              </a:rPr>
              <a:t>    </a:t>
            </a:r>
            <a:r>
              <a:rPr lang="zh-CN" altLang="en-US" b="1" dirty="0" smtClean="0">
                <a:ea typeface="宋体" pitchFamily="2" charset="-122"/>
              </a:rPr>
              <a:t>（</a:t>
            </a:r>
            <a:r>
              <a:rPr lang="en-US" altLang="zh-CN" b="1" dirty="0" smtClean="0">
                <a:ea typeface="宋体" pitchFamily="2" charset="-122"/>
              </a:rPr>
              <a:t>3</a:t>
            </a:r>
            <a:r>
              <a:rPr lang="zh-CN" altLang="en-US" b="1" dirty="0" smtClean="0">
                <a:ea typeface="宋体" pitchFamily="2" charset="-122"/>
              </a:rPr>
              <a:t>）附加</a:t>
            </a:r>
            <a:r>
              <a:rPr lang="zh-CN" altLang="zh-CN" b="1" dirty="0" smtClean="0">
                <a:ea typeface="宋体" pitchFamily="2" charset="-122"/>
              </a:rPr>
              <a:t>结点</a:t>
            </a:r>
            <a:r>
              <a:rPr lang="zh-CN" altLang="zh-CN" dirty="0">
                <a:ea typeface="宋体" pitchFamily="2" charset="-122"/>
              </a:rPr>
              <a:t>：为了实现线性链表的统一</a:t>
            </a:r>
            <a:r>
              <a:rPr lang="zh-CN" altLang="zh-CN" dirty="0" smtClean="0">
                <a:ea typeface="宋体" pitchFamily="2" charset="-122"/>
              </a:rPr>
              <a:t>处理，</a:t>
            </a:r>
            <a:r>
              <a:rPr lang="zh-CN" altLang="en-US" dirty="0">
                <a:ea typeface="宋体" pitchFamily="2" charset="-122"/>
              </a:rPr>
              <a:t>在</a:t>
            </a:r>
            <a:r>
              <a:rPr lang="zh-CN" altLang="en-US" dirty="0" smtClean="0">
                <a:ea typeface="宋体" pitchFamily="2" charset="-122"/>
              </a:rPr>
              <a:t>首元结点之前，</a:t>
            </a:r>
            <a:r>
              <a:rPr lang="zh-CN" altLang="zh-CN" dirty="0" smtClean="0">
                <a:ea typeface="宋体" pitchFamily="2" charset="-122"/>
              </a:rPr>
              <a:t>附加</a:t>
            </a:r>
            <a:r>
              <a:rPr lang="zh-CN" altLang="zh-CN" b="1" dirty="0">
                <a:ea typeface="宋体" pitchFamily="2" charset="-122"/>
              </a:rPr>
              <a:t>一个头结点</a:t>
            </a:r>
            <a:r>
              <a:rPr lang="zh-CN" altLang="zh-CN" dirty="0" smtClean="0">
                <a:ea typeface="宋体" pitchFamily="2" charset="-122"/>
              </a:rPr>
              <a:t>。</a:t>
            </a:r>
            <a:r>
              <a:rPr lang="zh-CN" altLang="en-US" dirty="0" smtClean="0">
                <a:ea typeface="宋体" pitchFamily="2" charset="-122"/>
              </a:rPr>
              <a:t>头结点的</a:t>
            </a:r>
            <a:r>
              <a:rPr lang="zh-CN" altLang="zh-CN" dirty="0" smtClean="0">
                <a:ea typeface="宋体" pitchFamily="2" charset="-122"/>
              </a:rPr>
              <a:t>数据</a:t>
            </a:r>
            <a:r>
              <a:rPr lang="zh-CN" altLang="zh-CN" dirty="0">
                <a:ea typeface="宋体" pitchFamily="2" charset="-122"/>
              </a:rPr>
              <a:t>域为</a:t>
            </a:r>
            <a:r>
              <a:rPr lang="zh-CN" altLang="zh-CN" dirty="0" smtClean="0">
                <a:ea typeface="宋体" pitchFamily="2" charset="-122"/>
              </a:rPr>
              <a:t>空，</a:t>
            </a:r>
            <a:r>
              <a:rPr lang="zh-CN" altLang="zh-CN" dirty="0">
                <a:ea typeface="宋体" pitchFamily="2" charset="-122"/>
              </a:rPr>
              <a:t>指针域指向首元结点。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头结点不能计入链表长度</a:t>
            </a:r>
            <a:r>
              <a:rPr lang="zh-CN" altLang="zh-CN" dirty="0" smtClean="0">
                <a:ea typeface="宋体" pitchFamily="2" charset="-122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  <p:pic>
        <p:nvPicPr>
          <p:cNvPr id="223234" name="Picture 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18" y="5229200"/>
            <a:ext cx="7920000" cy="10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89181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9222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9224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ea typeface="宋体" pitchFamily="2" charset="-122"/>
              </a:rPr>
              <a:t>2.3   </a:t>
            </a:r>
            <a:r>
              <a:rPr lang="zh-CN" altLang="zh-CN" sz="3200" b="1" dirty="0" smtClean="0">
                <a:ea typeface="宋体" pitchFamily="2" charset="-122"/>
              </a:rPr>
              <a:t>线性表的类型定义</a:t>
            </a:r>
          </a:p>
        </p:txBody>
      </p:sp>
      <p:sp>
        <p:nvSpPr>
          <p:cNvPr id="922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44304" y="1700808"/>
            <a:ext cx="8455392" cy="3816424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ea typeface="宋体" pitchFamily="2" charset="-122"/>
              </a:rPr>
              <a:t>   </a:t>
            </a:r>
            <a:r>
              <a:rPr lang="zh-CN" b="1" dirty="0" smtClean="0">
                <a:solidFill>
                  <a:srgbClr val="002060"/>
                </a:solidFill>
                <a:ea typeface="宋体" pitchFamily="2" charset="-122"/>
              </a:rPr>
              <a:t>数据元素只是一个抽象符号，可以代表各种各样的事物，随具体问题而定。</a:t>
            </a:r>
            <a:r>
              <a:rPr lang="zh-CN" altLang="en-US" b="1" dirty="0" smtClean="0">
                <a:solidFill>
                  <a:srgbClr val="002060"/>
                </a:solidFill>
                <a:ea typeface="宋体" pitchFamily="2" charset="-122"/>
              </a:rPr>
              <a:t>例如，一个数据元素可以代表一个学生、一个公交站点、一个城市、一个棋盘格局。</a:t>
            </a:r>
            <a:endParaRPr lang="zh-CN" altLang="zh-CN" dirty="0" smtClean="0">
              <a:solidFill>
                <a:srgbClr val="00206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b="1" dirty="0" smtClean="0">
                <a:solidFill>
                  <a:srgbClr val="C00000"/>
                </a:solidFill>
                <a:ea typeface="宋体" pitchFamily="2" charset="-122"/>
              </a:rPr>
              <a:t>单值元素：</a:t>
            </a:r>
            <a:r>
              <a:rPr lang="zh-CN" dirty="0" smtClean="0">
                <a:ea typeface="宋体" pitchFamily="2" charset="-122"/>
              </a:rPr>
              <a:t>只有一个数据项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en-US" dirty="0" smtClean="0">
                <a:ea typeface="宋体" pitchFamily="2" charset="-122"/>
              </a:rPr>
              <a:t>例如，大写英文字母  </a:t>
            </a:r>
            <a:r>
              <a:rPr lang="en-US" altLang="zh-CN" dirty="0" smtClean="0">
                <a:ea typeface="宋体" pitchFamily="2" charset="-122"/>
              </a:rPr>
              <a:t>{ A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D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E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…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Z }</a:t>
            </a:r>
            <a:endParaRPr lang="zh-CN" alt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b="1" dirty="0" smtClean="0">
                <a:solidFill>
                  <a:srgbClr val="C00000"/>
                </a:solidFill>
                <a:ea typeface="宋体" pitchFamily="2" charset="-122"/>
              </a:rPr>
              <a:t>多值元素：</a:t>
            </a:r>
            <a:r>
              <a:rPr lang="zh-CN" dirty="0" smtClean="0">
                <a:ea typeface="宋体" pitchFamily="2" charset="-122"/>
              </a:rPr>
              <a:t>包含多个数据项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en-US" dirty="0" smtClean="0">
                <a:ea typeface="宋体" pitchFamily="2" charset="-122"/>
              </a:rPr>
              <a:t>例如：</a:t>
            </a:r>
            <a:r>
              <a:rPr lang="zh-CN" dirty="0" smtClean="0">
                <a:ea typeface="宋体" pitchFamily="2" charset="-122"/>
              </a:rPr>
              <a:t>“学生信息”表中的数据元素。</a:t>
            </a:r>
            <a:endParaRPr lang="zh-CN" altLang="zh-CN" dirty="0" smtClean="0">
              <a:ea typeface="宋体" pitchFamily="2" charset="-122"/>
            </a:endParaRPr>
          </a:p>
        </p:txBody>
      </p:sp>
      <p:pic>
        <p:nvPicPr>
          <p:cNvPr id="922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6" y="5949280"/>
            <a:ext cx="770413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196850" y="1027493"/>
            <a:ext cx="8750300" cy="4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.1  线性表的基本概念</a:t>
            </a:r>
            <a:r>
              <a:rPr lang="en-US" altLang="zh-CN" sz="2800" dirty="0" smtClean="0">
                <a:ea typeface="宋体" pitchFamily="2" charset="-122"/>
              </a:rPr>
              <a:t>  </a:t>
            </a:r>
            <a:endParaRPr lang="zh-CN" sz="28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8793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2230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2232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3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2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899509"/>
            <a:ext cx="8479606" cy="1529491"/>
          </a:xfrm>
        </p:spPr>
        <p:txBody>
          <a:bodyPr/>
          <a:lstStyle/>
          <a:p>
            <a:pPr marL="0" indent="0">
              <a:lnSpc>
                <a:spcPts val="36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  （</a:t>
            </a:r>
            <a:r>
              <a:rPr lang="en-US" altLang="zh-CN" b="1" dirty="0" smtClean="0">
                <a:ea typeface="宋体" pitchFamily="2" charset="-122"/>
              </a:rPr>
              <a:t>4</a:t>
            </a:r>
            <a:r>
              <a:rPr lang="zh-CN" altLang="en-US" b="1" dirty="0" smtClean="0">
                <a:ea typeface="宋体" pitchFamily="2" charset="-122"/>
              </a:rPr>
              <a:t>）</a:t>
            </a:r>
            <a:r>
              <a:rPr lang="zh-CN" altLang="zh-CN" b="1" dirty="0" smtClean="0">
                <a:ea typeface="宋体" pitchFamily="2" charset="-122"/>
              </a:rPr>
              <a:t>头指针</a:t>
            </a:r>
            <a:r>
              <a:rPr lang="zh-CN" altLang="zh-CN" dirty="0" smtClean="0">
                <a:ea typeface="宋体" pitchFamily="2" charset="-122"/>
              </a:rPr>
              <a:t>：</a:t>
            </a:r>
            <a:r>
              <a:rPr lang="zh-CN" altLang="zh-CN" b="1" dirty="0" smtClean="0">
                <a:ea typeface="宋体" pitchFamily="2" charset="-122"/>
              </a:rPr>
              <a:t>指向第一个结点的指针</a:t>
            </a:r>
            <a:r>
              <a:rPr lang="zh-CN" altLang="zh-CN" dirty="0" smtClean="0">
                <a:ea typeface="宋体" pitchFamily="2" charset="-122"/>
              </a:rPr>
              <a:t>。链表带有头结点，头指针指向头结点；链表不带头指针，指向首元结点。</a:t>
            </a:r>
            <a:r>
              <a:rPr lang="zh-CN" altLang="en-US" dirty="0">
                <a:ea typeface="宋体" pitchFamily="2" charset="-122"/>
              </a:rPr>
              <a:t>通常用</a:t>
            </a:r>
            <a:r>
              <a:rPr lang="zh-CN" altLang="zh-CN" dirty="0">
                <a:ea typeface="宋体" pitchFamily="2" charset="-122"/>
              </a:rPr>
              <a:t>头指针的名字</a:t>
            </a:r>
            <a:r>
              <a:rPr lang="zh-CN" altLang="en-US" dirty="0">
                <a:ea typeface="宋体" pitchFamily="2" charset="-122"/>
              </a:rPr>
              <a:t>代表</a:t>
            </a:r>
            <a:r>
              <a:rPr lang="zh-CN" altLang="zh-CN" dirty="0">
                <a:ea typeface="宋体" pitchFamily="2" charset="-122"/>
              </a:rPr>
              <a:t>链表。例如，头指针名是</a:t>
            </a:r>
            <a:r>
              <a:rPr lang="en-US" altLang="zh-CN" dirty="0">
                <a:ea typeface="宋体" pitchFamily="2" charset="-122"/>
              </a:rPr>
              <a:t>L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则称为</a:t>
            </a:r>
            <a:r>
              <a:rPr lang="zh-CN" altLang="zh-CN" dirty="0">
                <a:ea typeface="宋体" pitchFamily="2" charset="-122"/>
              </a:rPr>
              <a:t>链表</a:t>
            </a:r>
            <a:r>
              <a:rPr lang="en-US" altLang="zh-CN" dirty="0">
                <a:ea typeface="宋体" pitchFamily="2" charset="-122"/>
              </a:rPr>
              <a:t>L</a:t>
            </a:r>
            <a:r>
              <a:rPr lang="zh-CN" altLang="zh-CN" dirty="0" smtClean="0">
                <a:ea typeface="宋体" pitchFamily="2" charset="-122"/>
              </a:rPr>
              <a:t>。</a:t>
            </a:r>
          </a:p>
        </p:txBody>
      </p:sp>
      <p:pic>
        <p:nvPicPr>
          <p:cNvPr id="5222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46" y="5952842"/>
            <a:ext cx="20732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  <p:sp>
        <p:nvSpPr>
          <p:cNvPr id="12" name="Rectangle 148"/>
          <p:cNvSpPr txBox="1">
            <a:spLocks noChangeArrowheads="1"/>
          </p:cNvSpPr>
          <p:nvPr/>
        </p:nvSpPr>
        <p:spPr bwMode="auto">
          <a:xfrm>
            <a:off x="217102" y="4750018"/>
            <a:ext cx="8531362" cy="105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  （</a:t>
            </a:r>
            <a:r>
              <a:rPr lang="en-US" altLang="zh-CN" b="1" dirty="0" smtClean="0">
                <a:ea typeface="宋体" pitchFamily="2" charset="-122"/>
              </a:rPr>
              <a:t>5</a:t>
            </a:r>
            <a:r>
              <a:rPr lang="zh-CN" altLang="en-US" b="1" dirty="0" smtClean="0">
                <a:ea typeface="宋体" pitchFamily="2" charset="-122"/>
              </a:rPr>
              <a:t>）</a:t>
            </a:r>
            <a:r>
              <a:rPr lang="zh-CN" altLang="zh-CN" b="1" dirty="0" smtClean="0">
                <a:ea typeface="宋体" pitchFamily="2" charset="-122"/>
              </a:rPr>
              <a:t>空表</a:t>
            </a:r>
            <a:r>
              <a:rPr lang="zh-CN" altLang="zh-CN" dirty="0" smtClean="0">
                <a:ea typeface="宋体" pitchFamily="2" charset="-122"/>
              </a:rPr>
              <a:t>：没有元素</a:t>
            </a:r>
            <a:r>
              <a:rPr lang="zh-CN" altLang="en-US" dirty="0" smtClean="0">
                <a:ea typeface="宋体" pitchFamily="2" charset="-122"/>
              </a:rPr>
              <a:t>结点</a:t>
            </a:r>
            <a:r>
              <a:rPr lang="zh-CN" altLang="zh-CN" dirty="0" smtClean="0">
                <a:ea typeface="宋体" pitchFamily="2" charset="-122"/>
              </a:rPr>
              <a:t>，只有一个头结点，</a:t>
            </a:r>
            <a:r>
              <a:rPr lang="zh-CN" altLang="en-US" dirty="0" smtClean="0">
                <a:ea typeface="宋体" pitchFamily="2" charset="-122"/>
              </a:rPr>
              <a:t>而</a:t>
            </a:r>
            <a:r>
              <a:rPr lang="zh-CN" altLang="zh-CN" dirty="0" smtClean="0">
                <a:ea typeface="宋体" pitchFamily="2" charset="-122"/>
              </a:rPr>
              <a:t>且头结点的指针域为</a:t>
            </a:r>
            <a:r>
              <a:rPr lang="en-US" altLang="zh-CN" dirty="0" smtClean="0">
                <a:ea typeface="宋体" pitchFamily="2" charset="-122"/>
              </a:rPr>
              <a:t>NULL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此时表长为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zh-CN" dirty="0" smtClean="0">
                <a:ea typeface="宋体" pitchFamily="2" charset="-122"/>
              </a:rPr>
              <a:t>。</a:t>
            </a:r>
          </a:p>
        </p:txBody>
      </p:sp>
      <p:pic>
        <p:nvPicPr>
          <p:cNvPr id="14" name="Picture 2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6919" y="3717032"/>
            <a:ext cx="7560000" cy="70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3254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3256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7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4813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06199" y="1592945"/>
            <a:ext cx="3645721" cy="117793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三</a:t>
            </a:r>
            <a:r>
              <a:rPr lang="zh-CN" altLang="zh-CN" b="1" dirty="0" smtClean="0">
                <a:ea typeface="宋体" pitchFamily="2" charset="-122"/>
              </a:rPr>
              <a:t>、</a:t>
            </a:r>
            <a:r>
              <a:rPr lang="zh-CN" altLang="en-US" b="1" dirty="0" smtClean="0">
                <a:ea typeface="宋体" pitchFamily="2" charset="-122"/>
              </a:rPr>
              <a:t>简单</a:t>
            </a:r>
            <a:r>
              <a:rPr lang="zh-CN" altLang="zh-CN" b="1" dirty="0" smtClean="0">
                <a:ea typeface="宋体" pitchFamily="2" charset="-122"/>
              </a:rPr>
              <a:t>操作</a:t>
            </a:r>
            <a:endParaRPr lang="en-US" altLang="zh-CN" b="1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）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zh-CN" dirty="0">
                <a:ea typeface="宋体" pitchFamily="2" charset="-122"/>
              </a:rPr>
              <a:t>结点</a:t>
            </a:r>
            <a:r>
              <a:rPr lang="zh-CN" altLang="zh-CN" dirty="0" smtClean="0">
                <a:ea typeface="宋体" pitchFamily="2" charset="-122"/>
              </a:rPr>
              <a:t>赋值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63515" y="3153766"/>
            <a:ext cx="7564113" cy="1082385"/>
            <a:chOff x="426293" y="2874036"/>
            <a:chExt cx="7564113" cy="1186764"/>
          </a:xfrm>
        </p:grpSpPr>
        <p:grpSp>
          <p:nvGrpSpPr>
            <p:cNvPr id="5" name="组合 4"/>
            <p:cNvGrpSpPr/>
            <p:nvPr/>
          </p:nvGrpSpPr>
          <p:grpSpPr>
            <a:xfrm>
              <a:off x="5720534" y="3424576"/>
              <a:ext cx="2269872" cy="522334"/>
              <a:chOff x="2478481" y="5112761"/>
              <a:chExt cx="2269872" cy="522334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834669" y="5173430"/>
                <a:ext cx="1913684" cy="461665"/>
                <a:chOff x="4423724" y="1872401"/>
                <a:chExt cx="1913684" cy="461665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4945433" y="1872401"/>
                  <a:ext cx="1391975" cy="461665"/>
                  <a:chOff x="4945433" y="1872401"/>
                  <a:chExt cx="1391975" cy="461665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945433" y="1872401"/>
                    <a:ext cx="694421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642987" y="1872401"/>
                    <a:ext cx="69442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4423724" y="2103231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/>
              <p:cNvSpPr txBox="1"/>
              <p:nvPr/>
            </p:nvSpPr>
            <p:spPr>
              <a:xfrm>
                <a:off x="2478481" y="51127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</p:grpSp>
        <p:sp>
          <p:nvSpPr>
            <p:cNvPr id="18" name="Rectangle 148"/>
            <p:cNvSpPr txBox="1">
              <a:spLocks noChangeArrowheads="1"/>
            </p:cNvSpPr>
            <p:nvPr/>
          </p:nvSpPr>
          <p:spPr bwMode="auto">
            <a:xfrm>
              <a:off x="426293" y="2874036"/>
              <a:ext cx="5225827" cy="1186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dirty="0" err="1" smtClean="0">
                  <a:ea typeface="宋体" pitchFamily="2" charset="-122"/>
                </a:rPr>
                <a:t>LinkList</a:t>
              </a:r>
              <a:r>
                <a:rPr lang="en-US" altLang="zh-CN" dirty="0" smtClean="0">
                  <a:ea typeface="宋体" pitchFamily="2" charset="-122"/>
                </a:rPr>
                <a:t>   p, q, s;  </a:t>
              </a:r>
              <a:r>
                <a:rPr lang="en-US" altLang="zh-CN" dirty="0" smtClean="0">
                  <a:solidFill>
                    <a:srgbClr val="FF00FF"/>
                  </a:solidFill>
                  <a:ea typeface="宋体" pitchFamily="2" charset="-122"/>
                </a:rPr>
                <a:t>//</a:t>
              </a:r>
              <a:r>
                <a:rPr lang="zh-CN" altLang="zh-CN" dirty="0" smtClean="0">
                  <a:solidFill>
                    <a:srgbClr val="FF00FF"/>
                  </a:solidFill>
                  <a:ea typeface="宋体" pitchFamily="2" charset="-122"/>
                </a:rPr>
                <a:t> </a:t>
              </a:r>
              <a:r>
                <a:rPr lang="zh-CN" altLang="en-US" dirty="0" smtClean="0">
                  <a:solidFill>
                    <a:srgbClr val="FF00FF"/>
                  </a:solidFill>
                  <a:ea typeface="宋体" pitchFamily="2" charset="-122"/>
                </a:rPr>
                <a:t>或</a:t>
              </a:r>
              <a:r>
                <a:rPr lang="en-US" altLang="zh-CN" dirty="0" err="1" smtClean="0">
                  <a:solidFill>
                    <a:srgbClr val="FF00FF"/>
                  </a:solidFill>
                  <a:ea typeface="宋体" pitchFamily="2" charset="-122"/>
                </a:rPr>
                <a:t>LNode</a:t>
              </a:r>
              <a:r>
                <a:rPr lang="en-US" altLang="zh-CN" dirty="0" smtClean="0">
                  <a:solidFill>
                    <a:srgbClr val="FF00FF"/>
                  </a:solidFill>
                  <a:ea typeface="宋体" pitchFamily="2" charset="-122"/>
                </a:rPr>
                <a:t>  *p, *s; </a:t>
              </a: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dirty="0" smtClean="0">
                  <a:ea typeface="宋体" pitchFamily="2" charset="-122"/>
                </a:rPr>
                <a:t>p=new  </a:t>
              </a:r>
              <a:r>
                <a:rPr lang="en-US" altLang="zh-CN" dirty="0" err="1" smtClean="0">
                  <a:solidFill>
                    <a:srgbClr val="C00000"/>
                  </a:solidFill>
                  <a:ea typeface="宋体" pitchFamily="2" charset="-122"/>
                </a:rPr>
                <a:t>LNode</a:t>
              </a:r>
              <a:r>
                <a:rPr lang="en-US" altLang="zh-CN" dirty="0" smtClean="0">
                  <a:ea typeface="宋体" pitchFamily="2" charset="-122"/>
                </a:rPr>
                <a:t>;   //</a:t>
              </a:r>
              <a:r>
                <a:rPr lang="zh-CN" altLang="en-US" dirty="0" smtClean="0">
                  <a:ea typeface="宋体" pitchFamily="2" charset="-122"/>
                </a:rPr>
                <a:t>生成结点</a:t>
              </a:r>
              <a:endParaRPr lang="zh-CN" altLang="zh-CN" dirty="0" smtClean="0"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5821" y="4541878"/>
            <a:ext cx="7583385" cy="545780"/>
            <a:chOff x="467544" y="4539440"/>
            <a:chExt cx="7583385" cy="545780"/>
          </a:xfrm>
        </p:grpSpPr>
        <p:grpSp>
          <p:nvGrpSpPr>
            <p:cNvPr id="19" name="组合 18"/>
            <p:cNvGrpSpPr/>
            <p:nvPr/>
          </p:nvGrpSpPr>
          <p:grpSpPr>
            <a:xfrm>
              <a:off x="5781057" y="4539440"/>
              <a:ext cx="2269872" cy="522334"/>
              <a:chOff x="2537096" y="5445224"/>
              <a:chExt cx="2269872" cy="52233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2893284" y="5505893"/>
                <a:ext cx="1913684" cy="461665"/>
                <a:chOff x="4482339" y="2204864"/>
                <a:chExt cx="1913684" cy="461665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004048" y="2204864"/>
                  <a:ext cx="1391975" cy="461665"/>
                  <a:chOff x="5004048" y="2204864"/>
                  <a:chExt cx="1391975" cy="461665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004048" y="2204864"/>
                    <a:ext cx="697627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50 </a:t>
                    </a:r>
                    <a:endParaRPr lang="zh-CN" altLang="en-US" sz="2400" dirty="0"/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701602" y="2204864"/>
                    <a:ext cx="69442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23" name="直接箭头连接符 22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537096" y="544522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</p:grpSp>
        <p:sp>
          <p:nvSpPr>
            <p:cNvPr id="33" name="Rectangle 148"/>
            <p:cNvSpPr txBox="1">
              <a:spLocks noChangeArrowheads="1"/>
            </p:cNvSpPr>
            <p:nvPr/>
          </p:nvSpPr>
          <p:spPr bwMode="auto">
            <a:xfrm>
              <a:off x="467544" y="4605718"/>
              <a:ext cx="5225827" cy="479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dirty="0" smtClean="0">
                  <a:ea typeface="宋体" pitchFamily="2" charset="-122"/>
                </a:rPr>
                <a:t>p-&gt;data=50;       //</a:t>
              </a:r>
              <a:r>
                <a:rPr lang="zh-CN" altLang="en-US" dirty="0" smtClean="0">
                  <a:ea typeface="宋体" pitchFamily="2" charset="-122"/>
                </a:rPr>
                <a:t>数据域赋值</a:t>
              </a:r>
              <a:endParaRPr lang="zh-CN" altLang="zh-CN" dirty="0" smtClean="0">
                <a:ea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9538" y="5453324"/>
            <a:ext cx="7578556" cy="522334"/>
            <a:chOff x="529876" y="5343349"/>
            <a:chExt cx="7578556" cy="522334"/>
          </a:xfrm>
        </p:grpSpPr>
        <p:grpSp>
          <p:nvGrpSpPr>
            <p:cNvPr id="26" name="组合 25"/>
            <p:cNvGrpSpPr/>
            <p:nvPr/>
          </p:nvGrpSpPr>
          <p:grpSpPr>
            <a:xfrm>
              <a:off x="5784058" y="5343349"/>
              <a:ext cx="2324374" cy="522334"/>
              <a:chOff x="2537096" y="5445224"/>
              <a:chExt cx="2324374" cy="522334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893284" y="5505893"/>
                <a:ext cx="1968186" cy="461665"/>
                <a:chOff x="4482339" y="2204864"/>
                <a:chExt cx="1968186" cy="461665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5004048" y="2204864"/>
                  <a:ext cx="1446477" cy="461665"/>
                  <a:chOff x="5004048" y="2204864"/>
                  <a:chExt cx="1446477" cy="461665"/>
                </a:xfrm>
              </p:grpSpPr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004048" y="2204864"/>
                    <a:ext cx="697627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50 </a:t>
                    </a:r>
                    <a:endParaRPr lang="zh-CN" altLang="en-US" sz="24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701602" y="2204864"/>
                    <a:ext cx="748923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/>
                      <a:t>∧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2537096" y="544522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</p:grpSp>
        <p:sp>
          <p:nvSpPr>
            <p:cNvPr id="34" name="Rectangle 148"/>
            <p:cNvSpPr txBox="1">
              <a:spLocks noChangeArrowheads="1"/>
            </p:cNvSpPr>
            <p:nvPr/>
          </p:nvSpPr>
          <p:spPr bwMode="auto">
            <a:xfrm>
              <a:off x="529876" y="5345349"/>
              <a:ext cx="5225827" cy="48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dirty="0" smtClean="0">
                  <a:ea typeface="宋体" pitchFamily="2" charset="-122"/>
                </a:rPr>
                <a:t>p-&gt;next=NULL ;   //</a:t>
              </a:r>
              <a:r>
                <a:rPr lang="zh-CN" altLang="en-US" dirty="0" smtClean="0">
                  <a:ea typeface="宋体" pitchFamily="2" charset="-122"/>
                </a:rPr>
                <a:t>指针域赋值</a:t>
              </a:r>
              <a:endParaRPr lang="zh-CN" altLang="zh-CN" dirty="0" smtClean="0">
                <a:ea typeface="宋体" pitchFamily="2" charset="-122"/>
              </a:endParaRPr>
            </a:p>
          </p:txBody>
        </p:sp>
      </p:grpSp>
      <p:sp>
        <p:nvSpPr>
          <p:cNvPr id="38" name="Rectangle 148"/>
          <p:cNvSpPr txBox="1">
            <a:spLocks noChangeArrowheads="1"/>
          </p:cNvSpPr>
          <p:nvPr/>
        </p:nvSpPr>
        <p:spPr bwMode="auto">
          <a:xfrm>
            <a:off x="4281096" y="1305674"/>
            <a:ext cx="4378572" cy="16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8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err="1" smtClean="0">
                <a:solidFill>
                  <a:srgbClr val="7030A0"/>
                </a:solidFill>
                <a:latin typeface="+mn-ea"/>
              </a:rPr>
              <a:t>typedef</a:t>
            </a:r>
            <a:r>
              <a:rPr lang="en-US" altLang="zh-CN" sz="2000" dirty="0" smtClean="0">
                <a:solidFill>
                  <a:srgbClr val="7030A0"/>
                </a:solidFill>
                <a:latin typeface="+mn-ea"/>
              </a:rPr>
              <a:t>  </a:t>
            </a:r>
            <a:r>
              <a:rPr lang="en-US" altLang="zh-CN" sz="2000" dirty="0" err="1" smtClean="0">
                <a:solidFill>
                  <a:srgbClr val="7030A0"/>
                </a:solidFill>
                <a:latin typeface="+mn-ea"/>
              </a:rPr>
              <a:t>struct</a:t>
            </a:r>
            <a:r>
              <a:rPr lang="en-US" altLang="zh-CN" sz="2000" dirty="0" smtClean="0">
                <a:solidFill>
                  <a:srgbClr val="7030A0"/>
                </a:solidFill>
                <a:latin typeface="+mn-ea"/>
              </a:rPr>
              <a:t>  </a:t>
            </a:r>
            <a:r>
              <a:rPr lang="en-US" altLang="zh-CN" sz="2000" dirty="0" err="1">
                <a:solidFill>
                  <a:srgbClr val="7030A0"/>
                </a:solidFill>
                <a:latin typeface="+mn-ea"/>
              </a:rPr>
              <a:t>LNode</a:t>
            </a:r>
            <a:endParaRPr lang="zh-CN" altLang="zh-CN" sz="2000" dirty="0">
              <a:solidFill>
                <a:srgbClr val="7030A0"/>
              </a:solidFill>
              <a:latin typeface="+mn-ea"/>
            </a:endParaRPr>
          </a:p>
          <a:p>
            <a:pPr marL="108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solidFill>
                  <a:srgbClr val="7030A0"/>
                </a:solidFill>
                <a:latin typeface="+mn-ea"/>
              </a:rPr>
              <a:t>{  </a:t>
            </a:r>
            <a:r>
              <a:rPr lang="en-US" altLang="zh-CN" sz="2000" dirty="0" err="1">
                <a:solidFill>
                  <a:srgbClr val="7030A0"/>
                </a:solidFill>
                <a:latin typeface="+mn-ea"/>
              </a:rPr>
              <a:t>ElemType</a:t>
            </a:r>
            <a:r>
              <a:rPr lang="en-US" altLang="zh-CN" sz="2000" dirty="0">
                <a:solidFill>
                  <a:srgbClr val="7030A0"/>
                </a:solidFill>
                <a:latin typeface="+mn-ea"/>
              </a:rPr>
              <a:t>       </a:t>
            </a:r>
            <a:r>
              <a:rPr lang="en-US" altLang="zh-CN" sz="2000" dirty="0" smtClean="0">
                <a:solidFill>
                  <a:srgbClr val="7030A0"/>
                </a:solidFill>
                <a:latin typeface="+mn-ea"/>
              </a:rPr>
              <a:t> data</a:t>
            </a:r>
            <a:r>
              <a:rPr lang="en-US" altLang="zh-CN" sz="2000" dirty="0">
                <a:solidFill>
                  <a:srgbClr val="7030A0"/>
                </a:solidFill>
                <a:latin typeface="+mn-ea"/>
              </a:rPr>
              <a:t>;  </a:t>
            </a:r>
            <a:r>
              <a:rPr lang="en-US" altLang="zh-CN" sz="2000" dirty="0" smtClean="0">
                <a:solidFill>
                  <a:srgbClr val="7030A0"/>
                </a:solidFill>
                <a:latin typeface="+mn-ea"/>
              </a:rPr>
              <a:t>   //</a:t>
            </a:r>
            <a:r>
              <a:rPr lang="zh-CN" altLang="zh-CN" sz="2000" dirty="0">
                <a:solidFill>
                  <a:srgbClr val="7030A0"/>
                </a:solidFill>
                <a:latin typeface="+mn-ea"/>
              </a:rPr>
              <a:t>数据域</a:t>
            </a:r>
          </a:p>
          <a:p>
            <a:pPr marL="108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solidFill>
                  <a:srgbClr val="7030A0"/>
                </a:solidFill>
                <a:latin typeface="+mn-ea"/>
              </a:rPr>
              <a:t>   </a:t>
            </a:r>
            <a:r>
              <a:rPr lang="en-US" altLang="zh-CN" sz="2000" dirty="0" err="1">
                <a:solidFill>
                  <a:srgbClr val="7030A0"/>
                </a:solidFill>
                <a:latin typeface="+mn-ea"/>
              </a:rPr>
              <a:t>struct</a:t>
            </a:r>
            <a:r>
              <a:rPr lang="en-US" altLang="zh-CN" sz="2000" dirty="0">
                <a:solidFill>
                  <a:srgbClr val="7030A0"/>
                </a:solidFill>
                <a:latin typeface="+mn-ea"/>
              </a:rPr>
              <a:t>  </a:t>
            </a:r>
            <a:r>
              <a:rPr lang="en-US" altLang="zh-CN" sz="2000" dirty="0" err="1">
                <a:solidFill>
                  <a:srgbClr val="7030A0"/>
                </a:solidFill>
                <a:latin typeface="+mn-ea"/>
              </a:rPr>
              <a:t>LNode</a:t>
            </a:r>
            <a:r>
              <a:rPr lang="en-US" altLang="zh-CN" sz="2000" dirty="0">
                <a:solidFill>
                  <a:srgbClr val="7030A0"/>
                </a:solidFill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7030A0"/>
                </a:solidFill>
                <a:latin typeface="+mn-ea"/>
              </a:rPr>
              <a:t> *</a:t>
            </a:r>
            <a:r>
              <a:rPr lang="en-US" altLang="zh-CN" sz="2000" dirty="0">
                <a:solidFill>
                  <a:srgbClr val="7030A0"/>
                </a:solidFill>
                <a:latin typeface="+mn-ea"/>
              </a:rPr>
              <a:t>next; </a:t>
            </a:r>
            <a:r>
              <a:rPr lang="en-US" altLang="zh-CN" sz="2000" dirty="0" smtClean="0">
                <a:solidFill>
                  <a:srgbClr val="7030A0"/>
                </a:solidFill>
                <a:latin typeface="+mn-ea"/>
              </a:rPr>
              <a:t>  //</a:t>
            </a:r>
            <a:r>
              <a:rPr lang="zh-CN" altLang="zh-CN" sz="2000" dirty="0">
                <a:solidFill>
                  <a:srgbClr val="7030A0"/>
                </a:solidFill>
                <a:latin typeface="+mn-ea"/>
              </a:rPr>
              <a:t>指针</a:t>
            </a:r>
            <a:r>
              <a:rPr lang="zh-CN" altLang="zh-CN" sz="2000" dirty="0" smtClean="0">
                <a:solidFill>
                  <a:srgbClr val="7030A0"/>
                </a:solidFill>
                <a:latin typeface="+mn-ea"/>
              </a:rPr>
              <a:t>域</a:t>
            </a:r>
          </a:p>
          <a:p>
            <a:pPr marL="108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solidFill>
                  <a:srgbClr val="7030A0"/>
                </a:solidFill>
                <a:latin typeface="+mn-ea"/>
              </a:rPr>
              <a:t>} </a:t>
            </a:r>
            <a:r>
              <a:rPr lang="en-US" altLang="zh-CN" sz="2000" dirty="0" err="1" smtClean="0">
                <a:solidFill>
                  <a:srgbClr val="7030A0"/>
                </a:solidFill>
                <a:latin typeface="+mn-ea"/>
              </a:rPr>
              <a:t>LNode</a:t>
            </a:r>
            <a:r>
              <a:rPr lang="en-US" altLang="zh-CN" sz="2000" dirty="0" smtClean="0">
                <a:solidFill>
                  <a:srgbClr val="7030A0"/>
                </a:solidFill>
                <a:latin typeface="+mn-ea"/>
              </a:rPr>
              <a:t>, *</a:t>
            </a:r>
            <a:r>
              <a:rPr lang="en-US" altLang="zh-CN" sz="2000" dirty="0" err="1" smtClean="0">
                <a:solidFill>
                  <a:srgbClr val="7030A0"/>
                </a:solidFill>
                <a:latin typeface="+mn-ea"/>
              </a:rPr>
              <a:t>LinkList</a:t>
            </a:r>
            <a:r>
              <a:rPr lang="en-US" altLang="zh-CN" sz="2000" dirty="0" smtClean="0">
                <a:solidFill>
                  <a:srgbClr val="7030A0"/>
                </a:solidFill>
                <a:latin typeface="+mn-ea"/>
              </a:rPr>
              <a:t>;          //</a:t>
            </a:r>
            <a:r>
              <a:rPr lang="zh-CN" altLang="en-US" sz="2000" dirty="0" smtClean="0">
                <a:solidFill>
                  <a:srgbClr val="7030A0"/>
                </a:solidFill>
                <a:latin typeface="+mn-ea"/>
              </a:rPr>
              <a:t>类型名</a:t>
            </a:r>
            <a:endParaRPr lang="zh-CN" altLang="zh-CN" sz="2000" dirty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0817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427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428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427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62341" y="1892739"/>
            <a:ext cx="6245763" cy="57606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en-US" dirty="0"/>
              <a:t>结点连接</a:t>
            </a:r>
            <a:r>
              <a:rPr lang="en-US" altLang="zh-CN" dirty="0"/>
              <a:t>   </a:t>
            </a:r>
            <a:endParaRPr lang="zh-CN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23391" y="2468803"/>
            <a:ext cx="7479961" cy="1248229"/>
            <a:chOff x="623391" y="2468803"/>
            <a:chExt cx="7479961" cy="1248229"/>
          </a:xfrm>
        </p:grpSpPr>
        <p:grpSp>
          <p:nvGrpSpPr>
            <p:cNvPr id="8" name="组合 7"/>
            <p:cNvGrpSpPr/>
            <p:nvPr/>
          </p:nvGrpSpPr>
          <p:grpSpPr>
            <a:xfrm>
              <a:off x="5864495" y="2606180"/>
              <a:ext cx="2238857" cy="500834"/>
              <a:chOff x="3555747" y="2864519"/>
              <a:chExt cx="2238857" cy="500834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3911377" y="2903688"/>
                <a:ext cx="1883227" cy="461665"/>
                <a:chOff x="4482339" y="2204864"/>
                <a:chExt cx="1883227" cy="461665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004048" y="2204864"/>
                  <a:ext cx="1361518" cy="461665"/>
                  <a:chOff x="5004048" y="2204864"/>
                  <a:chExt cx="1361518" cy="461665"/>
                </a:xfrm>
              </p:grpSpPr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004048" y="2204864"/>
                    <a:ext cx="697627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80 </a:t>
                    </a:r>
                    <a:endParaRPr lang="zh-CN" altLang="en-US" sz="2400" dirty="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701602" y="2204864"/>
                    <a:ext cx="663964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rgbClr val="FF0000"/>
                        </a:solidFill>
                      </a:rPr>
                      <a:t> ∧</a:t>
                    </a:r>
                    <a:r>
                      <a:rPr lang="en-US" altLang="zh-CN" sz="2400" dirty="0" smtClean="0"/>
                      <a:t>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3555747" y="2864519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s</a:t>
                </a:r>
                <a:endParaRPr lang="zh-CN" altLang="en-US" sz="2400" dirty="0"/>
              </a:p>
            </p:txBody>
          </p:sp>
        </p:grpSp>
        <p:sp>
          <p:nvSpPr>
            <p:cNvPr id="80" name="Rectangle 148"/>
            <p:cNvSpPr txBox="1">
              <a:spLocks noChangeArrowheads="1"/>
            </p:cNvSpPr>
            <p:nvPr/>
          </p:nvSpPr>
          <p:spPr bwMode="auto">
            <a:xfrm>
              <a:off x="623391" y="2468803"/>
              <a:ext cx="2683738" cy="1248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altLang="zh-CN" dirty="0" smtClean="0"/>
                <a:t>   s=new  </a:t>
              </a:r>
              <a:r>
                <a:rPr lang="en-US" altLang="zh-CN" dirty="0" err="1" smtClean="0"/>
                <a:t>Lnode</a:t>
              </a:r>
              <a:r>
                <a:rPr lang="en-US" altLang="zh-CN" dirty="0" smtClean="0"/>
                <a:t>; </a:t>
              </a:r>
            </a:p>
            <a:p>
              <a:pPr marL="0" indent="0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altLang="zh-CN" dirty="0" smtClean="0"/>
                <a:t>   s-&gt;data=80</a:t>
              </a:r>
              <a:r>
                <a:rPr lang="en-US" altLang="zh-CN" dirty="0"/>
                <a:t>; </a:t>
              </a:r>
              <a:endParaRPr lang="en-US" altLang="zh-CN" dirty="0" smtClean="0"/>
            </a:p>
            <a:p>
              <a:pPr marL="0" indent="0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altLang="zh-CN" dirty="0" smtClean="0"/>
                <a:t>   s-&gt;next=NULL</a:t>
              </a:r>
              <a:endParaRPr lang="zh-CN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8287" y="5505299"/>
            <a:ext cx="6846487" cy="677271"/>
            <a:chOff x="737532" y="5713335"/>
            <a:chExt cx="6846487" cy="677271"/>
          </a:xfrm>
        </p:grpSpPr>
        <p:grpSp>
          <p:nvGrpSpPr>
            <p:cNvPr id="49" name="组合 48"/>
            <p:cNvGrpSpPr/>
            <p:nvPr/>
          </p:nvGrpSpPr>
          <p:grpSpPr>
            <a:xfrm>
              <a:off x="3431773" y="5713335"/>
              <a:ext cx="4152246" cy="677271"/>
              <a:chOff x="3444090" y="3842139"/>
              <a:chExt cx="4152246" cy="67727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895403" y="3849709"/>
                <a:ext cx="1828725" cy="461665"/>
                <a:chOff x="4482339" y="2204864"/>
                <a:chExt cx="1828725" cy="461665"/>
              </a:xfrm>
            </p:grpSpPr>
            <p:grpSp>
              <p:nvGrpSpPr>
                <p:cNvPr id="63" name="组合 62"/>
                <p:cNvGrpSpPr/>
                <p:nvPr/>
              </p:nvGrpSpPr>
              <p:grpSpPr>
                <a:xfrm>
                  <a:off x="5004048" y="2204864"/>
                  <a:ext cx="1307016" cy="461665"/>
                  <a:chOff x="5004048" y="2204864"/>
                  <a:chExt cx="1307016" cy="461665"/>
                </a:xfrm>
              </p:grpSpPr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004048" y="2204864"/>
                    <a:ext cx="697627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50 </a:t>
                    </a:r>
                    <a:endParaRPr lang="zh-CN" altLang="en-US" sz="2400" dirty="0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701602" y="2204864"/>
                    <a:ext cx="609462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64" name="直接箭头连接符 63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/>
              <p:cNvGrpSpPr/>
              <p:nvPr/>
            </p:nvGrpSpPr>
            <p:grpSpPr>
              <a:xfrm>
                <a:off x="5544794" y="3849708"/>
                <a:ext cx="2051542" cy="461665"/>
                <a:chOff x="4482339" y="2204864"/>
                <a:chExt cx="2051542" cy="461665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5004048" y="2204864"/>
                  <a:ext cx="1529833" cy="461665"/>
                  <a:chOff x="5004048" y="2204864"/>
                  <a:chExt cx="1529833" cy="461665"/>
                </a:xfrm>
              </p:grpSpPr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004048" y="2204864"/>
                    <a:ext cx="697627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80 </a:t>
                    </a:r>
                    <a:endParaRPr lang="zh-CN" altLang="en-US" sz="2400" dirty="0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701602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>
                        <a:solidFill>
                          <a:srgbClr val="FF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58" name="直接箭头连接符 57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5707841" y="405774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s</a:t>
                </a:r>
                <a:endParaRPr lang="zh-CN" altLang="en-US" sz="2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444090" y="3842139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</p:grpSp>
        <p:sp>
          <p:nvSpPr>
            <p:cNvPr id="81" name="Rectangle 148"/>
            <p:cNvSpPr txBox="1">
              <a:spLocks noChangeArrowheads="1"/>
            </p:cNvSpPr>
            <p:nvPr/>
          </p:nvSpPr>
          <p:spPr bwMode="auto">
            <a:xfrm>
              <a:off x="737532" y="5713335"/>
              <a:ext cx="3010762" cy="426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altLang="zh-CN" dirty="0" smtClean="0"/>
                <a:t>p-</a:t>
              </a:r>
              <a:r>
                <a:rPr lang="en-US" altLang="zh-CN" dirty="0"/>
                <a:t>&gt;next=s</a:t>
              </a:r>
              <a:r>
                <a:rPr lang="en-US" altLang="zh-CN" dirty="0" smtClean="0"/>
                <a:t>;</a:t>
              </a:r>
              <a:endParaRPr lang="zh-CN" altLang="zh-CN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68063" y="4234409"/>
            <a:ext cx="4782623" cy="524385"/>
            <a:chOff x="3307129" y="3730021"/>
            <a:chExt cx="4782623" cy="524385"/>
          </a:xfrm>
        </p:grpSpPr>
        <p:grpSp>
          <p:nvGrpSpPr>
            <p:cNvPr id="20" name="组合 19"/>
            <p:cNvGrpSpPr/>
            <p:nvPr/>
          </p:nvGrpSpPr>
          <p:grpSpPr>
            <a:xfrm>
              <a:off x="3307129" y="3732072"/>
              <a:ext cx="2407730" cy="522334"/>
              <a:chOff x="2537096" y="5445224"/>
              <a:chExt cx="2407730" cy="522334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893284" y="5505893"/>
                <a:ext cx="2051542" cy="461665"/>
                <a:chOff x="4482339" y="2204864"/>
                <a:chExt cx="2051542" cy="461665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5004048" y="2204864"/>
                  <a:ext cx="1529833" cy="461665"/>
                  <a:chOff x="5004048" y="2204864"/>
                  <a:chExt cx="1529833" cy="461665"/>
                </a:xfrm>
              </p:grpSpPr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04048" y="2204864"/>
                    <a:ext cx="697627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50 </a:t>
                    </a:r>
                    <a:endParaRPr lang="zh-CN" altLang="en-US" sz="2400" dirty="0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701602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/>
                      <a:t>∧</a:t>
                    </a:r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24" name="直接箭头连接符 23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2537096" y="544522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850895" y="3730021"/>
              <a:ext cx="2238857" cy="500834"/>
              <a:chOff x="3497132" y="2864519"/>
              <a:chExt cx="2238857" cy="500834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852762" y="2903688"/>
                <a:ext cx="1883227" cy="461665"/>
                <a:chOff x="4423724" y="2204864"/>
                <a:chExt cx="1883227" cy="461665"/>
              </a:xfrm>
            </p:grpSpPr>
            <p:grpSp>
              <p:nvGrpSpPr>
                <p:cNvPr id="102" name="组合 101"/>
                <p:cNvGrpSpPr/>
                <p:nvPr/>
              </p:nvGrpSpPr>
              <p:grpSpPr>
                <a:xfrm>
                  <a:off x="4945433" y="2204864"/>
                  <a:ext cx="1361518" cy="461665"/>
                  <a:chOff x="4945433" y="2204864"/>
                  <a:chExt cx="1361518" cy="461665"/>
                </a:xfrm>
              </p:grpSpPr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4945433" y="2204864"/>
                    <a:ext cx="697627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80 </a:t>
                    </a:r>
                    <a:endParaRPr lang="zh-CN" altLang="en-US" sz="2400" dirty="0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5642987" y="2204864"/>
                    <a:ext cx="663964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>
                        <a:solidFill>
                          <a:srgbClr val="FF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103" name="直接箭头连接符 102"/>
                <p:cNvCxnSpPr/>
                <p:nvPr/>
              </p:nvCxnSpPr>
              <p:spPr>
                <a:xfrm>
                  <a:off x="4423724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TextBox 100"/>
              <p:cNvSpPr txBox="1"/>
              <p:nvPr/>
            </p:nvSpPr>
            <p:spPr>
              <a:xfrm>
                <a:off x="3497132" y="2864519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s</a:t>
                </a:r>
                <a:endParaRPr lang="zh-CN" altLang="en-US" sz="2400" dirty="0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427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428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427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69049" y="4941168"/>
            <a:ext cx="8605901" cy="129614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00B0F0"/>
                </a:solidFill>
                <a:latin typeface="幼圆"/>
                <a:ea typeface="幼圆"/>
              </a:rPr>
              <a:t>◆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指针从某个结点</a:t>
            </a:r>
            <a:r>
              <a:rPr lang="zh-CN" altLang="en-US" b="1" dirty="0" smtClean="0">
                <a:solidFill>
                  <a:srgbClr val="0070C0"/>
                </a:solidFill>
                <a:ea typeface="宋体" pitchFamily="2" charset="-122"/>
              </a:rPr>
              <a:t>内部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发出，指向结点</a:t>
            </a:r>
            <a:r>
              <a:rPr lang="zh-CN" altLang="en-US" b="1" dirty="0" smtClean="0">
                <a:solidFill>
                  <a:srgbClr val="0070C0"/>
                </a:solidFill>
                <a:ea typeface="宋体" pitchFamily="2" charset="-122"/>
              </a:rPr>
              <a:t>外围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的任意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部位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。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b="1" dirty="0" smtClean="0">
                <a:solidFill>
                  <a:srgbClr val="00B0F0"/>
                </a:solidFill>
                <a:latin typeface="幼圆"/>
                <a:ea typeface="幼圆"/>
              </a:rPr>
              <a:t> ◆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指针先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指向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某个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结点，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再访问该结点的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数据域或指针域。</a:t>
            </a:r>
            <a:endParaRPr lang="zh-CN" altLang="zh-CN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1  单向链表的</a:t>
            </a:r>
            <a:r>
              <a:rPr lang="zh-CN" altLang="zh-CN" sz="2800" b="1" dirty="0" smtClean="0">
                <a:ea typeface="宋体" pitchFamily="2" charset="-122"/>
              </a:rPr>
              <a:t>定义</a:t>
            </a:r>
            <a:endParaRPr lang="zh-CN" altLang="en-US" dirty="0"/>
          </a:p>
        </p:txBody>
      </p:sp>
      <p:sp>
        <p:nvSpPr>
          <p:cNvPr id="82" name="Rectangle 148"/>
          <p:cNvSpPr txBox="1">
            <a:spLocks noChangeArrowheads="1"/>
          </p:cNvSpPr>
          <p:nvPr/>
        </p:nvSpPr>
        <p:spPr bwMode="auto">
          <a:xfrm>
            <a:off x="323528" y="1813817"/>
            <a:ext cx="2788762" cy="55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）移动</a:t>
            </a:r>
            <a:r>
              <a:rPr lang="zh-CN" altLang="en-US" dirty="0"/>
              <a:t>指针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/>
              <a:t>        </a:t>
            </a:r>
            <a:endParaRPr lang="zh-CN" altLang="zh-CN" dirty="0"/>
          </a:p>
        </p:txBody>
      </p:sp>
      <p:grpSp>
        <p:nvGrpSpPr>
          <p:cNvPr id="77" name="组合 76"/>
          <p:cNvGrpSpPr/>
          <p:nvPr/>
        </p:nvGrpSpPr>
        <p:grpSpPr>
          <a:xfrm>
            <a:off x="3437592" y="2453026"/>
            <a:ext cx="4152246" cy="869972"/>
            <a:chOff x="3444090" y="3842139"/>
            <a:chExt cx="4152246" cy="869972"/>
          </a:xfrm>
        </p:grpSpPr>
        <p:grpSp>
          <p:nvGrpSpPr>
            <p:cNvPr id="86" name="组合 85"/>
            <p:cNvGrpSpPr/>
            <p:nvPr/>
          </p:nvGrpSpPr>
          <p:grpSpPr>
            <a:xfrm>
              <a:off x="3895403" y="3849709"/>
              <a:ext cx="1828725" cy="813858"/>
              <a:chOff x="4482339" y="2204864"/>
              <a:chExt cx="1828725" cy="813858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5004048" y="2204864"/>
                <a:ext cx="1307016" cy="461665"/>
                <a:chOff x="5004048" y="2204864"/>
                <a:chExt cx="1307016" cy="461665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5004048" y="2204864"/>
                  <a:ext cx="697627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50 </a:t>
                  </a:r>
                  <a:endParaRPr lang="zh-CN" altLang="en-US" sz="24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5701602" y="2204864"/>
                  <a:ext cx="609462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  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95" name="直接箭头连接符 94"/>
              <p:cNvCxnSpPr/>
              <p:nvPr/>
            </p:nvCxnSpPr>
            <p:spPr>
              <a:xfrm>
                <a:off x="4482339" y="2365358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rot="16200000">
                <a:off x="5135785" y="2838722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5544794" y="3849708"/>
              <a:ext cx="2051542" cy="461665"/>
              <a:chOff x="4482339" y="2204864"/>
              <a:chExt cx="2051542" cy="461665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5004048" y="2204864"/>
                <a:ext cx="1529833" cy="461665"/>
                <a:chOff x="5004048" y="2204864"/>
                <a:chExt cx="1529833" cy="461665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5004048" y="2204864"/>
                  <a:ext cx="697627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80 </a:t>
                  </a:r>
                  <a:endParaRPr lang="zh-CN" altLang="en-US" sz="24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701602" y="2204864"/>
                  <a:ext cx="832279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</a:t>
                  </a:r>
                  <a:r>
                    <a:rPr lang="zh-CN" altLang="en-US" sz="2400" b="1" dirty="0" smtClean="0"/>
                    <a:t>∧</a:t>
                  </a:r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91" name="直接箭头连接符 90"/>
              <p:cNvCxnSpPr/>
              <p:nvPr/>
            </p:nvCxnSpPr>
            <p:spPr>
              <a:xfrm>
                <a:off x="4482339" y="243569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5707841" y="40577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s</a:t>
              </a:r>
              <a:endParaRPr lang="zh-CN" altLang="en-US" sz="2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44090" y="384213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</a:t>
              </a:r>
              <a:endParaRPr lang="zh-CN" altLang="en-US" sz="2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5051" y="4250446"/>
              <a:ext cx="37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q</a:t>
              </a:r>
              <a:endParaRPr lang="zh-CN" altLang="en-US" sz="2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0552" y="3739521"/>
            <a:ext cx="6613501" cy="876439"/>
            <a:chOff x="720552" y="3739521"/>
            <a:chExt cx="6613501" cy="876439"/>
          </a:xfrm>
        </p:grpSpPr>
        <p:grpSp>
          <p:nvGrpSpPr>
            <p:cNvPr id="62" name="组合 61"/>
            <p:cNvGrpSpPr/>
            <p:nvPr/>
          </p:nvGrpSpPr>
          <p:grpSpPr>
            <a:xfrm>
              <a:off x="4068632" y="3739521"/>
              <a:ext cx="3265421" cy="876439"/>
              <a:chOff x="4330915" y="3849708"/>
              <a:chExt cx="3265421" cy="876439"/>
            </a:xfrm>
          </p:grpSpPr>
          <p:cxnSp>
            <p:nvCxnSpPr>
              <p:cNvPr id="67" name="直接箭头连接符 66"/>
              <p:cNvCxnSpPr/>
              <p:nvPr/>
            </p:nvCxnSpPr>
            <p:spPr>
              <a:xfrm rot="16200000">
                <a:off x="7000196" y="4483805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组合 75"/>
              <p:cNvGrpSpPr/>
              <p:nvPr/>
            </p:nvGrpSpPr>
            <p:grpSpPr>
              <a:xfrm>
                <a:off x="4417112" y="3849709"/>
                <a:ext cx="1307016" cy="461665"/>
                <a:chOff x="5004048" y="2204864"/>
                <a:chExt cx="1307016" cy="461665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5004048" y="2204864"/>
                  <a:ext cx="697627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50 </a:t>
                  </a:r>
                  <a:endParaRPr lang="zh-CN" altLang="en-US" sz="2400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5701602" y="2204864"/>
                  <a:ext cx="609462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    </a:t>
                  </a:r>
                  <a:endParaRPr lang="zh-CN" altLang="en-US" sz="2400" dirty="0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5544794" y="3849708"/>
                <a:ext cx="2051542" cy="461665"/>
                <a:chOff x="4482339" y="2204864"/>
                <a:chExt cx="2051542" cy="461665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5004048" y="2204864"/>
                  <a:ext cx="1529833" cy="461665"/>
                  <a:chOff x="5004048" y="2204864"/>
                  <a:chExt cx="1529833" cy="461665"/>
                </a:xfrm>
              </p:grpSpPr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004048" y="2204864"/>
                    <a:ext cx="697627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80 </a:t>
                    </a:r>
                    <a:endParaRPr lang="zh-CN" altLang="en-US" sz="2400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701602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/>
                      <a:t>∧</a:t>
                    </a:r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73" name="直接箭头连接符 72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/>
              <p:cNvSpPr txBox="1"/>
              <p:nvPr/>
            </p:nvSpPr>
            <p:spPr>
              <a:xfrm>
                <a:off x="5707841" y="405774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s</a:t>
                </a:r>
                <a:endParaRPr lang="zh-CN" altLang="en-US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772284" y="426448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330915" y="422174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q</a:t>
                </a:r>
                <a:endParaRPr lang="zh-CN" altLang="en-US" sz="2400" dirty="0"/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 rot="16200000">
                <a:off x="4585925" y="4495314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148"/>
            <p:cNvSpPr txBox="1">
              <a:spLocks noChangeArrowheads="1"/>
            </p:cNvSpPr>
            <p:nvPr/>
          </p:nvSpPr>
          <p:spPr bwMode="auto">
            <a:xfrm>
              <a:off x="720552" y="3739521"/>
              <a:ext cx="2240056" cy="48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altLang="zh-CN" dirty="0" smtClean="0"/>
                <a:t>p=p-</a:t>
              </a:r>
              <a:r>
                <a:rPr lang="en-US" altLang="zh-CN" dirty="0"/>
                <a:t>&gt;</a:t>
              </a:r>
              <a:r>
                <a:rPr lang="en-US" altLang="zh-CN" dirty="0" smtClean="0"/>
                <a:t>next;  </a:t>
              </a:r>
              <a:endParaRPr lang="zh-CN" altLang="zh-CN" dirty="0"/>
            </a:p>
          </p:txBody>
        </p:sp>
      </p:grpSp>
      <p:sp>
        <p:nvSpPr>
          <p:cNvPr id="99" name="Rectangle 148"/>
          <p:cNvSpPr txBox="1">
            <a:spLocks noChangeArrowheads="1"/>
          </p:cNvSpPr>
          <p:nvPr/>
        </p:nvSpPr>
        <p:spPr bwMode="auto">
          <a:xfrm>
            <a:off x="755576" y="2428190"/>
            <a:ext cx="1512828" cy="52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/>
              <a:t>q=p;</a:t>
            </a:r>
          </a:p>
        </p:txBody>
      </p:sp>
    </p:spTree>
    <p:extLst>
      <p:ext uri="{BB962C8B-B14F-4D97-AF65-F5344CB8AC3E}">
        <p14:creationId xmlns="" xmlns:p14="http://schemas.microsoft.com/office/powerpoint/2010/main" val="723474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5302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5304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5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018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43742" y="1558462"/>
            <a:ext cx="8750300" cy="503889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zh-CN" b="1" dirty="0" smtClean="0">
                <a:ea typeface="宋体" pitchFamily="2" charset="-122"/>
              </a:rPr>
              <a:t>一、创建链表</a:t>
            </a:r>
            <a:endParaRPr lang="zh-CN" altLang="zh-CN" dirty="0" smtClean="0">
              <a:ea typeface="宋体" pitchFamily="2" charset="-122"/>
            </a:endParaRPr>
          </a:p>
          <a:p>
            <a:pPr>
              <a:lnSpc>
                <a:spcPts val="3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 1</a:t>
            </a:r>
            <a:r>
              <a:rPr lang="zh-CN" altLang="en-US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zh-CN" altLang="zh-CN" sz="2000" b="1" dirty="0" smtClean="0">
                <a:ea typeface="宋体" pitchFamily="2" charset="-122"/>
              </a:rPr>
              <a:t>创建空链表</a:t>
            </a:r>
            <a:r>
              <a:rPr lang="en-US" altLang="zh-CN" sz="2000" b="1" dirty="0" smtClean="0">
                <a:ea typeface="宋体" pitchFamily="2" charset="-122"/>
              </a:rPr>
              <a:t>(</a:t>
            </a:r>
            <a:r>
              <a:rPr lang="zh-CN" altLang="en-US" sz="2000" b="1" dirty="0" smtClean="0">
                <a:ea typeface="宋体" pitchFamily="2" charset="-122"/>
              </a:rPr>
              <a:t>算法</a:t>
            </a:r>
            <a:r>
              <a:rPr lang="en-US" altLang="zh-CN" sz="2000" b="1" dirty="0" smtClean="0">
                <a:ea typeface="宋体" pitchFamily="2" charset="-122"/>
              </a:rPr>
              <a:t>2.6)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 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2000" dirty="0" smtClean="0">
                <a:ea typeface="宋体" pitchFamily="2" charset="-122"/>
              </a:rPr>
              <a:t>生成新结点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altLang="zh-CN" sz="2000" dirty="0" smtClean="0">
                <a:ea typeface="宋体" pitchFamily="2" charset="-122"/>
              </a:rPr>
              <a:t>作为头结点</a:t>
            </a:r>
            <a:r>
              <a:rPr lang="zh-CN" altLang="en-US" sz="2000" dirty="0" smtClean="0">
                <a:ea typeface="宋体" pitchFamily="2" charset="-122"/>
              </a:rPr>
              <a:t>；</a:t>
            </a:r>
            <a:r>
              <a:rPr lang="zh-CN" altLang="zh-CN" sz="2000" dirty="0" smtClean="0">
                <a:ea typeface="宋体" pitchFamily="2" charset="-122"/>
              </a:rPr>
              <a:t>指针域</a:t>
            </a:r>
            <a:r>
              <a:rPr lang="zh-CN" altLang="en-US" sz="2000" dirty="0" smtClean="0">
                <a:ea typeface="宋体" pitchFamily="2" charset="-122"/>
              </a:rPr>
              <a:t>设置为</a:t>
            </a:r>
            <a:r>
              <a:rPr lang="zh-CN" altLang="en-US" sz="2000" dirty="0">
                <a:ea typeface="宋体" pitchFamily="2" charset="-122"/>
              </a:rPr>
              <a:t>空</a:t>
            </a:r>
            <a:r>
              <a:rPr lang="en-US" altLang="zh-CN" sz="2000" dirty="0" smtClean="0">
                <a:ea typeface="宋体" pitchFamily="2" charset="-122"/>
              </a:rPr>
              <a:t>NULL</a:t>
            </a:r>
            <a:r>
              <a:rPr lang="zh-CN" altLang="zh-CN" sz="2000" dirty="0" smtClean="0">
                <a:ea typeface="宋体" pitchFamily="2" charset="-122"/>
              </a:rPr>
              <a:t>，</a:t>
            </a:r>
            <a:r>
              <a:rPr lang="zh-CN" altLang="en-US" sz="2000" dirty="0" smtClean="0">
                <a:ea typeface="宋体" pitchFamily="2" charset="-122"/>
              </a:rPr>
              <a:t>等候</a:t>
            </a:r>
            <a:r>
              <a:rPr lang="zh-CN" altLang="zh-CN" sz="2000" dirty="0" smtClean="0">
                <a:ea typeface="宋体" pitchFamily="2" charset="-122"/>
              </a:rPr>
              <a:t>插入元素</a:t>
            </a:r>
            <a:r>
              <a:rPr lang="zh-CN" altLang="en-US" sz="2000" dirty="0" smtClean="0">
                <a:ea typeface="宋体" pitchFamily="2" charset="-122"/>
              </a:rPr>
              <a:t>结点</a:t>
            </a:r>
            <a:r>
              <a:rPr lang="zh-CN" altLang="zh-CN" sz="2000" dirty="0" smtClean="0">
                <a:ea typeface="宋体" pitchFamily="2" charset="-122"/>
              </a:rPr>
              <a:t>。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Status </a:t>
            </a:r>
            <a:r>
              <a:rPr lang="en-US" altLang="zh-CN" sz="2000" dirty="0" err="1">
                <a:ea typeface="宋体" pitchFamily="2" charset="-122"/>
              </a:rPr>
              <a:t>InitList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LinkList</a:t>
            </a: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sz="2000" dirty="0">
                <a:ea typeface="宋体" pitchFamily="2" charset="-122"/>
              </a:rPr>
              <a:t>L)   </a:t>
            </a:r>
            <a:r>
              <a:rPr lang="en-US" altLang="zh-CN" sz="2000" dirty="0" smtClean="0">
                <a:ea typeface="宋体" pitchFamily="2" charset="-122"/>
              </a:rPr>
              <a:t> //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引用类型，双向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传递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>
                <a:ea typeface="宋体" pitchFamily="2" charset="-122"/>
              </a:rPr>
              <a:t>L=new </a:t>
            </a:r>
            <a:r>
              <a:rPr lang="en-US" altLang="zh-CN" sz="2000" dirty="0" err="1">
                <a:ea typeface="宋体" pitchFamily="2" charset="-122"/>
              </a:rPr>
              <a:t>LNode</a:t>
            </a:r>
            <a:r>
              <a:rPr lang="en-US" altLang="zh-CN" sz="2000" dirty="0">
                <a:ea typeface="宋体" pitchFamily="2" charset="-122"/>
              </a:rPr>
              <a:t>;               </a:t>
            </a:r>
            <a:r>
              <a:rPr lang="en-US" altLang="zh-CN" sz="2000" dirty="0" smtClean="0">
                <a:ea typeface="宋体" pitchFamily="2" charset="-122"/>
              </a:rPr>
              <a:t>    // L=(</a:t>
            </a:r>
            <a:r>
              <a:rPr lang="en-US" altLang="zh-CN" sz="2000" dirty="0" err="1">
                <a:ea typeface="宋体" pitchFamily="2" charset="-122"/>
              </a:rPr>
              <a:t>LNode</a:t>
            </a:r>
            <a:r>
              <a:rPr lang="en-US" altLang="zh-CN" sz="2000" dirty="0">
                <a:ea typeface="宋体" pitchFamily="2" charset="-122"/>
              </a:rPr>
              <a:t>*)</a:t>
            </a:r>
            <a:r>
              <a:rPr lang="en-US" altLang="zh-CN" sz="2000" dirty="0" err="1">
                <a:ea typeface="宋体" pitchFamily="2" charset="-122"/>
              </a:rPr>
              <a:t>malloc</a:t>
            </a:r>
            <a:r>
              <a:rPr lang="en-US" altLang="zh-CN" sz="2000" dirty="0">
                <a:ea typeface="宋体" pitchFamily="2" charset="-122"/>
              </a:rPr>
              <a:t>( </a:t>
            </a:r>
            <a:r>
              <a:rPr lang="en-US" altLang="zh-CN" sz="2000" dirty="0" err="1">
                <a:ea typeface="宋体" pitchFamily="2" charset="-122"/>
              </a:rPr>
              <a:t>sizeof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LNode</a:t>
            </a:r>
            <a:r>
              <a:rPr lang="en-US" altLang="zh-CN" sz="2000" dirty="0">
                <a:ea typeface="宋体" pitchFamily="2" charset="-122"/>
              </a:rPr>
              <a:t>) );   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 L-</a:t>
            </a:r>
            <a:r>
              <a:rPr lang="en-US" altLang="zh-CN" sz="2000" dirty="0">
                <a:ea typeface="宋体" pitchFamily="2" charset="-122"/>
              </a:rPr>
              <a:t>&gt;next=NULL;              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数据</a:t>
            </a:r>
            <a:r>
              <a:rPr lang="zh-CN" altLang="en-US" sz="2000" dirty="0" smtClean="0">
                <a:ea typeface="宋体" pitchFamily="2" charset="-122"/>
              </a:rPr>
              <a:t>域取值</a:t>
            </a:r>
            <a:r>
              <a:rPr lang="zh-CN" altLang="en-US" sz="2000" dirty="0">
                <a:ea typeface="宋体" pitchFamily="2" charset="-122"/>
              </a:rPr>
              <a:t>任意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 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return  </a:t>
            </a:r>
            <a:r>
              <a:rPr lang="en-US" altLang="zh-CN" sz="2000" dirty="0">
                <a:ea typeface="宋体" pitchFamily="2" charset="-122"/>
              </a:rPr>
              <a:t>OK; 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} 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en-US" altLang="zh-CN" sz="2000" dirty="0" smtClean="0">
                <a:ea typeface="宋体" pitchFamily="2" charset="-122"/>
              </a:rPr>
              <a:t>O(1)   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830835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980378" y="5469074"/>
            <a:ext cx="2407730" cy="522334"/>
            <a:chOff x="2537096" y="5445224"/>
            <a:chExt cx="2407730" cy="522334"/>
          </a:xfrm>
        </p:grpSpPr>
        <p:grpSp>
          <p:nvGrpSpPr>
            <p:cNvPr id="13" name="组合 12"/>
            <p:cNvGrpSpPr/>
            <p:nvPr/>
          </p:nvGrpSpPr>
          <p:grpSpPr>
            <a:xfrm>
              <a:off x="2893284" y="5505893"/>
              <a:ext cx="2051542" cy="461665"/>
              <a:chOff x="4482339" y="2204864"/>
              <a:chExt cx="2051542" cy="46166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004048" y="2204864"/>
                <a:ext cx="1529833" cy="461665"/>
                <a:chOff x="5004048" y="2204864"/>
                <a:chExt cx="1529833" cy="461665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5004048" y="2204864"/>
                  <a:ext cx="694421" cy="461665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     </a:t>
                  </a:r>
                  <a:endParaRPr lang="zh-CN" altLang="en-US" sz="24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701602" y="2204864"/>
                  <a:ext cx="832279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</a:t>
                  </a:r>
                  <a:r>
                    <a:rPr lang="zh-CN" altLang="en-US" sz="2400" b="1" dirty="0" smtClean="0"/>
                    <a:t>∧</a:t>
                  </a:r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16" name="直接箭头连接符 15"/>
              <p:cNvCxnSpPr/>
              <p:nvPr/>
            </p:nvCxnSpPr>
            <p:spPr>
              <a:xfrm>
                <a:off x="4482339" y="243569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537096" y="544522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L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5302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5304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5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018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27402" y="2059133"/>
            <a:ext cx="7861974" cy="4466211"/>
          </a:xfrm>
        </p:spPr>
        <p:txBody>
          <a:bodyPr/>
          <a:lstStyle/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FF00FF"/>
                </a:solidFill>
                <a:ea typeface="宋体" pitchFamily="2" charset="-122"/>
              </a:rPr>
              <a:t> //</a:t>
            </a:r>
            <a:r>
              <a:rPr lang="en-US" altLang="zh-CN" b="1" dirty="0" err="1">
                <a:solidFill>
                  <a:srgbClr val="FF00FF"/>
                </a:solidFill>
                <a:ea typeface="宋体" pitchFamily="2" charset="-122"/>
              </a:rPr>
              <a:t>LinkList</a:t>
            </a:r>
            <a:r>
              <a:rPr lang="en-US" altLang="zh-CN" b="1" dirty="0">
                <a:solidFill>
                  <a:srgbClr val="FF00FF"/>
                </a:solidFill>
                <a:ea typeface="宋体" pitchFamily="2" charset="-122"/>
              </a:rPr>
              <a:t>  L;  </a:t>
            </a:r>
            <a:r>
              <a:rPr lang="en-US" altLang="zh-CN" b="1" dirty="0" smtClean="0">
                <a:solidFill>
                  <a:srgbClr val="FF00FF"/>
                </a:solidFill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FF00FF"/>
                </a:solidFill>
                <a:ea typeface="宋体" pitchFamily="2" charset="-122"/>
              </a:rPr>
              <a:t>函数之外定义变量，全局变量</a:t>
            </a:r>
            <a:endParaRPr lang="en-US" altLang="zh-CN" b="1" dirty="0" smtClean="0">
              <a:solidFill>
                <a:srgbClr val="FF00FF"/>
              </a:solidFill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Status </a:t>
            </a:r>
            <a:r>
              <a:rPr lang="en-US" altLang="zh-CN" b="1" dirty="0" err="1">
                <a:ea typeface="宋体" pitchFamily="2" charset="-122"/>
              </a:rPr>
              <a:t>InitList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en-US" altLang="zh-CN" b="1" dirty="0" err="1">
                <a:ea typeface="宋体" pitchFamily="2" charset="-122"/>
              </a:rPr>
              <a:t>LinkList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b="1" dirty="0">
                <a:ea typeface="宋体" pitchFamily="2" charset="-122"/>
              </a:rPr>
              <a:t>L)  </a:t>
            </a: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双向传递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{   L=new </a:t>
            </a:r>
            <a:r>
              <a:rPr lang="en-US" altLang="zh-CN" b="1" dirty="0" err="1" smtClean="0">
                <a:ea typeface="宋体" pitchFamily="2" charset="-122"/>
              </a:rPr>
              <a:t>Lnode</a:t>
            </a:r>
            <a:endParaRPr lang="en-US" altLang="zh-CN" b="1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     </a:t>
            </a:r>
            <a:r>
              <a:rPr lang="en-US" altLang="zh-CN" b="1" dirty="0">
                <a:ea typeface="宋体" pitchFamily="2" charset="-122"/>
              </a:rPr>
              <a:t>L-&gt;next=NULL; </a:t>
            </a:r>
            <a:endParaRPr lang="en-US" altLang="zh-CN" b="1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    return  </a:t>
            </a:r>
            <a:r>
              <a:rPr lang="en-US" altLang="zh-CN" b="1" dirty="0">
                <a:ea typeface="宋体" pitchFamily="2" charset="-122"/>
              </a:rPr>
              <a:t>OK; 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ea typeface="宋体" pitchFamily="2" charset="-122"/>
              </a:rPr>
              <a:t> } </a:t>
            </a:r>
            <a:endParaRPr lang="en-US" altLang="zh-CN" b="1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void </a:t>
            </a:r>
            <a:r>
              <a:rPr lang="en-US" altLang="zh-CN" b="1" dirty="0">
                <a:ea typeface="宋体" pitchFamily="2" charset="-122"/>
              </a:rPr>
              <a:t>main()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ea typeface="宋体" pitchFamily="2" charset="-122"/>
              </a:rPr>
              <a:t> {  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en-US" altLang="zh-CN" b="1" dirty="0" err="1" smtClean="0">
                <a:ea typeface="宋体" pitchFamily="2" charset="-122"/>
              </a:rPr>
              <a:t>LinkList</a:t>
            </a: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L</a:t>
            </a:r>
            <a:r>
              <a:rPr lang="en-US" altLang="zh-CN" b="1" dirty="0" smtClean="0">
                <a:ea typeface="宋体" pitchFamily="2" charset="-122"/>
              </a:rPr>
              <a:t>;     //</a:t>
            </a:r>
            <a:r>
              <a:rPr lang="zh-CN" altLang="en-US" b="1" dirty="0" smtClean="0">
                <a:ea typeface="宋体" pitchFamily="2" charset="-122"/>
              </a:rPr>
              <a:t>定义指针变量，指针指向未定</a:t>
            </a:r>
            <a:endParaRPr lang="en-US" altLang="zh-CN" b="1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ea typeface="宋体" pitchFamily="2" charset="-122"/>
              </a:rPr>
              <a:t>   </a:t>
            </a: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en-US" altLang="zh-CN" b="1" dirty="0" err="1" smtClean="0">
                <a:ea typeface="宋体" pitchFamily="2" charset="-122"/>
              </a:rPr>
              <a:t>InitList</a:t>
            </a:r>
            <a:r>
              <a:rPr lang="en-US" altLang="zh-CN" b="1" dirty="0">
                <a:ea typeface="宋体" pitchFamily="2" charset="-122"/>
              </a:rPr>
              <a:t>(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L</a:t>
            </a:r>
            <a:r>
              <a:rPr lang="en-US" altLang="zh-CN" b="1" dirty="0">
                <a:ea typeface="宋体" pitchFamily="2" charset="-122"/>
              </a:rPr>
              <a:t> ); </a:t>
            </a:r>
            <a:r>
              <a:rPr lang="en-US" altLang="zh-CN" b="1" dirty="0" smtClean="0">
                <a:ea typeface="宋体" pitchFamily="2" charset="-122"/>
              </a:rPr>
              <a:t>    //</a:t>
            </a:r>
            <a:r>
              <a:rPr lang="zh-CN" altLang="en-US" b="1" dirty="0" smtClean="0">
                <a:ea typeface="宋体" pitchFamily="2" charset="-122"/>
              </a:rPr>
              <a:t>双向传递参数，确定指针指向</a:t>
            </a:r>
            <a:endParaRPr lang="en-US" altLang="zh-CN" b="1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ea typeface="宋体" pitchFamily="2" charset="-122"/>
              </a:rPr>
              <a:t>}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830835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811726" y="3177774"/>
            <a:ext cx="2407730" cy="522334"/>
            <a:chOff x="2537096" y="5445224"/>
            <a:chExt cx="2407730" cy="522334"/>
          </a:xfrm>
        </p:grpSpPr>
        <p:grpSp>
          <p:nvGrpSpPr>
            <p:cNvPr id="13" name="组合 12"/>
            <p:cNvGrpSpPr/>
            <p:nvPr/>
          </p:nvGrpSpPr>
          <p:grpSpPr>
            <a:xfrm>
              <a:off x="2893284" y="5505893"/>
              <a:ext cx="2051542" cy="461665"/>
              <a:chOff x="4482339" y="2204864"/>
              <a:chExt cx="2051542" cy="46166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004048" y="2204864"/>
                <a:ext cx="1529833" cy="461665"/>
                <a:chOff x="5004048" y="2204864"/>
                <a:chExt cx="1529833" cy="461665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5004048" y="2204864"/>
                  <a:ext cx="694421" cy="461665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     </a:t>
                  </a:r>
                  <a:endParaRPr lang="zh-CN" altLang="en-US" sz="24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701602" y="2204864"/>
                  <a:ext cx="832279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</a:t>
                  </a:r>
                  <a:r>
                    <a:rPr lang="zh-CN" altLang="en-US" sz="2400" b="1" dirty="0" smtClean="0"/>
                    <a:t>∧</a:t>
                  </a:r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16" name="直接箭头连接符 15"/>
              <p:cNvCxnSpPr/>
              <p:nvPr/>
            </p:nvCxnSpPr>
            <p:spPr>
              <a:xfrm>
                <a:off x="4482339" y="243569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537096" y="544522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L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9552" y="1562299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调用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函数，双向传递形参：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4112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042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042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939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00808"/>
            <a:ext cx="8750300" cy="252028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  2</a:t>
            </a:r>
            <a:r>
              <a:rPr lang="zh-CN" altLang="zh-CN" b="1" dirty="0" smtClean="0">
                <a:ea typeface="宋体" pitchFamily="2" charset="-122"/>
              </a:rPr>
              <a:t>、前插结点（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头部插入，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逆序输入，正序存放</a:t>
            </a:r>
            <a:r>
              <a:rPr lang="zh-CN" altLang="en-US" b="1" dirty="0" smtClean="0">
                <a:ea typeface="宋体" pitchFamily="2" charset="-122"/>
              </a:rPr>
              <a:t>，</a:t>
            </a: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zh-CN" altLang="zh-CN" b="1" dirty="0" smtClean="0">
                <a:ea typeface="宋体" pitchFamily="2" charset="-122"/>
              </a:rPr>
              <a:t>算法</a:t>
            </a:r>
            <a:r>
              <a:rPr lang="en-US" altLang="zh-CN" b="1" dirty="0" smtClean="0">
                <a:ea typeface="宋体" pitchFamily="2" charset="-122"/>
              </a:rPr>
              <a:t>2.11</a:t>
            </a:r>
            <a:r>
              <a:rPr lang="zh-CN" altLang="zh-CN" b="1" dirty="0" smtClean="0">
                <a:ea typeface="宋体" pitchFamily="2" charset="-122"/>
              </a:rPr>
              <a:t>）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【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—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算法步骤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】</a:t>
            </a:r>
          </a:p>
          <a:p>
            <a:pPr marL="180000" indent="-36000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en-US" sz="2000" dirty="0" smtClean="0">
                <a:ea typeface="宋体" pitchFamily="2" charset="-122"/>
              </a:rPr>
              <a:t>假设线性表为</a:t>
            </a:r>
            <a:r>
              <a:rPr lang="en-US" altLang="zh-CN" sz="2000" dirty="0" smtClean="0">
                <a:ea typeface="宋体" pitchFamily="2" charset="-122"/>
              </a:rPr>
              <a:t>(A,B,C)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altLang="zh-CN" sz="2000" dirty="0" smtClean="0">
                <a:ea typeface="宋体" pitchFamily="2" charset="-122"/>
              </a:rPr>
              <a:t>逆序输入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r>
              <a:rPr lang="en-US" altLang="zh-CN" sz="2000" dirty="0" smtClean="0">
                <a:ea typeface="宋体" pitchFamily="2" charset="-122"/>
              </a:rPr>
              <a:t>C</a:t>
            </a:r>
            <a:r>
              <a:rPr lang="zh-CN" altLang="zh-CN" sz="2000" dirty="0" smtClean="0">
                <a:ea typeface="宋体" pitchFamily="2" charset="-122"/>
              </a:rPr>
              <a:t>、</a:t>
            </a:r>
            <a:r>
              <a:rPr lang="en-US" altLang="zh-CN" sz="2000" dirty="0" smtClean="0">
                <a:ea typeface="宋体" pitchFamily="2" charset="-122"/>
              </a:rPr>
              <a:t>B</a:t>
            </a:r>
            <a:r>
              <a:rPr lang="zh-CN" altLang="zh-CN" sz="2000" dirty="0" smtClean="0">
                <a:ea typeface="宋体" pitchFamily="2" charset="-122"/>
              </a:rPr>
              <a:t>、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zh-CN" altLang="zh-CN" sz="2000" dirty="0" smtClean="0">
                <a:ea typeface="宋体" pitchFamily="2" charset="-122"/>
              </a:rPr>
              <a:t>，正序存放</a:t>
            </a:r>
            <a:r>
              <a:rPr lang="zh-CN" altLang="en-US" sz="2000" dirty="0" smtClean="0">
                <a:ea typeface="宋体" pitchFamily="2" charset="-122"/>
              </a:rPr>
              <a:t>： 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zh-CN" altLang="zh-CN" sz="2000" dirty="0" smtClean="0">
                <a:ea typeface="宋体" pitchFamily="2" charset="-122"/>
              </a:rPr>
              <a:t>、</a:t>
            </a:r>
            <a:r>
              <a:rPr lang="en-US" altLang="zh-CN" sz="2000" dirty="0" smtClean="0">
                <a:ea typeface="宋体" pitchFamily="2" charset="-122"/>
              </a:rPr>
              <a:t>B</a:t>
            </a:r>
            <a:r>
              <a:rPr lang="zh-CN" altLang="zh-CN" sz="2000" dirty="0" smtClean="0">
                <a:ea typeface="宋体" pitchFamily="2" charset="-122"/>
              </a:rPr>
              <a:t>、</a:t>
            </a:r>
            <a:r>
              <a:rPr lang="en-US" altLang="zh-CN" sz="2000" dirty="0" smtClean="0">
                <a:ea typeface="宋体" pitchFamily="2" charset="-122"/>
              </a:rPr>
              <a:t>C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zh-CN" alt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zh-CN" sz="2000" dirty="0" smtClean="0">
                <a:ea typeface="宋体" pitchFamily="2" charset="-122"/>
              </a:rPr>
              <a:t>）创建一个空链表；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   L= new  </a:t>
            </a:r>
            <a:r>
              <a:rPr lang="en-US" altLang="zh-CN" sz="2000" dirty="0" err="1" smtClean="0">
                <a:ea typeface="宋体" pitchFamily="2" charset="-122"/>
              </a:rPr>
              <a:t>Lnode</a:t>
            </a:r>
            <a:r>
              <a:rPr lang="en-US" altLang="zh-CN" sz="2000" dirty="0" smtClean="0">
                <a:ea typeface="宋体" pitchFamily="2" charset="-122"/>
              </a:rPr>
              <a:t>; 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      L-&gt;next=NULL;  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972582" y="3490121"/>
            <a:ext cx="2239415" cy="522334"/>
            <a:chOff x="2537096" y="5445224"/>
            <a:chExt cx="2239415" cy="522334"/>
          </a:xfrm>
        </p:grpSpPr>
        <p:grpSp>
          <p:nvGrpSpPr>
            <p:cNvPr id="14" name="组合 13"/>
            <p:cNvGrpSpPr/>
            <p:nvPr/>
          </p:nvGrpSpPr>
          <p:grpSpPr>
            <a:xfrm>
              <a:off x="2893284" y="5505893"/>
              <a:ext cx="1883227" cy="461665"/>
              <a:chOff x="4482339" y="2204864"/>
              <a:chExt cx="1883227" cy="461665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004048" y="2204864"/>
                <a:ext cx="1361518" cy="461665"/>
                <a:chOff x="5004048" y="2204864"/>
                <a:chExt cx="1361518" cy="461665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5004048" y="2204864"/>
                  <a:ext cx="694421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     </a:t>
                  </a:r>
                  <a:endParaRPr lang="zh-CN" altLang="en-US" sz="24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701602" y="2204864"/>
                  <a:ext cx="663964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</a:t>
                  </a:r>
                  <a:r>
                    <a:rPr lang="zh-CN" altLang="en-US" sz="2400" b="1" dirty="0" smtClean="0"/>
                    <a:t>∧</a:t>
                  </a:r>
                  <a:r>
                    <a:rPr lang="en-US" altLang="zh-CN" sz="2400" dirty="0" smtClean="0"/>
                    <a:t> </a:t>
                  </a:r>
                  <a:endParaRPr lang="zh-CN" altLang="en-US" sz="2400" dirty="0"/>
                </a:p>
              </p:txBody>
            </p:sp>
          </p:grpSp>
          <p:cxnSp>
            <p:nvCxnSpPr>
              <p:cNvPr id="17" name="直接箭头连接符 16"/>
              <p:cNvCxnSpPr/>
              <p:nvPr/>
            </p:nvCxnSpPr>
            <p:spPr>
              <a:xfrm>
                <a:off x="4482339" y="243569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537096" y="544522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L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1067" y="4647011"/>
            <a:ext cx="8125852" cy="1458438"/>
            <a:chOff x="241067" y="4647011"/>
            <a:chExt cx="8125852" cy="1458438"/>
          </a:xfrm>
        </p:grpSpPr>
        <p:sp>
          <p:nvSpPr>
            <p:cNvPr id="27" name="Rectangle 148"/>
            <p:cNvSpPr txBox="1">
              <a:spLocks noChangeArrowheads="1"/>
            </p:cNvSpPr>
            <p:nvPr/>
          </p:nvSpPr>
          <p:spPr bwMode="auto">
            <a:xfrm>
              <a:off x="241067" y="4647011"/>
              <a:ext cx="8125852" cy="145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ct val="0"/>
                </a:spcBef>
                <a:buFontTx/>
                <a:buNone/>
                <a:defRPr/>
              </a:pPr>
              <a:r>
                <a:rPr lang="en-US" altLang="zh-CN" b="1" dirty="0" smtClean="0">
                  <a:ea typeface="宋体" pitchFamily="2" charset="-122"/>
                </a:rPr>
                <a:t> </a:t>
              </a:r>
              <a:r>
                <a:rPr lang="zh-CN" altLang="zh-CN" sz="2000" dirty="0" smtClean="0">
                  <a:ea typeface="宋体" pitchFamily="2" charset="-122"/>
                </a:rPr>
                <a:t>（</a:t>
              </a:r>
              <a:r>
                <a:rPr lang="en-US" altLang="zh-CN" sz="2000" dirty="0" smtClean="0">
                  <a:ea typeface="宋体" pitchFamily="2" charset="-122"/>
                </a:rPr>
                <a:t>2</a:t>
              </a:r>
              <a:r>
                <a:rPr lang="zh-CN" altLang="zh-CN" sz="2000" dirty="0" smtClean="0">
                  <a:ea typeface="宋体" pitchFamily="2" charset="-122"/>
                </a:rPr>
                <a:t>）开辟一个新结点，</a:t>
              </a:r>
              <a:r>
                <a:rPr lang="zh-CN" altLang="zh-CN" sz="2000" b="1" dirty="0" smtClean="0">
                  <a:ea typeface="宋体" pitchFamily="2" charset="-122"/>
                </a:rPr>
                <a:t>逆序</a:t>
              </a:r>
              <a:r>
                <a:rPr lang="zh-CN" altLang="zh-CN" sz="2000" dirty="0" smtClean="0">
                  <a:ea typeface="宋体" pitchFamily="2" charset="-122"/>
                </a:rPr>
                <a:t>输入一个数据元素；</a:t>
              </a:r>
            </a:p>
            <a:p>
              <a:pPr marL="0" indent="0">
                <a:spcBef>
                  <a:spcPts val="600"/>
                </a:spcBef>
                <a:buFontTx/>
                <a:buNone/>
                <a:defRPr/>
              </a:pPr>
              <a:r>
                <a:rPr lang="en-US" altLang="zh-CN" sz="2000" dirty="0" smtClean="0">
                  <a:ea typeface="宋体" pitchFamily="2" charset="-122"/>
                </a:rPr>
                <a:t>          p = new  </a:t>
              </a:r>
              <a:r>
                <a:rPr lang="en-US" altLang="zh-CN" sz="2000" dirty="0" err="1" smtClean="0">
                  <a:ea typeface="宋体" pitchFamily="2" charset="-122"/>
                </a:rPr>
                <a:t>Lnode</a:t>
              </a:r>
              <a:r>
                <a:rPr lang="en-US" altLang="zh-CN" sz="2000" dirty="0" smtClean="0">
                  <a:ea typeface="宋体" pitchFamily="2" charset="-122"/>
                </a:rPr>
                <a:t>; </a:t>
              </a:r>
              <a:endParaRPr lang="zh-CN" altLang="zh-CN" sz="2000" dirty="0" smtClean="0">
                <a:ea typeface="宋体" pitchFamily="2" charset="-122"/>
              </a:endParaRPr>
            </a:p>
            <a:p>
              <a:pPr marL="0" indent="0">
                <a:spcBef>
                  <a:spcPts val="600"/>
                </a:spcBef>
                <a:buFontTx/>
                <a:buNone/>
                <a:defRPr/>
              </a:pPr>
              <a:r>
                <a:rPr lang="en-US" altLang="zh-CN" sz="2000" dirty="0" smtClean="0">
                  <a:ea typeface="宋体" pitchFamily="2" charset="-122"/>
                </a:rPr>
                <a:t>          </a:t>
              </a:r>
              <a:r>
                <a:rPr lang="en-US" altLang="zh-CN" sz="2000" dirty="0" err="1" smtClean="0">
                  <a:ea typeface="宋体" pitchFamily="2" charset="-122"/>
                </a:rPr>
                <a:t>cin</a:t>
              </a:r>
              <a:r>
                <a:rPr lang="en-US" altLang="zh-CN" sz="2000" dirty="0" smtClean="0">
                  <a:ea typeface="宋体" pitchFamily="2" charset="-122"/>
                </a:rPr>
                <a:t> &gt;&gt; p-&gt;data;   //</a:t>
              </a:r>
              <a:r>
                <a:rPr lang="zh-CN" altLang="en-US" sz="2000" dirty="0" smtClean="0">
                  <a:ea typeface="宋体" pitchFamily="2" charset="-122"/>
                </a:rPr>
                <a:t>输入字母</a:t>
              </a:r>
              <a:r>
                <a:rPr lang="en-US" altLang="zh-CN" sz="2000" dirty="0" smtClean="0">
                  <a:ea typeface="宋体" pitchFamily="2" charset="-122"/>
                </a:rPr>
                <a:t>C</a:t>
              </a:r>
              <a:endParaRPr lang="zh-CN" altLang="zh-CN" dirty="0" smtClean="0">
                <a:ea typeface="宋体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004048" y="5284020"/>
              <a:ext cx="2149744" cy="522334"/>
              <a:chOff x="2537096" y="5445224"/>
              <a:chExt cx="2149744" cy="522334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893284" y="5505893"/>
                <a:ext cx="1793556" cy="461665"/>
                <a:chOff x="4482339" y="2204864"/>
                <a:chExt cx="1793556" cy="461665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5004048" y="2204864"/>
                  <a:ext cx="1271847" cy="461665"/>
                  <a:chOff x="5004048" y="2204864"/>
                  <a:chExt cx="1271847" cy="461665"/>
                </a:xfrm>
              </p:grpSpPr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04048" y="2204864"/>
                    <a:ext cx="662361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C  </a:t>
                    </a:r>
                    <a:endParaRPr lang="zh-CN" altLang="en-US" sz="2400" dirty="0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666433" y="2204864"/>
                    <a:ext cx="609462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/>
                      <a:t>    </a:t>
                    </a:r>
                    <a:r>
                      <a:rPr lang="en-US" altLang="zh-CN" sz="2400" dirty="0" smtClean="0"/>
                      <a:t>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24" name="直接箭头连接符 23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2537096" y="544522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036036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1446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1448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9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144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844824"/>
            <a:ext cx="8750300" cy="50405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zh-CN" altLang="zh-CN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zh-CN" dirty="0" smtClean="0">
                <a:ea typeface="宋体" pitchFamily="2" charset="-122"/>
              </a:rPr>
              <a:t>）</a:t>
            </a:r>
            <a:r>
              <a:rPr lang="zh-CN" altLang="zh-CN" b="1" dirty="0" smtClean="0">
                <a:ea typeface="宋体" pitchFamily="2" charset="-122"/>
              </a:rPr>
              <a:t>将新结点插入</a:t>
            </a:r>
            <a:r>
              <a:rPr lang="zh-CN" altLang="en-US" b="1" dirty="0" smtClean="0">
                <a:ea typeface="宋体" pitchFamily="2" charset="-122"/>
              </a:rPr>
              <a:t>头结点后面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1545" y="2558834"/>
            <a:ext cx="5896081" cy="1317336"/>
            <a:chOff x="1071545" y="2558834"/>
            <a:chExt cx="5896081" cy="1317336"/>
          </a:xfrm>
        </p:grpSpPr>
        <p:grpSp>
          <p:nvGrpSpPr>
            <p:cNvPr id="12" name="组合 11"/>
            <p:cNvGrpSpPr/>
            <p:nvPr/>
          </p:nvGrpSpPr>
          <p:grpSpPr>
            <a:xfrm>
              <a:off x="1159250" y="3353836"/>
              <a:ext cx="2407730" cy="522334"/>
              <a:chOff x="2537096" y="5445224"/>
              <a:chExt cx="2407730" cy="522334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893284" y="5505893"/>
                <a:ext cx="2051542" cy="461665"/>
                <a:chOff x="4482339" y="2204864"/>
                <a:chExt cx="2051542" cy="46166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5004048" y="2204864"/>
                  <a:ext cx="1529833" cy="461665"/>
                  <a:chOff x="5004048" y="2204864"/>
                  <a:chExt cx="1529833" cy="461665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004048" y="2204864"/>
                    <a:ext cx="694421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701602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/>
                      <a:t>∧</a:t>
                    </a:r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2537096" y="544522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</a:rPr>
                  <a:t>L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466112" y="3341573"/>
              <a:ext cx="2501514" cy="522334"/>
              <a:chOff x="2537096" y="5445224"/>
              <a:chExt cx="2501514" cy="52233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2916730" y="5505893"/>
                <a:ext cx="2121880" cy="461665"/>
                <a:chOff x="4505785" y="2204864"/>
                <a:chExt cx="2121880" cy="461665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039217" y="2204864"/>
                  <a:ext cx="1588448" cy="461665"/>
                  <a:chOff x="5039217" y="2204864"/>
                  <a:chExt cx="1588448" cy="461665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039217" y="2204864"/>
                    <a:ext cx="747320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C  </a:t>
                    </a:r>
                    <a:endParaRPr lang="zh-CN" altLang="en-US" sz="2400" dirty="0"/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795386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>
                        <a:solidFill>
                          <a:srgbClr val="C0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23" name="直接箭头连接符 22"/>
                <p:cNvCxnSpPr/>
                <p:nvPr/>
              </p:nvCxnSpPr>
              <p:spPr>
                <a:xfrm>
                  <a:off x="4505785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537096" y="544522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</a:rPr>
                  <a:t>p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0" name="Rectangle 148"/>
            <p:cNvSpPr txBox="1">
              <a:spLocks noChangeArrowheads="1"/>
            </p:cNvSpPr>
            <p:nvPr/>
          </p:nvSpPr>
          <p:spPr bwMode="auto">
            <a:xfrm>
              <a:off x="1071545" y="2558834"/>
              <a:ext cx="2760961" cy="562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altLang="zh-CN" dirty="0" smtClean="0">
                  <a:ea typeface="宋体" pitchFamily="2" charset="-122"/>
                </a:rPr>
                <a:t>p-&gt;next=L-&gt;next;  </a:t>
              </a:r>
              <a:endParaRPr lang="zh-CN" altLang="zh-CN" dirty="0" smtClean="0"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2417" y="4515256"/>
            <a:ext cx="4602237" cy="1328715"/>
            <a:chOff x="1062417" y="4421472"/>
            <a:chExt cx="4602237" cy="1328715"/>
          </a:xfrm>
        </p:grpSpPr>
        <p:grpSp>
          <p:nvGrpSpPr>
            <p:cNvPr id="3" name="组合 2"/>
            <p:cNvGrpSpPr/>
            <p:nvPr/>
          </p:nvGrpSpPr>
          <p:grpSpPr>
            <a:xfrm>
              <a:off x="1187624" y="5218878"/>
              <a:ext cx="4477030" cy="531309"/>
              <a:chOff x="616439" y="5414889"/>
              <a:chExt cx="4477030" cy="53130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616439" y="5414889"/>
                <a:ext cx="2396007" cy="522334"/>
                <a:chOff x="2537096" y="5445224"/>
                <a:chExt cx="2396007" cy="522334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2893284" y="5505893"/>
                  <a:ext cx="2039819" cy="461665"/>
                  <a:chOff x="4482339" y="2204864"/>
                  <a:chExt cx="2039819" cy="461665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5004048" y="2204864"/>
                    <a:ext cx="1518110" cy="461665"/>
                    <a:chOff x="5004048" y="2204864"/>
                    <a:chExt cx="1518110" cy="461665"/>
                  </a:xfrm>
                </p:grpSpPr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5004048" y="2204864"/>
                      <a:ext cx="694421" cy="461665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dirty="0" smtClean="0"/>
                        <a:t>      </a:t>
                      </a:r>
                      <a:endParaRPr lang="zh-CN" altLang="en-US" sz="2400" dirty="0"/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5689879" y="2204864"/>
                      <a:ext cx="832279" cy="46166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dirty="0" smtClean="0"/>
                        <a:t> 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∧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2400" dirty="0" smtClean="0"/>
                        <a:t>  </a:t>
                      </a:r>
                      <a:endParaRPr lang="zh-CN" altLang="en-US" sz="2400" dirty="0"/>
                    </a:p>
                  </p:txBody>
                </p:sp>
              </p:grpSp>
              <p:cxnSp>
                <p:nvCxnSpPr>
                  <p:cNvPr id="30" name="直接箭头连接符 29"/>
                  <p:cNvCxnSpPr/>
                  <p:nvPr/>
                </p:nvCxnSpPr>
                <p:spPr>
                  <a:xfrm>
                    <a:off x="4482339" y="2435696"/>
                    <a:ext cx="540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2537096" y="544522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819190" y="5484533"/>
                <a:ext cx="2274279" cy="461665"/>
                <a:chOff x="4400278" y="2204864"/>
                <a:chExt cx="2274279" cy="461665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5004048" y="2204864"/>
                  <a:ext cx="1670509" cy="461665"/>
                  <a:chOff x="5004048" y="2204864"/>
                  <a:chExt cx="1670509" cy="461665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004048" y="2204864"/>
                    <a:ext cx="832279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C   </a:t>
                    </a:r>
                    <a:endParaRPr lang="zh-CN" altLang="en-US" sz="24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842278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/>
                      <a:t>∧</a:t>
                    </a:r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37" name="直接箭头连接符 36"/>
                <p:cNvCxnSpPr/>
                <p:nvPr/>
              </p:nvCxnSpPr>
              <p:spPr>
                <a:xfrm>
                  <a:off x="4400278" y="2435696"/>
                  <a:ext cx="612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148"/>
            <p:cNvSpPr txBox="1">
              <a:spLocks noChangeArrowheads="1"/>
            </p:cNvSpPr>
            <p:nvPr/>
          </p:nvSpPr>
          <p:spPr bwMode="auto">
            <a:xfrm>
              <a:off x="1062417" y="4421472"/>
              <a:ext cx="2160240" cy="56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altLang="zh-CN" dirty="0" smtClean="0">
                  <a:ea typeface="宋体" pitchFamily="2" charset="-122"/>
                </a:rPr>
                <a:t>L-&gt;next=p;</a:t>
              </a:r>
              <a:endParaRPr lang="zh-CN" altLang="zh-CN" dirty="0" smtClean="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38520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2470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2472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3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246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844824"/>
            <a:ext cx="8750300" cy="129614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zh-CN" altLang="zh-CN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zh-CN" dirty="0" smtClean="0">
                <a:ea typeface="宋体" pitchFamily="2" charset="-122"/>
              </a:rPr>
              <a:t>）</a:t>
            </a:r>
            <a:r>
              <a:rPr lang="zh-CN" altLang="en-US" dirty="0" smtClean="0">
                <a:ea typeface="宋体" pitchFamily="2" charset="-122"/>
              </a:rPr>
              <a:t>执行循环，</a:t>
            </a:r>
            <a:r>
              <a:rPr lang="zh-CN" altLang="zh-CN" dirty="0" smtClean="0">
                <a:ea typeface="宋体" pitchFamily="2" charset="-122"/>
              </a:rPr>
              <a:t>重复</a:t>
            </a: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zh-CN" altLang="zh-CN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zh-CN" dirty="0" smtClean="0">
                <a:ea typeface="宋体" pitchFamily="2" charset="-122"/>
              </a:rPr>
              <a:t>）和（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zh-CN" dirty="0" smtClean="0">
                <a:ea typeface="宋体" pitchFamily="2" charset="-122"/>
              </a:rPr>
              <a:t>）</a:t>
            </a:r>
            <a:r>
              <a:rPr lang="zh-CN" altLang="en-US" dirty="0" smtClean="0">
                <a:ea typeface="宋体" pitchFamily="2" charset="-122"/>
              </a:rPr>
              <a:t>步</a:t>
            </a:r>
            <a:r>
              <a:rPr lang="zh-CN" altLang="zh-CN" dirty="0" smtClean="0">
                <a:ea typeface="宋体" pitchFamily="2" charset="-122"/>
              </a:rPr>
              <a:t>操作，每插入一个结点，</a:t>
            </a:r>
            <a:r>
              <a:rPr lang="zh-CN" altLang="en-US" dirty="0" smtClean="0">
                <a:ea typeface="宋体" pitchFamily="2" charset="-122"/>
              </a:rPr>
              <a:t>均</a:t>
            </a:r>
            <a:r>
              <a:rPr lang="zh-CN" altLang="zh-CN" dirty="0" smtClean="0">
                <a:ea typeface="宋体" pitchFamily="2" charset="-122"/>
              </a:rPr>
              <a:t>链接到头</a:t>
            </a:r>
            <a:r>
              <a:rPr lang="zh-CN" altLang="en-US" dirty="0" smtClean="0">
                <a:ea typeface="宋体" pitchFamily="2" charset="-122"/>
              </a:rPr>
              <a:t>结点后面</a:t>
            </a:r>
            <a:r>
              <a:rPr lang="zh-CN" altLang="zh-CN" dirty="0" smtClean="0">
                <a:ea typeface="宋体" pitchFamily="2" charset="-122"/>
              </a:rPr>
              <a:t>。</a:t>
            </a:r>
            <a:r>
              <a:rPr lang="en-US" altLang="zh-CN" sz="2800" dirty="0" smtClean="0">
                <a:ea typeface="宋体" pitchFamily="2" charset="-122"/>
              </a:rPr>
              <a:t>      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83073" y="3428698"/>
            <a:ext cx="6471304" cy="787768"/>
            <a:chOff x="383073" y="3368029"/>
            <a:chExt cx="6471304" cy="787768"/>
          </a:xfrm>
        </p:grpSpPr>
        <p:grpSp>
          <p:nvGrpSpPr>
            <p:cNvPr id="12" name="组合 11"/>
            <p:cNvGrpSpPr/>
            <p:nvPr/>
          </p:nvGrpSpPr>
          <p:grpSpPr>
            <a:xfrm>
              <a:off x="383073" y="3368029"/>
              <a:ext cx="6471304" cy="531309"/>
              <a:chOff x="616439" y="5414889"/>
              <a:chExt cx="6471304" cy="531309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616439" y="5414889"/>
                <a:ext cx="2407730" cy="522334"/>
                <a:chOff x="2537096" y="5445224"/>
                <a:chExt cx="2407730" cy="522334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2893284" y="5505893"/>
                  <a:ext cx="2051542" cy="461665"/>
                  <a:chOff x="4482339" y="2204864"/>
                  <a:chExt cx="2051542" cy="461665"/>
                </a:xfrm>
              </p:grpSpPr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5004048" y="2204864"/>
                    <a:ext cx="1529833" cy="461665"/>
                    <a:chOff x="5004048" y="2204864"/>
                    <a:chExt cx="1529833" cy="461665"/>
                  </a:xfrm>
                </p:grpSpPr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004048" y="2204864"/>
                      <a:ext cx="694421" cy="461665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dirty="0" smtClean="0"/>
                        <a:t>      </a:t>
                      </a:r>
                      <a:endParaRPr lang="zh-CN" altLang="en-US" sz="2400" dirty="0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01602" y="2204864"/>
                      <a:ext cx="832279" cy="46166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dirty="0" smtClean="0"/>
                        <a:t> 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∧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2400" dirty="0" smtClean="0"/>
                        <a:t>  </a:t>
                      </a:r>
                      <a:endParaRPr lang="zh-CN" altLang="en-US" sz="2400" dirty="0"/>
                    </a:p>
                  </p:txBody>
                </p:sp>
              </p:grpSp>
              <p:cxnSp>
                <p:nvCxnSpPr>
                  <p:cNvPr id="22" name="直接箭头连接符 21"/>
                  <p:cNvCxnSpPr/>
                  <p:nvPr/>
                </p:nvCxnSpPr>
                <p:spPr>
                  <a:xfrm>
                    <a:off x="4482339" y="2435696"/>
                    <a:ext cx="540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2537096" y="544522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2901251" y="5484533"/>
                <a:ext cx="4186492" cy="461665"/>
                <a:chOff x="4482339" y="2204864"/>
                <a:chExt cx="4186492" cy="46166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5004048" y="2204864"/>
                  <a:ext cx="3664783" cy="461665"/>
                  <a:chOff x="5004048" y="2204864"/>
                  <a:chExt cx="3664783" cy="461665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004048" y="2204864"/>
                    <a:ext cx="814647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B   </a:t>
                    </a:r>
                    <a:endParaRPr lang="zh-CN" altLang="en-US" sz="2400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818214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>
                        <a:solidFill>
                          <a:schemeClr val="bg1"/>
                        </a:solidFill>
                      </a:rPr>
                      <a:t>∧</a:t>
                    </a:r>
                    <a:r>
                      <a:rPr lang="en-US" altLang="zh-CN" sz="2400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022386" y="2204864"/>
                    <a:ext cx="832279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C   </a:t>
                    </a:r>
                    <a:endParaRPr lang="zh-CN" altLang="en-US" sz="2400" dirty="0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836552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/>
                      <a:t>∧</a:t>
                    </a:r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>
                  <a:off x="6482386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/>
            <p:cNvSpPr txBox="1"/>
            <p:nvPr/>
          </p:nvSpPr>
          <p:spPr>
            <a:xfrm>
              <a:off x="2833406" y="36941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3073" y="4595342"/>
            <a:ext cx="8411416" cy="782747"/>
            <a:chOff x="383073" y="4300409"/>
            <a:chExt cx="8411416" cy="782747"/>
          </a:xfrm>
        </p:grpSpPr>
        <p:grpSp>
          <p:nvGrpSpPr>
            <p:cNvPr id="28" name="组合 27"/>
            <p:cNvGrpSpPr/>
            <p:nvPr/>
          </p:nvGrpSpPr>
          <p:grpSpPr>
            <a:xfrm>
              <a:off x="383073" y="4300409"/>
              <a:ext cx="8411416" cy="546372"/>
              <a:chOff x="616439" y="5414889"/>
              <a:chExt cx="8411416" cy="546372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616439" y="5414889"/>
                <a:ext cx="2407730" cy="522334"/>
                <a:chOff x="2537096" y="5445224"/>
                <a:chExt cx="2407730" cy="522334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893284" y="5505893"/>
                  <a:ext cx="2051542" cy="461665"/>
                  <a:chOff x="4482339" y="2204864"/>
                  <a:chExt cx="2051542" cy="461665"/>
                </a:xfrm>
              </p:grpSpPr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5004048" y="2204864"/>
                    <a:ext cx="1529833" cy="461665"/>
                    <a:chOff x="5004048" y="2204864"/>
                    <a:chExt cx="1529833" cy="461665"/>
                  </a:xfrm>
                </p:grpSpPr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004048" y="2204864"/>
                      <a:ext cx="694421" cy="461665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dirty="0" smtClean="0"/>
                        <a:t>      </a:t>
                      </a:r>
                      <a:endParaRPr lang="zh-CN" altLang="en-US" sz="24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5701602" y="2204864"/>
                      <a:ext cx="832279" cy="46166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dirty="0" smtClean="0"/>
                        <a:t> 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∧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2400" dirty="0" smtClean="0"/>
                        <a:t>  </a:t>
                      </a:r>
                      <a:endParaRPr lang="zh-CN" altLang="en-US" sz="2400" dirty="0"/>
                    </a:p>
                  </p:txBody>
                </p:sp>
              </p:grpSp>
              <p:cxnSp>
                <p:nvCxnSpPr>
                  <p:cNvPr id="41" name="直接箭头连接符 40"/>
                  <p:cNvCxnSpPr/>
                  <p:nvPr/>
                </p:nvCxnSpPr>
                <p:spPr>
                  <a:xfrm>
                    <a:off x="4482339" y="2435696"/>
                    <a:ext cx="540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/>
                <p:cNvSpPr txBox="1"/>
                <p:nvPr/>
              </p:nvSpPr>
              <p:spPr>
                <a:xfrm>
                  <a:off x="2537096" y="544522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2901251" y="5484533"/>
                <a:ext cx="6126604" cy="476728"/>
                <a:chOff x="4482339" y="2204864"/>
                <a:chExt cx="6126604" cy="476728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5004048" y="2204864"/>
                  <a:ext cx="5604895" cy="476728"/>
                  <a:chOff x="5004048" y="2204864"/>
                  <a:chExt cx="5604895" cy="476728"/>
                </a:xfrm>
              </p:grpSpPr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004048" y="2204864"/>
                    <a:ext cx="865622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A    </a:t>
                    </a:r>
                    <a:endParaRPr lang="zh-CN" altLang="en-US" sz="2400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878374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>
                        <a:solidFill>
                          <a:schemeClr val="bg1"/>
                        </a:solidFill>
                      </a:rPr>
                      <a:t>∧</a:t>
                    </a:r>
                    <a:r>
                      <a:rPr lang="en-US" altLang="zh-CN" sz="2400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022386" y="2204864"/>
                    <a:ext cx="814647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B   </a:t>
                    </a:r>
                    <a:endParaRPr lang="zh-CN" altLang="en-US" sz="2400" dirty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36552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>
                        <a:solidFill>
                          <a:schemeClr val="bg1"/>
                        </a:solidFill>
                      </a:rPr>
                      <a:t>∧</a:t>
                    </a:r>
                    <a:r>
                      <a:rPr lang="en-US" altLang="zh-CN" sz="2400" dirty="0" smtClean="0">
                        <a:solidFill>
                          <a:schemeClr val="bg1"/>
                        </a:solidFill>
                      </a:rPr>
                      <a:t>  </a:t>
                    </a:r>
                    <a:r>
                      <a:rPr lang="en-US" altLang="zh-CN" sz="2400" dirty="0" smtClean="0"/>
                      <a:t> </a:t>
                    </a:r>
                    <a:endParaRPr lang="zh-CN" altLang="en-US" sz="2400" dirty="0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021790" y="2219927"/>
                    <a:ext cx="832279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C   </a:t>
                    </a:r>
                    <a:endParaRPr lang="zh-CN" altLang="en-US" sz="2400" dirty="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9860020" y="2219927"/>
                    <a:ext cx="748923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</a:t>
                    </a:r>
                    <a:r>
                      <a:rPr lang="zh-CN" altLang="en-US" sz="2400" b="1" dirty="0" smtClean="0"/>
                      <a:t>∧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6482386" y="243569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/>
                <p:nvPr/>
              </p:nvCxnSpPr>
              <p:spPr>
                <a:xfrm>
                  <a:off x="8481790" y="2450759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TextBox 54"/>
            <p:cNvSpPr txBox="1"/>
            <p:nvPr/>
          </p:nvSpPr>
          <p:spPr>
            <a:xfrm>
              <a:off x="2833406" y="46214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</a:t>
              </a:r>
              <a:endParaRPr lang="zh-CN" altLang="en-US" sz="24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08180" y="573325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总是在头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结点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后面插入新结点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7997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349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349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zh-CN" altLang="zh-CN" sz="3200" b="1" dirty="0" smtClean="0">
                <a:ea typeface="宋体" pitchFamily="2" charset="-122"/>
              </a:rPr>
              <a:t>2</a:t>
            </a:r>
            <a:r>
              <a:rPr lang="zh-CN" altLang="zh-CN" sz="3200" b="1" dirty="0">
                <a:ea typeface="宋体" pitchFamily="2" charset="-122"/>
              </a:rPr>
              <a:t>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837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684884"/>
            <a:ext cx="8750300" cy="4768452"/>
          </a:xfrm>
        </p:spPr>
        <p:txBody>
          <a:bodyPr/>
          <a:lstStyle/>
          <a:p>
            <a:pPr marL="180000" indent="0">
              <a:spcBef>
                <a:spcPts val="0"/>
              </a:spcBef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【</a:t>
            </a:r>
            <a:r>
              <a:rPr lang="zh-CN" altLang="zh-CN" b="1" dirty="0" smtClean="0">
                <a:ea typeface="宋体" pitchFamily="2" charset="-122"/>
              </a:rPr>
              <a:t>算法描述</a:t>
            </a:r>
            <a:r>
              <a:rPr lang="en-US" altLang="zh-CN" b="1" dirty="0" smtClean="0">
                <a:ea typeface="宋体" pitchFamily="2" charset="-122"/>
              </a:rPr>
              <a:t>】</a:t>
            </a:r>
            <a:endParaRPr lang="zh-CN" altLang="zh-CN" dirty="0" smtClean="0">
              <a:ea typeface="宋体" pitchFamily="2" charset="-122"/>
            </a:endParaRP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void </a:t>
            </a:r>
            <a:r>
              <a:rPr lang="en-US" altLang="zh-CN" sz="2000" dirty="0" err="1">
                <a:ea typeface="宋体" pitchFamily="2" charset="-122"/>
              </a:rPr>
              <a:t>CreateListH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LinkList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sz="2000" dirty="0">
                <a:ea typeface="宋体" pitchFamily="2" charset="-122"/>
              </a:rPr>
              <a:t>L,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n) //</a:t>
            </a:r>
            <a:r>
              <a:rPr lang="zh-CN" altLang="en-US" sz="2000" dirty="0">
                <a:ea typeface="宋体" pitchFamily="2" charset="-122"/>
              </a:rPr>
              <a:t>双向传递</a:t>
            </a: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{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dirty="0">
                <a:ea typeface="宋体" pitchFamily="2" charset="-122"/>
              </a:rPr>
              <a:t>p;                  </a:t>
            </a:r>
            <a:r>
              <a:rPr lang="en-US" altLang="zh-CN" sz="2000" dirty="0" smtClean="0">
                <a:ea typeface="宋体" pitchFamily="2" charset="-122"/>
              </a:rPr>
              <a:t>      //</a:t>
            </a:r>
            <a:r>
              <a:rPr lang="zh-CN" altLang="en-US" sz="2000" dirty="0" smtClean="0">
                <a:ea typeface="宋体" pitchFamily="2" charset="-122"/>
              </a:rPr>
              <a:t>或</a:t>
            </a:r>
            <a:r>
              <a:rPr lang="en-US" altLang="zh-CN" sz="2000" dirty="0" err="1" smtClean="0">
                <a:ea typeface="宋体" pitchFamily="2" charset="-122"/>
              </a:rPr>
              <a:t>Lnode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dirty="0">
                <a:ea typeface="宋体" pitchFamily="2" charset="-122"/>
              </a:rPr>
              <a:t>*p;</a:t>
            </a: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L=new  </a:t>
            </a:r>
            <a:r>
              <a:rPr lang="en-US" altLang="zh-CN" sz="2000" dirty="0" err="1">
                <a:ea typeface="宋体" pitchFamily="2" charset="-122"/>
              </a:rPr>
              <a:t>LNode</a:t>
            </a:r>
            <a:r>
              <a:rPr lang="en-US" altLang="zh-CN" sz="2000" dirty="0">
                <a:ea typeface="宋体" pitchFamily="2" charset="-122"/>
              </a:rPr>
              <a:t>;  </a:t>
            </a: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L-&gt;next=NULL; </a:t>
            </a:r>
            <a:endParaRPr lang="en-US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for(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i=0;   i&lt;n;   ++i)    </a:t>
            </a:r>
            <a:r>
              <a:rPr lang="en-US" altLang="zh-CN" sz="2000" dirty="0" smtClean="0">
                <a:ea typeface="宋体" pitchFamily="2" charset="-122"/>
              </a:rPr>
              <a:t>    //</a:t>
            </a:r>
            <a:r>
              <a:rPr lang="en-US" altLang="zh-CN" sz="2000" dirty="0">
                <a:ea typeface="宋体" pitchFamily="2" charset="-122"/>
              </a:rPr>
              <a:t>for</a:t>
            </a:r>
            <a:r>
              <a:rPr lang="zh-CN" altLang="en-US" sz="2000" dirty="0">
                <a:ea typeface="宋体" pitchFamily="2" charset="-122"/>
              </a:rPr>
              <a:t>语句内部定义变量</a:t>
            </a: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{  </a:t>
            </a:r>
            <a:r>
              <a:rPr lang="en-US" altLang="zh-CN" sz="2000" dirty="0" smtClean="0">
                <a:ea typeface="宋体" pitchFamily="2" charset="-122"/>
              </a:rPr>
              <a:t>   p=new   </a:t>
            </a:r>
            <a:r>
              <a:rPr lang="en-US" altLang="zh-CN" sz="2000" dirty="0" err="1">
                <a:ea typeface="宋体" pitchFamily="2" charset="-122"/>
              </a:rPr>
              <a:t>LNode</a:t>
            </a:r>
            <a:r>
              <a:rPr lang="en-US" altLang="zh-CN" sz="2000" dirty="0">
                <a:ea typeface="宋体" pitchFamily="2" charset="-122"/>
              </a:rPr>
              <a:t>;       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开辟新</a:t>
            </a:r>
            <a:r>
              <a:rPr lang="zh-CN" altLang="en-US" sz="2000" dirty="0" smtClean="0">
                <a:ea typeface="宋体" pitchFamily="2" charset="-122"/>
              </a:rPr>
              <a:t>结点</a:t>
            </a:r>
            <a:endParaRPr lang="en-US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  </a:t>
            </a:r>
            <a:r>
              <a:rPr lang="en-US" altLang="zh-CN" sz="2000" dirty="0" err="1" smtClean="0">
                <a:ea typeface="宋体" pitchFamily="2" charset="-122"/>
              </a:rPr>
              <a:t>cin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&gt;&gt; p-&gt;data;          </a:t>
            </a:r>
            <a:r>
              <a:rPr lang="en-US" altLang="zh-CN" sz="2000" dirty="0" smtClean="0">
                <a:ea typeface="宋体" pitchFamily="2" charset="-122"/>
              </a:rPr>
              <a:t>    //</a:t>
            </a:r>
            <a:r>
              <a:rPr lang="zh-CN" altLang="en-US" sz="2000" dirty="0">
                <a:ea typeface="宋体" pitchFamily="2" charset="-122"/>
              </a:rPr>
              <a:t>逆序输入元素的值 </a:t>
            </a: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      </a:t>
            </a:r>
            <a:r>
              <a:rPr lang="en-US" altLang="zh-CN" sz="2000" dirty="0">
                <a:ea typeface="宋体" pitchFamily="2" charset="-122"/>
              </a:rPr>
              <a:t>p-&gt;next = L-&gt;next;      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新建结点插入到链表头部</a:t>
            </a: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      </a:t>
            </a:r>
            <a:r>
              <a:rPr lang="en-US" altLang="zh-CN" sz="2000" dirty="0">
                <a:ea typeface="宋体" pitchFamily="2" charset="-122"/>
              </a:rPr>
              <a:t>L-&gt;next=p; </a:t>
            </a: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} </a:t>
            </a:r>
            <a:endParaRPr lang="en-US" altLang="zh-CN" sz="2000" dirty="0">
              <a:ea typeface="宋体" pitchFamily="2" charset="-122"/>
            </a:endParaRP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}</a:t>
            </a:r>
            <a:r>
              <a:rPr lang="en-US" altLang="zh-CN" b="1" dirty="0" smtClean="0">
                <a:ea typeface="宋体" pitchFamily="2" charset="-122"/>
              </a:rPr>
              <a:t> </a:t>
            </a:r>
          </a:p>
          <a:p>
            <a:pPr marL="180000" indent="0">
              <a:spcBef>
                <a:spcPts val="300"/>
              </a:spcBef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en-US" altLang="zh-CN" sz="2000" dirty="0" smtClean="0">
                <a:ea typeface="宋体" pitchFamily="2" charset="-122"/>
              </a:rPr>
              <a:t>O(n)</a:t>
            </a:r>
            <a:r>
              <a:rPr lang="zh-CN" altLang="en-US" sz="2000" dirty="0" smtClean="0">
                <a:ea typeface="宋体" pitchFamily="2" charset="-122"/>
              </a:rPr>
              <a:t>，一层循环，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en-US" sz="2000" dirty="0" smtClean="0">
                <a:ea typeface="宋体" pitchFamily="2" charset="-122"/>
              </a:rPr>
              <a:t>次操作。</a:t>
            </a:r>
            <a:endParaRPr 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7399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126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127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ea typeface="宋体" pitchFamily="2" charset="-122"/>
              </a:rPr>
              <a:t>2.3   </a:t>
            </a:r>
            <a:r>
              <a:rPr lang="zh-CN" altLang="zh-CN" sz="3200" b="1" dirty="0" smtClean="0">
                <a:ea typeface="宋体" pitchFamily="2" charset="-122"/>
              </a:rPr>
              <a:t>线性表的类型定义</a:t>
            </a:r>
          </a:p>
        </p:txBody>
      </p:sp>
      <p:sp>
        <p:nvSpPr>
          <p:cNvPr id="1126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58220" y="1772816"/>
            <a:ext cx="7993673" cy="2448272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zh-CN" b="1" dirty="0" smtClean="0">
                <a:solidFill>
                  <a:srgbClr val="C00000"/>
                </a:solidFill>
                <a:ea typeface="宋体" pitchFamily="2" charset="-122"/>
              </a:rPr>
              <a:t>线性表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(Linear List)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的定义</a:t>
            </a:r>
            <a:r>
              <a:rPr lang="zh-CN" b="1" dirty="0" smtClean="0">
                <a:solidFill>
                  <a:srgbClr val="C00000"/>
                </a:solidFill>
                <a:ea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 smtClean="0"/>
              <a:t>     </a:t>
            </a:r>
            <a:r>
              <a:rPr lang="en-US" altLang="zh-CN" b="1" dirty="0" smtClean="0">
                <a:ea typeface="宋体" pitchFamily="2" charset="-122"/>
              </a:rPr>
              <a:t>n(n</a:t>
            </a:r>
            <a:r>
              <a:rPr lang="zh-CN" altLang="zh-CN" b="1" dirty="0" smtClean="0">
                <a:ea typeface="宋体" pitchFamily="2" charset="-122"/>
              </a:rPr>
              <a:t>≥</a:t>
            </a:r>
            <a:r>
              <a:rPr lang="en-US" altLang="zh-CN" b="1" dirty="0" smtClean="0">
                <a:ea typeface="宋体" pitchFamily="2" charset="-122"/>
              </a:rPr>
              <a:t>0)</a:t>
            </a:r>
            <a:r>
              <a:rPr lang="zh-CN" b="1" dirty="0" smtClean="0">
                <a:ea typeface="宋体" pitchFamily="2" charset="-122"/>
              </a:rPr>
              <a:t>个特性相同的数据元素的有限序列</a:t>
            </a:r>
            <a:r>
              <a:rPr lang="zh-CN" dirty="0" smtClean="0">
                <a:ea typeface="宋体" pitchFamily="2" charset="-122"/>
              </a:rPr>
              <a:t>。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dirty="0" smtClean="0">
                <a:ea typeface="宋体" pitchFamily="2" charset="-122"/>
              </a:rPr>
              <a:t>为线性表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zh-CN" dirty="0" smtClean="0">
                <a:ea typeface="宋体" pitchFamily="2" charset="-122"/>
              </a:rPr>
              <a:t>长度，当</a:t>
            </a:r>
            <a:r>
              <a:rPr lang="en-US" altLang="zh-CN" dirty="0" smtClean="0">
                <a:ea typeface="宋体" pitchFamily="2" charset="-122"/>
              </a:rPr>
              <a:t>n=0</a:t>
            </a:r>
            <a:r>
              <a:rPr lang="zh-CN" dirty="0" smtClean="0">
                <a:ea typeface="宋体" pitchFamily="2" charset="-122"/>
              </a:rPr>
              <a:t>时，为空表。当</a:t>
            </a:r>
            <a:r>
              <a:rPr lang="en-US" altLang="zh-CN" dirty="0" smtClean="0">
                <a:ea typeface="宋体" pitchFamily="2" charset="-122"/>
              </a:rPr>
              <a:t>n&gt;0</a:t>
            </a:r>
            <a:r>
              <a:rPr lang="zh-CN" dirty="0" smtClean="0">
                <a:ea typeface="宋体" pitchFamily="2" charset="-122"/>
              </a:rPr>
              <a:t>时，线性表记作：</a:t>
            </a:r>
            <a:endParaRPr lang="en-US" alt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(a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dirty="0" smtClean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zh-CN" dirty="0" smtClean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…</a:t>
            </a:r>
            <a:r>
              <a:rPr lang="zh-CN" dirty="0" smtClean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pitchFamily="2" charset="-122"/>
              </a:rPr>
              <a:t>i-1</a:t>
            </a:r>
            <a:r>
              <a:rPr lang="zh-CN" dirty="0" smtClean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aseline="-25000" dirty="0" err="1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dirty="0" smtClean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pitchFamily="2" charset="-122"/>
              </a:rPr>
              <a:t>i+1</a:t>
            </a:r>
            <a:r>
              <a:rPr lang="zh-CN" dirty="0" smtClean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…</a:t>
            </a:r>
            <a:r>
              <a:rPr lang="zh-CN" dirty="0" smtClean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0" name="Rectangle 148"/>
          <p:cNvSpPr txBox="1">
            <a:spLocks noChangeArrowheads="1"/>
          </p:cNvSpPr>
          <p:nvPr/>
        </p:nvSpPr>
        <p:spPr bwMode="auto">
          <a:xfrm>
            <a:off x="196850" y="1075175"/>
            <a:ext cx="8750300" cy="57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.1  线性表的基本概念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</a:t>
            </a:r>
            <a:endParaRPr lang="zh-CN" sz="20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449345" y="4293096"/>
            <a:ext cx="824530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b="1" dirty="0" smtClean="0">
                <a:ea typeface="宋体" pitchFamily="2" charset="-122"/>
              </a:rPr>
              <a:t>① </a:t>
            </a:r>
            <a:r>
              <a:rPr lang="zh-CN" b="1" dirty="0" smtClean="0">
                <a:ea typeface="宋体" pitchFamily="2" charset="-122"/>
              </a:rPr>
              <a:t>特性相同</a:t>
            </a:r>
            <a:r>
              <a:rPr lang="zh-CN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dirty="0" smtClean="0">
                <a:ea typeface="宋体" pitchFamily="2" charset="-122"/>
              </a:rPr>
              <a:t>个数据元素属于同一个数据对象，代表同一类事物；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b="1" dirty="0" smtClean="0">
                <a:ea typeface="宋体" pitchFamily="2" charset="-122"/>
              </a:rPr>
              <a:t>② </a:t>
            </a:r>
            <a:r>
              <a:rPr lang="zh-CN" b="1" dirty="0" smtClean="0">
                <a:ea typeface="宋体" pitchFamily="2" charset="-122"/>
              </a:rPr>
              <a:t>有限：</a:t>
            </a:r>
            <a:r>
              <a:rPr lang="zh-CN" altLang="en-US" dirty="0" smtClean="0">
                <a:ea typeface="宋体" pitchFamily="2" charset="-122"/>
              </a:rPr>
              <a:t>有限个</a:t>
            </a:r>
            <a:r>
              <a:rPr lang="zh-CN" dirty="0" smtClean="0">
                <a:ea typeface="宋体" pitchFamily="2" charset="-122"/>
              </a:rPr>
              <a:t>数据元素构成一个有限集合；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b="1" dirty="0" smtClean="0">
                <a:ea typeface="宋体" pitchFamily="2" charset="-122"/>
              </a:rPr>
              <a:t>③ </a:t>
            </a:r>
            <a:r>
              <a:rPr lang="zh-CN" b="1" dirty="0" smtClean="0">
                <a:ea typeface="宋体" pitchFamily="2" charset="-122"/>
              </a:rPr>
              <a:t>有序：</a:t>
            </a:r>
            <a:r>
              <a:rPr lang="zh-CN" dirty="0" smtClean="0">
                <a:ea typeface="宋体" pitchFamily="2" charset="-122"/>
              </a:rPr>
              <a:t>相邻的数据元素构成有序对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dirty="0" smtClean="0">
                <a:ea typeface="宋体" pitchFamily="2" charset="-122"/>
              </a:rPr>
              <a:t>序偶关系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dirty="0" smtClean="0">
                <a:ea typeface="宋体" pitchFamily="2" charset="-122"/>
              </a:rPr>
              <a:t>。</a:t>
            </a:r>
          </a:p>
          <a:p>
            <a:pPr marL="18000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349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349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837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96193" y="2204864"/>
            <a:ext cx="8308255" cy="4536504"/>
          </a:xfrm>
        </p:spPr>
        <p:txBody>
          <a:bodyPr/>
          <a:lstStyle/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+mn-ea"/>
              </a:rPr>
              <a:t>void </a:t>
            </a:r>
            <a:r>
              <a:rPr lang="en-US" altLang="zh-CN" sz="2000" dirty="0" err="1">
                <a:solidFill>
                  <a:srgbClr val="00B0F0"/>
                </a:solidFill>
                <a:latin typeface="+mn-ea"/>
              </a:rPr>
              <a:t>CreateListH</a:t>
            </a:r>
            <a:r>
              <a:rPr lang="en-US" altLang="zh-CN" sz="2000" dirty="0">
                <a:solidFill>
                  <a:srgbClr val="00B0F0"/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rgbClr val="00B0F0"/>
                </a:solidFill>
                <a:latin typeface="+mn-ea"/>
              </a:rPr>
              <a:t>LinkList</a:t>
            </a:r>
            <a:r>
              <a:rPr lang="en-US" altLang="zh-CN" sz="2000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&amp;</a:t>
            </a:r>
            <a:r>
              <a:rPr lang="en-US" altLang="zh-CN" sz="2000" dirty="0">
                <a:solidFill>
                  <a:srgbClr val="00B0F0"/>
                </a:solidFill>
                <a:latin typeface="+mn-ea"/>
              </a:rPr>
              <a:t>L</a:t>
            </a:r>
            <a:r>
              <a:rPr lang="en-US" altLang="zh-CN" sz="2000" dirty="0" smtClean="0">
                <a:solidFill>
                  <a:srgbClr val="00B0F0"/>
                </a:solidFill>
                <a:latin typeface="+mn-ea"/>
              </a:rPr>
              <a:t>,  </a:t>
            </a:r>
            <a:r>
              <a:rPr lang="en-US" altLang="zh-CN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rgbClr val="00B0F0"/>
                </a:solidFill>
                <a:latin typeface="+mn-ea"/>
              </a:rPr>
              <a:t> n) </a:t>
            </a:r>
            <a:r>
              <a:rPr lang="en-US" altLang="zh-CN" sz="2000" dirty="0" smtClean="0">
                <a:solidFill>
                  <a:srgbClr val="00B0F0"/>
                </a:solidFill>
                <a:latin typeface="+mn-ea"/>
              </a:rPr>
              <a:t>   </a:t>
            </a:r>
            <a:r>
              <a:rPr lang="en-US" altLang="zh-CN" sz="2000" b="1" dirty="0" smtClean="0">
                <a:solidFill>
                  <a:srgbClr val="00B0F0"/>
                </a:solidFill>
                <a:latin typeface="+mn-ea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双向传递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 {  </a:t>
            </a:r>
            <a:r>
              <a:rPr lang="en-US" altLang="zh-CN" sz="2000" dirty="0" err="1">
                <a:solidFill>
                  <a:srgbClr val="00B0F0"/>
                </a:solidFill>
                <a:ea typeface="宋体" pitchFamily="2" charset="-122"/>
              </a:rPr>
              <a:t>LinkList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    p;                        //</a:t>
            </a:r>
            <a:r>
              <a:rPr lang="zh-CN" altLang="en-US" sz="2000" dirty="0">
                <a:solidFill>
                  <a:srgbClr val="00B0F0"/>
                </a:solidFill>
                <a:ea typeface="宋体" pitchFamily="2" charset="-122"/>
              </a:rPr>
              <a:t>或</a:t>
            </a:r>
            <a:r>
              <a:rPr lang="en-US" altLang="zh-CN" sz="2000" dirty="0" err="1">
                <a:solidFill>
                  <a:srgbClr val="00B0F0"/>
                </a:solidFill>
                <a:ea typeface="宋体" pitchFamily="2" charset="-122"/>
              </a:rPr>
              <a:t>Lnode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   *p;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    L=new  </a:t>
            </a:r>
            <a:r>
              <a:rPr lang="en-US" altLang="zh-CN" sz="2000" dirty="0" err="1">
                <a:solidFill>
                  <a:srgbClr val="00B0F0"/>
                </a:solidFill>
                <a:ea typeface="宋体" pitchFamily="2" charset="-122"/>
              </a:rPr>
              <a:t>LNode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; </a:t>
            </a: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  L-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&gt;next=NULL; </a:t>
            </a: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ea typeface="宋体" pitchFamily="2" charset="-122"/>
              </a:rPr>
              <a:t>开辟结点</a:t>
            </a:r>
            <a:r>
              <a:rPr lang="zh-CN" altLang="en-US" sz="2000" dirty="0" smtClean="0">
                <a:solidFill>
                  <a:srgbClr val="00B0F0"/>
                </a:solidFill>
                <a:ea typeface="宋体" pitchFamily="2" charset="-122"/>
              </a:rPr>
              <a:t>，附加结点</a:t>
            </a:r>
            <a:endParaRPr lang="en-US" altLang="zh-CN" sz="2000" dirty="0">
              <a:solidFill>
                <a:srgbClr val="00B0F0"/>
              </a:solidFill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    for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( </a:t>
            </a:r>
            <a:r>
              <a:rPr lang="en-US" altLang="zh-CN" sz="2000" dirty="0" err="1">
                <a:solidFill>
                  <a:srgbClr val="00B0F0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  i=0;   i&lt;n;   ++i)       </a:t>
            </a: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          //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for</a:t>
            </a:r>
            <a:r>
              <a:rPr lang="zh-CN" altLang="en-US" sz="2000" dirty="0">
                <a:solidFill>
                  <a:srgbClr val="00B0F0"/>
                </a:solidFill>
                <a:ea typeface="宋体" pitchFamily="2" charset="-122"/>
              </a:rPr>
              <a:t>语句内部定义变量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dirty="0">
                <a:solidFill>
                  <a:srgbClr val="00B0F0"/>
                </a:solidFill>
                <a:ea typeface="宋体" pitchFamily="2" charset="-122"/>
              </a:rPr>
              <a:t>    </a:t>
            </a:r>
            <a:r>
              <a:rPr lang="zh-CN" altLang="en-US" sz="20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{ </a:t>
            </a: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   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p=new   </a:t>
            </a:r>
            <a:r>
              <a:rPr lang="en-US" altLang="zh-CN" sz="2000" dirty="0" err="1">
                <a:solidFill>
                  <a:srgbClr val="00B0F0"/>
                </a:solidFill>
                <a:ea typeface="宋体" pitchFamily="2" charset="-122"/>
              </a:rPr>
              <a:t>LNode</a:t>
            </a: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;   </a:t>
            </a:r>
            <a:r>
              <a:rPr lang="en-US" altLang="zh-CN" sz="2000" dirty="0" err="1">
                <a:solidFill>
                  <a:srgbClr val="00B0F0"/>
                </a:solidFill>
                <a:ea typeface="宋体" pitchFamily="2" charset="-122"/>
              </a:rPr>
              <a:t>cin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 &gt;&gt; p-&gt;data; </a:t>
            </a: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     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ea typeface="宋体" pitchFamily="2" charset="-122"/>
              </a:rPr>
              <a:t>开辟结点，输入元素 </a:t>
            </a:r>
            <a:endParaRPr lang="zh-CN" altLang="en-US" sz="2000" dirty="0">
              <a:solidFill>
                <a:srgbClr val="00B0F0"/>
              </a:solidFill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rgbClr val="00B0F0"/>
                </a:solidFill>
                <a:ea typeface="宋体" pitchFamily="2" charset="-122"/>
              </a:rPr>
              <a:t>          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p-&gt;next = L-&gt;next; </a:t>
            </a: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   L-</a:t>
            </a: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&gt;next=p; </a:t>
            </a: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       //</a:t>
            </a:r>
            <a:r>
              <a:rPr lang="zh-CN" altLang="en-US" sz="2000" dirty="0" smtClean="0">
                <a:solidFill>
                  <a:srgbClr val="00B0F0"/>
                </a:solidFill>
                <a:ea typeface="宋体" pitchFamily="2" charset="-122"/>
              </a:rPr>
              <a:t>插入结点</a:t>
            </a:r>
            <a:endParaRPr lang="zh-CN" altLang="en-US" sz="2000" dirty="0">
              <a:solidFill>
                <a:srgbClr val="00B0F0"/>
              </a:solidFill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     }   </a:t>
            </a:r>
            <a:endParaRPr lang="en-US" altLang="zh-CN" sz="2000" dirty="0">
              <a:solidFill>
                <a:srgbClr val="00B0F0"/>
              </a:solidFill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ea typeface="宋体" pitchFamily="2" charset="-122"/>
              </a:rPr>
              <a:t> }</a:t>
            </a:r>
            <a:r>
              <a:rPr lang="en-US" altLang="zh-CN" sz="2000" b="1" dirty="0">
                <a:solidFill>
                  <a:srgbClr val="00B0F0"/>
                </a:solidFill>
                <a:ea typeface="宋体" pitchFamily="2" charset="-122"/>
              </a:rPr>
              <a:t> 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</a:rPr>
              <a:t>void  main</a:t>
            </a:r>
            <a:r>
              <a:rPr lang="en-US" altLang="zh-CN" sz="2000" dirty="0">
                <a:latin typeface="+mn-ea"/>
              </a:rPr>
              <a:t>()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+mn-ea"/>
              </a:rPr>
              <a:t>{    </a:t>
            </a:r>
            <a:r>
              <a:rPr lang="en-US" altLang="zh-CN" sz="2000" dirty="0" err="1" smtClean="0">
                <a:latin typeface="+mn-ea"/>
              </a:rPr>
              <a:t>LinkList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L;     </a:t>
            </a:r>
            <a:r>
              <a:rPr lang="en-US" altLang="zh-CN" sz="2000" dirty="0" smtClean="0">
                <a:latin typeface="+mn-ea"/>
              </a:rPr>
              <a:t>            //</a:t>
            </a:r>
            <a:r>
              <a:rPr lang="zh-CN" altLang="en-US" sz="2000" dirty="0">
                <a:latin typeface="+mn-ea"/>
              </a:rPr>
              <a:t>定义指针变量</a:t>
            </a:r>
            <a:r>
              <a:rPr lang="zh-CN" altLang="en-US" sz="2000" dirty="0" smtClean="0">
                <a:latin typeface="+mn-ea"/>
              </a:rPr>
              <a:t>，指向</a:t>
            </a:r>
            <a:r>
              <a:rPr lang="zh-CN" altLang="en-US" sz="2000" dirty="0">
                <a:latin typeface="+mn-ea"/>
              </a:rPr>
              <a:t>未定</a:t>
            </a:r>
            <a:endParaRPr lang="en-US" altLang="zh-CN" sz="2000" dirty="0">
              <a:latin typeface="+mn-ea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+mn-ea"/>
              </a:rPr>
              <a:t>     </a:t>
            </a:r>
            <a:r>
              <a:rPr lang="en-US" altLang="zh-CN" sz="2000" dirty="0" err="1" smtClean="0">
                <a:latin typeface="+mn-ea"/>
              </a:rPr>
              <a:t>CreateListH</a:t>
            </a:r>
            <a:r>
              <a:rPr lang="en-US" altLang="zh-CN" sz="2000" dirty="0" smtClean="0">
                <a:latin typeface="+mn-ea"/>
              </a:rPr>
              <a:t>(L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10);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//</a:t>
            </a:r>
            <a:r>
              <a:rPr lang="zh-CN" altLang="en-US" sz="2000" dirty="0">
                <a:latin typeface="+mn-ea"/>
              </a:rPr>
              <a:t>调用函数</a:t>
            </a:r>
            <a:r>
              <a:rPr lang="zh-CN" altLang="en-US" sz="2000" dirty="0" smtClean="0">
                <a:latin typeface="+mn-ea"/>
              </a:rPr>
              <a:t>，逐个插入结点</a:t>
            </a:r>
            <a:endParaRPr lang="en-US" altLang="zh-CN" sz="2000" dirty="0" smtClean="0">
              <a:latin typeface="+mn-ea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+mn-ea"/>
              </a:rPr>
              <a:t>}</a:t>
            </a:r>
            <a:endParaRPr lang="en-US" altLang="zh-CN" sz="2000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4712" y="1678971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调用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函数，双向传递形参：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6841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6326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6328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29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632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52400" y="1674022"/>
            <a:ext cx="8839200" cy="3771202"/>
          </a:xfrm>
        </p:spPr>
        <p:txBody>
          <a:bodyPr/>
          <a:lstStyle/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3</a:t>
            </a:r>
            <a:r>
              <a:rPr lang="zh-CN" altLang="zh-CN" b="1" dirty="0" smtClean="0">
                <a:ea typeface="宋体" pitchFamily="2" charset="-122"/>
              </a:rPr>
              <a:t>、后插结点（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尾部插入，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正序输入，正序存放</a:t>
            </a:r>
            <a:r>
              <a:rPr lang="zh-CN" altLang="en-US" b="1" dirty="0" smtClean="0">
                <a:ea typeface="宋体" pitchFamily="2" charset="-122"/>
              </a:rPr>
              <a:t>，算法</a:t>
            </a:r>
            <a:r>
              <a:rPr lang="en-US" altLang="zh-CN" b="1" dirty="0" smtClean="0">
                <a:ea typeface="宋体" pitchFamily="2" charset="-122"/>
              </a:rPr>
              <a:t>2.12</a:t>
            </a:r>
            <a:r>
              <a:rPr lang="zh-CN" altLang="zh-CN" b="1" dirty="0" smtClean="0">
                <a:ea typeface="宋体" pitchFamily="2" charset="-122"/>
              </a:rPr>
              <a:t>）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【</a:t>
            </a:r>
            <a:r>
              <a:rPr lang="zh-CN" altLang="zh-CN" b="1" dirty="0" smtClean="0">
                <a:ea typeface="宋体" pitchFamily="2" charset="-122"/>
              </a:rPr>
              <a:t>算法思想</a:t>
            </a:r>
            <a:r>
              <a:rPr lang="en-US" altLang="zh-CN" b="1" dirty="0" smtClean="0">
                <a:ea typeface="宋体" pitchFamily="2" charset="-122"/>
              </a:rPr>
              <a:t>】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   </a:t>
            </a:r>
            <a:r>
              <a:rPr lang="zh-CN" altLang="en-US" dirty="0" smtClean="0">
                <a:ea typeface="宋体" pitchFamily="2" charset="-122"/>
              </a:rPr>
              <a:t>假设</a:t>
            </a:r>
            <a:r>
              <a:rPr lang="zh-CN" altLang="zh-CN" dirty="0" smtClean="0">
                <a:ea typeface="宋体" pitchFamily="2" charset="-122"/>
              </a:rPr>
              <a:t>线性表</a:t>
            </a:r>
            <a:r>
              <a:rPr lang="en-US" altLang="zh-CN" dirty="0" smtClean="0">
                <a:ea typeface="宋体" pitchFamily="2" charset="-122"/>
              </a:rPr>
              <a:t>(A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…)</a:t>
            </a:r>
            <a:r>
              <a:rPr lang="zh-CN" altLang="zh-CN" dirty="0" smtClean="0">
                <a:ea typeface="宋体" pitchFamily="2" charset="-122"/>
              </a:rPr>
              <a:t>，正序输入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zh-CN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zh-CN" altLang="zh-CN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…</a:t>
            </a:r>
            <a:r>
              <a:rPr lang="zh-CN" altLang="zh-CN" dirty="0" smtClean="0">
                <a:ea typeface="宋体" pitchFamily="2" charset="-122"/>
              </a:rPr>
              <a:t>。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zh-CN" altLang="zh-CN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zh-CN" dirty="0" smtClean="0">
                <a:ea typeface="宋体" pitchFamily="2" charset="-122"/>
              </a:rPr>
              <a:t>）创建一个空链表；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itchFamily="2" charset="-122"/>
              </a:rPr>
              <a:t>      L=new   </a:t>
            </a:r>
            <a:r>
              <a:rPr lang="en-US" altLang="zh-CN" dirty="0" err="1">
                <a:ea typeface="宋体" pitchFamily="2" charset="-122"/>
              </a:rPr>
              <a:t>LNode</a:t>
            </a:r>
            <a:r>
              <a:rPr lang="en-US" altLang="zh-CN" dirty="0" smtClean="0">
                <a:ea typeface="宋体" pitchFamily="2" charset="-122"/>
              </a:rPr>
              <a:t>;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L-&gt;next=NULL;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 r=L; 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zh-CN" altLang="en-US" dirty="0" smtClean="0">
                <a:ea typeface="宋体" pitchFamily="2" charset="-122"/>
              </a:rPr>
              <a:t>指针</a:t>
            </a:r>
            <a:r>
              <a:rPr lang="en-US" altLang="zh-CN" dirty="0" smtClean="0">
                <a:ea typeface="宋体" pitchFamily="2" charset="-122"/>
              </a:rPr>
              <a:t>r(rear)</a:t>
            </a:r>
            <a:r>
              <a:rPr lang="zh-CN" altLang="zh-CN" dirty="0" smtClean="0">
                <a:ea typeface="宋体" pitchFamily="2" charset="-122"/>
              </a:rPr>
              <a:t>始终指向尾结点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每插入一个</a:t>
            </a:r>
            <a:r>
              <a:rPr lang="zh-CN" altLang="en-US" dirty="0" smtClean="0">
                <a:ea typeface="宋体" pitchFamily="2" charset="-122"/>
              </a:rPr>
              <a:t>结点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指针</a:t>
            </a:r>
            <a:r>
              <a:rPr lang="en-US" altLang="zh-CN" dirty="0" smtClean="0">
                <a:ea typeface="宋体" pitchFamily="2" charset="-122"/>
              </a:rPr>
              <a:t>r</a:t>
            </a:r>
            <a:r>
              <a:rPr lang="zh-CN" altLang="zh-CN" dirty="0" smtClean="0">
                <a:ea typeface="宋体" pitchFamily="2" charset="-122"/>
              </a:rPr>
              <a:t>后移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07" y="5445224"/>
            <a:ext cx="2160000" cy="8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735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735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734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44775" y="1614725"/>
            <a:ext cx="8750300" cy="1814275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zh-CN" altLang="zh-CN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zh-CN" dirty="0" smtClean="0">
                <a:ea typeface="宋体" pitchFamily="2" charset="-122"/>
              </a:rPr>
              <a:t>）开辟一个新结点，</a:t>
            </a:r>
            <a:r>
              <a:rPr lang="zh-CN" altLang="zh-CN" b="1" dirty="0" smtClean="0">
                <a:ea typeface="宋体" pitchFamily="2" charset="-122"/>
              </a:rPr>
              <a:t>正序</a:t>
            </a:r>
            <a:r>
              <a:rPr lang="zh-CN" altLang="zh-CN" dirty="0" smtClean="0">
                <a:ea typeface="宋体" pitchFamily="2" charset="-122"/>
              </a:rPr>
              <a:t>输入一个数据元素；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    p=new  </a:t>
            </a:r>
            <a:r>
              <a:rPr lang="en-US" altLang="zh-CN" dirty="0" err="1" smtClean="0">
                <a:ea typeface="宋体" pitchFamily="2" charset="-122"/>
              </a:rPr>
              <a:t>LNode</a:t>
            </a:r>
            <a:r>
              <a:rPr lang="en-US" altLang="zh-CN" dirty="0" smtClean="0">
                <a:ea typeface="宋体" pitchFamily="2" charset="-122"/>
              </a:rPr>
              <a:t>;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    </a:t>
            </a:r>
            <a:r>
              <a:rPr lang="en-US" altLang="zh-CN" dirty="0" err="1" smtClean="0">
                <a:ea typeface="宋体" pitchFamily="2" charset="-122"/>
              </a:rPr>
              <a:t>cin</a:t>
            </a:r>
            <a:r>
              <a:rPr lang="en-US" altLang="zh-CN" dirty="0" smtClean="0">
                <a:ea typeface="宋体" pitchFamily="2" charset="-122"/>
              </a:rPr>
              <a:t> &gt;&gt; p-&gt;data;                    //</a:t>
            </a:r>
            <a:r>
              <a:rPr lang="zh-CN" altLang="zh-CN" dirty="0" smtClean="0">
                <a:ea typeface="宋体" pitchFamily="2" charset="-122"/>
              </a:rPr>
              <a:t>数据域赋值，输入字母</a:t>
            </a:r>
            <a:r>
              <a:rPr lang="en-US" altLang="zh-CN" dirty="0" smtClean="0">
                <a:ea typeface="宋体" pitchFamily="2" charset="-122"/>
              </a:rPr>
              <a:t>A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    p-&gt;next=NULL;                   //</a:t>
            </a:r>
            <a:r>
              <a:rPr lang="zh-CN" altLang="zh-CN" dirty="0" smtClean="0">
                <a:ea typeface="宋体" pitchFamily="2" charset="-122"/>
              </a:rPr>
              <a:t>指针域赋值</a:t>
            </a:r>
            <a:r>
              <a:rPr lang="en-US" altLang="zh-CN" dirty="0" smtClean="0">
                <a:ea typeface="宋体" pitchFamily="2" charset="-122"/>
              </a:rPr>
              <a:t>NULL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02081"/>
            <a:ext cx="2160000" cy="68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97883" y="4452881"/>
            <a:ext cx="8531681" cy="2296234"/>
            <a:chOff x="144775" y="4405989"/>
            <a:chExt cx="8531681" cy="2296234"/>
          </a:xfrm>
        </p:grpSpPr>
        <p:sp>
          <p:nvSpPr>
            <p:cNvPr id="12" name="Rectangle 148"/>
            <p:cNvSpPr txBox="1">
              <a:spLocks noChangeArrowheads="1"/>
            </p:cNvSpPr>
            <p:nvPr/>
          </p:nvSpPr>
          <p:spPr bwMode="auto">
            <a:xfrm>
              <a:off x="144775" y="4405989"/>
              <a:ext cx="8531681" cy="1039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en-US" altLang="zh-CN" dirty="0" smtClean="0">
                  <a:ea typeface="宋体" pitchFamily="2" charset="-122"/>
                </a:rPr>
                <a:t> </a:t>
              </a:r>
              <a:r>
                <a:rPr lang="zh-CN" altLang="zh-CN" dirty="0" smtClean="0">
                  <a:ea typeface="宋体" pitchFamily="2" charset="-122"/>
                </a:rPr>
                <a:t>（</a:t>
              </a:r>
              <a:r>
                <a:rPr lang="en-US" altLang="zh-CN" dirty="0" smtClean="0">
                  <a:ea typeface="宋体" pitchFamily="2" charset="-122"/>
                </a:rPr>
                <a:t>3</a:t>
              </a:r>
              <a:r>
                <a:rPr lang="zh-CN" altLang="zh-CN" dirty="0" smtClean="0">
                  <a:ea typeface="宋体" pitchFamily="2" charset="-122"/>
                </a:rPr>
                <a:t>）新结点插入链表尾部，指针</a:t>
              </a:r>
              <a:r>
                <a:rPr lang="en-US" altLang="zh-CN" dirty="0" smtClean="0">
                  <a:ea typeface="宋体" pitchFamily="2" charset="-122"/>
                </a:rPr>
                <a:t>r</a:t>
              </a:r>
              <a:r>
                <a:rPr lang="zh-CN" altLang="zh-CN" dirty="0" smtClean="0">
                  <a:ea typeface="宋体" pitchFamily="2" charset="-122"/>
                </a:rPr>
                <a:t>后移，指向链表的尾结点；</a:t>
              </a:r>
            </a:p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en-US" altLang="zh-CN" dirty="0" smtClean="0">
                  <a:ea typeface="宋体" pitchFamily="2" charset="-122"/>
                </a:rPr>
                <a:t>        r-&gt;next=p;    r=p;       </a:t>
              </a:r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注意：赋值先后顺序！</a:t>
              </a:r>
              <a:endParaRPr lang="zh-CN" altLang="zh-CN" dirty="0" smtClean="0">
                <a:ea typeface="宋体" pitchFamily="2" charset="-122"/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5414065"/>
              <a:ext cx="2145358" cy="835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733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5416056"/>
              <a:ext cx="3682865" cy="1286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8374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8376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7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837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844824"/>
            <a:ext cx="8750300" cy="1008112"/>
          </a:xfrm>
        </p:spPr>
        <p:txBody>
          <a:bodyPr/>
          <a:lstStyle/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zh-CN" altLang="zh-CN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zh-CN" dirty="0" smtClean="0">
                <a:ea typeface="宋体" pitchFamily="2" charset="-122"/>
              </a:rPr>
              <a:t>）</a:t>
            </a:r>
            <a:r>
              <a:rPr lang="zh-CN" altLang="en-US" dirty="0" smtClean="0">
                <a:ea typeface="宋体" pitchFamily="2" charset="-122"/>
              </a:rPr>
              <a:t>执行循环，</a:t>
            </a:r>
            <a:r>
              <a:rPr lang="zh-CN" altLang="zh-CN" dirty="0" smtClean="0">
                <a:ea typeface="宋体" pitchFamily="2" charset="-122"/>
              </a:rPr>
              <a:t>重复（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zh-CN" dirty="0" smtClean="0">
                <a:ea typeface="宋体" pitchFamily="2" charset="-122"/>
              </a:rPr>
              <a:t>）和（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zh-CN" dirty="0" smtClean="0">
                <a:ea typeface="宋体" pitchFamily="2" charset="-122"/>
              </a:rPr>
              <a:t>）操作</a:t>
            </a:r>
            <a:r>
              <a:rPr lang="zh-CN" altLang="en-US" dirty="0" smtClean="0">
                <a:ea typeface="宋体" pitchFamily="2" charset="-122"/>
              </a:rPr>
              <a:t>；</a:t>
            </a:r>
            <a:r>
              <a:rPr lang="zh-CN" altLang="zh-CN" dirty="0" smtClean="0">
                <a:ea typeface="宋体" pitchFamily="2" charset="-122"/>
              </a:rPr>
              <a:t>每插入一个结点，链到链表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zh-CN" altLang="zh-CN" dirty="0" smtClean="0">
                <a:ea typeface="宋体" pitchFamily="2" charset="-122"/>
              </a:rPr>
              <a:t>尾部。</a:t>
            </a:r>
          </a:p>
        </p:txBody>
      </p:sp>
      <p:pic>
        <p:nvPicPr>
          <p:cNvPr id="58373" name="Picture 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8973" y="2924944"/>
            <a:ext cx="6516000" cy="282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7864" y="595535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总是在尾部结点后面插入新结点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5939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939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5427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496944" cy="4746848"/>
          </a:xfrm>
        </p:spPr>
        <p:txBody>
          <a:bodyPr/>
          <a:lstStyle/>
          <a:p>
            <a:pPr marL="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void </a:t>
            </a:r>
            <a:r>
              <a:rPr lang="en-US" altLang="zh-CN" sz="2000" dirty="0" err="1" smtClean="0">
                <a:ea typeface="宋体" pitchFamily="2" charset="-122"/>
              </a:rPr>
              <a:t>CreateListR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&amp;L,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n)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p, r;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L=new  </a:t>
            </a:r>
            <a:r>
              <a:rPr lang="en-US" altLang="zh-CN" sz="2000" dirty="0" err="1" smtClean="0">
                <a:ea typeface="宋体" pitchFamily="2" charset="-122"/>
              </a:rPr>
              <a:t>LNode</a:t>
            </a:r>
            <a:r>
              <a:rPr lang="en-US" altLang="zh-CN" sz="2000" dirty="0" smtClean="0">
                <a:ea typeface="宋体" pitchFamily="2" charset="-122"/>
              </a:rPr>
              <a:t>;  L-</a:t>
            </a:r>
            <a:r>
              <a:rPr lang="en-US" altLang="zh-CN" sz="2000" dirty="0">
                <a:ea typeface="宋体" pitchFamily="2" charset="-122"/>
              </a:rPr>
              <a:t>&gt;next=NULL; </a:t>
            </a:r>
            <a:r>
              <a:rPr lang="en-US" altLang="zh-CN" sz="2000" dirty="0" smtClean="0">
                <a:ea typeface="宋体" pitchFamily="2" charset="-122"/>
              </a:rPr>
              <a:t>    //</a:t>
            </a:r>
            <a:r>
              <a:rPr lang="zh-CN" altLang="en-US" sz="2000" dirty="0">
                <a:ea typeface="宋体" pitchFamily="2" charset="-122"/>
              </a:rPr>
              <a:t>创建空链表，只有头结点</a:t>
            </a:r>
            <a:r>
              <a:rPr lang="en-US" altLang="zh-CN" sz="2000" dirty="0">
                <a:ea typeface="宋体" pitchFamily="2" charset="-122"/>
              </a:rPr>
              <a:t> 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r=L; </a:t>
            </a:r>
          </a:p>
          <a:p>
            <a:pPr marL="18000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for(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i=0;  i&lt;n;  ++i)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{     p=new  </a:t>
            </a:r>
            <a:r>
              <a:rPr lang="en-US" altLang="zh-CN" sz="2000" dirty="0" err="1" smtClean="0">
                <a:ea typeface="宋体" pitchFamily="2" charset="-122"/>
              </a:rPr>
              <a:t>LNode</a:t>
            </a:r>
            <a:r>
              <a:rPr lang="en-US" altLang="zh-CN" sz="2000" dirty="0" smtClean="0">
                <a:ea typeface="宋体" pitchFamily="2" charset="-122"/>
              </a:rPr>
              <a:t>;  </a:t>
            </a:r>
            <a:r>
              <a:rPr lang="en-US" altLang="zh-CN" sz="2000" dirty="0" err="1" smtClean="0">
                <a:ea typeface="宋体" pitchFamily="2" charset="-122"/>
              </a:rPr>
              <a:t>cin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&gt;&gt; p-&gt;data;  </a:t>
            </a:r>
            <a:r>
              <a:rPr lang="en-US" altLang="zh-CN" sz="2000" dirty="0" smtClean="0">
                <a:ea typeface="宋体" pitchFamily="2" charset="-122"/>
              </a:rPr>
              <a:t>  //</a:t>
            </a:r>
            <a:r>
              <a:rPr lang="zh-CN" altLang="zh-CN" sz="2000" dirty="0" smtClean="0">
                <a:ea typeface="宋体" pitchFamily="2" charset="-122"/>
              </a:rPr>
              <a:t>生成结点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altLang="zh-CN" sz="2000" dirty="0" smtClean="0">
                <a:ea typeface="宋体" pitchFamily="2" charset="-122"/>
              </a:rPr>
              <a:t>输入</a:t>
            </a:r>
            <a:r>
              <a:rPr lang="zh-CN" altLang="en-US" sz="2000" dirty="0" smtClean="0">
                <a:ea typeface="宋体" pitchFamily="2" charset="-122"/>
              </a:rPr>
              <a:t>元素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   p-&gt;next=NULL;         r-</a:t>
            </a:r>
            <a:r>
              <a:rPr lang="en-US" altLang="zh-CN" sz="2000" dirty="0">
                <a:ea typeface="宋体" pitchFamily="2" charset="-122"/>
              </a:rPr>
              <a:t>&gt;next=p; </a:t>
            </a:r>
            <a:r>
              <a:rPr lang="en-US" altLang="zh-CN" sz="2000" dirty="0" smtClean="0">
                <a:ea typeface="宋体" pitchFamily="2" charset="-122"/>
              </a:rPr>
              <a:t>   //</a:t>
            </a:r>
            <a:r>
              <a:rPr lang="zh-CN" altLang="zh-CN" sz="2000" dirty="0" smtClean="0">
                <a:ea typeface="宋体" pitchFamily="2" charset="-122"/>
              </a:rPr>
              <a:t>插入到表尾</a:t>
            </a:r>
          </a:p>
          <a:p>
            <a:pPr marL="18000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   r=p;                                                //</a:t>
            </a:r>
            <a:r>
              <a:rPr lang="zh-CN" altLang="zh-CN" sz="2000" dirty="0" smtClean="0">
                <a:ea typeface="宋体" pitchFamily="2" charset="-122"/>
              </a:rPr>
              <a:t>指针</a:t>
            </a:r>
            <a:r>
              <a:rPr lang="en-US" altLang="zh-CN" sz="2000" dirty="0" smtClean="0">
                <a:ea typeface="宋体" pitchFamily="2" charset="-122"/>
              </a:rPr>
              <a:t>r</a:t>
            </a:r>
            <a:r>
              <a:rPr lang="zh-CN" altLang="zh-CN" sz="2000" dirty="0" smtClean="0">
                <a:ea typeface="宋体" pitchFamily="2" charset="-122"/>
              </a:rPr>
              <a:t>后移，指向尾结点</a:t>
            </a:r>
          </a:p>
          <a:p>
            <a:pPr marL="18000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} 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}</a:t>
            </a:r>
            <a:endParaRPr lang="zh-CN" altLang="zh-CN" sz="2000" dirty="0" smtClean="0">
              <a:ea typeface="宋体" pitchFamily="2" charset="-122"/>
            </a:endParaRPr>
          </a:p>
          <a:p>
            <a:pPr marL="36000" indent="0">
              <a:lnSpc>
                <a:spcPts val="24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en-US" altLang="zh-CN" sz="2000" dirty="0" smtClean="0">
                <a:ea typeface="宋体" pitchFamily="2" charset="-122"/>
              </a:rPr>
              <a:t>T(n)=O(n)  </a:t>
            </a:r>
            <a:r>
              <a:rPr lang="zh-CN" altLang="en-US" sz="2000" dirty="0" smtClean="0">
                <a:ea typeface="宋体" pitchFamily="2" charset="-122"/>
              </a:rPr>
              <a:t>，一层循环，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en-US" sz="2000" dirty="0" smtClean="0">
                <a:ea typeface="宋体" pitchFamily="2" charset="-122"/>
              </a:rPr>
              <a:t>次操作。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451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452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2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451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42959" y="1476143"/>
            <a:ext cx="8605505" cy="1174162"/>
          </a:xfrm>
        </p:spPr>
        <p:txBody>
          <a:bodyPr/>
          <a:lstStyle/>
          <a:p>
            <a:pPr marL="180000" indent="0">
              <a:spcBef>
                <a:spcPts val="0"/>
              </a:spcBef>
              <a:buNone/>
            </a:pPr>
            <a:r>
              <a:rPr lang="zh-CN" altLang="zh-CN" b="1" dirty="0" smtClean="0">
                <a:ea typeface="宋体" pitchFamily="2" charset="-122"/>
              </a:rPr>
              <a:t>二、遍历链表</a:t>
            </a:r>
            <a:endParaRPr lang="zh-CN" altLang="zh-CN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ea typeface="宋体" pitchFamily="2" charset="-122"/>
              </a:rPr>
              <a:t>   </a:t>
            </a:r>
            <a:r>
              <a:rPr lang="zh-CN" altLang="en-US" sz="2000" b="1" dirty="0" smtClean="0">
                <a:ea typeface="宋体" pitchFamily="2" charset="-122"/>
              </a:rPr>
              <a:t>设置一个活动指针</a:t>
            </a:r>
            <a:r>
              <a:rPr lang="en-US" altLang="zh-CN" sz="2000" b="1" dirty="0" smtClean="0">
                <a:ea typeface="宋体" pitchFamily="2" charset="-122"/>
              </a:rPr>
              <a:t>p</a:t>
            </a:r>
            <a:r>
              <a:rPr lang="zh-CN" altLang="en-US" sz="2000" b="1" dirty="0" smtClean="0">
                <a:ea typeface="宋体" pitchFamily="2" charset="-122"/>
              </a:rPr>
              <a:t>，</a:t>
            </a:r>
            <a:r>
              <a:rPr lang="zh-CN" altLang="zh-CN" sz="2000" b="1" dirty="0" smtClean="0">
                <a:ea typeface="宋体" pitchFamily="2" charset="-122"/>
              </a:rPr>
              <a:t>执行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p=p-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&gt;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next</a:t>
            </a:r>
            <a:r>
              <a:rPr lang="zh-CN" altLang="zh-CN" sz="2000" b="1" dirty="0" smtClean="0">
                <a:ea typeface="宋体" pitchFamily="2" charset="-122"/>
              </a:rPr>
              <a:t>，</a:t>
            </a:r>
            <a:r>
              <a:rPr lang="zh-CN" altLang="en-US" sz="2000" b="1" dirty="0" smtClean="0">
                <a:ea typeface="宋体" pitchFamily="2" charset="-122"/>
              </a:rPr>
              <a:t>从前到后，依次移动指针</a:t>
            </a:r>
            <a:r>
              <a:rPr lang="en-US" altLang="zh-CN" sz="2000" b="1" dirty="0">
                <a:ea typeface="宋体" pitchFamily="2" charset="-122"/>
              </a:rPr>
              <a:t>p </a:t>
            </a:r>
            <a:r>
              <a:rPr lang="zh-CN" altLang="en-US" sz="2000" b="1" dirty="0" smtClean="0">
                <a:ea typeface="宋体" pitchFamily="2" charset="-122"/>
              </a:rPr>
              <a:t>。</a:t>
            </a:r>
            <a:endParaRPr lang="zh-CN" altLang="zh-CN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950" y="783943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99604" y="2833856"/>
            <a:ext cx="7473769" cy="913720"/>
            <a:chOff x="755576" y="3426229"/>
            <a:chExt cx="7473769" cy="913720"/>
          </a:xfrm>
        </p:grpSpPr>
        <p:grpSp>
          <p:nvGrpSpPr>
            <p:cNvPr id="5" name="组合 4"/>
            <p:cNvGrpSpPr/>
            <p:nvPr/>
          </p:nvGrpSpPr>
          <p:grpSpPr>
            <a:xfrm>
              <a:off x="2531191" y="3426229"/>
              <a:ext cx="5698154" cy="913720"/>
              <a:chOff x="2413961" y="3588916"/>
              <a:chExt cx="5698154" cy="913720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4509685" y="4109554"/>
                <a:ext cx="171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2413961" y="3588916"/>
                <a:ext cx="5698154" cy="560164"/>
                <a:chOff x="678558" y="3986786"/>
                <a:chExt cx="5698154" cy="560164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134544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35" name="直接箭头连接符 34"/>
                <p:cNvCxnSpPr/>
                <p:nvPr/>
              </p:nvCxnSpPr>
              <p:spPr>
                <a:xfrm>
                  <a:off x="999577" y="4278287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678558" y="398678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268765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A</a:t>
                    </a:r>
                    <a:endParaRPr lang="zh-CN" altLang="en-US" sz="24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402986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B</a:t>
                    </a:r>
                    <a:endParaRPr lang="zh-CN" altLang="en-US" sz="2400" dirty="0"/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5360348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C</a:t>
                    </a:r>
                    <a:endParaRPr lang="zh-CN" altLang="en-US" sz="240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rgbClr val="C0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2153906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/>
                <p:cNvCxnSpPr/>
                <p:nvPr/>
              </p:nvCxnSpPr>
              <p:spPr>
                <a:xfrm>
                  <a:off x="3495364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/>
                <p:cNvCxnSpPr/>
                <p:nvPr/>
              </p:nvCxnSpPr>
              <p:spPr>
                <a:xfrm>
                  <a:off x="4827846" y="4316117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接箭头连接符 50"/>
              <p:cNvCxnSpPr/>
              <p:nvPr/>
            </p:nvCxnSpPr>
            <p:spPr>
              <a:xfrm rot="16200000">
                <a:off x="4617390" y="4322636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55576" y="344912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B0F0"/>
                  </a:solidFill>
                </a:rPr>
                <a:t>p</a:t>
              </a:r>
              <a:r>
                <a:rPr lang="en-US" altLang="zh-CN" sz="2000" dirty="0" smtClean="0"/>
                <a:t>=L-&gt;next</a:t>
              </a:r>
              <a:endParaRPr lang="zh-CN" altLang="en-US" sz="20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5576" y="3896292"/>
            <a:ext cx="7473769" cy="913416"/>
            <a:chOff x="755576" y="4561589"/>
            <a:chExt cx="7473769" cy="913416"/>
          </a:xfrm>
        </p:grpSpPr>
        <p:sp>
          <p:nvSpPr>
            <p:cNvPr id="55" name="TextBox 54"/>
            <p:cNvSpPr txBox="1"/>
            <p:nvPr/>
          </p:nvSpPr>
          <p:spPr>
            <a:xfrm>
              <a:off x="755576" y="4611779"/>
              <a:ext cx="1366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</a:rPr>
                <a:t>p</a:t>
              </a:r>
              <a:r>
                <a:rPr lang="en-US" altLang="zh-CN" sz="2000" dirty="0" smtClean="0"/>
                <a:t>=</a:t>
              </a:r>
              <a:r>
                <a:rPr lang="en-US" altLang="zh-CN" sz="2000" b="1" dirty="0" smtClean="0">
                  <a:solidFill>
                    <a:srgbClr val="00B0F0"/>
                  </a:solidFill>
                </a:rPr>
                <a:t>p</a:t>
              </a:r>
              <a:r>
                <a:rPr lang="en-US" altLang="zh-CN" sz="2000" dirty="0" smtClean="0"/>
                <a:t>-&gt;next</a:t>
              </a:r>
              <a:endParaRPr lang="zh-CN" altLang="en-US" sz="2000" dirty="0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2531191" y="4561589"/>
              <a:ext cx="5698154" cy="913416"/>
              <a:chOff x="2413961" y="3588916"/>
              <a:chExt cx="5698154" cy="91341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5883534" y="4133000"/>
                <a:ext cx="171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413961" y="3588916"/>
                <a:ext cx="5698154" cy="560164"/>
                <a:chOff x="678558" y="3986786"/>
                <a:chExt cx="5698154" cy="560164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134544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61" name="直接箭头连接符 60"/>
                <p:cNvCxnSpPr/>
                <p:nvPr/>
              </p:nvCxnSpPr>
              <p:spPr>
                <a:xfrm>
                  <a:off x="999577" y="4278287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678558" y="398678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63" name="组合 62"/>
                <p:cNvGrpSpPr/>
                <p:nvPr/>
              </p:nvGrpSpPr>
              <p:grpSpPr>
                <a:xfrm>
                  <a:off x="268765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A</a:t>
                    </a:r>
                    <a:endParaRPr lang="zh-CN" altLang="en-US" sz="2400" dirty="0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64" name="组合 63"/>
                <p:cNvGrpSpPr/>
                <p:nvPr/>
              </p:nvGrpSpPr>
              <p:grpSpPr>
                <a:xfrm>
                  <a:off x="402986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B</a:t>
                    </a:r>
                    <a:endParaRPr lang="zh-CN" altLang="en-US" sz="2400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5360348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C</a:t>
                    </a:r>
                    <a:endParaRPr lang="zh-CN" altLang="en-US" sz="2400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rgbClr val="C0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66" name="直接箭头连接符 65"/>
                <p:cNvCxnSpPr/>
                <p:nvPr/>
              </p:nvCxnSpPr>
              <p:spPr>
                <a:xfrm>
                  <a:off x="2153906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/>
                <p:nvPr/>
              </p:nvCxnSpPr>
              <p:spPr>
                <a:xfrm>
                  <a:off x="3495364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>
                  <a:off x="4827846" y="4316117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接箭头连接符 58"/>
              <p:cNvCxnSpPr/>
              <p:nvPr/>
            </p:nvCxnSpPr>
            <p:spPr>
              <a:xfrm rot="16200000">
                <a:off x="6002962" y="4305944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/>
          <p:cNvGrpSpPr/>
          <p:nvPr/>
        </p:nvGrpSpPr>
        <p:grpSpPr>
          <a:xfrm>
            <a:off x="722673" y="4978062"/>
            <a:ext cx="7475294" cy="919004"/>
            <a:chOff x="784248" y="5583652"/>
            <a:chExt cx="7475294" cy="919004"/>
          </a:xfrm>
        </p:grpSpPr>
        <p:grpSp>
          <p:nvGrpSpPr>
            <p:cNvPr id="77" name="组合 76"/>
            <p:cNvGrpSpPr/>
            <p:nvPr/>
          </p:nvGrpSpPr>
          <p:grpSpPr>
            <a:xfrm>
              <a:off x="2561388" y="5589240"/>
              <a:ext cx="5698154" cy="913416"/>
              <a:chOff x="2413961" y="3588916"/>
              <a:chExt cx="5698154" cy="913416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221489" y="4133000"/>
                <a:ext cx="171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413961" y="3588916"/>
                <a:ext cx="5698154" cy="560164"/>
                <a:chOff x="678558" y="3986786"/>
                <a:chExt cx="5698154" cy="560164"/>
              </a:xfrm>
            </p:grpSpPr>
            <p:grpSp>
              <p:nvGrpSpPr>
                <p:cNvPr id="81" name="组合 80"/>
                <p:cNvGrpSpPr/>
                <p:nvPr/>
              </p:nvGrpSpPr>
              <p:grpSpPr>
                <a:xfrm>
                  <a:off x="134544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82" name="直接箭头连接符 81"/>
                <p:cNvCxnSpPr/>
                <p:nvPr/>
              </p:nvCxnSpPr>
              <p:spPr>
                <a:xfrm>
                  <a:off x="999577" y="4278287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678558" y="398678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84" name="组合 83"/>
                <p:cNvGrpSpPr/>
                <p:nvPr/>
              </p:nvGrpSpPr>
              <p:grpSpPr>
                <a:xfrm>
                  <a:off x="268765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A</a:t>
                    </a:r>
                    <a:endParaRPr lang="zh-CN" altLang="en-US" sz="2400" dirty="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85" name="组合 84"/>
                <p:cNvGrpSpPr/>
                <p:nvPr/>
              </p:nvGrpSpPr>
              <p:grpSpPr>
                <a:xfrm>
                  <a:off x="402986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B</a:t>
                    </a:r>
                    <a:endParaRPr lang="zh-CN" altLang="en-US" sz="2400" dirty="0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5360348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C</a:t>
                    </a:r>
                    <a:endParaRPr lang="zh-CN" altLang="en-US" sz="2400" dirty="0"/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rgbClr val="C0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87" name="直接箭头连接符 86"/>
                <p:cNvCxnSpPr/>
                <p:nvPr/>
              </p:nvCxnSpPr>
              <p:spPr>
                <a:xfrm>
                  <a:off x="2153906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/>
                <p:cNvCxnSpPr/>
                <p:nvPr/>
              </p:nvCxnSpPr>
              <p:spPr>
                <a:xfrm>
                  <a:off x="3495364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/>
                <p:cNvCxnSpPr/>
                <p:nvPr/>
              </p:nvCxnSpPr>
              <p:spPr>
                <a:xfrm>
                  <a:off x="4827846" y="4316117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直接箭头连接符 79"/>
              <p:cNvCxnSpPr/>
              <p:nvPr/>
            </p:nvCxnSpPr>
            <p:spPr>
              <a:xfrm rot="16200000">
                <a:off x="7340917" y="4305944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784248" y="5583652"/>
              <a:ext cx="1366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</a:rPr>
                <a:t>p</a:t>
              </a:r>
              <a:r>
                <a:rPr lang="en-US" altLang="zh-CN" sz="2000" dirty="0" smtClean="0"/>
                <a:t>=</a:t>
              </a:r>
              <a:r>
                <a:rPr lang="en-US" altLang="zh-CN" sz="2000" b="1" dirty="0" smtClean="0">
                  <a:solidFill>
                    <a:srgbClr val="C00000"/>
                  </a:solidFill>
                </a:rPr>
                <a:t>p</a:t>
              </a:r>
              <a:r>
                <a:rPr lang="en-US" altLang="zh-CN" sz="2000" dirty="0" smtClean="0"/>
                <a:t>-&gt;next</a:t>
              </a:r>
              <a:endParaRPr lang="zh-CN" altLang="en-US" sz="2000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10217" y="6062477"/>
            <a:ext cx="787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工作指针</a:t>
            </a:r>
            <a:r>
              <a:rPr lang="en-US" altLang="zh-CN" sz="2000" b="1" dirty="0" smtClean="0">
                <a:ea typeface="宋体" pitchFamily="2" charset="-122"/>
              </a:rPr>
              <a:t>p</a:t>
            </a:r>
            <a:r>
              <a:rPr lang="zh-CN" altLang="zh-CN" sz="2000" b="1" dirty="0" smtClean="0">
                <a:ea typeface="宋体" pitchFamily="2" charset="-122"/>
              </a:rPr>
              <a:t>指向</a:t>
            </a:r>
            <a:r>
              <a:rPr lang="zh-CN" altLang="en-US" sz="2000" b="1" dirty="0" smtClean="0">
                <a:ea typeface="宋体" pitchFamily="2" charset="-122"/>
              </a:rPr>
              <a:t>尾元</a:t>
            </a:r>
            <a:r>
              <a:rPr lang="zh-CN" altLang="zh-CN" sz="2000" b="1" dirty="0" smtClean="0">
                <a:ea typeface="宋体" pitchFamily="2" charset="-122"/>
              </a:rPr>
              <a:t>结点</a:t>
            </a:r>
            <a:r>
              <a:rPr lang="zh-CN" altLang="zh-CN" sz="2000" b="1" dirty="0">
                <a:ea typeface="宋体" pitchFamily="2" charset="-122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再执行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p=p-&gt;next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p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为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NULL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，遍历结束。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554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554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554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52400" y="1628800"/>
            <a:ext cx="8839200" cy="4968552"/>
          </a:xfrm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ea typeface="宋体" pitchFamily="2" charset="-122"/>
              </a:rPr>
              <a:t>  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1】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void  </a:t>
            </a:r>
            <a:r>
              <a:rPr lang="en-US" altLang="zh-CN" sz="2000" dirty="0" err="1" smtClean="0">
                <a:ea typeface="宋体" pitchFamily="2" charset="-122"/>
              </a:rPr>
              <a:t>TraverseList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L ) 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单向传递</a:t>
            </a:r>
            <a:endParaRPr lang="en-US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{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p=L-&gt;next;                         //p</a:t>
            </a:r>
            <a:r>
              <a:rPr lang="zh-CN" altLang="zh-CN" sz="2000" dirty="0" smtClean="0">
                <a:ea typeface="宋体" pitchFamily="2" charset="-122"/>
              </a:rPr>
              <a:t>指向第一个元素结点</a:t>
            </a: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while( p )                                         //while( p!=NULL )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{  </a:t>
            </a:r>
            <a:r>
              <a:rPr lang="en-US" altLang="zh-CN" sz="2000" dirty="0" err="1" smtClean="0">
                <a:ea typeface="宋体" pitchFamily="2" charset="-122"/>
              </a:rPr>
              <a:t>cout</a:t>
            </a:r>
            <a:r>
              <a:rPr lang="en-US" altLang="zh-CN" sz="2000" dirty="0" smtClean="0">
                <a:ea typeface="宋体" pitchFamily="2" charset="-122"/>
              </a:rPr>
              <a:t> &lt;&lt; p-&gt;data;   p=p-&gt;next;  } 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先访问，后移动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}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ea typeface="宋体" pitchFamily="2" charset="-122"/>
              </a:rPr>
              <a:t>  【</a:t>
            </a:r>
            <a:r>
              <a:rPr lang="zh-CN" altLang="en-US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2】</a:t>
            </a:r>
            <a:endParaRPr lang="zh-CN" altLang="zh-CN" sz="2000" b="1" dirty="0" smtClean="0">
              <a:ea typeface="宋体" pitchFamily="2" charset="-122"/>
            </a:endParaRP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void  </a:t>
            </a:r>
            <a:r>
              <a:rPr lang="en-US" altLang="zh-CN" sz="2000" dirty="0" err="1" smtClean="0">
                <a:ea typeface="宋体" pitchFamily="2" charset="-122"/>
              </a:rPr>
              <a:t>TraverseList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L ) </a:t>
            </a: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p=L;                                //p</a:t>
            </a:r>
            <a:r>
              <a:rPr lang="zh-CN" altLang="zh-CN" sz="2000" dirty="0" smtClean="0">
                <a:ea typeface="宋体" pitchFamily="2" charset="-122"/>
              </a:rPr>
              <a:t>指向头结点</a:t>
            </a: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while(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p-&gt;next </a:t>
            </a:r>
            <a:r>
              <a:rPr lang="en-US" altLang="zh-CN" sz="2000" dirty="0" smtClean="0">
                <a:ea typeface="宋体" pitchFamily="2" charset="-122"/>
              </a:rPr>
              <a:t>)                            //while(p-&gt;next !=NULL ) </a:t>
            </a: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{  p=p-&gt;next;   </a:t>
            </a:r>
            <a:r>
              <a:rPr lang="en-US" altLang="zh-CN" sz="2000" dirty="0" err="1" smtClean="0">
                <a:ea typeface="宋体" pitchFamily="2" charset="-122"/>
              </a:rPr>
              <a:t>cout</a:t>
            </a:r>
            <a:r>
              <a:rPr lang="en-US" altLang="zh-CN" sz="2000" dirty="0" smtClean="0">
                <a:ea typeface="宋体" pitchFamily="2" charset="-122"/>
              </a:rPr>
              <a:t> &lt;&lt; p-&gt;data;  }  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先移动，后访问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}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  </a:t>
            </a:r>
            <a:r>
              <a:rPr lang="zh-CN" altLang="en-US" sz="2000" dirty="0">
                <a:ea typeface="宋体" pitchFamily="2" charset="-122"/>
              </a:rPr>
              <a:t>时间复杂度</a:t>
            </a:r>
            <a:r>
              <a:rPr lang="en-US" altLang="zh-CN" sz="2000" dirty="0">
                <a:ea typeface="宋体" pitchFamily="2" charset="-122"/>
              </a:rPr>
              <a:t>O(n)</a:t>
            </a:r>
            <a:r>
              <a:rPr lang="zh-CN" altLang="zh-CN" sz="2000" dirty="0">
                <a:ea typeface="宋体" pitchFamily="2" charset="-122"/>
              </a:rPr>
              <a:t>，</a:t>
            </a:r>
            <a:r>
              <a:rPr lang="zh-CN" altLang="en-US" sz="2000" dirty="0">
                <a:ea typeface="宋体" pitchFamily="2" charset="-122"/>
              </a:rPr>
              <a:t>一层循环，</a:t>
            </a:r>
            <a:r>
              <a:rPr lang="zh-CN" altLang="zh-CN" sz="2000" dirty="0">
                <a:ea typeface="宋体" pitchFamily="2" charset="-122"/>
              </a:rPr>
              <a:t>遍历</a:t>
            </a:r>
            <a:r>
              <a:rPr lang="en-US" altLang="zh-CN" sz="2000" dirty="0">
                <a:ea typeface="宋体" pitchFamily="2" charset="-122"/>
              </a:rPr>
              <a:t>n</a:t>
            </a:r>
            <a:r>
              <a:rPr lang="zh-CN" altLang="zh-CN" sz="2000" dirty="0">
                <a:ea typeface="宋体" pitchFamily="2" charset="-122"/>
              </a:rPr>
              <a:t>个数据元素。</a:t>
            </a:r>
            <a:endParaRPr lang="en-US" altLang="zh-CN" sz="2000" dirty="0">
              <a:ea typeface="宋体" pitchFamily="2" charset="-122"/>
            </a:endParaRPr>
          </a:p>
          <a:p>
            <a:pPr marL="36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656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656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656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48111" y="1844824"/>
            <a:ext cx="8447777" cy="438914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遍历操作的用途：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     </a:t>
            </a:r>
            <a:r>
              <a:rPr lang="zh-CN" altLang="en-US" dirty="0" smtClean="0">
                <a:ea typeface="宋体" pitchFamily="2" charset="-122"/>
              </a:rPr>
              <a:t>在遍历链表的过程中，可以加入各种不同操作，例如，清空链表、求取表长、销毁链表、查找链表、插入结点、删除结点、统计结点个数、修改结点取值、修改结点指针、查找最大数据元素、查找最小数据元素等。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遍历操作是其他各种操作的基础，需要牢固掌握</a:t>
            </a:r>
            <a:r>
              <a:rPr lang="zh-CN" altLang="en-US" dirty="0" smtClean="0">
                <a:ea typeface="宋体" pitchFamily="2" charset="-122"/>
              </a:rPr>
              <a:t>，为算法设计打下基础。</a:t>
            </a:r>
            <a:r>
              <a:rPr lang="en-US" altLang="zh-CN" dirty="0" smtClean="0">
                <a:ea typeface="宋体" pitchFamily="2" charset="-122"/>
              </a:rPr>
              <a:t>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en-US" dirty="0" smtClean="0">
                <a:ea typeface="宋体" pitchFamily="2" charset="-122"/>
              </a:rPr>
              <a:t>顺序表多用</a:t>
            </a:r>
            <a:r>
              <a:rPr lang="en-US" altLang="zh-CN" dirty="0" smtClean="0">
                <a:ea typeface="宋体" pitchFamily="2" charset="-122"/>
              </a:rPr>
              <a:t>for</a:t>
            </a:r>
            <a:r>
              <a:rPr lang="zh-CN" altLang="en-US" dirty="0" smtClean="0">
                <a:ea typeface="宋体" pitchFamily="2" charset="-122"/>
              </a:rPr>
              <a:t>循环，而链表多用</a:t>
            </a:r>
            <a:r>
              <a:rPr lang="en-US" altLang="zh-CN" dirty="0" smtClean="0">
                <a:ea typeface="宋体" pitchFamily="2" charset="-122"/>
              </a:rPr>
              <a:t>while</a:t>
            </a:r>
            <a:r>
              <a:rPr lang="zh-CN" altLang="en-US" dirty="0" smtClean="0">
                <a:ea typeface="宋体" pitchFamily="2" charset="-122"/>
              </a:rPr>
              <a:t>循环。</a:t>
            </a:r>
            <a:r>
              <a:rPr lang="en-US" altLang="zh-CN" dirty="0" smtClean="0">
                <a:ea typeface="宋体" pitchFamily="2" charset="-122"/>
              </a:rPr>
              <a:t>     </a:t>
            </a:r>
          </a:p>
          <a:p>
            <a:pPr marL="0" inden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   </a:t>
            </a:r>
            <a:endParaRPr lang="zh-CN" altLang="zh-CN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554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554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554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51520" y="1675006"/>
            <a:ext cx="8352928" cy="864096"/>
          </a:xfrm>
        </p:spPr>
        <p:txBody>
          <a:bodyPr/>
          <a:lstStyle/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en-US" sz="2000" b="1" dirty="0" smtClean="0">
                <a:ea typeface="宋体" pitchFamily="2" charset="-122"/>
              </a:rPr>
              <a:t>遍历操作的应用</a:t>
            </a:r>
            <a:r>
              <a:rPr lang="en-US" altLang="zh-CN" sz="2000" b="1" dirty="0" smtClean="0">
                <a:ea typeface="宋体" pitchFamily="2" charset="-122"/>
              </a:rPr>
              <a:t>——</a:t>
            </a:r>
            <a:r>
              <a:rPr lang="zh-CN" altLang="en-US" sz="2000" b="1" dirty="0" smtClean="0">
                <a:ea typeface="宋体" pitchFamily="2" charset="-122"/>
              </a:rPr>
              <a:t>求链表中最大值的结点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 smtClean="0">
                <a:ea typeface="宋体" pitchFamily="2" charset="-122"/>
              </a:rPr>
              <a:t>遍历</a:t>
            </a:r>
            <a:r>
              <a:rPr lang="zh-CN" altLang="en-US" sz="2000" b="1" dirty="0">
                <a:ea typeface="宋体" pitchFamily="2" charset="-122"/>
              </a:rPr>
              <a:t>链表</a:t>
            </a:r>
            <a:r>
              <a:rPr lang="zh-CN" altLang="en-US" sz="2000" b="1" dirty="0" smtClean="0">
                <a:ea typeface="宋体" pitchFamily="2" charset="-122"/>
              </a:rPr>
              <a:t>，假定第一元素最大，逐个比较，得到取值最大的元素。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sp>
        <p:nvSpPr>
          <p:cNvPr id="20" name="Rectangle 148"/>
          <p:cNvSpPr txBox="1">
            <a:spLocks noChangeArrowheads="1"/>
          </p:cNvSpPr>
          <p:nvPr/>
        </p:nvSpPr>
        <p:spPr bwMode="auto">
          <a:xfrm>
            <a:off x="251520" y="2636912"/>
            <a:ext cx="835292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dirty="0">
                <a:ea typeface="宋体" pitchFamily="2" charset="-122"/>
              </a:rPr>
              <a:t>【</a:t>
            </a:r>
            <a:r>
              <a:rPr lang="zh-CN" altLang="en-US" sz="2000" b="1" dirty="0">
                <a:ea typeface="宋体" pitchFamily="2" charset="-122"/>
              </a:rPr>
              <a:t>算法描述</a:t>
            </a:r>
            <a:r>
              <a:rPr lang="en-US" altLang="zh-CN" sz="2000" b="1" dirty="0">
                <a:ea typeface="宋体" pitchFamily="2" charset="-122"/>
              </a:rPr>
              <a:t>】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ElemType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>
                <a:ea typeface="宋体" pitchFamily="2" charset="-122"/>
              </a:rPr>
              <a:t>MaxElem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L )          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{ 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 p=L-&gt;next,  max=p ;    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 smtClean="0">
                <a:ea typeface="宋体" pitchFamily="2" charset="-122"/>
              </a:rPr>
              <a:t>      </a:t>
            </a:r>
            <a:r>
              <a:rPr lang="en-US" altLang="zh-CN" sz="2000" dirty="0" smtClean="0">
                <a:ea typeface="宋体" pitchFamily="2" charset="-122"/>
              </a:rPr>
              <a:t>while( p )                                     //while( p!=NULL )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{       if( max-&gt;data &lt; p -&gt;data )  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                    max=p;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	      p=p-&gt;next;                         // </a:t>
            </a:r>
            <a:r>
              <a:rPr lang="zh-CN" altLang="en-US" sz="2000" dirty="0" smtClean="0">
                <a:ea typeface="宋体" pitchFamily="2" charset="-122"/>
              </a:rPr>
              <a:t>移动指针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}  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/>
              <a:t>     return   </a:t>
            </a:r>
            <a:r>
              <a:rPr lang="en-US" altLang="zh-CN" sz="2000" dirty="0" smtClean="0">
                <a:solidFill>
                  <a:srgbClr val="FF0000"/>
                </a:solidFill>
              </a:rPr>
              <a:t>max-</a:t>
            </a:r>
            <a:r>
              <a:rPr lang="en-US" altLang="zh-CN" sz="2000" dirty="0">
                <a:solidFill>
                  <a:srgbClr val="FF0000"/>
                </a:solidFill>
              </a:rPr>
              <a:t>&gt;data</a:t>
            </a:r>
            <a:r>
              <a:rPr lang="en-US" altLang="zh-CN" sz="2000" dirty="0"/>
              <a:t>;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}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实验作业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】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求取链表中最小值的结点。</a:t>
            </a:r>
            <a:endParaRPr lang="zh-CN" altLang="zh-CN" sz="2000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5274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554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554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554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51520" y="1675006"/>
            <a:ext cx="7760060" cy="3012016"/>
          </a:xfrm>
        </p:spPr>
        <p:txBody>
          <a:bodyPr/>
          <a:lstStyle/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ea typeface="宋体" pitchFamily="2" charset="-122"/>
              </a:rPr>
              <a:t>  【</a:t>
            </a:r>
            <a:r>
              <a:rPr lang="zh-CN" altLang="en-US" sz="2000" b="1" dirty="0" smtClean="0">
                <a:ea typeface="宋体" pitchFamily="2" charset="-122"/>
              </a:rPr>
              <a:t>遍历操作的应用</a:t>
            </a:r>
            <a:r>
              <a:rPr lang="en-US" altLang="zh-CN" sz="2000" b="1" dirty="0" smtClean="0">
                <a:ea typeface="宋体" pitchFamily="2" charset="-122"/>
              </a:rPr>
              <a:t>——</a:t>
            </a:r>
            <a:r>
              <a:rPr lang="zh-CN" altLang="en-US" sz="2000" b="1" dirty="0" smtClean="0">
                <a:ea typeface="宋体" pitchFamily="2" charset="-122"/>
              </a:rPr>
              <a:t>查看结点结构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void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NodeTexture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L </a:t>
            </a:r>
            <a:r>
              <a:rPr lang="en-US" altLang="zh-CN" sz="2000" dirty="0">
                <a:ea typeface="宋体" pitchFamily="2" charset="-122"/>
              </a:rPr>
              <a:t>)          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{   </a:t>
            </a:r>
            <a:r>
              <a:rPr lang="en-US" altLang="zh-CN" sz="2000" dirty="0" err="1">
                <a:ea typeface="宋体" pitchFamily="2" charset="-122"/>
              </a:rPr>
              <a:t>LinkList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p=L;                       //p</a:t>
            </a:r>
            <a:r>
              <a:rPr lang="zh-CN" altLang="en-US" sz="2000" dirty="0">
                <a:ea typeface="宋体" pitchFamily="2" charset="-122"/>
              </a:rPr>
              <a:t>指向头结点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ea typeface="宋体" pitchFamily="2" charset="-122"/>
              </a:rPr>
              <a:t>     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while</a:t>
            </a:r>
            <a:r>
              <a:rPr lang="en-US" altLang="zh-CN" sz="2000" dirty="0">
                <a:ea typeface="宋体" pitchFamily="2" charset="-122"/>
              </a:rPr>
              <a:t>( p )                           </a:t>
            </a:r>
            <a:r>
              <a:rPr lang="en-US" altLang="zh-CN" sz="2000" dirty="0" smtClean="0">
                <a:ea typeface="宋体" pitchFamily="2" charset="-122"/>
              </a:rPr>
              <a:t>   //</a:t>
            </a:r>
            <a:r>
              <a:rPr lang="en-US" altLang="zh-CN" sz="2000" dirty="0">
                <a:ea typeface="宋体" pitchFamily="2" charset="-122"/>
              </a:rPr>
              <a:t>while( p!=NULL )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 {      </a:t>
            </a:r>
            <a:r>
              <a:rPr lang="en-US" altLang="zh-CN" sz="2000" dirty="0" err="1" smtClean="0">
                <a:ea typeface="宋体" pitchFamily="2" charset="-122"/>
              </a:rPr>
              <a:t>cout</a:t>
            </a:r>
            <a:r>
              <a:rPr lang="en-US" altLang="zh-CN" sz="2000" dirty="0">
                <a:ea typeface="宋体" pitchFamily="2" charset="-122"/>
              </a:rPr>
              <a:t>&lt;&lt;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p</a:t>
            </a:r>
            <a:r>
              <a:rPr lang="en-US" altLang="zh-CN" sz="2000" dirty="0">
                <a:ea typeface="宋体" pitchFamily="2" charset="-122"/>
              </a:rPr>
              <a:t> &lt;&lt;"  </a:t>
            </a:r>
            <a:r>
              <a:rPr lang="en-US" altLang="zh-CN" sz="2000" dirty="0" smtClean="0">
                <a:ea typeface="宋体" pitchFamily="2" charset="-122"/>
              </a:rPr>
              <a:t>"&lt;&lt;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p-&gt;data</a:t>
            </a:r>
            <a:r>
              <a:rPr lang="en-US" altLang="zh-CN" sz="2000" dirty="0">
                <a:ea typeface="宋体" pitchFamily="2" charset="-122"/>
              </a:rPr>
              <a:t>&lt;&lt;" </a:t>
            </a:r>
            <a:r>
              <a:rPr lang="en-US" altLang="zh-CN" sz="2000" dirty="0" smtClean="0">
                <a:ea typeface="宋体" pitchFamily="2" charset="-122"/>
              </a:rPr>
              <a:t>"&lt;&lt;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p -&gt;next</a:t>
            </a:r>
            <a:r>
              <a:rPr lang="en-US" altLang="zh-CN" sz="2000" dirty="0">
                <a:ea typeface="宋体" pitchFamily="2" charset="-122"/>
              </a:rPr>
              <a:t>&lt;&lt;</a:t>
            </a:r>
            <a:r>
              <a:rPr lang="en-US" altLang="zh-CN" sz="2000" dirty="0" err="1">
                <a:ea typeface="宋体" pitchFamily="2" charset="-122"/>
              </a:rPr>
              <a:t>endl</a:t>
            </a:r>
            <a:r>
              <a:rPr lang="en-US" altLang="zh-CN" sz="2000" dirty="0">
                <a:ea typeface="宋体" pitchFamily="2" charset="-122"/>
              </a:rPr>
              <a:t>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     p=p-</a:t>
            </a:r>
            <a:r>
              <a:rPr lang="en-US" altLang="zh-CN" sz="2000" dirty="0">
                <a:ea typeface="宋体" pitchFamily="2" charset="-122"/>
              </a:rPr>
              <a:t>&gt;next;                    // </a:t>
            </a:r>
            <a:r>
              <a:rPr lang="zh-CN" altLang="en-US" sz="2000" dirty="0">
                <a:ea typeface="宋体" pitchFamily="2" charset="-122"/>
              </a:rPr>
              <a:t>先输出，后移动指针</a:t>
            </a:r>
            <a:r>
              <a:rPr lang="en-US" altLang="zh-CN" sz="2000" dirty="0">
                <a:ea typeface="宋体" pitchFamily="2" charset="-122"/>
              </a:rPr>
              <a:t>p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}  </a:t>
            </a:r>
            <a:endParaRPr lang="en-US" altLang="zh-CN" sz="2000" dirty="0">
              <a:ea typeface="宋体" pitchFamily="2" charset="-122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}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940305" y="4687022"/>
            <a:ext cx="2478262" cy="522334"/>
            <a:chOff x="2537096" y="5445224"/>
            <a:chExt cx="2478262" cy="522334"/>
          </a:xfrm>
        </p:grpSpPr>
        <p:grpSp>
          <p:nvGrpSpPr>
            <p:cNvPr id="14" name="组合 13"/>
            <p:cNvGrpSpPr/>
            <p:nvPr/>
          </p:nvGrpSpPr>
          <p:grpSpPr>
            <a:xfrm>
              <a:off x="2893284" y="5505893"/>
              <a:ext cx="2122074" cy="461665"/>
              <a:chOff x="4482339" y="2204864"/>
              <a:chExt cx="2122074" cy="461665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004048" y="2204864"/>
                <a:ext cx="1600365" cy="461665"/>
                <a:chOff x="5004048" y="2204864"/>
                <a:chExt cx="1600365" cy="461665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5004048" y="2204864"/>
                  <a:ext cx="696024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r>
                    <a:rPr lang="en-US" altLang="zh-CN" sz="2400" dirty="0" smtClean="0"/>
                    <a:t> #   </a:t>
                  </a:r>
                  <a:endParaRPr lang="zh-CN" altLang="en-US" sz="24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701602" y="2204864"/>
                  <a:ext cx="90281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r>
                    <a:rPr lang="zh-CN" altLang="en-US" sz="2400" b="1" dirty="0" smtClean="0"/>
                    <a:t> </a:t>
                  </a:r>
                  <a:r>
                    <a:rPr lang="en-US" altLang="zh-CN" sz="2400" b="1" dirty="0" smtClean="0"/>
                    <a:t>next</a:t>
                  </a:r>
                  <a:endParaRPr lang="zh-CN" altLang="en-US" sz="2400" dirty="0"/>
                </a:p>
              </p:txBody>
            </p:sp>
          </p:grpSp>
          <p:cxnSp>
            <p:nvCxnSpPr>
              <p:cNvPr id="17" name="直接箭头连接符 16"/>
              <p:cNvCxnSpPr/>
              <p:nvPr/>
            </p:nvCxnSpPr>
            <p:spPr>
              <a:xfrm>
                <a:off x="4482339" y="243569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537096" y="544522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</a:t>
              </a:r>
              <a:endParaRPr lang="zh-CN" altLang="en-US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67744" y="5373216"/>
            <a:ext cx="3788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0x00382F38    #    0x00380898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0x00380898  </a:t>
            </a:r>
            <a:r>
              <a:rPr lang="en-US" altLang="zh-CN" sz="2000" dirty="0" smtClean="0">
                <a:solidFill>
                  <a:srgbClr val="C00000"/>
                </a:solidFill>
              </a:rPr>
              <a:t>  A    0x00380860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0x00380860  </a:t>
            </a:r>
            <a:r>
              <a:rPr lang="en-US" altLang="zh-CN" sz="2000" dirty="0" smtClean="0">
                <a:solidFill>
                  <a:srgbClr val="C00000"/>
                </a:solidFill>
              </a:rPr>
              <a:t>  B    0x00382FE0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0x00382FE0  </a:t>
            </a:r>
            <a:r>
              <a:rPr lang="en-US" altLang="zh-CN" sz="2000" dirty="0" smtClean="0">
                <a:solidFill>
                  <a:srgbClr val="C00000"/>
                </a:solidFill>
              </a:rPr>
              <a:t>  C   0x00382FA8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40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294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2296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ea typeface="宋体" pitchFamily="2" charset="-122"/>
              </a:rPr>
              <a:t>2.3   </a:t>
            </a:r>
            <a:r>
              <a:rPr lang="zh-CN" altLang="zh-CN" sz="3200" b="1" dirty="0" smtClean="0">
                <a:ea typeface="宋体" pitchFamily="2" charset="-122"/>
              </a:rPr>
              <a:t>线性表的类型定义</a:t>
            </a:r>
          </a:p>
        </p:txBody>
      </p:sp>
      <p:sp>
        <p:nvSpPr>
          <p:cNvPr id="922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578278" y="3429000"/>
            <a:ext cx="7632847" cy="2880320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元素序号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sz="2000" dirty="0" smtClean="0">
                <a:ea typeface="宋体" pitchFamily="2" charset="-122"/>
              </a:rPr>
              <a:t>数据元素序号从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开始</a:t>
            </a:r>
            <a:r>
              <a:rPr lang="zh-CN" altLang="zh-CN" sz="2000" dirty="0">
                <a:ea typeface="宋体" pitchFamily="2" charset="-122"/>
              </a:rPr>
              <a:t>编号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为第一个数据元素，</a:t>
            </a:r>
            <a:r>
              <a:rPr lang="en-US" altLang="zh-CN" sz="2000" dirty="0" smtClean="0">
                <a:ea typeface="宋体" pitchFamily="2" charset="-122"/>
              </a:rPr>
              <a:t> a</a:t>
            </a:r>
            <a:r>
              <a:rPr lang="en-US" altLang="zh-CN" sz="2000" baseline="-25000" dirty="0" smtClean="0">
                <a:ea typeface="宋体" pitchFamily="2" charset="-122"/>
              </a:rPr>
              <a:t>n</a:t>
            </a:r>
            <a:r>
              <a:rPr lang="zh-CN" sz="2000" dirty="0" smtClean="0">
                <a:ea typeface="宋体" pitchFamily="2" charset="-122"/>
              </a:rPr>
              <a:t>为最后一个数据元素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en-US" altLang="zh-CN" sz="2000" dirty="0" err="1" smtClean="0">
                <a:ea typeface="宋体" pitchFamily="2" charset="-122"/>
              </a:rPr>
              <a:t>a</a:t>
            </a:r>
            <a:r>
              <a:rPr lang="en-US" altLang="zh-CN" sz="2000" baseline="-25000" dirty="0" err="1" smtClean="0">
                <a:ea typeface="宋体" pitchFamily="2" charset="-122"/>
              </a:rPr>
              <a:t>i</a:t>
            </a:r>
            <a:r>
              <a:rPr lang="en-US" altLang="zh-CN" sz="2000" baseline="-25000" dirty="0" smtClean="0">
                <a:ea typeface="宋体" pitchFamily="2" charset="-122"/>
              </a:rPr>
              <a:t>  </a:t>
            </a:r>
            <a:r>
              <a:rPr lang="zh-CN" altLang="en-US" sz="2000" dirty="0" smtClean="0">
                <a:ea typeface="宋体" pitchFamily="2" charset="-122"/>
              </a:rPr>
              <a:t>为第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en-US" sz="2000" dirty="0" smtClean="0">
                <a:ea typeface="宋体" pitchFamily="2" charset="-122"/>
              </a:rPr>
              <a:t>个数据元素，中间某个元素</a:t>
            </a:r>
            <a:r>
              <a:rPr lang="zh-CN" sz="2000" dirty="0" smtClean="0">
                <a:ea typeface="宋体" pitchFamily="2" charset="-122"/>
              </a:rPr>
              <a:t>。</a:t>
            </a: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直接后继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简称后继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)</a:t>
            </a:r>
            <a:r>
              <a:rPr lang="zh-CN" sz="2000" dirty="0" smtClean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sz="2000" dirty="0" smtClean="0">
                <a:ea typeface="宋体" pitchFamily="2" charset="-122"/>
              </a:rPr>
              <a:t>从前向后，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zh-CN" sz="2000" dirty="0" smtClean="0">
                <a:ea typeface="宋体" pitchFamily="2" charset="-122"/>
              </a:rPr>
              <a:t>的后继是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zh-CN" sz="2000" dirty="0" smtClean="0">
                <a:ea typeface="宋体" pitchFamily="2" charset="-122"/>
              </a:rPr>
              <a:t>， 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zh-CN" sz="2000" dirty="0" smtClean="0">
                <a:ea typeface="宋体" pitchFamily="2" charset="-122"/>
              </a:rPr>
              <a:t>的后继是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3</a:t>
            </a:r>
            <a:r>
              <a:rPr lang="zh-CN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…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n</a:t>
            </a:r>
            <a:r>
              <a:rPr lang="zh-CN" sz="2000" dirty="0" smtClean="0">
                <a:ea typeface="宋体" pitchFamily="2" charset="-122"/>
              </a:rPr>
              <a:t>没有后继。一般</a:t>
            </a:r>
            <a:r>
              <a:rPr lang="zh-CN" altLang="en-US" sz="2000" dirty="0" smtClean="0">
                <a:ea typeface="宋体" pitchFamily="2" charset="-122"/>
              </a:rPr>
              <a:t>情况</a:t>
            </a:r>
            <a:r>
              <a:rPr lang="zh-CN" sz="2000" dirty="0" smtClean="0">
                <a:ea typeface="宋体" pitchFamily="2" charset="-122"/>
              </a:rPr>
              <a:t>：</a:t>
            </a:r>
            <a:r>
              <a:rPr lang="en-US" altLang="zh-CN" sz="2000" dirty="0" err="1" smtClean="0">
                <a:ea typeface="宋体" pitchFamily="2" charset="-122"/>
              </a:rPr>
              <a:t>a</a:t>
            </a:r>
            <a:r>
              <a:rPr lang="en-US" altLang="zh-CN" sz="2000" baseline="-25000" dirty="0" err="1" smtClean="0">
                <a:ea typeface="宋体" pitchFamily="2" charset="-122"/>
              </a:rPr>
              <a:t>i</a:t>
            </a:r>
            <a:r>
              <a:rPr lang="zh-CN" sz="2000" dirty="0" smtClean="0">
                <a:ea typeface="宋体" pitchFamily="2" charset="-122"/>
              </a:rPr>
              <a:t>的后继是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ea typeface="宋体" pitchFamily="2" charset="-122"/>
              </a:rPr>
              <a:t>i+1</a:t>
            </a:r>
            <a:r>
              <a:rPr lang="en-US" altLang="zh-CN" sz="2000" dirty="0" smtClean="0">
                <a:ea typeface="宋体" pitchFamily="2" charset="-122"/>
              </a:rPr>
              <a:t>(1</a:t>
            </a:r>
            <a:r>
              <a:rPr lang="zh-CN" altLang="zh-CN" sz="2000" dirty="0" smtClean="0">
                <a:ea typeface="宋体" pitchFamily="2" charset="-122"/>
              </a:rPr>
              <a:t>≤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zh-CN" sz="2000" dirty="0" smtClean="0">
                <a:ea typeface="宋体" pitchFamily="2" charset="-122"/>
              </a:rPr>
              <a:t>≤</a:t>
            </a:r>
            <a:r>
              <a:rPr lang="en-US" altLang="zh-CN" sz="2000" dirty="0" smtClean="0">
                <a:ea typeface="宋体" pitchFamily="2" charset="-122"/>
              </a:rPr>
              <a:t>n-1)</a:t>
            </a:r>
            <a:r>
              <a:rPr lang="zh-CN" sz="2000" dirty="0" smtClean="0">
                <a:ea typeface="宋体" pitchFamily="2" charset="-122"/>
              </a:rPr>
              <a:t>。</a:t>
            </a:r>
          </a:p>
          <a:p>
            <a:pPr marL="18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直接前驱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zh-CN" sz="2000" b="1" dirty="0" smtClean="0">
                <a:solidFill>
                  <a:srgbClr val="C00000"/>
                </a:solidFill>
                <a:ea typeface="宋体" pitchFamily="2" charset="-122"/>
              </a:rPr>
              <a:t>简称前驱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)</a:t>
            </a:r>
            <a:r>
              <a:rPr lang="zh-CN" sz="2000" dirty="0" smtClean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sz="2000" spc="-100" dirty="0" smtClean="0">
                <a:ea typeface="宋体" pitchFamily="2" charset="-122"/>
              </a:rPr>
              <a:t>从后先前，</a:t>
            </a:r>
            <a:r>
              <a:rPr lang="en-US" altLang="zh-CN" sz="2000" spc="-100" dirty="0" smtClean="0">
                <a:ea typeface="宋体" pitchFamily="2" charset="-122"/>
              </a:rPr>
              <a:t>a</a:t>
            </a:r>
            <a:r>
              <a:rPr lang="en-US" altLang="zh-CN" sz="2000" spc="-100" baseline="-25000" dirty="0" smtClean="0">
                <a:ea typeface="宋体" pitchFamily="2" charset="-122"/>
              </a:rPr>
              <a:t>n</a:t>
            </a:r>
            <a:r>
              <a:rPr lang="zh-CN" sz="2000" spc="-100" dirty="0" smtClean="0">
                <a:ea typeface="宋体" pitchFamily="2" charset="-122"/>
              </a:rPr>
              <a:t>的前驱是</a:t>
            </a:r>
            <a:r>
              <a:rPr lang="en-US" altLang="zh-CN" sz="2000" spc="-100" dirty="0" smtClean="0">
                <a:ea typeface="宋体" pitchFamily="2" charset="-122"/>
              </a:rPr>
              <a:t>a</a:t>
            </a:r>
            <a:r>
              <a:rPr lang="en-US" altLang="zh-CN" sz="2000" spc="-100" baseline="-25000" dirty="0" smtClean="0">
                <a:ea typeface="宋体" pitchFamily="2" charset="-122"/>
              </a:rPr>
              <a:t>n-1</a:t>
            </a:r>
            <a:r>
              <a:rPr lang="zh-CN" sz="2000" spc="-100" dirty="0" smtClean="0">
                <a:ea typeface="宋体" pitchFamily="2" charset="-122"/>
              </a:rPr>
              <a:t>，</a:t>
            </a:r>
            <a:r>
              <a:rPr lang="en-US" altLang="zh-CN" sz="2000" spc="-100" dirty="0" smtClean="0">
                <a:ea typeface="宋体" pitchFamily="2" charset="-122"/>
              </a:rPr>
              <a:t>a</a:t>
            </a:r>
            <a:r>
              <a:rPr lang="en-US" altLang="zh-CN" sz="2000" spc="-100" baseline="-25000" dirty="0" smtClean="0">
                <a:ea typeface="宋体" pitchFamily="2" charset="-122"/>
              </a:rPr>
              <a:t>n-1</a:t>
            </a:r>
            <a:r>
              <a:rPr lang="zh-CN" sz="2000" spc="-100" dirty="0" smtClean="0">
                <a:ea typeface="宋体" pitchFamily="2" charset="-122"/>
              </a:rPr>
              <a:t>的直接前驱是</a:t>
            </a:r>
            <a:r>
              <a:rPr lang="en-US" altLang="zh-CN" sz="2000" spc="-100" dirty="0" smtClean="0">
                <a:ea typeface="宋体" pitchFamily="2" charset="-122"/>
              </a:rPr>
              <a:t>a</a:t>
            </a:r>
            <a:r>
              <a:rPr lang="en-US" altLang="zh-CN" sz="2000" spc="-100" baseline="-25000" dirty="0" smtClean="0">
                <a:ea typeface="宋体" pitchFamily="2" charset="-122"/>
              </a:rPr>
              <a:t>n-2</a:t>
            </a:r>
            <a:r>
              <a:rPr lang="zh-CN" sz="2000" spc="-100" dirty="0" smtClean="0">
                <a:ea typeface="宋体" pitchFamily="2" charset="-122"/>
              </a:rPr>
              <a:t>，</a:t>
            </a:r>
            <a:r>
              <a:rPr lang="en-US" altLang="zh-CN" sz="2000" spc="-100" dirty="0" smtClean="0">
                <a:ea typeface="宋体" pitchFamily="2" charset="-122"/>
              </a:rPr>
              <a:t>…</a:t>
            </a:r>
            <a:r>
              <a:rPr lang="zh-CN" altLang="en-US" sz="2000" spc="-100" dirty="0" smtClean="0">
                <a:ea typeface="宋体" pitchFamily="2" charset="-122"/>
              </a:rPr>
              <a:t>，</a:t>
            </a:r>
            <a:r>
              <a:rPr lang="en-US" altLang="zh-CN" sz="2000" spc="-100" dirty="0" smtClean="0">
                <a:ea typeface="宋体" pitchFamily="2" charset="-122"/>
              </a:rPr>
              <a:t>a</a:t>
            </a:r>
            <a:r>
              <a:rPr lang="en-US" altLang="zh-CN" sz="2000" spc="-100" baseline="-25000" dirty="0" smtClean="0">
                <a:ea typeface="宋体" pitchFamily="2" charset="-122"/>
              </a:rPr>
              <a:t>1</a:t>
            </a:r>
            <a:r>
              <a:rPr lang="zh-CN" sz="2000" spc="-100" dirty="0" smtClean="0">
                <a:ea typeface="宋体" pitchFamily="2" charset="-122"/>
              </a:rPr>
              <a:t>没有前驱。一般：</a:t>
            </a:r>
            <a:r>
              <a:rPr lang="en-US" altLang="zh-CN" sz="2000" spc="-100" dirty="0" err="1" smtClean="0">
                <a:ea typeface="宋体" pitchFamily="2" charset="-122"/>
              </a:rPr>
              <a:t>a</a:t>
            </a:r>
            <a:r>
              <a:rPr lang="en-US" altLang="zh-CN" sz="2000" spc="-100" baseline="-25000" dirty="0" err="1" smtClean="0">
                <a:ea typeface="宋体" pitchFamily="2" charset="-122"/>
              </a:rPr>
              <a:t>i</a:t>
            </a:r>
            <a:r>
              <a:rPr lang="zh-CN" sz="2000" spc="-100" dirty="0" smtClean="0">
                <a:ea typeface="宋体" pitchFamily="2" charset="-122"/>
              </a:rPr>
              <a:t>的前驱是</a:t>
            </a:r>
            <a:r>
              <a:rPr lang="en-US" altLang="zh-CN" sz="2000" spc="-100" dirty="0" smtClean="0">
                <a:ea typeface="宋体" pitchFamily="2" charset="-122"/>
              </a:rPr>
              <a:t>a</a:t>
            </a:r>
            <a:r>
              <a:rPr lang="en-US" altLang="zh-CN" sz="2000" spc="-100" baseline="-25000" dirty="0" smtClean="0">
                <a:ea typeface="宋体" pitchFamily="2" charset="-122"/>
              </a:rPr>
              <a:t>i-1</a:t>
            </a:r>
            <a:r>
              <a:rPr lang="en-US" altLang="zh-CN" sz="2000" spc="-100" dirty="0" smtClean="0">
                <a:ea typeface="宋体" pitchFamily="2" charset="-122"/>
              </a:rPr>
              <a:t>(2</a:t>
            </a:r>
            <a:r>
              <a:rPr lang="zh-CN" altLang="zh-CN" sz="2000" spc="-100" dirty="0" smtClean="0">
                <a:ea typeface="宋体" pitchFamily="2" charset="-122"/>
              </a:rPr>
              <a:t>≤</a:t>
            </a:r>
            <a:r>
              <a:rPr lang="en-US" altLang="zh-CN" sz="2000" spc="-100" dirty="0" smtClean="0">
                <a:ea typeface="宋体" pitchFamily="2" charset="-122"/>
              </a:rPr>
              <a:t>i</a:t>
            </a:r>
            <a:r>
              <a:rPr lang="zh-CN" altLang="zh-CN" sz="2000" spc="-100" dirty="0" smtClean="0">
                <a:ea typeface="宋体" pitchFamily="2" charset="-122"/>
              </a:rPr>
              <a:t>≤</a:t>
            </a:r>
            <a:r>
              <a:rPr lang="en-US" altLang="zh-CN" sz="2000" spc="-100" dirty="0" smtClean="0">
                <a:ea typeface="宋体" pitchFamily="2" charset="-122"/>
              </a:rPr>
              <a:t>n)</a:t>
            </a:r>
            <a:r>
              <a:rPr lang="zh-CN" sz="2000" spc="-100" dirty="0" smtClean="0">
                <a:ea typeface="宋体" pitchFamily="2" charset="-122"/>
              </a:rPr>
              <a:t>。</a:t>
            </a:r>
            <a:endParaRPr lang="zh-CN" altLang="en-US" sz="2000" spc="-100" dirty="0" smtClean="0">
              <a:ea typeface="宋体" pitchFamily="2" charset="-122"/>
            </a:endParaRPr>
          </a:p>
        </p:txBody>
      </p:sp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196850" y="1196751"/>
            <a:ext cx="8750300" cy="4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.1  线性表的基本概念</a:t>
            </a:r>
            <a:r>
              <a:rPr lang="en-US" altLang="zh-CN" sz="2800" dirty="0" smtClean="0">
                <a:ea typeface="宋体" pitchFamily="2" charset="-122"/>
              </a:rPr>
              <a:t>  </a:t>
            </a:r>
            <a:endParaRPr lang="zh-CN" sz="28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3" y="2163870"/>
            <a:ext cx="7200000" cy="104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7590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7592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3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554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62197" y="1592945"/>
            <a:ext cx="8458275" cy="4860391"/>
          </a:xfrm>
        </p:spPr>
        <p:txBody>
          <a:bodyPr/>
          <a:lstStyle/>
          <a:p>
            <a:pPr marL="0" indent="0">
              <a:lnSpc>
                <a:spcPts val="3300"/>
              </a:lnSpc>
              <a:buFontTx/>
              <a:buNone/>
              <a:defRPr/>
            </a:pPr>
            <a:r>
              <a:rPr lang="zh-CN" altLang="zh-CN" b="1" dirty="0" smtClean="0">
                <a:ea typeface="宋体" pitchFamily="2" charset="-122"/>
              </a:rPr>
              <a:t>三、链表判空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   【</a:t>
            </a:r>
            <a:r>
              <a:rPr lang="zh-CN" altLang="zh-CN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en-US" altLang="zh-CN" sz="2000" b="1" dirty="0" smtClean="0">
                <a:ea typeface="宋体" pitchFamily="2" charset="-122"/>
              </a:rPr>
              <a:t>    </a:t>
            </a:r>
            <a:r>
              <a:rPr lang="zh-CN" altLang="zh-CN" sz="2000" dirty="0" smtClean="0">
                <a:ea typeface="宋体" pitchFamily="2" charset="-122"/>
              </a:rPr>
              <a:t>判断头结点的指针域是否为空，</a:t>
            </a:r>
            <a:r>
              <a:rPr lang="zh-CN" altLang="en-US" sz="2000" dirty="0" smtClean="0">
                <a:ea typeface="宋体" pitchFamily="2" charset="-122"/>
              </a:rPr>
              <a:t>如果</a:t>
            </a:r>
            <a:r>
              <a:rPr lang="en-US" altLang="zh-CN" sz="2000" dirty="0">
                <a:ea typeface="宋体" pitchFamily="2" charset="-122"/>
              </a:rPr>
              <a:t>L-&gt;next</a:t>
            </a:r>
            <a:r>
              <a:rPr lang="zh-CN" altLang="en-US" sz="2000" dirty="0" smtClean="0">
                <a:ea typeface="宋体" pitchFamily="2" charset="-122"/>
              </a:rPr>
              <a:t>为</a:t>
            </a:r>
            <a:r>
              <a:rPr lang="zh-CN" altLang="zh-CN" sz="2000" dirty="0" smtClean="0">
                <a:ea typeface="宋体" pitchFamily="2" charset="-122"/>
              </a:rPr>
              <a:t>空则链表空</a:t>
            </a:r>
            <a:r>
              <a:rPr lang="zh-CN" altLang="en-US" sz="2000" dirty="0" smtClean="0">
                <a:ea typeface="宋体" pitchFamily="2" charset="-122"/>
              </a:rPr>
              <a:t>，函数返回</a:t>
            </a:r>
            <a:r>
              <a:rPr lang="en-US" altLang="zh-CN" sz="2000" dirty="0" smtClean="0">
                <a:ea typeface="宋体" pitchFamily="2" charset="-122"/>
              </a:rPr>
              <a:t>TRUE</a:t>
            </a:r>
            <a:r>
              <a:rPr lang="zh-CN" altLang="en-US" sz="2000" dirty="0" smtClean="0">
                <a:ea typeface="宋体" pitchFamily="2" charset="-122"/>
              </a:rPr>
              <a:t>，否则函数返回</a:t>
            </a:r>
            <a:r>
              <a:rPr lang="en-US" altLang="zh-CN" sz="2000" dirty="0" smtClean="0">
                <a:ea typeface="宋体" pitchFamily="2" charset="-122"/>
              </a:rPr>
              <a:t>FALSE</a:t>
            </a:r>
            <a:r>
              <a:rPr lang="zh-CN" altLang="zh-CN" sz="2000" dirty="0" smtClean="0">
                <a:ea typeface="宋体" pitchFamily="2" charset="-122"/>
              </a:rPr>
              <a:t>。</a:t>
            </a: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zh-CN" altLang="zh-CN" sz="2000" dirty="0" smtClean="0">
              <a:ea typeface="宋体" pitchFamily="2" charset="-122"/>
            </a:endParaRPr>
          </a:p>
          <a:p>
            <a:pPr marL="288000" indent="0">
              <a:lnSpc>
                <a:spcPts val="31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Status  </a:t>
            </a:r>
            <a:r>
              <a:rPr lang="en-US" altLang="zh-CN" sz="2000" dirty="0" err="1">
                <a:ea typeface="宋体" pitchFamily="2" charset="-122"/>
              </a:rPr>
              <a:t>ListEmpty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LinkList</a:t>
            </a:r>
            <a:r>
              <a:rPr lang="en-US" altLang="zh-CN" sz="2000" dirty="0">
                <a:ea typeface="宋体" pitchFamily="2" charset="-122"/>
              </a:rPr>
              <a:t>  L)  //</a:t>
            </a:r>
            <a:r>
              <a:rPr lang="zh-CN" altLang="en-US" sz="2000" dirty="0">
                <a:ea typeface="宋体" pitchFamily="2" charset="-122"/>
              </a:rPr>
              <a:t>单向传递</a:t>
            </a:r>
            <a:endParaRPr lang="zh-CN" altLang="zh-CN" sz="2000" dirty="0">
              <a:ea typeface="宋体" pitchFamily="2" charset="-122"/>
            </a:endParaRPr>
          </a:p>
          <a:p>
            <a:pPr marL="288000" indent="0">
              <a:lnSpc>
                <a:spcPts val="31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{   if( L-&gt;next )   return  FALSE;     // if(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L-&gt;next != NULL)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 marL="288000" indent="0">
              <a:lnSpc>
                <a:spcPts val="31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else               return  TRUE;</a:t>
            </a:r>
            <a:r>
              <a:rPr lang="zh-CN" altLang="en-US" sz="2000" dirty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 marL="288000" indent="0">
              <a:lnSpc>
                <a:spcPts val="31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}</a:t>
            </a:r>
          </a:p>
          <a:p>
            <a:pPr marL="288000" indent="0">
              <a:lnSpc>
                <a:spcPts val="31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err="1" smtClean="0">
                <a:solidFill>
                  <a:srgbClr val="0070C0"/>
                </a:solidFill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en-US" altLang="zh-CN" sz="2000" b="1" dirty="0" err="1" smtClean="0">
                <a:solidFill>
                  <a:srgbClr val="0070C0"/>
                </a:solidFill>
                <a:ea typeface="宋体" pitchFamily="2" charset="-122"/>
              </a:rPr>
              <a:t>ListEmpty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( </a:t>
            </a:r>
            <a:r>
              <a:rPr lang="en-US" altLang="zh-CN" sz="2000" b="1" dirty="0" err="1" smtClean="0">
                <a:solidFill>
                  <a:srgbClr val="0070C0"/>
                </a:solidFill>
                <a:ea typeface="宋体" pitchFamily="2" charset="-122"/>
              </a:rPr>
              <a:t>LinkList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  L )     //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itchFamily="2" charset="-122"/>
              </a:rPr>
              <a:t>单向传递</a:t>
            </a:r>
            <a:endParaRPr lang="zh-CN" altLang="zh-CN" sz="2000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288000" indent="0">
              <a:lnSpc>
                <a:spcPts val="31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{  return  (L-</a:t>
            </a:r>
            <a:r>
              <a:rPr lang="en-US" altLang="zh-CN" sz="2000" b="1" dirty="0">
                <a:solidFill>
                  <a:srgbClr val="0070C0"/>
                </a:solidFill>
                <a:ea typeface="宋体" pitchFamily="2" charset="-122"/>
              </a:rPr>
              <a:t>&gt;next==NULL 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) ?  1 </a:t>
            </a:r>
            <a:r>
              <a:rPr lang="en-US" altLang="zh-CN" sz="2000" b="1" dirty="0">
                <a:solidFill>
                  <a:srgbClr val="0070C0"/>
                </a:solidFill>
                <a:ea typeface="宋体" pitchFamily="2" charset="-122"/>
              </a:rPr>
              <a:t>: 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</a:rPr>
              <a:t>0  </a:t>
            </a:r>
            <a:r>
              <a:rPr lang="en-US" altLang="zh-CN" sz="2000" b="1" dirty="0">
                <a:solidFill>
                  <a:srgbClr val="0070C0"/>
                </a:solidFill>
                <a:ea typeface="宋体" pitchFamily="2" charset="-122"/>
              </a:rPr>
              <a:t>}</a:t>
            </a: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zh-CN" altLang="zh-CN" sz="2000" dirty="0" smtClean="0">
                <a:ea typeface="宋体" pitchFamily="2" charset="-122"/>
              </a:rPr>
              <a:t>O(1)</a:t>
            </a:r>
            <a:r>
              <a:rPr lang="en-US" altLang="zh-CN" sz="2800" dirty="0" smtClean="0">
                <a:ea typeface="宋体" pitchFamily="2" charset="-122"/>
              </a:rPr>
              <a:t>      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993010" y="4706866"/>
            <a:ext cx="2312651" cy="522334"/>
            <a:chOff x="2537096" y="5445224"/>
            <a:chExt cx="2312651" cy="522334"/>
          </a:xfrm>
        </p:grpSpPr>
        <p:grpSp>
          <p:nvGrpSpPr>
            <p:cNvPr id="13" name="组合 12"/>
            <p:cNvGrpSpPr/>
            <p:nvPr/>
          </p:nvGrpSpPr>
          <p:grpSpPr>
            <a:xfrm>
              <a:off x="2893284" y="5505893"/>
              <a:ext cx="1956463" cy="461665"/>
              <a:chOff x="4482339" y="2204864"/>
              <a:chExt cx="1956463" cy="46166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004048" y="2204864"/>
                <a:ext cx="1434754" cy="461665"/>
                <a:chOff x="5004048" y="2204864"/>
                <a:chExt cx="1434754" cy="461665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5004048" y="2204864"/>
                  <a:ext cx="694421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      </a:t>
                  </a:r>
                  <a:endParaRPr lang="zh-CN" altLang="en-US" sz="24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89879" y="2204864"/>
                  <a:ext cx="748923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/>
                    <a:t> </a:t>
                  </a:r>
                  <a:r>
                    <a:rPr lang="zh-CN" altLang="en-US" sz="2400" b="1" dirty="0" smtClean="0">
                      <a:solidFill>
                        <a:srgbClr val="FF0000"/>
                      </a:solidFill>
                    </a:rPr>
                    <a:t>∧ </a:t>
                  </a:r>
                  <a:r>
                    <a:rPr lang="en-US" altLang="zh-CN" sz="2400" dirty="0" smtClean="0"/>
                    <a:t> </a:t>
                  </a:r>
                  <a:endParaRPr lang="zh-CN" altLang="en-US" sz="2400" dirty="0"/>
                </a:p>
              </p:txBody>
            </p:sp>
          </p:grpSp>
          <p:cxnSp>
            <p:nvCxnSpPr>
              <p:cNvPr id="16" name="直接箭头连接符 15"/>
              <p:cNvCxnSpPr/>
              <p:nvPr/>
            </p:nvCxnSpPr>
            <p:spPr>
              <a:xfrm>
                <a:off x="4482339" y="243569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537096" y="544522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L</a:t>
              </a:r>
              <a:endParaRPr lang="zh-CN" altLang="en-US" sz="24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861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861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656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93701" y="1670649"/>
            <a:ext cx="8750300" cy="495709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zh-CN" b="1" dirty="0" smtClean="0">
                <a:ea typeface="宋体" pitchFamily="2" charset="-122"/>
              </a:rPr>
              <a:t>四、链表求长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 </a:t>
            </a: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en-US" altLang="zh-CN" sz="2000" b="1" dirty="0" smtClean="0">
                <a:ea typeface="宋体" pitchFamily="2" charset="-122"/>
              </a:rPr>
              <a:t>    </a:t>
            </a:r>
            <a:r>
              <a:rPr lang="zh-CN" altLang="zh-CN" sz="2000" dirty="0" smtClean="0">
                <a:ea typeface="宋体" pitchFamily="2" charset="-122"/>
              </a:rPr>
              <a:t>从头至尾遍历线性链表，统计结点个数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不包括头结点</a:t>
            </a:r>
            <a:r>
              <a:rPr lang="zh-CN" altLang="zh-CN" sz="2000" dirty="0" smtClean="0">
                <a:ea typeface="宋体" pitchFamily="2" charset="-122"/>
              </a:rPr>
              <a:t>。</a:t>
            </a: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1】</a:t>
            </a:r>
            <a:endParaRPr lang="zh-CN" altLang="zh-CN" sz="2000" dirty="0" smtClean="0">
              <a:ea typeface="宋体" pitchFamily="2" charset="-122"/>
            </a:endParaRPr>
          </a:p>
          <a:p>
            <a:pPr marL="720000" indent="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ListLength</a:t>
            </a:r>
            <a:r>
              <a:rPr lang="en-US" altLang="zh-CN" sz="2000" dirty="0" smtClean="0">
                <a:ea typeface="宋体" pitchFamily="2" charset="-122"/>
              </a:rPr>
              <a:t>(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L )   //</a:t>
            </a:r>
            <a:r>
              <a:rPr lang="zh-CN" altLang="zh-CN" sz="2000" dirty="0" smtClean="0">
                <a:ea typeface="宋体" pitchFamily="2" charset="-122"/>
              </a:rPr>
              <a:t>返回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altLang="zh-CN" sz="2000" dirty="0" smtClean="0">
                <a:ea typeface="宋体" pitchFamily="2" charset="-122"/>
              </a:rPr>
              <a:t>中结点个数</a:t>
            </a:r>
          </a:p>
          <a:p>
            <a:pPr marL="720000" indent="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{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i=0;        //</a:t>
            </a:r>
            <a:r>
              <a:rPr lang="zh-CN" altLang="en-US" sz="2000" dirty="0" smtClean="0">
                <a:ea typeface="宋体" pitchFamily="2" charset="-122"/>
              </a:rPr>
              <a:t>存放结点个数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720000" indent="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 p=L-&gt;next; </a:t>
            </a:r>
            <a:endParaRPr lang="zh-CN" altLang="zh-CN" sz="2000" dirty="0" smtClean="0">
              <a:ea typeface="宋体" pitchFamily="2" charset="-122"/>
            </a:endParaRPr>
          </a:p>
          <a:p>
            <a:pPr marL="720000" indent="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while( p )      //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while(p != NULL)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720000" indent="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{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i++;   p=p-&gt;next;  </a:t>
            </a:r>
            <a:r>
              <a:rPr lang="en-US" altLang="zh-CN" sz="2000" dirty="0" smtClean="0">
                <a:ea typeface="宋体" pitchFamily="2" charset="-122"/>
              </a:rPr>
              <a:t>}    //</a:t>
            </a:r>
            <a:r>
              <a:rPr lang="zh-CN" altLang="en-US" sz="2000" dirty="0" smtClean="0">
                <a:ea typeface="宋体" pitchFamily="2" charset="-122"/>
              </a:rPr>
              <a:t>先加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en-US" sz="2000" dirty="0" smtClean="0">
                <a:ea typeface="宋体" pitchFamily="2" charset="-122"/>
              </a:rPr>
              <a:t>，后移动指针</a:t>
            </a:r>
            <a:endParaRPr lang="zh-CN" altLang="zh-CN" sz="2000" dirty="0" smtClean="0">
              <a:ea typeface="宋体" pitchFamily="2" charset="-122"/>
            </a:endParaRPr>
          </a:p>
          <a:p>
            <a:pPr marL="720000" indent="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return  i; </a:t>
            </a:r>
            <a:endParaRPr lang="zh-CN" altLang="zh-CN" sz="2000" dirty="0" smtClean="0">
              <a:ea typeface="宋体" pitchFamily="2" charset="-122"/>
            </a:endParaRPr>
          </a:p>
          <a:p>
            <a:pPr marL="720000" indent="0">
              <a:spcBef>
                <a:spcPts val="10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}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914400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6963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6963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656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844824"/>
            <a:ext cx="8750300" cy="453650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2】</a:t>
            </a:r>
            <a:endParaRPr lang="zh-CN" altLang="zh-CN" sz="2000" dirty="0" smtClean="0">
              <a:ea typeface="宋体" pitchFamily="2" charset="-122"/>
            </a:endParaRPr>
          </a:p>
          <a:p>
            <a:pPr marL="72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ListLength</a:t>
            </a:r>
            <a:r>
              <a:rPr lang="en-US" altLang="zh-CN" sz="2000" dirty="0" smtClean="0">
                <a:ea typeface="宋体" pitchFamily="2" charset="-122"/>
              </a:rPr>
              <a:t>(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L )   //</a:t>
            </a:r>
            <a:r>
              <a:rPr lang="zh-CN" altLang="zh-CN" sz="2000" dirty="0" smtClean="0">
                <a:ea typeface="宋体" pitchFamily="2" charset="-122"/>
              </a:rPr>
              <a:t>返回</a:t>
            </a:r>
            <a:r>
              <a:rPr lang="en-US" altLang="zh-CN" sz="2000" dirty="0" smtClean="0">
                <a:ea typeface="宋体" pitchFamily="2" charset="-122"/>
              </a:rPr>
              <a:t>L</a:t>
            </a:r>
            <a:r>
              <a:rPr lang="zh-CN" altLang="zh-CN" sz="2000" dirty="0" smtClean="0">
                <a:ea typeface="宋体" pitchFamily="2" charset="-122"/>
              </a:rPr>
              <a:t>中结点个数</a:t>
            </a:r>
          </a:p>
          <a:p>
            <a:pPr marL="72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i=0; </a:t>
            </a:r>
          </a:p>
          <a:p>
            <a:pPr marL="72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p=L;</a:t>
            </a:r>
            <a:endParaRPr lang="zh-CN" altLang="zh-CN" sz="2000" dirty="0" smtClean="0">
              <a:ea typeface="宋体" pitchFamily="2" charset="-122"/>
            </a:endParaRPr>
          </a:p>
          <a:p>
            <a:pPr marL="72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while(p-&gt;next)                     //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while(p-&gt;next != NULL)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72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{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p=p-&gt;next;   i++;  </a:t>
            </a:r>
            <a:r>
              <a:rPr lang="en-US" altLang="zh-CN" sz="2000" dirty="0" smtClean="0">
                <a:ea typeface="宋体" pitchFamily="2" charset="-122"/>
              </a:rPr>
              <a:t>}       //</a:t>
            </a:r>
            <a:r>
              <a:rPr lang="zh-CN" altLang="en-US" sz="2000" dirty="0" smtClean="0">
                <a:ea typeface="宋体" pitchFamily="2" charset="-122"/>
              </a:rPr>
              <a:t>先移动指针，再加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endParaRPr lang="zh-CN" altLang="zh-CN" sz="2000" dirty="0" smtClean="0">
              <a:ea typeface="宋体" pitchFamily="2" charset="-122"/>
            </a:endParaRPr>
          </a:p>
          <a:p>
            <a:pPr marL="72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return  i; </a:t>
            </a:r>
            <a:endParaRPr lang="zh-CN" altLang="zh-CN" sz="2000" dirty="0" smtClean="0">
              <a:ea typeface="宋体" pitchFamily="2" charset="-122"/>
            </a:endParaRPr>
          </a:p>
          <a:p>
            <a:pPr marL="72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}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spcBef>
                <a:spcPts val="50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zh-CN" altLang="zh-CN" sz="2000" dirty="0" smtClean="0">
                <a:ea typeface="宋体" pitchFamily="2" charset="-122"/>
              </a:rPr>
              <a:t>O(n)</a:t>
            </a:r>
            <a:r>
              <a:rPr lang="en-US" altLang="zh-CN" sz="2000" dirty="0" smtClean="0">
                <a:ea typeface="宋体" pitchFamily="2" charset="-122"/>
              </a:rPr>
              <a:t>     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066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066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6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758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59406" y="1571855"/>
            <a:ext cx="8308032" cy="144016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zh-CN" b="1" dirty="0" smtClean="0">
                <a:ea typeface="宋体" pitchFamily="2" charset="-122"/>
              </a:rPr>
              <a:t>五、清空链表</a:t>
            </a:r>
            <a:endParaRPr lang="en-US" altLang="zh-CN" b="1" dirty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</a:t>
            </a:r>
            <a:r>
              <a:rPr lang="zh-CN" altLang="zh-CN" sz="2000" dirty="0" smtClean="0">
                <a:ea typeface="宋体" pitchFamily="2" charset="-122"/>
              </a:rPr>
              <a:t>遍历链表，逐个释放</a:t>
            </a:r>
            <a:r>
              <a:rPr lang="zh-CN" altLang="en-US" sz="2000" dirty="0" smtClean="0">
                <a:ea typeface="宋体" pitchFamily="2" charset="-122"/>
              </a:rPr>
              <a:t>元素</a:t>
            </a:r>
            <a:r>
              <a:rPr lang="zh-CN" altLang="zh-CN" sz="2000" dirty="0" smtClean="0">
                <a:ea typeface="宋体" pitchFamily="2" charset="-122"/>
              </a:rPr>
              <a:t>结点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保留头结点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。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855785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06229" y="3013632"/>
            <a:ext cx="7744647" cy="889970"/>
            <a:chOff x="641398" y="3330153"/>
            <a:chExt cx="7744647" cy="897028"/>
          </a:xfrm>
        </p:grpSpPr>
        <p:sp>
          <p:nvSpPr>
            <p:cNvPr id="35" name="TextBox 34"/>
            <p:cNvSpPr txBox="1"/>
            <p:nvPr/>
          </p:nvSpPr>
          <p:spPr>
            <a:xfrm>
              <a:off x="641398" y="3421599"/>
              <a:ext cx="1337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p=L-&gt;next</a:t>
              </a:r>
              <a:endParaRPr lang="zh-CN" altLang="en-US" sz="2000" dirty="0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687891" y="3330153"/>
              <a:ext cx="5698154" cy="897028"/>
              <a:chOff x="2413961" y="3588916"/>
              <a:chExt cx="5698154" cy="89702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570558" y="4109554"/>
                <a:ext cx="171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2413961" y="3588916"/>
                <a:ext cx="5698154" cy="560164"/>
                <a:chOff x="678558" y="3986786"/>
                <a:chExt cx="5698154" cy="560164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1345441" y="4085285"/>
                  <a:ext cx="1004641" cy="461665"/>
                  <a:chOff x="1345441" y="4047455"/>
                  <a:chExt cx="1004641" cy="461665"/>
                </a:xfrm>
              </p:grpSpPr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831981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41" name="直接箭头连接符 40"/>
                <p:cNvCxnSpPr/>
                <p:nvPr/>
              </p:nvCxnSpPr>
              <p:spPr>
                <a:xfrm>
                  <a:off x="999577" y="4278287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678558" y="398678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43" name="组合 42"/>
                <p:cNvGrpSpPr/>
                <p:nvPr/>
              </p:nvGrpSpPr>
              <p:grpSpPr>
                <a:xfrm>
                  <a:off x="268765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A</a:t>
                    </a:r>
                    <a:endParaRPr lang="zh-CN" altLang="en-US" sz="2400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029861" y="4085285"/>
                  <a:ext cx="1004641" cy="461665"/>
                  <a:chOff x="1345441" y="4047455"/>
                  <a:chExt cx="1004641" cy="461665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B</a:t>
                    </a:r>
                    <a:endParaRPr lang="zh-CN" altLang="en-US" sz="24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831981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5360348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C</a:t>
                    </a:r>
                    <a:endParaRPr lang="zh-CN" altLang="en-US" sz="2400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rgbClr val="C0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46" name="直接箭头连接符 45"/>
                <p:cNvCxnSpPr/>
                <p:nvPr/>
              </p:nvCxnSpPr>
              <p:spPr>
                <a:xfrm>
                  <a:off x="2153906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/>
                <p:cNvCxnSpPr/>
                <p:nvPr/>
              </p:nvCxnSpPr>
              <p:spPr>
                <a:xfrm>
                  <a:off x="3495364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4827846" y="4316117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直接箭头连接符 38"/>
              <p:cNvCxnSpPr/>
              <p:nvPr/>
            </p:nvCxnSpPr>
            <p:spPr>
              <a:xfrm rot="16200000">
                <a:off x="4689986" y="4305944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560586" y="3978245"/>
            <a:ext cx="7753362" cy="818907"/>
            <a:chOff x="595755" y="4365104"/>
            <a:chExt cx="7753362" cy="897028"/>
          </a:xfrm>
        </p:grpSpPr>
        <p:grpSp>
          <p:nvGrpSpPr>
            <p:cNvPr id="57" name="组合 56"/>
            <p:cNvGrpSpPr/>
            <p:nvPr/>
          </p:nvGrpSpPr>
          <p:grpSpPr>
            <a:xfrm>
              <a:off x="2650963" y="4365104"/>
              <a:ext cx="5698154" cy="897028"/>
              <a:chOff x="2413961" y="3588916"/>
              <a:chExt cx="5698154" cy="897028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4570558" y="4109554"/>
                <a:ext cx="171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2413961" y="3588916"/>
                <a:ext cx="5698154" cy="560164"/>
                <a:chOff x="678558" y="3986786"/>
                <a:chExt cx="5698154" cy="560164"/>
              </a:xfrm>
            </p:grpSpPr>
            <p:grpSp>
              <p:nvGrpSpPr>
                <p:cNvPr id="61" name="组合 60"/>
                <p:cNvGrpSpPr/>
                <p:nvPr/>
              </p:nvGrpSpPr>
              <p:grpSpPr>
                <a:xfrm>
                  <a:off x="1345441" y="4085285"/>
                  <a:ext cx="1004641" cy="461665"/>
                  <a:chOff x="1345441" y="4047455"/>
                  <a:chExt cx="1004641" cy="461665"/>
                </a:xfrm>
              </p:grpSpPr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831981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rgbClr val="C00000"/>
                        </a:solidFill>
                      </a:rPr>
                      <a:t>∧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62" name="直接箭头连接符 61"/>
                <p:cNvCxnSpPr/>
                <p:nvPr/>
              </p:nvCxnSpPr>
              <p:spPr>
                <a:xfrm>
                  <a:off x="999577" y="4278287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678558" y="398678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64" name="组合 63"/>
                <p:cNvGrpSpPr/>
                <p:nvPr/>
              </p:nvGrpSpPr>
              <p:grpSpPr>
                <a:xfrm>
                  <a:off x="268765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A</a:t>
                    </a:r>
                    <a:endParaRPr lang="zh-CN" altLang="en-US" sz="2400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4029861" y="4085285"/>
                  <a:ext cx="1004641" cy="461665"/>
                  <a:chOff x="1345441" y="4047455"/>
                  <a:chExt cx="1004641" cy="461665"/>
                </a:xfrm>
              </p:grpSpPr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B</a:t>
                    </a:r>
                    <a:endParaRPr lang="zh-CN" altLang="en-US" sz="2400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831981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5360348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C</a:t>
                    </a:r>
                    <a:endParaRPr lang="zh-CN" altLang="en-US" sz="2400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rgbClr val="C0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68" name="直接箭头连接符 67"/>
                <p:cNvCxnSpPr/>
                <p:nvPr/>
              </p:nvCxnSpPr>
              <p:spPr>
                <a:xfrm>
                  <a:off x="3495364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4827846" y="4316117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直接箭头连接符 59"/>
              <p:cNvCxnSpPr/>
              <p:nvPr/>
            </p:nvCxnSpPr>
            <p:spPr>
              <a:xfrm rot="16200000">
                <a:off x="4689986" y="4305944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595755" y="4385389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L-&gt;next=NULL</a:t>
              </a:r>
              <a:endParaRPr lang="zh-CN" altLang="en-US" sz="20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8863" y="4853872"/>
            <a:ext cx="7766844" cy="897028"/>
            <a:chOff x="619201" y="5381407"/>
            <a:chExt cx="7766844" cy="957524"/>
          </a:xfrm>
        </p:grpSpPr>
        <p:grpSp>
          <p:nvGrpSpPr>
            <p:cNvPr id="79" name="组合 78"/>
            <p:cNvGrpSpPr/>
            <p:nvPr/>
          </p:nvGrpSpPr>
          <p:grpSpPr>
            <a:xfrm>
              <a:off x="2687891" y="5381407"/>
              <a:ext cx="5698154" cy="957524"/>
              <a:chOff x="2413961" y="3588916"/>
              <a:chExt cx="5698154" cy="95752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4570558" y="4109554"/>
                <a:ext cx="171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2413961" y="3588916"/>
                <a:ext cx="5698154" cy="560164"/>
                <a:chOff x="678558" y="3986786"/>
                <a:chExt cx="5698154" cy="560164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1345441" y="4085285"/>
                  <a:ext cx="1004641" cy="461665"/>
                  <a:chOff x="1345441" y="4047455"/>
                  <a:chExt cx="1004641" cy="461665"/>
                </a:xfrm>
              </p:grpSpPr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831981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rgbClr val="C00000"/>
                        </a:solidFill>
                      </a:rPr>
                      <a:t>∧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84" name="直接箭头连接符 83"/>
                <p:cNvCxnSpPr/>
                <p:nvPr/>
              </p:nvCxnSpPr>
              <p:spPr>
                <a:xfrm>
                  <a:off x="999577" y="4278287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678558" y="398678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86" name="组合 85"/>
                <p:cNvGrpSpPr/>
                <p:nvPr/>
              </p:nvGrpSpPr>
              <p:grpSpPr>
                <a:xfrm>
                  <a:off x="268765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A</a:t>
                    </a:r>
                    <a:endParaRPr lang="zh-CN" altLang="en-US" sz="2400" dirty="0"/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87" name="组合 86"/>
                <p:cNvGrpSpPr/>
                <p:nvPr/>
              </p:nvGrpSpPr>
              <p:grpSpPr>
                <a:xfrm>
                  <a:off x="4029861" y="4085285"/>
                  <a:ext cx="1004641" cy="461665"/>
                  <a:chOff x="1345441" y="4047455"/>
                  <a:chExt cx="1004641" cy="461665"/>
                </a:xfrm>
              </p:grpSpPr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B</a:t>
                    </a:r>
                    <a:endParaRPr lang="zh-CN" altLang="en-US" sz="2400" dirty="0"/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831981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88" name="组合 87"/>
                <p:cNvGrpSpPr/>
                <p:nvPr/>
              </p:nvGrpSpPr>
              <p:grpSpPr>
                <a:xfrm>
                  <a:off x="5360348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C</a:t>
                    </a:r>
                    <a:endParaRPr lang="zh-CN" altLang="en-US" sz="2400" dirty="0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rgbClr val="C0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89" name="直接箭头连接符 88"/>
                <p:cNvCxnSpPr/>
                <p:nvPr/>
              </p:nvCxnSpPr>
              <p:spPr>
                <a:xfrm>
                  <a:off x="3495364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/>
                <p:cNvCxnSpPr/>
                <p:nvPr/>
              </p:nvCxnSpPr>
              <p:spPr>
                <a:xfrm>
                  <a:off x="4827846" y="4316117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直接箭头连接符 81"/>
              <p:cNvCxnSpPr/>
              <p:nvPr/>
            </p:nvCxnSpPr>
            <p:spPr>
              <a:xfrm rot="16200000">
                <a:off x="4689986" y="4305944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5815333" y="4144728"/>
                <a:ext cx="171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q</a:t>
                </a:r>
                <a:endParaRPr lang="zh-CN" altLang="en-US" sz="2400" dirty="0"/>
              </a:p>
            </p:txBody>
          </p:sp>
          <p:cxnSp>
            <p:nvCxnSpPr>
              <p:cNvPr id="100" name="直接箭头连接符 99"/>
              <p:cNvCxnSpPr/>
              <p:nvPr/>
            </p:nvCxnSpPr>
            <p:spPr>
              <a:xfrm rot="16200000">
                <a:off x="5934761" y="4366440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619201" y="5390028"/>
              <a:ext cx="1337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q=p-&gt;next</a:t>
              </a:r>
              <a:endParaRPr lang="zh-CN" altLang="en-US" sz="2000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37140" y="5826066"/>
            <a:ext cx="7825459" cy="957524"/>
            <a:chOff x="560586" y="5381407"/>
            <a:chExt cx="7825459" cy="957524"/>
          </a:xfrm>
        </p:grpSpPr>
        <p:grpSp>
          <p:nvGrpSpPr>
            <p:cNvPr id="104" name="组合 103"/>
            <p:cNvGrpSpPr/>
            <p:nvPr/>
          </p:nvGrpSpPr>
          <p:grpSpPr>
            <a:xfrm>
              <a:off x="2687891" y="5381407"/>
              <a:ext cx="5698154" cy="957524"/>
              <a:chOff x="2413961" y="3588916"/>
              <a:chExt cx="5698154" cy="957524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2413961" y="3588916"/>
                <a:ext cx="5698154" cy="560164"/>
                <a:chOff x="678558" y="3986786"/>
                <a:chExt cx="5698154" cy="560164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1345441" y="4085285"/>
                  <a:ext cx="1004641" cy="461665"/>
                  <a:chOff x="1345441" y="4047455"/>
                  <a:chExt cx="1004641" cy="461665"/>
                </a:xfrm>
              </p:grpSpPr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831981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rgbClr val="C00000"/>
                        </a:solidFill>
                      </a:rPr>
                      <a:t>∧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112" name="直接箭头连接符 111"/>
                <p:cNvCxnSpPr/>
                <p:nvPr/>
              </p:nvCxnSpPr>
              <p:spPr>
                <a:xfrm>
                  <a:off x="999577" y="4278287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678558" y="398678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15" name="组合 114"/>
                <p:cNvGrpSpPr/>
                <p:nvPr/>
              </p:nvGrpSpPr>
              <p:grpSpPr>
                <a:xfrm>
                  <a:off x="4029861" y="4085285"/>
                  <a:ext cx="1004641" cy="461665"/>
                  <a:chOff x="1345441" y="4047455"/>
                  <a:chExt cx="1004641" cy="461665"/>
                </a:xfrm>
              </p:grpSpPr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B</a:t>
                    </a:r>
                    <a:endParaRPr lang="zh-CN" altLang="en-US" sz="2400" dirty="0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831981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116" name="组合 115"/>
                <p:cNvGrpSpPr/>
                <p:nvPr/>
              </p:nvGrpSpPr>
              <p:grpSpPr>
                <a:xfrm>
                  <a:off x="5360348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C</a:t>
                    </a:r>
                    <a:endParaRPr lang="zh-CN" altLang="en-US" sz="2400" dirty="0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rgbClr val="C0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118" name="直接箭头连接符 117"/>
                <p:cNvCxnSpPr/>
                <p:nvPr/>
              </p:nvCxnSpPr>
              <p:spPr>
                <a:xfrm>
                  <a:off x="4827846" y="4316117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TextBox 108"/>
              <p:cNvSpPr txBox="1"/>
              <p:nvPr/>
            </p:nvSpPr>
            <p:spPr>
              <a:xfrm>
                <a:off x="5815333" y="4144728"/>
                <a:ext cx="171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q</a:t>
                </a:r>
                <a:endParaRPr lang="zh-CN" altLang="en-US" sz="2400" dirty="0"/>
              </a:p>
            </p:txBody>
          </p:sp>
          <p:cxnSp>
            <p:nvCxnSpPr>
              <p:cNvPr id="110" name="直接箭头连接符 109"/>
              <p:cNvCxnSpPr/>
              <p:nvPr/>
            </p:nvCxnSpPr>
            <p:spPr>
              <a:xfrm rot="16200000">
                <a:off x="5934761" y="4366440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560586" y="5390028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delete   p</a:t>
              </a:r>
              <a:endParaRPr lang="zh-CN" altLang="en-US" sz="20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066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066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6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758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308032" cy="494653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zh-CN" b="1" dirty="0" smtClean="0">
                <a:ea typeface="宋体" pitchFamily="2" charset="-122"/>
              </a:rPr>
              <a:t>五、清空链表</a:t>
            </a:r>
            <a:endParaRPr lang="en-US" altLang="zh-CN" b="1" dirty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   【</a:t>
            </a:r>
            <a:r>
              <a:rPr lang="zh-CN" altLang="zh-CN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en-US" altLang="zh-CN" sz="2000" b="1" dirty="0" smtClean="0">
                <a:ea typeface="宋体" pitchFamily="2" charset="-122"/>
              </a:rPr>
              <a:t>    </a:t>
            </a:r>
            <a:r>
              <a:rPr lang="zh-CN" altLang="zh-CN" sz="2000" dirty="0" smtClean="0">
                <a:ea typeface="宋体" pitchFamily="2" charset="-122"/>
              </a:rPr>
              <a:t>遍历链表，逐个释放</a:t>
            </a:r>
            <a:r>
              <a:rPr lang="zh-CN" altLang="en-US" sz="2000" dirty="0" smtClean="0">
                <a:ea typeface="宋体" pitchFamily="2" charset="-122"/>
              </a:rPr>
              <a:t>元素</a:t>
            </a:r>
            <a:r>
              <a:rPr lang="zh-CN" altLang="zh-CN" sz="2000" dirty="0" smtClean="0">
                <a:ea typeface="宋体" pitchFamily="2" charset="-122"/>
              </a:rPr>
              <a:t>结点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保留头结点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。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 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Status </a:t>
            </a:r>
            <a:r>
              <a:rPr lang="en-US" altLang="zh-CN" sz="2000" dirty="0" err="1" smtClean="0">
                <a:ea typeface="宋体" pitchFamily="2" charset="-122"/>
              </a:rPr>
              <a:t>ClearList</a:t>
            </a:r>
            <a:r>
              <a:rPr lang="en-US" altLang="zh-CN" sz="2000" dirty="0" smtClean="0">
                <a:ea typeface="宋体" pitchFamily="2" charset="-122"/>
              </a:rPr>
              <a:t>(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&amp;</a:t>
            </a:r>
            <a:r>
              <a:rPr lang="en-US" altLang="zh-CN" sz="2000" dirty="0" smtClean="0">
                <a:ea typeface="宋体" pitchFamily="2" charset="-122"/>
              </a:rPr>
              <a:t> L )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{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 q, p=L-&gt;next;          //p</a:t>
            </a:r>
            <a:r>
              <a:rPr lang="zh-CN" altLang="zh-CN" sz="2000" dirty="0" smtClean="0">
                <a:ea typeface="宋体" pitchFamily="2" charset="-122"/>
              </a:rPr>
              <a:t>指向</a:t>
            </a:r>
            <a:r>
              <a:rPr lang="zh-CN" altLang="en-US" sz="2000" dirty="0" smtClean="0">
                <a:ea typeface="宋体" pitchFamily="2" charset="-122"/>
              </a:rPr>
              <a:t>首元</a:t>
            </a:r>
            <a:r>
              <a:rPr lang="zh-CN" altLang="zh-CN" sz="2000" dirty="0" smtClean="0">
                <a:ea typeface="宋体" pitchFamily="2" charset="-122"/>
              </a:rPr>
              <a:t>结点</a:t>
            </a: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L-&gt;next=NULL;     //</a:t>
            </a:r>
            <a:r>
              <a:rPr lang="zh-CN" altLang="zh-CN" sz="2000" dirty="0" smtClean="0">
                <a:ea typeface="宋体" pitchFamily="2" charset="-122"/>
              </a:rPr>
              <a:t>头结点指针域</a:t>
            </a:r>
            <a:r>
              <a:rPr lang="zh-CN" altLang="en-US" sz="2000" dirty="0" smtClean="0">
                <a:ea typeface="宋体" pitchFamily="2" charset="-122"/>
              </a:rPr>
              <a:t>置</a:t>
            </a:r>
            <a:r>
              <a:rPr lang="zh-CN" altLang="zh-CN" sz="2000" dirty="0" smtClean="0">
                <a:ea typeface="宋体" pitchFamily="2" charset="-122"/>
              </a:rPr>
              <a:t>空</a:t>
            </a:r>
            <a:r>
              <a:rPr lang="zh-CN" altLang="en-US" sz="2000" dirty="0" smtClean="0">
                <a:ea typeface="宋体" pitchFamily="2" charset="-122"/>
              </a:rPr>
              <a:t>，释放后面结点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while(p)               //</a:t>
            </a:r>
            <a:r>
              <a:rPr lang="zh-CN" altLang="zh-CN" sz="2000" dirty="0" smtClean="0">
                <a:ea typeface="宋体" pitchFamily="2" charset="-122"/>
              </a:rPr>
              <a:t>逐个释放后续结点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{  q=p-&gt;next;  delete  p;  p=q;  }         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return OK;</a:t>
            </a:r>
            <a:endParaRPr lang="zh-CN" altLang="zh-CN" sz="2000" dirty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}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  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zh-CN" altLang="zh-CN" sz="2000" dirty="0" smtClean="0">
                <a:ea typeface="宋体" pitchFamily="2" charset="-122"/>
              </a:rPr>
              <a:t>O(n)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914400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0924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168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168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6861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628800"/>
            <a:ext cx="8750300" cy="453650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zh-CN" b="1" dirty="0" smtClean="0">
                <a:ea typeface="宋体" pitchFamily="2" charset="-122"/>
              </a:rPr>
              <a:t>六、销毁链表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en-US" altLang="zh-CN" sz="2000" b="1" dirty="0" smtClean="0">
                <a:ea typeface="宋体" pitchFamily="2" charset="-122"/>
              </a:rPr>
              <a:t>    </a:t>
            </a:r>
            <a:r>
              <a:rPr lang="zh-CN" altLang="zh-CN" sz="2000" dirty="0" smtClean="0">
                <a:ea typeface="宋体" pitchFamily="2" charset="-122"/>
              </a:rPr>
              <a:t>从头结点开始，逐个释放所有结点，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包括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释放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头结点。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Status </a:t>
            </a:r>
            <a:r>
              <a:rPr lang="en-US" altLang="zh-CN" sz="2000" dirty="0" err="1" smtClean="0">
                <a:ea typeface="宋体" pitchFamily="2" charset="-122"/>
              </a:rPr>
              <a:t>DestroyList</a:t>
            </a:r>
            <a:r>
              <a:rPr lang="en-US" altLang="zh-CN" sz="2000" dirty="0" smtClean="0">
                <a:ea typeface="宋体" pitchFamily="2" charset="-122"/>
              </a:rPr>
              <a:t>(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&amp;L )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{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p;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while(L)       //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while( L != NULL )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{ p=L;   L=L-&gt;next;   delete p;  }     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return OK;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}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zh-CN" altLang="zh-CN" sz="2000" b="1" dirty="0" smtClean="0">
                <a:ea typeface="宋体" pitchFamily="2" charset="-122"/>
              </a:rPr>
              <a:t>O(n)</a:t>
            </a:r>
            <a:r>
              <a:rPr lang="en-US" altLang="zh-CN" sz="2000" dirty="0" smtClean="0">
                <a:ea typeface="宋体" pitchFamily="2" charset="-122"/>
              </a:rPr>
              <a:t>                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        </a:t>
            </a:r>
            <a:endParaRPr lang="zh-CN" altLang="zh-CN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086033" y="4980698"/>
            <a:ext cx="5698154" cy="555757"/>
            <a:chOff x="678558" y="3986786"/>
            <a:chExt cx="5698154" cy="560164"/>
          </a:xfrm>
        </p:grpSpPr>
        <p:grpSp>
          <p:nvGrpSpPr>
            <p:cNvPr id="38" name="组合 37"/>
            <p:cNvGrpSpPr/>
            <p:nvPr/>
          </p:nvGrpSpPr>
          <p:grpSpPr>
            <a:xfrm>
              <a:off x="1345441" y="4085285"/>
              <a:ext cx="1004641" cy="461665"/>
              <a:chOff x="1345441" y="4047455"/>
              <a:chExt cx="1004641" cy="461665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345441" y="4047455"/>
                <a:ext cx="495575" cy="46166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     </a:t>
                </a:r>
                <a:endParaRPr lang="zh-CN" altLang="en-US" sz="24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31981" y="4047455"/>
                <a:ext cx="518101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  </a:t>
                </a:r>
                <a:endParaRPr lang="zh-CN" altLang="en-US" sz="2400" dirty="0"/>
              </a:p>
            </p:txBody>
          </p:sp>
        </p:grpSp>
        <p:cxnSp>
          <p:nvCxnSpPr>
            <p:cNvPr id="39" name="直接箭头连接符 38"/>
            <p:cNvCxnSpPr/>
            <p:nvPr/>
          </p:nvCxnSpPr>
          <p:spPr>
            <a:xfrm>
              <a:off x="999577" y="427828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78558" y="39867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L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687651" y="4085285"/>
              <a:ext cx="1016364" cy="461665"/>
              <a:chOff x="1345441" y="4047455"/>
              <a:chExt cx="1016364" cy="461665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345441" y="4047455"/>
                <a:ext cx="495575" cy="46166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A</a:t>
                </a:r>
                <a:endParaRPr lang="zh-CN" altLang="en-US" sz="24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843704" y="4047455"/>
                <a:ext cx="518101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  </a:t>
                </a:r>
                <a:endParaRPr lang="zh-CN" altLang="en-US" sz="24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029861" y="4085285"/>
              <a:ext cx="1004641" cy="461665"/>
              <a:chOff x="1345441" y="4047455"/>
              <a:chExt cx="1004641" cy="46166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345441" y="4047455"/>
                <a:ext cx="495575" cy="46166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B</a:t>
                </a:r>
                <a:endParaRPr lang="zh-CN" altLang="en-US" sz="2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831981" y="4047455"/>
                <a:ext cx="518101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  </a:t>
                </a:r>
                <a:endParaRPr lang="zh-CN" altLang="en-US" sz="24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360348" y="4085285"/>
              <a:ext cx="1016364" cy="461665"/>
              <a:chOff x="1345441" y="4047455"/>
              <a:chExt cx="1016364" cy="461665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345441" y="4047455"/>
                <a:ext cx="495575" cy="46166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C</a:t>
                </a:r>
                <a:endParaRPr lang="zh-CN" altLang="en-US" sz="24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843704" y="4047455"/>
                <a:ext cx="518101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C00000"/>
                    </a:solidFill>
                  </a:rPr>
                  <a:t>∧</a:t>
                </a:r>
                <a:r>
                  <a:rPr lang="en-US" altLang="zh-CN" sz="2400" dirty="0" smtClean="0"/>
                  <a:t>  </a:t>
                </a:r>
                <a:endParaRPr lang="zh-CN" altLang="en-US" sz="2400" dirty="0"/>
              </a:p>
            </p:txBody>
          </p:sp>
        </p:grpSp>
        <p:cxnSp>
          <p:nvCxnSpPr>
            <p:cNvPr id="44" name="直接箭头连接符 43"/>
            <p:cNvCxnSpPr/>
            <p:nvPr/>
          </p:nvCxnSpPr>
          <p:spPr>
            <a:xfrm>
              <a:off x="2153906" y="4313456"/>
              <a:ext cx="54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3495364" y="4313456"/>
              <a:ext cx="54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4827846" y="4316117"/>
              <a:ext cx="54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070711" y="5828492"/>
            <a:ext cx="5698154" cy="932765"/>
            <a:chOff x="2413961" y="3588916"/>
            <a:chExt cx="5698154" cy="940163"/>
          </a:xfrm>
        </p:grpSpPr>
        <p:sp>
          <p:nvSpPr>
            <p:cNvPr id="56" name="TextBox 55"/>
            <p:cNvSpPr txBox="1"/>
            <p:nvPr/>
          </p:nvSpPr>
          <p:spPr>
            <a:xfrm>
              <a:off x="4570558" y="4156818"/>
              <a:ext cx="171522" cy="3722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L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413961" y="3588916"/>
              <a:ext cx="5698154" cy="560164"/>
              <a:chOff x="678558" y="3986786"/>
              <a:chExt cx="5698154" cy="560164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1345441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   </a:t>
                  </a:r>
                  <a:endParaRPr lang="zh-CN" altLang="en-US" sz="24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60" name="直接箭头连接符 59"/>
              <p:cNvCxnSpPr/>
              <p:nvPr/>
            </p:nvCxnSpPr>
            <p:spPr>
              <a:xfrm>
                <a:off x="999577" y="4278287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678558" y="3986786"/>
                <a:ext cx="356188" cy="46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687651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A</a:t>
                  </a:r>
                  <a:endParaRPr lang="zh-CN" altLang="en-US" sz="24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4029861" y="4085285"/>
                <a:ext cx="1004641" cy="461665"/>
                <a:chOff x="1345441" y="4047455"/>
                <a:chExt cx="1004641" cy="461665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B</a:t>
                  </a:r>
                  <a:endParaRPr lang="zh-CN" altLang="en-US" sz="24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831981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5360348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C</a:t>
                  </a:r>
                  <a:endParaRPr lang="zh-CN" altLang="en-US" sz="24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rgbClr val="C00000"/>
                      </a:solidFill>
                    </a:rPr>
                    <a:t>∧</a:t>
                  </a:r>
                  <a:r>
                    <a:rPr lang="en-US" altLang="zh-CN" sz="2400" dirty="0" smtClean="0"/>
                    <a:t>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65" name="直接箭头连接符 64"/>
              <p:cNvCxnSpPr/>
              <p:nvPr/>
            </p:nvCxnSpPr>
            <p:spPr>
              <a:xfrm>
                <a:off x="2153906" y="431345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>
                <a:off x="3495364" y="431345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4827846" y="4316117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箭头连接符 57"/>
            <p:cNvCxnSpPr/>
            <p:nvPr/>
          </p:nvCxnSpPr>
          <p:spPr>
            <a:xfrm rot="16200000">
              <a:off x="4724843" y="4305353"/>
              <a:ext cx="2902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270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271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727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23528" y="1844824"/>
            <a:ext cx="8424936" cy="216024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zh-CN" b="1" dirty="0" smtClean="0">
                <a:ea typeface="宋体" pitchFamily="2" charset="-122"/>
              </a:rPr>
              <a:t>七、</a:t>
            </a:r>
            <a:r>
              <a:rPr lang="zh-CN" altLang="en-US" b="1" dirty="0" smtClean="0">
                <a:ea typeface="宋体" pitchFamily="2" charset="-122"/>
              </a:rPr>
              <a:t>取值</a:t>
            </a:r>
            <a:r>
              <a:rPr lang="en-US" altLang="zh-CN" b="1" dirty="0" smtClean="0">
                <a:ea typeface="宋体" pitchFamily="2" charset="-122"/>
              </a:rPr>
              <a:t>——</a:t>
            </a:r>
            <a:r>
              <a:rPr lang="zh-CN" altLang="en-US" b="1" dirty="0" smtClean="0">
                <a:ea typeface="宋体" pitchFamily="2" charset="-122"/>
              </a:rPr>
              <a:t>给定元素序号，获取元素取值</a:t>
            </a:r>
            <a:r>
              <a:rPr lang="zh-CN" altLang="zh-CN" b="1" dirty="0" smtClean="0">
                <a:ea typeface="宋体" pitchFamily="2" charset="-122"/>
              </a:rPr>
              <a:t>（算法</a:t>
            </a:r>
            <a:r>
              <a:rPr lang="en-US" altLang="zh-CN" b="1" dirty="0" smtClean="0">
                <a:ea typeface="宋体" pitchFamily="2" charset="-122"/>
              </a:rPr>
              <a:t>2.7</a:t>
            </a:r>
            <a:r>
              <a:rPr lang="zh-CN" altLang="zh-CN" b="1" dirty="0" smtClean="0">
                <a:ea typeface="宋体" pitchFamily="2" charset="-122"/>
              </a:rPr>
              <a:t>）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en-US" sz="2000" dirty="0" smtClean="0">
                <a:ea typeface="宋体" pitchFamily="2" charset="-122"/>
              </a:rPr>
              <a:t>顺序表可以随机存取，而</a:t>
            </a:r>
            <a:r>
              <a:rPr lang="zh-CN" altLang="zh-CN" sz="2000" dirty="0" smtClean="0">
                <a:ea typeface="宋体" pitchFamily="2" charset="-122"/>
              </a:rPr>
              <a:t>链表不能随机存取，只能从头至尾顺序查找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顺藤摸瓜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r>
              <a:rPr lang="zh-CN" altLang="zh-CN" sz="2000" dirty="0" smtClean="0">
                <a:ea typeface="宋体" pitchFamily="2" charset="-122"/>
              </a:rPr>
              <a:t>。从头指针</a:t>
            </a:r>
            <a:r>
              <a:rPr lang="zh-CN" altLang="en-US" sz="2000" dirty="0" smtClean="0">
                <a:ea typeface="宋体" pitchFamily="2" charset="-122"/>
              </a:rPr>
              <a:t>开始</a:t>
            </a:r>
            <a:r>
              <a:rPr lang="zh-CN" altLang="zh-CN" sz="2000" dirty="0" smtClean="0">
                <a:ea typeface="宋体" pitchFamily="2" charset="-122"/>
              </a:rPr>
              <a:t>，逐个结点查找，直至</a:t>
            </a:r>
            <a:r>
              <a:rPr lang="zh-CN" altLang="en-US" sz="2000" dirty="0" smtClean="0">
                <a:ea typeface="宋体" pitchFamily="2" charset="-122"/>
              </a:rPr>
              <a:t>找到</a:t>
            </a:r>
            <a:r>
              <a:rPr lang="zh-CN" altLang="zh-CN" sz="2000" dirty="0" smtClean="0">
                <a:ea typeface="宋体" pitchFamily="2" charset="-122"/>
              </a:rPr>
              <a:t>为止。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956780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59532" y="4192246"/>
            <a:ext cx="8424936" cy="2080601"/>
            <a:chOff x="418811" y="4260439"/>
            <a:chExt cx="8424936" cy="2080601"/>
          </a:xfrm>
        </p:grpSpPr>
        <p:sp>
          <p:nvSpPr>
            <p:cNvPr id="11" name="Rectangle 148"/>
            <p:cNvSpPr txBox="1">
              <a:spLocks noChangeArrowheads="1"/>
            </p:cNvSpPr>
            <p:nvPr/>
          </p:nvSpPr>
          <p:spPr bwMode="auto">
            <a:xfrm>
              <a:off x="418811" y="4260439"/>
              <a:ext cx="8424936" cy="972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r>
                <a:rPr lang="en-US" altLang="zh-CN" sz="2000" dirty="0" smtClean="0">
                  <a:ea typeface="宋体" pitchFamily="2" charset="-122"/>
                </a:rPr>
                <a:t> </a:t>
              </a:r>
              <a:r>
                <a:rPr lang="zh-CN" altLang="zh-CN" sz="2000" dirty="0" smtClean="0">
                  <a:ea typeface="宋体" pitchFamily="2" charset="-122"/>
                </a:rPr>
                <a:t>（</a:t>
              </a:r>
              <a:r>
                <a:rPr lang="en-US" altLang="zh-CN" sz="2000" dirty="0" smtClean="0">
                  <a:ea typeface="宋体" pitchFamily="2" charset="-122"/>
                </a:rPr>
                <a:t>1</a:t>
              </a:r>
              <a:r>
                <a:rPr lang="zh-CN" altLang="zh-CN" sz="2000" dirty="0" smtClean="0">
                  <a:ea typeface="宋体" pitchFamily="2" charset="-122"/>
                </a:rPr>
                <a:t>）</a:t>
              </a:r>
              <a:r>
                <a:rPr lang="zh-CN" altLang="en-US" sz="2000" dirty="0" smtClean="0">
                  <a:ea typeface="宋体" pitchFamily="2" charset="-122"/>
                </a:rPr>
                <a:t>设置初值：</a:t>
              </a:r>
              <a:endParaRPr lang="en-US" altLang="zh-CN" sz="2000" dirty="0" smtClean="0">
                <a:ea typeface="宋体" pitchFamily="2" charset="-122"/>
              </a:endParaRPr>
            </a:p>
            <a:p>
              <a:pPr marL="0" indent="0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r>
                <a:rPr lang="en-US" altLang="zh-CN" sz="2000" dirty="0">
                  <a:ea typeface="宋体" pitchFamily="2" charset="-122"/>
                </a:rPr>
                <a:t> </a:t>
              </a:r>
              <a:r>
                <a:rPr lang="en-US" altLang="zh-CN" sz="2000" dirty="0" smtClean="0">
                  <a:ea typeface="宋体" pitchFamily="2" charset="-122"/>
                </a:rPr>
                <a:t> </a:t>
              </a:r>
              <a:r>
                <a:rPr lang="zh-CN" altLang="en-US" sz="2000" dirty="0" smtClean="0">
                  <a:ea typeface="宋体" pitchFamily="2" charset="-122"/>
                </a:rPr>
                <a:t>设置活动</a:t>
              </a:r>
              <a:r>
                <a:rPr lang="zh-CN" altLang="zh-CN" sz="2000" dirty="0" smtClean="0">
                  <a:ea typeface="宋体" pitchFamily="2" charset="-122"/>
                </a:rPr>
                <a:t>指针</a:t>
              </a:r>
              <a:r>
                <a:rPr lang="en-US" altLang="zh-CN" sz="2000" dirty="0" smtClean="0">
                  <a:ea typeface="宋体" pitchFamily="2" charset="-122"/>
                </a:rPr>
                <a:t>p=L-&gt;next</a:t>
              </a:r>
              <a:r>
                <a:rPr lang="zh-CN" altLang="zh-CN" sz="2000" dirty="0" smtClean="0">
                  <a:ea typeface="宋体" pitchFamily="2" charset="-122"/>
                </a:rPr>
                <a:t>，计数器</a:t>
              </a:r>
              <a:r>
                <a:rPr lang="en-US" altLang="zh-CN" sz="2000" dirty="0" smtClean="0">
                  <a:ea typeface="宋体" pitchFamily="2" charset="-122"/>
                </a:rPr>
                <a:t>j=1</a:t>
              </a:r>
              <a:r>
                <a:rPr lang="zh-CN" altLang="en-US" sz="2000" dirty="0" smtClean="0">
                  <a:ea typeface="宋体" pitchFamily="2" charset="-122"/>
                </a:rPr>
                <a:t>；</a:t>
              </a:r>
              <a:r>
                <a:rPr lang="zh-CN" altLang="zh-CN" sz="2000" b="1" dirty="0" smtClean="0">
                  <a:ea typeface="宋体" pitchFamily="2" charset="-122"/>
                </a:rPr>
                <a:t>或者</a:t>
              </a:r>
              <a:r>
                <a:rPr lang="zh-CN" altLang="en-US" sz="2000" b="1" dirty="0" smtClean="0">
                  <a:ea typeface="宋体" pitchFamily="2" charset="-122"/>
                </a:rPr>
                <a:t>，</a:t>
              </a:r>
              <a:r>
                <a:rPr lang="zh-CN" altLang="zh-CN" sz="2000" b="1" dirty="0" smtClean="0">
                  <a:ea typeface="宋体" pitchFamily="2" charset="-122"/>
                </a:rPr>
                <a:t>指针</a:t>
              </a:r>
              <a:r>
                <a:rPr lang="en-US" altLang="zh-CN" sz="2000" b="1" dirty="0" smtClean="0">
                  <a:ea typeface="宋体" pitchFamily="2" charset="-122"/>
                </a:rPr>
                <a:t>p=L</a:t>
              </a:r>
              <a:r>
                <a:rPr lang="zh-CN" altLang="zh-CN" sz="2000" b="1" dirty="0" smtClean="0">
                  <a:ea typeface="宋体" pitchFamily="2" charset="-122"/>
                </a:rPr>
                <a:t>，计数器</a:t>
              </a:r>
              <a:r>
                <a:rPr lang="en-US" altLang="zh-CN" sz="2000" b="1" dirty="0" smtClean="0">
                  <a:ea typeface="宋体" pitchFamily="2" charset="-122"/>
                </a:rPr>
                <a:t>j=0</a:t>
              </a:r>
              <a:r>
                <a:rPr lang="zh-CN" altLang="en-US" sz="2000" b="1" dirty="0" smtClean="0">
                  <a:ea typeface="宋体" pitchFamily="2" charset="-122"/>
                </a:rPr>
                <a:t>。</a:t>
              </a:r>
              <a:endParaRPr lang="zh-CN" sz="2000" dirty="0" smtClean="0">
                <a:ea typeface="宋体" pitchFamily="2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018111" y="5408275"/>
              <a:ext cx="5698154" cy="932765"/>
              <a:chOff x="2413961" y="3588916"/>
              <a:chExt cx="5698154" cy="940163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4535389" y="4156818"/>
                <a:ext cx="171522" cy="372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2413961" y="3588916"/>
                <a:ext cx="5698154" cy="560164"/>
                <a:chOff x="678558" y="3986786"/>
                <a:chExt cx="5698154" cy="560164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134544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58" name="直接箭头连接符 57"/>
                <p:cNvCxnSpPr/>
                <p:nvPr/>
              </p:nvCxnSpPr>
              <p:spPr>
                <a:xfrm>
                  <a:off x="999577" y="4278287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678558" y="3986786"/>
                  <a:ext cx="356188" cy="465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60" name="组合 59"/>
                <p:cNvGrpSpPr/>
                <p:nvPr/>
              </p:nvGrpSpPr>
              <p:grpSpPr>
                <a:xfrm>
                  <a:off x="268765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A</a:t>
                    </a:r>
                    <a:endParaRPr lang="zh-CN" altLang="en-US" sz="2400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61" name="组合 60"/>
                <p:cNvGrpSpPr/>
                <p:nvPr/>
              </p:nvGrpSpPr>
              <p:grpSpPr>
                <a:xfrm>
                  <a:off x="4029861" y="4085285"/>
                  <a:ext cx="1004641" cy="461665"/>
                  <a:chOff x="1345441" y="4047455"/>
                  <a:chExt cx="1004641" cy="461665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B</a:t>
                    </a:r>
                    <a:endParaRPr lang="zh-CN" altLang="en-US" sz="24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1831981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62" name="组合 61"/>
                <p:cNvGrpSpPr/>
                <p:nvPr/>
              </p:nvGrpSpPr>
              <p:grpSpPr>
                <a:xfrm>
                  <a:off x="5360348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C</a:t>
                    </a:r>
                    <a:endParaRPr lang="zh-CN" altLang="en-US" sz="2400" dirty="0"/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rgbClr val="C0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63" name="直接箭头连接符 62"/>
                <p:cNvCxnSpPr/>
                <p:nvPr/>
              </p:nvCxnSpPr>
              <p:spPr>
                <a:xfrm>
                  <a:off x="2153906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/>
                <p:cNvCxnSpPr/>
                <p:nvPr/>
              </p:nvCxnSpPr>
              <p:spPr>
                <a:xfrm>
                  <a:off x="3495364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>
                  <a:off x="4827846" y="4316117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箭头连接符 55"/>
              <p:cNvCxnSpPr/>
              <p:nvPr/>
            </p:nvCxnSpPr>
            <p:spPr>
              <a:xfrm rot="16200000">
                <a:off x="4629942" y="4328147"/>
                <a:ext cx="3628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419984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270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271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7270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08295" y="1340768"/>
            <a:ext cx="8554408" cy="1224136"/>
          </a:xfrm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zh-CN" altLang="zh-CN" sz="2000" dirty="0" smtClean="0">
                <a:ea typeface="宋体" pitchFamily="2" charset="-122"/>
              </a:rPr>
              <a:t>（</a:t>
            </a:r>
            <a:r>
              <a:rPr lang="en-US" altLang="zh-CN" sz="2000" dirty="0">
                <a:ea typeface="宋体" pitchFamily="2" charset="-122"/>
              </a:rPr>
              <a:t>2</a:t>
            </a:r>
            <a:r>
              <a:rPr lang="zh-CN" altLang="zh-CN" sz="2000" dirty="0">
                <a:ea typeface="宋体" pitchFamily="2" charset="-122"/>
              </a:rPr>
              <a:t>）从第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zh-CN" sz="2000" dirty="0">
                <a:ea typeface="宋体" pitchFamily="2" charset="-122"/>
              </a:rPr>
              <a:t>个结点</a:t>
            </a:r>
            <a:r>
              <a:rPr lang="zh-CN" altLang="en-US" sz="2000" dirty="0">
                <a:ea typeface="宋体" pitchFamily="2" charset="-122"/>
              </a:rPr>
              <a:t>开始</a:t>
            </a:r>
            <a:r>
              <a:rPr lang="zh-CN" altLang="zh-CN" sz="2000" dirty="0" smtClean="0">
                <a:ea typeface="宋体" pitchFamily="2" charset="-122"/>
              </a:rPr>
              <a:t>，</a:t>
            </a:r>
            <a:r>
              <a:rPr lang="zh-CN" altLang="en-US" sz="2000" dirty="0" smtClean="0">
                <a:ea typeface="宋体" pitchFamily="2" charset="-122"/>
              </a:rPr>
              <a:t>移动指针</a:t>
            </a:r>
            <a:r>
              <a:rPr lang="en-US" altLang="zh-CN" sz="2000" dirty="0" smtClean="0">
                <a:ea typeface="宋体" pitchFamily="2" charset="-122"/>
              </a:rPr>
              <a:t>p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altLang="zh-CN" sz="2000" dirty="0" smtClean="0">
                <a:ea typeface="宋体" pitchFamily="2" charset="-122"/>
              </a:rPr>
              <a:t>逐个</a:t>
            </a:r>
            <a:r>
              <a:rPr lang="zh-CN" altLang="en-US" sz="2000" dirty="0">
                <a:ea typeface="宋体" pitchFamily="2" charset="-122"/>
              </a:rPr>
              <a:t>访问后面</a:t>
            </a:r>
            <a:r>
              <a:rPr lang="zh-CN" altLang="zh-CN" sz="2000" dirty="0" smtClean="0">
                <a:ea typeface="宋体" pitchFamily="2" charset="-122"/>
              </a:rPr>
              <a:t>结点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altLang="zh-CN" sz="2000" dirty="0" smtClean="0">
                <a:ea typeface="宋体" pitchFamily="2" charset="-122"/>
              </a:rPr>
              <a:t>计数器</a:t>
            </a:r>
            <a:r>
              <a:rPr lang="en-US" altLang="zh-CN" sz="2000" dirty="0">
                <a:ea typeface="宋体" pitchFamily="2" charset="-122"/>
              </a:rPr>
              <a:t>j</a:t>
            </a:r>
            <a:r>
              <a:rPr lang="zh-CN" altLang="zh-CN" sz="2000" dirty="0">
                <a:ea typeface="宋体" pitchFamily="2" charset="-122"/>
              </a:rPr>
              <a:t>加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zh-CN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while</a:t>
            </a:r>
            <a:r>
              <a:rPr lang="en-US" altLang="zh-CN" sz="2000" dirty="0">
                <a:ea typeface="宋体" pitchFamily="2" charset="-122"/>
              </a:rPr>
              <a:t>(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p </a:t>
            </a:r>
            <a:r>
              <a:rPr lang="en-US" altLang="zh-CN" sz="2000" dirty="0">
                <a:ea typeface="宋体" pitchFamily="2" charset="-122"/>
              </a:rPr>
              <a:t> &amp;&amp; 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j&lt;i</a:t>
            </a:r>
            <a:r>
              <a:rPr lang="en-US" altLang="zh-CN" sz="2000" dirty="0">
                <a:ea typeface="宋体" pitchFamily="2" charset="-122"/>
              </a:rPr>
              <a:t> ) </a:t>
            </a:r>
            <a:r>
              <a:rPr lang="en-US" altLang="zh-CN" sz="2000" dirty="0" smtClean="0">
                <a:ea typeface="宋体" pitchFamily="2" charset="-122"/>
              </a:rPr>
              <a:t> {  </a:t>
            </a:r>
            <a:r>
              <a:rPr lang="en-US" altLang="zh-CN" sz="2000" dirty="0">
                <a:ea typeface="宋体" pitchFamily="2" charset="-122"/>
              </a:rPr>
              <a:t>p=p-&gt;next;    ++j;  </a:t>
            </a:r>
            <a:r>
              <a:rPr lang="en-US" altLang="zh-CN" sz="2000" dirty="0" smtClean="0">
                <a:ea typeface="宋体" pitchFamily="2" charset="-122"/>
              </a:rPr>
              <a:t>}     //while</a:t>
            </a:r>
            <a:r>
              <a:rPr lang="en-US" altLang="zh-CN" sz="2000" dirty="0">
                <a:ea typeface="宋体" pitchFamily="2" charset="-122"/>
              </a:rPr>
              <a:t>( p !=NULL </a:t>
            </a:r>
            <a:r>
              <a:rPr lang="en-US" altLang="zh-CN" sz="2000" dirty="0" smtClean="0">
                <a:ea typeface="宋体" pitchFamily="2" charset="-122"/>
              </a:rPr>
              <a:t> &amp;&amp;  </a:t>
            </a:r>
            <a:r>
              <a:rPr lang="en-US" altLang="zh-CN" sz="2000" dirty="0">
                <a:ea typeface="宋体" pitchFamily="2" charset="-122"/>
              </a:rPr>
              <a:t>j&lt;i 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zh-CN" altLang="en-US" sz="2000" dirty="0" smtClean="0">
                <a:solidFill>
                  <a:srgbClr val="C00000"/>
                </a:solidFill>
                <a:ea typeface="宋体" pitchFamily="2" charset="-122"/>
              </a:rPr>
              <a:t>问题：一个条件可以吗？</a:t>
            </a:r>
            <a:endParaRPr lang="zh-CN" altLang="zh-CN" sz="2000" dirty="0">
              <a:solidFill>
                <a:srgbClr val="C00000"/>
              </a:solidFill>
              <a:ea typeface="宋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19990" y="2727005"/>
            <a:ext cx="5698154" cy="932765"/>
            <a:chOff x="2413961" y="3588916"/>
            <a:chExt cx="5698154" cy="940163"/>
          </a:xfrm>
        </p:grpSpPr>
        <p:sp>
          <p:nvSpPr>
            <p:cNvPr id="61" name="TextBox 60"/>
            <p:cNvSpPr txBox="1"/>
            <p:nvPr/>
          </p:nvSpPr>
          <p:spPr>
            <a:xfrm>
              <a:off x="4535389" y="4156818"/>
              <a:ext cx="171522" cy="3722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/>
                <a:t>p</a:t>
              </a:r>
              <a:endParaRPr lang="zh-CN" altLang="en-US" sz="2400" dirty="0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413961" y="3588916"/>
              <a:ext cx="5698154" cy="560164"/>
              <a:chOff x="678558" y="3986786"/>
              <a:chExt cx="5698154" cy="560164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1345441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   </a:t>
                  </a:r>
                  <a:endParaRPr lang="zh-CN" altLang="en-US" sz="2400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65" name="直接箭头连接符 64"/>
              <p:cNvCxnSpPr/>
              <p:nvPr/>
            </p:nvCxnSpPr>
            <p:spPr>
              <a:xfrm>
                <a:off x="999577" y="4278287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678558" y="3986786"/>
                <a:ext cx="356188" cy="465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</a:rPr>
                  <a:t>L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7" name="组合 66"/>
              <p:cNvGrpSpPr/>
              <p:nvPr/>
            </p:nvGrpSpPr>
            <p:grpSpPr>
              <a:xfrm>
                <a:off x="2687651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A</a:t>
                  </a:r>
                  <a:endParaRPr lang="zh-CN" altLang="en-US" sz="24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4029861" y="4085285"/>
                <a:ext cx="1004641" cy="461665"/>
                <a:chOff x="1345441" y="4047455"/>
                <a:chExt cx="1004641" cy="461665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B</a:t>
                  </a:r>
                  <a:endParaRPr lang="zh-CN" altLang="en-US" sz="2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831981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5360348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C</a:t>
                  </a:r>
                  <a:endParaRPr lang="zh-CN" altLang="en-US" sz="24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rgbClr val="C00000"/>
                      </a:solidFill>
                    </a:rPr>
                    <a:t>∧</a:t>
                  </a:r>
                  <a:r>
                    <a:rPr lang="en-US" altLang="zh-CN" sz="2400" dirty="0" smtClean="0"/>
                    <a:t>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70" name="直接箭头连接符 69"/>
              <p:cNvCxnSpPr/>
              <p:nvPr/>
            </p:nvCxnSpPr>
            <p:spPr>
              <a:xfrm>
                <a:off x="2153906" y="431345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>
                <a:off x="3495364" y="431345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>
                <a:off x="4827846" y="4316117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箭头连接符 62"/>
            <p:cNvCxnSpPr/>
            <p:nvPr/>
          </p:nvCxnSpPr>
          <p:spPr>
            <a:xfrm rot="16200000">
              <a:off x="4629942" y="4328147"/>
              <a:ext cx="3628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06083" y="3865035"/>
            <a:ext cx="8424936" cy="2623879"/>
            <a:chOff x="306083" y="3865035"/>
            <a:chExt cx="8424936" cy="2623879"/>
          </a:xfrm>
        </p:grpSpPr>
        <p:sp>
          <p:nvSpPr>
            <p:cNvPr id="13" name="Rectangle 148"/>
            <p:cNvSpPr txBox="1">
              <a:spLocks noChangeArrowheads="1"/>
            </p:cNvSpPr>
            <p:nvPr/>
          </p:nvSpPr>
          <p:spPr bwMode="auto">
            <a:xfrm>
              <a:off x="306083" y="3865035"/>
              <a:ext cx="8424936" cy="1690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ts val="3000"/>
                </a:lnSpc>
                <a:spcBef>
                  <a:spcPts val="0"/>
                </a:spcBef>
                <a:buFontTx/>
                <a:buNone/>
              </a:pPr>
              <a:r>
                <a:rPr lang="en-US" altLang="zh-CN" sz="2000" dirty="0" smtClean="0">
                  <a:ea typeface="宋体" pitchFamily="2" charset="-122"/>
                </a:rPr>
                <a:t>  </a:t>
              </a:r>
              <a:r>
                <a:rPr lang="zh-CN" altLang="zh-CN" sz="2000" dirty="0" smtClean="0">
                  <a:ea typeface="宋体" pitchFamily="2" charset="-122"/>
                </a:rPr>
                <a:t>（</a:t>
              </a:r>
              <a:r>
                <a:rPr lang="en-US" altLang="zh-CN" sz="2000" dirty="0" smtClean="0">
                  <a:ea typeface="宋体" pitchFamily="2" charset="-122"/>
                </a:rPr>
                <a:t>3</a:t>
              </a:r>
              <a:r>
                <a:rPr lang="zh-CN" altLang="zh-CN" sz="2000" dirty="0" smtClean="0">
                  <a:ea typeface="宋体" pitchFamily="2" charset="-122"/>
                </a:rPr>
                <a:t>）当</a:t>
              </a:r>
              <a:r>
                <a:rPr lang="en-US" altLang="zh-CN" sz="2000" dirty="0" smtClean="0">
                  <a:ea typeface="宋体" pitchFamily="2" charset="-122"/>
                </a:rPr>
                <a:t>j=i</a:t>
              </a:r>
              <a:r>
                <a:rPr lang="zh-CN" altLang="zh-CN" sz="2000" dirty="0" smtClean="0">
                  <a:ea typeface="宋体" pitchFamily="2" charset="-122"/>
                </a:rPr>
                <a:t>时，</a:t>
              </a:r>
              <a:r>
                <a:rPr lang="en-US" altLang="zh-CN" sz="2000" dirty="0" smtClean="0">
                  <a:ea typeface="宋体" pitchFamily="2" charset="-122"/>
                </a:rPr>
                <a:t>p</a:t>
              </a:r>
              <a:r>
                <a:rPr lang="zh-CN" altLang="zh-CN" sz="2000" dirty="0" smtClean="0">
                  <a:ea typeface="宋体" pitchFamily="2" charset="-122"/>
                </a:rPr>
                <a:t>所指的结点就是要找的第</a:t>
              </a:r>
              <a:r>
                <a:rPr lang="en-US" altLang="zh-CN" sz="2000" dirty="0" smtClean="0">
                  <a:ea typeface="宋体" pitchFamily="2" charset="-122"/>
                </a:rPr>
                <a:t>i</a:t>
              </a:r>
              <a:r>
                <a:rPr lang="zh-CN" altLang="zh-CN" sz="2000" dirty="0" smtClean="0">
                  <a:ea typeface="宋体" pitchFamily="2" charset="-122"/>
                </a:rPr>
                <a:t>个结点。</a:t>
              </a:r>
              <a:r>
                <a:rPr lang="zh-CN" altLang="en-US" sz="2000" dirty="0" smtClean="0">
                  <a:ea typeface="宋体" pitchFamily="2" charset="-122"/>
                </a:rPr>
                <a:t>若</a:t>
              </a:r>
              <a:r>
                <a:rPr lang="en-US" altLang="zh-CN" sz="2000" dirty="0" smtClean="0">
                  <a:ea typeface="宋体" pitchFamily="2" charset="-122"/>
                </a:rPr>
                <a:t>p=NULL</a:t>
              </a:r>
              <a:r>
                <a:rPr lang="zh-CN" altLang="en-US" sz="2000" dirty="0" smtClean="0">
                  <a:ea typeface="宋体" pitchFamily="2" charset="-122"/>
                </a:rPr>
                <a:t>或</a:t>
              </a:r>
              <a:r>
                <a:rPr lang="en-US" altLang="zh-CN" sz="2000" dirty="0" smtClean="0">
                  <a:ea typeface="宋体" pitchFamily="2" charset="-122"/>
                </a:rPr>
                <a:t>j&gt;i</a:t>
              </a:r>
              <a:r>
                <a:rPr lang="zh-CN" altLang="en-US" sz="2000" dirty="0" smtClean="0">
                  <a:ea typeface="宋体" pitchFamily="2" charset="-122"/>
                </a:rPr>
                <a:t>，返回出错信息，否则保存结点取值，并传递给主函数。</a:t>
              </a:r>
              <a:endParaRPr lang="en-US" altLang="zh-CN" sz="2000" dirty="0" smtClean="0">
                <a:ea typeface="宋体" pitchFamily="2" charset="-122"/>
              </a:endParaRPr>
            </a:p>
            <a:p>
              <a:pPr marL="0" indent="0">
                <a:lnSpc>
                  <a:spcPts val="3000"/>
                </a:lnSpc>
                <a:spcBef>
                  <a:spcPts val="0"/>
                </a:spcBef>
                <a:buFontTx/>
                <a:buNone/>
              </a:pPr>
              <a:r>
                <a:rPr lang="en-US" altLang="zh-CN" sz="2000" dirty="0" smtClean="0">
                  <a:ea typeface="宋体" pitchFamily="2" charset="-122"/>
                </a:rPr>
                <a:t>                 </a:t>
              </a:r>
              <a:r>
                <a:rPr lang="en-US" altLang="zh-CN" sz="2000" dirty="0">
                  <a:ea typeface="宋体" pitchFamily="2" charset="-122"/>
                </a:rPr>
                <a:t>if( !p || j&gt;i )   return ERROR;   </a:t>
              </a:r>
              <a:r>
                <a:rPr lang="en-US" altLang="zh-CN" sz="2000" dirty="0" smtClean="0">
                  <a:ea typeface="宋体" pitchFamily="2" charset="-122"/>
                </a:rPr>
                <a:t>   </a:t>
              </a:r>
              <a:r>
                <a:rPr lang="en-US" altLang="zh-CN" sz="2000" dirty="0">
                  <a:ea typeface="宋体" pitchFamily="2" charset="-122"/>
                </a:rPr>
                <a:t>//</a:t>
              </a:r>
              <a:r>
                <a:rPr lang="zh-CN" altLang="en-US" sz="2000" dirty="0">
                  <a:ea typeface="宋体" pitchFamily="2" charset="-122"/>
                </a:rPr>
                <a:t>第</a:t>
              </a:r>
              <a:r>
                <a:rPr lang="en-US" altLang="zh-CN" sz="2000" dirty="0">
                  <a:ea typeface="宋体" pitchFamily="2" charset="-122"/>
                </a:rPr>
                <a:t>i</a:t>
              </a:r>
              <a:r>
                <a:rPr lang="zh-CN" altLang="en-US" sz="2000" dirty="0">
                  <a:ea typeface="宋体" pitchFamily="2" charset="-122"/>
                </a:rPr>
                <a:t>个结点不存在</a:t>
              </a:r>
              <a:endParaRPr lang="en-US" altLang="zh-CN" sz="2000" dirty="0" smtClean="0">
                <a:ea typeface="宋体" pitchFamily="2" charset="-122"/>
              </a:endParaRPr>
            </a:p>
            <a:p>
              <a:pPr marL="540000" indent="0">
                <a:lnSpc>
                  <a:spcPts val="3000"/>
                </a:lnSpc>
                <a:spcBef>
                  <a:spcPts val="0"/>
                </a:spcBef>
                <a:buFontTx/>
                <a:buNone/>
                <a:defRPr/>
              </a:pPr>
              <a:r>
                <a:rPr lang="en-US" altLang="zh-CN" sz="2000" dirty="0" smtClean="0">
                  <a:ea typeface="宋体" pitchFamily="2" charset="-122"/>
                </a:rPr>
                <a:t>       </a:t>
              </a:r>
              <a:r>
                <a:rPr lang="en-US" altLang="zh-CN" sz="2000" dirty="0">
                  <a:ea typeface="宋体" pitchFamily="2" charset="-122"/>
                </a:rPr>
                <a:t> </a:t>
              </a:r>
              <a:r>
                <a:rPr lang="en-US" altLang="zh-CN" sz="2000" dirty="0" smtClean="0">
                  <a:ea typeface="宋体" pitchFamily="2" charset="-122"/>
                </a:rPr>
                <a:t> e </a:t>
              </a:r>
              <a:r>
                <a:rPr lang="en-US" altLang="zh-CN" sz="2000" dirty="0">
                  <a:ea typeface="宋体" pitchFamily="2" charset="-122"/>
                </a:rPr>
                <a:t>= p-&gt;data;                            </a:t>
              </a:r>
              <a:r>
                <a:rPr lang="en-US" altLang="zh-CN" sz="2000" dirty="0" smtClean="0">
                  <a:ea typeface="宋体" pitchFamily="2" charset="-122"/>
                </a:rPr>
                <a:t>   //</a:t>
              </a:r>
              <a:r>
                <a:rPr lang="zh-CN" altLang="en-US" sz="2000" dirty="0" smtClean="0">
                  <a:ea typeface="宋体" pitchFamily="2" charset="-122"/>
                </a:rPr>
                <a:t>保存第</a:t>
              </a:r>
              <a:r>
                <a:rPr lang="en-US" altLang="zh-CN" sz="2000" dirty="0">
                  <a:ea typeface="宋体" pitchFamily="2" charset="-122"/>
                </a:rPr>
                <a:t>i</a:t>
              </a:r>
              <a:r>
                <a:rPr lang="zh-CN" altLang="en-US" sz="2000" dirty="0">
                  <a:ea typeface="宋体" pitchFamily="2" charset="-122"/>
                </a:rPr>
                <a:t>个元素</a:t>
              </a:r>
              <a:r>
                <a:rPr lang="zh-CN" altLang="en-US" sz="2000" dirty="0" smtClean="0">
                  <a:ea typeface="宋体" pitchFamily="2" charset="-122"/>
                </a:rPr>
                <a:t>取值</a:t>
              </a:r>
              <a:endParaRPr lang="zh-CN" altLang="zh-CN" sz="2000" dirty="0">
                <a:ea typeface="宋体" pitchFamily="2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1302661" y="5590911"/>
              <a:ext cx="6130455" cy="898003"/>
              <a:chOff x="2413961" y="3588916"/>
              <a:chExt cx="6130455" cy="905125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413961" y="3588916"/>
                <a:ext cx="5698154" cy="560164"/>
                <a:chOff x="678558" y="3986786"/>
                <a:chExt cx="5698154" cy="560164"/>
              </a:xfrm>
            </p:grpSpPr>
            <p:grpSp>
              <p:nvGrpSpPr>
                <p:cNvPr id="85" name="组合 84"/>
                <p:cNvGrpSpPr/>
                <p:nvPr/>
              </p:nvGrpSpPr>
              <p:grpSpPr>
                <a:xfrm>
                  <a:off x="134544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   </a:t>
                    </a:r>
                    <a:endParaRPr lang="zh-CN" altLang="en-US" sz="2400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86" name="直接箭头连接符 85"/>
                <p:cNvCxnSpPr/>
                <p:nvPr/>
              </p:nvCxnSpPr>
              <p:spPr>
                <a:xfrm>
                  <a:off x="999577" y="4278287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678558" y="3986786"/>
                  <a:ext cx="356188" cy="465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C00000"/>
                      </a:solidFill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88" name="组合 87"/>
                <p:cNvGrpSpPr/>
                <p:nvPr/>
              </p:nvGrpSpPr>
              <p:grpSpPr>
                <a:xfrm>
                  <a:off x="2687651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A</a:t>
                    </a:r>
                    <a:endParaRPr lang="zh-CN" altLang="en-US" sz="2400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89" name="组合 88"/>
                <p:cNvGrpSpPr/>
                <p:nvPr/>
              </p:nvGrpSpPr>
              <p:grpSpPr>
                <a:xfrm>
                  <a:off x="4029861" y="4085285"/>
                  <a:ext cx="1004641" cy="461665"/>
                  <a:chOff x="1345441" y="4047455"/>
                  <a:chExt cx="1004641" cy="461665"/>
                </a:xfrm>
              </p:grpSpPr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B</a:t>
                    </a:r>
                    <a:endParaRPr lang="zh-CN" altLang="en-US" sz="2400" dirty="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831981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   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5360348" y="4085285"/>
                  <a:ext cx="1016364" cy="461665"/>
                  <a:chOff x="1345441" y="4047455"/>
                  <a:chExt cx="1016364" cy="461665"/>
                </a:xfrm>
              </p:grpSpPr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345441" y="4047455"/>
                    <a:ext cx="495575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C</a:t>
                    </a:r>
                    <a:endParaRPr lang="zh-CN" altLang="en-US" sz="2400" dirty="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843704" y="4047455"/>
                    <a:ext cx="518101" cy="4616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rgbClr val="C00000"/>
                        </a:solidFill>
                      </a:rPr>
                      <a:t>∧</a:t>
                    </a:r>
                    <a:r>
                      <a:rPr lang="en-US" altLang="zh-CN" sz="2400" dirty="0" smtClean="0"/>
                      <a:t>  </a:t>
                    </a:r>
                    <a:endParaRPr lang="zh-CN" altLang="en-US" sz="2400" dirty="0"/>
                  </a:p>
                </p:txBody>
              </p:sp>
            </p:grpSp>
            <p:cxnSp>
              <p:nvCxnSpPr>
                <p:cNvPr id="91" name="直接箭头连接符 90"/>
                <p:cNvCxnSpPr/>
                <p:nvPr/>
              </p:nvCxnSpPr>
              <p:spPr>
                <a:xfrm>
                  <a:off x="2153906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/>
                <p:cNvCxnSpPr/>
                <p:nvPr/>
              </p:nvCxnSpPr>
              <p:spPr>
                <a:xfrm>
                  <a:off x="3495364" y="4313456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/>
                <p:cNvCxnSpPr/>
                <p:nvPr/>
              </p:nvCxnSpPr>
              <p:spPr>
                <a:xfrm>
                  <a:off x="4827846" y="4316117"/>
                  <a:ext cx="54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TextBox 102"/>
              <p:cNvSpPr txBox="1"/>
              <p:nvPr/>
            </p:nvSpPr>
            <p:spPr>
              <a:xfrm>
                <a:off x="8302556" y="4107554"/>
                <a:ext cx="171522" cy="372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p</a:t>
                </a:r>
                <a:endParaRPr lang="zh-CN" altLang="en-US" sz="2400" dirty="0"/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rot="16200000">
                <a:off x="8362988" y="4312614"/>
                <a:ext cx="3628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373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373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7066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00808"/>
            <a:ext cx="8750300" cy="4741068"/>
          </a:xfrm>
        </p:spPr>
        <p:txBody>
          <a:bodyPr/>
          <a:lstStyle/>
          <a:p>
            <a:pPr marL="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1】</a:t>
            </a:r>
            <a:endParaRPr lang="zh-CN" altLang="zh-CN" sz="2000" dirty="0" smtClean="0">
              <a:ea typeface="宋体" pitchFamily="2" charset="-122"/>
            </a:endParaRP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Status </a:t>
            </a:r>
            <a:r>
              <a:rPr lang="en-US" altLang="zh-CN" sz="2000" dirty="0" err="1" smtClean="0">
                <a:ea typeface="宋体" pitchFamily="2" charset="-122"/>
              </a:rPr>
              <a:t>GetElem</a:t>
            </a:r>
            <a:r>
              <a:rPr lang="en-US" altLang="zh-CN" sz="2000" dirty="0" smtClean="0">
                <a:ea typeface="宋体" pitchFamily="2" charset="-122"/>
              </a:rPr>
              <a:t>(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L,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i, 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&amp;e) </a:t>
            </a: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{   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p= L-&gt; next;     //</a:t>
            </a:r>
            <a:r>
              <a:rPr lang="zh-CN" altLang="zh-CN" sz="2000" dirty="0" smtClean="0">
                <a:ea typeface="宋体" pitchFamily="2" charset="-122"/>
              </a:rPr>
              <a:t>指向第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zh-CN" sz="2000" dirty="0" smtClean="0">
                <a:ea typeface="宋体" pitchFamily="2" charset="-122"/>
              </a:rPr>
              <a:t>个结点</a:t>
            </a: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j=1;                           //</a:t>
            </a:r>
            <a:r>
              <a:rPr lang="zh-CN" altLang="zh-CN" sz="2000" dirty="0" smtClean="0">
                <a:ea typeface="宋体" pitchFamily="2" charset="-122"/>
              </a:rPr>
              <a:t>设置计数器</a:t>
            </a: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while( p  &amp;&amp;  j&lt;i )           //while( p !=NULL &amp;&amp; j&lt;i ),</a:t>
            </a:r>
            <a:endParaRPr lang="zh-CN" altLang="zh-CN" sz="2000" dirty="0" smtClean="0">
              <a:ea typeface="宋体" pitchFamily="2" charset="-122"/>
            </a:endParaRP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	 {  p=p-&gt;next;    ++j;  }</a:t>
            </a:r>
            <a:endParaRPr lang="zh-CN" altLang="zh-CN" sz="2000" dirty="0" smtClean="0">
              <a:ea typeface="宋体" pitchFamily="2" charset="-122"/>
            </a:endParaRP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if( !p || j&gt;i )   return ERROR;    //</a:t>
            </a:r>
            <a:r>
              <a:rPr lang="zh-CN" altLang="zh-CN" sz="2000" dirty="0" smtClean="0">
                <a:ea typeface="宋体" pitchFamily="2" charset="-122"/>
              </a:rPr>
              <a:t>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zh-CN" sz="2000" dirty="0" smtClean="0">
                <a:ea typeface="宋体" pitchFamily="2" charset="-122"/>
              </a:rPr>
              <a:t>个结点</a:t>
            </a:r>
            <a:r>
              <a:rPr lang="zh-CN" altLang="en-US" sz="2000" dirty="0" smtClean="0">
                <a:ea typeface="宋体" pitchFamily="2" charset="-122"/>
              </a:rPr>
              <a:t>不存在</a:t>
            </a:r>
            <a:endParaRPr lang="zh-CN" altLang="zh-CN" sz="2000" dirty="0" smtClean="0">
              <a:ea typeface="宋体" pitchFamily="2" charset="-122"/>
            </a:endParaRP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e </a:t>
            </a:r>
            <a:r>
              <a:rPr lang="en-US" altLang="zh-CN" sz="2000" dirty="0">
                <a:ea typeface="宋体" pitchFamily="2" charset="-122"/>
              </a:rPr>
              <a:t>= p-&gt;data;                       </a:t>
            </a:r>
            <a:r>
              <a:rPr lang="en-US" altLang="zh-CN" sz="2000" dirty="0" smtClean="0">
                <a:ea typeface="宋体" pitchFamily="2" charset="-122"/>
              </a:rPr>
              <a:t>     //</a:t>
            </a:r>
            <a:r>
              <a:rPr lang="zh-CN" altLang="en-US" sz="2000" dirty="0" smtClean="0">
                <a:ea typeface="宋体" pitchFamily="2" charset="-122"/>
              </a:rPr>
              <a:t>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 smtClean="0">
                <a:ea typeface="宋体" pitchFamily="2" charset="-122"/>
              </a:rPr>
              <a:t>个元素取值传递到主函数</a:t>
            </a:r>
            <a:endParaRPr lang="en-US" altLang="zh-CN" sz="2000" dirty="0" smtClean="0">
              <a:ea typeface="宋体" pitchFamily="2" charset="-122"/>
            </a:endParaRP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return </a:t>
            </a:r>
            <a:r>
              <a:rPr lang="en-US" altLang="zh-CN" sz="2000" dirty="0">
                <a:ea typeface="宋体" pitchFamily="2" charset="-122"/>
              </a:rPr>
              <a:t>OK;</a:t>
            </a: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}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  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zh-CN" sz="2000" dirty="0" smtClean="0">
                <a:ea typeface="宋体" pitchFamily="2" charset="-122"/>
              </a:rPr>
              <a:t>≤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zh-CN" sz="2000" dirty="0" smtClean="0">
                <a:ea typeface="宋体" pitchFamily="2" charset="-122"/>
              </a:rPr>
              <a:t>≤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zh-CN" sz="2000" dirty="0" smtClean="0">
                <a:ea typeface="宋体" pitchFamily="2" charset="-122"/>
              </a:rPr>
              <a:t>，语句频度</a:t>
            </a:r>
            <a:r>
              <a:rPr lang="en-US" altLang="zh-CN" sz="2000" dirty="0" smtClean="0">
                <a:ea typeface="宋体" pitchFamily="2" charset="-122"/>
              </a:rPr>
              <a:t>(i-1)</a:t>
            </a:r>
            <a:r>
              <a:rPr lang="zh-CN" altLang="zh-CN" sz="2000" dirty="0" smtClean="0">
                <a:ea typeface="宋体" pitchFamily="2" charset="-122"/>
              </a:rPr>
              <a:t>；</a:t>
            </a:r>
            <a:r>
              <a:rPr lang="en-US" altLang="zh-CN" sz="2000" dirty="0" smtClean="0">
                <a:ea typeface="宋体" pitchFamily="2" charset="-122"/>
              </a:rPr>
              <a:t>i&gt;n</a:t>
            </a:r>
            <a:r>
              <a:rPr lang="zh-CN" altLang="zh-CN" sz="2000" dirty="0" smtClean="0">
                <a:ea typeface="宋体" pitchFamily="2" charset="-122"/>
              </a:rPr>
              <a:t>，语句频度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zh-CN" sz="2000" dirty="0" smtClean="0">
                <a:ea typeface="宋体" pitchFamily="2" charset="-122"/>
              </a:rPr>
              <a:t>。</a:t>
            </a:r>
            <a:r>
              <a:rPr lang="en-US" altLang="zh-CN" sz="2000" dirty="0" smtClean="0">
                <a:ea typeface="宋体" pitchFamily="2" charset="-122"/>
              </a:rPr>
              <a:t>T(n)=O(n)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3733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3735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6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7066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72816"/>
            <a:ext cx="8750300" cy="4669060"/>
          </a:xfrm>
        </p:spPr>
        <p:txBody>
          <a:bodyPr/>
          <a:lstStyle/>
          <a:p>
            <a:pPr marL="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2】</a:t>
            </a:r>
            <a:endParaRPr lang="zh-CN" altLang="zh-CN" sz="2000" dirty="0" smtClean="0">
              <a:ea typeface="宋体" pitchFamily="2" charset="-122"/>
            </a:endParaRP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Status </a:t>
            </a:r>
            <a:r>
              <a:rPr lang="en-US" altLang="zh-CN" sz="2000" dirty="0" err="1" smtClean="0">
                <a:ea typeface="宋体" pitchFamily="2" charset="-122"/>
              </a:rPr>
              <a:t>GetElem</a:t>
            </a:r>
            <a:r>
              <a:rPr lang="en-US" altLang="zh-CN" sz="2000" dirty="0" smtClean="0">
                <a:ea typeface="宋体" pitchFamily="2" charset="-122"/>
              </a:rPr>
              <a:t>(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L,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i,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&amp;e) </a:t>
            </a: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{    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itchFamily="2" charset="-122"/>
              </a:rPr>
              <a:t>LinkList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 p= L;               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zh-CN" sz="2000" dirty="0" smtClean="0">
                <a:ea typeface="宋体" pitchFamily="2" charset="-122"/>
              </a:rPr>
              <a:t>指向</a:t>
            </a:r>
            <a:r>
              <a:rPr lang="zh-CN" altLang="en-US" sz="2000" dirty="0" smtClean="0">
                <a:ea typeface="宋体" pitchFamily="2" charset="-122"/>
              </a:rPr>
              <a:t>头结点</a:t>
            </a:r>
            <a:endParaRPr lang="zh-CN" altLang="zh-CN" sz="2000" dirty="0" smtClean="0">
              <a:ea typeface="宋体" pitchFamily="2" charset="-122"/>
            </a:endParaRP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 j=0;                          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zh-CN" sz="2000" dirty="0" smtClean="0">
                <a:ea typeface="宋体" pitchFamily="2" charset="-122"/>
              </a:rPr>
              <a:t>设置计数器</a:t>
            </a: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while( p  &amp;&amp;  j&lt;i )           //</a:t>
            </a:r>
            <a:r>
              <a:rPr lang="zh-CN" altLang="zh-CN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while( p !=NULL &amp;&amp; j&lt;i )</a:t>
            </a:r>
            <a:endParaRPr lang="zh-CN" altLang="zh-CN" sz="2000" dirty="0" smtClean="0">
              <a:ea typeface="宋体" pitchFamily="2" charset="-122"/>
            </a:endParaRP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	      { p=p-&gt;next;  ++j; }</a:t>
            </a:r>
            <a:endParaRPr lang="zh-CN" altLang="zh-CN" sz="2000" dirty="0" smtClean="0">
              <a:ea typeface="宋体" pitchFamily="2" charset="-122"/>
            </a:endParaRP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if( !p || j&gt;</a:t>
            </a:r>
            <a:r>
              <a:rPr lang="en-US" altLang="zh-CN" sz="2000" dirty="0" err="1" smtClean="0">
                <a:ea typeface="宋体" pitchFamily="2" charset="-122"/>
              </a:rPr>
              <a:t>i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|| </a:t>
            </a:r>
            <a:r>
              <a:rPr lang="en-US" altLang="zh-CN" sz="2000" dirty="0" err="1" smtClean="0">
                <a:ea typeface="宋体" pitchFamily="2" charset="-122"/>
              </a:rPr>
              <a:t>i</a:t>
            </a:r>
            <a:r>
              <a:rPr lang="en-US" altLang="zh-CN" sz="2000" dirty="0" smtClean="0">
                <a:ea typeface="宋体" pitchFamily="2" charset="-122"/>
              </a:rPr>
              <a:t>==0)   return ERROR;    //</a:t>
            </a:r>
            <a:r>
              <a:rPr lang="zh-CN" altLang="zh-CN" sz="2000" dirty="0" smtClean="0">
                <a:ea typeface="宋体" pitchFamily="2" charset="-122"/>
              </a:rPr>
              <a:t>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zh-CN" sz="2000" dirty="0" smtClean="0">
                <a:ea typeface="宋体" pitchFamily="2" charset="-122"/>
              </a:rPr>
              <a:t>个结点</a:t>
            </a:r>
            <a:r>
              <a:rPr lang="zh-CN" altLang="en-US" sz="2000" dirty="0" smtClean="0">
                <a:ea typeface="宋体" pitchFamily="2" charset="-122"/>
              </a:rPr>
              <a:t>不存在</a:t>
            </a:r>
            <a:endParaRPr lang="zh-CN" altLang="zh-CN" sz="2000" dirty="0" smtClean="0">
              <a:ea typeface="宋体" pitchFamily="2" charset="-122"/>
            </a:endParaRP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e = p-&gt;data;                            //</a:t>
            </a:r>
            <a:r>
              <a:rPr lang="zh-CN" altLang="zh-CN" sz="2000" dirty="0" smtClean="0">
                <a:ea typeface="宋体" pitchFamily="2" charset="-122"/>
              </a:rPr>
              <a:t>传递第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zh-CN" sz="2000" dirty="0" smtClean="0">
                <a:ea typeface="宋体" pitchFamily="2" charset="-122"/>
              </a:rPr>
              <a:t>个数据元素</a:t>
            </a: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return OK;</a:t>
            </a:r>
            <a:endParaRPr lang="zh-CN" altLang="zh-CN" sz="2000" dirty="0" smtClean="0">
              <a:ea typeface="宋体" pitchFamily="2" charset="-122"/>
            </a:endParaRPr>
          </a:p>
          <a:p>
            <a:pPr marL="54000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}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  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zh-CN" sz="2000" dirty="0" smtClean="0">
                <a:ea typeface="宋体" pitchFamily="2" charset="-122"/>
              </a:rPr>
              <a:t>≤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zh-CN" sz="2000" dirty="0" smtClean="0">
                <a:ea typeface="宋体" pitchFamily="2" charset="-122"/>
              </a:rPr>
              <a:t>≤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zh-CN" sz="2000" dirty="0" smtClean="0">
                <a:ea typeface="宋体" pitchFamily="2" charset="-122"/>
              </a:rPr>
              <a:t>，语句频度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zh-CN" sz="2000" dirty="0" smtClean="0">
                <a:ea typeface="宋体" pitchFamily="2" charset="-122"/>
              </a:rPr>
              <a:t>；</a:t>
            </a:r>
            <a:r>
              <a:rPr lang="en-US" altLang="zh-CN" sz="2000" dirty="0" smtClean="0">
                <a:ea typeface="宋体" pitchFamily="2" charset="-122"/>
              </a:rPr>
              <a:t>i&gt;n</a:t>
            </a:r>
            <a:r>
              <a:rPr lang="zh-CN" altLang="zh-CN" sz="2000" dirty="0" smtClean="0">
                <a:ea typeface="宋体" pitchFamily="2" charset="-122"/>
              </a:rPr>
              <a:t>，语句频度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zh-CN" sz="2000" dirty="0" smtClean="0">
                <a:ea typeface="宋体" pitchFamily="2" charset="-122"/>
              </a:rPr>
              <a:t>。</a:t>
            </a:r>
            <a:r>
              <a:rPr lang="en-US" altLang="zh-CN" sz="2000" dirty="0" smtClean="0">
                <a:ea typeface="宋体" pitchFamily="2" charset="-122"/>
              </a:rPr>
              <a:t>T(n)=O(n)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11585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19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20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 dirty="0" smtClean="0">
                <a:ea typeface="宋体" pitchFamily="2" charset="-122"/>
              </a:rPr>
              <a:t>2.3   </a:t>
            </a:r>
            <a:r>
              <a:rPr lang="zh-CN" altLang="zh-CN" sz="3200" b="1" dirty="0" smtClean="0">
                <a:ea typeface="宋体" pitchFamily="2" charset="-122"/>
              </a:rPr>
              <a:t>线性表的类型定义</a:t>
            </a:r>
            <a:endParaRPr lang="en-US" altLang="zh-CN" sz="3200" b="1" dirty="0" smtClean="0">
              <a:ea typeface="宋体" pitchFamily="2" charset="-122"/>
            </a:endParaRPr>
          </a:p>
        </p:txBody>
      </p:sp>
      <p:sp>
        <p:nvSpPr>
          <p:cNvPr id="614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89880" y="1988840"/>
            <a:ext cx="8164239" cy="333957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二</a:t>
            </a:r>
            <a:r>
              <a:rPr lang="zh-CN" b="1" dirty="0" smtClean="0">
                <a:ea typeface="宋体" pitchFamily="2" charset="-122"/>
              </a:rPr>
              <a:t>、线性结构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zh-CN" b="1" dirty="0" smtClean="0">
                <a:ea typeface="宋体" pitchFamily="2" charset="-122"/>
              </a:rPr>
              <a:t>特点</a:t>
            </a:r>
            <a:endParaRPr 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</a:t>
            </a:r>
            <a:r>
              <a:rPr lang="zh-CN" dirty="0" smtClean="0">
                <a:ea typeface="宋体" pitchFamily="2" charset="-122"/>
              </a:rPr>
              <a:t>数据元素之间</a:t>
            </a:r>
            <a:r>
              <a:rPr lang="zh-CN" altLang="en-US" dirty="0" smtClean="0">
                <a:ea typeface="宋体" pitchFamily="2" charset="-122"/>
              </a:rPr>
              <a:t>为</a:t>
            </a:r>
            <a:r>
              <a:rPr lang="zh-CN" dirty="0" smtClean="0">
                <a:ea typeface="宋体" pitchFamily="2" charset="-122"/>
              </a:rPr>
              <a:t>一对一</a:t>
            </a:r>
            <a:r>
              <a:rPr lang="zh-CN" altLang="en-US" dirty="0" smtClean="0">
                <a:ea typeface="宋体" pitchFamily="2" charset="-122"/>
              </a:rPr>
              <a:t>的线性</a:t>
            </a:r>
            <a:r>
              <a:rPr lang="zh-CN" dirty="0" smtClean="0">
                <a:ea typeface="宋体" pitchFamily="2" charset="-122"/>
              </a:rPr>
              <a:t>关系，</a:t>
            </a:r>
            <a:r>
              <a:rPr lang="zh-CN" altLang="en-US" dirty="0" smtClean="0">
                <a:ea typeface="宋体" pitchFamily="2" charset="-122"/>
              </a:rPr>
              <a:t>且</a:t>
            </a:r>
            <a:r>
              <a:rPr lang="zh-CN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ea typeface="宋体" pitchFamily="2" charset="-122"/>
              </a:rPr>
              <a:t> </a:t>
            </a: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 smtClean="0"/>
              <a:t>  </a:t>
            </a:r>
            <a:r>
              <a:rPr lang="en-US" altLang="zh-CN" dirty="0" smtClean="0">
                <a:ea typeface="宋体" pitchFamily="2" charset="-122"/>
              </a:rPr>
              <a:t>(1) </a:t>
            </a:r>
            <a:r>
              <a:rPr lang="zh-CN" dirty="0" smtClean="0">
                <a:ea typeface="宋体" pitchFamily="2" charset="-122"/>
              </a:rPr>
              <a:t>必然存在一个唯一的“第一元素”。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(2) </a:t>
            </a:r>
            <a:r>
              <a:rPr lang="zh-CN" dirty="0" smtClean="0">
                <a:ea typeface="宋体" pitchFamily="2" charset="-122"/>
              </a:rPr>
              <a:t>必然存在一个唯一的“最后元素”。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(3) </a:t>
            </a:r>
            <a:r>
              <a:rPr lang="zh-CN" altLang="zh-CN" dirty="0" smtClean="0">
                <a:ea typeface="宋体" pitchFamily="2" charset="-122"/>
              </a:rPr>
              <a:t>除</a:t>
            </a:r>
            <a:r>
              <a:rPr lang="zh-CN" altLang="zh-CN" dirty="0">
                <a:ea typeface="宋体" pitchFamily="2" charset="-122"/>
              </a:rPr>
              <a:t>第一元素外，</a:t>
            </a:r>
            <a:r>
              <a:rPr lang="zh-CN" altLang="en-US" dirty="0">
                <a:ea typeface="宋体" pitchFamily="2" charset="-122"/>
              </a:rPr>
              <a:t>每个元素</a:t>
            </a:r>
            <a:r>
              <a:rPr lang="zh-CN" altLang="zh-CN" dirty="0">
                <a:ea typeface="宋体" pitchFamily="2" charset="-122"/>
              </a:rPr>
              <a:t>均有一个“前驱”。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(4) </a:t>
            </a:r>
            <a:r>
              <a:rPr lang="zh-CN" altLang="zh-CN" dirty="0">
                <a:ea typeface="宋体" pitchFamily="2" charset="-122"/>
              </a:rPr>
              <a:t>除最后元素外，</a:t>
            </a:r>
            <a:r>
              <a:rPr lang="zh-CN" altLang="en-US" dirty="0">
                <a:ea typeface="宋体" pitchFamily="2" charset="-122"/>
              </a:rPr>
              <a:t>每个元素</a:t>
            </a:r>
            <a:r>
              <a:rPr lang="zh-CN" altLang="zh-CN" dirty="0">
                <a:ea typeface="宋体" pitchFamily="2" charset="-122"/>
              </a:rPr>
              <a:t>均有一个“后继”</a:t>
            </a:r>
            <a:r>
              <a:rPr lang="zh-CN" altLang="zh-CN" dirty="0" smtClean="0">
                <a:ea typeface="宋体" pitchFamily="2" charset="-122"/>
              </a:rPr>
              <a:t>。</a:t>
            </a:r>
          </a:p>
        </p:txBody>
      </p:sp>
      <p:pic>
        <p:nvPicPr>
          <p:cNvPr id="8197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9" y="5661248"/>
            <a:ext cx="75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48"/>
          <p:cNvSpPr txBox="1">
            <a:spLocks noChangeArrowheads="1"/>
          </p:cNvSpPr>
          <p:nvPr/>
        </p:nvSpPr>
        <p:spPr bwMode="auto">
          <a:xfrm>
            <a:off x="196850" y="1196750"/>
            <a:ext cx="8750300" cy="4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.1  线性表的基本概念</a:t>
            </a:r>
            <a:r>
              <a:rPr lang="en-US" altLang="zh-CN" sz="2800" dirty="0" smtClean="0">
                <a:ea typeface="宋体" pitchFamily="2" charset="-122"/>
              </a:rPr>
              <a:t>  </a:t>
            </a:r>
            <a:endParaRPr lang="zh-CN" sz="28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2500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475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475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7475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96193" y="1729264"/>
            <a:ext cx="8551614" cy="3787968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zh-CN" b="1" dirty="0" smtClean="0">
                <a:ea typeface="宋体" pitchFamily="2" charset="-122"/>
              </a:rPr>
              <a:t>八、</a:t>
            </a:r>
            <a:r>
              <a:rPr lang="zh-CN" altLang="en-US" b="1" dirty="0" smtClean="0">
                <a:ea typeface="宋体" pitchFamily="2" charset="-122"/>
              </a:rPr>
              <a:t>查找</a:t>
            </a:r>
            <a:r>
              <a:rPr lang="en-US" altLang="zh-CN" b="1" dirty="0" smtClean="0">
                <a:ea typeface="宋体" pitchFamily="2" charset="-122"/>
              </a:rPr>
              <a:t>——</a:t>
            </a:r>
            <a:r>
              <a:rPr lang="zh-CN" altLang="en-US" b="1" dirty="0" smtClean="0">
                <a:ea typeface="宋体" pitchFamily="2" charset="-122"/>
              </a:rPr>
              <a:t>给定元素取值，获取结点地址</a:t>
            </a:r>
            <a:r>
              <a:rPr lang="en-US" altLang="zh-CN" b="1" dirty="0" smtClean="0">
                <a:ea typeface="宋体" pitchFamily="2" charset="-122"/>
              </a:rPr>
              <a:t>(</a:t>
            </a:r>
            <a:r>
              <a:rPr lang="zh-CN" altLang="en-US" b="1" dirty="0" smtClean="0">
                <a:ea typeface="宋体" pitchFamily="2" charset="-122"/>
              </a:rPr>
              <a:t>算法</a:t>
            </a:r>
            <a:r>
              <a:rPr lang="en-US" altLang="zh-CN" b="1" dirty="0" smtClean="0">
                <a:ea typeface="宋体" pitchFamily="2" charset="-122"/>
              </a:rPr>
              <a:t>2.8)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【</a:t>
            </a:r>
            <a:r>
              <a:rPr lang="zh-CN" altLang="zh-CN" b="1" dirty="0" smtClean="0">
                <a:ea typeface="宋体" pitchFamily="2" charset="-122"/>
              </a:rPr>
              <a:t>算法思想</a:t>
            </a:r>
            <a:r>
              <a:rPr lang="en-US" altLang="zh-CN" b="1" dirty="0" smtClean="0">
                <a:ea typeface="宋体" pitchFamily="2" charset="-122"/>
              </a:rPr>
              <a:t>】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   </a:t>
            </a:r>
            <a:r>
              <a:rPr lang="zh-CN" altLang="zh-CN" dirty="0" smtClean="0">
                <a:ea typeface="宋体" pitchFamily="2" charset="-122"/>
              </a:rPr>
              <a:t>给定数据元素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zh-CN" altLang="zh-CN" dirty="0" smtClean="0">
                <a:ea typeface="宋体" pitchFamily="2" charset="-122"/>
              </a:rPr>
              <a:t>值，查找结点位置，返回</a:t>
            </a:r>
            <a:r>
              <a:rPr lang="zh-CN" altLang="en-US" dirty="0" smtClean="0">
                <a:ea typeface="宋体" pitchFamily="2" charset="-122"/>
              </a:rPr>
              <a:t>指向结点的</a:t>
            </a:r>
            <a:r>
              <a:rPr lang="zh-CN" altLang="zh-CN" dirty="0" smtClean="0">
                <a:ea typeface="宋体" pitchFamily="2" charset="-122"/>
              </a:rPr>
              <a:t>指针。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zh-CN" dirty="0" smtClean="0">
                <a:ea typeface="宋体" pitchFamily="2" charset="-122"/>
              </a:rPr>
              <a:t>从第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zh-CN" dirty="0" smtClean="0">
                <a:ea typeface="宋体" pitchFamily="2" charset="-122"/>
              </a:rPr>
              <a:t>个结点开始，</a:t>
            </a:r>
            <a:r>
              <a:rPr lang="zh-CN" altLang="en-US" dirty="0" smtClean="0">
                <a:ea typeface="宋体" pitchFamily="2" charset="-122"/>
              </a:rPr>
              <a:t>用值</a:t>
            </a:r>
            <a:r>
              <a:rPr lang="en-US" altLang="zh-CN" dirty="0" smtClean="0">
                <a:ea typeface="宋体" pitchFamily="2" charset="-122"/>
              </a:rPr>
              <a:t>e</a:t>
            </a:r>
            <a:r>
              <a:rPr lang="zh-CN" altLang="en-US" dirty="0" smtClean="0">
                <a:ea typeface="宋体" pitchFamily="2" charset="-122"/>
              </a:rPr>
              <a:t>逐个</a:t>
            </a:r>
            <a:r>
              <a:rPr lang="zh-CN" altLang="zh-CN" dirty="0" smtClean="0">
                <a:ea typeface="宋体" pitchFamily="2" charset="-122"/>
              </a:rPr>
              <a:t>比较数据元素</a:t>
            </a:r>
            <a:r>
              <a:rPr lang="zh-CN" altLang="en-US" dirty="0" smtClean="0">
                <a:ea typeface="宋体" pitchFamily="2" charset="-122"/>
              </a:rPr>
              <a:t>结点</a:t>
            </a:r>
            <a:r>
              <a:rPr lang="zh-CN" altLang="zh-CN" dirty="0" smtClean="0">
                <a:ea typeface="宋体" pitchFamily="2" charset="-122"/>
              </a:rPr>
              <a:t>；如果找到第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zh-CN" dirty="0" smtClean="0">
                <a:ea typeface="宋体" pitchFamily="2" charset="-122"/>
              </a:rPr>
              <a:t>个值与</a:t>
            </a:r>
            <a:r>
              <a:rPr lang="en-US" altLang="zh-CN" dirty="0" smtClean="0">
                <a:ea typeface="宋体" pitchFamily="2" charset="-122"/>
              </a:rPr>
              <a:t>e</a:t>
            </a:r>
            <a:r>
              <a:rPr lang="zh-CN" altLang="zh-CN" dirty="0" smtClean="0">
                <a:ea typeface="宋体" pitchFamily="2" charset="-122"/>
              </a:rPr>
              <a:t>相等的数据元素，则</a:t>
            </a:r>
            <a:r>
              <a:rPr lang="zh-CN" altLang="en-US" dirty="0" smtClean="0">
                <a:ea typeface="宋体" pitchFamily="2" charset="-122"/>
              </a:rPr>
              <a:t>函数</a:t>
            </a:r>
            <a:r>
              <a:rPr lang="zh-CN" altLang="zh-CN" dirty="0" smtClean="0">
                <a:ea typeface="宋体" pitchFamily="2" charset="-122"/>
              </a:rPr>
              <a:t>返回</a:t>
            </a:r>
            <a:r>
              <a:rPr lang="zh-CN" altLang="en-US" dirty="0" smtClean="0">
                <a:ea typeface="宋体" pitchFamily="2" charset="-122"/>
              </a:rPr>
              <a:t>指向结点的指针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结点地址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zh-CN" dirty="0" smtClean="0">
                <a:ea typeface="宋体" pitchFamily="2" charset="-122"/>
              </a:rPr>
              <a:t>；如果查遍整个链表，均未找到与</a:t>
            </a:r>
            <a:r>
              <a:rPr lang="en-US" altLang="zh-CN" dirty="0" smtClean="0">
                <a:ea typeface="宋体" pitchFamily="2" charset="-122"/>
              </a:rPr>
              <a:t>e</a:t>
            </a:r>
            <a:r>
              <a:rPr lang="zh-CN" altLang="zh-CN" dirty="0" smtClean="0">
                <a:ea typeface="宋体" pitchFamily="2" charset="-122"/>
              </a:rPr>
              <a:t>相等的</a:t>
            </a:r>
            <a:r>
              <a:rPr lang="zh-CN" altLang="en-US" dirty="0" smtClean="0">
                <a:ea typeface="宋体" pitchFamily="2" charset="-122"/>
              </a:rPr>
              <a:t>数据</a:t>
            </a:r>
            <a:r>
              <a:rPr lang="zh-CN" altLang="zh-CN" dirty="0" smtClean="0">
                <a:ea typeface="宋体" pitchFamily="2" charset="-122"/>
              </a:rPr>
              <a:t>元素，则</a:t>
            </a:r>
            <a:r>
              <a:rPr lang="zh-CN" altLang="en-US" dirty="0" smtClean="0">
                <a:ea typeface="宋体" pitchFamily="2" charset="-122"/>
              </a:rPr>
              <a:t>函数</a:t>
            </a:r>
            <a:r>
              <a:rPr lang="zh-CN" altLang="zh-CN" dirty="0" smtClean="0">
                <a:ea typeface="宋体" pitchFamily="2" charset="-122"/>
              </a:rPr>
              <a:t>返回</a:t>
            </a:r>
            <a:r>
              <a:rPr lang="en-US" altLang="zh-CN" dirty="0" smtClean="0">
                <a:ea typeface="宋体" pitchFamily="2" charset="-122"/>
              </a:rPr>
              <a:t>NULL</a:t>
            </a:r>
            <a:r>
              <a:rPr lang="zh-CN" altLang="zh-CN" dirty="0" smtClean="0">
                <a:ea typeface="宋体" pitchFamily="2" charset="-122"/>
              </a:rPr>
              <a:t>。</a:t>
            </a:r>
            <a:r>
              <a:rPr lang="en-US" altLang="zh-CN" sz="2800" dirty="0" smtClean="0">
                <a:ea typeface="宋体" pitchFamily="2" charset="-122"/>
              </a:rPr>
              <a:t>      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02660" y="5738527"/>
            <a:ext cx="5698154" cy="898003"/>
            <a:chOff x="2413961" y="3588916"/>
            <a:chExt cx="5698154" cy="905125"/>
          </a:xfrm>
        </p:grpSpPr>
        <p:grpSp>
          <p:nvGrpSpPr>
            <p:cNvPr id="12" name="组合 11"/>
            <p:cNvGrpSpPr/>
            <p:nvPr/>
          </p:nvGrpSpPr>
          <p:grpSpPr>
            <a:xfrm>
              <a:off x="2413961" y="3588916"/>
              <a:ext cx="5698154" cy="560164"/>
              <a:chOff x="678558" y="3986786"/>
              <a:chExt cx="5698154" cy="560164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345441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   </a:t>
                  </a:r>
                  <a:endParaRPr lang="zh-CN" altLang="en-US" sz="24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16" name="直接箭头连接符 15"/>
              <p:cNvCxnSpPr/>
              <p:nvPr/>
            </p:nvCxnSpPr>
            <p:spPr>
              <a:xfrm>
                <a:off x="999577" y="4278287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78558" y="3986786"/>
                <a:ext cx="356188" cy="465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</a:rPr>
                  <a:t>L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2687651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A</a:t>
                  </a:r>
                  <a:endParaRPr lang="zh-CN" altLang="en-US" sz="2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029861" y="4085285"/>
                <a:ext cx="1004641" cy="461665"/>
                <a:chOff x="1345441" y="4047455"/>
                <a:chExt cx="1004641" cy="461665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B</a:t>
                  </a:r>
                  <a:endParaRPr lang="zh-CN" altLang="en-US" sz="2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831981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360348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C</a:t>
                  </a:r>
                  <a:endParaRPr lang="zh-CN" altLang="en-US" sz="24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rgbClr val="C00000"/>
                      </a:solidFill>
                    </a:rPr>
                    <a:t>∧</a:t>
                  </a:r>
                  <a:r>
                    <a:rPr lang="en-US" altLang="zh-CN" sz="2400" dirty="0" smtClean="0"/>
                    <a:t>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2153906" y="431345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3495364" y="431345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4827846" y="4316117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899325" y="4107554"/>
              <a:ext cx="171522" cy="3722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/>
                <a:t>p</a:t>
              </a:r>
              <a:endParaRPr lang="zh-CN" altLang="en-US" sz="2400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16200000">
              <a:off x="5959757" y="4312614"/>
              <a:ext cx="3628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5781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5783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4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7578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72816"/>
            <a:ext cx="8695630" cy="3744416"/>
          </a:xfrm>
        </p:spPr>
        <p:txBody>
          <a:bodyPr/>
          <a:lstStyle/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 【</a:t>
            </a:r>
            <a:r>
              <a:rPr lang="zh-CN" altLang="zh-CN" b="1" dirty="0" smtClean="0">
                <a:ea typeface="宋体" pitchFamily="2" charset="-122"/>
              </a:rPr>
              <a:t>算法描述</a:t>
            </a:r>
            <a:r>
              <a:rPr lang="en-US" altLang="zh-CN" b="1" dirty="0" smtClean="0">
                <a:ea typeface="宋体" pitchFamily="2" charset="-122"/>
              </a:rPr>
              <a:t>】</a:t>
            </a:r>
            <a:endParaRPr lang="zh-CN" altLang="zh-CN" dirty="0" smtClean="0">
              <a:ea typeface="宋体" pitchFamily="2" charset="-122"/>
            </a:endParaRPr>
          </a:p>
          <a:p>
            <a:pPr marL="36000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</a:rPr>
              <a:t>LNode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 *</a:t>
            </a:r>
            <a:r>
              <a:rPr lang="en-US" altLang="zh-CN" dirty="0" err="1" smtClean="0">
                <a:ea typeface="宋体" pitchFamily="2" charset="-122"/>
              </a:rPr>
              <a:t>LocateELem</a:t>
            </a:r>
            <a:r>
              <a:rPr lang="en-US" altLang="zh-CN" dirty="0" smtClean="0">
                <a:ea typeface="宋体" pitchFamily="2" charset="-122"/>
              </a:rPr>
              <a:t> (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</a:rPr>
              <a:t>LinkList</a:t>
            </a:r>
            <a:r>
              <a:rPr lang="en-US" altLang="zh-CN" dirty="0" smtClean="0">
                <a:ea typeface="宋体" pitchFamily="2" charset="-122"/>
              </a:rPr>
              <a:t>  L,  </a:t>
            </a:r>
            <a:r>
              <a:rPr lang="en-US" altLang="zh-CN" dirty="0" err="1" smtClean="0">
                <a:ea typeface="宋体" pitchFamily="2" charset="-122"/>
              </a:rPr>
              <a:t>ElemType</a:t>
            </a:r>
            <a:r>
              <a:rPr lang="en-US" altLang="zh-CN" dirty="0" smtClean="0">
                <a:ea typeface="宋体" pitchFamily="2" charset="-122"/>
              </a:rPr>
              <a:t>  e )</a:t>
            </a:r>
          </a:p>
          <a:p>
            <a:pPr marL="36000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{    </a:t>
            </a:r>
            <a:r>
              <a:rPr lang="en-US" altLang="zh-CN" dirty="0" err="1" smtClean="0">
                <a:ea typeface="宋体" pitchFamily="2" charset="-122"/>
              </a:rPr>
              <a:t>LinkList</a:t>
            </a:r>
            <a:r>
              <a:rPr lang="en-US" altLang="zh-CN" dirty="0" smtClean="0">
                <a:ea typeface="宋体" pitchFamily="2" charset="-122"/>
              </a:rPr>
              <a:t>    p=L-&gt;next;     //</a:t>
            </a:r>
            <a:r>
              <a:rPr lang="zh-CN" altLang="zh-CN" dirty="0" smtClean="0">
                <a:ea typeface="宋体" pitchFamily="2" charset="-122"/>
              </a:rPr>
              <a:t>指向第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zh-CN" dirty="0" smtClean="0">
                <a:ea typeface="宋体" pitchFamily="2" charset="-122"/>
              </a:rPr>
              <a:t>个元素</a:t>
            </a:r>
            <a:r>
              <a:rPr lang="zh-CN" altLang="en-US" dirty="0" smtClean="0">
                <a:ea typeface="宋体" pitchFamily="2" charset="-122"/>
              </a:rPr>
              <a:t>结点</a:t>
            </a:r>
            <a:endParaRPr lang="zh-CN" altLang="zh-CN" dirty="0" smtClean="0">
              <a:ea typeface="宋体" pitchFamily="2" charset="-122"/>
            </a:endParaRPr>
          </a:p>
          <a:p>
            <a:pPr marL="36000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while( p  &amp;&amp; p-&gt;data!=e)</a:t>
            </a:r>
            <a:endParaRPr lang="zh-CN" altLang="zh-CN" dirty="0" smtClean="0">
              <a:ea typeface="宋体" pitchFamily="2" charset="-122"/>
            </a:endParaRPr>
          </a:p>
          <a:p>
            <a:pPr marL="36000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          p=p-&gt;next;  </a:t>
            </a:r>
            <a:endParaRPr lang="zh-CN" altLang="zh-CN" dirty="0" smtClean="0">
              <a:ea typeface="宋体" pitchFamily="2" charset="-122"/>
            </a:endParaRPr>
          </a:p>
          <a:p>
            <a:pPr marL="360000" indent="0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itchFamily="2" charset="-122"/>
              </a:rPr>
              <a:t>    return 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p</a:t>
            </a:r>
            <a:r>
              <a:rPr lang="en-US" altLang="zh-CN" dirty="0" smtClean="0">
                <a:ea typeface="宋体" pitchFamily="2" charset="-122"/>
              </a:rPr>
              <a:t>;       //p</a:t>
            </a:r>
            <a:r>
              <a:rPr lang="zh-CN" altLang="en-US" dirty="0" smtClean="0">
                <a:ea typeface="宋体" pitchFamily="2" charset="-122"/>
              </a:rPr>
              <a:t>指向元素结点或</a:t>
            </a:r>
            <a:r>
              <a:rPr lang="en-US" altLang="zh-CN" dirty="0" smtClean="0">
                <a:ea typeface="宋体" pitchFamily="2" charset="-122"/>
              </a:rPr>
              <a:t>NULL </a:t>
            </a:r>
            <a:endParaRPr lang="zh-CN" altLang="zh-CN" dirty="0">
              <a:ea typeface="宋体" pitchFamily="2" charset="-122"/>
            </a:endParaRPr>
          </a:p>
          <a:p>
            <a:pPr marL="36000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} 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 【</a:t>
            </a:r>
            <a:r>
              <a:rPr lang="zh-CN" altLang="zh-CN" b="1" dirty="0" smtClean="0">
                <a:ea typeface="宋体" pitchFamily="2" charset="-122"/>
              </a:rPr>
              <a:t>算法分析</a:t>
            </a:r>
            <a:r>
              <a:rPr lang="en-US" altLang="zh-CN" b="1" dirty="0" smtClean="0">
                <a:ea typeface="宋体" pitchFamily="2" charset="-122"/>
              </a:rPr>
              <a:t>】</a:t>
            </a:r>
            <a:r>
              <a:rPr lang="en-US" altLang="zh-CN" dirty="0" smtClean="0">
                <a:ea typeface="宋体" pitchFamily="2" charset="-122"/>
              </a:rPr>
              <a:t>O(n)  </a:t>
            </a: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【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实验作业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】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改写算法，给定元素取值，得到元素序号。</a:t>
            </a:r>
            <a:endParaRPr lang="zh-CN" altLang="zh-CN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01173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302660" y="5656466"/>
            <a:ext cx="6130455" cy="898003"/>
            <a:chOff x="2413961" y="3588916"/>
            <a:chExt cx="6130455" cy="905125"/>
          </a:xfrm>
        </p:grpSpPr>
        <p:grpSp>
          <p:nvGrpSpPr>
            <p:cNvPr id="38" name="组合 37"/>
            <p:cNvGrpSpPr/>
            <p:nvPr/>
          </p:nvGrpSpPr>
          <p:grpSpPr>
            <a:xfrm>
              <a:off x="2413961" y="3588916"/>
              <a:ext cx="5698154" cy="560164"/>
              <a:chOff x="678558" y="3986786"/>
              <a:chExt cx="5698154" cy="560164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1345441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   </a:t>
                  </a:r>
                  <a:endParaRPr lang="zh-CN" altLang="en-US" sz="24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42" name="直接箭头连接符 41"/>
              <p:cNvCxnSpPr/>
              <p:nvPr/>
            </p:nvCxnSpPr>
            <p:spPr>
              <a:xfrm>
                <a:off x="999577" y="4278287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78558" y="3986786"/>
                <a:ext cx="356188" cy="465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</a:rPr>
                  <a:t>L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2687651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A</a:t>
                  </a:r>
                  <a:endParaRPr lang="zh-CN" altLang="en-US" sz="24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029861" y="4085285"/>
                <a:ext cx="1004641" cy="461665"/>
                <a:chOff x="1345441" y="4047455"/>
                <a:chExt cx="1004641" cy="461665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B</a:t>
                  </a:r>
                  <a:endParaRPr lang="zh-CN" altLang="en-US" sz="24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831981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   </a:t>
                  </a:r>
                  <a:endParaRPr lang="zh-CN" altLang="en-US" sz="2400" dirty="0"/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5360348" y="4085285"/>
                <a:ext cx="1016364" cy="461665"/>
                <a:chOff x="1345441" y="4047455"/>
                <a:chExt cx="1016364" cy="461665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345441" y="4047455"/>
                  <a:ext cx="49557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C</a:t>
                  </a:r>
                  <a:endParaRPr lang="zh-CN" altLang="en-US" sz="24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843704" y="4047455"/>
                  <a:ext cx="518101" cy="4616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rgbClr val="C00000"/>
                      </a:solidFill>
                    </a:rPr>
                    <a:t>∧</a:t>
                  </a:r>
                  <a:r>
                    <a:rPr lang="en-US" altLang="zh-CN" sz="2400" dirty="0" smtClean="0"/>
                    <a:t>  </a:t>
                  </a:r>
                  <a:endParaRPr lang="zh-CN" altLang="en-US" sz="2400" dirty="0"/>
                </a:p>
              </p:txBody>
            </p:sp>
          </p:grpSp>
          <p:cxnSp>
            <p:nvCxnSpPr>
              <p:cNvPr id="47" name="直接箭头连接符 46"/>
              <p:cNvCxnSpPr/>
              <p:nvPr/>
            </p:nvCxnSpPr>
            <p:spPr>
              <a:xfrm>
                <a:off x="2153906" y="431345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495364" y="4313456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4827846" y="4316117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302556" y="4107554"/>
              <a:ext cx="171522" cy="3722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/>
                <a:t>p</a:t>
              </a:r>
              <a:endParaRPr lang="zh-CN" altLang="en-US" sz="2400" dirty="0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6200000">
              <a:off x="8362988" y="4312614"/>
              <a:ext cx="3628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6806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6808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09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768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58614" y="1637150"/>
            <a:ext cx="8426772" cy="503221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zh-CN" b="1" dirty="0" smtClean="0">
                <a:ea typeface="宋体" pitchFamily="2" charset="-122"/>
              </a:rPr>
              <a:t>九、插入结点（算法</a:t>
            </a:r>
            <a:r>
              <a:rPr lang="en-US" altLang="zh-CN" b="1" dirty="0" smtClean="0">
                <a:ea typeface="宋体" pitchFamily="2" charset="-122"/>
              </a:rPr>
              <a:t>2.9</a:t>
            </a:r>
            <a:r>
              <a:rPr lang="zh-CN" altLang="zh-CN" b="1" dirty="0" smtClean="0">
                <a:ea typeface="宋体" pitchFamily="2" charset="-122"/>
              </a:rPr>
              <a:t>）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【</a:t>
            </a:r>
            <a:r>
              <a:rPr lang="zh-CN" altLang="zh-CN" b="1" dirty="0" smtClean="0">
                <a:ea typeface="宋体" pitchFamily="2" charset="-122"/>
              </a:rPr>
              <a:t>算法思想</a:t>
            </a:r>
            <a:r>
              <a:rPr lang="en-US" altLang="zh-CN" b="1" dirty="0" smtClean="0">
                <a:ea typeface="宋体" pitchFamily="2" charset="-122"/>
              </a:rPr>
              <a:t>】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zh-CN" b="1" dirty="0" smtClean="0">
                <a:ea typeface="宋体" pitchFamily="2" charset="-122"/>
              </a:rPr>
              <a:t>链表</a:t>
            </a:r>
            <a:r>
              <a:rPr lang="zh-CN" altLang="en-US" b="1" dirty="0" smtClean="0">
                <a:ea typeface="宋体" pitchFamily="2" charset="-122"/>
              </a:rPr>
              <a:t>已经存在</a:t>
            </a:r>
            <a:r>
              <a:rPr lang="zh-CN" altLang="zh-CN" b="1" dirty="0" smtClean="0">
                <a:ea typeface="宋体" pitchFamily="2" charset="-122"/>
              </a:rPr>
              <a:t>，</a:t>
            </a:r>
            <a:r>
              <a:rPr lang="zh-CN" altLang="en-US" b="1" dirty="0">
                <a:ea typeface="宋体" pitchFamily="2" charset="-122"/>
              </a:rPr>
              <a:t>表空或</a:t>
            </a:r>
            <a:r>
              <a:rPr lang="zh-CN" altLang="en-US" b="1" dirty="0" smtClean="0">
                <a:ea typeface="宋体" pitchFamily="2" charset="-122"/>
              </a:rPr>
              <a:t>非空，</a:t>
            </a:r>
            <a:r>
              <a:rPr lang="zh-CN" altLang="zh-CN" b="1" dirty="0" smtClean="0">
                <a:ea typeface="宋体" pitchFamily="2" charset="-122"/>
              </a:rPr>
              <a:t>在第</a:t>
            </a:r>
            <a:r>
              <a:rPr lang="en-US" altLang="zh-CN" b="1" dirty="0" smtClean="0">
                <a:ea typeface="宋体" pitchFamily="2" charset="-122"/>
              </a:rPr>
              <a:t>i</a:t>
            </a:r>
            <a:r>
              <a:rPr lang="zh-CN" altLang="zh-CN" b="1" dirty="0" smtClean="0">
                <a:ea typeface="宋体" pitchFamily="2" charset="-122"/>
              </a:rPr>
              <a:t>个</a:t>
            </a:r>
            <a:r>
              <a:rPr lang="zh-CN" altLang="en-US" b="1" dirty="0" smtClean="0">
                <a:ea typeface="宋体" pitchFamily="2" charset="-122"/>
              </a:rPr>
              <a:t>结点之前</a:t>
            </a:r>
            <a:r>
              <a:rPr lang="zh-CN" altLang="zh-CN" b="1" dirty="0" smtClean="0">
                <a:ea typeface="宋体" pitchFamily="2" charset="-122"/>
              </a:rPr>
              <a:t>插入元素</a:t>
            </a:r>
            <a:r>
              <a:rPr lang="en-US" altLang="zh-CN" b="1" dirty="0" smtClean="0">
                <a:ea typeface="宋体" pitchFamily="2" charset="-122"/>
              </a:rPr>
              <a:t>e</a:t>
            </a:r>
            <a:r>
              <a:rPr lang="zh-CN" altLang="zh-CN" b="1" dirty="0" smtClean="0">
                <a:ea typeface="宋体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zh-CN" dirty="0" smtClean="0">
                <a:ea typeface="宋体" pitchFamily="2" charset="-122"/>
              </a:rPr>
              <a:t>插入前逻辑结构：</a:t>
            </a:r>
            <a:r>
              <a:rPr lang="en-US" altLang="zh-CN" dirty="0" smtClean="0">
                <a:ea typeface="宋体" pitchFamily="2" charset="-122"/>
              </a:rPr>
              <a:t>(a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zh-CN" altLang="zh-CN" dirty="0" smtClean="0">
                <a:ea typeface="宋体" pitchFamily="2" charset="-122"/>
              </a:rPr>
              <a:t>，…，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i-1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aseline="-25000" dirty="0" err="1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i+1</a:t>
            </a:r>
            <a:r>
              <a:rPr lang="zh-CN" altLang="zh-CN" dirty="0" smtClean="0">
                <a:ea typeface="宋体" pitchFamily="2" charset="-122"/>
              </a:rPr>
              <a:t>，…，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zh-CN" dirty="0" smtClean="0">
                <a:ea typeface="宋体" pitchFamily="2" charset="-122"/>
              </a:rPr>
              <a:t>插入后逻辑结构：</a:t>
            </a:r>
            <a:r>
              <a:rPr lang="en-US" altLang="zh-CN" dirty="0" smtClean="0">
                <a:ea typeface="宋体" pitchFamily="2" charset="-122"/>
              </a:rPr>
              <a:t>(a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zh-CN" altLang="zh-CN" dirty="0" smtClean="0">
                <a:ea typeface="宋体" pitchFamily="2" charset="-122"/>
              </a:rPr>
              <a:t>，…，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i-1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e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err="1" smtClean="0">
                <a:ea typeface="宋体" pitchFamily="2" charset="-122"/>
              </a:rPr>
              <a:t>a</a:t>
            </a:r>
            <a:r>
              <a:rPr lang="en-US" altLang="zh-CN" baseline="-25000" dirty="0" err="1" smtClean="0">
                <a:ea typeface="宋体" pitchFamily="2" charset="-122"/>
              </a:rPr>
              <a:t>i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 a</a:t>
            </a:r>
            <a:r>
              <a:rPr lang="en-US" altLang="zh-CN" baseline="-25000" dirty="0">
                <a:ea typeface="宋体" pitchFamily="2" charset="-122"/>
              </a:rPr>
              <a:t>i+1</a:t>
            </a:r>
            <a:r>
              <a:rPr lang="zh-CN" altLang="zh-CN" dirty="0">
                <a:ea typeface="宋体" pitchFamily="2" charset="-122"/>
              </a:rPr>
              <a:t>， …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合法插入位置：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≤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i 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≤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 n+1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       若</a:t>
            </a:r>
            <a:r>
              <a:rPr lang="en-US" altLang="zh-CN" dirty="0" smtClean="0">
                <a:ea typeface="宋体" pitchFamily="2" charset="-122"/>
              </a:rPr>
              <a:t>i=1</a:t>
            </a:r>
            <a:r>
              <a:rPr lang="zh-CN" altLang="en-US" dirty="0" smtClean="0">
                <a:ea typeface="宋体" pitchFamily="2" charset="-122"/>
              </a:rPr>
              <a:t>，前插结点；若</a:t>
            </a:r>
            <a:r>
              <a:rPr lang="en-US" altLang="zh-CN" dirty="0" smtClean="0">
                <a:ea typeface="宋体" pitchFamily="2" charset="-122"/>
              </a:rPr>
              <a:t>i=n+1</a:t>
            </a:r>
            <a:r>
              <a:rPr lang="zh-CN" altLang="en-US" dirty="0" smtClean="0">
                <a:ea typeface="宋体" pitchFamily="2" charset="-122"/>
              </a:rPr>
              <a:t>，后插结点。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 插入结点方法：</a:t>
            </a:r>
            <a:endParaRPr lang="en-US" altLang="zh-CN" b="1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拆开链表，插入元素，重新链接，并不移动元素。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950" y="884850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7830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7832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3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3344" y="1261229"/>
            <a:ext cx="7844809" cy="2005765"/>
            <a:chOff x="399599" y="1772816"/>
            <a:chExt cx="7844809" cy="2005765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7190" y="2706728"/>
              <a:ext cx="7017118" cy="1071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48"/>
            <p:cNvSpPr txBox="1">
              <a:spLocks noChangeArrowheads="1"/>
            </p:cNvSpPr>
            <p:nvPr/>
          </p:nvSpPr>
          <p:spPr bwMode="auto">
            <a:xfrm>
              <a:off x="399599" y="1772816"/>
              <a:ext cx="7844809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ea typeface="宋体" pitchFamily="2" charset="-122"/>
                </a:rPr>
                <a:t>（</a:t>
              </a:r>
              <a:r>
                <a:rPr lang="en-US" altLang="zh-CN" sz="2000" dirty="0" smtClean="0">
                  <a:ea typeface="宋体" pitchFamily="2" charset="-122"/>
                </a:rPr>
                <a:t>1</a:t>
              </a:r>
              <a:r>
                <a:rPr lang="zh-CN" altLang="en-US" sz="2000" dirty="0" smtClean="0">
                  <a:ea typeface="宋体" pitchFamily="2" charset="-122"/>
                </a:rPr>
                <a:t>）</a:t>
              </a:r>
              <a:r>
                <a:rPr lang="zh-CN" altLang="zh-CN" sz="2000" dirty="0" smtClean="0">
                  <a:ea typeface="宋体" pitchFamily="2" charset="-122"/>
                </a:rPr>
                <a:t>设置查找初值：指针</a:t>
              </a:r>
              <a:r>
                <a:rPr lang="en-US" altLang="zh-CN" sz="2000" dirty="0" smtClean="0">
                  <a:ea typeface="宋体" pitchFamily="2" charset="-122"/>
                </a:rPr>
                <a:t>p</a:t>
              </a:r>
              <a:r>
                <a:rPr lang="zh-CN" altLang="zh-CN" sz="2000" dirty="0" smtClean="0">
                  <a:ea typeface="宋体" pitchFamily="2" charset="-122"/>
                </a:rPr>
                <a:t>指向头结点，计数器</a:t>
              </a:r>
              <a:r>
                <a:rPr lang="en-US" altLang="zh-CN" sz="2000" dirty="0" smtClean="0">
                  <a:ea typeface="宋体" pitchFamily="2" charset="-122"/>
                </a:rPr>
                <a:t>j</a:t>
              </a:r>
              <a:r>
                <a:rPr lang="zh-CN" altLang="en-US" sz="2000" dirty="0" smtClean="0">
                  <a:ea typeface="宋体" pitchFamily="2" charset="-122"/>
                </a:rPr>
                <a:t>设置</a:t>
              </a:r>
              <a:r>
                <a:rPr lang="zh-CN" altLang="zh-CN" sz="2000" dirty="0" smtClean="0">
                  <a:ea typeface="宋体" pitchFamily="2" charset="-122"/>
                </a:rPr>
                <a:t>为</a:t>
              </a:r>
              <a:r>
                <a:rPr lang="en-US" altLang="zh-CN" sz="2000" dirty="0" smtClean="0">
                  <a:ea typeface="宋体" pitchFamily="2" charset="-122"/>
                </a:rPr>
                <a:t>0</a:t>
              </a:r>
              <a:r>
                <a:rPr lang="zh-CN" altLang="zh-CN" sz="2000" dirty="0" smtClean="0">
                  <a:ea typeface="宋体" pitchFamily="2" charset="-122"/>
                </a:rPr>
                <a:t>；</a:t>
              </a:r>
            </a:p>
            <a:p>
              <a:pPr marL="0" indent="0">
                <a:lnSpc>
                  <a:spcPts val="35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ea typeface="宋体" pitchFamily="2" charset="-122"/>
                </a:rPr>
                <a:t>              p=L;   j=0;    </a:t>
              </a:r>
              <a:endParaRPr lang="zh-CN" altLang="zh-CN" sz="2000" dirty="0" smtClean="0"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3682" y="3524900"/>
            <a:ext cx="8393112" cy="2961935"/>
            <a:chOff x="283344" y="3524900"/>
            <a:chExt cx="8393112" cy="2961935"/>
          </a:xfrm>
        </p:grpSpPr>
        <p:pic>
          <p:nvPicPr>
            <p:cNvPr id="22528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3962" y="5583829"/>
              <a:ext cx="7200000" cy="903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83344" y="3524900"/>
              <a:ext cx="8393112" cy="1887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zh-CN" altLang="en-US" sz="2000" dirty="0" smtClean="0"/>
                <a:t>（</a:t>
              </a:r>
              <a:r>
                <a:rPr lang="en-US" altLang="zh-CN" sz="2000" dirty="0" smtClean="0"/>
                <a:t>2</a:t>
              </a:r>
              <a:r>
                <a:rPr lang="zh-CN" altLang="en-US" sz="2000" dirty="0" smtClean="0"/>
                <a:t>）</a:t>
              </a:r>
              <a:r>
                <a:rPr lang="zh-CN" altLang="en-US" sz="2000" dirty="0">
                  <a:ea typeface="宋体" pitchFamily="2" charset="-122"/>
                </a:rPr>
                <a:t>寻找插入位置</a:t>
              </a:r>
              <a:r>
                <a:rPr lang="zh-CN" altLang="zh-CN" sz="2000" dirty="0">
                  <a:ea typeface="宋体" pitchFamily="2" charset="-122"/>
                </a:rPr>
                <a:t>：</a:t>
              </a:r>
              <a:r>
                <a:rPr lang="zh-CN" altLang="en-US" sz="2000" dirty="0">
                  <a:ea typeface="宋体" pitchFamily="2" charset="-122"/>
                </a:rPr>
                <a:t>移动指针</a:t>
              </a:r>
              <a:r>
                <a:rPr lang="en-US" altLang="zh-CN" sz="2000" dirty="0">
                  <a:ea typeface="宋体" pitchFamily="2" charset="-122"/>
                </a:rPr>
                <a:t>p</a:t>
              </a:r>
              <a:r>
                <a:rPr lang="zh-CN" altLang="en-US" sz="2000" dirty="0">
                  <a:ea typeface="宋体" pitchFamily="2" charset="-122"/>
                </a:rPr>
                <a:t>，</a:t>
              </a:r>
              <a:r>
                <a:rPr lang="en-US" altLang="zh-CN" sz="2000" b="1" dirty="0">
                  <a:solidFill>
                    <a:srgbClr val="FF0000"/>
                  </a:solidFill>
                  <a:ea typeface="宋体" pitchFamily="2" charset="-122"/>
                </a:rPr>
                <a:t>p</a:t>
              </a:r>
              <a:r>
                <a:rPr lang="zh-CN" altLang="zh-CN" sz="2000" b="1" dirty="0">
                  <a:solidFill>
                    <a:srgbClr val="FF0000"/>
                  </a:solidFill>
                  <a:ea typeface="宋体" pitchFamily="2" charset="-122"/>
                </a:rPr>
                <a:t>指向第</a:t>
              </a:r>
              <a:r>
                <a:rPr lang="en-US" altLang="zh-CN" sz="2000" b="1" dirty="0">
                  <a:solidFill>
                    <a:srgbClr val="FF0000"/>
                  </a:solidFill>
                  <a:ea typeface="宋体" pitchFamily="2" charset="-122"/>
                </a:rPr>
                <a:t>(i-1)</a:t>
              </a:r>
              <a:r>
                <a:rPr lang="zh-CN" altLang="zh-CN" sz="2000" b="1" dirty="0">
                  <a:solidFill>
                    <a:srgbClr val="FF0000"/>
                  </a:solidFill>
                  <a:ea typeface="宋体" pitchFamily="2" charset="-122"/>
                </a:rPr>
                <a:t>个结点</a:t>
              </a:r>
              <a:r>
                <a:rPr lang="zh-CN" altLang="zh-CN" sz="2000" dirty="0">
                  <a:ea typeface="宋体" pitchFamily="2" charset="-122"/>
                </a:rPr>
                <a:t>，计数器</a:t>
              </a:r>
              <a:r>
                <a:rPr lang="en-US" altLang="zh-CN" sz="2000" dirty="0">
                  <a:ea typeface="宋体" pitchFamily="2" charset="-122"/>
                </a:rPr>
                <a:t>j=i-1</a:t>
              </a:r>
              <a:r>
                <a:rPr lang="zh-CN" altLang="zh-CN" sz="2000" dirty="0">
                  <a:ea typeface="宋体" pitchFamily="2" charset="-122"/>
                </a:rPr>
                <a:t>；</a:t>
              </a:r>
              <a:endParaRPr lang="en-US" altLang="zh-CN" sz="2000" dirty="0">
                <a:ea typeface="宋体" pitchFamily="2" charset="-122"/>
              </a:endParaRPr>
            </a:p>
            <a:p>
              <a:pPr marL="0" indent="0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                   while( </a:t>
              </a:r>
              <a:r>
                <a:rPr lang="en-US" altLang="zh-CN" sz="2000" dirty="0">
                  <a:solidFill>
                    <a:srgbClr val="FF0000"/>
                  </a:solidFill>
                  <a:ea typeface="宋体" pitchFamily="2" charset="-122"/>
                </a:rPr>
                <a:t>p  &amp;&amp;  j&lt;i−1 </a:t>
              </a:r>
              <a:r>
                <a:rPr lang="en-US" altLang="zh-CN" sz="2000" dirty="0">
                  <a:ea typeface="宋体" pitchFamily="2" charset="-122"/>
                </a:rPr>
                <a:t>)    {   p=p-&gt;next;    ++j;   }  </a:t>
              </a:r>
            </a:p>
            <a:p>
              <a:pPr marL="0" indent="0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   </a:t>
              </a:r>
              <a:r>
                <a:rPr lang="zh-CN" altLang="en-US" sz="2000" dirty="0">
                  <a:ea typeface="宋体" pitchFamily="2" charset="-122"/>
                </a:rPr>
                <a:t>满足两个条件：未到达表尾且未指向第</a:t>
              </a:r>
              <a:r>
                <a:rPr lang="en-US" altLang="zh-CN" sz="2000" dirty="0">
                  <a:ea typeface="宋体" pitchFamily="2" charset="-122"/>
                </a:rPr>
                <a:t>(i-1)</a:t>
              </a:r>
              <a:r>
                <a:rPr lang="zh-CN" altLang="en-US" sz="2000" dirty="0">
                  <a:ea typeface="宋体" pitchFamily="2" charset="-122"/>
                </a:rPr>
                <a:t>个结点，继续查找。</a:t>
              </a:r>
              <a:endParaRPr lang="en-US" altLang="zh-CN" sz="2000" dirty="0">
                <a:ea typeface="宋体" pitchFamily="2" charset="-122"/>
              </a:endParaRPr>
            </a:p>
            <a:p>
              <a:pPr marL="0" indent="0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zh-CN" altLang="en-US" sz="2000" dirty="0">
                  <a:ea typeface="宋体" pitchFamily="2" charset="-122"/>
                </a:rPr>
                <a:t>   空表</a:t>
              </a:r>
              <a:r>
                <a:rPr lang="en-US" altLang="zh-CN" sz="2000" dirty="0">
                  <a:ea typeface="宋体" pitchFamily="2" charset="-122"/>
                </a:rPr>
                <a:t>i=1</a:t>
              </a:r>
              <a:r>
                <a:rPr lang="zh-CN" altLang="en-US" sz="2000" dirty="0">
                  <a:ea typeface="宋体" pitchFamily="2" charset="-122"/>
                </a:rPr>
                <a:t>，不执行循环，在第</a:t>
              </a:r>
              <a:r>
                <a:rPr lang="en-US" altLang="zh-CN" sz="2000" dirty="0">
                  <a:ea typeface="宋体" pitchFamily="2" charset="-122"/>
                </a:rPr>
                <a:t>1</a:t>
              </a:r>
              <a:r>
                <a:rPr lang="zh-CN" altLang="en-US" sz="2000" dirty="0">
                  <a:ea typeface="宋体" pitchFamily="2" charset="-122"/>
                </a:rPr>
                <a:t>个位置插入；</a:t>
              </a:r>
              <a:r>
                <a:rPr lang="en-US" altLang="zh-CN" sz="2000" dirty="0">
                  <a:ea typeface="宋体" pitchFamily="2" charset="-122"/>
                </a:rPr>
                <a:t>i=n+1</a:t>
              </a:r>
              <a:r>
                <a:rPr lang="zh-CN" altLang="en-US" sz="2000" dirty="0">
                  <a:ea typeface="宋体" pitchFamily="2" charset="-122"/>
                </a:rPr>
                <a:t>，在链表尾部插入</a:t>
              </a:r>
              <a:r>
                <a:rPr lang="zh-CN" altLang="en-US" sz="2000" dirty="0" smtClean="0">
                  <a:ea typeface="宋体" pitchFamily="2" charset="-122"/>
                </a:rPr>
                <a:t>。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322888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7830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7832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3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sp>
        <p:nvSpPr>
          <p:cNvPr id="15" name="Rectangle 148"/>
          <p:cNvSpPr txBox="1">
            <a:spLocks noChangeArrowheads="1"/>
          </p:cNvSpPr>
          <p:nvPr/>
        </p:nvSpPr>
        <p:spPr bwMode="auto">
          <a:xfrm>
            <a:off x="323528" y="4509120"/>
            <a:ext cx="7360912" cy="152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4</a:t>
            </a:r>
            <a:r>
              <a:rPr lang="zh-CN" altLang="zh-CN" sz="2000" dirty="0" smtClean="0">
                <a:ea typeface="宋体" pitchFamily="2" charset="-122"/>
              </a:rPr>
              <a:t>）开辟一个结点：生成新结点</a:t>
            </a:r>
            <a:r>
              <a:rPr lang="en-US" altLang="zh-CN" sz="2000" dirty="0" smtClean="0">
                <a:ea typeface="宋体" pitchFamily="2" charset="-122"/>
              </a:rPr>
              <a:t>*s</a:t>
            </a:r>
            <a:r>
              <a:rPr lang="zh-CN" altLang="zh-CN" sz="2000" dirty="0" smtClean="0">
                <a:ea typeface="宋体" pitchFamily="2" charset="-122"/>
              </a:rPr>
              <a:t>，数据域</a:t>
            </a:r>
            <a:r>
              <a:rPr lang="zh-CN" altLang="en-US" sz="2000" dirty="0" smtClean="0">
                <a:ea typeface="宋体" pitchFamily="2" charset="-122"/>
              </a:rPr>
              <a:t>设置</a:t>
            </a:r>
            <a:r>
              <a:rPr lang="zh-CN" altLang="zh-CN" sz="2000" dirty="0" smtClean="0">
                <a:ea typeface="宋体" pitchFamily="2" charset="-122"/>
              </a:rPr>
              <a:t>为</a:t>
            </a:r>
            <a:r>
              <a:rPr lang="en-US" altLang="zh-CN" sz="2000" dirty="0" smtClean="0">
                <a:ea typeface="宋体" pitchFamily="2" charset="-122"/>
              </a:rPr>
              <a:t>e</a:t>
            </a:r>
            <a:r>
              <a:rPr lang="zh-CN" altLang="zh-CN" sz="2000" dirty="0" smtClean="0">
                <a:ea typeface="宋体" pitchFamily="2" charset="-122"/>
              </a:rPr>
              <a:t>；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       s=new  </a:t>
            </a:r>
            <a:r>
              <a:rPr lang="en-US" altLang="zh-CN" sz="2000" dirty="0" err="1" smtClean="0">
                <a:ea typeface="宋体" pitchFamily="2" charset="-122"/>
              </a:rPr>
              <a:t>LNode</a:t>
            </a:r>
            <a:r>
              <a:rPr lang="en-US" altLang="zh-CN" sz="2000" dirty="0" smtClean="0">
                <a:ea typeface="宋体" pitchFamily="2" charset="-122"/>
              </a:rPr>
              <a:t>;   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       s-&gt;data=e;   </a:t>
            </a:r>
            <a:endParaRPr lang="zh-CN" altLang="zh-CN" sz="2000" dirty="0" smtClean="0"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528" y="1675006"/>
            <a:ext cx="8311607" cy="2771473"/>
            <a:chOff x="292840" y="1881663"/>
            <a:chExt cx="8311607" cy="2771473"/>
          </a:xfrm>
        </p:grpSpPr>
        <p:sp>
          <p:nvSpPr>
            <p:cNvPr id="12" name="Rectangle 148"/>
            <p:cNvSpPr txBox="1">
              <a:spLocks noChangeArrowheads="1"/>
            </p:cNvSpPr>
            <p:nvPr/>
          </p:nvSpPr>
          <p:spPr bwMode="auto">
            <a:xfrm>
              <a:off x="292840" y="1881663"/>
              <a:ext cx="8311607" cy="1473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en-US" altLang="zh-CN" sz="2000" dirty="0" smtClean="0">
                  <a:ea typeface="宋体" pitchFamily="2" charset="-122"/>
                </a:rPr>
                <a:t> </a:t>
              </a:r>
              <a:r>
                <a:rPr lang="zh-CN" altLang="zh-CN" sz="2000" dirty="0" smtClean="0">
                  <a:ea typeface="宋体" pitchFamily="2" charset="-122"/>
                </a:rPr>
                <a:t>（</a:t>
              </a:r>
              <a:r>
                <a:rPr lang="en-US" altLang="zh-CN" sz="2000" dirty="0" smtClean="0">
                  <a:ea typeface="宋体" pitchFamily="2" charset="-122"/>
                </a:rPr>
                <a:t>3</a:t>
              </a:r>
              <a:r>
                <a:rPr lang="zh-CN" altLang="zh-CN" sz="2000" dirty="0" smtClean="0">
                  <a:ea typeface="宋体" pitchFamily="2" charset="-122"/>
                </a:rPr>
                <a:t>）判断结点位置：</a:t>
              </a:r>
              <a:r>
                <a:rPr lang="en-US" altLang="zh-CN" sz="2000" dirty="0" smtClean="0">
                  <a:ea typeface="宋体" pitchFamily="2" charset="-122"/>
                </a:rPr>
                <a:t>i&lt;1</a:t>
              </a:r>
              <a:r>
                <a:rPr lang="zh-CN" altLang="zh-CN" sz="2000" dirty="0" smtClean="0">
                  <a:ea typeface="宋体" pitchFamily="2" charset="-122"/>
                </a:rPr>
                <a:t>或</a:t>
              </a:r>
              <a:r>
                <a:rPr lang="en-US" altLang="zh-CN" sz="2000" dirty="0" smtClean="0">
                  <a:ea typeface="宋体" pitchFamily="2" charset="-122"/>
                </a:rPr>
                <a:t>i&gt;n+1</a:t>
              </a:r>
              <a:r>
                <a:rPr lang="zh-CN" altLang="zh-CN" sz="2000" dirty="0" smtClean="0">
                  <a:ea typeface="宋体" pitchFamily="2" charset="-122"/>
                </a:rPr>
                <a:t>，</a:t>
              </a:r>
              <a:r>
                <a:rPr lang="zh-CN" altLang="en-US" sz="2000" dirty="0" smtClean="0">
                  <a:ea typeface="宋体" pitchFamily="2" charset="-122"/>
                </a:rPr>
                <a:t>或到达表尾，</a:t>
              </a:r>
              <a:r>
                <a:rPr lang="zh-CN" altLang="zh-CN" sz="2000" dirty="0" smtClean="0">
                  <a:ea typeface="宋体" pitchFamily="2" charset="-122"/>
                </a:rPr>
                <a:t>返回错误信息</a:t>
              </a:r>
              <a:r>
                <a:rPr lang="zh-CN" altLang="en-US" sz="2000" dirty="0" smtClean="0">
                  <a:ea typeface="宋体" pitchFamily="2" charset="-122"/>
                </a:rPr>
                <a:t>，算法结束；否则执行后面插入操作。</a:t>
              </a:r>
              <a:endParaRPr lang="zh-CN" altLang="zh-CN" sz="2000" dirty="0" smtClean="0">
                <a:ea typeface="宋体" pitchFamily="2" charset="-122"/>
              </a:endParaRPr>
            </a:p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en-US" altLang="zh-CN" sz="2000" dirty="0" smtClean="0">
                  <a:ea typeface="宋体" pitchFamily="2" charset="-122"/>
                </a:rPr>
                <a:t>                 if( </a:t>
              </a:r>
              <a:r>
                <a:rPr lang="en-US" altLang="zh-CN" sz="2000" dirty="0" smtClean="0">
                  <a:solidFill>
                    <a:srgbClr val="FF0000"/>
                  </a:solidFill>
                  <a:ea typeface="宋体" pitchFamily="2" charset="-122"/>
                </a:rPr>
                <a:t>!p || j&gt;i−1 </a:t>
              </a:r>
              <a:r>
                <a:rPr lang="en-US" altLang="zh-CN" sz="2000" dirty="0" smtClean="0">
                  <a:ea typeface="宋体" pitchFamily="2" charset="-122"/>
                </a:rPr>
                <a:t>)  return  ERROR; </a:t>
              </a:r>
              <a:endParaRPr lang="zh-CN" altLang="zh-CN" sz="2000" dirty="0" smtClean="0">
                <a:ea typeface="宋体" pitchFamily="2" charset="-122"/>
              </a:endParaRPr>
            </a:p>
          </p:txBody>
        </p:sp>
        <p:pic>
          <p:nvPicPr>
            <p:cNvPr id="22323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919" y="3573010"/>
              <a:ext cx="7920000" cy="1080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4577007" y="5272237"/>
            <a:ext cx="1582465" cy="458032"/>
            <a:chOff x="4717727" y="5618295"/>
            <a:chExt cx="1582465" cy="458032"/>
          </a:xfrm>
        </p:grpSpPr>
        <p:sp>
          <p:nvSpPr>
            <p:cNvPr id="14" name="TextBox 13"/>
            <p:cNvSpPr txBox="1"/>
            <p:nvPr/>
          </p:nvSpPr>
          <p:spPr>
            <a:xfrm>
              <a:off x="4717727" y="5650288"/>
              <a:ext cx="15388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/>
                <a:t>s</a:t>
              </a:r>
              <a:endParaRPr lang="zh-CN" alt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83828" y="5618295"/>
              <a:ext cx="495575" cy="4580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82091" y="5618295"/>
              <a:ext cx="518101" cy="45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   </a:t>
              </a:r>
              <a:endParaRPr lang="zh-CN" altLang="en-US" sz="24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4923828" y="5847311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8854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8856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57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7885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40410" y="1643864"/>
            <a:ext cx="8750300" cy="1008112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zh-CN" alt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5</a:t>
            </a:r>
            <a:r>
              <a:rPr lang="zh-CN" altLang="zh-CN" sz="2000" dirty="0" smtClean="0">
                <a:ea typeface="宋体" pitchFamily="2" charset="-122"/>
              </a:rPr>
              <a:t>）结点插入链表：</a:t>
            </a:r>
            <a:r>
              <a:rPr lang="en-US" altLang="zh-CN" sz="2000" b="1" dirty="0" smtClean="0">
                <a:ea typeface="宋体" pitchFamily="2" charset="-122"/>
              </a:rPr>
              <a:t>p</a:t>
            </a:r>
            <a:r>
              <a:rPr lang="zh-CN" altLang="en-US" sz="2000" b="1" dirty="0" smtClean="0">
                <a:ea typeface="宋体" pitchFamily="2" charset="-122"/>
              </a:rPr>
              <a:t>指向第</a:t>
            </a:r>
            <a:r>
              <a:rPr lang="en-US" altLang="zh-CN" sz="2000" b="1" dirty="0" smtClean="0">
                <a:ea typeface="宋体" pitchFamily="2" charset="-122"/>
              </a:rPr>
              <a:t>(i-1)</a:t>
            </a:r>
            <a:r>
              <a:rPr lang="zh-CN" altLang="en-US" sz="2000" b="1" dirty="0" smtClean="0">
                <a:ea typeface="宋体" pitchFamily="2" charset="-122"/>
              </a:rPr>
              <a:t>个结点，在第</a:t>
            </a:r>
            <a:r>
              <a:rPr lang="en-US" altLang="zh-CN" sz="2000" b="1" dirty="0" smtClean="0">
                <a:ea typeface="宋体" pitchFamily="2" charset="-122"/>
              </a:rPr>
              <a:t>i</a:t>
            </a:r>
            <a:r>
              <a:rPr lang="zh-CN" altLang="en-US" sz="2000" b="1" dirty="0" smtClean="0">
                <a:ea typeface="宋体" pitchFamily="2" charset="-122"/>
              </a:rPr>
              <a:t>个结点之前插入。</a:t>
            </a:r>
            <a:endParaRPr lang="en-US" altLang="zh-CN" sz="2000" b="1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               </a:t>
            </a:r>
            <a:r>
              <a:rPr lang="zh-CN" altLang="zh-CN" sz="2000" dirty="0" smtClean="0">
                <a:solidFill>
                  <a:srgbClr val="C00000"/>
                </a:solidFill>
                <a:ea typeface="宋体" pitchFamily="2" charset="-122"/>
              </a:rPr>
              <a:t>①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s-&gt;next=p-&gt;next;    </a:t>
            </a:r>
            <a:r>
              <a:rPr lang="zh-CN" altLang="zh-CN" sz="2000" dirty="0" smtClean="0">
                <a:solidFill>
                  <a:srgbClr val="C00000"/>
                </a:solidFill>
                <a:ea typeface="宋体" pitchFamily="2" charset="-122"/>
              </a:rPr>
              <a:t>②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p-&gt;next=s;</a:t>
            </a:r>
            <a:endParaRPr lang="zh-CN" altLang="zh-CN" sz="2000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19" y="2673751"/>
            <a:ext cx="7920000" cy="285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48"/>
          <p:cNvSpPr txBox="1">
            <a:spLocks noChangeArrowheads="1"/>
          </p:cNvSpPr>
          <p:nvPr/>
        </p:nvSpPr>
        <p:spPr bwMode="auto">
          <a:xfrm>
            <a:off x="177842" y="5579897"/>
            <a:ext cx="87503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ea typeface="宋体" pitchFamily="2" charset="-122"/>
              </a:rPr>
              <a:t>  先</a:t>
            </a:r>
            <a:r>
              <a:rPr lang="zh-CN" altLang="en-US" sz="2000" dirty="0">
                <a:ea typeface="宋体" pitchFamily="2" charset="-122"/>
              </a:rPr>
              <a:t>钩链结点</a:t>
            </a:r>
            <a:r>
              <a:rPr lang="en-US" altLang="zh-CN" sz="2000" dirty="0">
                <a:ea typeface="宋体" pitchFamily="2" charset="-122"/>
              </a:rPr>
              <a:t>*s</a:t>
            </a:r>
            <a:r>
              <a:rPr lang="zh-CN" altLang="en-US" sz="2000" dirty="0">
                <a:ea typeface="宋体" pitchFamily="2" charset="-122"/>
              </a:rPr>
              <a:t>右边，</a:t>
            </a:r>
            <a:r>
              <a:rPr lang="en-US" altLang="zh-CN" sz="2000" dirty="0">
                <a:ea typeface="宋体" pitchFamily="2" charset="-122"/>
              </a:rPr>
              <a:t>*s</a:t>
            </a:r>
            <a:r>
              <a:rPr lang="zh-CN" altLang="zh-CN" sz="2000" dirty="0">
                <a:ea typeface="宋体" pitchFamily="2" charset="-122"/>
              </a:rPr>
              <a:t>的指针域指向第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zh-CN" sz="2000" dirty="0">
                <a:ea typeface="宋体" pitchFamily="2" charset="-122"/>
              </a:rPr>
              <a:t>个结点</a:t>
            </a:r>
            <a:r>
              <a:rPr lang="zh-CN" altLang="en-US" sz="2000" dirty="0">
                <a:ea typeface="宋体" pitchFamily="2" charset="-122"/>
              </a:rPr>
              <a:t>；再钩链结点</a:t>
            </a:r>
            <a:r>
              <a:rPr lang="en-US" altLang="zh-CN" sz="2000" dirty="0">
                <a:ea typeface="宋体" pitchFamily="2" charset="-122"/>
              </a:rPr>
              <a:t>*s</a:t>
            </a:r>
            <a:r>
              <a:rPr lang="zh-CN" altLang="en-US" sz="2000" dirty="0">
                <a:ea typeface="宋体" pitchFamily="2" charset="-122"/>
              </a:rPr>
              <a:t>左边，</a:t>
            </a:r>
            <a:r>
              <a:rPr lang="en-US" altLang="zh-CN" sz="2000" dirty="0">
                <a:ea typeface="宋体" pitchFamily="2" charset="-122"/>
              </a:rPr>
              <a:t>*p</a:t>
            </a:r>
            <a:r>
              <a:rPr lang="zh-CN" altLang="zh-CN" sz="2000" dirty="0">
                <a:ea typeface="宋体" pitchFamily="2" charset="-122"/>
              </a:rPr>
              <a:t>的指针域指向结点</a:t>
            </a:r>
            <a:r>
              <a:rPr lang="en-US" altLang="zh-CN" sz="2000" dirty="0">
                <a:ea typeface="宋体" pitchFamily="2" charset="-122"/>
              </a:rPr>
              <a:t>*s</a:t>
            </a:r>
            <a:r>
              <a:rPr lang="zh-CN" altLang="zh-CN" sz="2000" dirty="0">
                <a:ea typeface="宋体" pitchFamily="2" charset="-122"/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勾链规则：先远后近，依次钩链，顺序不能交换。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7987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7987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768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610366"/>
            <a:ext cx="8750300" cy="4626946"/>
          </a:xfrm>
        </p:spPr>
        <p:txBody>
          <a:bodyPr/>
          <a:lstStyle/>
          <a:p>
            <a:pPr marL="15875" indent="0">
              <a:spcBef>
                <a:spcPts val="0"/>
              </a:spcBef>
              <a:buFontTx/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en-US" altLang="zh-CN" sz="2000" b="1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Status </a:t>
            </a:r>
            <a:r>
              <a:rPr lang="en-US" altLang="zh-CN" sz="2000" dirty="0" err="1" smtClean="0">
                <a:ea typeface="宋体" pitchFamily="2" charset="-122"/>
              </a:rPr>
              <a:t>ListInsert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&amp;L,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i, 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e)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{  p=L;  j=0; 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while( p &amp;&amp;  j&lt;i -1 )         //</a:t>
            </a:r>
            <a:r>
              <a:rPr lang="zh-CN" altLang="en-US" sz="2000" dirty="0" smtClean="0">
                <a:ea typeface="宋体" pitchFamily="2" charset="-122"/>
              </a:rPr>
              <a:t>查找</a:t>
            </a:r>
            <a:r>
              <a:rPr lang="zh-CN" altLang="zh-CN" sz="2000" dirty="0" smtClean="0">
                <a:ea typeface="宋体" pitchFamily="2" charset="-122"/>
              </a:rPr>
              <a:t>第</a:t>
            </a:r>
            <a:r>
              <a:rPr lang="en-US" altLang="zh-CN" sz="2000" dirty="0" smtClean="0">
                <a:ea typeface="宋体" pitchFamily="2" charset="-122"/>
              </a:rPr>
              <a:t>i−1</a:t>
            </a:r>
            <a:r>
              <a:rPr lang="zh-CN" altLang="zh-CN" sz="2000" dirty="0" smtClean="0">
                <a:ea typeface="宋体" pitchFamily="2" charset="-122"/>
              </a:rPr>
              <a:t>个结点</a:t>
            </a:r>
          </a:p>
          <a:p>
            <a:pPr marL="36000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{ p=p-&gt;next;  ++j; }  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if( !p || j&gt;i - 1 )   return ERROR;     //</a:t>
            </a:r>
            <a:r>
              <a:rPr lang="zh-CN" altLang="en-US" sz="2000" dirty="0" smtClean="0">
                <a:ea typeface="宋体" pitchFamily="2" charset="-122"/>
              </a:rPr>
              <a:t>判断第</a:t>
            </a:r>
            <a:r>
              <a:rPr lang="en-US" altLang="zh-CN" sz="2000" dirty="0" smtClean="0">
                <a:ea typeface="宋体" pitchFamily="2" charset="-122"/>
              </a:rPr>
              <a:t>i</a:t>
            </a:r>
            <a:r>
              <a:rPr lang="zh-CN" altLang="en-US" sz="2000" dirty="0" smtClean="0">
                <a:ea typeface="宋体" pitchFamily="2" charset="-122"/>
              </a:rPr>
              <a:t>个结点是否存在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s=new  </a:t>
            </a:r>
            <a:r>
              <a:rPr lang="en-US" altLang="zh-CN" sz="2000" dirty="0" err="1" smtClean="0">
                <a:ea typeface="宋体" pitchFamily="2" charset="-122"/>
              </a:rPr>
              <a:t>LNode</a:t>
            </a:r>
            <a:r>
              <a:rPr lang="en-US" altLang="zh-CN" sz="2000" dirty="0" smtClean="0">
                <a:ea typeface="宋体" pitchFamily="2" charset="-122"/>
              </a:rPr>
              <a:t>;          //</a:t>
            </a:r>
            <a:r>
              <a:rPr lang="zh-CN" altLang="zh-CN" sz="2000" dirty="0">
                <a:ea typeface="宋体" pitchFamily="2" charset="-122"/>
              </a:rPr>
              <a:t>生成新结点</a:t>
            </a:r>
            <a:r>
              <a:rPr lang="en-US" altLang="zh-CN" sz="2000" dirty="0">
                <a:ea typeface="宋体" pitchFamily="2" charset="-122"/>
              </a:rPr>
              <a:t>s</a:t>
            </a:r>
            <a:r>
              <a:rPr lang="zh-CN" altLang="en-US" sz="2000" dirty="0">
                <a:ea typeface="宋体" pitchFamily="2" charset="-122"/>
              </a:rPr>
              <a:t>，</a:t>
            </a:r>
            <a:endParaRPr lang="en-US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s-&gt;data=e;                //</a:t>
            </a:r>
            <a:r>
              <a:rPr lang="zh-CN" altLang="en-US" sz="2000" dirty="0" smtClean="0">
                <a:ea typeface="宋体" pitchFamily="2" charset="-122"/>
              </a:rPr>
              <a:t>新结点的</a:t>
            </a:r>
            <a:r>
              <a:rPr lang="zh-CN" altLang="zh-CN" sz="2000" dirty="0" smtClean="0">
                <a:ea typeface="宋体" pitchFamily="2" charset="-122"/>
              </a:rPr>
              <a:t>数据域置为</a:t>
            </a:r>
            <a:r>
              <a:rPr lang="en-US" altLang="zh-CN" sz="2000" dirty="0" smtClean="0">
                <a:ea typeface="宋体" pitchFamily="2" charset="-122"/>
              </a:rPr>
              <a:t>e 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s-&gt;next=p-&gt;next;   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插入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结点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*s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pPr marL="36000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   p-&gt;next=s; 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return OK; 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} </a:t>
            </a:r>
            <a:endParaRPr lang="zh-CN" altLang="zh-CN" dirty="0" smtClean="0">
              <a:ea typeface="宋体" pitchFamily="2" charset="-122"/>
            </a:endParaRPr>
          </a:p>
          <a:p>
            <a:pPr marL="15875" indent="0"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sz="2000" dirty="0" smtClean="0">
                <a:ea typeface="宋体" pitchFamily="2" charset="-122"/>
              </a:rPr>
              <a:t>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en-US" altLang="zh-CN" sz="2000" dirty="0" smtClean="0">
                <a:ea typeface="宋体" pitchFamily="2" charset="-122"/>
              </a:rPr>
              <a:t>O(n)</a:t>
            </a:r>
            <a:r>
              <a:rPr lang="zh-CN" altLang="en-US" sz="2000" dirty="0" smtClean="0">
                <a:ea typeface="宋体" pitchFamily="2" charset="-122"/>
              </a:rPr>
              <a:t>，前插</a:t>
            </a:r>
            <a:r>
              <a:rPr lang="en-US" altLang="zh-CN" sz="2000" dirty="0" smtClean="0">
                <a:ea typeface="宋体" pitchFamily="2" charset="-122"/>
              </a:rPr>
              <a:t>i=1</a:t>
            </a:r>
            <a:r>
              <a:rPr lang="zh-CN" altLang="zh-CN" sz="2000" dirty="0" smtClean="0">
                <a:ea typeface="宋体" pitchFamily="2" charset="-122"/>
              </a:rPr>
              <a:t>，</a:t>
            </a:r>
            <a:r>
              <a:rPr lang="zh-CN" altLang="en-US" sz="2000" dirty="0" smtClean="0">
                <a:ea typeface="宋体" pitchFamily="2" charset="-122"/>
              </a:rPr>
              <a:t>不执行循环</a:t>
            </a:r>
            <a:r>
              <a:rPr lang="zh-CN" altLang="zh-CN" sz="2000" dirty="0" smtClean="0">
                <a:ea typeface="宋体" pitchFamily="2" charset="-122"/>
              </a:rPr>
              <a:t>；</a:t>
            </a:r>
            <a:r>
              <a:rPr lang="zh-CN" altLang="en-US" sz="2000" dirty="0" smtClean="0">
                <a:ea typeface="宋体" pitchFamily="2" charset="-122"/>
              </a:rPr>
              <a:t>后插</a:t>
            </a:r>
            <a:r>
              <a:rPr lang="en-US" altLang="zh-CN" sz="2000" dirty="0" smtClean="0">
                <a:ea typeface="宋体" pitchFamily="2" charset="-122"/>
              </a:rPr>
              <a:t>i=n+1</a:t>
            </a:r>
            <a:r>
              <a:rPr lang="zh-CN" altLang="zh-CN" sz="2000" dirty="0" smtClean="0">
                <a:ea typeface="宋体" pitchFamily="2" charset="-122"/>
              </a:rPr>
              <a:t>，执行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zh-CN" sz="2000" dirty="0" smtClean="0">
                <a:ea typeface="宋体" pitchFamily="2" charset="-122"/>
              </a:rPr>
              <a:t>次循环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zh-CN" altLang="zh-CN" sz="2000" dirty="0" smtClean="0">
              <a:ea typeface="宋体" pitchFamily="2" charset="-122"/>
            </a:endParaRPr>
          </a:p>
          <a:p>
            <a:pPr marL="15875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 【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讨论问题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】p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指向第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个结点，可在第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个结点之后插入，如何编写代码？</a:t>
            </a:r>
            <a:endParaRPr lang="en-US" altLang="zh-CN" sz="20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0902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0904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5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090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96193" y="1772816"/>
            <a:ext cx="8551614" cy="4536504"/>
          </a:xfrm>
        </p:spPr>
        <p:txBody>
          <a:bodyPr/>
          <a:lstStyle/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b="1" dirty="0" smtClean="0">
                <a:ea typeface="宋体" pitchFamily="2" charset="-122"/>
              </a:rPr>
              <a:t>十、删除结点（算法</a:t>
            </a:r>
            <a:r>
              <a:rPr lang="en-US" altLang="zh-CN" b="1" dirty="0" smtClean="0">
                <a:ea typeface="宋体" pitchFamily="2" charset="-122"/>
              </a:rPr>
              <a:t>2.10</a:t>
            </a:r>
            <a:r>
              <a:rPr lang="zh-CN" altLang="zh-CN" b="1" dirty="0" smtClean="0">
                <a:ea typeface="宋体" pitchFamily="2" charset="-122"/>
              </a:rPr>
              <a:t>）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【</a:t>
            </a:r>
            <a:r>
              <a:rPr lang="zh-CN" altLang="zh-CN" b="1" dirty="0" smtClean="0">
                <a:ea typeface="宋体" pitchFamily="2" charset="-122"/>
              </a:rPr>
              <a:t>算法思想</a:t>
            </a:r>
            <a:r>
              <a:rPr lang="en-US" altLang="zh-CN" b="1" dirty="0" smtClean="0">
                <a:ea typeface="宋体" pitchFamily="2" charset="-122"/>
              </a:rPr>
              <a:t>】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    </a:t>
            </a:r>
            <a:r>
              <a:rPr lang="zh-CN" altLang="zh-CN" dirty="0" smtClean="0">
                <a:ea typeface="宋体" pitchFamily="2" charset="-122"/>
              </a:rPr>
              <a:t>链表</a:t>
            </a:r>
            <a:r>
              <a:rPr lang="en-US" altLang="zh-CN" dirty="0" smtClean="0">
                <a:ea typeface="宋体" pitchFamily="2" charset="-122"/>
              </a:rPr>
              <a:t>L</a:t>
            </a:r>
            <a:r>
              <a:rPr lang="zh-CN" altLang="zh-CN" dirty="0" smtClean="0">
                <a:ea typeface="宋体" pitchFamily="2" charset="-122"/>
              </a:rPr>
              <a:t>中</a:t>
            </a:r>
            <a:r>
              <a:rPr lang="zh-CN" altLang="en-US" dirty="0" smtClean="0">
                <a:ea typeface="宋体" pitchFamily="2" charset="-122"/>
              </a:rPr>
              <a:t>已有</a:t>
            </a:r>
            <a:r>
              <a:rPr lang="zh-CN" altLang="zh-CN" dirty="0" smtClean="0">
                <a:ea typeface="宋体" pitchFamily="2" charset="-122"/>
              </a:rPr>
              <a:t>若干</a:t>
            </a:r>
            <a:r>
              <a:rPr lang="zh-CN" altLang="en-US" dirty="0" smtClean="0">
                <a:ea typeface="宋体" pitchFamily="2" charset="-122"/>
              </a:rPr>
              <a:t>结点</a:t>
            </a:r>
            <a:r>
              <a:rPr lang="zh-CN" altLang="zh-CN" dirty="0" smtClean="0">
                <a:ea typeface="宋体" pitchFamily="2" charset="-122"/>
              </a:rPr>
              <a:t>，删除第</a:t>
            </a:r>
            <a:r>
              <a:rPr lang="en-US" altLang="zh-CN" dirty="0" smtClean="0">
                <a:ea typeface="宋体" pitchFamily="2" charset="-122"/>
              </a:rPr>
              <a:t>i</a:t>
            </a:r>
            <a:r>
              <a:rPr lang="zh-CN" altLang="zh-CN" dirty="0" smtClean="0">
                <a:ea typeface="宋体" pitchFamily="2" charset="-122"/>
              </a:rPr>
              <a:t>个结点。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</a:t>
            </a:r>
            <a:r>
              <a:rPr lang="zh-CN" altLang="zh-CN" dirty="0" smtClean="0">
                <a:ea typeface="宋体" pitchFamily="2" charset="-122"/>
              </a:rPr>
              <a:t>删除前逻辑结构：</a:t>
            </a:r>
            <a:r>
              <a:rPr lang="en-US" altLang="zh-CN" dirty="0" smtClean="0">
                <a:ea typeface="宋体" pitchFamily="2" charset="-122"/>
              </a:rPr>
              <a:t>(a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zh-CN" altLang="zh-CN" dirty="0" smtClean="0">
                <a:ea typeface="宋体" pitchFamily="2" charset="-122"/>
              </a:rPr>
              <a:t>，…，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i-1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baseline="-25000" dirty="0" err="1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i+1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…，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)  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</a:t>
            </a:r>
            <a:r>
              <a:rPr lang="zh-CN" altLang="zh-CN" dirty="0" smtClean="0">
                <a:ea typeface="宋体" pitchFamily="2" charset="-122"/>
              </a:rPr>
              <a:t>删除后逻辑结构：</a:t>
            </a:r>
            <a:r>
              <a:rPr lang="en-US" altLang="zh-CN" dirty="0" smtClean="0">
                <a:ea typeface="宋体" pitchFamily="2" charset="-122"/>
              </a:rPr>
              <a:t>(a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zh-CN" altLang="zh-CN" dirty="0" smtClean="0">
                <a:ea typeface="宋体" pitchFamily="2" charset="-122"/>
              </a:rPr>
              <a:t>，…，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i-1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i+1</a:t>
            </a:r>
            <a:r>
              <a:rPr lang="zh-CN" altLang="zh-CN" dirty="0" smtClean="0">
                <a:ea typeface="宋体" pitchFamily="2" charset="-122"/>
              </a:rPr>
              <a:t>，…，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zh-CN" altLang="zh-CN" dirty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   合法删除位置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≤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i 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≤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n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lang="zh-CN" altLang="en-US" b="1" dirty="0" smtClean="0">
                <a:ea typeface="宋体" pitchFamily="2" charset="-122"/>
              </a:rPr>
              <a:t> 删除方法</a:t>
            </a:r>
            <a:r>
              <a:rPr lang="zh-CN" altLang="en-US" b="1" dirty="0">
                <a:ea typeface="宋体" pitchFamily="2" charset="-122"/>
              </a:rPr>
              <a:t>：</a:t>
            </a:r>
            <a:endParaRPr lang="en-US" altLang="zh-CN" b="1" dirty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    重新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链接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，释放被删结点，而不是不移动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元素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。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0902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0904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5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090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52177" y="1645566"/>
            <a:ext cx="8551614" cy="180020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zh-CN" sz="2000" dirty="0" smtClean="0">
                <a:ea typeface="宋体" pitchFamily="2" charset="-122"/>
              </a:rPr>
              <a:t>）查找</a:t>
            </a:r>
            <a:r>
              <a:rPr lang="zh-CN" altLang="en-US" sz="2000" dirty="0" smtClean="0">
                <a:ea typeface="宋体" pitchFamily="2" charset="-122"/>
              </a:rPr>
              <a:t>单向</a:t>
            </a:r>
            <a:r>
              <a:rPr lang="zh-CN" altLang="zh-CN" sz="2000" dirty="0" smtClean="0">
                <a:ea typeface="宋体" pitchFamily="2" charset="-122"/>
              </a:rPr>
              <a:t>链表：指针</a:t>
            </a:r>
            <a:r>
              <a:rPr lang="en-US" altLang="zh-CN" sz="2000" dirty="0" smtClean="0">
                <a:ea typeface="宋体" pitchFamily="2" charset="-122"/>
              </a:rPr>
              <a:t>p</a:t>
            </a:r>
            <a:r>
              <a:rPr lang="zh-CN" altLang="zh-CN" sz="2000" dirty="0" smtClean="0">
                <a:ea typeface="宋体" pitchFamily="2" charset="-122"/>
              </a:rPr>
              <a:t>指向头结点，计数器</a:t>
            </a:r>
            <a:r>
              <a:rPr lang="en-US" altLang="zh-CN" sz="2000" dirty="0" smtClean="0">
                <a:ea typeface="宋体" pitchFamily="2" charset="-122"/>
              </a:rPr>
              <a:t>j</a:t>
            </a:r>
            <a:r>
              <a:rPr lang="zh-CN" altLang="zh-CN" sz="2000" dirty="0" smtClean="0">
                <a:ea typeface="宋体" pitchFamily="2" charset="-122"/>
              </a:rPr>
              <a:t>置为</a:t>
            </a:r>
            <a:r>
              <a:rPr lang="en-US" altLang="zh-CN" sz="2000" dirty="0" smtClean="0">
                <a:ea typeface="宋体" pitchFamily="2" charset="-122"/>
              </a:rPr>
              <a:t>0</a:t>
            </a:r>
            <a:r>
              <a:rPr lang="zh-CN" altLang="zh-CN" sz="2000" dirty="0" smtClean="0">
                <a:ea typeface="宋体" pitchFamily="2" charset="-122"/>
              </a:rPr>
              <a:t>；从表头开始，遍历链表，</a:t>
            </a:r>
            <a:r>
              <a:rPr lang="zh-CN" altLang="en-US" sz="2000" dirty="0">
                <a:ea typeface="宋体" pitchFamily="2" charset="-122"/>
              </a:rPr>
              <a:t>使得</a:t>
            </a:r>
            <a:r>
              <a:rPr lang="zh-CN" altLang="zh-CN" sz="2000" dirty="0" smtClean="0">
                <a:ea typeface="宋体" pitchFamily="2" charset="-122"/>
              </a:rPr>
              <a:t>指针</a:t>
            </a:r>
            <a:r>
              <a:rPr lang="en-US" altLang="zh-CN" sz="2000" dirty="0" smtClean="0">
                <a:ea typeface="宋体" pitchFamily="2" charset="-122"/>
              </a:rPr>
              <a:t>p</a:t>
            </a:r>
            <a:r>
              <a:rPr lang="zh-CN" altLang="zh-CN" sz="2000" dirty="0" smtClean="0">
                <a:ea typeface="宋体" pitchFamily="2" charset="-122"/>
              </a:rPr>
              <a:t>指向第</a:t>
            </a:r>
            <a:r>
              <a:rPr lang="en-US" altLang="zh-CN" sz="2000" dirty="0" smtClean="0">
                <a:ea typeface="宋体" pitchFamily="2" charset="-122"/>
              </a:rPr>
              <a:t>(i-1)</a:t>
            </a:r>
            <a:r>
              <a:rPr lang="zh-CN" altLang="zh-CN" sz="2000" dirty="0" smtClean="0">
                <a:ea typeface="宋体" pitchFamily="2" charset="-122"/>
              </a:rPr>
              <a:t>个结点，计数器</a:t>
            </a:r>
            <a:r>
              <a:rPr lang="en-US" altLang="zh-CN" sz="2000" dirty="0" smtClean="0">
                <a:ea typeface="宋体" pitchFamily="2" charset="-122"/>
              </a:rPr>
              <a:t>j=i-1</a:t>
            </a:r>
            <a:r>
              <a:rPr lang="zh-CN" altLang="zh-CN" sz="2000" dirty="0" smtClean="0">
                <a:ea typeface="宋体" pitchFamily="2" charset="-122"/>
              </a:rPr>
              <a:t>；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p=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L</a:t>
            </a:r>
            <a:r>
              <a:rPr lang="en-US" altLang="zh-CN" sz="2000" dirty="0" smtClean="0">
                <a:ea typeface="宋体" pitchFamily="2" charset="-122"/>
              </a:rPr>
              <a:t>;   j=0;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while(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p-&gt;next  </a:t>
            </a:r>
            <a:r>
              <a:rPr lang="en-US" altLang="zh-CN" sz="2000" dirty="0" smtClean="0">
                <a:ea typeface="宋体" pitchFamily="2" charset="-122"/>
              </a:rPr>
              <a:t>&amp;&amp;  j&lt;i-1 )     {   p=p-&gt;next;    ++j;  }</a:t>
            </a:r>
            <a:endParaRPr lang="zh-CN" altLang="zh-CN" sz="2000" dirty="0" smtClean="0">
              <a:ea typeface="宋体" pitchFamily="2" charset="-122"/>
            </a:endParaRPr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6919" y="3645024"/>
            <a:ext cx="7920000" cy="92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48"/>
          <p:cNvSpPr txBox="1">
            <a:spLocks noChangeArrowheads="1"/>
          </p:cNvSpPr>
          <p:nvPr/>
        </p:nvSpPr>
        <p:spPr bwMode="auto">
          <a:xfrm>
            <a:off x="152177" y="4869160"/>
            <a:ext cx="883964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2</a:t>
            </a:r>
            <a:r>
              <a:rPr lang="zh-CN" altLang="zh-CN" sz="2000" dirty="0" smtClean="0">
                <a:ea typeface="宋体" pitchFamily="2" charset="-122"/>
              </a:rPr>
              <a:t>）判断结点范围：</a:t>
            </a:r>
            <a:r>
              <a:rPr lang="en-US" altLang="zh-CN" sz="2000" dirty="0" smtClean="0">
                <a:ea typeface="宋体" pitchFamily="2" charset="-122"/>
              </a:rPr>
              <a:t>i&lt;1</a:t>
            </a:r>
            <a:r>
              <a:rPr lang="zh-CN" altLang="zh-CN" sz="2000" dirty="0" smtClean="0">
                <a:ea typeface="宋体" pitchFamily="2" charset="-122"/>
              </a:rPr>
              <a:t>或</a:t>
            </a:r>
            <a:r>
              <a:rPr lang="en-US" altLang="zh-CN" sz="2000" dirty="0" err="1" smtClean="0">
                <a:ea typeface="宋体" pitchFamily="2" charset="-122"/>
              </a:rPr>
              <a:t>i</a:t>
            </a:r>
            <a:r>
              <a:rPr lang="en-US" altLang="zh-CN" sz="2000" smtClean="0">
                <a:ea typeface="宋体" pitchFamily="2" charset="-122"/>
              </a:rPr>
              <a:t>&gt;n</a:t>
            </a:r>
            <a:r>
              <a:rPr lang="zh-CN" altLang="zh-CN" sz="2000" smtClean="0">
                <a:ea typeface="宋体" pitchFamily="2" charset="-122"/>
              </a:rPr>
              <a:t>，</a:t>
            </a:r>
            <a:r>
              <a:rPr lang="zh-CN" altLang="en-US" sz="2000" dirty="0" smtClean="0">
                <a:ea typeface="宋体" pitchFamily="2" charset="-122"/>
              </a:rPr>
              <a:t>或到达表尾，</a:t>
            </a:r>
            <a:r>
              <a:rPr lang="zh-CN" altLang="zh-CN" sz="2000" dirty="0" smtClean="0">
                <a:ea typeface="宋体" pitchFamily="2" charset="-122"/>
              </a:rPr>
              <a:t>返回错误信息</a:t>
            </a:r>
            <a:r>
              <a:rPr lang="zh-CN" altLang="en-US" sz="2000" dirty="0" smtClean="0">
                <a:ea typeface="宋体" pitchFamily="2" charset="-122"/>
              </a:rPr>
              <a:t>，算法结束；否则执行后面删除操作。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    if( !p || j&gt;i−1 )  return ERROR;</a:t>
            </a:r>
            <a:endParaRPr lang="zh-CN" altLang="zh-CN" sz="2000" dirty="0" smtClean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50" y="877727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2  单向链表的实现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87765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1926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1928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9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192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33549" y="1048228"/>
            <a:ext cx="7750819" cy="796596"/>
          </a:xfrm>
        </p:spPr>
        <p:txBody>
          <a:bodyPr/>
          <a:lstStyle/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zh-CN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3</a:t>
            </a:r>
            <a:r>
              <a:rPr lang="zh-CN" altLang="zh-CN" sz="2000" dirty="0" smtClean="0">
                <a:ea typeface="宋体" pitchFamily="2" charset="-122"/>
              </a:rPr>
              <a:t>）保存</a:t>
            </a:r>
            <a:r>
              <a:rPr lang="zh-CN" altLang="en-US" sz="2000" dirty="0" smtClean="0">
                <a:ea typeface="宋体" pitchFamily="2" charset="-122"/>
              </a:rPr>
              <a:t>删除</a:t>
            </a:r>
            <a:r>
              <a:rPr lang="zh-CN" altLang="zh-CN" sz="2000" dirty="0" smtClean="0">
                <a:ea typeface="宋体" pitchFamily="2" charset="-122"/>
              </a:rPr>
              <a:t>结点：</a:t>
            </a:r>
            <a:r>
              <a:rPr lang="zh-CN" altLang="en-US" sz="2000" dirty="0" smtClean="0">
                <a:ea typeface="宋体" pitchFamily="2" charset="-122"/>
              </a:rPr>
              <a:t>指针</a:t>
            </a:r>
            <a:r>
              <a:rPr lang="en-US" altLang="zh-CN" sz="2000" dirty="0" smtClean="0">
                <a:ea typeface="宋体" pitchFamily="2" charset="-122"/>
              </a:rPr>
              <a:t>q</a:t>
            </a:r>
            <a:r>
              <a:rPr lang="zh-CN" altLang="en-US" sz="2000" dirty="0" smtClean="0">
                <a:ea typeface="宋体" pitchFamily="2" charset="-122"/>
              </a:rPr>
              <a:t>指向结点</a:t>
            </a:r>
            <a:r>
              <a:rPr lang="en-US" altLang="zh-CN" sz="2000" dirty="0" err="1" smtClean="0">
                <a:ea typeface="宋体" pitchFamily="2" charset="-122"/>
              </a:rPr>
              <a:t>a</a:t>
            </a:r>
            <a:r>
              <a:rPr lang="en-US" altLang="zh-CN" sz="2000" baseline="-25000" dirty="0" err="1" smtClean="0">
                <a:ea typeface="宋体" pitchFamily="2" charset="-122"/>
              </a:rPr>
              <a:t>i</a:t>
            </a:r>
            <a:r>
              <a:rPr lang="zh-CN" altLang="zh-CN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e</a:t>
            </a:r>
            <a:r>
              <a:rPr lang="zh-CN" altLang="en-US" sz="2000" dirty="0" smtClean="0">
                <a:ea typeface="宋体" pitchFamily="2" charset="-122"/>
              </a:rPr>
              <a:t>保存</a:t>
            </a:r>
            <a:r>
              <a:rPr lang="en-US" altLang="zh-CN" sz="2000" dirty="0" err="1" smtClean="0">
                <a:ea typeface="宋体" pitchFamily="2" charset="-122"/>
              </a:rPr>
              <a:t>a</a:t>
            </a:r>
            <a:r>
              <a:rPr lang="en-US" altLang="zh-CN" sz="2000" baseline="-25000" dirty="0" err="1" smtClean="0">
                <a:ea typeface="宋体" pitchFamily="2" charset="-122"/>
              </a:rPr>
              <a:t>i</a:t>
            </a:r>
            <a:r>
              <a:rPr lang="zh-CN" altLang="zh-CN" sz="2000" dirty="0" smtClean="0">
                <a:ea typeface="宋体" pitchFamily="2" charset="-122"/>
              </a:rPr>
              <a:t>的值。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          q=p-&gt;next;    e=q-&gt;</a:t>
            </a:r>
            <a:r>
              <a:rPr lang="en-US" altLang="zh-CN" sz="2000" dirty="0">
                <a:ea typeface="宋体" pitchFamily="2" charset="-122"/>
              </a:rPr>
              <a:t>data;     </a:t>
            </a:r>
            <a:r>
              <a:rPr lang="en-US" altLang="zh-CN" sz="2000" dirty="0" smtClean="0">
                <a:ea typeface="宋体" pitchFamily="2" charset="-122"/>
              </a:rPr>
              <a:t>      //</a:t>
            </a:r>
            <a:r>
              <a:rPr lang="zh-CN" altLang="en-US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e=p-</a:t>
            </a:r>
            <a:r>
              <a:rPr lang="en-US" altLang="zh-CN" sz="2000" dirty="0">
                <a:ea typeface="宋体" pitchFamily="2" charset="-122"/>
              </a:rPr>
              <a:t>&gt;next-&gt;data</a:t>
            </a:r>
            <a:r>
              <a:rPr lang="en-US" altLang="zh-CN" sz="2000" dirty="0" smtClean="0">
                <a:ea typeface="宋体" pitchFamily="2" charset="-122"/>
              </a:rPr>
              <a:t>;</a:t>
            </a:r>
            <a:endParaRPr lang="zh-CN" altLang="zh-CN" sz="2000" dirty="0" smtClean="0">
              <a:ea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1112" y="5129758"/>
            <a:ext cx="6190618" cy="1476370"/>
            <a:chOff x="191112" y="5129758"/>
            <a:chExt cx="6190618" cy="1476370"/>
          </a:xfrm>
        </p:grpSpPr>
        <p:sp>
          <p:nvSpPr>
            <p:cNvPr id="12" name="Rectangle 148"/>
            <p:cNvSpPr txBox="1">
              <a:spLocks noChangeArrowheads="1"/>
            </p:cNvSpPr>
            <p:nvPr/>
          </p:nvSpPr>
          <p:spPr bwMode="auto">
            <a:xfrm>
              <a:off x="191112" y="5129758"/>
              <a:ext cx="6190618" cy="3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ts val="0"/>
                </a:spcBef>
                <a:buFontTx/>
                <a:buNone/>
              </a:pPr>
              <a:r>
                <a:rPr lang="en-US" altLang="zh-CN" sz="2000" dirty="0" smtClean="0">
                  <a:ea typeface="宋体" pitchFamily="2" charset="-122"/>
                </a:rPr>
                <a:t> </a:t>
              </a:r>
              <a:r>
                <a:rPr lang="zh-CN" altLang="zh-CN" sz="2000" dirty="0" smtClean="0">
                  <a:ea typeface="宋体" pitchFamily="2" charset="-122"/>
                </a:rPr>
                <a:t>（</a:t>
              </a:r>
              <a:r>
                <a:rPr lang="en-US" altLang="zh-CN" sz="2000" dirty="0" smtClean="0">
                  <a:ea typeface="宋体" pitchFamily="2" charset="-122"/>
                </a:rPr>
                <a:t>5</a:t>
              </a:r>
              <a:r>
                <a:rPr lang="zh-CN" altLang="zh-CN" sz="2000" dirty="0" smtClean="0">
                  <a:ea typeface="宋体" pitchFamily="2" charset="-122"/>
                </a:rPr>
                <a:t>）释放</a:t>
              </a:r>
              <a:r>
                <a:rPr lang="zh-CN" altLang="en-US" sz="2000" dirty="0" smtClean="0">
                  <a:ea typeface="宋体" pitchFamily="2" charset="-122"/>
                </a:rPr>
                <a:t>被删结点：</a:t>
              </a:r>
              <a:r>
                <a:rPr lang="en-US" altLang="zh-CN" sz="2000" dirty="0" smtClean="0">
                  <a:ea typeface="宋体" pitchFamily="2" charset="-122"/>
                </a:rPr>
                <a:t> delete  q;     </a:t>
              </a:r>
              <a:endParaRPr lang="zh-CN" altLang="zh-CN" sz="2000" dirty="0" smtClean="0">
                <a:ea typeface="宋体" pitchFamily="2" charset="-122"/>
              </a:endParaRPr>
            </a:p>
          </p:txBody>
        </p:sp>
        <p:pic>
          <p:nvPicPr>
            <p:cNvPr id="224258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331640" y="5517232"/>
              <a:ext cx="4860000" cy="10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191113" y="3031902"/>
            <a:ext cx="7909280" cy="2056873"/>
            <a:chOff x="191113" y="3113963"/>
            <a:chExt cx="7909280" cy="2056873"/>
          </a:xfrm>
        </p:grpSpPr>
        <p:pic>
          <p:nvPicPr>
            <p:cNvPr id="22425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1730" y="3856987"/>
              <a:ext cx="4860000" cy="1313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48"/>
            <p:cNvSpPr txBox="1">
              <a:spLocks noChangeArrowheads="1"/>
            </p:cNvSpPr>
            <p:nvPr/>
          </p:nvSpPr>
          <p:spPr bwMode="auto">
            <a:xfrm>
              <a:off x="191113" y="3113963"/>
              <a:ext cx="7909280" cy="848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ts val="2800"/>
                </a:lnSpc>
                <a:spcBef>
                  <a:spcPts val="0"/>
                </a:spcBef>
                <a:buFontTx/>
                <a:buNone/>
              </a:pPr>
              <a:r>
                <a:rPr lang="zh-CN" altLang="zh-CN" sz="2000" dirty="0" smtClean="0">
                  <a:ea typeface="宋体" pitchFamily="2" charset="-122"/>
                </a:rPr>
                <a:t>（</a:t>
              </a:r>
              <a:r>
                <a:rPr lang="en-US" altLang="zh-CN" sz="2000" dirty="0" smtClean="0">
                  <a:ea typeface="宋体" pitchFamily="2" charset="-122"/>
                </a:rPr>
                <a:t>4</a:t>
              </a:r>
              <a:r>
                <a:rPr lang="zh-CN" altLang="zh-CN" sz="2000" dirty="0" smtClean="0">
                  <a:ea typeface="宋体" pitchFamily="2" charset="-122"/>
                </a:rPr>
                <a:t>）删除指定结点：</a:t>
              </a:r>
              <a:r>
                <a:rPr lang="en-US" altLang="zh-CN" sz="2000" dirty="0" smtClean="0">
                  <a:ea typeface="宋体" pitchFamily="2" charset="-122"/>
                </a:rPr>
                <a:t>p-&gt;next</a:t>
              </a:r>
              <a:r>
                <a:rPr lang="zh-CN" altLang="zh-CN" sz="2000" dirty="0" smtClean="0">
                  <a:ea typeface="宋体" pitchFamily="2" charset="-122"/>
                </a:rPr>
                <a:t>指向</a:t>
              </a:r>
              <a:r>
                <a:rPr lang="en-US" altLang="zh-CN" sz="2000" dirty="0" smtClean="0">
                  <a:ea typeface="宋体" pitchFamily="2" charset="-122"/>
                </a:rPr>
                <a:t>a</a:t>
              </a:r>
              <a:r>
                <a:rPr lang="en-US" altLang="zh-CN" sz="2000" baseline="-25000" dirty="0" smtClean="0">
                  <a:ea typeface="宋体" pitchFamily="2" charset="-122"/>
                </a:rPr>
                <a:t>i+1</a:t>
              </a:r>
              <a:r>
                <a:rPr lang="zh-CN" altLang="zh-CN" sz="2000" dirty="0" smtClean="0">
                  <a:ea typeface="宋体" pitchFamily="2" charset="-122"/>
                </a:rPr>
                <a:t>。</a:t>
              </a:r>
            </a:p>
            <a:p>
              <a:pPr marL="0" indent="0">
                <a:lnSpc>
                  <a:spcPts val="2800"/>
                </a:lnSpc>
                <a:spcBef>
                  <a:spcPts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FF0000"/>
                  </a:solidFill>
                  <a:ea typeface="宋体" pitchFamily="2" charset="-122"/>
                </a:rPr>
                <a:t>           </a:t>
              </a:r>
              <a:r>
                <a:rPr lang="en-US" altLang="zh-CN" sz="2000" b="1" dirty="0" smtClean="0">
                  <a:ea typeface="宋体" pitchFamily="2" charset="-122"/>
                </a:rPr>
                <a:t>p-&gt;next=q-&gt;next                        //</a:t>
              </a:r>
              <a:r>
                <a:rPr lang="zh-CN" altLang="en-US" sz="2000" b="1" dirty="0" smtClean="0">
                  <a:ea typeface="宋体" pitchFamily="2" charset="-122"/>
                </a:rPr>
                <a:t>或</a:t>
              </a:r>
              <a:r>
                <a:rPr lang="en-US" altLang="zh-CN" sz="2000" b="1" dirty="0" smtClean="0">
                  <a:solidFill>
                    <a:srgbClr val="FF0000"/>
                  </a:solidFill>
                  <a:ea typeface="宋体" pitchFamily="2" charset="-122"/>
                </a:rPr>
                <a:t>p-&gt;next=p-&gt;next-&gt;next; </a:t>
              </a:r>
              <a:endParaRPr lang="zh-CN" altLang="zh-CN" sz="2000" dirty="0" smtClean="0"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6919" y="1948553"/>
            <a:ext cx="7920000" cy="976351"/>
            <a:chOff x="446919" y="1948553"/>
            <a:chExt cx="7920000" cy="97635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6919" y="1948553"/>
              <a:ext cx="7920000" cy="926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162717" y="2521352"/>
              <a:ext cx="141064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7417250" y="2564904"/>
              <a:ext cx="0" cy="36000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3317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3319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0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 dirty="0" smtClean="0">
                <a:ea typeface="宋体" pitchFamily="2" charset="-122"/>
              </a:rPr>
              <a:t>2.3   </a:t>
            </a:r>
            <a:r>
              <a:rPr lang="zh-CN" altLang="zh-CN" sz="3200" b="1" dirty="0" smtClean="0">
                <a:ea typeface="宋体" pitchFamily="2" charset="-122"/>
              </a:rPr>
              <a:t>线性表的类型定义</a:t>
            </a:r>
          </a:p>
        </p:txBody>
      </p:sp>
      <p:sp>
        <p:nvSpPr>
          <p:cNvPr id="1229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52177" y="1844824"/>
            <a:ext cx="8839646" cy="4608512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dirty="0" smtClean="0">
                <a:ea typeface="宋体" pitchFamily="2" charset="-122"/>
              </a:rPr>
              <a:t>线性表</a:t>
            </a:r>
            <a:r>
              <a:rPr lang="zh-CN" altLang="en-US" dirty="0" smtClean="0">
                <a:ea typeface="宋体" pitchFamily="2" charset="-122"/>
              </a:rPr>
              <a:t>的逻辑结构描述</a:t>
            </a:r>
            <a:r>
              <a:rPr lang="zh-CN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一、枚举法</a:t>
            </a:r>
            <a:endParaRPr 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D={ 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,...,a</a:t>
            </a:r>
            <a:r>
              <a:rPr lang="en-US" altLang="zh-CN" baseline="-25000" dirty="0" smtClean="0">
                <a:ea typeface="宋体" pitchFamily="2" charset="-122"/>
              </a:rPr>
              <a:t>n </a:t>
            </a:r>
            <a:r>
              <a:rPr lang="en-US" altLang="zh-CN" dirty="0" smtClean="0">
                <a:ea typeface="宋体" pitchFamily="2" charset="-122"/>
              </a:rPr>
              <a:t>}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R={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&lt;</a:t>
            </a:r>
            <a:r>
              <a:rPr lang="en-US" altLang="zh-CN" dirty="0" smtClean="0">
                <a:ea typeface="宋体" pitchFamily="2" charset="-122"/>
              </a:rPr>
              <a:t> 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&gt;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&lt;</a:t>
            </a:r>
            <a:r>
              <a:rPr lang="en-US" altLang="zh-CN" dirty="0" smtClean="0">
                <a:ea typeface="宋体" pitchFamily="2" charset="-122"/>
              </a:rPr>
              <a:t> 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,a</a:t>
            </a:r>
            <a:r>
              <a:rPr lang="en-US" altLang="zh-CN" baseline="-25000" dirty="0" smtClean="0">
                <a:ea typeface="宋体" pitchFamily="2" charset="-122"/>
              </a:rPr>
              <a:t>3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&gt;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…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&lt;</a:t>
            </a:r>
            <a:r>
              <a:rPr lang="en-US" altLang="zh-CN" dirty="0" smtClean="0">
                <a:ea typeface="宋体" pitchFamily="2" charset="-122"/>
              </a:rPr>
              <a:t> a</a:t>
            </a:r>
            <a:r>
              <a:rPr lang="en-US" altLang="zh-CN" baseline="-25000" dirty="0" smtClean="0">
                <a:ea typeface="宋体" pitchFamily="2" charset="-122"/>
              </a:rPr>
              <a:t>n-1</a:t>
            </a:r>
            <a:r>
              <a:rPr lang="en-US" altLang="zh-CN" dirty="0" smtClean="0">
                <a:ea typeface="宋体" pitchFamily="2" charset="-122"/>
              </a:rPr>
              <a:t>, a</a:t>
            </a:r>
            <a:r>
              <a:rPr lang="en-US" altLang="zh-CN" baseline="-25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&gt;</a:t>
            </a:r>
            <a:r>
              <a:rPr lang="en-US" altLang="zh-CN" dirty="0" smtClean="0">
                <a:ea typeface="宋体" pitchFamily="2" charset="-122"/>
              </a:rPr>
              <a:t> }  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有序对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二、特征描述法</a:t>
            </a:r>
            <a:endParaRPr lang="en-US" alt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D={ </a:t>
            </a:r>
            <a:r>
              <a:rPr lang="en-US" altLang="zh-CN" dirty="0" err="1" smtClean="0">
                <a:ea typeface="宋体" pitchFamily="2" charset="-122"/>
              </a:rPr>
              <a:t>a</a:t>
            </a:r>
            <a:r>
              <a:rPr lang="en-US" altLang="zh-CN" baseline="-25000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 | </a:t>
            </a:r>
            <a:r>
              <a:rPr lang="en-US" altLang="zh-CN" dirty="0" err="1" smtClean="0">
                <a:ea typeface="宋体" pitchFamily="2" charset="-122"/>
              </a:rPr>
              <a:t>a</a:t>
            </a:r>
            <a:r>
              <a:rPr lang="en-US" altLang="zh-CN" baseline="-25000" dirty="0" err="1" smtClean="0">
                <a:ea typeface="宋体" pitchFamily="2" charset="-122"/>
              </a:rPr>
              <a:t>i</a:t>
            </a:r>
            <a:r>
              <a:rPr lang="zh-CN" altLang="zh-CN" dirty="0" smtClean="0">
                <a:ea typeface="宋体" pitchFamily="2" charset="-122"/>
              </a:rPr>
              <a:t>∈</a:t>
            </a:r>
            <a:r>
              <a:rPr lang="en-US" altLang="zh-CN" dirty="0" err="1" smtClean="0">
                <a:ea typeface="宋体" pitchFamily="2" charset="-122"/>
              </a:rPr>
              <a:t>ElemSet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i=1,2,</a:t>
            </a:r>
            <a:r>
              <a:rPr lang="zh-CN" altLang="zh-CN" dirty="0" smtClean="0">
                <a:ea typeface="宋体" pitchFamily="2" charset="-122"/>
              </a:rPr>
              <a:t>…</a:t>
            </a:r>
            <a:r>
              <a:rPr lang="en-US" altLang="zh-CN" dirty="0" smtClean="0">
                <a:ea typeface="宋体" pitchFamily="2" charset="-122"/>
              </a:rPr>
              <a:t>,n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altLang="zh-CN" dirty="0" smtClean="0">
                <a:ea typeface="宋体" pitchFamily="2" charset="-122"/>
              </a:rPr>
              <a:t>≥</a:t>
            </a:r>
            <a:r>
              <a:rPr lang="en-US" altLang="zh-CN" dirty="0" smtClean="0">
                <a:ea typeface="宋体" pitchFamily="2" charset="-122"/>
              </a:rPr>
              <a:t>0 }       </a:t>
            </a:r>
            <a:endParaRPr 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R={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&lt;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i-1</a:t>
            </a:r>
            <a:r>
              <a:rPr lang="en-US" altLang="zh-CN" dirty="0" smtClean="0">
                <a:ea typeface="宋体" pitchFamily="2" charset="-122"/>
              </a:rPr>
              <a:t>,a</a:t>
            </a:r>
            <a:r>
              <a:rPr lang="en-US" altLang="zh-CN" baseline="-25000" dirty="0" smtClean="0"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&gt;</a:t>
            </a:r>
            <a:r>
              <a:rPr lang="en-US" altLang="zh-CN" dirty="0" smtClean="0">
                <a:ea typeface="宋体" pitchFamily="2" charset="-122"/>
              </a:rPr>
              <a:t> | a</a:t>
            </a:r>
            <a:r>
              <a:rPr lang="en-US" altLang="zh-CN" baseline="-25000" dirty="0" smtClean="0">
                <a:ea typeface="宋体" pitchFamily="2" charset="-122"/>
              </a:rPr>
              <a:t>i-1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dirty="0" err="1" smtClean="0">
                <a:ea typeface="宋体" pitchFamily="2" charset="-122"/>
              </a:rPr>
              <a:t>a</a:t>
            </a:r>
            <a:r>
              <a:rPr lang="en-US" altLang="zh-CN" baseline="-25000" dirty="0" err="1" smtClean="0">
                <a:ea typeface="宋体" pitchFamily="2" charset="-122"/>
              </a:rPr>
              <a:t>i</a:t>
            </a:r>
            <a:r>
              <a:rPr lang="zh-CN" altLang="zh-CN" dirty="0" smtClean="0">
                <a:ea typeface="宋体" pitchFamily="2" charset="-122"/>
              </a:rPr>
              <a:t>∈</a:t>
            </a:r>
            <a:r>
              <a:rPr lang="en-US" altLang="zh-CN" dirty="0" smtClean="0">
                <a:ea typeface="宋体" pitchFamily="2" charset="-122"/>
              </a:rPr>
              <a:t>D</a:t>
            </a:r>
            <a:r>
              <a:rPr lang="zh-CN" dirty="0" smtClean="0">
                <a:ea typeface="宋体" pitchFamily="2" charset="-122"/>
              </a:rPr>
              <a:t>，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=2,</a:t>
            </a:r>
            <a:r>
              <a:rPr lang="zh-CN" altLang="zh-CN" dirty="0" smtClean="0">
                <a:ea typeface="宋体" pitchFamily="2" charset="-122"/>
              </a:rPr>
              <a:t>…</a:t>
            </a:r>
            <a:r>
              <a:rPr lang="en-US" altLang="zh-CN" dirty="0" smtClean="0">
                <a:ea typeface="宋体" pitchFamily="2" charset="-122"/>
              </a:rPr>
              <a:t>,n }         </a:t>
            </a:r>
            <a:endParaRPr 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err="1" smtClean="0">
                <a:ea typeface="宋体" pitchFamily="2" charset="-122"/>
              </a:rPr>
              <a:t>ElemSet</a:t>
            </a:r>
            <a:r>
              <a:rPr lang="zh-CN" altLang="en-US" dirty="0" smtClean="0">
                <a:ea typeface="宋体" pitchFamily="2" charset="-122"/>
              </a:rPr>
              <a:t>为</a:t>
            </a:r>
            <a:r>
              <a:rPr lang="zh-CN" dirty="0" smtClean="0">
                <a:ea typeface="宋体" pitchFamily="2" charset="-122"/>
              </a:rPr>
              <a:t>数据元素的集合，</a:t>
            </a:r>
            <a:r>
              <a:rPr lang="zh-CN" altLang="en-US" dirty="0" smtClean="0">
                <a:ea typeface="宋体" pitchFamily="2" charset="-122"/>
              </a:rPr>
              <a:t>不同</a:t>
            </a:r>
            <a:r>
              <a:rPr lang="zh-CN" dirty="0" smtClean="0">
                <a:ea typeface="宋体" pitchFamily="2" charset="-122"/>
              </a:rPr>
              <a:t>问题</a:t>
            </a:r>
            <a:r>
              <a:rPr lang="zh-CN" altLang="en-US" dirty="0" smtClean="0">
                <a:ea typeface="宋体" pitchFamily="2" charset="-122"/>
              </a:rPr>
              <a:t>，代表不同类型的集合</a:t>
            </a:r>
            <a:r>
              <a:rPr lang="zh-CN" dirty="0" smtClean="0">
                <a:ea typeface="宋体" pitchFamily="2" charset="-122"/>
              </a:rPr>
              <a:t>。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0" name="Rectangle 148"/>
          <p:cNvSpPr txBox="1">
            <a:spLocks noChangeArrowheads="1"/>
          </p:cNvSpPr>
          <p:nvPr/>
        </p:nvSpPr>
        <p:spPr bwMode="auto">
          <a:xfrm>
            <a:off x="190426" y="1186994"/>
            <a:ext cx="8750300" cy="4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线性表的</a:t>
            </a:r>
            <a:r>
              <a:rPr lang="zh-CN" altLang="en-US" sz="28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逻辑结构</a:t>
            </a:r>
            <a:r>
              <a:rPr lang="en-US" altLang="zh-CN" sz="2800" dirty="0" smtClean="0">
                <a:ea typeface="宋体" pitchFamily="2" charset="-122"/>
              </a:rPr>
              <a:t>  </a:t>
            </a:r>
            <a:endParaRPr lang="zh-CN" sz="28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294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295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79876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273188" y="1196752"/>
            <a:ext cx="8839200" cy="5112568"/>
          </a:xfrm>
        </p:spPr>
        <p:txBody>
          <a:bodyPr/>
          <a:lstStyle/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【</a:t>
            </a:r>
            <a:r>
              <a:rPr lang="zh-CN" altLang="zh-CN" sz="2000" b="1" dirty="0" smtClean="0"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Status </a:t>
            </a:r>
            <a:r>
              <a:rPr lang="en-US" altLang="zh-CN" sz="2000" dirty="0" err="1" smtClean="0">
                <a:ea typeface="宋体" pitchFamily="2" charset="-122"/>
              </a:rPr>
              <a:t>ListDelete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sz="2000" dirty="0" smtClean="0">
                <a:ea typeface="宋体" pitchFamily="2" charset="-122"/>
              </a:rPr>
              <a:t>L,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i,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sz="2000" dirty="0" smtClean="0">
                <a:ea typeface="宋体" pitchFamily="2" charset="-122"/>
              </a:rPr>
              <a:t>e)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q, p=L; 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j=0; 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while( p-&gt;next &amp;&amp; j&lt;i-1 )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{   p=p-&gt;next;   ++j;   }        //</a:t>
            </a:r>
            <a:r>
              <a:rPr lang="zh-CN" altLang="en-US" sz="2000" dirty="0" smtClean="0">
                <a:ea typeface="宋体" pitchFamily="2" charset="-122"/>
              </a:rPr>
              <a:t>查找，</a:t>
            </a:r>
            <a:r>
              <a:rPr lang="en-US" altLang="zh-CN" sz="2000" dirty="0" smtClean="0">
                <a:ea typeface="宋体" pitchFamily="2" charset="-122"/>
              </a:rPr>
              <a:t>p</a:t>
            </a:r>
            <a:r>
              <a:rPr lang="zh-CN" altLang="zh-CN" sz="2000" dirty="0" smtClean="0">
                <a:ea typeface="宋体" pitchFamily="2" charset="-122"/>
              </a:rPr>
              <a:t>指向</a:t>
            </a:r>
            <a:r>
              <a:rPr lang="zh-CN" altLang="en-US" sz="2000" dirty="0" smtClean="0">
                <a:ea typeface="宋体" pitchFamily="2" charset="-122"/>
              </a:rPr>
              <a:t>第</a:t>
            </a:r>
            <a:r>
              <a:rPr lang="en-US" altLang="zh-CN" sz="2000" dirty="0" smtClean="0">
                <a:ea typeface="宋体" pitchFamily="2" charset="-122"/>
              </a:rPr>
              <a:t>i-1</a:t>
            </a:r>
            <a:r>
              <a:rPr lang="zh-CN" altLang="en-US" sz="2000" dirty="0" smtClean="0">
                <a:ea typeface="宋体" pitchFamily="2" charset="-122"/>
              </a:rPr>
              <a:t>个结点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if( !(p-&gt;next)  ||  j&gt;i-1 ) </a:t>
            </a: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        return ERROR;      //</a:t>
            </a:r>
            <a:r>
              <a:rPr lang="zh-CN" altLang="zh-CN" sz="2000" dirty="0" smtClean="0">
                <a:ea typeface="宋体" pitchFamily="2" charset="-122"/>
              </a:rPr>
              <a:t>删除位置</a:t>
            </a:r>
            <a:r>
              <a:rPr lang="zh-CN" altLang="en-US" sz="2000" dirty="0" smtClean="0">
                <a:ea typeface="宋体" pitchFamily="2" charset="-122"/>
              </a:rPr>
              <a:t>非法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q=p-&gt;next;                       //</a:t>
            </a:r>
            <a:r>
              <a:rPr lang="zh-CN" altLang="zh-CN" sz="2000" dirty="0" smtClean="0">
                <a:ea typeface="宋体" pitchFamily="2" charset="-122"/>
              </a:rPr>
              <a:t>保存被删结点地址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altLang="zh-CN" sz="2000" dirty="0" smtClean="0">
                <a:ea typeface="宋体" pitchFamily="2" charset="-122"/>
              </a:rPr>
              <a:t>以备释放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e=p-&gt;next-&gt;data;            //</a:t>
            </a:r>
            <a:r>
              <a:rPr lang="zh-CN" altLang="zh-CN" sz="2000" dirty="0" smtClean="0">
                <a:ea typeface="宋体" pitchFamily="2" charset="-122"/>
              </a:rPr>
              <a:t>保存删除结点的</a:t>
            </a:r>
            <a:r>
              <a:rPr lang="zh-CN" altLang="en-US" sz="2000" dirty="0" smtClean="0">
                <a:ea typeface="宋体" pitchFamily="2" charset="-122"/>
              </a:rPr>
              <a:t>值，</a:t>
            </a:r>
            <a:r>
              <a:rPr lang="zh-CN" altLang="zh-CN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e=q-&gt;data; </a:t>
            </a: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p-&gt;next=q-&gt;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next;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          //</a:t>
            </a:r>
            <a:r>
              <a:rPr lang="zh-CN" altLang="zh-CN" sz="2000" dirty="0" smtClean="0">
                <a:solidFill>
                  <a:srgbClr val="FF0000"/>
                </a:solidFill>
                <a:ea typeface="宋体" pitchFamily="2" charset="-122"/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p-&gt;next=p-&gt;next-&gt;next;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delete  q;                        //</a:t>
            </a:r>
            <a:r>
              <a:rPr lang="zh-CN" altLang="zh-CN" sz="2000" dirty="0" smtClean="0">
                <a:ea typeface="宋体" pitchFamily="2" charset="-122"/>
              </a:rPr>
              <a:t>释放</a:t>
            </a:r>
            <a:r>
              <a:rPr lang="zh-CN" altLang="en-US" sz="2000" dirty="0">
                <a:ea typeface="宋体" pitchFamily="2" charset="-122"/>
              </a:rPr>
              <a:t>被</a:t>
            </a:r>
            <a:r>
              <a:rPr lang="zh-CN" altLang="zh-CN" sz="2000" dirty="0" smtClean="0">
                <a:ea typeface="宋体" pitchFamily="2" charset="-122"/>
              </a:rPr>
              <a:t>删结点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return OK; </a:t>
            </a:r>
            <a:endParaRPr lang="zh-CN" altLang="zh-CN" sz="2000" dirty="0" smtClean="0">
              <a:ea typeface="宋体" pitchFamily="2" charset="-122"/>
            </a:endParaRPr>
          </a:p>
          <a:p>
            <a:pPr marL="36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} </a:t>
            </a:r>
            <a:endParaRPr lang="zh-CN" altLang="zh-CN" sz="2000" dirty="0" smtClean="0">
              <a:ea typeface="宋体" pitchFamily="2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【</a:t>
            </a:r>
            <a:r>
              <a:rPr lang="zh-CN" altLang="zh-CN" sz="2000" b="1" dirty="0" smtClean="0">
                <a:ea typeface="宋体" pitchFamily="2" charset="-122"/>
              </a:rPr>
              <a:t>算法分析</a:t>
            </a:r>
            <a:r>
              <a:rPr lang="en-US" altLang="zh-CN" sz="2000" b="1" dirty="0" smtClean="0">
                <a:ea typeface="宋体" pitchFamily="2" charset="-122"/>
              </a:rPr>
              <a:t>】</a:t>
            </a:r>
            <a:r>
              <a:rPr lang="zh-CN" altLang="zh-CN" sz="2000" dirty="0" smtClean="0">
                <a:ea typeface="宋体" pitchFamily="2" charset="-122"/>
              </a:rPr>
              <a:t>时间复杂度为</a:t>
            </a:r>
            <a:r>
              <a:rPr lang="en-US" altLang="zh-CN" sz="2000" dirty="0" smtClean="0">
                <a:ea typeface="宋体" pitchFamily="2" charset="-122"/>
              </a:rPr>
              <a:t>O(n)</a:t>
            </a:r>
            <a:endParaRPr lang="zh-CN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397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3977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78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090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89717" y="1690755"/>
            <a:ext cx="8424490" cy="144016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 </a:t>
            </a:r>
            <a:r>
              <a:rPr lang="zh-CN" altLang="zh-CN" sz="2000" b="1" dirty="0" smtClean="0">
                <a:ea typeface="宋体" pitchFamily="2" charset="-122"/>
              </a:rPr>
              <a:t>循环链表的构成：</a:t>
            </a:r>
            <a:endParaRPr lang="en-US" altLang="zh-CN" sz="2000" b="1" dirty="0" smtClean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en-US" altLang="zh-CN" sz="2000" b="1" dirty="0" smtClean="0">
                <a:ea typeface="宋体" pitchFamily="2" charset="-122"/>
              </a:rPr>
              <a:t>  </a:t>
            </a:r>
            <a:r>
              <a:rPr lang="zh-CN" altLang="zh-CN" sz="2000" dirty="0" smtClean="0">
                <a:ea typeface="宋体" pitchFamily="2" charset="-122"/>
              </a:rPr>
              <a:t>单向链表</a:t>
            </a:r>
            <a:r>
              <a:rPr lang="zh-CN" altLang="en-US" sz="2000" dirty="0" smtClean="0">
                <a:ea typeface="宋体" pitchFamily="2" charset="-122"/>
              </a:rPr>
              <a:t>的</a:t>
            </a:r>
            <a:r>
              <a:rPr lang="zh-CN" altLang="zh-CN" sz="2000" dirty="0" smtClean="0">
                <a:ea typeface="宋体" pitchFamily="2" charset="-122"/>
              </a:rPr>
              <a:t>最后一个结点指向头结点，</a:t>
            </a:r>
            <a:r>
              <a:rPr lang="zh-CN" altLang="en-US" sz="2000" dirty="0" smtClean="0">
                <a:ea typeface="宋体" pitchFamily="2" charset="-122"/>
              </a:rPr>
              <a:t>链表</a:t>
            </a:r>
            <a:r>
              <a:rPr lang="zh-CN" altLang="zh-CN" sz="2000" dirty="0" smtClean="0">
                <a:ea typeface="宋体" pitchFamily="2" charset="-122"/>
              </a:rPr>
              <a:t>构成一个环形。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假设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p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指向尾元结点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sz="2000" b="1" baseline="-25000" dirty="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，则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p-&gt;next=L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。</a:t>
            </a:r>
            <a:r>
              <a:rPr lang="zh-CN" altLang="zh-CN" sz="2000" dirty="0" smtClean="0">
                <a:ea typeface="宋体" pitchFamily="2" charset="-122"/>
              </a:rPr>
              <a:t>从任意结点出发，均可</a:t>
            </a:r>
            <a:r>
              <a:rPr lang="zh-CN" altLang="en-US" sz="2000" dirty="0" smtClean="0">
                <a:ea typeface="宋体" pitchFamily="2" charset="-122"/>
              </a:rPr>
              <a:t>查找</a:t>
            </a:r>
            <a:r>
              <a:rPr lang="zh-CN" altLang="zh-CN" sz="2000" dirty="0" smtClean="0">
                <a:ea typeface="宋体" pitchFamily="2" charset="-122"/>
              </a:rPr>
              <a:t>其他结点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                  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endParaRPr lang="zh-CN" altLang="zh-CN" sz="2000" dirty="0" smtClean="0">
              <a:ea typeface="宋体" pitchFamily="2" charset="-122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  </a:t>
            </a:r>
            <a:endParaRPr lang="zh-CN" altLang="zh-CN" sz="2000" dirty="0" smtClean="0">
              <a:ea typeface="宋体" pitchFamily="2" charset="-122"/>
            </a:endParaRPr>
          </a:p>
        </p:txBody>
      </p:sp>
      <p:pic>
        <p:nvPicPr>
          <p:cNvPr id="83973" name="Picture 1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0" y="3292030"/>
            <a:ext cx="7920000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3  </a:t>
            </a:r>
            <a:r>
              <a:rPr lang="zh-CN" altLang="en-US" sz="2800" b="1" dirty="0" smtClean="0">
                <a:ea typeface="宋体" pitchFamily="2" charset="-122"/>
              </a:rPr>
              <a:t>单向</a:t>
            </a:r>
            <a:r>
              <a:rPr lang="zh-CN" altLang="zh-CN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>
                <a:ea typeface="宋体" pitchFamily="2" charset="-122"/>
              </a:rPr>
              <a:t>链表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23528" y="4509119"/>
            <a:ext cx="3816424" cy="2010170"/>
            <a:chOff x="220412" y="4509119"/>
            <a:chExt cx="3960000" cy="2010170"/>
          </a:xfrm>
        </p:grpSpPr>
        <p:pic>
          <p:nvPicPr>
            <p:cNvPr id="83974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36" y="5542977"/>
              <a:ext cx="2381250" cy="976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48"/>
            <p:cNvSpPr txBox="1">
              <a:spLocks noChangeArrowheads="1"/>
            </p:cNvSpPr>
            <p:nvPr/>
          </p:nvSpPr>
          <p:spPr bwMode="auto">
            <a:xfrm>
              <a:off x="220412" y="4509119"/>
              <a:ext cx="3960000" cy="85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FontTx/>
                <a:buNone/>
                <a:defRPr/>
              </a:pPr>
              <a:r>
                <a:rPr lang="zh-CN" altLang="zh-CN" sz="2000" b="1" dirty="0" smtClean="0">
                  <a:ea typeface="宋体" pitchFamily="2" charset="-122"/>
                </a:rPr>
                <a:t>删除</a:t>
              </a:r>
              <a:r>
                <a:rPr lang="zh-CN" altLang="en-US" sz="2000" b="1" dirty="0" smtClean="0">
                  <a:ea typeface="宋体" pitchFamily="2" charset="-122"/>
                </a:rPr>
                <a:t>所有</a:t>
              </a:r>
              <a:r>
                <a:rPr lang="zh-CN" altLang="zh-CN" sz="2000" b="1" dirty="0" smtClean="0">
                  <a:ea typeface="宋体" pitchFamily="2" charset="-122"/>
                </a:rPr>
                <a:t>元素结点，</a:t>
              </a:r>
              <a:r>
                <a:rPr lang="zh-CN" altLang="en-US" sz="2000" b="1" dirty="0" smtClean="0">
                  <a:ea typeface="宋体" pitchFamily="2" charset="-122"/>
                </a:rPr>
                <a:t>只保留一个头结点，</a:t>
              </a:r>
              <a:r>
                <a:rPr lang="zh-CN" altLang="zh-CN" sz="2000" b="1" dirty="0" smtClean="0">
                  <a:ea typeface="宋体" pitchFamily="2" charset="-122"/>
                </a:rPr>
                <a:t>得到空</a:t>
              </a:r>
              <a:r>
                <a:rPr lang="zh-CN" altLang="en-US" sz="2000" b="1" dirty="0" smtClean="0">
                  <a:ea typeface="宋体" pitchFamily="2" charset="-122"/>
                </a:rPr>
                <a:t>单向循环链表</a:t>
              </a:r>
              <a:r>
                <a:rPr lang="zh-CN" altLang="zh-CN" sz="2000" b="1" dirty="0" smtClean="0"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4405683" y="5085184"/>
            <a:ext cx="457301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</a:pP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循环条件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0000"/>
              </a:lnSpc>
              <a:buSzPct val="85000"/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单向链表：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p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!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=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NULL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或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p-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&gt;next!=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NULL</a:t>
            </a:r>
          </a:p>
          <a:p>
            <a:pPr eaLnBrk="1" hangingPunct="1">
              <a:lnSpc>
                <a:spcPct val="120000"/>
              </a:lnSpc>
              <a:buSzPct val="85000"/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循环链表：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p!=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L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或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p-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&gt;next!=L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499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500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0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090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699138"/>
            <a:ext cx="8750300" cy="2449942"/>
          </a:xfrm>
        </p:spPr>
        <p:txBody>
          <a:bodyPr/>
          <a:lstStyle/>
          <a:p>
            <a:pPr marL="216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zh-CN" altLang="zh-CN" sz="2000" dirty="0" smtClean="0">
                <a:ea typeface="宋体" pitchFamily="2" charset="-122"/>
              </a:rPr>
              <a:t>循环</a:t>
            </a:r>
            <a:r>
              <a:rPr lang="zh-CN" altLang="zh-CN" sz="2000" dirty="0">
                <a:ea typeface="宋体" pitchFamily="2" charset="-122"/>
              </a:rPr>
              <a:t>链表和单向链表的操作基本</a:t>
            </a:r>
            <a:r>
              <a:rPr lang="zh-CN" altLang="zh-CN" sz="2000" dirty="0" smtClean="0">
                <a:ea typeface="宋体" pitchFamily="2" charset="-122"/>
              </a:rPr>
              <a:t>相同</a:t>
            </a:r>
            <a:r>
              <a:rPr lang="zh-CN" altLang="en-US" sz="2000" dirty="0" smtClean="0">
                <a:ea typeface="宋体" pitchFamily="2" charset="-122"/>
              </a:rPr>
              <a:t>，举例作如下：</a:t>
            </a:r>
            <a:endParaRPr lang="en-US" altLang="zh-CN" sz="2000" b="1" dirty="0" smtClean="0">
              <a:ea typeface="宋体" pitchFamily="2" charset="-122"/>
            </a:endParaRPr>
          </a:p>
          <a:p>
            <a:pPr marL="216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  </a:t>
            </a:r>
            <a:r>
              <a:rPr lang="zh-CN" altLang="en-US" sz="2000" b="1" dirty="0" smtClean="0">
                <a:ea typeface="宋体" pitchFamily="2" charset="-122"/>
              </a:rPr>
              <a:t>一、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zh-CN" altLang="en-US" sz="2000" b="1" dirty="0" smtClean="0">
                <a:ea typeface="宋体" pitchFamily="2" charset="-122"/>
              </a:rPr>
              <a:t>构造空循环链表</a:t>
            </a:r>
            <a:endParaRPr lang="en-US" altLang="zh-CN" sz="2000" dirty="0" smtClean="0">
              <a:ea typeface="宋体" pitchFamily="2" charset="-122"/>
            </a:endParaRP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Status </a:t>
            </a:r>
            <a:r>
              <a:rPr lang="en-US" altLang="zh-CN" sz="2000" dirty="0" err="1" smtClean="0">
                <a:ea typeface="宋体" pitchFamily="2" charset="-122"/>
              </a:rPr>
              <a:t>InitList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&amp;</a:t>
            </a:r>
            <a:r>
              <a:rPr lang="en-US" altLang="zh-CN" sz="2000" dirty="0">
                <a:ea typeface="宋体" pitchFamily="2" charset="-122"/>
              </a:rPr>
              <a:t>L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endParaRPr lang="zh-CN" altLang="en-US" sz="2000" dirty="0">
              <a:ea typeface="宋体" pitchFamily="2" charset="-122"/>
            </a:endParaRP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{   L=new   </a:t>
            </a:r>
            <a:r>
              <a:rPr lang="en-US" altLang="zh-CN" sz="2000" dirty="0" err="1">
                <a:ea typeface="宋体" pitchFamily="2" charset="-122"/>
              </a:rPr>
              <a:t>LNode</a:t>
            </a:r>
            <a:r>
              <a:rPr lang="en-US" altLang="zh-CN" sz="2000" dirty="0">
                <a:ea typeface="宋体" pitchFamily="2" charset="-122"/>
              </a:rPr>
              <a:t>;</a:t>
            </a: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L-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&gt;next=L</a:t>
            </a:r>
            <a:r>
              <a:rPr lang="en-US" altLang="zh-CN" sz="2000" dirty="0">
                <a:ea typeface="宋体" pitchFamily="2" charset="-122"/>
              </a:rPr>
              <a:t>;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    return  </a:t>
            </a:r>
            <a:r>
              <a:rPr lang="en-US" altLang="zh-CN" sz="2000" dirty="0">
                <a:ea typeface="宋体" pitchFamily="2" charset="-122"/>
              </a:rPr>
              <a:t>OK; </a:t>
            </a:r>
          </a:p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} </a:t>
            </a:r>
            <a:endParaRPr lang="zh-CN" altLang="zh-CN" dirty="0" smtClean="0">
              <a:ea typeface="宋体" pitchFamily="2" charset="-122"/>
            </a:endParaRPr>
          </a:p>
        </p:txBody>
      </p:sp>
      <p:pic>
        <p:nvPicPr>
          <p:cNvPr id="8499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2381250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3  </a:t>
            </a:r>
            <a:r>
              <a:rPr lang="zh-CN" altLang="en-US" sz="2800" b="1" dirty="0" smtClean="0">
                <a:ea typeface="宋体" pitchFamily="2" charset="-122"/>
              </a:rPr>
              <a:t>单向</a:t>
            </a:r>
            <a:r>
              <a:rPr lang="zh-CN" altLang="zh-CN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12" name="Rectangle 148"/>
          <p:cNvSpPr txBox="1">
            <a:spLocks noChangeArrowheads="1"/>
          </p:cNvSpPr>
          <p:nvPr/>
        </p:nvSpPr>
        <p:spPr bwMode="auto">
          <a:xfrm>
            <a:off x="181860" y="4351711"/>
            <a:ext cx="8185059" cy="21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60000" indent="0">
              <a:spcBef>
                <a:spcPts val="300"/>
              </a:spcBef>
              <a:buFontTx/>
              <a:buNone/>
              <a:defRPr/>
            </a:pPr>
            <a:r>
              <a:rPr lang="zh-CN" altLang="en-US" sz="2000" b="1" dirty="0" smtClean="0">
                <a:ea typeface="宋体" pitchFamily="2" charset="-122"/>
              </a:rPr>
              <a:t>二、遍历循环链表</a:t>
            </a:r>
            <a:endParaRPr lang="en-US" altLang="zh-CN" sz="2000" b="1" dirty="0" smtClean="0">
              <a:ea typeface="宋体" pitchFamily="2" charset="-122"/>
            </a:endParaRPr>
          </a:p>
          <a:p>
            <a:pPr marL="72000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void  </a:t>
            </a:r>
            <a:r>
              <a:rPr lang="en-US" altLang="zh-CN" sz="2000" dirty="0" err="1" smtClean="0">
                <a:ea typeface="宋体" pitchFamily="2" charset="-122"/>
              </a:rPr>
              <a:t>TraverseList</a:t>
            </a:r>
            <a:r>
              <a:rPr lang="en-US" altLang="zh-CN" sz="2000" dirty="0" smtClean="0">
                <a:ea typeface="宋体" pitchFamily="2" charset="-122"/>
              </a:rPr>
              <a:t> (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L ) </a:t>
            </a:r>
          </a:p>
          <a:p>
            <a:pPr marL="72000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{  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p=L-&gt;next;     //p</a:t>
            </a:r>
            <a:r>
              <a:rPr lang="zh-CN" altLang="en-US" sz="2000" dirty="0" smtClean="0">
                <a:ea typeface="宋体" pitchFamily="2" charset="-122"/>
              </a:rPr>
              <a:t>指向首元结点</a:t>
            </a:r>
          </a:p>
          <a:p>
            <a:pPr marL="720000">
              <a:spcBef>
                <a:spcPts val="30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        </a:t>
            </a:r>
            <a:r>
              <a:rPr lang="en-US" altLang="zh-CN" sz="2000" dirty="0" smtClean="0">
                <a:ea typeface="宋体" pitchFamily="2" charset="-122"/>
              </a:rPr>
              <a:t>while(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p != L</a:t>
            </a:r>
            <a:r>
              <a:rPr lang="en-US" altLang="zh-CN" sz="2000" dirty="0" smtClean="0">
                <a:ea typeface="宋体" pitchFamily="2" charset="-122"/>
              </a:rPr>
              <a:t>)                //</a:t>
            </a:r>
            <a:r>
              <a:rPr lang="zh-CN" altLang="en-US" sz="2000" dirty="0" smtClean="0">
                <a:ea typeface="宋体" pitchFamily="2" charset="-122"/>
              </a:rPr>
              <a:t>逐个访问元素</a:t>
            </a:r>
          </a:p>
          <a:p>
            <a:pPr marL="720000">
              <a:spcBef>
                <a:spcPts val="30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	  </a:t>
            </a:r>
            <a:r>
              <a:rPr lang="en-US" altLang="zh-CN" sz="2000" dirty="0" smtClean="0">
                <a:ea typeface="宋体" pitchFamily="2" charset="-122"/>
              </a:rPr>
              <a:t>{   </a:t>
            </a:r>
            <a:r>
              <a:rPr lang="en-US" altLang="zh-CN" sz="2000" dirty="0" err="1" smtClean="0">
                <a:ea typeface="宋体" pitchFamily="2" charset="-122"/>
              </a:rPr>
              <a:t>cout</a:t>
            </a:r>
            <a:r>
              <a:rPr lang="en-US" altLang="zh-CN" sz="2000" dirty="0" smtClean="0">
                <a:ea typeface="宋体" pitchFamily="2" charset="-122"/>
              </a:rPr>
              <a:t>&lt;&lt; p-&gt;data;   p=p-&gt;next;   }</a:t>
            </a:r>
          </a:p>
          <a:p>
            <a:pPr marL="72000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}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   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spcBef>
                <a:spcPts val="300"/>
              </a:spcBef>
              <a:buFontTx/>
              <a:buNone/>
              <a:defRPr/>
            </a:pPr>
            <a:endParaRPr lang="zh-CN" altLang="zh-CN" dirty="0" smtClean="0">
              <a:ea typeface="宋体" pitchFamily="2" charset="-122"/>
            </a:endParaRP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altLang="zh-CN" sz="2800" dirty="0" smtClean="0">
                <a:ea typeface="宋体" pitchFamily="2" charset="-122"/>
              </a:rPr>
              <a:t>          </a:t>
            </a:r>
            <a:endParaRPr lang="zh-CN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322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499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500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0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090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43950"/>
            <a:ext cx="8750300" cy="4536504"/>
          </a:xfrm>
        </p:spPr>
        <p:txBody>
          <a:bodyPr/>
          <a:lstStyle/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三、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求链表长度</a:t>
            </a:r>
            <a:endParaRPr lang="en-US" altLang="zh-CN" dirty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dirty="0" err="1">
                <a:ea typeface="宋体" pitchFamily="2" charset="-122"/>
              </a:rPr>
              <a:t>ListLength</a:t>
            </a:r>
            <a:r>
              <a:rPr lang="en-US" altLang="zh-CN" dirty="0">
                <a:ea typeface="宋体" pitchFamily="2" charset="-122"/>
              </a:rPr>
              <a:t>( </a:t>
            </a:r>
            <a:r>
              <a:rPr lang="en-US" altLang="zh-CN" dirty="0" err="1">
                <a:ea typeface="宋体" pitchFamily="2" charset="-122"/>
              </a:rPr>
              <a:t>LinkList</a:t>
            </a:r>
            <a:r>
              <a:rPr lang="en-US" altLang="zh-CN" dirty="0">
                <a:ea typeface="宋体" pitchFamily="2" charset="-122"/>
              </a:rPr>
              <a:t>  L 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zh-CN" altLang="en-US" dirty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{  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dirty="0">
                <a:ea typeface="宋体" pitchFamily="2" charset="-122"/>
              </a:rPr>
              <a:t>i=0;  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   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dirty="0" err="1" smtClean="0">
                <a:ea typeface="宋体" pitchFamily="2" charset="-122"/>
              </a:rPr>
              <a:t>LinkList</a:t>
            </a: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p=L-&gt;next; 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   </a:t>
            </a:r>
            <a:r>
              <a:rPr lang="en-US" altLang="zh-CN" dirty="0" smtClean="0">
                <a:ea typeface="宋体" pitchFamily="2" charset="-122"/>
              </a:rPr>
              <a:t>  while(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!=L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   </a:t>
            </a:r>
            <a:r>
              <a:rPr lang="en-US" altLang="zh-CN" dirty="0" smtClean="0">
                <a:ea typeface="宋体" pitchFamily="2" charset="-122"/>
              </a:rPr>
              <a:t>  {   i</a:t>
            </a:r>
            <a:r>
              <a:rPr lang="en-US" altLang="zh-CN" dirty="0">
                <a:ea typeface="宋体" pitchFamily="2" charset="-122"/>
              </a:rPr>
              <a:t>++;  </a:t>
            </a:r>
            <a:r>
              <a:rPr lang="en-US" altLang="zh-CN" dirty="0" smtClean="0">
                <a:ea typeface="宋体" pitchFamily="2" charset="-122"/>
              </a:rPr>
              <a:t> p=p-</a:t>
            </a:r>
            <a:r>
              <a:rPr lang="en-US" altLang="zh-CN" dirty="0">
                <a:ea typeface="宋体" pitchFamily="2" charset="-122"/>
              </a:rPr>
              <a:t>&gt;next; </a:t>
            </a:r>
            <a:r>
              <a:rPr lang="en-US" altLang="zh-CN" dirty="0" smtClean="0">
                <a:ea typeface="宋体" pitchFamily="2" charset="-122"/>
              </a:rPr>
              <a:t> }</a:t>
            </a:r>
            <a:endParaRPr lang="en-US" altLang="zh-CN" dirty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return  </a:t>
            </a:r>
            <a:r>
              <a:rPr lang="en-US" altLang="zh-CN" dirty="0">
                <a:ea typeface="宋体" pitchFamily="2" charset="-122"/>
              </a:rPr>
              <a:t>i; </a:t>
            </a:r>
            <a:r>
              <a:rPr lang="en-US" altLang="zh-CN" dirty="0" smtClean="0">
                <a:ea typeface="宋体" pitchFamily="2" charset="-122"/>
              </a:rPr>
              <a:t>  //</a:t>
            </a:r>
            <a:r>
              <a:rPr lang="zh-CN" altLang="en-US" dirty="0">
                <a:ea typeface="宋体" pitchFamily="2" charset="-122"/>
              </a:rPr>
              <a:t>返回</a:t>
            </a:r>
            <a:r>
              <a:rPr lang="en-US" altLang="zh-CN" dirty="0">
                <a:ea typeface="宋体" pitchFamily="2" charset="-122"/>
              </a:rPr>
              <a:t>L</a:t>
            </a:r>
            <a:r>
              <a:rPr lang="zh-CN" altLang="en-US" dirty="0" smtClean="0">
                <a:ea typeface="宋体" pitchFamily="2" charset="-122"/>
              </a:rPr>
              <a:t>中的结点</a:t>
            </a:r>
            <a:r>
              <a:rPr lang="zh-CN" altLang="en-US" dirty="0">
                <a:ea typeface="宋体" pitchFamily="2" charset="-122"/>
              </a:rPr>
              <a:t>个数</a:t>
            </a:r>
          </a:p>
          <a:p>
            <a:pPr marL="36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}</a:t>
            </a:r>
            <a:endParaRPr lang="zh-CN" altLang="zh-CN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3  </a:t>
            </a:r>
            <a:r>
              <a:rPr lang="zh-CN" altLang="en-US" sz="2800" b="1" dirty="0" smtClean="0">
                <a:ea typeface="宋体" pitchFamily="2" charset="-122"/>
              </a:rPr>
              <a:t>单向</a:t>
            </a:r>
            <a:r>
              <a:rPr lang="zh-CN" altLang="zh-CN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9559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499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500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0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090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20504"/>
            <a:ext cx="8750300" cy="5112568"/>
          </a:xfrm>
        </p:spPr>
        <p:txBody>
          <a:bodyPr/>
          <a:lstStyle/>
          <a:p>
            <a:pPr marL="216000" indent="0">
              <a:spcBef>
                <a:spcPts val="600"/>
              </a:spcBef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三、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取值</a:t>
            </a:r>
            <a:endParaRPr lang="en-US" altLang="zh-CN" b="1" dirty="0" smtClean="0">
              <a:ea typeface="宋体" pitchFamily="2" charset="-122"/>
            </a:endParaRPr>
          </a:p>
          <a:p>
            <a:pPr marL="18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b="1" dirty="0" smtClean="0">
                <a:ea typeface="宋体" pitchFamily="2" charset="-122"/>
              </a:rPr>
              <a:t>给定元素编号，获取元素取值。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Status </a:t>
            </a:r>
            <a:r>
              <a:rPr lang="en-US" altLang="zh-CN" sz="2000" dirty="0" err="1">
                <a:ea typeface="宋体" pitchFamily="2" charset="-122"/>
              </a:rPr>
              <a:t>GetElem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LinkList</a:t>
            </a:r>
            <a:r>
              <a:rPr lang="en-US" altLang="zh-CN" sz="2000" dirty="0">
                <a:ea typeface="宋体" pitchFamily="2" charset="-122"/>
              </a:rPr>
              <a:t> L,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i,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ElemType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&amp;e) </a:t>
            </a:r>
          </a:p>
          <a:p>
            <a:pPr marL="180000" indent="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{  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j=1;                      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设置计数器</a:t>
            </a:r>
          </a:p>
          <a:p>
            <a:pPr marL="18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p= L-&gt; next;     //</a:t>
            </a:r>
            <a:r>
              <a:rPr lang="zh-CN" altLang="en-US" sz="2000" dirty="0">
                <a:ea typeface="宋体" pitchFamily="2" charset="-122"/>
              </a:rPr>
              <a:t>指向第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个结点</a:t>
            </a:r>
          </a:p>
          <a:p>
            <a:pPr marL="18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      if(i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&lt;=0)  return ERROR;</a:t>
            </a:r>
          </a:p>
          <a:p>
            <a:pPr marL="18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while</a:t>
            </a:r>
            <a:r>
              <a:rPr lang="en-US" altLang="zh-CN" sz="2000" dirty="0">
                <a:ea typeface="宋体" pitchFamily="2" charset="-122"/>
              </a:rPr>
              <a:t>(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p!=L  </a:t>
            </a:r>
            <a:r>
              <a:rPr lang="en-US" altLang="zh-CN" sz="2000" dirty="0">
                <a:ea typeface="宋体" pitchFamily="2" charset="-122"/>
              </a:rPr>
              <a:t>&amp;&amp;  j&lt;i )           </a:t>
            </a:r>
          </a:p>
          <a:p>
            <a:pPr marL="18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	 </a:t>
            </a:r>
            <a:r>
              <a:rPr lang="en-US" altLang="zh-CN" sz="2000" dirty="0" smtClean="0">
                <a:ea typeface="宋体" pitchFamily="2" charset="-122"/>
              </a:rPr>
              <a:t>{ ++</a:t>
            </a:r>
            <a:r>
              <a:rPr lang="en-US" altLang="zh-CN" sz="2000" dirty="0">
                <a:ea typeface="宋体" pitchFamily="2" charset="-122"/>
              </a:rPr>
              <a:t>j; </a:t>
            </a:r>
            <a:r>
              <a:rPr lang="en-US" altLang="zh-CN" sz="2000" dirty="0" smtClean="0">
                <a:ea typeface="宋体" pitchFamily="2" charset="-122"/>
              </a:rPr>
              <a:t>  p=p-</a:t>
            </a:r>
            <a:r>
              <a:rPr lang="en-US" altLang="zh-CN" sz="2000" dirty="0">
                <a:ea typeface="宋体" pitchFamily="2" charset="-122"/>
              </a:rPr>
              <a:t>&gt;next; </a:t>
            </a:r>
            <a:r>
              <a:rPr lang="en-US" altLang="zh-CN" sz="2000" dirty="0" smtClean="0">
                <a:ea typeface="宋体" pitchFamily="2" charset="-122"/>
              </a:rPr>
              <a:t> }</a:t>
            </a:r>
            <a:endParaRPr lang="en-US" altLang="zh-CN" sz="2000" dirty="0">
              <a:ea typeface="宋体" pitchFamily="2" charset="-122"/>
            </a:endParaRPr>
          </a:p>
          <a:p>
            <a:pPr marL="18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 p==L )   return ERROR;  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个结点不存在</a:t>
            </a:r>
          </a:p>
          <a:p>
            <a:pPr marL="18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e </a:t>
            </a:r>
            <a:r>
              <a:rPr lang="en-US" altLang="zh-CN" sz="2000" dirty="0">
                <a:ea typeface="宋体" pitchFamily="2" charset="-122"/>
              </a:rPr>
              <a:t>= p-&gt;data;             </a:t>
            </a:r>
            <a:r>
              <a:rPr lang="en-US" altLang="zh-CN" sz="2000" dirty="0" smtClean="0">
                <a:ea typeface="宋体" pitchFamily="2" charset="-122"/>
              </a:rPr>
              <a:t>               //</a:t>
            </a:r>
            <a:r>
              <a:rPr lang="zh-CN" altLang="en-US" sz="2000" dirty="0">
                <a:ea typeface="宋体" pitchFamily="2" charset="-122"/>
              </a:rPr>
              <a:t>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个数据元素赋值</a:t>
            </a:r>
          </a:p>
          <a:p>
            <a:pPr marL="18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</a:t>
            </a:r>
            <a:r>
              <a:rPr lang="zh-CN" altLang="en-US" sz="2000" dirty="0" smtClean="0">
                <a:ea typeface="宋体" pitchFamily="2" charset="-122"/>
              </a:rPr>
              <a:t>  </a:t>
            </a:r>
            <a:r>
              <a:rPr lang="en-US" altLang="zh-CN" sz="2000" dirty="0" smtClean="0">
                <a:ea typeface="宋体" pitchFamily="2" charset="-122"/>
              </a:rPr>
              <a:t>return </a:t>
            </a:r>
            <a:r>
              <a:rPr lang="en-US" altLang="zh-CN" sz="2000" dirty="0">
                <a:ea typeface="宋体" pitchFamily="2" charset="-122"/>
              </a:rPr>
              <a:t>OK;</a:t>
            </a:r>
          </a:p>
          <a:p>
            <a:pPr marL="180000" indent="0"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}   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3  </a:t>
            </a:r>
            <a:r>
              <a:rPr lang="zh-CN" altLang="en-US" sz="2800" b="1" dirty="0" smtClean="0">
                <a:ea typeface="宋体" pitchFamily="2" charset="-122"/>
              </a:rPr>
              <a:t>单向</a:t>
            </a:r>
            <a:r>
              <a:rPr lang="zh-CN" altLang="zh-CN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24123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499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500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0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090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45432"/>
            <a:ext cx="8750300" cy="4275856"/>
          </a:xfrm>
        </p:spPr>
        <p:txBody>
          <a:bodyPr/>
          <a:lstStyle/>
          <a:p>
            <a:pPr marL="216000" indent="0">
              <a:spcBef>
                <a:spcPts val="600"/>
              </a:spcBef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四、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查找</a:t>
            </a:r>
            <a:endParaRPr lang="en-US" altLang="zh-CN" b="1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b="1" dirty="0" smtClean="0">
                <a:ea typeface="宋体" pitchFamily="2" charset="-122"/>
              </a:rPr>
              <a:t>给定元素取值</a:t>
            </a:r>
            <a:r>
              <a:rPr lang="en-US" altLang="zh-CN" sz="2000" b="1" dirty="0" smtClean="0">
                <a:ea typeface="宋体" pitchFamily="2" charset="-122"/>
              </a:rPr>
              <a:t>e</a:t>
            </a:r>
            <a:r>
              <a:rPr lang="zh-CN" altLang="en-US" sz="2000" b="1" dirty="0" smtClean="0">
                <a:ea typeface="宋体" pitchFamily="2" charset="-122"/>
              </a:rPr>
              <a:t>，得到指向结点的指针，该结点的元素取值为</a:t>
            </a:r>
            <a:r>
              <a:rPr lang="en-US" altLang="zh-CN" sz="2000" b="1" dirty="0" smtClean="0">
                <a:ea typeface="宋体" pitchFamily="2" charset="-122"/>
              </a:rPr>
              <a:t>e</a:t>
            </a:r>
            <a:r>
              <a:rPr lang="zh-CN" altLang="en-US" sz="2000" b="1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LNode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*</a:t>
            </a:r>
            <a:r>
              <a:rPr lang="en-US" altLang="zh-CN" sz="2000" dirty="0" err="1">
                <a:ea typeface="宋体" pitchFamily="2" charset="-122"/>
              </a:rPr>
              <a:t>LocateElem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LinkList</a:t>
            </a:r>
            <a:r>
              <a:rPr lang="en-US" altLang="zh-CN" sz="2000" dirty="0">
                <a:ea typeface="宋体" pitchFamily="2" charset="-122"/>
              </a:rPr>
              <a:t> L,  </a:t>
            </a:r>
            <a:r>
              <a:rPr lang="en-US" altLang="zh-CN" sz="2000" dirty="0" err="1">
                <a:ea typeface="宋体" pitchFamily="2" charset="-122"/>
              </a:rPr>
              <a:t>ElemType</a:t>
            </a:r>
            <a:r>
              <a:rPr lang="en-US" altLang="zh-CN" sz="2000" dirty="0">
                <a:ea typeface="宋体" pitchFamily="2" charset="-122"/>
              </a:rPr>
              <a:t> e )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{   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en-US" altLang="zh-CN" sz="2000" dirty="0">
                <a:ea typeface="宋体" pitchFamily="2" charset="-122"/>
              </a:rPr>
              <a:t>p=L-&gt;next;     //</a:t>
            </a:r>
            <a:r>
              <a:rPr lang="zh-CN" altLang="en-US" sz="2000" dirty="0">
                <a:ea typeface="宋体" pitchFamily="2" charset="-122"/>
              </a:rPr>
              <a:t>指向第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个数据元素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 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while(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p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!=L</a:t>
            </a:r>
            <a:r>
              <a:rPr lang="en-US" altLang="zh-CN" sz="2000" dirty="0">
                <a:ea typeface="宋体" pitchFamily="2" charset="-122"/>
              </a:rPr>
              <a:t> &amp;&amp; p-&gt;data!=e)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        p=p-&gt;next;  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if(p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==L)  return ERROR;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smtClean="0">
                <a:ea typeface="宋体" pitchFamily="2" charset="-122"/>
              </a:rPr>
              <a:t>  else      </a:t>
            </a:r>
            <a:r>
              <a:rPr lang="en-US" altLang="zh-CN" sz="2000" dirty="0">
                <a:ea typeface="宋体" pitchFamily="2" charset="-122"/>
              </a:rPr>
              <a:t>return p;    </a:t>
            </a:r>
            <a:r>
              <a:rPr lang="en-US" altLang="zh-CN" sz="2000" dirty="0" smtClean="0">
                <a:ea typeface="宋体" pitchFamily="2" charset="-122"/>
              </a:rPr>
              <a:t>        //</a:t>
            </a:r>
            <a:r>
              <a:rPr lang="zh-CN" altLang="en-US" sz="2000" dirty="0">
                <a:ea typeface="宋体" pitchFamily="2" charset="-122"/>
              </a:rPr>
              <a:t>返回指针</a:t>
            </a:r>
            <a:r>
              <a:rPr lang="en-US" altLang="zh-CN" sz="2000" dirty="0">
                <a:ea typeface="宋体" pitchFamily="2" charset="-122"/>
              </a:rPr>
              <a:t>p</a:t>
            </a:r>
            <a:r>
              <a:rPr lang="zh-CN" altLang="en-US" sz="2000" dirty="0">
                <a:ea typeface="宋体" pitchFamily="2" charset="-122"/>
              </a:rPr>
              <a:t>，指向元素</a:t>
            </a:r>
            <a:r>
              <a:rPr lang="en-US" altLang="zh-CN" sz="2000" dirty="0">
                <a:ea typeface="宋体" pitchFamily="2" charset="-122"/>
              </a:rPr>
              <a:t>e 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} 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3  </a:t>
            </a:r>
            <a:r>
              <a:rPr lang="zh-CN" altLang="en-US" sz="2800" b="1" dirty="0" smtClean="0">
                <a:ea typeface="宋体" pitchFamily="2" charset="-122"/>
              </a:rPr>
              <a:t>单向</a:t>
            </a:r>
            <a:r>
              <a:rPr lang="zh-CN" altLang="zh-CN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26056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499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500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0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090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628800"/>
            <a:ext cx="8750300" cy="5112568"/>
          </a:xfrm>
        </p:spPr>
        <p:txBody>
          <a:bodyPr/>
          <a:lstStyle/>
          <a:p>
            <a:pPr marL="216000" indent="0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五、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插入结点</a:t>
            </a:r>
            <a:endParaRPr lang="en-US" altLang="zh-CN" b="1" dirty="0" smtClean="0">
              <a:ea typeface="宋体" pitchFamily="2" charset="-122"/>
            </a:endParaRP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Status </a:t>
            </a:r>
            <a:r>
              <a:rPr lang="en-US" altLang="zh-CN" sz="2000" dirty="0" err="1">
                <a:ea typeface="宋体" pitchFamily="2" charset="-122"/>
              </a:rPr>
              <a:t>ListInsert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LinkList</a:t>
            </a:r>
            <a:r>
              <a:rPr lang="en-US" altLang="zh-CN" sz="2000" dirty="0">
                <a:ea typeface="宋体" pitchFamily="2" charset="-122"/>
              </a:rPr>
              <a:t> &amp;L,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i, </a:t>
            </a:r>
            <a:r>
              <a:rPr lang="en-US" altLang="zh-CN" sz="2000" dirty="0" err="1">
                <a:ea typeface="宋体" pitchFamily="2" charset="-122"/>
              </a:rPr>
              <a:t>ElemType</a:t>
            </a:r>
            <a:r>
              <a:rPr lang="en-US" altLang="zh-CN" sz="2000" dirty="0">
                <a:ea typeface="宋体" pitchFamily="2" charset="-122"/>
              </a:rPr>
              <a:t>  e)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{   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 j=1;   </a:t>
            </a:r>
            <a:r>
              <a:rPr lang="en-US" altLang="zh-CN" sz="2000" dirty="0" err="1" smtClean="0">
                <a:ea typeface="宋体" pitchFamily="2" charset="-122"/>
              </a:rPr>
              <a:t>LinkList</a:t>
            </a:r>
            <a:r>
              <a:rPr lang="en-US" altLang="zh-CN" sz="2000" dirty="0" smtClean="0">
                <a:ea typeface="宋体" pitchFamily="2" charset="-122"/>
              </a:rPr>
              <a:t>  s, p=L-</a:t>
            </a:r>
            <a:r>
              <a:rPr lang="en-US" altLang="zh-CN" sz="2000" dirty="0">
                <a:ea typeface="宋体" pitchFamily="2" charset="-122"/>
              </a:rPr>
              <a:t>&gt;next; 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设置</a:t>
            </a:r>
            <a:r>
              <a:rPr lang="zh-CN" altLang="en-US" sz="2000" dirty="0" smtClean="0">
                <a:ea typeface="宋体" pitchFamily="2" charset="-122"/>
              </a:rPr>
              <a:t>计数器，</a:t>
            </a:r>
            <a:r>
              <a:rPr lang="en-US" altLang="zh-CN" sz="2000" dirty="0" smtClean="0">
                <a:ea typeface="宋体" pitchFamily="2" charset="-122"/>
              </a:rPr>
              <a:t>p</a:t>
            </a:r>
            <a:r>
              <a:rPr lang="zh-CN" altLang="en-US" sz="2000" dirty="0">
                <a:ea typeface="宋体" pitchFamily="2" charset="-122"/>
              </a:rPr>
              <a:t>指向第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个结点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if(i</a:t>
            </a:r>
            <a:r>
              <a:rPr lang="en-US" altLang="zh-CN" sz="2000" dirty="0">
                <a:ea typeface="宋体" pitchFamily="2" charset="-122"/>
              </a:rPr>
              <a:t>&lt;=0)  return ERROR;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en-US" altLang="zh-CN" sz="2000" dirty="0">
                <a:ea typeface="宋体" pitchFamily="2" charset="-122"/>
              </a:rPr>
              <a:t>while(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p!=L</a:t>
            </a:r>
            <a:r>
              <a:rPr lang="en-US" altLang="zh-CN" sz="2000" dirty="0">
                <a:ea typeface="宋体" pitchFamily="2" charset="-122"/>
              </a:rPr>
              <a:t> &amp;&amp; </a:t>
            </a:r>
            <a:r>
              <a:rPr lang="en-US" altLang="zh-CN" sz="2000" dirty="0" smtClean="0">
                <a:ea typeface="宋体" pitchFamily="2" charset="-122"/>
              </a:rPr>
              <a:t>j&lt;i-1)           </a:t>
            </a:r>
            <a:endParaRPr lang="en-US" altLang="zh-CN" sz="2000" dirty="0">
              <a:ea typeface="宋体" pitchFamily="2" charset="-122"/>
            </a:endParaRP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  {  p=p-</a:t>
            </a:r>
            <a:r>
              <a:rPr lang="en-US" altLang="zh-CN" sz="2000" dirty="0">
                <a:ea typeface="宋体" pitchFamily="2" charset="-122"/>
              </a:rPr>
              <a:t>&gt;next; </a:t>
            </a:r>
            <a:r>
              <a:rPr lang="en-US" altLang="zh-CN" sz="2000" dirty="0" smtClean="0">
                <a:ea typeface="宋体" pitchFamily="2" charset="-122"/>
              </a:rPr>
              <a:t> ++j;  }   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循环结束，</a:t>
            </a:r>
            <a:r>
              <a:rPr lang="en-US" altLang="zh-CN" sz="2000" dirty="0">
                <a:ea typeface="宋体" pitchFamily="2" charset="-122"/>
              </a:rPr>
              <a:t>p</a:t>
            </a:r>
            <a:r>
              <a:rPr lang="zh-CN" altLang="en-US" sz="2000" dirty="0">
                <a:ea typeface="宋体" pitchFamily="2" charset="-122"/>
              </a:rPr>
              <a:t>指向第</a:t>
            </a:r>
            <a:r>
              <a:rPr lang="en-US" altLang="zh-CN" sz="2000" dirty="0">
                <a:ea typeface="宋体" pitchFamily="2" charset="-122"/>
              </a:rPr>
              <a:t>i-1</a:t>
            </a:r>
            <a:r>
              <a:rPr lang="zh-CN" altLang="en-US" sz="2000" dirty="0">
                <a:ea typeface="宋体" pitchFamily="2" charset="-122"/>
              </a:rPr>
              <a:t>个结点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 </a:t>
            </a:r>
            <a:r>
              <a:rPr lang="en-US" altLang="zh-CN" sz="2000" dirty="0">
                <a:ea typeface="宋体" pitchFamily="2" charset="-122"/>
              </a:rPr>
              <a:t>if(p==L &amp;&amp; </a:t>
            </a:r>
            <a:r>
              <a:rPr lang="en-US" altLang="zh-CN" sz="2000" dirty="0" err="1" smtClean="0">
                <a:ea typeface="宋体" pitchFamily="2" charset="-122"/>
              </a:rPr>
              <a:t>i</a:t>
            </a:r>
            <a:r>
              <a:rPr lang="en-US" altLang="zh-CN" sz="2000" dirty="0" smtClean="0">
                <a:ea typeface="宋体" pitchFamily="2" charset="-122"/>
              </a:rPr>
              <a:t>&gt;j </a:t>
            </a:r>
            <a:r>
              <a:rPr lang="en-US" altLang="zh-CN" sz="2000" dirty="0">
                <a:ea typeface="宋体" pitchFamily="2" charset="-122"/>
              </a:rPr>
              <a:t>)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	 return  ERROR;        //</a:t>
            </a:r>
            <a:r>
              <a:rPr lang="zh-CN" altLang="en-US" sz="2000" dirty="0">
                <a:ea typeface="宋体" pitchFamily="2" charset="-122"/>
              </a:rPr>
              <a:t>若</a:t>
            </a:r>
            <a:r>
              <a:rPr lang="en-US" altLang="zh-CN" sz="2000" dirty="0">
                <a:ea typeface="宋体" pitchFamily="2" charset="-122"/>
              </a:rPr>
              <a:t>i&gt;n+1</a:t>
            </a:r>
            <a:r>
              <a:rPr lang="zh-CN" altLang="en-US" sz="2000" dirty="0">
                <a:ea typeface="宋体" pitchFamily="2" charset="-122"/>
              </a:rPr>
              <a:t>，第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个结点不存在 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 smtClean="0">
                <a:ea typeface="宋体" pitchFamily="2" charset="-122"/>
              </a:rPr>
              <a:t>     </a:t>
            </a:r>
            <a:r>
              <a:rPr lang="en-US" altLang="zh-CN" sz="2000" dirty="0">
                <a:ea typeface="宋体" pitchFamily="2" charset="-122"/>
              </a:rPr>
              <a:t>s= new </a:t>
            </a:r>
            <a:r>
              <a:rPr lang="en-US" altLang="zh-CN" sz="2000" dirty="0" err="1">
                <a:ea typeface="宋体" pitchFamily="2" charset="-122"/>
              </a:rPr>
              <a:t>LNode</a:t>
            </a:r>
            <a:r>
              <a:rPr lang="en-US" altLang="zh-CN" sz="2000" dirty="0">
                <a:ea typeface="宋体" pitchFamily="2" charset="-122"/>
              </a:rPr>
              <a:t>;            </a:t>
            </a: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生成新结点</a:t>
            </a:r>
            <a:r>
              <a:rPr lang="en-US" altLang="zh-CN" sz="2000" dirty="0">
                <a:ea typeface="宋体" pitchFamily="2" charset="-122"/>
              </a:rPr>
              <a:t>s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s-&gt;data=e;                         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s-&gt;next=p-&gt;next;         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插入链表 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 </a:t>
            </a:r>
            <a:r>
              <a:rPr lang="en-US" altLang="zh-CN" sz="2000" dirty="0">
                <a:ea typeface="宋体" pitchFamily="2" charset="-122"/>
              </a:rPr>
              <a:t>p-&gt;next=s;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return OK; </a:t>
            </a:r>
          </a:p>
          <a:p>
            <a:pPr marL="180000" indent="0">
              <a:lnSpc>
                <a:spcPts val="2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}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3  </a:t>
            </a:r>
            <a:r>
              <a:rPr lang="zh-CN" altLang="en-US" sz="2800" b="1" dirty="0" smtClean="0">
                <a:ea typeface="宋体" pitchFamily="2" charset="-122"/>
              </a:rPr>
              <a:t>单向</a:t>
            </a:r>
            <a:r>
              <a:rPr lang="zh-CN" altLang="zh-CN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4851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4998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5000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01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0900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628800"/>
            <a:ext cx="8750300" cy="5112568"/>
          </a:xfrm>
        </p:spPr>
        <p:txBody>
          <a:bodyPr/>
          <a:lstStyle/>
          <a:p>
            <a:pPr marL="216000" indent="0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b="1" dirty="0" smtClean="0">
                <a:ea typeface="宋体" pitchFamily="2" charset="-122"/>
              </a:rPr>
              <a:t>六、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删除结点</a:t>
            </a:r>
            <a:endParaRPr lang="en-US" altLang="zh-CN" b="1" dirty="0" smtClean="0">
              <a:ea typeface="宋体" pitchFamily="2" charset="-122"/>
            </a:endParaRP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Status </a:t>
            </a:r>
            <a:r>
              <a:rPr lang="en-US" altLang="zh-CN" sz="2000" dirty="0" err="1">
                <a:ea typeface="宋体" pitchFamily="2" charset="-122"/>
              </a:rPr>
              <a:t>ListDelete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LinkList</a:t>
            </a:r>
            <a:r>
              <a:rPr lang="en-US" altLang="zh-CN" sz="2000" dirty="0">
                <a:ea typeface="宋体" pitchFamily="2" charset="-122"/>
              </a:rPr>
              <a:t> &amp;L,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i, </a:t>
            </a:r>
            <a:r>
              <a:rPr lang="en-US" altLang="zh-CN" sz="2000" dirty="0" err="1">
                <a:ea typeface="宋体" pitchFamily="2" charset="-122"/>
              </a:rPr>
              <a:t>ElemType</a:t>
            </a:r>
            <a:r>
              <a:rPr lang="en-US" altLang="zh-CN" sz="2000" dirty="0">
                <a:ea typeface="宋体" pitchFamily="2" charset="-122"/>
              </a:rPr>
              <a:t> &amp;e)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{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j=0;     </a:t>
            </a:r>
            <a:r>
              <a:rPr lang="en-US" altLang="zh-CN" sz="2000" dirty="0" err="1">
                <a:ea typeface="宋体" pitchFamily="2" charset="-122"/>
              </a:rPr>
              <a:t>LinkList</a:t>
            </a:r>
            <a:r>
              <a:rPr lang="en-US" altLang="zh-CN" sz="2000" dirty="0">
                <a:ea typeface="宋体" pitchFamily="2" charset="-122"/>
              </a:rPr>
              <a:t>  q, p=L; 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if(i</a:t>
            </a:r>
            <a:r>
              <a:rPr lang="en-US" altLang="zh-CN" sz="2000" dirty="0">
                <a:ea typeface="宋体" pitchFamily="2" charset="-122"/>
              </a:rPr>
              <a:t>&lt;=0)  </a:t>
            </a:r>
            <a:r>
              <a:rPr lang="en-US" altLang="zh-CN" sz="2000" dirty="0" smtClean="0">
                <a:ea typeface="宋体" pitchFamily="2" charset="-122"/>
              </a:rPr>
              <a:t> return  </a:t>
            </a:r>
            <a:r>
              <a:rPr lang="en-US" altLang="zh-CN" sz="2000" dirty="0">
                <a:ea typeface="宋体" pitchFamily="2" charset="-122"/>
              </a:rPr>
              <a:t>ERROR;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while(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p-&gt;next !=L</a:t>
            </a:r>
            <a:r>
              <a:rPr lang="en-US" altLang="zh-CN" sz="2000" dirty="0">
                <a:ea typeface="宋体" pitchFamily="2" charset="-122"/>
              </a:rPr>
              <a:t> &amp;&amp; </a:t>
            </a:r>
            <a:r>
              <a:rPr lang="en-US" altLang="zh-CN" sz="2000" dirty="0" smtClean="0">
                <a:ea typeface="宋体" pitchFamily="2" charset="-122"/>
              </a:rPr>
              <a:t>j&lt;i-1 </a:t>
            </a:r>
            <a:r>
              <a:rPr lang="en-US" altLang="zh-CN" sz="2000" dirty="0">
                <a:ea typeface="宋体" pitchFamily="2" charset="-122"/>
              </a:rPr>
              <a:t>)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dirty="0" smtClean="0">
                <a:ea typeface="宋体" pitchFamily="2" charset="-122"/>
              </a:rPr>
              <a:t> {   p=p-</a:t>
            </a:r>
            <a:r>
              <a:rPr lang="en-US" altLang="zh-CN" sz="2000" dirty="0">
                <a:ea typeface="宋体" pitchFamily="2" charset="-122"/>
              </a:rPr>
              <a:t>&gt;next;  ++j;  }    </a:t>
            </a:r>
            <a:r>
              <a:rPr lang="en-US" altLang="zh-CN" sz="2000" dirty="0" smtClean="0">
                <a:ea typeface="宋体" pitchFamily="2" charset="-122"/>
              </a:rPr>
              <a:t>  //</a:t>
            </a:r>
            <a:r>
              <a:rPr lang="zh-CN" altLang="en-US" sz="2000" dirty="0">
                <a:ea typeface="宋体" pitchFamily="2" charset="-122"/>
              </a:rPr>
              <a:t>查找第</a:t>
            </a:r>
            <a:r>
              <a:rPr lang="en-US" altLang="zh-CN" sz="2000" dirty="0">
                <a:ea typeface="宋体" pitchFamily="2" charset="-122"/>
              </a:rPr>
              <a:t>i</a:t>
            </a:r>
            <a:r>
              <a:rPr lang="zh-CN" altLang="en-US" sz="2000" dirty="0">
                <a:ea typeface="宋体" pitchFamily="2" charset="-122"/>
              </a:rPr>
              <a:t>个结点，令</a:t>
            </a:r>
            <a:r>
              <a:rPr lang="en-US" altLang="zh-CN" sz="2000" dirty="0">
                <a:ea typeface="宋体" pitchFamily="2" charset="-122"/>
              </a:rPr>
              <a:t>p</a:t>
            </a:r>
            <a:r>
              <a:rPr lang="zh-CN" altLang="en-US" sz="2000" dirty="0">
                <a:ea typeface="宋体" pitchFamily="2" charset="-122"/>
              </a:rPr>
              <a:t>指向其前驱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</a:t>
            </a:r>
            <a:r>
              <a:rPr lang="en-US" altLang="zh-CN" sz="2000" dirty="0">
                <a:ea typeface="宋体" pitchFamily="2" charset="-122"/>
              </a:rPr>
              <a:t>if( p-&gt;next==L )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return </a:t>
            </a:r>
            <a:r>
              <a:rPr lang="en-US" altLang="zh-CN" sz="2000" dirty="0">
                <a:ea typeface="宋体" pitchFamily="2" charset="-122"/>
              </a:rPr>
              <a:t>ERROR;         </a:t>
            </a:r>
            <a:r>
              <a:rPr lang="en-US" altLang="zh-CN" sz="2000" dirty="0" smtClean="0">
                <a:ea typeface="宋体" pitchFamily="2" charset="-122"/>
              </a:rPr>
              <a:t>  //</a:t>
            </a:r>
            <a:r>
              <a:rPr lang="zh-CN" altLang="en-US" sz="2000" dirty="0">
                <a:ea typeface="宋体" pitchFamily="2" charset="-122"/>
              </a:rPr>
              <a:t>删除位置非法，没有找到结点 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</a:t>
            </a:r>
            <a:r>
              <a:rPr lang="en-US" altLang="zh-CN" sz="2000" dirty="0">
                <a:ea typeface="宋体" pitchFamily="2" charset="-122"/>
              </a:rPr>
              <a:t>q=p-&gt;next;                </a:t>
            </a:r>
            <a:r>
              <a:rPr lang="en-US" altLang="zh-CN" sz="2000" dirty="0" smtClean="0">
                <a:ea typeface="宋体" pitchFamily="2" charset="-122"/>
              </a:rPr>
              <a:t>         //</a:t>
            </a:r>
            <a:r>
              <a:rPr lang="zh-CN" altLang="en-US" sz="2000" dirty="0">
                <a:ea typeface="宋体" pitchFamily="2" charset="-122"/>
              </a:rPr>
              <a:t>保存被删结点地址，以备释放 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    </a:t>
            </a:r>
            <a:r>
              <a:rPr lang="en-US" altLang="zh-CN" sz="2000" dirty="0">
                <a:ea typeface="宋体" pitchFamily="2" charset="-122"/>
              </a:rPr>
              <a:t>e=p-&gt;next-&gt;data;          </a:t>
            </a:r>
            <a:r>
              <a:rPr lang="en-US" altLang="zh-CN" sz="2000" dirty="0" smtClean="0">
                <a:ea typeface="宋体" pitchFamily="2" charset="-122"/>
              </a:rPr>
              <a:t>     //</a:t>
            </a:r>
            <a:r>
              <a:rPr lang="zh-CN" altLang="en-US" sz="2000" dirty="0">
                <a:ea typeface="宋体" pitchFamily="2" charset="-122"/>
              </a:rPr>
              <a:t>保存删除结点的值，或</a:t>
            </a:r>
            <a:r>
              <a:rPr lang="en-US" altLang="zh-CN" sz="2000" dirty="0">
                <a:ea typeface="宋体" pitchFamily="2" charset="-122"/>
              </a:rPr>
              <a:t>e=q-&gt;data; 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p-&gt;next=p-&gt;next-&gt;next;    //</a:t>
            </a:r>
            <a:r>
              <a:rPr lang="zh-CN" altLang="en-US" sz="2000" dirty="0">
                <a:ea typeface="宋体" pitchFamily="2" charset="-122"/>
              </a:rPr>
              <a:t>或</a:t>
            </a:r>
            <a:r>
              <a:rPr lang="en-US" altLang="zh-CN" sz="2000" dirty="0">
                <a:ea typeface="宋体" pitchFamily="2" charset="-122"/>
              </a:rPr>
              <a:t>p-&gt;next=q-&gt;next;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delete  q;               </a:t>
            </a:r>
            <a:r>
              <a:rPr lang="en-US" altLang="zh-CN" sz="2000" dirty="0" smtClean="0">
                <a:ea typeface="宋体" pitchFamily="2" charset="-122"/>
              </a:rPr>
              <a:t>             </a:t>
            </a:r>
            <a:r>
              <a:rPr lang="en-US" altLang="zh-CN" sz="2000" dirty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释放删除结点的空间，或</a:t>
            </a:r>
            <a:r>
              <a:rPr lang="en-US" altLang="zh-CN" sz="2000" dirty="0">
                <a:ea typeface="宋体" pitchFamily="2" charset="-122"/>
              </a:rPr>
              <a:t>free(q);  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return  OK; </a:t>
            </a:r>
          </a:p>
          <a:p>
            <a:pPr marL="180000" indent="0">
              <a:lnSpc>
                <a:spcPts val="2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} 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3  </a:t>
            </a:r>
            <a:r>
              <a:rPr lang="zh-CN" altLang="en-US" sz="2800" b="1" dirty="0" smtClean="0">
                <a:ea typeface="宋体" pitchFamily="2" charset="-122"/>
              </a:rPr>
              <a:t>单向</a:t>
            </a:r>
            <a:r>
              <a:rPr lang="zh-CN" altLang="zh-CN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>
                <a:ea typeface="宋体" pitchFamily="2" charset="-122"/>
              </a:rPr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9733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6022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6024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5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3972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700808"/>
            <a:ext cx="4740126" cy="1800200"/>
          </a:xfrm>
        </p:spPr>
        <p:txBody>
          <a:bodyPr/>
          <a:lstStyle/>
          <a:p>
            <a:pPr marL="18000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b="1" dirty="0" smtClean="0">
                <a:ea typeface="宋体" pitchFamily="2" charset="-122"/>
              </a:rPr>
              <a:t>一、双向链表的概念</a:t>
            </a:r>
            <a:endParaRPr lang="zh-CN" altLang="zh-CN" dirty="0" smtClean="0">
              <a:ea typeface="宋体" pitchFamily="2" charset="-122"/>
            </a:endParaRPr>
          </a:p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zh-CN" altLang="zh-CN" sz="2000" dirty="0" smtClean="0">
                <a:ea typeface="宋体" pitchFamily="2" charset="-122"/>
              </a:rPr>
              <a:t>双向链表</a:t>
            </a:r>
            <a:r>
              <a:rPr lang="zh-CN" altLang="en-US" sz="2000" dirty="0" smtClean="0">
                <a:ea typeface="宋体" pitchFamily="2" charset="-122"/>
              </a:rPr>
              <a:t>的结点有两个指针域：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1" lang="en-US" altLang="zh-CN" sz="2000" dirty="0" smtClean="0">
                <a:ea typeface="宋体" pitchFamily="2" charset="-122"/>
              </a:rPr>
              <a:t>     next——</a:t>
            </a:r>
            <a:r>
              <a:rPr lang="zh-CN" altLang="zh-CN" sz="2000" dirty="0" smtClean="0">
                <a:ea typeface="宋体" pitchFamily="2" charset="-122"/>
              </a:rPr>
              <a:t>指向后继结点</a:t>
            </a:r>
            <a:endParaRPr lang="en-US" altLang="zh-CN" sz="2000" dirty="0" smtClean="0">
              <a:ea typeface="宋体" pitchFamily="2" charset="-122"/>
            </a:endParaRPr>
          </a:p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1" lang="en-US" altLang="zh-CN" sz="2000" dirty="0" smtClean="0">
                <a:ea typeface="宋体" pitchFamily="2" charset="-122"/>
              </a:rPr>
              <a:t>     prior——</a:t>
            </a:r>
            <a:r>
              <a:rPr lang="zh-CN" altLang="zh-CN" sz="2000" dirty="0" smtClean="0">
                <a:ea typeface="宋体" pitchFamily="2" charset="-122"/>
              </a:rPr>
              <a:t>指向前驱结点</a:t>
            </a:r>
          </a:p>
        </p:txBody>
      </p:sp>
      <p:pic>
        <p:nvPicPr>
          <p:cNvPr id="86021" name="Picture 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22" y="2492896"/>
            <a:ext cx="342489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1288" y="912896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5178" y="3909685"/>
            <a:ext cx="4122282" cy="2453240"/>
            <a:chOff x="794279" y="3707885"/>
            <a:chExt cx="4122282" cy="2453240"/>
          </a:xfrm>
        </p:grpSpPr>
        <p:sp>
          <p:nvSpPr>
            <p:cNvPr id="12" name="Rectangle 148"/>
            <p:cNvSpPr txBox="1">
              <a:spLocks noChangeArrowheads="1"/>
            </p:cNvSpPr>
            <p:nvPr/>
          </p:nvSpPr>
          <p:spPr bwMode="auto">
            <a:xfrm>
              <a:off x="938295" y="4107995"/>
              <a:ext cx="3978266" cy="205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8000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1" lang="en-US" altLang="zh-CN" sz="2000" dirty="0" err="1" smtClean="0">
                  <a:ea typeface="宋体" pitchFamily="2" charset="-122"/>
                </a:rPr>
                <a:t>typedef</a:t>
              </a:r>
              <a:r>
                <a:rPr kumimoji="1" lang="en-US" altLang="zh-CN" sz="2000" dirty="0" smtClean="0">
                  <a:ea typeface="宋体" pitchFamily="2" charset="-122"/>
                </a:rPr>
                <a:t> </a:t>
              </a:r>
              <a:r>
                <a:rPr kumimoji="1" lang="en-US" altLang="zh-CN" sz="2000" dirty="0" err="1" smtClean="0">
                  <a:ea typeface="宋体" pitchFamily="2" charset="-122"/>
                </a:rPr>
                <a:t>struct</a:t>
              </a:r>
              <a:r>
                <a:rPr kumimoji="1" lang="en-US" altLang="zh-CN" sz="2000" dirty="0" smtClean="0">
                  <a:ea typeface="宋体" pitchFamily="2" charset="-122"/>
                </a:rPr>
                <a:t> </a:t>
              </a:r>
              <a:r>
                <a:rPr kumimoji="1" lang="en-US" altLang="zh-CN" sz="2000" dirty="0" err="1" smtClean="0">
                  <a:ea typeface="宋体" pitchFamily="2" charset="-122"/>
                </a:rPr>
                <a:t>DLNode</a:t>
              </a:r>
              <a:endParaRPr kumimoji="1" lang="en-US" altLang="zh-CN" sz="2000" dirty="0" smtClean="0">
                <a:ea typeface="宋体" pitchFamily="2" charset="-122"/>
              </a:endParaRPr>
            </a:p>
            <a:p>
              <a:pPr marL="18000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1" lang="en-US" altLang="zh-CN" sz="2000" dirty="0" smtClean="0">
                  <a:ea typeface="宋体" pitchFamily="2" charset="-122"/>
                </a:rPr>
                <a:t> {     </a:t>
              </a:r>
              <a:r>
                <a:rPr kumimoji="1" lang="en-US" altLang="zh-CN" sz="2000" dirty="0" err="1" smtClean="0">
                  <a:ea typeface="宋体" pitchFamily="2" charset="-122"/>
                </a:rPr>
                <a:t>ElemType</a:t>
              </a:r>
              <a:r>
                <a:rPr kumimoji="1" lang="en-US" altLang="zh-CN" sz="2000" dirty="0" smtClean="0">
                  <a:ea typeface="宋体" pitchFamily="2" charset="-122"/>
                </a:rPr>
                <a:t>            data;   </a:t>
              </a:r>
            </a:p>
            <a:p>
              <a:pPr marL="18000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1" lang="en-US" altLang="zh-CN" sz="2000" dirty="0" smtClean="0">
                  <a:ea typeface="宋体" pitchFamily="2" charset="-122"/>
                </a:rPr>
                <a:t>       </a:t>
              </a:r>
              <a:r>
                <a:rPr kumimoji="1" lang="en-US" altLang="zh-CN" sz="2000" dirty="0" err="1" smtClean="0">
                  <a:ea typeface="宋体" pitchFamily="2" charset="-122"/>
                </a:rPr>
                <a:t>struct</a:t>
              </a:r>
              <a:r>
                <a:rPr kumimoji="1" lang="en-US" altLang="zh-CN" sz="2000" dirty="0" smtClean="0">
                  <a:ea typeface="宋体" pitchFamily="2" charset="-122"/>
                </a:rPr>
                <a:t> </a:t>
              </a:r>
              <a:r>
                <a:rPr kumimoji="1" lang="en-US" altLang="zh-CN" sz="2000" dirty="0" err="1" smtClean="0">
                  <a:ea typeface="宋体" pitchFamily="2" charset="-122"/>
                </a:rPr>
                <a:t>DLNode</a:t>
              </a:r>
              <a:r>
                <a:rPr kumimoji="1" lang="en-US" altLang="zh-CN" sz="2000" dirty="0" smtClean="0">
                  <a:ea typeface="宋体" pitchFamily="2" charset="-122"/>
                </a:rPr>
                <a:t>     *prior;  </a:t>
              </a:r>
            </a:p>
            <a:p>
              <a:pPr marL="18000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1" lang="en-US" altLang="zh-CN" sz="2000" dirty="0" smtClean="0">
                  <a:ea typeface="宋体" pitchFamily="2" charset="-122"/>
                </a:rPr>
                <a:t>       </a:t>
              </a:r>
              <a:r>
                <a:rPr kumimoji="1" lang="en-US" altLang="zh-CN" sz="2000" dirty="0" err="1" smtClean="0">
                  <a:ea typeface="宋体" pitchFamily="2" charset="-122"/>
                </a:rPr>
                <a:t>struct</a:t>
              </a:r>
              <a:r>
                <a:rPr kumimoji="1" lang="en-US" altLang="zh-CN" sz="2000" dirty="0" smtClean="0">
                  <a:ea typeface="宋体" pitchFamily="2" charset="-122"/>
                </a:rPr>
                <a:t> </a:t>
              </a:r>
              <a:r>
                <a:rPr kumimoji="1" lang="en-US" altLang="zh-CN" sz="2000" dirty="0" err="1" smtClean="0">
                  <a:ea typeface="宋体" pitchFamily="2" charset="-122"/>
                </a:rPr>
                <a:t>DLNode</a:t>
              </a:r>
              <a:r>
                <a:rPr kumimoji="1" lang="en-US" altLang="zh-CN" sz="2000" dirty="0" smtClean="0">
                  <a:ea typeface="宋体" pitchFamily="2" charset="-122"/>
                </a:rPr>
                <a:t>     *next;  </a:t>
              </a:r>
            </a:p>
            <a:p>
              <a:pPr marL="18000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1" lang="en-US" altLang="zh-CN" sz="2000" dirty="0" smtClean="0">
                  <a:ea typeface="宋体" pitchFamily="2" charset="-122"/>
                </a:rPr>
                <a:t> } </a:t>
              </a:r>
              <a:r>
                <a:rPr kumimoji="1" lang="en-US" altLang="zh-CN" sz="2000" dirty="0" err="1" smtClean="0">
                  <a:ea typeface="宋体" pitchFamily="2" charset="-122"/>
                </a:rPr>
                <a:t>DLNode</a:t>
              </a:r>
              <a:r>
                <a:rPr kumimoji="1" lang="en-US" altLang="zh-CN" sz="2000" dirty="0" smtClean="0">
                  <a:ea typeface="宋体" pitchFamily="2" charset="-122"/>
                </a:rPr>
                <a:t>, *</a:t>
              </a:r>
              <a:r>
                <a:rPr kumimoji="1" lang="en-US" altLang="zh-CN" sz="2000" dirty="0" err="1" smtClean="0">
                  <a:ea typeface="宋体" pitchFamily="2" charset="-122"/>
                </a:rPr>
                <a:t>DLinkList</a:t>
              </a:r>
              <a:r>
                <a:rPr kumimoji="1" lang="en-US" altLang="zh-CN" sz="2000" dirty="0" smtClean="0">
                  <a:ea typeface="宋体" pitchFamily="2" charset="-122"/>
                </a:rPr>
                <a:t>;     </a:t>
              </a:r>
              <a:endParaRPr lang="zh-CN" altLang="zh-CN" sz="2000" dirty="0" smtClean="0"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94279" y="370788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存储结构</a:t>
              </a:r>
              <a:r>
                <a:rPr lang="zh-CN" altLang="en-US" sz="2000" b="1" dirty="0"/>
                <a:t>的</a:t>
              </a:r>
              <a:r>
                <a:rPr lang="zh-CN" altLang="en-US" sz="2000" b="1" dirty="0" smtClean="0"/>
                <a:t>定义：</a:t>
              </a:r>
              <a:endParaRPr lang="zh-CN" altLang="en-US" sz="2000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47408" y="3636423"/>
            <a:ext cx="2709347" cy="461665"/>
            <a:chOff x="3950845" y="5626385"/>
            <a:chExt cx="2709347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4852284" y="5626385"/>
              <a:ext cx="927120" cy="46166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data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2091" y="5630018"/>
              <a:ext cx="518101" cy="45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   </a:t>
              </a:r>
              <a:endParaRPr lang="zh-CN" altLang="en-US" sz="24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120192" y="5847311"/>
              <a:ext cx="54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3950845" y="5847311"/>
              <a:ext cx="54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34182" y="5630018"/>
              <a:ext cx="518101" cy="45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   </a:t>
              </a:r>
              <a:endParaRPr lang="zh-CN" altLang="en-US" sz="2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48395" y="4653136"/>
            <a:ext cx="2744516" cy="461665"/>
            <a:chOff x="3950845" y="5626385"/>
            <a:chExt cx="2744516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4852284" y="5626385"/>
              <a:ext cx="927120" cy="46166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data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091" y="5630018"/>
              <a:ext cx="518101" cy="45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   </a:t>
              </a:r>
              <a:endParaRPr lang="zh-CN" altLang="en-US" sz="24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55361" y="5763688"/>
              <a:ext cx="54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3950845" y="5952818"/>
              <a:ext cx="54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334182" y="5630018"/>
              <a:ext cx="518101" cy="45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   </a:t>
              </a:r>
              <a:endParaRPr lang="zh-CN" altLang="en-US" sz="2400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3952243" y="5758971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6315363" y="5946539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8704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331050"/>
                </a:gs>
                <a:gs pos="100000">
                  <a:srgbClr val="4D197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8705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ea typeface="宋体" pitchFamily="2" charset="-122"/>
              </a:rPr>
              <a:t>2.</a:t>
            </a:r>
            <a:r>
              <a:rPr lang="en-US" altLang="zh-CN" sz="3200" b="1" dirty="0">
                <a:ea typeface="宋体" pitchFamily="2" charset="-122"/>
              </a:rPr>
              <a:t>5</a:t>
            </a:r>
            <a:r>
              <a:rPr lang="zh-CN" altLang="zh-CN" sz="3200" b="1" dirty="0">
                <a:ea typeface="宋体" pitchFamily="2" charset="-122"/>
              </a:rPr>
              <a:t>  线性表的链式表示和实现</a:t>
            </a:r>
            <a:endParaRPr lang="zh-CN" altLang="zh-CN" sz="3200" b="1" dirty="0" smtClean="0">
              <a:ea typeface="宋体" pitchFamily="2" charset="-122"/>
            </a:endParaRPr>
          </a:p>
        </p:txBody>
      </p:sp>
      <p:sp>
        <p:nvSpPr>
          <p:cNvPr id="8704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196850" y="1609316"/>
            <a:ext cx="8335590" cy="1027596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   特点：</a:t>
            </a:r>
            <a:r>
              <a:rPr lang="zh-CN" altLang="zh-CN" sz="2000" dirty="0" smtClean="0">
                <a:ea typeface="宋体" pitchFamily="2" charset="-122"/>
              </a:rPr>
              <a:t>单向链表只能单向查找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zh-CN" altLang="en-US" sz="2000" dirty="0">
                <a:ea typeface="宋体" pitchFamily="2" charset="-122"/>
              </a:rPr>
              <a:t>从</a:t>
            </a:r>
            <a:r>
              <a:rPr lang="zh-CN" altLang="zh-CN" sz="2000" dirty="0" smtClean="0">
                <a:ea typeface="宋体" pitchFamily="2" charset="-122"/>
              </a:rPr>
              <a:t>头至尾查找后继结点</a:t>
            </a:r>
            <a:r>
              <a:rPr lang="zh-CN" altLang="en-US" sz="2000" dirty="0" smtClean="0">
                <a:ea typeface="宋体" pitchFamily="2" charset="-122"/>
              </a:rPr>
              <a:t>；</a:t>
            </a:r>
            <a:r>
              <a:rPr lang="zh-CN" altLang="zh-CN" sz="2000" dirty="0" smtClean="0">
                <a:ea typeface="宋体" pitchFamily="2" charset="-122"/>
              </a:rPr>
              <a:t>双向链表可以双向查找</a:t>
            </a:r>
            <a:r>
              <a:rPr lang="en-US" altLang="zh-CN" sz="2000" dirty="0" smtClean="0">
                <a:ea typeface="宋体" pitchFamily="2" charset="-122"/>
              </a:rPr>
              <a:t>——</a:t>
            </a:r>
            <a:r>
              <a:rPr lang="zh-CN" altLang="zh-CN" sz="2000" dirty="0" smtClean="0">
                <a:ea typeface="宋体" pitchFamily="2" charset="-122"/>
              </a:rPr>
              <a:t>查找后继结点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zh-CN" altLang="zh-CN" sz="2000" dirty="0" smtClean="0">
                <a:ea typeface="宋体" pitchFamily="2" charset="-122"/>
              </a:rPr>
              <a:t>前驱结点。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                                        </a:t>
            </a:r>
            <a:r>
              <a:rPr lang="en-US" altLang="zh-CN" sz="2000" dirty="0" smtClean="0">
                <a:ea typeface="宋体" pitchFamily="2" charset="-122"/>
              </a:rPr>
              <a:t>         </a:t>
            </a:r>
            <a:endParaRPr lang="zh-CN" altLang="zh-CN" sz="20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8704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3" y="2813611"/>
            <a:ext cx="7737475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7504" y="936342"/>
            <a:ext cx="6321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2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en-US" altLang="zh-CN" sz="2800" b="1" dirty="0" smtClean="0">
                <a:ea typeface="宋体" pitchFamily="2" charset="-122"/>
              </a:rPr>
              <a:t>5</a:t>
            </a:r>
            <a:r>
              <a:rPr lang="zh-CN" altLang="zh-CN" sz="2800" b="1" dirty="0" smtClean="0">
                <a:ea typeface="宋体" pitchFamily="2" charset="-122"/>
              </a:rPr>
              <a:t>.</a:t>
            </a:r>
            <a:r>
              <a:rPr lang="zh-CN" altLang="zh-CN" sz="2800" b="1" dirty="0">
                <a:ea typeface="宋体" pitchFamily="2" charset="-122"/>
              </a:rPr>
              <a:t>4  </a:t>
            </a:r>
            <a:r>
              <a:rPr lang="zh-CN" altLang="zh-CN" sz="2800" b="1" dirty="0" smtClean="0">
                <a:ea typeface="宋体" pitchFamily="2" charset="-122"/>
              </a:rPr>
              <a:t>双向</a:t>
            </a:r>
            <a:r>
              <a:rPr lang="zh-CN" altLang="en-US" sz="2800" b="1" dirty="0" smtClean="0">
                <a:ea typeface="宋体" pitchFamily="2" charset="-122"/>
              </a:rPr>
              <a:t>循环</a:t>
            </a:r>
            <a:r>
              <a:rPr lang="zh-CN" altLang="zh-CN" sz="2800" b="1" dirty="0" smtClean="0">
                <a:ea typeface="宋体" pitchFamily="2" charset="-122"/>
              </a:rPr>
              <a:t>链表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32663" y="3849591"/>
            <a:ext cx="8170069" cy="2540722"/>
            <a:chOff x="196849" y="3681009"/>
            <a:chExt cx="8170069" cy="2540722"/>
          </a:xfrm>
        </p:grpSpPr>
        <p:grpSp>
          <p:nvGrpSpPr>
            <p:cNvPr id="3" name="组合 2"/>
            <p:cNvGrpSpPr/>
            <p:nvPr/>
          </p:nvGrpSpPr>
          <p:grpSpPr>
            <a:xfrm>
              <a:off x="413145" y="5035661"/>
              <a:ext cx="7737475" cy="1186070"/>
              <a:chOff x="471747" y="5164411"/>
              <a:chExt cx="7737475" cy="1186070"/>
            </a:xfrm>
          </p:grpSpPr>
          <p:pic>
            <p:nvPicPr>
              <p:cNvPr id="87046" name="Picture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" y="5517043"/>
                <a:ext cx="7737475" cy="833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" name="直接箭头连接符 3"/>
              <p:cNvCxnSpPr/>
              <p:nvPr/>
            </p:nvCxnSpPr>
            <p:spPr>
              <a:xfrm>
                <a:off x="5321788" y="5336861"/>
                <a:ext cx="0" cy="3603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48" name="TextBox 4"/>
              <p:cNvSpPr txBox="1">
                <a:spLocks noChangeArrowheads="1"/>
              </p:cNvSpPr>
              <p:nvPr/>
            </p:nvSpPr>
            <p:spPr bwMode="auto">
              <a:xfrm>
                <a:off x="4931577" y="5164411"/>
                <a:ext cx="324000" cy="39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ea typeface="宋体" pitchFamily="2" charset="-122"/>
                  </a:rPr>
                  <a:t>p</a:t>
                </a:r>
                <a:endParaRPr lang="zh-CN" altLang="en-US" sz="2400" dirty="0">
                  <a:ea typeface="宋体" pitchFamily="2" charset="-122"/>
                </a:endParaRPr>
              </a:p>
            </p:txBody>
          </p:sp>
        </p:grpSp>
        <p:sp>
          <p:nvSpPr>
            <p:cNvPr id="15" name="Rectangle 148"/>
            <p:cNvSpPr txBox="1">
              <a:spLocks noChangeArrowheads="1"/>
            </p:cNvSpPr>
            <p:nvPr/>
          </p:nvSpPr>
          <p:spPr bwMode="auto">
            <a:xfrm>
              <a:off x="196849" y="3681009"/>
              <a:ext cx="8170069" cy="133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 smtClean="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zh-CN" altLang="en-US" sz="2000" dirty="0" smtClean="0">
                  <a:ea typeface="宋体" pitchFamily="2" charset="-122"/>
                </a:rPr>
                <a:t>假设指针</a:t>
              </a:r>
              <a:r>
                <a:rPr lang="en-US" altLang="zh-CN" sz="2000" dirty="0" smtClean="0">
                  <a:ea typeface="宋体" pitchFamily="2" charset="-122"/>
                </a:rPr>
                <a:t>p</a:t>
              </a:r>
              <a:r>
                <a:rPr lang="zh-CN" altLang="en-US" sz="2000" dirty="0" smtClean="0">
                  <a:ea typeface="宋体" pitchFamily="2" charset="-122"/>
                </a:rPr>
                <a:t>指向双向链表中的某个结点：</a:t>
              </a:r>
              <a:endParaRPr lang="en-US" altLang="zh-CN" sz="2000" dirty="0" smtClean="0">
                <a:ea typeface="宋体" pitchFamily="2" charset="-122"/>
              </a:endParaRPr>
            </a:p>
            <a:p>
              <a:pPr marL="0" indent="0">
                <a:lnSpc>
                  <a:spcPts val="35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FF0000"/>
                  </a:solidFill>
                  <a:ea typeface="宋体" pitchFamily="2" charset="-122"/>
                </a:rPr>
                <a:t>                                  p-&gt;next-&gt;prior=p</a:t>
              </a:r>
            </a:p>
            <a:p>
              <a:pPr marL="0" indent="0">
                <a:lnSpc>
                  <a:spcPts val="35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FF0000"/>
                  </a:solidFill>
                  <a:ea typeface="宋体" pitchFamily="2" charset="-122"/>
                </a:rPr>
                <a:t>                                  p-&gt;prior-&gt;next=p                             </a:t>
              </a:r>
              <a:r>
                <a:rPr lang="en-US" altLang="zh-CN" sz="2000" dirty="0" smtClean="0">
                  <a:ea typeface="宋体" pitchFamily="2" charset="-122"/>
                </a:rPr>
                <a:t>         </a:t>
              </a:r>
              <a:endParaRPr lang="zh-CN" altLang="zh-CN" sz="2000" dirty="0" smtClea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out-PowerPoint-template">
  <a:themeElements>
    <a:clrScheme name="Office 主题​​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4D1979"/>
      </a:accent1>
      <a:accent2>
        <a:srgbClr val="97C523"/>
      </a:accent2>
      <a:accent3>
        <a:srgbClr val="FFFFFF"/>
      </a:accent3>
      <a:accent4>
        <a:srgbClr val="000000"/>
      </a:accent4>
      <a:accent5>
        <a:srgbClr val="B2ABBE"/>
      </a:accent5>
      <a:accent6>
        <a:srgbClr val="88B21F"/>
      </a:accent6>
      <a:hlink>
        <a:srgbClr val="C9E576"/>
      </a:hlink>
      <a:folHlink>
        <a:srgbClr val="DDDDDD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Scout-PowerPoint-template</Template>
  <TotalTime>20070</TotalTime>
  <Words>17141</Words>
  <Application>Microsoft Office PowerPoint</Application>
  <PresentationFormat>全屏显示(4:3)</PresentationFormat>
  <Paragraphs>2857</Paragraphs>
  <Slides>166</Slides>
  <Notes>160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166</vt:i4>
      </vt:variant>
    </vt:vector>
  </HeadingPairs>
  <TitlesOfParts>
    <vt:vector size="169" baseType="lpstr">
      <vt:lpstr>Scout-PowerPoint-template</vt:lpstr>
      <vt:lpstr>公式</vt:lpstr>
      <vt:lpstr>VISIO</vt:lpstr>
      <vt:lpstr>第2章  线性表</vt:lpstr>
      <vt:lpstr>教学安排：</vt:lpstr>
      <vt:lpstr> 2.3   线性表的类型定义</vt:lpstr>
      <vt:lpstr>2.3   线性表的类型定义</vt:lpstr>
      <vt:lpstr>2.3   线性表的类型定义</vt:lpstr>
      <vt:lpstr>2.3   线性表的类型定义</vt:lpstr>
      <vt:lpstr>2.3   线性表的类型定义</vt:lpstr>
      <vt:lpstr>2.3   线性表的类型定义</vt:lpstr>
      <vt:lpstr>2.3   线性表的类型定义</vt:lpstr>
      <vt:lpstr>2.3   线性表的类型定义</vt:lpstr>
      <vt:lpstr>2.3   线性表的类型定义</vt:lpstr>
      <vt:lpstr>2.3   线性表的类型定义</vt:lpstr>
      <vt:lpstr>2.3   线性表的类型定义</vt:lpstr>
      <vt:lpstr> 2.4  线性表的顺序表示和实现</vt:lpstr>
      <vt:lpstr>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 2.4  线性表的顺序表示和实现</vt:lpstr>
      <vt:lpstr>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 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幻灯片 102</vt:lpstr>
      <vt:lpstr>幻灯片 103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2.5  线性表的链式表示和实现</vt:lpstr>
      <vt:lpstr> 2.6  顺序表和链表的比较</vt:lpstr>
      <vt:lpstr> 2.6  顺序表和链表的比较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2.7  线性表的应用</vt:lpstr>
      <vt:lpstr>2.8  案例分析与实现</vt:lpstr>
      <vt:lpstr>2.8  案例分析与实现</vt:lpstr>
      <vt:lpstr>2.8  案例分析与实现</vt:lpstr>
      <vt:lpstr>2.8  案例分析与实现</vt:lpstr>
      <vt:lpstr>2.8  案例分析与实现</vt:lpstr>
      <vt:lpstr>2.8  案例分析与实现</vt:lpstr>
      <vt:lpstr>2.8  案例分析与实现</vt:lpstr>
      <vt:lpstr>2.8  案例分析与实现</vt:lpstr>
      <vt:lpstr>2.8  案例分析与实现</vt:lpstr>
      <vt:lpstr>2.8  案例分析与实现</vt:lpstr>
      <vt:lpstr>2.8  案例分析与实现</vt:lpstr>
      <vt:lpstr>2.8  案例分析与实现</vt:lpstr>
      <vt:lpstr> 2.8  案例分析与实现</vt:lpstr>
      <vt:lpstr> 2.8  案例分析与实现</vt:lpstr>
      <vt:lpstr> 2.8  案例分析与实现</vt:lpstr>
      <vt:lpstr> 2.8  案例分析与实现</vt:lpstr>
      <vt:lpstr> 2.8  案例分析与实现</vt:lpstr>
      <vt:lpstr> 2.8  案例分析与实现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Presentation Title</dc:title>
  <dc:creator>微软用户</dc:creator>
  <cp:keywords/>
  <dc:description>Background provided by m62 Visualcommunications, visit www.m62.net for more details</dc:description>
  <cp:lastModifiedBy>kjxy</cp:lastModifiedBy>
  <cp:revision>394</cp:revision>
  <dcterms:created xsi:type="dcterms:W3CDTF">2014-08-21T13:03:42Z</dcterms:created>
  <dcterms:modified xsi:type="dcterms:W3CDTF">2018-09-11T02:25:11Z</dcterms:modified>
  <cp:category>Scouts Background</cp:category>
</cp:coreProperties>
</file>