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4"/>
  </p:notesMasterIdLst>
  <p:sldIdLst>
    <p:sldId id="256" r:id="rId2"/>
    <p:sldId id="309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7" r:id="rId39"/>
    <p:sldId id="458" r:id="rId40"/>
    <p:sldId id="460" r:id="rId41"/>
    <p:sldId id="459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77" r:id="rId59"/>
    <p:sldId id="478" r:id="rId60"/>
    <p:sldId id="481" r:id="rId61"/>
    <p:sldId id="482" r:id="rId62"/>
    <p:sldId id="484" r:id="rId63"/>
    <p:sldId id="485" r:id="rId64"/>
    <p:sldId id="483" r:id="rId65"/>
    <p:sldId id="486" r:id="rId66"/>
    <p:sldId id="487" r:id="rId67"/>
    <p:sldId id="488" r:id="rId68"/>
    <p:sldId id="489" r:id="rId69"/>
    <p:sldId id="490" r:id="rId70"/>
    <p:sldId id="491" r:id="rId71"/>
    <p:sldId id="492" r:id="rId72"/>
    <p:sldId id="493" r:id="rId73"/>
    <p:sldId id="496" r:id="rId74"/>
    <p:sldId id="497" r:id="rId75"/>
    <p:sldId id="498" r:id="rId76"/>
    <p:sldId id="499" r:id="rId77"/>
    <p:sldId id="495" r:id="rId78"/>
    <p:sldId id="500" r:id="rId79"/>
    <p:sldId id="501" r:id="rId80"/>
    <p:sldId id="506" r:id="rId81"/>
    <p:sldId id="502" r:id="rId82"/>
    <p:sldId id="504" r:id="rId83"/>
    <p:sldId id="505" r:id="rId84"/>
    <p:sldId id="494" r:id="rId85"/>
    <p:sldId id="507" r:id="rId86"/>
    <p:sldId id="508" r:id="rId87"/>
    <p:sldId id="509" r:id="rId88"/>
    <p:sldId id="512" r:id="rId89"/>
    <p:sldId id="511" r:id="rId90"/>
    <p:sldId id="515" r:id="rId91"/>
    <p:sldId id="514" r:id="rId92"/>
    <p:sldId id="513" r:id="rId9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006600"/>
    <a:srgbClr val="339933"/>
    <a:srgbClr val="FFE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24" autoAdjust="0"/>
  </p:normalViewPr>
  <p:slideViewPr>
    <p:cSldViewPr>
      <p:cViewPr>
        <p:scale>
          <a:sx n="80" d="100"/>
          <a:sy n="80" d="100"/>
        </p:scale>
        <p:origin x="-123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72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4B39F8-73FE-49D9-914A-B23F21286692}" type="datetimeFigureOut">
              <a:rPr lang="zh-CN" altLang="en-US"/>
              <a:pPr>
                <a:defRPr/>
              </a:pPr>
              <a:t>2017-06-15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87F5A7-2310-4FD6-9AD2-E85737CA7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2">
              <a:lum bright="-20000"/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8" name="Rectangle 12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 userDrawn="1"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ln algn="ctr"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GB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70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50300" cy="53895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14"/>
          <p:cNvGrpSpPr/>
          <p:nvPr userDrawn="1"/>
        </p:nvGrpSpPr>
        <p:grpSpPr>
          <a:xfrm>
            <a:off x="0" y="-27384"/>
            <a:ext cx="9144001" cy="796306"/>
            <a:chOff x="0" y="0"/>
            <a:chExt cx="9144001" cy="655110"/>
          </a:xfrm>
        </p:grpSpPr>
        <p:sp>
          <p:nvSpPr>
            <p:cNvPr id="5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9144000" cy="589598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dirty="0">
                <a:solidFill>
                  <a:srgbClr val="FFFF00"/>
                </a:solidFill>
              </a:endParaRPr>
            </a:p>
          </p:txBody>
        </p:sp>
        <p:pic>
          <p:nvPicPr>
            <p:cNvPr id="6" name="Picture 143"/>
            <p:cNvPicPr>
              <a:picLocks noChangeAspect="1" noChangeArrowheads="1"/>
            </p:cNvPicPr>
            <p:nvPr/>
          </p:nvPicPr>
          <p:blipFill>
            <a:blip r:embed="rId2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7589838" y="0"/>
              <a:ext cx="1554163" cy="5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144"/>
            <p:cNvSpPr>
              <a:spLocks noChangeArrowheads="1"/>
            </p:cNvSpPr>
            <p:nvPr/>
          </p:nvSpPr>
          <p:spPr bwMode="auto">
            <a:xfrm>
              <a:off x="0" y="583110"/>
              <a:ext cx="9144000" cy="72000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9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9144000" cy="182786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087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-112727"/>
            <a:ext cx="7772400" cy="1470025"/>
          </a:xfrm>
        </p:spPr>
        <p:txBody>
          <a:bodyPr/>
          <a:lstStyle/>
          <a:p>
            <a:pPr algn="l" eaLnBrk="1" hangingPunct="1"/>
            <a:r>
              <a:rPr lang="zh-CN" altLang="en-US" sz="6000" dirty="0" smtClean="0">
                <a:ea typeface="宋体" pitchFamily="2" charset="-122"/>
              </a:rPr>
              <a:t>第</a:t>
            </a:r>
            <a:r>
              <a:rPr lang="en-US" altLang="zh-CN" sz="6000" dirty="0" smtClean="0">
                <a:ea typeface="宋体" pitchFamily="2" charset="-122"/>
              </a:rPr>
              <a:t>3</a:t>
            </a:r>
            <a:r>
              <a:rPr lang="zh-CN" altLang="en-US" sz="6000" dirty="0" smtClean="0">
                <a:ea typeface="宋体" pitchFamily="2" charset="-122"/>
              </a:rPr>
              <a:t>章  栈和队列</a:t>
            </a:r>
            <a:endParaRPr lang="en-GB" altLang="zh-CN" sz="6000" dirty="0" smtClean="0">
              <a:ea typeface="宋体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57158" y="1357298"/>
            <a:ext cx="54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7664" y="1844824"/>
            <a:ext cx="6143668" cy="40005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3.1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栈的表示和实现（重点）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3.2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栈的应用举例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栈与递归（重点）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3.4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队列的表示和实现（重点）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3.5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  <a:cs typeface="+mn-cs"/>
              </a:rPr>
              <a:t>队列应用举例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楷体_GB2312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楷体_GB2312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  <a:p>
            <a:pPr marL="719138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幼圆" pitchFamily="49" charset="-122"/>
              <a:ea typeface="幼圆" pitchFamily="49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972619"/>
            <a:ext cx="8336632" cy="15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一、构建空栈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  【</a:t>
            </a:r>
            <a:r>
              <a:rPr lang="zh-CN" altLang="zh-CN" b="1" kern="0" smtClean="0">
                <a:ea typeface="宋体" pitchFamily="2" charset="-122"/>
              </a:rPr>
              <a:t>算法</a:t>
            </a:r>
            <a:r>
              <a:rPr lang="zh-CN" altLang="en-US" b="1" kern="0" smtClean="0">
                <a:ea typeface="宋体" pitchFamily="2" charset="-122"/>
              </a:rPr>
              <a:t>步骤</a:t>
            </a:r>
            <a:r>
              <a:rPr lang="en-US" altLang="zh-CN" b="1" kern="0" smtClean="0">
                <a:ea typeface="宋体" pitchFamily="2" charset="-122"/>
              </a:rPr>
              <a:t>】</a:t>
            </a:r>
            <a:endParaRPr lang="zh-CN" altLang="zh-CN" b="1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pc="-100" smtClean="0">
                <a:ea typeface="宋体" pitchFamily="2" charset="-122"/>
              </a:rPr>
              <a:t>   </a:t>
            </a:r>
            <a:r>
              <a:rPr lang="zh-CN" altLang="zh-CN" kern="0" spc="-100" smtClean="0">
                <a:ea typeface="宋体" pitchFamily="2" charset="-122"/>
              </a:rPr>
              <a:t>分配内存空间，设置栈底</a:t>
            </a:r>
            <a:r>
              <a:rPr lang="zh-CN" altLang="en-US" kern="0" spc="-100" smtClean="0">
                <a:ea typeface="宋体" pitchFamily="2" charset="-122"/>
              </a:rPr>
              <a:t>指针</a:t>
            </a:r>
            <a:r>
              <a:rPr lang="zh-CN" altLang="zh-CN" kern="0" spc="-100" smtClean="0">
                <a:ea typeface="宋体" pitchFamily="2" charset="-122"/>
              </a:rPr>
              <a:t>和栈顶指针</a:t>
            </a:r>
            <a:r>
              <a:rPr lang="zh-CN" altLang="en-US" kern="0" spc="-100" smtClean="0">
                <a:ea typeface="宋体" pitchFamily="2" charset="-122"/>
              </a:rPr>
              <a:t>，</a:t>
            </a:r>
            <a:r>
              <a:rPr lang="zh-CN" altLang="zh-CN" kern="0" spc="-100" smtClean="0">
                <a:ea typeface="宋体" pitchFamily="2" charset="-122"/>
              </a:rPr>
              <a:t>设置栈的大小</a:t>
            </a:r>
            <a:r>
              <a:rPr lang="zh-CN" altLang="en-US" kern="0" spc="-100" smtClean="0">
                <a:ea typeface="宋体" pitchFamily="2" charset="-122"/>
              </a:rPr>
              <a:t>。</a:t>
            </a:r>
            <a:endParaRPr lang="zh-CN" altLang="zh-CN" kern="0" spc="-10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88912"/>
            <a:ext cx="2036316" cy="30963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3338" y="2700880"/>
            <a:ext cx="617886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  【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算法描述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  <a:endParaRPr lang="zh-CN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InitStack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 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=new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[MAXSIZE];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if( !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)   exit(OVERFLOW);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=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S.stacksize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= MAXSIZE;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return OK;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 //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InitStack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304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800" y="763388"/>
            <a:ext cx="5883618" cy="219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二、入栈（进栈）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zh-CN" b="1" kern="0" smtClean="0">
                <a:ea typeface="宋体" pitchFamily="2" charset="-122"/>
              </a:rPr>
              <a:t>算法</a:t>
            </a:r>
            <a:r>
              <a:rPr lang="zh-CN" altLang="en-US" b="1" kern="0" smtClean="0">
                <a:ea typeface="宋体" pitchFamily="2" charset="-122"/>
              </a:rPr>
              <a:t>步骤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kern="0" smtClean="0">
                <a:ea typeface="宋体" pitchFamily="2" charset="-122"/>
              </a:rPr>
              <a:t>判断是否栈满，</a:t>
            </a:r>
            <a:r>
              <a:rPr lang="zh-CN" altLang="en-US" kern="0" smtClean="0">
                <a:ea typeface="宋体" pitchFamily="2" charset="-122"/>
              </a:rPr>
              <a:t>若栈</a:t>
            </a:r>
            <a:r>
              <a:rPr lang="zh-CN" altLang="zh-CN" kern="0" smtClean="0">
                <a:ea typeface="宋体" pitchFamily="2" charset="-122"/>
              </a:rPr>
              <a:t>满则</a:t>
            </a:r>
            <a:r>
              <a:rPr lang="zh-CN" altLang="en-US" kern="0" smtClean="0">
                <a:ea typeface="宋体" pitchFamily="2" charset="-122"/>
              </a:rPr>
              <a:t>返回</a:t>
            </a:r>
            <a:r>
              <a:rPr lang="en-US" altLang="zh-CN" kern="0" smtClean="0">
                <a:ea typeface="宋体" pitchFamily="2" charset="-122"/>
              </a:rPr>
              <a:t>ERROR</a:t>
            </a:r>
            <a:r>
              <a:rPr lang="zh-CN" altLang="zh-CN" kern="0" smtClean="0">
                <a:ea typeface="宋体" pitchFamily="2" charset="-122"/>
              </a:rPr>
              <a:t>，</a:t>
            </a:r>
            <a:r>
              <a:rPr lang="en-US" altLang="zh-CN" kern="0" smtClean="0">
                <a:ea typeface="宋体" pitchFamily="2" charset="-122"/>
              </a:rPr>
              <a:t> </a:t>
            </a:r>
            <a:r>
              <a:rPr lang="zh-CN" altLang="zh-CN" kern="0" smtClean="0">
                <a:ea typeface="宋体" pitchFamily="2" charset="-122"/>
              </a:rPr>
              <a:t>否则元素</a:t>
            </a:r>
            <a:r>
              <a:rPr lang="en-US" altLang="zh-CN" kern="0" smtClean="0">
                <a:ea typeface="宋体" pitchFamily="2" charset="-122"/>
              </a:rPr>
              <a:t>e</a:t>
            </a:r>
            <a:r>
              <a:rPr lang="zh-CN" altLang="zh-CN" kern="0" smtClean="0">
                <a:ea typeface="宋体" pitchFamily="2" charset="-122"/>
              </a:rPr>
              <a:t>入栈，栈顶指针</a:t>
            </a:r>
            <a:r>
              <a:rPr lang="en-US" altLang="zh-CN" kern="0" smtClean="0">
                <a:ea typeface="宋体" pitchFamily="2" charset="-122"/>
              </a:rPr>
              <a:t>top</a:t>
            </a:r>
            <a:r>
              <a:rPr lang="zh-CN" altLang="zh-CN" kern="0" smtClean="0">
                <a:ea typeface="宋体" pitchFamily="2" charset="-122"/>
              </a:rPr>
              <a:t>加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zh-CN" kern="0" smtClean="0">
                <a:ea typeface="宋体" pitchFamily="2" charset="-122"/>
              </a:rPr>
              <a:t>。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547" y="2996953"/>
            <a:ext cx="863792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【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算法描述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  <a:endParaRPr lang="zh-CN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Push(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S,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e) 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S.top-S.base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S.stacksize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入栈判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满</a:t>
            </a: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       return ERROR;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*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++=e;  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zh-CN" dirty="0" smtClean="0">
                <a:solidFill>
                  <a:srgbClr val="FF0000"/>
                </a:solidFill>
                <a:ea typeface="宋体" pitchFamily="2" charset="-122"/>
              </a:rPr>
              <a:t>或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*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=e;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++;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return OK;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}//Push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7023011" y="3847706"/>
            <a:ext cx="1733553" cy="2527300"/>
            <a:chOff x="4620" y="1209"/>
            <a:chExt cx="1092" cy="1592"/>
          </a:xfrm>
        </p:grpSpPr>
        <p:sp>
          <p:nvSpPr>
            <p:cNvPr id="7" name="Text Box 54"/>
            <p:cNvSpPr txBox="1">
              <a:spLocks noChangeArrowheads="1"/>
            </p:cNvSpPr>
            <p:nvPr/>
          </p:nvSpPr>
          <p:spPr bwMode="auto">
            <a:xfrm>
              <a:off x="4620" y="1209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sp>
          <p:nvSpPr>
            <p:cNvPr id="8" name="Text Box 55"/>
            <p:cNvSpPr txBox="1">
              <a:spLocks noChangeArrowheads="1"/>
            </p:cNvSpPr>
            <p:nvPr/>
          </p:nvSpPr>
          <p:spPr bwMode="auto">
            <a:xfrm>
              <a:off x="4693" y="255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5074" y="1369"/>
              <a:ext cx="638" cy="1367"/>
              <a:chOff x="5074" y="1369"/>
              <a:chExt cx="638" cy="1367"/>
            </a:xfrm>
          </p:grpSpPr>
          <p:sp>
            <p:nvSpPr>
              <p:cNvPr id="10" name="Rectangle 57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58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59"/>
              <p:cNvSpPr>
                <a:spLocks noChangeShapeType="1"/>
              </p:cNvSpPr>
              <p:nvPr/>
            </p:nvSpPr>
            <p:spPr bwMode="auto">
              <a:xfrm>
                <a:off x="528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60"/>
              <p:cNvSpPr>
                <a:spLocks noChangeShapeType="1"/>
              </p:cNvSpPr>
              <p:nvPr/>
            </p:nvSpPr>
            <p:spPr bwMode="auto">
              <a:xfrm>
                <a:off x="5280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61"/>
              <p:cNvSpPr>
                <a:spLocks noChangeShapeType="1"/>
              </p:cNvSpPr>
              <p:nvPr/>
            </p:nvSpPr>
            <p:spPr bwMode="auto">
              <a:xfrm>
                <a:off x="5142" y="2688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Text Box 62"/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6" name="Text Box 63"/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17" name="Text Box 64"/>
              <p:cNvSpPr txBox="1">
                <a:spLocks noChangeArrowheads="1"/>
              </p:cNvSpPr>
              <p:nvPr/>
            </p:nvSpPr>
            <p:spPr bwMode="auto">
              <a:xfrm>
                <a:off x="5328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8" name="Line 65"/>
              <p:cNvSpPr>
                <a:spLocks noChangeShapeType="1"/>
              </p:cNvSpPr>
              <p:nvPr/>
            </p:nvSpPr>
            <p:spPr bwMode="auto">
              <a:xfrm>
                <a:off x="5074" y="1369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5328" y="14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3874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2124" y="867563"/>
            <a:ext cx="8608348" cy="198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三、出栈（退栈）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zh-CN" b="1" kern="0" smtClean="0">
                <a:ea typeface="宋体" pitchFamily="2" charset="-122"/>
              </a:rPr>
              <a:t>算法</a:t>
            </a:r>
            <a:r>
              <a:rPr lang="zh-CN" altLang="en-US" b="1" kern="0" smtClean="0">
                <a:ea typeface="宋体" pitchFamily="2" charset="-122"/>
              </a:rPr>
              <a:t>步骤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zh-CN" altLang="zh-CN" kern="0" smtClean="0">
                <a:ea typeface="宋体" pitchFamily="2" charset="-122"/>
              </a:rPr>
              <a:t>判断是否栈空，</a:t>
            </a:r>
            <a:r>
              <a:rPr lang="zh-CN" altLang="en-US" kern="0" smtClean="0">
                <a:ea typeface="宋体" pitchFamily="2" charset="-122"/>
              </a:rPr>
              <a:t>栈</a:t>
            </a:r>
            <a:r>
              <a:rPr lang="zh-CN" altLang="zh-CN" kern="0" smtClean="0">
                <a:ea typeface="宋体" pitchFamily="2" charset="-122"/>
              </a:rPr>
              <a:t>空则返回</a:t>
            </a:r>
            <a:r>
              <a:rPr lang="en-US" altLang="zh-CN" kern="0" smtClean="0">
                <a:ea typeface="宋体" pitchFamily="2" charset="-122"/>
              </a:rPr>
              <a:t>ERROR</a:t>
            </a:r>
            <a:r>
              <a:rPr lang="zh-CN" altLang="en-US" kern="0" smtClean="0">
                <a:ea typeface="宋体" pitchFamily="2" charset="-122"/>
              </a:rPr>
              <a:t>，否则栈顶指针</a:t>
            </a:r>
            <a:r>
              <a:rPr lang="en-US" altLang="zh-CN" kern="0" smtClean="0">
                <a:ea typeface="宋体" pitchFamily="2" charset="-122"/>
              </a:rPr>
              <a:t>top</a:t>
            </a:r>
            <a:r>
              <a:rPr lang="zh-CN" altLang="zh-CN" kern="0" smtClean="0">
                <a:ea typeface="宋体" pitchFamily="2" charset="-122"/>
              </a:rPr>
              <a:t>减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zh-CN" kern="0" smtClean="0">
                <a:ea typeface="宋体" pitchFamily="2" charset="-122"/>
              </a:rPr>
              <a:t>，栈顶元素</a:t>
            </a:r>
            <a:r>
              <a:rPr lang="zh-CN" altLang="en-US" kern="0" smtClean="0">
                <a:ea typeface="宋体" pitchFamily="2" charset="-122"/>
              </a:rPr>
              <a:t>出栈</a:t>
            </a:r>
            <a:r>
              <a:rPr lang="zh-CN" altLang="zh-CN" kern="0" smtClean="0">
                <a:ea typeface="宋体" pitchFamily="2" charset="-122"/>
              </a:rPr>
              <a:t>。</a:t>
            </a:r>
            <a:endParaRPr lang="en-US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2487" y="2910811"/>
            <a:ext cx="684031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【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算法描述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  <a:endParaRPr lang="zh-CN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Pop(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S,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e) 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==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) 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出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栈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判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空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	    return ERROR; 	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e = *--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    //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或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--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;  e=*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;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return OK;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 // Pop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888831" y="4005064"/>
            <a:ext cx="1717675" cy="2071688"/>
            <a:chOff x="3526" y="1440"/>
            <a:chExt cx="1082" cy="1305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3984" y="2483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530" y="2323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26" y="2551"/>
              <a:ext cx="4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387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2886" y="908720"/>
            <a:ext cx="8367586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四、读取栈顶元素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zh-CN" b="1" kern="0" smtClean="0">
                <a:ea typeface="宋体" pitchFamily="2" charset="-122"/>
              </a:rPr>
              <a:t>算法思想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zh-CN" altLang="zh-CN" kern="0" smtClean="0">
                <a:ea typeface="宋体" pitchFamily="2" charset="-122"/>
              </a:rPr>
              <a:t>判空，</a:t>
            </a:r>
            <a:r>
              <a:rPr lang="zh-CN" altLang="zh-CN" b="1" kern="0" smtClean="0">
                <a:solidFill>
                  <a:srgbClr val="C00000"/>
                </a:solidFill>
                <a:ea typeface="宋体" pitchFamily="2" charset="-122"/>
              </a:rPr>
              <a:t>栈顶指针</a:t>
            </a:r>
            <a:r>
              <a:rPr lang="en-US" altLang="zh-CN" b="1" kern="0" smtClean="0">
                <a:solidFill>
                  <a:srgbClr val="C00000"/>
                </a:solidFill>
                <a:ea typeface="宋体" pitchFamily="2" charset="-122"/>
              </a:rPr>
              <a:t>top</a:t>
            </a:r>
            <a:r>
              <a:rPr lang="zh-CN" altLang="zh-CN" b="1" kern="0" smtClean="0">
                <a:solidFill>
                  <a:srgbClr val="C00000"/>
                </a:solidFill>
                <a:ea typeface="宋体" pitchFamily="2" charset="-122"/>
              </a:rPr>
              <a:t>不变</a:t>
            </a:r>
            <a:r>
              <a:rPr lang="zh-CN" altLang="en-US" kern="0" smtClean="0">
                <a:ea typeface="宋体" pitchFamily="2" charset="-122"/>
              </a:rPr>
              <a:t>，用变量</a:t>
            </a:r>
            <a:r>
              <a:rPr lang="en-US" altLang="zh-CN" kern="0" smtClean="0">
                <a:ea typeface="宋体" pitchFamily="2" charset="-122"/>
              </a:rPr>
              <a:t>e</a:t>
            </a:r>
            <a:r>
              <a:rPr lang="zh-CN" altLang="en-US" kern="0" smtClean="0">
                <a:ea typeface="宋体" pitchFamily="2" charset="-122"/>
              </a:rPr>
              <a:t>返回栈顶元素。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108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Status</a:t>
            </a:r>
            <a:r>
              <a:rPr lang="en-US" altLang="zh-CN" kern="0" smtClean="0">
                <a:ea typeface="宋体" pitchFamily="2" charset="-122"/>
              </a:rPr>
              <a:t> GetTop( SqStack S, SElemType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e)</a:t>
            </a:r>
            <a:endParaRPr lang="zh-CN" altLang="en-US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08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if( S.top == S.base )   return ERROR;    // </a:t>
            </a:r>
            <a:r>
              <a:rPr lang="zh-CN" altLang="en-US" kern="0" smtClean="0">
                <a:ea typeface="宋体" pitchFamily="2" charset="-122"/>
              </a:rPr>
              <a:t>判空</a:t>
            </a:r>
          </a:p>
          <a:p>
            <a:pPr marL="108000" indent="0">
              <a:spcBef>
                <a:spcPts val="600"/>
              </a:spcBef>
              <a:buFontTx/>
              <a:buNone/>
              <a:defRPr/>
            </a:pPr>
            <a:r>
              <a:rPr lang="zh-CN" altLang="en-US" kern="0" smtClean="0">
                <a:ea typeface="宋体" pitchFamily="2" charset="-122"/>
              </a:rPr>
              <a:t>         </a:t>
            </a:r>
            <a:r>
              <a:rPr lang="en-US" altLang="zh-CN" kern="0" smtClean="0">
                <a:ea typeface="宋体" pitchFamily="2" charset="-122"/>
              </a:rPr>
              <a:t>e = *( S.top - 1 );      //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e = * S.top --;  </a:t>
            </a:r>
            <a:r>
              <a:rPr lang="zh-CN" altLang="zh-CN" kern="0" smtClean="0">
                <a:solidFill>
                  <a:srgbClr val="FF0000"/>
                </a:solidFill>
                <a:ea typeface="宋体" pitchFamily="2" charset="-122"/>
              </a:rPr>
              <a:t>改变栈顶指针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!</a:t>
            </a:r>
          </a:p>
          <a:p>
            <a:pPr marL="108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return OK;</a:t>
            </a:r>
          </a:p>
          <a:p>
            <a:pPr marL="108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 </a:t>
            </a:r>
            <a:endParaRPr lang="en-US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7425" y="5044777"/>
            <a:ext cx="7734171" cy="1637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GetTop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S)  </a:t>
            </a:r>
          </a:p>
          <a:p>
            <a:pPr marL="10800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!=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)	  	     //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栈不空</a:t>
            </a:r>
          </a:p>
          <a:p>
            <a:pPr marL="108000" indent="0">
              <a:spcBef>
                <a:spcPts val="0"/>
              </a:spcBef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        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return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e = *(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- 1 ); </a:t>
            </a:r>
          </a:p>
          <a:p>
            <a:pPr marL="10800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387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981075"/>
            <a:ext cx="8280920" cy="439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五、遍历元素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zh-CN" b="1" kern="0" smtClean="0">
                <a:ea typeface="宋体" pitchFamily="2" charset="-122"/>
              </a:rPr>
              <a:t>算法思想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</a:t>
            </a:r>
            <a:r>
              <a:rPr lang="zh-CN" altLang="zh-CN" kern="0" smtClean="0">
                <a:ea typeface="宋体" pitchFamily="2" charset="-122"/>
              </a:rPr>
              <a:t>从栈底到栈顶，逐个</a:t>
            </a:r>
            <a:r>
              <a:rPr lang="zh-CN" altLang="en-US" kern="0" smtClean="0">
                <a:ea typeface="宋体" pitchFamily="2" charset="-122"/>
              </a:rPr>
              <a:t>访问</a:t>
            </a:r>
            <a:r>
              <a:rPr lang="zh-CN" altLang="zh-CN" kern="0" smtClean="0">
                <a:ea typeface="宋体" pitchFamily="2" charset="-122"/>
              </a:rPr>
              <a:t>数据元素。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  <a:endParaRPr lang="zh-CN" altLang="zh-CN" b="1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void  StackTraverse ( SqStack S )</a:t>
            </a: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{   SElemType *p = S.base;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while( p &lt; S.top )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	  {  cout &lt;&lt;  *p;    p++;  }</a:t>
            </a: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zh-CN" altLang="zh-CN" b="1" kern="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589240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顺序结构移动指针：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p++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链式结构移动指针：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p=p-&gt;next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12771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908720"/>
            <a:ext cx="825717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六、</a:t>
            </a:r>
            <a:r>
              <a:rPr lang="zh-CN" altLang="en-US" b="1" kern="0" smtClean="0">
                <a:ea typeface="宋体" pitchFamily="2" charset="-122"/>
              </a:rPr>
              <a:t>求栈中元素个数</a:t>
            </a:r>
            <a:endParaRPr lang="en-US" altLang="zh-CN" b="1" kern="0" smtClean="0"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int  StackLength( SqStack S ) 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return  S.top - S.base;  }       //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与栈的容量不同</a:t>
            </a:r>
            <a:endParaRPr lang="zh-CN" altLang="zh-CN" b="1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1786" y="2717503"/>
            <a:ext cx="8280920" cy="17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七、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判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空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StackEmpty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S )   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判断栈是否为空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return   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==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 ?  TRUE : FALSE; 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4580370"/>
            <a:ext cx="835292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八、清空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ClearStack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 )   //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清空后元素个数为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0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S.top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   return OK; 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77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642918"/>
            <a:ext cx="8820472" cy="554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九、销毁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kern="0" smtClean="0">
                <a:ea typeface="宋体" pitchFamily="2" charset="-122"/>
              </a:rPr>
              <a:t>    清空之后</a:t>
            </a:r>
            <a:r>
              <a:rPr lang="zh-CN" altLang="zh-CN" kern="0" smtClean="0">
                <a:ea typeface="宋体" pitchFamily="2" charset="-122"/>
              </a:rPr>
              <a:t>，</a:t>
            </a:r>
            <a:r>
              <a:rPr lang="zh-CN" altLang="en-US" kern="0" smtClean="0">
                <a:ea typeface="宋体" pitchFamily="2" charset="-122"/>
              </a:rPr>
              <a:t>元素个数为</a:t>
            </a:r>
            <a:r>
              <a:rPr lang="en-US" altLang="zh-CN" kern="0" smtClean="0">
                <a:ea typeface="宋体" pitchFamily="2" charset="-122"/>
              </a:rPr>
              <a:t>0</a:t>
            </a:r>
            <a:r>
              <a:rPr lang="zh-CN" altLang="en-US" kern="0" smtClean="0">
                <a:ea typeface="宋体" pitchFamily="2" charset="-122"/>
              </a:rPr>
              <a:t>；</a:t>
            </a:r>
            <a:r>
              <a:rPr lang="zh-CN" altLang="zh-CN" kern="0" smtClean="0">
                <a:ea typeface="宋体" pitchFamily="2" charset="-122"/>
              </a:rPr>
              <a:t>销毁之后，栈不存在</a:t>
            </a:r>
            <a:r>
              <a:rPr lang="zh-CN" altLang="en-US" kern="0" smtClean="0">
                <a:ea typeface="宋体" pitchFamily="2" charset="-122"/>
              </a:rPr>
              <a:t>。</a:t>
            </a:r>
            <a:endParaRPr lang="en-US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Status DestroyStack( SqStack </a:t>
            </a:r>
            <a:r>
              <a:rPr lang="en-US" altLang="zh-CN" sz="2000" kern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sz="2000" kern="0" smtClean="0">
                <a:ea typeface="宋体" pitchFamily="2" charset="-122"/>
              </a:rPr>
              <a:t>S )</a:t>
            </a:r>
            <a:endParaRPr lang="zh-CN" altLang="zh-CN" sz="2000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{  </a:t>
            </a:r>
          </a:p>
          <a:p>
            <a:pPr marL="760050" lvl="1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if( S.base )</a:t>
            </a:r>
            <a:endParaRPr lang="zh-CN" altLang="zh-CN" sz="2000" kern="0" smtClean="0">
              <a:ea typeface="宋体" pitchFamily="2" charset="-122"/>
            </a:endParaRPr>
          </a:p>
          <a:p>
            <a:pPr marL="760050" lvl="1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{ </a:t>
            </a:r>
          </a:p>
          <a:p>
            <a:pPr marL="1160100" lvl="2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delete  []S.base;    //</a:t>
            </a:r>
            <a:r>
              <a:rPr lang="zh-CN" altLang="en-US" sz="2000" kern="0" smtClean="0">
                <a:ea typeface="宋体" pitchFamily="2" charset="-122"/>
              </a:rPr>
              <a:t>释放内存空间</a:t>
            </a:r>
            <a:endParaRPr lang="en-US" altLang="zh-CN" sz="2000" kern="0" smtClean="0">
              <a:ea typeface="宋体" pitchFamily="2" charset="-122"/>
            </a:endParaRPr>
          </a:p>
          <a:p>
            <a:pPr marL="1160100" lvl="2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S.stacksize = 0;</a:t>
            </a:r>
            <a:endParaRPr lang="zh-CN" altLang="zh-CN" sz="2000" kern="0" smtClean="0">
              <a:ea typeface="宋体" pitchFamily="2" charset="-122"/>
            </a:endParaRPr>
          </a:p>
          <a:p>
            <a:pPr marL="1160100" lvl="2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S.base = S.top = NULL;</a:t>
            </a:r>
            <a:endParaRPr lang="zh-CN" altLang="zh-CN" sz="2000" kern="0" smtClean="0">
              <a:ea typeface="宋体" pitchFamily="2" charset="-122"/>
            </a:endParaRPr>
          </a:p>
          <a:p>
            <a:pPr marL="760050" lvl="1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}</a:t>
            </a:r>
            <a:endParaRPr lang="zh-CN" altLang="zh-CN" sz="2000" kern="0" smtClean="0">
              <a:ea typeface="宋体" pitchFamily="2" charset="-122"/>
            </a:endParaRPr>
          </a:p>
          <a:p>
            <a:pPr marL="760050" lvl="1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return OK;</a:t>
            </a:r>
            <a:endParaRPr lang="zh-CN" altLang="zh-CN" sz="2000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kern="0" smtClean="0">
                <a:ea typeface="宋体" pitchFamily="2" charset="-122"/>
              </a:rPr>
              <a:t>}</a:t>
            </a:r>
            <a:r>
              <a:rPr lang="en-US" altLang="zh-CN" sz="2000" kern="0" smtClean="0">
                <a:solidFill>
                  <a:srgbClr val="FF0000"/>
                </a:solidFill>
                <a:ea typeface="宋体" pitchFamily="2" charset="-122"/>
              </a:rPr>
              <a:t>      </a:t>
            </a:r>
            <a:endParaRPr lang="zh-CN" altLang="zh-CN" sz="2000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7715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931045"/>
            <a:ext cx="7925609" cy="62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3.1.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链式</a:t>
            </a:r>
            <a:r>
              <a: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栈的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表示和实现（一般掌握）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3093564"/>
            <a:ext cx="432048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链式栈的存储结构：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typedef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StackNode</a:t>
            </a:r>
            <a:endParaRPr lang="zh-CN" altLang="zh-CN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   data;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struct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StackNode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*next;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}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StackNode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, *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LinkStack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9993" y="1556792"/>
            <a:ext cx="8261241" cy="115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操作受限的单向链表，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只能在链表头部操作，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因此不能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附加头结点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，栈顶指针就是链表的头指针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，指向栈顶元素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。</a:t>
            </a: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703106" y="2976208"/>
            <a:ext cx="2778128" cy="3348602"/>
            <a:chOff x="4080" y="883"/>
            <a:chExt cx="1750" cy="1580"/>
          </a:xfrm>
        </p:grpSpPr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4396" y="883"/>
              <a:ext cx="104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 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data   next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5321" y="1122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 栈顶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5376" y="2256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栈底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4533" y="2267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4917" y="2271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5088" y="1261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5102" y="1653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5102" y="1951"/>
              <a:ext cx="0" cy="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4965" y="2283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291" y="1233"/>
              <a:ext cx="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4080" y="1159"/>
              <a:ext cx="22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5113" y="2106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277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1499" y="1124744"/>
            <a:ext cx="8461002" cy="338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一、构建链栈</a:t>
            </a: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Status InitStack(LinkStack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&amp;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S )</a:t>
            </a: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{	S=NULL;    return OK;    }</a:t>
            </a:r>
          </a:p>
          <a:p>
            <a:pPr marL="36000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   void  InitStack(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LinkStack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&amp;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S 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   {	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S=NULL;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仿宋_GB2312" pitchFamily="49" charset="-122"/>
                <a:cs typeface="+mn-cs"/>
              </a:rPr>
              <a:t>                     }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99592" y="4990070"/>
            <a:ext cx="2825750" cy="560388"/>
            <a:chOff x="720" y="3388"/>
            <a:chExt cx="1008" cy="262"/>
          </a:xfrm>
        </p:grpSpPr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1440" y="3388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960" y="350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720" y="3408"/>
              <a:ext cx="28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480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42844" y="714356"/>
            <a:ext cx="8578863" cy="43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8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二、入栈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Push(LinkStack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S,  SElemType e)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LinkStack  p=new  StackNode;      //</a:t>
            </a:r>
            <a:r>
              <a:rPr lang="zh-CN" altLang="zh-CN" kern="0" smtClean="0">
                <a:ea typeface="宋体" pitchFamily="2" charset="-122"/>
              </a:rPr>
              <a:t>生成新结点</a:t>
            </a:r>
            <a:r>
              <a:rPr lang="en-US" altLang="zh-CN" kern="0" smtClean="0">
                <a:ea typeface="宋体" pitchFamily="2" charset="-122"/>
              </a:rPr>
              <a:t>p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if (!p)  exit(OVERFLOW);   //</a:t>
            </a:r>
            <a:r>
              <a:rPr lang="zh-CN" altLang="en-US" kern="0" smtClean="0">
                <a:ea typeface="宋体" pitchFamily="2" charset="-122"/>
              </a:rPr>
              <a:t>分配失败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p-&gt;data=e;   //</a:t>
            </a:r>
            <a:r>
              <a:rPr lang="zh-CN" altLang="en-US" kern="0" smtClean="0">
                <a:ea typeface="宋体" pitchFamily="2" charset="-122"/>
              </a:rPr>
              <a:t>结点赋值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p-&gt;next=S;   //</a:t>
            </a:r>
            <a:r>
              <a:rPr lang="zh-CN" altLang="en-US" kern="0" smtClean="0">
                <a:ea typeface="宋体" pitchFamily="2" charset="-122"/>
              </a:rPr>
              <a:t>前插结点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S=p;            //</a:t>
            </a:r>
            <a:r>
              <a:rPr lang="zh-CN" altLang="en-US" kern="0" smtClean="0">
                <a:ea typeface="宋体" pitchFamily="2" charset="-122"/>
              </a:rPr>
              <a:t>移动栈顶指针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8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   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568" y="55016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链栈无需判满！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235469" y="3804178"/>
            <a:ext cx="1828968" cy="636655"/>
            <a:chOff x="3333737" y="3693530"/>
            <a:chExt cx="1828968" cy="636655"/>
          </a:xfrm>
        </p:grpSpPr>
        <p:grpSp>
          <p:nvGrpSpPr>
            <p:cNvPr id="50" name="组合 49"/>
            <p:cNvGrpSpPr/>
            <p:nvPr/>
          </p:nvGrpSpPr>
          <p:grpSpPr>
            <a:xfrm>
              <a:off x="3333737" y="3693530"/>
              <a:ext cx="1828968" cy="560876"/>
              <a:chOff x="2563704" y="5406682"/>
              <a:chExt cx="1828968" cy="56087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2893284" y="5505893"/>
                <a:ext cx="1499388" cy="461665"/>
                <a:chOff x="4482339" y="2204864"/>
                <a:chExt cx="1499388" cy="46166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5004048" y="2204864"/>
                  <a:ext cx="977679" cy="461665"/>
                  <a:chOff x="5004048" y="2204864"/>
                  <a:chExt cx="977679" cy="461665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004048" y="2204864"/>
                    <a:ext cx="498907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A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511102" y="2204864"/>
                    <a:ext cx="470625" cy="461665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∧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57" name="直接箭头连接符 56"/>
                <p:cNvCxnSpPr/>
                <p:nvPr/>
              </p:nvCxnSpPr>
              <p:spPr>
                <a:xfrm>
                  <a:off x="4482339" y="2315826"/>
                  <a:ext cx="540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2563704" y="5406682"/>
                <a:ext cx="171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</a:t>
                </a: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336119" y="3960853"/>
              <a:ext cx="853825" cy="369332"/>
              <a:chOff x="982356" y="3095351"/>
              <a:chExt cx="853825" cy="369332"/>
            </a:xfrm>
          </p:grpSpPr>
          <p:cxnSp>
            <p:nvCxnSpPr>
              <p:cNvPr id="52" name="直接箭头连接符 51"/>
              <p:cNvCxnSpPr/>
              <p:nvPr/>
            </p:nvCxnSpPr>
            <p:spPr>
              <a:xfrm>
                <a:off x="1296181" y="3326184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982356" y="3095351"/>
                <a:ext cx="153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</a:t>
                </a: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206942" y="3157365"/>
            <a:ext cx="1897232" cy="522334"/>
            <a:chOff x="2537096" y="5445224"/>
            <a:chExt cx="1897232" cy="522334"/>
          </a:xfrm>
        </p:grpSpPr>
        <p:grpSp>
          <p:nvGrpSpPr>
            <p:cNvPr id="61" name="组合 60"/>
            <p:cNvGrpSpPr/>
            <p:nvPr/>
          </p:nvGrpSpPr>
          <p:grpSpPr>
            <a:xfrm>
              <a:off x="2893284" y="5505893"/>
              <a:ext cx="1541044" cy="461665"/>
              <a:chOff x="4482339" y="2204864"/>
              <a:chExt cx="1541044" cy="461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004048" y="2204864"/>
                <a:ext cx="1019335" cy="461665"/>
                <a:chOff x="5004048" y="2204864"/>
                <a:chExt cx="1019335" cy="461665"/>
              </a:xfrm>
            </p:grpSpPr>
            <p:sp>
              <p:nvSpPr>
                <p:cNvPr id="65" name="TextBox 64"/>
                <p:cNvSpPr txBox="1"/>
                <p:nvPr/>
              </p:nvSpPr>
              <p:spPr>
                <a:xfrm>
                  <a:off x="5004048" y="2204864"/>
                  <a:ext cx="525785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A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529337" y="2204864"/>
                  <a:ext cx="494046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∧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64" name="直接箭头连接符 63"/>
              <p:cNvCxnSpPr/>
              <p:nvPr/>
            </p:nvCxnSpPr>
            <p:spPr>
              <a:xfrm>
                <a:off x="4482339" y="2435696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62" name="TextBox 61"/>
            <p:cNvSpPr txBox="1"/>
            <p:nvPr/>
          </p:nvSpPr>
          <p:spPr>
            <a:xfrm>
              <a:off x="2537096" y="544522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73442" y="4859087"/>
            <a:ext cx="3139071" cy="657609"/>
            <a:chOff x="2638482" y="5505893"/>
            <a:chExt cx="3139071" cy="657609"/>
          </a:xfrm>
        </p:grpSpPr>
        <p:grpSp>
          <p:nvGrpSpPr>
            <p:cNvPr id="68" name="组合 67"/>
            <p:cNvGrpSpPr/>
            <p:nvPr/>
          </p:nvGrpSpPr>
          <p:grpSpPr>
            <a:xfrm>
              <a:off x="2893284" y="5505893"/>
              <a:ext cx="2884269" cy="472943"/>
              <a:chOff x="4482339" y="2204864"/>
              <a:chExt cx="2884269" cy="472943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5004048" y="2204864"/>
                <a:ext cx="2362560" cy="472943"/>
                <a:chOff x="5004048" y="2204864"/>
                <a:chExt cx="2362560" cy="472943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004048" y="2204864"/>
                  <a:ext cx="49890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B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511102" y="2204864"/>
                  <a:ext cx="470625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388929" y="2216142"/>
                  <a:ext cx="49890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A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895983" y="2216142"/>
                  <a:ext cx="470625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∧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72" name="直接箭头连接符 71"/>
              <p:cNvCxnSpPr/>
              <p:nvPr/>
            </p:nvCxnSpPr>
            <p:spPr>
              <a:xfrm>
                <a:off x="4482339" y="2446975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73" name="直接箭头连接符 72"/>
              <p:cNvCxnSpPr/>
              <p:nvPr/>
            </p:nvCxnSpPr>
            <p:spPr>
              <a:xfrm>
                <a:off x="5867220" y="2458253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69" name="TextBox 68"/>
            <p:cNvSpPr txBox="1"/>
            <p:nvPr/>
          </p:nvSpPr>
          <p:spPr>
            <a:xfrm>
              <a:off x="2638482" y="5514629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66197" y="5794170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379047" y="5622116"/>
            <a:ext cx="3139071" cy="666656"/>
            <a:chOff x="2638482" y="5425387"/>
            <a:chExt cx="3139071" cy="666656"/>
          </a:xfrm>
        </p:grpSpPr>
        <p:grpSp>
          <p:nvGrpSpPr>
            <p:cNvPr id="79" name="组合 78"/>
            <p:cNvGrpSpPr/>
            <p:nvPr/>
          </p:nvGrpSpPr>
          <p:grpSpPr>
            <a:xfrm>
              <a:off x="2874993" y="5505893"/>
              <a:ext cx="2902560" cy="472943"/>
              <a:chOff x="4464048" y="2204864"/>
              <a:chExt cx="2902560" cy="472943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5004048" y="2204864"/>
                <a:ext cx="2362560" cy="472943"/>
                <a:chOff x="5004048" y="2204864"/>
                <a:chExt cx="2362560" cy="4729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004048" y="2204864"/>
                  <a:ext cx="49890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B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5511102" y="2204864"/>
                  <a:ext cx="470625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388929" y="2216142"/>
                  <a:ext cx="49890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A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6895983" y="2216142"/>
                  <a:ext cx="470625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∧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83" name="直接箭头连接符 82"/>
              <p:cNvCxnSpPr/>
              <p:nvPr/>
            </p:nvCxnSpPr>
            <p:spPr>
              <a:xfrm>
                <a:off x="4482339" y="2349674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>
              <a:xfrm>
                <a:off x="5867220" y="2458253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>
              <a:xfrm>
                <a:off x="4464048" y="2547230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80" name="TextBox 79"/>
            <p:cNvSpPr txBox="1"/>
            <p:nvPr/>
          </p:nvSpPr>
          <p:spPr>
            <a:xfrm>
              <a:off x="2638482" y="5425387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44714" y="5722711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480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133985"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  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【教学重点】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栈和队列的基本操作</a:t>
            </a:r>
            <a:endParaRPr lang="zh-CN" altLang="zh-CN" sz="2800" b="1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indent="133985"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latin typeface="幼圆" pitchFamily="49" charset="-122"/>
                <a:ea typeface="幼圆" pitchFamily="49" charset="-122"/>
                <a:cs typeface="Times New Roman"/>
              </a:rPr>
              <a:t>  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【教学难点】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循环队列，应用实例</a:t>
            </a:r>
            <a:endParaRPr lang="zh-CN" altLang="zh-CN" sz="2800" b="1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indent="133985"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latin typeface="幼圆" pitchFamily="49" charset="-122"/>
                <a:ea typeface="幼圆" pitchFamily="49" charset="-122"/>
                <a:cs typeface="Times New Roman"/>
              </a:rPr>
              <a:t>  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【课外作业】选择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习题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，</a:t>
            </a:r>
            <a:r>
              <a:rPr lang="zh-CN" altLang="en-US" sz="2800" b="1" kern="100" dirty="0">
                <a:latin typeface="幼圆" pitchFamily="49" charset="-122"/>
                <a:ea typeface="幼圆" pitchFamily="49" charset="-122"/>
                <a:cs typeface="Times New Roman"/>
              </a:rPr>
              <a:t>算法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设计</a:t>
            </a:r>
            <a:endParaRPr lang="en-US" altLang="zh-CN" sz="2800" b="1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indent="133985"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800" b="1" kern="100" dirty="0">
                <a:latin typeface="幼圆" pitchFamily="49" charset="-122"/>
                <a:ea typeface="幼圆" pitchFamily="49" charset="-122"/>
                <a:cs typeface="Times New Roman"/>
              </a:rPr>
              <a:t>  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【上机实践】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算法</a:t>
            </a:r>
            <a:r>
              <a:rPr lang="zh-CN" altLang="zh-CN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验证，</a:t>
            </a:r>
            <a:r>
              <a:rPr lang="zh-CN" altLang="en-US" sz="2800" b="1" kern="100" dirty="0" smtClean="0">
                <a:latin typeface="幼圆" pitchFamily="49" charset="-122"/>
                <a:ea typeface="幼圆" pitchFamily="49" charset="-122"/>
                <a:cs typeface="Times New Roman"/>
              </a:rPr>
              <a:t>算法实现</a:t>
            </a:r>
            <a:endParaRPr lang="zh-CN" altLang="zh-CN" sz="2800" b="1" kern="100" dirty="0">
              <a:latin typeface="幼圆" pitchFamily="49" charset="-122"/>
              <a:ea typeface="幼圆" pitchFamily="49" charset="-122"/>
              <a:cs typeface="Times New Roman"/>
            </a:endParaRPr>
          </a:p>
          <a:p>
            <a:pPr eaLnBrk="1" hangingPunct="1">
              <a:defRPr/>
            </a:pPr>
            <a:endParaRPr lang="en-GB" altLang="zh-CN" sz="2800" b="1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教学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安排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：</a:t>
            </a:r>
            <a:endParaRPr lang="en-GB" altLang="zh-CN" sz="3200" b="1" dirty="0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23528" y="1628800"/>
            <a:ext cx="54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371412" cy="521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三、出栈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Pop(LinkStack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S,  SElemType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e)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LinkStack  p;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if(S==NULL)   return ERROR;   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出栈判空</a:t>
            </a:r>
            <a:endParaRPr lang="zh-CN" altLang="zh-CN" b="1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e = S-&gt; data;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p = S;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S =  S-&gt; next; 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delete p; </a:t>
            </a: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 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  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46" y="4060324"/>
            <a:ext cx="5256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63324"/>
            <a:ext cx="5292000" cy="83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82208" y="4898375"/>
            <a:ext cx="3047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5192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282" y="785794"/>
            <a:ext cx="6424355" cy="498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zh-CN" altLang="en-US" b="1" kern="0" smtClean="0">
                <a:ea typeface="宋体" pitchFamily="2" charset="-122"/>
              </a:rPr>
              <a:t>四</a:t>
            </a:r>
            <a:r>
              <a:rPr lang="zh-CN" altLang="zh-CN" b="1" kern="0" smtClean="0">
                <a:ea typeface="宋体" pitchFamily="2" charset="-122"/>
              </a:rPr>
              <a:t>、读取栈顶元素</a:t>
            </a:r>
            <a:endParaRPr lang="zh-CN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Status</a:t>
            </a:r>
            <a:r>
              <a:rPr lang="en-US" altLang="zh-CN" kern="0" smtClean="0">
                <a:ea typeface="宋体" pitchFamily="2" charset="-122"/>
              </a:rPr>
              <a:t>  GetTop(LinkStack S, </a:t>
            </a: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SElemType &amp;e</a:t>
            </a:r>
            <a:r>
              <a:rPr lang="en-US" altLang="zh-CN" kern="0" smtClean="0">
                <a:ea typeface="宋体" pitchFamily="2" charset="-122"/>
              </a:rPr>
              <a:t>)</a:t>
            </a:r>
            <a:endParaRPr lang="zh-CN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if (S==NULL)    return ERROR;  //</a:t>
            </a:r>
            <a:r>
              <a:rPr lang="zh-CN" altLang="en-US" kern="0" smtClean="0">
                <a:ea typeface="宋体" pitchFamily="2" charset="-122"/>
              </a:rPr>
              <a:t>判空</a:t>
            </a:r>
            <a:endParaRPr lang="en-US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e=S-&gt;data; 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return   OK</a:t>
            </a:r>
            <a:r>
              <a:rPr lang="zh-CN" altLang="en-US" kern="0" smtClean="0">
                <a:ea typeface="宋体" pitchFamily="2" charset="-122"/>
              </a:rPr>
              <a:t>；</a:t>
            </a:r>
            <a:endParaRPr lang="en-US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endParaRPr lang="en-US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SElemType</a:t>
            </a:r>
            <a:r>
              <a:rPr lang="en-US" altLang="zh-CN" kern="0" smtClean="0">
                <a:ea typeface="宋体" pitchFamily="2" charset="-122"/>
              </a:rPr>
              <a:t>  GetTop(LinkStack S)</a:t>
            </a:r>
            <a:endParaRPr lang="zh-CN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if (S!=NULL) 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return S-&gt;data;   //</a:t>
            </a:r>
            <a:r>
              <a:rPr lang="zh-CN" altLang="en-US" kern="0" smtClean="0">
                <a:ea typeface="宋体" pitchFamily="2" charset="-122"/>
              </a:rPr>
              <a:t>栈顶指针不变</a:t>
            </a:r>
            <a:endParaRPr lang="zh-CN" altLang="zh-CN" kern="0" smtClean="0">
              <a:ea typeface="宋体" pitchFamily="2" charset="-122"/>
            </a:endParaRP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</a:p>
          <a:p>
            <a:pPr marL="36000" indent="0">
              <a:spcBef>
                <a:spcPts val="600"/>
              </a:spcBef>
              <a:buFontTx/>
              <a:buNone/>
              <a:defRPr/>
            </a:pPr>
            <a:endParaRPr lang="en-US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zh-CN" altLang="zh-CN" kern="0" dirty="0" smtClean="0">
              <a:ea typeface="宋体" pitchFamily="2" charset="-122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109781" y="3259752"/>
            <a:ext cx="2778128" cy="2842073"/>
            <a:chOff x="4080" y="1122"/>
            <a:chExt cx="1750" cy="1341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5321" y="1122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 栈顶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5376" y="2256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栈底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46"/>
            <p:cNvSpPr>
              <a:spLocks noChangeArrowheads="1"/>
            </p:cNvSpPr>
            <p:nvPr/>
          </p:nvSpPr>
          <p:spPr bwMode="auto">
            <a:xfrm>
              <a:off x="4533" y="2267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4917" y="2271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5088" y="1261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5102" y="1653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50"/>
            <p:cNvSpPr>
              <a:spLocks noChangeShapeType="1"/>
            </p:cNvSpPr>
            <p:nvPr/>
          </p:nvSpPr>
          <p:spPr bwMode="auto">
            <a:xfrm>
              <a:off x="5102" y="1951"/>
              <a:ext cx="0" cy="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4965" y="2283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>
              <a:off x="4291" y="1233"/>
              <a:ext cx="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53"/>
            <p:cNvSpPr txBox="1">
              <a:spLocks noChangeArrowheads="1"/>
            </p:cNvSpPr>
            <p:nvPr/>
          </p:nvSpPr>
          <p:spPr bwMode="auto">
            <a:xfrm>
              <a:off x="4080" y="1159"/>
              <a:ext cx="22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5113" y="2106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192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642918"/>
            <a:ext cx="8676580" cy="244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b="1" kern="0" smtClean="0">
                <a:ea typeface="宋体" pitchFamily="2" charset="-122"/>
              </a:rPr>
              <a:t>五</a:t>
            </a:r>
            <a:r>
              <a:rPr lang="zh-CN" altLang="zh-CN" b="1" kern="0" smtClean="0">
                <a:ea typeface="宋体" pitchFamily="2" charset="-122"/>
              </a:rPr>
              <a:t>、遍历链栈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void StackTraverse(LinkStack S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{ </a:t>
            </a: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LinkStack  p=S;               //p</a:t>
            </a:r>
            <a:r>
              <a:rPr lang="zh-CN" altLang="zh-CN" kern="0" smtClean="0">
                <a:ea typeface="宋体" pitchFamily="2" charset="-122"/>
              </a:rPr>
              <a:t>指向首元结点</a:t>
            </a: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while(p )                          //while(p!=NULL)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{  cout&lt;&lt;p-&gt;data;  p=p-&gt;next;  }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6995" y="3331912"/>
            <a:ext cx="586520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六、链栈长度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（结点个数）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StackLength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LinkStack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S)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</a:t>
            </a: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i=0; 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LinkStack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p=S;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while(p)   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统计结点个数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    {  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i++;  p=p-&gt;next;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return  i;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60000" indent="0">
              <a:spcBef>
                <a:spcPts val="60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877091" y="3493520"/>
            <a:ext cx="2778128" cy="2842073"/>
            <a:chOff x="4080" y="1122"/>
            <a:chExt cx="1750" cy="1341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42"/>
            <p:cNvSpPr txBox="1">
              <a:spLocks noChangeArrowheads="1"/>
            </p:cNvSpPr>
            <p:nvPr/>
          </p:nvSpPr>
          <p:spPr bwMode="auto">
            <a:xfrm>
              <a:off x="5321" y="1122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 栈顶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5376" y="2256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栈底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33" y="2267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917" y="2271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5088" y="1261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5102" y="1653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5102" y="1951"/>
              <a:ext cx="0" cy="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4965" y="2283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291" y="1233"/>
              <a:ext cx="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4080" y="1159"/>
              <a:ext cx="22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1" name="Line 49"/>
            <p:cNvSpPr>
              <a:spLocks noChangeShapeType="1"/>
            </p:cNvSpPr>
            <p:nvPr/>
          </p:nvSpPr>
          <p:spPr bwMode="auto">
            <a:xfrm>
              <a:off x="5113" y="2106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83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20" y="785794"/>
            <a:ext cx="8172524" cy="607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七、链栈判空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条件语句实现：</a:t>
            </a:r>
            <a:endParaRPr lang="en-US" altLang="zh-CN" b="1" kern="0" smtClean="0">
              <a:solidFill>
                <a:srgbClr val="C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StackEmpty(LinkStack S)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if(S==NULL)    return   TRUE ; 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else                  return    FALSE; 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endParaRPr lang="en-US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条件运算实现：</a:t>
            </a:r>
            <a:endParaRPr lang="en-US" altLang="zh-CN" b="1" kern="0" smtClean="0">
              <a:solidFill>
                <a:srgbClr val="C0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StackEmpty(LinkStack S)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return  (S==NULL)  ?  TRUE : FALSE; }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endParaRPr lang="zh-CN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8309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997843"/>
            <a:ext cx="4666542" cy="504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八、清空链栈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ClearStack(LinkStack </a:t>
            </a: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S)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LinkStack q,p=S;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S=NULL;      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while(p)      //</a:t>
            </a:r>
            <a:r>
              <a:rPr lang="zh-CN" altLang="zh-CN" kern="0" smtClean="0">
                <a:ea typeface="宋体" pitchFamily="2" charset="-122"/>
              </a:rPr>
              <a:t>逐个释放结点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{  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q=p-&gt;next; 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delete  p;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p=q;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} </a:t>
            </a: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5204" y="3815077"/>
            <a:ext cx="4607448" cy="816114"/>
            <a:chOff x="3837706" y="5469067"/>
            <a:chExt cx="4607448" cy="816114"/>
          </a:xfrm>
        </p:grpSpPr>
        <p:grpSp>
          <p:nvGrpSpPr>
            <p:cNvPr id="6" name="组合 5"/>
            <p:cNvGrpSpPr/>
            <p:nvPr/>
          </p:nvGrpSpPr>
          <p:grpSpPr>
            <a:xfrm>
              <a:off x="3837706" y="5469067"/>
              <a:ext cx="4607448" cy="470640"/>
              <a:chOff x="1451949" y="5475558"/>
              <a:chExt cx="5624167" cy="47064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451949" y="5475558"/>
                <a:ext cx="1583847" cy="461665"/>
                <a:chOff x="4961661" y="2204864"/>
                <a:chExt cx="1583847" cy="461665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961661" y="2204864"/>
                  <a:ext cx="74551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A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713229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2901251" y="5484533"/>
                <a:ext cx="4174865" cy="461665"/>
                <a:chOff x="4482339" y="2204864"/>
                <a:chExt cx="4174865" cy="46166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5004048" y="2204864"/>
                  <a:ext cx="3653156" cy="461665"/>
                  <a:chOff x="5004048" y="2204864"/>
                  <a:chExt cx="3653156" cy="461665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004048" y="2204864"/>
                    <a:ext cx="890706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B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901628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∧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022386" y="2204864"/>
                    <a:ext cx="808523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C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824925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</a:rPr>
                      <a:t>∧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</a:rPr>
                      <a:t> 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6482386" y="2435696"/>
                  <a:ext cx="540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triangle" w="lg" len="lg"/>
                </a:ln>
                <a:effectLst/>
              </p:spPr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4255387" y="5915849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4951" y="5915849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>
              <a:off x="5604338" y="6101874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rot="16200000">
              <a:off x="3937023" y="6094007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5817423" y="4952551"/>
            <a:ext cx="3002275" cy="818714"/>
            <a:chOff x="5452404" y="5478042"/>
            <a:chExt cx="3002275" cy="818714"/>
          </a:xfrm>
        </p:grpSpPr>
        <p:grpSp>
          <p:nvGrpSpPr>
            <p:cNvPr id="23" name="组合 22"/>
            <p:cNvGrpSpPr/>
            <p:nvPr/>
          </p:nvGrpSpPr>
          <p:grpSpPr>
            <a:xfrm>
              <a:off x="5452404" y="5478042"/>
              <a:ext cx="3002275" cy="461665"/>
              <a:chOff x="5004048" y="2204864"/>
              <a:chExt cx="3664783" cy="46166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004048" y="2204864"/>
                <a:ext cx="3664783" cy="461665"/>
                <a:chOff x="5004048" y="2204864"/>
                <a:chExt cx="3664783" cy="46166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5004048" y="2204864"/>
                  <a:ext cx="890706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B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890001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022386" y="2204864"/>
                  <a:ext cx="808523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C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83655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  <a:t> 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29" name="直接箭头连接符 28"/>
              <p:cNvCxnSpPr/>
              <p:nvPr/>
            </p:nvCxnSpPr>
            <p:spPr>
              <a:xfrm>
                <a:off x="6482386" y="2435696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24" name="TextBox 23"/>
            <p:cNvSpPr txBox="1"/>
            <p:nvPr/>
          </p:nvSpPr>
          <p:spPr>
            <a:xfrm>
              <a:off x="5968487" y="5927424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8051" y="5927424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6200000">
              <a:off x="7317438" y="6113449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 rot="16200000">
              <a:off x="5650123" y="6105582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61192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692150"/>
            <a:ext cx="8712522" cy="561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九、销毁链栈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DestroyStack(LinkStack </a:t>
            </a: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S)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LinkStack  p;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while(S)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{      p=S;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S=S-&gt;next;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delete p; 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}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 smtClean="0"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64151" y="2861220"/>
            <a:ext cx="4616973" cy="816114"/>
            <a:chOff x="3837706" y="5469067"/>
            <a:chExt cx="4616973" cy="816114"/>
          </a:xfrm>
        </p:grpSpPr>
        <p:grpSp>
          <p:nvGrpSpPr>
            <p:cNvPr id="6" name="组合 5"/>
            <p:cNvGrpSpPr/>
            <p:nvPr/>
          </p:nvGrpSpPr>
          <p:grpSpPr>
            <a:xfrm>
              <a:off x="3837706" y="5469067"/>
              <a:ext cx="4616973" cy="470640"/>
              <a:chOff x="1451949" y="5475558"/>
              <a:chExt cx="5635794" cy="47064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451949" y="5475558"/>
                <a:ext cx="1572220" cy="461665"/>
                <a:chOff x="4961661" y="2204864"/>
                <a:chExt cx="1572220" cy="461665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4961661" y="2204864"/>
                  <a:ext cx="745517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A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70160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2901251" y="5484533"/>
                <a:ext cx="4186492" cy="461665"/>
                <a:chOff x="4482339" y="2204864"/>
                <a:chExt cx="4186492" cy="461665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5004048" y="2204864"/>
                  <a:ext cx="3664783" cy="461665"/>
                  <a:chOff x="5004048" y="2204864"/>
                  <a:chExt cx="3664783" cy="461665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004048" y="2204864"/>
                    <a:ext cx="890706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B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878374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∧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022386" y="2204864"/>
                    <a:ext cx="808523" cy="461665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 C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836552" y="2204864"/>
                    <a:ext cx="832279" cy="461665"/>
                  </a:xfrm>
                  <a:prstGeom prst="rect">
                    <a:avLst/>
                  </a:prstGeom>
                  <a:noFill/>
                  <a:ln w="19050">
                    <a:solidFill>
                      <a:srgbClr val="00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rPr>
                      <a:t> </a:t>
                    </a:r>
                    <a:r>
                      <a:rPr kumimoji="0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</a:rPr>
                      <a:t>∧</a:t>
                    </a:r>
                    <a:r>
                      <a:rPr kumimoji="0" lang="en-US" altLang="zh-CN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</a:rPr>
                      <a:t>   </a:t>
                    </a:r>
                    <a:endParaRPr kumimoji="0" lang="zh-CN" alt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cxnSp>
              <p:nvCxnSpPr>
                <p:cNvPr id="14" name="直接箭头连接符 13"/>
                <p:cNvCxnSpPr/>
                <p:nvPr/>
              </p:nvCxnSpPr>
              <p:spPr>
                <a:xfrm>
                  <a:off x="4482339" y="2435696"/>
                  <a:ext cx="540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6482386" y="2435696"/>
                  <a:ext cx="5400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00"/>
                  </a:solidFill>
                  <a:prstDash val="solid"/>
                  <a:headEnd type="none" w="med" len="med"/>
                  <a:tailEnd type="triangle" w="lg" len="lg"/>
                </a:ln>
                <a:effectLst/>
              </p:spPr>
            </p:cxnSp>
          </p:grpSp>
        </p:grpSp>
        <p:sp>
          <p:nvSpPr>
            <p:cNvPr id="7" name="TextBox 6"/>
            <p:cNvSpPr txBox="1"/>
            <p:nvPr/>
          </p:nvSpPr>
          <p:spPr>
            <a:xfrm>
              <a:off x="4255387" y="5915849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4951" y="5915849"/>
              <a:ext cx="20518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S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>
              <a:off x="5604338" y="6101874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>
            <a:xfrm rot="16200000">
              <a:off x="3937023" y="6094007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5547607" y="4224163"/>
            <a:ext cx="3002275" cy="818714"/>
            <a:chOff x="5452404" y="5478042"/>
            <a:chExt cx="3002275" cy="818714"/>
          </a:xfrm>
        </p:grpSpPr>
        <p:grpSp>
          <p:nvGrpSpPr>
            <p:cNvPr id="23" name="组合 22"/>
            <p:cNvGrpSpPr/>
            <p:nvPr/>
          </p:nvGrpSpPr>
          <p:grpSpPr>
            <a:xfrm>
              <a:off x="5452404" y="5478042"/>
              <a:ext cx="3002275" cy="461665"/>
              <a:chOff x="5004048" y="2204864"/>
              <a:chExt cx="3664783" cy="46166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004048" y="2204864"/>
                <a:ext cx="3664783" cy="461665"/>
                <a:chOff x="5004048" y="2204864"/>
                <a:chExt cx="3664783" cy="461665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5004048" y="2204864"/>
                  <a:ext cx="890706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B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5878374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022386" y="2204864"/>
                  <a:ext cx="808523" cy="461665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 C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836552" y="2204864"/>
                  <a:ext cx="832279" cy="461665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 </a:t>
                  </a:r>
                  <a:r>
                    <a:rPr kumimoji="0" lang="zh-CN" alt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  <a:t>∧</a:t>
                  </a:r>
                  <a:r>
                    <a:rPr kumimoji="0" lang="en-US" altLang="zh-CN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rPr>
                    <a:t>   </a:t>
                  </a:r>
                  <a:endPara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29" name="直接箭头连接符 28"/>
              <p:cNvCxnSpPr/>
              <p:nvPr/>
            </p:nvCxnSpPr>
            <p:spPr>
              <a:xfrm>
                <a:off x="6482386" y="2435696"/>
                <a:ext cx="54000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24" name="TextBox 23"/>
            <p:cNvSpPr txBox="1"/>
            <p:nvPr/>
          </p:nvSpPr>
          <p:spPr>
            <a:xfrm>
              <a:off x="5968487" y="5927424"/>
              <a:ext cx="1715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98051" y="5927424"/>
              <a:ext cx="20518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S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6200000">
              <a:off x="7317438" y="6113449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 rot="16200000">
              <a:off x="5650123" y="6105582"/>
              <a:ext cx="360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261192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977515"/>
            <a:ext cx="8604572" cy="57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3.2.1  数制转换</a:t>
            </a:r>
          </a:p>
          <a:p>
            <a:pPr marL="0" indent="0"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endParaRPr lang="en-GB" altLang="zh-CN" sz="2000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9714" y="1628800"/>
            <a:ext cx="860457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十进制整数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转换为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d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进制数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二、八、十六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进制等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用栈实现。</a:t>
            </a:r>
            <a:endParaRPr lang="en-US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算法思想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  <a:endParaRPr lang="zh-CN" altLang="zh-CN" sz="2000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    N=( N div d )×d + N mod d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其中，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div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为整除运算，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mod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为求余运算。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例如：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(1348)</a:t>
            </a:r>
            <a:r>
              <a:rPr lang="en-US" altLang="zh-CN" sz="2000" baseline="-25000" dirty="0" smtClean="0">
                <a:solidFill>
                  <a:srgbClr val="000000"/>
                </a:solidFill>
                <a:ea typeface="宋体" pitchFamily="2" charset="-122"/>
              </a:rPr>
              <a:t>10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= (2504)</a:t>
            </a:r>
            <a:r>
              <a:rPr lang="en-US" altLang="zh-CN" sz="2000" baseline="-25000" dirty="0" smtClean="0">
                <a:solidFill>
                  <a:srgbClr val="000000"/>
                </a:solidFill>
                <a:ea typeface="宋体" pitchFamily="2" charset="-122"/>
              </a:rPr>
              <a:t>8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，运算过程如下：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N         </a:t>
            </a:r>
            <a:r>
              <a:rPr lang="en-US" altLang="zh-CN" sz="2000" dirty="0" err="1" smtClean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div 8         N mod 8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1348        168               4  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低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位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入栈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168           21                0              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入栈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21            2                  5              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入栈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2              0                  2  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高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位</a:t>
            </a:r>
            <a:r>
              <a:rPr lang="en-US" altLang="zh-CN" sz="20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入栈</a:t>
            </a:r>
            <a:endParaRPr lang="zh-CN" altLang="zh-CN" sz="200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出栈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</a:rPr>
              <a:t>顺序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2  5  0  4</a:t>
            </a:r>
            <a:endParaRPr lang="en-GB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352532" y="3242766"/>
            <a:ext cx="1968502" cy="2835714"/>
            <a:chOff x="4040" y="1129"/>
            <a:chExt cx="1240" cy="1338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4040" y="2278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栈底</a:t>
              </a:r>
              <a:endPara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46"/>
            <p:cNvSpPr>
              <a:spLocks noChangeArrowheads="1"/>
            </p:cNvSpPr>
            <p:nvPr/>
          </p:nvSpPr>
          <p:spPr bwMode="auto">
            <a:xfrm>
              <a:off x="4498" y="2267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4889" y="2271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5088" y="1261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5102" y="1653"/>
              <a:ext cx="0" cy="2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4937" y="2293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>
              <a:off x="4291" y="1233"/>
              <a:ext cx="2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4080" y="1159"/>
              <a:ext cx="22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19" name="Line 49"/>
            <p:cNvSpPr>
              <a:spLocks noChangeShapeType="1"/>
            </p:cNvSpPr>
            <p:nvPr/>
          </p:nvSpPr>
          <p:spPr bwMode="auto">
            <a:xfrm>
              <a:off x="5113" y="2106"/>
              <a:ext cx="0" cy="1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4494" y="1908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>
              <a:off x="4878" y="190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4580" y="2268"/>
              <a:ext cx="2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4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Text Box 51"/>
            <p:cNvSpPr txBox="1">
              <a:spLocks noChangeArrowheads="1"/>
            </p:cNvSpPr>
            <p:nvPr/>
          </p:nvSpPr>
          <p:spPr bwMode="auto">
            <a:xfrm>
              <a:off x="4564" y="1919"/>
              <a:ext cx="2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0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4564" y="1519"/>
              <a:ext cx="2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5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Text Box 51"/>
            <p:cNvSpPr txBox="1">
              <a:spLocks noChangeArrowheads="1"/>
            </p:cNvSpPr>
            <p:nvPr/>
          </p:nvSpPr>
          <p:spPr bwMode="auto">
            <a:xfrm>
              <a:off x="4564" y="1129"/>
              <a:ext cx="2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192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959594"/>
            <a:ext cx="8244532" cy="513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void conversion(int  N , int  d)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SqStack  S ;    SElemType e;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InitStack(S);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while  (N&gt;0)    //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while  (N)</a:t>
            </a:r>
            <a:r>
              <a:rPr lang="en-US" altLang="zh-CN" kern="0" smtClean="0">
                <a:ea typeface="宋体" pitchFamily="2" charset="-122"/>
              </a:rPr>
              <a:t>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{   Push(S, N%d);    N=N/d;  }     //</a:t>
            </a:r>
            <a:r>
              <a:rPr lang="zh-CN" altLang="zh-CN" kern="0" smtClean="0">
                <a:ea typeface="宋体" pitchFamily="2" charset="-122"/>
              </a:rPr>
              <a:t>余数</a:t>
            </a:r>
            <a:r>
              <a:rPr lang="zh-CN" altLang="en-US" kern="0" smtClean="0">
                <a:ea typeface="宋体" pitchFamily="2" charset="-122"/>
              </a:rPr>
              <a:t>入</a:t>
            </a:r>
            <a:r>
              <a:rPr lang="zh-CN" altLang="zh-CN" kern="0" smtClean="0">
                <a:ea typeface="宋体" pitchFamily="2" charset="-122"/>
              </a:rPr>
              <a:t>栈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while (S.top != S.base)                   //</a:t>
            </a:r>
            <a:r>
              <a:rPr lang="zh-CN" altLang="en-US" kern="0" smtClean="0">
                <a:ea typeface="宋体" pitchFamily="2" charset="-122"/>
              </a:rPr>
              <a:t>判</a:t>
            </a:r>
            <a:r>
              <a:rPr lang="zh-CN" altLang="zh-CN" kern="0" smtClean="0">
                <a:ea typeface="宋体" pitchFamily="2" charset="-122"/>
              </a:rPr>
              <a:t>空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{   Pop(S, e);   cout&lt;&lt;e;  }            //</a:t>
            </a:r>
            <a:r>
              <a:rPr lang="zh-CN" altLang="zh-CN" kern="0" smtClean="0">
                <a:ea typeface="宋体" pitchFamily="2" charset="-122"/>
              </a:rPr>
              <a:t>出栈</a:t>
            </a:r>
            <a:r>
              <a:rPr lang="zh-CN" altLang="en-US" kern="0" smtClean="0">
                <a:ea typeface="宋体" pitchFamily="2" charset="-122"/>
              </a:rPr>
              <a:t>，</a:t>
            </a:r>
            <a:r>
              <a:rPr lang="zh-CN" altLang="zh-CN" kern="0" smtClean="0">
                <a:ea typeface="宋体" pitchFamily="2" charset="-122"/>
              </a:rPr>
              <a:t>输出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}//conversion</a:t>
            </a:r>
            <a:endParaRPr lang="en-GB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0991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3.2.2  括号匹配</a:t>
            </a:r>
            <a:endParaRPr lang="zh-CN" altLang="zh-CN" sz="2800" b="1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6435" y="1484785"/>
            <a:ext cx="8676045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【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问题描述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】    </a:t>
            </a: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在文字处理软件或编译程序中，常常需要检查一个字符串或一个表达式中的括号是否匹配。</a:t>
            </a: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           {  [   (       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)   ]  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(  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  [  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]    }</a:t>
            </a:r>
            <a:endParaRPr lang="zh-CN" altLang="zh-CN" b="1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 【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匹配思想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(1)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在程序中设置一个栈，从左至右扫描字符串或表达式。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可以从键盘输入字符串或表达式，或读取文件中的字符串。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(2)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在扫描过程中，遇到左括号，入栈保存；遇到右括号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与栈顶元素比较，相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同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则匹配。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ts val="39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(3)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若匹配成功，继续向后扫描；匹配失败，则返回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FALSE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。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0991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961260"/>
            <a:ext cx="8252775" cy="578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US" altLang="zh-CN" sz="2000" b="1" kern="0" smtClean="0">
                <a:ea typeface="宋体" pitchFamily="2" charset="-122"/>
              </a:rPr>
              <a:t>【</a:t>
            </a:r>
            <a:r>
              <a:rPr lang="zh-CN" altLang="en-US" sz="2000" b="1" kern="0" smtClean="0">
                <a:ea typeface="宋体" pitchFamily="2" charset="-122"/>
              </a:rPr>
              <a:t>算法描述</a:t>
            </a:r>
            <a:r>
              <a:rPr lang="en-US" altLang="zh-CN" sz="2000" b="1" kern="0" smtClean="0">
                <a:ea typeface="宋体" pitchFamily="2" charset="-122"/>
              </a:rPr>
              <a:t>】    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int  BracketMatch( SqStack S )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{   SElemType    ch, x;   int  flag=1;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</a:t>
            </a:r>
            <a:r>
              <a:rPr lang="en-US" altLang="zh-CN" sz="2000" kern="0" smtClean="0">
                <a:ea typeface="宋体" pitchFamily="2" charset="-122"/>
              </a:rPr>
              <a:t>cout&lt;&lt;"</a:t>
            </a:r>
            <a:r>
              <a:rPr lang="zh-CN" altLang="en-US" sz="2000" kern="0" smtClean="0">
                <a:ea typeface="宋体" pitchFamily="2" charset="-122"/>
              </a:rPr>
              <a:t>输入括号字符串</a:t>
            </a:r>
            <a:r>
              <a:rPr lang="en-US" altLang="zh-CN" sz="2000" kern="0" smtClean="0">
                <a:ea typeface="宋体" pitchFamily="2" charset="-122"/>
              </a:rPr>
              <a:t>:";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 </a:t>
            </a:r>
            <a:r>
              <a:rPr lang="en-GB" altLang="zh-CN" sz="2000" kern="0" smtClean="0">
                <a:ea typeface="宋体" pitchFamily="2" charset="-122"/>
              </a:rPr>
              <a:t>while( (ch=getchar()) != '\n' )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{    switch(ch)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	      {  case  ' (':           </a:t>
            </a:r>
            <a:r>
              <a:rPr lang="en-US" altLang="zh-CN" sz="2000" b="1" kern="0" smtClean="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2000" b="1" kern="0" smtClean="0">
                <a:solidFill>
                  <a:srgbClr val="0070C0"/>
                </a:solidFill>
                <a:ea typeface="宋体" pitchFamily="2" charset="-122"/>
              </a:rPr>
              <a:t>左括号入栈</a:t>
            </a:r>
            <a:endParaRPr lang="en-GB" altLang="zh-CN" sz="2000" b="1" kern="0" smtClean="0">
              <a:solidFill>
                <a:srgbClr val="0070C0"/>
              </a:solidFill>
              <a:ea typeface="宋体" pitchFamily="2" charset="-122"/>
            </a:endParaRP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	         case  '[':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        case  '{':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                  Push(S, ch);    break; 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	</a:t>
            </a:r>
            <a:r>
              <a:rPr lang="zh-CN" altLang="en-US" sz="2000" kern="0" smtClean="0">
                <a:ea typeface="宋体" pitchFamily="2" charset="-122"/>
              </a:rPr>
              <a:t>         </a:t>
            </a:r>
            <a:r>
              <a:rPr lang="en-GB" altLang="zh-CN" sz="2000" kern="0" smtClean="0">
                <a:ea typeface="宋体" pitchFamily="2" charset="-122"/>
              </a:rPr>
              <a:t>case  ') ':             </a:t>
            </a:r>
            <a:r>
              <a:rPr lang="en-US" altLang="zh-CN" sz="2000" b="1" kern="0" smtClean="0">
                <a:solidFill>
                  <a:srgbClr val="0070C0"/>
                </a:solidFill>
                <a:ea typeface="宋体" pitchFamily="2" charset="-122"/>
              </a:rPr>
              <a:t>//</a:t>
            </a:r>
            <a:r>
              <a:rPr lang="zh-CN" altLang="en-US" sz="2000" b="1" kern="0" smtClean="0">
                <a:solidFill>
                  <a:srgbClr val="0070C0"/>
                </a:solidFill>
                <a:ea typeface="宋体" pitchFamily="2" charset="-122"/>
              </a:rPr>
              <a:t>右括号出栈</a:t>
            </a:r>
            <a:endParaRPr lang="en-GB" altLang="zh-CN" sz="2000" b="1" kern="0" smtClean="0">
              <a:solidFill>
                <a:srgbClr val="0070C0"/>
              </a:solidFill>
              <a:ea typeface="宋体" pitchFamily="2" charset="-122"/>
            </a:endParaRP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                 GetTop(S,x);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                 if( </a:t>
            </a:r>
            <a:r>
              <a:rPr lang="en-GB" altLang="zh-CN" sz="2000" kern="0" smtClean="0">
                <a:solidFill>
                  <a:srgbClr val="FF0000"/>
                </a:solidFill>
                <a:ea typeface="宋体" pitchFamily="2" charset="-122"/>
              </a:rPr>
              <a:t>x=='('  </a:t>
            </a:r>
            <a:r>
              <a:rPr lang="en-GB" altLang="zh-CN" sz="2000" kern="0" smtClean="0">
                <a:ea typeface="宋体" pitchFamily="2" charset="-122"/>
              </a:rPr>
              <a:t>)     Pop(S,x); 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                     else              flag=0; 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sz="2000" kern="0" smtClean="0">
                <a:ea typeface="宋体" pitchFamily="2" charset="-122"/>
              </a:rPr>
              <a:t>	                  break;</a:t>
            </a:r>
          </a:p>
          <a:p>
            <a:pPr marL="180000" eaLnBrk="1" hangingPunct="1">
              <a:spcBef>
                <a:spcPts val="600"/>
              </a:spcBef>
              <a:buFontTx/>
              <a:buNone/>
            </a:pPr>
            <a:r>
              <a:rPr lang="en-GB" altLang="zh-CN" kern="0" smtClean="0">
                <a:ea typeface="宋体" pitchFamily="2" charset="-122"/>
              </a:rPr>
              <a:t>		</a:t>
            </a:r>
            <a:endParaRPr lang="en-GB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0099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内容概览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68375"/>
            <a:ext cx="8437563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93370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8928100" cy="582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case  ']':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       GetTop(S,x);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       if (</a:t>
            </a:r>
            <a:r>
              <a:rPr lang="en-GB" altLang="zh-CN" sz="2000" kern="0" smtClean="0">
                <a:solidFill>
                  <a:srgbClr val="FF0000"/>
                </a:solidFill>
                <a:ea typeface="宋体" pitchFamily="2" charset="-122"/>
              </a:rPr>
              <a:t>x=='['</a:t>
            </a:r>
            <a:r>
              <a:rPr lang="en-GB" altLang="zh-CN" sz="2000" kern="0" smtClean="0">
                <a:ea typeface="宋体" pitchFamily="2" charset="-122"/>
              </a:rPr>
              <a:t>)   Pop(S,x); 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	            else          flag=0;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	            break;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case  '}':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       GetTop(S,x);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        if (</a:t>
            </a:r>
            <a:r>
              <a:rPr lang="en-GB" altLang="zh-CN" sz="2000" kern="0" smtClean="0">
                <a:solidFill>
                  <a:srgbClr val="FF0000"/>
                </a:solidFill>
                <a:ea typeface="宋体" pitchFamily="2" charset="-122"/>
              </a:rPr>
              <a:t>x=='{'</a:t>
            </a:r>
            <a:r>
              <a:rPr lang="en-GB" altLang="zh-CN" sz="2000" kern="0" smtClean="0">
                <a:ea typeface="宋体" pitchFamily="2" charset="-122"/>
              </a:rPr>
              <a:t>)      Pop(S,x);  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          else             flag=0; 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	             break;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    }//</a:t>
            </a:r>
            <a:r>
              <a:rPr lang="en-US" altLang="zh-CN" sz="2000" kern="0" smtClean="0">
                <a:ea typeface="宋体" pitchFamily="2" charset="-122"/>
              </a:rPr>
              <a:t>switch</a:t>
            </a:r>
            <a:endParaRPr lang="en-GB" altLang="zh-CN" sz="2000" kern="0" smtClean="0">
              <a:ea typeface="宋体" pitchFamily="2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 }//while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   </a:t>
            </a:r>
            <a:r>
              <a:rPr lang="en-GB" altLang="zh-CN" sz="2000" kern="0" spc="-100" smtClean="0">
                <a:ea typeface="宋体" pitchFamily="2" charset="-122"/>
              </a:rPr>
              <a:t>if(S.top == S.base  &amp;&amp;  flag )     return  </a:t>
            </a:r>
            <a:r>
              <a:rPr lang="en-GB" altLang="zh-CN" sz="2000" kern="0" spc="-200" smtClean="0">
                <a:ea typeface="宋体" pitchFamily="2" charset="-122"/>
              </a:rPr>
              <a:t>TRUE;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pc="-100" smtClean="0">
                <a:ea typeface="宋体" pitchFamily="2" charset="-122"/>
              </a:rPr>
              <a:t>     else                                              return  FALSE;  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GB" altLang="zh-CN" sz="2000" kern="0" smtClean="0">
                <a:ea typeface="宋体" pitchFamily="2" charset="-122"/>
              </a:rPr>
              <a:t>}</a:t>
            </a:r>
            <a:endParaRPr lang="en-GB" altLang="zh-CN" sz="2000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3.2.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表达式求值（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一般了解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）</a:t>
            </a:r>
            <a:endParaRPr lang="zh-CN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528" y="357621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表达式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723828" y="1461415"/>
            <a:ext cx="2895600" cy="1285875"/>
            <a:chOff x="4224" y="480"/>
            <a:chExt cx="1824" cy="8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60" y="48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常数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560" y="960"/>
              <a:ext cx="14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变量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4224" y="672"/>
              <a:ext cx="28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224" y="960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618928" y="1749002"/>
            <a:ext cx="4953000" cy="4305300"/>
            <a:chOff x="1056" y="769"/>
            <a:chExt cx="3120" cy="2712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056" y="1008"/>
              <a:ext cx="768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24" y="769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操作数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(operand)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728" y="1968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运算符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(operator)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56" y="211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728" y="3154"/>
              <a:ext cx="20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界限符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(delimiter)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056" y="2256"/>
              <a:ext cx="672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678303" y="3207090"/>
            <a:ext cx="3200400" cy="1585913"/>
            <a:chOff x="4080" y="1680"/>
            <a:chExt cx="2016" cy="999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168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算术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4608" y="201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逻辑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608" y="2352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关系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4080" y="1872"/>
              <a:ext cx="48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080" y="216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4080" y="2256"/>
              <a:ext cx="48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5885128" y="5252615"/>
            <a:ext cx="3048000" cy="1128713"/>
            <a:chOff x="3504" y="3024"/>
            <a:chExt cx="1920" cy="711"/>
          </a:xfrm>
        </p:grpSpPr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936" y="3024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括号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3936" y="3408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结束符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3504" y="3216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504" y="3456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1640" y="2708920"/>
            <a:ext cx="4896321" cy="154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ct val="0"/>
              </a:spcBef>
            </a:pPr>
            <a:r>
              <a:rPr lang="en-US" altLang="zh-CN" kern="0" smtClean="0">
                <a:latin typeface="幼圆" pitchFamily="49" charset="-122"/>
                <a:ea typeface="幼圆" pitchFamily="49" charset="-122"/>
              </a:rPr>
              <a:t>(1) </a:t>
            </a:r>
            <a:r>
              <a:rPr lang="zh-CN" altLang="en-US" kern="0" smtClean="0">
                <a:latin typeface="幼圆" pitchFamily="49" charset="-122"/>
                <a:ea typeface="幼圆" pitchFamily="49" charset="-122"/>
              </a:rPr>
              <a:t>先乘除</a:t>
            </a:r>
            <a:r>
              <a:rPr lang="en-US" altLang="zh-CN" kern="0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kern="0" smtClean="0">
                <a:latin typeface="幼圆" pitchFamily="49" charset="-122"/>
                <a:ea typeface="幼圆" pitchFamily="49" charset="-122"/>
              </a:rPr>
              <a:t>后加减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</a:pPr>
            <a:r>
              <a:rPr lang="en-US" altLang="zh-CN" kern="0" smtClean="0">
                <a:latin typeface="幼圆" pitchFamily="49" charset="-122"/>
                <a:ea typeface="幼圆" pitchFamily="49" charset="-122"/>
              </a:rPr>
              <a:t>(2) </a:t>
            </a:r>
            <a:r>
              <a:rPr lang="zh-CN" altLang="en-US" kern="0" smtClean="0">
                <a:latin typeface="幼圆" pitchFamily="49" charset="-122"/>
                <a:ea typeface="幼圆" pitchFamily="49" charset="-122"/>
              </a:rPr>
              <a:t>从左算到右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</a:pPr>
            <a:r>
              <a:rPr lang="en-US" altLang="zh-CN" kern="0" smtClean="0">
                <a:latin typeface="幼圆" pitchFamily="49" charset="-122"/>
                <a:ea typeface="幼圆" pitchFamily="49" charset="-122"/>
              </a:rPr>
              <a:t>(3) </a:t>
            </a:r>
            <a:r>
              <a:rPr lang="zh-CN" altLang="en-US" kern="0" smtClean="0">
                <a:latin typeface="幼圆" pitchFamily="49" charset="-122"/>
                <a:ea typeface="幼圆" pitchFamily="49" charset="-122"/>
              </a:rPr>
              <a:t>先括号内</a:t>
            </a:r>
            <a:r>
              <a:rPr lang="en-US" altLang="zh-CN" kern="0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kern="0" smtClean="0">
                <a:latin typeface="幼圆" pitchFamily="49" charset="-122"/>
                <a:ea typeface="幼圆" pitchFamily="49" charset="-122"/>
              </a:rPr>
              <a:t>后括号外</a:t>
            </a:r>
            <a:endParaRPr lang="zh-CN" altLang="en-US" kern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950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3.2.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表达式求值</a:t>
            </a:r>
            <a:endParaRPr lang="zh-CN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453678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 为了简洁起见，只讨论算术表达式的求值问题，且假定算法表达式只包含四种运算：加、减、乘、除。运算规则：</a:t>
            </a:r>
            <a:endParaRPr lang="en-US" altLang="zh-CN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4000"/>
              </a:lnSpc>
            </a:pPr>
            <a:endParaRPr lang="zh-CN" altLang="en-US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9120"/>
            <a:ext cx="8208912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任意两个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算符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相继出现的优先关系：</a:t>
            </a:r>
            <a:endParaRPr lang="en-US" altLang="zh-CN" sz="2400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 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 &lt; </a:t>
            </a:r>
            <a:r>
              <a:rPr lang="el-GR" altLang="zh-CN" sz="2400" dirty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 :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优先权低于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endParaRPr lang="en-US" altLang="zh-CN" sz="2400" dirty="0" smtClean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 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= </a:t>
            </a:r>
            <a:r>
              <a:rPr lang="el-GR" altLang="zh-CN" sz="2400" dirty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: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优先权等于</a:t>
            </a:r>
            <a:r>
              <a:rPr lang="el-GR" altLang="zh-CN" sz="2400" dirty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 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 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&gt; </a:t>
            </a:r>
            <a:r>
              <a:rPr lang="el-GR" altLang="zh-CN" sz="2400" dirty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 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:   </a:t>
            </a:r>
            <a:r>
              <a:rPr lang="el-GR" altLang="zh-CN" sz="2400" dirty="0" smtClean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优先权高于</a:t>
            </a:r>
            <a:r>
              <a:rPr lang="el-GR" altLang="zh-CN" sz="2400" dirty="0">
                <a:solidFill>
                  <a:srgbClr val="000000"/>
                </a:solidFill>
                <a:latin typeface="Arial"/>
                <a:ea typeface="幼圆" pitchFamily="49" charset="-122"/>
                <a:cs typeface="Arial"/>
              </a:rPr>
              <a:t>θ 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08883"/>
              </p:ext>
            </p:extLst>
          </p:nvPr>
        </p:nvGraphicFramePr>
        <p:xfrm>
          <a:off x="357188" y="2033736"/>
          <a:ext cx="8534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3" imgW="6967800" imgH="3789000" progId="">
                  <p:embed/>
                </p:oleObj>
              </mc:Choice>
              <mc:Fallback>
                <p:oleObj name="VISIO" r:id="rId3" imgW="6967800" imgH="3789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033736"/>
                        <a:ext cx="8534400" cy="441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85988" y="2910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252788" y="29481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243388" y="2910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233988" y="2910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224588" y="2910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910388" y="29481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748588" y="29481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185988" y="3481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252788" y="3481536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319588" y="3481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233988" y="3481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224588" y="3481536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910388" y="3481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748588" y="3481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2185988" y="40149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252788" y="4014936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319588" y="40149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233988" y="40149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6224588" y="39768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6910388" y="40149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748588" y="40149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185988" y="44721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252788" y="44721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319588" y="4434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233988" y="4434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6224588" y="4434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910388" y="44340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7748588" y="44721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185988" y="4929336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52788" y="4929336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319588" y="48912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5233988" y="48912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6224588" y="48912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6910388" y="48912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2185988" y="5386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3252788" y="5386536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319588" y="53484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5233988" y="53484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6224588" y="53484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6910388" y="53484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748588" y="53865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2185988" y="58818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252788" y="5919936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4319588" y="58818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5233988" y="58818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6224588" y="5881836"/>
            <a:ext cx="36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7748588" y="5919936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7030A0"/>
                </a:solidFill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748588" y="48912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910388" y="58056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2034774" y="1495164"/>
            <a:ext cx="5302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表</a:t>
            </a:r>
            <a:r>
              <a:rPr lang="en-US" altLang="zh-CN" b="0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3.1</a:t>
            </a:r>
            <a:r>
              <a:rPr lang="zh-CN" altLang="en-US" b="0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　算符间的优先关系</a:t>
            </a: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07950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3.2.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表达式求值</a:t>
            </a:r>
            <a:endParaRPr lang="zh-CN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3.2.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表达式求值</a:t>
            </a:r>
            <a:endParaRPr lang="zh-CN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950" y="1397241"/>
            <a:ext cx="3775075" cy="447583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【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算法步骤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】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603" y="2295600"/>
            <a:ext cx="8065591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① 初始化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栈，将表达式起始符“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压入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栈。</a:t>
            </a:r>
          </a:p>
          <a:p>
            <a:pPr marL="0" marR="0" lvl="0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② 扫描表达式，读入第一个字符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，如果表达式没有扫描完毕至“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的栈顶元素不为“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时，则循环执行以下操作：</a:t>
            </a:r>
          </a:p>
          <a:p>
            <a:pPr marL="0" marR="0" lvl="1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不是运算符，则压入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栈，读入下一字符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</a:p>
          <a:p>
            <a:pPr marL="0" marR="0" lvl="1" indent="180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是运算符，则根据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的栈顶元素和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的优先级比较结果，做不同的处理：</a:t>
            </a:r>
          </a:p>
          <a:p>
            <a:pPr marL="0" marR="0" lvl="2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若是小于，则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压入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栈，读入下一字符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；</a:t>
            </a:r>
          </a:p>
          <a:p>
            <a:pPr marL="0" marR="0" lvl="2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若是大于，则弹出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栈顶的运算符，从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栈弹出两个数，进行相应运算，结果压入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栈；</a:t>
            </a:r>
          </a:p>
          <a:p>
            <a:pPr marL="0" marR="0" lvl="2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若是等于，则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的栈顶元素是“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且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是“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，这时弹出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OPTR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栈顶的“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(”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，相当于括号匹配成功，然后读入下一字符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。</a:t>
            </a:r>
          </a:p>
          <a:p>
            <a:pPr marL="0" marR="0" lvl="0" indent="2540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③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栈顶元素即为表达式求值结果，返回此元素。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8500" y="1847599"/>
            <a:ext cx="8029525" cy="4619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设定两栈 ：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OPND-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操作数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或运算结果　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OPTR-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运算符</a:t>
            </a:r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的应用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63278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算法描述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】</a:t>
            </a:r>
            <a:endParaRPr lang="zh-CN" altLang="zh-CN" sz="20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242156" y="1419631"/>
            <a:ext cx="8659688" cy="517064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OperandType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EvaluateExpression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{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InitStack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(OPTR);  Push (OPTR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'#') 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InitStack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(OPND);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 );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while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!= '#' ||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(OPTR)! =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'#')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{  if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(!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){Push(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OPND,ch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();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}  //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不是运算符则进栈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else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switch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Precede(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(OPTR),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))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比较优先权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{  case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'&lt;' :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当前字符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压入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栈，读入下一字符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Push(OPTR,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();  break;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case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'&gt;' :    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弹出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栈顶的运算符运算，并将运算结果入栈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Pop(OPTR, theta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Pop(OPND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b);  Pop(OPND, a);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Push(OPND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Operate(a, theta, b)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break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case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'=' :    //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脱括号并接收下一字符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Pop(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OPTR,x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 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();   break;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} // switch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} // while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return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(OPND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2820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栈的应用</a:t>
            </a:r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9750" y="1556792"/>
            <a:ext cx="8153400" cy="466725"/>
            <a:chOff x="340" y="494"/>
            <a:chExt cx="5136" cy="294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OPTR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588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OPND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读入字符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主要操作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539750" y="2125117"/>
            <a:ext cx="8153400" cy="466725"/>
            <a:chOff x="340" y="1022"/>
            <a:chExt cx="5136" cy="294"/>
          </a:xfrm>
        </p:grpSpPr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3*(7-2)#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Push(opnd,’3’)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588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539750" y="2582317"/>
            <a:ext cx="8153400" cy="466725"/>
            <a:chOff x="340" y="1310"/>
            <a:chExt cx="5136" cy="294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*(7-2)#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588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340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Push(optr,’*’)</a:t>
              </a:r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39750" y="3039517"/>
            <a:ext cx="8153400" cy="466725"/>
            <a:chOff x="340" y="1598"/>
            <a:chExt cx="5136" cy="294"/>
          </a:xfrm>
        </p:grpSpPr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340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1588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(7-2)#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Push(optr,’(’)</a:t>
              </a: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39750" y="3496717"/>
            <a:ext cx="8153400" cy="466725"/>
            <a:chOff x="340" y="1886"/>
            <a:chExt cx="5136" cy="294"/>
          </a:xfrm>
        </p:grpSpPr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340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#,*,(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1588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7-2)#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Push(opnd,’7’)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539750" y="3953917"/>
            <a:ext cx="8153400" cy="466725"/>
            <a:chOff x="340" y="2174"/>
            <a:chExt cx="5136" cy="294"/>
          </a:xfrm>
        </p:grpSpPr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340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#,*,(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1588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3,7</a:t>
              </a: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-2)#</a:t>
              </a:r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>
              <a:off x="4180" y="217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Push(optr,’-’)</a:t>
              </a:r>
            </a:p>
          </p:txBody>
        </p:sp>
      </p:grp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539750" y="4411117"/>
            <a:ext cx="8153400" cy="466725"/>
            <a:chOff x="340" y="2462"/>
            <a:chExt cx="5136" cy="294"/>
          </a:xfrm>
        </p:grpSpPr>
        <p:sp>
          <p:nvSpPr>
            <p:cNvPr id="35" name="Text Box 41"/>
            <p:cNvSpPr txBox="1">
              <a:spLocks noChangeArrowheads="1"/>
            </p:cNvSpPr>
            <p:nvPr/>
          </p:nvSpPr>
          <p:spPr bwMode="auto">
            <a:xfrm>
              <a:off x="340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－</a:t>
              </a: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588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3,7</a:t>
              </a:r>
            </a:p>
          </p:txBody>
        </p:sp>
        <p:sp>
          <p:nvSpPr>
            <p:cNvPr id="37" name="Text Box 43"/>
            <p:cNvSpPr txBox="1">
              <a:spLocks noChangeArrowheads="1"/>
            </p:cNvSpPr>
            <p:nvPr/>
          </p:nvSpPr>
          <p:spPr bwMode="auto">
            <a:xfrm>
              <a:off x="2884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2)#</a:t>
              </a:r>
            </a:p>
          </p:txBody>
        </p:sp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4180" y="246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Push(opnd,’2’)</a:t>
              </a:r>
            </a:p>
          </p:txBody>
        </p:sp>
      </p:grp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539750" y="4858792"/>
            <a:ext cx="8153400" cy="476250"/>
            <a:chOff x="340" y="2744"/>
            <a:chExt cx="5136" cy="300"/>
          </a:xfrm>
        </p:grpSpPr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340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－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588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3,7,2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2884" y="274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)#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4180" y="275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Operate(7-2)</a:t>
              </a:r>
            </a:p>
          </p:txBody>
        </p:sp>
      </p:grpSp>
      <p:grpSp>
        <p:nvGrpSpPr>
          <p:cNvPr id="44" name="Group 50"/>
          <p:cNvGrpSpPr>
            <a:grpSpLocks/>
          </p:cNvGrpSpPr>
          <p:nvPr/>
        </p:nvGrpSpPr>
        <p:grpSpPr bwMode="auto">
          <a:xfrm>
            <a:off x="539750" y="5325517"/>
            <a:ext cx="8153400" cy="466725"/>
            <a:chOff x="340" y="3038"/>
            <a:chExt cx="5136" cy="294"/>
          </a:xfrm>
        </p:grpSpPr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340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#,*,(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1588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3,5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2884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)#</a:t>
              </a: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180" y="303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Pop(optr)</a:t>
              </a:r>
            </a:p>
          </p:txBody>
        </p:sp>
      </p:grpSp>
      <p:grpSp>
        <p:nvGrpSpPr>
          <p:cNvPr id="49" name="Group 55"/>
          <p:cNvGrpSpPr>
            <a:grpSpLocks/>
          </p:cNvGrpSpPr>
          <p:nvPr/>
        </p:nvGrpSpPr>
        <p:grpSpPr bwMode="auto">
          <a:xfrm>
            <a:off x="539750" y="5782717"/>
            <a:ext cx="8153400" cy="466725"/>
            <a:chOff x="340" y="3326"/>
            <a:chExt cx="5136" cy="294"/>
          </a:xfrm>
        </p:grpSpPr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340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#,*</a:t>
              </a: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1588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3,5</a:t>
              </a: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2884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4180" y="332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Operate(3*5)</a:t>
              </a:r>
            </a:p>
          </p:txBody>
        </p:sp>
      </p:grp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539750" y="6239917"/>
            <a:ext cx="8153400" cy="466725"/>
            <a:chOff x="340" y="3614"/>
            <a:chExt cx="5136" cy="294"/>
          </a:xfrm>
        </p:grpSpPr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40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56" name="Text Box 62"/>
            <p:cNvSpPr txBox="1">
              <a:spLocks noChangeArrowheads="1"/>
            </p:cNvSpPr>
            <p:nvPr/>
          </p:nvSpPr>
          <p:spPr bwMode="auto">
            <a:xfrm>
              <a:off x="1588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884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58" name="Text Box 64"/>
            <p:cNvSpPr txBox="1">
              <a:spLocks noChangeArrowheads="1"/>
            </p:cNvSpPr>
            <p:nvPr/>
          </p:nvSpPr>
          <p:spPr bwMode="auto">
            <a:xfrm>
              <a:off x="4180" y="361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GetTop(opnd)</a:t>
              </a: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07950" y="827653"/>
            <a:ext cx="8928100" cy="54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3.2.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zh-CN" altLang="zh-CN" sz="2800" b="1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itchFamily="2" charset="-122"/>
              </a:rPr>
              <a:t>表达式求值</a:t>
            </a:r>
            <a:endParaRPr lang="zh-CN" altLang="zh-CN" sz="2800" b="1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46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401" y="8602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" y="3129851"/>
            <a:ext cx="7247916" cy="35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32398" y="1556792"/>
            <a:ext cx="8424935" cy="1357035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调用：程序状态信息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入栈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，保护现场。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返回：程序状态信息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出栈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，恢复现场。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工作栈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：由操作系统自动构建，用后自行销毁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496008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8168" y="1000879"/>
            <a:ext cx="8639124" cy="115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递归调用：函数直接或间接调用自身。必须有递归结束条件，否则无限递归。采用</a:t>
            </a:r>
            <a:r>
              <a:rPr lang="en-US" altLang="zh-CN" kern="0" smtClean="0">
                <a:ea typeface="宋体" pitchFamily="2" charset="-122"/>
              </a:rPr>
              <a:t>if</a:t>
            </a:r>
            <a:r>
              <a:rPr lang="zh-CN" altLang="en-US" kern="0" smtClean="0">
                <a:ea typeface="宋体" pitchFamily="2" charset="-122"/>
              </a:rPr>
              <a:t>语句控制，结束递归调用过程。</a:t>
            </a:r>
            <a:endParaRPr lang="zh-CN" altLang="en-US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487416" y="3240147"/>
            <a:ext cx="8188325" cy="3049588"/>
            <a:chOff x="0" y="0"/>
            <a:chExt cx="8190068" cy="310854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64129" y="0"/>
              <a:ext cx="1944291" cy="3108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fun(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x 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 y=fun( x 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3528527" y="0"/>
              <a:ext cx="4661541" cy="3108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fun1(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x1 )     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fun2( 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x2 )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{                                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y1=fun2(  x1  );          y2=fun1(  x2  );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 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}                                   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4411503" y="674395"/>
              <a:ext cx="1800269" cy="8520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rot="5400000">
              <a:off x="3744613" y="1103120"/>
              <a:ext cx="720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H="1" flipV="1">
              <a:off x="4392657" y="702871"/>
              <a:ext cx="2160323" cy="7810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rot="5400000" flipV="1">
              <a:off x="3820582" y="2249184"/>
              <a:ext cx="5680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rot="5400000">
              <a:off x="6264990" y="1062871"/>
              <a:ext cx="720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 rot="5400000" flipV="1">
              <a:off x="6336990" y="2245218"/>
              <a:ext cx="576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rot="5400000">
              <a:off x="1336710" y="1029616"/>
              <a:ext cx="6390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 rot="5400000" flipV="1">
              <a:off x="1372214" y="2280564"/>
              <a:ext cx="56806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0" y="497057"/>
              <a:ext cx="1045880" cy="1065121"/>
            </a:xfrm>
            <a:custGeom>
              <a:avLst/>
              <a:gdLst>
                <a:gd name="T0" fmla="*/ 2147483647 w 1080"/>
                <a:gd name="T1" fmla="*/ 2147483647 h 1008"/>
                <a:gd name="T2" fmla="*/ 0 w 1080"/>
                <a:gd name="T3" fmla="*/ 2147483647 h 1008"/>
                <a:gd name="T4" fmla="*/ 2147483647 w 1080"/>
                <a:gd name="T5" fmla="*/ 0 h 1008"/>
                <a:gd name="T6" fmla="*/ 2147483647 w 108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008"/>
                <a:gd name="T14" fmla="*/ 1080 w 108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008">
                  <a:moveTo>
                    <a:pt x="1080" y="1008"/>
                  </a:moveTo>
                  <a:lnTo>
                    <a:pt x="0" y="1008"/>
                  </a:lnTo>
                  <a:lnTo>
                    <a:pt x="24" y="0"/>
                  </a:lnTo>
                  <a:lnTo>
                    <a:pt x="984" y="0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FF0000"/>
              </a:solidFill>
              <a:prstDash val="sysDot"/>
              <a:bevel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03162" y="2564904"/>
            <a:ext cx="7921625" cy="461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zh-CN" altLang="en-US" sz="2400" b="1" dirty="0">
                <a:solidFill>
                  <a:srgbClr val="000000"/>
                </a:solidFill>
                <a:ea typeface="宋体" pitchFamily="2" charset="-122"/>
              </a:rPr>
              <a:t>直接调用示例                           间接调用示例      </a:t>
            </a:r>
            <a:endParaRPr lang="zh-CN" altLang="en-US" sz="24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26664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556792"/>
            <a:ext cx="8523851" cy="2448272"/>
          </a:xfrm>
          <a:prstGeom prst="rect">
            <a:avLst/>
          </a:prstGeom>
          <a:noFill/>
          <a:ln w="38100">
            <a:solidFill>
              <a:srgbClr val="0066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   </a:t>
            </a:r>
            <a:r>
              <a:rPr lang="zh-CN" altLang="zh-CN" b="1" kern="0" smtClean="0">
                <a:solidFill>
                  <a:srgbClr val="C00000"/>
                </a:solidFill>
                <a:ea typeface="宋体" pitchFamily="2" charset="-122"/>
              </a:rPr>
              <a:t>递归</a:t>
            </a: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算法的</a:t>
            </a:r>
            <a:r>
              <a:rPr lang="zh-CN" altLang="zh-CN" b="1" kern="0" smtClean="0">
                <a:solidFill>
                  <a:srgbClr val="C00000"/>
                </a:solidFill>
                <a:ea typeface="宋体" pitchFamily="2" charset="-122"/>
              </a:rPr>
              <a:t>必备条件：</a:t>
            </a:r>
          </a:p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zh-CN" altLang="zh-CN" kern="0" smtClean="0">
                <a:ea typeface="宋体" pitchFamily="2" charset="-122"/>
              </a:rPr>
              <a:t>（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zh-CN" kern="0" smtClean="0">
                <a:ea typeface="宋体" pitchFamily="2" charset="-122"/>
              </a:rPr>
              <a:t>）能将一个</a:t>
            </a:r>
            <a:r>
              <a:rPr lang="zh-CN" altLang="en-US" kern="0" smtClean="0">
                <a:ea typeface="宋体" pitchFamily="2" charset="-122"/>
              </a:rPr>
              <a:t>规模较大的</a:t>
            </a:r>
            <a:r>
              <a:rPr lang="zh-CN" altLang="zh-CN" kern="0" smtClean="0">
                <a:ea typeface="宋体" pitchFamily="2" charset="-122"/>
              </a:rPr>
              <a:t>问题转变成一个</a:t>
            </a:r>
            <a:r>
              <a:rPr lang="zh-CN" altLang="en-US" kern="0" smtClean="0">
                <a:ea typeface="宋体" pitchFamily="2" charset="-122"/>
              </a:rPr>
              <a:t>规模较小的</a:t>
            </a:r>
            <a:r>
              <a:rPr lang="zh-CN" altLang="zh-CN" kern="0" smtClean="0">
                <a:ea typeface="宋体" pitchFamily="2" charset="-122"/>
              </a:rPr>
              <a:t>问题，解法相同或类同</a:t>
            </a:r>
            <a:r>
              <a:rPr lang="zh-CN" altLang="en-US" kern="0" smtClean="0">
                <a:ea typeface="宋体" pitchFamily="2" charset="-122"/>
              </a:rPr>
              <a:t>（分治法）</a:t>
            </a:r>
            <a:r>
              <a:rPr lang="zh-CN" altLang="zh-CN" kern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zh-CN" altLang="zh-CN" kern="0" smtClean="0">
                <a:ea typeface="宋体" pitchFamily="2" charset="-122"/>
              </a:rPr>
              <a:t>（</a:t>
            </a:r>
            <a:r>
              <a:rPr lang="en-US" altLang="zh-CN" kern="0" smtClean="0">
                <a:ea typeface="宋体" pitchFamily="2" charset="-122"/>
              </a:rPr>
              <a:t>2</a:t>
            </a:r>
            <a:r>
              <a:rPr lang="zh-CN" altLang="zh-CN" kern="0" smtClean="0">
                <a:ea typeface="宋体" pitchFamily="2" charset="-122"/>
              </a:rPr>
              <a:t>）通过</a:t>
            </a:r>
            <a:r>
              <a:rPr lang="zh-CN" altLang="en-US" kern="0" smtClean="0">
                <a:ea typeface="宋体" pitchFamily="2" charset="-122"/>
              </a:rPr>
              <a:t>转换可以简化</a:t>
            </a:r>
            <a:r>
              <a:rPr lang="zh-CN" altLang="zh-CN" kern="0" smtClean="0">
                <a:ea typeface="宋体" pitchFamily="2" charset="-122"/>
              </a:rPr>
              <a:t>问题</a:t>
            </a:r>
            <a:r>
              <a:rPr lang="zh-CN" altLang="en-US" kern="0" smtClean="0">
                <a:ea typeface="宋体" pitchFamily="2" charset="-122"/>
              </a:rPr>
              <a:t>，便于问题的解决</a:t>
            </a:r>
            <a:r>
              <a:rPr lang="zh-CN" altLang="zh-CN" kern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5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zh-CN" altLang="zh-CN" kern="0" smtClean="0">
                <a:ea typeface="宋体" pitchFamily="2" charset="-122"/>
              </a:rPr>
              <a:t>（</a:t>
            </a:r>
            <a:r>
              <a:rPr lang="en-US" altLang="zh-CN" kern="0" smtClean="0">
                <a:ea typeface="宋体" pitchFamily="2" charset="-122"/>
              </a:rPr>
              <a:t>3</a:t>
            </a:r>
            <a:r>
              <a:rPr lang="zh-CN" altLang="zh-CN" kern="0" smtClean="0">
                <a:ea typeface="宋体" pitchFamily="2" charset="-122"/>
              </a:rPr>
              <a:t>）必须有一个明确的递归结束条件。</a:t>
            </a:r>
            <a:endParaRPr lang="en-GB" altLang="zh-CN" kern="0" dirty="0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401" y="9077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6621" y="4293096"/>
            <a:ext cx="8550758" cy="236211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求解递归问题的一般形式：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void  fun 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列表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递归条件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成立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             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直接求解；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基本项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else      fun(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规模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较小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归纳项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266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908720"/>
            <a:ext cx="5544170" cy="61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3.1.1  栈的基本概念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GB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6813" y="1628800"/>
            <a:ext cx="855037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栈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(Stack)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操作受限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的线性表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，只能在</a:t>
            </a:r>
            <a:r>
              <a:rPr lang="zh-CN" altLang="en-US" sz="2000" dirty="0" smtClean="0">
                <a:solidFill>
                  <a:srgbClr val="000000"/>
                </a:solidFill>
                <a:ea typeface="宋体" pitchFamily="2" charset="-122"/>
              </a:rPr>
              <a:t>表尾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插入或删除数据元素。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栈顶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(Top)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允许插入和删除的一端。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栈底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(Bottom)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zh-CN" sz="2000" dirty="0" smtClean="0">
                <a:solidFill>
                  <a:srgbClr val="000000"/>
                </a:solidFill>
                <a:ea typeface="宋体" pitchFamily="2" charset="-122"/>
              </a:rPr>
              <a:t>固定不变的一端。</a:t>
            </a:r>
            <a:endParaRPr lang="en-GB" altLang="zh-CN" sz="2000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84955" y="3423758"/>
            <a:ext cx="4444985" cy="1596787"/>
            <a:chOff x="650992" y="3095197"/>
            <a:chExt cx="4444985" cy="1273234"/>
          </a:xfrm>
        </p:grpSpPr>
        <p:grpSp>
          <p:nvGrpSpPr>
            <p:cNvPr id="7" name="组合 6"/>
            <p:cNvGrpSpPr/>
            <p:nvPr/>
          </p:nvGrpSpPr>
          <p:grpSpPr>
            <a:xfrm>
              <a:off x="860186" y="3095197"/>
              <a:ext cx="4131347" cy="732199"/>
              <a:chOff x="860186" y="3095197"/>
              <a:chExt cx="4131347" cy="73219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60186" y="3141303"/>
                <a:ext cx="3970015" cy="541086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itchFamily="2" charset="-122"/>
                  </a:rPr>
                  <a:t>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1 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2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   …    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n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</a:t>
                </a:r>
                <a:endParaRPr kumimoji="0" lang="zh-CN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61882" y="3095197"/>
                <a:ext cx="929651" cy="73219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 flipV="1">
              <a:off x="1043608" y="3693546"/>
              <a:ext cx="0" cy="360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>
            <a:xfrm flipV="1">
              <a:off x="3900778" y="3702775"/>
              <a:ext cx="0" cy="360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50992" y="4062510"/>
              <a:ext cx="1595309" cy="294495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栈底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表头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)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0668" y="4073936"/>
              <a:ext cx="1595309" cy="294495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栈顶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表尾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)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899592" y="5389215"/>
            <a:ext cx="6078308" cy="95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操作特点：后进先出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LIFO (Last In First Out)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             </a:t>
            </a:r>
            <a:r>
              <a:rPr lang="zh-CN" altLang="zh-CN" sz="2000" b="1" dirty="0" smtClean="0">
                <a:solidFill>
                  <a:srgbClr val="C00000"/>
                </a:solidFill>
                <a:ea typeface="宋体" pitchFamily="2" charset="-122"/>
              </a:rPr>
              <a:t>先进后出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FILO (First In Last Out)</a:t>
            </a:r>
            <a:endParaRPr lang="en-GB" altLang="zh-CN" sz="2000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11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532284"/>
            <a:ext cx="741637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一、递归定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义的数学函数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560" y="2204928"/>
            <a:ext cx="7662966" cy="1008063"/>
            <a:chOff x="1007549" y="2558285"/>
            <a:chExt cx="7662966" cy="10080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828" y="2558285"/>
              <a:ext cx="6135687" cy="100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07549" y="275132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阶乘：</a:t>
              </a:r>
            </a:p>
          </p:txBody>
        </p:sp>
      </p:grp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5401" y="9077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6920" y="3501008"/>
            <a:ext cx="8210160" cy="2592288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递归算法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long Fact ( long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 ( n</a:t>
            </a: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 ==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0)   return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                          //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递归结束条件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else             return  n * Fact (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);      //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递归执行过程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266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3.2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401" y="9077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560" y="3645024"/>
            <a:ext cx="7618391" cy="2657138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72000" marR="0" lvl="0" indent="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递归算法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</a:endParaRPr>
          </a:p>
          <a:p>
            <a:pPr marL="72000" marR="0" lvl="0" indent="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long Fib ( long n )</a:t>
            </a:r>
          </a:p>
          <a:p>
            <a:pPr marL="72000" marR="0" lvl="0" indent="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{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if(n==1 || n==2)    return 1;               </a:t>
            </a:r>
          </a:p>
          <a:p>
            <a:pPr marL="72000" marR="0" lvl="0" indent="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else                      return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Fib (n-1)+ Fib (n-2)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</a:t>
            </a:r>
          </a:p>
          <a:p>
            <a:pPr marL="72000" marR="0" lvl="0" indent="0" defTabSz="91440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0760" y="1659332"/>
            <a:ext cx="7997179" cy="952500"/>
            <a:chOff x="402432" y="1902018"/>
            <a:chExt cx="7997179" cy="952500"/>
          </a:xfrm>
        </p:grpSpPr>
        <p:sp>
          <p:nvSpPr>
            <p:cNvPr id="7" name="TextBox 6"/>
            <p:cNvSpPr txBox="1"/>
            <p:nvPr/>
          </p:nvSpPr>
          <p:spPr>
            <a:xfrm>
              <a:off x="402432" y="2147435"/>
              <a:ext cx="2375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Fibonaci</a:t>
              </a:r>
              <a:r>
                <a:rPr kumimoji="0" lang="zh-CN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数列：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8361119"/>
                </p:ext>
              </p:extLst>
            </p:nvPr>
          </p:nvGraphicFramePr>
          <p:xfrm>
            <a:off x="2987824" y="1902018"/>
            <a:ext cx="5411787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公式" r:id="rId3" imgW="2743200" imgH="482600" progId="Equation.3">
                    <p:embed/>
                  </p:oleObj>
                </mc:Choice>
                <mc:Fallback>
                  <p:oleObj name="公式" r:id="rId3" imgW="27432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902018"/>
                          <a:ext cx="5411787" cy="952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449783" y="2771636"/>
            <a:ext cx="627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……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1266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087" y="1484784"/>
            <a:ext cx="8016321" cy="59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二、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具有递归特性的数据结构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（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</a:rPr>
              <a:t>链表、二叉树、广义表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）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      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401" y="9077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148"/>
          <p:cNvSpPr txBox="1">
            <a:spLocks noChangeArrowheads="1"/>
          </p:cNvSpPr>
          <p:nvPr/>
        </p:nvSpPr>
        <p:spPr bwMode="auto">
          <a:xfrm>
            <a:off x="705427" y="2829186"/>
            <a:ext cx="7178648" cy="210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LNode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ElemType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//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数据域</a:t>
            </a:r>
          </a:p>
          <a:p>
            <a:pPr marL="108000" marR="0" lvl="0" indent="0" algn="l" defTabSz="914400" rtl="0" eaLnBrk="0" fontAlgn="base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LNode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next;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//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指针</a:t>
            </a:r>
            <a:r>
              <a:rPr kumimoji="0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，递归定义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LNode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148"/>
          <p:cNvSpPr txBox="1">
            <a:spLocks noChangeArrowheads="1"/>
          </p:cNvSpPr>
          <p:nvPr/>
        </p:nvSpPr>
        <p:spPr bwMode="auto">
          <a:xfrm>
            <a:off x="465713" y="5229200"/>
            <a:ext cx="7965312" cy="11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指针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指向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Lnode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类型，结点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Lnode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的定义又用到其自身，因此链表是一种递归的数据结构。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5941" y="2110351"/>
            <a:ext cx="3119247" cy="59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链表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——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递归定义：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401" y="90773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148"/>
          <p:cNvSpPr txBox="1">
            <a:spLocks noChangeArrowheads="1"/>
          </p:cNvSpPr>
          <p:nvPr/>
        </p:nvSpPr>
        <p:spPr bwMode="auto">
          <a:xfrm>
            <a:off x="456425" y="2276872"/>
            <a:ext cx="780323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</a:t>
            </a: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if( p==NULL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return;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返回空值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else</a:t>
            </a: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&lt;&lt;p-&gt;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data;           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输出元素取值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p-&gt;next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;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指向后继结点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} </a:t>
            </a:r>
          </a:p>
          <a:p>
            <a:pPr marL="108000" marR="0" lvl="0" indent="0" algn="l" defTabSz="914400" rtl="0" eaLnBrk="0" fontAlgn="base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6425" y="1700808"/>
            <a:ext cx="4452136" cy="46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遍历链表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递归算法：算法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3.9</a:t>
            </a:r>
            <a:endParaRPr lang="zh-CN" altLang="zh-CN" b="1" dirty="0" smtClean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9714" y="990513"/>
            <a:ext cx="8550758" cy="2582503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求解递归问题的一般形式：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void  fun 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列表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递归条件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成立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         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直接求解；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基本项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else  fun(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规模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较小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     //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归纳项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1538" y="3892563"/>
            <a:ext cx="8530426" cy="2560773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如果条件成立，只执行</a:t>
            </a:r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return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语句，可用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简化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形式：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void  fun 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列表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if(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递归条件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不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成立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</a:t>
            </a: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   fun(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规模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较小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参数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     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358775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148"/>
          <p:cNvSpPr txBox="1">
            <a:spLocks noChangeArrowheads="1"/>
          </p:cNvSpPr>
          <p:nvPr/>
        </p:nvSpPr>
        <p:spPr bwMode="auto">
          <a:xfrm>
            <a:off x="477144" y="856774"/>
            <a:ext cx="8055295" cy="242821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遍历链表的递归算法：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if( p==NULL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return;            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返回空值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else   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{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&lt;&lt;p-&gt;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data;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(p-&gt;next) ;   } 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148"/>
          <p:cNvSpPr txBox="1">
            <a:spLocks noChangeArrowheads="1"/>
          </p:cNvSpPr>
          <p:nvPr/>
        </p:nvSpPr>
        <p:spPr bwMode="auto">
          <a:xfrm>
            <a:off x="485772" y="3646540"/>
            <a:ext cx="8055295" cy="2924944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简化形式（后面常用）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if( p )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//if(p!=NULL)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&lt;&lt;p-&gt;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data; 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输出元素取值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p-&gt;next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;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指向后继结点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} 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5114" y="2097874"/>
            <a:ext cx="8789373" cy="248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indent="0" eaLnBrk="1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b="1" kern="0" smtClean="0">
                <a:ea typeface="宋体" pitchFamily="2" charset="-122"/>
              </a:rPr>
              <a:t>  Hanoi</a:t>
            </a:r>
            <a:r>
              <a:rPr lang="zh-CN" altLang="zh-CN" sz="2000" b="1" kern="0" smtClean="0">
                <a:ea typeface="宋体" pitchFamily="2" charset="-122"/>
              </a:rPr>
              <a:t>塔问题：古典数学问题，用递归求解。</a:t>
            </a:r>
            <a:endParaRPr lang="en-US" altLang="zh-CN" sz="2000" b="1" kern="0" smtClean="0">
              <a:ea typeface="宋体" pitchFamily="2" charset="-122"/>
            </a:endParaRPr>
          </a:p>
          <a:p>
            <a:pPr marL="108000" indent="0" eaLnBrk="1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zh-CN" sz="2000" kern="0" smtClean="0">
                <a:ea typeface="宋体" pitchFamily="2" charset="-122"/>
              </a:rPr>
              <a:t>有</a:t>
            </a:r>
            <a:r>
              <a:rPr lang="en-US" altLang="zh-CN" sz="2000" kern="0" smtClean="0">
                <a:ea typeface="宋体" pitchFamily="2" charset="-122"/>
              </a:rPr>
              <a:t>A</a:t>
            </a:r>
            <a:r>
              <a:rPr lang="zh-CN" altLang="zh-CN" sz="2000" kern="0" smtClean="0">
                <a:ea typeface="宋体" pitchFamily="2" charset="-122"/>
              </a:rPr>
              <a:t>、</a:t>
            </a:r>
            <a:r>
              <a:rPr lang="en-US" altLang="zh-CN" sz="2000" kern="0" smtClean="0">
                <a:ea typeface="宋体" pitchFamily="2" charset="-122"/>
              </a:rPr>
              <a:t>B</a:t>
            </a:r>
            <a:r>
              <a:rPr lang="zh-CN" altLang="zh-CN" sz="2000" kern="0" smtClean="0">
                <a:ea typeface="宋体" pitchFamily="2" charset="-122"/>
              </a:rPr>
              <a:t>、</a:t>
            </a:r>
            <a:r>
              <a:rPr lang="en-US" altLang="zh-CN" sz="2000" kern="0" smtClean="0">
                <a:ea typeface="宋体" pitchFamily="2" charset="-122"/>
              </a:rPr>
              <a:t>C</a:t>
            </a:r>
            <a:r>
              <a:rPr lang="zh-CN" altLang="zh-CN" sz="2000" kern="0" smtClean="0">
                <a:ea typeface="宋体" pitchFamily="2" charset="-122"/>
              </a:rPr>
              <a:t>三根柱子，</a:t>
            </a:r>
            <a:r>
              <a:rPr lang="en-US" altLang="zh-CN" sz="2000" kern="0" smtClean="0">
                <a:ea typeface="宋体" pitchFamily="2" charset="-122"/>
              </a:rPr>
              <a:t>A</a:t>
            </a:r>
            <a:r>
              <a:rPr lang="zh-CN" altLang="zh-CN" sz="2000" kern="0" smtClean="0">
                <a:ea typeface="宋体" pitchFamily="2" charset="-122"/>
              </a:rPr>
              <a:t>柱子上有</a:t>
            </a:r>
            <a:r>
              <a:rPr lang="en-US" altLang="zh-CN" sz="2000" kern="0" smtClean="0">
                <a:ea typeface="宋体" pitchFamily="2" charset="-122"/>
              </a:rPr>
              <a:t>64</a:t>
            </a:r>
            <a:r>
              <a:rPr lang="zh-CN" altLang="zh-CN" sz="2000" kern="0" smtClean="0">
                <a:ea typeface="宋体" pitchFamily="2" charset="-122"/>
              </a:rPr>
              <a:t>个</a:t>
            </a:r>
            <a:r>
              <a:rPr lang="zh-CN" altLang="en-US" sz="2000" kern="0" smtClean="0">
                <a:ea typeface="宋体" pitchFamily="2" charset="-122"/>
              </a:rPr>
              <a:t>圆盘</a:t>
            </a:r>
            <a:r>
              <a:rPr lang="zh-CN" altLang="zh-CN" sz="2000" kern="0" smtClean="0">
                <a:ea typeface="宋体" pitchFamily="2" charset="-122"/>
              </a:rPr>
              <a:t>，大盘在下，小盘在上。要求：</a:t>
            </a:r>
          </a:p>
          <a:p>
            <a:pPr marL="10800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(1) </a:t>
            </a:r>
            <a:r>
              <a:rPr lang="zh-CN" altLang="zh-CN" sz="2000" kern="0" smtClean="0">
                <a:ea typeface="宋体" pitchFamily="2" charset="-122"/>
              </a:rPr>
              <a:t>将</a:t>
            </a:r>
            <a:r>
              <a:rPr lang="zh-CN" altLang="en-US" sz="2000" kern="0" smtClean="0">
                <a:ea typeface="宋体" pitchFamily="2" charset="-122"/>
              </a:rPr>
              <a:t>圆盘</a:t>
            </a:r>
            <a:r>
              <a:rPr lang="zh-CN" altLang="zh-CN" sz="2000" kern="0" smtClean="0">
                <a:ea typeface="宋体" pitchFamily="2" charset="-122"/>
              </a:rPr>
              <a:t>从</a:t>
            </a:r>
            <a:r>
              <a:rPr lang="en-US" altLang="zh-CN" sz="2000" kern="0" smtClean="0">
                <a:ea typeface="宋体" pitchFamily="2" charset="-122"/>
              </a:rPr>
              <a:t>A</a:t>
            </a:r>
            <a:r>
              <a:rPr lang="zh-CN" altLang="zh-CN" sz="2000" kern="0" smtClean="0">
                <a:ea typeface="宋体" pitchFamily="2" charset="-122"/>
              </a:rPr>
              <a:t>柱移到</a:t>
            </a:r>
            <a:r>
              <a:rPr lang="en-US" altLang="zh-CN" sz="2000" kern="0" smtClean="0">
                <a:ea typeface="宋体" pitchFamily="2" charset="-122"/>
              </a:rPr>
              <a:t>C</a:t>
            </a:r>
            <a:r>
              <a:rPr lang="zh-CN" altLang="zh-CN" sz="2000" kern="0" smtClean="0">
                <a:ea typeface="宋体" pitchFamily="2" charset="-122"/>
              </a:rPr>
              <a:t>柱，一次只能移动一个圆盘。</a:t>
            </a:r>
          </a:p>
          <a:p>
            <a:pPr marL="10800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(2) </a:t>
            </a:r>
            <a:r>
              <a:rPr lang="zh-CN" altLang="zh-CN" sz="2000" kern="0" smtClean="0">
                <a:ea typeface="宋体" pitchFamily="2" charset="-122"/>
              </a:rPr>
              <a:t>可以借助</a:t>
            </a:r>
            <a:r>
              <a:rPr lang="en-US" altLang="zh-CN" sz="2000" kern="0" smtClean="0">
                <a:ea typeface="宋体" pitchFamily="2" charset="-122"/>
              </a:rPr>
              <a:t>B</a:t>
            </a:r>
            <a:r>
              <a:rPr lang="zh-CN" altLang="zh-CN" sz="2000" kern="0" smtClean="0">
                <a:ea typeface="宋体" pitchFamily="2" charset="-122"/>
              </a:rPr>
              <a:t>柱</a:t>
            </a:r>
            <a:r>
              <a:rPr lang="zh-CN" altLang="en-US" sz="2000" kern="0" smtClean="0">
                <a:ea typeface="宋体" pitchFamily="2" charset="-122"/>
              </a:rPr>
              <a:t>移动</a:t>
            </a:r>
            <a:r>
              <a:rPr lang="zh-CN" altLang="zh-CN" sz="2000" kern="0" smtClean="0">
                <a:ea typeface="宋体" pitchFamily="2" charset="-122"/>
              </a:rPr>
              <a:t>，圆盘可以插在</a:t>
            </a:r>
            <a:r>
              <a:rPr lang="en-US" altLang="zh-CN" sz="2000" kern="0" smtClean="0">
                <a:ea typeface="宋体" pitchFamily="2" charset="-122"/>
              </a:rPr>
              <a:t>A</a:t>
            </a:r>
            <a:r>
              <a:rPr lang="zh-CN" altLang="zh-CN" sz="2000" kern="0" smtClean="0">
                <a:ea typeface="宋体" pitchFamily="2" charset="-122"/>
              </a:rPr>
              <a:t>、</a:t>
            </a:r>
            <a:r>
              <a:rPr lang="en-US" altLang="zh-CN" sz="2000" kern="0" smtClean="0">
                <a:ea typeface="宋体" pitchFamily="2" charset="-122"/>
              </a:rPr>
              <a:t>B</a:t>
            </a:r>
            <a:r>
              <a:rPr lang="zh-CN" altLang="zh-CN" sz="2000" kern="0" smtClean="0">
                <a:ea typeface="宋体" pitchFamily="2" charset="-122"/>
              </a:rPr>
              <a:t>、</a:t>
            </a:r>
            <a:r>
              <a:rPr lang="en-US" altLang="zh-CN" sz="2000" kern="0" smtClean="0">
                <a:ea typeface="宋体" pitchFamily="2" charset="-122"/>
              </a:rPr>
              <a:t>C</a:t>
            </a:r>
            <a:r>
              <a:rPr lang="zh-CN" altLang="zh-CN" sz="2000" kern="0" smtClean="0">
                <a:ea typeface="宋体" pitchFamily="2" charset="-122"/>
              </a:rPr>
              <a:t>任意柱子</a:t>
            </a:r>
            <a:r>
              <a:rPr lang="zh-CN" altLang="en-US" sz="2000" kern="0" smtClean="0">
                <a:ea typeface="宋体" pitchFamily="2" charset="-122"/>
              </a:rPr>
              <a:t>上</a:t>
            </a:r>
            <a:r>
              <a:rPr lang="zh-CN" altLang="zh-CN" sz="2000" kern="0" smtClean="0">
                <a:ea typeface="宋体" pitchFamily="2" charset="-122"/>
              </a:rPr>
              <a:t>。</a:t>
            </a:r>
          </a:p>
          <a:p>
            <a:pPr marL="108000" indent="0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(3) </a:t>
            </a:r>
            <a:r>
              <a:rPr lang="zh-CN" altLang="zh-CN" sz="2000" kern="0" smtClean="0">
                <a:ea typeface="宋体" pitchFamily="2" charset="-122"/>
              </a:rPr>
              <a:t>移动过程中，始终保持大盘在下，小盘在上。</a:t>
            </a:r>
            <a:endParaRPr lang="en-US" altLang="zh-CN" sz="2000" b="1" kern="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6978" y="4797152"/>
            <a:ext cx="5976938" cy="183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0740" y="1514951"/>
            <a:ext cx="825370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</a:rPr>
              <a:t>三、</a:t>
            </a:r>
            <a:r>
              <a:rPr lang="zh-CN" altLang="zh-CN" b="1" dirty="0" smtClean="0">
                <a:solidFill>
                  <a:srgbClr val="C00000"/>
                </a:solidFill>
                <a:ea typeface="宋体" pitchFamily="2" charset="-122"/>
              </a:rPr>
              <a:t>可以递归求解的问题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zh-CN" altLang="zh-CN" dirty="0" smtClean="0">
                <a:solidFill>
                  <a:srgbClr val="0070C0"/>
                </a:solidFill>
                <a:ea typeface="宋体" pitchFamily="2" charset="-122"/>
              </a:rPr>
              <a:t>汉诺塔</a:t>
            </a:r>
            <a:r>
              <a:rPr lang="zh-CN" altLang="zh-CN" dirty="0">
                <a:solidFill>
                  <a:srgbClr val="0070C0"/>
                </a:solidFill>
                <a:ea typeface="宋体" pitchFamily="2" charset="-122"/>
              </a:rPr>
              <a:t>、八皇后、</a:t>
            </a:r>
            <a:r>
              <a:rPr lang="zh-CN" altLang="en-US" dirty="0" smtClean="0">
                <a:solidFill>
                  <a:srgbClr val="0070C0"/>
                </a:solidFill>
                <a:ea typeface="宋体" pitchFamily="2" charset="-122"/>
              </a:rPr>
              <a:t>迷宫、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…</a:t>
            </a:r>
            <a:r>
              <a:rPr lang="zh-CN" altLang="zh-CN" dirty="0" smtClean="0">
                <a:solidFill>
                  <a:srgbClr val="0070C0"/>
                </a:solidFill>
                <a:ea typeface="宋体" pitchFamily="2" charset="-122"/>
              </a:rPr>
              <a:t>。</a:t>
            </a:r>
            <a:r>
              <a:rPr lang="en-US" altLang="zh-CN" b="1" dirty="0" smtClean="0">
                <a:solidFill>
                  <a:srgbClr val="0070C0"/>
                </a:solidFill>
                <a:ea typeface="宋体" pitchFamily="2" charset="-122"/>
              </a:rPr>
              <a:t>)</a:t>
            </a:r>
            <a:endParaRPr lang="zh-CN" altLang="zh-CN" b="1" dirty="0" smtClean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5401" y="88398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3.3.1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采用递归算法求解问题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88250" y="1454731"/>
            <a:ext cx="7644231" cy="4319948"/>
            <a:chOff x="574441" y="1556792"/>
            <a:chExt cx="7644231" cy="4319948"/>
          </a:xfrm>
        </p:grpSpPr>
        <p:cxnSp>
          <p:nvCxnSpPr>
            <p:cNvPr id="5" name="直接箭头连接符 4"/>
            <p:cNvCxnSpPr>
              <a:stCxn id="6" idx="2"/>
              <a:endCxn id="7" idx="0"/>
            </p:cNvCxnSpPr>
            <p:nvPr/>
          </p:nvCxnSpPr>
          <p:spPr>
            <a:xfrm>
              <a:off x="2754196" y="2132856"/>
              <a:ext cx="0" cy="360040"/>
            </a:xfrm>
            <a:prstGeom prst="straightConnector1">
              <a:avLst/>
            </a:prstGeom>
            <a:noFill/>
            <a:ln w="38100" cap="flat" cmpd="sng" algn="ctr">
              <a:solidFill>
                <a:srgbClr val="036B1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74076" y="1556792"/>
              <a:ext cx="2160240" cy="576064"/>
            </a:xfrm>
            <a:prstGeom prst="rect">
              <a:avLst/>
            </a:prstGeom>
            <a:noFill/>
            <a:ln w="19050">
              <a:solidFill>
                <a:srgbClr val="036B1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移动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64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个？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1674076" y="2492896"/>
              <a:ext cx="2160240" cy="576064"/>
            </a:xfrm>
            <a:prstGeom prst="rect">
              <a:avLst/>
            </a:prstGeom>
            <a:noFill/>
            <a:ln w="19050">
              <a:solidFill>
                <a:srgbClr val="036B1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移动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63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个？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674076" y="3429000"/>
              <a:ext cx="2160240" cy="576064"/>
            </a:xfrm>
            <a:prstGeom prst="rect">
              <a:avLst/>
            </a:prstGeom>
            <a:noFill/>
            <a:ln w="19050">
              <a:solidFill>
                <a:srgbClr val="036B1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移动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个？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4525051" y="4345466"/>
              <a:ext cx="2625428" cy="576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A-&gt;B,A-&gt;C,B-&gt;C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4525051" y="3415922"/>
              <a:ext cx="2625427" cy="576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n=2</a:t>
              </a:r>
              <a:r>
                <a:rPr kumimoji="0" lang="en-US" altLang="zh-CN" sz="2400" b="1" i="0" u="none" strike="noStrike" kern="0" cap="none" spc="0" normalizeH="0" baseline="50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4525051" y="2486377"/>
              <a:ext cx="2553419" cy="576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n=2</a:t>
              </a:r>
              <a:r>
                <a:rPr kumimoji="0" lang="en-US" altLang="zh-CN" sz="2400" b="1" i="0" u="none" strike="noStrike" kern="0" cap="none" spc="0" normalizeH="0" baseline="50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63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4525052" y="1556832"/>
              <a:ext cx="2553418" cy="576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n=2</a:t>
              </a:r>
              <a:r>
                <a:rPr kumimoji="0" lang="en-US" altLang="zh-CN" sz="2400" b="1" i="0" u="none" strike="noStrike" kern="0" cap="none" spc="0" normalizeH="0" baseline="50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64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>
              <a:off x="2754196" y="3068960"/>
              <a:ext cx="0" cy="360040"/>
            </a:xfrm>
            <a:prstGeom prst="straightConnector1">
              <a:avLst/>
            </a:prstGeom>
            <a:noFill/>
            <a:ln w="38100" cap="flat" cmpd="sng" algn="ctr">
              <a:solidFill>
                <a:srgbClr val="036B13"/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直接箭头连接符 13"/>
            <p:cNvCxnSpPr>
              <a:stCxn id="8" idx="2"/>
              <a:endCxn id="25" idx="0"/>
            </p:cNvCxnSpPr>
            <p:nvPr/>
          </p:nvCxnSpPr>
          <p:spPr>
            <a:xfrm>
              <a:off x="2754196" y="4005064"/>
              <a:ext cx="0" cy="360040"/>
            </a:xfrm>
            <a:prstGeom prst="straightConnector1">
              <a:avLst/>
            </a:prstGeom>
            <a:noFill/>
            <a:ln w="38100" cap="flat" cmpd="sng" algn="ctr">
              <a:solidFill>
                <a:srgbClr val="036B1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>
            <a:xfrm>
              <a:off x="2754196" y="4931118"/>
              <a:ext cx="1221974" cy="364112"/>
            </a:xfrm>
            <a:prstGeom prst="straightConnector1">
              <a:avLst/>
            </a:prstGeom>
            <a:noFill/>
            <a:ln w="38100" cap="flat" cmpd="sng" algn="ctr">
              <a:solidFill>
                <a:srgbClr val="036B1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直接箭头连接符 15"/>
            <p:cNvCxnSpPr>
              <a:endCxn id="9" idx="2"/>
            </p:cNvCxnSpPr>
            <p:nvPr/>
          </p:nvCxnSpPr>
          <p:spPr>
            <a:xfrm flipV="1">
              <a:off x="4887726" y="4921530"/>
              <a:ext cx="950039" cy="36365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>
            <a:xfrm flipV="1">
              <a:off x="5819763" y="3991986"/>
              <a:ext cx="0" cy="360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箭头连接符 17"/>
            <p:cNvCxnSpPr>
              <a:stCxn id="10" idx="0"/>
              <a:endCxn id="11" idx="2"/>
            </p:cNvCxnSpPr>
            <p:nvPr/>
          </p:nvCxnSpPr>
          <p:spPr>
            <a:xfrm flipH="1" flipV="1">
              <a:off x="5801761" y="3062441"/>
              <a:ext cx="0" cy="35348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箭头连接符 18"/>
            <p:cNvCxnSpPr>
              <a:stCxn id="11" idx="0"/>
              <a:endCxn id="12" idx="2"/>
            </p:cNvCxnSpPr>
            <p:nvPr/>
          </p:nvCxnSpPr>
          <p:spPr>
            <a:xfrm flipV="1">
              <a:off x="5801761" y="2132896"/>
              <a:ext cx="0" cy="35348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>
            <a:xfrm>
              <a:off x="1221733" y="1556832"/>
              <a:ext cx="0" cy="3566392"/>
            </a:xfrm>
            <a:prstGeom prst="straightConnector1">
              <a:avLst/>
            </a:prstGeom>
            <a:noFill/>
            <a:ln w="38100" cap="flat" cmpd="sng" algn="ctr">
              <a:solidFill>
                <a:srgbClr val="036B13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74441" y="5265543"/>
              <a:ext cx="1422184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</a:rPr>
                <a:t>递归调用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6488" y="5296928"/>
              <a:ext cx="14221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回归求值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7404988" y="1593933"/>
              <a:ext cx="0" cy="354031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3"/>
            <p:cNvSpPr txBox="1">
              <a:spLocks noChangeArrowheads="1"/>
            </p:cNvSpPr>
            <p:nvPr/>
          </p:nvSpPr>
          <p:spPr bwMode="auto">
            <a:xfrm>
              <a:off x="2685983" y="5300676"/>
              <a:ext cx="3600400" cy="576064"/>
            </a:xfrm>
            <a:prstGeom prst="rect">
              <a:avLst/>
            </a:prstGeom>
            <a:noFill/>
            <a:ln w="19050">
              <a:solidFill>
                <a:srgbClr val="036B1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移动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个：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A-&gt;C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，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n=2</a:t>
              </a:r>
              <a:r>
                <a:rPr kumimoji="0" lang="en-US" altLang="zh-CN" sz="2400" b="1" i="0" u="none" strike="noStrike" kern="0" cap="none" spc="0" normalizeH="0" baseline="5000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1674076" y="4365104"/>
              <a:ext cx="2160240" cy="576064"/>
            </a:xfrm>
            <a:prstGeom prst="rect">
              <a:avLst/>
            </a:prstGeom>
            <a:noFill/>
            <a:ln w="19050">
              <a:solidFill>
                <a:srgbClr val="036B1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342900" marR="0" lvl="0" indent="-342900" algn="ctr" defTabSz="914400" rtl="0" eaLnBrk="1" fontAlgn="base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移动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个？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9561" y="2063345"/>
            <a:ext cx="4128995" cy="140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7651" y="981075"/>
            <a:ext cx="6120680" cy="70788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递归函数：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Hanoi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( n,  A,  B,  C)</a:t>
            </a:r>
            <a:endParaRPr lang="zh-CN" altLang="zh-CN" sz="2000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假如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n=1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，直接从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移到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Move(A,C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);    </a:t>
            </a:r>
            <a:r>
              <a:rPr lang="zh-CN" altLang="zh-CN" sz="2000" b="1" dirty="0" smtClean="0">
                <a:solidFill>
                  <a:srgbClr val="000000"/>
                </a:solidFill>
                <a:ea typeface="宋体" pitchFamily="2" charset="-122"/>
              </a:rPr>
              <a:t>否则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:  </a:t>
            </a:r>
            <a:endParaRPr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18236" y="5016019"/>
            <a:ext cx="4081538" cy="147732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(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3)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借助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柱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，将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柱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(n-1)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个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圆盘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移到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。</a:t>
            </a:r>
            <a:endParaRPr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Hanoi(n-1,B,A,C);</a:t>
            </a:r>
            <a:endParaRPr lang="zh-CN" altLang="en-US" sz="20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55580" y="1930981"/>
            <a:ext cx="4067944" cy="147732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 (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1)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借助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柱，将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柱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(n-1)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个</a:t>
            </a:r>
            <a:r>
              <a:rPr lang="zh-CN" altLang="en-US" sz="2000" b="1" dirty="0">
                <a:solidFill>
                  <a:srgbClr val="000000"/>
                </a:solidFill>
                <a:ea typeface="宋体" pitchFamily="2" charset="-122"/>
              </a:rPr>
              <a:t>圆盘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移到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B;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Hanoi(n-1, A, C, B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07651" y="3706530"/>
            <a:ext cx="4081538" cy="1015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00"/>
                </a:solidFill>
                <a:ea typeface="宋体" pitchFamily="2" charset="-122"/>
              </a:rPr>
              <a:t>  (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2)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将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zh-CN" altLang="zh-CN" sz="2000" b="1" dirty="0">
                <a:solidFill>
                  <a:srgbClr val="000000"/>
                </a:solidFill>
                <a:ea typeface="宋体" pitchFamily="2" charset="-122"/>
              </a:rPr>
              <a:t>最后一个直接移到</a:t>
            </a: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C;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Move(A,C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);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9561" y="5085184"/>
            <a:ext cx="4128995" cy="145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3183" y="3515845"/>
            <a:ext cx="4195373" cy="150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83615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735" y="836712"/>
            <a:ext cx="8784530" cy="572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void Move(char x, char y)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{   printf("</a:t>
            </a:r>
            <a:r>
              <a:rPr lang="zh-CN" altLang="zh-CN" kern="0" smtClean="0">
                <a:ea typeface="宋体" pitchFamily="2" charset="-122"/>
              </a:rPr>
              <a:t>移动步骤</a:t>
            </a:r>
            <a:r>
              <a:rPr lang="en-US" altLang="zh-CN" kern="0" smtClean="0">
                <a:ea typeface="宋体" pitchFamily="2" charset="-122"/>
              </a:rPr>
              <a:t>:%d  %c-&gt;%c\n", ++c, x, y);   }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 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void Hanoi(int n,  char A,  char B,  char C)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{         //</a:t>
            </a:r>
            <a:r>
              <a:rPr lang="zh-CN" altLang="en-US" kern="0" smtClean="0">
                <a:ea typeface="宋体" pitchFamily="2" charset="-122"/>
              </a:rPr>
              <a:t>借助</a:t>
            </a:r>
            <a:r>
              <a:rPr lang="en-US" altLang="zh-CN" kern="0" smtClean="0">
                <a:ea typeface="宋体" pitchFamily="2" charset="-122"/>
              </a:rPr>
              <a:t>B</a:t>
            </a:r>
            <a:r>
              <a:rPr lang="zh-CN" altLang="en-US" kern="0" smtClean="0">
                <a:ea typeface="宋体" pitchFamily="2" charset="-122"/>
              </a:rPr>
              <a:t>，将</a:t>
            </a:r>
            <a:r>
              <a:rPr lang="en-US" altLang="zh-CN" kern="0" smtClean="0">
                <a:ea typeface="宋体" pitchFamily="2" charset="-122"/>
              </a:rPr>
              <a:t>n</a:t>
            </a:r>
            <a:r>
              <a:rPr lang="zh-CN" altLang="en-US" kern="0" smtClean="0">
                <a:ea typeface="宋体" pitchFamily="2" charset="-122"/>
              </a:rPr>
              <a:t>个圆盘从</a:t>
            </a:r>
            <a:r>
              <a:rPr lang="en-US" altLang="zh-CN" kern="0" smtClean="0">
                <a:ea typeface="宋体" pitchFamily="2" charset="-122"/>
              </a:rPr>
              <a:t>A</a:t>
            </a:r>
            <a:r>
              <a:rPr lang="zh-CN" altLang="en-US" kern="0" smtClean="0">
                <a:ea typeface="宋体" pitchFamily="2" charset="-122"/>
              </a:rPr>
              <a:t>移到</a:t>
            </a:r>
            <a:r>
              <a:rPr lang="en-US" altLang="zh-CN" kern="0" smtClean="0">
                <a:ea typeface="宋体" pitchFamily="2" charset="-122"/>
              </a:rPr>
              <a:t>C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if(n==1)   Move(A,C);</a:t>
            </a:r>
            <a:r>
              <a:rPr lang="en-US" altLang="zh-CN" b="1" kern="0" smtClean="0">
                <a:ea typeface="宋体" pitchFamily="2" charset="-122"/>
              </a:rPr>
              <a:t>    //</a:t>
            </a:r>
            <a:r>
              <a:rPr lang="zh-CN" altLang="zh-CN" b="1" kern="0" smtClean="0">
                <a:ea typeface="宋体" pitchFamily="2" charset="-122"/>
              </a:rPr>
              <a:t>如果</a:t>
            </a:r>
            <a:r>
              <a:rPr lang="en-US" altLang="zh-CN" b="1" kern="0" smtClean="0">
                <a:ea typeface="宋体" pitchFamily="2" charset="-122"/>
              </a:rPr>
              <a:t>n=1</a:t>
            </a:r>
            <a:r>
              <a:rPr lang="zh-CN" altLang="zh-CN" b="1" kern="0" smtClean="0">
                <a:ea typeface="宋体" pitchFamily="2" charset="-122"/>
              </a:rPr>
              <a:t>，直接从</a:t>
            </a:r>
            <a:r>
              <a:rPr lang="en-US" altLang="zh-CN" b="1" kern="0" smtClean="0">
                <a:ea typeface="宋体" pitchFamily="2" charset="-122"/>
              </a:rPr>
              <a:t>A</a:t>
            </a:r>
            <a:r>
              <a:rPr lang="zh-CN" altLang="zh-CN" b="1" kern="0" smtClean="0">
                <a:ea typeface="宋体" pitchFamily="2" charset="-122"/>
              </a:rPr>
              <a:t>移到</a:t>
            </a:r>
            <a:r>
              <a:rPr lang="en-US" altLang="zh-CN" b="1" kern="0" smtClean="0">
                <a:ea typeface="宋体" pitchFamily="2" charset="-122"/>
              </a:rPr>
              <a:t>C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else    //</a:t>
            </a:r>
            <a:r>
              <a:rPr lang="en-US" altLang="zh-CN" b="1" kern="0" smtClean="0">
                <a:ea typeface="宋体" pitchFamily="2" charset="-122"/>
              </a:rPr>
              <a:t>(1)</a:t>
            </a:r>
            <a:r>
              <a:rPr lang="zh-CN" altLang="en-US" b="1" kern="0" smtClean="0">
                <a:ea typeface="宋体" pitchFamily="2" charset="-122"/>
              </a:rPr>
              <a:t>借助</a:t>
            </a:r>
            <a:r>
              <a:rPr lang="en-US" altLang="zh-CN" b="1" kern="0" smtClean="0">
                <a:ea typeface="宋体" pitchFamily="2" charset="-122"/>
              </a:rPr>
              <a:t>C</a:t>
            </a:r>
            <a:r>
              <a:rPr lang="zh-CN" altLang="zh-CN" b="1" kern="0" smtClean="0">
                <a:ea typeface="宋体" pitchFamily="2" charset="-122"/>
              </a:rPr>
              <a:t>柱，将</a:t>
            </a:r>
            <a:r>
              <a:rPr lang="en-US" altLang="zh-CN" b="1" kern="0" smtClean="0">
                <a:ea typeface="宋体" pitchFamily="2" charset="-122"/>
              </a:rPr>
              <a:t>A</a:t>
            </a:r>
            <a:r>
              <a:rPr lang="zh-CN" altLang="en-US" b="1" kern="0" smtClean="0">
                <a:ea typeface="宋体" pitchFamily="2" charset="-122"/>
              </a:rPr>
              <a:t>柱</a:t>
            </a:r>
            <a:r>
              <a:rPr lang="zh-CN" altLang="zh-CN" b="1" kern="0" smtClean="0">
                <a:ea typeface="宋体" pitchFamily="2" charset="-122"/>
              </a:rPr>
              <a:t>的</a:t>
            </a:r>
            <a:r>
              <a:rPr lang="en-US" altLang="zh-CN" b="1" kern="0" smtClean="0">
                <a:ea typeface="宋体" pitchFamily="2" charset="-122"/>
              </a:rPr>
              <a:t>(n-1)</a:t>
            </a:r>
            <a:r>
              <a:rPr lang="zh-CN" altLang="zh-CN" b="1" kern="0" smtClean="0">
                <a:ea typeface="宋体" pitchFamily="2" charset="-122"/>
              </a:rPr>
              <a:t>个</a:t>
            </a:r>
            <a:r>
              <a:rPr lang="zh-CN" altLang="en-US" b="1" kern="0" smtClean="0">
                <a:ea typeface="宋体" pitchFamily="2" charset="-122"/>
              </a:rPr>
              <a:t>圆盘</a:t>
            </a:r>
            <a:r>
              <a:rPr lang="zh-CN" altLang="zh-CN" b="1" kern="0" smtClean="0">
                <a:ea typeface="宋体" pitchFamily="2" charset="-122"/>
              </a:rPr>
              <a:t>移到</a:t>
            </a:r>
            <a:r>
              <a:rPr lang="en-US" altLang="zh-CN" b="1" kern="0" smtClean="0">
                <a:ea typeface="宋体" pitchFamily="2" charset="-122"/>
              </a:rPr>
              <a:t>B;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en-US" altLang="zh-CN" b="1" kern="0" smtClean="0">
                <a:ea typeface="宋体" pitchFamily="2" charset="-122"/>
              </a:rPr>
              <a:t>             //(2)</a:t>
            </a:r>
            <a:r>
              <a:rPr lang="zh-CN" altLang="zh-CN" b="1" kern="0" smtClean="0">
                <a:ea typeface="宋体" pitchFamily="2" charset="-122"/>
              </a:rPr>
              <a:t>将</a:t>
            </a:r>
            <a:r>
              <a:rPr lang="en-US" altLang="zh-CN" b="1" kern="0" smtClean="0">
                <a:ea typeface="宋体" pitchFamily="2" charset="-122"/>
              </a:rPr>
              <a:t>A</a:t>
            </a:r>
            <a:r>
              <a:rPr lang="zh-CN" altLang="zh-CN" b="1" kern="0" smtClean="0">
                <a:ea typeface="宋体" pitchFamily="2" charset="-122"/>
              </a:rPr>
              <a:t>最后一个</a:t>
            </a:r>
            <a:r>
              <a:rPr lang="zh-CN" altLang="en-US" b="1" kern="0" smtClean="0">
                <a:ea typeface="宋体" pitchFamily="2" charset="-122"/>
              </a:rPr>
              <a:t>圆盘</a:t>
            </a:r>
            <a:r>
              <a:rPr lang="zh-CN" altLang="zh-CN" b="1" kern="0" smtClean="0">
                <a:ea typeface="宋体" pitchFamily="2" charset="-122"/>
              </a:rPr>
              <a:t>直接移到</a:t>
            </a:r>
            <a:r>
              <a:rPr lang="en-US" altLang="zh-CN" b="1" kern="0" smtClean="0">
                <a:ea typeface="宋体" pitchFamily="2" charset="-122"/>
              </a:rPr>
              <a:t>C; 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en-US" altLang="zh-CN" b="1" kern="0" smtClean="0">
                <a:ea typeface="宋体" pitchFamily="2" charset="-122"/>
              </a:rPr>
              <a:t>             //(3)</a:t>
            </a:r>
            <a:r>
              <a:rPr lang="zh-CN" altLang="en-US" b="1" kern="0" smtClean="0">
                <a:ea typeface="宋体" pitchFamily="2" charset="-122"/>
              </a:rPr>
              <a:t>借助</a:t>
            </a:r>
            <a:r>
              <a:rPr lang="en-US" altLang="zh-CN" b="1" kern="0" smtClean="0">
                <a:ea typeface="宋体" pitchFamily="2" charset="-122"/>
              </a:rPr>
              <a:t>A</a:t>
            </a:r>
            <a:r>
              <a:rPr lang="zh-CN" altLang="en-US" b="1" kern="0" smtClean="0">
                <a:ea typeface="宋体" pitchFamily="2" charset="-122"/>
              </a:rPr>
              <a:t>柱</a:t>
            </a:r>
            <a:r>
              <a:rPr lang="zh-CN" altLang="zh-CN" b="1" kern="0" smtClean="0">
                <a:ea typeface="宋体" pitchFamily="2" charset="-122"/>
              </a:rPr>
              <a:t>，将</a:t>
            </a:r>
            <a:r>
              <a:rPr lang="en-US" altLang="zh-CN" b="1" kern="0" smtClean="0">
                <a:ea typeface="宋体" pitchFamily="2" charset="-122"/>
              </a:rPr>
              <a:t>B</a:t>
            </a:r>
            <a:r>
              <a:rPr lang="zh-CN" altLang="en-US" b="1" kern="0" smtClean="0">
                <a:ea typeface="宋体" pitchFamily="2" charset="-122"/>
              </a:rPr>
              <a:t>柱</a:t>
            </a:r>
            <a:r>
              <a:rPr lang="zh-CN" altLang="zh-CN" b="1" kern="0" smtClean="0">
                <a:ea typeface="宋体" pitchFamily="2" charset="-122"/>
              </a:rPr>
              <a:t>的</a:t>
            </a:r>
            <a:r>
              <a:rPr lang="en-US" altLang="zh-CN" b="1" kern="0" smtClean="0">
                <a:ea typeface="宋体" pitchFamily="2" charset="-122"/>
              </a:rPr>
              <a:t>(n-1)</a:t>
            </a:r>
            <a:r>
              <a:rPr lang="zh-CN" altLang="zh-CN" b="1" kern="0" smtClean="0">
                <a:ea typeface="宋体" pitchFamily="2" charset="-122"/>
              </a:rPr>
              <a:t>个</a:t>
            </a:r>
            <a:r>
              <a:rPr lang="zh-CN" altLang="en-US" b="1" kern="0" smtClean="0">
                <a:ea typeface="宋体" pitchFamily="2" charset="-122"/>
              </a:rPr>
              <a:t>圆盘</a:t>
            </a:r>
            <a:r>
              <a:rPr lang="zh-CN" altLang="zh-CN" b="1" kern="0" smtClean="0">
                <a:ea typeface="宋体" pitchFamily="2" charset="-122"/>
              </a:rPr>
              <a:t>移到</a:t>
            </a:r>
            <a:r>
              <a:rPr lang="en-US" altLang="zh-CN" b="1" kern="0" smtClean="0">
                <a:ea typeface="宋体" pitchFamily="2" charset="-122"/>
              </a:rPr>
              <a:t>C</a:t>
            </a:r>
            <a:r>
              <a:rPr lang="zh-CN" altLang="zh-CN" sz="2000" b="1" kern="0" smtClean="0">
                <a:ea typeface="宋体" pitchFamily="2" charset="-122"/>
              </a:rPr>
              <a:t>。</a:t>
            </a:r>
            <a:endParaRPr lang="en-US" altLang="zh-CN" sz="2000" b="1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{  Hanoi(n-1,A,C,B);   Move(A,C);   Hanoi(n-1,B,A,C);   }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en-GB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3683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215" y="1076502"/>
            <a:ext cx="6044794" cy="51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</a:t>
            </a:r>
            <a:r>
              <a:rPr lang="zh-CN" altLang="zh-CN" kern="0" smtClean="0">
                <a:ea typeface="宋体" pitchFamily="2" charset="-122"/>
              </a:rPr>
              <a:t>假定</a:t>
            </a:r>
            <a:r>
              <a:rPr lang="zh-CN" altLang="en-US" kern="0" smtClean="0">
                <a:ea typeface="宋体" pitchFamily="2" charset="-122"/>
              </a:rPr>
              <a:t>：</a:t>
            </a:r>
            <a:r>
              <a:rPr lang="en-US" altLang="zh-CN" kern="0" smtClean="0">
                <a:ea typeface="宋体" pitchFamily="2" charset="-122"/>
              </a:rPr>
              <a:t>S=(a</a:t>
            </a:r>
            <a:r>
              <a:rPr lang="en-US" altLang="zh-CN" kern="0" baseline="-25000" smtClean="0">
                <a:ea typeface="宋体" pitchFamily="2" charset="-122"/>
              </a:rPr>
              <a:t>1</a:t>
            </a:r>
            <a:r>
              <a:rPr lang="en-US" altLang="zh-CN" kern="0" smtClean="0">
                <a:ea typeface="宋体" pitchFamily="2" charset="-122"/>
              </a:rPr>
              <a:t> </a:t>
            </a:r>
            <a:r>
              <a:rPr lang="zh-CN" altLang="zh-CN" kern="0" smtClean="0">
                <a:ea typeface="宋体" pitchFamily="2" charset="-122"/>
              </a:rPr>
              <a:t>，</a:t>
            </a:r>
            <a:r>
              <a:rPr lang="en-US" altLang="zh-CN" kern="0" smtClean="0">
                <a:ea typeface="宋体" pitchFamily="2" charset="-122"/>
              </a:rPr>
              <a:t>a</a:t>
            </a:r>
            <a:r>
              <a:rPr lang="en-US" altLang="zh-CN" kern="0" baseline="-25000" smtClean="0">
                <a:ea typeface="宋体" pitchFamily="2" charset="-122"/>
              </a:rPr>
              <a:t>2</a:t>
            </a:r>
            <a:r>
              <a:rPr lang="en-US" altLang="zh-CN" kern="0" smtClean="0">
                <a:ea typeface="宋体" pitchFamily="2" charset="-122"/>
              </a:rPr>
              <a:t> </a:t>
            </a:r>
            <a:r>
              <a:rPr lang="zh-CN" altLang="zh-CN" kern="0" smtClean="0">
                <a:ea typeface="宋体" pitchFamily="2" charset="-122"/>
              </a:rPr>
              <a:t>，…，</a:t>
            </a:r>
            <a:r>
              <a:rPr lang="en-US" altLang="zh-CN" kern="0" smtClean="0">
                <a:ea typeface="宋体" pitchFamily="2" charset="-122"/>
              </a:rPr>
              <a:t>a</a:t>
            </a:r>
            <a:r>
              <a:rPr lang="en-US" altLang="zh-CN" kern="0" baseline="-25000" smtClean="0">
                <a:ea typeface="宋体" pitchFamily="2" charset="-122"/>
              </a:rPr>
              <a:t>n</a:t>
            </a:r>
            <a:r>
              <a:rPr lang="en-US" altLang="zh-CN" kern="0" smtClean="0">
                <a:ea typeface="宋体" pitchFamily="2" charset="-122"/>
              </a:rPr>
              <a:t>)</a:t>
            </a:r>
            <a:endParaRPr lang="en-GB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5265" y="4607844"/>
            <a:ext cx="8853106" cy="184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实例：</a:t>
            </a:r>
            <a:endParaRPr lang="en-US" altLang="zh-CN" b="1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zh-CN" smtClean="0">
                <a:solidFill>
                  <a:srgbClr val="000000"/>
                </a:solidFill>
                <a:ea typeface="宋体" pitchFamily="2" charset="-122"/>
              </a:rPr>
              <a:t>刷洗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盘子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，子弹入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盒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，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窄死胡同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行车，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铁路调度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。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 在现实生活中，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人或物移动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；在数据结构中，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</a:rPr>
              <a:t>栈顶指针移动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。</a:t>
            </a:r>
            <a:endParaRPr lang="en-GB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79836" y="1811924"/>
            <a:ext cx="5770971" cy="2793517"/>
            <a:chOff x="650992" y="2060848"/>
            <a:chExt cx="5770971" cy="2793517"/>
          </a:xfrm>
        </p:grpSpPr>
        <p:grpSp>
          <p:nvGrpSpPr>
            <p:cNvPr id="7" name="组合 6"/>
            <p:cNvGrpSpPr/>
            <p:nvPr/>
          </p:nvGrpSpPr>
          <p:grpSpPr>
            <a:xfrm>
              <a:off x="827584" y="2060848"/>
              <a:ext cx="5594379" cy="2006577"/>
              <a:chOff x="827584" y="2060848"/>
              <a:chExt cx="5594379" cy="200657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27584" y="2117476"/>
                <a:ext cx="4176464" cy="7991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←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1 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←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2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 …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←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n </a:t>
                </a:r>
                <a:endPara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60186" y="3233600"/>
                <a:ext cx="4176464" cy="79910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itchFamily="2" charset="-122"/>
                  </a:rPr>
                  <a:t> 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1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→   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2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  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→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   …   a</a:t>
                </a:r>
                <a:r>
                  <a:rPr kumimoji="0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n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ea typeface="宋体" pitchFamily="2" charset="-122"/>
                  </a:rPr>
                  <a:t>  →</a:t>
                </a:r>
                <a:endParaRPr kumimoji="0" lang="zh-CN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ea typeface="宋体" pitchFamily="2" charset="-122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70617" y="2060848"/>
                <a:ext cx="1551346" cy="89135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入栈顺序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04952" y="3176072"/>
                <a:ext cx="1517011" cy="89135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</a:rPr>
                  <a:t>出栈顺序</a:t>
                </a: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 flipV="1">
              <a:off x="1043608" y="4032700"/>
              <a:ext cx="0" cy="360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>
            <a:xfrm flipV="1">
              <a:off x="3923928" y="4032700"/>
              <a:ext cx="0" cy="3600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650992" y="436860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栈底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23818" y="439270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栈顶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91381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401" y="88398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3.3.2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递归过程与递归工作栈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9552" y="1592261"/>
            <a:ext cx="7558088" cy="2062163"/>
            <a:chOff x="432" y="538"/>
            <a:chExt cx="4761" cy="129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80" y="538"/>
              <a:ext cx="29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u="sng" dirty="0">
                  <a:solidFill>
                    <a:srgbClr val="000000"/>
                  </a:solidFill>
                  <a:latin typeface="楷体_GB2312" pitchFamily="49" charset="-122"/>
                </a:rPr>
                <a:t>调用前</a:t>
              </a:r>
              <a:r>
                <a:rPr lang="en-US" altLang="zh-CN" u="sng" dirty="0">
                  <a:solidFill>
                    <a:srgbClr val="000000"/>
                  </a:solidFill>
                  <a:latin typeface="楷体_GB2312" pitchFamily="49" charset="-122"/>
                </a:rPr>
                <a:t>, </a:t>
              </a:r>
              <a:r>
                <a:rPr lang="zh-CN" altLang="en-US" u="sng" dirty="0">
                  <a:solidFill>
                    <a:srgbClr val="000000"/>
                  </a:solidFill>
                  <a:latin typeface="楷体_GB2312" pitchFamily="49" charset="-122"/>
                </a:rPr>
                <a:t>系统完成</a:t>
              </a:r>
              <a:r>
                <a:rPr lang="en-US" altLang="zh-CN" u="sng" dirty="0">
                  <a:solidFill>
                    <a:srgbClr val="000000"/>
                  </a:solidFill>
                  <a:latin typeface="楷体_GB2312" pitchFamily="49" charset="-122"/>
                </a:rPr>
                <a:t>: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32" y="922"/>
              <a:ext cx="47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(1)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将实参</a:t>
              </a:r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,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返回地址等传递给被调用函数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32" y="1258"/>
              <a:ext cx="47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(2)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为被调用函数的局部变量分配存储区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2" y="1546"/>
              <a:ext cx="3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(3)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将控制转移到被调用函数的入口</a:t>
              </a: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605177" y="3950427"/>
            <a:ext cx="8058150" cy="2062163"/>
            <a:chOff x="480" y="2074"/>
            <a:chExt cx="5076" cy="1299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80" y="2074"/>
              <a:ext cx="24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u="sng">
                  <a:solidFill>
                    <a:srgbClr val="000000"/>
                  </a:solidFill>
                  <a:latin typeface="楷体_GB2312" pitchFamily="49" charset="-122"/>
                </a:rPr>
                <a:t>调用后</a:t>
              </a:r>
              <a:r>
                <a:rPr lang="en-US" altLang="zh-CN" u="sng">
                  <a:solidFill>
                    <a:srgbClr val="000000"/>
                  </a:solidFill>
                  <a:latin typeface="楷体_GB2312" pitchFamily="49" charset="-122"/>
                </a:rPr>
                <a:t>, </a:t>
              </a:r>
              <a:r>
                <a:rPr lang="zh-CN" altLang="en-US" u="sng">
                  <a:solidFill>
                    <a:srgbClr val="000000"/>
                  </a:solidFill>
                  <a:latin typeface="楷体_GB2312" pitchFamily="49" charset="-122"/>
                </a:rPr>
                <a:t>系统完成</a:t>
              </a:r>
              <a:r>
                <a:rPr lang="en-US" altLang="zh-CN" u="sng">
                  <a:solidFill>
                    <a:srgbClr val="000000"/>
                  </a:solidFill>
                  <a:latin typeface="楷体_GB2312" pitchFamily="49" charset="-122"/>
                </a:rPr>
                <a:t>:</a:t>
              </a:r>
              <a:endParaRPr lang="en-US" altLang="zh-CN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0" y="2458"/>
              <a:ext cx="50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(1)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保存被调用函数的计算结果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80" y="2794"/>
              <a:ext cx="3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(2)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释放被调用函数的数据区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80" y="3082"/>
              <a:ext cx="50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000000"/>
                  </a:solidFill>
                  <a:latin typeface="楷体_GB2312" pitchFamily="49" charset="-122"/>
                </a:rPr>
                <a:t>(3)</a:t>
              </a:r>
              <a:r>
                <a:rPr lang="zh-CN" altLang="en-US" dirty="0">
                  <a:solidFill>
                    <a:srgbClr val="000000"/>
                  </a:solidFill>
                  <a:latin typeface="楷体_GB2312" pitchFamily="49" charset="-122"/>
                </a:rPr>
                <a:t>依照被调用函数保存的返回地址将控制转移到调用函数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68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 flipH="1">
            <a:off x="1524000" y="23286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1524000" y="23286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7239000" y="23286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7543800" y="23286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825625" y="3711401"/>
            <a:ext cx="54102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 flipH="1">
            <a:off x="1524000" y="31668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1524000" y="37002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 flipV="1">
            <a:off x="1524000" y="31668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7239000" y="31668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V="1">
            <a:off x="7543800" y="31668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1924050" y="3773313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返回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　参数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2    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计算 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仿宋_GB2312" pitchFamily="49" charset="-122"/>
              </a:rPr>
              <a:t>2*Fact(1)</a:t>
            </a: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1524000" y="40050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524000" y="45384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 flipH="1">
            <a:off x="7239000" y="45384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7239000" y="40050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 flipV="1">
            <a:off x="7543800" y="40050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1828800" y="5224288"/>
            <a:ext cx="54102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1828800" y="2952576"/>
            <a:ext cx="5400675" cy="519112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返回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　参数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1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计算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1*Fact(0)</a:t>
            </a:r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H="1">
            <a:off x="1524000" y="48432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>
            <a:off x="1524000" y="53766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1524000" y="48432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H="1">
            <a:off x="7239000" y="53766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V="1">
            <a:off x="7543800" y="48432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1828800" y="6062488"/>
            <a:ext cx="5410200" cy="609600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1835150" y="2206451"/>
            <a:ext cx="5381625" cy="519112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返回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　参数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0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直接定值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= 1</a:t>
            </a:r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 flipH="1">
            <a:off x="1524000" y="56814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50"/>
          <p:cNvSpPr>
            <a:spLocks noChangeShapeType="1"/>
          </p:cNvSpPr>
          <p:nvPr/>
        </p:nvSpPr>
        <p:spPr bwMode="auto">
          <a:xfrm>
            <a:off x="1524000" y="62148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 flipV="1">
            <a:off x="1524000" y="5681488"/>
            <a:ext cx="0" cy="5334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2" name="Group 65"/>
          <p:cNvGrpSpPr>
            <a:grpSpLocks/>
          </p:cNvGrpSpPr>
          <p:nvPr/>
        </p:nvGrpSpPr>
        <p:grpSpPr bwMode="auto">
          <a:xfrm>
            <a:off x="7872413" y="2160413"/>
            <a:ext cx="889000" cy="4545013"/>
            <a:chOff x="402" y="1094"/>
            <a:chExt cx="560" cy="2863"/>
          </a:xfrm>
        </p:grpSpPr>
        <p:sp>
          <p:nvSpPr>
            <p:cNvPr id="33" name="Text Box 58"/>
            <p:cNvSpPr txBox="1">
              <a:spLocks noChangeArrowheads="1"/>
            </p:cNvSpPr>
            <p:nvPr/>
          </p:nvSpPr>
          <p:spPr bwMode="auto">
            <a:xfrm>
              <a:off x="568" y="1185"/>
              <a:ext cx="394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仿宋_GB2312" pitchFamily="49" charset="-122"/>
                </a:rPr>
                <a:t>调用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仿宋_GB2312" pitchFamily="49" charset="-122"/>
                </a:rPr>
                <a:t>入栈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仿宋_GB2312" pitchFamily="49" charset="-122"/>
                </a:rPr>
                <a:t>传递参数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>
              <a:off x="402" y="1094"/>
              <a:ext cx="0" cy="27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lg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64"/>
          <p:cNvGrpSpPr>
            <a:grpSpLocks/>
          </p:cNvGrpSpPr>
          <p:nvPr/>
        </p:nvGrpSpPr>
        <p:grpSpPr bwMode="auto">
          <a:xfrm>
            <a:off x="250825" y="2185813"/>
            <a:ext cx="647700" cy="4627563"/>
            <a:chOff x="4680" y="1121"/>
            <a:chExt cx="408" cy="2772"/>
          </a:xfrm>
        </p:grpSpPr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4680" y="1121"/>
              <a:ext cx="346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仿宋_GB2312" pitchFamily="49" charset="-122"/>
                </a:rPr>
                <a:t>返回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仿宋_GB2312" pitchFamily="49" charset="-122"/>
                </a:rPr>
                <a:t>出栈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仿宋_GB2312" pitchFamily="49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得到结果</a:t>
              </a:r>
            </a:p>
          </p:txBody>
        </p:sp>
        <p:sp>
          <p:nvSpPr>
            <p:cNvPr id="37" name="Line 57"/>
            <p:cNvSpPr>
              <a:spLocks noChangeShapeType="1"/>
            </p:cNvSpPr>
            <p:nvPr/>
          </p:nvSpPr>
          <p:spPr bwMode="auto">
            <a:xfrm>
              <a:off x="5088" y="1223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2953449" y="1561110"/>
            <a:ext cx="2525713" cy="523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阶乘递归过程：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1908175" y="6092651"/>
            <a:ext cx="482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FF"/>
                </a:solidFill>
                <a:ea typeface="仿宋_GB2312" pitchFamily="49" charset="-122"/>
              </a:rPr>
              <a:t>主程序</a:t>
            </a:r>
            <a:r>
              <a:rPr lang="zh-CN" altLang="en-US" sz="280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FFFF"/>
                </a:solidFill>
                <a:ea typeface="宋体" pitchFamily="2" charset="-122"/>
              </a:rPr>
              <a:t>main : Fact(4)</a:t>
            </a:r>
          </a:p>
        </p:txBody>
      </p:sp>
      <p:grpSp>
        <p:nvGrpSpPr>
          <p:cNvPr id="40" name="Group 66"/>
          <p:cNvGrpSpPr>
            <a:grpSpLocks/>
          </p:cNvGrpSpPr>
          <p:nvPr/>
        </p:nvGrpSpPr>
        <p:grpSpPr bwMode="auto">
          <a:xfrm>
            <a:off x="1914525" y="5281438"/>
            <a:ext cx="5629275" cy="781050"/>
            <a:chOff x="1206" y="2971"/>
            <a:chExt cx="3546" cy="581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4560" y="3552"/>
              <a:ext cx="19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4560" y="3216"/>
              <a:ext cx="19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 flipV="1">
              <a:off x="4752" y="3216"/>
              <a:ext cx="0" cy="33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1206" y="2971"/>
              <a:ext cx="32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返回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24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参数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  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计算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4*Fact(3)</a:t>
              </a:r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1828800" y="4492451"/>
            <a:ext cx="5410200" cy="519112"/>
          </a:xfrm>
          <a:prstGeom prst="rect">
            <a:avLst/>
          </a:prstGeom>
          <a:solidFill>
            <a:srgbClr val="000000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 返回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rPr>
              <a:t>　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参数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3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计算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3*Fact(2)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1524000" y="2862088"/>
            <a:ext cx="3048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7" name="组合 58"/>
          <p:cNvGrpSpPr>
            <a:grpSpLocks/>
          </p:cNvGrpSpPr>
          <p:nvPr/>
        </p:nvGrpSpPr>
        <p:grpSpPr bwMode="auto">
          <a:xfrm>
            <a:off x="7215188" y="5681488"/>
            <a:ext cx="304800" cy="533400"/>
            <a:chOff x="7239000" y="3429000"/>
            <a:chExt cx="304800" cy="533400"/>
          </a:xfrm>
        </p:grpSpPr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1" name="组合 62"/>
          <p:cNvGrpSpPr>
            <a:grpSpLocks/>
          </p:cNvGrpSpPr>
          <p:nvPr/>
        </p:nvGrpSpPr>
        <p:grpSpPr bwMode="auto">
          <a:xfrm>
            <a:off x="7215188" y="4911551"/>
            <a:ext cx="304800" cy="533400"/>
            <a:chOff x="7239000" y="3429000"/>
            <a:chExt cx="304800" cy="533400"/>
          </a:xfrm>
        </p:grpSpPr>
        <p:sp>
          <p:nvSpPr>
            <p:cNvPr id="52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5" name="组合 67"/>
          <p:cNvGrpSpPr>
            <a:grpSpLocks/>
          </p:cNvGrpSpPr>
          <p:nvPr/>
        </p:nvGrpSpPr>
        <p:grpSpPr bwMode="auto">
          <a:xfrm>
            <a:off x="7215188" y="4119388"/>
            <a:ext cx="304800" cy="533400"/>
            <a:chOff x="7239000" y="3429000"/>
            <a:chExt cx="304800" cy="533400"/>
          </a:xfrm>
        </p:grpSpPr>
        <p:sp>
          <p:nvSpPr>
            <p:cNvPr id="56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9" name="组合 71"/>
          <p:cNvGrpSpPr>
            <a:grpSpLocks/>
          </p:cNvGrpSpPr>
          <p:nvPr/>
        </p:nvGrpSpPr>
        <p:grpSpPr bwMode="auto">
          <a:xfrm>
            <a:off x="7215188" y="3327226"/>
            <a:ext cx="304800" cy="533400"/>
            <a:chOff x="7239000" y="3429000"/>
            <a:chExt cx="304800" cy="533400"/>
          </a:xfrm>
        </p:grpSpPr>
        <p:sp>
          <p:nvSpPr>
            <p:cNvPr id="60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3" name="组合 75"/>
          <p:cNvGrpSpPr>
            <a:grpSpLocks/>
          </p:cNvGrpSpPr>
          <p:nvPr/>
        </p:nvGrpSpPr>
        <p:grpSpPr bwMode="auto">
          <a:xfrm>
            <a:off x="7192963" y="2535063"/>
            <a:ext cx="304800" cy="533400"/>
            <a:chOff x="7239000" y="3429000"/>
            <a:chExt cx="304800" cy="533400"/>
          </a:xfrm>
        </p:grpSpPr>
        <p:sp>
          <p:nvSpPr>
            <p:cNvPr id="64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7" name="组合 79"/>
          <p:cNvGrpSpPr>
            <a:grpSpLocks/>
          </p:cNvGrpSpPr>
          <p:nvPr/>
        </p:nvGrpSpPr>
        <p:grpSpPr bwMode="auto">
          <a:xfrm flipH="1" flipV="1">
            <a:off x="1530350" y="2571576"/>
            <a:ext cx="304800" cy="533400"/>
            <a:chOff x="7239000" y="3429000"/>
            <a:chExt cx="304800" cy="533400"/>
          </a:xfrm>
        </p:grpSpPr>
        <p:sp>
          <p:nvSpPr>
            <p:cNvPr id="68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1" name="组合 83"/>
          <p:cNvGrpSpPr>
            <a:grpSpLocks/>
          </p:cNvGrpSpPr>
          <p:nvPr/>
        </p:nvGrpSpPr>
        <p:grpSpPr bwMode="auto">
          <a:xfrm flipH="1" flipV="1">
            <a:off x="1530350" y="3371676"/>
            <a:ext cx="304800" cy="533400"/>
            <a:chOff x="7239000" y="3429000"/>
            <a:chExt cx="304800" cy="533400"/>
          </a:xfrm>
        </p:grpSpPr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5" name="组合 87"/>
          <p:cNvGrpSpPr>
            <a:grpSpLocks/>
          </p:cNvGrpSpPr>
          <p:nvPr/>
        </p:nvGrpSpPr>
        <p:grpSpPr bwMode="auto">
          <a:xfrm flipH="1" flipV="1">
            <a:off x="1508125" y="4219401"/>
            <a:ext cx="304800" cy="533400"/>
            <a:chOff x="7239000" y="3429000"/>
            <a:chExt cx="304800" cy="533400"/>
          </a:xfrm>
        </p:grpSpPr>
        <p:sp>
          <p:nvSpPr>
            <p:cNvPr id="76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9" name="组合 91"/>
          <p:cNvGrpSpPr>
            <a:grpSpLocks/>
          </p:cNvGrpSpPr>
          <p:nvPr/>
        </p:nvGrpSpPr>
        <p:grpSpPr bwMode="auto">
          <a:xfrm flipH="1" flipV="1">
            <a:off x="1508125" y="4911551"/>
            <a:ext cx="304800" cy="533400"/>
            <a:chOff x="7239000" y="3429000"/>
            <a:chExt cx="304800" cy="533400"/>
          </a:xfrm>
        </p:grpSpPr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3" name="组合 95"/>
          <p:cNvGrpSpPr>
            <a:grpSpLocks/>
          </p:cNvGrpSpPr>
          <p:nvPr/>
        </p:nvGrpSpPr>
        <p:grpSpPr bwMode="auto">
          <a:xfrm flipH="1" flipV="1">
            <a:off x="1512888" y="5746576"/>
            <a:ext cx="304800" cy="533400"/>
            <a:chOff x="7239000" y="3429000"/>
            <a:chExt cx="304800" cy="533400"/>
          </a:xfrm>
        </p:grpSpPr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H="1">
              <a:off x="7239000" y="3962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7239000" y="34290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V="1">
              <a:off x="7543800" y="342900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7" name="内容占位符 2"/>
          <p:cNvSpPr txBox="1">
            <a:spLocks/>
          </p:cNvSpPr>
          <p:nvPr/>
        </p:nvSpPr>
        <p:spPr bwMode="auto">
          <a:xfrm>
            <a:off x="25401" y="88398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3.3.2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递归过程与递归工作栈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36839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2060848"/>
            <a:ext cx="856872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f(1) = 1=2</a:t>
            </a:r>
            <a:r>
              <a:rPr lang="en-US" altLang="zh-CN" kern="0" baseline="30000" smtClean="0">
                <a:ea typeface="宋体" pitchFamily="2" charset="-122"/>
              </a:rPr>
              <a:t>1</a:t>
            </a:r>
            <a:r>
              <a:rPr lang="en-US" altLang="zh-CN" kern="0" smtClean="0">
                <a:ea typeface="宋体" pitchFamily="2" charset="-122"/>
              </a:rPr>
              <a:t>-1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f(2) = </a:t>
            </a:r>
            <a:r>
              <a:rPr lang="en-US" altLang="zh-CN" kern="0" smtClean="0">
                <a:ea typeface="宋体" pitchFamily="2" charset="-122"/>
              </a:rPr>
              <a:t>f(1)+1+f(1)=</a:t>
            </a:r>
            <a:r>
              <a:rPr kumimoji="1" lang="en-US" altLang="zh-CN" kern="0" smtClean="0">
                <a:ea typeface="宋体" pitchFamily="2" charset="-122"/>
              </a:rPr>
              <a:t>2f(1)+1</a:t>
            </a:r>
            <a:r>
              <a:rPr lang="en-US" altLang="zh-CN" kern="0" smtClean="0">
                <a:ea typeface="宋体" pitchFamily="2" charset="-122"/>
              </a:rPr>
              <a:t>= 3=2</a:t>
            </a:r>
            <a:r>
              <a:rPr lang="en-US" altLang="zh-CN" kern="0" baseline="30000" smtClean="0">
                <a:ea typeface="宋体" pitchFamily="2" charset="-122"/>
              </a:rPr>
              <a:t>2</a:t>
            </a:r>
            <a:r>
              <a:rPr lang="en-US" altLang="zh-CN" kern="0" smtClean="0">
                <a:ea typeface="宋体" pitchFamily="2" charset="-122"/>
              </a:rPr>
              <a:t>-1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f(3) = </a:t>
            </a:r>
            <a:r>
              <a:rPr lang="en-US" altLang="zh-CN" kern="0" smtClean="0">
                <a:ea typeface="宋体" pitchFamily="2" charset="-122"/>
              </a:rPr>
              <a:t>f(2)+1+f(2)=</a:t>
            </a:r>
            <a:r>
              <a:rPr kumimoji="1" lang="en-US" altLang="zh-CN" kern="0" smtClean="0">
                <a:ea typeface="宋体" pitchFamily="2" charset="-122"/>
              </a:rPr>
              <a:t>2f(2)+1</a:t>
            </a:r>
            <a:r>
              <a:rPr lang="en-US" altLang="zh-CN" kern="0" smtClean="0">
                <a:ea typeface="宋体" pitchFamily="2" charset="-122"/>
              </a:rPr>
              <a:t>= 7=2</a:t>
            </a:r>
            <a:r>
              <a:rPr lang="en-US" altLang="zh-CN" kern="0" baseline="30000" smtClean="0">
                <a:ea typeface="宋体" pitchFamily="2" charset="-122"/>
              </a:rPr>
              <a:t>3</a:t>
            </a:r>
            <a:r>
              <a:rPr lang="en-US" altLang="zh-CN" kern="0" smtClean="0">
                <a:ea typeface="宋体" pitchFamily="2" charset="-122"/>
              </a:rPr>
              <a:t>-1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......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f(n-2) = 2f(n-3)+1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f(n-1) = 2f(n-2)+1</a:t>
            </a: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kumimoji="1" lang="en-US" altLang="zh-CN" kern="0" smtClean="0">
                <a:ea typeface="宋体" pitchFamily="2" charset="-122"/>
              </a:rPr>
              <a:t>f(n)  = 2f(n-1)+1</a:t>
            </a:r>
            <a:r>
              <a:rPr lang="en-US" altLang="zh-CN" kern="0" smtClean="0">
                <a:ea typeface="宋体" pitchFamily="2" charset="-122"/>
              </a:rPr>
              <a:t>=2</a:t>
            </a:r>
            <a:r>
              <a:rPr lang="en-US" altLang="zh-CN" kern="0" baseline="30000" smtClean="0">
                <a:ea typeface="宋体" pitchFamily="2" charset="-122"/>
              </a:rPr>
              <a:t>n</a:t>
            </a:r>
            <a:r>
              <a:rPr lang="en-US" altLang="zh-CN" kern="0" smtClean="0">
                <a:ea typeface="宋体" pitchFamily="2" charset="-122"/>
              </a:rPr>
              <a:t>-1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ea typeface="宋体" pitchFamily="2" charset="-122"/>
              </a:rPr>
              <a:t> </a:t>
            </a:r>
            <a:r>
              <a:rPr lang="zh-CN" altLang="zh-CN" b="1" kern="0" smtClean="0">
                <a:ea typeface="宋体" pitchFamily="2" charset="-122"/>
              </a:rPr>
              <a:t>时间复杂度：</a:t>
            </a:r>
            <a:r>
              <a:rPr lang="en-US" altLang="zh-CN" b="1" kern="0" smtClean="0">
                <a:ea typeface="宋体" pitchFamily="2" charset="-122"/>
              </a:rPr>
              <a:t>T(n)=O(f(n))=O(2</a:t>
            </a:r>
            <a:r>
              <a:rPr lang="en-US" altLang="zh-CN" b="1" kern="0" baseline="30000" smtClean="0">
                <a:ea typeface="宋体" pitchFamily="2" charset="-122"/>
              </a:rPr>
              <a:t>n</a:t>
            </a:r>
            <a:r>
              <a:rPr lang="en-US" altLang="zh-CN" b="1" kern="0" smtClean="0">
                <a:ea typeface="宋体" pitchFamily="2" charset="-122"/>
              </a:rPr>
              <a:t>)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zh-CN" b="1" kern="0" smtClean="0">
                <a:solidFill>
                  <a:srgbClr val="0070C0"/>
                </a:solidFill>
                <a:ea typeface="宋体" pitchFamily="2" charset="-122"/>
              </a:rPr>
              <a:t>假如人工</a:t>
            </a:r>
            <a:r>
              <a:rPr lang="en-US" altLang="zh-CN" b="1" kern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zh-CN" altLang="zh-CN" b="1" kern="0" smtClean="0">
                <a:solidFill>
                  <a:srgbClr val="0070C0"/>
                </a:solidFill>
                <a:ea typeface="宋体" pitchFamily="2" charset="-122"/>
              </a:rPr>
              <a:t>秒钟</a:t>
            </a:r>
            <a:r>
              <a:rPr lang="zh-CN" altLang="en-US" b="1" kern="0" smtClean="0">
                <a:solidFill>
                  <a:srgbClr val="0070C0"/>
                </a:solidFill>
                <a:ea typeface="宋体" pitchFamily="2" charset="-122"/>
              </a:rPr>
              <a:t>移动</a:t>
            </a:r>
            <a:r>
              <a:rPr lang="en-US" altLang="zh-CN" b="1" kern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zh-CN" altLang="zh-CN" b="1" kern="0" smtClean="0">
                <a:solidFill>
                  <a:srgbClr val="0070C0"/>
                </a:solidFill>
                <a:ea typeface="宋体" pitchFamily="2" charset="-122"/>
              </a:rPr>
              <a:t>次，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移动</a:t>
            </a:r>
            <a:r>
              <a:rPr lang="en-US" altLang="zh-CN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64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个圆盘</a:t>
            </a:r>
            <a:r>
              <a:rPr lang="zh-CN" altLang="zh-CN" b="1" kern="0" smtClean="0">
                <a:solidFill>
                  <a:srgbClr val="0070C0"/>
                </a:solidFill>
                <a:ea typeface="宋体" pitchFamily="2" charset="-122"/>
              </a:rPr>
              <a:t>需要</a:t>
            </a:r>
            <a:r>
              <a:rPr lang="en-US" altLang="zh-CN" b="1" kern="0" smtClean="0">
                <a:solidFill>
                  <a:srgbClr val="0070C0"/>
                </a:solidFill>
                <a:ea typeface="宋体" pitchFamily="2" charset="-122"/>
              </a:rPr>
              <a:t>5800</a:t>
            </a:r>
            <a:r>
              <a:rPr lang="zh-CN" altLang="zh-CN" b="1" kern="0" smtClean="0">
                <a:solidFill>
                  <a:srgbClr val="0070C0"/>
                </a:solidFill>
                <a:ea typeface="宋体" pitchFamily="2" charset="-122"/>
              </a:rPr>
              <a:t>多亿年</a:t>
            </a:r>
            <a:r>
              <a:rPr lang="zh-CN" altLang="en-US" b="1" kern="0" smtClean="0">
                <a:solidFill>
                  <a:srgbClr val="0070C0"/>
                </a:solidFill>
                <a:ea typeface="宋体" pitchFamily="2" charset="-122"/>
              </a:rPr>
              <a:t>！</a:t>
            </a:r>
            <a:endParaRPr lang="en-US" altLang="zh-CN" b="1" kern="0" smtClean="0">
              <a:solidFill>
                <a:srgbClr val="0070C0"/>
              </a:solidFill>
              <a:ea typeface="宋体" pitchFamily="2" charset="-122"/>
            </a:endParaRPr>
          </a:p>
          <a:p>
            <a:pPr marL="358775" lvl="1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假如机器</a:t>
            </a:r>
            <a:r>
              <a:rPr lang="en-US" altLang="zh-CN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微秒移动</a:t>
            </a:r>
            <a:r>
              <a:rPr lang="en-US" altLang="zh-CN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次，移动</a:t>
            </a:r>
            <a:r>
              <a:rPr lang="en-US" altLang="zh-CN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64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个圆盘需要</a:t>
            </a:r>
            <a:r>
              <a:rPr lang="en-US" altLang="zh-CN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60</a:t>
            </a:r>
            <a:r>
              <a:rPr lang="zh-CN" altLang="en-US" b="1" kern="0" smtClean="0">
                <a:solidFill>
                  <a:srgbClr val="0070C0"/>
                </a:solidFill>
                <a:latin typeface="幼圆" pitchFamily="49" charset="-122"/>
                <a:ea typeface="幼圆" pitchFamily="49" charset="-122"/>
              </a:rPr>
              <a:t>万年！</a:t>
            </a: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zh-CN" altLang="zh-CN" kern="0" smtClean="0">
              <a:ea typeface="宋体" pitchFamily="2" charset="-122"/>
            </a:endParaRPr>
          </a:p>
          <a:p>
            <a:pPr marL="358775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ea typeface="宋体" pitchFamily="2" charset="-122"/>
              </a:rPr>
              <a:t>    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401" y="883989"/>
            <a:ext cx="8219008" cy="479771"/>
          </a:xfrm>
          <a:prstGeom prst="rect">
            <a:avLst/>
          </a:prstGeom>
          <a:noFill/>
          <a:ln w="571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93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3.3.3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递归算法的效率分析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903" y="150743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需要求解递归方程，以汉诺塔为例，时间复杂度计算如下：</a:t>
            </a:r>
          </a:p>
        </p:txBody>
      </p:sp>
    </p:spTree>
    <p:extLst>
      <p:ext uri="{BB962C8B-B14F-4D97-AF65-F5344CB8AC3E}">
        <p14:creationId xmlns:p14="http://schemas.microsoft.com/office/powerpoint/2010/main" val="142536839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981075"/>
            <a:ext cx="7560394" cy="61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利用栈将递归算法转化为非递归算法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2386" y="1700808"/>
            <a:ext cx="84580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00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递归算法的优点：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概念清晰，容易编程；代码简练，程序易读</a:t>
            </a:r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marL="18000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递归算法的缺点：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180000"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时间开销较大。每次调用，入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栈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保存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状态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信息；每次返回，出栈恢复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状态信息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10804" y="4832447"/>
            <a:ext cx="515468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递归算法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非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递归算法</a:t>
            </a:r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</a:t>
            </a:r>
            <a:endParaRPr lang="en-US" altLang="zh-CN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单向递归，可转化为循环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结构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用户建栈，模拟系统的工作栈      </a:t>
            </a:r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368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981075"/>
            <a:ext cx="7560394" cy="61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利用栈将递归算法转化为非递归算法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60312" y="1769974"/>
            <a:ext cx="5716144" cy="1631216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marL="180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long Fact ( long n )</a:t>
            </a:r>
          </a:p>
          <a:p>
            <a:pPr marL="180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{   if ( n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==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0)   return  1;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80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    else             return    n *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_GB2312" pitchFamily="49" charset="-122"/>
              </a:rPr>
              <a:t>Fact (n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仿宋_GB2312" pitchFamily="49" charset="-122"/>
              </a:rPr>
              <a:t>1);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 </a:t>
            </a:r>
          </a:p>
          <a:p>
            <a:pPr marL="180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60312" y="4359900"/>
            <a:ext cx="5704416" cy="2308324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long Fact ( long n )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t=1;</a:t>
            </a:r>
          </a:p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for(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i=1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&lt;=n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      t=t*i;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     </a:t>
            </a:r>
          </a:p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return   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1800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852" y="1757349"/>
            <a:ext cx="23503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阶乘：递归结构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68" y="4443878"/>
            <a:ext cx="235032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阶乘：循环结构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上下箭头 8"/>
          <p:cNvSpPr/>
          <p:nvPr/>
        </p:nvSpPr>
        <p:spPr>
          <a:xfrm>
            <a:off x="5593914" y="3401189"/>
            <a:ext cx="490254" cy="900000"/>
          </a:xfrm>
          <a:prstGeom prst="upDownArrow">
            <a:avLst/>
          </a:prstGeom>
          <a:solidFill>
            <a:srgbClr val="036B13"/>
          </a:solidFill>
          <a:ln w="25400" cap="flat" cmpd="sng" algn="ctr">
            <a:solidFill>
              <a:srgbClr val="036B1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7560394" cy="4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利用栈将递归算法转化为非递归算法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52431"/>
              </p:ext>
            </p:extLst>
          </p:nvPr>
        </p:nvGraphicFramePr>
        <p:xfrm>
          <a:off x="973805" y="1413534"/>
          <a:ext cx="7591425" cy="719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3" imgW="3848040" imgH="457200" progId="Equation.3">
                  <p:embed/>
                </p:oleObj>
              </mc:Choice>
              <mc:Fallback>
                <p:oleObj name="公式" r:id="rId3" imgW="3848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805" y="1413534"/>
                        <a:ext cx="7591425" cy="71932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6057" y="2145182"/>
            <a:ext cx="7618391" cy="160505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long Fib ( long n )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{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if(n==1 || n==2)   return 1;               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else                     return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Fib (n-1)+ Fib (n-2)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4782" y="3815754"/>
            <a:ext cx="7629666" cy="3146054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long Fib ( long n )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if(n==1 || n==2)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return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1;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else {   t1=1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t2=1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for(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=3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&lt;=n;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i++) 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     {</a:t>
            </a: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t3=t1+t2</a:t>
            </a:r>
            <a:r>
              <a:rPr kumimoji="1" lang="de-DE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de-DE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t1=t2; t2=t3;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                     </a:t>
            </a:r>
            <a:endParaRPr kumimoji="1" lang="de-DE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return </a:t>
            </a:r>
            <a:r>
              <a:rPr kumimoji="1" lang="de-DE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t3;  </a:t>
            </a:r>
            <a:endParaRPr kumimoji="1" lang="de-DE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7200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3.3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栈与递归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7560394" cy="4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利用栈将递归算法转化为非递归算法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148"/>
          <p:cNvSpPr txBox="1">
            <a:spLocks noChangeArrowheads="1"/>
          </p:cNvSpPr>
          <p:nvPr/>
        </p:nvSpPr>
        <p:spPr bwMode="auto">
          <a:xfrm>
            <a:off x="426708" y="1506543"/>
            <a:ext cx="8055295" cy="2714545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递归算法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if( p )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//if(p!=NULL)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&lt;&lt;p-&gt;data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输出元素取值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(p-&gt;next) ;      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指向后继结点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} 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148"/>
          <p:cNvSpPr txBox="1">
            <a:spLocks noChangeArrowheads="1"/>
          </p:cNvSpPr>
          <p:nvPr/>
        </p:nvSpPr>
        <p:spPr bwMode="auto">
          <a:xfrm>
            <a:off x="426708" y="4632116"/>
            <a:ext cx="8055295" cy="1912406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TraverseList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 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非递归算法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{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LinkList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p=L-&gt;next;            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while( p )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while( p!=NULL )</a:t>
            </a: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{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&lt;&lt;p-&gt;data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&lt;&lt;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p=p-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&gt;next; }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800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}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7564" y="1844824"/>
            <a:ext cx="7848872" cy="4392488"/>
          </a:xfrm>
          <a:prstGeom prst="roundRect">
            <a:avLst>
              <a:gd name="adj" fmla="val 9920"/>
            </a:avLst>
          </a:prstGeom>
          <a:solidFill>
            <a:srgbClr val="036B13">
              <a:lumMod val="75000"/>
            </a:srgb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队列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(Queue)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：操作受限的线性表。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队头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(front)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：允许删除的一端。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队尾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(rear)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：允许插入的一端。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队空：队列中没有数据元素。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队尾插入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入队，入列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，队头删除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出队，出列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操作特点：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先进先出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FIFO (First In First Out)</a:t>
            </a:r>
            <a:r>
              <a: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810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.1  队列的基本概念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628800"/>
            <a:ext cx="84249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kern="0" smtClean="0">
                <a:latin typeface="宋体" pitchFamily="2" charset="-122"/>
                <a:ea typeface="宋体" pitchFamily="2" charset="-122"/>
              </a:rPr>
              <a:t>现实生活中的队列</a:t>
            </a:r>
            <a:r>
              <a:rPr lang="zh-CN" altLang="zh-CN" b="1" kern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b="1" kern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kern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zh-CN" kern="0" smtClean="0">
                <a:latin typeface="宋体" pitchFamily="2" charset="-122"/>
                <a:ea typeface="宋体" pitchFamily="2" charset="-122"/>
              </a:rPr>
              <a:t>排队购物，排队入场，排队就餐</a:t>
            </a: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，排队</a:t>
            </a:r>
            <a:r>
              <a:rPr lang="en-US" altLang="zh-CN" b="1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人或物移动</a:t>
            </a: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kern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b="1" kern="0" smtClean="0">
                <a:latin typeface="宋体" pitchFamily="2" charset="-122"/>
                <a:ea typeface="宋体" pitchFamily="2" charset="-122"/>
              </a:rPr>
              <a:t>数据结构中的队列：</a:t>
            </a:r>
            <a:endParaRPr lang="en-US" altLang="zh-CN" b="1" kern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  元素位置不变，</a:t>
            </a:r>
            <a:r>
              <a:rPr lang="zh-CN" altLang="en-US" b="1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入队移动</a:t>
            </a:r>
            <a:r>
              <a:rPr lang="zh-CN" altLang="zh-CN" b="1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队尾指针</a:t>
            </a:r>
            <a:r>
              <a:rPr lang="zh-CN" altLang="en-US" b="1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，出队移动</a:t>
            </a:r>
            <a:r>
              <a:rPr lang="zh-CN" altLang="zh-CN" b="1" kern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队头指针</a:t>
            </a:r>
            <a:r>
              <a:rPr lang="zh-CN" altLang="en-US" kern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zh-CN" kern="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b="4808"/>
          <a:stretch>
            <a:fillRect/>
          </a:stretch>
        </p:blipFill>
        <p:spPr bwMode="auto">
          <a:xfrm>
            <a:off x="674652" y="4149080"/>
            <a:ext cx="6840000" cy="215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9810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.1  队列的基本概念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556792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r>
              <a:rPr lang="zh-CN" altLang="zh-CN" sz="2000" b="1" kern="0" smtClean="0">
                <a:ea typeface="宋体" pitchFamily="2" charset="-122"/>
              </a:rPr>
              <a:t>线性表的抽象数据类型：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ADT  List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{  </a:t>
            </a:r>
            <a:r>
              <a:rPr lang="zh-CN" altLang="zh-CN" sz="2000" kern="0" smtClean="0">
                <a:ea typeface="宋体" pitchFamily="2" charset="-122"/>
              </a:rPr>
              <a:t>数据对象：</a:t>
            </a:r>
            <a:r>
              <a:rPr lang="en-US" altLang="zh-CN" sz="2000" kern="0" smtClean="0">
                <a:ea typeface="宋体" pitchFamily="2" charset="-122"/>
              </a:rPr>
              <a:t>D={a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 |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ElemSet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n</a:t>
            </a:r>
            <a:r>
              <a:rPr lang="zh-CN" altLang="zh-CN" sz="2000" kern="0" smtClean="0">
                <a:ea typeface="宋体" pitchFamily="2" charset="-122"/>
              </a:rPr>
              <a:t>≥</a:t>
            </a:r>
            <a:r>
              <a:rPr lang="en-US" altLang="zh-CN" sz="2000" kern="0" smtClean="0">
                <a:ea typeface="宋体" pitchFamily="2" charset="-122"/>
              </a:rPr>
              <a:t>0}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数据关系：</a:t>
            </a:r>
            <a:r>
              <a:rPr lang="en-US" altLang="zh-CN" sz="2000" kern="0" smtClean="0">
                <a:ea typeface="宋体" pitchFamily="2" charset="-122"/>
              </a:rPr>
              <a:t>R1={&lt;a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&gt; | 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D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基本操作：</a:t>
            </a:r>
            <a:r>
              <a:rPr lang="en-US" altLang="zh-CN" sz="2000" b="1" kern="0" smtClean="0">
                <a:solidFill>
                  <a:srgbClr val="FF0000"/>
                </a:solidFill>
                <a:ea typeface="宋体" pitchFamily="2" charset="-122"/>
              </a:rPr>
              <a:t>12</a:t>
            </a:r>
            <a:r>
              <a:rPr lang="zh-CN" altLang="zh-CN" sz="2000" b="1" kern="0" smtClean="0">
                <a:solidFill>
                  <a:srgbClr val="FF0000"/>
                </a:solidFill>
                <a:ea typeface="宋体" pitchFamily="2" charset="-122"/>
              </a:rPr>
              <a:t>个基本操作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}  ADT  List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zh-CN" altLang="en-US" sz="2000" b="1" kern="0" smtClean="0">
                <a:ea typeface="宋体" pitchFamily="2" charset="-122"/>
              </a:rPr>
              <a:t>队列的抽象数据类型：</a:t>
            </a:r>
            <a:endParaRPr lang="en-US" altLang="zh-CN" sz="2000" b="1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b="1" kern="0" smtClean="0">
                <a:ea typeface="宋体" pitchFamily="2" charset="-122"/>
              </a:rPr>
              <a:t>ADT Queue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{  </a:t>
            </a:r>
            <a:r>
              <a:rPr lang="zh-CN" altLang="zh-CN" sz="2000" kern="0" smtClean="0">
                <a:ea typeface="宋体" pitchFamily="2" charset="-122"/>
              </a:rPr>
              <a:t>数据对象：</a:t>
            </a:r>
            <a:r>
              <a:rPr lang="en-US" altLang="zh-CN" sz="2000" kern="0" smtClean="0">
                <a:ea typeface="宋体" pitchFamily="2" charset="-122"/>
              </a:rPr>
              <a:t>D={a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 |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ElemSet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n</a:t>
            </a:r>
            <a:r>
              <a:rPr lang="zh-CN" altLang="zh-CN" sz="2000" kern="0" smtClean="0">
                <a:ea typeface="宋体" pitchFamily="2" charset="-122"/>
              </a:rPr>
              <a:t>≥</a:t>
            </a:r>
            <a:r>
              <a:rPr lang="en-US" altLang="zh-CN" sz="2000" kern="0" smtClean="0">
                <a:ea typeface="宋体" pitchFamily="2" charset="-122"/>
              </a:rPr>
              <a:t>0}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数据关系：</a:t>
            </a:r>
            <a:r>
              <a:rPr lang="en-US" altLang="zh-CN" sz="2000" kern="0" smtClean="0">
                <a:ea typeface="宋体" pitchFamily="2" charset="-122"/>
              </a:rPr>
              <a:t>R1={&lt;a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&gt; | 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D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基本操作：</a:t>
            </a:r>
            <a:r>
              <a:rPr lang="en-US" altLang="zh-CN" sz="2000" b="1" kern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zh-CN" sz="2000" b="1" kern="0" smtClean="0">
                <a:solidFill>
                  <a:srgbClr val="FF0000"/>
                </a:solidFill>
                <a:ea typeface="宋体" pitchFamily="2" charset="-122"/>
              </a:rPr>
              <a:t>个基本操作</a:t>
            </a:r>
            <a:r>
              <a:rPr lang="zh-CN" altLang="en-US" sz="2000" b="1" kern="0" smtClean="0">
                <a:solidFill>
                  <a:srgbClr val="FF0000"/>
                </a:solidFill>
                <a:ea typeface="宋体" pitchFamily="2" charset="-122"/>
              </a:rPr>
              <a:t>，</a:t>
            </a:r>
            <a:r>
              <a:rPr lang="zh-CN" altLang="zh-CN" sz="2000" b="1" kern="0" smtClean="0">
                <a:solidFill>
                  <a:srgbClr val="FF0000"/>
                </a:solidFill>
                <a:ea typeface="宋体" pitchFamily="2" charset="-122"/>
              </a:rPr>
              <a:t>先进先出</a:t>
            </a:r>
            <a:r>
              <a:rPr lang="zh-CN" altLang="en-US" sz="2000" kern="0" smtClean="0">
                <a:ea typeface="宋体" pitchFamily="2" charset="-122"/>
              </a:rPr>
              <a:t>。</a:t>
            </a:r>
            <a:endParaRPr lang="en-US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}  </a:t>
            </a:r>
            <a:r>
              <a:rPr lang="en-US" altLang="zh-CN" sz="2000" b="1" kern="0" smtClean="0">
                <a:ea typeface="宋体" pitchFamily="2" charset="-122"/>
              </a:rPr>
              <a:t>ADT Queue</a:t>
            </a:r>
            <a:endParaRPr lang="en-GB" altLang="zh-CN" sz="2000" kern="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838877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2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 队列的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类型定义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10104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484784"/>
            <a:ext cx="78486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FontTx/>
              <a:buNone/>
            </a:pPr>
            <a:r>
              <a:rPr lang="zh-CN" altLang="zh-CN" sz="2000" b="1" kern="0" smtClean="0">
                <a:ea typeface="宋体" pitchFamily="2" charset="-122"/>
              </a:rPr>
              <a:t>线性表的抽象数据类型：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ADT  List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{  </a:t>
            </a:r>
            <a:r>
              <a:rPr lang="zh-CN" altLang="zh-CN" sz="2000" kern="0" smtClean="0">
                <a:ea typeface="宋体" pitchFamily="2" charset="-122"/>
              </a:rPr>
              <a:t>数据对象：</a:t>
            </a:r>
            <a:r>
              <a:rPr lang="en-US" altLang="zh-CN" sz="2000" kern="0" smtClean="0">
                <a:ea typeface="宋体" pitchFamily="2" charset="-122"/>
              </a:rPr>
              <a:t>D={a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 |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ElemSet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n</a:t>
            </a:r>
            <a:r>
              <a:rPr lang="zh-CN" altLang="zh-CN" sz="2000" kern="0" smtClean="0">
                <a:ea typeface="宋体" pitchFamily="2" charset="-122"/>
              </a:rPr>
              <a:t>≥</a:t>
            </a:r>
            <a:r>
              <a:rPr lang="en-US" altLang="zh-CN" sz="2000" kern="0" smtClean="0">
                <a:ea typeface="宋体" pitchFamily="2" charset="-122"/>
              </a:rPr>
              <a:t>0}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数据关系：</a:t>
            </a:r>
            <a:r>
              <a:rPr lang="en-US" altLang="zh-CN" sz="2000" kern="0" smtClean="0">
                <a:ea typeface="宋体" pitchFamily="2" charset="-122"/>
              </a:rPr>
              <a:t>R1={&lt;a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&gt; | 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D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基本操作：</a:t>
            </a:r>
            <a:r>
              <a:rPr lang="en-US" altLang="zh-CN" sz="2000" b="1" kern="0" smtClean="0">
                <a:solidFill>
                  <a:srgbClr val="FF0000"/>
                </a:solidFill>
                <a:ea typeface="宋体" pitchFamily="2" charset="-122"/>
              </a:rPr>
              <a:t>12</a:t>
            </a:r>
            <a:r>
              <a:rPr lang="zh-CN" altLang="zh-CN" sz="2000" b="1" kern="0" smtClean="0">
                <a:solidFill>
                  <a:srgbClr val="FF0000"/>
                </a:solidFill>
                <a:ea typeface="宋体" pitchFamily="2" charset="-122"/>
              </a:rPr>
              <a:t>个基本操作</a:t>
            </a:r>
            <a:r>
              <a:rPr lang="zh-CN" altLang="en-US" sz="2000" kern="0" smtClean="0">
                <a:ea typeface="宋体" pitchFamily="2" charset="-122"/>
              </a:rPr>
              <a:t>。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}  ADT List</a:t>
            </a:r>
          </a:p>
          <a:p>
            <a:pPr marL="0" indent="0">
              <a:buFontTx/>
              <a:buNone/>
            </a:pPr>
            <a:endParaRPr lang="en-US" altLang="zh-CN" sz="2000" b="1" kern="0" smtClean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zh-CN" altLang="zh-CN" sz="2000" b="1" kern="0" smtClean="0">
                <a:ea typeface="宋体" pitchFamily="2" charset="-122"/>
              </a:rPr>
              <a:t>栈的抽象数据类型：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ADT  Stack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{  </a:t>
            </a:r>
            <a:r>
              <a:rPr lang="zh-CN" altLang="zh-CN" sz="2000" kern="0" smtClean="0">
                <a:ea typeface="宋体" pitchFamily="2" charset="-122"/>
              </a:rPr>
              <a:t>数据对象：</a:t>
            </a:r>
            <a:r>
              <a:rPr lang="en-US" altLang="zh-CN" sz="2000" kern="0" smtClean="0">
                <a:ea typeface="宋体" pitchFamily="2" charset="-122"/>
              </a:rPr>
              <a:t>D={a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 |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ElemSet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n</a:t>
            </a:r>
            <a:r>
              <a:rPr lang="zh-CN" altLang="zh-CN" sz="2000" kern="0" smtClean="0">
                <a:ea typeface="宋体" pitchFamily="2" charset="-122"/>
              </a:rPr>
              <a:t>≥</a:t>
            </a:r>
            <a:r>
              <a:rPr lang="en-US" altLang="zh-CN" sz="2000" kern="0" smtClean="0">
                <a:ea typeface="宋体" pitchFamily="2" charset="-122"/>
              </a:rPr>
              <a:t>0}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数据关系：</a:t>
            </a:r>
            <a:r>
              <a:rPr lang="en-US" altLang="zh-CN" sz="2000" kern="0" smtClean="0">
                <a:ea typeface="宋体" pitchFamily="2" charset="-122"/>
              </a:rPr>
              <a:t>R1={&lt;a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en-US" altLang="zh-CN" sz="2000" kern="0" smtClean="0">
                <a:ea typeface="宋体" pitchFamily="2" charset="-122"/>
              </a:rPr>
              <a:t>&gt; | a</a:t>
            </a:r>
            <a:r>
              <a:rPr lang="en-US" altLang="zh-CN" sz="2000" kern="0" baseline="-25000" smtClean="0">
                <a:ea typeface="宋体" pitchFamily="2" charset="-122"/>
              </a:rPr>
              <a:t>i-1</a:t>
            </a:r>
            <a:r>
              <a:rPr lang="en-US" altLang="zh-CN" sz="2000" kern="0" smtClean="0">
                <a:ea typeface="宋体" pitchFamily="2" charset="-122"/>
              </a:rPr>
              <a:t>, a</a:t>
            </a:r>
            <a:r>
              <a:rPr lang="en-US" altLang="zh-CN" sz="2000" kern="0" baseline="-25000" smtClean="0">
                <a:ea typeface="宋体" pitchFamily="2" charset="-122"/>
              </a:rPr>
              <a:t>i</a:t>
            </a:r>
            <a:r>
              <a:rPr lang="zh-CN" altLang="zh-CN" sz="2000" kern="0" smtClean="0">
                <a:ea typeface="宋体" pitchFamily="2" charset="-122"/>
              </a:rPr>
              <a:t>∈</a:t>
            </a:r>
            <a:r>
              <a:rPr lang="en-US" altLang="zh-CN" sz="2000" kern="0" smtClean="0">
                <a:ea typeface="宋体" pitchFamily="2" charset="-122"/>
              </a:rPr>
              <a:t>D</a:t>
            </a:r>
            <a:r>
              <a:rPr lang="zh-CN" altLang="zh-CN" sz="2000" kern="0" smtClean="0">
                <a:ea typeface="宋体" pitchFamily="2" charset="-122"/>
              </a:rPr>
              <a:t>，</a:t>
            </a:r>
            <a:r>
              <a:rPr lang="en-US" altLang="zh-CN" sz="2000" kern="0" smtClean="0">
                <a:ea typeface="宋体" pitchFamily="2" charset="-122"/>
              </a:rPr>
              <a:t>i=1,2,</a:t>
            </a:r>
            <a:r>
              <a:rPr lang="zh-CN" altLang="zh-CN" sz="2000" kern="0" smtClean="0">
                <a:ea typeface="宋体" pitchFamily="2" charset="-122"/>
              </a:rPr>
              <a:t>…</a:t>
            </a:r>
            <a:r>
              <a:rPr lang="en-US" altLang="zh-CN" sz="2000" kern="0" smtClean="0">
                <a:ea typeface="宋体" pitchFamily="2" charset="-122"/>
              </a:rPr>
              <a:t>,n}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   </a:t>
            </a:r>
            <a:r>
              <a:rPr lang="zh-CN" altLang="zh-CN" sz="2000" kern="0" smtClean="0">
                <a:ea typeface="宋体" pitchFamily="2" charset="-122"/>
              </a:rPr>
              <a:t>基本操作：</a:t>
            </a:r>
            <a:r>
              <a:rPr lang="en-US" altLang="zh-CN" sz="2000" b="1" kern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zh-CN" sz="2000" b="1" kern="0" smtClean="0">
                <a:solidFill>
                  <a:srgbClr val="FF0000"/>
                </a:solidFill>
                <a:ea typeface="宋体" pitchFamily="2" charset="-122"/>
              </a:rPr>
              <a:t>个基本操作</a:t>
            </a:r>
            <a:r>
              <a:rPr lang="zh-CN" altLang="en-US" sz="2000" b="1" kern="0" smtClean="0">
                <a:solidFill>
                  <a:srgbClr val="FF0000"/>
                </a:solidFill>
                <a:ea typeface="宋体" pitchFamily="2" charset="-122"/>
              </a:rPr>
              <a:t>（操作受限）</a:t>
            </a:r>
            <a:r>
              <a:rPr lang="zh-CN" altLang="zh-CN" sz="2000" kern="0" smtClean="0">
                <a:ea typeface="宋体" pitchFamily="2" charset="-122"/>
              </a:rPr>
              <a:t>。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altLang="zh-CN" sz="2000" kern="0" smtClean="0">
                <a:ea typeface="宋体" pitchFamily="2" charset="-122"/>
              </a:rPr>
              <a:t>}  ADT Stack</a:t>
            </a:r>
            <a:endParaRPr lang="zh-CN" altLang="zh-CN" sz="2000" kern="0" smtClean="0"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zh-CN" altLang="zh-CN" sz="2000" kern="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3.1.2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栈的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类型定义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314873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8681" y="1700808"/>
            <a:ext cx="84266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smtClean="0">
                <a:ea typeface="宋体" pitchFamily="2" charset="-122"/>
              </a:rPr>
              <a:t> 循环</a:t>
            </a:r>
            <a:r>
              <a:rPr lang="zh-CN" altLang="zh-CN" b="1" kern="0" smtClean="0">
                <a:ea typeface="宋体" pitchFamily="2" charset="-122"/>
              </a:rPr>
              <a:t>队列的存储结构：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#define MAXQSIZE  100      //</a:t>
            </a:r>
            <a:r>
              <a:rPr lang="zh-CN" altLang="zh-CN" kern="0" smtClean="0">
                <a:ea typeface="宋体" pitchFamily="2" charset="-122"/>
              </a:rPr>
              <a:t>队列</a:t>
            </a:r>
            <a:r>
              <a:rPr lang="zh-CN" altLang="en-US" kern="0" smtClean="0">
                <a:ea typeface="宋体" pitchFamily="2" charset="-122"/>
              </a:rPr>
              <a:t>大小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typedef struct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{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QElemType *base;    //</a:t>
            </a:r>
            <a:r>
              <a:rPr lang="zh-CN" altLang="zh-CN" kern="0" smtClean="0">
                <a:ea typeface="宋体" pitchFamily="2" charset="-122"/>
              </a:rPr>
              <a:t>动态</a:t>
            </a:r>
            <a:r>
              <a:rPr lang="zh-CN" altLang="en-US" kern="0" smtClean="0">
                <a:ea typeface="宋体" pitchFamily="2" charset="-122"/>
              </a:rPr>
              <a:t>数组，</a:t>
            </a:r>
            <a:r>
              <a:rPr lang="en-US" altLang="zh-CN" kern="0" smtClean="0">
                <a:ea typeface="宋体" pitchFamily="2" charset="-122"/>
              </a:rPr>
              <a:t> base</a:t>
            </a:r>
            <a:r>
              <a:rPr lang="zh-CN" altLang="en-US" kern="0" smtClean="0">
                <a:ea typeface="宋体" pitchFamily="2" charset="-122"/>
              </a:rPr>
              <a:t>为数组名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int  front;                    //</a:t>
            </a:r>
            <a:r>
              <a:rPr lang="zh-CN" altLang="en-US" kern="0" smtClean="0">
                <a:ea typeface="宋体" pitchFamily="2" charset="-122"/>
              </a:rPr>
              <a:t>队</a:t>
            </a:r>
            <a:r>
              <a:rPr lang="zh-CN" altLang="zh-CN" kern="0" smtClean="0">
                <a:ea typeface="宋体" pitchFamily="2" charset="-122"/>
              </a:rPr>
              <a:t>头指针，指向队头元素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int  rear;                    //</a:t>
            </a:r>
            <a:r>
              <a:rPr lang="zh-CN" altLang="en-US" kern="0" smtClean="0">
                <a:ea typeface="宋体" pitchFamily="2" charset="-122"/>
              </a:rPr>
              <a:t>队</a:t>
            </a:r>
            <a:r>
              <a:rPr lang="zh-CN" altLang="zh-CN" kern="0" smtClean="0">
                <a:ea typeface="宋体" pitchFamily="2" charset="-122"/>
              </a:rPr>
              <a:t>尾指针，指向</a:t>
            </a:r>
            <a:r>
              <a:rPr lang="zh-CN" altLang="en-US" kern="0" smtClean="0">
                <a:ea typeface="宋体" pitchFamily="2" charset="-122"/>
              </a:rPr>
              <a:t>队尾</a:t>
            </a:r>
            <a:r>
              <a:rPr lang="zh-CN" altLang="zh-CN" kern="0" smtClean="0">
                <a:ea typeface="宋体" pitchFamily="2" charset="-122"/>
              </a:rPr>
              <a:t>下一位置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}SqQueue;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.3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循环队列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2954657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pic>
        <p:nvPicPr>
          <p:cNvPr id="4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5" y="2700077"/>
            <a:ext cx="792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8" y="4632418"/>
            <a:ext cx="792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>
            <a:grpSpLocks/>
          </p:cNvGrpSpPr>
          <p:nvPr/>
        </p:nvGrpSpPr>
        <p:grpSpPr>
          <a:xfrm>
            <a:off x="179512" y="945450"/>
            <a:ext cx="7920000" cy="1620000"/>
            <a:chOff x="443037" y="2595976"/>
            <a:chExt cx="6480000" cy="1260000"/>
          </a:xfrm>
        </p:grpSpPr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37" y="2595976"/>
              <a:ext cx="6480000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60964" y="3428720"/>
              <a:ext cx="1504608" cy="311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Q.front=</a:t>
              </a:r>
              <a:r>
                <a:rPr kumimoji="0" lang="en-US" altLang="zh-CN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Q.rear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95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3741" y="1101709"/>
            <a:ext cx="7767691" cy="50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元素出队，队头指针</a:t>
            </a:r>
            <a:r>
              <a:rPr lang="en-US" altLang="zh-CN" b="1" kern="0" smtClean="0">
                <a:solidFill>
                  <a:srgbClr val="C00000"/>
                </a:solidFill>
                <a:ea typeface="宋体" pitchFamily="2" charset="-122"/>
              </a:rPr>
              <a:t>Q.front</a:t>
            </a: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加</a:t>
            </a:r>
            <a:r>
              <a:rPr lang="en-US" altLang="zh-CN" b="1" kern="0" smtClean="0">
                <a:solidFill>
                  <a:srgbClr val="C00000"/>
                </a:solidFill>
                <a:ea typeface="宋体" pitchFamily="2" charset="-122"/>
              </a:rPr>
              <a:t>1</a:t>
            </a: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（修改数组下标）。</a:t>
            </a:r>
            <a:endParaRPr lang="en-GB" altLang="zh-CN" b="1" kern="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" y="1628800"/>
            <a:ext cx="7642225" cy="22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23850" y="4134443"/>
            <a:ext cx="8107363" cy="2355257"/>
            <a:chOff x="323850" y="4134443"/>
            <a:chExt cx="8107363" cy="2355257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25"/>
            <a:stretch>
              <a:fillRect/>
            </a:stretch>
          </p:blipFill>
          <p:spPr bwMode="auto">
            <a:xfrm>
              <a:off x="323850" y="4724400"/>
              <a:ext cx="8107363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467544" y="4134443"/>
              <a:ext cx="5400600" cy="474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spcBef>
                  <a:spcPts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ea typeface="宋体" pitchFamily="2" charset="-122"/>
                </a:rPr>
                <a:t>继续入队，假溢出：如何解决？</a:t>
              </a:r>
              <a:endParaRPr lang="en-GB" altLang="zh-CN" b="1" dirty="0" smtClean="0">
                <a:solidFill>
                  <a:srgbClr val="C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95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739" y="1431940"/>
            <a:ext cx="8712522" cy="238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ea typeface="宋体" pitchFamily="2" charset="-122"/>
              </a:rPr>
              <a:t>   取余运算，构成循环队列，修改队尾指针和队头指针：</a:t>
            </a:r>
            <a:endParaRPr lang="en-US" altLang="zh-CN" b="1" kern="0" smtClean="0">
              <a:ea typeface="宋体" pitchFamily="2" charset="-122"/>
            </a:endParaRPr>
          </a:p>
          <a:p>
            <a:pPr marL="360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Q.rear =   (Q.rear+1)   % MAXQSIZE; </a:t>
            </a:r>
          </a:p>
          <a:p>
            <a:pPr marL="360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    Q.front =  ( Q.front+1) % MAXQSIZE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；</a:t>
            </a:r>
            <a:endParaRPr lang="zh-CN" altLang="zh-CN" b="1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   例如：</a:t>
            </a:r>
            <a:r>
              <a:rPr lang="en-US" altLang="zh-CN" kern="0" smtClean="0">
                <a:ea typeface="宋体" pitchFamily="2" charset="-122"/>
              </a:rPr>
              <a:t>Q.rear=9</a:t>
            </a:r>
            <a:r>
              <a:rPr lang="zh-CN" altLang="en-US" kern="0" smtClean="0">
                <a:ea typeface="宋体" pitchFamily="2" charset="-122"/>
              </a:rPr>
              <a:t>，</a:t>
            </a:r>
            <a:r>
              <a:rPr lang="en-US" altLang="zh-CN" kern="0" smtClean="0">
                <a:ea typeface="宋体" pitchFamily="2" charset="-122"/>
              </a:rPr>
              <a:t> Q.rear=(Q.rear+1)%MAXQSIZE=0</a:t>
            </a:r>
            <a:endParaRPr lang="en-US" altLang="zh-CN" kern="0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87"/>
          <a:stretch>
            <a:fillRect/>
          </a:stretch>
        </p:blipFill>
        <p:spPr bwMode="auto">
          <a:xfrm>
            <a:off x="406968" y="4077072"/>
            <a:ext cx="81359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908720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.3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循环队列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295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1239" y="947016"/>
            <a:ext cx="561617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队空，满足关系</a:t>
            </a:r>
            <a:r>
              <a:rPr lang="en-US" altLang="zh-CN" b="1" kern="0" smtClean="0">
                <a:solidFill>
                  <a:srgbClr val="C00000"/>
                </a:solidFill>
                <a:ea typeface="宋体" pitchFamily="2" charset="-122"/>
              </a:rPr>
              <a:t>Q.rear=Q.front</a:t>
            </a:r>
            <a:r>
              <a:rPr lang="zh-CN" altLang="en-US" b="1" kern="0" smtClean="0">
                <a:solidFill>
                  <a:srgbClr val="C00000"/>
                </a:solidFill>
                <a:ea typeface="宋体" pitchFamily="2" charset="-122"/>
              </a:rPr>
              <a:t>。</a:t>
            </a:r>
            <a:endParaRPr lang="en-US" altLang="zh-CN" b="1" kern="0" dirty="0" smtClean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3"/>
          <a:stretch>
            <a:fillRect/>
          </a:stretch>
        </p:blipFill>
        <p:spPr bwMode="auto">
          <a:xfrm>
            <a:off x="203197" y="1412776"/>
            <a:ext cx="7920000" cy="17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89173" y="3335956"/>
            <a:ext cx="8395573" cy="2982635"/>
            <a:chOff x="189173" y="3335956"/>
            <a:chExt cx="8395573" cy="2982635"/>
          </a:xfrm>
        </p:grpSpPr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303633" y="5730103"/>
              <a:ext cx="8281113" cy="588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spcBef>
                  <a:spcPct val="0"/>
                </a:spcBef>
                <a:buFontTx/>
                <a:buNone/>
              </a:pPr>
              <a:r>
                <a:rPr lang="zh-CN" altLang="en-US" b="1" dirty="0" smtClean="0">
                  <a:solidFill>
                    <a:srgbClr val="002060"/>
                  </a:solidFill>
                  <a:ea typeface="宋体" pitchFamily="2" charset="-122"/>
                </a:rPr>
                <a:t>根据</a:t>
              </a:r>
              <a:r>
                <a:rPr lang="en-US" altLang="zh-CN" b="1" dirty="0" err="1" smtClean="0">
                  <a:solidFill>
                    <a:srgbClr val="002060"/>
                  </a:solidFill>
                  <a:ea typeface="宋体" pitchFamily="2" charset="-122"/>
                </a:rPr>
                <a:t>Q.rear</a:t>
              </a:r>
              <a:r>
                <a:rPr lang="en-US" altLang="zh-CN" b="1" dirty="0" smtClean="0">
                  <a:solidFill>
                    <a:srgbClr val="002060"/>
                  </a:solidFill>
                  <a:ea typeface="宋体" pitchFamily="2" charset="-122"/>
                </a:rPr>
                <a:t>=</a:t>
              </a:r>
              <a:r>
                <a:rPr lang="en-US" altLang="zh-CN" b="1" dirty="0" err="1" smtClean="0">
                  <a:solidFill>
                    <a:srgbClr val="002060"/>
                  </a:solidFill>
                  <a:ea typeface="宋体" pitchFamily="2" charset="-122"/>
                </a:rPr>
                <a:t>Q.front</a:t>
              </a:r>
              <a:r>
                <a:rPr lang="zh-CN" altLang="en-US" b="1" dirty="0" smtClean="0">
                  <a:solidFill>
                    <a:srgbClr val="002060"/>
                  </a:solidFill>
                  <a:ea typeface="宋体" pitchFamily="2" charset="-122"/>
                </a:rPr>
                <a:t>，</a:t>
              </a:r>
              <a:r>
                <a:rPr lang="zh-CN" altLang="zh-CN" b="1" dirty="0" smtClean="0">
                  <a:solidFill>
                    <a:srgbClr val="002060"/>
                  </a:solidFill>
                  <a:ea typeface="宋体" pitchFamily="2" charset="-122"/>
                </a:rPr>
                <a:t>无法判断队满还是队空。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如何解决？</a:t>
              </a:r>
              <a:endParaRPr lang="en-US" altLang="zh-CN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89173" y="3335956"/>
              <a:ext cx="7666037" cy="2217539"/>
              <a:chOff x="189173" y="3335956"/>
              <a:chExt cx="7666037" cy="2217539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38" b="32861"/>
              <a:stretch>
                <a:fillRect/>
              </a:stretch>
            </p:blipFill>
            <p:spPr bwMode="auto">
              <a:xfrm>
                <a:off x="189173" y="3912020"/>
                <a:ext cx="7666037" cy="1641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3335956"/>
                <a:ext cx="5348014" cy="5760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rgbClr val="C00000"/>
                    </a:solidFill>
                    <a:ea typeface="宋体" pitchFamily="2" charset="-122"/>
                  </a:rPr>
                  <a:t>队满，同样满足</a:t>
                </a:r>
                <a:r>
                  <a:rPr lang="en-US" altLang="zh-CN" b="1" dirty="0" err="1" smtClean="0">
                    <a:solidFill>
                      <a:srgbClr val="C00000"/>
                    </a:solidFill>
                    <a:ea typeface="宋体" pitchFamily="2" charset="-122"/>
                  </a:rPr>
                  <a:t>Q.rear</a:t>
                </a:r>
                <a:r>
                  <a:rPr lang="en-US" altLang="zh-CN" b="1" dirty="0" smtClean="0">
                    <a:solidFill>
                      <a:srgbClr val="C00000"/>
                    </a:solidFill>
                    <a:ea typeface="宋体" pitchFamily="2" charset="-122"/>
                  </a:rPr>
                  <a:t>=</a:t>
                </a:r>
                <a:r>
                  <a:rPr lang="en-US" altLang="zh-CN" b="1" dirty="0" err="1" smtClean="0">
                    <a:solidFill>
                      <a:srgbClr val="C00000"/>
                    </a:solidFill>
                    <a:ea typeface="宋体" pitchFamily="2" charset="-122"/>
                  </a:rPr>
                  <a:t>Q.front</a:t>
                </a:r>
                <a:r>
                  <a:rPr lang="zh-CN" altLang="en-US" b="1" dirty="0" smtClean="0">
                    <a:solidFill>
                      <a:srgbClr val="C00000"/>
                    </a:solidFill>
                    <a:ea typeface="宋体" pitchFamily="2" charset="-122"/>
                  </a:rPr>
                  <a:t>。</a:t>
                </a:r>
                <a:endParaRPr lang="en-US" altLang="zh-CN" b="1" dirty="0" smtClean="0">
                  <a:solidFill>
                    <a:srgbClr val="C00000"/>
                  </a:solidFill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95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7524" y="1484784"/>
            <a:ext cx="86769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  队满和队空判断方法</a:t>
            </a:r>
            <a:r>
              <a:rPr lang="zh-CN" altLang="zh-CN" kern="0" smtClean="0">
                <a:ea typeface="宋体" pitchFamily="2" charset="-122"/>
              </a:rPr>
              <a:t>：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zh-CN" altLang="zh-CN" kern="0" smtClean="0">
                <a:ea typeface="宋体" pitchFamily="2" charset="-122"/>
              </a:rPr>
              <a:t>（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zh-CN" kern="0" smtClean="0">
                <a:ea typeface="宋体" pitchFamily="2" charset="-122"/>
              </a:rPr>
              <a:t>）增加一个标志变量</a:t>
            </a:r>
            <a:r>
              <a:rPr lang="en-US" altLang="zh-CN" kern="0" smtClean="0">
                <a:ea typeface="宋体" pitchFamily="2" charset="-122"/>
              </a:rPr>
              <a:t>flag</a:t>
            </a:r>
            <a:r>
              <a:rPr lang="zh-CN" altLang="zh-CN" kern="0" smtClean="0">
                <a:ea typeface="宋体" pitchFamily="2" charset="-122"/>
              </a:rPr>
              <a:t>，用来判断队满还是队空</a:t>
            </a:r>
            <a:r>
              <a:rPr lang="en-US" altLang="zh-CN" kern="0" smtClean="0">
                <a:ea typeface="宋体" pitchFamily="2" charset="-122"/>
              </a:rPr>
              <a:t>(</a:t>
            </a:r>
            <a:r>
              <a:rPr lang="zh-CN" altLang="en-US" kern="0" smtClean="0">
                <a:ea typeface="宋体" pitchFamily="2" charset="-122"/>
              </a:rPr>
              <a:t>习题</a:t>
            </a:r>
            <a:r>
              <a:rPr lang="en-US" altLang="zh-CN" kern="0" smtClean="0">
                <a:ea typeface="宋体" pitchFamily="2" charset="-122"/>
              </a:rPr>
              <a:t>)</a:t>
            </a:r>
            <a:r>
              <a:rPr lang="zh-CN" altLang="zh-CN" kern="0" smtClean="0">
                <a:ea typeface="宋体" pitchFamily="2" charset="-122"/>
              </a:rPr>
              <a:t>。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zh-CN" altLang="zh-CN" kern="0" smtClean="0">
                <a:ea typeface="宋体" pitchFamily="2" charset="-122"/>
              </a:rPr>
              <a:t>（</a:t>
            </a:r>
            <a:r>
              <a:rPr lang="en-US" altLang="zh-CN" kern="0" smtClean="0">
                <a:ea typeface="宋体" pitchFamily="2" charset="-122"/>
              </a:rPr>
              <a:t>2</a:t>
            </a:r>
            <a:r>
              <a:rPr lang="zh-CN" altLang="zh-CN" kern="0" smtClean="0">
                <a:ea typeface="宋体" pitchFamily="2" charset="-122"/>
              </a:rPr>
              <a:t>）在定义</a:t>
            </a:r>
            <a:r>
              <a:rPr lang="zh-CN" altLang="en-US" kern="0" smtClean="0">
                <a:ea typeface="宋体" pitchFamily="2" charset="-122"/>
              </a:rPr>
              <a:t>队列的存储</a:t>
            </a:r>
            <a:r>
              <a:rPr lang="zh-CN" altLang="zh-CN" kern="0" smtClean="0">
                <a:ea typeface="宋体" pitchFamily="2" charset="-122"/>
              </a:rPr>
              <a:t>结构时，</a:t>
            </a:r>
            <a:r>
              <a:rPr lang="zh-CN" altLang="en-US" kern="0" smtClean="0">
                <a:ea typeface="宋体" pitchFamily="2" charset="-122"/>
              </a:rPr>
              <a:t>增加</a:t>
            </a:r>
            <a:r>
              <a:rPr lang="zh-CN" altLang="zh-CN" kern="0" smtClean="0">
                <a:ea typeface="宋体" pitchFamily="2" charset="-122"/>
              </a:rPr>
              <a:t>一个变量</a:t>
            </a:r>
            <a:r>
              <a:rPr lang="en-US" altLang="zh-CN" kern="0" smtClean="0">
                <a:ea typeface="宋体" pitchFamily="2" charset="-122"/>
              </a:rPr>
              <a:t>n</a:t>
            </a:r>
            <a:r>
              <a:rPr lang="zh-CN" altLang="zh-CN" kern="0" smtClean="0">
                <a:ea typeface="宋体" pitchFamily="2" charset="-122"/>
              </a:rPr>
              <a:t>。</a:t>
            </a:r>
            <a:r>
              <a:rPr lang="en-US" altLang="zh-CN" kern="0" smtClean="0">
                <a:ea typeface="宋体" pitchFamily="2" charset="-122"/>
              </a:rPr>
              <a:t>n=0</a:t>
            </a:r>
            <a:r>
              <a:rPr lang="zh-CN" altLang="zh-CN" kern="0" smtClean="0">
                <a:ea typeface="宋体" pitchFamily="2" charset="-122"/>
              </a:rPr>
              <a:t>，队空；</a:t>
            </a:r>
            <a:r>
              <a:rPr lang="en-US" altLang="zh-CN" kern="0" smtClean="0">
                <a:ea typeface="宋体" pitchFamily="2" charset="-122"/>
              </a:rPr>
              <a:t>n= MAXQSIZE</a:t>
            </a:r>
            <a:r>
              <a:rPr lang="zh-CN" altLang="zh-CN" kern="0" smtClean="0">
                <a:ea typeface="宋体" pitchFamily="2" charset="-122"/>
              </a:rPr>
              <a:t>，队满。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3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）少用一个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队列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结点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，若队列容量为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10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，队满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9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个元素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。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判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空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条件：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Q.rear=Q.front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      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判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满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条件：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Q.front = (Q.rear+1)% MAXQSIZE</a:t>
            </a:r>
            <a:endParaRPr lang="zh-CN" altLang="zh-CN" kern="0" dirty="0" smtClean="0">
              <a:solidFill>
                <a:srgbClr val="7030A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 b="34999"/>
          <a:stretch>
            <a:fillRect/>
          </a:stretch>
        </p:blipFill>
        <p:spPr bwMode="auto">
          <a:xfrm>
            <a:off x="827584" y="5114504"/>
            <a:ext cx="7200000" cy="153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887" y="837470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.3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循环队列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360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5275" y="1028575"/>
            <a:ext cx="8676580" cy="360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一、构造循环队列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InitQueue (SqQueue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Q.base = new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QElemType[MAXQSIZE+1]</a:t>
            </a:r>
            <a:r>
              <a:rPr lang="en-US" altLang="zh-CN" kern="0" smtClean="0">
                <a:ea typeface="宋体" pitchFamily="2" charset="-122"/>
              </a:rPr>
              <a:t>;   //</a:t>
            </a:r>
            <a:r>
              <a:rPr lang="zh-CN" altLang="en-US" kern="0" smtClean="0">
                <a:ea typeface="宋体" pitchFamily="2" charset="-122"/>
              </a:rPr>
              <a:t>动态数组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if(!Q.base)  exit(OVERFLOW);         //</a:t>
            </a:r>
            <a:r>
              <a:rPr lang="zh-CN" altLang="zh-CN" kern="0" smtClean="0">
                <a:ea typeface="宋体" pitchFamily="2" charset="-122"/>
              </a:rPr>
              <a:t>存储分配失败</a:t>
            </a: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Q.front=Q.rear=0;                             //</a:t>
            </a:r>
            <a:r>
              <a:rPr lang="zh-CN" altLang="zh-CN" kern="0" smtClean="0">
                <a:ea typeface="宋体" pitchFamily="2" charset="-122"/>
              </a:rPr>
              <a:t>队列置空</a:t>
            </a: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zh-CN" altLang="zh-CN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8143875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00666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1370" y="966723"/>
            <a:ext cx="8661110" cy="498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二、入</a:t>
            </a:r>
            <a:r>
              <a:rPr lang="zh-CN" altLang="en-US" b="1" kern="0" smtClean="0">
                <a:ea typeface="宋体" pitchFamily="2" charset="-122"/>
              </a:rPr>
              <a:t>队</a:t>
            </a:r>
            <a:r>
              <a:rPr lang="en-US" altLang="zh-CN" b="1" kern="0" smtClean="0">
                <a:ea typeface="宋体" pitchFamily="2" charset="-122"/>
              </a:rPr>
              <a:t>——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需要判满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基本思想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</a:t>
            </a:r>
            <a:r>
              <a:rPr lang="zh-CN" altLang="en-US" kern="0" smtClean="0">
                <a:ea typeface="宋体" pitchFamily="2" charset="-122"/>
              </a:rPr>
              <a:t>入队判满，元素入队，队尾指针加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en-US" kern="0" smtClean="0">
                <a:ea typeface="宋体" pitchFamily="2" charset="-122"/>
              </a:rPr>
              <a:t>。</a:t>
            </a:r>
            <a:endParaRPr lang="en-US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Status EnQueue(SqQueue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Q, QElemType e)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pc="-100" smtClean="0">
                <a:ea typeface="宋体" pitchFamily="2" charset="-122"/>
              </a:rPr>
              <a:t> {  if( (</a:t>
            </a:r>
            <a:r>
              <a:rPr lang="en-US" altLang="zh-CN" kern="0" spc="-100" smtClean="0">
                <a:solidFill>
                  <a:srgbClr val="FF0000"/>
                </a:solidFill>
                <a:ea typeface="宋体" pitchFamily="2" charset="-122"/>
              </a:rPr>
              <a:t>Q.rear+1) %MAXQSIZE == Q.front</a:t>
            </a:r>
            <a:r>
              <a:rPr lang="en-US" altLang="zh-CN" kern="0" spc="-100" smtClean="0">
                <a:ea typeface="宋体" pitchFamily="2" charset="-122"/>
              </a:rPr>
              <a:t>)      //</a:t>
            </a:r>
            <a:r>
              <a:rPr lang="zh-CN" altLang="en-US" kern="0" spc="-100" smtClean="0">
                <a:ea typeface="宋体" pitchFamily="2" charset="-122"/>
              </a:rPr>
              <a:t>队列</a:t>
            </a:r>
            <a:r>
              <a:rPr lang="zh-CN" altLang="zh-CN" kern="0" spc="-100" smtClean="0">
                <a:ea typeface="宋体" pitchFamily="2" charset="-122"/>
              </a:rPr>
              <a:t>判满</a:t>
            </a:r>
            <a:endParaRPr lang="en-US" altLang="zh-CN" kern="0" spc="-10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pc="-100" smtClean="0">
                <a:ea typeface="宋体" pitchFamily="2" charset="-122"/>
              </a:rPr>
              <a:t>                   return ERROR;  </a:t>
            </a:r>
            <a:endParaRPr lang="zh-CN" altLang="zh-CN" kern="0" spc="-10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Q.base[Q.rear]=e;                              //</a:t>
            </a:r>
            <a:r>
              <a:rPr lang="zh-CN" altLang="en-US" kern="0" smtClean="0">
                <a:ea typeface="宋体" pitchFamily="2" charset="-122"/>
              </a:rPr>
              <a:t>元素入队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Q.rear=(Q.rear+1)%MAXQSIZE;      //</a:t>
            </a:r>
            <a:r>
              <a:rPr lang="zh-CN" altLang="en-US" kern="0" smtClean="0">
                <a:ea typeface="宋体" pitchFamily="2" charset="-122"/>
              </a:rPr>
              <a:t>队尾指针加</a:t>
            </a:r>
            <a:r>
              <a:rPr lang="en-US" altLang="zh-CN" kern="0" smtClean="0">
                <a:ea typeface="宋体" pitchFamily="2" charset="-122"/>
              </a:rPr>
              <a:t>1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45224"/>
            <a:ext cx="6120000" cy="126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0066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5900" y="864469"/>
            <a:ext cx="8928100" cy="494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三、出</a:t>
            </a:r>
            <a:r>
              <a:rPr lang="zh-CN" altLang="en-US" b="1" kern="0" smtClean="0">
                <a:ea typeface="宋体" pitchFamily="2" charset="-122"/>
              </a:rPr>
              <a:t>队</a:t>
            </a:r>
            <a:r>
              <a:rPr lang="en-US" altLang="zh-CN" b="1" kern="0" smtClean="0">
                <a:ea typeface="宋体" pitchFamily="2" charset="-122"/>
              </a:rPr>
              <a:t>——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需要判空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基本思想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kern="0" smtClean="0">
                <a:ea typeface="宋体" pitchFamily="2" charset="-122"/>
              </a:rPr>
              <a:t> 队列判空，元素入队，队头指针加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en-US" kern="0" smtClean="0">
                <a:ea typeface="宋体" pitchFamily="2" charset="-122"/>
              </a:rPr>
              <a:t>。</a:t>
            </a:r>
            <a:endParaRPr lang="en-US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Status DeQueue(SqQueue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Q, QElemType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e)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{  if(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Q.front==Q.rear</a:t>
            </a:r>
            <a:r>
              <a:rPr lang="en-US" altLang="zh-CN" kern="0" smtClean="0">
                <a:ea typeface="宋体" pitchFamily="2" charset="-122"/>
              </a:rPr>
              <a:t>)                          //</a:t>
            </a:r>
            <a:r>
              <a:rPr lang="zh-CN" altLang="en-US" kern="0" smtClean="0">
                <a:ea typeface="宋体" pitchFamily="2" charset="-122"/>
              </a:rPr>
              <a:t>队列</a:t>
            </a:r>
            <a:r>
              <a:rPr lang="zh-CN" altLang="zh-CN" kern="0" smtClean="0">
                <a:ea typeface="宋体" pitchFamily="2" charset="-122"/>
              </a:rPr>
              <a:t>判空</a:t>
            </a:r>
            <a:endParaRPr lang="en-US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     return ERROR;    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e=Q.base[Q.front];                            //</a:t>
            </a:r>
            <a:r>
              <a:rPr lang="zh-CN" altLang="en-US" kern="0" smtClean="0">
                <a:ea typeface="宋体" pitchFamily="2" charset="-122"/>
              </a:rPr>
              <a:t>从队头出队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Q.front=(Q.front+1)%MAXQSIZE;    //</a:t>
            </a:r>
            <a:r>
              <a:rPr lang="zh-CN" altLang="en-US" kern="0" smtClean="0">
                <a:ea typeface="宋体" pitchFamily="2" charset="-122"/>
              </a:rPr>
              <a:t>队头指针加</a:t>
            </a:r>
            <a:r>
              <a:rPr lang="en-US" altLang="zh-CN" kern="0" smtClean="0">
                <a:ea typeface="宋体" pitchFamily="2" charset="-122"/>
              </a:rPr>
              <a:t>1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 b="34999"/>
          <a:stretch>
            <a:fillRect/>
          </a:stretch>
        </p:blipFill>
        <p:spPr bwMode="auto">
          <a:xfrm>
            <a:off x="2544122" y="5238622"/>
            <a:ext cx="6300000" cy="134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0066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350" y="1004225"/>
            <a:ext cx="8604572" cy="192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b="1" kern="0" smtClean="0">
                <a:ea typeface="宋体" pitchFamily="2" charset="-122"/>
              </a:rPr>
              <a:t>四、求取队列长度</a:t>
            </a:r>
            <a:r>
              <a:rPr lang="en-US" altLang="zh-CN" b="1" kern="0" smtClean="0">
                <a:ea typeface="宋体" pitchFamily="2" charset="-122"/>
              </a:rPr>
              <a:t>——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元素个数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int  QueueLength(SqQueue Q)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{  return  (Q.rear-Q.front+MAXQSIZE)%MAXQSIZE;   }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2864" y="3140968"/>
            <a:ext cx="860457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五、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读取队头元素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Q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ElemType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GetHead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Q)    //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教材：</a:t>
            </a:r>
            <a:r>
              <a:rPr lang="en-US" altLang="zh-CN" dirty="0" err="1" smtClean="0">
                <a:solidFill>
                  <a:srgbClr val="FF0000"/>
                </a:solidFill>
                <a:ea typeface="宋体" pitchFamily="2" charset="-122"/>
              </a:rPr>
              <a:t>S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ElemType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{  if(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Q.front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!=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Q.rear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    //</a:t>
            </a:r>
            <a:r>
              <a:rPr lang="zh-CN" altLang="en-US" dirty="0" smtClean="0">
                <a:solidFill>
                  <a:srgbClr val="000000"/>
                </a:solidFill>
                <a:ea typeface="宋体" pitchFamily="2" charset="-122"/>
              </a:rPr>
              <a:t>如果队列非空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     return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Q.front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];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60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700808"/>
            <a:ext cx="810067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smtClean="0">
                <a:ea typeface="宋体" pitchFamily="2" charset="-122"/>
              </a:rPr>
              <a:t>顺序栈的</a:t>
            </a:r>
            <a:r>
              <a:rPr lang="zh-CN" altLang="zh-CN" b="1" kern="0" smtClean="0">
                <a:ea typeface="宋体" pitchFamily="2" charset="-122"/>
              </a:rPr>
              <a:t>存储结构：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#define  MAXSIZE  100   //</a:t>
            </a:r>
            <a:r>
              <a:rPr lang="zh-CN" altLang="en-US" kern="0" smtClean="0">
                <a:solidFill>
                  <a:srgbClr val="FF0000"/>
                </a:solidFill>
                <a:ea typeface="宋体" pitchFamily="2" charset="-122"/>
              </a:rPr>
              <a:t>定义栈的大小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zh-CN" altLang="en-US" kern="0" smtClean="0">
                <a:solidFill>
                  <a:srgbClr val="FF0000"/>
                </a:solidFill>
                <a:ea typeface="宋体" pitchFamily="2" charset="-122"/>
              </a:rPr>
              <a:t>或栈的容量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typedef  struct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 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S</a:t>
            </a:r>
            <a:r>
              <a:rPr lang="en-US" altLang="zh-CN" kern="0" smtClean="0">
                <a:ea typeface="宋体" pitchFamily="2" charset="-122"/>
              </a:rPr>
              <a:t>ElemType   *base;             //</a:t>
            </a:r>
            <a:r>
              <a:rPr lang="zh-CN" altLang="zh-CN" kern="0" smtClean="0">
                <a:ea typeface="宋体" pitchFamily="2" charset="-122"/>
              </a:rPr>
              <a:t>栈底指针，</a:t>
            </a:r>
            <a:r>
              <a:rPr lang="zh-CN" altLang="en-US" kern="0" smtClean="0">
                <a:ea typeface="宋体" pitchFamily="2" charset="-122"/>
              </a:rPr>
              <a:t>指向固定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en-US" altLang="zh-CN" kern="0" smtClean="0">
                <a:solidFill>
                  <a:srgbClr val="C00000"/>
                </a:solidFill>
                <a:ea typeface="宋体" pitchFamily="2" charset="-122"/>
              </a:rPr>
              <a:t>S</a:t>
            </a:r>
            <a:r>
              <a:rPr lang="en-US" altLang="zh-CN" kern="0" smtClean="0">
                <a:ea typeface="宋体" pitchFamily="2" charset="-122"/>
              </a:rPr>
              <a:t>ElemType   *top;               //</a:t>
            </a:r>
            <a:r>
              <a:rPr lang="zh-CN" altLang="zh-CN" kern="0" smtClean="0">
                <a:ea typeface="宋体" pitchFamily="2" charset="-122"/>
              </a:rPr>
              <a:t>栈顶指针，</a:t>
            </a:r>
            <a:r>
              <a:rPr lang="zh-CN" altLang="en-US" kern="0" smtClean="0">
                <a:ea typeface="宋体" pitchFamily="2" charset="-122"/>
              </a:rPr>
              <a:t>逐个</a:t>
            </a:r>
            <a:r>
              <a:rPr lang="zh-CN" altLang="zh-CN" kern="0" smtClean="0">
                <a:ea typeface="宋体" pitchFamily="2" charset="-122"/>
              </a:rPr>
              <a:t>移动</a:t>
            </a: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int                  stacksize;      //</a:t>
            </a:r>
            <a:r>
              <a:rPr lang="zh-CN" altLang="zh-CN" kern="0" smtClean="0">
                <a:ea typeface="宋体" pitchFamily="2" charset="-122"/>
              </a:rPr>
              <a:t>栈</a:t>
            </a:r>
            <a:r>
              <a:rPr lang="zh-CN" altLang="en-US" kern="0" smtClean="0">
                <a:ea typeface="宋体" pitchFamily="2" charset="-122"/>
              </a:rPr>
              <a:t>的大小（容量）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}SqStack;  //</a:t>
            </a:r>
            <a:r>
              <a:rPr lang="zh-CN" altLang="zh-CN" kern="0" smtClean="0">
                <a:ea typeface="宋体" pitchFamily="2" charset="-122"/>
              </a:rPr>
              <a:t>类型名</a:t>
            </a:r>
            <a:endParaRPr lang="en-GB" altLang="zh-CN" b="1" kern="0" dirty="0" smtClean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10" y="997009"/>
            <a:ext cx="471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3.1.3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顺序栈的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表示和实现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8261149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268760"/>
            <a:ext cx="8319098" cy="177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ea typeface="宋体" pitchFamily="2" charset="-122"/>
              </a:rPr>
              <a:t>六</a:t>
            </a:r>
            <a:r>
              <a:rPr lang="zh-CN" altLang="zh-CN" b="1" kern="0" smtClean="0">
                <a:ea typeface="宋体" pitchFamily="2" charset="-122"/>
              </a:rPr>
              <a:t>、队列判空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Status QueueEmpty(SqQueue Q)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{  return  (Q.front==Q.rear) ?  TRUE : FALSE;   }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9975" y="3573016"/>
            <a:ext cx="770485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七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、清空队列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Status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ClearQueue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Q)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{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Q.front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Q.rear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=0;    return OK;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33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1979" y="948804"/>
            <a:ext cx="8620042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ea typeface="宋体" pitchFamily="2" charset="-122"/>
              </a:rPr>
              <a:t>八</a:t>
            </a:r>
            <a:r>
              <a:rPr lang="zh-CN" altLang="zh-CN" b="1" kern="0" smtClean="0">
                <a:ea typeface="宋体" pitchFamily="2" charset="-122"/>
              </a:rPr>
              <a:t>、</a:t>
            </a:r>
            <a:r>
              <a:rPr lang="zh-CN" altLang="en-US" b="1" kern="0" smtClean="0">
                <a:ea typeface="宋体" pitchFamily="2" charset="-122"/>
              </a:rPr>
              <a:t>遍历循环队列</a:t>
            </a:r>
            <a:endParaRPr lang="en-US" altLang="zh-CN" b="1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void QueueTraverse(SqQueue Q)    </a:t>
            </a:r>
            <a:endParaRPr lang="zh-CN" altLang="en-US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    </a:t>
            </a:r>
            <a:r>
              <a:rPr lang="en-US" altLang="zh-CN" kern="0" smtClean="0">
                <a:ea typeface="宋体" pitchFamily="2" charset="-122"/>
              </a:rPr>
              <a:t>{  int i, k, n=QueueLength(Q);     //n</a:t>
            </a:r>
            <a:r>
              <a:rPr lang="zh-CN" altLang="en-US" kern="0" smtClean="0">
                <a:ea typeface="宋体" pitchFamily="2" charset="-122"/>
              </a:rPr>
              <a:t>为元素个数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   for(i=0;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i&lt;n</a:t>
            </a:r>
            <a:r>
              <a:rPr lang="en-US" altLang="zh-CN" kern="0" smtClean="0">
                <a:ea typeface="宋体" pitchFamily="2" charset="-122"/>
              </a:rPr>
              <a:t>;  i++)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	{  k=(Q.front+i)%MAXQSIZE;   cout&lt;&lt;Q.base[k];  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}</a:t>
            </a:r>
            <a:endParaRPr lang="en-US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4509120"/>
            <a:ext cx="862004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九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销毁循环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队列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void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DestroyQueue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SqQueue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&amp;Q)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{   delete  []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;  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Q.base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=NULL;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33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39450" y="1633710"/>
            <a:ext cx="5168654" cy="484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zh-CN" b="1" kern="0" smtClean="0">
                <a:ea typeface="宋体" pitchFamily="2" charset="-122"/>
              </a:rPr>
              <a:t>单链队列的存储结构：</a:t>
            </a:r>
            <a:r>
              <a:rPr lang="en-US" altLang="zh-CN" b="1" kern="0" smtClean="0">
                <a:ea typeface="宋体" pitchFamily="2" charset="-122"/>
              </a:rPr>
              <a:t>  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typedef struct QNode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{  QElemType      data;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struct QNode   *next;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} QNode,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*QueuePtr</a:t>
            </a:r>
            <a:r>
              <a:rPr lang="en-US" altLang="zh-CN" kern="0" smtClean="0">
                <a:ea typeface="宋体" pitchFamily="2" charset="-122"/>
              </a:rPr>
              <a:t>;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typedef struct</a:t>
            </a:r>
            <a:endParaRPr lang="zh-CN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{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QueuePtr</a:t>
            </a:r>
            <a:r>
              <a:rPr lang="en-US" altLang="zh-CN" kern="0" smtClean="0">
                <a:ea typeface="宋体" pitchFamily="2" charset="-122"/>
              </a:rPr>
              <a:t>  front;  //</a:t>
            </a:r>
            <a:r>
              <a:rPr lang="zh-CN" altLang="en-US" kern="0" smtClean="0">
                <a:ea typeface="宋体" pitchFamily="2" charset="-122"/>
              </a:rPr>
              <a:t>定义</a:t>
            </a:r>
            <a:r>
              <a:rPr lang="zh-CN" altLang="zh-CN" kern="0" smtClean="0">
                <a:ea typeface="宋体" pitchFamily="2" charset="-122"/>
              </a:rPr>
              <a:t>队头指针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QueuePtr</a:t>
            </a:r>
            <a:r>
              <a:rPr lang="en-US" altLang="zh-CN" kern="0" smtClean="0">
                <a:ea typeface="宋体" pitchFamily="2" charset="-122"/>
              </a:rPr>
              <a:t>  rear;   //</a:t>
            </a:r>
            <a:r>
              <a:rPr lang="zh-CN" altLang="en-US" kern="0" smtClean="0">
                <a:ea typeface="宋体" pitchFamily="2" charset="-122"/>
              </a:rPr>
              <a:t>定义</a:t>
            </a:r>
            <a:r>
              <a:rPr lang="zh-CN" altLang="zh-CN" kern="0" smtClean="0">
                <a:ea typeface="宋体" pitchFamily="2" charset="-122"/>
              </a:rPr>
              <a:t>队尾指针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} LinkQueue;           //</a:t>
            </a:r>
            <a:r>
              <a:rPr lang="zh-CN" altLang="en-US" kern="0" smtClean="0">
                <a:solidFill>
                  <a:srgbClr val="FF0000"/>
                </a:solidFill>
                <a:ea typeface="宋体" pitchFamily="2" charset="-122"/>
              </a:rPr>
              <a:t>封装两个指针</a:t>
            </a:r>
            <a:endParaRPr lang="zh-CN" altLang="zh-CN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" name="TextBox 10"/>
          <p:cNvSpPr>
            <a:spLocks noChangeArrowheads="1"/>
          </p:cNvSpPr>
          <p:nvPr/>
        </p:nvSpPr>
        <p:spPr bwMode="auto">
          <a:xfrm>
            <a:off x="5868144" y="4293096"/>
            <a:ext cx="3096344" cy="1992035"/>
          </a:xfrm>
          <a:prstGeom prst="roundRect">
            <a:avLst>
              <a:gd name="adj" fmla="val 16667"/>
            </a:avLst>
          </a:prstGeom>
          <a:solidFill>
            <a:srgbClr val="036B13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定义结构体变量：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LinkQueue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  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引用两个指针：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Q.front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 ,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itchFamily="2" charset="-122"/>
              </a:rPr>
              <a:t>Q.rear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981075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链式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队列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一般掌握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rPr>
              <a:t>）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733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037054"/>
            <a:ext cx="8496498" cy="366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一、构造空队列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InitQueue( LinkQueue &amp;Q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Q.front=Q.rear=</a:t>
            </a:r>
            <a:r>
              <a:rPr lang="en-US" altLang="zh-CN" kern="0" smtClean="0">
                <a:ea typeface="宋体" pitchFamily="2" charset="-122"/>
              </a:rPr>
              <a:t>new QNode;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if(!Q.front)   exit(OVERFLOW);   //</a:t>
            </a:r>
            <a:r>
              <a:rPr lang="zh-CN" altLang="en-US" kern="0" smtClean="0">
                <a:ea typeface="宋体" pitchFamily="2" charset="-122"/>
              </a:rPr>
              <a:t>内存分配失败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Q.front-&gt;next=NULL;       //</a:t>
            </a:r>
            <a:r>
              <a:rPr lang="zh-CN" altLang="en-US" kern="0" smtClean="0">
                <a:ea typeface="宋体" pitchFamily="2" charset="-122"/>
              </a:rPr>
              <a:t>或</a:t>
            </a:r>
            <a:r>
              <a:rPr lang="en-US" altLang="zh-CN" kern="0" smtClean="0">
                <a:ea typeface="宋体" pitchFamily="2" charset="-122"/>
              </a:rPr>
              <a:t>Q.rear-&gt;next=NULL;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69160"/>
            <a:ext cx="4320000" cy="139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44678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728663"/>
            <a:ext cx="8928100" cy="1836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zh-CN" b="1" kern="0" smtClean="0">
                <a:ea typeface="宋体" pitchFamily="2" charset="-122"/>
              </a:rPr>
              <a:t>二、入</a:t>
            </a:r>
            <a:r>
              <a:rPr lang="zh-CN" altLang="en-US" b="1" kern="0" smtClean="0">
                <a:ea typeface="宋体" pitchFamily="2" charset="-122"/>
              </a:rPr>
              <a:t>队（插入结点）</a:t>
            </a:r>
            <a:endParaRPr lang="en-US" altLang="zh-CN" b="1" kern="0" smtClean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【</a:t>
            </a:r>
            <a:r>
              <a:rPr lang="zh-CN" altLang="en-US" b="1" kern="0" smtClean="0">
                <a:ea typeface="宋体" pitchFamily="2" charset="-122"/>
              </a:rPr>
              <a:t>算法思想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buFontTx/>
              <a:buNone/>
            </a:pPr>
            <a:r>
              <a:rPr lang="en-US" altLang="zh-CN" b="1" kern="0" smtClean="0">
                <a:ea typeface="宋体" pitchFamily="2" charset="-122"/>
              </a:rPr>
              <a:t>  </a:t>
            </a:r>
            <a:r>
              <a:rPr lang="zh-CN" altLang="en-US" kern="0" smtClean="0">
                <a:ea typeface="宋体" pitchFamily="2" charset="-122"/>
              </a:rPr>
              <a:t>生成新结点，</a:t>
            </a:r>
            <a:r>
              <a:rPr lang="zh-CN" altLang="zh-CN" kern="0" smtClean="0">
                <a:ea typeface="宋体" pitchFamily="2" charset="-122"/>
              </a:rPr>
              <a:t>插入队尾</a:t>
            </a:r>
            <a:r>
              <a:rPr lang="zh-CN" altLang="en-US" kern="0" smtClean="0">
                <a:ea typeface="宋体" pitchFamily="2" charset="-122"/>
              </a:rPr>
              <a:t>（后插）</a:t>
            </a:r>
            <a:r>
              <a:rPr lang="zh-CN" altLang="zh-CN" kern="0" smtClean="0">
                <a:ea typeface="宋体" pitchFamily="2" charset="-122"/>
              </a:rPr>
              <a:t>，队尾指针</a:t>
            </a:r>
            <a:r>
              <a:rPr lang="zh-CN" altLang="en-US" kern="0" smtClean="0">
                <a:ea typeface="宋体" pitchFamily="2" charset="-122"/>
              </a:rPr>
              <a:t>始终指向队尾结点，而队头指针指向不变</a:t>
            </a:r>
            <a:r>
              <a:rPr lang="zh-CN" altLang="zh-CN" kern="0" smtClean="0">
                <a:ea typeface="宋体" pitchFamily="2" charset="-122"/>
              </a:rPr>
              <a:t>。</a:t>
            </a:r>
            <a:endParaRPr lang="zh-CN" altLang="zh-CN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51550"/>
            <a:ext cx="31321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19125" y="5347981"/>
            <a:ext cx="6959600" cy="1227137"/>
            <a:chOff x="619125" y="5514231"/>
            <a:chExt cx="6959600" cy="122713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 b="12682"/>
            <a:stretch>
              <a:fillRect/>
            </a:stretch>
          </p:blipFill>
          <p:spPr bwMode="auto">
            <a:xfrm>
              <a:off x="619125" y="5514231"/>
              <a:ext cx="6959600" cy="1227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638800" y="5524500"/>
              <a:ext cx="228600" cy="354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000000"/>
                  </a:solidFill>
                  <a:ea typeface="宋体" pitchFamily="2" charset="-122"/>
                </a:rPr>
                <a:t>p</a:t>
              </a:r>
              <a:endParaRPr lang="zh-CN" altLang="zh-CN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0"/>
          <a:stretch>
            <a:fillRect/>
          </a:stretch>
        </p:blipFill>
        <p:spPr bwMode="auto">
          <a:xfrm>
            <a:off x="4130675" y="2716075"/>
            <a:ext cx="2236788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720025" y="3956818"/>
            <a:ext cx="7859915" cy="1223806"/>
            <a:chOff x="720025" y="3956818"/>
            <a:chExt cx="7859915" cy="1223806"/>
          </a:xfrm>
        </p:grpSpPr>
        <p:grpSp>
          <p:nvGrpSpPr>
            <p:cNvPr id="11" name="组合 10"/>
            <p:cNvGrpSpPr/>
            <p:nvPr/>
          </p:nvGrpSpPr>
          <p:grpSpPr>
            <a:xfrm>
              <a:off x="720025" y="3956818"/>
              <a:ext cx="7859915" cy="1214438"/>
              <a:chOff x="755650" y="4229943"/>
              <a:chExt cx="7859915" cy="1214438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93" b="11462"/>
              <a:stretch>
                <a:fillRect/>
              </a:stretch>
            </p:blipFill>
            <p:spPr bwMode="auto">
              <a:xfrm>
                <a:off x="755650" y="4229943"/>
                <a:ext cx="4948238" cy="1214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834034" y="4443693"/>
                <a:ext cx="27815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</a:t>
                </a: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Q.rear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-&gt;next=p;  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  </a:t>
                </a:r>
                <a:r>
                  <a:rPr kumimoji="0" lang="en-US" altLang="zh-CN" sz="2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Q.rear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itchFamily="2" charset="-122"/>
                  </a:rPr>
                  <a:t>=p;</a:t>
                </a: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698444" y="4826612"/>
              <a:ext cx="228600" cy="354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p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44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743" y="981075"/>
            <a:ext cx="8640514" cy="550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EnQueue( LinkQueue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Q, QElemType  e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QueuePtr  p= new  QNode;  //</a:t>
            </a:r>
            <a:r>
              <a:rPr lang="zh-CN" altLang="en-US" kern="0" smtClean="0">
                <a:ea typeface="宋体" pitchFamily="2" charset="-122"/>
              </a:rPr>
              <a:t>开辟结点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if(!p)   exit(OVERFLOW);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p-&gt;data=e;             //</a:t>
            </a:r>
            <a:r>
              <a:rPr lang="zh-CN" altLang="en-US" kern="0" smtClean="0">
                <a:ea typeface="宋体" pitchFamily="2" charset="-122"/>
              </a:rPr>
              <a:t>结点赋值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p-&gt;next=NULL;</a:t>
            </a: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Q.rear-&gt;next=p;    //</a:t>
            </a:r>
            <a:r>
              <a:rPr lang="zh-CN" altLang="zh-CN" kern="0" smtClean="0">
                <a:ea typeface="宋体" pitchFamily="2" charset="-122"/>
              </a:rPr>
              <a:t>从队尾插入，</a:t>
            </a:r>
            <a:r>
              <a:rPr lang="zh-CN" altLang="en-US" kern="0" smtClean="0">
                <a:ea typeface="宋体" pitchFamily="2" charset="-122"/>
              </a:rPr>
              <a:t>后插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Q.rear=p;              //</a:t>
            </a:r>
            <a:r>
              <a:rPr lang="zh-CN" altLang="en-US" kern="0" smtClean="0">
                <a:ea typeface="宋体" pitchFamily="2" charset="-122"/>
              </a:rPr>
              <a:t>移动</a:t>
            </a:r>
            <a:r>
              <a:rPr lang="zh-CN" altLang="zh-CN" kern="0" smtClean="0">
                <a:ea typeface="宋体" pitchFamily="2" charset="-122"/>
              </a:rPr>
              <a:t>队尾指针</a:t>
            </a:r>
            <a:r>
              <a:rPr lang="zh-CN" altLang="en-US" kern="0" smtClean="0">
                <a:ea typeface="宋体" pitchFamily="2" charset="-122"/>
              </a:rPr>
              <a:t>，指向新的结点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en-GB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44678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6630" y="981075"/>
            <a:ext cx="810146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zh-CN" altLang="zh-CN" b="1" kern="0" smtClean="0">
                <a:ea typeface="宋体" pitchFamily="2" charset="-122"/>
              </a:rPr>
              <a:t>三、出</a:t>
            </a:r>
            <a:r>
              <a:rPr lang="zh-CN" altLang="en-US" b="1" kern="0" smtClean="0">
                <a:ea typeface="宋体" pitchFamily="2" charset="-122"/>
              </a:rPr>
              <a:t>队</a:t>
            </a:r>
            <a:r>
              <a:rPr lang="zh-CN" altLang="zh-CN" b="1" kern="0" smtClean="0">
                <a:ea typeface="宋体" pitchFamily="2" charset="-122"/>
              </a:rPr>
              <a:t>（删除</a:t>
            </a:r>
            <a:r>
              <a:rPr lang="zh-CN" altLang="en-US" b="1" kern="0" smtClean="0">
                <a:ea typeface="宋体" pitchFamily="2" charset="-122"/>
              </a:rPr>
              <a:t>结点</a:t>
            </a:r>
            <a:r>
              <a:rPr lang="zh-CN" altLang="zh-CN" b="1" kern="0" smtClean="0">
                <a:ea typeface="宋体" pitchFamily="2" charset="-122"/>
              </a:rPr>
              <a:t>）</a:t>
            </a:r>
            <a:endParaRPr lang="en-US" altLang="zh-CN" b="1" kern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   </a:t>
            </a: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算法思想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zh-CN" altLang="en-US" kern="0" smtClean="0">
                <a:ea typeface="宋体" pitchFamily="2" charset="-122"/>
              </a:rPr>
              <a:t>如果队列为空，则返回</a:t>
            </a:r>
            <a:r>
              <a:rPr lang="en-US" altLang="zh-CN" kern="0" smtClean="0">
                <a:ea typeface="宋体" pitchFamily="2" charset="-122"/>
              </a:rPr>
              <a:t>ERROR</a:t>
            </a:r>
            <a:r>
              <a:rPr lang="zh-CN" altLang="en-US" kern="0" smtClean="0">
                <a:ea typeface="宋体" pitchFamily="2" charset="-122"/>
              </a:rPr>
              <a:t>，否则先</a:t>
            </a:r>
            <a:r>
              <a:rPr lang="zh-CN" altLang="zh-CN" kern="0" smtClean="0">
                <a:ea typeface="宋体" pitchFamily="2" charset="-122"/>
              </a:rPr>
              <a:t>删除队头</a:t>
            </a:r>
            <a:r>
              <a:rPr lang="zh-CN" altLang="en-US" kern="0" smtClean="0">
                <a:ea typeface="宋体" pitchFamily="2" charset="-122"/>
              </a:rPr>
              <a:t>元素</a:t>
            </a:r>
            <a:r>
              <a:rPr lang="zh-CN" altLang="zh-CN" kern="0" smtClean="0">
                <a:ea typeface="宋体" pitchFamily="2" charset="-122"/>
              </a:rPr>
              <a:t>，</a:t>
            </a:r>
            <a:r>
              <a:rPr lang="zh-CN" altLang="en-US" kern="0" smtClean="0">
                <a:ea typeface="宋体" pitchFamily="2" charset="-122"/>
              </a:rPr>
              <a:t>再</a:t>
            </a:r>
            <a:r>
              <a:rPr lang="zh-CN" altLang="zh-CN" kern="0" smtClean="0">
                <a:ea typeface="宋体" pitchFamily="2" charset="-122"/>
              </a:rPr>
              <a:t>修改队头指针</a:t>
            </a:r>
            <a:r>
              <a:rPr lang="en-US" altLang="zh-CN" kern="0" smtClean="0">
                <a:ea typeface="宋体" pitchFamily="2" charset="-122"/>
              </a:rPr>
              <a:t>Q.front</a:t>
            </a:r>
            <a:r>
              <a:rPr lang="zh-CN" altLang="zh-CN" kern="0" smtClean="0">
                <a:ea typeface="宋体" pitchFamily="2" charset="-122"/>
              </a:rPr>
              <a:t>。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8" y="4293096"/>
            <a:ext cx="79200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3080" y="3467659"/>
            <a:ext cx="7388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p=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Q.front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-&gt;next;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ea typeface="宋体" pitchFamily="2" charset="-122"/>
              </a:rPr>
              <a:t>Q.front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ea typeface="宋体" pitchFamily="2" charset="-122"/>
              </a:rPr>
              <a:t>-&gt;next=p-&gt;next;   delete p; 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446784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2739" y="1302869"/>
            <a:ext cx="7704856" cy="54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p=Q.front-&gt;next;   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Q.front-&gt;next=p-&gt;next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;   delete p;</a:t>
            </a:r>
            <a:endParaRPr kumimoji="0" lang="zh-CN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4"/>
          <a:stretch>
            <a:fillRect/>
          </a:stretch>
        </p:blipFill>
        <p:spPr bwMode="auto">
          <a:xfrm>
            <a:off x="375167" y="1988840"/>
            <a:ext cx="7920000" cy="155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26586" y="4156266"/>
            <a:ext cx="7920000" cy="2217018"/>
            <a:chOff x="426586" y="4156266"/>
            <a:chExt cx="7920000" cy="2217018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86" y="4761357"/>
              <a:ext cx="7920000" cy="1611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542114" y="4156266"/>
              <a:ext cx="7704856" cy="482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altLang="zh-CN" dirty="0" smtClean="0">
                  <a:solidFill>
                    <a:srgbClr val="FFFFFF">
                      <a:lumMod val="50000"/>
                    </a:srgbClr>
                  </a:solidFill>
                  <a:ea typeface="宋体" pitchFamily="2" charset="-122"/>
                </a:rPr>
                <a:t>p=</a:t>
              </a:r>
              <a:r>
                <a:rPr lang="en-US" altLang="zh-CN" dirty="0" err="1" smtClean="0">
                  <a:solidFill>
                    <a:srgbClr val="FFFFFF">
                      <a:lumMod val="50000"/>
                    </a:srgbClr>
                  </a:solidFill>
                  <a:ea typeface="宋体" pitchFamily="2" charset="-122"/>
                </a:rPr>
                <a:t>Q.front</a:t>
              </a:r>
              <a:r>
                <a:rPr lang="en-US" altLang="zh-CN" dirty="0" smtClean="0">
                  <a:solidFill>
                    <a:srgbClr val="FFFFFF">
                      <a:lumMod val="50000"/>
                    </a:srgbClr>
                  </a:solidFill>
                  <a:ea typeface="宋体" pitchFamily="2" charset="-122"/>
                </a:rPr>
                <a:t>-&gt;next;    </a:t>
              </a:r>
              <a:r>
                <a:rPr lang="en-US" altLang="zh-CN" dirty="0" err="1" smtClean="0">
                  <a:solidFill>
                    <a:srgbClr val="FFFFFF">
                      <a:lumMod val="50000"/>
                    </a:srgbClr>
                  </a:solidFill>
                  <a:ea typeface="宋体" pitchFamily="2" charset="-122"/>
                </a:rPr>
                <a:t>Q.front</a:t>
              </a:r>
              <a:r>
                <a:rPr lang="en-US" altLang="zh-CN" dirty="0" smtClean="0">
                  <a:solidFill>
                    <a:srgbClr val="FFFFFF">
                      <a:lumMod val="50000"/>
                    </a:srgbClr>
                  </a:solidFill>
                  <a:ea typeface="宋体" pitchFamily="2" charset="-122"/>
                </a:rPr>
                <a:t>-&gt;next=p-&gt;next;   </a:t>
              </a:r>
              <a:r>
                <a:rPr lang="en-US" altLang="zh-CN" dirty="0" smtClean="0">
                  <a:solidFill>
                    <a:srgbClr val="FF0000"/>
                  </a:solidFill>
                  <a:ea typeface="宋体" pitchFamily="2" charset="-122"/>
                </a:rPr>
                <a:t>delete p;</a:t>
              </a:r>
              <a:endParaRPr lang="zh-CN" altLang="zh-CN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44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811" y="981075"/>
            <a:ext cx="8492878" cy="65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【</a:t>
            </a:r>
            <a:r>
              <a:rPr lang="zh-CN" altLang="en-US" b="1" kern="0" smtClean="0">
                <a:solidFill>
                  <a:srgbClr val="FF0000"/>
                </a:solidFill>
                <a:ea typeface="宋体" pitchFamily="2" charset="-122"/>
              </a:rPr>
              <a:t>注意问题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】</a:t>
            </a:r>
            <a:r>
              <a:rPr lang="zh-CN" altLang="en-US" b="1" kern="0" smtClean="0">
                <a:ea typeface="宋体" pitchFamily="2" charset="-122"/>
              </a:rPr>
              <a:t>如果删除最后一个结点，队尾指针将会丢失。</a:t>
            </a:r>
            <a:endParaRPr lang="zh-CN" altLang="zh-CN" b="1" kern="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" r="1004" b="11604"/>
          <a:stretch>
            <a:fillRect/>
          </a:stretch>
        </p:blipFill>
        <p:spPr bwMode="auto">
          <a:xfrm>
            <a:off x="323528" y="1706859"/>
            <a:ext cx="7920000" cy="140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23528" y="3280671"/>
            <a:ext cx="8193540" cy="3224428"/>
            <a:chOff x="323528" y="3363796"/>
            <a:chExt cx="8193540" cy="3224428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5445224"/>
              <a:ext cx="3132138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323528" y="3363796"/>
              <a:ext cx="8193540" cy="187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【</a:t>
              </a:r>
              <a:r>
                <a:rPr lang="zh-CN" altLang="en-US" b="1" dirty="0" smtClean="0">
                  <a:solidFill>
                    <a:srgbClr val="FF0000"/>
                  </a:solidFill>
                  <a:ea typeface="宋体" pitchFamily="2" charset="-122"/>
                </a:rPr>
                <a:t>解决办法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】</a:t>
              </a:r>
              <a:r>
                <a:rPr lang="zh-CN" altLang="en-US" b="1" dirty="0" smtClean="0">
                  <a:solidFill>
                    <a:srgbClr val="000000"/>
                  </a:solidFill>
                  <a:ea typeface="宋体" pitchFamily="2" charset="-122"/>
                </a:rPr>
                <a:t>检查所删除的结点是否为最后一个结点，如果是最后一个结点，队尾指针需要重新赋值。</a:t>
              </a:r>
              <a:endParaRPr lang="zh-CN" altLang="zh-CN" b="1" dirty="0" smtClean="0">
                <a:solidFill>
                  <a:srgbClr val="000000"/>
                </a:solidFill>
                <a:ea typeface="宋体" pitchFamily="2" charset="-122"/>
              </a:endParaRP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b="1" dirty="0" smtClean="0">
                  <a:solidFill>
                    <a:srgbClr val="000000"/>
                  </a:solidFill>
                  <a:ea typeface="宋体" pitchFamily="2" charset="-122"/>
                </a:rPr>
                <a:t>         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if(</a:t>
              </a:r>
              <a:r>
                <a:rPr lang="en-US" altLang="zh-CN" b="1" dirty="0" err="1" smtClean="0">
                  <a:solidFill>
                    <a:srgbClr val="FF0000"/>
                  </a:solidFill>
                  <a:ea typeface="宋体" pitchFamily="2" charset="-122"/>
                </a:rPr>
                <a:t>Q.rear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==p)    </a:t>
              </a:r>
              <a:r>
                <a:rPr lang="en-US" altLang="zh-CN" b="1" dirty="0" err="1" smtClean="0">
                  <a:solidFill>
                    <a:srgbClr val="FF0000"/>
                  </a:solidFill>
                  <a:ea typeface="宋体" pitchFamily="2" charset="-122"/>
                </a:rPr>
                <a:t>Q.rear</a:t>
              </a:r>
              <a:r>
                <a:rPr lang="en-US" altLang="zh-CN" b="1" dirty="0" smtClean="0">
                  <a:solidFill>
                    <a:srgbClr val="FF0000"/>
                  </a:solidFill>
                  <a:ea typeface="宋体" pitchFamily="2" charset="-122"/>
                </a:rPr>
                <a:t>=Q.front;</a:t>
              </a:r>
              <a:endParaRPr lang="zh-CN" altLang="zh-CN" b="1" dirty="0" smtClean="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5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718" y="959925"/>
            <a:ext cx="8532564" cy="575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b="1" kern="0" smtClean="0">
                <a:ea typeface="宋体" pitchFamily="2" charset="-122"/>
              </a:rPr>
              <a:t>【</a:t>
            </a:r>
            <a:r>
              <a:rPr lang="zh-CN" altLang="en-US" b="1" kern="0" smtClean="0">
                <a:ea typeface="宋体" pitchFamily="2" charset="-122"/>
              </a:rPr>
              <a:t>算法描述</a:t>
            </a:r>
            <a:r>
              <a:rPr lang="en-US" altLang="zh-CN" b="1" kern="0" smtClean="0">
                <a:ea typeface="宋体" pitchFamily="2" charset="-122"/>
              </a:rPr>
              <a:t>】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DeQueue( LinkQueue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Q, QElemType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e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if(Q.front==Q.rear)   //</a:t>
            </a:r>
            <a:r>
              <a:rPr lang="zh-CN" altLang="en-US" kern="0" smtClean="0">
                <a:ea typeface="宋体" pitchFamily="2" charset="-122"/>
              </a:rPr>
              <a:t>出队需要判空，入队无需判满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??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   return ERROR;   //</a:t>
            </a:r>
            <a:r>
              <a:rPr lang="zh-CN" altLang="en-US" kern="0" smtClean="0">
                <a:ea typeface="宋体" pitchFamily="2" charset="-122"/>
              </a:rPr>
              <a:t>出列判空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QueuePtr   p=Q.front-&gt;next;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Q.front-&gt;next=p-&gt;next; 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e=p-&gt;data;                    //</a:t>
            </a:r>
            <a:r>
              <a:rPr lang="zh-CN" altLang="en-US" kern="0" smtClean="0">
                <a:ea typeface="宋体" pitchFamily="2" charset="-122"/>
              </a:rPr>
              <a:t>用</a:t>
            </a:r>
            <a:r>
              <a:rPr lang="en-US" altLang="zh-CN" kern="0" smtClean="0">
                <a:ea typeface="宋体" pitchFamily="2" charset="-122"/>
              </a:rPr>
              <a:t>e</a:t>
            </a:r>
            <a:r>
              <a:rPr lang="zh-CN" altLang="en-US" kern="0" smtClean="0">
                <a:ea typeface="宋体" pitchFamily="2" charset="-122"/>
              </a:rPr>
              <a:t>返回被删除的元素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if(Q.rear==p)   Q.rear=Q.front;</a:t>
            </a: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//</a:t>
            </a:r>
            <a:r>
              <a:rPr lang="zh-CN" altLang="en-US" kern="0" smtClean="0">
                <a:solidFill>
                  <a:srgbClr val="FF0000"/>
                </a:solidFill>
                <a:ea typeface="宋体" pitchFamily="2" charset="-122"/>
              </a:rPr>
              <a:t>队尾指针重新赋值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delete p; </a:t>
            </a: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spcBef>
                <a:spcPts val="120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zh-CN" altLang="zh-CN" kern="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2952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grpSp>
        <p:nvGrpSpPr>
          <p:cNvPr id="4" name="Group 1049"/>
          <p:cNvGrpSpPr>
            <a:grpSpLocks/>
          </p:cNvGrpSpPr>
          <p:nvPr/>
        </p:nvGrpSpPr>
        <p:grpSpPr bwMode="auto">
          <a:xfrm>
            <a:off x="3015931" y="1591915"/>
            <a:ext cx="758826" cy="2984500"/>
            <a:chOff x="1674" y="974"/>
            <a:chExt cx="478" cy="1880"/>
          </a:xfrm>
        </p:grpSpPr>
        <p:sp>
          <p:nvSpPr>
            <p:cNvPr id="5" name="Text Box 1050"/>
            <p:cNvSpPr txBox="1">
              <a:spLocks noChangeArrowheads="1"/>
            </p:cNvSpPr>
            <p:nvPr/>
          </p:nvSpPr>
          <p:spPr bwMode="auto">
            <a:xfrm>
              <a:off x="1695" y="2582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表头</a:t>
              </a:r>
            </a:p>
          </p:txBody>
        </p:sp>
        <p:sp>
          <p:nvSpPr>
            <p:cNvPr id="6" name="Text Box 1051"/>
            <p:cNvSpPr txBox="1">
              <a:spLocks noChangeArrowheads="1"/>
            </p:cNvSpPr>
            <p:nvPr/>
          </p:nvSpPr>
          <p:spPr bwMode="auto">
            <a:xfrm>
              <a:off x="1691" y="97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表尾</a:t>
              </a:r>
            </a:p>
          </p:txBody>
        </p:sp>
        <p:sp>
          <p:nvSpPr>
            <p:cNvPr id="7" name="Line 1052"/>
            <p:cNvSpPr>
              <a:spLocks noChangeShapeType="1"/>
            </p:cNvSpPr>
            <p:nvPr/>
          </p:nvSpPr>
          <p:spPr bwMode="auto">
            <a:xfrm flipH="1">
              <a:off x="1698" y="2854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8" name="Line 1053"/>
            <p:cNvSpPr>
              <a:spLocks noChangeShapeType="1"/>
            </p:cNvSpPr>
            <p:nvPr/>
          </p:nvSpPr>
          <p:spPr bwMode="auto">
            <a:xfrm flipH="1">
              <a:off x="1674" y="1248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9" name="Group 1065"/>
          <p:cNvGrpSpPr>
            <a:grpSpLocks/>
          </p:cNvGrpSpPr>
          <p:nvPr/>
        </p:nvGrpSpPr>
        <p:grpSpPr bwMode="auto">
          <a:xfrm>
            <a:off x="323528" y="1503015"/>
            <a:ext cx="1016000" cy="3117850"/>
            <a:chOff x="-22" y="918"/>
            <a:chExt cx="640" cy="1964"/>
          </a:xfrm>
        </p:grpSpPr>
        <p:sp>
          <p:nvSpPr>
            <p:cNvPr id="10" name="Text Box 1066"/>
            <p:cNvSpPr txBox="1">
              <a:spLocks noChangeArrowheads="1"/>
            </p:cNvSpPr>
            <p:nvPr/>
          </p:nvSpPr>
          <p:spPr bwMode="auto">
            <a:xfrm>
              <a:off x="-22" y="2632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低地址</a:t>
              </a:r>
            </a:p>
          </p:txBody>
        </p:sp>
        <p:sp>
          <p:nvSpPr>
            <p:cNvPr id="11" name="Text Box 1067"/>
            <p:cNvSpPr txBox="1">
              <a:spLocks noChangeArrowheads="1"/>
            </p:cNvSpPr>
            <p:nvPr/>
          </p:nvSpPr>
          <p:spPr bwMode="auto">
            <a:xfrm>
              <a:off x="0" y="918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高地址</a:t>
              </a:r>
            </a:p>
          </p:txBody>
        </p:sp>
        <p:sp>
          <p:nvSpPr>
            <p:cNvPr id="12" name="Rectangle 1068"/>
            <p:cNvSpPr>
              <a:spLocks noChangeArrowheads="1"/>
            </p:cNvSpPr>
            <p:nvPr/>
          </p:nvSpPr>
          <p:spPr bwMode="auto">
            <a:xfrm>
              <a:off x="113" y="1695"/>
              <a:ext cx="3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L[i</a:t>
              </a:r>
              <a:r>
                <a:rPr lang="en-US" altLang="zh-CN" sz="2000" b="1" dirty="0">
                  <a:solidFill>
                    <a:srgbClr val="000000"/>
                  </a:solidFill>
                  <a:latin typeface="华文宋体" pitchFamily="2" charset="-122"/>
                  <a:ea typeface="华文宋体" pitchFamily="2" charset="-122"/>
                </a:rPr>
                <a:t>]</a:t>
              </a:r>
            </a:p>
          </p:txBody>
        </p:sp>
      </p:grpSp>
      <p:grpSp>
        <p:nvGrpSpPr>
          <p:cNvPr id="13" name="Group 1069"/>
          <p:cNvGrpSpPr>
            <a:grpSpLocks/>
          </p:cNvGrpSpPr>
          <p:nvPr/>
        </p:nvGrpSpPr>
        <p:grpSpPr bwMode="auto">
          <a:xfrm>
            <a:off x="1279203" y="980728"/>
            <a:ext cx="1736725" cy="3698875"/>
            <a:chOff x="580" y="589"/>
            <a:chExt cx="1094" cy="2330"/>
          </a:xfrm>
        </p:grpSpPr>
        <p:sp>
          <p:nvSpPr>
            <p:cNvPr id="14" name="Rectangle 1070"/>
            <p:cNvSpPr>
              <a:spLocks noChangeArrowheads="1"/>
            </p:cNvSpPr>
            <p:nvPr/>
          </p:nvSpPr>
          <p:spPr bwMode="auto">
            <a:xfrm>
              <a:off x="596" y="2632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a</a:t>
              </a:r>
              <a:r>
                <a:rPr kumimoji="0" lang="en-US" altLang="zh-CN" sz="2000" b="0" i="0" u="none" strike="noStrike" kern="0" cap="none" spc="0" normalizeH="0" baseline="-1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1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5" name="Rectangle 1071"/>
            <p:cNvSpPr>
              <a:spLocks noChangeArrowheads="1"/>
            </p:cNvSpPr>
            <p:nvPr/>
          </p:nvSpPr>
          <p:spPr bwMode="auto">
            <a:xfrm>
              <a:off x="596" y="2345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a</a:t>
              </a:r>
              <a:r>
                <a:rPr kumimoji="0" lang="en-US" altLang="zh-CN" sz="2000" b="0" i="0" u="none" strike="noStrike" kern="0" cap="none" spc="0" normalizeH="0" baseline="-1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2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6" name="Rectangle 1072"/>
            <p:cNvSpPr>
              <a:spLocks noChangeArrowheads="1"/>
            </p:cNvSpPr>
            <p:nvPr/>
          </p:nvSpPr>
          <p:spPr bwMode="auto">
            <a:xfrm>
              <a:off x="580" y="1730"/>
              <a:ext cx="105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a</a:t>
              </a:r>
              <a:r>
                <a:rPr kumimoji="0" lang="en-US" altLang="zh-CN" sz="2000" b="0" i="0" u="none" strike="noStrike" kern="0" cap="none" spc="0" normalizeH="0" baseline="-1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i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7" name="Rectangle 1073"/>
            <p:cNvSpPr>
              <a:spLocks noChangeArrowheads="1"/>
            </p:cNvSpPr>
            <p:nvPr/>
          </p:nvSpPr>
          <p:spPr bwMode="auto">
            <a:xfrm>
              <a:off x="618" y="1146"/>
              <a:ext cx="105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a</a:t>
              </a:r>
              <a:r>
                <a:rPr kumimoji="0" lang="en-US" altLang="zh-CN" sz="2000" b="0" i="0" u="none" strike="noStrike" kern="0" cap="none" spc="0" normalizeH="0" baseline="-1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n</a:t>
              </a: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8" name="Line 1074"/>
            <p:cNvSpPr>
              <a:spLocks noChangeShapeType="1"/>
            </p:cNvSpPr>
            <p:nvPr/>
          </p:nvSpPr>
          <p:spPr bwMode="auto">
            <a:xfrm>
              <a:off x="596" y="928"/>
              <a:ext cx="105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19" name="Line 1075"/>
            <p:cNvSpPr>
              <a:spLocks noChangeShapeType="1"/>
            </p:cNvSpPr>
            <p:nvPr/>
          </p:nvSpPr>
          <p:spPr bwMode="auto">
            <a:xfrm>
              <a:off x="596" y="1412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0" name="Line 1076"/>
            <p:cNvSpPr>
              <a:spLocks noChangeShapeType="1"/>
            </p:cNvSpPr>
            <p:nvPr/>
          </p:nvSpPr>
          <p:spPr bwMode="auto">
            <a:xfrm>
              <a:off x="596" y="171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1" name="Line 1077"/>
            <p:cNvSpPr>
              <a:spLocks noChangeShapeType="1"/>
            </p:cNvSpPr>
            <p:nvPr/>
          </p:nvSpPr>
          <p:spPr bwMode="auto">
            <a:xfrm>
              <a:off x="596" y="2025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2" name="Line 1078"/>
            <p:cNvSpPr>
              <a:spLocks noChangeShapeType="1"/>
            </p:cNvSpPr>
            <p:nvPr/>
          </p:nvSpPr>
          <p:spPr bwMode="auto">
            <a:xfrm>
              <a:off x="596" y="2345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3" name="Line 1079"/>
            <p:cNvSpPr>
              <a:spLocks noChangeShapeType="1"/>
            </p:cNvSpPr>
            <p:nvPr/>
          </p:nvSpPr>
          <p:spPr bwMode="auto">
            <a:xfrm>
              <a:off x="596" y="2632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4" name="Line 1080"/>
            <p:cNvSpPr>
              <a:spLocks noChangeShapeType="1"/>
            </p:cNvSpPr>
            <p:nvPr/>
          </p:nvSpPr>
          <p:spPr bwMode="auto">
            <a:xfrm>
              <a:off x="596" y="2919"/>
              <a:ext cx="105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5" name="Line 1081"/>
            <p:cNvSpPr>
              <a:spLocks noChangeShapeType="1"/>
            </p:cNvSpPr>
            <p:nvPr/>
          </p:nvSpPr>
          <p:spPr bwMode="auto">
            <a:xfrm>
              <a:off x="596" y="928"/>
              <a:ext cx="0" cy="199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6" name="Line 1082"/>
            <p:cNvSpPr>
              <a:spLocks noChangeShapeType="1"/>
            </p:cNvSpPr>
            <p:nvPr/>
          </p:nvSpPr>
          <p:spPr bwMode="auto">
            <a:xfrm>
              <a:off x="1652" y="928"/>
              <a:ext cx="0" cy="1991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  <p:sp>
          <p:nvSpPr>
            <p:cNvPr id="27" name="Rectangle 1083"/>
            <p:cNvSpPr>
              <a:spLocks noChangeArrowheads="1"/>
            </p:cNvSpPr>
            <p:nvPr/>
          </p:nvSpPr>
          <p:spPr bwMode="auto">
            <a:xfrm>
              <a:off x="596" y="2038"/>
              <a:ext cx="10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    ……</a:t>
              </a:r>
            </a:p>
          </p:txBody>
        </p:sp>
        <p:sp>
          <p:nvSpPr>
            <p:cNvPr id="28" name="Rectangle 1084"/>
            <p:cNvSpPr>
              <a:spLocks noChangeArrowheads="1"/>
            </p:cNvSpPr>
            <p:nvPr/>
          </p:nvSpPr>
          <p:spPr bwMode="auto">
            <a:xfrm>
              <a:off x="580" y="589"/>
              <a:ext cx="8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顺序表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L[n]</a:t>
              </a:r>
            </a:p>
          </p:txBody>
        </p:sp>
        <p:sp>
          <p:nvSpPr>
            <p:cNvPr id="29" name="Rectangle 1085"/>
            <p:cNvSpPr>
              <a:spLocks noChangeArrowheads="1"/>
            </p:cNvSpPr>
            <p:nvPr/>
          </p:nvSpPr>
          <p:spPr bwMode="auto">
            <a:xfrm>
              <a:off x="596" y="1404"/>
              <a:ext cx="10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rPr>
                <a:t>     ……</a:t>
              </a:r>
            </a:p>
          </p:txBody>
        </p:sp>
        <p:sp>
          <p:nvSpPr>
            <p:cNvPr id="30" name="Line 1086"/>
            <p:cNvSpPr>
              <a:spLocks noChangeShapeType="1"/>
            </p:cNvSpPr>
            <p:nvPr/>
          </p:nvSpPr>
          <p:spPr bwMode="auto">
            <a:xfrm>
              <a:off x="596" y="113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宋体" pitchFamily="2" charset="-122"/>
                <a:ea typeface="华文宋体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414" y="5013176"/>
            <a:ext cx="3023585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表头和表尾指针均可移动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任意合法位置插入或删除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923928" y="985672"/>
            <a:ext cx="4924746" cy="5071774"/>
            <a:chOff x="4190326" y="984431"/>
            <a:chExt cx="4924746" cy="5071774"/>
          </a:xfrm>
        </p:grpSpPr>
        <p:grpSp>
          <p:nvGrpSpPr>
            <p:cNvPr id="33" name="Group 1029"/>
            <p:cNvGrpSpPr>
              <a:grpSpLocks/>
            </p:cNvGrpSpPr>
            <p:nvPr/>
          </p:nvGrpSpPr>
          <p:grpSpPr bwMode="auto">
            <a:xfrm>
              <a:off x="5738299" y="984431"/>
              <a:ext cx="1752600" cy="3625850"/>
              <a:chOff x="3439" y="595"/>
              <a:chExt cx="1104" cy="2284"/>
            </a:xfrm>
          </p:grpSpPr>
          <p:sp>
            <p:nvSpPr>
              <p:cNvPr id="43" name="Rectangle 1030"/>
              <p:cNvSpPr>
                <a:spLocks noChangeArrowheads="1"/>
              </p:cNvSpPr>
              <p:nvPr/>
            </p:nvSpPr>
            <p:spPr bwMode="auto">
              <a:xfrm>
                <a:off x="3466" y="2592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 a</a:t>
                </a:r>
                <a:r>
                  <a:rPr kumimoji="0" lang="en-US" altLang="zh-CN" sz="2000" b="0" i="0" u="none" strike="noStrike" kern="0" cap="none" spc="0" normalizeH="0" baseline="-1000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1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4" name="Rectangle 1031"/>
              <p:cNvSpPr>
                <a:spLocks noChangeArrowheads="1"/>
              </p:cNvSpPr>
              <p:nvPr/>
            </p:nvSpPr>
            <p:spPr bwMode="auto">
              <a:xfrm>
                <a:off x="3466" y="2305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 a</a:t>
                </a:r>
                <a:r>
                  <a:rPr kumimoji="0" lang="en-US" altLang="zh-CN" sz="2000" b="0" i="0" u="none" strike="noStrike" kern="0" cap="none" spc="0" normalizeH="0" baseline="-1000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2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5" name="Rectangle 1032"/>
              <p:cNvSpPr>
                <a:spLocks noChangeArrowheads="1"/>
              </p:cNvSpPr>
              <p:nvPr/>
            </p:nvSpPr>
            <p:spPr bwMode="auto">
              <a:xfrm>
                <a:off x="3466" y="2018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…</a:t>
                </a:r>
              </a:p>
            </p:txBody>
          </p:sp>
          <p:sp>
            <p:nvSpPr>
              <p:cNvPr id="46" name="Rectangle 1033"/>
              <p:cNvSpPr>
                <a:spLocks noChangeArrowheads="1"/>
              </p:cNvSpPr>
              <p:nvPr/>
            </p:nvSpPr>
            <p:spPr bwMode="auto">
              <a:xfrm>
                <a:off x="3466" y="1158"/>
                <a:ext cx="10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 a</a:t>
                </a:r>
                <a:r>
                  <a:rPr kumimoji="0" lang="en-US" altLang="zh-CN" sz="2000" b="0" i="0" u="none" strike="noStrike" kern="0" cap="none" spc="0" normalizeH="0" baseline="-1000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n</a:t>
                </a:r>
                <a:endPara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7" name="Line 1034"/>
              <p:cNvSpPr>
                <a:spLocks noChangeShapeType="1"/>
              </p:cNvSpPr>
              <p:nvPr/>
            </p:nvSpPr>
            <p:spPr bwMode="auto">
              <a:xfrm>
                <a:off x="3466" y="928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8" name="Line 1035"/>
              <p:cNvSpPr>
                <a:spLocks noChangeShapeType="1"/>
              </p:cNvSpPr>
              <p:nvPr/>
            </p:nvSpPr>
            <p:spPr bwMode="auto">
              <a:xfrm>
                <a:off x="3466" y="1468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9" name="Line 1036"/>
              <p:cNvSpPr>
                <a:spLocks noChangeShapeType="1"/>
              </p:cNvSpPr>
              <p:nvPr/>
            </p:nvSpPr>
            <p:spPr bwMode="auto">
              <a:xfrm>
                <a:off x="3466" y="2018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0" name="Line 1037"/>
              <p:cNvSpPr>
                <a:spLocks noChangeShapeType="1"/>
              </p:cNvSpPr>
              <p:nvPr/>
            </p:nvSpPr>
            <p:spPr bwMode="auto">
              <a:xfrm>
                <a:off x="3466" y="2305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1" name="Line 1038"/>
              <p:cNvSpPr>
                <a:spLocks noChangeShapeType="1"/>
              </p:cNvSpPr>
              <p:nvPr/>
            </p:nvSpPr>
            <p:spPr bwMode="auto">
              <a:xfrm>
                <a:off x="3466" y="2592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2" name="Line 1039"/>
              <p:cNvSpPr>
                <a:spLocks noChangeShapeType="1"/>
              </p:cNvSpPr>
              <p:nvPr/>
            </p:nvSpPr>
            <p:spPr bwMode="auto">
              <a:xfrm>
                <a:off x="3466" y="2879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3" name="Line 1040"/>
              <p:cNvSpPr>
                <a:spLocks noChangeShapeType="1"/>
              </p:cNvSpPr>
              <p:nvPr/>
            </p:nvSpPr>
            <p:spPr bwMode="auto">
              <a:xfrm>
                <a:off x="3466" y="928"/>
                <a:ext cx="0" cy="195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4" name="Line 1041"/>
              <p:cNvSpPr>
                <a:spLocks noChangeShapeType="1"/>
              </p:cNvSpPr>
              <p:nvPr/>
            </p:nvSpPr>
            <p:spPr bwMode="auto">
              <a:xfrm>
                <a:off x="4522" y="918"/>
                <a:ext cx="0" cy="1961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5" name="Rectangle 1042"/>
              <p:cNvSpPr>
                <a:spLocks noChangeArrowheads="1"/>
              </p:cNvSpPr>
              <p:nvPr/>
            </p:nvSpPr>
            <p:spPr bwMode="auto">
              <a:xfrm>
                <a:off x="3604" y="595"/>
                <a:ext cx="68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顺序栈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S</a:t>
                </a:r>
              </a:p>
            </p:txBody>
          </p:sp>
          <p:sp>
            <p:nvSpPr>
              <p:cNvPr id="56" name="Rectangle 1043"/>
              <p:cNvSpPr>
                <a:spLocks noChangeArrowheads="1"/>
              </p:cNvSpPr>
              <p:nvPr/>
            </p:nvSpPr>
            <p:spPr bwMode="auto">
              <a:xfrm>
                <a:off x="3466" y="1731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 a</a:t>
                </a:r>
                <a:r>
                  <a:rPr kumimoji="0" lang="en-US" altLang="zh-CN" sz="2000" b="0" i="0" u="none" strike="noStrike" kern="0" cap="none" spc="0" normalizeH="0" baseline="-10000" noProof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i</a:t>
                </a: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7" name="Line 1044"/>
              <p:cNvSpPr>
                <a:spLocks noChangeShapeType="1"/>
              </p:cNvSpPr>
              <p:nvPr/>
            </p:nvSpPr>
            <p:spPr bwMode="auto">
              <a:xfrm>
                <a:off x="3471" y="1745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58" name="Rectangle 1045"/>
              <p:cNvSpPr>
                <a:spLocks noChangeArrowheads="1"/>
              </p:cNvSpPr>
              <p:nvPr/>
            </p:nvSpPr>
            <p:spPr bwMode="auto">
              <a:xfrm>
                <a:off x="3439" y="1421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…</a:t>
                </a:r>
              </a:p>
            </p:txBody>
          </p:sp>
          <p:sp>
            <p:nvSpPr>
              <p:cNvPr id="59" name="Line 1046"/>
              <p:cNvSpPr>
                <a:spLocks noChangeShapeType="1"/>
              </p:cNvSpPr>
              <p:nvPr/>
            </p:nvSpPr>
            <p:spPr bwMode="auto">
              <a:xfrm>
                <a:off x="3459" y="1168"/>
                <a:ext cx="10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60" name="Rectangle 1047"/>
              <p:cNvSpPr>
                <a:spLocks noChangeArrowheads="1"/>
              </p:cNvSpPr>
              <p:nvPr/>
            </p:nvSpPr>
            <p:spPr bwMode="auto">
              <a:xfrm>
                <a:off x="3487" y="918"/>
                <a:ext cx="105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</p:grpSp>
        <p:grpSp>
          <p:nvGrpSpPr>
            <p:cNvPr id="34" name="Group 1054"/>
            <p:cNvGrpSpPr>
              <a:grpSpLocks/>
            </p:cNvGrpSpPr>
            <p:nvPr/>
          </p:nvGrpSpPr>
          <p:grpSpPr bwMode="auto">
            <a:xfrm>
              <a:off x="7490902" y="1259089"/>
              <a:ext cx="1157288" cy="3238521"/>
              <a:chOff x="4543" y="768"/>
              <a:chExt cx="729" cy="2040"/>
            </a:xfrm>
          </p:grpSpPr>
          <p:sp>
            <p:nvSpPr>
              <p:cNvPr id="39" name="Text Box 1055"/>
              <p:cNvSpPr txBox="1">
                <a:spLocks noChangeArrowheads="1"/>
              </p:cNvSpPr>
              <p:nvPr/>
            </p:nvSpPr>
            <p:spPr bwMode="auto">
              <a:xfrm>
                <a:off x="4557" y="2556"/>
                <a:ext cx="7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栈底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base</a:t>
                </a:r>
              </a:p>
            </p:txBody>
          </p:sp>
          <p:sp>
            <p:nvSpPr>
              <p:cNvPr id="40" name="Line 1056"/>
              <p:cNvSpPr>
                <a:spLocks noChangeShapeType="1"/>
              </p:cNvSpPr>
              <p:nvPr/>
            </p:nvSpPr>
            <p:spPr bwMode="auto">
              <a:xfrm flipH="1">
                <a:off x="4577" y="2806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  <p:sp>
            <p:nvSpPr>
              <p:cNvPr id="41" name="Text Box 1057"/>
              <p:cNvSpPr txBox="1">
                <a:spLocks noChangeArrowheads="1"/>
              </p:cNvSpPr>
              <p:nvPr/>
            </p:nvSpPr>
            <p:spPr bwMode="auto">
              <a:xfrm>
                <a:off x="4556" y="768"/>
                <a:ext cx="65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栈顶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top</a:t>
                </a:r>
              </a:p>
            </p:txBody>
          </p:sp>
          <p:sp>
            <p:nvSpPr>
              <p:cNvPr id="42" name="Line 1058"/>
              <p:cNvSpPr>
                <a:spLocks noChangeShapeType="1"/>
              </p:cNvSpPr>
              <p:nvPr/>
            </p:nvSpPr>
            <p:spPr bwMode="auto">
              <a:xfrm flipH="1">
                <a:off x="4543" y="1037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宋体" pitchFamily="2" charset="-122"/>
                  <a:ea typeface="华文宋体" pitchFamily="2" charset="-122"/>
                </a:endParaRPr>
              </a:p>
            </p:txBody>
          </p:sp>
        </p:grpSp>
        <p:grpSp>
          <p:nvGrpSpPr>
            <p:cNvPr id="35" name="Group 1059"/>
            <p:cNvGrpSpPr>
              <a:grpSpLocks/>
            </p:cNvGrpSpPr>
            <p:nvPr/>
          </p:nvGrpSpPr>
          <p:grpSpPr bwMode="auto">
            <a:xfrm>
              <a:off x="4725474" y="1613081"/>
              <a:ext cx="1012825" cy="2978150"/>
              <a:chOff x="2801" y="991"/>
              <a:chExt cx="638" cy="1876"/>
            </a:xfrm>
          </p:grpSpPr>
          <p:sp>
            <p:nvSpPr>
              <p:cNvPr id="37" name="Text Box 1060"/>
              <p:cNvSpPr txBox="1">
                <a:spLocks noChangeArrowheads="1"/>
              </p:cNvSpPr>
              <p:nvPr/>
            </p:nvSpPr>
            <p:spPr bwMode="auto">
              <a:xfrm>
                <a:off x="2821" y="2617"/>
                <a:ext cx="6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低地址</a:t>
                </a:r>
              </a:p>
            </p:txBody>
          </p:sp>
          <p:sp>
            <p:nvSpPr>
              <p:cNvPr id="38" name="Text Box 1061"/>
              <p:cNvSpPr txBox="1">
                <a:spLocks noChangeArrowheads="1"/>
              </p:cNvSpPr>
              <p:nvPr/>
            </p:nvSpPr>
            <p:spPr bwMode="auto">
              <a:xfrm>
                <a:off x="2801" y="991"/>
                <a:ext cx="6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华文宋体" pitchFamily="2" charset="-122"/>
                    <a:ea typeface="华文宋体" pitchFamily="2" charset="-122"/>
                  </a:rPr>
                  <a:t>高地址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190326" y="5066190"/>
              <a:ext cx="4924746" cy="990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栈底指针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base</a:t>
              </a:r>
              <a:r>
                <a:rPr kumimoji="0" lang="zh-CN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：始终指向栈底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，固定不变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栈顶指针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top</a:t>
              </a:r>
              <a:r>
                <a:rPr kumimoji="0" lang="zh-CN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：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   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始终</a:t>
              </a:r>
              <a:r>
                <a:rPr kumimoji="0" lang="zh-CN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指向栈顶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的</a:t>
              </a:r>
              <a:r>
                <a:rPr kumimoji="0" lang="zh-CN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宋体" pitchFamily="2" charset="-122"/>
                </a:rPr>
                <a:t>下一位置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091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6677" y="908720"/>
            <a:ext cx="8280474" cy="255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kern="0" smtClean="0">
                <a:ea typeface="宋体" pitchFamily="2" charset="-122"/>
              </a:rPr>
              <a:t>四</a:t>
            </a:r>
            <a:r>
              <a:rPr lang="zh-CN" altLang="zh-CN" b="1" kern="0" smtClean="0">
                <a:ea typeface="宋体" pitchFamily="2" charset="-122"/>
              </a:rPr>
              <a:t>、读取队头元素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QElemType</a:t>
            </a:r>
            <a:r>
              <a:rPr lang="en-US" altLang="zh-CN" kern="0" smtClean="0">
                <a:ea typeface="宋体" pitchFamily="2" charset="-122"/>
              </a:rPr>
              <a:t>  GetHead( LinkQueue Q )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if (Q.front !=Q.rear)        //</a:t>
            </a:r>
            <a:r>
              <a:rPr lang="zh-CN" altLang="en-US" kern="0" smtClean="0">
                <a:ea typeface="宋体" pitchFamily="2" charset="-122"/>
              </a:rPr>
              <a:t>队列非空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return   Q.front-&gt;next-&gt;data;    //</a:t>
            </a:r>
            <a:r>
              <a:rPr lang="zh-CN" altLang="en-US" kern="0" smtClean="0">
                <a:ea typeface="宋体" pitchFamily="2" charset="-122"/>
              </a:rPr>
              <a:t>不修改队头指针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 </a:t>
            </a:r>
            <a:endParaRPr lang="zh-CN" altLang="zh-CN" kern="0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2062" y="3690321"/>
            <a:ext cx="814174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ea typeface="宋体" pitchFamily="2" charset="-122"/>
              </a:rPr>
              <a:t>五</a:t>
            </a: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、遍历队列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void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QueueTraverse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LinkQueue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Q ) 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QueuePtr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p=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Q.front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-&gt;next;        //p</a:t>
            </a:r>
            <a:r>
              <a:rPr lang="zh-CN" altLang="zh-CN" dirty="0" smtClean="0">
                <a:solidFill>
                  <a:srgbClr val="000000"/>
                </a:solidFill>
                <a:ea typeface="宋体" pitchFamily="2" charset="-122"/>
              </a:rPr>
              <a:t>指向首元结点</a:t>
            </a: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while( p 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{ 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&lt;&lt; p-&gt;data;   p=p-&gt;next;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995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836713"/>
            <a:ext cx="828047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六、求取队长（</a:t>
            </a:r>
            <a:r>
              <a:rPr lang="zh-CN" altLang="en-US" b="1" kern="0" smtClean="0">
                <a:ea typeface="宋体" pitchFamily="2" charset="-122"/>
              </a:rPr>
              <a:t>统计</a:t>
            </a:r>
            <a:r>
              <a:rPr lang="zh-CN" altLang="zh-CN" b="1" kern="0" smtClean="0">
                <a:ea typeface="宋体" pitchFamily="2" charset="-122"/>
              </a:rPr>
              <a:t>元素个数）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int QueueLength( LinkQueue Q )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 QueuePtr  p=Q.front-&gt;next ;  </a:t>
            </a: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int  i=0;  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while(p)       //</a:t>
            </a:r>
            <a:r>
              <a:rPr lang="zh-CN" altLang="zh-CN" kern="0" smtClean="0">
                <a:ea typeface="宋体" pitchFamily="2" charset="-122"/>
              </a:rPr>
              <a:t>或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while(p!==NULL)</a:t>
            </a:r>
            <a:endParaRPr lang="zh-CN" altLang="zh-CN" kern="0" smtClean="0">
              <a:solidFill>
                <a:srgbClr val="FF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{  i++;  p=p-&gt;next;  }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return  i; </a:t>
            </a:r>
            <a:endParaRPr lang="zh-CN" altLang="zh-CN" kern="0" smtClean="0"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 smtClean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1953" y="4924101"/>
            <a:ext cx="8280474" cy="171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dirty="0" smtClean="0">
                <a:solidFill>
                  <a:srgbClr val="000000"/>
                </a:solidFill>
                <a:ea typeface="宋体" pitchFamily="2" charset="-122"/>
              </a:rPr>
              <a:t>七、队列判空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Status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QueueEmpty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LinkQueue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Q )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180000" indent="0">
              <a:lnSpc>
                <a:spcPts val="4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{   return   (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Q.front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==</a:t>
            </a: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Q.rear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);    }</a:t>
            </a:r>
            <a:endParaRPr lang="zh-CN" altLang="zh-CN" dirty="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295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1720" y="981075"/>
            <a:ext cx="8362728" cy="457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八、清空队列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ClearQueue( LinkQueue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QueuePtr p, q;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p=Q.front-&gt;next;             //p</a:t>
            </a:r>
            <a:r>
              <a:rPr lang="zh-CN" altLang="zh-CN" kern="0" smtClean="0">
                <a:ea typeface="宋体" pitchFamily="2" charset="-122"/>
              </a:rPr>
              <a:t>指向第一个结点</a:t>
            </a: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Q.rear =Q.front ;</a:t>
            </a: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Q.front -&gt;next=NULL;     //</a:t>
            </a:r>
            <a:r>
              <a:rPr lang="zh-CN" altLang="zh-CN" kern="0" smtClean="0">
                <a:ea typeface="宋体" pitchFamily="2" charset="-122"/>
              </a:rPr>
              <a:t>头结点指针域为空</a:t>
            </a: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while(p)                           //</a:t>
            </a:r>
            <a:r>
              <a:rPr lang="zh-CN" altLang="zh-CN" kern="0" smtClean="0">
                <a:ea typeface="宋体" pitchFamily="2" charset="-122"/>
              </a:rPr>
              <a:t>逐个释放</a:t>
            </a:r>
            <a:r>
              <a:rPr lang="zh-CN" altLang="en-US" kern="0" smtClean="0">
                <a:ea typeface="宋体" pitchFamily="2" charset="-122"/>
              </a:rPr>
              <a:t>元素</a:t>
            </a:r>
            <a:r>
              <a:rPr lang="zh-CN" altLang="zh-CN" kern="0" smtClean="0">
                <a:ea typeface="宋体" pitchFamily="2" charset="-122"/>
              </a:rPr>
              <a:t>结点</a:t>
            </a: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{  q=p-&gt;next;   delete  p ;    p=q;  } </a:t>
            </a: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5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}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373216"/>
            <a:ext cx="3132000" cy="111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12133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3.4  </a:t>
            </a:r>
            <a:r>
              <a:rPr lang="zh-CN" altLang="en-US" sz="3200" b="1" dirty="0" smtClean="0">
                <a:solidFill>
                  <a:srgbClr val="FFFFFF"/>
                </a:solidFill>
                <a:ea typeface="宋体" pitchFamily="2" charset="-122"/>
              </a:rPr>
              <a:t>队列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6476" y="908720"/>
            <a:ext cx="8424490" cy="437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zh-CN" b="1" kern="0" smtClean="0">
                <a:ea typeface="宋体" pitchFamily="2" charset="-122"/>
              </a:rPr>
              <a:t>九、销毁队列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Status DestroyQueue( LinkQueue </a:t>
            </a:r>
            <a:r>
              <a:rPr lang="en-US" altLang="zh-CN" kern="0" smtClean="0">
                <a:solidFill>
                  <a:srgbClr val="FF0000"/>
                </a:solidFill>
                <a:ea typeface="宋体" pitchFamily="2" charset="-122"/>
              </a:rPr>
              <a:t>&amp;</a:t>
            </a:r>
            <a:r>
              <a:rPr lang="en-US" altLang="zh-CN" kern="0" smtClean="0">
                <a:ea typeface="宋体" pitchFamily="2" charset="-122"/>
              </a:rPr>
              <a:t>Q 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{     while(Q.front)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	{  Q.rear=Q.front-&gt;next; </a:t>
            </a: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delete  Q.front;</a:t>
            </a: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    Q.front=Q.rear;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	}    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      return OK;</a:t>
            </a:r>
            <a:endParaRPr lang="zh-CN" altLang="zh-CN" kern="0" smtClean="0">
              <a:ea typeface="宋体" pitchFamily="2" charset="-122"/>
            </a:endParaRPr>
          </a:p>
          <a:p>
            <a:pPr marL="360000" indent="0">
              <a:lnSpc>
                <a:spcPts val="38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kern="0" smtClean="0">
                <a:ea typeface="宋体" pitchFamily="2" charset="-122"/>
              </a:rPr>
              <a:t>}</a:t>
            </a:r>
            <a:endParaRPr lang="zh-CN" altLang="zh-CN" kern="0" dirty="0" smtClean="0">
              <a:ea typeface="宋体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1" y="5445223"/>
            <a:ext cx="7920000" cy="113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12133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45338"/>
              </p:ext>
            </p:extLst>
          </p:nvPr>
        </p:nvGraphicFramePr>
        <p:xfrm>
          <a:off x="683568" y="5247091"/>
          <a:ext cx="1800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70C0"/>
                          </a:solidFill>
                        </a:rPr>
                        <a:t>进入舞厅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0132"/>
              </p:ext>
            </p:extLst>
          </p:nvPr>
        </p:nvGraphicFramePr>
        <p:xfrm>
          <a:off x="4410415" y="4894639"/>
          <a:ext cx="176419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006600"/>
                          </a:solidFill>
                        </a:rPr>
                        <a:t>男士队列</a:t>
                      </a:r>
                      <a:endParaRPr lang="zh-CN" alt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60167"/>
              </p:ext>
            </p:extLst>
          </p:nvPr>
        </p:nvGraphicFramePr>
        <p:xfrm>
          <a:off x="4374411" y="5686727"/>
          <a:ext cx="201622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女士队列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646219" y="5542711"/>
            <a:ext cx="1656184" cy="3294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646219" y="5110663"/>
            <a:ext cx="1656184" cy="288032"/>
          </a:xfrm>
          <a:prstGeom prst="straightConnector1">
            <a:avLst/>
          </a:prstGeom>
          <a:ln w="57150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30595" y="5135384"/>
            <a:ext cx="1008112" cy="0"/>
          </a:xfrm>
          <a:prstGeom prst="straightConnector1">
            <a:avLst/>
          </a:prstGeom>
          <a:ln w="57150">
            <a:solidFill>
              <a:srgbClr val="00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30595" y="5895297"/>
            <a:ext cx="100811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96495" y="474290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6600"/>
                </a:solidFill>
              </a:rPr>
              <a:t>男士入队</a:t>
            </a:r>
            <a:endParaRPr lang="zh-CN" altLang="en-US" sz="2000" b="1" dirty="0">
              <a:solidFill>
                <a:srgbClr val="00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9095" y="598121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女士入队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9416" y="488215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6600"/>
                </a:solidFill>
              </a:rPr>
              <a:t>男士出队</a:t>
            </a:r>
            <a:endParaRPr lang="zh-CN" altLang="en-US" sz="2000" b="1" dirty="0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9416" y="568748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女士出队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532814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1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舞伴问题</a:t>
            </a:r>
            <a:endParaRPr lang="zh-CN" altLang="zh-CN" sz="2800" b="1" kern="0" dirty="0" smtClean="0">
              <a:ea typeface="宋体" pitchFamily="2" charset="-122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51520" y="1385064"/>
            <a:ext cx="84303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问题描述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】</a:t>
            </a:r>
          </a:p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周末举行舞会，男士和女士进入舞厅。男士进入男士队列，女士进入女士队列。跳舞开始，从男士队列和女士队列的队头，各出一人构成舞伴。如果两个队列人数不等，较长队列中尚未配对者，等待下轮舞曲。</a:t>
            </a:r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设计一个算法，模拟舞伴配对问题。</a:t>
            </a:r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33290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532814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1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舞伴问题</a:t>
            </a:r>
            <a:endParaRPr lang="zh-CN" altLang="zh-CN" sz="2800" b="1" kern="0" dirty="0" smtClean="0">
              <a:ea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813" y="1377642"/>
            <a:ext cx="8001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算法思想</a:t>
            </a:r>
            <a:r>
              <a:rPr lang="en-US" altLang="zh-CN" sz="24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endParaRPr lang="en-US" altLang="zh-CN" sz="24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63642"/>
              </p:ext>
            </p:extLst>
          </p:nvPr>
        </p:nvGraphicFramePr>
        <p:xfrm>
          <a:off x="224354" y="4385394"/>
          <a:ext cx="1683350" cy="457200"/>
        </p:xfrm>
        <a:graphic>
          <a:graphicData uri="http://schemas.openxmlformats.org/drawingml/2006/table">
            <a:tbl>
              <a:tblPr firstRow="1" bandRow="1"/>
              <a:tblGrid>
                <a:gridCol w="168335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sz="2400" b="1" dirty="0" smtClean="0">
                          <a:solidFill>
                            <a:srgbClr val="0070C0"/>
                          </a:solidFill>
                        </a:rPr>
                        <a:t>dancer[n]</a:t>
                      </a:r>
                      <a:endParaRPr lang="zh-CN" alt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22769"/>
              </p:ext>
            </p:extLst>
          </p:nvPr>
        </p:nvGraphicFramePr>
        <p:xfrm>
          <a:off x="3788750" y="4025354"/>
          <a:ext cx="1764196" cy="457200"/>
        </p:xfrm>
        <a:graphic>
          <a:graphicData uri="http://schemas.openxmlformats.org/drawingml/2006/table">
            <a:tbl>
              <a:tblPr firstRow="1" bandRow="1"/>
              <a:tblGrid>
                <a:gridCol w="1764196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sz="2400" b="1" dirty="0" err="1" smtClean="0">
                          <a:solidFill>
                            <a:srgbClr val="006600"/>
                          </a:solidFill>
                        </a:rPr>
                        <a:t>Mdancers</a:t>
                      </a:r>
                      <a:endParaRPr lang="zh-CN" altLang="en-US" sz="2400" b="1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20496"/>
              </p:ext>
            </p:extLst>
          </p:nvPr>
        </p:nvGraphicFramePr>
        <p:xfrm>
          <a:off x="3752746" y="4817442"/>
          <a:ext cx="2016224" cy="457200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</a:rPr>
                        <a:t>Fdancers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024554" y="4673426"/>
            <a:ext cx="1656184" cy="329436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 flipV="1">
            <a:off x="2024554" y="4241378"/>
            <a:ext cx="1656184" cy="288032"/>
          </a:xfrm>
          <a:prstGeom prst="straightConnector1">
            <a:avLst/>
          </a:prstGeom>
          <a:noFill/>
          <a:ln w="57150" cap="flat" cmpd="sng" algn="ctr">
            <a:solidFill>
              <a:srgbClr val="0066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>
            <a:off x="5408930" y="4242949"/>
            <a:ext cx="540000" cy="0"/>
          </a:xfrm>
          <a:prstGeom prst="straightConnector1">
            <a:avLst/>
          </a:prstGeom>
          <a:noFill/>
          <a:ln w="57150" cap="flat" cmpd="sng" algn="ctr">
            <a:solidFill>
              <a:srgbClr val="0066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>
            <a:off x="5408930" y="5026012"/>
            <a:ext cx="540000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49938" y="3524000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EnQueue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Mdancers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, p)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8608" y="5381404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EnQueue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Fdancers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p)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5383" y="4047591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DeQueue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Mdancers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</a:rPr>
              <a:t>, p)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3726" y="4818196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DeQueue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Fdancers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p)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9124" y="2023973"/>
            <a:ext cx="810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定义结构体数组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dancer[n]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，保存进入舞厅的所有跳舞者的信息。定义结构体变量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，保存某个跳舞者的信息。</a:t>
            </a:r>
          </a:p>
        </p:txBody>
      </p:sp>
    </p:spTree>
    <p:extLst>
      <p:ext uri="{BB962C8B-B14F-4D97-AF65-F5344CB8AC3E}">
        <p14:creationId xmlns:p14="http://schemas.microsoft.com/office/powerpoint/2010/main" val="3067067233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4867" y="950298"/>
            <a:ext cx="8354263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【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数据结构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】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//- - - - -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跳舞者个人信息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- - - -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typedef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struct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   char  name[20];		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姓名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char  sex;			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性别，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'F'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表示女性，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'M'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表示男性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}Person;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//- - - - -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定义顺序队列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- - - -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#define  MAXQSIZE 100          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队列可能达到的最大长度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typedef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struct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   Person  *base;                      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元素类型为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Person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front;		           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队头指针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rear;		           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队尾指针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SqQueue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                               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SqQueue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Mdancers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Fdancers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	   //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男士队列，女士队列</a:t>
            </a:r>
          </a:p>
        </p:txBody>
      </p:sp>
    </p:spTree>
    <p:extLst>
      <p:ext uri="{BB962C8B-B14F-4D97-AF65-F5344CB8AC3E}">
        <p14:creationId xmlns:p14="http://schemas.microsoft.com/office/powerpoint/2010/main" val="3067067233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532814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1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舞伴问题</a:t>
            </a:r>
            <a:endParaRPr lang="zh-CN" altLang="zh-CN" sz="2800" b="1" kern="0" dirty="0" smtClean="0">
              <a:ea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2721" y="1366610"/>
            <a:ext cx="831459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算法步骤</a:t>
            </a:r>
            <a:r>
              <a:rPr lang="zh-CN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】</a:t>
            </a:r>
            <a:endParaRPr lang="en-US" altLang="zh-CN" sz="2400" b="1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① 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构建队列：初始化队列。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InitQueue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初始化男士队列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InitQueue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初始化女士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队列</a:t>
            </a:r>
            <a:endParaRPr lang="en-US" altLang="zh-CN" sz="20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② 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元素入队：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根据跳舞者的性别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，插入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或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队列。</a:t>
            </a:r>
            <a:endParaRPr lang="en-US" altLang="zh-CN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Person  p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for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i = 0;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i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&lt;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i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++) 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//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根据性别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，依次入队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{   p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= dancer[i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];                      //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从数组取出一个数组元素</a:t>
            </a:r>
            <a:endParaRPr lang="en-US" altLang="zh-CN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 if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p.sex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== 'F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')  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EnQueue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 p);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插入女队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else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EnQueue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 p);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插入男队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}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82167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460806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1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舞伴问题</a:t>
            </a:r>
            <a:endParaRPr lang="zh-CN" altLang="zh-CN" sz="2800" b="1" kern="0" dirty="0">
              <a:ea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495818"/>
            <a:ext cx="849694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【算法步骤】</a:t>
            </a:r>
            <a:endParaRPr lang="en-US" altLang="zh-CN" sz="2400" b="1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③ 元素出队：若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队列和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队列均为非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空，执行循环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，依次输出男女舞伴的姓名。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while ( !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QueueEmpty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 &amp;&amp; !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QueueEmpty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 ) </a:t>
            </a:r>
            <a:endParaRPr lang="en-US" altLang="zh-CN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{ //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依次出队，构成舞伴，输出姓名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DeQueue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 p);   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女士出队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&lt;&lt; p.name &lt;&lt; "  "; 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输出女士姓名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DeQueue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, p); 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男士出队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&lt;&lt; p.name &lt;&lt;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 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输出男士姓名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}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78746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460806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1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舞伴问题</a:t>
            </a:r>
            <a:endParaRPr lang="zh-CN" altLang="zh-CN" sz="2800" b="1" kern="0" dirty="0">
              <a:ea typeface="宋体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697" y="1413441"/>
            <a:ext cx="8458606" cy="512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【</a:t>
            </a:r>
            <a:r>
              <a:rPr lang="zh-CN" altLang="en-US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算法步骤</a:t>
            </a:r>
            <a:r>
              <a:rPr lang="zh-CN" altLang="zh-CN" sz="2400" b="1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】</a:t>
            </a:r>
            <a:endParaRPr lang="en-US" altLang="zh-CN" sz="2400" b="1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④ 女队非空：女士人数大于男士人数，男士队列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为空，而女士队列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非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空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，输出女士队列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的队头女士的姓名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if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(!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QueueEmpty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)) 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{   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=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GetHead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); 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取女士队头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&lt;&lt; "The first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woman: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" &lt;&lt; p.name &lt;&lt;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⑤ 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男队非空：男士人大于女士人数，女士队列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Fdancers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为空，而男士队列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非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空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，输出男士队列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的队头男士的姓名</a:t>
            </a:r>
            <a:r>
              <a:rPr lang="zh-CN" altLang="en-US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if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(!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QueueEmpty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)) 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{   p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=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GetHead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Mdancers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);   //</a:t>
            </a:r>
            <a:r>
              <a:rPr lang="zh-CN" altLang="en-US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取男士队头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&lt;&lt; "The first </a:t>
            </a: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man: 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" &lt;&lt; p.name &lt;&lt; </a:t>
            </a:r>
            <a:r>
              <a:rPr lang="en-US" altLang="zh-CN" sz="2000" dirty="0" err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;</a:t>
            </a:r>
          </a:p>
          <a:p>
            <a:pPr>
              <a:lnSpc>
                <a:spcPts val="33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      }</a:t>
            </a:r>
            <a:endParaRPr lang="zh-CN" altLang="en-US" sz="2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787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rgbClr val="FFFFFF"/>
                </a:solidFill>
                <a:ea typeface="宋体" pitchFamily="2" charset="-122"/>
              </a:rPr>
              <a:t>3.1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栈的表示和实现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48203"/>
            <a:ext cx="8568506" cy="258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    </a:t>
            </a:r>
            <a:r>
              <a:rPr lang="zh-CN" altLang="zh-CN" b="1" kern="0" smtClean="0">
                <a:solidFill>
                  <a:srgbClr val="FF0000"/>
                </a:solidFill>
                <a:ea typeface="宋体" pitchFamily="2" charset="-122"/>
              </a:rPr>
              <a:t>入栈或出栈操作，修改栈顶指针</a:t>
            </a:r>
            <a:r>
              <a:rPr lang="en-US" altLang="zh-CN" b="1" kern="0" smtClean="0">
                <a:solidFill>
                  <a:srgbClr val="FF0000"/>
                </a:solidFill>
                <a:ea typeface="宋体" pitchFamily="2" charset="-122"/>
              </a:rPr>
              <a:t>top</a:t>
            </a:r>
            <a:r>
              <a:rPr lang="zh-CN" altLang="zh-CN" kern="0" smtClean="0">
                <a:ea typeface="宋体" pitchFamily="2" charset="-122"/>
              </a:rPr>
              <a:t>。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kern="0" smtClean="0">
                <a:ea typeface="宋体" pitchFamily="2" charset="-122"/>
              </a:rPr>
              <a:t>    入栈操作：先</a:t>
            </a:r>
            <a:r>
              <a:rPr lang="zh-CN" altLang="zh-CN" kern="0" smtClean="0">
                <a:ea typeface="宋体" pitchFamily="2" charset="-122"/>
              </a:rPr>
              <a:t>入栈一个数据元素，</a:t>
            </a:r>
            <a:r>
              <a:rPr lang="en-US" altLang="zh-CN" kern="0" smtClean="0">
                <a:ea typeface="宋体" pitchFamily="2" charset="-122"/>
              </a:rPr>
              <a:t>top</a:t>
            </a:r>
            <a:r>
              <a:rPr lang="zh-CN" altLang="zh-CN" kern="0" smtClean="0">
                <a:ea typeface="宋体" pitchFamily="2" charset="-122"/>
              </a:rPr>
              <a:t>指针</a:t>
            </a:r>
            <a:r>
              <a:rPr lang="zh-CN" altLang="en-US" kern="0" smtClean="0">
                <a:ea typeface="宋体" pitchFamily="2" charset="-122"/>
              </a:rPr>
              <a:t>再</a:t>
            </a:r>
            <a:r>
              <a:rPr lang="zh-CN" altLang="zh-CN" kern="0" smtClean="0">
                <a:ea typeface="宋体" pitchFamily="2" charset="-122"/>
              </a:rPr>
              <a:t>加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en-US" kern="0" smtClean="0">
                <a:ea typeface="宋体" pitchFamily="2" charset="-122"/>
              </a:rPr>
              <a:t>。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zh-CN" altLang="en-US" kern="0" smtClean="0">
                <a:ea typeface="宋体" pitchFamily="2" charset="-122"/>
              </a:rPr>
              <a:t>出栈操作：</a:t>
            </a:r>
            <a:r>
              <a:rPr lang="en-US" altLang="zh-CN" kern="0" smtClean="0">
                <a:ea typeface="宋体" pitchFamily="2" charset="-122"/>
              </a:rPr>
              <a:t>top</a:t>
            </a:r>
            <a:r>
              <a:rPr lang="zh-CN" altLang="zh-CN" kern="0" smtClean="0">
                <a:ea typeface="宋体" pitchFamily="2" charset="-122"/>
              </a:rPr>
              <a:t>指针</a:t>
            </a:r>
            <a:r>
              <a:rPr lang="zh-CN" altLang="en-US" kern="0" smtClean="0">
                <a:ea typeface="宋体" pitchFamily="2" charset="-122"/>
              </a:rPr>
              <a:t>先</a:t>
            </a:r>
            <a:r>
              <a:rPr lang="zh-CN" altLang="zh-CN" kern="0" smtClean="0">
                <a:ea typeface="宋体" pitchFamily="2" charset="-122"/>
              </a:rPr>
              <a:t>减</a:t>
            </a:r>
            <a:r>
              <a:rPr lang="en-US" altLang="zh-CN" kern="0" smtClean="0">
                <a:ea typeface="宋体" pitchFamily="2" charset="-122"/>
              </a:rPr>
              <a:t>1</a:t>
            </a:r>
            <a:r>
              <a:rPr lang="zh-CN" altLang="zh-CN" kern="0" smtClean="0">
                <a:ea typeface="宋体" pitchFamily="2" charset="-122"/>
              </a:rPr>
              <a:t>，</a:t>
            </a:r>
            <a:r>
              <a:rPr lang="zh-CN" altLang="en-US" kern="0" smtClean="0">
                <a:ea typeface="宋体" pitchFamily="2" charset="-122"/>
              </a:rPr>
              <a:t>再</a:t>
            </a:r>
            <a:r>
              <a:rPr lang="zh-CN" altLang="zh-CN" kern="0" smtClean="0">
                <a:ea typeface="宋体" pitchFamily="2" charset="-122"/>
              </a:rPr>
              <a:t>出栈一个数据元素。</a:t>
            </a:r>
            <a:endParaRPr lang="en-US" altLang="zh-CN" kern="0" smtClean="0">
              <a:ea typeface="宋体" pitchFamily="2" charset="-122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zh-CN" altLang="zh-CN" kern="0" smtClean="0">
                <a:ea typeface="宋体" pitchFamily="2" charset="-122"/>
              </a:rPr>
              <a:t>栈空：</a:t>
            </a:r>
            <a:r>
              <a:rPr lang="zh-CN" altLang="en-US" kern="0" smtClean="0">
                <a:ea typeface="宋体" pitchFamily="2" charset="-122"/>
              </a:rPr>
              <a:t>栈</a:t>
            </a:r>
            <a:r>
              <a:rPr lang="zh-CN" altLang="zh-CN" kern="0" smtClean="0">
                <a:ea typeface="宋体" pitchFamily="2" charset="-122"/>
              </a:rPr>
              <a:t>中没有数据元素</a:t>
            </a:r>
            <a:r>
              <a:rPr lang="zh-CN" altLang="en-US" kern="0" smtClean="0">
                <a:ea typeface="宋体" pitchFamily="2" charset="-122"/>
              </a:rPr>
              <a:t>，</a:t>
            </a:r>
            <a:r>
              <a:rPr lang="en-US" altLang="zh-CN" kern="0" smtClean="0">
                <a:ea typeface="宋体" pitchFamily="2" charset="-122"/>
              </a:rPr>
              <a:t>base == top</a:t>
            </a:r>
          </a:p>
          <a:p>
            <a:pPr marL="0" indent="0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kern="0" smtClean="0">
                <a:ea typeface="宋体" pitchFamily="2" charset="-122"/>
              </a:rPr>
              <a:t>    </a:t>
            </a:r>
            <a:r>
              <a:rPr lang="zh-CN" altLang="zh-CN" kern="0" smtClean="0">
                <a:ea typeface="宋体" pitchFamily="2" charset="-122"/>
              </a:rPr>
              <a:t>栈</a:t>
            </a:r>
            <a:r>
              <a:rPr lang="zh-CN" altLang="en-US" kern="0" smtClean="0">
                <a:ea typeface="宋体" pitchFamily="2" charset="-122"/>
              </a:rPr>
              <a:t>满</a:t>
            </a:r>
            <a:r>
              <a:rPr lang="zh-CN" altLang="zh-CN" kern="0" smtClean="0">
                <a:ea typeface="宋体" pitchFamily="2" charset="-122"/>
              </a:rPr>
              <a:t>：</a:t>
            </a:r>
            <a:r>
              <a:rPr lang="zh-CN" altLang="en-US" kern="0" smtClean="0">
                <a:ea typeface="宋体" pitchFamily="2" charset="-122"/>
              </a:rPr>
              <a:t>栈空间已经用尽，</a:t>
            </a:r>
            <a:r>
              <a:rPr lang="en-US" altLang="zh-CN" kern="0" smtClean="0">
                <a:ea typeface="宋体" pitchFamily="2" charset="-122"/>
              </a:rPr>
              <a:t>top - base=stacksize=4</a:t>
            </a:r>
            <a:endParaRPr lang="zh-CN" altLang="zh-CN" kern="0" dirty="0" smtClean="0">
              <a:ea typeface="宋体" pitchFamily="2" charset="-122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03100" y="4055670"/>
            <a:ext cx="1579563" cy="2149475"/>
            <a:chOff x="1213" y="1440"/>
            <a:chExt cx="995" cy="1354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1213" y="2112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776" y="211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776" y="2400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776" y="1776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1650" y="2682"/>
              <a:ext cx="113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1590" y="2256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824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215" y="2544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3828942" y="4055670"/>
            <a:ext cx="1622430" cy="2139950"/>
            <a:chOff x="2434" y="1440"/>
            <a:chExt cx="1022" cy="1348"/>
          </a:xfrm>
        </p:grpSpPr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2434" y="2538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467" y="182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2844" y="1440"/>
              <a:ext cx="612" cy="1296"/>
              <a:chOff x="2844" y="1440"/>
              <a:chExt cx="612" cy="1296"/>
            </a:xfrm>
          </p:grpSpPr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3024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2886" y="2688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844" y="1968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</a:t>
                </a:r>
              </a:p>
            </p:txBody>
          </p:sp>
        </p:grpSp>
      </p:grp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5537097" y="4044557"/>
            <a:ext cx="1609725" cy="2160588"/>
            <a:chOff x="3594" y="1440"/>
            <a:chExt cx="1014" cy="1361"/>
          </a:xfrm>
        </p:grpSpPr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996" y="1440"/>
              <a:ext cx="612" cy="1296"/>
              <a:chOff x="3996" y="1440"/>
              <a:chExt cx="612" cy="1296"/>
            </a:xfrm>
          </p:grpSpPr>
          <p:sp>
            <p:nvSpPr>
              <p:cNvPr id="31" name="Rectangle 42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4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>
                <a:off x="4044" y="2688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47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7" name="Text Box 48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8" name="Text Box 49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39" name="Line 50"/>
              <p:cNvSpPr>
                <a:spLocks noChangeShapeType="1"/>
              </p:cNvSpPr>
              <p:nvPr/>
            </p:nvSpPr>
            <p:spPr bwMode="auto">
              <a:xfrm>
                <a:off x="3996" y="1584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3613" y="1447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3594" y="255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167473" y="3530207"/>
            <a:ext cx="1681165" cy="2674938"/>
            <a:chOff x="4653" y="1116"/>
            <a:chExt cx="1059" cy="1685"/>
          </a:xfrm>
        </p:grpSpPr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653" y="111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top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693" y="2551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  <p:grpSp>
          <p:nvGrpSpPr>
            <p:cNvPr id="43" name="Group 56"/>
            <p:cNvGrpSpPr>
              <a:grpSpLocks/>
            </p:cNvGrpSpPr>
            <p:nvPr/>
          </p:nvGrpSpPr>
          <p:grpSpPr bwMode="auto">
            <a:xfrm>
              <a:off x="5034" y="1248"/>
              <a:ext cx="678" cy="1488"/>
              <a:chOff x="5034" y="1248"/>
              <a:chExt cx="678" cy="1488"/>
            </a:xfrm>
          </p:grpSpPr>
          <p:sp>
            <p:nvSpPr>
              <p:cNvPr id="44" name="Rectangle 57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58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59"/>
              <p:cNvSpPr>
                <a:spLocks noChangeShapeType="1"/>
              </p:cNvSpPr>
              <p:nvPr/>
            </p:nvSpPr>
            <p:spPr bwMode="auto">
              <a:xfrm>
                <a:off x="528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5280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61"/>
              <p:cNvSpPr>
                <a:spLocks noChangeShapeType="1"/>
              </p:cNvSpPr>
              <p:nvPr/>
            </p:nvSpPr>
            <p:spPr bwMode="auto">
              <a:xfrm>
                <a:off x="5142" y="2688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50" name="Text Box 63"/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51" name="Text Box 64"/>
              <p:cNvSpPr txBox="1">
                <a:spLocks noChangeArrowheads="1"/>
              </p:cNvSpPr>
              <p:nvPr/>
            </p:nvSpPr>
            <p:spPr bwMode="auto">
              <a:xfrm>
                <a:off x="5328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52" name="Line 65"/>
              <p:cNvSpPr>
                <a:spLocks noChangeShapeType="1"/>
              </p:cNvSpPr>
              <p:nvPr/>
            </p:nvSpPr>
            <p:spPr bwMode="auto">
              <a:xfrm>
                <a:off x="5034" y="1248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 Box 66"/>
              <p:cNvSpPr txBox="1">
                <a:spLocks noChangeArrowheads="1"/>
              </p:cNvSpPr>
              <p:nvPr/>
            </p:nvSpPr>
            <p:spPr bwMode="auto">
              <a:xfrm>
                <a:off x="5328" y="14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D</a:t>
                </a:r>
              </a:p>
            </p:txBody>
          </p:sp>
        </p:grpSp>
      </p:grpSp>
      <p:grpSp>
        <p:nvGrpSpPr>
          <p:cNvPr id="54" name="Group 73"/>
          <p:cNvGrpSpPr>
            <a:grpSpLocks/>
          </p:cNvGrpSpPr>
          <p:nvPr/>
        </p:nvGrpSpPr>
        <p:grpSpPr bwMode="auto">
          <a:xfrm>
            <a:off x="93169" y="4038208"/>
            <a:ext cx="1987550" cy="2154238"/>
            <a:chOff x="404" y="614"/>
            <a:chExt cx="1252" cy="1357"/>
          </a:xfrm>
        </p:grpSpPr>
        <p:sp>
          <p:nvSpPr>
            <p:cNvPr id="55" name="Text Box 15"/>
            <p:cNvSpPr txBox="1">
              <a:spLocks noChangeArrowheads="1"/>
            </p:cNvSpPr>
            <p:nvPr/>
          </p:nvSpPr>
          <p:spPr bwMode="auto">
            <a:xfrm>
              <a:off x="426" y="1721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base</a:t>
              </a:r>
            </a:p>
          </p:txBody>
        </p:sp>
        <p:grpSp>
          <p:nvGrpSpPr>
            <p:cNvPr id="56" name="Group 72"/>
            <p:cNvGrpSpPr>
              <a:grpSpLocks/>
            </p:cNvGrpSpPr>
            <p:nvPr/>
          </p:nvGrpSpPr>
          <p:grpSpPr bwMode="auto">
            <a:xfrm>
              <a:off x="404" y="614"/>
              <a:ext cx="1252" cy="1306"/>
              <a:chOff x="-100" y="624"/>
              <a:chExt cx="1252" cy="1306"/>
            </a:xfrm>
          </p:grpSpPr>
          <p:sp>
            <p:nvSpPr>
              <p:cNvPr id="57" name="Rectangle 9"/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316" y="1728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>
                <a:off x="395" y="1872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Text Box 16"/>
              <p:cNvSpPr txBox="1">
                <a:spLocks noChangeArrowheads="1"/>
              </p:cNvSpPr>
              <p:nvPr/>
            </p:nvSpPr>
            <p:spPr bwMode="auto">
              <a:xfrm>
                <a:off x="-100" y="1584"/>
                <a:ext cx="4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top</a:t>
                </a:r>
              </a:p>
            </p:txBody>
          </p:sp>
          <p:sp>
            <p:nvSpPr>
              <p:cNvPr id="64" name="Text Box 68"/>
              <p:cNvSpPr txBox="1">
                <a:spLocks noChangeArrowheads="1"/>
              </p:cNvSpPr>
              <p:nvPr/>
            </p:nvSpPr>
            <p:spPr bwMode="auto">
              <a:xfrm>
                <a:off x="960" y="67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65" name="Text Box 69"/>
              <p:cNvSpPr txBox="1">
                <a:spLocks noChangeArrowheads="1"/>
              </p:cNvSpPr>
              <p:nvPr/>
            </p:nvSpPr>
            <p:spPr bwMode="auto">
              <a:xfrm>
                <a:off x="960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66" name="Text Box 70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67" name="Text Box 71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043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460806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2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其他应用</a:t>
            </a:r>
            <a:endParaRPr lang="zh-CN" altLang="zh-CN" sz="2800" b="1" kern="0" dirty="0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560" y="1761679"/>
            <a:ext cx="8168880" cy="452431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模拟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打印机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缓冲区：</a:t>
            </a:r>
            <a:endParaRPr lang="zh-CN" altLang="en-US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在主机将数据输出到打印机时，主机速度与打印机的打印速度不匹配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为打印机设置一个打印数据缓冲区，当主机需要打印数据时，先将数据依次写入缓冲区，写满后主机转去做其他的事情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而打印机就从缓冲区中按照先进先出的原则依次读取数据并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打印</a:t>
            </a:r>
            <a:endParaRPr lang="en-US" altLang="zh-CN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65144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 </a:t>
            </a:r>
            <a:r>
              <a:rPr lang="zh-CN" altLang="en-US" sz="3200" b="1" dirty="0">
                <a:solidFill>
                  <a:srgbClr val="FFFFFF"/>
                </a:solidFill>
                <a:ea typeface="宋体" pitchFamily="2" charset="-122"/>
              </a:rPr>
              <a:t>举例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836712"/>
            <a:ext cx="4608066" cy="46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zh-CN" sz="2800" b="1" kern="0" smtClean="0">
                <a:ea typeface="宋体" pitchFamily="2" charset="-122"/>
              </a:rPr>
              <a:t>3.</a:t>
            </a:r>
            <a:r>
              <a:rPr lang="en-US" altLang="zh-CN" sz="2800" b="1" kern="0" smtClean="0">
                <a:ea typeface="宋体" pitchFamily="2" charset="-122"/>
              </a:rPr>
              <a:t>5</a:t>
            </a:r>
            <a:r>
              <a:rPr lang="zh-CN" altLang="zh-CN" sz="2800" b="1" kern="0" smtClean="0">
                <a:ea typeface="宋体" pitchFamily="2" charset="-122"/>
              </a:rPr>
              <a:t>.</a:t>
            </a:r>
            <a:r>
              <a:rPr lang="en-US" altLang="zh-CN" sz="2800" b="1" kern="0" smtClean="0">
                <a:ea typeface="宋体" pitchFamily="2" charset="-122"/>
              </a:rPr>
              <a:t>2</a:t>
            </a:r>
            <a:r>
              <a:rPr lang="zh-CN" altLang="zh-CN" sz="2800" b="1" kern="0" smtClean="0">
                <a:ea typeface="宋体" pitchFamily="2" charset="-122"/>
              </a:rPr>
              <a:t>  </a:t>
            </a:r>
            <a:r>
              <a:rPr lang="zh-CN" altLang="en-US" sz="2800" b="1" kern="0" smtClean="0">
                <a:ea typeface="宋体" pitchFamily="2" charset="-122"/>
              </a:rPr>
              <a:t>其他应用</a:t>
            </a:r>
            <a:endParaRPr lang="zh-CN" altLang="zh-CN" sz="2800" b="1" kern="0" dirty="0" smtClean="0"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1628800"/>
            <a:ext cx="805021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模拟汽车加油站：</a:t>
            </a:r>
            <a:endParaRPr lang="zh-CN" altLang="en-US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结构：入口和出口为单行道，加油车道若干</a:t>
            </a:r>
            <a:r>
              <a:rPr lang="zh-CN" altLang="en-US" sz="2400" dirty="0" smtClean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条</a:t>
            </a:r>
            <a:endParaRPr lang="en-US" altLang="zh-CN" sz="2400" dirty="0">
              <a:solidFill>
                <a:srgbClr val="000000"/>
              </a:solidFill>
              <a:latin typeface="幼圆" pitchFamily="49" charset="-122"/>
              <a:ea typeface="幼圆" pitchFamily="49" charset="-122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每辆车加油都要经过三段路程，三个队列</a:t>
            </a:r>
          </a:p>
          <a:p>
            <a:pPr marL="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入口处排队等候进入加油车道</a:t>
            </a:r>
          </a:p>
          <a:p>
            <a:pPr marL="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在加油车道排队等候加油</a:t>
            </a:r>
          </a:p>
          <a:p>
            <a:pPr marL="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出口处排队等候离开</a:t>
            </a:r>
          </a:p>
          <a:p>
            <a:pPr marL="34290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若用算法模拟，需要设置</a:t>
            </a:r>
            <a:r>
              <a:rPr lang="en-US" altLang="zh-CN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n+2</a:t>
            </a:r>
            <a:r>
              <a:rPr lang="zh-CN" altLang="en-US" sz="24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个队列。　</a:t>
            </a:r>
          </a:p>
        </p:txBody>
      </p:sp>
    </p:spTree>
    <p:extLst>
      <p:ext uri="{BB962C8B-B14F-4D97-AF65-F5344CB8AC3E}">
        <p14:creationId xmlns:p14="http://schemas.microsoft.com/office/powerpoint/2010/main" val="4000665144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 smtClean="0">
                <a:solidFill>
                  <a:srgbClr val="FFFFFF"/>
                </a:solidFill>
                <a:ea typeface="宋体" pitchFamily="2" charset="-122"/>
              </a:rPr>
              <a:t>3.5 </a:t>
            </a:r>
            <a:r>
              <a:rPr lang="zh-CN" altLang="en-US" sz="3200" b="1" dirty="0" smtClean="0">
                <a:ea typeface="宋体" pitchFamily="2" charset="-122"/>
              </a:rPr>
              <a:t>本章</a:t>
            </a:r>
            <a:r>
              <a:rPr lang="zh-CN" altLang="en-US" sz="3200" b="1" dirty="0">
                <a:ea typeface="宋体" pitchFamily="2" charset="-122"/>
              </a:rPr>
              <a:t>作业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074510"/>
            <a:ext cx="75608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一、课外作业</a:t>
            </a:r>
            <a:endParaRPr lang="zh-CN" altLang="zh-CN" sz="2800" b="1" kern="0" dirty="0">
              <a:solidFill>
                <a:srgbClr val="000000"/>
              </a:solidFill>
              <a:latin typeface="Arial"/>
              <a:ea typeface="宋体" pitchFamily="2" charset="-122"/>
            </a:endParaRPr>
          </a:p>
          <a:p>
            <a:pPr marL="720000" lvl="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   选择题：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1-15</a:t>
            </a:r>
            <a:endParaRPr lang="en-US" altLang="zh-CN" sz="2400" kern="0" dirty="0">
              <a:solidFill>
                <a:srgbClr val="000000"/>
              </a:solidFill>
              <a:latin typeface="Arial"/>
              <a:ea typeface="宋体" pitchFamily="2" charset="-122"/>
            </a:endParaRPr>
          </a:p>
          <a:p>
            <a:pPr marL="720000" lvl="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   </a:t>
            </a:r>
            <a:r>
              <a:rPr lang="zh-CN" altLang="zh-CN" sz="2400" kern="0" dirty="0">
                <a:solidFill>
                  <a:srgbClr val="000000"/>
                </a:solidFill>
                <a:latin typeface="Arial"/>
              </a:rPr>
              <a:t>算法设计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3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5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6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</a:rPr>
              <a:t>10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 </a:t>
            </a:r>
          </a:p>
          <a:p>
            <a:pPr marL="720000" lvl="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二、实验作业</a:t>
            </a:r>
            <a:endParaRPr lang="en-US" altLang="zh-CN" sz="2800" b="1" kern="0" dirty="0">
              <a:solidFill>
                <a:srgbClr val="000000"/>
              </a:solidFill>
              <a:latin typeface="Arial"/>
              <a:ea typeface="宋体" pitchFamily="2" charset="-122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        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算法验证：本章讲授的所有算法</a:t>
            </a: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        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 pitchFamily="2" charset="-122"/>
              </a:rPr>
              <a:t>        算法设计：课外作业，补充习题</a:t>
            </a:r>
            <a:endParaRPr lang="zh-CN" altLang="zh-CN" sz="2400" kern="0" dirty="0">
              <a:solidFill>
                <a:srgbClr val="000000"/>
              </a:solidFill>
              <a:latin typeface="Arial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651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out-PowerPoint-template">
  <a:themeElements>
    <a:clrScheme name="Office 主题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</Template>
  <TotalTime>9721</TotalTime>
  <Words>6946</Words>
  <Application>Microsoft Office PowerPoint</Application>
  <PresentationFormat>全屏显示(4:3)</PresentationFormat>
  <Paragraphs>1172</Paragraphs>
  <Slides>92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95" baseType="lpstr">
      <vt:lpstr>Scout-PowerPoint-template</vt:lpstr>
      <vt:lpstr>VISIO</vt:lpstr>
      <vt:lpstr>公式</vt:lpstr>
      <vt:lpstr>第3章  栈和队列</vt:lpstr>
      <vt:lpstr>教学安排：</vt:lpstr>
      <vt:lpstr>内容概览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3.1  栈的表示和实现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3.2  栈的应用</vt:lpstr>
      <vt:lpstr>3.3  栈与递归</vt:lpstr>
      <vt:lpstr>3.3  栈与递归</vt:lpstr>
      <vt:lpstr>3.3  栈与递归</vt:lpstr>
      <vt:lpstr>3.3  栈与递归</vt:lpstr>
      <vt:lpstr>3.2  栈与递归</vt:lpstr>
      <vt:lpstr>3.3  栈与递归</vt:lpstr>
      <vt:lpstr>3.3  栈与递归</vt:lpstr>
      <vt:lpstr>3.3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3.3  栈与递归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3.4  队列</vt:lpstr>
      <vt:lpstr>3.5  举例</vt:lpstr>
      <vt:lpstr>3.5  举例</vt:lpstr>
      <vt:lpstr>3.5  举例</vt:lpstr>
      <vt:lpstr>3.5  举例</vt:lpstr>
      <vt:lpstr>3.5  举例</vt:lpstr>
      <vt:lpstr>3.5  举例</vt:lpstr>
      <vt:lpstr>3.5  举例</vt:lpstr>
      <vt:lpstr>3.5  举例</vt:lpstr>
      <vt:lpstr>3.5 本章作业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text here</dc:title>
  <dc:creator>微软用户</dc:creator>
  <cp:lastModifiedBy>admin</cp:lastModifiedBy>
  <cp:revision>205</cp:revision>
  <dcterms:created xsi:type="dcterms:W3CDTF">2014-08-21T23:51:04Z</dcterms:created>
  <dcterms:modified xsi:type="dcterms:W3CDTF">2017-06-15T03:21:13Z</dcterms:modified>
</cp:coreProperties>
</file>